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0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ppt/tags/tag22.xml" ContentType="application/vnd.openxmlformats-officedocument.presentationml.tags+xml"/>
  <Override PartName="/ppt/notesSlides/notesSlide22.xml" ContentType="application/vnd.openxmlformats-officedocument.presentationml.notesSlide+xml"/>
  <Override PartName="/ppt/tags/tag23.xml" ContentType="application/vnd.openxmlformats-officedocument.presentationml.tags+xml"/>
  <Override PartName="/ppt/notesSlides/notesSlide23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43.xml" ContentType="application/vnd.openxmlformats-officedocument.presentationml.notesSlide+xml"/>
  <Override PartName="/ppt/tags/tag43.xml" ContentType="application/vnd.openxmlformats-officedocument.presentationml.tag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tags/tag44.xml" ContentType="application/vnd.openxmlformats-officedocument.presentationml.tags+xml"/>
  <Override PartName="/ppt/notesSlides/notesSlide46.xml" ContentType="application/vnd.openxmlformats-officedocument.presentationml.notesSlide+xml"/>
  <Override PartName="/ppt/tags/tag45.xml" ContentType="application/vnd.openxmlformats-officedocument.presentationml.tags+xml"/>
  <Override PartName="/ppt/notesSlides/notesSlide47.xml" ContentType="application/vnd.openxmlformats-officedocument.presentationml.notesSlide+xml"/>
  <Override PartName="/ppt/tags/tag46.xml" ContentType="application/vnd.openxmlformats-officedocument.presentationml.tags+xml"/>
  <Override PartName="/ppt/notesSlides/notesSlide48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98" r:id="rId2"/>
    <p:sldMasterId id="2147483710" r:id="rId3"/>
    <p:sldMasterId id="2147483722" r:id="rId4"/>
    <p:sldMasterId id="2147483734" r:id="rId5"/>
    <p:sldMasterId id="2147483747" r:id="rId6"/>
    <p:sldMasterId id="2147483966" r:id="rId7"/>
    <p:sldMasterId id="2147483978" r:id="rId8"/>
    <p:sldMasterId id="2147487531" r:id="rId9"/>
  </p:sldMasterIdLst>
  <p:notesMasterIdLst>
    <p:notesMasterId r:id="rId92"/>
  </p:notesMasterIdLst>
  <p:handoutMasterIdLst>
    <p:handoutMasterId r:id="rId93"/>
  </p:handoutMasterIdLst>
  <p:sldIdLst>
    <p:sldId id="716" r:id="rId10"/>
    <p:sldId id="569" r:id="rId11"/>
    <p:sldId id="571" r:id="rId12"/>
    <p:sldId id="572" r:id="rId13"/>
    <p:sldId id="591" r:id="rId14"/>
    <p:sldId id="592" r:id="rId15"/>
    <p:sldId id="593" r:id="rId16"/>
    <p:sldId id="594" r:id="rId17"/>
    <p:sldId id="595" r:id="rId18"/>
    <p:sldId id="596" r:id="rId19"/>
    <p:sldId id="597" r:id="rId20"/>
    <p:sldId id="598" r:id="rId21"/>
    <p:sldId id="599" r:id="rId22"/>
    <p:sldId id="642" r:id="rId23"/>
    <p:sldId id="600" r:id="rId24"/>
    <p:sldId id="643" r:id="rId25"/>
    <p:sldId id="602" r:id="rId26"/>
    <p:sldId id="603" r:id="rId27"/>
    <p:sldId id="604" r:id="rId28"/>
    <p:sldId id="605" r:id="rId29"/>
    <p:sldId id="910" r:id="rId30"/>
    <p:sldId id="683" r:id="rId31"/>
    <p:sldId id="911" r:id="rId32"/>
    <p:sldId id="644" r:id="rId33"/>
    <p:sldId id="573" r:id="rId34"/>
    <p:sldId id="574" r:id="rId35"/>
    <p:sldId id="576" r:id="rId36"/>
    <p:sldId id="577" r:id="rId37"/>
    <p:sldId id="606" r:id="rId38"/>
    <p:sldId id="619" r:id="rId39"/>
    <p:sldId id="647" r:id="rId40"/>
    <p:sldId id="620" r:id="rId41"/>
    <p:sldId id="607" r:id="rId42"/>
    <p:sldId id="578" r:id="rId43"/>
    <p:sldId id="648" r:id="rId44"/>
    <p:sldId id="909" r:id="rId45"/>
    <p:sldId id="579" r:id="rId46"/>
    <p:sldId id="649" r:id="rId47"/>
    <p:sldId id="608" r:id="rId48"/>
    <p:sldId id="609" r:id="rId49"/>
    <p:sldId id="610" r:id="rId50"/>
    <p:sldId id="679" r:id="rId51"/>
    <p:sldId id="680" r:id="rId52"/>
    <p:sldId id="611" r:id="rId53"/>
    <p:sldId id="612" r:id="rId54"/>
    <p:sldId id="613" r:id="rId55"/>
    <p:sldId id="717" r:id="rId56"/>
    <p:sldId id="906" r:id="rId57"/>
    <p:sldId id="907" r:id="rId58"/>
    <p:sldId id="614" r:id="rId59"/>
    <p:sldId id="615" r:id="rId60"/>
    <p:sldId id="616" r:id="rId61"/>
    <p:sldId id="618" r:id="rId62"/>
    <p:sldId id="617" r:id="rId63"/>
    <p:sldId id="718" r:id="rId64"/>
    <p:sldId id="813" r:id="rId65"/>
    <p:sldId id="720" r:id="rId66"/>
    <p:sldId id="722" r:id="rId67"/>
    <p:sldId id="723" r:id="rId68"/>
    <p:sldId id="895" r:id="rId69"/>
    <p:sldId id="894" r:id="rId70"/>
    <p:sldId id="897" r:id="rId71"/>
    <p:sldId id="898" r:id="rId72"/>
    <p:sldId id="899" r:id="rId73"/>
    <p:sldId id="724" r:id="rId74"/>
    <p:sldId id="725" r:id="rId75"/>
    <p:sldId id="820" r:id="rId76"/>
    <p:sldId id="823" r:id="rId77"/>
    <p:sldId id="908" r:id="rId78"/>
    <p:sldId id="726" r:id="rId79"/>
    <p:sldId id="727" r:id="rId80"/>
    <p:sldId id="728" r:id="rId81"/>
    <p:sldId id="721" r:id="rId82"/>
    <p:sldId id="900" r:id="rId83"/>
    <p:sldId id="901" r:id="rId84"/>
    <p:sldId id="902" r:id="rId85"/>
    <p:sldId id="903" r:id="rId86"/>
    <p:sldId id="729" r:id="rId87"/>
    <p:sldId id="730" r:id="rId88"/>
    <p:sldId id="731" r:id="rId89"/>
    <p:sldId id="733" r:id="rId90"/>
    <p:sldId id="734" r:id="rId91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99FF33"/>
    <a:srgbClr val="CCFF33"/>
    <a:srgbClr val="FF9933"/>
    <a:srgbClr val="FF0000"/>
    <a:srgbClr val="00FF00"/>
    <a:srgbClr val="33CC33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61" autoAdjust="0"/>
    <p:restoredTop sz="88284"/>
  </p:normalViewPr>
  <p:slideViewPr>
    <p:cSldViewPr>
      <p:cViewPr varScale="1">
        <p:scale>
          <a:sx n="52" d="100"/>
          <a:sy n="52" d="100"/>
        </p:scale>
        <p:origin x="1087" y="3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1.xml"/><Relationship Id="rId95" Type="http://schemas.openxmlformats.org/officeDocument/2006/relationships/viewProps" Target="viewProps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91" Type="http://schemas.openxmlformats.org/officeDocument/2006/relationships/slide" Target="slides/slide82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9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23DB5F82-1C28-4FDB-A071-0E179A2AE76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F077BAEC-4990-4D7D-B7CD-00A8284A499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>
            <a:extLst>
              <a:ext uri="{FF2B5EF4-FFF2-40B4-BE49-F238E27FC236}">
                <a16:creationId xmlns:a16="http://schemas.microsoft.com/office/drawing/2014/main" id="{4F1AC67B-FC41-4AF0-BC36-69CC98D45D2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>
            <a:extLst>
              <a:ext uri="{FF2B5EF4-FFF2-40B4-BE49-F238E27FC236}">
                <a16:creationId xmlns:a16="http://schemas.microsoft.com/office/drawing/2014/main" id="{A7F2504C-DB7C-40BB-A074-ABA6C822452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fld id="{F11EFBA7-6E12-46CD-9F04-A1AAEB01DE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7B390B17-CE67-4D20-82E3-88D962D9F4F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1A06F217-338D-4962-989C-F1D70555223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2" name="Rectangle 4">
            <a:extLst>
              <a:ext uri="{FF2B5EF4-FFF2-40B4-BE49-F238E27FC236}">
                <a16:creationId xmlns:a16="http://schemas.microsoft.com/office/drawing/2014/main" id="{8255960E-53CF-4B59-97AF-7147E785CF4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9157" name="Rectangle 5">
            <a:extLst>
              <a:ext uri="{FF2B5EF4-FFF2-40B4-BE49-F238E27FC236}">
                <a16:creationId xmlns:a16="http://schemas.microsoft.com/office/drawing/2014/main" id="{52876A9A-CD40-48EE-A0C1-364C29D23A8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>
            <a:extLst>
              <a:ext uri="{FF2B5EF4-FFF2-40B4-BE49-F238E27FC236}">
                <a16:creationId xmlns:a16="http://schemas.microsoft.com/office/drawing/2014/main" id="{D93452BE-5EBF-4879-9091-37FE0D3AE45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>
            <a:extLst>
              <a:ext uri="{FF2B5EF4-FFF2-40B4-BE49-F238E27FC236}">
                <a16:creationId xmlns:a16="http://schemas.microsoft.com/office/drawing/2014/main" id="{348726EE-1365-4141-BBBC-6D77FD6F67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fld id="{0180439D-E138-4EEB-A6B5-9070F54BC2B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>
            <a:extLst>
              <a:ext uri="{FF2B5EF4-FFF2-40B4-BE49-F238E27FC236}">
                <a16:creationId xmlns:a16="http://schemas.microsoft.com/office/drawing/2014/main" id="{881CEDB9-2A64-43CD-8FD6-62E9D19C4F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6715E8-8FB6-4C0E-A229-3E4D856B150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9267" name="Rectangle 2">
            <a:extLst>
              <a:ext uri="{FF2B5EF4-FFF2-40B4-BE49-F238E27FC236}">
                <a16:creationId xmlns:a16="http://schemas.microsoft.com/office/drawing/2014/main" id="{73E36FEC-5D5A-434E-9EF1-7B294BB728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9268" name="Rectangle 3">
            <a:extLst>
              <a:ext uri="{FF2B5EF4-FFF2-40B4-BE49-F238E27FC236}">
                <a16:creationId xmlns:a16="http://schemas.microsoft.com/office/drawing/2014/main" id="{BD5C1E7A-20EB-4940-B5EF-54AA3EAD6E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>
            <a:extLst>
              <a:ext uri="{FF2B5EF4-FFF2-40B4-BE49-F238E27FC236}">
                <a16:creationId xmlns:a16="http://schemas.microsoft.com/office/drawing/2014/main" id="{A1828411-E86A-49D8-802B-1B7E5A45F9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2F20A4-1F2A-4304-A925-4A4A2764352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1795" name="Rectangle 2">
            <a:extLst>
              <a:ext uri="{FF2B5EF4-FFF2-40B4-BE49-F238E27FC236}">
                <a16:creationId xmlns:a16="http://schemas.microsoft.com/office/drawing/2014/main" id="{7503AAC6-010D-4A7A-A1D3-F2D64A1A44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61796" name="Rectangle 3">
            <a:extLst>
              <a:ext uri="{FF2B5EF4-FFF2-40B4-BE49-F238E27FC236}">
                <a16:creationId xmlns:a16="http://schemas.microsoft.com/office/drawing/2014/main" id="{872FAFFF-7BEB-41F9-87B0-485ABD7411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4238" y="6365875"/>
            <a:ext cx="5619750" cy="2536825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>
            <a:extLst>
              <a:ext uri="{FF2B5EF4-FFF2-40B4-BE49-F238E27FC236}">
                <a16:creationId xmlns:a16="http://schemas.microsoft.com/office/drawing/2014/main" id="{FF74FD67-ABE1-4501-8975-0C111AD6F5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4D721C-43C3-44DF-BE26-299752E1840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3843" name="Rectangle 2">
            <a:extLst>
              <a:ext uri="{FF2B5EF4-FFF2-40B4-BE49-F238E27FC236}">
                <a16:creationId xmlns:a16="http://schemas.microsoft.com/office/drawing/2014/main" id="{39F6900A-E50C-442C-BAB3-87E5CA55F8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63844" name="Rectangle 3">
            <a:extLst>
              <a:ext uri="{FF2B5EF4-FFF2-40B4-BE49-F238E27FC236}">
                <a16:creationId xmlns:a16="http://schemas.microsoft.com/office/drawing/2014/main" id="{3B0BD409-FA03-4130-9EA8-19ECCB7BB2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4238" y="6365875"/>
            <a:ext cx="5619750" cy="2536825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>
            <a:extLst>
              <a:ext uri="{FF2B5EF4-FFF2-40B4-BE49-F238E27FC236}">
                <a16:creationId xmlns:a16="http://schemas.microsoft.com/office/drawing/2014/main" id="{44FD6467-22DA-4591-B859-59D32B9F7B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A0E05F-B5B9-460A-9DFE-F9ACBF8E10B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6915" name="Rectangle 2">
            <a:extLst>
              <a:ext uri="{FF2B5EF4-FFF2-40B4-BE49-F238E27FC236}">
                <a16:creationId xmlns:a16="http://schemas.microsoft.com/office/drawing/2014/main" id="{0F8D7398-D01E-4CC4-8188-E6B2FD91B5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>
            <a:extLst>
              <a:ext uri="{FF2B5EF4-FFF2-40B4-BE49-F238E27FC236}">
                <a16:creationId xmlns:a16="http://schemas.microsoft.com/office/drawing/2014/main" id="{A12CA440-C805-4812-B1D0-3DC42C4A08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>
            <a:extLst>
              <a:ext uri="{FF2B5EF4-FFF2-40B4-BE49-F238E27FC236}">
                <a16:creationId xmlns:a16="http://schemas.microsoft.com/office/drawing/2014/main" id="{27D2B197-1733-40B9-9495-CF8082BB85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F804D0-9937-4450-A090-707912EAD7E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8963" name="Rectangle 2">
            <a:extLst>
              <a:ext uri="{FF2B5EF4-FFF2-40B4-BE49-F238E27FC236}">
                <a16:creationId xmlns:a16="http://schemas.microsoft.com/office/drawing/2014/main" id="{DD065D6B-E342-4FE3-8C88-52342481DA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>
            <a:extLst>
              <a:ext uri="{FF2B5EF4-FFF2-40B4-BE49-F238E27FC236}">
                <a16:creationId xmlns:a16="http://schemas.microsoft.com/office/drawing/2014/main" id="{760C7659-88C2-4F3C-AE7E-BF5C95EC9F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>
            <a:extLst>
              <a:ext uri="{FF2B5EF4-FFF2-40B4-BE49-F238E27FC236}">
                <a16:creationId xmlns:a16="http://schemas.microsoft.com/office/drawing/2014/main" id="{AACF49A1-1102-4BEE-9728-5619913E99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C8A83B-1006-4D8B-97B1-939EAF364AF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1011" name="Rectangle 2">
            <a:extLst>
              <a:ext uri="{FF2B5EF4-FFF2-40B4-BE49-F238E27FC236}">
                <a16:creationId xmlns:a16="http://schemas.microsoft.com/office/drawing/2014/main" id="{7BC2B607-A617-4A9E-9E00-4C0224C1C7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>
            <a:extLst>
              <a:ext uri="{FF2B5EF4-FFF2-40B4-BE49-F238E27FC236}">
                <a16:creationId xmlns:a16="http://schemas.microsoft.com/office/drawing/2014/main" id="{6414ECB2-04AB-47A8-A629-C6B2DAECF4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>
            <a:extLst>
              <a:ext uri="{FF2B5EF4-FFF2-40B4-BE49-F238E27FC236}">
                <a16:creationId xmlns:a16="http://schemas.microsoft.com/office/drawing/2014/main" id="{FAD8C526-229C-4CA6-9BF3-B8307DDFD3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B39B63-8CE6-4375-976D-3053BC32F66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3059" name="Rectangle 2">
            <a:extLst>
              <a:ext uri="{FF2B5EF4-FFF2-40B4-BE49-F238E27FC236}">
                <a16:creationId xmlns:a16="http://schemas.microsoft.com/office/drawing/2014/main" id="{A4B44BBD-3A8E-45DE-9AFC-CB1EAF3C21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>
            <a:extLst>
              <a:ext uri="{FF2B5EF4-FFF2-40B4-BE49-F238E27FC236}">
                <a16:creationId xmlns:a16="http://schemas.microsoft.com/office/drawing/2014/main" id="{E90F5BE1-EA6A-4B54-819B-10CEAFF5B4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>
            <a:extLst>
              <a:ext uri="{FF2B5EF4-FFF2-40B4-BE49-F238E27FC236}">
                <a16:creationId xmlns:a16="http://schemas.microsoft.com/office/drawing/2014/main" id="{CB366980-1E1D-482D-B633-8868368BF1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D0D34E-8016-4F4E-A06C-A92A27A3D06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5107" name="Rectangle 2">
            <a:extLst>
              <a:ext uri="{FF2B5EF4-FFF2-40B4-BE49-F238E27FC236}">
                <a16:creationId xmlns:a16="http://schemas.microsoft.com/office/drawing/2014/main" id="{194EC7DB-0186-4EFF-9D04-842B1CC2E9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>
            <a:extLst>
              <a:ext uri="{FF2B5EF4-FFF2-40B4-BE49-F238E27FC236}">
                <a16:creationId xmlns:a16="http://schemas.microsoft.com/office/drawing/2014/main" id="{D6BE6E7F-4417-4769-A09E-81CA95E7CB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>
            <a:extLst>
              <a:ext uri="{FF2B5EF4-FFF2-40B4-BE49-F238E27FC236}">
                <a16:creationId xmlns:a16="http://schemas.microsoft.com/office/drawing/2014/main" id="{87E60E1F-4ED3-4ED0-BEAB-9928474EF33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8179" name="Notes Placeholder 2">
            <a:extLst>
              <a:ext uri="{FF2B5EF4-FFF2-40B4-BE49-F238E27FC236}">
                <a16:creationId xmlns:a16="http://schemas.microsoft.com/office/drawing/2014/main" id="{B47AF502-6463-4FA0-8CE6-0F6B789FA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Questions at this point?</a:t>
            </a:r>
          </a:p>
        </p:txBody>
      </p:sp>
      <p:sp>
        <p:nvSpPr>
          <p:cNvPr id="178180" name="Slide Number Placeholder 3">
            <a:extLst>
              <a:ext uri="{FF2B5EF4-FFF2-40B4-BE49-F238E27FC236}">
                <a16:creationId xmlns:a16="http://schemas.microsoft.com/office/drawing/2014/main" id="{E08C93FB-C7A0-49A3-8F8F-C31FBFFC3E48}"/>
              </a:ext>
            </a:extLst>
          </p:cNvPr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D8603C-3D82-49A1-8E2D-EB2AADEA973F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>
            <a:extLst>
              <a:ext uri="{FF2B5EF4-FFF2-40B4-BE49-F238E27FC236}">
                <a16:creationId xmlns:a16="http://schemas.microsoft.com/office/drawing/2014/main" id="{C621B0DB-72CA-4F81-9A81-FC1EBBE383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0E2C950-F296-439F-8E4F-186B4D27064A}" type="slidenum">
              <a:rPr lang="en-US" altLang="en-US" sz="1200">
                <a:solidFill>
                  <a:srgbClr val="000000"/>
                </a:solidFill>
                <a:latin typeface="Gill Sans" charset="0"/>
              </a:rPr>
              <a:pPr/>
              <a:t>24</a:t>
            </a:fld>
            <a:endParaRPr lang="en-US" altLang="en-US" sz="12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181251" name="Rectangle 2">
            <a:extLst>
              <a:ext uri="{FF2B5EF4-FFF2-40B4-BE49-F238E27FC236}">
                <a16:creationId xmlns:a16="http://schemas.microsoft.com/office/drawing/2014/main" id="{DB62BA01-7E96-4C7D-BFBB-0BE9BB3DF4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2" name="Rectangle 3">
            <a:extLst>
              <a:ext uri="{FF2B5EF4-FFF2-40B4-BE49-F238E27FC236}">
                <a16:creationId xmlns:a16="http://schemas.microsoft.com/office/drawing/2014/main" id="{D412B8B7-6A17-4CD3-822B-E92E4F4EBB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>
            <a:extLst>
              <a:ext uri="{FF2B5EF4-FFF2-40B4-BE49-F238E27FC236}">
                <a16:creationId xmlns:a16="http://schemas.microsoft.com/office/drawing/2014/main" id="{B900B84D-F6DA-4C1C-AB0C-637BCEA85F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D48B2E1-BF61-4BC9-861C-2842EDDF37A3}" type="slidenum">
              <a:rPr lang="en-US" altLang="en-US" sz="1200">
                <a:solidFill>
                  <a:srgbClr val="000000"/>
                </a:solidFill>
                <a:latin typeface="Gill Sans" charset="0"/>
              </a:rPr>
              <a:pPr/>
              <a:t>25</a:t>
            </a:fld>
            <a:endParaRPr lang="en-US" altLang="en-US" sz="12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183299" name="Rectangle 2">
            <a:extLst>
              <a:ext uri="{FF2B5EF4-FFF2-40B4-BE49-F238E27FC236}">
                <a16:creationId xmlns:a16="http://schemas.microsoft.com/office/drawing/2014/main" id="{AACC4B5D-0C13-4096-9F55-5D197B3725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>
            <a:extLst>
              <a:ext uri="{FF2B5EF4-FFF2-40B4-BE49-F238E27FC236}">
                <a16:creationId xmlns:a16="http://schemas.microsoft.com/office/drawing/2014/main" id="{41E54783-FAF5-4B1E-8273-7C163C88F0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>
            <a:extLst>
              <a:ext uri="{FF2B5EF4-FFF2-40B4-BE49-F238E27FC236}">
                <a16:creationId xmlns:a16="http://schemas.microsoft.com/office/drawing/2014/main" id="{B1861839-500E-4E75-880D-7B2257A9B5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CE3D23-1D4E-4A01-ADBE-9A9CA559928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id="{3A3DF8AB-15AB-49AC-B408-A2A6499E71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>
            <a:extLst>
              <a:ext uri="{FF2B5EF4-FFF2-40B4-BE49-F238E27FC236}">
                <a16:creationId xmlns:a16="http://schemas.microsoft.com/office/drawing/2014/main" id="{1B62FB31-5252-45F2-A3E6-BF9DBB234B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>
            <a:extLst>
              <a:ext uri="{FF2B5EF4-FFF2-40B4-BE49-F238E27FC236}">
                <a16:creationId xmlns:a16="http://schemas.microsoft.com/office/drawing/2014/main" id="{2F4D2097-8557-4762-8E47-E8629810B4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C4E477B-AAAD-4A01-8214-82284E7694FA}" type="slidenum">
              <a:rPr lang="en-US" altLang="en-US" sz="1200">
                <a:solidFill>
                  <a:srgbClr val="000000"/>
                </a:solidFill>
                <a:latin typeface="Gill Sans" charset="0"/>
              </a:rPr>
              <a:pPr/>
              <a:t>26</a:t>
            </a:fld>
            <a:endParaRPr lang="en-US" altLang="en-US" sz="12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185347" name="Rectangle 2">
            <a:extLst>
              <a:ext uri="{FF2B5EF4-FFF2-40B4-BE49-F238E27FC236}">
                <a16:creationId xmlns:a16="http://schemas.microsoft.com/office/drawing/2014/main" id="{20D8671F-B4AE-4CF6-9174-88098BB30A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29526" cy="5722937"/>
          </a:xfrm>
          <a:ln/>
        </p:spPr>
      </p:sp>
      <p:sp>
        <p:nvSpPr>
          <p:cNvPr id="185348" name="Rectangle 3">
            <a:extLst>
              <a:ext uri="{FF2B5EF4-FFF2-40B4-BE49-F238E27FC236}">
                <a16:creationId xmlns:a16="http://schemas.microsoft.com/office/drawing/2014/main" id="{30DD8D9E-D3D1-45E0-88CB-CD9FD13C17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4238" y="6365875"/>
            <a:ext cx="5619750" cy="2536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>
            <a:extLst>
              <a:ext uri="{FF2B5EF4-FFF2-40B4-BE49-F238E27FC236}">
                <a16:creationId xmlns:a16="http://schemas.microsoft.com/office/drawing/2014/main" id="{A3BAE199-E082-428F-B341-29C8F0D29E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FECAF72-0781-4531-A912-B6FD48B904EC}" type="slidenum">
              <a:rPr lang="en-US" altLang="en-US" sz="1200">
                <a:solidFill>
                  <a:srgbClr val="000000"/>
                </a:solidFill>
                <a:latin typeface="Gill Sans" charset="0"/>
              </a:rPr>
              <a:pPr/>
              <a:t>27</a:t>
            </a:fld>
            <a:endParaRPr lang="en-US" altLang="en-US" sz="12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187395" name="Rectangle 2">
            <a:extLst>
              <a:ext uri="{FF2B5EF4-FFF2-40B4-BE49-F238E27FC236}">
                <a16:creationId xmlns:a16="http://schemas.microsoft.com/office/drawing/2014/main" id="{8F49BC43-50E7-4C82-A655-0C957454E6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87396" name="Rectangle 3">
            <a:extLst>
              <a:ext uri="{FF2B5EF4-FFF2-40B4-BE49-F238E27FC236}">
                <a16:creationId xmlns:a16="http://schemas.microsoft.com/office/drawing/2014/main" id="{52B95A1C-8794-4213-8880-FDB5063CA6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4238" y="6365875"/>
            <a:ext cx="5619750" cy="2536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>
            <a:extLst>
              <a:ext uri="{FF2B5EF4-FFF2-40B4-BE49-F238E27FC236}">
                <a16:creationId xmlns:a16="http://schemas.microsoft.com/office/drawing/2014/main" id="{70233452-824C-4D3C-A3E2-5AA5A49BC1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>
            <a:extLst>
              <a:ext uri="{FF2B5EF4-FFF2-40B4-BE49-F238E27FC236}">
                <a16:creationId xmlns:a16="http://schemas.microsoft.com/office/drawing/2014/main" id="{8FD0E02B-D05C-48A9-81D5-D253BD8AB8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90468" name="Slide Number Placeholder 3">
            <a:extLst>
              <a:ext uri="{FF2B5EF4-FFF2-40B4-BE49-F238E27FC236}">
                <a16:creationId xmlns:a16="http://schemas.microsoft.com/office/drawing/2014/main" id="{6A2F54B8-0339-45B6-92D0-E3D3B8237235}"/>
              </a:ext>
            </a:extLst>
          </p:cNvPr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7939BB6A-1666-4160-A174-12DF4DE3939B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29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>
            <a:extLst>
              <a:ext uri="{FF2B5EF4-FFF2-40B4-BE49-F238E27FC236}">
                <a16:creationId xmlns:a16="http://schemas.microsoft.com/office/drawing/2014/main" id="{BB507EAF-0ACC-4461-972B-538F0C2094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393BE9E-564F-4649-AE37-7902AA259500}" type="slidenum">
              <a:rPr lang="en-US" altLang="en-US" sz="1200"/>
              <a:pPr/>
              <a:t>30</a:t>
            </a:fld>
            <a:endParaRPr lang="en-US" altLang="en-US" sz="1200"/>
          </a:p>
        </p:txBody>
      </p:sp>
      <p:sp>
        <p:nvSpPr>
          <p:cNvPr id="192515" name="Rectangle 2">
            <a:extLst>
              <a:ext uri="{FF2B5EF4-FFF2-40B4-BE49-F238E27FC236}">
                <a16:creationId xmlns:a16="http://schemas.microsoft.com/office/drawing/2014/main" id="{C1EB45DE-EAE3-4212-8E91-53F9A2A4E0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>
            <a:extLst>
              <a:ext uri="{FF2B5EF4-FFF2-40B4-BE49-F238E27FC236}">
                <a16:creationId xmlns:a16="http://schemas.microsoft.com/office/drawing/2014/main" id="{60E7FBBE-BAB5-4021-B965-B15E9402B1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what happens if sigma is small? in the limit? </a:t>
            </a:r>
          </a:p>
          <a:p>
            <a:pPr eaLnBrk="1" hangingPunct="1"/>
            <a:r>
              <a:rPr lang="en-US" altLang="en-US" dirty="0"/>
              <a:t>how about if sigma = infinite ? </a:t>
            </a:r>
          </a:p>
          <a:p>
            <a:pPr eaLnBrk="1" hangingPunct="1"/>
            <a:r>
              <a:rPr lang="en-US" altLang="en-US" dirty="0"/>
              <a:t>sigma &gt; kernel size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>
            <a:extLst>
              <a:ext uri="{FF2B5EF4-FFF2-40B4-BE49-F238E27FC236}">
                <a16:creationId xmlns:a16="http://schemas.microsoft.com/office/drawing/2014/main" id="{60BEEFFE-2A73-4274-978F-A54535161B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E116535-0BAE-4A7B-85C5-2D96335BD618}" type="slidenum">
              <a:rPr lang="en-US" altLang="en-US" sz="1200"/>
              <a:pPr/>
              <a:t>32</a:t>
            </a:fld>
            <a:endParaRPr lang="en-US" altLang="en-US" sz="1200"/>
          </a:p>
        </p:txBody>
      </p:sp>
      <p:sp>
        <p:nvSpPr>
          <p:cNvPr id="195587" name="Rectangle 2">
            <a:extLst>
              <a:ext uri="{FF2B5EF4-FFF2-40B4-BE49-F238E27FC236}">
                <a16:creationId xmlns:a16="http://schemas.microsoft.com/office/drawing/2014/main" id="{03824AEC-E9D5-40A8-A0A1-7D265560B9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>
            <a:extLst>
              <a:ext uri="{FF2B5EF4-FFF2-40B4-BE49-F238E27FC236}">
                <a16:creationId xmlns:a16="http://schemas.microsoft.com/office/drawing/2014/main" id="{D9128D6C-64A2-4C44-A39E-6A87DAB78F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l" eaLnBrk="1" hangingPunct="1"/>
            <a:r>
              <a:rPr lang="en-US" altLang="en-US" dirty="0"/>
              <a:t>sigma is the main </a:t>
            </a:r>
            <a:r>
              <a:rPr lang="en-US" altLang="en-US" dirty="0" err="1"/>
              <a:t>Acontrolling</a:t>
            </a:r>
            <a:r>
              <a:rPr lang="en-US" altLang="en-US" dirty="0"/>
              <a:t> parameter, need to make sure that the kernel size is appropriate</a:t>
            </a:r>
            <a:br>
              <a:rPr lang="en-US" altLang="en-US" dirty="0"/>
            </a:br>
            <a:br>
              <a:rPr lang="en-US" altLang="en-US" dirty="0"/>
            </a:br>
            <a:r>
              <a:rPr lang="en-US" altLang="en-US" dirty="0"/>
              <a:t>These are both not great gaussians, why? 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>
            <a:extLst>
              <a:ext uri="{FF2B5EF4-FFF2-40B4-BE49-F238E27FC236}">
                <a16:creationId xmlns:a16="http://schemas.microsoft.com/office/drawing/2014/main" id="{9A37433C-B36C-45A7-8294-DA56F7C0406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2B1E84A0-E3EB-412F-BFBA-8089B0D837B1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33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97635" name="Rectangle 2">
            <a:extLst>
              <a:ext uri="{FF2B5EF4-FFF2-40B4-BE49-F238E27FC236}">
                <a16:creationId xmlns:a16="http://schemas.microsoft.com/office/drawing/2014/main" id="{02EE37DB-73C1-4D37-AA1B-E3D50CF8AD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197636" name="Rectangle 3">
            <a:extLst>
              <a:ext uri="{FF2B5EF4-FFF2-40B4-BE49-F238E27FC236}">
                <a16:creationId xmlns:a16="http://schemas.microsoft.com/office/drawing/2014/main" id="{2FB111E9-FE38-464F-8D28-0A8072B151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what’s the difference?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0439D-E138-4EEB-A6B5-9070F54BC2BC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73059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do this crazy thing?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0439D-E138-4EEB-A6B5-9070F54BC2BC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71899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what’s the difference?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80439D-E138-4EEB-A6B5-9070F54BC2B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4347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>
            <a:extLst>
              <a:ext uri="{FF2B5EF4-FFF2-40B4-BE49-F238E27FC236}">
                <a16:creationId xmlns:a16="http://schemas.microsoft.com/office/drawing/2014/main" id="{66B3BCFC-DDDF-4556-8CD1-C9993CB2F4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5723B54-17BA-4481-B3AF-A5577DE27559}" type="slidenum">
              <a:rPr lang="en-US" altLang="en-US" sz="1200">
                <a:solidFill>
                  <a:srgbClr val="000000"/>
                </a:solidFill>
                <a:latin typeface="Gill Sans" charset="0"/>
              </a:rPr>
              <a:pPr/>
              <a:t>37</a:t>
            </a:fld>
            <a:endParaRPr lang="en-US" altLang="en-US" sz="12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201731" name="Rectangle 2">
            <a:extLst>
              <a:ext uri="{FF2B5EF4-FFF2-40B4-BE49-F238E27FC236}">
                <a16:creationId xmlns:a16="http://schemas.microsoft.com/office/drawing/2014/main" id="{84A8E54C-7F20-405A-8AF4-8C00C690D6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>
            <a:extLst>
              <a:ext uri="{FF2B5EF4-FFF2-40B4-BE49-F238E27FC236}">
                <a16:creationId xmlns:a16="http://schemas.microsoft.com/office/drawing/2014/main" id="{6FE7FF55-B5CE-4818-8165-54493A51DF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/>
              <a:t>nice properties, nicer than cross correlation.  </a:t>
            </a:r>
            <a:r>
              <a:rPr lang="en-US" altLang="en-US" dirty="0">
                <a:sym typeface="Wingdings" pitchFamily="2" charset="2"/>
              </a:rPr>
              <a:t> Do an example on the board (3~4 min)</a:t>
            </a:r>
          </a:p>
          <a:p>
            <a:pPr eaLnBrk="1" hangingPunct="1"/>
            <a:endParaRPr lang="en-US" dirty="0">
              <a:sym typeface="Wingdings" pitchFamily="2" charset="2"/>
            </a:endParaRPr>
          </a:p>
          <a:p>
            <a:pPr eaLnBrk="1" hangingPunct="1"/>
            <a:r>
              <a:rPr lang="en-US" dirty="0">
                <a:sym typeface="Wingdings" pitchFamily="2" charset="2"/>
              </a:rPr>
              <a:t>Pre-convolve all filter in one</a:t>
            </a:r>
            <a:br>
              <a:rPr lang="en-US" dirty="0"/>
            </a:br>
            <a:br>
              <a:rPr lang="en-US" dirty="0"/>
            </a:br>
            <a:r>
              <a:rPr lang="en-US" altLang="en-US" dirty="0"/>
              <a:t>Do you know about convolutional neural networks? what do they use? (even more annoying) – why is this ok? </a:t>
            </a:r>
            <a:endParaRPr lang="ru-RU" altLang="en-US" dirty="0"/>
          </a:p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>
            <a:extLst>
              <a:ext uri="{FF2B5EF4-FFF2-40B4-BE49-F238E27FC236}">
                <a16:creationId xmlns:a16="http://schemas.microsoft.com/office/drawing/2014/main" id="{1F4E9FC2-F602-4655-AD78-98EFFD8A2E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17D79E-8E5C-4867-AB39-ED816D8E8B4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5411" name="Rectangle 2">
            <a:extLst>
              <a:ext uri="{FF2B5EF4-FFF2-40B4-BE49-F238E27FC236}">
                <a16:creationId xmlns:a16="http://schemas.microsoft.com/office/drawing/2014/main" id="{C0B2DB1A-701C-4EC6-9A92-0B474502E4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>
            <a:extLst>
              <a:ext uri="{FF2B5EF4-FFF2-40B4-BE49-F238E27FC236}">
                <a16:creationId xmlns:a16="http://schemas.microsoft.com/office/drawing/2014/main" id="{2983963E-2541-43DD-8B52-D018CC74DC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>
            <a:extLst>
              <a:ext uri="{FF2B5EF4-FFF2-40B4-BE49-F238E27FC236}">
                <a16:creationId xmlns:a16="http://schemas.microsoft.com/office/drawing/2014/main" id="{8D30B2F8-C579-4478-825E-195AD29D85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82E39C9-EF36-4322-885D-274AB059AFE3}" type="slidenum"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</a:rPr>
              <a:pPr/>
              <a:t>38</a:t>
            </a:fld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03779" name="Rectangle 2">
            <a:extLst>
              <a:ext uri="{FF2B5EF4-FFF2-40B4-BE49-F238E27FC236}">
                <a16:creationId xmlns:a16="http://schemas.microsoft.com/office/drawing/2014/main" id="{5A368AE8-391B-4B98-8C15-86854AF22F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0" name="Rectangle 3">
            <a:extLst>
              <a:ext uri="{FF2B5EF4-FFF2-40B4-BE49-F238E27FC236}">
                <a16:creationId xmlns:a16="http://schemas.microsoft.com/office/drawing/2014/main" id="{CE856EFF-1558-46D2-BA56-B0447191FD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/>
              <a:t>Very useful in a little bit!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take every other pixel!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0439D-E138-4EEB-A6B5-9070F54BC2BC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16035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>
            <a:extLst>
              <a:ext uri="{FF2B5EF4-FFF2-40B4-BE49-F238E27FC236}">
                <a16:creationId xmlns:a16="http://schemas.microsoft.com/office/drawing/2014/main" id="{1715A4F5-13F1-4172-9440-D2A210A2D5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5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5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5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5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5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04E9DD6-FB85-4D8B-87F8-3F68A3A226B0}" type="slidenum">
              <a:rPr lang="en-US" altLang="en-US" sz="1200"/>
              <a:pPr/>
              <a:t>42</a:t>
            </a:fld>
            <a:endParaRPr lang="en-US" altLang="en-US" sz="1200"/>
          </a:p>
        </p:txBody>
      </p:sp>
      <p:sp>
        <p:nvSpPr>
          <p:cNvPr id="208899" name="Rectangle 2">
            <a:extLst>
              <a:ext uri="{FF2B5EF4-FFF2-40B4-BE49-F238E27FC236}">
                <a16:creationId xmlns:a16="http://schemas.microsoft.com/office/drawing/2014/main" id="{307212DA-8A0B-4291-8388-52F15AA1D0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900" name="Rectangle 3">
            <a:extLst>
              <a:ext uri="{FF2B5EF4-FFF2-40B4-BE49-F238E27FC236}">
                <a16:creationId xmlns:a16="http://schemas.microsoft.com/office/drawing/2014/main" id="{4A9AA909-854E-4C9D-B85F-96533BF77E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>
            <a:extLst>
              <a:ext uri="{FF2B5EF4-FFF2-40B4-BE49-F238E27FC236}">
                <a16:creationId xmlns:a16="http://schemas.microsoft.com/office/drawing/2014/main" id="{6B189B65-1A26-478E-8F46-C9E6D7614C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5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5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5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5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5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2A3274C-B007-4BBC-9C1A-2011FF730F78}" type="slidenum">
              <a:rPr lang="en-US" altLang="en-US" sz="1200"/>
              <a:pPr/>
              <a:t>43</a:t>
            </a:fld>
            <a:endParaRPr lang="en-US" altLang="en-US" sz="1200"/>
          </a:p>
        </p:txBody>
      </p:sp>
      <p:sp>
        <p:nvSpPr>
          <p:cNvPr id="210947" name="Rectangle 2">
            <a:extLst>
              <a:ext uri="{FF2B5EF4-FFF2-40B4-BE49-F238E27FC236}">
                <a16:creationId xmlns:a16="http://schemas.microsoft.com/office/drawing/2014/main" id="{845B7386-9541-4599-A2D1-FF7D09508C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8" name="Rectangle 3">
            <a:extLst>
              <a:ext uri="{FF2B5EF4-FFF2-40B4-BE49-F238E27FC236}">
                <a16:creationId xmlns:a16="http://schemas.microsoft.com/office/drawing/2014/main" id="{20F609DC-B55A-46F1-9C5C-D7FF1F36BD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bottom should be </a:t>
            </a:r>
            <a:r>
              <a:rPr lang="en-US" altLang="en-US" dirty="0" err="1"/>
              <a:t>averageing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0439D-E138-4EEB-A6B5-9070F54BC2BC}" type="slidenum">
              <a:rPr lang="en-US" altLang="en-US" smtClean="0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85898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not </a:t>
            </a:r>
            <a:r>
              <a:rPr lang="en-US" dirty="0" err="1"/>
              <a:t>doanti</a:t>
            </a:r>
            <a:r>
              <a:rPr lang="en-US" dirty="0"/>
              <a:t>-aliasing? </a:t>
            </a:r>
            <a:br>
              <a:rPr lang="en-US" dirty="0"/>
            </a:br>
            <a:r>
              <a:rPr lang="en-US" dirty="0"/>
              <a:t>https://</a:t>
            </a:r>
            <a:r>
              <a:rPr lang="en-US" dirty="0" err="1"/>
              <a:t>twitter.com</a:t>
            </a:r>
            <a:r>
              <a:rPr lang="en-US" dirty="0"/>
              <a:t>/</a:t>
            </a:r>
            <a:r>
              <a:rPr lang="en-US" dirty="0" err="1"/>
              <a:t>jaakkolehtinen</a:t>
            </a:r>
            <a:r>
              <a:rPr lang="en-US" dirty="0"/>
              <a:t>/status/1258331829817487360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0439D-E138-4EEB-A6B5-9070F54BC2BC}" type="slidenum">
              <a:rPr lang="en-US" altLang="en-US" smtClean="0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33056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conv, kernel bigger &amp; bigger..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0439D-E138-4EEB-A6B5-9070F54BC2BC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67502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Geometric series: r = ¼, a = 1. sum_{k=0}^inf a*</a:t>
            </a:r>
            <a:r>
              <a:rPr lang="en-US" dirty="0" err="1"/>
              <a:t>r^k</a:t>
            </a:r>
            <a:r>
              <a:rPr lang="en-US" dirty="0"/>
              <a:t> = a / (1-r) for r &lt; 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0439D-E138-4EEB-A6B5-9070F54BC2BC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35870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0439D-E138-4EEB-A6B5-9070F54BC2BC}" type="slidenum">
              <a:rPr lang="en-US" altLang="en-US" smtClean="0"/>
              <a:pPr/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79754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ginormous gaussian vs small gaussians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0439D-E138-4EEB-A6B5-9070F54BC2BC}" type="slidenum">
              <a:rPr lang="en-US" altLang="en-US" smtClean="0"/>
              <a:pPr/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8508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>
            <a:extLst>
              <a:ext uri="{FF2B5EF4-FFF2-40B4-BE49-F238E27FC236}">
                <a16:creationId xmlns:a16="http://schemas.microsoft.com/office/drawing/2014/main" id="{87B55416-9CB8-49DD-92D4-CB8539B54D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E5DFBF-A8E5-45DF-8F64-32F9C75BDB1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9507" name="Rectangle 2">
            <a:extLst>
              <a:ext uri="{FF2B5EF4-FFF2-40B4-BE49-F238E27FC236}">
                <a16:creationId xmlns:a16="http://schemas.microsoft.com/office/drawing/2014/main" id="{10C43813-3043-4574-BF47-9366529B64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49508" name="Rectangle 3">
            <a:extLst>
              <a:ext uri="{FF2B5EF4-FFF2-40B4-BE49-F238E27FC236}">
                <a16:creationId xmlns:a16="http://schemas.microsoft.com/office/drawing/2014/main" id="{2C760BB4-F5B0-482F-BFCD-3FF909BAD4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4238" y="6365875"/>
            <a:ext cx="5619750" cy="2536825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1D ~6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0439D-E138-4EEB-A6B5-9070F54BC2BC}" type="slidenum">
              <a:rPr lang="en-US" altLang="en-US" smtClean="0"/>
              <a:pPr/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90460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would you chose one over the other? alignment (odd kernel = symmetric)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0439D-E138-4EEB-A6B5-9070F54BC2BC}" type="slidenum">
              <a:rPr lang="en-US" altLang="en-US" smtClean="0"/>
              <a:pPr/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277343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Slide Image Placeholder 1">
            <a:extLst>
              <a:ext uri="{FF2B5EF4-FFF2-40B4-BE49-F238E27FC236}">
                <a16:creationId xmlns:a16="http://schemas.microsoft.com/office/drawing/2014/main" id="{D44610AC-DE00-4585-942E-2273D1EDC7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283" name="Notes Placeholder 2">
            <a:extLst>
              <a:ext uri="{FF2B5EF4-FFF2-40B4-BE49-F238E27FC236}">
                <a16:creationId xmlns:a16="http://schemas.microsoft.com/office/drawing/2014/main" id="{646E15A0-F213-4533-A4D9-3D6A2C26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why 2 derivatives and not 1? when we’re on the hill… what if you’re a bird? </a:t>
            </a:r>
          </a:p>
        </p:txBody>
      </p:sp>
      <p:sp>
        <p:nvSpPr>
          <p:cNvPr id="225284" name="Slide Number Placeholder 3">
            <a:extLst>
              <a:ext uri="{FF2B5EF4-FFF2-40B4-BE49-F238E27FC236}">
                <a16:creationId xmlns:a16="http://schemas.microsoft.com/office/drawing/2014/main" id="{1316F920-8841-454D-B843-9EC41C506F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BE01B71-05D6-49C7-BD48-39799DE4B680}" type="slidenum">
              <a:rPr lang="en-US" altLang="en-US" sz="1200" b="1">
                <a:solidFill>
                  <a:srgbClr val="000000"/>
                </a:solidFill>
              </a:rPr>
              <a:pPr/>
              <a:t>57</a:t>
            </a:fld>
            <a:endParaRPr lang="en-US" altLang="en-US" sz="1200" b="1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>
            <a:extLst>
              <a:ext uri="{FF2B5EF4-FFF2-40B4-BE49-F238E27FC236}">
                <a16:creationId xmlns:a16="http://schemas.microsoft.com/office/drawing/2014/main" id="{BCD836ED-F023-46F8-96F4-30A8C36E94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6BD32B4-03BE-4836-9EF8-3C86FDEA71D2}" type="slidenum">
              <a:rPr lang="en-US" altLang="en-US" sz="1200">
                <a:solidFill>
                  <a:srgbClr val="000000"/>
                </a:solidFill>
              </a:rPr>
              <a:pPr/>
              <a:t>58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29379" name="Rectangle 2">
            <a:extLst>
              <a:ext uri="{FF2B5EF4-FFF2-40B4-BE49-F238E27FC236}">
                <a16:creationId xmlns:a16="http://schemas.microsoft.com/office/drawing/2014/main" id="{9ADAE07F-3837-4011-AEE9-C53C4F1751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229380" name="Rectangle 3">
            <a:extLst>
              <a:ext uri="{FF2B5EF4-FFF2-40B4-BE49-F238E27FC236}">
                <a16:creationId xmlns:a16="http://schemas.microsoft.com/office/drawing/2014/main" id="{4B8F3EEB-51B4-4E12-B7E4-A9D57C1775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Gradient is just a vector form of derivative</a:t>
            </a:r>
          </a:p>
          <a:p>
            <a:pPr eaLnBrk="1" hangingPunct="1"/>
            <a:r>
              <a:rPr lang="en-US" altLang="en-US" dirty="0"/>
              <a:t>give definition of partial derivative:  </a:t>
            </a:r>
            <a:r>
              <a:rPr lang="en-US" altLang="en-US" dirty="0" err="1"/>
              <a:t>lim</a:t>
            </a:r>
            <a:r>
              <a:rPr lang="en-US" altLang="en-US" dirty="0"/>
              <a:t> h-&gt;0 [f(</a:t>
            </a:r>
            <a:r>
              <a:rPr lang="en-US" altLang="en-US" dirty="0" err="1"/>
              <a:t>x+h,y</a:t>
            </a:r>
            <a:r>
              <a:rPr lang="en-US" altLang="en-US" dirty="0"/>
              <a:t>) – f(</a:t>
            </a:r>
            <a:r>
              <a:rPr lang="en-US" altLang="en-US" dirty="0" err="1"/>
              <a:t>x,y</a:t>
            </a:r>
            <a:r>
              <a:rPr lang="en-US" altLang="en-US" dirty="0"/>
              <a:t>)]/h</a:t>
            </a:r>
            <a:br>
              <a:rPr lang="en-US" altLang="en-US" dirty="0"/>
            </a:br>
            <a:br>
              <a:rPr lang="en-US" altLang="en-US" dirty="0"/>
            </a:br>
            <a:r>
              <a:rPr lang="en-US" altLang="en-US" dirty="0"/>
              <a:t>Exercise: Point the gradient at locations in the class-room (which walkable surface is the highest magnitude?)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Slide Image Placeholder 1">
            <a:extLst>
              <a:ext uri="{FF2B5EF4-FFF2-40B4-BE49-F238E27FC236}">
                <a16:creationId xmlns:a16="http://schemas.microsoft.com/office/drawing/2014/main" id="{0206AAFE-7E9F-4A5E-B57E-A7274089649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1427" name="Notes Placeholder 2">
            <a:extLst>
              <a:ext uri="{FF2B5EF4-FFF2-40B4-BE49-F238E27FC236}">
                <a16:creationId xmlns:a16="http://schemas.microsoft.com/office/drawing/2014/main" id="{B4E39E17-AFC0-4B53-B4DF-C9DB800EF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31428" name="Slide Number Placeholder 3">
            <a:extLst>
              <a:ext uri="{FF2B5EF4-FFF2-40B4-BE49-F238E27FC236}">
                <a16:creationId xmlns:a16="http://schemas.microsoft.com/office/drawing/2014/main" id="{5403F739-E278-495B-8B7C-C9B4A1B72B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37A37B8-B8DE-463E-AC7C-AB9FA7A3F3B2}" type="slidenum">
              <a:rPr lang="en-US" altLang="en-US" sz="1200" b="1">
                <a:solidFill>
                  <a:srgbClr val="000000"/>
                </a:solidFill>
              </a:rPr>
              <a:pPr/>
              <a:t>59</a:t>
            </a:fld>
            <a:endParaRPr lang="en-US" altLang="en-US" sz="1200" b="1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look gray? – </a:t>
            </a:r>
            <a:r>
              <a:rPr lang="en-US" dirty="0" err="1"/>
              <a:t>bc</a:t>
            </a:r>
            <a:r>
              <a:rPr lang="en-US" dirty="0"/>
              <a:t> can be [-1, 1]. gray is 0, white is 1 (positive) black is -1 (negative)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0439D-E138-4EEB-A6B5-9070F54BC2BC}" type="slidenum">
              <a:rPr lang="en-US" altLang="en-US" smtClean="0"/>
              <a:pPr/>
              <a:t>60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75608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Has no gray! why?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0439D-E138-4EEB-A6B5-9070F54BC2BC}" type="slidenum">
              <a:rPr lang="en-US" altLang="en-US" smtClean="0"/>
              <a:pPr/>
              <a:t>61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22593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0439D-E138-4EEB-A6B5-9070F54BC2BC}" type="slidenum">
              <a:rPr lang="en-US" altLang="en-US" smtClean="0"/>
              <a:pPr/>
              <a:t>62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357859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0439D-E138-4EEB-A6B5-9070F54BC2BC}" type="slidenum">
              <a:rPr lang="en-US" altLang="en-US" smtClean="0"/>
              <a:pPr/>
              <a:t>63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72165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>
            <a:extLst>
              <a:ext uri="{FF2B5EF4-FFF2-40B4-BE49-F238E27FC236}">
                <a16:creationId xmlns:a16="http://schemas.microsoft.com/office/drawing/2014/main" id="{6700D3F6-87D7-4884-9CA5-E7EEAA092A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FF53DCF-0EA5-4318-BB48-8B63FDB5E903}" type="slidenum">
              <a:rPr lang="en-US" altLang="en-US" sz="1200">
                <a:solidFill>
                  <a:srgbClr val="000000"/>
                </a:solidFill>
              </a:rPr>
              <a:pPr/>
              <a:t>65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33475" name="Rectangle 2">
            <a:extLst>
              <a:ext uri="{FF2B5EF4-FFF2-40B4-BE49-F238E27FC236}">
                <a16:creationId xmlns:a16="http://schemas.microsoft.com/office/drawing/2014/main" id="{E99487BA-EA66-422D-98F6-0DF18A1C24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233476" name="Rectangle 3">
            <a:extLst>
              <a:ext uri="{FF2B5EF4-FFF2-40B4-BE49-F238E27FC236}">
                <a16:creationId xmlns:a16="http://schemas.microsoft.com/office/drawing/2014/main" id="{1E41F726-8221-4D38-8D5E-6223C899AD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annoying surprises! How to fix?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>
            <a:extLst>
              <a:ext uri="{FF2B5EF4-FFF2-40B4-BE49-F238E27FC236}">
                <a16:creationId xmlns:a16="http://schemas.microsoft.com/office/drawing/2014/main" id="{15860CD8-8DF2-4667-A9ED-2B761F2CD0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B30637-7487-49E4-A473-B64BD74CEEF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1555" name="Rectangle 2">
            <a:extLst>
              <a:ext uri="{FF2B5EF4-FFF2-40B4-BE49-F238E27FC236}">
                <a16:creationId xmlns:a16="http://schemas.microsoft.com/office/drawing/2014/main" id="{2D50370C-72BF-4883-82A9-685B8E6121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51556" name="Rectangle 3">
            <a:extLst>
              <a:ext uri="{FF2B5EF4-FFF2-40B4-BE49-F238E27FC236}">
                <a16:creationId xmlns:a16="http://schemas.microsoft.com/office/drawing/2014/main" id="{9675B352-8E1C-4976-B41E-888E7AE5C0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4238" y="6365875"/>
            <a:ext cx="5619750" cy="2536825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>
            <a:extLst>
              <a:ext uri="{FF2B5EF4-FFF2-40B4-BE49-F238E27FC236}">
                <a16:creationId xmlns:a16="http://schemas.microsoft.com/office/drawing/2014/main" id="{2A0A961C-41C9-44DB-BC57-35F88787E9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BE21F95-2D85-4B87-B302-091AD00FC9A4}" type="slidenum">
              <a:rPr lang="en-US" altLang="en-US" sz="1200">
                <a:solidFill>
                  <a:srgbClr val="000000"/>
                </a:solidFill>
              </a:rPr>
              <a:pPr/>
              <a:t>66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35523" name="Rectangle 2">
            <a:extLst>
              <a:ext uri="{FF2B5EF4-FFF2-40B4-BE49-F238E27FC236}">
                <a16:creationId xmlns:a16="http://schemas.microsoft.com/office/drawing/2014/main" id="{83864BD1-F858-41E0-A888-16539CF30D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235524" name="Rectangle 3">
            <a:extLst>
              <a:ext uri="{FF2B5EF4-FFF2-40B4-BE49-F238E27FC236}">
                <a16:creationId xmlns:a16="http://schemas.microsoft.com/office/drawing/2014/main" id="{AD908E50-86D9-496D-8011-7F08A01F4B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>
            <a:extLst>
              <a:ext uri="{FF2B5EF4-FFF2-40B4-BE49-F238E27FC236}">
                <a16:creationId xmlns:a16="http://schemas.microsoft.com/office/drawing/2014/main" id="{2A0A961C-41C9-44DB-BC57-35F88787E9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BE21F95-2D85-4B87-B302-091AD00FC9A4}" type="slidenum">
              <a:rPr lang="en-US" altLang="en-US" sz="1200">
                <a:solidFill>
                  <a:srgbClr val="000000"/>
                </a:solidFill>
              </a:rPr>
              <a:pPr/>
              <a:t>69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35523" name="Rectangle 2">
            <a:extLst>
              <a:ext uri="{FF2B5EF4-FFF2-40B4-BE49-F238E27FC236}">
                <a16:creationId xmlns:a16="http://schemas.microsoft.com/office/drawing/2014/main" id="{83864BD1-F858-41E0-A888-16539CF30D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235524" name="Rectangle 3">
            <a:extLst>
              <a:ext uri="{FF2B5EF4-FFF2-40B4-BE49-F238E27FC236}">
                <a16:creationId xmlns:a16="http://schemas.microsoft.com/office/drawing/2014/main" id="{AD908E50-86D9-496D-8011-7F08A01F4B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98822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7">
            <a:extLst>
              <a:ext uri="{FF2B5EF4-FFF2-40B4-BE49-F238E27FC236}">
                <a16:creationId xmlns:a16="http://schemas.microsoft.com/office/drawing/2014/main" id="{BE2E2426-6E9D-437D-BB91-DBDC086D49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5AA2F6-2A6E-4079-988D-A5691F8AC378}" type="slidenum">
              <a:rPr lang="en-US" altLang="en-US" sz="1200">
                <a:solidFill>
                  <a:srgbClr val="000000"/>
                </a:solidFill>
              </a:rPr>
              <a:pPr/>
              <a:t>71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38595" name="Rectangle 2">
            <a:extLst>
              <a:ext uri="{FF2B5EF4-FFF2-40B4-BE49-F238E27FC236}">
                <a16:creationId xmlns:a16="http://schemas.microsoft.com/office/drawing/2014/main" id="{CD49381E-BE2E-427B-BF25-7E76A50759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6" name="Rectangle 3">
            <a:extLst>
              <a:ext uri="{FF2B5EF4-FFF2-40B4-BE49-F238E27FC236}">
                <a16:creationId xmlns:a16="http://schemas.microsoft.com/office/drawing/2014/main" id="{1A2A93DC-7860-4F78-9AC0-ED124050A6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7">
            <a:extLst>
              <a:ext uri="{FF2B5EF4-FFF2-40B4-BE49-F238E27FC236}">
                <a16:creationId xmlns:a16="http://schemas.microsoft.com/office/drawing/2014/main" id="{2EC6AF86-9F8A-4DA8-BCB8-94F04697A3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7075DE7-6B7E-4A29-B172-8F15FB71ADA8}" type="slidenum">
              <a:rPr lang="en-US" altLang="en-US" sz="1200">
                <a:solidFill>
                  <a:srgbClr val="000000"/>
                </a:solidFill>
              </a:rPr>
              <a:pPr/>
              <a:t>72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40643" name="Rectangle 2">
            <a:extLst>
              <a:ext uri="{FF2B5EF4-FFF2-40B4-BE49-F238E27FC236}">
                <a16:creationId xmlns:a16="http://schemas.microsoft.com/office/drawing/2014/main" id="{0AFA3682-324E-4BCB-9538-35F19F63AA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4" name="Rectangle 3">
            <a:extLst>
              <a:ext uri="{FF2B5EF4-FFF2-40B4-BE49-F238E27FC236}">
                <a16:creationId xmlns:a16="http://schemas.microsoft.com/office/drawing/2014/main" id="{A66F8D94-230F-41D7-9424-916A25F25D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>
            <a:extLst>
              <a:ext uri="{FF2B5EF4-FFF2-40B4-BE49-F238E27FC236}">
                <a16:creationId xmlns:a16="http://schemas.microsoft.com/office/drawing/2014/main" id="{301AF82F-6341-4BC6-9755-D9F925B888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1B9B91A-D6CF-4970-8F27-48E225A4143D}" type="slidenum">
              <a:rPr lang="en-US" altLang="en-US" sz="1200">
                <a:solidFill>
                  <a:srgbClr val="000000"/>
                </a:solidFill>
              </a:rPr>
              <a:pPr/>
              <a:t>73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27331" name="Rectangle 2">
            <a:extLst>
              <a:ext uri="{FF2B5EF4-FFF2-40B4-BE49-F238E27FC236}">
                <a16:creationId xmlns:a16="http://schemas.microsoft.com/office/drawing/2014/main" id="{19BD2844-556B-40D2-A906-27152F96BB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2" name="Rectangle 3">
            <a:extLst>
              <a:ext uri="{FF2B5EF4-FFF2-40B4-BE49-F238E27FC236}">
                <a16:creationId xmlns:a16="http://schemas.microsoft.com/office/drawing/2014/main" id="{D380CEDC-A122-4006-BD51-0870E1D2DE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Sobel looks like Derivative of gaussian filter. network also figures this out. </a:t>
            </a:r>
          </a:p>
        </p:txBody>
      </p:sp>
    </p:spTree>
    <p:extLst>
      <p:ext uri="{BB962C8B-B14F-4D97-AF65-F5344CB8AC3E}">
        <p14:creationId xmlns:p14="http://schemas.microsoft.com/office/powerpoint/2010/main" val="109006345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kind of frequency is this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0439D-E138-4EEB-A6B5-9070F54BC2BC}" type="slidenum">
              <a:rPr lang="en-US" altLang="en-US" smtClean="0"/>
              <a:pPr/>
              <a:t>74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844771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41A3CEC-1DA3-40E6-97FB-7913125BCE7D}" type="slidenum">
              <a:rPr lang="en-US" altLang="en-US" smtClean="0"/>
              <a:pPr>
                <a:spcBef>
                  <a:spcPct val="0"/>
                </a:spcBef>
              </a:pPr>
              <a:t>80</a:t>
            </a:fld>
            <a:endParaRPr lang="en-US" altLang="en-US"/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/>
              <a:t>f + a(f - f * g) = (1+a)f-</a:t>
            </a:r>
            <a:r>
              <a:rPr lang="en-US" altLang="en-US" dirty="0" err="1"/>
              <a:t>af</a:t>
            </a:r>
            <a:r>
              <a:rPr lang="en-US" altLang="en-US" dirty="0"/>
              <a:t>*g = f*((1+a)e-g)</a:t>
            </a:r>
          </a:p>
          <a:p>
            <a:pPr eaLnBrk="1" hangingPunct="1"/>
            <a:r>
              <a:rPr lang="en-US" altLang="en-US" dirty="0"/>
              <a:t>Name is confusing.. “unsharp mask” </a:t>
            </a:r>
            <a:r>
              <a:rPr lang="en-US" altLang="en-US" dirty="0">
                <a:sym typeface="Wingdings" pitchFamily="2" charset="2"/>
              </a:rPr>
              <a:t> the mask is made by </a:t>
            </a:r>
            <a:r>
              <a:rPr lang="en-US" altLang="en-US" dirty="0" err="1">
                <a:sym typeface="Wingdings" pitchFamily="2" charset="2"/>
              </a:rPr>
              <a:t>unsharped</a:t>
            </a:r>
            <a:r>
              <a:rPr lang="en-US" altLang="en-US" dirty="0">
                <a:sym typeface="Wingdings" pitchFamily="2" charset="2"/>
              </a:rPr>
              <a:t> image..</a:t>
            </a:r>
            <a:br>
              <a:rPr lang="en-US" altLang="en-US" dirty="0">
                <a:sym typeface="Wingdings" pitchFamily="2" charset="2"/>
              </a:rPr>
            </a:br>
            <a:r>
              <a:rPr lang="en-US" altLang="en-US" dirty="0">
                <a:sym typeface="Wingdings" pitchFamily="2" charset="2"/>
              </a:rPr>
              <a:t>High-pass filter!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6301099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>
            <a:extLst>
              <a:ext uri="{FF2B5EF4-FFF2-40B4-BE49-F238E27FC236}">
                <a16:creationId xmlns:a16="http://schemas.microsoft.com/office/drawing/2014/main" id="{445C16DF-5FF9-4C2F-AC66-EEBCE5C8483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C811723E-7ECD-4E8C-B0BF-6748EAF515BB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81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48835" name="Rectangle 2">
            <a:extLst>
              <a:ext uri="{FF2B5EF4-FFF2-40B4-BE49-F238E27FC236}">
                <a16:creationId xmlns:a16="http://schemas.microsoft.com/office/drawing/2014/main" id="{723295E4-12E3-4E41-A398-25F97CF12B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6" name="Rectangle 3">
            <a:extLst>
              <a:ext uri="{FF2B5EF4-FFF2-40B4-BE49-F238E27FC236}">
                <a16:creationId xmlns:a16="http://schemas.microsoft.com/office/drawing/2014/main" id="{FE491BF4-B82E-4F34-AA78-4BF8867C01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110244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>
            <a:extLst>
              <a:ext uri="{FF2B5EF4-FFF2-40B4-BE49-F238E27FC236}">
                <a16:creationId xmlns:a16="http://schemas.microsoft.com/office/drawing/2014/main" id="{247FF83D-4764-470E-A034-D42BF9F5B94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AFA1616F-07A4-4505-820E-64D54A103401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82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50883" name="Rectangle 2">
            <a:extLst>
              <a:ext uri="{FF2B5EF4-FFF2-40B4-BE49-F238E27FC236}">
                <a16:creationId xmlns:a16="http://schemas.microsoft.com/office/drawing/2014/main" id="{5955438A-2234-48CE-900F-4FDB4EAB42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4" name="Rectangle 3">
            <a:extLst>
              <a:ext uri="{FF2B5EF4-FFF2-40B4-BE49-F238E27FC236}">
                <a16:creationId xmlns:a16="http://schemas.microsoft.com/office/drawing/2014/main" id="{CCEE7A0B-816A-4107-B60B-F27F852595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214740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>
            <a:extLst>
              <a:ext uri="{FF2B5EF4-FFF2-40B4-BE49-F238E27FC236}">
                <a16:creationId xmlns:a16="http://schemas.microsoft.com/office/drawing/2014/main" id="{4CF128C7-4B7C-4CB0-B005-1FC3BDD1DF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7654E9-EEAA-4FA2-A354-6BACAE60B49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603" name="Rectangle 2">
            <a:extLst>
              <a:ext uri="{FF2B5EF4-FFF2-40B4-BE49-F238E27FC236}">
                <a16:creationId xmlns:a16="http://schemas.microsoft.com/office/drawing/2014/main" id="{15AB7B6E-D40D-441C-A7EF-01E54C6C4F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53604" name="Rectangle 3">
            <a:extLst>
              <a:ext uri="{FF2B5EF4-FFF2-40B4-BE49-F238E27FC236}">
                <a16:creationId xmlns:a16="http://schemas.microsoft.com/office/drawing/2014/main" id="{C4E98BCC-1E5F-400B-8988-0950E5A27E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4238" y="6365875"/>
            <a:ext cx="5619750" cy="2536825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>
            <a:extLst>
              <a:ext uri="{FF2B5EF4-FFF2-40B4-BE49-F238E27FC236}">
                <a16:creationId xmlns:a16="http://schemas.microsoft.com/office/drawing/2014/main" id="{57E5AE7A-6D21-4B0B-A105-2EC81A362E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8420F5-CC6F-485C-9B56-204DCC1CC90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5651" name="Rectangle 2">
            <a:extLst>
              <a:ext uri="{FF2B5EF4-FFF2-40B4-BE49-F238E27FC236}">
                <a16:creationId xmlns:a16="http://schemas.microsoft.com/office/drawing/2014/main" id="{71D29E1B-EC3C-4915-8C36-E6D4E34200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55652" name="Rectangle 3">
            <a:extLst>
              <a:ext uri="{FF2B5EF4-FFF2-40B4-BE49-F238E27FC236}">
                <a16:creationId xmlns:a16="http://schemas.microsoft.com/office/drawing/2014/main" id="{0A2CA8CB-3BEA-4330-A93F-898FC371E2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4238" y="6365875"/>
            <a:ext cx="5619750" cy="2536825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>
            <a:extLst>
              <a:ext uri="{FF2B5EF4-FFF2-40B4-BE49-F238E27FC236}">
                <a16:creationId xmlns:a16="http://schemas.microsoft.com/office/drawing/2014/main" id="{CC275308-FDAF-4357-A305-A5CE158DB8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8742F4-BCE9-46EB-AFC1-B1C323527EF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7699" name="Rectangle 2">
            <a:extLst>
              <a:ext uri="{FF2B5EF4-FFF2-40B4-BE49-F238E27FC236}">
                <a16:creationId xmlns:a16="http://schemas.microsoft.com/office/drawing/2014/main" id="{C612B919-946D-461D-8C35-B45AE31E1C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57700" name="Rectangle 3">
            <a:extLst>
              <a:ext uri="{FF2B5EF4-FFF2-40B4-BE49-F238E27FC236}">
                <a16:creationId xmlns:a16="http://schemas.microsoft.com/office/drawing/2014/main" id="{DB4CAB67-CB78-43DF-805D-3CA99EA5D2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4238" y="6365875"/>
            <a:ext cx="5619750" cy="2536825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>
            <a:extLst>
              <a:ext uri="{FF2B5EF4-FFF2-40B4-BE49-F238E27FC236}">
                <a16:creationId xmlns:a16="http://schemas.microsoft.com/office/drawing/2014/main" id="{D6F2C660-E41E-4DD8-A041-2BAE4F033D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7D0431-B5FC-49CA-8441-A374014B48D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9747" name="Rectangle 2">
            <a:extLst>
              <a:ext uri="{FF2B5EF4-FFF2-40B4-BE49-F238E27FC236}">
                <a16:creationId xmlns:a16="http://schemas.microsoft.com/office/drawing/2014/main" id="{F4D9D66A-D429-47A8-A294-D46D840C5B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59748" name="Rectangle 3">
            <a:extLst>
              <a:ext uri="{FF2B5EF4-FFF2-40B4-BE49-F238E27FC236}">
                <a16:creationId xmlns:a16="http://schemas.microsoft.com/office/drawing/2014/main" id="{95B30AA2-C108-49F5-BF7F-F96129A246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4238" y="6365875"/>
            <a:ext cx="5619750" cy="2536825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12ECAA-E894-40EF-A00E-6803AF2747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910043B-FF25-4DF7-BA3D-CCEE43AD02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A76602-A06E-4A00-82AE-8A6709A8B6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0753FB-20C6-4EC2-9C1D-4D6A1C1A22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6186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A21B40-9703-47DB-9CA0-B62B5A096A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298013-3FEC-4F85-B01E-282864AE47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0A68AA-FC70-4F88-B422-BDC033A922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FC457A-7ECB-43FE-BFFE-32367F4125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666235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71EEE63-9D98-46B5-BA42-6CCAB8A8E4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23506D8-F64B-4E6C-9002-8C48365906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B25632-9BF5-433D-B04B-814FD23D8E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7E285-2E49-4877-9F3F-9F9445A10A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6156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D4C5ECE-9BF1-4CB0-B5FB-B6073ED7FA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E785B7E-58EB-4569-98E3-8DC99870C3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6625B0-0F6B-4C8B-8132-39CCEF05A8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C42071-FED9-41EF-9ED4-F7481C53D5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5073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610B86-9A9B-4FAD-8532-709535AB1DA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r>
              <a:rPr lang="en-US" altLang="en-US"/>
              <a:t>© 2006 Steve Marschner • </a:t>
            </a:r>
            <a:fld id="{A79F83F4-739B-4F69-AAC3-F7F55659C0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7352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72F960-ABB2-4968-B25A-40097199D4C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r>
              <a:rPr lang="en-US" altLang="en-US"/>
              <a:t>© 2006 Steve Marschner • </a:t>
            </a:r>
            <a:fld id="{D2B54ECC-D70A-41B4-AF17-C4E1830591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40253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4BB8E72-DE1F-4246-A495-FE3B9C0A63F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r>
              <a:rPr lang="en-US" altLang="en-US"/>
              <a:t>© 2006 Steve Marschner • </a:t>
            </a:r>
            <a:fld id="{73136E5E-4220-430E-A65A-1B535972DB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4006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191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191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C0656-D300-4793-AD12-DC80E43A17D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r>
              <a:rPr lang="en-US" altLang="en-US"/>
              <a:t>© 2006 Steve Marschner • </a:t>
            </a:r>
            <a:fld id="{489B15FB-2589-4F42-92BC-9D2D5DB386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7395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46D45C4-CC73-43A3-87C3-73B1ECC696B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r>
              <a:rPr lang="en-US" altLang="en-US"/>
              <a:t>© 2006 Steve Marschner • </a:t>
            </a:r>
            <a:fld id="{2312A52B-CCAD-4A05-9DEC-7B430C9447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527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14CF966-FA7F-4E62-8F3D-C333CB858A9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r>
              <a:rPr lang="en-US" altLang="en-US"/>
              <a:t>© 2006 Steve Marschner • </a:t>
            </a:r>
            <a:fld id="{9D4DA332-91CC-4C0D-AC6E-E17EE20016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12784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74411AE-C3DC-4D4A-A17B-78B1FC31FBB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r>
              <a:rPr lang="en-US" altLang="en-US"/>
              <a:t>© 2006 Steve Marschner • </a:t>
            </a:r>
            <a:fld id="{39D31BDA-4899-4573-8583-9DC7793C63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0316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617CE3-C7FF-4317-AF11-EF62B4C3103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r>
              <a:rPr lang="en-US" altLang="en-US"/>
              <a:t>© 2006 Steve Marschner • </a:t>
            </a:r>
            <a:fld id="{2EC4A3DD-F389-4E47-8097-E7C65E7D08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2333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99C67E-C8A8-4FFF-A1B0-8041A63AE5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99A5A8-2DB7-402F-A1EA-7E5E4E2AF1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DDE1DAA-BED7-4A11-A7F5-A89EC2BB2D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784BF1-25B1-4A29-A33B-1D68A78B2D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5265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D1909-273B-424B-BB4B-7437B92F0AB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r>
              <a:rPr lang="en-US" altLang="en-US"/>
              <a:t>© 2006 Steve Marschner • </a:t>
            </a:r>
            <a:fld id="{4B70897F-5829-404B-8ACF-565D53B6D0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9591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480EA70-FB51-4849-9DAA-6741B2467E4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r>
              <a:rPr lang="en-US" altLang="en-US"/>
              <a:t>© 2006 Steve Marschner • </a:t>
            </a:r>
            <a:fld id="{E1766F4F-1B04-4EA5-A335-A94A77A9B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5955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304800"/>
            <a:ext cx="21336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2484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2B1A75-4492-4F49-B346-49B6BAFF81D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r>
              <a:rPr lang="en-US" altLang="en-US"/>
              <a:t>© 2006 Steve Marschner • </a:t>
            </a:r>
            <a:fld id="{A252A334-75E7-473C-A482-2EBE7EBBE8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06117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93C1B34-E169-4273-A17B-FC2BD54225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C636FF2-A8DB-49A2-BD59-CB27E24BBBD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905F57-F66B-45A2-8E85-1A10DFB88BC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9296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C5B4EE-397E-4E9E-8837-DC57D9614E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9F2830-098A-4E8D-BF5B-53CDABCA0C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735D23-87B2-49C2-BE97-003FDD03A6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756FD4ED-6B11-4593-B884-ED9F48E593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9463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8C2D8E-7189-44C8-A7E0-CF4CB4DD60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10ED5F-27A6-474F-8D99-15C1E7C3A2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ECCB1A-BF83-4CEC-9345-96FC06412A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4A997DB1-B6F8-4C79-AC26-D359483552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42621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5B154B-96D7-4C9C-B56D-E13181920C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FF8D91-C256-4478-99A8-61C5F9A14D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5C71481-479C-4D6C-A7DD-AD363F09C3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A039786-81F6-4F2F-B9A3-9C236FA2C4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96679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476A9-8146-43C0-AA01-5D5DE145AA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81C5FD-CAC8-4B02-A1AB-962D89D143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F637D-C682-4C1E-9F09-A3C3FC13F0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E811CF33-5A49-4C7F-A4E4-7A4DBF5BD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96312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C17F9A5-3DC4-48DB-B260-C4547C04ED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8B7A943-912F-4F0D-8C62-E0FEF69DEB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338734D-3C5E-4A2A-9DDC-0A2C69059D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9073294A-7065-4B5D-9898-82AA7769FF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22763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958225B-4173-45BF-828C-4433F736CB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DE8736A-5798-4AB3-B604-02B8EB82EC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051722A-22A3-4BFE-A3F3-4C48697E65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029FA0F5-38FA-4AC7-8BC2-FD55A0E74F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6653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144E62-2C90-4FA9-86CC-F625BDE3A3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7224E3-F725-4DA1-A83B-24CAA08EA6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8CED74-D041-415D-AB31-7489867D96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5A5117-B391-4447-8F60-12AF4E8E30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7700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784CAEA-34CA-4754-9E25-7A6FFF4A82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CBFC8C7-0449-43B8-911E-97DBB7D53E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C26E1C5-7F6B-40BC-A6F4-17AE168850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737E782F-E070-4321-BAFF-A6F4F8A97D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97293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24112E-9E41-4FD7-B5A0-F7CB3C3B68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5242F5-FBEE-4684-99E7-4AD023E15C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05F94-1AFF-4569-9D39-B64F24FB81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F6030959-AF83-44A4-A72D-B015276B20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61563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3C2780-3412-4ABD-A8ED-5479B2D383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3513B-97F8-4324-B9B4-5578032975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3E2F8F-DD74-4554-9E64-3356009F05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69C63EEE-BE55-44B1-B3DE-B1B12AF48A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16352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A75DEE-F0CB-42CE-956E-8A77E55B34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7FD4B2D-0C06-415D-9F8A-A9D3B98EA2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FAAA68-AA01-447B-9135-517ABD2CCC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3AAFBD97-176D-4691-8F8E-CA71122A4E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09214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CF776F-4EC3-466F-AAF3-6D63A69F39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939645F-5D14-4A2B-A376-C0391CB022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A4A78C-1566-467E-873C-8B889D2338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4F3522DB-1594-4BAF-B54E-AFC762510A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22083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E86B80F-E62B-467C-A235-531CFA79D05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193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1C71C9-4D6C-406E-B4EF-F11AE83BF14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180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6C2683-AB53-4B97-B8C8-C9BDD99F3E7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6813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914400"/>
            <a:ext cx="3810000" cy="5600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3600" y="914400"/>
            <a:ext cx="3810000" cy="5600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FE10DE-D718-496A-9F26-CF43C501D26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574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0CA4A73-9936-44F6-B8F1-E5F047F1991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08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5B4AC4-0550-4605-8CB7-644707F358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4779AA-45E4-447D-BB42-DE506F524E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2FEF4E-77F8-43C4-B948-D2AF5650A1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FD9FFA-0EEA-4F71-A15E-A484E38D65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99193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790C24E-5FD3-4F2A-9AC9-89511648AEB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857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F131CDD-ECC3-4EA3-84E4-62E325CE60B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272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6F2C1F-1322-4C47-B27B-08FA2E5E521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73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BDA40C-4D3A-4C6F-BB53-7A983A02839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6095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454497-B383-4846-A819-DE6B8A39097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002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171450"/>
            <a:ext cx="1949450" cy="6343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71450"/>
            <a:ext cx="5695950" cy="6343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7D85AD-3CDD-4714-A75D-8C858E24A86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944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9E21D7-EA6D-4142-A20A-864DB395016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098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495585A-584E-45CA-BE9C-8814B9AE086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480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BD6A41-0BDC-4BCC-B103-DFEF90F0CCC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8784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914400"/>
            <a:ext cx="3810000" cy="5600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3600" y="914400"/>
            <a:ext cx="3810000" cy="5600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65FE1-E321-459A-B657-8B644110A30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2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ADBC26E-F123-4FDD-861B-BF924DB0E5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28910A1-4972-4F76-9AF1-D1B4F75D77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1485EB4-0813-40EB-A8F7-5BB5F8F407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7C5D8F-FDD5-40C1-9E3D-AC40D0F888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64955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A0A5B32-F33B-45D9-A90D-A241A57607B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646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CC39B66-2CF1-4272-98F9-3687F93BDBB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4282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E38950C-6297-4A4C-835C-7A511B2AC26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788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4DAC5-DFA5-4E8A-8F95-336EE9194F5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267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DBA94-A5C0-4792-974B-2C47F62B18C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5103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DDD3C1-7671-4C89-8AAB-92EEF9FE013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510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171450"/>
            <a:ext cx="1949450" cy="6343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71450"/>
            <a:ext cx="5695950" cy="6343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AC5123-EBF8-4FDC-B2ED-E49DDF918F4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962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AA95F5-B33C-4471-8BB9-C09FF4E196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4CE8DC-152E-4769-AAE2-4A10677F88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6B35F8-38DD-41CD-A937-EB053A4B84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7C171C04-8C26-42D0-BB8B-391C50777F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14580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2DFEA32-48A2-4EE6-B777-0A4B0C04AD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247A5A1-0B20-46A2-8B1D-4EEE7C6630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AF5851-E848-4973-8FD1-5826080B3A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68B73FE9-4B13-4F6F-9406-25F86294A6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79692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B3BFDD-9B23-49F3-A0D5-3F707C479F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9A4488E-619F-4194-AF34-D78F3FC42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01551F-27F5-4F75-9476-23BE6A3CAE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4D8028EA-B299-4A62-87A7-00FC7D7AEF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3712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A5B84DC-07D0-4E89-9A2C-57EC1AB57E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C40CE29-00F3-4312-8620-D780FAAD90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781579A-1013-41B3-B671-2CAE811A26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99E058-0D98-4E50-AAAE-69E87FB506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54506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7E4313-533A-490E-B770-6D0E1BD9BD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2329CA-F9FF-4A91-8DF4-3451973749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462E2-57CC-4C1A-AB70-E05CE7D84E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7B47269-045F-4437-8FBB-5276E012D3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52182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86B021E-8128-4511-A6B9-53980B9EDD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63DA1CD-BE48-4016-957C-FC6EAA7AE2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2F3E40D-CF65-4811-9B7D-4DA54404D5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AC62FB0A-C79B-4193-AAA2-5FBE7CB012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30536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7D29EA3-8929-427B-9218-C075752F24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268E4AE-F279-4B6A-95B5-E11FF22D85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7CB8011-A1A7-42DE-83E8-1CE23A328A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E6A63E6C-B25D-4A63-A825-950110768D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47597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331DEE4-4AD1-4777-93BA-162912548E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AD2480E-A917-483E-B499-71E1EF24F4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DF9BA04-79C3-47FD-ACD4-C52B297DEC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3DCFADC9-FB13-481D-9AFE-4137A5075C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98779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DC6C5-EB51-4CBA-B082-D5071A8165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3E403F-6182-4F22-A610-DB94C76ADB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A6637-CA08-4150-8B80-A34238CEB6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EF0032D8-15EA-43FA-8622-C2B6DB726F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29170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5A2846-96C3-491E-9548-09962DFB82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1FB06C-71D9-4BFE-838D-04C6E32435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D571A1-CA1A-4641-A68F-804159C795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4AD81121-8969-4071-8782-D0647FE6D3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9368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CC4C877-030A-49F8-9A82-3D990C5724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E3CF24-0A21-4EB7-BBE1-A469FA9BDE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0B1BC4D-F76F-42F8-B886-36A7A2E5A9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DC61728C-175E-4A88-984B-12E3D1BC11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3124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FF3703-24DF-4F3B-AF0B-EAEDF5021C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361BB76-8A66-4152-B7CF-3E2753BE4B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9C47D3-4DA0-4719-8FFB-DD2CA501FB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A50DD22E-E7EA-4E17-ADC4-2913131622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88066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CFE9D-F59E-46FE-AC89-961D409FC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D91F810-3737-4893-8BE3-E58BEE523350}" type="datetimeFigureOut">
              <a:rPr lang="en-US"/>
              <a:pPr>
                <a:defRPr/>
              </a:pPr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92CC3-3E1B-49C3-B988-DB1B7DC1C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D6E84-9AE8-45F8-B09A-019AFCF8C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012A067-04EE-4502-9849-792E10619F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0499528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C9E5F-98D9-406E-A75D-E37F114D3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6B26E0B-8B9C-4A12-86FA-C8BB55D538E7}" type="datetimeFigureOut">
              <a:rPr lang="en-US"/>
              <a:pPr>
                <a:defRPr/>
              </a:pPr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B81-68D7-4E6F-B5D2-2A4F15389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1DACA-335F-40D3-B55E-E7B02037D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3790C87-F03D-436C-AA7B-4234EF05C3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27560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15B842E-0DD0-4F79-90A8-7E5690A609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494696B-AC38-45E5-A065-A132AA1E3C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684D4B0-AFC9-4CD8-BC4D-8E70108ED9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A700B3-EB38-4C95-B6A3-08E0F2A3E2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2580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D043E-9F32-47A7-B7D2-718A1364B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460A62F-869F-4CBC-A1A7-5518F69DD8C0}" type="datetimeFigureOut">
              <a:rPr lang="en-US"/>
              <a:pPr>
                <a:defRPr/>
              </a:pPr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2659E-E0A7-4652-B9EA-3E3B92AD1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A54C5-1750-4C8E-8B03-F950C0758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8FA0E9C-C59F-4763-959C-5D6EE55F87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8301211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313B141-D828-4CE3-AB96-A002AC0E0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9A964CA-D547-4CCD-A831-69627C5C7E7D}" type="datetimeFigureOut">
              <a:rPr lang="en-US"/>
              <a:pPr>
                <a:defRPr/>
              </a:pPr>
              <a:t>9/11/2024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6765581-C15F-4AC4-919A-5D5CE0296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1E2E8F0-B7D0-4389-B69C-F669084C1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6385A07-55EF-4133-BE4C-2F7F788DE3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521395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4EF728E-D061-41CA-B676-90A0A2073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923AA4C-A797-483E-BC20-3EFA8890A84A}" type="datetimeFigureOut">
              <a:rPr lang="en-US"/>
              <a:pPr>
                <a:defRPr/>
              </a:pPr>
              <a:t>9/11/2024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0C55009-8811-4046-B606-F6163CE28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A77AA1A-D551-47A6-9688-522BD76CF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BE071DB-A2A2-47DD-A1A4-CB24483345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8460699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123529D-9A8B-496E-946A-DB19807CF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620258-C821-4509-A0DF-E61E6AA85B8C}" type="datetimeFigureOut">
              <a:rPr lang="en-US"/>
              <a:pPr>
                <a:defRPr/>
              </a:pPr>
              <a:t>9/11/2024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915B767-5ABD-490A-B4D3-C5C406E18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EF9FB28-97EE-4795-AE4C-0A8F6C16F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75A5FC9-CC67-45FF-BD8C-15D4A645F7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5078570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C10F5C5-03CC-4A52-9806-770DB97AA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263CE95-A178-46DB-B47C-CD9B4B531450}" type="datetimeFigureOut">
              <a:rPr lang="en-US"/>
              <a:pPr>
                <a:defRPr/>
              </a:pPr>
              <a:t>9/11/2024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9340D4B-8578-4761-AD8A-EBC63F78B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A0DA140-BCD1-48FF-BE96-D0AFF005F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B62D4B4-F0A0-4B4B-95B4-960C98E528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5835951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E047DCC-32D7-4317-B55A-94B0EC179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DB0FD2F-5C2C-4481-9D1D-73F5B2C057F6}" type="datetimeFigureOut">
              <a:rPr lang="en-US"/>
              <a:pPr>
                <a:defRPr/>
              </a:pPr>
              <a:t>9/11/2024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86AB96-173D-48F0-BDE7-9F96C3B50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D6885B-B35E-4A8E-865E-739DBA4C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B748714-F97D-4554-B7DC-84B2365CC1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6887982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51299E3-835D-44DA-9971-8A6051A5F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01E8D28-7062-4618-841C-960D6B225933}" type="datetimeFigureOut">
              <a:rPr lang="en-US"/>
              <a:pPr>
                <a:defRPr/>
              </a:pPr>
              <a:t>9/11/2024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7D17790-DC1A-4F3E-AA9F-198F403BE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709D5B2-6A49-4A5C-AAEF-AF491DA73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B412FE9-4D54-4FC0-B1E9-90DCA341A8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702917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B35FA-D882-4A62-B617-E509617CE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45DD4EB-2898-48BF-8A10-419A1DA6CCA7}" type="datetimeFigureOut">
              <a:rPr lang="en-US"/>
              <a:pPr>
                <a:defRPr/>
              </a:pPr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DA5DC-60A6-424D-BF55-59E027B00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18A22-8F8E-42BB-BF38-142C374ED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D64CB36-F9ED-4342-8CD6-87587D34E7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2116435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92C9A-92AB-4ECE-9F92-9A767D9D7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8C336BB-4CB6-47F8-9B62-51EF21404E5A}" type="datetimeFigureOut">
              <a:rPr lang="en-US"/>
              <a:pPr>
                <a:defRPr/>
              </a:pPr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BBD35-E173-4E18-A840-C8EB16B6A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BCD22-8CCD-462A-B6F1-535BD744A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1A0E3A3-7EC2-4FA7-A0A5-11B24A8848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1534914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3E1CC-FD73-48BB-B97C-D5D828C48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E15140A-F28D-4D61-B016-2379F2721F27}" type="datetimeFigureOut">
              <a:rPr lang="en-US"/>
              <a:pPr>
                <a:defRPr/>
              </a:pPr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6E7FE-6E50-47AA-9844-0FE65DB14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3B043-9DC0-471B-BF76-73031AD55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96EC474-5BE7-440B-B586-3699788BB4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634297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32734E-C234-4D41-815F-C2349027A3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4FC1E8-2DAB-4BD2-8421-195E2823EC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7D7D2C-69F6-4965-9430-257DF7326D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5F5403-AFB0-4649-8035-C9AA95877E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98835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1C42A7-84B6-40A4-AB4E-88C1E3CAE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3AA45B7-C61F-4007-AD73-886ADB5AA27F}" type="datetimeFigureOut">
              <a:rPr lang="en-US"/>
              <a:pPr>
                <a:defRPr/>
              </a:pPr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52F15-1108-4054-BC8A-0AA74B76A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BF920-683B-4D3F-BB54-DD61A15E7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0A27E0F-C9F9-4D96-B771-8E1A2B3C47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579896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E33AF-3B3F-41EA-A17B-E9CABC838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9C0B89F-9149-4BA7-AC9C-9AAA5AEF5BB1}" type="datetimeFigureOut">
              <a:rPr lang="en-US"/>
              <a:pPr>
                <a:defRPr/>
              </a:pPr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7548F-087D-4D20-8609-7F43AA250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E2709-0D4A-4981-AE08-7582F934C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11F9763-0A32-4111-84F6-2118AF313E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5615054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50F821F-1D57-490E-AB00-CF5F6EC94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B281026-E4C2-4D1D-966B-355F7CC26253}" type="datetimeFigureOut">
              <a:rPr lang="en-US"/>
              <a:pPr>
                <a:defRPr/>
              </a:pPr>
              <a:t>9/11/2024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CFB1F4-E02A-44A3-9A66-ECFD12EBA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EEF3E5-0C10-4903-A772-ED201E5D3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7AF08A4-B906-4B86-8F9A-9710061222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9007334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563C70F-4D05-4A6B-8813-F28714501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80EB699-80C3-4699-A459-09ACBD45EDBB}" type="datetimeFigureOut">
              <a:rPr lang="en-US"/>
              <a:pPr>
                <a:defRPr/>
              </a:pPr>
              <a:t>9/11/2024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383040D-29BE-42E8-B631-75EA99AE6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83CBEF-3BD1-4FBF-9FDA-C2EB6A2B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51255CC-05B6-4E67-AE0B-DF835BF62D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5957746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2CB5F4-818B-4298-BB48-29F32FFFF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055B611-2B0E-4B39-99AF-37947ED1BCA5}" type="datetimeFigureOut">
              <a:rPr lang="en-US"/>
              <a:pPr>
                <a:defRPr/>
              </a:pPr>
              <a:t>9/11/2024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5B1304-06D4-47AF-938C-31658C356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ADB9DA2-A319-4989-9DAB-1B394E4C4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C95BEA4-14DE-41BF-9EFF-95C6565E6E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8811829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1CED853-5C9D-4482-89D9-EA4DA1525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7900822-4BA6-404C-8BFE-19A6946E1706}" type="datetimeFigureOut">
              <a:rPr lang="en-US"/>
              <a:pPr>
                <a:defRPr/>
              </a:pPr>
              <a:t>9/11/2024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C95F6A6-A643-4CA5-BCA6-07DC78F6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6907824-47EC-4148-94B8-E6232D05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520A73E-8469-4640-9B16-FE287CBFC2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9598781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673D232-4B26-497D-B9D3-311ECEBF2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C669541-C1B8-4E0F-99C0-4D368DE4F15D}" type="datetimeFigureOut">
              <a:rPr lang="en-US"/>
              <a:pPr>
                <a:defRPr/>
              </a:pPr>
              <a:t>9/11/2024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0423FBB-95E2-4BB6-BF60-C04A8B876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8C9EDC8-8A19-4E38-8288-B32784398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1F53A40-AC76-4535-8F31-32A78E0FEC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9062928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1A5F030-26E4-4382-93AC-9D7067C50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0C50DB1-6859-4B23-940C-01A811011C13}" type="datetimeFigureOut">
              <a:rPr lang="en-US"/>
              <a:pPr>
                <a:defRPr/>
              </a:pPr>
              <a:t>9/11/2024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821A3F0-5D03-4095-9DAB-E998F666A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168FDB8-8BED-4123-A726-D16023BA8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169C335-7B7A-4912-BF07-4FA20F0253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9808036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8FB467-8852-4FCC-8452-C0CEF5895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6CC6229-2B66-49D5-9E06-63DA65402F5E}" type="datetimeFigureOut">
              <a:rPr lang="en-US"/>
              <a:pPr>
                <a:defRPr/>
              </a:pPr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8C9D6-6E6B-4B29-8033-6583ABEF5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F8C92-B15A-4E94-9D77-F9E5C08A8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0AE7A6E-F210-4DD4-9505-A9083273FD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4876879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F87C9-884B-4D34-B698-BB6E341D3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D5B15BD-A127-4255-BB2A-1CA7C976A9F0}" type="datetimeFigureOut">
              <a:rPr lang="en-US"/>
              <a:pPr>
                <a:defRPr/>
              </a:pPr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94790-18BF-4AE8-AE6C-CC4E29243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3E89B-DDF9-4804-88FA-9A2CD2B00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3E5DD2E-41FB-4497-81FA-5A3982C7F8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117235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2860D9-E2C4-4488-8176-FED1C55365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8F4EC1-DB6B-4E8C-A1AF-037C6802F9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A4213E-FA77-4330-B515-81CD09EB18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A25548-7A7A-4788-9504-5DEF5E9179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77714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C68EC6-85A4-4DF0-BDA0-48413ABA3A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9E1B74-5026-4054-B8E2-EB77A2B87C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E128A81-FBF1-4923-9160-82B2E67760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A435BF-427E-473C-B77F-77AD14807C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390322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A74CAC-571C-4D5C-A20F-76EF3D7022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35AEAA-B552-47C7-AFC1-74E1733381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D4BA67-B105-45AF-BF9D-616243688B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19CE4B-D54C-4DB2-94A6-600BC7D7AD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57401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31DF80-36C6-47A6-AC96-C9209F2C89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F684F34-AC3A-4134-81B1-77CEC67EBC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AB775B9-E21A-4677-B621-887E4E99FD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494187-DA69-4763-A50D-25A32A3056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811701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383EC-99B7-4A3C-890F-D2F7E00CBD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9804B-738F-4E79-8674-5F1A55FB56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A9F853-664B-43C0-BDB6-1D38B94525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7245EC-E1DA-4A2B-A323-D90F28BA63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23103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5430EA4-E505-4612-8DEB-4E612F2DC3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E66D815-D22B-4F65-9B83-E4316C25F9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341B7F3-923D-411E-8235-365DBBE56F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BF3915-52C0-4B4E-859F-F0865E35E3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27849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6B6726D-D2F5-425D-9905-BAA2B540E1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8A1F919-01C4-4CF2-A9C7-C078C8C94C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48A60D0-ACE3-4A80-AE9A-F37210F0AA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8FFD61-F926-4EA0-A6B9-C4375D49FB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195803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ED153FC-2097-4BB9-A732-CB1D508F51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D4B40B2-84FE-4E2F-92EA-D777479EB1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477D6A8-50F5-4926-817A-4BF8726636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F70720-E23D-49C9-9B3D-F64A75E3D0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737062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A2D1F9-7B41-4FEA-8AF1-42D946D583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22282-DE4D-4FED-B51F-B122692021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C21D6A-5017-4A92-B2A7-78A574BB08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79FA75-6B41-4BAB-87AD-FFFD72BC7E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99100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2DDDA-5574-463E-B81F-5A3B3DAE93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8E4FC3-D68F-480C-BB9E-08E46D56D8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D46D25-89B7-4D4F-8EA6-CDE64B3DE1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D66EC4-B007-4C85-803F-5634304EDA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500953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DC2CE21-5C80-4457-ADF0-7484469199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6C395E-AC92-4903-86B5-20E3FAD8D4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072F37-4D65-4B95-B884-E3DC69E33E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3AFC2-38DD-4B3E-8D83-4C57AE2779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7773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3904168-B460-4EB3-9E73-05E037F740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7019332-2546-464A-AB7F-9A4D6AA5A8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66D49529-E981-45FA-8B4B-AA262CC15BA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64A438F4-4E82-446F-9760-F1511FB14F4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E1CE4197-0BA6-4A5E-96A3-56E0EF97203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fld id="{D4F87C71-96E3-40EE-9AB6-538333020AC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1" name="Line 7">
            <a:extLst>
              <a:ext uri="{FF2B5EF4-FFF2-40B4-BE49-F238E27FC236}">
                <a16:creationId xmlns:a16="http://schemas.microsoft.com/office/drawing/2014/main" id="{11DCE49B-0AC8-464C-AC7E-2A536DC76657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43" r:id="rId1"/>
    <p:sldLayoutId id="2147487644" r:id="rId2"/>
    <p:sldLayoutId id="2147487645" r:id="rId3"/>
    <p:sldLayoutId id="2147487646" r:id="rId4"/>
    <p:sldLayoutId id="2147487647" r:id="rId5"/>
    <p:sldLayoutId id="2147487648" r:id="rId6"/>
    <p:sldLayoutId id="2147487649" r:id="rId7"/>
    <p:sldLayoutId id="2147487650" r:id="rId8"/>
    <p:sldLayoutId id="2147487651" r:id="rId9"/>
    <p:sldLayoutId id="2147487652" r:id="rId10"/>
    <p:sldLayoutId id="214748765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52069DFB-37E5-4EA0-9429-80220FC578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6A1B4253-A24F-44C0-919B-FFC7282E8D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534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8900" name="Rectangle 4">
            <a:extLst>
              <a:ext uri="{FF2B5EF4-FFF2-40B4-BE49-F238E27FC236}">
                <a16:creationId xmlns:a16="http://schemas.microsoft.com/office/drawing/2014/main" id="{D7FEAAC6-CF5D-498F-98BD-278D64CB4F5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105400" y="6477000"/>
            <a:ext cx="4038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Gill Sans" charset="0"/>
              </a:defRPr>
            </a:lvl1pPr>
          </a:lstStyle>
          <a:p>
            <a:r>
              <a:rPr lang="en-US" altLang="en-US"/>
              <a:t>© 2006 Steve Marschner • </a:t>
            </a:r>
            <a:fld id="{B48AB1E4-BEAA-47ED-86D9-5F531CDFEF9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29" name="Text Box 5">
            <a:extLst>
              <a:ext uri="{FF2B5EF4-FFF2-40B4-BE49-F238E27FC236}">
                <a16:creationId xmlns:a16="http://schemas.microsoft.com/office/drawing/2014/main" id="{E3A79EC6-E3B8-4909-9FAF-76115C234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172200"/>
            <a:ext cx="129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ru-RU" sz="2800">
              <a:solidFill>
                <a:srgbClr val="000000"/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76" r:id="rId1"/>
    <p:sldLayoutId id="2147487677" r:id="rId2"/>
    <p:sldLayoutId id="2147487678" r:id="rId3"/>
    <p:sldLayoutId id="2147487679" r:id="rId4"/>
    <p:sldLayoutId id="2147487680" r:id="rId5"/>
    <p:sldLayoutId id="2147487681" r:id="rId6"/>
    <p:sldLayoutId id="2147487682" r:id="rId7"/>
    <p:sldLayoutId id="2147487683" r:id="rId8"/>
    <p:sldLayoutId id="2147487684" r:id="rId9"/>
    <p:sldLayoutId id="2147487685" r:id="rId10"/>
    <p:sldLayoutId id="2147487686" r:id="rId11"/>
    <p:sldLayoutId id="2147487765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Gill Sans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Gill Sans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Gill Sans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Gill Sans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Gill Sans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Gill Sans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Gill Sans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Gill Sans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E5B3D2B0-43BA-44F9-BD8E-667A1554AE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A12FC665-8415-4438-AB7A-3CB1DE8552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62148" name="Rectangle 4">
            <a:extLst>
              <a:ext uri="{FF2B5EF4-FFF2-40B4-BE49-F238E27FC236}">
                <a16:creationId xmlns:a16="http://schemas.microsoft.com/office/drawing/2014/main" id="{FA898224-0B12-42B2-9D87-FFFD41238BE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2149" name="Rectangle 5">
            <a:extLst>
              <a:ext uri="{FF2B5EF4-FFF2-40B4-BE49-F238E27FC236}">
                <a16:creationId xmlns:a16="http://schemas.microsoft.com/office/drawing/2014/main" id="{87E4D271-670C-4EC0-849F-E5AC13B5A6C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2150" name="Rectangle 6">
            <a:extLst>
              <a:ext uri="{FF2B5EF4-FFF2-40B4-BE49-F238E27FC236}">
                <a16:creationId xmlns:a16="http://schemas.microsoft.com/office/drawing/2014/main" id="{AB496819-C4FF-4A75-B2E0-EF745598D88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514CFDFE-3D1F-43A4-A539-38CD487D642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103" name="Line 7">
            <a:extLst>
              <a:ext uri="{FF2B5EF4-FFF2-40B4-BE49-F238E27FC236}">
                <a16:creationId xmlns:a16="http://schemas.microsoft.com/office/drawing/2014/main" id="{6AF6359C-20FA-4685-9589-E5C0BFE0D0BE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88" r:id="rId1"/>
    <p:sldLayoutId id="2147487689" r:id="rId2"/>
    <p:sldLayoutId id="2147487690" r:id="rId3"/>
    <p:sldLayoutId id="2147487691" r:id="rId4"/>
    <p:sldLayoutId id="2147487692" r:id="rId5"/>
    <p:sldLayoutId id="2147487693" r:id="rId6"/>
    <p:sldLayoutId id="2147487694" r:id="rId7"/>
    <p:sldLayoutId id="2147487695" r:id="rId8"/>
    <p:sldLayoutId id="2147487696" r:id="rId9"/>
    <p:sldLayoutId id="2147487697" r:id="rId10"/>
    <p:sldLayoutId id="214748769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D32AD1F5-4E41-46EB-8678-57BE1954D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71450"/>
            <a:ext cx="77724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7A02D736-82F2-4BEA-BE9B-ADD4C8AFA2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914400"/>
            <a:ext cx="77724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9556" name="Rectangle 4">
            <a:extLst>
              <a:ext uri="{FF2B5EF4-FFF2-40B4-BE49-F238E27FC236}">
                <a16:creationId xmlns:a16="http://schemas.microsoft.com/office/drawing/2014/main" id="{B8A041BA-93E8-458B-B7C4-F72C530E6F7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51200" y="6572250"/>
            <a:ext cx="28448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5DD1C452-4849-41F8-A5F6-EA7B0252A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0400" y="6572250"/>
            <a:ext cx="52832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8" tIns="44934" rIns="89868" bIns="44934" anchor="b"/>
          <a:lstStyle>
            <a:lvl1pPr defTabSz="898525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98525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98525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98525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98525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fld id="{BFAE57F2-64C9-49EB-8AFE-2030C2C41228}" type="slidenum">
              <a:rPr lang="en-US" altLang="en-US" sz="1200">
                <a:solidFill>
                  <a:srgbClr val="000000"/>
                </a:solidFill>
                <a:latin typeface="Times" panose="02020603050405020304" pitchFamily="18" charset="0"/>
              </a:rPr>
              <a:pPr algn="ctr"/>
              <a:t>‹#›</a:t>
            </a:fld>
            <a:endParaRPr lang="en-US" altLang="en-US" sz="120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54" r:id="rId1"/>
    <p:sldLayoutId id="2147487655" r:id="rId2"/>
    <p:sldLayoutId id="2147487656" r:id="rId3"/>
    <p:sldLayoutId id="2147487657" r:id="rId4"/>
    <p:sldLayoutId id="2147487658" r:id="rId5"/>
    <p:sldLayoutId id="2147487659" r:id="rId6"/>
    <p:sldLayoutId id="2147487660" r:id="rId7"/>
    <p:sldLayoutId id="2147487661" r:id="rId8"/>
    <p:sldLayoutId id="2147487662" r:id="rId9"/>
    <p:sldLayoutId id="2147487663" r:id="rId10"/>
    <p:sldLayoutId id="214748766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yriad Roman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yriad Roman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yriad Roman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yriad Roman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yriad Roman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yriad Roman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yriad Roman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yriad Roman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50000"/>
        </a:spcAft>
        <a:tabLst>
          <a:tab pos="573088" algn="l"/>
        </a:tabLs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73088" indent="-341313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w"/>
        <a:tabLst>
          <a:tab pos="573088" algn="l"/>
        </a:tabLst>
        <a:defRPr sz="2000">
          <a:solidFill>
            <a:schemeClr val="tx1"/>
          </a:solidFill>
          <a:latin typeface="+mn-lt"/>
          <a:cs typeface="+mn-cs"/>
        </a:defRPr>
      </a:lvl2pPr>
      <a:lvl3pPr marL="915988" indent="-228600" algn="l" rtl="0" eaLnBrk="0" fontAlgn="base" hangingPunct="0">
        <a:spcBef>
          <a:spcPct val="20000"/>
        </a:spcBef>
        <a:spcAft>
          <a:spcPct val="0"/>
        </a:spcAft>
        <a:buChar char="•"/>
        <a:tabLst>
          <a:tab pos="573088" algn="l"/>
        </a:tabLst>
        <a:defRPr>
          <a:solidFill>
            <a:schemeClr val="tx1"/>
          </a:solidFill>
          <a:latin typeface="+mn-lt"/>
          <a:cs typeface="+mn-cs"/>
        </a:defRPr>
      </a:lvl3pPr>
      <a:lvl4pPr marL="1368425" indent="-222250" algn="l" rtl="0" eaLnBrk="0" fontAlgn="base" hangingPunct="0">
        <a:spcBef>
          <a:spcPct val="20000"/>
        </a:spcBef>
        <a:spcAft>
          <a:spcPct val="0"/>
        </a:spcAft>
        <a:buChar char="–"/>
        <a:tabLst>
          <a:tab pos="573088" algn="l"/>
        </a:tabLst>
        <a:defRPr sz="1600">
          <a:solidFill>
            <a:schemeClr val="tx1"/>
          </a:solidFill>
          <a:latin typeface="+mn-lt"/>
          <a:cs typeface="+mn-cs"/>
        </a:defRPr>
      </a:lvl4pPr>
      <a:lvl5pPr marL="1830388" indent="-230188" algn="l" rtl="0" eaLnBrk="0" fontAlgn="base" hangingPunct="0">
        <a:spcBef>
          <a:spcPct val="20000"/>
        </a:spcBef>
        <a:spcAft>
          <a:spcPct val="0"/>
        </a:spcAft>
        <a:buChar char="»"/>
        <a:tabLst>
          <a:tab pos="573088" algn="l"/>
        </a:tabLst>
        <a:defRPr sz="1600">
          <a:solidFill>
            <a:schemeClr val="tx1"/>
          </a:solidFill>
          <a:latin typeface="+mn-lt"/>
          <a:cs typeface="+mn-cs"/>
        </a:defRPr>
      </a:lvl5pPr>
      <a:lvl6pPr marL="2287588" indent="-230188" algn="l" rtl="0" fontAlgn="base">
        <a:spcBef>
          <a:spcPct val="20000"/>
        </a:spcBef>
        <a:spcAft>
          <a:spcPct val="0"/>
        </a:spcAft>
        <a:buChar char="»"/>
        <a:tabLst>
          <a:tab pos="573088" algn="l"/>
        </a:tabLst>
        <a:defRPr sz="1600">
          <a:solidFill>
            <a:schemeClr val="tx1"/>
          </a:solidFill>
          <a:latin typeface="+mn-lt"/>
          <a:cs typeface="+mn-cs"/>
        </a:defRPr>
      </a:lvl6pPr>
      <a:lvl7pPr marL="2744788" indent="-230188" algn="l" rtl="0" fontAlgn="base">
        <a:spcBef>
          <a:spcPct val="20000"/>
        </a:spcBef>
        <a:spcAft>
          <a:spcPct val="0"/>
        </a:spcAft>
        <a:buChar char="»"/>
        <a:tabLst>
          <a:tab pos="573088" algn="l"/>
        </a:tabLst>
        <a:defRPr sz="1600">
          <a:solidFill>
            <a:schemeClr val="tx1"/>
          </a:solidFill>
          <a:latin typeface="+mn-lt"/>
          <a:cs typeface="+mn-cs"/>
        </a:defRPr>
      </a:lvl7pPr>
      <a:lvl8pPr marL="3201988" indent="-230188" algn="l" rtl="0" fontAlgn="base">
        <a:spcBef>
          <a:spcPct val="20000"/>
        </a:spcBef>
        <a:spcAft>
          <a:spcPct val="0"/>
        </a:spcAft>
        <a:buChar char="»"/>
        <a:tabLst>
          <a:tab pos="573088" algn="l"/>
        </a:tabLst>
        <a:defRPr sz="1600">
          <a:solidFill>
            <a:schemeClr val="tx1"/>
          </a:solidFill>
          <a:latin typeface="+mn-lt"/>
          <a:cs typeface="+mn-cs"/>
        </a:defRPr>
      </a:lvl8pPr>
      <a:lvl9pPr marL="3659188" indent="-230188" algn="l" rtl="0" fontAlgn="base">
        <a:spcBef>
          <a:spcPct val="20000"/>
        </a:spcBef>
        <a:spcAft>
          <a:spcPct val="0"/>
        </a:spcAft>
        <a:buChar char="»"/>
        <a:tabLst>
          <a:tab pos="573088" algn="l"/>
        </a:tabLst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A3E009C1-D796-4367-969D-20642A230A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71450"/>
            <a:ext cx="77724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A22AE1AB-A7E3-427A-9D2E-A0B375478F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914400"/>
            <a:ext cx="77724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88772" name="Rectangle 4">
            <a:extLst>
              <a:ext uri="{FF2B5EF4-FFF2-40B4-BE49-F238E27FC236}">
                <a16:creationId xmlns:a16="http://schemas.microsoft.com/office/drawing/2014/main" id="{5E27A973-58FB-4735-BD7C-05650057EE8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51200" y="6572250"/>
            <a:ext cx="28448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" pitchFamily="18" charset="0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A5EA5EEC-BFDE-43F7-BC37-8CDA48302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0400" y="6572250"/>
            <a:ext cx="52832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8" tIns="44934" rIns="89868" bIns="44934" anchor="b"/>
          <a:lstStyle>
            <a:lvl1pPr defTabSz="898525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98525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98525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98525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98525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fld id="{32E29C35-E1D8-4DE3-8240-D2A3022C762C}" type="slidenum">
              <a:rPr lang="en-US" altLang="en-US" sz="1200">
                <a:solidFill>
                  <a:srgbClr val="000000"/>
                </a:solidFill>
                <a:latin typeface="Times" panose="02020603050405020304" pitchFamily="18" charset="0"/>
              </a:rPr>
              <a:pPr algn="ctr"/>
              <a:t>‹#›</a:t>
            </a:fld>
            <a:endParaRPr lang="en-US" altLang="en-US" sz="120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99" r:id="rId1"/>
    <p:sldLayoutId id="2147487700" r:id="rId2"/>
    <p:sldLayoutId id="2147487701" r:id="rId3"/>
    <p:sldLayoutId id="2147487702" r:id="rId4"/>
    <p:sldLayoutId id="2147487703" r:id="rId5"/>
    <p:sldLayoutId id="2147487704" r:id="rId6"/>
    <p:sldLayoutId id="2147487705" r:id="rId7"/>
    <p:sldLayoutId id="2147487706" r:id="rId8"/>
    <p:sldLayoutId id="2147487707" r:id="rId9"/>
    <p:sldLayoutId id="2147487708" r:id="rId10"/>
    <p:sldLayoutId id="214748770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yriad Roman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yriad Roman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yriad Roman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yriad Roman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yriad Roman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yriad Roman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yriad Roman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yriad Roman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50000"/>
        </a:spcAft>
        <a:tabLst>
          <a:tab pos="573088" algn="l"/>
        </a:tabLs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73088" indent="-341313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w"/>
        <a:tabLst>
          <a:tab pos="573088" algn="l"/>
        </a:tabLst>
        <a:defRPr sz="2000">
          <a:solidFill>
            <a:schemeClr val="tx1"/>
          </a:solidFill>
          <a:latin typeface="+mn-lt"/>
          <a:cs typeface="+mn-cs"/>
        </a:defRPr>
      </a:lvl2pPr>
      <a:lvl3pPr marL="915988" indent="-228600" algn="l" rtl="0" eaLnBrk="0" fontAlgn="base" hangingPunct="0">
        <a:spcBef>
          <a:spcPct val="20000"/>
        </a:spcBef>
        <a:spcAft>
          <a:spcPct val="0"/>
        </a:spcAft>
        <a:buChar char="•"/>
        <a:tabLst>
          <a:tab pos="573088" algn="l"/>
        </a:tabLst>
        <a:defRPr>
          <a:solidFill>
            <a:schemeClr val="tx1"/>
          </a:solidFill>
          <a:latin typeface="+mn-lt"/>
          <a:cs typeface="+mn-cs"/>
        </a:defRPr>
      </a:lvl3pPr>
      <a:lvl4pPr marL="1368425" indent="-222250" algn="l" rtl="0" eaLnBrk="0" fontAlgn="base" hangingPunct="0">
        <a:spcBef>
          <a:spcPct val="20000"/>
        </a:spcBef>
        <a:spcAft>
          <a:spcPct val="0"/>
        </a:spcAft>
        <a:buChar char="–"/>
        <a:tabLst>
          <a:tab pos="573088" algn="l"/>
        </a:tabLst>
        <a:defRPr sz="1600">
          <a:solidFill>
            <a:schemeClr val="tx1"/>
          </a:solidFill>
          <a:latin typeface="+mn-lt"/>
          <a:cs typeface="+mn-cs"/>
        </a:defRPr>
      </a:lvl4pPr>
      <a:lvl5pPr marL="1830388" indent="-230188" algn="l" rtl="0" eaLnBrk="0" fontAlgn="base" hangingPunct="0">
        <a:spcBef>
          <a:spcPct val="20000"/>
        </a:spcBef>
        <a:spcAft>
          <a:spcPct val="0"/>
        </a:spcAft>
        <a:buChar char="»"/>
        <a:tabLst>
          <a:tab pos="573088" algn="l"/>
        </a:tabLst>
        <a:defRPr sz="1600">
          <a:solidFill>
            <a:schemeClr val="tx1"/>
          </a:solidFill>
          <a:latin typeface="+mn-lt"/>
          <a:cs typeface="+mn-cs"/>
        </a:defRPr>
      </a:lvl5pPr>
      <a:lvl6pPr marL="2287588" indent="-230188" algn="l" rtl="0" fontAlgn="base">
        <a:spcBef>
          <a:spcPct val="20000"/>
        </a:spcBef>
        <a:spcAft>
          <a:spcPct val="0"/>
        </a:spcAft>
        <a:buChar char="»"/>
        <a:tabLst>
          <a:tab pos="573088" algn="l"/>
        </a:tabLst>
        <a:defRPr sz="1600">
          <a:solidFill>
            <a:schemeClr val="tx1"/>
          </a:solidFill>
          <a:latin typeface="+mn-lt"/>
          <a:cs typeface="+mn-cs"/>
        </a:defRPr>
      </a:lvl6pPr>
      <a:lvl7pPr marL="2744788" indent="-230188" algn="l" rtl="0" fontAlgn="base">
        <a:spcBef>
          <a:spcPct val="20000"/>
        </a:spcBef>
        <a:spcAft>
          <a:spcPct val="0"/>
        </a:spcAft>
        <a:buChar char="»"/>
        <a:tabLst>
          <a:tab pos="573088" algn="l"/>
        </a:tabLst>
        <a:defRPr sz="1600">
          <a:solidFill>
            <a:schemeClr val="tx1"/>
          </a:solidFill>
          <a:latin typeface="+mn-lt"/>
          <a:cs typeface="+mn-cs"/>
        </a:defRPr>
      </a:lvl7pPr>
      <a:lvl8pPr marL="3201988" indent="-230188" algn="l" rtl="0" fontAlgn="base">
        <a:spcBef>
          <a:spcPct val="20000"/>
        </a:spcBef>
        <a:spcAft>
          <a:spcPct val="0"/>
        </a:spcAft>
        <a:buChar char="»"/>
        <a:tabLst>
          <a:tab pos="573088" algn="l"/>
        </a:tabLst>
        <a:defRPr sz="1600">
          <a:solidFill>
            <a:schemeClr val="tx1"/>
          </a:solidFill>
          <a:latin typeface="+mn-lt"/>
          <a:cs typeface="+mn-cs"/>
        </a:defRPr>
      </a:lvl8pPr>
      <a:lvl9pPr marL="3659188" indent="-230188" algn="l" rtl="0" fontAlgn="base">
        <a:spcBef>
          <a:spcPct val="20000"/>
        </a:spcBef>
        <a:spcAft>
          <a:spcPct val="0"/>
        </a:spcAft>
        <a:buChar char="»"/>
        <a:tabLst>
          <a:tab pos="573088" algn="l"/>
        </a:tabLst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A55E9148-3056-4BFC-834B-4206555ADC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9BCD030D-CD73-4994-86C1-0B58FBD7E7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5764" name="Rectangle 4">
            <a:extLst>
              <a:ext uri="{FF2B5EF4-FFF2-40B4-BE49-F238E27FC236}">
                <a16:creationId xmlns:a16="http://schemas.microsoft.com/office/drawing/2014/main" id="{9CCDF0C6-148F-45F8-977C-CEFCB335229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65" name="Rectangle 5">
            <a:extLst>
              <a:ext uri="{FF2B5EF4-FFF2-40B4-BE49-F238E27FC236}">
                <a16:creationId xmlns:a16="http://schemas.microsoft.com/office/drawing/2014/main" id="{AF415AC1-8DE4-43F2-81F7-483E0284612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66" name="Rectangle 6">
            <a:extLst>
              <a:ext uri="{FF2B5EF4-FFF2-40B4-BE49-F238E27FC236}">
                <a16:creationId xmlns:a16="http://schemas.microsoft.com/office/drawing/2014/main" id="{523DB9A5-272C-4AA2-A6DA-BDC9C52CE9A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8DEB77F8-211D-46C6-8A5D-B1D5018B78A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175" name="Line 7">
            <a:extLst>
              <a:ext uri="{FF2B5EF4-FFF2-40B4-BE49-F238E27FC236}">
                <a16:creationId xmlns:a16="http://schemas.microsoft.com/office/drawing/2014/main" id="{C18AFF91-E153-48DE-A9D4-E759F5C5B4B8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710" r:id="rId1"/>
    <p:sldLayoutId id="2147487711" r:id="rId2"/>
    <p:sldLayoutId id="2147487712" r:id="rId3"/>
    <p:sldLayoutId id="2147487713" r:id="rId4"/>
    <p:sldLayoutId id="2147487714" r:id="rId5"/>
    <p:sldLayoutId id="2147487715" r:id="rId6"/>
    <p:sldLayoutId id="2147487716" r:id="rId7"/>
    <p:sldLayoutId id="2147487717" r:id="rId8"/>
    <p:sldLayoutId id="2147487718" r:id="rId9"/>
    <p:sldLayoutId id="2147487719" r:id="rId10"/>
    <p:sldLayoutId id="214748772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>
            <a:extLst>
              <a:ext uri="{FF2B5EF4-FFF2-40B4-BE49-F238E27FC236}">
                <a16:creationId xmlns:a16="http://schemas.microsoft.com/office/drawing/2014/main" id="{5FB11D37-CB63-45BE-96FF-CEAD621BA2D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Text Placeholder 2">
            <a:extLst>
              <a:ext uri="{FF2B5EF4-FFF2-40B4-BE49-F238E27FC236}">
                <a16:creationId xmlns:a16="http://schemas.microsoft.com/office/drawing/2014/main" id="{D6396E1B-806C-421C-87E1-A2F41DE75D6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705CD-5C0E-4E9D-8344-00B1A3B27D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03DFB3C-E04F-42C7-AB25-1587C931348D}" type="datetimeFigureOut">
              <a:rPr lang="en-US"/>
              <a:pPr>
                <a:defRPr/>
              </a:pPr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1D5DF-B1A6-4A7C-8B2F-C94D36B692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67E00-45D9-4C02-A176-427E9BB540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8532B8E6-AAA3-4C8E-848D-B0FA3D77273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732" r:id="rId1"/>
    <p:sldLayoutId id="2147487733" r:id="rId2"/>
    <p:sldLayoutId id="2147487734" r:id="rId3"/>
    <p:sldLayoutId id="2147487735" r:id="rId4"/>
    <p:sldLayoutId id="2147487736" r:id="rId5"/>
    <p:sldLayoutId id="2147487737" r:id="rId6"/>
    <p:sldLayoutId id="2147487738" r:id="rId7"/>
    <p:sldLayoutId id="2147487739" r:id="rId8"/>
    <p:sldLayoutId id="2147487740" r:id="rId9"/>
    <p:sldLayoutId id="2147487741" r:id="rId10"/>
    <p:sldLayoutId id="2147487742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>
            <a:extLst>
              <a:ext uri="{FF2B5EF4-FFF2-40B4-BE49-F238E27FC236}">
                <a16:creationId xmlns:a16="http://schemas.microsoft.com/office/drawing/2014/main" id="{A70430DB-B4DF-4308-B296-79BA063365D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43" name="Text Placeholder 2">
            <a:extLst>
              <a:ext uri="{FF2B5EF4-FFF2-40B4-BE49-F238E27FC236}">
                <a16:creationId xmlns:a16="http://schemas.microsoft.com/office/drawing/2014/main" id="{062BAAD4-98D8-4CC2-B252-0A616E7E98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BF7C4-EB9F-48E1-BF56-50D165B79F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30D4674-D054-46BC-A816-07736BAA71E8}" type="datetimeFigureOut">
              <a:rPr lang="en-US"/>
              <a:pPr>
                <a:defRPr/>
              </a:pPr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192D0-AD80-49A0-A768-8D16C373BE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10AA6D-6179-47CD-8097-3294F79A1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5AD5DBB5-5A2C-4334-91AE-94DB4D581AB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743" r:id="rId1"/>
    <p:sldLayoutId id="2147487744" r:id="rId2"/>
    <p:sldLayoutId id="2147487745" r:id="rId3"/>
    <p:sldLayoutId id="2147487746" r:id="rId4"/>
    <p:sldLayoutId id="2147487747" r:id="rId5"/>
    <p:sldLayoutId id="2147487748" r:id="rId6"/>
    <p:sldLayoutId id="2147487749" r:id="rId7"/>
    <p:sldLayoutId id="2147487750" r:id="rId8"/>
    <p:sldLayoutId id="2147487751" r:id="rId9"/>
    <p:sldLayoutId id="2147487752" r:id="rId10"/>
    <p:sldLayoutId id="2147487753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51D7935E-B839-4968-80D6-7F03604181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948F6BC3-D0A7-47E0-8633-E0B1937264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73DE95A7-22E1-4023-8BDB-B880F905D4C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21131BF4-4234-4C0A-88B1-55995F08550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6FE0C92F-8031-4C3F-8630-13629FE3B65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029FEC03-CCCB-490E-8DDA-39FC02C4227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1271" name="Line 7">
            <a:extLst>
              <a:ext uri="{FF2B5EF4-FFF2-40B4-BE49-F238E27FC236}">
                <a16:creationId xmlns:a16="http://schemas.microsoft.com/office/drawing/2014/main" id="{0B51DB7F-5C7F-4131-9D28-999838EDA65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754" r:id="rId1"/>
    <p:sldLayoutId id="2147487755" r:id="rId2"/>
    <p:sldLayoutId id="2147487756" r:id="rId3"/>
    <p:sldLayoutId id="2147487757" r:id="rId4"/>
    <p:sldLayoutId id="2147487758" r:id="rId5"/>
    <p:sldLayoutId id="2147487759" r:id="rId6"/>
    <p:sldLayoutId id="2147487760" r:id="rId7"/>
    <p:sldLayoutId id="2147487761" r:id="rId8"/>
    <p:sldLayoutId id="2147487762" r:id="rId9"/>
    <p:sldLayoutId id="2147487763" r:id="rId10"/>
    <p:sldLayoutId id="214748776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6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23.wmf"/><Relationship Id="rId10" Type="http://schemas.openxmlformats.org/officeDocument/2006/relationships/image" Target="../media/image24.wmf"/><Relationship Id="rId4" Type="http://schemas.openxmlformats.org/officeDocument/2006/relationships/oleObject" Target="../embeddings/oleObject16.bin"/><Relationship Id="rId9" Type="http://schemas.openxmlformats.org/officeDocument/2006/relationships/oleObject" Target="../embeddings/oleObject18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7.x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25.wmf"/><Relationship Id="rId10" Type="http://schemas.openxmlformats.org/officeDocument/2006/relationships/image" Target="../media/image26.wmf"/><Relationship Id="rId4" Type="http://schemas.openxmlformats.org/officeDocument/2006/relationships/oleObject" Target="../embeddings/oleObject19.bin"/><Relationship Id="rId9" Type="http://schemas.openxmlformats.org/officeDocument/2006/relationships/oleObject" Target="../embeddings/oleObject2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8.x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27.wmf"/><Relationship Id="rId10" Type="http://schemas.openxmlformats.org/officeDocument/2006/relationships/image" Target="../media/image28.wmf"/><Relationship Id="rId4" Type="http://schemas.openxmlformats.org/officeDocument/2006/relationships/oleObject" Target="../embeddings/oleObject22.bin"/><Relationship Id="rId9" Type="http://schemas.openxmlformats.org/officeDocument/2006/relationships/oleObject" Target="../embeddings/oleObject24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9.x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29.wmf"/><Relationship Id="rId10" Type="http://schemas.openxmlformats.org/officeDocument/2006/relationships/image" Target="../media/image31.wmf"/><Relationship Id="rId4" Type="http://schemas.openxmlformats.org/officeDocument/2006/relationships/oleObject" Target="../embeddings/oleObject25.bin"/><Relationship Id="rId9" Type="http://schemas.openxmlformats.org/officeDocument/2006/relationships/oleObject" Target="../embeddings/oleObject27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12.xml"/><Relationship Id="rId7" Type="http://schemas.openxmlformats.org/officeDocument/2006/relationships/image" Target="../media/image33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6.png"/><Relationship Id="rId4" Type="http://schemas.openxmlformats.org/officeDocument/2006/relationships/tags" Target="../tags/tag13.xml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4.xml"/><Relationship Id="rId5" Type="http://schemas.openxmlformats.org/officeDocument/2006/relationships/image" Target="../media/image37.wmf"/><Relationship Id="rId4" Type="http://schemas.openxmlformats.org/officeDocument/2006/relationships/oleObject" Target="../embeddings/oleObject28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6" Type="http://schemas.openxmlformats.org/officeDocument/2006/relationships/image" Target="../media/image39.png"/><Relationship Id="rId5" Type="http://schemas.openxmlformats.org/officeDocument/2006/relationships/image" Target="../media/image10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20.xml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notesSlide" Target="../notesSlides/notesSlide21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36.xml"/><Relationship Id="rId10" Type="http://schemas.openxmlformats.org/officeDocument/2006/relationships/oleObject" Target="../embeddings/oleObject29.bin"/><Relationship Id="rId4" Type="http://schemas.openxmlformats.org/officeDocument/2006/relationships/tags" Target="../tags/tag21.xml"/><Relationship Id="rId9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oleObject" Target="../embeddings/oleObject30.bin"/><Relationship Id="rId1" Type="http://schemas.openxmlformats.org/officeDocument/2006/relationships/slideLayout" Target="../slideLayouts/slideLayout4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2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9.jpe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23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tags" Target="../tags/tag26.xml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slideLayout" Target="../slideLayouts/slideLayout69.xml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tags" Target="../tags/tag27.xml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tags" Target="../tags/tag30.xml"/><Relationship Id="rId7" Type="http://schemas.openxmlformats.org/officeDocument/2006/relationships/image" Target="../media/image73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33.png"/><Relationship Id="rId4" Type="http://schemas.openxmlformats.org/officeDocument/2006/relationships/tags" Target="../tags/tag31.xml"/><Relationship Id="rId9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tags" Target="../tags/tag34.xml"/><Relationship Id="rId7" Type="http://schemas.openxmlformats.org/officeDocument/2006/relationships/image" Target="../media/image73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33.png"/><Relationship Id="rId4" Type="http://schemas.openxmlformats.org/officeDocument/2006/relationships/tags" Target="../tags/tag35.xml"/><Relationship Id="rId9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9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9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92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twitter.com/jaakkolehtinen" TargetMode="External"/><Relationship Id="rId5" Type="http://schemas.openxmlformats.org/officeDocument/2006/relationships/image" Target="../media/image97.png"/><Relationship Id="rId4" Type="http://schemas.openxmlformats.org/officeDocument/2006/relationships/notesSlide" Target="../notesSlides/notesSlide3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oleObject" Target="../embeddings/oleObject31.bin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3.jpeg"/><Relationship Id="rId5" Type="http://schemas.openxmlformats.org/officeDocument/2006/relationships/image" Target="../media/image94.jpeg"/><Relationship Id="rId4" Type="http://schemas.openxmlformats.org/officeDocument/2006/relationships/image" Target="../media/image9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80.png"/><Relationship Id="rId4" Type="http://schemas.openxmlformats.org/officeDocument/2006/relationships/image" Target="../media/image74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3.w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1.x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102.wmf"/><Relationship Id="rId4" Type="http://schemas.openxmlformats.org/officeDocument/2006/relationships/oleObject" Target="../embeddings/oleObject32.bin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107.png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image" Target="../media/image106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image" Target="../media/image105.png"/><Relationship Id="rId5" Type="http://schemas.openxmlformats.org/officeDocument/2006/relationships/tags" Target="../tags/tag40.xml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4" Type="http://schemas.openxmlformats.org/officeDocument/2006/relationships/tags" Target="../tags/tag39.xml"/><Relationship Id="rId9" Type="http://schemas.openxmlformats.org/officeDocument/2006/relationships/notesSlide" Target="../notesSlides/notesSlide43.xml"/><Relationship Id="rId14" Type="http://schemas.openxmlformats.org/officeDocument/2006/relationships/image" Target="../media/image108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wmf"/><Relationship Id="rId3" Type="http://schemas.openxmlformats.org/officeDocument/2006/relationships/notesSlide" Target="../notesSlides/notesSlide44.xml"/><Relationship Id="rId7" Type="http://schemas.openxmlformats.org/officeDocument/2006/relationships/oleObject" Target="../embeddings/oleObject35.bin"/><Relationship Id="rId2" Type="http://schemas.openxmlformats.org/officeDocument/2006/relationships/slideLayout" Target="../slideLayouts/slideLayout91.xml"/><Relationship Id="rId1" Type="http://schemas.openxmlformats.org/officeDocument/2006/relationships/tags" Target="../tags/tag43.xml"/><Relationship Id="rId6" Type="http://schemas.openxmlformats.org/officeDocument/2006/relationships/image" Target="../media/image102.w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101.png"/><Relationship Id="rId9" Type="http://schemas.openxmlformats.org/officeDocument/2006/relationships/image" Target="../media/image10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.wmf"/><Relationship Id="rId12" Type="http://schemas.openxmlformats.org/officeDocument/2006/relationships/image" Target="../media/image15.w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12.wmf"/><Relationship Id="rId10" Type="http://schemas.openxmlformats.org/officeDocument/2006/relationships/image" Target="../media/image10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4.wmf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3" Type="http://schemas.openxmlformats.org/officeDocument/2006/relationships/image" Target="../media/image110.png"/><Relationship Id="rId7" Type="http://schemas.openxmlformats.org/officeDocument/2006/relationships/image" Target="../media/image102.w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1.x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112.png"/><Relationship Id="rId4" Type="http://schemas.openxmlformats.org/officeDocument/2006/relationships/image" Target="../media/image111.png"/><Relationship Id="rId9" Type="http://schemas.openxmlformats.org/officeDocument/2006/relationships/image" Target="../media/image103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91.xml"/><Relationship Id="rId1" Type="http://schemas.openxmlformats.org/officeDocument/2006/relationships/tags" Target="../tags/tag44.xml"/><Relationship Id="rId5" Type="http://schemas.openxmlformats.org/officeDocument/2006/relationships/image" Target="../media/image109.png"/><Relationship Id="rId4" Type="http://schemas.openxmlformats.org/officeDocument/2006/relationships/image" Target="../media/image11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91.xml"/><Relationship Id="rId1" Type="http://schemas.openxmlformats.org/officeDocument/2006/relationships/tags" Target="../tags/tag45.xml"/><Relationship Id="rId6" Type="http://schemas.openxmlformats.org/officeDocument/2006/relationships/image" Target="../media/image108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91.xml"/><Relationship Id="rId1" Type="http://schemas.openxmlformats.org/officeDocument/2006/relationships/tags" Target="../tags/tag46.xml"/><Relationship Id="rId6" Type="http://schemas.openxmlformats.org/officeDocument/2006/relationships/image" Target="../media/image108.png"/><Relationship Id="rId5" Type="http://schemas.openxmlformats.org/officeDocument/2006/relationships/image" Target="../media/image115.png"/><Relationship Id="rId4" Type="http://schemas.openxmlformats.org/officeDocument/2006/relationships/image" Target="../media/image11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91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3" Type="http://schemas.openxmlformats.org/officeDocument/2006/relationships/slideLayout" Target="../slideLayouts/slideLayout91.xml"/><Relationship Id="rId7" Type="http://schemas.openxmlformats.org/officeDocument/2006/relationships/image" Target="../media/image118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117.png"/><Relationship Id="rId5" Type="http://schemas.openxmlformats.org/officeDocument/2006/relationships/oleObject" Target="../embeddings/oleObject37.bin"/><Relationship Id="rId10" Type="http://schemas.openxmlformats.org/officeDocument/2006/relationships/image" Target="../media/image120.png"/><Relationship Id="rId4" Type="http://schemas.openxmlformats.org/officeDocument/2006/relationships/notesSlide" Target="../notesSlides/notesSlide49.xml"/><Relationship Id="rId9" Type="http://schemas.openxmlformats.org/officeDocument/2006/relationships/image" Target="../media/image119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oleObject" Target="../embeddings/oleObject39.bin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10" Type="http://schemas.openxmlformats.org/officeDocument/2006/relationships/image" Target="../media/image126.wmf"/><Relationship Id="rId4" Type="http://schemas.openxmlformats.org/officeDocument/2006/relationships/image" Target="../media/image121.wmf"/><Relationship Id="rId9" Type="http://schemas.openxmlformats.org/officeDocument/2006/relationships/oleObject" Target="../embeddings/oleObject40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wmf"/><Relationship Id="rId3" Type="http://schemas.openxmlformats.org/officeDocument/2006/relationships/image" Target="../media/image122.png"/><Relationship Id="rId7" Type="http://schemas.openxmlformats.org/officeDocument/2006/relationships/oleObject" Target="../embeddings/oleObject40.bin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wmf"/><Relationship Id="rId12" Type="http://schemas.openxmlformats.org/officeDocument/2006/relationships/image" Target="../media/image18.w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oleObject" Target="../embeddings/oleObject7.bin"/><Relationship Id="rId11" Type="http://schemas.openxmlformats.org/officeDocument/2006/relationships/oleObject" Target="../embeddings/oleObject9.bin"/><Relationship Id="rId5" Type="http://schemas.openxmlformats.org/officeDocument/2006/relationships/image" Target="../media/image16.wmf"/><Relationship Id="rId10" Type="http://schemas.openxmlformats.org/officeDocument/2006/relationships/image" Target="../media/image17.wmf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8.bin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tags" Target="../tags/tag51.xml"/><Relationship Id="rId7" Type="http://schemas.openxmlformats.org/officeDocument/2006/relationships/image" Target="../media/image139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oleObject" Target="../embeddings/oleObject41.bin"/><Relationship Id="rId5" Type="http://schemas.openxmlformats.org/officeDocument/2006/relationships/slideLayout" Target="../slideLayouts/slideLayout91.xml"/><Relationship Id="rId10" Type="http://schemas.openxmlformats.org/officeDocument/2006/relationships/image" Target="../media/image142.png"/><Relationship Id="rId4" Type="http://schemas.openxmlformats.org/officeDocument/2006/relationships/tags" Target="../tags/tag52.xml"/><Relationship Id="rId9" Type="http://schemas.openxmlformats.org/officeDocument/2006/relationships/image" Target="../media/image14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144.png"/><Relationship Id="rId5" Type="http://schemas.openxmlformats.org/officeDocument/2006/relationships/oleObject" Target="../embeddings/oleObject43.bin"/><Relationship Id="rId4" Type="http://schemas.openxmlformats.org/officeDocument/2006/relationships/image" Target="../media/image14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15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15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15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15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1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9.wmf"/><Relationship Id="rId10" Type="http://schemas.openxmlformats.org/officeDocument/2006/relationships/image" Target="../media/image20.wmf"/><Relationship Id="rId4" Type="http://schemas.openxmlformats.org/officeDocument/2006/relationships/oleObject" Target="../embeddings/oleObject10.bin"/><Relationship Id="rId9" Type="http://schemas.openxmlformats.org/officeDocument/2006/relationships/oleObject" Target="../embeddings/oleObject12.bin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3" Type="http://schemas.openxmlformats.org/officeDocument/2006/relationships/slideLayout" Target="../slideLayouts/slideLayout91.xml"/><Relationship Id="rId7" Type="http://schemas.openxmlformats.org/officeDocument/2006/relationships/image" Target="../media/image157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143.png"/><Relationship Id="rId11" Type="http://schemas.openxmlformats.org/officeDocument/2006/relationships/image" Target="../media/image160.wmf"/><Relationship Id="rId5" Type="http://schemas.openxmlformats.org/officeDocument/2006/relationships/oleObject" Target="../embeddings/oleObject44.bin"/><Relationship Id="rId10" Type="http://schemas.openxmlformats.org/officeDocument/2006/relationships/oleObject" Target="../embeddings/oleObject45.bin"/><Relationship Id="rId4" Type="http://schemas.openxmlformats.org/officeDocument/2006/relationships/notesSlide" Target="../notesSlides/notesSlide56.xml"/><Relationship Id="rId9" Type="http://schemas.openxmlformats.org/officeDocument/2006/relationships/image" Target="../media/image159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6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13" Type="http://schemas.openxmlformats.org/officeDocument/2006/relationships/image" Target="../media/image171.jpeg"/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12" Type="http://schemas.openxmlformats.org/officeDocument/2006/relationships/image" Target="../media/image17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164.jpeg"/><Relationship Id="rId11" Type="http://schemas.openxmlformats.org/officeDocument/2006/relationships/image" Target="../media/image169.jpeg"/><Relationship Id="rId5" Type="http://schemas.openxmlformats.org/officeDocument/2006/relationships/image" Target="../media/image163.jpeg"/><Relationship Id="rId15" Type="http://schemas.openxmlformats.org/officeDocument/2006/relationships/image" Target="../media/image173.jpeg"/><Relationship Id="rId10" Type="http://schemas.openxmlformats.org/officeDocument/2006/relationships/image" Target="../media/image168.jpeg"/><Relationship Id="rId4" Type="http://schemas.openxmlformats.org/officeDocument/2006/relationships/image" Target="../media/image162.jpeg"/><Relationship Id="rId9" Type="http://schemas.openxmlformats.org/officeDocument/2006/relationships/image" Target="../media/image167.jpeg"/><Relationship Id="rId14" Type="http://schemas.openxmlformats.org/officeDocument/2006/relationships/image" Target="../media/image17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21.wmf"/><Relationship Id="rId10" Type="http://schemas.openxmlformats.org/officeDocument/2006/relationships/image" Target="../media/image22.wmf"/><Relationship Id="rId4" Type="http://schemas.openxmlformats.org/officeDocument/2006/relationships/oleObject" Target="../embeddings/oleObject13.bin"/><Relationship Id="rId9" Type="http://schemas.openxmlformats.org/officeDocument/2006/relationships/oleObject" Target="../embeddings/oleObject1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4">
            <a:extLst>
              <a:ext uri="{FF2B5EF4-FFF2-40B4-BE49-F238E27FC236}">
                <a16:creationId xmlns:a16="http://schemas.microsoft.com/office/drawing/2014/main" id="{FD6FF449-21E1-4DAE-80C7-555B8FE03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8089900" cy="446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9" name="Rectangle 6">
            <a:extLst>
              <a:ext uri="{FF2B5EF4-FFF2-40B4-BE49-F238E27FC236}">
                <a16:creationId xmlns:a16="http://schemas.microsoft.com/office/drawing/2014/main" id="{4A96A50F-B342-4C89-A3AF-59365850AE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Convolution and Image Derivatives</a:t>
            </a:r>
            <a:endParaRPr lang="ru-RU" altLang="en-US" dirty="0"/>
          </a:p>
        </p:txBody>
      </p:sp>
      <p:sp>
        <p:nvSpPr>
          <p:cNvPr id="116740" name="Text Box 4">
            <a:extLst>
              <a:ext uri="{FF2B5EF4-FFF2-40B4-BE49-F238E27FC236}">
                <a16:creationId xmlns:a16="http://schemas.microsoft.com/office/drawing/2014/main" id="{6450FEE3-BC1A-48CC-84D7-82CB26B5C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5346" y="5943600"/>
            <a:ext cx="66472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 sz="2400" dirty="0"/>
              <a:t>CS180: Intro to Comp. Vision and Comp. Photo</a:t>
            </a:r>
          </a:p>
          <a:p>
            <a:pPr algn="r">
              <a:spcBef>
                <a:spcPct val="0"/>
              </a:spcBef>
            </a:pPr>
            <a:r>
              <a:rPr lang="en-US" altLang="en-US" sz="2400" dirty="0"/>
              <a:t>Alexei Efros, UC Berkeley, Fall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315" name="Group 3">
            <a:extLst>
              <a:ext uri="{FF2B5EF4-FFF2-40B4-BE49-F238E27FC236}">
                <a16:creationId xmlns:a16="http://schemas.microsoft.com/office/drawing/2014/main" id="{9A3AE36E-28C0-4F4A-81BA-4F876C6C491C}"/>
              </a:ext>
            </a:extLst>
          </p:cNvPr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56797" name="Rectangle 127">
            <a:extLst>
              <a:ext uri="{FF2B5EF4-FFF2-40B4-BE49-F238E27FC236}">
                <a16:creationId xmlns:a16="http://schemas.microsoft.com/office/drawing/2014/main" id="{3F8D0383-72C2-40EA-B722-FDC4B7A5C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69440" name="Group 128">
            <a:extLst>
              <a:ext uri="{FF2B5EF4-FFF2-40B4-BE49-F238E27FC236}">
                <a16:creationId xmlns:a16="http://schemas.microsoft.com/office/drawing/2014/main" id="{914DF809-72D0-47F6-A36B-7BB9B2E8593F}"/>
              </a:ext>
            </a:extLst>
          </p:cNvPr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56921" name="Rectangle 252">
            <a:extLst>
              <a:ext uri="{FF2B5EF4-FFF2-40B4-BE49-F238E27FC236}">
                <a16:creationId xmlns:a16="http://schemas.microsoft.com/office/drawing/2014/main" id="{33D0CA54-80C3-413D-B1C3-99BE9C141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56922" name="Object 381">
            <a:extLst>
              <a:ext uri="{FF2B5EF4-FFF2-40B4-BE49-F238E27FC236}">
                <a16:creationId xmlns:a16="http://schemas.microsoft.com/office/drawing/2014/main" id="{93A3058F-CBEF-4920-B55C-C12A1FE9BC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80075" y="1238250"/>
          <a:ext cx="1568450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42751" imgH="203112" progId="Equation.3">
                  <p:embed/>
                </p:oleObj>
              </mc:Choice>
              <mc:Fallback>
                <p:oleObj name="Equation" r:id="rId4" imgW="342751" imgH="203112" progId="Equation.3">
                  <p:embed/>
                  <p:pic>
                    <p:nvPicPr>
                      <p:cNvPr id="156922" name="Object 381">
                        <a:extLst>
                          <a:ext uri="{FF2B5EF4-FFF2-40B4-BE49-F238E27FC236}">
                            <a16:creationId xmlns:a16="http://schemas.microsoft.com/office/drawing/2014/main" id="{93A3058F-CBEF-4920-B55C-C12A1FE9BCE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0075" y="1238250"/>
                        <a:ext cx="1568450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923" name="Object 381">
            <a:extLst>
              <a:ext uri="{FF2B5EF4-FFF2-40B4-BE49-F238E27FC236}">
                <a16:creationId xmlns:a16="http://schemas.microsoft.com/office/drawing/2014/main" id="{BA996E88-FF00-4D3E-A774-7F64943A1D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93850" y="1295400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156923" name="Object 381">
                        <a:extLst>
                          <a:ext uri="{FF2B5EF4-FFF2-40B4-BE49-F238E27FC236}">
                            <a16:creationId xmlns:a16="http://schemas.microsoft.com/office/drawing/2014/main" id="{BA996E88-FF00-4D3E-A774-7F64943A1DF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1295400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6924" name="Rectangle 16">
            <a:extLst>
              <a:ext uri="{FF2B5EF4-FFF2-40B4-BE49-F238E27FC236}">
                <a16:creationId xmlns:a16="http://schemas.microsoft.com/office/drawing/2014/main" id="{4A04B760-C7BB-47C3-A10C-6B0BE58A7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Image filtering</a:t>
            </a:r>
          </a:p>
        </p:txBody>
      </p:sp>
      <p:grpSp>
        <p:nvGrpSpPr>
          <p:cNvPr id="156925" name="Group 4">
            <a:extLst>
              <a:ext uri="{FF2B5EF4-FFF2-40B4-BE49-F238E27FC236}">
                <a16:creationId xmlns:a16="http://schemas.microsoft.com/office/drawing/2014/main" id="{83CFD3C5-7875-4E8D-B7E2-9E1A8B5400D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543800" y="304800"/>
            <a:ext cx="1143000" cy="973138"/>
            <a:chOff x="3799" y="2064"/>
            <a:chExt cx="1433" cy="1136"/>
          </a:xfrm>
        </p:grpSpPr>
        <p:grpSp>
          <p:nvGrpSpPr>
            <p:cNvPr id="156928" name="Group 5">
              <a:extLst>
                <a:ext uri="{FF2B5EF4-FFF2-40B4-BE49-F238E27FC236}">
                  <a16:creationId xmlns:a16="http://schemas.microsoft.com/office/drawing/2014/main" id="{FB3673D4-B81A-4834-9C9D-D4D451FCEC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56930" name="Rectangle 6">
                <a:extLst>
                  <a:ext uri="{FF2B5EF4-FFF2-40B4-BE49-F238E27FC236}">
                    <a16:creationId xmlns:a16="http://schemas.microsoft.com/office/drawing/2014/main" id="{D03119A0-D0B2-4B2F-A58C-60EBBAF0C5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6931" name="Rectangle 7">
                <a:extLst>
                  <a:ext uri="{FF2B5EF4-FFF2-40B4-BE49-F238E27FC236}">
                    <a16:creationId xmlns:a16="http://schemas.microsoft.com/office/drawing/2014/main" id="{7D3AB14E-A5C8-4AE0-8282-9D37339CA2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6932" name="Rectangle 8">
                <a:extLst>
                  <a:ext uri="{FF2B5EF4-FFF2-40B4-BE49-F238E27FC236}">
                    <a16:creationId xmlns:a16="http://schemas.microsoft.com/office/drawing/2014/main" id="{ABD48528-0B84-4B74-B9AC-F637997358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6933" name="Rectangle 9">
                <a:extLst>
                  <a:ext uri="{FF2B5EF4-FFF2-40B4-BE49-F238E27FC236}">
                    <a16:creationId xmlns:a16="http://schemas.microsoft.com/office/drawing/2014/main" id="{F35B593E-E367-41FA-83E1-97AA9267C0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6934" name="Rectangle 10">
                <a:extLst>
                  <a:ext uri="{FF2B5EF4-FFF2-40B4-BE49-F238E27FC236}">
                    <a16:creationId xmlns:a16="http://schemas.microsoft.com/office/drawing/2014/main" id="{36587F2A-BA2C-4225-B3E2-1803F8B16A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6935" name="Rectangle 11">
                <a:extLst>
                  <a:ext uri="{FF2B5EF4-FFF2-40B4-BE49-F238E27FC236}">
                    <a16:creationId xmlns:a16="http://schemas.microsoft.com/office/drawing/2014/main" id="{2701E5F5-A07A-46E7-BB6A-58BC795222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6936" name="Rectangle 12">
                <a:extLst>
                  <a:ext uri="{FF2B5EF4-FFF2-40B4-BE49-F238E27FC236}">
                    <a16:creationId xmlns:a16="http://schemas.microsoft.com/office/drawing/2014/main" id="{F5C614F5-E0C6-4BEC-98EA-1C6BA87E65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6937" name="Rectangle 13">
                <a:extLst>
                  <a:ext uri="{FF2B5EF4-FFF2-40B4-BE49-F238E27FC236}">
                    <a16:creationId xmlns:a16="http://schemas.microsoft.com/office/drawing/2014/main" id="{6083879D-7393-4D33-A563-0A33E8BE5D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6938" name="Rectangle 14">
                <a:extLst>
                  <a:ext uri="{FF2B5EF4-FFF2-40B4-BE49-F238E27FC236}">
                    <a16:creationId xmlns:a16="http://schemas.microsoft.com/office/drawing/2014/main" id="{A11C0093-201B-4EBC-B096-9881EFC443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6939" name="Line 15">
                <a:extLst>
                  <a:ext uri="{FF2B5EF4-FFF2-40B4-BE49-F238E27FC236}">
                    <a16:creationId xmlns:a16="http://schemas.microsoft.com/office/drawing/2014/main" id="{D0E35C3A-559C-42E8-8902-F2CF97C798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6940" name="Line 16">
                <a:extLst>
                  <a:ext uri="{FF2B5EF4-FFF2-40B4-BE49-F238E27FC236}">
                    <a16:creationId xmlns:a16="http://schemas.microsoft.com/office/drawing/2014/main" id="{A87EF80A-9663-408C-8F54-F1F2BE8639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6941" name="Line 17">
                <a:extLst>
                  <a:ext uri="{FF2B5EF4-FFF2-40B4-BE49-F238E27FC236}">
                    <a16:creationId xmlns:a16="http://schemas.microsoft.com/office/drawing/2014/main" id="{BF1B75F5-5125-4426-9F9C-F5CA14FB65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6942" name="Line 18">
                <a:extLst>
                  <a:ext uri="{FF2B5EF4-FFF2-40B4-BE49-F238E27FC236}">
                    <a16:creationId xmlns:a16="http://schemas.microsoft.com/office/drawing/2014/main" id="{3B829D42-AEC2-4466-87E3-C1FF29A720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6943" name="Line 19">
                <a:extLst>
                  <a:ext uri="{FF2B5EF4-FFF2-40B4-BE49-F238E27FC236}">
                    <a16:creationId xmlns:a16="http://schemas.microsoft.com/office/drawing/2014/main" id="{4B0DEC72-A731-49F5-A6C0-3778F6737B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6944" name="Line 20">
                <a:extLst>
                  <a:ext uri="{FF2B5EF4-FFF2-40B4-BE49-F238E27FC236}">
                    <a16:creationId xmlns:a16="http://schemas.microsoft.com/office/drawing/2014/main" id="{50D508B2-51AC-4C5D-9E13-18C1DE4095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6945" name="Line 21">
                <a:extLst>
                  <a:ext uri="{FF2B5EF4-FFF2-40B4-BE49-F238E27FC236}">
                    <a16:creationId xmlns:a16="http://schemas.microsoft.com/office/drawing/2014/main" id="{9F3EC6B0-048A-40EA-90A2-D35186783F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6946" name="Line 22">
                <a:extLst>
                  <a:ext uri="{FF2B5EF4-FFF2-40B4-BE49-F238E27FC236}">
                    <a16:creationId xmlns:a16="http://schemas.microsoft.com/office/drawing/2014/main" id="{EC591CDB-C197-4034-A8E1-7008E12021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56929" name="Picture 23" descr="txp_fig">
              <a:extLst>
                <a:ext uri="{FF2B5EF4-FFF2-40B4-BE49-F238E27FC236}">
                  <a16:creationId xmlns:a16="http://schemas.microsoft.com/office/drawing/2014/main" id="{AC54EA8C-6294-4A22-A920-8FB4220728BD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56926" name="Object 26">
            <a:extLst>
              <a:ext uri="{FF2B5EF4-FFF2-40B4-BE49-F238E27FC236}">
                <a16:creationId xmlns:a16="http://schemas.microsoft.com/office/drawing/2014/main" id="{72F1DF20-3520-416B-8D65-69BF38C59C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7000" y="533400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156926" name="Object 26">
                        <a:extLst>
                          <a:ext uri="{FF2B5EF4-FFF2-40B4-BE49-F238E27FC236}">
                            <a16:creationId xmlns:a16="http://schemas.microsoft.com/office/drawing/2014/main" id="{72F1DF20-3520-416B-8D65-69BF38C59C8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533400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6927" name="Text Box 376">
            <a:extLst>
              <a:ext uri="{FF2B5EF4-FFF2-40B4-BE49-F238E27FC236}">
                <a16:creationId xmlns:a16="http://schemas.microsoft.com/office/drawing/2014/main" id="{9721EEB3-4F9A-4EFE-A178-EBA4105D3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2875" y="6550025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Credit: S. Seitz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315" name="Group 3">
            <a:extLst>
              <a:ext uri="{FF2B5EF4-FFF2-40B4-BE49-F238E27FC236}">
                <a16:creationId xmlns:a16="http://schemas.microsoft.com/office/drawing/2014/main" id="{3A939869-B27F-4D1C-AAD9-F61F4C579CFD}"/>
              </a:ext>
            </a:extLst>
          </p:cNvPr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58845" name="Rectangle 127">
            <a:extLst>
              <a:ext uri="{FF2B5EF4-FFF2-40B4-BE49-F238E27FC236}">
                <a16:creationId xmlns:a16="http://schemas.microsoft.com/office/drawing/2014/main" id="{BC770379-C7E2-41B8-BD5C-8C370DBE5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3434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69440" name="Group 128">
            <a:extLst>
              <a:ext uri="{FF2B5EF4-FFF2-40B4-BE49-F238E27FC236}">
                <a16:creationId xmlns:a16="http://schemas.microsoft.com/office/drawing/2014/main" id="{72F4625E-04DC-487C-B8E5-1541EE20A24E}"/>
              </a:ext>
            </a:extLst>
          </p:cNvPr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58969" name="Rectangle 252">
            <a:extLst>
              <a:ext uri="{FF2B5EF4-FFF2-40B4-BE49-F238E27FC236}">
                <a16:creationId xmlns:a16="http://schemas.microsoft.com/office/drawing/2014/main" id="{FE0CC784-3823-4830-B4B9-B343E4970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25" y="40259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58970" name="Object 381">
            <a:extLst>
              <a:ext uri="{FF2B5EF4-FFF2-40B4-BE49-F238E27FC236}">
                <a16:creationId xmlns:a16="http://schemas.microsoft.com/office/drawing/2014/main" id="{E319C443-837A-4A32-B6B6-241F396404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80075" y="1238250"/>
          <a:ext cx="1568450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42751" imgH="203112" progId="Equation.3">
                  <p:embed/>
                </p:oleObj>
              </mc:Choice>
              <mc:Fallback>
                <p:oleObj name="Equation" r:id="rId4" imgW="342751" imgH="203112" progId="Equation.3">
                  <p:embed/>
                  <p:pic>
                    <p:nvPicPr>
                      <p:cNvPr id="158970" name="Object 381">
                        <a:extLst>
                          <a:ext uri="{FF2B5EF4-FFF2-40B4-BE49-F238E27FC236}">
                            <a16:creationId xmlns:a16="http://schemas.microsoft.com/office/drawing/2014/main" id="{E319C443-837A-4A32-B6B6-241F396404B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0075" y="1238250"/>
                        <a:ext cx="1568450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8971" name="Object 381">
            <a:extLst>
              <a:ext uri="{FF2B5EF4-FFF2-40B4-BE49-F238E27FC236}">
                <a16:creationId xmlns:a16="http://schemas.microsoft.com/office/drawing/2014/main" id="{3ADECF6B-7DBA-4D2A-A80F-9A3B7DA4C7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93850" y="1295400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158971" name="Object 381">
                        <a:extLst>
                          <a:ext uri="{FF2B5EF4-FFF2-40B4-BE49-F238E27FC236}">
                            <a16:creationId xmlns:a16="http://schemas.microsoft.com/office/drawing/2014/main" id="{3ADECF6B-7DBA-4D2A-A80F-9A3B7DA4C79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1295400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8972" name="Rectangle 16">
            <a:extLst>
              <a:ext uri="{FF2B5EF4-FFF2-40B4-BE49-F238E27FC236}">
                <a16:creationId xmlns:a16="http://schemas.microsoft.com/office/drawing/2014/main" id="{90EC66DD-AFB3-4EE7-8798-094AFA94E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Image filtering</a:t>
            </a:r>
          </a:p>
        </p:txBody>
      </p:sp>
      <p:grpSp>
        <p:nvGrpSpPr>
          <p:cNvPr id="158973" name="Group 4">
            <a:extLst>
              <a:ext uri="{FF2B5EF4-FFF2-40B4-BE49-F238E27FC236}">
                <a16:creationId xmlns:a16="http://schemas.microsoft.com/office/drawing/2014/main" id="{43C8976D-891C-4764-8D83-737D74DB9E5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543800" y="304800"/>
            <a:ext cx="1143000" cy="973138"/>
            <a:chOff x="3799" y="2064"/>
            <a:chExt cx="1433" cy="1136"/>
          </a:xfrm>
        </p:grpSpPr>
        <p:grpSp>
          <p:nvGrpSpPr>
            <p:cNvPr id="158977" name="Group 5">
              <a:extLst>
                <a:ext uri="{FF2B5EF4-FFF2-40B4-BE49-F238E27FC236}">
                  <a16:creationId xmlns:a16="http://schemas.microsoft.com/office/drawing/2014/main" id="{A45DA34F-447D-405F-BB17-FBEED09207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58979" name="Rectangle 6">
                <a:extLst>
                  <a:ext uri="{FF2B5EF4-FFF2-40B4-BE49-F238E27FC236}">
                    <a16:creationId xmlns:a16="http://schemas.microsoft.com/office/drawing/2014/main" id="{E335B968-F82F-48E2-8A06-87EC2B5E86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8980" name="Rectangle 7">
                <a:extLst>
                  <a:ext uri="{FF2B5EF4-FFF2-40B4-BE49-F238E27FC236}">
                    <a16:creationId xmlns:a16="http://schemas.microsoft.com/office/drawing/2014/main" id="{AFA7638D-F9D6-4E49-9001-35BB57221F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8981" name="Rectangle 8">
                <a:extLst>
                  <a:ext uri="{FF2B5EF4-FFF2-40B4-BE49-F238E27FC236}">
                    <a16:creationId xmlns:a16="http://schemas.microsoft.com/office/drawing/2014/main" id="{CFC7220A-5EF6-483F-9883-097AEE972B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8982" name="Rectangle 9">
                <a:extLst>
                  <a:ext uri="{FF2B5EF4-FFF2-40B4-BE49-F238E27FC236}">
                    <a16:creationId xmlns:a16="http://schemas.microsoft.com/office/drawing/2014/main" id="{862CAEBE-6E73-4AC1-B2CA-4A3E07C746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8983" name="Rectangle 10">
                <a:extLst>
                  <a:ext uri="{FF2B5EF4-FFF2-40B4-BE49-F238E27FC236}">
                    <a16:creationId xmlns:a16="http://schemas.microsoft.com/office/drawing/2014/main" id="{F8560057-3BBB-4CC1-84AE-ACA1AB3FF4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8984" name="Rectangle 11">
                <a:extLst>
                  <a:ext uri="{FF2B5EF4-FFF2-40B4-BE49-F238E27FC236}">
                    <a16:creationId xmlns:a16="http://schemas.microsoft.com/office/drawing/2014/main" id="{8791F1AC-7EAC-4949-8742-CDBE9380C4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8985" name="Rectangle 12">
                <a:extLst>
                  <a:ext uri="{FF2B5EF4-FFF2-40B4-BE49-F238E27FC236}">
                    <a16:creationId xmlns:a16="http://schemas.microsoft.com/office/drawing/2014/main" id="{CD267E86-1538-4B3D-8654-02B062C50D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8986" name="Rectangle 13">
                <a:extLst>
                  <a:ext uri="{FF2B5EF4-FFF2-40B4-BE49-F238E27FC236}">
                    <a16:creationId xmlns:a16="http://schemas.microsoft.com/office/drawing/2014/main" id="{ECB363DF-2665-4EEA-B35E-7BC6527020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8987" name="Rectangle 14">
                <a:extLst>
                  <a:ext uri="{FF2B5EF4-FFF2-40B4-BE49-F238E27FC236}">
                    <a16:creationId xmlns:a16="http://schemas.microsoft.com/office/drawing/2014/main" id="{DC4E01F5-1432-4460-88AD-01FCC27ABE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8988" name="Line 15">
                <a:extLst>
                  <a:ext uri="{FF2B5EF4-FFF2-40B4-BE49-F238E27FC236}">
                    <a16:creationId xmlns:a16="http://schemas.microsoft.com/office/drawing/2014/main" id="{7E3FA62A-105B-4CD2-A4C1-3C88062D8D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8989" name="Line 16">
                <a:extLst>
                  <a:ext uri="{FF2B5EF4-FFF2-40B4-BE49-F238E27FC236}">
                    <a16:creationId xmlns:a16="http://schemas.microsoft.com/office/drawing/2014/main" id="{7C933148-4F22-496B-B8CC-D39F39AE33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8990" name="Line 17">
                <a:extLst>
                  <a:ext uri="{FF2B5EF4-FFF2-40B4-BE49-F238E27FC236}">
                    <a16:creationId xmlns:a16="http://schemas.microsoft.com/office/drawing/2014/main" id="{6CA153FF-1073-4D60-AD64-63A6D08F62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8991" name="Line 18">
                <a:extLst>
                  <a:ext uri="{FF2B5EF4-FFF2-40B4-BE49-F238E27FC236}">
                    <a16:creationId xmlns:a16="http://schemas.microsoft.com/office/drawing/2014/main" id="{F7671543-CFB4-4D66-B449-33C77DE070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8992" name="Line 19">
                <a:extLst>
                  <a:ext uri="{FF2B5EF4-FFF2-40B4-BE49-F238E27FC236}">
                    <a16:creationId xmlns:a16="http://schemas.microsoft.com/office/drawing/2014/main" id="{D0B839C9-CC60-474D-B75E-4D7FB6D134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8993" name="Line 20">
                <a:extLst>
                  <a:ext uri="{FF2B5EF4-FFF2-40B4-BE49-F238E27FC236}">
                    <a16:creationId xmlns:a16="http://schemas.microsoft.com/office/drawing/2014/main" id="{8D159B06-00D0-486F-BC33-DDB78137AA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8994" name="Line 21">
                <a:extLst>
                  <a:ext uri="{FF2B5EF4-FFF2-40B4-BE49-F238E27FC236}">
                    <a16:creationId xmlns:a16="http://schemas.microsoft.com/office/drawing/2014/main" id="{0AC8F461-F919-4671-B03F-8BCFCF8D9B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8995" name="Line 22">
                <a:extLst>
                  <a:ext uri="{FF2B5EF4-FFF2-40B4-BE49-F238E27FC236}">
                    <a16:creationId xmlns:a16="http://schemas.microsoft.com/office/drawing/2014/main" id="{36A1599E-45DB-4D26-90C4-72E967C48E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58978" name="Picture 23" descr="txp_fig">
              <a:extLst>
                <a:ext uri="{FF2B5EF4-FFF2-40B4-BE49-F238E27FC236}">
                  <a16:creationId xmlns:a16="http://schemas.microsoft.com/office/drawing/2014/main" id="{16EFE0DA-4BEF-41FB-A815-051C467FF8F8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58974" name="Object 26">
            <a:extLst>
              <a:ext uri="{FF2B5EF4-FFF2-40B4-BE49-F238E27FC236}">
                <a16:creationId xmlns:a16="http://schemas.microsoft.com/office/drawing/2014/main" id="{08FDC47B-1C00-4FD1-94D1-CDCD879C97C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7000" y="533400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158974" name="Object 26">
                        <a:extLst>
                          <a:ext uri="{FF2B5EF4-FFF2-40B4-BE49-F238E27FC236}">
                            <a16:creationId xmlns:a16="http://schemas.microsoft.com/office/drawing/2014/main" id="{08FDC47B-1C00-4FD1-94D1-CDCD879C97C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533400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8975" name="Text Box 376">
            <a:extLst>
              <a:ext uri="{FF2B5EF4-FFF2-40B4-BE49-F238E27FC236}">
                <a16:creationId xmlns:a16="http://schemas.microsoft.com/office/drawing/2014/main" id="{F85637A2-3FE4-493A-B109-83239C566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2875" y="6550025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Credit: S. Seitz</a:t>
            </a:r>
          </a:p>
        </p:txBody>
      </p:sp>
      <p:sp>
        <p:nvSpPr>
          <p:cNvPr id="158976" name="TextBox 31">
            <a:extLst>
              <a:ext uri="{FF2B5EF4-FFF2-40B4-BE49-F238E27FC236}">
                <a16:creationId xmlns:a16="http://schemas.microsoft.com/office/drawing/2014/main" id="{027671F1-D55B-484B-840F-C0962276B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6650" y="4351338"/>
            <a:ext cx="325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315" name="Group 3">
            <a:extLst>
              <a:ext uri="{FF2B5EF4-FFF2-40B4-BE49-F238E27FC236}">
                <a16:creationId xmlns:a16="http://schemas.microsoft.com/office/drawing/2014/main" id="{0D960851-194B-4AC7-A759-C914CB826F68}"/>
              </a:ext>
            </a:extLst>
          </p:cNvPr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60893" name="Rectangle 127">
            <a:extLst>
              <a:ext uri="{FF2B5EF4-FFF2-40B4-BE49-F238E27FC236}">
                <a16:creationId xmlns:a16="http://schemas.microsoft.com/office/drawing/2014/main" id="{9AF4B6F4-0ED3-4762-A225-4154E0624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6576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69440" name="Group 128">
            <a:extLst>
              <a:ext uri="{FF2B5EF4-FFF2-40B4-BE49-F238E27FC236}">
                <a16:creationId xmlns:a16="http://schemas.microsoft.com/office/drawing/2014/main" id="{A0F3FD2B-2388-4EF8-A5D0-A33E06D569F4}"/>
              </a:ext>
            </a:extLst>
          </p:cNvPr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61017" name="Rectangle 252">
            <a:extLst>
              <a:ext uri="{FF2B5EF4-FFF2-40B4-BE49-F238E27FC236}">
                <a16:creationId xmlns:a16="http://schemas.microsoft.com/office/drawing/2014/main" id="{C0939D8C-7B7D-4A1C-98BB-F7C8A90B1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3528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61018" name="Object 381">
            <a:extLst>
              <a:ext uri="{FF2B5EF4-FFF2-40B4-BE49-F238E27FC236}">
                <a16:creationId xmlns:a16="http://schemas.microsoft.com/office/drawing/2014/main" id="{5EFFEE63-E189-4C29-9C2C-A272EA86C3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80075" y="1238250"/>
          <a:ext cx="1568450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42751" imgH="203112" progId="Equation.3">
                  <p:embed/>
                </p:oleObj>
              </mc:Choice>
              <mc:Fallback>
                <p:oleObj name="Equation" r:id="rId4" imgW="342751" imgH="203112" progId="Equation.3">
                  <p:embed/>
                  <p:pic>
                    <p:nvPicPr>
                      <p:cNvPr id="161018" name="Object 381">
                        <a:extLst>
                          <a:ext uri="{FF2B5EF4-FFF2-40B4-BE49-F238E27FC236}">
                            <a16:creationId xmlns:a16="http://schemas.microsoft.com/office/drawing/2014/main" id="{5EFFEE63-E189-4C29-9C2C-A272EA86C3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0075" y="1238250"/>
                        <a:ext cx="1568450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1019" name="Object 381">
            <a:extLst>
              <a:ext uri="{FF2B5EF4-FFF2-40B4-BE49-F238E27FC236}">
                <a16:creationId xmlns:a16="http://schemas.microsoft.com/office/drawing/2014/main" id="{571D8469-3FFE-4C98-BC84-0CB7199E36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93850" y="1295400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161019" name="Object 381">
                        <a:extLst>
                          <a:ext uri="{FF2B5EF4-FFF2-40B4-BE49-F238E27FC236}">
                            <a16:creationId xmlns:a16="http://schemas.microsoft.com/office/drawing/2014/main" id="{571D8469-3FFE-4C98-BC84-0CB7199E36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1295400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1020" name="Rectangle 16">
            <a:extLst>
              <a:ext uri="{FF2B5EF4-FFF2-40B4-BE49-F238E27FC236}">
                <a16:creationId xmlns:a16="http://schemas.microsoft.com/office/drawing/2014/main" id="{75567BDF-2051-4706-ABAB-2E33CD4F3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Image filtering</a:t>
            </a:r>
          </a:p>
        </p:txBody>
      </p:sp>
      <p:grpSp>
        <p:nvGrpSpPr>
          <p:cNvPr id="161021" name="Group 4">
            <a:extLst>
              <a:ext uri="{FF2B5EF4-FFF2-40B4-BE49-F238E27FC236}">
                <a16:creationId xmlns:a16="http://schemas.microsoft.com/office/drawing/2014/main" id="{104F0043-7566-44F4-8C36-F52E1C2D160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543800" y="304800"/>
            <a:ext cx="1143000" cy="973138"/>
            <a:chOff x="3799" y="2064"/>
            <a:chExt cx="1433" cy="1136"/>
          </a:xfrm>
        </p:grpSpPr>
        <p:grpSp>
          <p:nvGrpSpPr>
            <p:cNvPr id="161025" name="Group 5">
              <a:extLst>
                <a:ext uri="{FF2B5EF4-FFF2-40B4-BE49-F238E27FC236}">
                  <a16:creationId xmlns:a16="http://schemas.microsoft.com/office/drawing/2014/main" id="{457C92CF-460A-4AF5-8852-901736EDA3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61027" name="Rectangle 6">
                <a:extLst>
                  <a:ext uri="{FF2B5EF4-FFF2-40B4-BE49-F238E27FC236}">
                    <a16:creationId xmlns:a16="http://schemas.microsoft.com/office/drawing/2014/main" id="{29585469-343D-4942-A97A-AEC18B76B2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1028" name="Rectangle 7">
                <a:extLst>
                  <a:ext uri="{FF2B5EF4-FFF2-40B4-BE49-F238E27FC236}">
                    <a16:creationId xmlns:a16="http://schemas.microsoft.com/office/drawing/2014/main" id="{022C7025-DDDA-4E48-A27C-D58DAF654C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1029" name="Rectangle 8">
                <a:extLst>
                  <a:ext uri="{FF2B5EF4-FFF2-40B4-BE49-F238E27FC236}">
                    <a16:creationId xmlns:a16="http://schemas.microsoft.com/office/drawing/2014/main" id="{F154332B-4987-4334-BA6A-D9291D3D9B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1030" name="Rectangle 9">
                <a:extLst>
                  <a:ext uri="{FF2B5EF4-FFF2-40B4-BE49-F238E27FC236}">
                    <a16:creationId xmlns:a16="http://schemas.microsoft.com/office/drawing/2014/main" id="{39A9C247-98E5-4D29-BA12-452D922525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1031" name="Rectangle 10">
                <a:extLst>
                  <a:ext uri="{FF2B5EF4-FFF2-40B4-BE49-F238E27FC236}">
                    <a16:creationId xmlns:a16="http://schemas.microsoft.com/office/drawing/2014/main" id="{C758DC57-9A2E-430F-BB1F-B41EB63F16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1032" name="Rectangle 11">
                <a:extLst>
                  <a:ext uri="{FF2B5EF4-FFF2-40B4-BE49-F238E27FC236}">
                    <a16:creationId xmlns:a16="http://schemas.microsoft.com/office/drawing/2014/main" id="{851ABFD8-4C1B-4EEB-85DF-19F5F31A32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1033" name="Rectangle 12">
                <a:extLst>
                  <a:ext uri="{FF2B5EF4-FFF2-40B4-BE49-F238E27FC236}">
                    <a16:creationId xmlns:a16="http://schemas.microsoft.com/office/drawing/2014/main" id="{FDDE019F-B428-4347-8287-8AA0C091C5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1034" name="Rectangle 13">
                <a:extLst>
                  <a:ext uri="{FF2B5EF4-FFF2-40B4-BE49-F238E27FC236}">
                    <a16:creationId xmlns:a16="http://schemas.microsoft.com/office/drawing/2014/main" id="{6CA3DA26-97E9-4967-B1C9-9B3B33CFF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1035" name="Rectangle 14">
                <a:extLst>
                  <a:ext uri="{FF2B5EF4-FFF2-40B4-BE49-F238E27FC236}">
                    <a16:creationId xmlns:a16="http://schemas.microsoft.com/office/drawing/2014/main" id="{52B3CADA-CABD-4B7C-A6E3-51740A97CA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1036" name="Line 15">
                <a:extLst>
                  <a:ext uri="{FF2B5EF4-FFF2-40B4-BE49-F238E27FC236}">
                    <a16:creationId xmlns:a16="http://schemas.microsoft.com/office/drawing/2014/main" id="{DF828305-75DB-4575-85DE-8879BBBBED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1037" name="Line 16">
                <a:extLst>
                  <a:ext uri="{FF2B5EF4-FFF2-40B4-BE49-F238E27FC236}">
                    <a16:creationId xmlns:a16="http://schemas.microsoft.com/office/drawing/2014/main" id="{3265F8EE-A925-48CE-921A-E4A0D03B6C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1038" name="Line 17">
                <a:extLst>
                  <a:ext uri="{FF2B5EF4-FFF2-40B4-BE49-F238E27FC236}">
                    <a16:creationId xmlns:a16="http://schemas.microsoft.com/office/drawing/2014/main" id="{CE383B57-1702-4F51-8B9A-E78E926952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1039" name="Line 18">
                <a:extLst>
                  <a:ext uri="{FF2B5EF4-FFF2-40B4-BE49-F238E27FC236}">
                    <a16:creationId xmlns:a16="http://schemas.microsoft.com/office/drawing/2014/main" id="{D7CB626C-A004-4026-93A2-60FBF1DB85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1040" name="Line 19">
                <a:extLst>
                  <a:ext uri="{FF2B5EF4-FFF2-40B4-BE49-F238E27FC236}">
                    <a16:creationId xmlns:a16="http://schemas.microsoft.com/office/drawing/2014/main" id="{74DA6712-2F2D-46E8-9DA5-EE851CA499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1041" name="Line 20">
                <a:extLst>
                  <a:ext uri="{FF2B5EF4-FFF2-40B4-BE49-F238E27FC236}">
                    <a16:creationId xmlns:a16="http://schemas.microsoft.com/office/drawing/2014/main" id="{003F7FBB-79A0-47AB-8692-34976CCBC4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1042" name="Line 21">
                <a:extLst>
                  <a:ext uri="{FF2B5EF4-FFF2-40B4-BE49-F238E27FC236}">
                    <a16:creationId xmlns:a16="http://schemas.microsoft.com/office/drawing/2014/main" id="{51887F1C-56F2-4BFC-B417-29ADFCEEEF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1043" name="Line 22">
                <a:extLst>
                  <a:ext uri="{FF2B5EF4-FFF2-40B4-BE49-F238E27FC236}">
                    <a16:creationId xmlns:a16="http://schemas.microsoft.com/office/drawing/2014/main" id="{75AA7E2E-F506-45C1-9370-DB88625AC7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61026" name="Picture 23" descr="txp_fig">
              <a:extLst>
                <a:ext uri="{FF2B5EF4-FFF2-40B4-BE49-F238E27FC236}">
                  <a16:creationId xmlns:a16="http://schemas.microsoft.com/office/drawing/2014/main" id="{51922F85-B374-41A3-9851-70D503B31A23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61022" name="Object 26">
            <a:extLst>
              <a:ext uri="{FF2B5EF4-FFF2-40B4-BE49-F238E27FC236}">
                <a16:creationId xmlns:a16="http://schemas.microsoft.com/office/drawing/2014/main" id="{1CA35205-28AB-4FD3-9D87-94084F54525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7000" y="533400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161022" name="Object 26">
                        <a:extLst>
                          <a:ext uri="{FF2B5EF4-FFF2-40B4-BE49-F238E27FC236}">
                            <a16:creationId xmlns:a16="http://schemas.microsoft.com/office/drawing/2014/main" id="{1CA35205-28AB-4FD3-9D87-94084F5452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533400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1023" name="Text Box 376">
            <a:extLst>
              <a:ext uri="{FF2B5EF4-FFF2-40B4-BE49-F238E27FC236}">
                <a16:creationId xmlns:a16="http://schemas.microsoft.com/office/drawing/2014/main" id="{E0233068-B88D-46FC-8423-41A0DFDAA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2875" y="6550025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Credit: S. Seitz</a:t>
            </a:r>
          </a:p>
        </p:txBody>
      </p:sp>
      <p:sp>
        <p:nvSpPr>
          <p:cNvPr id="161024" name="TextBox 31">
            <a:extLst>
              <a:ext uri="{FF2B5EF4-FFF2-40B4-BE49-F238E27FC236}">
                <a16:creationId xmlns:a16="http://schemas.microsoft.com/office/drawing/2014/main" id="{C8F3C100-B51B-44BC-9008-50341F7CD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3657600"/>
            <a:ext cx="325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1363" name="Group 3">
            <a:extLst>
              <a:ext uri="{FF2B5EF4-FFF2-40B4-BE49-F238E27FC236}">
                <a16:creationId xmlns:a16="http://schemas.microsoft.com/office/drawing/2014/main" id="{B5B8A9EB-071A-4BB2-9819-55E8768950FB}"/>
              </a:ext>
            </a:extLst>
          </p:cNvPr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71488" name="Group 128">
            <a:extLst>
              <a:ext uri="{FF2B5EF4-FFF2-40B4-BE49-F238E27FC236}">
                <a16:creationId xmlns:a16="http://schemas.microsoft.com/office/drawing/2014/main" id="{DF6E4C5B-78EF-4CB6-BD69-FAC7CC97656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724400" y="2286000"/>
          <a:ext cx="3581400" cy="3429000"/>
        </p:xfrm>
        <a:graphic>
          <a:graphicData uri="http://schemas.openxmlformats.org/drawingml/2006/table">
            <a:tbl>
              <a:tblPr/>
              <a:tblGrid>
                <a:gridCol w="357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3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03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71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71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03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036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718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63064" name="Object 381">
            <a:extLst>
              <a:ext uri="{FF2B5EF4-FFF2-40B4-BE49-F238E27FC236}">
                <a16:creationId xmlns:a16="http://schemas.microsoft.com/office/drawing/2014/main" id="{D6622B8F-0B00-4326-9D7D-5DAD5CF6BA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80075" y="1238250"/>
          <a:ext cx="1568450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42751" imgH="203112" progId="Equation.3">
                  <p:embed/>
                </p:oleObj>
              </mc:Choice>
              <mc:Fallback>
                <p:oleObj name="Equation" r:id="rId4" imgW="342751" imgH="203112" progId="Equation.3">
                  <p:embed/>
                  <p:pic>
                    <p:nvPicPr>
                      <p:cNvPr id="163064" name="Object 381">
                        <a:extLst>
                          <a:ext uri="{FF2B5EF4-FFF2-40B4-BE49-F238E27FC236}">
                            <a16:creationId xmlns:a16="http://schemas.microsoft.com/office/drawing/2014/main" id="{D6622B8F-0B00-4326-9D7D-5DAD5CF6BA1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0075" y="1238250"/>
                        <a:ext cx="1568450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065" name="Object 381">
            <a:extLst>
              <a:ext uri="{FF2B5EF4-FFF2-40B4-BE49-F238E27FC236}">
                <a16:creationId xmlns:a16="http://schemas.microsoft.com/office/drawing/2014/main" id="{75101328-C2E1-4B85-B7D8-08C4427DCD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93850" y="1295400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163065" name="Object 381">
                        <a:extLst>
                          <a:ext uri="{FF2B5EF4-FFF2-40B4-BE49-F238E27FC236}">
                            <a16:creationId xmlns:a16="http://schemas.microsoft.com/office/drawing/2014/main" id="{75101328-C2E1-4B85-B7D8-08C4427DCDF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1295400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066" name="Rectangle 16">
            <a:extLst>
              <a:ext uri="{FF2B5EF4-FFF2-40B4-BE49-F238E27FC236}">
                <a16:creationId xmlns:a16="http://schemas.microsoft.com/office/drawing/2014/main" id="{E4B8E70E-26F2-4C78-B1F4-5EF37EAB4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Image filtering</a:t>
            </a:r>
          </a:p>
        </p:txBody>
      </p:sp>
      <p:grpSp>
        <p:nvGrpSpPr>
          <p:cNvPr id="163067" name="Group 4">
            <a:extLst>
              <a:ext uri="{FF2B5EF4-FFF2-40B4-BE49-F238E27FC236}">
                <a16:creationId xmlns:a16="http://schemas.microsoft.com/office/drawing/2014/main" id="{9307F887-16F0-496F-B2BB-FDBC00DF466D}"/>
              </a:ext>
            </a:extLst>
          </p:cNvPr>
          <p:cNvGrpSpPr>
            <a:grpSpLocks/>
          </p:cNvGrpSpPr>
          <p:nvPr/>
        </p:nvGrpSpPr>
        <p:grpSpPr bwMode="auto">
          <a:xfrm>
            <a:off x="6477000" y="304800"/>
            <a:ext cx="685800" cy="584200"/>
            <a:chOff x="3799" y="2064"/>
            <a:chExt cx="1433" cy="1136"/>
          </a:xfrm>
        </p:grpSpPr>
        <p:grpSp>
          <p:nvGrpSpPr>
            <p:cNvPr id="163071" name="Group 5">
              <a:extLst>
                <a:ext uri="{FF2B5EF4-FFF2-40B4-BE49-F238E27FC236}">
                  <a16:creationId xmlns:a16="http://schemas.microsoft.com/office/drawing/2014/main" id="{379DCFEE-B064-4B3D-80F3-30565F4DA8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63073" name="Rectangle 6">
                <a:extLst>
                  <a:ext uri="{FF2B5EF4-FFF2-40B4-BE49-F238E27FC236}">
                    <a16:creationId xmlns:a16="http://schemas.microsoft.com/office/drawing/2014/main" id="{E8532DCD-F38D-4353-8302-1685F69E88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3074" name="Rectangle 7">
                <a:extLst>
                  <a:ext uri="{FF2B5EF4-FFF2-40B4-BE49-F238E27FC236}">
                    <a16:creationId xmlns:a16="http://schemas.microsoft.com/office/drawing/2014/main" id="{E2189B71-BFC1-44A1-B2E5-B8A2506FBD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3075" name="Rectangle 8">
                <a:extLst>
                  <a:ext uri="{FF2B5EF4-FFF2-40B4-BE49-F238E27FC236}">
                    <a16:creationId xmlns:a16="http://schemas.microsoft.com/office/drawing/2014/main" id="{37109C06-2497-4685-A4E8-F7215BA41A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3076" name="Rectangle 9">
                <a:extLst>
                  <a:ext uri="{FF2B5EF4-FFF2-40B4-BE49-F238E27FC236}">
                    <a16:creationId xmlns:a16="http://schemas.microsoft.com/office/drawing/2014/main" id="{83DFF0E2-0D96-494E-BF84-CB2FDACE89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3077" name="Rectangle 10">
                <a:extLst>
                  <a:ext uri="{FF2B5EF4-FFF2-40B4-BE49-F238E27FC236}">
                    <a16:creationId xmlns:a16="http://schemas.microsoft.com/office/drawing/2014/main" id="{1F5DECD8-8BDC-449F-AACE-A953D0AD94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3078" name="Rectangle 11">
                <a:extLst>
                  <a:ext uri="{FF2B5EF4-FFF2-40B4-BE49-F238E27FC236}">
                    <a16:creationId xmlns:a16="http://schemas.microsoft.com/office/drawing/2014/main" id="{502A6D15-3C55-44EA-B4EF-8FF7F5C47D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3079" name="Rectangle 12">
                <a:extLst>
                  <a:ext uri="{FF2B5EF4-FFF2-40B4-BE49-F238E27FC236}">
                    <a16:creationId xmlns:a16="http://schemas.microsoft.com/office/drawing/2014/main" id="{FDCE8D51-6A07-438E-A60B-82C2A266EE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3080" name="Rectangle 13">
                <a:extLst>
                  <a:ext uri="{FF2B5EF4-FFF2-40B4-BE49-F238E27FC236}">
                    <a16:creationId xmlns:a16="http://schemas.microsoft.com/office/drawing/2014/main" id="{BD33E059-C1E7-4925-8736-27A594A8E7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3081" name="Rectangle 14">
                <a:extLst>
                  <a:ext uri="{FF2B5EF4-FFF2-40B4-BE49-F238E27FC236}">
                    <a16:creationId xmlns:a16="http://schemas.microsoft.com/office/drawing/2014/main" id="{B1A55C80-383D-4257-9CA0-3C0CBE621D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3082" name="Line 15">
                <a:extLst>
                  <a:ext uri="{FF2B5EF4-FFF2-40B4-BE49-F238E27FC236}">
                    <a16:creationId xmlns:a16="http://schemas.microsoft.com/office/drawing/2014/main" id="{98753544-AC32-497F-A7E9-8339BFDE6B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3083" name="Line 16">
                <a:extLst>
                  <a:ext uri="{FF2B5EF4-FFF2-40B4-BE49-F238E27FC236}">
                    <a16:creationId xmlns:a16="http://schemas.microsoft.com/office/drawing/2014/main" id="{B6E21963-311F-4813-9A10-2C4EEB6844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3084" name="Line 17">
                <a:extLst>
                  <a:ext uri="{FF2B5EF4-FFF2-40B4-BE49-F238E27FC236}">
                    <a16:creationId xmlns:a16="http://schemas.microsoft.com/office/drawing/2014/main" id="{B99F9561-F771-4B13-B07D-B4EE0A553B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3085" name="Line 18">
                <a:extLst>
                  <a:ext uri="{FF2B5EF4-FFF2-40B4-BE49-F238E27FC236}">
                    <a16:creationId xmlns:a16="http://schemas.microsoft.com/office/drawing/2014/main" id="{AF72E729-11DB-4E56-AAA4-B2318F2FA4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3086" name="Line 19">
                <a:extLst>
                  <a:ext uri="{FF2B5EF4-FFF2-40B4-BE49-F238E27FC236}">
                    <a16:creationId xmlns:a16="http://schemas.microsoft.com/office/drawing/2014/main" id="{78364CB0-16BB-48DD-A904-5F2394D763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3087" name="Line 20">
                <a:extLst>
                  <a:ext uri="{FF2B5EF4-FFF2-40B4-BE49-F238E27FC236}">
                    <a16:creationId xmlns:a16="http://schemas.microsoft.com/office/drawing/2014/main" id="{A8720AD0-2A19-4358-917C-3EE36DB01A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3088" name="Line 21">
                <a:extLst>
                  <a:ext uri="{FF2B5EF4-FFF2-40B4-BE49-F238E27FC236}">
                    <a16:creationId xmlns:a16="http://schemas.microsoft.com/office/drawing/2014/main" id="{DD277533-9FA0-4986-AF4D-F8C7AD081E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3089" name="Line 22">
                <a:extLst>
                  <a:ext uri="{FF2B5EF4-FFF2-40B4-BE49-F238E27FC236}">
                    <a16:creationId xmlns:a16="http://schemas.microsoft.com/office/drawing/2014/main" id="{2433B8FE-4D42-4405-A715-1681AEF4A5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63072" name="Picture 23" descr="txp_fig">
              <a:extLst>
                <a:ext uri="{FF2B5EF4-FFF2-40B4-BE49-F238E27FC236}">
                  <a16:creationId xmlns:a16="http://schemas.microsoft.com/office/drawing/2014/main" id="{AED22F97-C9B5-4400-9DD6-33417F8CC1E9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63068" name="Object 26">
            <a:extLst>
              <a:ext uri="{FF2B5EF4-FFF2-40B4-BE49-F238E27FC236}">
                <a16:creationId xmlns:a16="http://schemas.microsoft.com/office/drawing/2014/main" id="{6B530518-D637-4F66-9472-B6CB864CD7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22888" y="228600"/>
          <a:ext cx="1020762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163068" name="Object 26">
                        <a:extLst>
                          <a:ext uri="{FF2B5EF4-FFF2-40B4-BE49-F238E27FC236}">
                            <a16:creationId xmlns:a16="http://schemas.microsoft.com/office/drawing/2014/main" id="{6B530518-D637-4F66-9472-B6CB864CD7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2888" y="228600"/>
                        <a:ext cx="1020762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069" name="Text Box 376">
            <a:extLst>
              <a:ext uri="{FF2B5EF4-FFF2-40B4-BE49-F238E27FC236}">
                <a16:creationId xmlns:a16="http://schemas.microsoft.com/office/drawing/2014/main" id="{A34B69A3-D48B-4488-A38F-01A589D8E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2875" y="6550025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Credit: S. Seitz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1">
            <a:extLst>
              <a:ext uri="{FF2B5EF4-FFF2-40B4-BE49-F238E27FC236}">
                <a16:creationId xmlns:a16="http://schemas.microsoft.com/office/drawing/2014/main" id="{81B13343-857F-4C8E-A5BA-24A14CD93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Cross-correlation</a:t>
            </a:r>
          </a:p>
        </p:txBody>
      </p:sp>
      <p:pic>
        <p:nvPicPr>
          <p:cNvPr id="146435" name="Picture 8" descr="Edittex">
            <a:extLst>
              <a:ext uri="{FF2B5EF4-FFF2-40B4-BE49-F238E27FC236}">
                <a16:creationId xmlns:a16="http://schemas.microsoft.com/office/drawing/2014/main" id="{200F3096-1E6E-4372-A0EB-C2AF24B58A7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2813050"/>
            <a:ext cx="729615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0">
            <a:extLst>
              <a:ext uri="{FF2B5EF4-FFF2-40B4-BE49-F238E27FC236}">
                <a16:creationId xmlns:a16="http://schemas.microsoft.com/office/drawing/2014/main" id="{BD7097FE-4E0A-40BB-8B23-4B8E84D4F719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25550" y="4187825"/>
            <a:ext cx="72009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This is called a 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cross-correlation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operation: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11" descr="Edittex">
            <a:extLst>
              <a:ext uri="{FF2B5EF4-FFF2-40B4-BE49-F238E27FC236}">
                <a16:creationId xmlns:a16="http://schemas.microsoft.com/office/drawing/2014/main" id="{374EBA51-F092-4982-8A8F-886243446F52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238" y="4791075"/>
            <a:ext cx="353536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012EF5B1-E215-48E5-A07F-ECA88ED5CE7C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1038" y="1447800"/>
            <a:ext cx="72009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Let      be the image,      be the kernel (of size 2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+1 x 2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+1), and      be the output image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500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Can think of as a “dot product” between local neighborhood and kernel for each pixel</a:t>
            </a:r>
          </a:p>
        </p:txBody>
      </p:sp>
      <p:pic>
        <p:nvPicPr>
          <p:cNvPr id="146439" name="Picture 1">
            <a:extLst>
              <a:ext uri="{FF2B5EF4-FFF2-40B4-BE49-F238E27FC236}">
                <a16:creationId xmlns:a16="http://schemas.microsoft.com/office/drawing/2014/main" id="{DA648BE6-772E-49CA-A8F5-14C9C3FE2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2024063"/>
            <a:ext cx="3873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0" name="Picture 2">
            <a:extLst>
              <a:ext uri="{FF2B5EF4-FFF2-40B4-BE49-F238E27FC236}">
                <a16:creationId xmlns:a16="http://schemas.microsoft.com/office/drawing/2014/main" id="{CD9F6278-1C3C-4275-B0A1-B328E556E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38" y="1535113"/>
            <a:ext cx="4381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1" name="Picture 3">
            <a:extLst>
              <a:ext uri="{FF2B5EF4-FFF2-40B4-BE49-F238E27FC236}">
                <a16:creationId xmlns:a16="http://schemas.microsoft.com/office/drawing/2014/main" id="{3E536287-857B-48AC-B130-F2C949D1D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8" y="1557338"/>
            <a:ext cx="3810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34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>
            <a:extLst>
              <a:ext uri="{FF2B5EF4-FFF2-40B4-BE49-F238E27FC236}">
                <a16:creationId xmlns:a16="http://schemas.microsoft.com/office/drawing/2014/main" id="{E1B5481B-1E61-4DDA-B37A-FB2C4663B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981200"/>
            <a:ext cx="4191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does it do?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Replaces each pixel with an average of its neighborhood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Achieve smoothing effect (remove sharp features)</a:t>
            </a:r>
          </a:p>
        </p:txBody>
      </p:sp>
      <p:grpSp>
        <p:nvGrpSpPr>
          <p:cNvPr id="164867" name="Group 4">
            <a:extLst>
              <a:ext uri="{FF2B5EF4-FFF2-40B4-BE49-F238E27FC236}">
                <a16:creationId xmlns:a16="http://schemas.microsoft.com/office/drawing/2014/main" id="{D5EE79DE-A913-47D3-B2BF-D026EEE45C8C}"/>
              </a:ext>
            </a:extLst>
          </p:cNvPr>
          <p:cNvGrpSpPr>
            <a:grpSpLocks/>
          </p:cNvGrpSpPr>
          <p:nvPr/>
        </p:nvGrpSpPr>
        <p:grpSpPr bwMode="auto">
          <a:xfrm>
            <a:off x="5486400" y="2514600"/>
            <a:ext cx="2274888" cy="1803400"/>
            <a:chOff x="3799" y="2064"/>
            <a:chExt cx="1433" cy="1136"/>
          </a:xfrm>
        </p:grpSpPr>
        <p:grpSp>
          <p:nvGrpSpPr>
            <p:cNvPr id="164871" name="Group 5">
              <a:extLst>
                <a:ext uri="{FF2B5EF4-FFF2-40B4-BE49-F238E27FC236}">
                  <a16:creationId xmlns:a16="http://schemas.microsoft.com/office/drawing/2014/main" id="{63EAA09A-700D-4DE6-9A26-9A1F76E0D8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64873" name="Rectangle 6">
                <a:extLst>
                  <a:ext uri="{FF2B5EF4-FFF2-40B4-BE49-F238E27FC236}">
                    <a16:creationId xmlns:a16="http://schemas.microsoft.com/office/drawing/2014/main" id="{0361299D-B7E0-44F2-9B36-AAFFA6F07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4874" name="Rectangle 7">
                <a:extLst>
                  <a:ext uri="{FF2B5EF4-FFF2-40B4-BE49-F238E27FC236}">
                    <a16:creationId xmlns:a16="http://schemas.microsoft.com/office/drawing/2014/main" id="{1C395A4E-E38A-4AF5-8D4D-A95FB196B2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4875" name="Rectangle 8">
                <a:extLst>
                  <a:ext uri="{FF2B5EF4-FFF2-40B4-BE49-F238E27FC236}">
                    <a16:creationId xmlns:a16="http://schemas.microsoft.com/office/drawing/2014/main" id="{57D886E6-A424-4CA4-B122-98B22CC6AD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4876" name="Rectangle 9">
                <a:extLst>
                  <a:ext uri="{FF2B5EF4-FFF2-40B4-BE49-F238E27FC236}">
                    <a16:creationId xmlns:a16="http://schemas.microsoft.com/office/drawing/2014/main" id="{CE2B75D7-06F5-47F0-B3DD-E61D30F405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4877" name="Rectangle 10">
                <a:extLst>
                  <a:ext uri="{FF2B5EF4-FFF2-40B4-BE49-F238E27FC236}">
                    <a16:creationId xmlns:a16="http://schemas.microsoft.com/office/drawing/2014/main" id="{4E0704E1-35A0-4584-8D1B-DC322EC4F0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4878" name="Rectangle 11">
                <a:extLst>
                  <a:ext uri="{FF2B5EF4-FFF2-40B4-BE49-F238E27FC236}">
                    <a16:creationId xmlns:a16="http://schemas.microsoft.com/office/drawing/2014/main" id="{C0AC1BBE-E741-4783-AD48-064798A4B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4879" name="Rectangle 12">
                <a:extLst>
                  <a:ext uri="{FF2B5EF4-FFF2-40B4-BE49-F238E27FC236}">
                    <a16:creationId xmlns:a16="http://schemas.microsoft.com/office/drawing/2014/main" id="{E2672D5A-50DF-4E4F-BA7D-E72C1A02E5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4880" name="Rectangle 13">
                <a:extLst>
                  <a:ext uri="{FF2B5EF4-FFF2-40B4-BE49-F238E27FC236}">
                    <a16:creationId xmlns:a16="http://schemas.microsoft.com/office/drawing/2014/main" id="{87F1CA81-21A3-4D8D-81C2-F0AF53F179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4881" name="Rectangle 14">
                <a:extLst>
                  <a:ext uri="{FF2B5EF4-FFF2-40B4-BE49-F238E27FC236}">
                    <a16:creationId xmlns:a16="http://schemas.microsoft.com/office/drawing/2014/main" id="{8AFD46FB-0EF1-4210-B169-F358D70CB6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4882" name="Line 15">
                <a:extLst>
                  <a:ext uri="{FF2B5EF4-FFF2-40B4-BE49-F238E27FC236}">
                    <a16:creationId xmlns:a16="http://schemas.microsoft.com/office/drawing/2014/main" id="{214A026E-91D3-49A6-8499-CBBA14FEFF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4883" name="Line 16">
                <a:extLst>
                  <a:ext uri="{FF2B5EF4-FFF2-40B4-BE49-F238E27FC236}">
                    <a16:creationId xmlns:a16="http://schemas.microsoft.com/office/drawing/2014/main" id="{A717ED9B-3489-4F89-A01A-E48E65CF3C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4884" name="Line 17">
                <a:extLst>
                  <a:ext uri="{FF2B5EF4-FFF2-40B4-BE49-F238E27FC236}">
                    <a16:creationId xmlns:a16="http://schemas.microsoft.com/office/drawing/2014/main" id="{D82ADA52-E59C-4E4B-9762-66F19E1EF5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4885" name="Line 18">
                <a:extLst>
                  <a:ext uri="{FF2B5EF4-FFF2-40B4-BE49-F238E27FC236}">
                    <a16:creationId xmlns:a16="http://schemas.microsoft.com/office/drawing/2014/main" id="{A9868850-7F0A-494A-9709-42F8D7EA8F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4886" name="Line 19">
                <a:extLst>
                  <a:ext uri="{FF2B5EF4-FFF2-40B4-BE49-F238E27FC236}">
                    <a16:creationId xmlns:a16="http://schemas.microsoft.com/office/drawing/2014/main" id="{707302DA-D46C-4CF3-AE53-474EEB6A79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4887" name="Line 20">
                <a:extLst>
                  <a:ext uri="{FF2B5EF4-FFF2-40B4-BE49-F238E27FC236}">
                    <a16:creationId xmlns:a16="http://schemas.microsoft.com/office/drawing/2014/main" id="{423A72AB-05B4-4B0C-B96A-72ADBD6131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4888" name="Line 21">
                <a:extLst>
                  <a:ext uri="{FF2B5EF4-FFF2-40B4-BE49-F238E27FC236}">
                    <a16:creationId xmlns:a16="http://schemas.microsoft.com/office/drawing/2014/main" id="{1FA29F36-ED09-464F-9AF3-3DE115A09D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4889" name="Line 22">
                <a:extLst>
                  <a:ext uri="{FF2B5EF4-FFF2-40B4-BE49-F238E27FC236}">
                    <a16:creationId xmlns:a16="http://schemas.microsoft.com/office/drawing/2014/main" id="{E03431F7-BB46-4C9D-8493-E07ACFEA86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64872" name="Picture 23" descr="txp_fig">
              <a:extLst>
                <a:ext uri="{FF2B5EF4-FFF2-40B4-BE49-F238E27FC236}">
                  <a16:creationId xmlns:a16="http://schemas.microsoft.com/office/drawing/2014/main" id="{9B82B7A5-FE1F-42A6-BD27-16B21399CDFD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4868" name="Text Box 24">
            <a:extLst>
              <a:ext uri="{FF2B5EF4-FFF2-40B4-BE49-F238E27FC236}">
                <a16:creationId xmlns:a16="http://schemas.microsoft.com/office/drawing/2014/main" id="{1D38F4D6-6268-4049-8389-51581B1D2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6400800"/>
            <a:ext cx="3019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credit: David Lowe (UBC)</a:t>
            </a:r>
          </a:p>
        </p:txBody>
      </p:sp>
      <p:graphicFrame>
        <p:nvGraphicFramePr>
          <p:cNvPr id="164869" name="Object 25">
            <a:extLst>
              <a:ext uri="{FF2B5EF4-FFF2-40B4-BE49-F238E27FC236}">
                <a16:creationId xmlns:a16="http://schemas.microsoft.com/office/drawing/2014/main" id="{5824FCF5-85A8-4F3B-A60E-23B2FE33A94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89688" y="1752600"/>
          <a:ext cx="1020762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68140" imgH="203112" progId="Equation.3">
                  <p:embed/>
                </p:oleObj>
              </mc:Choice>
              <mc:Fallback>
                <p:oleObj name="Equation" r:id="rId4" imgW="368140" imgH="203112" progId="Equation.3">
                  <p:embed/>
                  <p:pic>
                    <p:nvPicPr>
                      <p:cNvPr id="164869" name="Object 25">
                        <a:extLst>
                          <a:ext uri="{FF2B5EF4-FFF2-40B4-BE49-F238E27FC236}">
                            <a16:creationId xmlns:a16="http://schemas.microsoft.com/office/drawing/2014/main" id="{5824FCF5-85A8-4F3B-A60E-23B2FE33A94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9688" y="1752600"/>
                        <a:ext cx="1020762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16">
            <a:extLst>
              <a:ext uri="{FF2B5EF4-FFF2-40B4-BE49-F238E27FC236}">
                <a16:creationId xmlns:a16="http://schemas.microsoft.com/office/drawing/2014/main" id="{BB81761C-4676-46F8-AA4F-C7E3E5C1A2EE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+mn-ea"/>
                <a:cs typeface="Arial" panose="020B0604020202020204" pitchFamily="34" charset="0"/>
              </a:rPr>
              <a:t>Box Filter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>
            <a:extLst>
              <a:ext uri="{FF2B5EF4-FFF2-40B4-BE49-F238E27FC236}">
                <a16:creationId xmlns:a16="http://schemas.microsoft.com/office/drawing/2014/main" id="{A449C8BF-946C-4745-9D46-1EE15D17E3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Linear filters: examples</a:t>
            </a:r>
          </a:p>
        </p:txBody>
      </p:sp>
      <p:pic>
        <p:nvPicPr>
          <p:cNvPr id="165891" name="Picture 3">
            <a:extLst>
              <a:ext uri="{FF2B5EF4-FFF2-40B4-BE49-F238E27FC236}">
                <a16:creationId xmlns:a16="http://schemas.microsoft.com/office/drawing/2014/main" id="{8EF6DDB0-A76F-411B-A6D8-5DC2236EE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892" name="Text Box 4">
            <a:extLst>
              <a:ext uri="{FF2B5EF4-FFF2-40B4-BE49-F238E27FC236}">
                <a16:creationId xmlns:a16="http://schemas.microsoft.com/office/drawing/2014/main" id="{62F54E1F-9E56-4A87-AEC2-30AA9C8E4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572000"/>
            <a:ext cx="1198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Arial" panose="020B0604020202020204" pitchFamily="34" charset="0"/>
              </a:rPr>
              <a:t>Original</a:t>
            </a:r>
          </a:p>
        </p:txBody>
      </p:sp>
      <p:grpSp>
        <p:nvGrpSpPr>
          <p:cNvPr id="165893" name="Group 5">
            <a:extLst>
              <a:ext uri="{FF2B5EF4-FFF2-40B4-BE49-F238E27FC236}">
                <a16:creationId xmlns:a16="http://schemas.microsoft.com/office/drawing/2014/main" id="{7B5A8403-DA47-4C12-8041-20AD0EFE7447}"/>
              </a:ext>
            </a:extLst>
          </p:cNvPr>
          <p:cNvGrpSpPr>
            <a:grpSpLocks/>
          </p:cNvGrpSpPr>
          <p:nvPr/>
        </p:nvGrpSpPr>
        <p:grpSpPr bwMode="auto">
          <a:xfrm>
            <a:off x="3810000" y="2917825"/>
            <a:ext cx="1676400" cy="1295400"/>
            <a:chOff x="3799" y="2064"/>
            <a:chExt cx="1433" cy="1136"/>
          </a:xfrm>
        </p:grpSpPr>
        <p:grpSp>
          <p:nvGrpSpPr>
            <p:cNvPr id="165898" name="Group 6">
              <a:extLst>
                <a:ext uri="{FF2B5EF4-FFF2-40B4-BE49-F238E27FC236}">
                  <a16:creationId xmlns:a16="http://schemas.microsoft.com/office/drawing/2014/main" id="{1BEF47BE-A640-4469-8D5B-45190A579C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65900" name="Rectangle 7">
                <a:extLst>
                  <a:ext uri="{FF2B5EF4-FFF2-40B4-BE49-F238E27FC236}">
                    <a16:creationId xmlns:a16="http://schemas.microsoft.com/office/drawing/2014/main" id="{BE1363D3-FB0F-4EFC-A971-FAC474F6CB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5901" name="Rectangle 8">
                <a:extLst>
                  <a:ext uri="{FF2B5EF4-FFF2-40B4-BE49-F238E27FC236}">
                    <a16:creationId xmlns:a16="http://schemas.microsoft.com/office/drawing/2014/main" id="{52EC0D36-A8E7-4E61-B59B-6D7A82C5FD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5902" name="Rectangle 9">
                <a:extLst>
                  <a:ext uri="{FF2B5EF4-FFF2-40B4-BE49-F238E27FC236}">
                    <a16:creationId xmlns:a16="http://schemas.microsoft.com/office/drawing/2014/main" id="{BA645BC7-EEF5-449A-A8BF-085C194A2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5903" name="Rectangle 10">
                <a:extLst>
                  <a:ext uri="{FF2B5EF4-FFF2-40B4-BE49-F238E27FC236}">
                    <a16:creationId xmlns:a16="http://schemas.microsoft.com/office/drawing/2014/main" id="{99A1E366-37D3-4469-B33E-EAD818360C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5904" name="Rectangle 11">
                <a:extLst>
                  <a:ext uri="{FF2B5EF4-FFF2-40B4-BE49-F238E27FC236}">
                    <a16:creationId xmlns:a16="http://schemas.microsoft.com/office/drawing/2014/main" id="{6C5AA153-0F72-4115-A8C2-FC420D8DB6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5905" name="Rectangle 12">
                <a:extLst>
                  <a:ext uri="{FF2B5EF4-FFF2-40B4-BE49-F238E27FC236}">
                    <a16:creationId xmlns:a16="http://schemas.microsoft.com/office/drawing/2014/main" id="{A4B8DA19-2573-40BC-ABBC-8A4F08C057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5906" name="Rectangle 13">
                <a:extLst>
                  <a:ext uri="{FF2B5EF4-FFF2-40B4-BE49-F238E27FC236}">
                    <a16:creationId xmlns:a16="http://schemas.microsoft.com/office/drawing/2014/main" id="{3E42851D-5EC4-4049-9403-B0295102EE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5907" name="Rectangle 14">
                <a:extLst>
                  <a:ext uri="{FF2B5EF4-FFF2-40B4-BE49-F238E27FC236}">
                    <a16:creationId xmlns:a16="http://schemas.microsoft.com/office/drawing/2014/main" id="{0932ED94-4779-49DA-9298-53830A3C53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5908" name="Rectangle 15">
                <a:extLst>
                  <a:ext uri="{FF2B5EF4-FFF2-40B4-BE49-F238E27FC236}">
                    <a16:creationId xmlns:a16="http://schemas.microsoft.com/office/drawing/2014/main" id="{26EB0650-9243-4E88-9D18-1FA88385BB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5909" name="Line 16">
                <a:extLst>
                  <a:ext uri="{FF2B5EF4-FFF2-40B4-BE49-F238E27FC236}">
                    <a16:creationId xmlns:a16="http://schemas.microsoft.com/office/drawing/2014/main" id="{94A5E0A7-593E-481A-B0D4-02895540D0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5910" name="Line 17">
                <a:extLst>
                  <a:ext uri="{FF2B5EF4-FFF2-40B4-BE49-F238E27FC236}">
                    <a16:creationId xmlns:a16="http://schemas.microsoft.com/office/drawing/2014/main" id="{496105BC-C6D9-4B96-9A16-CC0B3FA863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5911" name="Line 18">
                <a:extLst>
                  <a:ext uri="{FF2B5EF4-FFF2-40B4-BE49-F238E27FC236}">
                    <a16:creationId xmlns:a16="http://schemas.microsoft.com/office/drawing/2014/main" id="{9145C973-54C8-4BE2-9DD8-5D0C14CB34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5912" name="Line 19">
                <a:extLst>
                  <a:ext uri="{FF2B5EF4-FFF2-40B4-BE49-F238E27FC236}">
                    <a16:creationId xmlns:a16="http://schemas.microsoft.com/office/drawing/2014/main" id="{7111DB45-E477-45C8-9371-37CD95D2A0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5913" name="Line 20">
                <a:extLst>
                  <a:ext uri="{FF2B5EF4-FFF2-40B4-BE49-F238E27FC236}">
                    <a16:creationId xmlns:a16="http://schemas.microsoft.com/office/drawing/2014/main" id="{4BB0D0DA-F782-40B0-81AF-2D1E606477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5914" name="Line 21">
                <a:extLst>
                  <a:ext uri="{FF2B5EF4-FFF2-40B4-BE49-F238E27FC236}">
                    <a16:creationId xmlns:a16="http://schemas.microsoft.com/office/drawing/2014/main" id="{6EF0340F-865A-4A0E-805D-F2418B1812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5915" name="Line 22">
                <a:extLst>
                  <a:ext uri="{FF2B5EF4-FFF2-40B4-BE49-F238E27FC236}">
                    <a16:creationId xmlns:a16="http://schemas.microsoft.com/office/drawing/2014/main" id="{06562E37-FCF0-4934-BEF0-B224BA3819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5916" name="Line 23">
                <a:extLst>
                  <a:ext uri="{FF2B5EF4-FFF2-40B4-BE49-F238E27FC236}">
                    <a16:creationId xmlns:a16="http://schemas.microsoft.com/office/drawing/2014/main" id="{FC3548D3-B40D-4DDC-9257-94A500FF75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65899" name="Picture 24" descr="txp_fig">
              <a:extLst>
                <a:ext uri="{FF2B5EF4-FFF2-40B4-BE49-F238E27FC236}">
                  <a16:creationId xmlns:a16="http://schemas.microsoft.com/office/drawing/2014/main" id="{2D1FCD82-332A-4D7D-8F6A-3DC936F99C47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4" name="Picture 25">
            <a:extLst>
              <a:ext uri="{FF2B5EF4-FFF2-40B4-BE49-F238E27FC236}">
                <a16:creationId xmlns:a16="http://schemas.microsoft.com/office/drawing/2014/main" id="{0FAC1327-5534-4FD2-943D-8F6DB1642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667000"/>
            <a:ext cx="1857375" cy="18669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5" name="Text Box 26">
            <a:extLst>
              <a:ext uri="{FF2B5EF4-FFF2-40B4-BE49-F238E27FC236}">
                <a16:creationId xmlns:a16="http://schemas.microsoft.com/office/drawing/2014/main" id="{D837E7EA-AFAF-4386-B950-FA17620D7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4659313"/>
            <a:ext cx="2459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Arial" panose="020B0604020202020204" pitchFamily="34" charset="0"/>
              </a:rPr>
              <a:t>Blur (with a mean filter)</a:t>
            </a:r>
          </a:p>
        </p:txBody>
      </p:sp>
      <p:sp>
        <p:nvSpPr>
          <p:cNvPr id="165896" name="Text Box 27">
            <a:extLst>
              <a:ext uri="{FF2B5EF4-FFF2-40B4-BE49-F238E27FC236}">
                <a16:creationId xmlns:a16="http://schemas.microsoft.com/office/drawing/2014/main" id="{D04FEF13-63BB-4E60-AE4C-806F997A6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Source: D. Lowe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753781-633D-4CD3-B89F-E5202ABC6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0075" y="2971800"/>
            <a:ext cx="5683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5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>
            <a:extLst>
              <a:ext uri="{FF2B5EF4-FFF2-40B4-BE49-F238E27FC236}">
                <a16:creationId xmlns:a16="http://schemas.microsoft.com/office/drawing/2014/main" id="{A9E1DD23-F14B-446F-800A-A7080E9296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Practice with linear filters</a:t>
            </a:r>
          </a:p>
        </p:txBody>
      </p:sp>
      <p:grpSp>
        <p:nvGrpSpPr>
          <p:cNvPr id="167939" name="Group 3">
            <a:extLst>
              <a:ext uri="{FF2B5EF4-FFF2-40B4-BE49-F238E27FC236}">
                <a16:creationId xmlns:a16="http://schemas.microsoft.com/office/drawing/2014/main" id="{0EF05C42-4443-46B0-9D88-3A962FAF4B63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2971800"/>
            <a:ext cx="1225550" cy="1295400"/>
            <a:chOff x="144" y="144"/>
            <a:chExt cx="1152" cy="1136"/>
          </a:xfrm>
        </p:grpSpPr>
        <p:sp>
          <p:nvSpPr>
            <p:cNvPr id="167944" name="Rectangle 4">
              <a:extLst>
                <a:ext uri="{FF2B5EF4-FFF2-40B4-BE49-F238E27FC236}">
                  <a16:creationId xmlns:a16="http://schemas.microsoft.com/office/drawing/2014/main" id="{C03D880B-1E82-4BEF-8085-470BA6C3EE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67945" name="Rectangle 5">
              <a:extLst>
                <a:ext uri="{FF2B5EF4-FFF2-40B4-BE49-F238E27FC236}">
                  <a16:creationId xmlns:a16="http://schemas.microsoft.com/office/drawing/2014/main" id="{CD5643FD-C60E-4327-82A0-61CD88C89F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67946" name="Rectangle 6">
              <a:extLst>
                <a:ext uri="{FF2B5EF4-FFF2-40B4-BE49-F238E27FC236}">
                  <a16:creationId xmlns:a16="http://schemas.microsoft.com/office/drawing/2014/main" id="{D0FA5BE3-84AA-4BDB-8160-80372CB00C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67947" name="Rectangle 7">
              <a:extLst>
                <a:ext uri="{FF2B5EF4-FFF2-40B4-BE49-F238E27FC236}">
                  <a16:creationId xmlns:a16="http://schemas.microsoft.com/office/drawing/2014/main" id="{8957000F-521F-4EB5-904F-22D53155A0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67948" name="Rectangle 8">
              <a:extLst>
                <a:ext uri="{FF2B5EF4-FFF2-40B4-BE49-F238E27FC236}">
                  <a16:creationId xmlns:a16="http://schemas.microsoft.com/office/drawing/2014/main" id="{4201F2FC-389E-451F-B631-A51ED5D20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67949" name="Rectangle 9">
              <a:extLst>
                <a:ext uri="{FF2B5EF4-FFF2-40B4-BE49-F238E27FC236}">
                  <a16:creationId xmlns:a16="http://schemas.microsoft.com/office/drawing/2014/main" id="{86AB7A55-F13A-422F-B9BC-21DC7C47D3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67950" name="Rectangle 10">
              <a:extLst>
                <a:ext uri="{FF2B5EF4-FFF2-40B4-BE49-F238E27FC236}">
                  <a16:creationId xmlns:a16="http://schemas.microsoft.com/office/drawing/2014/main" id="{B596DAD6-38FF-4F5C-83B2-E9834EBC57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67951" name="Rectangle 11">
              <a:extLst>
                <a:ext uri="{FF2B5EF4-FFF2-40B4-BE49-F238E27FC236}">
                  <a16:creationId xmlns:a16="http://schemas.microsoft.com/office/drawing/2014/main" id="{025A1AC7-49B6-49D9-99AB-687087508A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67952" name="Rectangle 12">
              <a:extLst>
                <a:ext uri="{FF2B5EF4-FFF2-40B4-BE49-F238E27FC236}">
                  <a16:creationId xmlns:a16="http://schemas.microsoft.com/office/drawing/2014/main" id="{9F988E24-B7D6-4284-BF0F-88B64EB7BF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67953" name="Line 13">
              <a:extLst>
                <a:ext uri="{FF2B5EF4-FFF2-40B4-BE49-F238E27FC236}">
                  <a16:creationId xmlns:a16="http://schemas.microsoft.com/office/drawing/2014/main" id="{C52166E3-2059-483A-ADB7-6C8CE8702C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7954" name="Line 14">
              <a:extLst>
                <a:ext uri="{FF2B5EF4-FFF2-40B4-BE49-F238E27FC236}">
                  <a16:creationId xmlns:a16="http://schemas.microsoft.com/office/drawing/2014/main" id="{9BCED267-D0E6-4576-BEA6-CA8AD34AF0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7955" name="Line 15">
              <a:extLst>
                <a:ext uri="{FF2B5EF4-FFF2-40B4-BE49-F238E27FC236}">
                  <a16:creationId xmlns:a16="http://schemas.microsoft.com/office/drawing/2014/main" id="{7D14D7E7-37BA-4520-ABA7-C42DD7CE03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7956" name="Line 16">
              <a:extLst>
                <a:ext uri="{FF2B5EF4-FFF2-40B4-BE49-F238E27FC236}">
                  <a16:creationId xmlns:a16="http://schemas.microsoft.com/office/drawing/2014/main" id="{CD781CB6-04FD-48BD-A3E5-84A11C35C3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7957" name="Line 17">
              <a:extLst>
                <a:ext uri="{FF2B5EF4-FFF2-40B4-BE49-F238E27FC236}">
                  <a16:creationId xmlns:a16="http://schemas.microsoft.com/office/drawing/2014/main" id="{795DD37D-1E2A-4FF7-8EB0-D760179E2B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7958" name="Line 18">
              <a:extLst>
                <a:ext uri="{FF2B5EF4-FFF2-40B4-BE49-F238E27FC236}">
                  <a16:creationId xmlns:a16="http://schemas.microsoft.com/office/drawing/2014/main" id="{0D54B785-5577-4294-902A-D7CFAE86A5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7959" name="Line 19">
              <a:extLst>
                <a:ext uri="{FF2B5EF4-FFF2-40B4-BE49-F238E27FC236}">
                  <a16:creationId xmlns:a16="http://schemas.microsoft.com/office/drawing/2014/main" id="{A62D3A46-DD12-458A-86BC-42E60CBDC0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7960" name="Line 20">
              <a:extLst>
                <a:ext uri="{FF2B5EF4-FFF2-40B4-BE49-F238E27FC236}">
                  <a16:creationId xmlns:a16="http://schemas.microsoft.com/office/drawing/2014/main" id="{1959FA5E-3398-4875-84A8-B243057F2F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7940" name="Text Box 22">
            <a:extLst>
              <a:ext uri="{FF2B5EF4-FFF2-40B4-BE49-F238E27FC236}">
                <a16:creationId xmlns:a16="http://schemas.microsoft.com/office/drawing/2014/main" id="{54974CAD-197F-4E14-9530-C682DCAD1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Arial" panose="020B0604020202020204" pitchFamily="34" charset="0"/>
              </a:rPr>
              <a:t>Original</a:t>
            </a:r>
          </a:p>
        </p:txBody>
      </p:sp>
      <p:sp>
        <p:nvSpPr>
          <p:cNvPr id="167941" name="Text Box 23">
            <a:extLst>
              <a:ext uri="{FF2B5EF4-FFF2-40B4-BE49-F238E27FC236}">
                <a16:creationId xmlns:a16="http://schemas.microsoft.com/office/drawing/2014/main" id="{C822B466-421C-4A06-AF83-A2A682016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2971800"/>
            <a:ext cx="5651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67942" name="Picture 24">
            <a:extLst>
              <a:ext uri="{FF2B5EF4-FFF2-40B4-BE49-F238E27FC236}">
                <a16:creationId xmlns:a16="http://schemas.microsoft.com/office/drawing/2014/main" id="{C01A509D-53F2-4CEA-BBF2-35CFFD969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943" name="Text Box 25">
            <a:extLst>
              <a:ext uri="{FF2B5EF4-FFF2-40B4-BE49-F238E27FC236}">
                <a16:creationId xmlns:a16="http://schemas.microsoft.com/office/drawing/2014/main" id="{2B445858-BECC-4026-A21D-E85FBD6CE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D. Lowe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>
            <a:extLst>
              <a:ext uri="{FF2B5EF4-FFF2-40B4-BE49-F238E27FC236}">
                <a16:creationId xmlns:a16="http://schemas.microsoft.com/office/drawing/2014/main" id="{7511462B-732B-4AEA-B4D0-F8C01D4B32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Practice with linear filters</a:t>
            </a:r>
          </a:p>
        </p:txBody>
      </p:sp>
      <p:grpSp>
        <p:nvGrpSpPr>
          <p:cNvPr id="169987" name="Group 3">
            <a:extLst>
              <a:ext uri="{FF2B5EF4-FFF2-40B4-BE49-F238E27FC236}">
                <a16:creationId xmlns:a16="http://schemas.microsoft.com/office/drawing/2014/main" id="{FB11D4CC-233B-4286-A81C-95B3A85634D2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2971800"/>
            <a:ext cx="1225550" cy="1295400"/>
            <a:chOff x="144" y="144"/>
            <a:chExt cx="1152" cy="1136"/>
          </a:xfrm>
        </p:grpSpPr>
        <p:sp>
          <p:nvSpPr>
            <p:cNvPr id="169993" name="Rectangle 4">
              <a:extLst>
                <a:ext uri="{FF2B5EF4-FFF2-40B4-BE49-F238E27FC236}">
                  <a16:creationId xmlns:a16="http://schemas.microsoft.com/office/drawing/2014/main" id="{37F5E4E4-9534-4585-81F5-F277CB3F89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69994" name="Rectangle 5">
              <a:extLst>
                <a:ext uri="{FF2B5EF4-FFF2-40B4-BE49-F238E27FC236}">
                  <a16:creationId xmlns:a16="http://schemas.microsoft.com/office/drawing/2014/main" id="{2960AF28-EE51-42B5-B858-E9E589546F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69995" name="Rectangle 6">
              <a:extLst>
                <a:ext uri="{FF2B5EF4-FFF2-40B4-BE49-F238E27FC236}">
                  <a16:creationId xmlns:a16="http://schemas.microsoft.com/office/drawing/2014/main" id="{F7A0EB8E-939B-4EF3-BD1B-E2A23A1731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69996" name="Rectangle 7">
              <a:extLst>
                <a:ext uri="{FF2B5EF4-FFF2-40B4-BE49-F238E27FC236}">
                  <a16:creationId xmlns:a16="http://schemas.microsoft.com/office/drawing/2014/main" id="{43B8F50F-AFB1-432A-918B-2D2E33DD33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69997" name="Rectangle 8">
              <a:extLst>
                <a:ext uri="{FF2B5EF4-FFF2-40B4-BE49-F238E27FC236}">
                  <a16:creationId xmlns:a16="http://schemas.microsoft.com/office/drawing/2014/main" id="{2FCEEA35-80A4-4479-A768-145A5BEF06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69998" name="Rectangle 9">
              <a:extLst>
                <a:ext uri="{FF2B5EF4-FFF2-40B4-BE49-F238E27FC236}">
                  <a16:creationId xmlns:a16="http://schemas.microsoft.com/office/drawing/2014/main" id="{F8420EC8-F1E5-47B2-AAA0-42B409E683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69999" name="Rectangle 10">
              <a:extLst>
                <a:ext uri="{FF2B5EF4-FFF2-40B4-BE49-F238E27FC236}">
                  <a16:creationId xmlns:a16="http://schemas.microsoft.com/office/drawing/2014/main" id="{79064D5D-DC25-44E7-8F31-966264BEE9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0000" name="Rectangle 11">
              <a:extLst>
                <a:ext uri="{FF2B5EF4-FFF2-40B4-BE49-F238E27FC236}">
                  <a16:creationId xmlns:a16="http://schemas.microsoft.com/office/drawing/2014/main" id="{E7BD4FF3-A1F1-4C74-B34C-03960D3C6D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0001" name="Rectangle 12">
              <a:extLst>
                <a:ext uri="{FF2B5EF4-FFF2-40B4-BE49-F238E27FC236}">
                  <a16:creationId xmlns:a16="http://schemas.microsoft.com/office/drawing/2014/main" id="{BCDFEFF7-40D0-427D-ABDF-EE1A712C4D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0002" name="Line 13">
              <a:extLst>
                <a:ext uri="{FF2B5EF4-FFF2-40B4-BE49-F238E27FC236}">
                  <a16:creationId xmlns:a16="http://schemas.microsoft.com/office/drawing/2014/main" id="{A7B8B207-77CD-4EAE-BF60-FF3C2796E9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0003" name="Line 14">
              <a:extLst>
                <a:ext uri="{FF2B5EF4-FFF2-40B4-BE49-F238E27FC236}">
                  <a16:creationId xmlns:a16="http://schemas.microsoft.com/office/drawing/2014/main" id="{B5564709-EA8E-4608-8EBA-ECE6E58334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0004" name="Line 15">
              <a:extLst>
                <a:ext uri="{FF2B5EF4-FFF2-40B4-BE49-F238E27FC236}">
                  <a16:creationId xmlns:a16="http://schemas.microsoft.com/office/drawing/2014/main" id="{91EF1B33-8DF4-4114-BE9C-1B023020E3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0005" name="Line 16">
              <a:extLst>
                <a:ext uri="{FF2B5EF4-FFF2-40B4-BE49-F238E27FC236}">
                  <a16:creationId xmlns:a16="http://schemas.microsoft.com/office/drawing/2014/main" id="{44D5A0E4-DC64-4957-A6EA-EE05CD62C1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0006" name="Line 17">
              <a:extLst>
                <a:ext uri="{FF2B5EF4-FFF2-40B4-BE49-F238E27FC236}">
                  <a16:creationId xmlns:a16="http://schemas.microsoft.com/office/drawing/2014/main" id="{43039FF9-F740-43BC-B60F-B73B68BB6A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0007" name="Line 18">
              <a:extLst>
                <a:ext uri="{FF2B5EF4-FFF2-40B4-BE49-F238E27FC236}">
                  <a16:creationId xmlns:a16="http://schemas.microsoft.com/office/drawing/2014/main" id="{DA05644F-6519-41CB-A261-02C74ABF10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0008" name="Line 19">
              <a:extLst>
                <a:ext uri="{FF2B5EF4-FFF2-40B4-BE49-F238E27FC236}">
                  <a16:creationId xmlns:a16="http://schemas.microsoft.com/office/drawing/2014/main" id="{0C185865-EE77-4B84-A990-50E720B3EA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0009" name="Line 20">
              <a:extLst>
                <a:ext uri="{FF2B5EF4-FFF2-40B4-BE49-F238E27FC236}">
                  <a16:creationId xmlns:a16="http://schemas.microsoft.com/office/drawing/2014/main" id="{BEBE2B10-5C84-4D73-A0DC-245999DF76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69988" name="Picture 22">
            <a:extLst>
              <a:ext uri="{FF2B5EF4-FFF2-40B4-BE49-F238E27FC236}">
                <a16:creationId xmlns:a16="http://schemas.microsoft.com/office/drawing/2014/main" id="{06FE031F-AE37-4C0F-95DF-EBB335639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9989" name="Text Box 23">
            <a:extLst>
              <a:ext uri="{FF2B5EF4-FFF2-40B4-BE49-F238E27FC236}">
                <a16:creationId xmlns:a16="http://schemas.microsoft.com/office/drawing/2014/main" id="{DB4139C3-0AA9-45F9-8FB5-3ED6D4D37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Arial" panose="020B0604020202020204" pitchFamily="34" charset="0"/>
              </a:rPr>
              <a:t>Original</a:t>
            </a:r>
          </a:p>
        </p:txBody>
      </p:sp>
      <p:sp>
        <p:nvSpPr>
          <p:cNvPr id="169990" name="Text Box 24">
            <a:extLst>
              <a:ext uri="{FF2B5EF4-FFF2-40B4-BE49-F238E27FC236}">
                <a16:creationId xmlns:a16="http://schemas.microsoft.com/office/drawing/2014/main" id="{06849826-8841-46F0-8D49-A15FFA0D4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4724400"/>
            <a:ext cx="2133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Arial" panose="020B0604020202020204" pitchFamily="34" charset="0"/>
              </a:rPr>
              <a:t>Filtered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Arial" panose="020B0604020202020204" pitchFamily="34" charset="0"/>
              </a:rPr>
              <a:t>(no change)</a:t>
            </a:r>
          </a:p>
        </p:txBody>
      </p:sp>
      <p:pic>
        <p:nvPicPr>
          <p:cNvPr id="169991" name="Picture 25">
            <a:extLst>
              <a:ext uri="{FF2B5EF4-FFF2-40B4-BE49-F238E27FC236}">
                <a16:creationId xmlns:a16="http://schemas.microsoft.com/office/drawing/2014/main" id="{B4A32207-EC5E-4E08-BE50-6739143A8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9992" name="Text Box 26">
            <a:extLst>
              <a:ext uri="{FF2B5EF4-FFF2-40B4-BE49-F238E27FC236}">
                <a16:creationId xmlns:a16="http://schemas.microsoft.com/office/drawing/2014/main" id="{C23C1A86-16CB-40A0-8790-98F2C3D9E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D. Lowe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5AF853FD-F734-41E9-9C14-91BC9ECA87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Practice with linear filters</a:t>
            </a:r>
          </a:p>
        </p:txBody>
      </p:sp>
      <p:grpSp>
        <p:nvGrpSpPr>
          <p:cNvPr id="172035" name="Group 3">
            <a:extLst>
              <a:ext uri="{FF2B5EF4-FFF2-40B4-BE49-F238E27FC236}">
                <a16:creationId xmlns:a16="http://schemas.microsoft.com/office/drawing/2014/main" id="{F06B9997-3BF2-47C7-B745-38B7533CE799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2971800"/>
            <a:ext cx="1225550" cy="1295400"/>
            <a:chOff x="144" y="144"/>
            <a:chExt cx="1152" cy="1136"/>
          </a:xfrm>
        </p:grpSpPr>
        <p:sp>
          <p:nvSpPr>
            <p:cNvPr id="172040" name="Rectangle 4">
              <a:extLst>
                <a:ext uri="{FF2B5EF4-FFF2-40B4-BE49-F238E27FC236}">
                  <a16:creationId xmlns:a16="http://schemas.microsoft.com/office/drawing/2014/main" id="{AD2C3ABA-EAE7-4610-B771-BAFC4F0F0F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2041" name="Rectangle 5">
              <a:extLst>
                <a:ext uri="{FF2B5EF4-FFF2-40B4-BE49-F238E27FC236}">
                  <a16:creationId xmlns:a16="http://schemas.microsoft.com/office/drawing/2014/main" id="{2A8B2E69-C53A-44C0-83AB-56A193C6F3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2042" name="Rectangle 6">
              <a:extLst>
                <a:ext uri="{FF2B5EF4-FFF2-40B4-BE49-F238E27FC236}">
                  <a16:creationId xmlns:a16="http://schemas.microsoft.com/office/drawing/2014/main" id="{117A6E9B-DF6D-478E-BE00-78569B035E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2043" name="Rectangle 7">
              <a:extLst>
                <a:ext uri="{FF2B5EF4-FFF2-40B4-BE49-F238E27FC236}">
                  <a16:creationId xmlns:a16="http://schemas.microsoft.com/office/drawing/2014/main" id="{50C959EA-2378-492F-A27C-5F196297D0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72044" name="Rectangle 8">
              <a:extLst>
                <a:ext uri="{FF2B5EF4-FFF2-40B4-BE49-F238E27FC236}">
                  <a16:creationId xmlns:a16="http://schemas.microsoft.com/office/drawing/2014/main" id="{6C8E1AE1-F37C-42A0-A6B6-69E57F73AC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2045" name="Rectangle 9">
              <a:extLst>
                <a:ext uri="{FF2B5EF4-FFF2-40B4-BE49-F238E27FC236}">
                  <a16:creationId xmlns:a16="http://schemas.microsoft.com/office/drawing/2014/main" id="{0D149186-9DCE-4751-ABA2-A4D3A2EC8A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2046" name="Rectangle 10">
              <a:extLst>
                <a:ext uri="{FF2B5EF4-FFF2-40B4-BE49-F238E27FC236}">
                  <a16:creationId xmlns:a16="http://schemas.microsoft.com/office/drawing/2014/main" id="{794AFC3B-F7BE-4C82-9685-88F6908F44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2047" name="Rectangle 11">
              <a:extLst>
                <a:ext uri="{FF2B5EF4-FFF2-40B4-BE49-F238E27FC236}">
                  <a16:creationId xmlns:a16="http://schemas.microsoft.com/office/drawing/2014/main" id="{FF1BA64F-9F47-42D8-96C9-43039D84EC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2048" name="Rectangle 12">
              <a:extLst>
                <a:ext uri="{FF2B5EF4-FFF2-40B4-BE49-F238E27FC236}">
                  <a16:creationId xmlns:a16="http://schemas.microsoft.com/office/drawing/2014/main" id="{E1DD0350-503C-475E-B537-488E67E53C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2049" name="Line 13">
              <a:extLst>
                <a:ext uri="{FF2B5EF4-FFF2-40B4-BE49-F238E27FC236}">
                  <a16:creationId xmlns:a16="http://schemas.microsoft.com/office/drawing/2014/main" id="{DCD1A391-9E2F-4B74-BD14-33903F37A5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2050" name="Line 14">
              <a:extLst>
                <a:ext uri="{FF2B5EF4-FFF2-40B4-BE49-F238E27FC236}">
                  <a16:creationId xmlns:a16="http://schemas.microsoft.com/office/drawing/2014/main" id="{AC83900D-AE05-4783-9480-D1B582338C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2051" name="Line 15">
              <a:extLst>
                <a:ext uri="{FF2B5EF4-FFF2-40B4-BE49-F238E27FC236}">
                  <a16:creationId xmlns:a16="http://schemas.microsoft.com/office/drawing/2014/main" id="{BBAD5420-2E5B-4587-919B-D60E5692F3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2052" name="Line 16">
              <a:extLst>
                <a:ext uri="{FF2B5EF4-FFF2-40B4-BE49-F238E27FC236}">
                  <a16:creationId xmlns:a16="http://schemas.microsoft.com/office/drawing/2014/main" id="{2A25BE9E-B2F4-445F-94B5-71DBE28A7D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2053" name="Line 17">
              <a:extLst>
                <a:ext uri="{FF2B5EF4-FFF2-40B4-BE49-F238E27FC236}">
                  <a16:creationId xmlns:a16="http://schemas.microsoft.com/office/drawing/2014/main" id="{A746420F-B711-4928-AC02-36DCE0DAEA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2054" name="Line 18">
              <a:extLst>
                <a:ext uri="{FF2B5EF4-FFF2-40B4-BE49-F238E27FC236}">
                  <a16:creationId xmlns:a16="http://schemas.microsoft.com/office/drawing/2014/main" id="{89CB9DD3-A6E4-4F4F-9185-06F5440D14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2055" name="Line 19">
              <a:extLst>
                <a:ext uri="{FF2B5EF4-FFF2-40B4-BE49-F238E27FC236}">
                  <a16:creationId xmlns:a16="http://schemas.microsoft.com/office/drawing/2014/main" id="{E6691400-2455-4201-A405-AD566153D9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2056" name="Line 20">
              <a:extLst>
                <a:ext uri="{FF2B5EF4-FFF2-40B4-BE49-F238E27FC236}">
                  <a16:creationId xmlns:a16="http://schemas.microsoft.com/office/drawing/2014/main" id="{84BEC86E-4C70-48BB-B7A4-697FCEE879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72036" name="Picture 21">
            <a:extLst>
              <a:ext uri="{FF2B5EF4-FFF2-40B4-BE49-F238E27FC236}">
                <a16:creationId xmlns:a16="http://schemas.microsoft.com/office/drawing/2014/main" id="{F9FB5F1B-AD6F-49C6-925B-5850B7B03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037" name="Text Box 22">
            <a:extLst>
              <a:ext uri="{FF2B5EF4-FFF2-40B4-BE49-F238E27FC236}">
                <a16:creationId xmlns:a16="http://schemas.microsoft.com/office/drawing/2014/main" id="{34222D94-AB87-4534-AD55-47F617BDF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Arial" panose="020B0604020202020204" pitchFamily="34" charset="0"/>
              </a:rPr>
              <a:t>Original</a:t>
            </a:r>
          </a:p>
        </p:txBody>
      </p:sp>
      <p:sp>
        <p:nvSpPr>
          <p:cNvPr id="172038" name="Text Box 23">
            <a:extLst>
              <a:ext uri="{FF2B5EF4-FFF2-40B4-BE49-F238E27FC236}">
                <a16:creationId xmlns:a16="http://schemas.microsoft.com/office/drawing/2014/main" id="{3672A30E-6D2F-4671-8AE2-9F07B5D6C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2971800"/>
            <a:ext cx="5651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2039" name="Text Box 24">
            <a:extLst>
              <a:ext uri="{FF2B5EF4-FFF2-40B4-BE49-F238E27FC236}">
                <a16:creationId xmlns:a16="http://schemas.microsoft.com/office/drawing/2014/main" id="{0F2E09AB-060C-43A5-8AA8-87ECE7140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D. Lowe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Footer Placeholder 3">
            <a:extLst>
              <a:ext uri="{FF2B5EF4-FFF2-40B4-BE49-F238E27FC236}">
                <a16:creationId xmlns:a16="http://schemas.microsoft.com/office/drawing/2014/main" id="{DFA17455-C063-4A38-9ACC-100AC9C60A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+mn-ea"/>
                <a:cs typeface="Arial" panose="020B0604020202020204" pitchFamily="34" charset="0"/>
              </a:rPr>
              <a:t>© 2006 Steve Marschner • </a:t>
            </a:r>
            <a:fld id="{1DEB34CA-3BC9-4F34-9E2C-138154FA3A7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8243" name="Rectangle 2">
            <a:extLst>
              <a:ext uri="{FF2B5EF4-FFF2-40B4-BE49-F238E27FC236}">
                <a16:creationId xmlns:a16="http://schemas.microsoft.com/office/drawing/2014/main" id="{90847FF1-97B8-4AB1-AB8E-172F174E67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Preventing aliasing</a:t>
            </a:r>
          </a:p>
        </p:txBody>
      </p:sp>
      <p:sp>
        <p:nvSpPr>
          <p:cNvPr id="138244" name="Rectangle 3">
            <a:extLst>
              <a:ext uri="{FF2B5EF4-FFF2-40B4-BE49-F238E27FC236}">
                <a16:creationId xmlns:a16="http://schemas.microsoft.com/office/drawing/2014/main" id="{670565DA-804A-4F91-B25F-D74DCA3231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Introduce </a:t>
            </a:r>
            <a:r>
              <a:rPr lang="en-US" altLang="en-US" b="1" dirty="0"/>
              <a:t>lowpass filters</a:t>
            </a:r>
            <a:r>
              <a:rPr lang="en-US" altLang="en-US" dirty="0"/>
              <a:t>:</a:t>
            </a:r>
          </a:p>
          <a:p>
            <a:pPr lvl="1" eaLnBrk="1" hangingPunct="1"/>
            <a:r>
              <a:rPr lang="en-US" altLang="en-US" dirty="0"/>
              <a:t>remove high frequencies leaving only safe, low frequencies</a:t>
            </a:r>
          </a:p>
          <a:p>
            <a:pPr lvl="1" eaLnBrk="1" hangingPunct="1"/>
            <a:r>
              <a:rPr lang="en-US" altLang="en-US" dirty="0"/>
              <a:t>choose lowest frequency in reconstruction (disambiguate)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138245" name="Picture 6" descr="audio-1">
            <a:extLst>
              <a:ext uri="{FF2B5EF4-FFF2-40B4-BE49-F238E27FC236}">
                <a16:creationId xmlns:a16="http://schemas.microsoft.com/office/drawing/2014/main" id="{02F89C46-CCF8-4167-953F-F30D07A42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124200"/>
            <a:ext cx="848995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335" name="Picture 7" descr="audio-2">
            <a:extLst>
              <a:ext uri="{FF2B5EF4-FFF2-40B4-BE49-F238E27FC236}">
                <a16:creationId xmlns:a16="http://schemas.microsoft.com/office/drawing/2014/main" id="{18AE95DE-1B21-4B67-B5BC-976E77580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124200"/>
            <a:ext cx="848995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>
            <a:extLst>
              <a:ext uri="{FF2B5EF4-FFF2-40B4-BE49-F238E27FC236}">
                <a16:creationId xmlns:a16="http://schemas.microsoft.com/office/drawing/2014/main" id="{2D8EC515-5589-4E4B-83B7-DE38B88032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Practice with linear filters</a:t>
            </a:r>
          </a:p>
        </p:txBody>
      </p:sp>
      <p:grpSp>
        <p:nvGrpSpPr>
          <p:cNvPr id="174083" name="Group 3">
            <a:extLst>
              <a:ext uri="{FF2B5EF4-FFF2-40B4-BE49-F238E27FC236}">
                <a16:creationId xmlns:a16="http://schemas.microsoft.com/office/drawing/2014/main" id="{4C130984-AC05-4497-9C74-F0830DFA697A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2971800"/>
            <a:ext cx="1225550" cy="1295400"/>
            <a:chOff x="144" y="144"/>
            <a:chExt cx="1152" cy="1136"/>
          </a:xfrm>
        </p:grpSpPr>
        <p:sp>
          <p:nvSpPr>
            <p:cNvPr id="174090" name="Rectangle 4">
              <a:extLst>
                <a:ext uri="{FF2B5EF4-FFF2-40B4-BE49-F238E27FC236}">
                  <a16:creationId xmlns:a16="http://schemas.microsoft.com/office/drawing/2014/main" id="{F480E399-75D2-4531-BA6C-814B8B27D4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4091" name="Rectangle 5">
              <a:extLst>
                <a:ext uri="{FF2B5EF4-FFF2-40B4-BE49-F238E27FC236}">
                  <a16:creationId xmlns:a16="http://schemas.microsoft.com/office/drawing/2014/main" id="{F21E771C-21A9-4DEC-A949-9029817253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4092" name="Rectangle 6">
              <a:extLst>
                <a:ext uri="{FF2B5EF4-FFF2-40B4-BE49-F238E27FC236}">
                  <a16:creationId xmlns:a16="http://schemas.microsoft.com/office/drawing/2014/main" id="{35EA93E6-69AF-424D-BB8A-A8A7EAC0DC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4093" name="Rectangle 7">
              <a:extLst>
                <a:ext uri="{FF2B5EF4-FFF2-40B4-BE49-F238E27FC236}">
                  <a16:creationId xmlns:a16="http://schemas.microsoft.com/office/drawing/2014/main" id="{7A8DAA18-1883-418A-932E-F3B0C878F2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74094" name="Rectangle 8">
              <a:extLst>
                <a:ext uri="{FF2B5EF4-FFF2-40B4-BE49-F238E27FC236}">
                  <a16:creationId xmlns:a16="http://schemas.microsoft.com/office/drawing/2014/main" id="{87727EB3-63EF-4A39-AE83-5F08EAA23E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4095" name="Rectangle 9">
              <a:extLst>
                <a:ext uri="{FF2B5EF4-FFF2-40B4-BE49-F238E27FC236}">
                  <a16:creationId xmlns:a16="http://schemas.microsoft.com/office/drawing/2014/main" id="{23456B7B-953F-4553-B61C-40BE590AAB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4096" name="Rectangle 10">
              <a:extLst>
                <a:ext uri="{FF2B5EF4-FFF2-40B4-BE49-F238E27FC236}">
                  <a16:creationId xmlns:a16="http://schemas.microsoft.com/office/drawing/2014/main" id="{0F459B39-A4DE-49B1-B8C0-E396B263DA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4097" name="Rectangle 11">
              <a:extLst>
                <a:ext uri="{FF2B5EF4-FFF2-40B4-BE49-F238E27FC236}">
                  <a16:creationId xmlns:a16="http://schemas.microsoft.com/office/drawing/2014/main" id="{054D0AA3-C1DE-4210-BB50-B402ADFE8E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4098" name="Rectangle 12">
              <a:extLst>
                <a:ext uri="{FF2B5EF4-FFF2-40B4-BE49-F238E27FC236}">
                  <a16:creationId xmlns:a16="http://schemas.microsoft.com/office/drawing/2014/main" id="{A003E16C-894B-4CA4-BB8C-24C6CF82F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4099" name="Line 13">
              <a:extLst>
                <a:ext uri="{FF2B5EF4-FFF2-40B4-BE49-F238E27FC236}">
                  <a16:creationId xmlns:a16="http://schemas.microsoft.com/office/drawing/2014/main" id="{7AF5CD23-8056-4DDD-8E59-6BC28EA9F1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100" name="Line 14">
              <a:extLst>
                <a:ext uri="{FF2B5EF4-FFF2-40B4-BE49-F238E27FC236}">
                  <a16:creationId xmlns:a16="http://schemas.microsoft.com/office/drawing/2014/main" id="{B614ECC0-F205-4EA6-A337-EBF6A10FCF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101" name="Line 15">
              <a:extLst>
                <a:ext uri="{FF2B5EF4-FFF2-40B4-BE49-F238E27FC236}">
                  <a16:creationId xmlns:a16="http://schemas.microsoft.com/office/drawing/2014/main" id="{2F64E0EA-518B-49D4-9F10-4707D0DCF9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102" name="Line 16">
              <a:extLst>
                <a:ext uri="{FF2B5EF4-FFF2-40B4-BE49-F238E27FC236}">
                  <a16:creationId xmlns:a16="http://schemas.microsoft.com/office/drawing/2014/main" id="{B0A925F0-7234-4F40-9251-0C304DC5A7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103" name="Line 17">
              <a:extLst>
                <a:ext uri="{FF2B5EF4-FFF2-40B4-BE49-F238E27FC236}">
                  <a16:creationId xmlns:a16="http://schemas.microsoft.com/office/drawing/2014/main" id="{F20B94E7-55BA-4DF3-9C43-77F01D8088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104" name="Line 18">
              <a:extLst>
                <a:ext uri="{FF2B5EF4-FFF2-40B4-BE49-F238E27FC236}">
                  <a16:creationId xmlns:a16="http://schemas.microsoft.com/office/drawing/2014/main" id="{D8D78438-822A-408A-91AC-588733DB78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105" name="Line 19">
              <a:extLst>
                <a:ext uri="{FF2B5EF4-FFF2-40B4-BE49-F238E27FC236}">
                  <a16:creationId xmlns:a16="http://schemas.microsoft.com/office/drawing/2014/main" id="{4566B6B1-9420-4FCD-B9DE-7BE2730DC4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106" name="Line 20">
              <a:extLst>
                <a:ext uri="{FF2B5EF4-FFF2-40B4-BE49-F238E27FC236}">
                  <a16:creationId xmlns:a16="http://schemas.microsoft.com/office/drawing/2014/main" id="{7C7F5B14-6938-4925-9D1D-F48996E1F5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74084" name="Picture 21">
            <a:extLst>
              <a:ext uri="{FF2B5EF4-FFF2-40B4-BE49-F238E27FC236}">
                <a16:creationId xmlns:a16="http://schemas.microsoft.com/office/drawing/2014/main" id="{69EB1BED-9C87-4605-ABC0-3457BFED1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085" name="Text Box 22">
            <a:extLst>
              <a:ext uri="{FF2B5EF4-FFF2-40B4-BE49-F238E27FC236}">
                <a16:creationId xmlns:a16="http://schemas.microsoft.com/office/drawing/2014/main" id="{0AD5EB5F-419F-4DE3-ACCA-EEF29270F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Arial" panose="020B0604020202020204" pitchFamily="34" charset="0"/>
              </a:rPr>
              <a:t>Original</a:t>
            </a:r>
          </a:p>
        </p:txBody>
      </p:sp>
      <p:pic>
        <p:nvPicPr>
          <p:cNvPr id="174086" name="Picture 23">
            <a:extLst>
              <a:ext uri="{FF2B5EF4-FFF2-40B4-BE49-F238E27FC236}">
                <a16:creationId xmlns:a16="http://schemas.microsoft.com/office/drawing/2014/main" id="{B094E11D-5211-42F2-BBB0-44FF5B5CA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/>
          <a:stretch>
            <a:fillRect/>
          </a:stretch>
        </p:blipFill>
        <p:spPr bwMode="auto">
          <a:xfrm>
            <a:off x="6477000" y="2667000"/>
            <a:ext cx="18288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7" name="Rectangle 24">
            <a:extLst>
              <a:ext uri="{FF2B5EF4-FFF2-40B4-BE49-F238E27FC236}">
                <a16:creationId xmlns:a16="http://schemas.microsoft.com/office/drawing/2014/main" id="{2040B558-7992-4724-8289-99161ED14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2667000"/>
            <a:ext cx="1905000" cy="1828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088" name="Text Box 25">
            <a:extLst>
              <a:ext uri="{FF2B5EF4-FFF2-40B4-BE49-F238E27FC236}">
                <a16:creationId xmlns:a16="http://schemas.microsoft.com/office/drawing/2014/main" id="{D0855585-B179-4DC7-BED1-EC25431B7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4724400"/>
            <a:ext cx="15446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Arial" panose="020B0604020202020204" pitchFamily="34" charset="0"/>
              </a:rPr>
              <a:t>Shifted left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Arial" panose="020B0604020202020204" pitchFamily="34" charset="0"/>
              </a:rPr>
              <a:t>By 1 pixel</a:t>
            </a:r>
          </a:p>
        </p:txBody>
      </p:sp>
      <p:sp>
        <p:nvSpPr>
          <p:cNvPr id="174089" name="Text Box 26">
            <a:extLst>
              <a:ext uri="{FF2B5EF4-FFF2-40B4-BE49-F238E27FC236}">
                <a16:creationId xmlns:a16="http://schemas.microsoft.com/office/drawing/2014/main" id="{841A2CAA-0516-49C2-B630-D095B34AA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D. Lowe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itle 1">
            <a:extLst>
              <a:ext uri="{FF2B5EF4-FFF2-40B4-BE49-F238E27FC236}">
                <a16:creationId xmlns:a16="http://schemas.microsoft.com/office/drawing/2014/main" id="{731BB516-497A-4192-BA6B-55FE8505D0CC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3800"/>
              <a:t>Other filters</a:t>
            </a:r>
          </a:p>
        </p:txBody>
      </p:sp>
      <p:grpSp>
        <p:nvGrpSpPr>
          <p:cNvPr id="176131" name="Group 5">
            <a:extLst>
              <a:ext uri="{FF2B5EF4-FFF2-40B4-BE49-F238E27FC236}">
                <a16:creationId xmlns:a16="http://schemas.microsoft.com/office/drawing/2014/main" id="{1AA49E26-8AB9-4D25-AC14-2B74742616B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886200" y="3200400"/>
            <a:ext cx="1390650" cy="1371600"/>
            <a:chOff x="144" y="144"/>
            <a:chExt cx="1152" cy="1136"/>
          </a:xfrm>
        </p:grpSpPr>
        <p:sp>
          <p:nvSpPr>
            <p:cNvPr id="176136" name="Rectangle 6">
              <a:extLst>
                <a:ext uri="{FF2B5EF4-FFF2-40B4-BE49-F238E27FC236}">
                  <a16:creationId xmlns:a16="http://schemas.microsoft.com/office/drawing/2014/main" id="{CF1C46EF-2D02-4658-9550-4077DD2BBA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-1</a:t>
              </a:r>
            </a:p>
          </p:txBody>
        </p:sp>
        <p:sp>
          <p:nvSpPr>
            <p:cNvPr id="176137" name="Rectangle 7">
              <a:extLst>
                <a:ext uri="{FF2B5EF4-FFF2-40B4-BE49-F238E27FC236}">
                  <a16:creationId xmlns:a16="http://schemas.microsoft.com/office/drawing/2014/main" id="{FEEC5BC6-629C-462E-9DAA-1537EECBED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6138" name="Rectangle 8">
              <a:extLst>
                <a:ext uri="{FF2B5EF4-FFF2-40B4-BE49-F238E27FC236}">
                  <a16:creationId xmlns:a16="http://schemas.microsoft.com/office/drawing/2014/main" id="{15AE0410-445F-447C-ABBE-949408FC4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76139" name="Rectangle 9">
              <a:extLst>
                <a:ext uri="{FF2B5EF4-FFF2-40B4-BE49-F238E27FC236}">
                  <a16:creationId xmlns:a16="http://schemas.microsoft.com/office/drawing/2014/main" id="{C73F3770-78FF-46FD-92F1-E43FAFDD9D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-2</a:t>
              </a:r>
            </a:p>
          </p:txBody>
        </p:sp>
        <p:sp>
          <p:nvSpPr>
            <p:cNvPr id="176140" name="Rectangle 10">
              <a:extLst>
                <a:ext uri="{FF2B5EF4-FFF2-40B4-BE49-F238E27FC236}">
                  <a16:creationId xmlns:a16="http://schemas.microsoft.com/office/drawing/2014/main" id="{17E69C75-AB96-4EC6-AEC1-0D9AD7C9F3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6141" name="Rectangle 11">
              <a:extLst>
                <a:ext uri="{FF2B5EF4-FFF2-40B4-BE49-F238E27FC236}">
                  <a16:creationId xmlns:a16="http://schemas.microsoft.com/office/drawing/2014/main" id="{E8B7FCE3-AB13-4C8E-8272-F5BB9AB4A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76142" name="Rectangle 12">
              <a:extLst>
                <a:ext uri="{FF2B5EF4-FFF2-40B4-BE49-F238E27FC236}">
                  <a16:creationId xmlns:a16="http://schemas.microsoft.com/office/drawing/2014/main" id="{7BA44CEE-3900-4E66-9ACF-B910257C83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-1</a:t>
              </a:r>
            </a:p>
          </p:txBody>
        </p:sp>
        <p:sp>
          <p:nvSpPr>
            <p:cNvPr id="176143" name="Rectangle 13">
              <a:extLst>
                <a:ext uri="{FF2B5EF4-FFF2-40B4-BE49-F238E27FC236}">
                  <a16:creationId xmlns:a16="http://schemas.microsoft.com/office/drawing/2014/main" id="{AAC101BE-CEF4-484F-BE8D-6C5D17DCDB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6144" name="Rectangle 14">
              <a:extLst>
                <a:ext uri="{FF2B5EF4-FFF2-40B4-BE49-F238E27FC236}">
                  <a16:creationId xmlns:a16="http://schemas.microsoft.com/office/drawing/2014/main" id="{98FBEAD1-D5F6-4A69-AB1C-E25466B5D3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76145" name="Line 15">
              <a:extLst>
                <a:ext uri="{FF2B5EF4-FFF2-40B4-BE49-F238E27FC236}">
                  <a16:creationId xmlns:a16="http://schemas.microsoft.com/office/drawing/2014/main" id="{AF84F433-D1DD-4EC6-8550-12E58B66A5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6146" name="Line 16">
              <a:extLst>
                <a:ext uri="{FF2B5EF4-FFF2-40B4-BE49-F238E27FC236}">
                  <a16:creationId xmlns:a16="http://schemas.microsoft.com/office/drawing/2014/main" id="{F61F121C-3205-47E5-9B0E-0707655095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6147" name="Line 17">
              <a:extLst>
                <a:ext uri="{FF2B5EF4-FFF2-40B4-BE49-F238E27FC236}">
                  <a16:creationId xmlns:a16="http://schemas.microsoft.com/office/drawing/2014/main" id="{A9F0949F-A3F6-4FEF-AA0F-499BF30825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6148" name="Line 18">
              <a:extLst>
                <a:ext uri="{FF2B5EF4-FFF2-40B4-BE49-F238E27FC236}">
                  <a16:creationId xmlns:a16="http://schemas.microsoft.com/office/drawing/2014/main" id="{C7285673-EB9A-4553-B59B-558863B8AE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6149" name="Line 19">
              <a:extLst>
                <a:ext uri="{FF2B5EF4-FFF2-40B4-BE49-F238E27FC236}">
                  <a16:creationId xmlns:a16="http://schemas.microsoft.com/office/drawing/2014/main" id="{0BAF675B-2975-4BB0-857F-829106491D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6150" name="Line 20">
              <a:extLst>
                <a:ext uri="{FF2B5EF4-FFF2-40B4-BE49-F238E27FC236}">
                  <a16:creationId xmlns:a16="http://schemas.microsoft.com/office/drawing/2014/main" id="{B9B4610E-403A-43F4-8DCB-4A39F47AAA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6151" name="Line 21">
              <a:extLst>
                <a:ext uri="{FF2B5EF4-FFF2-40B4-BE49-F238E27FC236}">
                  <a16:creationId xmlns:a16="http://schemas.microsoft.com/office/drawing/2014/main" id="{8E327025-F897-46D6-ABE0-63E0A8F328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6152" name="Line 22">
              <a:extLst>
                <a:ext uri="{FF2B5EF4-FFF2-40B4-BE49-F238E27FC236}">
                  <a16:creationId xmlns:a16="http://schemas.microsoft.com/office/drawing/2014/main" id="{DE4D8C57-6AF8-48EF-9854-EE3CC2086E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76132" name="Picture 4" descr="C:\Documents and Settings\Derek Hoiem\My Documents\Classes\Spring10 - Computer Vision\figs\einstein.jpg">
            <a:extLst>
              <a:ext uri="{FF2B5EF4-FFF2-40B4-BE49-F238E27FC236}">
                <a16:creationId xmlns:a16="http://schemas.microsoft.com/office/drawing/2014/main" id="{74222DA3-92D8-4A6E-AAD9-A39801D71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5" descr="C:\Documents and Settings\Derek Hoiem\My Documents\Classes\Spring10 - Computer Vision\figs\einstein_sobel_v.png">
            <a:extLst>
              <a:ext uri="{FF2B5EF4-FFF2-40B4-BE49-F238E27FC236}">
                <a16:creationId xmlns:a16="http://schemas.microsoft.com/office/drawing/2014/main" id="{059CFACE-CD3B-4FBC-9323-B628569F1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A121D19A-8F27-4D01-A01B-196693F4D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6019800"/>
            <a:ext cx="2009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Vertical Edge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(absolute value)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8F02ABF-A457-4A44-9EA2-B5DCB8742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8300" y="4648200"/>
            <a:ext cx="774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Sobel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itle 1">
            <a:extLst>
              <a:ext uri="{FF2B5EF4-FFF2-40B4-BE49-F238E27FC236}">
                <a16:creationId xmlns:a16="http://schemas.microsoft.com/office/drawing/2014/main" id="{0A9B5DAC-4F9A-4958-844B-FB4AFF971EC3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3800"/>
              <a:t>Other filters</a:t>
            </a:r>
          </a:p>
        </p:txBody>
      </p:sp>
      <p:grpSp>
        <p:nvGrpSpPr>
          <p:cNvPr id="177155" name="Group 5">
            <a:extLst>
              <a:ext uri="{FF2B5EF4-FFF2-40B4-BE49-F238E27FC236}">
                <a16:creationId xmlns:a16="http://schemas.microsoft.com/office/drawing/2014/main" id="{502FE467-0167-4E13-B8A3-1ABAEFAEB1A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886200" y="3211513"/>
            <a:ext cx="1390650" cy="1371600"/>
            <a:chOff x="144" y="144"/>
            <a:chExt cx="1152" cy="1136"/>
          </a:xfrm>
        </p:grpSpPr>
        <p:sp>
          <p:nvSpPr>
            <p:cNvPr id="177161" name="Rectangle 6">
              <a:extLst>
                <a:ext uri="{FF2B5EF4-FFF2-40B4-BE49-F238E27FC236}">
                  <a16:creationId xmlns:a16="http://schemas.microsoft.com/office/drawing/2014/main" id="{241C8F55-BE45-4357-98D8-7394661C83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-1</a:t>
              </a:r>
            </a:p>
          </p:txBody>
        </p:sp>
        <p:sp>
          <p:nvSpPr>
            <p:cNvPr id="177162" name="Rectangle 7">
              <a:extLst>
                <a:ext uri="{FF2B5EF4-FFF2-40B4-BE49-F238E27FC236}">
                  <a16:creationId xmlns:a16="http://schemas.microsoft.com/office/drawing/2014/main" id="{F006BBE7-0D04-4B1B-8BC3-A4784990F2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-2</a:t>
              </a:r>
            </a:p>
          </p:txBody>
        </p:sp>
        <p:sp>
          <p:nvSpPr>
            <p:cNvPr id="177163" name="Rectangle 8">
              <a:extLst>
                <a:ext uri="{FF2B5EF4-FFF2-40B4-BE49-F238E27FC236}">
                  <a16:creationId xmlns:a16="http://schemas.microsoft.com/office/drawing/2014/main" id="{0E1F15B6-8969-43C0-87B8-06F0D512BD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-1</a:t>
              </a:r>
            </a:p>
          </p:txBody>
        </p:sp>
        <p:sp>
          <p:nvSpPr>
            <p:cNvPr id="177164" name="Rectangle 9">
              <a:extLst>
                <a:ext uri="{FF2B5EF4-FFF2-40B4-BE49-F238E27FC236}">
                  <a16:creationId xmlns:a16="http://schemas.microsoft.com/office/drawing/2014/main" id="{B5AE6026-54B6-4404-961D-3219005AA6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7165" name="Rectangle 10">
              <a:extLst>
                <a:ext uri="{FF2B5EF4-FFF2-40B4-BE49-F238E27FC236}">
                  <a16:creationId xmlns:a16="http://schemas.microsoft.com/office/drawing/2014/main" id="{D59A93B0-3FBB-4F9C-9EEF-A8A8869AC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7166" name="Rectangle 11">
              <a:extLst>
                <a:ext uri="{FF2B5EF4-FFF2-40B4-BE49-F238E27FC236}">
                  <a16:creationId xmlns:a16="http://schemas.microsoft.com/office/drawing/2014/main" id="{EC8E63F3-FB25-4E33-9965-84974B2187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7167" name="Rectangle 12">
              <a:extLst>
                <a:ext uri="{FF2B5EF4-FFF2-40B4-BE49-F238E27FC236}">
                  <a16:creationId xmlns:a16="http://schemas.microsoft.com/office/drawing/2014/main" id="{C60B1C6D-218E-47D5-AF39-713D4A3704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77168" name="Rectangle 13">
              <a:extLst>
                <a:ext uri="{FF2B5EF4-FFF2-40B4-BE49-F238E27FC236}">
                  <a16:creationId xmlns:a16="http://schemas.microsoft.com/office/drawing/2014/main" id="{F8CD64F3-E4E6-41E1-B588-660D8E28E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77169" name="Rectangle 14">
              <a:extLst>
                <a:ext uri="{FF2B5EF4-FFF2-40B4-BE49-F238E27FC236}">
                  <a16:creationId xmlns:a16="http://schemas.microsoft.com/office/drawing/2014/main" id="{C927C1D3-A805-4F76-96CC-20D2B09C8F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77170" name="Line 15">
              <a:extLst>
                <a:ext uri="{FF2B5EF4-FFF2-40B4-BE49-F238E27FC236}">
                  <a16:creationId xmlns:a16="http://schemas.microsoft.com/office/drawing/2014/main" id="{D9405638-E1CF-434F-8B69-A5832A8F41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7171" name="Line 16">
              <a:extLst>
                <a:ext uri="{FF2B5EF4-FFF2-40B4-BE49-F238E27FC236}">
                  <a16:creationId xmlns:a16="http://schemas.microsoft.com/office/drawing/2014/main" id="{37F3858D-4F30-48A2-AAD7-4B9833D77C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7172" name="Line 17">
              <a:extLst>
                <a:ext uri="{FF2B5EF4-FFF2-40B4-BE49-F238E27FC236}">
                  <a16:creationId xmlns:a16="http://schemas.microsoft.com/office/drawing/2014/main" id="{724F3965-C28E-424C-930F-D1AA6ED485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7173" name="Line 18">
              <a:extLst>
                <a:ext uri="{FF2B5EF4-FFF2-40B4-BE49-F238E27FC236}">
                  <a16:creationId xmlns:a16="http://schemas.microsoft.com/office/drawing/2014/main" id="{93053F36-ADD3-469D-ACAF-DBD47AED65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7174" name="Line 19">
              <a:extLst>
                <a:ext uri="{FF2B5EF4-FFF2-40B4-BE49-F238E27FC236}">
                  <a16:creationId xmlns:a16="http://schemas.microsoft.com/office/drawing/2014/main" id="{47B0B7C9-F360-49AB-8EAE-F20217B652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7175" name="Line 20">
              <a:extLst>
                <a:ext uri="{FF2B5EF4-FFF2-40B4-BE49-F238E27FC236}">
                  <a16:creationId xmlns:a16="http://schemas.microsoft.com/office/drawing/2014/main" id="{04C0E90E-FB88-47A4-9DA8-594C13F989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7176" name="Line 21">
              <a:extLst>
                <a:ext uri="{FF2B5EF4-FFF2-40B4-BE49-F238E27FC236}">
                  <a16:creationId xmlns:a16="http://schemas.microsoft.com/office/drawing/2014/main" id="{8BB7646C-A425-49A2-935C-C11790E1AD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7177" name="Line 22">
              <a:extLst>
                <a:ext uri="{FF2B5EF4-FFF2-40B4-BE49-F238E27FC236}">
                  <a16:creationId xmlns:a16="http://schemas.microsoft.com/office/drawing/2014/main" id="{49DCE0CE-07DB-4B42-BE31-BB6578DD80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F62536B8-DF28-4F8A-BCEA-56A4927D0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6019800"/>
            <a:ext cx="2009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Horizontal Edge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(absolute value)</a:t>
            </a:r>
          </a:p>
        </p:txBody>
      </p:sp>
      <p:pic>
        <p:nvPicPr>
          <p:cNvPr id="177157" name="Picture 4" descr="C:\Documents and Settings\Derek Hoiem\My Documents\Classes\Spring10 - Computer Vision\figs\einstein.jpg">
            <a:extLst>
              <a:ext uri="{FF2B5EF4-FFF2-40B4-BE49-F238E27FC236}">
                <a16:creationId xmlns:a16="http://schemas.microsoft.com/office/drawing/2014/main" id="{AAC74168-60F3-46AD-BA5F-7B46887A6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87" name="Picture 3" descr="C:\Documents and Settings\Derek Hoiem\My Documents\Classes\Spring10 - Computer Vision\figs\einstein_sobel_h.png">
            <a:extLst>
              <a:ext uri="{FF2B5EF4-FFF2-40B4-BE49-F238E27FC236}">
                <a16:creationId xmlns:a16="http://schemas.microsoft.com/office/drawing/2014/main" id="{D75BCD61-8D5C-4B91-845B-EC90809AB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DF3BD2A9-3507-45ED-B59F-5BB0C91FA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8300" y="4659313"/>
            <a:ext cx="774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Sobel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54F92B6-2E79-4BFA-9A97-D02442E19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1875" y="0"/>
            <a:ext cx="492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49" grpId="0"/>
      <p:bldP spid="5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3">
            <a:extLst>
              <a:ext uri="{FF2B5EF4-FFF2-40B4-BE49-F238E27FC236}">
                <a16:creationId xmlns:a16="http://schemas.microsoft.com/office/drawing/2014/main" id="{6AEE393E-26BA-4F40-9832-5C94CF8BD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3" name="Picture 4">
            <a:extLst>
              <a:ext uri="{FF2B5EF4-FFF2-40B4-BE49-F238E27FC236}">
                <a16:creationId xmlns:a16="http://schemas.microsoft.com/office/drawing/2014/main" id="{6FEFB6A3-8B1A-4F12-B857-E62B887D3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4" name="Picture 5">
            <a:extLst>
              <a:ext uri="{FF2B5EF4-FFF2-40B4-BE49-F238E27FC236}">
                <a16:creationId xmlns:a16="http://schemas.microsoft.com/office/drawing/2014/main" id="{8BA2D709-EDB7-44B9-8040-BF621693A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9050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5" name="Rectangle 16">
            <a:extLst>
              <a:ext uri="{FF2B5EF4-FFF2-40B4-BE49-F238E27FC236}">
                <a16:creationId xmlns:a16="http://schemas.microsoft.com/office/drawing/2014/main" id="{7ED68BD9-2A7B-4B23-B87F-2FFB172B3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Back to the box filter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Footer Placeholder 3">
            <a:extLst>
              <a:ext uri="{FF2B5EF4-FFF2-40B4-BE49-F238E27FC236}">
                <a16:creationId xmlns:a16="http://schemas.microsoft.com/office/drawing/2014/main" id="{2CACC5F7-1C00-409D-AA0B-F9E5AA97DC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© 2006 Steve Marschner • </a:t>
            </a:r>
            <a:fld id="{1528B4B2-7EAF-41DE-AA6B-05A278C44936}" type="slidenum">
              <a:rPr lang="en-US" altLang="en-US" sz="1400">
                <a:solidFill>
                  <a:srgbClr val="000000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180227" name="Rectangle 2">
            <a:extLst>
              <a:ext uri="{FF2B5EF4-FFF2-40B4-BE49-F238E27FC236}">
                <a16:creationId xmlns:a16="http://schemas.microsoft.com/office/drawing/2014/main" id="{00B0E788-FC38-42BA-9610-7AAAA54E70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Moving Average</a:t>
            </a:r>
          </a:p>
        </p:txBody>
      </p:sp>
      <p:sp>
        <p:nvSpPr>
          <p:cNvPr id="180228" name="Rectangle 3">
            <a:extLst>
              <a:ext uri="{FF2B5EF4-FFF2-40B4-BE49-F238E27FC236}">
                <a16:creationId xmlns:a16="http://schemas.microsoft.com/office/drawing/2014/main" id="{A44ED819-10B8-4778-8EFA-38DC69A9E4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Can add weights to our moving average</a:t>
            </a:r>
          </a:p>
          <a:p>
            <a:pPr eaLnBrk="1" hangingPunct="1"/>
            <a:r>
              <a:rPr lang="en-US" altLang="en-US" i="1"/>
              <a:t>Weights </a:t>
            </a:r>
            <a:r>
              <a:rPr lang="en-US" altLang="en-US"/>
              <a:t> […, 0, 1, 1, 1, 1, 1, 0, …]  / 5 </a:t>
            </a:r>
          </a:p>
        </p:txBody>
      </p:sp>
      <p:pic>
        <p:nvPicPr>
          <p:cNvPr id="180229" name="Picture 4" descr="smoothing-box">
            <a:extLst>
              <a:ext uri="{FF2B5EF4-FFF2-40B4-BE49-F238E27FC236}">
                <a16:creationId xmlns:a16="http://schemas.microsoft.com/office/drawing/2014/main" id="{B5532C73-5AE4-439C-A5AF-711CD6F5D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124200"/>
            <a:ext cx="3889375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Footer Placeholder 3">
            <a:extLst>
              <a:ext uri="{FF2B5EF4-FFF2-40B4-BE49-F238E27FC236}">
                <a16:creationId xmlns:a16="http://schemas.microsoft.com/office/drawing/2014/main" id="{EBDA6690-A113-4632-A5E4-3C24415EC7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© 2006 Steve Marschner • </a:t>
            </a:r>
            <a:fld id="{5F305F6A-B2D8-490C-A47A-0CEC7E003B75}" type="slidenum">
              <a:rPr lang="en-US" altLang="en-US" sz="1400">
                <a:solidFill>
                  <a:srgbClr val="000000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182275" name="Rectangle 2">
            <a:extLst>
              <a:ext uri="{FF2B5EF4-FFF2-40B4-BE49-F238E27FC236}">
                <a16:creationId xmlns:a16="http://schemas.microsoft.com/office/drawing/2014/main" id="{E48A90B9-E8BE-4AF6-8598-32E9612CD2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Weighted Moving Average</a:t>
            </a:r>
          </a:p>
        </p:txBody>
      </p:sp>
      <p:sp>
        <p:nvSpPr>
          <p:cNvPr id="182276" name="Rectangle 3">
            <a:extLst>
              <a:ext uri="{FF2B5EF4-FFF2-40B4-BE49-F238E27FC236}">
                <a16:creationId xmlns:a16="http://schemas.microsoft.com/office/drawing/2014/main" id="{BD32D287-759A-4412-9DBF-29FB15952E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bell curve (gaussian-like) weights […, 1, 4, 6, 4, 1, …]</a:t>
            </a:r>
          </a:p>
        </p:txBody>
      </p:sp>
      <p:pic>
        <p:nvPicPr>
          <p:cNvPr id="182277" name="Picture 4" descr="smoothing-box">
            <a:extLst>
              <a:ext uri="{FF2B5EF4-FFF2-40B4-BE49-F238E27FC236}">
                <a16:creationId xmlns:a16="http://schemas.microsoft.com/office/drawing/2014/main" id="{C03D9A65-27D3-4618-BA55-8A7C9FCC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124200"/>
            <a:ext cx="3889375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7" name="Picture 5" descr="smoothing-bell">
            <a:extLst>
              <a:ext uri="{FF2B5EF4-FFF2-40B4-BE49-F238E27FC236}">
                <a16:creationId xmlns:a16="http://schemas.microsoft.com/office/drawing/2014/main" id="{909078F1-19AA-49E9-A8FF-78567B73B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124200"/>
            <a:ext cx="3889375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Footer Placeholder 3">
            <a:extLst>
              <a:ext uri="{FF2B5EF4-FFF2-40B4-BE49-F238E27FC236}">
                <a16:creationId xmlns:a16="http://schemas.microsoft.com/office/drawing/2014/main" id="{516DD0DF-82D9-4C92-8DF8-A05AF9095A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© 2006 Steve Marschner • </a:t>
            </a:r>
            <a:fld id="{98D70326-7E55-47D7-80A5-D08A1217DFE3}" type="slidenum">
              <a:rPr lang="en-US" altLang="en-US" sz="1400">
                <a:solidFill>
                  <a:srgbClr val="000000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184323" name="Rectangle 2">
            <a:extLst>
              <a:ext uri="{FF2B5EF4-FFF2-40B4-BE49-F238E27FC236}">
                <a16:creationId xmlns:a16="http://schemas.microsoft.com/office/drawing/2014/main" id="{FEF97285-8087-4B1E-BBF3-3B6630F754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Moving Average In 2D</a:t>
            </a:r>
          </a:p>
        </p:txBody>
      </p:sp>
      <p:sp>
        <p:nvSpPr>
          <p:cNvPr id="184324" name="Rectangle 3">
            <a:extLst>
              <a:ext uri="{FF2B5EF4-FFF2-40B4-BE49-F238E27FC236}">
                <a16:creationId xmlns:a16="http://schemas.microsoft.com/office/drawing/2014/main" id="{62B28605-F83C-4E2A-AE37-C762A75244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/>
              <a:t>What are the weights H?</a:t>
            </a:r>
          </a:p>
          <a:p>
            <a:pPr eaLnBrk="1" hangingPunct="1"/>
            <a:endParaRPr lang="en-US" altLang="en-US"/>
          </a:p>
        </p:txBody>
      </p:sp>
      <p:graphicFrame>
        <p:nvGraphicFramePr>
          <p:cNvPr id="283798" name="Group 150">
            <a:extLst>
              <a:ext uri="{FF2B5EF4-FFF2-40B4-BE49-F238E27FC236}">
                <a16:creationId xmlns:a16="http://schemas.microsoft.com/office/drawing/2014/main" id="{EAEDA46E-EF60-47E1-93C3-63435F36D352}"/>
              </a:ext>
            </a:extLst>
          </p:cNvPr>
          <p:cNvGraphicFramePr>
            <a:graphicFrameLocks noGrp="1"/>
          </p:cNvGraphicFramePr>
          <p:nvPr/>
        </p:nvGraphicFramePr>
        <p:xfrm>
          <a:off x="711200" y="1754188"/>
          <a:ext cx="5181600" cy="3108340"/>
        </p:xfrm>
        <a:graphic>
          <a:graphicData uri="http://schemas.openxmlformats.org/drawingml/2006/table">
            <a:tbl>
              <a:tblPr/>
              <a:tblGrid>
                <a:gridCol w="519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7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7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7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91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91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75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75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75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91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108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8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8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08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08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08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08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08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08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08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83802" name="Group 154">
            <a:extLst>
              <a:ext uri="{FF2B5EF4-FFF2-40B4-BE49-F238E27FC236}">
                <a16:creationId xmlns:a16="http://schemas.microsoft.com/office/drawing/2014/main" id="{47140AAA-405C-4497-81B6-3D0F450520BF}"/>
              </a:ext>
            </a:extLst>
          </p:cNvPr>
          <p:cNvGraphicFramePr>
            <a:graphicFrameLocks noGrp="1"/>
          </p:cNvGraphicFramePr>
          <p:nvPr/>
        </p:nvGraphicFramePr>
        <p:xfrm>
          <a:off x="7010400" y="2522538"/>
          <a:ext cx="1524000" cy="1050926"/>
        </p:xfrm>
        <a:graphic>
          <a:graphicData uri="http://schemas.openxmlformats.org/drawingml/2006/table">
            <a:tbl>
              <a:tblPr/>
              <a:tblGrid>
                <a:gridCol w="5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84466" name="Picture 145" descr="txp_fig">
            <a:extLst>
              <a:ext uri="{FF2B5EF4-FFF2-40B4-BE49-F238E27FC236}">
                <a16:creationId xmlns:a16="http://schemas.microsoft.com/office/drawing/2014/main" id="{89891D32-FA17-4C49-901F-569D16066D7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5097463"/>
            <a:ext cx="1270000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47" name="Rectangle 146">
            <a:extLst>
              <a:ext uri="{FF2B5EF4-FFF2-40B4-BE49-F238E27FC236}">
                <a16:creationId xmlns:a16="http://schemas.microsoft.com/office/drawing/2014/main" id="{DFAE7FEC-78C3-449F-B9F8-887AA40AB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3962400"/>
            <a:ext cx="1557338" cy="914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r">
              <a:defRPr/>
            </a:pPr>
            <a:endParaRPr lang="en-US" sz="1800">
              <a:solidFill>
                <a:srgbClr val="000000"/>
              </a:solidFill>
              <a:latin typeface="Gill Sans" charset="0"/>
              <a:cs typeface="+mn-cs"/>
            </a:endParaRPr>
          </a:p>
        </p:txBody>
      </p:sp>
      <p:sp>
        <p:nvSpPr>
          <p:cNvPr id="25748" name="Rectangle 147">
            <a:extLst>
              <a:ext uri="{FF2B5EF4-FFF2-40B4-BE49-F238E27FC236}">
                <a16:creationId xmlns:a16="http://schemas.microsoft.com/office/drawing/2014/main" id="{B18697FA-B179-4E37-B8CF-8729D3543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5163" y="2517775"/>
            <a:ext cx="1519237" cy="10636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r">
              <a:defRPr/>
            </a:pPr>
            <a:endParaRPr lang="en-US" sz="1800">
              <a:solidFill>
                <a:srgbClr val="000000"/>
              </a:solidFill>
              <a:latin typeface="Gill Sans" charset="0"/>
              <a:cs typeface="+mn-cs"/>
            </a:endParaRPr>
          </a:p>
        </p:txBody>
      </p:sp>
      <p:pic>
        <p:nvPicPr>
          <p:cNvPr id="184469" name="Picture 148" descr="txp_fig">
            <a:extLst>
              <a:ext uri="{FF2B5EF4-FFF2-40B4-BE49-F238E27FC236}">
                <a16:creationId xmlns:a16="http://schemas.microsoft.com/office/drawing/2014/main" id="{6AABA5C9-F115-4B99-86E9-3666BB68EC4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63" y="3800475"/>
            <a:ext cx="13303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70" name="Text Box 155">
            <a:extLst>
              <a:ext uri="{FF2B5EF4-FFF2-40B4-BE49-F238E27FC236}">
                <a16:creationId xmlns:a16="http://schemas.microsoft.com/office/drawing/2014/main" id="{8C284328-11C0-4095-8308-CBD6CE15A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6477000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t>Slide by Steve Seitz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36040D17-2511-441E-8B6E-95CA44E171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Gaussian filtering</a:t>
            </a:r>
          </a:p>
        </p:txBody>
      </p:sp>
      <p:sp>
        <p:nvSpPr>
          <p:cNvPr id="186371" name="Rectangle 3">
            <a:extLst>
              <a:ext uri="{FF2B5EF4-FFF2-40B4-BE49-F238E27FC236}">
                <a16:creationId xmlns:a16="http://schemas.microsoft.com/office/drawing/2014/main" id="{C85A5D89-5570-4021-9E0A-5BE692E717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1200" y="914400"/>
            <a:ext cx="8026400" cy="5772150"/>
          </a:xfrm>
        </p:spPr>
        <p:txBody>
          <a:bodyPr/>
          <a:lstStyle/>
          <a:p>
            <a:pPr marL="0" indent="0" eaLnBrk="1" hangingPunct="1"/>
            <a:r>
              <a:rPr lang="en-US" altLang="en-US"/>
              <a:t>A Gaussian kernel gives less weight to pixels further from the center of the window</a:t>
            </a:r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r>
              <a:rPr lang="en-US" altLang="en-US"/>
              <a:t>This kernel is an approximation of a Gaussian function:</a:t>
            </a:r>
            <a:endParaRPr lang="en-US" altLang="en-US" i="1"/>
          </a:p>
        </p:txBody>
      </p:sp>
      <p:graphicFrame>
        <p:nvGraphicFramePr>
          <p:cNvPr id="280580" name="Group 4">
            <a:extLst>
              <a:ext uri="{FF2B5EF4-FFF2-40B4-BE49-F238E27FC236}">
                <a16:creationId xmlns:a16="http://schemas.microsoft.com/office/drawing/2014/main" id="{8D690FC6-0B8E-4BDA-B8C9-E82A098CE3C0}"/>
              </a:ext>
            </a:extLst>
          </p:cNvPr>
          <p:cNvGraphicFramePr>
            <a:graphicFrameLocks noGrp="1"/>
          </p:cNvGraphicFramePr>
          <p:nvPr/>
        </p:nvGraphicFramePr>
        <p:xfrm>
          <a:off x="711200" y="1709738"/>
          <a:ext cx="5181600" cy="3048000"/>
        </p:xfrm>
        <a:graphic>
          <a:graphicData uri="http://schemas.openxmlformats.org/drawingml/2006/table">
            <a:tbl>
              <a:tblPr/>
              <a:tblGrid>
                <a:gridCol w="519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7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7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7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91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91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75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75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75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91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80703" name="Group 127">
            <a:extLst>
              <a:ext uri="{FF2B5EF4-FFF2-40B4-BE49-F238E27FC236}">
                <a16:creationId xmlns:a16="http://schemas.microsoft.com/office/drawing/2014/main" id="{38ABEEA4-6CC3-4FF0-AF01-E2874352DCBE}"/>
              </a:ext>
            </a:extLst>
          </p:cNvPr>
          <p:cNvGraphicFramePr>
            <a:graphicFrameLocks noGrp="1"/>
          </p:cNvGraphicFramePr>
          <p:nvPr/>
        </p:nvGraphicFramePr>
        <p:xfrm>
          <a:off x="7010400" y="2522538"/>
          <a:ext cx="1524000" cy="914400"/>
        </p:xfrm>
        <a:graphic>
          <a:graphicData uri="http://schemas.openxmlformats.org/drawingml/2006/table">
            <a:tbl>
              <a:tblPr/>
              <a:tblGrid>
                <a:gridCol w="5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2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2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4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2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2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86513" name="Picture 145" descr="txp_fig">
            <a:extLst>
              <a:ext uri="{FF2B5EF4-FFF2-40B4-BE49-F238E27FC236}">
                <a16:creationId xmlns:a16="http://schemas.microsoft.com/office/drawing/2014/main" id="{66403E37-AD2D-4E0C-9DC6-C066B2A23420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4800600"/>
            <a:ext cx="1270000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514" name="Rectangle 146">
            <a:extLst>
              <a:ext uri="{FF2B5EF4-FFF2-40B4-BE49-F238E27FC236}">
                <a16:creationId xmlns:a16="http://schemas.microsoft.com/office/drawing/2014/main" id="{0871885C-9359-4B8A-99AC-B5429FE8C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3810000"/>
            <a:ext cx="1557338" cy="914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endParaRPr lang="en-US" altLang="en-US" sz="18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186515" name="Rectangle 147">
            <a:extLst>
              <a:ext uri="{FF2B5EF4-FFF2-40B4-BE49-F238E27FC236}">
                <a16:creationId xmlns:a16="http://schemas.microsoft.com/office/drawing/2014/main" id="{4D10BEBE-3EBE-4F65-AAAC-677CBF5E8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2517775"/>
            <a:ext cx="1524000" cy="9112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endParaRPr lang="en-US" altLang="en-US" sz="1800">
              <a:solidFill>
                <a:srgbClr val="000000"/>
              </a:solidFill>
              <a:latin typeface="Gill Sans" charset="0"/>
            </a:endParaRPr>
          </a:p>
        </p:txBody>
      </p:sp>
      <p:pic>
        <p:nvPicPr>
          <p:cNvPr id="186516" name="Picture 148" descr="txp_fig">
            <a:extLst>
              <a:ext uri="{FF2B5EF4-FFF2-40B4-BE49-F238E27FC236}">
                <a16:creationId xmlns:a16="http://schemas.microsoft.com/office/drawing/2014/main" id="{E3510B0D-D014-4A84-9957-A1FE282A7868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13" y="2670175"/>
            <a:ext cx="547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517" name="Picture 149" descr="txp_fig">
            <a:extLst>
              <a:ext uri="{FF2B5EF4-FFF2-40B4-BE49-F238E27FC236}">
                <a16:creationId xmlns:a16="http://schemas.microsoft.com/office/drawing/2014/main" id="{9E4F6AD0-51EE-4D2E-A0FB-38F46E54EE83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63" y="3656013"/>
            <a:ext cx="13303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6518" name="Object 150">
            <a:extLst>
              <a:ext uri="{FF2B5EF4-FFF2-40B4-BE49-F238E27FC236}">
                <a16:creationId xmlns:a16="http://schemas.microsoft.com/office/drawing/2014/main" id="{037E1748-34AF-4F57-8B35-03051413800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16600" y="5033963"/>
          <a:ext cx="2794000" cy="1214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0" imgW="2095793" imgH="1390844" progId="MSPhotoEd.3">
                  <p:embed/>
                </p:oleObj>
              </mc:Choice>
              <mc:Fallback>
                <p:oleObj name="Photo Editor Photo" r:id="rId10" imgW="2095793" imgH="1390844" progId="MSPhotoEd.3">
                  <p:embed/>
                  <p:pic>
                    <p:nvPicPr>
                      <p:cNvPr id="0" name="Object 1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6600" y="5033963"/>
                        <a:ext cx="2794000" cy="1214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6519" name="Picture 151" descr="Edittex">
            <a:extLst>
              <a:ext uri="{FF2B5EF4-FFF2-40B4-BE49-F238E27FC236}">
                <a16:creationId xmlns:a16="http://schemas.microsoft.com/office/drawing/2014/main" id="{D38C808C-2535-4118-8AF9-C3BE1F2BFE8D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65750"/>
            <a:ext cx="350361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520" name="Text Box 155">
            <a:extLst>
              <a:ext uri="{FF2B5EF4-FFF2-40B4-BE49-F238E27FC236}">
                <a16:creationId xmlns:a16="http://schemas.microsoft.com/office/drawing/2014/main" id="{D693CF71-FF87-4F0E-9119-8A5CF5123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6477000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</a:rPr>
              <a:t>Slide by Steve Seitz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>
            <a:extLst>
              <a:ext uri="{FF2B5EF4-FFF2-40B4-BE49-F238E27FC236}">
                <a16:creationId xmlns:a16="http://schemas.microsoft.com/office/drawing/2014/main" id="{26D549E5-B68A-4328-A62F-8FE2C2614E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Mean vs. Gaussian filtering</a:t>
            </a:r>
          </a:p>
        </p:txBody>
      </p:sp>
      <p:graphicFrame>
        <p:nvGraphicFramePr>
          <p:cNvPr id="188419" name="Object 3">
            <a:extLst>
              <a:ext uri="{FF2B5EF4-FFF2-40B4-BE49-F238E27FC236}">
                <a16:creationId xmlns:a16="http://schemas.microsoft.com/office/drawing/2014/main" id="{EF7AB0D3-F412-4243-AE9F-302A6F65A23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1200" y="914400"/>
          <a:ext cx="7666038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828571" imgH="3572374" progId="MSPhotoEd.3">
                  <p:embed/>
                </p:oleObj>
              </mc:Choice>
              <mc:Fallback>
                <p:oleObj name="Photo Editor Photo" r:id="rId2" imgW="3828571" imgH="3572374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200" y="914400"/>
                        <a:ext cx="7666038" cy="518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8420" name="Text Box 4">
            <a:extLst>
              <a:ext uri="{FF2B5EF4-FFF2-40B4-BE49-F238E27FC236}">
                <a16:creationId xmlns:a16="http://schemas.microsoft.com/office/drawing/2014/main" id="{87A63449-52A2-4C99-98F5-AED1DFD5A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6477000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</a:rPr>
              <a:t>Slide by Steve Seitz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3">
            <a:extLst>
              <a:ext uri="{FF2B5EF4-FFF2-40B4-BE49-F238E27FC236}">
                <a16:creationId xmlns:a16="http://schemas.microsoft.com/office/drawing/2014/main" id="{97C91276-D254-4E4B-B65B-48F0B0BF95E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447800"/>
            <a:ext cx="88392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/>
              <a:t>Weight contributions of neighboring pixels by nearness</a:t>
            </a:r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/>
          </a:p>
          <a:p>
            <a:pPr eaLnBrk="1" hangingPunct="1">
              <a:lnSpc>
                <a:spcPct val="80000"/>
              </a:lnSpc>
            </a:pPr>
            <a:endParaRPr lang="en-US" altLang="en-US"/>
          </a:p>
          <a:p>
            <a:pPr eaLnBrk="1" hangingPunct="1">
              <a:lnSpc>
                <a:spcPct val="80000"/>
              </a:lnSpc>
            </a:pPr>
            <a:endParaRPr lang="en-US" altLang="en-US"/>
          </a:p>
          <a:p>
            <a:pPr eaLnBrk="1" hangingPunct="1">
              <a:lnSpc>
                <a:spcPct val="80000"/>
              </a:lnSpc>
            </a:pPr>
            <a:endParaRPr lang="en-US" altLang="en-US"/>
          </a:p>
          <a:p>
            <a:pPr eaLnBrk="1" hangingPunct="1">
              <a:lnSpc>
                <a:spcPct val="80000"/>
              </a:lnSpc>
            </a:pPr>
            <a:endParaRPr lang="en-US" altLang="en-US">
              <a:latin typeface="Courier New" panose="02070309020205020404" pitchFamily="49" charset="0"/>
            </a:endParaRPr>
          </a:p>
        </p:txBody>
      </p:sp>
      <p:pic>
        <p:nvPicPr>
          <p:cNvPr id="189443" name="Picture 4" descr="realgaussian">
            <a:extLst>
              <a:ext uri="{FF2B5EF4-FFF2-40B4-BE49-F238E27FC236}">
                <a16:creationId xmlns:a16="http://schemas.microsoft.com/office/drawing/2014/main" id="{F8AD2C5F-B18C-4D76-BB7F-C9501BDC5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" t="15573" b="4480"/>
          <a:stretch>
            <a:fillRect/>
          </a:stretch>
        </p:blipFill>
        <p:spPr bwMode="auto">
          <a:xfrm>
            <a:off x="228600" y="2057400"/>
            <a:ext cx="294322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4" name="Picture 5">
            <a:extLst>
              <a:ext uri="{FF2B5EF4-FFF2-40B4-BE49-F238E27FC236}">
                <a16:creationId xmlns:a16="http://schemas.microsoft.com/office/drawing/2014/main" id="{055928C7-C47E-4D61-99FE-58DD4F596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0574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5" name="Picture 6" descr="txp_fig">
            <a:extLst>
              <a:ext uri="{FF2B5EF4-FFF2-40B4-BE49-F238E27FC236}">
                <a16:creationId xmlns:a16="http://schemas.microsoft.com/office/drawing/2014/main" id="{C63F9719-68EA-4685-BE12-E83825DE531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419600"/>
            <a:ext cx="25146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6" name="Text Box 7">
            <a:extLst>
              <a:ext uri="{FF2B5EF4-FFF2-40B4-BE49-F238E27FC236}">
                <a16:creationId xmlns:a16="http://schemas.microsoft.com/office/drawing/2014/main" id="{63B38FEA-4BCC-4287-AA84-BB678D50D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7188" y="2343150"/>
            <a:ext cx="3478212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0000"/>
                </a:solidFill>
                <a:latin typeface="Tahoma" panose="020B0604030504040204" pitchFamily="34" charset="0"/>
              </a:rPr>
              <a:t>0.003   0.013   0.022   0.013   0.003</a:t>
            </a:r>
          </a:p>
          <a:p>
            <a:pPr eaLnBrk="1" hangingPunct="1"/>
            <a:r>
              <a:rPr lang="en-US" altLang="en-US" sz="1600">
                <a:solidFill>
                  <a:srgbClr val="000000"/>
                </a:solidFill>
                <a:latin typeface="Tahoma" panose="020B0604030504040204" pitchFamily="34" charset="0"/>
              </a:rPr>
              <a:t>0.013   0.059   0.097   0.059   0.013</a:t>
            </a:r>
          </a:p>
          <a:p>
            <a:pPr eaLnBrk="1" hangingPunct="1"/>
            <a:r>
              <a:rPr lang="en-US" altLang="en-US" sz="1600">
                <a:solidFill>
                  <a:srgbClr val="000000"/>
                </a:solidFill>
                <a:latin typeface="Tahoma" panose="020B0604030504040204" pitchFamily="34" charset="0"/>
              </a:rPr>
              <a:t>0.022   0.097   0.159   0.097   0.022</a:t>
            </a:r>
          </a:p>
          <a:p>
            <a:pPr eaLnBrk="1" hangingPunct="1"/>
            <a:r>
              <a:rPr lang="en-US" altLang="en-US" sz="1600">
                <a:solidFill>
                  <a:srgbClr val="000000"/>
                </a:solidFill>
                <a:latin typeface="Tahoma" panose="020B0604030504040204" pitchFamily="34" charset="0"/>
              </a:rPr>
              <a:t>0.013   0.059   0.097   0.059   0.013</a:t>
            </a:r>
          </a:p>
          <a:p>
            <a:pPr eaLnBrk="1" hangingPunct="1"/>
            <a:r>
              <a:rPr lang="en-US" altLang="en-US" sz="1600">
                <a:solidFill>
                  <a:srgbClr val="000000"/>
                </a:solidFill>
                <a:latin typeface="Tahoma" panose="020B0604030504040204" pitchFamily="34" charset="0"/>
              </a:rPr>
              <a:t>0.003   0.013   0.022   0.013   0.003</a:t>
            </a:r>
          </a:p>
        </p:txBody>
      </p:sp>
      <p:sp>
        <p:nvSpPr>
          <p:cNvPr id="189447" name="Text Box 8">
            <a:extLst>
              <a:ext uri="{FF2B5EF4-FFF2-40B4-BE49-F238E27FC236}">
                <a16:creationId xmlns:a16="http://schemas.microsoft.com/office/drawing/2014/main" id="{B586D6FC-9B7E-4E2C-BAAE-8F7D5F0C7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1300" y="3900488"/>
            <a:ext cx="14049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5 x 5,  = 1</a:t>
            </a:r>
            <a:endParaRPr lang="en-US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89448" name="Rectangle 9">
            <a:extLst>
              <a:ext uri="{FF2B5EF4-FFF2-40B4-BE49-F238E27FC236}">
                <a16:creationId xmlns:a16="http://schemas.microsoft.com/office/drawing/2014/main" id="{3ECEBDAC-656A-4450-96A5-A397900D1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057400"/>
            <a:ext cx="3505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9449" name="Text Box 10">
            <a:extLst>
              <a:ext uri="{FF2B5EF4-FFF2-40B4-BE49-F238E27FC236}">
                <a16:creationId xmlns:a16="http://schemas.microsoft.com/office/drawing/2014/main" id="{9860746B-31BC-43E4-A162-FEC48900E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0150" y="6488113"/>
            <a:ext cx="2863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7F7F7F"/>
                </a:solidFill>
                <a:latin typeface="Times" panose="02020603050405020304" pitchFamily="18" charset="0"/>
              </a:rPr>
              <a:t>Slide credit: Christopher Rasmussen</a:t>
            </a:r>
            <a:r>
              <a:rPr lang="en-US" altLang="en-US" sz="1800">
                <a:solidFill>
                  <a:srgbClr val="7F7F7F"/>
                </a:solidFill>
                <a:latin typeface="Times" panose="02020603050405020304" pitchFamily="18" charset="0"/>
              </a:rPr>
              <a:t> </a:t>
            </a:r>
          </a:p>
        </p:txBody>
      </p:sp>
      <p:sp>
        <p:nvSpPr>
          <p:cNvPr id="189450" name="Rectangle 16">
            <a:extLst>
              <a:ext uri="{FF2B5EF4-FFF2-40B4-BE49-F238E27FC236}">
                <a16:creationId xmlns:a16="http://schemas.microsoft.com/office/drawing/2014/main" id="{84629F84-C21C-4C5C-AA2C-576887955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</a:rPr>
              <a:t>Important filter: Gaussian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Footer Placeholder 3">
            <a:extLst>
              <a:ext uri="{FF2B5EF4-FFF2-40B4-BE49-F238E27FC236}">
                <a16:creationId xmlns:a16="http://schemas.microsoft.com/office/drawing/2014/main" id="{10EB562F-5621-4CC7-A07C-EAD7E88F21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+mn-ea"/>
                <a:cs typeface="Arial" panose="020B0604020202020204" pitchFamily="34" charset="0"/>
              </a:rPr>
              <a:t>© 2006 Steve Marschner • </a:t>
            </a:r>
            <a:fld id="{A7A02A49-F407-42E0-9AC0-39BBFEFA2B5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2339" name="Rectangle 2">
            <a:extLst>
              <a:ext uri="{FF2B5EF4-FFF2-40B4-BE49-F238E27FC236}">
                <a16:creationId xmlns:a16="http://schemas.microsoft.com/office/drawing/2014/main" id="{8E14B907-1696-4479-84B4-AF47762599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Moving Average</a:t>
            </a:r>
          </a:p>
        </p:txBody>
      </p:sp>
      <p:sp>
        <p:nvSpPr>
          <p:cNvPr id="142340" name="Rectangle 3">
            <a:extLst>
              <a:ext uri="{FF2B5EF4-FFF2-40B4-BE49-F238E27FC236}">
                <a16:creationId xmlns:a16="http://schemas.microsoft.com/office/drawing/2014/main" id="{717DD793-845D-4333-99CF-4934966D44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basic idea: define a new function by averaging over a sliding window</a:t>
            </a:r>
          </a:p>
          <a:p>
            <a:pPr eaLnBrk="1" hangingPunct="1"/>
            <a:r>
              <a:rPr lang="en-US" altLang="en-US"/>
              <a:t>a simple example to start off: smoothing</a:t>
            </a:r>
          </a:p>
        </p:txBody>
      </p:sp>
      <p:pic>
        <p:nvPicPr>
          <p:cNvPr id="142341" name="Picture 6" descr="smoothing-d1">
            <a:extLst>
              <a:ext uri="{FF2B5EF4-FFF2-40B4-BE49-F238E27FC236}">
                <a16:creationId xmlns:a16="http://schemas.microsoft.com/office/drawing/2014/main" id="{1CC059FE-32AB-423B-B6A6-108AD1169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124200"/>
            <a:ext cx="3890963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7" descr="smoothing-d2">
            <a:extLst>
              <a:ext uri="{FF2B5EF4-FFF2-40B4-BE49-F238E27FC236}">
                <a16:creationId xmlns:a16="http://schemas.microsoft.com/office/drawing/2014/main" id="{25E2C02D-B826-4857-ACBA-DC66E2EBB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124200"/>
            <a:ext cx="3890963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8" descr="smoothing-d3">
            <a:extLst>
              <a:ext uri="{FF2B5EF4-FFF2-40B4-BE49-F238E27FC236}">
                <a16:creationId xmlns:a16="http://schemas.microsoft.com/office/drawing/2014/main" id="{46139D9B-D7DD-402C-B2A0-0B8EC6BE9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124200"/>
            <a:ext cx="3890963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9" descr="smoothing-d4">
            <a:extLst>
              <a:ext uri="{FF2B5EF4-FFF2-40B4-BE49-F238E27FC236}">
                <a16:creationId xmlns:a16="http://schemas.microsoft.com/office/drawing/2014/main" id="{801919AB-9922-4FA3-B74A-793DB4F8B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124200"/>
            <a:ext cx="3890963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10" descr="smoothing-d5">
            <a:extLst>
              <a:ext uri="{FF2B5EF4-FFF2-40B4-BE49-F238E27FC236}">
                <a16:creationId xmlns:a16="http://schemas.microsoft.com/office/drawing/2014/main" id="{6F00386E-6BB8-4CEE-8CFB-3A89B4625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124200"/>
            <a:ext cx="3890963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>
            <a:extLst>
              <a:ext uri="{FF2B5EF4-FFF2-40B4-BE49-F238E27FC236}">
                <a16:creationId xmlns:a16="http://schemas.microsoft.com/office/drawing/2014/main" id="{60D78691-84D9-45AD-985F-3C0D153F47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 altLang="en-US"/>
              <a:t>Gaussian Kernel</a:t>
            </a:r>
          </a:p>
        </p:txBody>
      </p:sp>
      <p:sp>
        <p:nvSpPr>
          <p:cNvPr id="191491" name="Rectangle 3">
            <a:extLst>
              <a:ext uri="{FF2B5EF4-FFF2-40B4-BE49-F238E27FC236}">
                <a16:creationId xmlns:a16="http://schemas.microsoft.com/office/drawing/2014/main" id="{EA92C66D-D686-4EF6-918E-1CB64D164B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5715000"/>
            <a:ext cx="8839200" cy="914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z="2400"/>
              <a:t>Standard deviation </a:t>
            </a:r>
            <a:r>
              <a:rPr lang="en-US" altLang="en-US" sz="2400">
                <a:sym typeface="Symbol" panose="05050102010706020507" pitchFamily="18" charset="2"/>
              </a:rPr>
              <a:t>: determines extent of smoothing</a:t>
            </a:r>
            <a:endParaRPr lang="en-US" altLang="en-US" sz="2400">
              <a:latin typeface="Courier New" panose="02070309020205020404" pitchFamily="49" charset="0"/>
            </a:endParaRPr>
          </a:p>
        </p:txBody>
      </p:sp>
      <p:pic>
        <p:nvPicPr>
          <p:cNvPr id="191492" name="Picture 6" descr="txp_fig">
            <a:extLst>
              <a:ext uri="{FF2B5EF4-FFF2-40B4-BE49-F238E27FC236}">
                <a16:creationId xmlns:a16="http://schemas.microsoft.com/office/drawing/2014/main" id="{DC40DA99-3B41-4DB4-A5A9-E7EF3DB7C82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143000"/>
            <a:ext cx="41148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3" name="Text Box 10">
            <a:extLst>
              <a:ext uri="{FF2B5EF4-FFF2-40B4-BE49-F238E27FC236}">
                <a16:creationId xmlns:a16="http://schemas.microsoft.com/office/drawing/2014/main" id="{973A6522-D65B-4EB6-8151-8F5FE25A6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1700" y="6477000"/>
            <a:ext cx="1816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/>
              <a:t>Source: K. Grauman</a:t>
            </a:r>
            <a:endParaRPr lang="en-US" altLang="en-US"/>
          </a:p>
        </p:txBody>
      </p:sp>
      <p:pic>
        <p:nvPicPr>
          <p:cNvPr id="191494" name="Picture 11" descr="gauss_sigma2_hsize30.jpg">
            <a:extLst>
              <a:ext uri="{FF2B5EF4-FFF2-40B4-BE49-F238E27FC236}">
                <a16:creationId xmlns:a16="http://schemas.microsoft.com/office/drawing/2014/main" id="{3850EB01-6CBB-4D55-B5F8-2B7C39CED9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2522538"/>
            <a:ext cx="384333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5" name="Text Box 3349">
            <a:extLst>
              <a:ext uri="{FF2B5EF4-FFF2-40B4-BE49-F238E27FC236}">
                <a16:creationId xmlns:a16="http://schemas.microsoft.com/office/drawing/2014/main" id="{A05BAD13-1608-4E46-9AEB-3E26085D4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0" y="4867275"/>
            <a:ext cx="342582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333399"/>
              </a:buClr>
              <a:buSzPct val="75000"/>
              <a:buFont typeface="Monotype Sorts"/>
              <a:buNone/>
            </a:pPr>
            <a:endParaRPr lang="en-US" altLang="en-US" sz="2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91496" name="TextBox 12">
            <a:extLst>
              <a:ext uri="{FF2B5EF4-FFF2-40B4-BE49-F238E27FC236}">
                <a16:creationId xmlns:a16="http://schemas.microsoft.com/office/drawing/2014/main" id="{9F0DF332-E41F-407C-B5BF-409F95112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0075" y="4752975"/>
            <a:ext cx="21542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l-GR" altLang="en-US" sz="1600"/>
              <a:t>σ</a:t>
            </a:r>
            <a:r>
              <a:rPr lang="en-US" altLang="en-US" sz="1600"/>
              <a:t> = 2 with 30 x 30 kernel</a:t>
            </a:r>
          </a:p>
        </p:txBody>
      </p:sp>
      <p:pic>
        <p:nvPicPr>
          <p:cNvPr id="191497" name="Picture 14" descr="gauss_sigma5_hsize30.jpg">
            <a:extLst>
              <a:ext uri="{FF2B5EF4-FFF2-40B4-BE49-F238E27FC236}">
                <a16:creationId xmlns:a16="http://schemas.microsoft.com/office/drawing/2014/main" id="{D6914164-BCC9-4BAC-B7B1-A074E992A8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2559050"/>
            <a:ext cx="3843338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8" name="Picture 15" descr="gauss_sigma5_hsize30_2d.jpg">
            <a:extLst>
              <a:ext uri="{FF2B5EF4-FFF2-40B4-BE49-F238E27FC236}">
                <a16:creationId xmlns:a16="http://schemas.microsoft.com/office/drawing/2014/main" id="{CE4F229C-84DC-4691-AF2C-A1F0B80017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0" t="5916" r="22746" b="10709"/>
          <a:stretch>
            <a:fillRect/>
          </a:stretch>
        </p:blipFill>
        <p:spPr bwMode="auto">
          <a:xfrm>
            <a:off x="7237413" y="2514600"/>
            <a:ext cx="9128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9" name="Picture 16" descr="gauss_sigma2_hsize30_2d.jpg">
            <a:extLst>
              <a:ext uri="{FF2B5EF4-FFF2-40B4-BE49-F238E27FC236}">
                <a16:creationId xmlns:a16="http://schemas.microsoft.com/office/drawing/2014/main" id="{4F8734AE-A51F-4640-8FA6-126C0AA91D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7" t="6770" r="22217" b="9853"/>
          <a:stretch>
            <a:fillRect/>
          </a:stretch>
        </p:blipFill>
        <p:spPr bwMode="auto">
          <a:xfrm>
            <a:off x="811213" y="2525713"/>
            <a:ext cx="912812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500" name="TextBox 16">
            <a:extLst>
              <a:ext uri="{FF2B5EF4-FFF2-40B4-BE49-F238E27FC236}">
                <a16:creationId xmlns:a16="http://schemas.microsoft.com/office/drawing/2014/main" id="{1EABE996-1C6E-46AE-AC73-65B55F309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8763" y="4756150"/>
            <a:ext cx="2117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l-GR" altLang="en-US" sz="1600"/>
              <a:t>σ</a:t>
            </a:r>
            <a:r>
              <a:rPr lang="en-US" altLang="en-US" sz="1600"/>
              <a:t> = 5 with 30 x 30 kernel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itle 1">
            <a:extLst>
              <a:ext uri="{FF2B5EF4-FFF2-40B4-BE49-F238E27FC236}">
                <a16:creationId xmlns:a16="http://schemas.microsoft.com/office/drawing/2014/main" id="{1C38650F-D811-4F32-A477-2F45A06A1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Gaussian filters</a:t>
            </a:r>
          </a:p>
        </p:txBody>
      </p:sp>
      <p:grpSp>
        <p:nvGrpSpPr>
          <p:cNvPr id="3" name="Group 36">
            <a:extLst>
              <a:ext uri="{FF2B5EF4-FFF2-40B4-BE49-F238E27FC236}">
                <a16:creationId xmlns:a16="http://schemas.microsoft.com/office/drawing/2014/main" id="{89D2FEF2-B107-4AC6-83FA-7E56612185FF}"/>
              </a:ext>
            </a:extLst>
          </p:cNvPr>
          <p:cNvGrpSpPr>
            <a:grpSpLocks/>
          </p:cNvGrpSpPr>
          <p:nvPr/>
        </p:nvGrpSpPr>
        <p:grpSpPr bwMode="auto">
          <a:xfrm>
            <a:off x="7277100" y="2133600"/>
            <a:ext cx="1636713" cy="3265488"/>
            <a:chOff x="7276797" y="2133600"/>
            <a:chExt cx="1636944" cy="3264932"/>
          </a:xfrm>
        </p:grpSpPr>
        <p:grpSp>
          <p:nvGrpSpPr>
            <p:cNvPr id="193559" name="Group 27">
              <a:extLst>
                <a:ext uri="{FF2B5EF4-FFF2-40B4-BE49-F238E27FC236}">
                  <a16:creationId xmlns:a16="http://schemas.microsoft.com/office/drawing/2014/main" id="{854DD857-2E93-46B8-99A9-0ECC483E3F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29531" y="4370614"/>
              <a:ext cx="1409669" cy="1027918"/>
              <a:chOff x="7429531" y="4675414"/>
              <a:chExt cx="1409669" cy="1027918"/>
            </a:xfrm>
          </p:grpSpPr>
          <p:pic>
            <p:nvPicPr>
              <p:cNvPr id="193561" name="Picture 6" descr="C:\snavely\work\teaching\10Fa-CS4670\lectures\lec02\g30.png">
                <a:extLst>
                  <a:ext uri="{FF2B5EF4-FFF2-40B4-BE49-F238E27FC236}">
                    <a16:creationId xmlns:a16="http://schemas.microsoft.com/office/drawing/2014/main" id="{D91DF17F-4EDD-478A-816B-9285286E6F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88728" y="4675414"/>
                <a:ext cx="669472" cy="669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3562" name="Picture 18" descr="Edittex">
                <a:extLst>
                  <a:ext uri="{FF2B5EF4-FFF2-40B4-BE49-F238E27FC236}">
                    <a16:creationId xmlns:a16="http://schemas.microsoft.com/office/drawing/2014/main" id="{0E2C1F18-08EB-4E5C-932D-B7F564F5CD94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9531" y="5420304"/>
                <a:ext cx="268287" cy="219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3563" name="TextBox 19">
                <a:extLst>
                  <a:ext uri="{FF2B5EF4-FFF2-40B4-BE49-F238E27FC236}">
                    <a16:creationId xmlns:a16="http://schemas.microsoft.com/office/drawing/2014/main" id="{81D6A384-E9C0-4FB7-8C3E-0BB5FE9A02B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56569" y="5334000"/>
                <a:ext cx="11826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</a:rPr>
                  <a:t>= 30 pixels</a:t>
                </a:r>
              </a:p>
            </p:txBody>
          </p:sp>
        </p:grpSp>
        <p:pic>
          <p:nvPicPr>
            <p:cNvPr id="193560" name="Picture 11" descr="C:\snavely\work\teaching\10Fa-CS4670\lectures\lec02\owl30.png">
              <a:extLst>
                <a:ext uri="{FF2B5EF4-FFF2-40B4-BE49-F238E27FC236}">
                  <a16:creationId xmlns:a16="http://schemas.microsoft.com/office/drawing/2014/main" id="{B3A1C3AC-019A-4C15-AFD4-95097E144F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6797" y="2133600"/>
              <a:ext cx="1636944" cy="204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3540" name="Picture 12" descr="C:\snavely\work\teaching\10Fa-CS4670\lectures\lec02\owl.png">
            <a:extLst>
              <a:ext uri="{FF2B5EF4-FFF2-40B4-BE49-F238E27FC236}">
                <a16:creationId xmlns:a16="http://schemas.microsoft.com/office/drawing/2014/main" id="{16320241-7998-4068-B821-F50F5F8C0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2133600"/>
            <a:ext cx="1636712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3">
            <a:extLst>
              <a:ext uri="{FF2B5EF4-FFF2-40B4-BE49-F238E27FC236}">
                <a16:creationId xmlns:a16="http://schemas.microsoft.com/office/drawing/2014/main" id="{96024B41-B1A7-4AFF-B20E-D2602CAE5634}"/>
              </a:ext>
            </a:extLst>
          </p:cNvPr>
          <p:cNvGrpSpPr>
            <a:grpSpLocks/>
          </p:cNvGrpSpPr>
          <p:nvPr/>
        </p:nvGrpSpPr>
        <p:grpSpPr bwMode="auto">
          <a:xfrm>
            <a:off x="1974850" y="2133600"/>
            <a:ext cx="1638300" cy="3265488"/>
            <a:chOff x="1975565" y="2133600"/>
            <a:chExt cx="1636944" cy="3264932"/>
          </a:xfrm>
        </p:grpSpPr>
        <p:grpSp>
          <p:nvGrpSpPr>
            <p:cNvPr id="193554" name="Group 24">
              <a:extLst>
                <a:ext uri="{FF2B5EF4-FFF2-40B4-BE49-F238E27FC236}">
                  <a16:creationId xmlns:a16="http://schemas.microsoft.com/office/drawing/2014/main" id="{345482EB-13F0-498C-934B-E015FA8B8F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9800" y="4351564"/>
              <a:ext cx="1181069" cy="1046968"/>
              <a:chOff x="2209800" y="4656364"/>
              <a:chExt cx="1181069" cy="1046968"/>
            </a:xfrm>
          </p:grpSpPr>
          <p:pic>
            <p:nvPicPr>
              <p:cNvPr id="193556" name="Picture 3" descr="C:\snavely\work\teaching\10Fa-CS4670\lectures\lec02\g1.png">
                <a:extLst>
                  <a:ext uri="{FF2B5EF4-FFF2-40B4-BE49-F238E27FC236}">
                    <a16:creationId xmlns:a16="http://schemas.microsoft.com/office/drawing/2014/main" id="{D8047C1C-B7F4-4F7D-911F-0D77685383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5614" y="4656364"/>
                <a:ext cx="669472" cy="669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3557" name="Picture 14" descr="Edittex">
                <a:extLst>
                  <a:ext uri="{FF2B5EF4-FFF2-40B4-BE49-F238E27FC236}">
                    <a16:creationId xmlns:a16="http://schemas.microsoft.com/office/drawing/2014/main" id="{1E275A2C-41F5-496E-8EC9-D1F51E1A8A65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3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9800" y="5420304"/>
                <a:ext cx="268287" cy="219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3558" name="TextBox 13">
                <a:extLst>
                  <a:ext uri="{FF2B5EF4-FFF2-40B4-BE49-F238E27FC236}">
                    <a16:creationId xmlns:a16="http://schemas.microsoft.com/office/drawing/2014/main" id="{FDF810F4-BE29-495F-98C1-60B70632CD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16628" y="5334000"/>
                <a:ext cx="97424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</a:rPr>
                  <a:t>= 1 pixel</a:t>
                </a:r>
              </a:p>
            </p:txBody>
          </p:sp>
        </p:grpSp>
        <p:pic>
          <p:nvPicPr>
            <p:cNvPr id="193555" name="Picture 13" descr="C:\snavely\work\teaching\10Fa-CS4670\lectures\lec02\owl1.png">
              <a:extLst>
                <a:ext uri="{FF2B5EF4-FFF2-40B4-BE49-F238E27FC236}">
                  <a16:creationId xmlns:a16="http://schemas.microsoft.com/office/drawing/2014/main" id="{6079330E-9876-46D3-A0E4-219CE41A2F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5565" y="2133600"/>
              <a:ext cx="1636944" cy="204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34">
            <a:extLst>
              <a:ext uri="{FF2B5EF4-FFF2-40B4-BE49-F238E27FC236}">
                <a16:creationId xmlns:a16="http://schemas.microsoft.com/office/drawing/2014/main" id="{DB56DAC5-B414-4134-B7DA-7F5A81C5728D}"/>
              </a:ext>
            </a:extLst>
          </p:cNvPr>
          <p:cNvGrpSpPr>
            <a:grpSpLocks/>
          </p:cNvGrpSpPr>
          <p:nvPr/>
        </p:nvGrpSpPr>
        <p:grpSpPr bwMode="auto">
          <a:xfrm>
            <a:off x="3743325" y="2133600"/>
            <a:ext cx="1636713" cy="3276600"/>
            <a:chOff x="3742643" y="2133600"/>
            <a:chExt cx="1636944" cy="3276600"/>
          </a:xfrm>
        </p:grpSpPr>
        <p:grpSp>
          <p:nvGrpSpPr>
            <p:cNvPr id="193549" name="Group 25">
              <a:extLst>
                <a:ext uri="{FF2B5EF4-FFF2-40B4-BE49-F238E27FC236}">
                  <a16:creationId xmlns:a16="http://schemas.microsoft.com/office/drawing/2014/main" id="{04AD9F48-BF30-4BF1-BD2C-3DE3F7547D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02557" y="4351564"/>
              <a:ext cx="1292651" cy="1058636"/>
              <a:chOff x="3902557" y="4656364"/>
              <a:chExt cx="1292651" cy="1058636"/>
            </a:xfrm>
          </p:grpSpPr>
          <p:pic>
            <p:nvPicPr>
              <p:cNvPr id="193551" name="Picture 4" descr="C:\snavely\work\teaching\10Fa-CS4670\lectures\lec02\g5.png">
                <a:extLst>
                  <a:ext uri="{FF2B5EF4-FFF2-40B4-BE49-F238E27FC236}">
                    <a16:creationId xmlns:a16="http://schemas.microsoft.com/office/drawing/2014/main" id="{D53C46DA-B55F-41E0-80DF-8F69EF7B80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4540" y="4656364"/>
                <a:ext cx="669472" cy="669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3552" name="Picture 14" descr="Edittex">
                <a:extLst>
                  <a:ext uri="{FF2B5EF4-FFF2-40B4-BE49-F238E27FC236}">
                    <a16:creationId xmlns:a16="http://schemas.microsoft.com/office/drawing/2014/main" id="{BAED2288-DDDF-48DF-8528-8EF403D1E86A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2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02557" y="5431972"/>
                <a:ext cx="268287" cy="219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3553" name="TextBox 15">
                <a:extLst>
                  <a:ext uri="{FF2B5EF4-FFF2-40B4-BE49-F238E27FC236}">
                    <a16:creationId xmlns:a16="http://schemas.microsoft.com/office/drawing/2014/main" id="{218EC01D-27EE-40F9-A7A5-B46A0B5064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29595" y="5345668"/>
                <a:ext cx="106561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</a:rPr>
                  <a:t>= 5 pixels</a:t>
                </a:r>
              </a:p>
            </p:txBody>
          </p:sp>
        </p:grpSp>
        <p:pic>
          <p:nvPicPr>
            <p:cNvPr id="193550" name="Picture 14" descr="C:\snavely\work\teaching\10Fa-CS4670\lectures\lec02\owl5.png">
              <a:extLst>
                <a:ext uri="{FF2B5EF4-FFF2-40B4-BE49-F238E27FC236}">
                  <a16:creationId xmlns:a16="http://schemas.microsoft.com/office/drawing/2014/main" id="{2941452E-9BCC-4441-B9D8-7C1BDF72C9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2643" y="2133600"/>
              <a:ext cx="1636944" cy="204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35">
            <a:extLst>
              <a:ext uri="{FF2B5EF4-FFF2-40B4-BE49-F238E27FC236}">
                <a16:creationId xmlns:a16="http://schemas.microsoft.com/office/drawing/2014/main" id="{8033D882-7256-4E43-9257-32AC37262073}"/>
              </a:ext>
            </a:extLst>
          </p:cNvPr>
          <p:cNvGrpSpPr>
            <a:grpSpLocks/>
          </p:cNvGrpSpPr>
          <p:nvPr/>
        </p:nvGrpSpPr>
        <p:grpSpPr bwMode="auto">
          <a:xfrm>
            <a:off x="5510213" y="2133600"/>
            <a:ext cx="1636712" cy="3265488"/>
            <a:chOff x="5509721" y="2133600"/>
            <a:chExt cx="1636944" cy="3264932"/>
          </a:xfrm>
        </p:grpSpPr>
        <p:grpSp>
          <p:nvGrpSpPr>
            <p:cNvPr id="193544" name="Group 26">
              <a:extLst>
                <a:ext uri="{FF2B5EF4-FFF2-40B4-BE49-F238E27FC236}">
                  <a16:creationId xmlns:a16="http://schemas.microsoft.com/office/drawing/2014/main" id="{F9050C63-8657-4E3A-9365-292F588A6F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27910" y="4351564"/>
              <a:ext cx="1409669" cy="1046968"/>
              <a:chOff x="5627910" y="4656364"/>
              <a:chExt cx="1409669" cy="1046968"/>
            </a:xfrm>
          </p:grpSpPr>
          <p:pic>
            <p:nvPicPr>
              <p:cNvPr id="193546" name="Picture 5" descr="C:\snavely\work\teaching\10Fa-CS4670\lectures\lec02\g10.png">
                <a:extLst>
                  <a:ext uri="{FF2B5EF4-FFF2-40B4-BE49-F238E27FC236}">
                    <a16:creationId xmlns:a16="http://schemas.microsoft.com/office/drawing/2014/main" id="{EAC84028-EB5F-4EBF-B49E-DB3F7E0A06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98024" y="4656364"/>
                <a:ext cx="669472" cy="669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3547" name="Picture 16" descr="Edittex">
                <a:extLst>
                  <a:ext uri="{FF2B5EF4-FFF2-40B4-BE49-F238E27FC236}">
                    <a16:creationId xmlns:a16="http://schemas.microsoft.com/office/drawing/2014/main" id="{730B64A3-5398-4639-B858-606CC4E221D2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7910" y="5420304"/>
                <a:ext cx="268287" cy="219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3548" name="TextBox 17">
                <a:extLst>
                  <a:ext uri="{FF2B5EF4-FFF2-40B4-BE49-F238E27FC236}">
                    <a16:creationId xmlns:a16="http://schemas.microsoft.com/office/drawing/2014/main" id="{85293632-937D-49B8-AA50-0BC1ACF20F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54948" y="5334000"/>
                <a:ext cx="11826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</a:rPr>
                  <a:t>= 10 pixels</a:t>
                </a:r>
              </a:p>
            </p:txBody>
          </p:sp>
        </p:grpSp>
        <p:pic>
          <p:nvPicPr>
            <p:cNvPr id="193545" name="Picture 15" descr="C:\snavely\work\teaching\10Fa-CS4670\lectures\lec02\owl10.png">
              <a:extLst>
                <a:ext uri="{FF2B5EF4-FFF2-40B4-BE49-F238E27FC236}">
                  <a16:creationId xmlns:a16="http://schemas.microsoft.com/office/drawing/2014/main" id="{002262F2-A3BE-437D-866B-1C0BA7F692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9721" y="2133600"/>
              <a:ext cx="1636944" cy="204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47B4200F-EFFC-40BC-99F4-B56303E0FE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Choosing kernel width</a:t>
            </a:r>
          </a:p>
        </p:txBody>
      </p:sp>
      <p:sp>
        <p:nvSpPr>
          <p:cNvPr id="194563" name="Rectangle 3">
            <a:extLst>
              <a:ext uri="{FF2B5EF4-FFF2-40B4-BE49-F238E27FC236}">
                <a16:creationId xmlns:a16="http://schemas.microsoft.com/office/drawing/2014/main" id="{CF58E84B-2F07-45E1-8D9A-29660E757B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/>
              <a:t>The Gaussian function has infinite support, but discrete filters use finite kernels</a:t>
            </a:r>
          </a:p>
        </p:txBody>
      </p:sp>
      <p:pic>
        <p:nvPicPr>
          <p:cNvPr id="194564" name="Picture 4">
            <a:extLst>
              <a:ext uri="{FF2B5EF4-FFF2-40B4-BE49-F238E27FC236}">
                <a16:creationId xmlns:a16="http://schemas.microsoft.com/office/drawing/2014/main" id="{B2D3C489-3607-429F-BB48-A8308FD6D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90800"/>
            <a:ext cx="7896225" cy="336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5" name="Text Box 7">
            <a:extLst>
              <a:ext uri="{FF2B5EF4-FFF2-40B4-BE49-F238E27FC236}">
                <a16:creationId xmlns:a16="http://schemas.microsoft.com/office/drawing/2014/main" id="{C2022274-2698-4D01-A9FD-C392D77BF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6553200"/>
            <a:ext cx="1800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/>
              <a:t>Source: K. Grauman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3">
            <a:extLst>
              <a:ext uri="{FF2B5EF4-FFF2-40B4-BE49-F238E27FC236}">
                <a16:creationId xmlns:a16="http://schemas.microsoft.com/office/drawing/2014/main" id="{775F0BE4-F791-44E6-A81B-031122A4CF6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838200"/>
            <a:ext cx="8229600" cy="4724400"/>
          </a:xfrm>
        </p:spPr>
        <p:txBody>
          <a:bodyPr/>
          <a:lstStyle/>
          <a:p>
            <a:pPr eaLnBrk="1" hangingPunct="1"/>
            <a:r>
              <a:rPr lang="en-US" altLang="en-US" sz="3600"/>
              <a:t>How big should the filter be?</a:t>
            </a:r>
          </a:p>
          <a:p>
            <a:pPr eaLnBrk="1" hangingPunct="1"/>
            <a:r>
              <a:rPr lang="en-US" altLang="en-US"/>
              <a:t>Values at edges should be near zero</a:t>
            </a:r>
          </a:p>
          <a:p>
            <a:pPr eaLnBrk="1" hangingPunct="1"/>
            <a:r>
              <a:rPr lang="en-US" altLang="en-US"/>
              <a:t>Rule of thumb for Gaussian: set filter half-width to about 3 </a:t>
            </a:r>
            <a:r>
              <a:rPr lang="en-US" altLang="en-US" i="1"/>
              <a:t>σ</a:t>
            </a:r>
            <a:endParaRPr lang="en-US" altLang="en-US"/>
          </a:p>
          <a:p>
            <a:pPr eaLnBrk="1" hangingPunct="1"/>
            <a:endParaRPr lang="en-US" altLang="en-US"/>
          </a:p>
        </p:txBody>
      </p:sp>
      <p:pic>
        <p:nvPicPr>
          <p:cNvPr id="196611" name="Picture 4">
            <a:extLst>
              <a:ext uri="{FF2B5EF4-FFF2-40B4-BE49-F238E27FC236}">
                <a16:creationId xmlns:a16="http://schemas.microsoft.com/office/drawing/2014/main" id="{5E3AE96F-EAD3-4BF1-8148-35D44BC93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895600"/>
            <a:ext cx="42672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2" name="Rectangle 2">
            <a:extLst>
              <a:ext uri="{FF2B5EF4-FFF2-40B4-BE49-F238E27FC236}">
                <a16:creationId xmlns:a16="http://schemas.microsoft.com/office/drawing/2014/main" id="{191AB80C-CE48-4F7C-966B-A4B3231D044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3800"/>
              <a:t>Practical matters</a:t>
            </a:r>
          </a:p>
        </p:txBody>
      </p:sp>
      <p:sp>
        <p:nvSpPr>
          <p:cNvPr id="196613" name="Text Box 5">
            <a:extLst>
              <a:ext uri="{FF2B5EF4-FFF2-40B4-BE49-F238E27FC236}">
                <a16:creationId xmlns:a16="http://schemas.microsoft.com/office/drawing/2014/main" id="{5B626935-DE13-4CE4-886E-A21E3D9D2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0850" y="6477000"/>
            <a:ext cx="2343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800">
                <a:solidFill>
                  <a:srgbClr val="000000"/>
                </a:solidFill>
                <a:latin typeface="Gill Sans" charset="0"/>
              </a:rPr>
              <a:t>Side by Derek Hoiem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97AA9198-2466-4255-91B9-D436F8FD64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Cross-correlation vs. Convolution</a:t>
            </a:r>
          </a:p>
        </p:txBody>
      </p:sp>
      <p:sp>
        <p:nvSpPr>
          <p:cNvPr id="198659" name="Rectangle 3">
            <a:extLst>
              <a:ext uri="{FF2B5EF4-FFF2-40B4-BE49-F238E27FC236}">
                <a16:creationId xmlns:a16="http://schemas.microsoft.com/office/drawing/2014/main" id="{CD17017A-CF1A-4585-9F95-2B9412E54C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000" b="1" dirty="0"/>
              <a:t>cross-correlation</a:t>
            </a:r>
            <a:r>
              <a:rPr lang="en-US" altLang="en-US" sz="2000" dirty="0"/>
              <a:t>:</a:t>
            </a:r>
          </a:p>
          <a:p>
            <a:pPr eaLnBrk="1" hangingPunct="1"/>
            <a:endParaRPr lang="en-US" altLang="en-US" sz="2000" dirty="0"/>
          </a:p>
          <a:p>
            <a:pPr eaLnBrk="1" hangingPunct="1"/>
            <a:endParaRPr lang="en-US" altLang="en-US" sz="2000" dirty="0"/>
          </a:p>
          <a:p>
            <a:pPr eaLnBrk="1" hangingPunct="1"/>
            <a:endParaRPr lang="en-US" altLang="en-US" sz="2000" dirty="0"/>
          </a:p>
          <a:p>
            <a:pPr eaLnBrk="1" hangingPunct="1"/>
            <a:r>
              <a:rPr lang="en-US" altLang="en-US" sz="2000" dirty="0"/>
              <a:t>A </a:t>
            </a:r>
            <a:r>
              <a:rPr lang="en-US" altLang="en-US" sz="2000" b="1" dirty="0"/>
              <a:t>convolution</a:t>
            </a:r>
            <a:r>
              <a:rPr lang="en-US" altLang="en-US" sz="2000" dirty="0"/>
              <a:t> operation is a cross-correlation where the filter is flipped both horizontally and vertically before being applied to the image:</a:t>
            </a:r>
          </a:p>
          <a:p>
            <a:pPr eaLnBrk="1" hangingPunct="1"/>
            <a:endParaRPr lang="en-US" altLang="en-US" sz="2000" dirty="0"/>
          </a:p>
          <a:p>
            <a:pPr eaLnBrk="1" hangingPunct="1"/>
            <a:endParaRPr lang="en-US" altLang="en-US" sz="2000" dirty="0"/>
          </a:p>
          <a:p>
            <a:pPr eaLnBrk="1" hangingPunct="1"/>
            <a:endParaRPr lang="en-US" altLang="en-US" sz="2000" dirty="0"/>
          </a:p>
          <a:p>
            <a:pPr eaLnBrk="1" hangingPunct="1"/>
            <a:r>
              <a:rPr lang="en-US" altLang="en-US" sz="2000" dirty="0"/>
              <a:t>It is written:  </a:t>
            </a:r>
          </a:p>
          <a:p>
            <a:pPr eaLnBrk="1" hangingPunct="1"/>
            <a:endParaRPr lang="en-US" altLang="en-US" sz="2000" dirty="0"/>
          </a:p>
          <a:p>
            <a:pPr eaLnBrk="1" hangingPunct="1"/>
            <a:endParaRPr lang="en-US" altLang="en-US" sz="2000" dirty="0"/>
          </a:p>
          <a:p>
            <a:pPr eaLnBrk="1" hangingPunct="1"/>
            <a:endParaRPr lang="en-US" altLang="en-US" sz="2000" dirty="0"/>
          </a:p>
        </p:txBody>
      </p:sp>
      <p:pic>
        <p:nvPicPr>
          <p:cNvPr id="198660" name="Picture 4" descr="Edittex">
            <a:extLst>
              <a:ext uri="{FF2B5EF4-FFF2-40B4-BE49-F238E27FC236}">
                <a16:creationId xmlns:a16="http://schemas.microsoft.com/office/drawing/2014/main" id="{AD1A9685-181D-41B8-9E38-A4A7F3AFC12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3657600"/>
            <a:ext cx="4643437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1" name="Picture 5" descr="Edittex">
            <a:extLst>
              <a:ext uri="{FF2B5EF4-FFF2-40B4-BE49-F238E27FC236}">
                <a16:creationId xmlns:a16="http://schemas.microsoft.com/office/drawing/2014/main" id="{4011B1A7-0C36-4360-8D15-539405C43803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5113338"/>
            <a:ext cx="1871662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2" name="Picture 6" descr="Edittex">
            <a:extLst>
              <a:ext uri="{FF2B5EF4-FFF2-40B4-BE49-F238E27FC236}">
                <a16:creationId xmlns:a16="http://schemas.microsoft.com/office/drawing/2014/main" id="{81E18A8D-1ABA-46BF-8F50-CE4DE97FC09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16063"/>
            <a:ext cx="4716463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3" name="Picture 7" descr="Edittex">
            <a:extLst>
              <a:ext uri="{FF2B5EF4-FFF2-40B4-BE49-F238E27FC236}">
                <a16:creationId xmlns:a16="http://schemas.microsoft.com/office/drawing/2014/main" id="{F21CDF32-F0D0-4DC3-9E5F-0B54FE25A6CB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990600"/>
            <a:ext cx="1981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4" name="Text Box 8">
            <a:extLst>
              <a:ext uri="{FF2B5EF4-FFF2-40B4-BE49-F238E27FC236}">
                <a16:creationId xmlns:a16="http://schemas.microsoft.com/office/drawing/2014/main" id="{7EC25FDD-44A0-4FFF-8995-782E6D7AE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6477000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srgbClr val="000000"/>
                </a:solidFill>
              </a:rPr>
              <a:t>Slide by Steve Seitz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E9EDA208-72A6-46AC-B01A-319C24F337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Convolution</a:t>
            </a:r>
          </a:p>
        </p:txBody>
      </p:sp>
      <p:sp>
        <p:nvSpPr>
          <p:cNvPr id="199683" name="Rectangle 5">
            <a:extLst>
              <a:ext uri="{FF2B5EF4-FFF2-40B4-BE49-F238E27FC236}">
                <a16:creationId xmlns:a16="http://schemas.microsoft.com/office/drawing/2014/main" id="{02C476F8-999B-42E8-A71F-1A9F9E1CC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590800"/>
            <a:ext cx="2362200" cy="236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815111" name="Picture 7" descr="tmp">
            <a:extLst>
              <a:ext uri="{FF2B5EF4-FFF2-40B4-BE49-F238E27FC236}">
                <a16:creationId xmlns:a16="http://schemas.microsoft.com/office/drawing/2014/main" id="{5D9AD4CB-A527-4FD5-B0CC-56434E898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2681288"/>
            <a:ext cx="746125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5112" name="Picture 8" descr="tmp">
            <a:extLst>
              <a:ext uri="{FF2B5EF4-FFF2-40B4-BE49-F238E27FC236}">
                <a16:creationId xmlns:a16="http://schemas.microsoft.com/office/drawing/2014/main" id="{5E2B916B-CF3F-4CBE-86BF-5B5694C85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50" y="2667000"/>
            <a:ext cx="747713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0" descr="tmp">
            <a:extLst>
              <a:ext uri="{FF2B5EF4-FFF2-40B4-BE49-F238E27FC236}">
                <a16:creationId xmlns:a16="http://schemas.microsoft.com/office/drawing/2014/main" id="{720B692C-1020-4DB7-953B-BBA32853C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2681288"/>
            <a:ext cx="747712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7" name="Rectangle 11">
            <a:extLst>
              <a:ext uri="{FF2B5EF4-FFF2-40B4-BE49-F238E27FC236}">
                <a16:creationId xmlns:a16="http://schemas.microsoft.com/office/drawing/2014/main" id="{1D2E532F-76E0-49C6-9730-20E5245CE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0" y="4343400"/>
            <a:ext cx="1143000" cy="1219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815116" name="Picture 12" descr="tmp">
            <a:extLst>
              <a:ext uri="{FF2B5EF4-FFF2-40B4-BE49-F238E27FC236}">
                <a16:creationId xmlns:a16="http://schemas.microsoft.com/office/drawing/2014/main" id="{4270521D-DB87-4306-95F5-DAC921A84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2590800"/>
            <a:ext cx="747713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689" name="Picture 3">
            <a:extLst>
              <a:ext uri="{FF2B5EF4-FFF2-40B4-BE49-F238E27FC236}">
                <a16:creationId xmlns:a16="http://schemas.microsoft.com/office/drawing/2014/main" id="{9F78B0FE-4B31-4520-BC96-0FB853A47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81400"/>
            <a:ext cx="3810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90" name="Text Box 10">
            <a:extLst>
              <a:ext uri="{FF2B5EF4-FFF2-40B4-BE49-F238E27FC236}">
                <a16:creationId xmlns:a16="http://schemas.microsoft.com/office/drawing/2014/main" id="{A47E5CBA-3677-4056-8C69-C37A3D45D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6553200"/>
            <a:ext cx="1928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Adapted from F. Durand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5.78035E-8 C 0.06945 -0.00579 0.10608 -0.0037 0.19306 -0.00232 C 0.20105 0.01387 0.19861 0.00647 0.20174 0.01872 C 0.20052 0.03583 0.2007 0.05317 0.19827 0.07005 C 0.19584 0.08739 0.17796 0.08924 0.16841 0.09341 C 0.13785 0.09179 0.11563 0.08855 0.08594 0.08647 C 0.06146 0.08716 0.0099 0.06982 -0.01927 0.09572 C -0.02239 0.10843 -0.02517 0.11676 -0.01927 0.13317 C -0.01927 0.13317 -0.00607 0.13895 -0.00347 0.14011 C -0.00173 0.14104 0.00174 0.14265 0.00174 0.14265 C 0.04983 0.20369 0.16754 0.15005 0.19827 0.14959 C 0.20348 0.15028 0.21025 0.14682 0.21407 0.1519 C 0.2191 0.15861 0.21528 0.17086 0.21754 0.17988 C 0.21598 0.18843 0.2165 0.19861 0.21233 0.20554 C 0.20452 0.21895 0.18525 0.23352 0.17205 0.23375 C 0.11129 0.23514 0.05035 0.23537 -0.01041 0.23606 C -0.01371 0.24023 -0.02274 0.2608 -0.01215 0.26173 C 0.01875 0.26473 0.04983 0.26335 0.08073 0.26404 C 0.13855 0.27028 0.0948 0.26635 0.21233 0.26635 " pathEditMode="relative" ptsTypes="ffffffffffffffffffA">
                                      <p:cBhvr>
                                        <p:cTn id="22" dur="2000" fill="hold"/>
                                        <p:tgtEl>
                                          <p:spTgt spid="815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97AA9198-2466-4255-91B9-D436F8FD64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Cross-correlation vs. Convolution</a:t>
            </a:r>
          </a:p>
        </p:txBody>
      </p:sp>
      <p:sp>
        <p:nvSpPr>
          <p:cNvPr id="198659" name="Rectangle 3">
            <a:extLst>
              <a:ext uri="{FF2B5EF4-FFF2-40B4-BE49-F238E27FC236}">
                <a16:creationId xmlns:a16="http://schemas.microsoft.com/office/drawing/2014/main" id="{CD17017A-CF1A-4585-9F95-2B9412E54C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000" b="1" dirty="0"/>
              <a:t>cross-correlation</a:t>
            </a:r>
            <a:r>
              <a:rPr lang="en-US" altLang="en-US" sz="2000" dirty="0"/>
              <a:t>:</a:t>
            </a:r>
          </a:p>
          <a:p>
            <a:pPr eaLnBrk="1" hangingPunct="1"/>
            <a:endParaRPr lang="en-US" altLang="en-US" sz="2000" dirty="0"/>
          </a:p>
          <a:p>
            <a:pPr eaLnBrk="1" hangingPunct="1"/>
            <a:endParaRPr lang="en-US" altLang="en-US" sz="2000" dirty="0"/>
          </a:p>
          <a:p>
            <a:pPr eaLnBrk="1" hangingPunct="1"/>
            <a:endParaRPr lang="en-US" altLang="en-US" sz="2000" dirty="0"/>
          </a:p>
          <a:p>
            <a:pPr eaLnBrk="1" hangingPunct="1"/>
            <a:r>
              <a:rPr lang="en-US" altLang="en-US" sz="2000" dirty="0"/>
              <a:t>A </a:t>
            </a:r>
            <a:r>
              <a:rPr lang="en-US" altLang="en-US" sz="2000" b="1" dirty="0"/>
              <a:t>convolution</a:t>
            </a:r>
            <a:r>
              <a:rPr lang="en-US" altLang="en-US" sz="2000" dirty="0"/>
              <a:t> operation is a cross-correlation where the filter is flipped both horizontally and vertically before being applied to the image:</a:t>
            </a:r>
          </a:p>
          <a:p>
            <a:pPr eaLnBrk="1" hangingPunct="1"/>
            <a:endParaRPr lang="en-US" altLang="en-US" sz="2000" dirty="0"/>
          </a:p>
          <a:p>
            <a:pPr eaLnBrk="1" hangingPunct="1"/>
            <a:endParaRPr lang="en-US" altLang="en-US" sz="2000" dirty="0"/>
          </a:p>
          <a:p>
            <a:pPr eaLnBrk="1" hangingPunct="1"/>
            <a:endParaRPr lang="en-US" altLang="en-US" sz="2000" dirty="0"/>
          </a:p>
          <a:p>
            <a:pPr eaLnBrk="1" hangingPunct="1"/>
            <a:r>
              <a:rPr lang="en-US" altLang="en-US" sz="2000" dirty="0"/>
              <a:t>It is written:  </a:t>
            </a:r>
          </a:p>
          <a:p>
            <a:pPr eaLnBrk="1" hangingPunct="1"/>
            <a:endParaRPr lang="en-US" altLang="en-US" sz="2000" dirty="0"/>
          </a:p>
          <a:p>
            <a:pPr eaLnBrk="1" hangingPunct="1"/>
            <a:endParaRPr lang="en-US" altLang="en-US" sz="2000" dirty="0"/>
          </a:p>
          <a:p>
            <a:pPr eaLnBrk="1" hangingPunct="1"/>
            <a:r>
              <a:rPr lang="en-US" altLang="en-US" sz="2000" dirty="0"/>
              <a:t>Convolution is </a:t>
            </a:r>
            <a:r>
              <a:rPr lang="en-US" altLang="en-US" sz="2000" b="1" dirty="0"/>
              <a:t>commutative</a:t>
            </a:r>
            <a:r>
              <a:rPr lang="en-US" altLang="en-US" sz="2000" dirty="0"/>
              <a:t> and </a:t>
            </a:r>
            <a:r>
              <a:rPr lang="en-US" altLang="en-US" sz="2000" b="1" dirty="0"/>
              <a:t>associative</a:t>
            </a:r>
          </a:p>
          <a:p>
            <a:pPr eaLnBrk="1" hangingPunct="1"/>
            <a:endParaRPr lang="en-US" altLang="en-US" sz="2000" dirty="0"/>
          </a:p>
        </p:txBody>
      </p:sp>
      <p:pic>
        <p:nvPicPr>
          <p:cNvPr id="198660" name="Picture 4" descr="Edittex">
            <a:extLst>
              <a:ext uri="{FF2B5EF4-FFF2-40B4-BE49-F238E27FC236}">
                <a16:creationId xmlns:a16="http://schemas.microsoft.com/office/drawing/2014/main" id="{AD1A9685-181D-41B8-9E38-A4A7F3AFC12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3657600"/>
            <a:ext cx="4643437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1" name="Picture 5" descr="Edittex">
            <a:extLst>
              <a:ext uri="{FF2B5EF4-FFF2-40B4-BE49-F238E27FC236}">
                <a16:creationId xmlns:a16="http://schemas.microsoft.com/office/drawing/2014/main" id="{4011B1A7-0C36-4360-8D15-539405C43803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5113338"/>
            <a:ext cx="1871662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2" name="Picture 6" descr="Edittex">
            <a:extLst>
              <a:ext uri="{FF2B5EF4-FFF2-40B4-BE49-F238E27FC236}">
                <a16:creationId xmlns:a16="http://schemas.microsoft.com/office/drawing/2014/main" id="{81E18A8D-1ABA-46BF-8F50-CE4DE97FC09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16063"/>
            <a:ext cx="4716463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3" name="Picture 7" descr="Edittex">
            <a:extLst>
              <a:ext uri="{FF2B5EF4-FFF2-40B4-BE49-F238E27FC236}">
                <a16:creationId xmlns:a16="http://schemas.microsoft.com/office/drawing/2014/main" id="{F21CDF32-F0D0-4DC3-9E5F-0B54FE25A6CB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990600"/>
            <a:ext cx="1981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4" name="Text Box 8">
            <a:extLst>
              <a:ext uri="{FF2B5EF4-FFF2-40B4-BE49-F238E27FC236}">
                <a16:creationId xmlns:a16="http://schemas.microsoft.com/office/drawing/2014/main" id="{7EC25FDD-44A0-4FFF-8995-782E6D7AE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6477000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111203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59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Footer Placeholder 3">
            <a:extLst>
              <a:ext uri="{FF2B5EF4-FFF2-40B4-BE49-F238E27FC236}">
                <a16:creationId xmlns:a16="http://schemas.microsoft.com/office/drawing/2014/main" id="{930F168E-F638-4D6B-9983-1AC4F3EA9E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© 2006 Steve Marschner • </a:t>
            </a:r>
            <a:fld id="{C902726C-E59F-4A93-91FC-0BF1D963DB28}" type="slidenum">
              <a:rPr lang="en-US" altLang="en-US" sz="1400">
                <a:solidFill>
                  <a:srgbClr val="000000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200707" name="Rectangle 2">
            <a:extLst>
              <a:ext uri="{FF2B5EF4-FFF2-40B4-BE49-F238E27FC236}">
                <a16:creationId xmlns:a16="http://schemas.microsoft.com/office/drawing/2014/main" id="{F38000D0-DBF7-4C1E-9846-C5177B76C5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Convolution is nice!</a:t>
            </a:r>
          </a:p>
        </p:txBody>
      </p:sp>
      <p:sp>
        <p:nvSpPr>
          <p:cNvPr id="200708" name="Rectangle 3">
            <a:extLst>
              <a:ext uri="{FF2B5EF4-FFF2-40B4-BE49-F238E27FC236}">
                <a16:creationId xmlns:a16="http://schemas.microsoft.com/office/drawing/2014/main" id="{4276B23D-C9DF-45C2-94A3-AB86C82BCD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Notation:</a:t>
            </a:r>
          </a:p>
          <a:p>
            <a:pPr eaLnBrk="1" hangingPunct="1"/>
            <a:r>
              <a:rPr lang="en-US" altLang="en-US"/>
              <a:t>Convolution is a multiplication-like operation</a:t>
            </a:r>
          </a:p>
          <a:p>
            <a:pPr lvl="1" eaLnBrk="1" hangingPunct="1"/>
            <a:r>
              <a:rPr lang="en-US" altLang="en-US"/>
              <a:t>commutative</a:t>
            </a:r>
          </a:p>
          <a:p>
            <a:pPr lvl="1" eaLnBrk="1" hangingPunct="1"/>
            <a:r>
              <a:rPr lang="en-US" altLang="en-US"/>
              <a:t>associative</a:t>
            </a:r>
          </a:p>
          <a:p>
            <a:pPr lvl="1" eaLnBrk="1" hangingPunct="1"/>
            <a:r>
              <a:rPr lang="en-US" altLang="en-US"/>
              <a:t>distributes over addition</a:t>
            </a:r>
          </a:p>
          <a:p>
            <a:pPr lvl="1" eaLnBrk="1" hangingPunct="1"/>
            <a:r>
              <a:rPr lang="en-US" altLang="en-US"/>
              <a:t>scalars factor out</a:t>
            </a:r>
          </a:p>
          <a:p>
            <a:pPr lvl="1" eaLnBrk="1" hangingPunct="1"/>
            <a:r>
              <a:rPr lang="en-US" altLang="en-US"/>
              <a:t>identity: unit impulse </a:t>
            </a:r>
            <a:r>
              <a:rPr lang="en-US" altLang="en-US" i="1"/>
              <a:t>e</a:t>
            </a:r>
            <a:r>
              <a:rPr lang="en-US" altLang="en-US"/>
              <a:t> = […, 0, 0, 1, 0, 0, …]</a:t>
            </a:r>
          </a:p>
          <a:p>
            <a:pPr lvl="1" eaLnBrk="1" hangingPunct="1"/>
            <a:endParaRPr lang="en-US" altLang="en-US"/>
          </a:p>
          <a:p>
            <a:pPr eaLnBrk="1" hangingPunct="1"/>
            <a:r>
              <a:rPr lang="en-US" altLang="en-US"/>
              <a:t>Conceptually no distinction between filter and signal</a:t>
            </a:r>
          </a:p>
          <a:p>
            <a:pPr eaLnBrk="1" hangingPunct="1"/>
            <a:r>
              <a:rPr lang="en-US" altLang="en-US"/>
              <a:t>Usefulness of associativity</a:t>
            </a:r>
          </a:p>
          <a:p>
            <a:pPr lvl="1" eaLnBrk="1" hangingPunct="1"/>
            <a:r>
              <a:rPr lang="en-US" altLang="en-US"/>
              <a:t>often apply several filters one after another: (((</a:t>
            </a:r>
            <a:r>
              <a:rPr lang="en-US" altLang="en-US" i="1"/>
              <a:t>a</a:t>
            </a:r>
            <a:r>
              <a:rPr lang="en-US" altLang="en-US"/>
              <a:t> * </a:t>
            </a:r>
            <a:r>
              <a:rPr lang="en-US" altLang="en-US" i="1"/>
              <a:t>b</a:t>
            </a:r>
            <a:r>
              <a:rPr lang="en-US" altLang="en-US" baseline="-25000"/>
              <a:t>1</a:t>
            </a:r>
            <a:r>
              <a:rPr lang="en-US" altLang="en-US"/>
              <a:t>) * </a:t>
            </a:r>
            <a:r>
              <a:rPr lang="en-US" altLang="en-US" i="1"/>
              <a:t>b</a:t>
            </a:r>
            <a:r>
              <a:rPr lang="en-US" altLang="en-US" baseline="-25000"/>
              <a:t>2</a:t>
            </a:r>
            <a:r>
              <a:rPr lang="en-US" altLang="en-US"/>
              <a:t>) * </a:t>
            </a:r>
            <a:r>
              <a:rPr lang="en-US" altLang="en-US" i="1"/>
              <a:t>b</a:t>
            </a:r>
            <a:r>
              <a:rPr lang="en-US" altLang="en-US" baseline="-25000"/>
              <a:t>3</a:t>
            </a:r>
            <a:r>
              <a:rPr lang="en-US" altLang="en-US"/>
              <a:t>)</a:t>
            </a:r>
          </a:p>
          <a:p>
            <a:pPr lvl="1" eaLnBrk="1" hangingPunct="1"/>
            <a:r>
              <a:rPr lang="en-US" altLang="en-US"/>
              <a:t>this is equivalent to applying one filter: a * (</a:t>
            </a:r>
            <a:r>
              <a:rPr lang="en-US" altLang="en-US" i="1"/>
              <a:t>b</a:t>
            </a:r>
            <a:r>
              <a:rPr lang="en-US" altLang="en-US" baseline="-25000"/>
              <a:t>1</a:t>
            </a:r>
            <a:r>
              <a:rPr lang="en-US" altLang="en-US"/>
              <a:t> * </a:t>
            </a:r>
            <a:r>
              <a:rPr lang="en-US" altLang="en-US" i="1"/>
              <a:t>b</a:t>
            </a:r>
            <a:r>
              <a:rPr lang="en-US" altLang="en-US" baseline="-25000"/>
              <a:t>2</a:t>
            </a:r>
            <a:r>
              <a:rPr lang="en-US" altLang="en-US"/>
              <a:t> * </a:t>
            </a:r>
            <a:r>
              <a:rPr lang="en-US" altLang="en-US" i="1"/>
              <a:t>b</a:t>
            </a:r>
            <a:r>
              <a:rPr lang="en-US" altLang="en-US" baseline="-25000"/>
              <a:t>3</a:t>
            </a:r>
            <a:r>
              <a:rPr lang="en-US" altLang="en-US"/>
              <a:t>)</a:t>
            </a:r>
          </a:p>
        </p:txBody>
      </p:sp>
      <p:pic>
        <p:nvPicPr>
          <p:cNvPr id="200709" name="Picture 4" descr="conv-not">
            <a:extLst>
              <a:ext uri="{FF2B5EF4-FFF2-40B4-BE49-F238E27FC236}">
                <a16:creationId xmlns:a16="http://schemas.microsoft.com/office/drawing/2014/main" id="{D9FA639E-17D7-4BF9-B0CC-C2F10EA3B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1409700"/>
            <a:ext cx="1246188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10" name="Picture 5" descr="commut">
            <a:extLst>
              <a:ext uri="{FF2B5EF4-FFF2-40B4-BE49-F238E27FC236}">
                <a16:creationId xmlns:a16="http://schemas.microsoft.com/office/drawing/2014/main" id="{8780DA60-F22D-4129-9C6B-4F8B91CCD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54250"/>
            <a:ext cx="1693863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11" name="Picture 6" descr="assoc">
            <a:extLst>
              <a:ext uri="{FF2B5EF4-FFF2-40B4-BE49-F238E27FC236}">
                <a16:creationId xmlns:a16="http://schemas.microsoft.com/office/drawing/2014/main" id="{D1A39E5D-F21E-413F-BB6C-56F45628E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963" y="2590800"/>
            <a:ext cx="306863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12" name="Picture 7" descr="distrib">
            <a:extLst>
              <a:ext uri="{FF2B5EF4-FFF2-40B4-BE49-F238E27FC236}">
                <a16:creationId xmlns:a16="http://schemas.microsoft.com/office/drawing/2014/main" id="{F0B5A48F-3F50-489A-9DCD-A01853AE2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650" y="2928938"/>
            <a:ext cx="34877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13" name="Picture 8" descr="scalar">
            <a:extLst>
              <a:ext uri="{FF2B5EF4-FFF2-40B4-BE49-F238E27FC236}">
                <a16:creationId xmlns:a16="http://schemas.microsoft.com/office/drawing/2014/main" id="{4FDE0C9F-7463-41D8-9700-7D2936C82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813" y="3267075"/>
            <a:ext cx="35829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14" name="Picture 9" descr="indent">
            <a:extLst>
              <a:ext uri="{FF2B5EF4-FFF2-40B4-BE49-F238E27FC236}">
                <a16:creationId xmlns:a16="http://schemas.microsoft.com/office/drawing/2014/main" id="{49EBB7B7-EF2F-44C3-9960-368F9AF36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038600"/>
            <a:ext cx="1277938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E997B644-78D3-49D5-BC5A-ACA5A17A74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Gaussian and convolution</a:t>
            </a:r>
          </a:p>
        </p:txBody>
      </p:sp>
      <p:sp>
        <p:nvSpPr>
          <p:cNvPr id="1035267" name="Rectangle 3">
            <a:extLst>
              <a:ext uri="{FF2B5EF4-FFF2-40B4-BE49-F238E27FC236}">
                <a16:creationId xmlns:a16="http://schemas.microsoft.com/office/drawing/2014/main" id="{6396129D-A26A-4F6D-B846-5DCCF74B33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5105400"/>
          </a:xfrm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altLang="en-US"/>
              <a:t>Removes “high-frequency” components from the image (low-pass filter)</a:t>
            </a:r>
          </a:p>
          <a:p>
            <a:pPr eaLnBrk="1" hangingPunct="1">
              <a:buFontTx/>
              <a:buChar char="•"/>
            </a:pPr>
            <a:r>
              <a:rPr lang="en-US" altLang="en-US"/>
              <a:t>Convolution with self is another Gaussian</a:t>
            </a:r>
          </a:p>
          <a:p>
            <a:pPr lvl="1" eaLnBrk="1" hangingPunct="1"/>
            <a:endParaRPr lang="en-US" altLang="en-US"/>
          </a:p>
          <a:p>
            <a:pPr lvl="1" eaLnBrk="1" hangingPunct="1"/>
            <a:endParaRPr lang="en-US" altLang="en-US"/>
          </a:p>
          <a:p>
            <a:pPr lvl="1" eaLnBrk="1" hangingPunct="1"/>
            <a:endParaRPr lang="en-US" altLang="en-US"/>
          </a:p>
          <a:p>
            <a:pPr lvl="1" eaLnBrk="1" hangingPunct="1"/>
            <a:endParaRPr lang="en-US" altLang="en-US"/>
          </a:p>
          <a:p>
            <a:pPr lvl="1" eaLnBrk="1" hangingPunct="1"/>
            <a:r>
              <a:rPr lang="en-US" altLang="en-US"/>
              <a:t>Convolving twice with Gaussian kernel of width </a:t>
            </a:r>
            <a:r>
              <a:rPr lang="en-US" altLang="en-US" i="1"/>
              <a:t>   </a:t>
            </a:r>
            <a:r>
              <a:rPr lang="en-US" altLang="en-US"/>
              <a:t> = convolving once with kernel of width  </a:t>
            </a:r>
            <a:endParaRPr lang="en-US" altLang="en-US" i="1"/>
          </a:p>
        </p:txBody>
      </p:sp>
      <p:sp>
        <p:nvSpPr>
          <p:cNvPr id="202756" name="Text Box 5">
            <a:extLst>
              <a:ext uri="{FF2B5EF4-FFF2-40B4-BE49-F238E27FC236}">
                <a16:creationId xmlns:a16="http://schemas.microsoft.com/office/drawing/2014/main" id="{B65C238A-8C88-4B83-9BB9-28FA9C715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6553200"/>
            <a:ext cx="1800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Source: K. Grauman</a:t>
            </a:r>
          </a:p>
        </p:txBody>
      </p:sp>
      <p:pic>
        <p:nvPicPr>
          <p:cNvPr id="2" name="Picture 2" descr="C:\snavely\work\teaching\09Fa-CS6610\matlab\filters\g.png">
            <a:extLst>
              <a:ext uri="{FF2B5EF4-FFF2-40B4-BE49-F238E27FC236}">
                <a16:creationId xmlns:a16="http://schemas.microsoft.com/office/drawing/2014/main" id="{8D26C1FF-A8AB-4FB2-9271-136E3BD18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3528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 descr="C:\snavely\work\teaching\09Fa-CS6610\matlab\filters\g2.png">
            <a:extLst>
              <a:ext uri="{FF2B5EF4-FFF2-40B4-BE49-F238E27FC236}">
                <a16:creationId xmlns:a16="http://schemas.microsoft.com/office/drawing/2014/main" id="{E09859B8-EDDD-4521-87A3-DD4D3775D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528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snavely\work\teaching\09Fa-CS6610\matlab\filters\g.png">
            <a:extLst>
              <a:ext uri="{FF2B5EF4-FFF2-40B4-BE49-F238E27FC236}">
                <a16:creationId xmlns:a16="http://schemas.microsoft.com/office/drawing/2014/main" id="{97272EBB-46B8-48DA-916E-11069FF8C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3528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5C6542-726E-4082-8335-9DA070457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6900" y="3506788"/>
            <a:ext cx="7493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D24201-FB81-4541-949A-2100C0A71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1475" y="3494088"/>
            <a:ext cx="5683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>
                <a:solidFill>
                  <a:srgbClr val="000000"/>
                </a:solidFill>
                <a:cs typeface="Times New Roman" panose="02020603050405020304" pitchFamily="18" charset="0"/>
              </a:rPr>
              <a:t>=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F148CB75-2266-4978-8A04-379725CCB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963" y="5303838"/>
            <a:ext cx="2587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>
            <a:extLst>
              <a:ext uri="{FF2B5EF4-FFF2-40B4-BE49-F238E27FC236}">
                <a16:creationId xmlns:a16="http://schemas.microsoft.com/office/drawing/2014/main" id="{3B42E1A0-507F-4F84-A87B-BCE1126F7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038" y="5578475"/>
            <a:ext cx="82232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5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5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267" grpId="0" build="p"/>
      <p:bldP spid="8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8767BCA0-9733-41AB-83C2-58F1693DF8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Image half-sizing</a:t>
            </a:r>
          </a:p>
        </p:txBody>
      </p:sp>
      <p:pic>
        <p:nvPicPr>
          <p:cNvPr id="204803" name="Picture 3" descr="van_Gogh_-_Self_Portrait">
            <a:extLst>
              <a:ext uri="{FF2B5EF4-FFF2-40B4-BE49-F238E27FC236}">
                <a16:creationId xmlns:a16="http://schemas.microsoft.com/office/drawing/2014/main" id="{FB8920A1-6D72-457F-90B0-7D73FD8A9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650" y="-1371600"/>
            <a:ext cx="6280150" cy="825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Text Box 4">
            <a:extLst>
              <a:ext uri="{FF2B5EF4-FFF2-40B4-BE49-F238E27FC236}">
                <a16:creationId xmlns:a16="http://schemas.microsoft.com/office/drawing/2014/main" id="{965A1DA5-9711-41D3-9A38-C1CADF0E2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1716088"/>
            <a:ext cx="335438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This image is too big to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fit on the screen.  How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can we reduce it?</a:t>
            </a:r>
          </a:p>
          <a:p>
            <a:pPr>
              <a:spcBef>
                <a:spcPct val="0"/>
              </a:spcBef>
            </a:pPr>
            <a:endParaRPr lang="en-US" altLang="en-US" sz="240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How to generate a half-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sized version?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Footer Placeholder 3">
            <a:extLst>
              <a:ext uri="{FF2B5EF4-FFF2-40B4-BE49-F238E27FC236}">
                <a16:creationId xmlns:a16="http://schemas.microsoft.com/office/drawing/2014/main" id="{408DEE29-10DA-4E0E-8577-376434C31A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+mn-ea"/>
                <a:cs typeface="Arial" panose="020B0604020202020204" pitchFamily="34" charset="0"/>
              </a:rPr>
              <a:t>© 2006 Steve Marschner • </a:t>
            </a:r>
            <a:fld id="{83FA7A16-C6B3-4FD6-86D9-2610C6E1BFC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4387" name="Rectangle 2">
            <a:extLst>
              <a:ext uri="{FF2B5EF4-FFF2-40B4-BE49-F238E27FC236}">
                <a16:creationId xmlns:a16="http://schemas.microsoft.com/office/drawing/2014/main" id="{42869BD1-6D7C-4AB6-9D79-E35C5E1C28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Moving Average</a:t>
            </a:r>
          </a:p>
        </p:txBody>
      </p:sp>
      <p:sp>
        <p:nvSpPr>
          <p:cNvPr id="144388" name="Rectangle 3">
            <a:extLst>
              <a:ext uri="{FF2B5EF4-FFF2-40B4-BE49-F238E27FC236}">
                <a16:creationId xmlns:a16="http://schemas.microsoft.com/office/drawing/2014/main" id="{EB160929-65E0-4A5E-B2D7-A75C1DB886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Can add weights to our moving average</a:t>
            </a:r>
          </a:p>
          <a:p>
            <a:pPr eaLnBrk="1" hangingPunct="1"/>
            <a:r>
              <a:rPr lang="en-US" altLang="en-US" i="1"/>
              <a:t>Weights </a:t>
            </a:r>
            <a:r>
              <a:rPr lang="en-US" altLang="en-US"/>
              <a:t> […, 0, 1, 1, 1, 1, 1, 0, …]  / 5 </a:t>
            </a:r>
          </a:p>
        </p:txBody>
      </p:sp>
      <p:pic>
        <p:nvPicPr>
          <p:cNvPr id="144389" name="Picture 4" descr="smoothing-box">
            <a:extLst>
              <a:ext uri="{FF2B5EF4-FFF2-40B4-BE49-F238E27FC236}">
                <a16:creationId xmlns:a16="http://schemas.microsoft.com/office/drawing/2014/main" id="{D6A328A8-420F-4A1C-ACDE-0B2885864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124200"/>
            <a:ext cx="3889375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345CDC88-0037-4A4A-B524-7359BF05F3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Image sub-sampling</a:t>
            </a:r>
          </a:p>
        </p:txBody>
      </p:sp>
      <p:pic>
        <p:nvPicPr>
          <p:cNvPr id="205827" name="Picture 3" descr="vg-nn-half">
            <a:extLst>
              <a:ext uri="{FF2B5EF4-FFF2-40B4-BE49-F238E27FC236}">
                <a16:creationId xmlns:a16="http://schemas.microsoft.com/office/drawing/2014/main" id="{0BB664CE-0679-4911-80D1-3BB3FFECC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0"/>
            <a:ext cx="3181350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8" name="Picture 4" descr="vg-nn-quarter">
            <a:extLst>
              <a:ext uri="{FF2B5EF4-FFF2-40B4-BE49-F238E27FC236}">
                <a16:creationId xmlns:a16="http://schemas.microsoft.com/office/drawing/2014/main" id="{CAE34342-A52B-44EB-86C8-EA087260D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1879600"/>
            <a:ext cx="15875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9" name="Picture 5" descr="vg-nn-eighth">
            <a:extLst>
              <a:ext uri="{FF2B5EF4-FFF2-40B4-BE49-F238E27FC236}">
                <a16:creationId xmlns:a16="http://schemas.microsoft.com/office/drawing/2014/main" id="{683D1947-64F9-4439-BE40-B2A79F4AA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362200"/>
            <a:ext cx="8001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30" name="Text Box 6">
            <a:extLst>
              <a:ext uri="{FF2B5EF4-FFF2-40B4-BE49-F238E27FC236}">
                <a16:creationId xmlns:a16="http://schemas.microsoft.com/office/drawing/2014/main" id="{A47D3D82-C4E2-4F33-B021-20012CA3D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153025"/>
            <a:ext cx="41465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>
                <a:solidFill>
                  <a:srgbClr val="000000"/>
                </a:solidFill>
              </a:rPr>
              <a:t>Throw away every other row and column to create a </a:t>
            </a:r>
            <a:r>
              <a:rPr lang="en-US" altLang="en-US" sz="2400">
                <a:solidFill>
                  <a:srgbClr val="000000"/>
                </a:solidFill>
              </a:rPr>
              <a:t>1/2</a:t>
            </a:r>
            <a:r>
              <a:rPr lang="en-US" altLang="en-US" sz="2000">
                <a:solidFill>
                  <a:srgbClr val="000000"/>
                </a:solidFill>
              </a:rPr>
              <a:t> size image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- called</a:t>
            </a:r>
            <a:r>
              <a:rPr lang="en-US" altLang="en-US" i="1">
                <a:solidFill>
                  <a:srgbClr val="000000"/>
                </a:solidFill>
              </a:rPr>
              <a:t> image sub-sampling</a:t>
            </a:r>
          </a:p>
        </p:txBody>
      </p:sp>
      <p:sp>
        <p:nvSpPr>
          <p:cNvPr id="205831" name="Text Box 7">
            <a:extLst>
              <a:ext uri="{FF2B5EF4-FFF2-40B4-BE49-F238E27FC236}">
                <a16:creationId xmlns:a16="http://schemas.microsoft.com/office/drawing/2014/main" id="{A8835C91-74AB-4699-9C15-DD0A2A22F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4188" y="4013200"/>
            <a:ext cx="608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1/4</a:t>
            </a:r>
          </a:p>
        </p:txBody>
      </p:sp>
      <p:sp>
        <p:nvSpPr>
          <p:cNvPr id="205832" name="Text Box 8">
            <a:extLst>
              <a:ext uri="{FF2B5EF4-FFF2-40B4-BE49-F238E27FC236}">
                <a16:creationId xmlns:a16="http://schemas.microsoft.com/office/drawing/2014/main" id="{18D983FB-F00E-4BA2-95F9-3FD5D8081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0588" y="3416300"/>
            <a:ext cx="608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1/8</a:t>
            </a:r>
          </a:p>
        </p:txBody>
      </p:sp>
      <p:sp>
        <p:nvSpPr>
          <p:cNvPr id="205833" name="Text Box 9">
            <a:extLst>
              <a:ext uri="{FF2B5EF4-FFF2-40B4-BE49-F238E27FC236}">
                <a16:creationId xmlns:a16="http://schemas.microsoft.com/office/drawing/2014/main" id="{E9752E3B-71EE-412C-8B91-263B4CEA2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6477000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srgbClr val="000000"/>
                </a:solidFill>
              </a:rPr>
              <a:t>Slide by Steve Seitz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 descr="vg-nn-half">
            <a:extLst>
              <a:ext uri="{FF2B5EF4-FFF2-40B4-BE49-F238E27FC236}">
                <a16:creationId xmlns:a16="http://schemas.microsoft.com/office/drawing/2014/main" id="{A3B5E110-1C95-46B1-847F-287A349BC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914400"/>
            <a:ext cx="3181350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1" name="Picture 3" descr="vg-nn-quarter">
            <a:extLst>
              <a:ext uri="{FF2B5EF4-FFF2-40B4-BE49-F238E27FC236}">
                <a16:creationId xmlns:a16="http://schemas.microsoft.com/office/drawing/2014/main" id="{6569A2D4-2CD9-4512-A753-06251FA36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914400"/>
            <a:ext cx="318135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2" name="Picture 4" descr="vg-nn-eighth">
            <a:extLst>
              <a:ext uri="{FF2B5EF4-FFF2-40B4-BE49-F238E27FC236}">
                <a16:creationId xmlns:a16="http://schemas.microsoft.com/office/drawing/2014/main" id="{01E75D09-C69B-4DE0-9C79-52B9ED408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900113"/>
            <a:ext cx="3198813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3" name="Rectangle 5">
            <a:extLst>
              <a:ext uri="{FF2B5EF4-FFF2-40B4-BE49-F238E27FC236}">
                <a16:creationId xmlns:a16="http://schemas.microsoft.com/office/drawing/2014/main" id="{EA44FBCF-3504-4378-BD4A-B69901E5BB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Image sub-sampling</a:t>
            </a:r>
          </a:p>
        </p:txBody>
      </p:sp>
      <p:sp>
        <p:nvSpPr>
          <p:cNvPr id="206854" name="Text Box 6">
            <a:extLst>
              <a:ext uri="{FF2B5EF4-FFF2-40B4-BE49-F238E27FC236}">
                <a16:creationId xmlns:a16="http://schemas.microsoft.com/office/drawing/2014/main" id="{EDE4A300-71DE-4C68-A03D-F380BEDB1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5105400"/>
            <a:ext cx="1681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1/4  </a:t>
            </a:r>
            <a:r>
              <a:rPr lang="en-US" altLang="en-US" sz="1600">
                <a:solidFill>
                  <a:srgbClr val="000000"/>
                </a:solidFill>
              </a:rPr>
              <a:t>(2x zoom)</a:t>
            </a:r>
          </a:p>
        </p:txBody>
      </p:sp>
      <p:sp>
        <p:nvSpPr>
          <p:cNvPr id="206855" name="Text Box 7">
            <a:extLst>
              <a:ext uri="{FF2B5EF4-FFF2-40B4-BE49-F238E27FC236}">
                <a16:creationId xmlns:a16="http://schemas.microsoft.com/office/drawing/2014/main" id="{0E800116-22B0-47AA-918C-81668F6D5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105400"/>
            <a:ext cx="1681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1/8  </a:t>
            </a:r>
            <a:r>
              <a:rPr lang="en-US" altLang="en-US" sz="1600">
                <a:solidFill>
                  <a:srgbClr val="000000"/>
                </a:solidFill>
              </a:rPr>
              <a:t>(4x zoom)</a:t>
            </a:r>
          </a:p>
        </p:txBody>
      </p:sp>
      <p:sp>
        <p:nvSpPr>
          <p:cNvPr id="206856" name="Text Box 8">
            <a:extLst>
              <a:ext uri="{FF2B5EF4-FFF2-40B4-BE49-F238E27FC236}">
                <a16:creationId xmlns:a16="http://schemas.microsoft.com/office/drawing/2014/main" id="{E7BB6F50-5228-4F77-B02A-CCFE16495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715000"/>
            <a:ext cx="830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Aliasing!  What do we do?</a:t>
            </a:r>
          </a:p>
        </p:txBody>
      </p:sp>
      <p:sp>
        <p:nvSpPr>
          <p:cNvPr id="206857" name="Text Box 9">
            <a:extLst>
              <a:ext uri="{FF2B5EF4-FFF2-40B4-BE49-F238E27FC236}">
                <a16:creationId xmlns:a16="http://schemas.microsoft.com/office/drawing/2014/main" id="{980959CA-BE1F-42AD-88C1-897658F91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105400"/>
            <a:ext cx="608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1/2</a:t>
            </a:r>
          </a:p>
        </p:txBody>
      </p:sp>
      <p:sp>
        <p:nvSpPr>
          <p:cNvPr id="206858" name="Text Box 10">
            <a:extLst>
              <a:ext uri="{FF2B5EF4-FFF2-40B4-BE49-F238E27FC236}">
                <a16:creationId xmlns:a16="http://schemas.microsoft.com/office/drawing/2014/main" id="{3DAF52E3-C08E-4E56-87FD-9705C6097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6477000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srgbClr val="000000"/>
                </a:solidFill>
              </a:rPr>
              <a:t>Slide by Steve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318039A8-6976-4B05-B250-AE90B68CD3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Sampling an image</a:t>
            </a:r>
          </a:p>
        </p:txBody>
      </p:sp>
      <p:grpSp>
        <p:nvGrpSpPr>
          <p:cNvPr id="207875" name="Group 3">
            <a:extLst>
              <a:ext uri="{FF2B5EF4-FFF2-40B4-BE49-F238E27FC236}">
                <a16:creationId xmlns:a16="http://schemas.microsoft.com/office/drawing/2014/main" id="{EF49C6CC-F327-44C3-AD1B-1196C17F1A74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3962400"/>
            <a:ext cx="5638800" cy="1981200"/>
            <a:chOff x="1104" y="2496"/>
            <a:chExt cx="3552" cy="1248"/>
          </a:xfrm>
        </p:grpSpPr>
        <p:grpSp>
          <p:nvGrpSpPr>
            <p:cNvPr id="207981" name="Group 4">
              <a:extLst>
                <a:ext uri="{FF2B5EF4-FFF2-40B4-BE49-F238E27FC236}">
                  <a16:creationId xmlns:a16="http://schemas.microsoft.com/office/drawing/2014/main" id="{36D1BA20-8400-45C3-8064-954061B4FB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4" y="2496"/>
              <a:ext cx="1248" cy="1248"/>
              <a:chOff x="1248" y="1536"/>
              <a:chExt cx="960" cy="960"/>
            </a:xfrm>
          </p:grpSpPr>
          <p:sp>
            <p:nvSpPr>
              <p:cNvPr id="208017" name="Rectangle 5">
                <a:extLst>
                  <a:ext uri="{FF2B5EF4-FFF2-40B4-BE49-F238E27FC236}">
                    <a16:creationId xmlns:a16="http://schemas.microsoft.com/office/drawing/2014/main" id="{A7FCB96A-D4D1-4F0F-A7B5-E726733D18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53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18" name="Rectangle 6">
                <a:extLst>
                  <a:ext uri="{FF2B5EF4-FFF2-40B4-BE49-F238E27FC236}">
                    <a16:creationId xmlns:a16="http://schemas.microsoft.com/office/drawing/2014/main" id="{3E5FD257-8233-49D6-BC5F-42DFAE5F5F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53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19" name="Rectangle 7">
                <a:extLst>
                  <a:ext uri="{FF2B5EF4-FFF2-40B4-BE49-F238E27FC236}">
                    <a16:creationId xmlns:a16="http://schemas.microsoft.com/office/drawing/2014/main" id="{6C1200BE-0C58-4F99-A953-0800546B20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53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20" name="Rectangle 8">
                <a:extLst>
                  <a:ext uri="{FF2B5EF4-FFF2-40B4-BE49-F238E27FC236}">
                    <a16:creationId xmlns:a16="http://schemas.microsoft.com/office/drawing/2014/main" id="{32A7101E-35EB-419F-B29B-DB92738118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153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21" name="Rectangle 9">
                <a:extLst>
                  <a:ext uri="{FF2B5EF4-FFF2-40B4-BE49-F238E27FC236}">
                    <a16:creationId xmlns:a16="http://schemas.microsoft.com/office/drawing/2014/main" id="{F5F7B508-6E9E-4A57-9420-1328CE9C37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01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22" name="Rectangle 10">
                <a:extLst>
                  <a:ext uri="{FF2B5EF4-FFF2-40B4-BE49-F238E27FC236}">
                    <a16:creationId xmlns:a16="http://schemas.microsoft.com/office/drawing/2014/main" id="{2ECB8C5C-3542-4125-BF0B-257414717B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201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23" name="Rectangle 11">
                <a:extLst>
                  <a:ext uri="{FF2B5EF4-FFF2-40B4-BE49-F238E27FC236}">
                    <a16:creationId xmlns:a16="http://schemas.microsoft.com/office/drawing/2014/main" id="{502ECADA-4D0C-43A3-AC7C-E213067E6B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01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24" name="Rectangle 12">
                <a:extLst>
                  <a:ext uri="{FF2B5EF4-FFF2-40B4-BE49-F238E27FC236}">
                    <a16:creationId xmlns:a16="http://schemas.microsoft.com/office/drawing/2014/main" id="{6301F331-1DCE-462C-AC6B-1A5D0EE415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01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25" name="Rectangle 13">
                <a:extLst>
                  <a:ext uri="{FF2B5EF4-FFF2-40B4-BE49-F238E27FC236}">
                    <a16:creationId xmlns:a16="http://schemas.microsoft.com/office/drawing/2014/main" id="{658C3BCD-CCDB-4955-94B2-E008415699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77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26" name="Rectangle 14">
                <a:extLst>
                  <a:ext uri="{FF2B5EF4-FFF2-40B4-BE49-F238E27FC236}">
                    <a16:creationId xmlns:a16="http://schemas.microsoft.com/office/drawing/2014/main" id="{B6030D96-B9C6-415C-968C-A6268F0370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27" name="Rectangle 15">
                <a:extLst>
                  <a:ext uri="{FF2B5EF4-FFF2-40B4-BE49-F238E27FC236}">
                    <a16:creationId xmlns:a16="http://schemas.microsoft.com/office/drawing/2014/main" id="{136FB052-1A6B-4AED-AD91-43F0A4AD56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177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28" name="Rectangle 16">
                <a:extLst>
                  <a:ext uri="{FF2B5EF4-FFF2-40B4-BE49-F238E27FC236}">
                    <a16:creationId xmlns:a16="http://schemas.microsoft.com/office/drawing/2014/main" id="{38E22074-47E8-480B-82CC-0C34DCB394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77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29" name="Rectangle 17">
                <a:extLst>
                  <a:ext uri="{FF2B5EF4-FFF2-40B4-BE49-F238E27FC236}">
                    <a16:creationId xmlns:a16="http://schemas.microsoft.com/office/drawing/2014/main" id="{B73A51B0-E556-4423-AC34-74905FB34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225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30" name="Rectangle 18">
                <a:extLst>
                  <a:ext uri="{FF2B5EF4-FFF2-40B4-BE49-F238E27FC236}">
                    <a16:creationId xmlns:a16="http://schemas.microsoft.com/office/drawing/2014/main" id="{5EBEAF26-8D46-45E6-AA60-CEF1F72D0E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25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31" name="Rectangle 19">
                <a:extLst>
                  <a:ext uri="{FF2B5EF4-FFF2-40B4-BE49-F238E27FC236}">
                    <a16:creationId xmlns:a16="http://schemas.microsoft.com/office/drawing/2014/main" id="{D899666B-5D45-4E4F-96FE-E237DACEA0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25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32" name="Rectangle 20">
                <a:extLst>
                  <a:ext uri="{FF2B5EF4-FFF2-40B4-BE49-F238E27FC236}">
                    <a16:creationId xmlns:a16="http://schemas.microsoft.com/office/drawing/2014/main" id="{E13672E3-B937-40F4-B28E-C86A0FAE2A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25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</p:grpSp>
        <p:grpSp>
          <p:nvGrpSpPr>
            <p:cNvPr id="207982" name="Group 21">
              <a:extLst>
                <a:ext uri="{FF2B5EF4-FFF2-40B4-BE49-F238E27FC236}">
                  <a16:creationId xmlns:a16="http://schemas.microsoft.com/office/drawing/2014/main" id="{9945772C-E6F4-41C2-90F0-F9D787AA38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2640"/>
              <a:ext cx="1008" cy="960"/>
              <a:chOff x="1248" y="2592"/>
              <a:chExt cx="1008" cy="960"/>
            </a:xfrm>
          </p:grpSpPr>
          <p:sp>
            <p:nvSpPr>
              <p:cNvPr id="208001" name="Oval 22">
                <a:extLst>
                  <a:ext uri="{FF2B5EF4-FFF2-40B4-BE49-F238E27FC236}">
                    <a16:creationId xmlns:a16="http://schemas.microsoft.com/office/drawing/2014/main" id="{542072F2-78BB-43DB-BC5C-02FA5411B6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592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02" name="Oval 23">
                <a:extLst>
                  <a:ext uri="{FF2B5EF4-FFF2-40B4-BE49-F238E27FC236}">
                    <a16:creationId xmlns:a16="http://schemas.microsoft.com/office/drawing/2014/main" id="{587392E4-F110-40C8-B9A8-CC1F8350DD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592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03" name="Oval 24">
                <a:extLst>
                  <a:ext uri="{FF2B5EF4-FFF2-40B4-BE49-F238E27FC236}">
                    <a16:creationId xmlns:a16="http://schemas.microsoft.com/office/drawing/2014/main" id="{028258A5-61AA-4750-8D0F-A0CEA4F3BD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592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04" name="Oval 25">
                <a:extLst>
                  <a:ext uri="{FF2B5EF4-FFF2-40B4-BE49-F238E27FC236}">
                    <a16:creationId xmlns:a16="http://schemas.microsoft.com/office/drawing/2014/main" id="{DD76A339-261B-4D00-88F5-60E60FCFA4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2592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05" name="Oval 26">
                <a:extLst>
                  <a:ext uri="{FF2B5EF4-FFF2-40B4-BE49-F238E27FC236}">
                    <a16:creationId xmlns:a16="http://schemas.microsoft.com/office/drawing/2014/main" id="{A29AC79A-514D-478A-A2F1-0E486193EC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880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06" name="Oval 27">
                <a:extLst>
                  <a:ext uri="{FF2B5EF4-FFF2-40B4-BE49-F238E27FC236}">
                    <a16:creationId xmlns:a16="http://schemas.microsoft.com/office/drawing/2014/main" id="{EEB102E7-48FD-4615-8848-EAE9D3B8B2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880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07" name="Oval 28">
                <a:extLst>
                  <a:ext uri="{FF2B5EF4-FFF2-40B4-BE49-F238E27FC236}">
                    <a16:creationId xmlns:a16="http://schemas.microsoft.com/office/drawing/2014/main" id="{83F507AB-A14A-4BB3-851E-9E7DA04FDE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880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08" name="Oval 29">
                <a:extLst>
                  <a:ext uri="{FF2B5EF4-FFF2-40B4-BE49-F238E27FC236}">
                    <a16:creationId xmlns:a16="http://schemas.microsoft.com/office/drawing/2014/main" id="{84604549-62D3-4945-946F-5EA90577EF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2880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09" name="Oval 30">
                <a:extLst>
                  <a:ext uri="{FF2B5EF4-FFF2-40B4-BE49-F238E27FC236}">
                    <a16:creationId xmlns:a16="http://schemas.microsoft.com/office/drawing/2014/main" id="{96B6C484-765C-4E46-91D5-EFCAFD12DB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10" name="Oval 31">
                <a:extLst>
                  <a:ext uri="{FF2B5EF4-FFF2-40B4-BE49-F238E27FC236}">
                    <a16:creationId xmlns:a16="http://schemas.microsoft.com/office/drawing/2014/main" id="{CAAC4C6E-9BC5-4755-9F89-AA5E0333BD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3216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11" name="Oval 32">
                <a:extLst>
                  <a:ext uri="{FF2B5EF4-FFF2-40B4-BE49-F238E27FC236}">
                    <a16:creationId xmlns:a16="http://schemas.microsoft.com/office/drawing/2014/main" id="{D80BD768-9FB9-438C-B675-9399BD360F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3216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12" name="Oval 33">
                <a:extLst>
                  <a:ext uri="{FF2B5EF4-FFF2-40B4-BE49-F238E27FC236}">
                    <a16:creationId xmlns:a16="http://schemas.microsoft.com/office/drawing/2014/main" id="{4F375ECD-E839-47B3-AF33-F2773DF231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3216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13" name="Oval 34">
                <a:extLst>
                  <a:ext uri="{FF2B5EF4-FFF2-40B4-BE49-F238E27FC236}">
                    <a16:creationId xmlns:a16="http://schemas.microsoft.com/office/drawing/2014/main" id="{6EB8E93F-4370-4643-A662-D55ED374A0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3504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14" name="Oval 35">
                <a:extLst>
                  <a:ext uri="{FF2B5EF4-FFF2-40B4-BE49-F238E27FC236}">
                    <a16:creationId xmlns:a16="http://schemas.microsoft.com/office/drawing/2014/main" id="{43F816FC-8D8D-4BF7-B279-63111D941A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3504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15" name="Oval 36">
                <a:extLst>
                  <a:ext uri="{FF2B5EF4-FFF2-40B4-BE49-F238E27FC236}">
                    <a16:creationId xmlns:a16="http://schemas.microsoft.com/office/drawing/2014/main" id="{AE95D6E1-75F4-4472-A56A-62A41C9552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3504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16" name="Oval 37">
                <a:extLst>
                  <a:ext uri="{FF2B5EF4-FFF2-40B4-BE49-F238E27FC236}">
                    <a16:creationId xmlns:a16="http://schemas.microsoft.com/office/drawing/2014/main" id="{040E4855-0F66-49A0-8E53-0352247885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3504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</p:grpSp>
        <p:sp>
          <p:nvSpPr>
            <p:cNvPr id="207983" name="AutoShape 38">
              <a:extLst>
                <a:ext uri="{FF2B5EF4-FFF2-40B4-BE49-F238E27FC236}">
                  <a16:creationId xmlns:a16="http://schemas.microsoft.com/office/drawing/2014/main" id="{2EE04996-7915-4DD0-BCDE-22392900EA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976"/>
              <a:ext cx="1056" cy="336"/>
            </a:xfrm>
            <a:prstGeom prst="rightArrow">
              <a:avLst>
                <a:gd name="adj1" fmla="val 50000"/>
                <a:gd name="adj2" fmla="val 7857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  <p:grpSp>
          <p:nvGrpSpPr>
            <p:cNvPr id="207984" name="Group 39">
              <a:extLst>
                <a:ext uri="{FF2B5EF4-FFF2-40B4-BE49-F238E27FC236}">
                  <a16:creationId xmlns:a16="http://schemas.microsoft.com/office/drawing/2014/main" id="{72224C4C-3847-4C93-9C2E-F247D60B65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0" y="2784"/>
              <a:ext cx="816" cy="816"/>
              <a:chOff x="1248" y="1536"/>
              <a:chExt cx="960" cy="960"/>
            </a:xfrm>
          </p:grpSpPr>
          <p:sp>
            <p:nvSpPr>
              <p:cNvPr id="207985" name="Rectangle 40">
                <a:extLst>
                  <a:ext uri="{FF2B5EF4-FFF2-40B4-BE49-F238E27FC236}">
                    <a16:creationId xmlns:a16="http://schemas.microsoft.com/office/drawing/2014/main" id="{90558362-00EA-4A53-A8FC-68A4275259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53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86" name="Rectangle 41">
                <a:extLst>
                  <a:ext uri="{FF2B5EF4-FFF2-40B4-BE49-F238E27FC236}">
                    <a16:creationId xmlns:a16="http://schemas.microsoft.com/office/drawing/2014/main" id="{C53F009D-01B2-41CB-BA67-65908DCAC3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53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87" name="Rectangle 42">
                <a:extLst>
                  <a:ext uri="{FF2B5EF4-FFF2-40B4-BE49-F238E27FC236}">
                    <a16:creationId xmlns:a16="http://schemas.microsoft.com/office/drawing/2014/main" id="{3E7D2E46-3881-4C60-A284-0936BC3B3B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53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88" name="Rectangle 43">
                <a:extLst>
                  <a:ext uri="{FF2B5EF4-FFF2-40B4-BE49-F238E27FC236}">
                    <a16:creationId xmlns:a16="http://schemas.microsoft.com/office/drawing/2014/main" id="{23A26BC0-120F-404A-A9D2-2036963A56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153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89" name="Rectangle 44">
                <a:extLst>
                  <a:ext uri="{FF2B5EF4-FFF2-40B4-BE49-F238E27FC236}">
                    <a16:creationId xmlns:a16="http://schemas.microsoft.com/office/drawing/2014/main" id="{99C3F014-319D-404E-9553-9350DD3D45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01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90" name="Rectangle 45">
                <a:extLst>
                  <a:ext uri="{FF2B5EF4-FFF2-40B4-BE49-F238E27FC236}">
                    <a16:creationId xmlns:a16="http://schemas.microsoft.com/office/drawing/2014/main" id="{FB574F21-0EFA-465D-8C5A-E9A1EC3A37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201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91" name="Rectangle 46">
                <a:extLst>
                  <a:ext uri="{FF2B5EF4-FFF2-40B4-BE49-F238E27FC236}">
                    <a16:creationId xmlns:a16="http://schemas.microsoft.com/office/drawing/2014/main" id="{838192E0-AA8A-4E5E-AA08-9265FFFF0E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01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92" name="Rectangle 47">
                <a:extLst>
                  <a:ext uri="{FF2B5EF4-FFF2-40B4-BE49-F238E27FC236}">
                    <a16:creationId xmlns:a16="http://schemas.microsoft.com/office/drawing/2014/main" id="{8C2B5CEF-CDCF-4DC6-A990-102B5D2BE4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01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93" name="Rectangle 48">
                <a:extLst>
                  <a:ext uri="{FF2B5EF4-FFF2-40B4-BE49-F238E27FC236}">
                    <a16:creationId xmlns:a16="http://schemas.microsoft.com/office/drawing/2014/main" id="{6A6E78DA-09AD-49D5-8E2E-7754575038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77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94" name="Rectangle 49">
                <a:extLst>
                  <a:ext uri="{FF2B5EF4-FFF2-40B4-BE49-F238E27FC236}">
                    <a16:creationId xmlns:a16="http://schemas.microsoft.com/office/drawing/2014/main" id="{D8EBD378-BB86-4111-8375-59EA6AA224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95" name="Rectangle 50">
                <a:extLst>
                  <a:ext uri="{FF2B5EF4-FFF2-40B4-BE49-F238E27FC236}">
                    <a16:creationId xmlns:a16="http://schemas.microsoft.com/office/drawing/2014/main" id="{670E1257-4551-423C-ABE1-40A2F88ADF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177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96" name="Rectangle 51">
                <a:extLst>
                  <a:ext uri="{FF2B5EF4-FFF2-40B4-BE49-F238E27FC236}">
                    <a16:creationId xmlns:a16="http://schemas.microsoft.com/office/drawing/2014/main" id="{870EBBD5-8C8D-4EEE-BF71-E210B8CEEA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77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97" name="Rectangle 52">
                <a:extLst>
                  <a:ext uri="{FF2B5EF4-FFF2-40B4-BE49-F238E27FC236}">
                    <a16:creationId xmlns:a16="http://schemas.microsoft.com/office/drawing/2014/main" id="{17AAC5D8-BE3E-4DC0-A3C2-5CFD8B80C1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225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98" name="Rectangle 53">
                <a:extLst>
                  <a:ext uri="{FF2B5EF4-FFF2-40B4-BE49-F238E27FC236}">
                    <a16:creationId xmlns:a16="http://schemas.microsoft.com/office/drawing/2014/main" id="{F29DC196-E0E2-4E54-AEA8-DE75FF254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25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99" name="Rectangle 54">
                <a:extLst>
                  <a:ext uri="{FF2B5EF4-FFF2-40B4-BE49-F238E27FC236}">
                    <a16:creationId xmlns:a16="http://schemas.microsoft.com/office/drawing/2014/main" id="{900B6426-B41A-4344-85A4-BD0898F0C5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25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00" name="Rectangle 55">
                <a:extLst>
                  <a:ext uri="{FF2B5EF4-FFF2-40B4-BE49-F238E27FC236}">
                    <a16:creationId xmlns:a16="http://schemas.microsoft.com/office/drawing/2014/main" id="{1CBDFDE1-797A-4AB7-A417-CEDEFC51D3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25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</p:grpSp>
      </p:grpSp>
      <p:sp>
        <p:nvSpPr>
          <p:cNvPr id="207876" name="Text Box 56">
            <a:extLst>
              <a:ext uri="{FF2B5EF4-FFF2-40B4-BE49-F238E27FC236}">
                <a16:creationId xmlns:a16="http://schemas.microsoft.com/office/drawing/2014/main" id="{613E77C6-BFC1-4404-B1E6-08716179B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6096000"/>
            <a:ext cx="4183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/>
              <a:t>Examples of GOOD sampling</a:t>
            </a:r>
          </a:p>
        </p:txBody>
      </p:sp>
      <p:grpSp>
        <p:nvGrpSpPr>
          <p:cNvPr id="207877" name="Group 57">
            <a:extLst>
              <a:ext uri="{FF2B5EF4-FFF2-40B4-BE49-F238E27FC236}">
                <a16:creationId xmlns:a16="http://schemas.microsoft.com/office/drawing/2014/main" id="{7962C26C-EF49-43EF-9FB8-8171AE8A27D8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1752600"/>
            <a:ext cx="5715000" cy="1981200"/>
            <a:chOff x="1104" y="1104"/>
            <a:chExt cx="3600" cy="1248"/>
          </a:xfrm>
        </p:grpSpPr>
        <p:grpSp>
          <p:nvGrpSpPr>
            <p:cNvPr id="207878" name="Group 58">
              <a:extLst>
                <a:ext uri="{FF2B5EF4-FFF2-40B4-BE49-F238E27FC236}">
                  <a16:creationId xmlns:a16="http://schemas.microsoft.com/office/drawing/2014/main" id="{738D344A-E4C5-4E48-9D73-765C2C3466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4" y="1104"/>
              <a:ext cx="1248" cy="1248"/>
              <a:chOff x="1248" y="1536"/>
              <a:chExt cx="960" cy="960"/>
            </a:xfrm>
          </p:grpSpPr>
          <p:sp>
            <p:nvSpPr>
              <p:cNvPr id="207965" name="Rectangle 59">
                <a:extLst>
                  <a:ext uri="{FF2B5EF4-FFF2-40B4-BE49-F238E27FC236}">
                    <a16:creationId xmlns:a16="http://schemas.microsoft.com/office/drawing/2014/main" id="{ADAC1DCA-0466-40C0-84D5-CFCDE970ED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53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66" name="Rectangle 60">
                <a:extLst>
                  <a:ext uri="{FF2B5EF4-FFF2-40B4-BE49-F238E27FC236}">
                    <a16:creationId xmlns:a16="http://schemas.microsoft.com/office/drawing/2014/main" id="{1E98034E-A81C-476B-96A4-07985C6157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53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67" name="Rectangle 61">
                <a:extLst>
                  <a:ext uri="{FF2B5EF4-FFF2-40B4-BE49-F238E27FC236}">
                    <a16:creationId xmlns:a16="http://schemas.microsoft.com/office/drawing/2014/main" id="{AD8923C5-A6A6-487F-86F1-F886D1F6F9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53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68" name="Rectangle 62">
                <a:extLst>
                  <a:ext uri="{FF2B5EF4-FFF2-40B4-BE49-F238E27FC236}">
                    <a16:creationId xmlns:a16="http://schemas.microsoft.com/office/drawing/2014/main" id="{6F6C9C23-0EF5-4942-8166-47591281D4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153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69" name="Rectangle 63">
                <a:extLst>
                  <a:ext uri="{FF2B5EF4-FFF2-40B4-BE49-F238E27FC236}">
                    <a16:creationId xmlns:a16="http://schemas.microsoft.com/office/drawing/2014/main" id="{70344545-56A0-4E57-B1F7-297AEDE87C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01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70" name="Rectangle 64">
                <a:extLst>
                  <a:ext uri="{FF2B5EF4-FFF2-40B4-BE49-F238E27FC236}">
                    <a16:creationId xmlns:a16="http://schemas.microsoft.com/office/drawing/2014/main" id="{8CAC064C-B416-436F-992A-B201E1053D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201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71" name="Rectangle 65">
                <a:extLst>
                  <a:ext uri="{FF2B5EF4-FFF2-40B4-BE49-F238E27FC236}">
                    <a16:creationId xmlns:a16="http://schemas.microsoft.com/office/drawing/2014/main" id="{6643F13B-9E56-4809-9469-4471441F02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01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72" name="Rectangle 66">
                <a:extLst>
                  <a:ext uri="{FF2B5EF4-FFF2-40B4-BE49-F238E27FC236}">
                    <a16:creationId xmlns:a16="http://schemas.microsoft.com/office/drawing/2014/main" id="{8B12B300-89F7-484F-8EA0-FDC0730018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01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73" name="Rectangle 67">
                <a:extLst>
                  <a:ext uri="{FF2B5EF4-FFF2-40B4-BE49-F238E27FC236}">
                    <a16:creationId xmlns:a16="http://schemas.microsoft.com/office/drawing/2014/main" id="{D0747C70-93BA-4562-B303-73D8FBE846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77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74" name="Rectangle 68">
                <a:extLst>
                  <a:ext uri="{FF2B5EF4-FFF2-40B4-BE49-F238E27FC236}">
                    <a16:creationId xmlns:a16="http://schemas.microsoft.com/office/drawing/2014/main" id="{8CA9CBC1-D042-4888-8699-BAB510DB35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75" name="Rectangle 69">
                <a:extLst>
                  <a:ext uri="{FF2B5EF4-FFF2-40B4-BE49-F238E27FC236}">
                    <a16:creationId xmlns:a16="http://schemas.microsoft.com/office/drawing/2014/main" id="{8D922DAD-E711-4346-945E-1B5D2C8C98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177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76" name="Rectangle 70">
                <a:extLst>
                  <a:ext uri="{FF2B5EF4-FFF2-40B4-BE49-F238E27FC236}">
                    <a16:creationId xmlns:a16="http://schemas.microsoft.com/office/drawing/2014/main" id="{8AA63790-A792-4483-8EE8-1CA13C231C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77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77" name="Rectangle 71">
                <a:extLst>
                  <a:ext uri="{FF2B5EF4-FFF2-40B4-BE49-F238E27FC236}">
                    <a16:creationId xmlns:a16="http://schemas.microsoft.com/office/drawing/2014/main" id="{D4B04724-4DA9-4B29-8089-B4FC2F19EE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225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78" name="Rectangle 72">
                <a:extLst>
                  <a:ext uri="{FF2B5EF4-FFF2-40B4-BE49-F238E27FC236}">
                    <a16:creationId xmlns:a16="http://schemas.microsoft.com/office/drawing/2014/main" id="{3DCA9A4D-E17F-4D98-B855-1FDEBCDC82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25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79" name="Rectangle 73">
                <a:extLst>
                  <a:ext uri="{FF2B5EF4-FFF2-40B4-BE49-F238E27FC236}">
                    <a16:creationId xmlns:a16="http://schemas.microsoft.com/office/drawing/2014/main" id="{EDC04E36-AC1A-42B8-8C12-41A156C30D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25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80" name="Rectangle 74">
                <a:extLst>
                  <a:ext uri="{FF2B5EF4-FFF2-40B4-BE49-F238E27FC236}">
                    <a16:creationId xmlns:a16="http://schemas.microsoft.com/office/drawing/2014/main" id="{979EC26D-B569-44CA-8A70-17FFEE9EE0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25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</p:grpSp>
        <p:grpSp>
          <p:nvGrpSpPr>
            <p:cNvPr id="207879" name="Group 75">
              <a:extLst>
                <a:ext uri="{FF2B5EF4-FFF2-40B4-BE49-F238E27FC236}">
                  <a16:creationId xmlns:a16="http://schemas.microsoft.com/office/drawing/2014/main" id="{3CCDE0ED-95A2-4846-98F9-6F4DEE762E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192"/>
              <a:ext cx="1152" cy="960"/>
              <a:chOff x="1248" y="1104"/>
              <a:chExt cx="1152" cy="960"/>
            </a:xfrm>
          </p:grpSpPr>
          <p:sp>
            <p:nvSpPr>
              <p:cNvPr id="207932" name="Oval 76">
                <a:extLst>
                  <a:ext uri="{FF2B5EF4-FFF2-40B4-BE49-F238E27FC236}">
                    <a16:creationId xmlns:a16="http://schemas.microsoft.com/office/drawing/2014/main" id="{D297216F-C8D6-4D07-8B49-3BD02F1C0C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104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33" name="Oval 77">
                <a:extLst>
                  <a:ext uri="{FF2B5EF4-FFF2-40B4-BE49-F238E27FC236}">
                    <a16:creationId xmlns:a16="http://schemas.microsoft.com/office/drawing/2014/main" id="{6D54176A-D025-414B-942F-02466D29F0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34" name="Oval 78">
                <a:extLst>
                  <a:ext uri="{FF2B5EF4-FFF2-40B4-BE49-F238E27FC236}">
                    <a16:creationId xmlns:a16="http://schemas.microsoft.com/office/drawing/2014/main" id="{F1496EC7-9BD8-4944-B052-1381CB614B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1104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35" name="Oval 79">
                <a:extLst>
                  <a:ext uri="{FF2B5EF4-FFF2-40B4-BE49-F238E27FC236}">
                    <a16:creationId xmlns:a16="http://schemas.microsoft.com/office/drawing/2014/main" id="{3657AF82-AC71-4EE4-B915-473E8831CF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36" name="Oval 80">
                <a:extLst>
                  <a:ext uri="{FF2B5EF4-FFF2-40B4-BE49-F238E27FC236}">
                    <a16:creationId xmlns:a16="http://schemas.microsoft.com/office/drawing/2014/main" id="{9E2742DB-B61B-4C4D-AE5F-E0E42D7C1B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392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37" name="Oval 81">
                <a:extLst>
                  <a:ext uri="{FF2B5EF4-FFF2-40B4-BE49-F238E27FC236}">
                    <a16:creationId xmlns:a16="http://schemas.microsoft.com/office/drawing/2014/main" id="{E22C9918-63C8-4CAC-83C4-93C27A5273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392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38" name="Oval 82">
                <a:extLst>
                  <a:ext uri="{FF2B5EF4-FFF2-40B4-BE49-F238E27FC236}">
                    <a16:creationId xmlns:a16="http://schemas.microsoft.com/office/drawing/2014/main" id="{764E81C0-7857-4FAB-B9DF-2B23C0A19C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1392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39" name="Oval 83">
                <a:extLst>
                  <a:ext uri="{FF2B5EF4-FFF2-40B4-BE49-F238E27FC236}">
                    <a16:creationId xmlns:a16="http://schemas.microsoft.com/office/drawing/2014/main" id="{DE4B04B4-A7B9-4590-BACF-3BD6809289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392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40" name="Oval 84">
                <a:extLst>
                  <a:ext uri="{FF2B5EF4-FFF2-40B4-BE49-F238E27FC236}">
                    <a16:creationId xmlns:a16="http://schemas.microsoft.com/office/drawing/2014/main" id="{556B2593-8C1A-4436-B0ED-B40F3FB691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728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41" name="Oval 85">
                <a:extLst>
                  <a:ext uri="{FF2B5EF4-FFF2-40B4-BE49-F238E27FC236}">
                    <a16:creationId xmlns:a16="http://schemas.microsoft.com/office/drawing/2014/main" id="{C249D833-69C6-4817-AE24-220258F1AF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728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42" name="Oval 86">
                <a:extLst>
                  <a:ext uri="{FF2B5EF4-FFF2-40B4-BE49-F238E27FC236}">
                    <a16:creationId xmlns:a16="http://schemas.microsoft.com/office/drawing/2014/main" id="{0EA0852B-1E4F-4ED9-87E3-1CF23BB9A6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1728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43" name="Oval 87">
                <a:extLst>
                  <a:ext uri="{FF2B5EF4-FFF2-40B4-BE49-F238E27FC236}">
                    <a16:creationId xmlns:a16="http://schemas.microsoft.com/office/drawing/2014/main" id="{A5F8393B-F805-42E4-B9EA-431064AB20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728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44" name="Oval 88">
                <a:extLst>
                  <a:ext uri="{FF2B5EF4-FFF2-40B4-BE49-F238E27FC236}">
                    <a16:creationId xmlns:a16="http://schemas.microsoft.com/office/drawing/2014/main" id="{14653479-717F-4E39-9A46-6AF5F33ABC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016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45" name="Oval 89">
                <a:extLst>
                  <a:ext uri="{FF2B5EF4-FFF2-40B4-BE49-F238E27FC236}">
                    <a16:creationId xmlns:a16="http://schemas.microsoft.com/office/drawing/2014/main" id="{95D545BD-B83F-493A-A4FE-D20F850F42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016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46" name="Oval 90">
                <a:extLst>
                  <a:ext uri="{FF2B5EF4-FFF2-40B4-BE49-F238E27FC236}">
                    <a16:creationId xmlns:a16="http://schemas.microsoft.com/office/drawing/2014/main" id="{E0550826-2F77-449D-8FFB-442B5F6D5B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016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47" name="Oval 91">
                <a:extLst>
                  <a:ext uri="{FF2B5EF4-FFF2-40B4-BE49-F238E27FC236}">
                    <a16:creationId xmlns:a16="http://schemas.microsoft.com/office/drawing/2014/main" id="{9FCF9506-EFED-4299-B501-42C360A690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2016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grpSp>
            <p:nvGrpSpPr>
              <p:cNvPr id="207948" name="Group 92">
                <a:extLst>
                  <a:ext uri="{FF2B5EF4-FFF2-40B4-BE49-F238E27FC236}">
                    <a16:creationId xmlns:a16="http://schemas.microsoft.com/office/drawing/2014/main" id="{4EAB13FC-8013-42AF-BAA6-73761A28ED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92" y="1104"/>
                <a:ext cx="1008" cy="960"/>
                <a:chOff x="2832" y="2928"/>
                <a:chExt cx="1008" cy="960"/>
              </a:xfrm>
            </p:grpSpPr>
            <p:sp>
              <p:nvSpPr>
                <p:cNvPr id="207949" name="Oval 93">
                  <a:extLst>
                    <a:ext uri="{FF2B5EF4-FFF2-40B4-BE49-F238E27FC236}">
                      <a16:creationId xmlns:a16="http://schemas.microsoft.com/office/drawing/2014/main" id="{F81F26F3-7AB1-43BA-B2D4-E524857135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2928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50" name="Oval 94">
                  <a:extLst>
                    <a:ext uri="{FF2B5EF4-FFF2-40B4-BE49-F238E27FC236}">
                      <a16:creationId xmlns:a16="http://schemas.microsoft.com/office/drawing/2014/main" id="{B76167D4-4799-457A-8D36-47EE1144F2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2928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51" name="Oval 95">
                  <a:extLst>
                    <a:ext uri="{FF2B5EF4-FFF2-40B4-BE49-F238E27FC236}">
                      <a16:creationId xmlns:a16="http://schemas.microsoft.com/office/drawing/2014/main" id="{2FC86DC4-E415-4C3C-BB6D-C6145CB0D7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2928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52" name="Oval 96">
                  <a:extLst>
                    <a:ext uri="{FF2B5EF4-FFF2-40B4-BE49-F238E27FC236}">
                      <a16:creationId xmlns:a16="http://schemas.microsoft.com/office/drawing/2014/main" id="{A99D7BA9-D742-49AF-AB8F-288B216C80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92" y="2928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53" name="Oval 97">
                  <a:extLst>
                    <a:ext uri="{FF2B5EF4-FFF2-40B4-BE49-F238E27FC236}">
                      <a16:creationId xmlns:a16="http://schemas.microsoft.com/office/drawing/2014/main" id="{23BFA9C9-B12E-4C8A-893E-5BC4802FDF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3216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54" name="Oval 98">
                  <a:extLst>
                    <a:ext uri="{FF2B5EF4-FFF2-40B4-BE49-F238E27FC236}">
                      <a16:creationId xmlns:a16="http://schemas.microsoft.com/office/drawing/2014/main" id="{0765453A-A47D-4016-A27A-82A7B6167E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3216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55" name="Oval 99">
                  <a:extLst>
                    <a:ext uri="{FF2B5EF4-FFF2-40B4-BE49-F238E27FC236}">
                      <a16:creationId xmlns:a16="http://schemas.microsoft.com/office/drawing/2014/main" id="{4D045EFA-C267-45B9-9C4C-D077A06037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3216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56" name="Oval 100">
                  <a:extLst>
                    <a:ext uri="{FF2B5EF4-FFF2-40B4-BE49-F238E27FC236}">
                      <a16:creationId xmlns:a16="http://schemas.microsoft.com/office/drawing/2014/main" id="{61961EF3-B973-44E9-866A-496BE020CA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92" y="3216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57" name="Oval 101">
                  <a:extLst>
                    <a:ext uri="{FF2B5EF4-FFF2-40B4-BE49-F238E27FC236}">
                      <a16:creationId xmlns:a16="http://schemas.microsoft.com/office/drawing/2014/main" id="{915AF2E1-F2CC-4FC9-AB6A-C35FEE6039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3552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58" name="Oval 102">
                  <a:extLst>
                    <a:ext uri="{FF2B5EF4-FFF2-40B4-BE49-F238E27FC236}">
                      <a16:creationId xmlns:a16="http://schemas.microsoft.com/office/drawing/2014/main" id="{477EE883-67E4-41C7-BF32-01D6C96BDA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3552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59" name="Oval 103">
                  <a:extLst>
                    <a:ext uri="{FF2B5EF4-FFF2-40B4-BE49-F238E27FC236}">
                      <a16:creationId xmlns:a16="http://schemas.microsoft.com/office/drawing/2014/main" id="{8864A461-EE75-45B6-9F7E-B624FA965A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3552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60" name="Oval 104">
                  <a:extLst>
                    <a:ext uri="{FF2B5EF4-FFF2-40B4-BE49-F238E27FC236}">
                      <a16:creationId xmlns:a16="http://schemas.microsoft.com/office/drawing/2014/main" id="{29679C47-9484-40F1-8319-406EC41528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92" y="3552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61" name="Oval 105">
                  <a:extLst>
                    <a:ext uri="{FF2B5EF4-FFF2-40B4-BE49-F238E27FC236}">
                      <a16:creationId xmlns:a16="http://schemas.microsoft.com/office/drawing/2014/main" id="{D7412DB6-D9D7-41CD-B883-AEE046CAB5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3840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62" name="Oval 106">
                  <a:extLst>
                    <a:ext uri="{FF2B5EF4-FFF2-40B4-BE49-F238E27FC236}">
                      <a16:creationId xmlns:a16="http://schemas.microsoft.com/office/drawing/2014/main" id="{83DB7FF7-4914-4ED1-8FE6-95AB0E2707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3840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63" name="Oval 107">
                  <a:extLst>
                    <a:ext uri="{FF2B5EF4-FFF2-40B4-BE49-F238E27FC236}">
                      <a16:creationId xmlns:a16="http://schemas.microsoft.com/office/drawing/2014/main" id="{E8208BC7-79F4-4033-9CA8-330BE5BA2E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3840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64" name="Oval 108">
                  <a:extLst>
                    <a:ext uri="{FF2B5EF4-FFF2-40B4-BE49-F238E27FC236}">
                      <a16:creationId xmlns:a16="http://schemas.microsoft.com/office/drawing/2014/main" id="{B835698E-0FE4-40F2-894C-F56ECF9E8C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92" y="3840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</p:grpSp>
        </p:grpSp>
        <p:sp>
          <p:nvSpPr>
            <p:cNvPr id="207880" name="AutoShape 109">
              <a:extLst>
                <a:ext uri="{FF2B5EF4-FFF2-40B4-BE49-F238E27FC236}">
                  <a16:creationId xmlns:a16="http://schemas.microsoft.com/office/drawing/2014/main" id="{AE6FE1C2-9DBA-4C43-B691-F9DAB3E1F4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584"/>
              <a:ext cx="1056" cy="336"/>
            </a:xfrm>
            <a:prstGeom prst="rightArrow">
              <a:avLst>
                <a:gd name="adj1" fmla="val 50000"/>
                <a:gd name="adj2" fmla="val 7857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  <p:grpSp>
          <p:nvGrpSpPr>
            <p:cNvPr id="207881" name="Group 110">
              <a:extLst>
                <a:ext uri="{FF2B5EF4-FFF2-40B4-BE49-F238E27FC236}">
                  <a16:creationId xmlns:a16="http://schemas.microsoft.com/office/drawing/2014/main" id="{339F6284-5BF0-41A5-852B-6CD84512EB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0" y="1344"/>
              <a:ext cx="864" cy="864"/>
              <a:chOff x="1248" y="1536"/>
              <a:chExt cx="960" cy="960"/>
            </a:xfrm>
          </p:grpSpPr>
          <p:sp>
            <p:nvSpPr>
              <p:cNvPr id="207916" name="Rectangle 111">
                <a:extLst>
                  <a:ext uri="{FF2B5EF4-FFF2-40B4-BE49-F238E27FC236}">
                    <a16:creationId xmlns:a16="http://schemas.microsoft.com/office/drawing/2014/main" id="{13C1ADD3-FF60-48D9-9F71-E546658F18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53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17" name="Rectangle 112">
                <a:extLst>
                  <a:ext uri="{FF2B5EF4-FFF2-40B4-BE49-F238E27FC236}">
                    <a16:creationId xmlns:a16="http://schemas.microsoft.com/office/drawing/2014/main" id="{7FE785C9-3A8C-4858-82BB-7891F9C808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53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18" name="Rectangle 113">
                <a:extLst>
                  <a:ext uri="{FF2B5EF4-FFF2-40B4-BE49-F238E27FC236}">
                    <a16:creationId xmlns:a16="http://schemas.microsoft.com/office/drawing/2014/main" id="{3047ED3D-12FF-4F8F-8CC7-A8CD53EE27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53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19" name="Rectangle 114">
                <a:extLst>
                  <a:ext uri="{FF2B5EF4-FFF2-40B4-BE49-F238E27FC236}">
                    <a16:creationId xmlns:a16="http://schemas.microsoft.com/office/drawing/2014/main" id="{30065BA5-787D-4284-9EBC-ABCFB0A1FE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153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20" name="Rectangle 115">
                <a:extLst>
                  <a:ext uri="{FF2B5EF4-FFF2-40B4-BE49-F238E27FC236}">
                    <a16:creationId xmlns:a16="http://schemas.microsoft.com/office/drawing/2014/main" id="{5BFC6EFA-A822-4D57-BF09-E27F7A56D5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01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21" name="Rectangle 116">
                <a:extLst>
                  <a:ext uri="{FF2B5EF4-FFF2-40B4-BE49-F238E27FC236}">
                    <a16:creationId xmlns:a16="http://schemas.microsoft.com/office/drawing/2014/main" id="{57764FD3-9AFA-443E-9977-42640D5B0D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201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22" name="Rectangle 117">
                <a:extLst>
                  <a:ext uri="{FF2B5EF4-FFF2-40B4-BE49-F238E27FC236}">
                    <a16:creationId xmlns:a16="http://schemas.microsoft.com/office/drawing/2014/main" id="{8DCE680E-8DA0-4415-92CB-1D903BDAD3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01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23" name="Rectangle 118">
                <a:extLst>
                  <a:ext uri="{FF2B5EF4-FFF2-40B4-BE49-F238E27FC236}">
                    <a16:creationId xmlns:a16="http://schemas.microsoft.com/office/drawing/2014/main" id="{4500823C-DABE-4676-8491-39E56449B0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01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24" name="Rectangle 119">
                <a:extLst>
                  <a:ext uri="{FF2B5EF4-FFF2-40B4-BE49-F238E27FC236}">
                    <a16:creationId xmlns:a16="http://schemas.microsoft.com/office/drawing/2014/main" id="{E2CC40F7-E518-416B-92B9-812A1A0634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77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25" name="Rectangle 120">
                <a:extLst>
                  <a:ext uri="{FF2B5EF4-FFF2-40B4-BE49-F238E27FC236}">
                    <a16:creationId xmlns:a16="http://schemas.microsoft.com/office/drawing/2014/main" id="{14284B6C-512E-4A72-AEEE-0112D16FE1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26" name="Rectangle 121">
                <a:extLst>
                  <a:ext uri="{FF2B5EF4-FFF2-40B4-BE49-F238E27FC236}">
                    <a16:creationId xmlns:a16="http://schemas.microsoft.com/office/drawing/2014/main" id="{DFA091E3-538A-4CB9-9E86-D82A0A1607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177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27" name="Rectangle 122">
                <a:extLst>
                  <a:ext uri="{FF2B5EF4-FFF2-40B4-BE49-F238E27FC236}">
                    <a16:creationId xmlns:a16="http://schemas.microsoft.com/office/drawing/2014/main" id="{56AFA0BB-76B0-4229-91CF-2E07C397D4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77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28" name="Rectangle 123">
                <a:extLst>
                  <a:ext uri="{FF2B5EF4-FFF2-40B4-BE49-F238E27FC236}">
                    <a16:creationId xmlns:a16="http://schemas.microsoft.com/office/drawing/2014/main" id="{24D88144-6E69-417C-B546-F59AA9A03B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225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29" name="Rectangle 124">
                <a:extLst>
                  <a:ext uri="{FF2B5EF4-FFF2-40B4-BE49-F238E27FC236}">
                    <a16:creationId xmlns:a16="http://schemas.microsoft.com/office/drawing/2014/main" id="{99F56AF4-5307-4C92-8CAF-C1870CE22F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25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30" name="Rectangle 125">
                <a:extLst>
                  <a:ext uri="{FF2B5EF4-FFF2-40B4-BE49-F238E27FC236}">
                    <a16:creationId xmlns:a16="http://schemas.microsoft.com/office/drawing/2014/main" id="{214B84A6-E73D-48EC-9AEF-4931F6D440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25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31" name="Rectangle 126">
                <a:extLst>
                  <a:ext uri="{FF2B5EF4-FFF2-40B4-BE49-F238E27FC236}">
                    <a16:creationId xmlns:a16="http://schemas.microsoft.com/office/drawing/2014/main" id="{DECAA506-995D-41D8-8EE4-DAAFDE3D73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25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</p:grpSp>
        <p:grpSp>
          <p:nvGrpSpPr>
            <p:cNvPr id="207882" name="Group 127">
              <a:extLst>
                <a:ext uri="{FF2B5EF4-FFF2-40B4-BE49-F238E27FC236}">
                  <a16:creationId xmlns:a16="http://schemas.microsoft.com/office/drawing/2014/main" id="{7AD61498-B825-4E2E-AF34-4E3FEE350E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312"/>
              <a:ext cx="1152" cy="960"/>
              <a:chOff x="1248" y="1216"/>
              <a:chExt cx="1152" cy="960"/>
            </a:xfrm>
          </p:grpSpPr>
          <p:sp>
            <p:nvSpPr>
              <p:cNvPr id="207883" name="Oval 128">
                <a:extLst>
                  <a:ext uri="{FF2B5EF4-FFF2-40B4-BE49-F238E27FC236}">
                    <a16:creationId xmlns:a16="http://schemas.microsoft.com/office/drawing/2014/main" id="{F03FFEC9-081A-4F72-87AB-441E434799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216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884" name="Oval 129">
                <a:extLst>
                  <a:ext uri="{FF2B5EF4-FFF2-40B4-BE49-F238E27FC236}">
                    <a16:creationId xmlns:a16="http://schemas.microsoft.com/office/drawing/2014/main" id="{67C7C80E-E804-4371-8B64-EADB3377B0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216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885" name="Oval 130">
                <a:extLst>
                  <a:ext uri="{FF2B5EF4-FFF2-40B4-BE49-F238E27FC236}">
                    <a16:creationId xmlns:a16="http://schemas.microsoft.com/office/drawing/2014/main" id="{E6F142F0-68FC-49FA-987A-253C485B72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1216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886" name="Oval 131">
                <a:extLst>
                  <a:ext uri="{FF2B5EF4-FFF2-40B4-BE49-F238E27FC236}">
                    <a16:creationId xmlns:a16="http://schemas.microsoft.com/office/drawing/2014/main" id="{BD9C3C81-7C3C-4BED-90B3-97F9846939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216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887" name="Oval 132">
                <a:extLst>
                  <a:ext uri="{FF2B5EF4-FFF2-40B4-BE49-F238E27FC236}">
                    <a16:creationId xmlns:a16="http://schemas.microsoft.com/office/drawing/2014/main" id="{C5910269-1FA2-4FF2-BBEA-A1710A995F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504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888" name="Oval 133">
                <a:extLst>
                  <a:ext uri="{FF2B5EF4-FFF2-40B4-BE49-F238E27FC236}">
                    <a16:creationId xmlns:a16="http://schemas.microsoft.com/office/drawing/2014/main" id="{9E034017-57C7-4E9B-AB8D-5C75809B68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504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889" name="Oval 134">
                <a:extLst>
                  <a:ext uri="{FF2B5EF4-FFF2-40B4-BE49-F238E27FC236}">
                    <a16:creationId xmlns:a16="http://schemas.microsoft.com/office/drawing/2014/main" id="{6ABE87A4-35EC-4BE9-85F8-B35FA07382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1504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890" name="Oval 135">
                <a:extLst>
                  <a:ext uri="{FF2B5EF4-FFF2-40B4-BE49-F238E27FC236}">
                    <a16:creationId xmlns:a16="http://schemas.microsoft.com/office/drawing/2014/main" id="{E5C38B10-E2C1-473D-9DFD-8CE19A1E14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504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891" name="Oval 136">
                <a:extLst>
                  <a:ext uri="{FF2B5EF4-FFF2-40B4-BE49-F238E27FC236}">
                    <a16:creationId xmlns:a16="http://schemas.microsoft.com/office/drawing/2014/main" id="{43FA3A17-E995-4B5F-B1D2-87689F1600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840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892" name="Oval 137">
                <a:extLst>
                  <a:ext uri="{FF2B5EF4-FFF2-40B4-BE49-F238E27FC236}">
                    <a16:creationId xmlns:a16="http://schemas.microsoft.com/office/drawing/2014/main" id="{57614EF3-5D7C-4D58-B941-9A859A5BE2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840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893" name="Oval 138">
                <a:extLst>
                  <a:ext uri="{FF2B5EF4-FFF2-40B4-BE49-F238E27FC236}">
                    <a16:creationId xmlns:a16="http://schemas.microsoft.com/office/drawing/2014/main" id="{EDBEE4C0-E663-4032-B96F-39F6532D73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1840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894" name="Oval 139">
                <a:extLst>
                  <a:ext uri="{FF2B5EF4-FFF2-40B4-BE49-F238E27FC236}">
                    <a16:creationId xmlns:a16="http://schemas.microsoft.com/office/drawing/2014/main" id="{12733FCE-C682-44D3-9C91-94F3127A96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840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895" name="Oval 140">
                <a:extLst>
                  <a:ext uri="{FF2B5EF4-FFF2-40B4-BE49-F238E27FC236}">
                    <a16:creationId xmlns:a16="http://schemas.microsoft.com/office/drawing/2014/main" id="{752E86CF-5A7F-40CF-8C84-115F589CA5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128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896" name="Oval 141">
                <a:extLst>
                  <a:ext uri="{FF2B5EF4-FFF2-40B4-BE49-F238E27FC236}">
                    <a16:creationId xmlns:a16="http://schemas.microsoft.com/office/drawing/2014/main" id="{733686C2-4D76-43C5-8B13-A65077E37F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128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897" name="Oval 142">
                <a:extLst>
                  <a:ext uri="{FF2B5EF4-FFF2-40B4-BE49-F238E27FC236}">
                    <a16:creationId xmlns:a16="http://schemas.microsoft.com/office/drawing/2014/main" id="{FC36E2BE-238A-4585-9990-3B30B5BF2D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128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898" name="Oval 143">
                <a:extLst>
                  <a:ext uri="{FF2B5EF4-FFF2-40B4-BE49-F238E27FC236}">
                    <a16:creationId xmlns:a16="http://schemas.microsoft.com/office/drawing/2014/main" id="{68808232-CDC0-4F4B-B188-F54C3FBD81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2128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grpSp>
            <p:nvGrpSpPr>
              <p:cNvPr id="207899" name="Group 144">
                <a:extLst>
                  <a:ext uri="{FF2B5EF4-FFF2-40B4-BE49-F238E27FC236}">
                    <a16:creationId xmlns:a16="http://schemas.microsoft.com/office/drawing/2014/main" id="{68A2A401-C191-471A-B7C1-9C11E17926E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92" y="1216"/>
                <a:ext cx="1008" cy="960"/>
                <a:chOff x="2832" y="2928"/>
                <a:chExt cx="1008" cy="960"/>
              </a:xfrm>
            </p:grpSpPr>
            <p:sp>
              <p:nvSpPr>
                <p:cNvPr id="207900" name="Oval 145">
                  <a:extLst>
                    <a:ext uri="{FF2B5EF4-FFF2-40B4-BE49-F238E27FC236}">
                      <a16:creationId xmlns:a16="http://schemas.microsoft.com/office/drawing/2014/main" id="{F55E4674-2F0C-40C5-A6E2-EE32A08469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2928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01" name="Oval 146">
                  <a:extLst>
                    <a:ext uri="{FF2B5EF4-FFF2-40B4-BE49-F238E27FC236}">
                      <a16:creationId xmlns:a16="http://schemas.microsoft.com/office/drawing/2014/main" id="{66425FD2-867B-4B05-BCD7-B986E50B71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2928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02" name="Oval 147">
                  <a:extLst>
                    <a:ext uri="{FF2B5EF4-FFF2-40B4-BE49-F238E27FC236}">
                      <a16:creationId xmlns:a16="http://schemas.microsoft.com/office/drawing/2014/main" id="{EFFE49EF-0756-41CF-995C-356C1386A1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2928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03" name="Oval 148">
                  <a:extLst>
                    <a:ext uri="{FF2B5EF4-FFF2-40B4-BE49-F238E27FC236}">
                      <a16:creationId xmlns:a16="http://schemas.microsoft.com/office/drawing/2014/main" id="{BF4A0CEE-2233-465D-BAC4-95227AEBFE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92" y="2928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04" name="Oval 149">
                  <a:extLst>
                    <a:ext uri="{FF2B5EF4-FFF2-40B4-BE49-F238E27FC236}">
                      <a16:creationId xmlns:a16="http://schemas.microsoft.com/office/drawing/2014/main" id="{5532733A-0153-4B9E-9D42-9461DD88E8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3216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05" name="Oval 150">
                  <a:extLst>
                    <a:ext uri="{FF2B5EF4-FFF2-40B4-BE49-F238E27FC236}">
                      <a16:creationId xmlns:a16="http://schemas.microsoft.com/office/drawing/2014/main" id="{475FB4E3-EBC2-46E2-A93F-D6A98B15F8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3216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06" name="Oval 151">
                  <a:extLst>
                    <a:ext uri="{FF2B5EF4-FFF2-40B4-BE49-F238E27FC236}">
                      <a16:creationId xmlns:a16="http://schemas.microsoft.com/office/drawing/2014/main" id="{C3A928E4-47FE-496C-8C87-3F495BEF52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3216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07" name="Oval 152">
                  <a:extLst>
                    <a:ext uri="{FF2B5EF4-FFF2-40B4-BE49-F238E27FC236}">
                      <a16:creationId xmlns:a16="http://schemas.microsoft.com/office/drawing/2014/main" id="{87E2C989-5E03-4CFF-95D1-7B91BFFB97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92" y="3216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08" name="Oval 153">
                  <a:extLst>
                    <a:ext uri="{FF2B5EF4-FFF2-40B4-BE49-F238E27FC236}">
                      <a16:creationId xmlns:a16="http://schemas.microsoft.com/office/drawing/2014/main" id="{84FE9F26-5666-449D-90AF-5283178393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3552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09" name="Oval 154">
                  <a:extLst>
                    <a:ext uri="{FF2B5EF4-FFF2-40B4-BE49-F238E27FC236}">
                      <a16:creationId xmlns:a16="http://schemas.microsoft.com/office/drawing/2014/main" id="{239EC7BE-5548-428D-87BB-19264353DC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3552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10" name="Oval 155">
                  <a:extLst>
                    <a:ext uri="{FF2B5EF4-FFF2-40B4-BE49-F238E27FC236}">
                      <a16:creationId xmlns:a16="http://schemas.microsoft.com/office/drawing/2014/main" id="{7F41E79E-5EED-4EC5-90F2-61B6D96B27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3552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11" name="Oval 156">
                  <a:extLst>
                    <a:ext uri="{FF2B5EF4-FFF2-40B4-BE49-F238E27FC236}">
                      <a16:creationId xmlns:a16="http://schemas.microsoft.com/office/drawing/2014/main" id="{9EA9AAA5-EE8F-4AEE-AECF-98C6FAEDDA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92" y="3552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12" name="Oval 157">
                  <a:extLst>
                    <a:ext uri="{FF2B5EF4-FFF2-40B4-BE49-F238E27FC236}">
                      <a16:creationId xmlns:a16="http://schemas.microsoft.com/office/drawing/2014/main" id="{124D80A6-5F84-4FF0-9458-B93A3F44C9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3840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13" name="Oval 158">
                  <a:extLst>
                    <a:ext uri="{FF2B5EF4-FFF2-40B4-BE49-F238E27FC236}">
                      <a16:creationId xmlns:a16="http://schemas.microsoft.com/office/drawing/2014/main" id="{210E1CAC-178B-473E-99FE-CF769CD705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3840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14" name="Oval 159">
                  <a:extLst>
                    <a:ext uri="{FF2B5EF4-FFF2-40B4-BE49-F238E27FC236}">
                      <a16:creationId xmlns:a16="http://schemas.microsoft.com/office/drawing/2014/main" id="{F4DC374F-4073-49B8-A31F-0C88AC4955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3840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15" name="Oval 160">
                  <a:extLst>
                    <a:ext uri="{FF2B5EF4-FFF2-40B4-BE49-F238E27FC236}">
                      <a16:creationId xmlns:a16="http://schemas.microsoft.com/office/drawing/2014/main" id="{A8B4B5B2-7FFD-4389-8777-CCD41D8B54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92" y="3840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</p:grpSp>
        </p:grp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6313C3F0-C46C-44C5-A295-E569ED51F4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Undersampling</a:t>
            </a:r>
          </a:p>
        </p:txBody>
      </p:sp>
      <p:sp>
        <p:nvSpPr>
          <p:cNvPr id="209923" name="Text Box 3">
            <a:extLst>
              <a:ext uri="{FF2B5EF4-FFF2-40B4-BE49-F238E27FC236}">
                <a16:creationId xmlns:a16="http://schemas.microsoft.com/office/drawing/2014/main" id="{5DA1B207-759D-4369-9F8A-B2096A687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096000"/>
            <a:ext cx="5397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/>
              <a:t>Examples of BAD sampling -&gt; Aliasing</a:t>
            </a:r>
          </a:p>
        </p:txBody>
      </p:sp>
      <p:grpSp>
        <p:nvGrpSpPr>
          <p:cNvPr id="209924" name="Group 4">
            <a:extLst>
              <a:ext uri="{FF2B5EF4-FFF2-40B4-BE49-F238E27FC236}">
                <a16:creationId xmlns:a16="http://schemas.microsoft.com/office/drawing/2014/main" id="{9EA9DFFF-BB91-4D4F-B03B-C9A4878C6051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3962400"/>
            <a:ext cx="5181600" cy="1981200"/>
            <a:chOff x="1104" y="2496"/>
            <a:chExt cx="3264" cy="1248"/>
          </a:xfrm>
        </p:grpSpPr>
        <p:grpSp>
          <p:nvGrpSpPr>
            <p:cNvPr id="209963" name="Group 5">
              <a:extLst>
                <a:ext uri="{FF2B5EF4-FFF2-40B4-BE49-F238E27FC236}">
                  <a16:creationId xmlns:a16="http://schemas.microsoft.com/office/drawing/2014/main" id="{BBFB8919-EF48-4568-86F2-3D62660BCE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4" y="2496"/>
              <a:ext cx="1248" cy="1248"/>
              <a:chOff x="1248" y="1536"/>
              <a:chExt cx="960" cy="960"/>
            </a:xfrm>
          </p:grpSpPr>
          <p:sp>
            <p:nvSpPr>
              <p:cNvPr id="209970" name="Rectangle 6">
                <a:extLst>
                  <a:ext uri="{FF2B5EF4-FFF2-40B4-BE49-F238E27FC236}">
                    <a16:creationId xmlns:a16="http://schemas.microsoft.com/office/drawing/2014/main" id="{08F432B4-5DE9-4B8A-8E54-BD48F67D7E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53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71" name="Rectangle 7">
                <a:extLst>
                  <a:ext uri="{FF2B5EF4-FFF2-40B4-BE49-F238E27FC236}">
                    <a16:creationId xmlns:a16="http://schemas.microsoft.com/office/drawing/2014/main" id="{30B0F1AF-1FF8-4E89-A691-0B78C738F6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53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72" name="Rectangle 8">
                <a:extLst>
                  <a:ext uri="{FF2B5EF4-FFF2-40B4-BE49-F238E27FC236}">
                    <a16:creationId xmlns:a16="http://schemas.microsoft.com/office/drawing/2014/main" id="{A0EC4820-DDB5-4CCF-B865-D3B386E039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53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73" name="Rectangle 9">
                <a:extLst>
                  <a:ext uri="{FF2B5EF4-FFF2-40B4-BE49-F238E27FC236}">
                    <a16:creationId xmlns:a16="http://schemas.microsoft.com/office/drawing/2014/main" id="{D12E1416-8563-4FA2-97B2-0AD409EB6F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153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74" name="Rectangle 10">
                <a:extLst>
                  <a:ext uri="{FF2B5EF4-FFF2-40B4-BE49-F238E27FC236}">
                    <a16:creationId xmlns:a16="http://schemas.microsoft.com/office/drawing/2014/main" id="{527C3730-402C-4C00-AD1A-09F6899A65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01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75" name="Rectangle 11">
                <a:extLst>
                  <a:ext uri="{FF2B5EF4-FFF2-40B4-BE49-F238E27FC236}">
                    <a16:creationId xmlns:a16="http://schemas.microsoft.com/office/drawing/2014/main" id="{E33D0BD4-975A-49BB-BFFE-E1FC3F1427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201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76" name="Rectangle 12">
                <a:extLst>
                  <a:ext uri="{FF2B5EF4-FFF2-40B4-BE49-F238E27FC236}">
                    <a16:creationId xmlns:a16="http://schemas.microsoft.com/office/drawing/2014/main" id="{597B98DB-A589-4A43-AF9B-0C88345EE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01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77" name="Rectangle 13">
                <a:extLst>
                  <a:ext uri="{FF2B5EF4-FFF2-40B4-BE49-F238E27FC236}">
                    <a16:creationId xmlns:a16="http://schemas.microsoft.com/office/drawing/2014/main" id="{828A1A20-6CD2-49AC-AC78-EAACB3A6F5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01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78" name="Rectangle 14">
                <a:extLst>
                  <a:ext uri="{FF2B5EF4-FFF2-40B4-BE49-F238E27FC236}">
                    <a16:creationId xmlns:a16="http://schemas.microsoft.com/office/drawing/2014/main" id="{0F8A09E2-2DDB-4947-A20E-910710B7D7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77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79" name="Rectangle 15">
                <a:extLst>
                  <a:ext uri="{FF2B5EF4-FFF2-40B4-BE49-F238E27FC236}">
                    <a16:creationId xmlns:a16="http://schemas.microsoft.com/office/drawing/2014/main" id="{854E3D94-1066-4BA7-A235-5BC9D1BDCE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80" name="Rectangle 16">
                <a:extLst>
                  <a:ext uri="{FF2B5EF4-FFF2-40B4-BE49-F238E27FC236}">
                    <a16:creationId xmlns:a16="http://schemas.microsoft.com/office/drawing/2014/main" id="{69109FDA-4FD3-4566-902D-936BF69050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177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81" name="Rectangle 17">
                <a:extLst>
                  <a:ext uri="{FF2B5EF4-FFF2-40B4-BE49-F238E27FC236}">
                    <a16:creationId xmlns:a16="http://schemas.microsoft.com/office/drawing/2014/main" id="{8270831F-9641-45D2-B4DC-BC4BB82BB3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77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82" name="Rectangle 18">
                <a:extLst>
                  <a:ext uri="{FF2B5EF4-FFF2-40B4-BE49-F238E27FC236}">
                    <a16:creationId xmlns:a16="http://schemas.microsoft.com/office/drawing/2014/main" id="{5A5E00A1-4566-48EF-8687-4F478F30C9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225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83" name="Rectangle 19">
                <a:extLst>
                  <a:ext uri="{FF2B5EF4-FFF2-40B4-BE49-F238E27FC236}">
                    <a16:creationId xmlns:a16="http://schemas.microsoft.com/office/drawing/2014/main" id="{4637A965-A77D-4DAD-BD97-2C2128D8B5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25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84" name="Rectangle 20">
                <a:extLst>
                  <a:ext uri="{FF2B5EF4-FFF2-40B4-BE49-F238E27FC236}">
                    <a16:creationId xmlns:a16="http://schemas.microsoft.com/office/drawing/2014/main" id="{6D287B6B-8272-4439-8E2F-D2C38662B9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25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85" name="Rectangle 21">
                <a:extLst>
                  <a:ext uri="{FF2B5EF4-FFF2-40B4-BE49-F238E27FC236}">
                    <a16:creationId xmlns:a16="http://schemas.microsoft.com/office/drawing/2014/main" id="{CD92E4DC-D8F4-4141-8547-278CD31767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25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</p:grpSp>
        <p:sp>
          <p:nvSpPr>
            <p:cNvPr id="209964" name="Oval 22">
              <a:extLst>
                <a:ext uri="{FF2B5EF4-FFF2-40B4-BE49-F238E27FC236}">
                  <a16:creationId xmlns:a16="http://schemas.microsoft.com/office/drawing/2014/main" id="{041C1276-9675-4453-93D1-B566CBB15D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2544"/>
              <a:ext cx="48" cy="4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  <p:sp>
          <p:nvSpPr>
            <p:cNvPr id="209965" name="Oval 23">
              <a:extLst>
                <a:ext uri="{FF2B5EF4-FFF2-40B4-BE49-F238E27FC236}">
                  <a16:creationId xmlns:a16="http://schemas.microsoft.com/office/drawing/2014/main" id="{95C24673-88E1-404B-B3FA-62B6314907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3168"/>
              <a:ext cx="48" cy="4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  <p:sp>
          <p:nvSpPr>
            <p:cNvPr id="209966" name="Oval 24">
              <a:extLst>
                <a:ext uri="{FF2B5EF4-FFF2-40B4-BE49-F238E27FC236}">
                  <a16:creationId xmlns:a16="http://schemas.microsoft.com/office/drawing/2014/main" id="{D964E610-C589-4A66-9F39-679C50BA6F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544"/>
              <a:ext cx="48" cy="4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  <p:sp>
          <p:nvSpPr>
            <p:cNvPr id="209967" name="Oval 25">
              <a:extLst>
                <a:ext uri="{FF2B5EF4-FFF2-40B4-BE49-F238E27FC236}">
                  <a16:creationId xmlns:a16="http://schemas.microsoft.com/office/drawing/2014/main" id="{8F09DFEC-E514-47DD-A14A-738BA2706B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3168"/>
              <a:ext cx="48" cy="4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  <p:sp>
          <p:nvSpPr>
            <p:cNvPr id="209968" name="Rectangle 26">
              <a:extLst>
                <a:ext uri="{FF2B5EF4-FFF2-40B4-BE49-F238E27FC236}">
                  <a16:creationId xmlns:a16="http://schemas.microsoft.com/office/drawing/2014/main" id="{9735E811-334D-4FD7-B062-31AFC92785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2880"/>
              <a:ext cx="384" cy="38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  <p:sp>
          <p:nvSpPr>
            <p:cNvPr id="209969" name="AutoShape 27">
              <a:extLst>
                <a:ext uri="{FF2B5EF4-FFF2-40B4-BE49-F238E27FC236}">
                  <a16:creationId xmlns:a16="http://schemas.microsoft.com/office/drawing/2014/main" id="{3B909C08-CBB0-4832-85D4-08205EF22F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976"/>
              <a:ext cx="1056" cy="336"/>
            </a:xfrm>
            <a:prstGeom prst="rightArrow">
              <a:avLst>
                <a:gd name="adj1" fmla="val 50000"/>
                <a:gd name="adj2" fmla="val 7857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</p:grpSp>
      <p:grpSp>
        <p:nvGrpSpPr>
          <p:cNvPr id="209925" name="Group 28">
            <a:extLst>
              <a:ext uri="{FF2B5EF4-FFF2-40B4-BE49-F238E27FC236}">
                <a16:creationId xmlns:a16="http://schemas.microsoft.com/office/drawing/2014/main" id="{21769DC9-1AE1-48D4-AD34-129D76AD432B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1752600"/>
            <a:ext cx="5372100" cy="1981200"/>
            <a:chOff x="1104" y="1104"/>
            <a:chExt cx="3384" cy="1248"/>
          </a:xfrm>
        </p:grpSpPr>
        <p:grpSp>
          <p:nvGrpSpPr>
            <p:cNvPr id="209926" name="Group 29">
              <a:extLst>
                <a:ext uri="{FF2B5EF4-FFF2-40B4-BE49-F238E27FC236}">
                  <a16:creationId xmlns:a16="http://schemas.microsoft.com/office/drawing/2014/main" id="{22AEBE65-0933-4230-92A5-7CB64E581C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4" y="1104"/>
              <a:ext cx="1248" cy="1248"/>
              <a:chOff x="1248" y="1536"/>
              <a:chExt cx="960" cy="960"/>
            </a:xfrm>
          </p:grpSpPr>
          <p:sp>
            <p:nvSpPr>
              <p:cNvPr id="209947" name="Rectangle 30">
                <a:extLst>
                  <a:ext uri="{FF2B5EF4-FFF2-40B4-BE49-F238E27FC236}">
                    <a16:creationId xmlns:a16="http://schemas.microsoft.com/office/drawing/2014/main" id="{839570DB-370C-4DD0-88B9-3193E6223D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53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48" name="Rectangle 31">
                <a:extLst>
                  <a:ext uri="{FF2B5EF4-FFF2-40B4-BE49-F238E27FC236}">
                    <a16:creationId xmlns:a16="http://schemas.microsoft.com/office/drawing/2014/main" id="{7E2A9C9C-15E6-4AE4-9548-9A140E0CC1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53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49" name="Rectangle 32">
                <a:extLst>
                  <a:ext uri="{FF2B5EF4-FFF2-40B4-BE49-F238E27FC236}">
                    <a16:creationId xmlns:a16="http://schemas.microsoft.com/office/drawing/2014/main" id="{D6F52BDA-9E9B-433A-B7D9-09028EE992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53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50" name="Rectangle 33">
                <a:extLst>
                  <a:ext uri="{FF2B5EF4-FFF2-40B4-BE49-F238E27FC236}">
                    <a16:creationId xmlns:a16="http://schemas.microsoft.com/office/drawing/2014/main" id="{E64FC087-356B-4091-8C17-2D0A5FF8AD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153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51" name="Rectangle 34">
                <a:extLst>
                  <a:ext uri="{FF2B5EF4-FFF2-40B4-BE49-F238E27FC236}">
                    <a16:creationId xmlns:a16="http://schemas.microsoft.com/office/drawing/2014/main" id="{073521A5-E3F7-431D-956F-6BE841D038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01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52" name="Rectangle 35">
                <a:extLst>
                  <a:ext uri="{FF2B5EF4-FFF2-40B4-BE49-F238E27FC236}">
                    <a16:creationId xmlns:a16="http://schemas.microsoft.com/office/drawing/2014/main" id="{8B57DF8A-0A2D-4051-9BA1-D1F2206326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201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53" name="Rectangle 36">
                <a:extLst>
                  <a:ext uri="{FF2B5EF4-FFF2-40B4-BE49-F238E27FC236}">
                    <a16:creationId xmlns:a16="http://schemas.microsoft.com/office/drawing/2014/main" id="{E631EC91-6B13-45B0-8608-B767E46AC7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01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54" name="Rectangle 37">
                <a:extLst>
                  <a:ext uri="{FF2B5EF4-FFF2-40B4-BE49-F238E27FC236}">
                    <a16:creationId xmlns:a16="http://schemas.microsoft.com/office/drawing/2014/main" id="{28EAB3D6-CF9B-439E-9A82-64EA77E8DA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01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55" name="Rectangle 38">
                <a:extLst>
                  <a:ext uri="{FF2B5EF4-FFF2-40B4-BE49-F238E27FC236}">
                    <a16:creationId xmlns:a16="http://schemas.microsoft.com/office/drawing/2014/main" id="{BC909B16-0087-4745-AC83-8C894B9BE1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77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56" name="Rectangle 39">
                <a:extLst>
                  <a:ext uri="{FF2B5EF4-FFF2-40B4-BE49-F238E27FC236}">
                    <a16:creationId xmlns:a16="http://schemas.microsoft.com/office/drawing/2014/main" id="{4406281C-BEF7-4228-85A6-10D4150026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57" name="Rectangle 40">
                <a:extLst>
                  <a:ext uri="{FF2B5EF4-FFF2-40B4-BE49-F238E27FC236}">
                    <a16:creationId xmlns:a16="http://schemas.microsoft.com/office/drawing/2014/main" id="{78DF9345-C1CA-42C2-8EC6-F251BBE004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177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58" name="Rectangle 41">
                <a:extLst>
                  <a:ext uri="{FF2B5EF4-FFF2-40B4-BE49-F238E27FC236}">
                    <a16:creationId xmlns:a16="http://schemas.microsoft.com/office/drawing/2014/main" id="{AB42D11E-A647-4245-9807-2376905A85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77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59" name="Rectangle 42">
                <a:extLst>
                  <a:ext uri="{FF2B5EF4-FFF2-40B4-BE49-F238E27FC236}">
                    <a16:creationId xmlns:a16="http://schemas.microsoft.com/office/drawing/2014/main" id="{72F9AF6A-1CD6-4EF1-A62F-0F53163A96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225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60" name="Rectangle 43">
                <a:extLst>
                  <a:ext uri="{FF2B5EF4-FFF2-40B4-BE49-F238E27FC236}">
                    <a16:creationId xmlns:a16="http://schemas.microsoft.com/office/drawing/2014/main" id="{AB82EB4E-82D3-4C10-BDCD-F4A0BE55D9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25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61" name="Rectangle 44">
                <a:extLst>
                  <a:ext uri="{FF2B5EF4-FFF2-40B4-BE49-F238E27FC236}">
                    <a16:creationId xmlns:a16="http://schemas.microsoft.com/office/drawing/2014/main" id="{934F7EB1-74C6-4F30-B44B-0940F1B74C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25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62" name="Rectangle 45">
                <a:extLst>
                  <a:ext uri="{FF2B5EF4-FFF2-40B4-BE49-F238E27FC236}">
                    <a16:creationId xmlns:a16="http://schemas.microsoft.com/office/drawing/2014/main" id="{3CCBA177-17BF-45DD-9A1A-05A1F3BE7B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25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</p:grpSp>
        <p:sp>
          <p:nvSpPr>
            <p:cNvPr id="209927" name="Oval 46">
              <a:extLst>
                <a:ext uri="{FF2B5EF4-FFF2-40B4-BE49-F238E27FC236}">
                  <a16:creationId xmlns:a16="http://schemas.microsoft.com/office/drawing/2014/main" id="{936B7676-09A4-4A1B-A32E-44A0C8ADEC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1248"/>
              <a:ext cx="48" cy="4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  <p:sp>
          <p:nvSpPr>
            <p:cNvPr id="209928" name="Oval 47">
              <a:extLst>
                <a:ext uri="{FF2B5EF4-FFF2-40B4-BE49-F238E27FC236}">
                  <a16:creationId xmlns:a16="http://schemas.microsoft.com/office/drawing/2014/main" id="{6253BE09-3BE4-4B3E-9952-BAA1759ED8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248"/>
              <a:ext cx="48" cy="4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  <p:sp>
          <p:nvSpPr>
            <p:cNvPr id="209929" name="Oval 48">
              <a:extLst>
                <a:ext uri="{FF2B5EF4-FFF2-40B4-BE49-F238E27FC236}">
                  <a16:creationId xmlns:a16="http://schemas.microsoft.com/office/drawing/2014/main" id="{D1E6DC9B-227D-4BDC-9306-45B0B9F870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1248"/>
              <a:ext cx="48" cy="4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  <p:sp>
          <p:nvSpPr>
            <p:cNvPr id="209930" name="Oval 49">
              <a:extLst>
                <a:ext uri="{FF2B5EF4-FFF2-40B4-BE49-F238E27FC236}">
                  <a16:creationId xmlns:a16="http://schemas.microsoft.com/office/drawing/2014/main" id="{D0338A64-60E1-45AE-B10C-E8C01C491E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1632"/>
              <a:ext cx="48" cy="4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  <p:sp>
          <p:nvSpPr>
            <p:cNvPr id="209931" name="Oval 50">
              <a:extLst>
                <a:ext uri="{FF2B5EF4-FFF2-40B4-BE49-F238E27FC236}">
                  <a16:creationId xmlns:a16="http://schemas.microsoft.com/office/drawing/2014/main" id="{59ED4A20-D1B2-4F00-829D-55D7435D5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632"/>
              <a:ext cx="48" cy="4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  <p:sp>
          <p:nvSpPr>
            <p:cNvPr id="209932" name="Oval 51">
              <a:extLst>
                <a:ext uri="{FF2B5EF4-FFF2-40B4-BE49-F238E27FC236}">
                  <a16:creationId xmlns:a16="http://schemas.microsoft.com/office/drawing/2014/main" id="{B619EE5F-22F8-45A8-92BB-74A15F604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1632"/>
              <a:ext cx="48" cy="4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  <p:sp>
          <p:nvSpPr>
            <p:cNvPr id="209933" name="Oval 52">
              <a:extLst>
                <a:ext uri="{FF2B5EF4-FFF2-40B4-BE49-F238E27FC236}">
                  <a16:creationId xmlns:a16="http://schemas.microsoft.com/office/drawing/2014/main" id="{7B5B0EC7-26DE-4E9F-891F-C0C0834686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2112"/>
              <a:ext cx="48" cy="4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  <p:sp>
          <p:nvSpPr>
            <p:cNvPr id="209934" name="Oval 53">
              <a:extLst>
                <a:ext uri="{FF2B5EF4-FFF2-40B4-BE49-F238E27FC236}">
                  <a16:creationId xmlns:a16="http://schemas.microsoft.com/office/drawing/2014/main" id="{9E289FDD-6D3C-477C-A0A4-CD85DC0F72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2112"/>
              <a:ext cx="48" cy="4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  <p:sp>
          <p:nvSpPr>
            <p:cNvPr id="209935" name="Oval 54">
              <a:extLst>
                <a:ext uri="{FF2B5EF4-FFF2-40B4-BE49-F238E27FC236}">
                  <a16:creationId xmlns:a16="http://schemas.microsoft.com/office/drawing/2014/main" id="{56A467C1-D862-459A-971E-BE8C8BF135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112"/>
              <a:ext cx="48" cy="4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  <p:grpSp>
          <p:nvGrpSpPr>
            <p:cNvPr id="209936" name="Group 55">
              <a:extLst>
                <a:ext uri="{FF2B5EF4-FFF2-40B4-BE49-F238E27FC236}">
                  <a16:creationId xmlns:a16="http://schemas.microsoft.com/office/drawing/2014/main" id="{9D4A42AE-5F9D-4F40-A57D-D74F7D6E3A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0" y="1392"/>
              <a:ext cx="648" cy="648"/>
              <a:chOff x="3888" y="1296"/>
              <a:chExt cx="648" cy="648"/>
            </a:xfrm>
          </p:grpSpPr>
          <p:sp>
            <p:nvSpPr>
              <p:cNvPr id="209938" name="Rectangle 56">
                <a:extLst>
                  <a:ext uri="{FF2B5EF4-FFF2-40B4-BE49-F238E27FC236}">
                    <a16:creationId xmlns:a16="http://schemas.microsoft.com/office/drawing/2014/main" id="{C617F1AF-8A7B-4E76-A135-836D045EC0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1296"/>
                <a:ext cx="216" cy="21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39" name="Rectangle 57">
                <a:extLst>
                  <a:ext uri="{FF2B5EF4-FFF2-40B4-BE49-F238E27FC236}">
                    <a16:creationId xmlns:a16="http://schemas.microsoft.com/office/drawing/2014/main" id="{97EFD475-E749-4AD2-B906-9D9C05AC9F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4" y="1296"/>
                <a:ext cx="216" cy="21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40" name="Rectangle 58">
                <a:extLst>
                  <a:ext uri="{FF2B5EF4-FFF2-40B4-BE49-F238E27FC236}">
                    <a16:creationId xmlns:a16="http://schemas.microsoft.com/office/drawing/2014/main" id="{8ED12A3F-39F0-4C82-86CE-3C6913EBB3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1296"/>
                <a:ext cx="216" cy="21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41" name="Rectangle 59">
                <a:extLst>
                  <a:ext uri="{FF2B5EF4-FFF2-40B4-BE49-F238E27FC236}">
                    <a16:creationId xmlns:a16="http://schemas.microsoft.com/office/drawing/2014/main" id="{BC33029D-C978-401E-BAE4-E1D2EE7A66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4" y="1512"/>
                <a:ext cx="216" cy="21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42" name="Rectangle 60">
                <a:extLst>
                  <a:ext uri="{FF2B5EF4-FFF2-40B4-BE49-F238E27FC236}">
                    <a16:creationId xmlns:a16="http://schemas.microsoft.com/office/drawing/2014/main" id="{25573680-A418-40BC-A76E-2D2DC09C85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1512"/>
                <a:ext cx="216" cy="21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43" name="Rectangle 61">
                <a:extLst>
                  <a:ext uri="{FF2B5EF4-FFF2-40B4-BE49-F238E27FC236}">
                    <a16:creationId xmlns:a16="http://schemas.microsoft.com/office/drawing/2014/main" id="{7360BC42-E49F-423B-9667-593FC47493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1512"/>
                <a:ext cx="216" cy="21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44" name="Rectangle 62">
                <a:extLst>
                  <a:ext uri="{FF2B5EF4-FFF2-40B4-BE49-F238E27FC236}">
                    <a16:creationId xmlns:a16="http://schemas.microsoft.com/office/drawing/2014/main" id="{39A71DB9-3FD7-4F5F-A0F3-88D4517CF2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4" y="1728"/>
                <a:ext cx="216" cy="21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45" name="Rectangle 63">
                <a:extLst>
                  <a:ext uri="{FF2B5EF4-FFF2-40B4-BE49-F238E27FC236}">
                    <a16:creationId xmlns:a16="http://schemas.microsoft.com/office/drawing/2014/main" id="{741125EA-8CAE-4486-8C12-CD72ABBF3A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1728"/>
                <a:ext cx="216" cy="21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46" name="Rectangle 64">
                <a:extLst>
                  <a:ext uri="{FF2B5EF4-FFF2-40B4-BE49-F238E27FC236}">
                    <a16:creationId xmlns:a16="http://schemas.microsoft.com/office/drawing/2014/main" id="{D1CC1EA5-FB7B-4578-BB68-76913C010F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1728"/>
                <a:ext cx="216" cy="21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</p:grpSp>
        <p:sp>
          <p:nvSpPr>
            <p:cNvPr id="209937" name="AutoShape 65">
              <a:extLst>
                <a:ext uri="{FF2B5EF4-FFF2-40B4-BE49-F238E27FC236}">
                  <a16:creationId xmlns:a16="http://schemas.microsoft.com/office/drawing/2014/main" id="{D2DF5A86-E9B5-45D9-9F07-E6D18B65D5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584"/>
              <a:ext cx="1056" cy="336"/>
            </a:xfrm>
            <a:prstGeom prst="rightArrow">
              <a:avLst>
                <a:gd name="adj1" fmla="val 50000"/>
                <a:gd name="adj2" fmla="val 7857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 descr="vg-gauss-eighth">
            <a:extLst>
              <a:ext uri="{FF2B5EF4-FFF2-40B4-BE49-F238E27FC236}">
                <a16:creationId xmlns:a16="http://schemas.microsoft.com/office/drawing/2014/main" id="{6D6B0713-BE59-4C1C-AA23-C174B6F4C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389188"/>
            <a:ext cx="788988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71" name="Picture 3" descr="vg-gauss-quarter">
            <a:extLst>
              <a:ext uri="{FF2B5EF4-FFF2-40B4-BE49-F238E27FC236}">
                <a16:creationId xmlns:a16="http://schemas.microsoft.com/office/drawing/2014/main" id="{CE5EB487-7F35-4A57-A4AE-139BE68CA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1895475"/>
            <a:ext cx="156527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72" name="Picture 4" descr="vg-gauss-half">
            <a:extLst>
              <a:ext uri="{FF2B5EF4-FFF2-40B4-BE49-F238E27FC236}">
                <a16:creationId xmlns:a16="http://schemas.microsoft.com/office/drawing/2014/main" id="{E903FF9C-9C70-40E1-9AE7-DF924ADC2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0"/>
            <a:ext cx="3132138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3" name="Rectangle 5">
            <a:extLst>
              <a:ext uri="{FF2B5EF4-FFF2-40B4-BE49-F238E27FC236}">
                <a16:creationId xmlns:a16="http://schemas.microsoft.com/office/drawing/2014/main" id="{15156EBB-4B7A-4F80-AE70-A7F98E4FEB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924800" cy="838200"/>
          </a:xfrm>
        </p:spPr>
        <p:txBody>
          <a:bodyPr/>
          <a:lstStyle/>
          <a:p>
            <a:pPr eaLnBrk="1" hangingPunct="1"/>
            <a:r>
              <a:rPr lang="en-US" altLang="en-US"/>
              <a:t>Gaussian (lowpass) pre-filtering</a:t>
            </a:r>
          </a:p>
        </p:txBody>
      </p:sp>
      <p:sp>
        <p:nvSpPr>
          <p:cNvPr id="211974" name="Text Box 6">
            <a:extLst>
              <a:ext uri="{FF2B5EF4-FFF2-40B4-BE49-F238E27FC236}">
                <a16:creationId xmlns:a16="http://schemas.microsoft.com/office/drawing/2014/main" id="{C69B2CF3-7B7D-4BDC-A164-C2F964213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913" y="4013200"/>
            <a:ext cx="928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G 1/4</a:t>
            </a:r>
          </a:p>
        </p:txBody>
      </p:sp>
      <p:sp>
        <p:nvSpPr>
          <p:cNvPr id="211975" name="Text Box 7">
            <a:extLst>
              <a:ext uri="{FF2B5EF4-FFF2-40B4-BE49-F238E27FC236}">
                <a16:creationId xmlns:a16="http://schemas.microsoft.com/office/drawing/2014/main" id="{2CC36F8D-0CA0-45D5-9E50-E495EB99F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2313" y="3416300"/>
            <a:ext cx="928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G 1/8</a:t>
            </a:r>
          </a:p>
        </p:txBody>
      </p:sp>
      <p:sp>
        <p:nvSpPr>
          <p:cNvPr id="211976" name="Text Box 8">
            <a:extLst>
              <a:ext uri="{FF2B5EF4-FFF2-40B4-BE49-F238E27FC236}">
                <a16:creationId xmlns:a16="http://schemas.microsoft.com/office/drawing/2014/main" id="{8656C4FB-3592-439E-AB20-0E6E4B636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1054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Gaussian 1/2</a:t>
            </a:r>
          </a:p>
        </p:txBody>
      </p:sp>
      <p:sp>
        <p:nvSpPr>
          <p:cNvPr id="211977" name="Rectangle 10">
            <a:extLst>
              <a:ext uri="{FF2B5EF4-FFF2-40B4-BE49-F238E27FC236}">
                <a16:creationId xmlns:a16="http://schemas.microsoft.com/office/drawing/2014/main" id="{0E5E6BCE-D944-49F2-B30C-AD7FF0939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6388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>
                <a:solidFill>
                  <a:srgbClr val="000000"/>
                </a:solidFill>
              </a:rPr>
              <a:t>Solution:  filter the image, </a:t>
            </a:r>
            <a:r>
              <a:rPr lang="en-US" altLang="en-US" i="1">
                <a:solidFill>
                  <a:srgbClr val="000000"/>
                </a:solidFill>
              </a:rPr>
              <a:t>then</a:t>
            </a:r>
            <a:r>
              <a:rPr lang="en-US" altLang="en-US">
                <a:solidFill>
                  <a:srgbClr val="000000"/>
                </a:solidFill>
              </a:rPr>
              <a:t> subsample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solidFill>
                  <a:srgbClr val="000000"/>
                </a:solidFill>
              </a:rPr>
              <a:t>Filter size should double for each ½ size reduction.  Why?</a:t>
            </a:r>
          </a:p>
        </p:txBody>
      </p:sp>
      <p:sp>
        <p:nvSpPr>
          <p:cNvPr id="211978" name="Text Box 11">
            <a:extLst>
              <a:ext uri="{FF2B5EF4-FFF2-40B4-BE49-F238E27FC236}">
                <a16:creationId xmlns:a16="http://schemas.microsoft.com/office/drawing/2014/main" id="{B30A9E1F-D91D-4FF1-B646-52E7BC3D0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6477000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srgbClr val="000000"/>
                </a:solidFill>
              </a:rPr>
              <a:t>Slide by Steve Seitz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 descr="vg-gauss-eighth">
            <a:extLst>
              <a:ext uri="{FF2B5EF4-FFF2-40B4-BE49-F238E27FC236}">
                <a16:creationId xmlns:a16="http://schemas.microsoft.com/office/drawing/2014/main" id="{595A3097-4AC3-4B48-9E6F-7E2A4237A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914400"/>
            <a:ext cx="3154363" cy="415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995" name="Picture 3" descr="vg-gauss-quarter">
            <a:extLst>
              <a:ext uri="{FF2B5EF4-FFF2-40B4-BE49-F238E27FC236}">
                <a16:creationId xmlns:a16="http://schemas.microsoft.com/office/drawing/2014/main" id="{3A298A10-1BC5-448C-994A-35D701C6B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914400"/>
            <a:ext cx="3125787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996" name="Picture 4" descr="vg-gauss-half">
            <a:extLst>
              <a:ext uri="{FF2B5EF4-FFF2-40B4-BE49-F238E27FC236}">
                <a16:creationId xmlns:a16="http://schemas.microsoft.com/office/drawing/2014/main" id="{DF6A31D0-FB2C-4982-A9ED-D54F505CD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914400"/>
            <a:ext cx="3132138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7" name="Rectangle 5">
            <a:extLst>
              <a:ext uri="{FF2B5EF4-FFF2-40B4-BE49-F238E27FC236}">
                <a16:creationId xmlns:a16="http://schemas.microsoft.com/office/drawing/2014/main" id="{48931FAA-3C2A-4E21-83D2-69CA1F980E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924800" cy="838200"/>
          </a:xfrm>
        </p:spPr>
        <p:txBody>
          <a:bodyPr/>
          <a:lstStyle/>
          <a:p>
            <a:pPr eaLnBrk="1" hangingPunct="1"/>
            <a:r>
              <a:rPr lang="en-US" altLang="en-US"/>
              <a:t>Subsampling with Gaussian pre-filtering</a:t>
            </a:r>
          </a:p>
        </p:txBody>
      </p:sp>
      <p:sp>
        <p:nvSpPr>
          <p:cNvPr id="212998" name="Text Box 6">
            <a:extLst>
              <a:ext uri="{FF2B5EF4-FFF2-40B4-BE49-F238E27FC236}">
                <a16:creationId xmlns:a16="http://schemas.microsoft.com/office/drawing/2014/main" id="{3AEF2A55-B7BF-47F6-BCF8-1A26CF005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5105400"/>
            <a:ext cx="1012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G 1/4 </a:t>
            </a:r>
          </a:p>
        </p:txBody>
      </p:sp>
      <p:sp>
        <p:nvSpPr>
          <p:cNvPr id="212999" name="Text Box 7">
            <a:extLst>
              <a:ext uri="{FF2B5EF4-FFF2-40B4-BE49-F238E27FC236}">
                <a16:creationId xmlns:a16="http://schemas.microsoft.com/office/drawing/2014/main" id="{7BD24F42-AF45-42BB-BCAA-AD4975525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7113" y="5105400"/>
            <a:ext cx="928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G 1/8</a:t>
            </a:r>
          </a:p>
        </p:txBody>
      </p:sp>
      <p:sp>
        <p:nvSpPr>
          <p:cNvPr id="213000" name="Text Box 8">
            <a:extLst>
              <a:ext uri="{FF2B5EF4-FFF2-40B4-BE49-F238E27FC236}">
                <a16:creationId xmlns:a16="http://schemas.microsoft.com/office/drawing/2014/main" id="{178008A6-8890-4EC8-89F9-C03435BB3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1054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Gaussian 1/2</a:t>
            </a:r>
          </a:p>
        </p:txBody>
      </p:sp>
      <p:sp>
        <p:nvSpPr>
          <p:cNvPr id="213001" name="Text Box 10">
            <a:extLst>
              <a:ext uri="{FF2B5EF4-FFF2-40B4-BE49-F238E27FC236}">
                <a16:creationId xmlns:a16="http://schemas.microsoft.com/office/drawing/2014/main" id="{C0A56993-0E96-4CEA-91CE-D820AFFAB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6477000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srgbClr val="000000"/>
                </a:solidFill>
              </a:rPr>
              <a:t>Slide by Steve Seitz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 descr="vg-nn-half">
            <a:extLst>
              <a:ext uri="{FF2B5EF4-FFF2-40B4-BE49-F238E27FC236}">
                <a16:creationId xmlns:a16="http://schemas.microsoft.com/office/drawing/2014/main" id="{E2E70861-5EF3-4B7E-854D-165802D09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914400"/>
            <a:ext cx="3181350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19" name="Picture 3" descr="vg-nn-quarter">
            <a:extLst>
              <a:ext uri="{FF2B5EF4-FFF2-40B4-BE49-F238E27FC236}">
                <a16:creationId xmlns:a16="http://schemas.microsoft.com/office/drawing/2014/main" id="{B03BA53A-168F-41F1-AFC6-053474151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914400"/>
            <a:ext cx="318135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0" name="Picture 4" descr="vg-nn-eighth">
            <a:extLst>
              <a:ext uri="{FF2B5EF4-FFF2-40B4-BE49-F238E27FC236}">
                <a16:creationId xmlns:a16="http://schemas.microsoft.com/office/drawing/2014/main" id="{F0ABC296-ED6C-4037-A8A3-066127273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900113"/>
            <a:ext cx="3198813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1" name="Rectangle 5">
            <a:extLst>
              <a:ext uri="{FF2B5EF4-FFF2-40B4-BE49-F238E27FC236}">
                <a16:creationId xmlns:a16="http://schemas.microsoft.com/office/drawing/2014/main" id="{595B4DAB-D491-448E-A15E-6AAF71962F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Compare with...</a:t>
            </a:r>
          </a:p>
        </p:txBody>
      </p:sp>
      <p:sp>
        <p:nvSpPr>
          <p:cNvPr id="214022" name="Text Box 6">
            <a:extLst>
              <a:ext uri="{FF2B5EF4-FFF2-40B4-BE49-F238E27FC236}">
                <a16:creationId xmlns:a16="http://schemas.microsoft.com/office/drawing/2014/main" id="{C3791573-2685-4B5D-8B23-D98EB6AE4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5105400"/>
            <a:ext cx="1681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1/4  </a:t>
            </a:r>
            <a:r>
              <a:rPr lang="en-US" altLang="en-US" sz="1600">
                <a:solidFill>
                  <a:srgbClr val="000000"/>
                </a:solidFill>
              </a:rPr>
              <a:t>(2x zoom)</a:t>
            </a:r>
          </a:p>
        </p:txBody>
      </p:sp>
      <p:sp>
        <p:nvSpPr>
          <p:cNvPr id="214023" name="Text Box 7">
            <a:extLst>
              <a:ext uri="{FF2B5EF4-FFF2-40B4-BE49-F238E27FC236}">
                <a16:creationId xmlns:a16="http://schemas.microsoft.com/office/drawing/2014/main" id="{D5602600-615F-41B0-9866-47F3D637E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105400"/>
            <a:ext cx="1681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1/8  </a:t>
            </a:r>
            <a:r>
              <a:rPr lang="en-US" altLang="en-US" sz="1600">
                <a:solidFill>
                  <a:srgbClr val="000000"/>
                </a:solidFill>
              </a:rPr>
              <a:t>(4x zoom)</a:t>
            </a:r>
          </a:p>
        </p:txBody>
      </p:sp>
      <p:sp>
        <p:nvSpPr>
          <p:cNvPr id="214024" name="Text Box 8">
            <a:extLst>
              <a:ext uri="{FF2B5EF4-FFF2-40B4-BE49-F238E27FC236}">
                <a16:creationId xmlns:a16="http://schemas.microsoft.com/office/drawing/2014/main" id="{DF4815EA-D9D3-4C3D-A6BD-301A5CCE4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105400"/>
            <a:ext cx="608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1/2</a:t>
            </a:r>
          </a:p>
        </p:txBody>
      </p:sp>
      <p:sp>
        <p:nvSpPr>
          <p:cNvPr id="214025" name="Text Box 9">
            <a:extLst>
              <a:ext uri="{FF2B5EF4-FFF2-40B4-BE49-F238E27FC236}">
                <a16:creationId xmlns:a16="http://schemas.microsoft.com/office/drawing/2014/main" id="{3ED3869E-C3B4-4EA1-8116-A87A926F2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6477000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srgbClr val="000000"/>
                </a:solidFill>
              </a:rPr>
              <a:t>Slide by Steve Seitz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Title 1">
            <a:extLst>
              <a:ext uri="{FF2B5EF4-FFF2-40B4-BE49-F238E27FC236}">
                <a16:creationId xmlns:a16="http://schemas.microsoft.com/office/drawing/2014/main" id="{A2F8DD21-2CDC-42BC-B39C-73EE4CD31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More Gaussian pre-filtering</a:t>
            </a:r>
          </a:p>
        </p:txBody>
      </p:sp>
      <p:pic>
        <p:nvPicPr>
          <p:cNvPr id="215043" name="Picture 2" descr="About Anti-Aliasing">
            <a:extLst>
              <a:ext uri="{FF2B5EF4-FFF2-40B4-BE49-F238E27FC236}">
                <a16:creationId xmlns:a16="http://schemas.microsoft.com/office/drawing/2014/main" id="{121CFBF7-4D6B-4290-9D55-D3195B5AE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8375650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7VdMnMTWuUL-Omh" descr="o7VdMnMTWuUL-Omh">
            <a:hlinkClick r:id="" action="ppaction://media"/>
            <a:extLst>
              <a:ext uri="{FF2B5EF4-FFF2-40B4-BE49-F238E27FC236}">
                <a16:creationId xmlns:a16="http://schemas.microsoft.com/office/drawing/2014/main" id="{08D07A18-2AD2-854E-9602-57494CEF8C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833" t="8750" r="9167" b="5000"/>
          <a:stretch/>
        </p:blipFill>
        <p:spPr>
          <a:xfrm>
            <a:off x="709127" y="934616"/>
            <a:ext cx="7772400" cy="5257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3D3765-23F1-9D48-8C48-7E0288573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real problem!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AC58A4-2294-4043-904B-B9E9C0FACD25}"/>
              </a:ext>
            </a:extLst>
          </p:cNvPr>
          <p:cNvSpPr txBox="1"/>
          <p:nvPr/>
        </p:nvSpPr>
        <p:spPr>
          <a:xfrm>
            <a:off x="4771054" y="232011"/>
            <a:ext cx="3710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128 x 128 </a:t>
            </a:r>
            <a:r>
              <a:rPr lang="en-US" dirty="0"/>
              <a:t> 64x64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4987E4-5D6F-3946-AB5D-E17B8F7E6D93}"/>
              </a:ext>
            </a:extLst>
          </p:cNvPr>
          <p:cNvSpPr txBox="1"/>
          <p:nvPr/>
        </p:nvSpPr>
        <p:spPr>
          <a:xfrm>
            <a:off x="1295401" y="603166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Open-CV:</a:t>
            </a:r>
            <a:br>
              <a:rPr lang="en-US" sz="1800" dirty="0"/>
            </a:br>
            <a:r>
              <a:rPr lang="en-US" sz="1800" dirty="0"/>
              <a:t>default, bicubic, Lanczos4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2C6447-FBDB-3041-A903-02DFB0F84193}"/>
              </a:ext>
            </a:extLst>
          </p:cNvPr>
          <p:cNvSpPr txBox="1"/>
          <p:nvPr/>
        </p:nvSpPr>
        <p:spPr>
          <a:xfrm>
            <a:off x="4598437" y="603166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Pytorch</a:t>
            </a:r>
            <a:r>
              <a:rPr lang="en-US" sz="1800" dirty="0"/>
              <a:t>:</a:t>
            </a:r>
            <a:br>
              <a:rPr lang="en-US" sz="1800" dirty="0"/>
            </a:br>
            <a:r>
              <a:rPr lang="en-US" sz="1800" dirty="0"/>
              <a:t>bilinear, bicubic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1C41BA-4605-D445-B8FF-2EC655755638}"/>
              </a:ext>
            </a:extLst>
          </p:cNvPr>
          <p:cNvSpPr txBox="1"/>
          <p:nvPr/>
        </p:nvSpPr>
        <p:spPr>
          <a:xfrm>
            <a:off x="7092821" y="6192416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PIL: </a:t>
            </a:r>
            <a:r>
              <a:rPr lang="en-US" sz="1800" dirty="0" err="1"/>
              <a:t>Lanczos</a:t>
            </a:r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A47C47-D5E4-A644-B6EE-CB47942DE25B}"/>
              </a:ext>
            </a:extLst>
          </p:cNvPr>
          <p:cNvSpPr txBox="1"/>
          <p:nvPr/>
        </p:nvSpPr>
        <p:spPr>
          <a:xfrm>
            <a:off x="6837785" y="6553200"/>
            <a:ext cx="304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6"/>
              </a:rPr>
              <a:t>Credit: @jaakkolehtinen</a:t>
            </a:r>
          </a:p>
        </p:txBody>
      </p:sp>
    </p:spTree>
    <p:extLst>
      <p:ext uri="{BB962C8B-B14F-4D97-AF65-F5344CB8AC3E}">
        <p14:creationId xmlns:p14="http://schemas.microsoft.com/office/powerpoint/2010/main" val="257680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43376-AB38-2747-ABA0-DEA8B3FAE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in </a:t>
            </a:r>
            <a:r>
              <a:rPr lang="en-US" dirty="0" err="1"/>
              <a:t>ConvNets</a:t>
            </a:r>
            <a:r>
              <a:rPr lang="en-US" dirty="0"/>
              <a:t> too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A0BC658F-1C27-9E4B-9995-9506E7C85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33500"/>
            <a:ext cx="6096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51B3BE-712C-974A-8C3D-9140BC4170E4}"/>
              </a:ext>
            </a:extLst>
          </p:cNvPr>
          <p:cNvSpPr txBox="1"/>
          <p:nvPr/>
        </p:nvSpPr>
        <p:spPr>
          <a:xfrm>
            <a:off x="2188029" y="6211669"/>
            <a:ext cx="6934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b="0" i="0" dirty="0">
                <a:solidFill>
                  <a:srgbClr val="000000"/>
                </a:solidFill>
                <a:effectLst/>
                <a:latin typeface="+mj-lt"/>
                <a:cs typeface="+mn-cs"/>
              </a:rPr>
              <a:t>Making Convolutional Networks Shift-Invariant Again, 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+mj-lt"/>
                <a:cs typeface="+mn-cs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+mj-lt"/>
                <a:cs typeface="+mn-cs"/>
              </a:rPr>
              <a:t>Richard Zhang ICML 2019 </a:t>
            </a:r>
            <a:endParaRPr lang="en-US" sz="1800" dirty="0">
              <a:latin typeface="+mj-lt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A4E597-D473-654C-84B9-7E7DDF9CB75D}"/>
              </a:ext>
            </a:extLst>
          </p:cNvPr>
          <p:cNvSpPr txBox="1"/>
          <p:nvPr/>
        </p:nvSpPr>
        <p:spPr>
          <a:xfrm>
            <a:off x="1898832" y="5637252"/>
            <a:ext cx="5346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pip install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antialiased-cnns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274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8" name="Group 4">
            <a:extLst>
              <a:ext uri="{FF2B5EF4-FFF2-40B4-BE49-F238E27FC236}">
                <a16:creationId xmlns:a16="http://schemas.microsoft.com/office/drawing/2014/main" id="{EB49FF57-B073-4F8E-AC32-98CB8624B0C7}"/>
              </a:ext>
            </a:extLst>
          </p:cNvPr>
          <p:cNvGrpSpPr>
            <a:grpSpLocks/>
          </p:cNvGrpSpPr>
          <p:nvPr/>
        </p:nvGrpSpPr>
        <p:grpSpPr bwMode="auto">
          <a:xfrm>
            <a:off x="5486400" y="2514600"/>
            <a:ext cx="2274888" cy="1803400"/>
            <a:chOff x="3799" y="2064"/>
            <a:chExt cx="1433" cy="1136"/>
          </a:xfrm>
        </p:grpSpPr>
        <p:grpSp>
          <p:nvGrpSpPr>
            <p:cNvPr id="147462" name="Group 5">
              <a:extLst>
                <a:ext uri="{FF2B5EF4-FFF2-40B4-BE49-F238E27FC236}">
                  <a16:creationId xmlns:a16="http://schemas.microsoft.com/office/drawing/2014/main" id="{7414AA87-09BA-4CA7-910D-3CC3C69F34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47464" name="Rectangle 6">
                <a:extLst>
                  <a:ext uri="{FF2B5EF4-FFF2-40B4-BE49-F238E27FC236}">
                    <a16:creationId xmlns:a16="http://schemas.microsoft.com/office/drawing/2014/main" id="{4003B811-0EB4-43B8-9E91-492BD16897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47465" name="Rectangle 7">
                <a:extLst>
                  <a:ext uri="{FF2B5EF4-FFF2-40B4-BE49-F238E27FC236}">
                    <a16:creationId xmlns:a16="http://schemas.microsoft.com/office/drawing/2014/main" id="{9CA71185-4774-4864-A130-03BB1C5F43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47466" name="Rectangle 8">
                <a:extLst>
                  <a:ext uri="{FF2B5EF4-FFF2-40B4-BE49-F238E27FC236}">
                    <a16:creationId xmlns:a16="http://schemas.microsoft.com/office/drawing/2014/main" id="{FE9EA01D-A77B-4D8C-BC7B-16533EF253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47467" name="Rectangle 9">
                <a:extLst>
                  <a:ext uri="{FF2B5EF4-FFF2-40B4-BE49-F238E27FC236}">
                    <a16:creationId xmlns:a16="http://schemas.microsoft.com/office/drawing/2014/main" id="{1CB75A8E-7238-46F0-8660-048202E8DB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47468" name="Rectangle 10">
                <a:extLst>
                  <a:ext uri="{FF2B5EF4-FFF2-40B4-BE49-F238E27FC236}">
                    <a16:creationId xmlns:a16="http://schemas.microsoft.com/office/drawing/2014/main" id="{1C056029-59C0-4DAB-BDE9-C5A6022D26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47469" name="Rectangle 11">
                <a:extLst>
                  <a:ext uri="{FF2B5EF4-FFF2-40B4-BE49-F238E27FC236}">
                    <a16:creationId xmlns:a16="http://schemas.microsoft.com/office/drawing/2014/main" id="{3A6E98A2-369D-421E-8278-02A9B89E21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47470" name="Rectangle 12">
                <a:extLst>
                  <a:ext uri="{FF2B5EF4-FFF2-40B4-BE49-F238E27FC236}">
                    <a16:creationId xmlns:a16="http://schemas.microsoft.com/office/drawing/2014/main" id="{84ED94CB-AC1C-4425-BB44-D693D90BA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47471" name="Rectangle 13">
                <a:extLst>
                  <a:ext uri="{FF2B5EF4-FFF2-40B4-BE49-F238E27FC236}">
                    <a16:creationId xmlns:a16="http://schemas.microsoft.com/office/drawing/2014/main" id="{EE0CF1A5-1E5F-4AF9-9CDF-CDA8E034E0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47472" name="Rectangle 14">
                <a:extLst>
                  <a:ext uri="{FF2B5EF4-FFF2-40B4-BE49-F238E27FC236}">
                    <a16:creationId xmlns:a16="http://schemas.microsoft.com/office/drawing/2014/main" id="{B9248CB5-2238-4DAF-8D27-F42A6C5397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47473" name="Line 15">
                <a:extLst>
                  <a:ext uri="{FF2B5EF4-FFF2-40B4-BE49-F238E27FC236}">
                    <a16:creationId xmlns:a16="http://schemas.microsoft.com/office/drawing/2014/main" id="{1243F2A8-BAE7-4772-B42D-EA8D60B62D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7474" name="Line 16">
                <a:extLst>
                  <a:ext uri="{FF2B5EF4-FFF2-40B4-BE49-F238E27FC236}">
                    <a16:creationId xmlns:a16="http://schemas.microsoft.com/office/drawing/2014/main" id="{0E194261-F15B-4CE2-ADC7-093B0363EB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7475" name="Line 17">
                <a:extLst>
                  <a:ext uri="{FF2B5EF4-FFF2-40B4-BE49-F238E27FC236}">
                    <a16:creationId xmlns:a16="http://schemas.microsoft.com/office/drawing/2014/main" id="{B38A0652-05BB-45CE-AEA7-16F3209596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7476" name="Line 18">
                <a:extLst>
                  <a:ext uri="{FF2B5EF4-FFF2-40B4-BE49-F238E27FC236}">
                    <a16:creationId xmlns:a16="http://schemas.microsoft.com/office/drawing/2014/main" id="{7F4D025E-1D75-428B-A136-802D611948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7477" name="Line 19">
                <a:extLst>
                  <a:ext uri="{FF2B5EF4-FFF2-40B4-BE49-F238E27FC236}">
                    <a16:creationId xmlns:a16="http://schemas.microsoft.com/office/drawing/2014/main" id="{4EEAAEDE-8DE1-4D31-AA99-EA9A16209A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7478" name="Line 20">
                <a:extLst>
                  <a:ext uri="{FF2B5EF4-FFF2-40B4-BE49-F238E27FC236}">
                    <a16:creationId xmlns:a16="http://schemas.microsoft.com/office/drawing/2014/main" id="{CEE18A7E-41BD-40BA-891F-DC02864F97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7479" name="Line 21">
                <a:extLst>
                  <a:ext uri="{FF2B5EF4-FFF2-40B4-BE49-F238E27FC236}">
                    <a16:creationId xmlns:a16="http://schemas.microsoft.com/office/drawing/2014/main" id="{AC42D6D0-B3A3-4B3C-876C-81F5284A87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7480" name="Line 22">
                <a:extLst>
                  <a:ext uri="{FF2B5EF4-FFF2-40B4-BE49-F238E27FC236}">
                    <a16:creationId xmlns:a16="http://schemas.microsoft.com/office/drawing/2014/main" id="{4F64B072-CC15-4DE1-8C5E-5F890FAD21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47463" name="Picture 23" descr="txp_fig">
              <a:extLst>
                <a:ext uri="{FF2B5EF4-FFF2-40B4-BE49-F238E27FC236}">
                  <a16:creationId xmlns:a16="http://schemas.microsoft.com/office/drawing/2014/main" id="{99293CCC-C506-4F64-A62F-4F13F87AAC7F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7459" name="Text Box 24">
            <a:extLst>
              <a:ext uri="{FF2B5EF4-FFF2-40B4-BE49-F238E27FC236}">
                <a16:creationId xmlns:a16="http://schemas.microsoft.com/office/drawing/2014/main" id="{1E8FB41A-E995-4E65-82D5-4B6BBF734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6400800"/>
            <a:ext cx="3019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credit: David Lowe (UBC)</a:t>
            </a:r>
          </a:p>
        </p:txBody>
      </p:sp>
      <p:graphicFrame>
        <p:nvGraphicFramePr>
          <p:cNvPr id="147460" name="Object 26">
            <a:extLst>
              <a:ext uri="{FF2B5EF4-FFF2-40B4-BE49-F238E27FC236}">
                <a16:creationId xmlns:a16="http://schemas.microsoft.com/office/drawing/2014/main" id="{F1A71A11-FC3B-410D-B12A-BC59F5FE14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89688" y="1752600"/>
          <a:ext cx="1020762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68140" imgH="203112" progId="Equation.3">
                  <p:embed/>
                </p:oleObj>
              </mc:Choice>
              <mc:Fallback>
                <p:oleObj name="Equation" r:id="rId4" imgW="368140" imgH="203112" progId="Equation.3">
                  <p:embed/>
                  <p:pic>
                    <p:nvPicPr>
                      <p:cNvPr id="147460" name="Object 26">
                        <a:extLst>
                          <a:ext uri="{FF2B5EF4-FFF2-40B4-BE49-F238E27FC236}">
                            <a16:creationId xmlns:a16="http://schemas.microsoft.com/office/drawing/2014/main" id="{F1A71A11-FC3B-410D-B12A-BC59F5FE148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9688" y="1752600"/>
                        <a:ext cx="1020762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16">
            <a:extLst>
              <a:ext uri="{FF2B5EF4-FFF2-40B4-BE49-F238E27FC236}">
                <a16:creationId xmlns:a16="http://schemas.microsoft.com/office/drawing/2014/main" id="{9E7B35B5-33FD-48EB-9E54-C7368264BEB6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+mn-ea"/>
                <a:cs typeface="Arial" panose="020B0604020202020204" pitchFamily="34" charset="0"/>
              </a:rPr>
              <a:t>In 2D: box filter</a:t>
            </a: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vg-gauss-eighth">
            <a:extLst>
              <a:ext uri="{FF2B5EF4-FFF2-40B4-BE49-F238E27FC236}">
                <a16:creationId xmlns:a16="http://schemas.microsoft.com/office/drawing/2014/main" id="{429908BA-156E-4172-B03D-B2B738B22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389188"/>
            <a:ext cx="788988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67" name="Picture 3" descr="vg-gauss-quarter">
            <a:extLst>
              <a:ext uri="{FF2B5EF4-FFF2-40B4-BE49-F238E27FC236}">
                <a16:creationId xmlns:a16="http://schemas.microsoft.com/office/drawing/2014/main" id="{3DFE0BAE-CDE5-42F8-A927-049AE15C7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1895475"/>
            <a:ext cx="156527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68" name="Picture 4" descr="vg-gauss-half">
            <a:extLst>
              <a:ext uri="{FF2B5EF4-FFF2-40B4-BE49-F238E27FC236}">
                <a16:creationId xmlns:a16="http://schemas.microsoft.com/office/drawing/2014/main" id="{D5FB97AC-7017-4EF0-A069-5BB8ABF52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0"/>
            <a:ext cx="3132138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9" name="Rectangle 5">
            <a:extLst>
              <a:ext uri="{FF2B5EF4-FFF2-40B4-BE49-F238E27FC236}">
                <a16:creationId xmlns:a16="http://schemas.microsoft.com/office/drawing/2014/main" id="{23760883-5520-48A0-A505-3EC133265D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924800" cy="838200"/>
          </a:xfrm>
        </p:spPr>
        <p:txBody>
          <a:bodyPr/>
          <a:lstStyle/>
          <a:p>
            <a:pPr eaLnBrk="1" hangingPunct="1"/>
            <a:r>
              <a:rPr lang="en-US" altLang="en-US"/>
              <a:t>Iterative Gaussian (lowpass) pre-filtering</a:t>
            </a:r>
          </a:p>
        </p:txBody>
      </p:sp>
      <p:sp>
        <p:nvSpPr>
          <p:cNvPr id="216070" name="Text Box 6">
            <a:extLst>
              <a:ext uri="{FF2B5EF4-FFF2-40B4-BE49-F238E27FC236}">
                <a16:creationId xmlns:a16="http://schemas.microsoft.com/office/drawing/2014/main" id="{C5D5195C-300F-44B9-BDC5-1C60D758D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913" y="4013200"/>
            <a:ext cx="928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G 1/4</a:t>
            </a:r>
          </a:p>
        </p:txBody>
      </p:sp>
      <p:sp>
        <p:nvSpPr>
          <p:cNvPr id="216071" name="Text Box 7">
            <a:extLst>
              <a:ext uri="{FF2B5EF4-FFF2-40B4-BE49-F238E27FC236}">
                <a16:creationId xmlns:a16="http://schemas.microsoft.com/office/drawing/2014/main" id="{76A2E30C-C109-4A05-8AB0-F8032D331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2313" y="3416300"/>
            <a:ext cx="928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G 1/8</a:t>
            </a:r>
          </a:p>
        </p:txBody>
      </p:sp>
      <p:sp>
        <p:nvSpPr>
          <p:cNvPr id="216072" name="Text Box 8">
            <a:extLst>
              <a:ext uri="{FF2B5EF4-FFF2-40B4-BE49-F238E27FC236}">
                <a16:creationId xmlns:a16="http://schemas.microsoft.com/office/drawing/2014/main" id="{E526E747-61E5-4ACB-A0F2-CFEA2EC76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1054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Gaussian 1/2</a:t>
            </a:r>
          </a:p>
        </p:txBody>
      </p:sp>
      <p:sp>
        <p:nvSpPr>
          <p:cNvPr id="216073" name="Rectangle 9">
            <a:extLst>
              <a:ext uri="{FF2B5EF4-FFF2-40B4-BE49-F238E27FC236}">
                <a16:creationId xmlns:a16="http://schemas.microsoft.com/office/drawing/2014/main" id="{B4E17591-879B-44F5-8234-A07CC5C0A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6388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>
                <a:solidFill>
                  <a:srgbClr val="000000"/>
                </a:solidFill>
              </a:rPr>
              <a:t>filter the image, </a:t>
            </a:r>
            <a:r>
              <a:rPr lang="en-US" altLang="en-US" i="1">
                <a:solidFill>
                  <a:srgbClr val="000000"/>
                </a:solidFill>
              </a:rPr>
              <a:t>then</a:t>
            </a:r>
            <a:r>
              <a:rPr lang="en-US" altLang="en-US">
                <a:solidFill>
                  <a:srgbClr val="000000"/>
                </a:solidFill>
              </a:rPr>
              <a:t> subsample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solidFill>
                  <a:srgbClr val="000000"/>
                </a:solidFill>
              </a:rPr>
              <a:t>Filter size should double for each ½ size reduction.  Why?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solidFill>
                  <a:srgbClr val="000000"/>
                </a:solidFill>
              </a:rPr>
              <a:t>How can we speed this up?</a:t>
            </a:r>
          </a:p>
        </p:txBody>
      </p:sp>
      <p:sp>
        <p:nvSpPr>
          <p:cNvPr id="216074" name="Text Box 10">
            <a:extLst>
              <a:ext uri="{FF2B5EF4-FFF2-40B4-BE49-F238E27FC236}">
                <a16:creationId xmlns:a16="http://schemas.microsoft.com/office/drawing/2014/main" id="{F6C7C5A4-5DF1-40DE-A836-2BFD7C47B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6477000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srgbClr val="000000"/>
                </a:solidFill>
              </a:rPr>
              <a:t>Slide by Steve Seitz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>
            <a:extLst>
              <a:ext uri="{FF2B5EF4-FFF2-40B4-BE49-F238E27FC236}">
                <a16:creationId xmlns:a16="http://schemas.microsoft.com/office/drawing/2014/main" id="{BD5CAF3A-C26E-4910-9099-5528D4CF2E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153400" cy="838200"/>
          </a:xfrm>
        </p:spPr>
        <p:txBody>
          <a:bodyPr/>
          <a:lstStyle/>
          <a:p>
            <a:pPr eaLnBrk="1" hangingPunct="1"/>
            <a:r>
              <a:rPr lang="en-US" altLang="en-US"/>
              <a:t>Image Pyramids</a:t>
            </a:r>
          </a:p>
        </p:txBody>
      </p:sp>
      <p:graphicFrame>
        <p:nvGraphicFramePr>
          <p:cNvPr id="217091" name="Object 3">
            <a:extLst>
              <a:ext uri="{FF2B5EF4-FFF2-40B4-BE49-F238E27FC236}">
                <a16:creationId xmlns:a16="http://schemas.microsoft.com/office/drawing/2014/main" id="{3E9A5093-9C47-437A-A7EC-2206C819D6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01788" y="1016000"/>
          <a:ext cx="5637212" cy="393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4896533" imgH="3419952" progId="MSPhotoEd.3">
                  <p:embed/>
                </p:oleObj>
              </mc:Choice>
              <mc:Fallback>
                <p:oleObj name="Photo Editor Photo" r:id="rId2" imgW="4896533" imgH="3419952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1788" y="1016000"/>
                        <a:ext cx="5637212" cy="393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7092" name="Rectangle 4">
            <a:extLst>
              <a:ext uri="{FF2B5EF4-FFF2-40B4-BE49-F238E27FC236}">
                <a16:creationId xmlns:a16="http://schemas.microsoft.com/office/drawing/2014/main" id="{25F9FF48-87F0-4C3F-BCE5-ECC1F733A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105400"/>
            <a:ext cx="8839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rgbClr val="000000"/>
                </a:solidFill>
              </a:rPr>
              <a:t>Known as a </a:t>
            </a:r>
            <a:r>
              <a:rPr lang="en-US" altLang="en-US" sz="2000" b="1">
                <a:solidFill>
                  <a:srgbClr val="000000"/>
                </a:solidFill>
              </a:rPr>
              <a:t>Gaussian Pyramid </a:t>
            </a:r>
            <a:r>
              <a:rPr lang="en-US" altLang="en-US" sz="2000">
                <a:solidFill>
                  <a:srgbClr val="000000"/>
                </a:solidFill>
              </a:rPr>
              <a:t>[Burt and Adelson, 1983]</a:t>
            </a:r>
            <a:endParaRPr lang="en-US" altLang="en-US" sz="2000" b="1">
              <a:solidFill>
                <a:srgbClr val="000000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>
                <a:solidFill>
                  <a:srgbClr val="000000"/>
                </a:solidFill>
              </a:rPr>
              <a:t>In computer graphics, a </a:t>
            </a:r>
            <a:r>
              <a:rPr lang="en-US" altLang="en-US" sz="1800" i="1">
                <a:solidFill>
                  <a:srgbClr val="000000"/>
                </a:solidFill>
              </a:rPr>
              <a:t>mip map </a:t>
            </a:r>
            <a:r>
              <a:rPr lang="en-US" altLang="en-US" sz="1800">
                <a:solidFill>
                  <a:srgbClr val="000000"/>
                </a:solidFill>
              </a:rPr>
              <a:t>[Williams, 1983]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>
                <a:solidFill>
                  <a:srgbClr val="000000"/>
                </a:solidFill>
              </a:rPr>
              <a:t>A precursor to </a:t>
            </a:r>
            <a:r>
              <a:rPr lang="en-US" altLang="en-US" sz="1800" i="1">
                <a:solidFill>
                  <a:srgbClr val="000000"/>
                </a:solidFill>
              </a:rPr>
              <a:t>wavelet transform</a:t>
            </a:r>
          </a:p>
        </p:txBody>
      </p:sp>
      <p:sp>
        <p:nvSpPr>
          <p:cNvPr id="217093" name="Text Box 5">
            <a:extLst>
              <a:ext uri="{FF2B5EF4-FFF2-40B4-BE49-F238E27FC236}">
                <a16:creationId xmlns:a16="http://schemas.microsoft.com/office/drawing/2014/main" id="{37AFD0F6-EDDA-426E-9F8E-551000C6F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6477000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srgbClr val="000000"/>
                </a:solidFill>
              </a:rPr>
              <a:t>Slide by Steve Seitz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DA0268-0BB8-3542-9D6C-3F978E7C19E8}"/>
              </a:ext>
            </a:extLst>
          </p:cNvPr>
          <p:cNvSpPr/>
          <p:nvPr/>
        </p:nvSpPr>
        <p:spPr bwMode="auto">
          <a:xfrm>
            <a:off x="5638800" y="1752600"/>
            <a:ext cx="1981200" cy="3352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</a:endParaRPr>
          </a:p>
        </p:txBody>
      </p:sp>
      <p:pic>
        <p:nvPicPr>
          <p:cNvPr id="7" name="Picture 4" descr="vg-gauss-half">
            <a:extLst>
              <a:ext uri="{FF2B5EF4-FFF2-40B4-BE49-F238E27FC236}">
                <a16:creationId xmlns:a16="http://schemas.microsoft.com/office/drawing/2014/main" id="{94DA331A-B612-1943-BE26-351041794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431" y="3221027"/>
            <a:ext cx="1393544" cy="1833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vg-gauss-quarter">
            <a:extLst>
              <a:ext uri="{FF2B5EF4-FFF2-40B4-BE49-F238E27FC236}">
                <a16:creationId xmlns:a16="http://schemas.microsoft.com/office/drawing/2014/main" id="{F6A22524-0E45-2045-8949-2489FAE94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606" y="2168769"/>
            <a:ext cx="781251" cy="1031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vg-gauss-eighth">
            <a:extLst>
              <a:ext uri="{FF2B5EF4-FFF2-40B4-BE49-F238E27FC236}">
                <a16:creationId xmlns:a16="http://schemas.microsoft.com/office/drawing/2014/main" id="{032E7658-2233-D040-981A-660873576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603" y="1531054"/>
            <a:ext cx="457200" cy="602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>
            <a:extLst>
              <a:ext uri="{FF2B5EF4-FFF2-40B4-BE49-F238E27FC236}">
                <a16:creationId xmlns:a16="http://schemas.microsoft.com/office/drawing/2014/main" id="{18CC26B5-CCE7-44B6-87B5-40CF5EC54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0" cy="683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5" name="Text Box 3">
            <a:extLst>
              <a:ext uri="{FF2B5EF4-FFF2-40B4-BE49-F238E27FC236}">
                <a16:creationId xmlns:a16="http://schemas.microsoft.com/office/drawing/2014/main" id="{3773F5C3-500E-476F-8364-BB1A59B4A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1219200"/>
            <a:ext cx="1600200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>
                <a:solidFill>
                  <a:srgbClr val="000000"/>
                </a:solidFill>
                <a:latin typeface="Times" panose="02020603050405020304" pitchFamily="18" charset="0"/>
              </a:rPr>
              <a:t>A bar in the big images is a hair on the zebra’s nose; in smaller images, a stripe; in the smallest, the animal’s nose</a:t>
            </a:r>
          </a:p>
        </p:txBody>
      </p:sp>
      <p:sp>
        <p:nvSpPr>
          <p:cNvPr id="218116" name="Text Box 4">
            <a:extLst>
              <a:ext uri="{FF2B5EF4-FFF2-40B4-BE49-F238E27FC236}">
                <a16:creationId xmlns:a16="http://schemas.microsoft.com/office/drawing/2014/main" id="{81FD1AAF-7EE7-4CDD-BD36-3BB3D3D1E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6553200"/>
            <a:ext cx="19431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srgbClr val="000000"/>
                </a:solidFill>
              </a:rPr>
              <a:t>Figure from David Forsyth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0B1967-E709-52BD-914A-883E220F6DC8}"/>
              </a:ext>
            </a:extLst>
          </p:cNvPr>
          <p:cNvSpPr txBox="1"/>
          <p:nvPr/>
        </p:nvSpPr>
        <p:spPr>
          <a:xfrm>
            <a:off x="6743700" y="4572000"/>
            <a:ext cx="2362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The whole pyramid is only 4/3 the size of the original image!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>
            <a:extLst>
              <a:ext uri="{FF2B5EF4-FFF2-40B4-BE49-F238E27FC236}">
                <a16:creationId xmlns:a16="http://schemas.microsoft.com/office/drawing/2014/main" id="{AA4D6B12-2CA3-474B-9C3E-576CF8D5EB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Gaussian pyramid construction</a:t>
            </a:r>
          </a:p>
        </p:txBody>
      </p:sp>
      <p:sp>
        <p:nvSpPr>
          <p:cNvPr id="219139" name="Oval 3">
            <a:extLst>
              <a:ext uri="{FF2B5EF4-FFF2-40B4-BE49-F238E27FC236}">
                <a16:creationId xmlns:a16="http://schemas.microsoft.com/office/drawing/2014/main" id="{CE81F52B-99BC-4C54-86EB-2F031A026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3657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219140" name="Oval 4">
            <a:extLst>
              <a:ext uri="{FF2B5EF4-FFF2-40B4-BE49-F238E27FC236}">
                <a16:creationId xmlns:a16="http://schemas.microsoft.com/office/drawing/2014/main" id="{7F85B2E6-2978-419E-A9AB-C8E6023F7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3657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219141" name="Oval 5">
            <a:extLst>
              <a:ext uri="{FF2B5EF4-FFF2-40B4-BE49-F238E27FC236}">
                <a16:creationId xmlns:a16="http://schemas.microsoft.com/office/drawing/2014/main" id="{89E65A41-DE86-4F1F-AC3F-2AEB4123D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657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219142" name="Oval 6">
            <a:extLst>
              <a:ext uri="{FF2B5EF4-FFF2-40B4-BE49-F238E27FC236}">
                <a16:creationId xmlns:a16="http://schemas.microsoft.com/office/drawing/2014/main" id="{06A45611-F570-4D34-AC21-0E601357C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3657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219143" name="Oval 7">
            <a:extLst>
              <a:ext uri="{FF2B5EF4-FFF2-40B4-BE49-F238E27FC236}">
                <a16:creationId xmlns:a16="http://schemas.microsoft.com/office/drawing/2014/main" id="{9986E3DD-5903-41DF-94BB-330736D3B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657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219144" name="Oval 8">
            <a:extLst>
              <a:ext uri="{FF2B5EF4-FFF2-40B4-BE49-F238E27FC236}">
                <a16:creationId xmlns:a16="http://schemas.microsoft.com/office/drawing/2014/main" id="{ADDEC353-B913-44BD-9EB4-935D8F3CF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3657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219145" name="Oval 9">
            <a:extLst>
              <a:ext uri="{FF2B5EF4-FFF2-40B4-BE49-F238E27FC236}">
                <a16:creationId xmlns:a16="http://schemas.microsoft.com/office/drawing/2014/main" id="{A592C779-95D5-4284-99C3-0D0DD84A1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657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219146" name="Oval 10">
            <a:extLst>
              <a:ext uri="{FF2B5EF4-FFF2-40B4-BE49-F238E27FC236}">
                <a16:creationId xmlns:a16="http://schemas.microsoft.com/office/drawing/2014/main" id="{6BC931DF-7D9E-44FD-81BA-D1130336B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3657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219147" name="Oval 11">
            <a:extLst>
              <a:ext uri="{FF2B5EF4-FFF2-40B4-BE49-F238E27FC236}">
                <a16:creationId xmlns:a16="http://schemas.microsoft.com/office/drawing/2014/main" id="{989AB0E9-A056-4CE4-A2FE-D015E6D04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3657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219148" name="Freeform 12">
            <a:extLst>
              <a:ext uri="{FF2B5EF4-FFF2-40B4-BE49-F238E27FC236}">
                <a16:creationId xmlns:a16="http://schemas.microsoft.com/office/drawing/2014/main" id="{3E40307C-8F86-40B1-A530-A8965C688F15}"/>
              </a:ext>
            </a:extLst>
          </p:cNvPr>
          <p:cNvSpPr>
            <a:spLocks/>
          </p:cNvSpPr>
          <p:nvPr/>
        </p:nvSpPr>
        <p:spPr bwMode="auto">
          <a:xfrm>
            <a:off x="3200400" y="2971800"/>
            <a:ext cx="1905000" cy="762000"/>
          </a:xfrm>
          <a:custGeom>
            <a:avLst/>
            <a:gdLst>
              <a:gd name="T0" fmla="*/ 0 w 1200"/>
              <a:gd name="T1" fmla="*/ 2147483646 h 480"/>
              <a:gd name="T2" fmla="*/ 0 w 1200"/>
              <a:gd name="T3" fmla="*/ 2147483646 h 480"/>
              <a:gd name="T4" fmla="*/ 2147483646 w 1200"/>
              <a:gd name="T5" fmla="*/ 2147483646 h 480"/>
              <a:gd name="T6" fmla="*/ 2147483646 w 1200"/>
              <a:gd name="T7" fmla="*/ 2147483646 h 480"/>
              <a:gd name="T8" fmla="*/ 2147483646 w 1200"/>
              <a:gd name="T9" fmla="*/ 2147483646 h 480"/>
              <a:gd name="T10" fmla="*/ 2147483646 w 1200"/>
              <a:gd name="T11" fmla="*/ 2147483646 h 480"/>
              <a:gd name="T12" fmla="*/ 2147483646 w 1200"/>
              <a:gd name="T13" fmla="*/ 0 h 480"/>
              <a:gd name="T14" fmla="*/ 2147483646 w 1200"/>
              <a:gd name="T15" fmla="*/ 0 h 480"/>
              <a:gd name="T16" fmla="*/ 2147483646 w 1200"/>
              <a:gd name="T17" fmla="*/ 2147483646 h 480"/>
              <a:gd name="T18" fmla="*/ 2147483646 w 1200"/>
              <a:gd name="T19" fmla="*/ 2147483646 h 480"/>
              <a:gd name="T20" fmla="*/ 2147483646 w 1200"/>
              <a:gd name="T21" fmla="*/ 2147483646 h 480"/>
              <a:gd name="T22" fmla="*/ 2147483646 w 1200"/>
              <a:gd name="T23" fmla="*/ 2147483646 h 480"/>
              <a:gd name="T24" fmla="*/ 2147483646 w 1200"/>
              <a:gd name="T25" fmla="*/ 2147483646 h 48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0"/>
              <a:gd name="T40" fmla="*/ 0 h 480"/>
              <a:gd name="T41" fmla="*/ 1200 w 1200"/>
              <a:gd name="T42" fmla="*/ 480 h 48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0" h="480">
                <a:moveTo>
                  <a:pt x="0" y="480"/>
                </a:moveTo>
                <a:lnTo>
                  <a:pt x="0" y="384"/>
                </a:lnTo>
                <a:lnTo>
                  <a:pt x="240" y="384"/>
                </a:lnTo>
                <a:lnTo>
                  <a:pt x="240" y="192"/>
                </a:lnTo>
                <a:lnTo>
                  <a:pt x="240" y="144"/>
                </a:lnTo>
                <a:lnTo>
                  <a:pt x="480" y="144"/>
                </a:lnTo>
                <a:lnTo>
                  <a:pt x="480" y="0"/>
                </a:lnTo>
                <a:lnTo>
                  <a:pt x="720" y="0"/>
                </a:lnTo>
                <a:lnTo>
                  <a:pt x="720" y="144"/>
                </a:lnTo>
                <a:lnTo>
                  <a:pt x="960" y="144"/>
                </a:lnTo>
                <a:lnTo>
                  <a:pt x="960" y="384"/>
                </a:lnTo>
                <a:lnTo>
                  <a:pt x="1200" y="384"/>
                </a:lnTo>
                <a:lnTo>
                  <a:pt x="1200" y="48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9149" name="Oval 13">
            <a:extLst>
              <a:ext uri="{FF2B5EF4-FFF2-40B4-BE49-F238E27FC236}">
                <a16:creationId xmlns:a16="http://schemas.microsoft.com/office/drawing/2014/main" id="{CB13F8D5-FACE-42DA-9039-C43EA6988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743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219150" name="Oval 14">
            <a:extLst>
              <a:ext uri="{FF2B5EF4-FFF2-40B4-BE49-F238E27FC236}">
                <a16:creationId xmlns:a16="http://schemas.microsoft.com/office/drawing/2014/main" id="{A55E19E4-2196-4B2F-BCFD-C2A3AC9DC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743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219151" name="Oval 15">
            <a:extLst>
              <a:ext uri="{FF2B5EF4-FFF2-40B4-BE49-F238E27FC236}">
                <a16:creationId xmlns:a16="http://schemas.microsoft.com/office/drawing/2014/main" id="{1E7FFAE0-6C13-4D1E-9A8C-517A75212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2743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219152" name="Oval 16">
            <a:extLst>
              <a:ext uri="{FF2B5EF4-FFF2-40B4-BE49-F238E27FC236}">
                <a16:creationId xmlns:a16="http://schemas.microsoft.com/office/drawing/2014/main" id="{2F1C8B2A-66B6-4831-8FEB-7F705AA53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743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219153" name="Oval 17">
            <a:extLst>
              <a:ext uri="{FF2B5EF4-FFF2-40B4-BE49-F238E27FC236}">
                <a16:creationId xmlns:a16="http://schemas.microsoft.com/office/drawing/2014/main" id="{C2D81AF4-40FC-42A8-A193-953618B86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2743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219154" name="Line 18">
            <a:extLst>
              <a:ext uri="{FF2B5EF4-FFF2-40B4-BE49-F238E27FC236}">
                <a16:creationId xmlns:a16="http://schemas.microsoft.com/office/drawing/2014/main" id="{7F2A9BE9-75A8-4BD8-AE5A-A163D4003B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57663" y="28194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19">
            <a:extLst>
              <a:ext uri="{FF2B5EF4-FFF2-40B4-BE49-F238E27FC236}">
                <a16:creationId xmlns:a16="http://schemas.microsoft.com/office/drawing/2014/main" id="{BB74DB76-1DFC-4DEC-AB4B-5170BD233A61}"/>
              </a:ext>
            </a:extLst>
          </p:cNvPr>
          <p:cNvGrpSpPr>
            <a:grpSpLocks/>
          </p:cNvGrpSpPr>
          <p:nvPr/>
        </p:nvGrpSpPr>
        <p:grpSpPr bwMode="auto">
          <a:xfrm>
            <a:off x="2252663" y="1817688"/>
            <a:ext cx="3803650" cy="1001712"/>
            <a:chOff x="1419" y="857"/>
            <a:chExt cx="2395" cy="631"/>
          </a:xfrm>
        </p:grpSpPr>
        <p:sp>
          <p:nvSpPr>
            <p:cNvPr id="219160" name="Oval 20">
              <a:extLst>
                <a:ext uri="{FF2B5EF4-FFF2-40B4-BE49-F238E27FC236}">
                  <a16:creationId xmlns:a16="http://schemas.microsoft.com/office/drawing/2014/main" id="{73F6FCF7-C6B8-4704-88B2-F46432129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857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</a:pPr>
              <a:endParaRPr lang="en-US" altLang="en-US" sz="1800">
                <a:solidFill>
                  <a:srgbClr val="000000"/>
                </a:solidFill>
                <a:latin typeface="Gill Sans" charset="0"/>
              </a:endParaRPr>
            </a:p>
          </p:txBody>
        </p:sp>
        <p:sp>
          <p:nvSpPr>
            <p:cNvPr id="219161" name="Oval 21">
              <a:extLst>
                <a:ext uri="{FF2B5EF4-FFF2-40B4-BE49-F238E27FC236}">
                  <a16:creationId xmlns:a16="http://schemas.microsoft.com/office/drawing/2014/main" id="{CB013229-F7E5-409F-B13C-0ECB17A710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857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</a:pPr>
              <a:endParaRPr lang="en-US" altLang="en-US" sz="1800">
                <a:solidFill>
                  <a:srgbClr val="000000"/>
                </a:solidFill>
                <a:latin typeface="Gill Sans" charset="0"/>
              </a:endParaRPr>
            </a:p>
          </p:txBody>
        </p:sp>
        <p:sp>
          <p:nvSpPr>
            <p:cNvPr id="219162" name="Oval 22">
              <a:extLst>
                <a:ext uri="{FF2B5EF4-FFF2-40B4-BE49-F238E27FC236}">
                  <a16:creationId xmlns:a16="http://schemas.microsoft.com/office/drawing/2014/main" id="{A13B9EBB-9E67-4D29-A7F8-2DDCAD0DCC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857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</a:pPr>
              <a:endParaRPr lang="en-US" altLang="en-US" sz="1800">
                <a:solidFill>
                  <a:srgbClr val="000000"/>
                </a:solidFill>
                <a:latin typeface="Gill Sans" charset="0"/>
              </a:endParaRPr>
            </a:p>
          </p:txBody>
        </p:sp>
        <p:sp>
          <p:nvSpPr>
            <p:cNvPr id="219163" name="Freeform 23">
              <a:extLst>
                <a:ext uri="{FF2B5EF4-FFF2-40B4-BE49-F238E27FC236}">
                  <a16:creationId xmlns:a16="http://schemas.microsoft.com/office/drawing/2014/main" id="{F58C4728-CF95-4822-8002-1303A5680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" y="1008"/>
              <a:ext cx="2395" cy="480"/>
            </a:xfrm>
            <a:custGeom>
              <a:avLst/>
              <a:gdLst>
                <a:gd name="T0" fmla="*/ 0 w 1200"/>
                <a:gd name="T1" fmla="*/ 480 h 480"/>
                <a:gd name="T2" fmla="*/ 0 w 1200"/>
                <a:gd name="T3" fmla="*/ 384 h 480"/>
                <a:gd name="T4" fmla="*/ 15211595 w 1200"/>
                <a:gd name="T5" fmla="*/ 384 h 480"/>
                <a:gd name="T6" fmla="*/ 15211595 w 1200"/>
                <a:gd name="T7" fmla="*/ 192 h 480"/>
                <a:gd name="T8" fmla="*/ 15211595 w 1200"/>
                <a:gd name="T9" fmla="*/ 144 h 480"/>
                <a:gd name="T10" fmla="*/ 30424136 w 1200"/>
                <a:gd name="T11" fmla="*/ 144 h 480"/>
                <a:gd name="T12" fmla="*/ 30424136 w 1200"/>
                <a:gd name="T13" fmla="*/ 0 h 480"/>
                <a:gd name="T14" fmla="*/ 45635376 w 1200"/>
                <a:gd name="T15" fmla="*/ 0 h 480"/>
                <a:gd name="T16" fmla="*/ 45635376 w 1200"/>
                <a:gd name="T17" fmla="*/ 144 h 480"/>
                <a:gd name="T18" fmla="*/ 60848673 w 1200"/>
                <a:gd name="T19" fmla="*/ 144 h 480"/>
                <a:gd name="T20" fmla="*/ 60848673 w 1200"/>
                <a:gd name="T21" fmla="*/ 384 h 480"/>
                <a:gd name="T22" fmla="*/ 76061268 w 1200"/>
                <a:gd name="T23" fmla="*/ 384 h 480"/>
                <a:gd name="T24" fmla="*/ 76061268 w 1200"/>
                <a:gd name="T25" fmla="*/ 480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00"/>
                <a:gd name="T40" fmla="*/ 0 h 480"/>
                <a:gd name="T41" fmla="*/ 1200 w 1200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00" h="480">
                  <a:moveTo>
                    <a:pt x="0" y="480"/>
                  </a:moveTo>
                  <a:lnTo>
                    <a:pt x="0" y="384"/>
                  </a:lnTo>
                  <a:lnTo>
                    <a:pt x="240" y="384"/>
                  </a:lnTo>
                  <a:lnTo>
                    <a:pt x="240" y="192"/>
                  </a:lnTo>
                  <a:lnTo>
                    <a:pt x="240" y="144"/>
                  </a:lnTo>
                  <a:lnTo>
                    <a:pt x="480" y="144"/>
                  </a:lnTo>
                  <a:lnTo>
                    <a:pt x="480" y="0"/>
                  </a:lnTo>
                  <a:lnTo>
                    <a:pt x="720" y="0"/>
                  </a:lnTo>
                  <a:lnTo>
                    <a:pt x="720" y="144"/>
                  </a:lnTo>
                  <a:lnTo>
                    <a:pt x="960" y="144"/>
                  </a:lnTo>
                  <a:lnTo>
                    <a:pt x="960" y="384"/>
                  </a:lnTo>
                  <a:lnTo>
                    <a:pt x="1200" y="384"/>
                  </a:lnTo>
                  <a:lnTo>
                    <a:pt x="1200" y="480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64" name="Line 24">
              <a:extLst>
                <a:ext uri="{FF2B5EF4-FFF2-40B4-BE49-F238E27FC236}">
                  <a16:creationId xmlns:a16="http://schemas.microsoft.com/office/drawing/2014/main" id="{EAA7484A-D229-4A2C-98C3-3F75154FA1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19" y="91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9156" name="Text Box 25">
            <a:extLst>
              <a:ext uri="{FF2B5EF4-FFF2-40B4-BE49-F238E27FC236}">
                <a16:creationId xmlns:a16="http://schemas.microsoft.com/office/drawing/2014/main" id="{994ADA84-2732-43B1-816D-0F14B11C7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9713" y="3084513"/>
            <a:ext cx="1225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>
                <a:solidFill>
                  <a:srgbClr val="000000"/>
                </a:solidFill>
              </a:rPr>
              <a:t>filter mask</a:t>
            </a:r>
          </a:p>
        </p:txBody>
      </p:sp>
      <p:sp>
        <p:nvSpPr>
          <p:cNvPr id="219157" name="Line 26">
            <a:extLst>
              <a:ext uri="{FF2B5EF4-FFF2-40B4-BE49-F238E27FC236}">
                <a16:creationId xmlns:a16="http://schemas.microsoft.com/office/drawing/2014/main" id="{83627055-B2A5-4A20-A763-910C91335D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00600" y="3276600"/>
            <a:ext cx="533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9158" name="Rectangle 27">
            <a:extLst>
              <a:ext uri="{FF2B5EF4-FFF2-40B4-BE49-F238E27FC236}">
                <a16:creationId xmlns:a16="http://schemas.microsoft.com/office/drawing/2014/main" id="{5F16DF75-88AE-403C-AD1E-F390A4584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962400"/>
            <a:ext cx="8839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Repeat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Filter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Subsample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Until minimum resolution reached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can specify desired number of levels (e.g., 3-level pyramid)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19159" name="Text Box 28">
            <a:extLst>
              <a:ext uri="{FF2B5EF4-FFF2-40B4-BE49-F238E27FC236}">
                <a16:creationId xmlns:a16="http://schemas.microsoft.com/office/drawing/2014/main" id="{E5571A63-3425-43C6-9313-4048F8EA6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500" y="6583363"/>
            <a:ext cx="2374900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srgbClr val="000000"/>
                </a:solidFill>
              </a:rPr>
              <a:t>Slide by Steve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>
            <a:extLst>
              <a:ext uri="{FF2B5EF4-FFF2-40B4-BE49-F238E27FC236}">
                <a16:creationId xmlns:a16="http://schemas.microsoft.com/office/drawing/2014/main" id="{79E9CF43-7BCC-416B-A445-8C0CFDB718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What are they good for?</a:t>
            </a:r>
          </a:p>
        </p:txBody>
      </p:sp>
      <p:sp>
        <p:nvSpPr>
          <p:cNvPr id="220163" name="Rectangle 3">
            <a:extLst>
              <a:ext uri="{FF2B5EF4-FFF2-40B4-BE49-F238E27FC236}">
                <a16:creationId xmlns:a16="http://schemas.microsoft.com/office/drawing/2014/main" id="{34C7E65B-4D6B-4ACD-ACC9-1510E17EDF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Improve Search</a:t>
            </a:r>
          </a:p>
          <a:p>
            <a:pPr lvl="1" eaLnBrk="1" hangingPunct="1"/>
            <a:r>
              <a:rPr lang="en-US" altLang="en-US"/>
              <a:t>Search over translations</a:t>
            </a:r>
          </a:p>
          <a:p>
            <a:pPr lvl="2" eaLnBrk="1" hangingPunct="1"/>
            <a:r>
              <a:rPr lang="en-US" altLang="en-US"/>
              <a:t>Classic coarse-to-fine strategy</a:t>
            </a:r>
          </a:p>
          <a:p>
            <a:pPr lvl="2" eaLnBrk="1" hangingPunct="1"/>
            <a:r>
              <a:rPr lang="en-US" altLang="en-US"/>
              <a:t>Project 1!</a:t>
            </a:r>
          </a:p>
          <a:p>
            <a:pPr lvl="1" eaLnBrk="1" hangingPunct="1"/>
            <a:r>
              <a:rPr lang="en-US" altLang="en-US"/>
              <a:t>Search over scale</a:t>
            </a:r>
          </a:p>
          <a:p>
            <a:pPr lvl="2" eaLnBrk="1" hangingPunct="1"/>
            <a:r>
              <a:rPr lang="en-US" altLang="en-US"/>
              <a:t>Template matching</a:t>
            </a:r>
          </a:p>
          <a:p>
            <a:pPr lvl="2" eaLnBrk="1" hangingPunct="1"/>
            <a:r>
              <a:rPr lang="en-US" altLang="en-US"/>
              <a:t>E.g. find a face at different scales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Title 1">
            <a:extLst>
              <a:ext uri="{FF2B5EF4-FFF2-40B4-BE49-F238E27FC236}">
                <a16:creationId xmlns:a16="http://schemas.microsoft.com/office/drawing/2014/main" id="{C66534F9-4C48-4DA2-817D-CA4BB25C8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What else are convolutions good for?</a:t>
            </a:r>
          </a:p>
        </p:txBody>
      </p:sp>
      <p:sp>
        <p:nvSpPr>
          <p:cNvPr id="221187" name="Content Placeholder 2">
            <a:extLst>
              <a:ext uri="{FF2B5EF4-FFF2-40B4-BE49-F238E27FC236}">
                <a16:creationId xmlns:a16="http://schemas.microsoft.com/office/drawing/2014/main" id="{DEDDE266-D785-4DAB-BEF4-C5D6006518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pPr algn="ctr"/>
            <a:r>
              <a:rPr lang="en-US" altLang="en-US" dirty="0"/>
              <a:t>Taking derivative by convolution</a:t>
            </a:r>
          </a:p>
          <a:p>
            <a:pPr algn="ctr"/>
            <a:r>
              <a:rPr lang="en-US" altLang="en-US" dirty="0"/>
              <a:t>(on board)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2BC79-27B2-4542-884D-037DE835D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 derivatives with convolution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3A75523-FE1F-4001-A569-685B15832126}"/>
              </a:ext>
            </a:extLst>
          </p:cNvPr>
          <p:cNvGrpSpPr/>
          <p:nvPr/>
        </p:nvGrpSpPr>
        <p:grpSpPr>
          <a:xfrm>
            <a:off x="260058" y="2457955"/>
            <a:ext cx="8340962" cy="836191"/>
            <a:chOff x="260058" y="2457955"/>
            <a:chExt cx="8340962" cy="8361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4F7E4C0-8387-49B8-A5DA-D07B97A01AE1}"/>
                    </a:ext>
                  </a:extLst>
                </p:cNvPr>
                <p:cNvSpPr txBox="1"/>
                <p:nvPr/>
              </p:nvSpPr>
              <p:spPr>
                <a:xfrm>
                  <a:off x="2994870" y="2457955"/>
                  <a:ext cx="5606150" cy="8361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f>
                              <m:f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limLow>
                              <m:limLow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lim</m:t>
                                </m:r>
                              </m:e>
                              <m:li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→0</m:t>
                                </m:r>
                              </m:lim>
                            </m:limLow>
                          </m:fName>
                          <m:e>
                            <m:f>
                              <m:f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den>
                            </m:f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4F7E4C0-8387-49B8-A5DA-D07B97A01A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4870" y="2457955"/>
                  <a:ext cx="5606150" cy="83619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C35F5D2-4617-4093-B212-F807EFDEBB0E}"/>
                </a:ext>
              </a:extLst>
            </p:cNvPr>
            <p:cNvSpPr txBox="1"/>
            <p:nvPr/>
          </p:nvSpPr>
          <p:spPr>
            <a:xfrm>
              <a:off x="260058" y="2643423"/>
              <a:ext cx="27348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Remember: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358ED38-AD8F-4E20-83B1-2B918F3A6BE4}"/>
              </a:ext>
            </a:extLst>
          </p:cNvPr>
          <p:cNvSpPr txBox="1"/>
          <p:nvPr/>
        </p:nvSpPr>
        <p:spPr>
          <a:xfrm>
            <a:off x="444354" y="1582280"/>
            <a:ext cx="8255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Image is function f(</a:t>
            </a:r>
            <a:r>
              <a:rPr lang="en-US" sz="3200" dirty="0" err="1"/>
              <a:t>x,y</a:t>
            </a:r>
            <a:r>
              <a:rPr lang="en-US" sz="3200" dirty="0"/>
              <a:t>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4370919-E081-4FC7-9446-1926C2AC4F06}"/>
              </a:ext>
            </a:extLst>
          </p:cNvPr>
          <p:cNvGrpSpPr/>
          <p:nvPr/>
        </p:nvGrpSpPr>
        <p:grpSpPr>
          <a:xfrm>
            <a:off x="260058" y="3688310"/>
            <a:ext cx="7742208" cy="836191"/>
            <a:chOff x="260058" y="3595498"/>
            <a:chExt cx="7742208" cy="83619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E023B7-7470-4D91-A96D-482F7F0C3932}"/>
                </a:ext>
              </a:extLst>
            </p:cNvPr>
            <p:cNvSpPr txBox="1"/>
            <p:nvPr/>
          </p:nvSpPr>
          <p:spPr>
            <a:xfrm>
              <a:off x="260058" y="3751984"/>
              <a:ext cx="27348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Approximate: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BC78476-9A68-47BD-8720-27CE334E093C}"/>
                    </a:ext>
                  </a:extLst>
                </p:cNvPr>
                <p:cNvSpPr txBox="1"/>
                <p:nvPr/>
              </p:nvSpPr>
              <p:spPr>
                <a:xfrm>
                  <a:off x="2994870" y="3595498"/>
                  <a:ext cx="5007396" cy="8361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f>
                              <m:f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≈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+1,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den>
                            </m:f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BC78476-9A68-47BD-8720-27CE334E09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4870" y="3595498"/>
                  <a:ext cx="5007396" cy="83619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EB20BD4-B044-427E-A1A9-333A63804B9E}"/>
              </a:ext>
            </a:extLst>
          </p:cNvPr>
          <p:cNvGrpSpPr/>
          <p:nvPr/>
        </p:nvGrpSpPr>
        <p:grpSpPr>
          <a:xfrm>
            <a:off x="260058" y="4918665"/>
            <a:ext cx="8368214" cy="836191"/>
            <a:chOff x="260058" y="4588175"/>
            <a:chExt cx="8368214" cy="83619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1C58B1-8956-4DE6-A55C-468AF4C241B5}"/>
                </a:ext>
              </a:extLst>
            </p:cNvPr>
            <p:cNvSpPr txBox="1"/>
            <p:nvPr/>
          </p:nvSpPr>
          <p:spPr>
            <a:xfrm>
              <a:off x="260058" y="4744661"/>
              <a:ext cx="27348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Another one: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C5343B8-17A0-4876-BE71-0FE13119FEE6}"/>
                    </a:ext>
                  </a:extLst>
                </p:cNvPr>
                <p:cNvSpPr txBox="1"/>
                <p:nvPr/>
              </p:nvSpPr>
              <p:spPr>
                <a:xfrm>
                  <a:off x="2994870" y="4588175"/>
                  <a:ext cx="5633402" cy="8361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f>
                              <m:f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≈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+1,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−1,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C5343B8-17A0-4876-BE71-0FE13119FE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4870" y="4588175"/>
                  <a:ext cx="5633402" cy="83619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AB05197-35B8-4539-BC1B-78E90DB0CA4D}"/>
              </a:ext>
            </a:extLst>
          </p:cNvPr>
          <p:cNvGrpSpPr/>
          <p:nvPr/>
        </p:nvGrpSpPr>
        <p:grpSpPr>
          <a:xfrm>
            <a:off x="815099" y="4367350"/>
            <a:ext cx="1187037" cy="593524"/>
            <a:chOff x="6038516" y="2787326"/>
            <a:chExt cx="848026" cy="42401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22CC2D8-FDA4-4DAB-BC80-2D314BFCFE70}"/>
                </a:ext>
              </a:extLst>
            </p:cNvPr>
            <p:cNvSpPr/>
            <p:nvPr/>
          </p:nvSpPr>
          <p:spPr>
            <a:xfrm>
              <a:off x="6038516" y="2787329"/>
              <a:ext cx="424014" cy="42401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9990B61-AD55-4EA5-B7A8-39775FEE7470}"/>
                </a:ext>
              </a:extLst>
            </p:cNvPr>
            <p:cNvSpPr/>
            <p:nvPr/>
          </p:nvSpPr>
          <p:spPr>
            <a:xfrm>
              <a:off x="6462528" y="2787326"/>
              <a:ext cx="424014" cy="42401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E5230B0-6C3A-4ECF-A840-ABA8B92AC9B4}"/>
              </a:ext>
            </a:extLst>
          </p:cNvPr>
          <p:cNvGrpSpPr/>
          <p:nvPr/>
        </p:nvGrpSpPr>
        <p:grpSpPr>
          <a:xfrm>
            <a:off x="515728" y="5620224"/>
            <a:ext cx="1780559" cy="593524"/>
            <a:chOff x="1711756" y="1690689"/>
            <a:chExt cx="2726735" cy="908918"/>
          </a:xfrm>
          <a:solidFill>
            <a:schemeClr val="bg1">
              <a:lumMod val="95000"/>
            </a:schemeClr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EEF8312-8BAD-4D8F-A476-354CD9F74865}"/>
                </a:ext>
              </a:extLst>
            </p:cNvPr>
            <p:cNvSpPr/>
            <p:nvPr/>
          </p:nvSpPr>
          <p:spPr>
            <a:xfrm>
              <a:off x="1711756" y="1690695"/>
              <a:ext cx="908912" cy="9089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88A0ACE-0741-4B3B-997B-5DDA6DCD18D8}"/>
                </a:ext>
              </a:extLst>
            </p:cNvPr>
            <p:cNvSpPr/>
            <p:nvPr/>
          </p:nvSpPr>
          <p:spPr>
            <a:xfrm>
              <a:off x="2620667" y="1690693"/>
              <a:ext cx="908912" cy="9089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663A936-4F30-4F61-8BBB-62B27246B42B}"/>
                </a:ext>
              </a:extLst>
            </p:cNvPr>
            <p:cNvSpPr/>
            <p:nvPr/>
          </p:nvSpPr>
          <p:spPr>
            <a:xfrm>
              <a:off x="3529579" y="1690689"/>
              <a:ext cx="908912" cy="9089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281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>
            <a:extLst>
              <a:ext uri="{FF2B5EF4-FFF2-40B4-BE49-F238E27FC236}">
                <a16:creationId xmlns:a16="http://schemas.microsoft.com/office/drawing/2014/main" id="{ABFF4216-FC09-4543-96BC-53C6F127F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19"/>
          <a:stretch>
            <a:fillRect/>
          </a:stretch>
        </p:blipFill>
        <p:spPr bwMode="auto">
          <a:xfrm>
            <a:off x="1816100" y="3429000"/>
            <a:ext cx="5614988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59" name="Title 1">
            <a:extLst>
              <a:ext uri="{FF2B5EF4-FFF2-40B4-BE49-F238E27FC236}">
                <a16:creationId xmlns:a16="http://schemas.microsoft.com/office/drawing/2014/main" id="{DCC3840C-CA7D-4D26-BFF6-E85B03683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Partial derivatives of an image</a:t>
            </a:r>
          </a:p>
        </p:txBody>
      </p:sp>
      <p:sp>
        <p:nvSpPr>
          <p:cNvPr id="224260" name="TextBox 4">
            <a:extLst>
              <a:ext uri="{FF2B5EF4-FFF2-40B4-BE49-F238E27FC236}">
                <a16:creationId xmlns:a16="http://schemas.microsoft.com/office/drawing/2014/main" id="{8F6D19AE-74DA-448C-87FF-183B0DFBE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5938838"/>
            <a:ext cx="6296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Which shows changes with respect to x?</a:t>
            </a:r>
          </a:p>
        </p:txBody>
      </p:sp>
      <p:pic>
        <p:nvPicPr>
          <p:cNvPr id="224261" name="Picture 2">
            <a:extLst>
              <a:ext uri="{FF2B5EF4-FFF2-40B4-BE49-F238E27FC236}">
                <a16:creationId xmlns:a16="http://schemas.microsoft.com/office/drawing/2014/main" id="{DCA020DE-94B7-4EAF-9683-25C4C57D0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" r="51144" b="50381"/>
          <a:stretch>
            <a:fillRect/>
          </a:stretch>
        </p:blipFill>
        <p:spPr bwMode="auto">
          <a:xfrm>
            <a:off x="3276600" y="982663"/>
            <a:ext cx="2743200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8">
            <a:extLst>
              <a:ext uri="{FF2B5EF4-FFF2-40B4-BE49-F238E27FC236}">
                <a16:creationId xmlns:a16="http://schemas.microsoft.com/office/drawing/2014/main" id="{0C1EDE9D-30BF-480A-AA4C-A2FF65004D6B}"/>
              </a:ext>
            </a:extLst>
          </p:cNvPr>
          <p:cNvGrpSpPr>
            <a:grpSpLocks/>
          </p:cNvGrpSpPr>
          <p:nvPr/>
        </p:nvGrpSpPr>
        <p:grpSpPr bwMode="auto">
          <a:xfrm>
            <a:off x="7256463" y="4676775"/>
            <a:ext cx="547687" cy="1016000"/>
            <a:chOff x="4097330" y="1789047"/>
            <a:chExt cx="547696" cy="1015663"/>
          </a:xfrm>
        </p:grpSpPr>
        <p:sp>
          <p:nvSpPr>
            <p:cNvPr id="224273" name="TextBox 25">
              <a:extLst>
                <a:ext uri="{FF2B5EF4-FFF2-40B4-BE49-F238E27FC236}">
                  <a16:creationId xmlns:a16="http://schemas.microsoft.com/office/drawing/2014/main" id="{7616CE75-FEEB-4FC3-B076-245EA16815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7331" y="1789047"/>
              <a:ext cx="547695" cy="1015663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</a:pPr>
              <a:r>
                <a:rPr lang="en-US" altLang="en-US" sz="3000" b="1">
                  <a:solidFill>
                    <a:srgbClr val="000000"/>
                  </a:solidFill>
                </a:rPr>
                <a:t>-1     1</a:t>
              </a:r>
            </a:p>
          </p:txBody>
        </p:sp>
        <p:cxnSp>
          <p:nvCxnSpPr>
            <p:cNvPr id="224274" name="Straight Connector 27">
              <a:extLst>
                <a:ext uri="{FF2B5EF4-FFF2-40B4-BE49-F238E27FC236}">
                  <a16:creationId xmlns:a16="http://schemas.microsoft.com/office/drawing/2014/main" id="{D52BEB4F-009C-4DB8-B8C9-6C3ED64A1385}"/>
                </a:ext>
              </a:extLst>
            </p:cNvPr>
            <p:cNvCxnSpPr>
              <a:cxnSpLocks noChangeShapeType="1"/>
              <a:stCxn id="224273" idx="1"/>
              <a:endCxn id="224273" idx="3"/>
            </p:cNvCxnSpPr>
            <p:nvPr/>
          </p:nvCxnSpPr>
          <p:spPr bwMode="auto">
            <a:xfrm rot="10800000" flipH="1">
              <a:off x="4097330" y="2296879"/>
              <a:ext cx="547695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28">
            <a:extLst>
              <a:ext uri="{FF2B5EF4-FFF2-40B4-BE49-F238E27FC236}">
                <a16:creationId xmlns:a16="http://schemas.microsoft.com/office/drawing/2014/main" id="{77A2CA72-7EFD-45D8-8813-762F24AEE56A}"/>
              </a:ext>
            </a:extLst>
          </p:cNvPr>
          <p:cNvGrpSpPr>
            <a:grpSpLocks/>
          </p:cNvGrpSpPr>
          <p:nvPr/>
        </p:nvGrpSpPr>
        <p:grpSpPr bwMode="auto">
          <a:xfrm>
            <a:off x="8405813" y="4676775"/>
            <a:ext cx="547687" cy="1016000"/>
            <a:chOff x="4097330" y="1789047"/>
            <a:chExt cx="547696" cy="1015663"/>
          </a:xfrm>
        </p:grpSpPr>
        <p:sp>
          <p:nvSpPr>
            <p:cNvPr id="224271" name="TextBox 25">
              <a:extLst>
                <a:ext uri="{FF2B5EF4-FFF2-40B4-BE49-F238E27FC236}">
                  <a16:creationId xmlns:a16="http://schemas.microsoft.com/office/drawing/2014/main" id="{2A589359-D403-4C14-AD6D-3D86B41645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7331" y="1789047"/>
              <a:ext cx="547695" cy="1015663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</a:pPr>
              <a:r>
                <a:rPr lang="en-US" altLang="en-US" sz="3000" b="1">
                  <a:solidFill>
                    <a:srgbClr val="000000"/>
                  </a:solidFill>
                </a:rPr>
                <a:t>1     -1</a:t>
              </a:r>
            </a:p>
          </p:txBody>
        </p:sp>
        <p:cxnSp>
          <p:nvCxnSpPr>
            <p:cNvPr id="224272" name="Straight Connector 27">
              <a:extLst>
                <a:ext uri="{FF2B5EF4-FFF2-40B4-BE49-F238E27FC236}">
                  <a16:creationId xmlns:a16="http://schemas.microsoft.com/office/drawing/2014/main" id="{FCEFBF49-8B3A-4865-B15A-74951874D9F5}"/>
                </a:ext>
              </a:extLst>
            </p:cNvPr>
            <p:cNvCxnSpPr>
              <a:cxnSpLocks noChangeShapeType="1"/>
              <a:stCxn id="224271" idx="1"/>
              <a:endCxn id="224271" idx="3"/>
            </p:cNvCxnSpPr>
            <p:nvPr/>
          </p:nvCxnSpPr>
          <p:spPr bwMode="auto">
            <a:xfrm rot="10800000" flipH="1">
              <a:off x="4097330" y="2296879"/>
              <a:ext cx="547695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AF85A8A-CCC4-4832-8714-B886DEBF0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1613" y="5005388"/>
            <a:ext cx="876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srgbClr val="000000"/>
                </a:solidFill>
              </a:rPr>
              <a:t>or</a:t>
            </a:r>
          </a:p>
        </p:txBody>
      </p:sp>
      <p:grpSp>
        <p:nvGrpSpPr>
          <p:cNvPr id="4" name="Group 16">
            <a:extLst>
              <a:ext uri="{FF2B5EF4-FFF2-40B4-BE49-F238E27FC236}">
                <a16:creationId xmlns:a16="http://schemas.microsoft.com/office/drawing/2014/main" id="{7D77B244-9495-42B9-86D3-518658587AE0}"/>
              </a:ext>
            </a:extLst>
          </p:cNvPr>
          <p:cNvGrpSpPr>
            <a:grpSpLocks/>
          </p:cNvGrpSpPr>
          <p:nvPr/>
        </p:nvGrpSpPr>
        <p:grpSpPr bwMode="auto">
          <a:xfrm>
            <a:off x="336550" y="4999038"/>
            <a:ext cx="1168400" cy="554037"/>
            <a:chOff x="336492" y="4999059"/>
            <a:chExt cx="1168400" cy="554038"/>
          </a:xfrm>
        </p:grpSpPr>
        <p:sp>
          <p:nvSpPr>
            <p:cNvPr id="224269" name="TextBox 14">
              <a:extLst>
                <a:ext uri="{FF2B5EF4-FFF2-40B4-BE49-F238E27FC236}">
                  <a16:creationId xmlns:a16="http://schemas.microsoft.com/office/drawing/2014/main" id="{0D990C01-81D1-4570-9751-370CF5A2E1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492" y="4999059"/>
              <a:ext cx="1168400" cy="554038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3000" b="1">
                  <a:solidFill>
                    <a:srgbClr val="000000"/>
                  </a:solidFill>
                </a:rPr>
                <a:t>-1    1</a:t>
              </a:r>
            </a:p>
          </p:txBody>
        </p:sp>
        <p:cxnSp>
          <p:nvCxnSpPr>
            <p:cNvPr id="224270" name="Straight Connector 15">
              <a:extLst>
                <a:ext uri="{FF2B5EF4-FFF2-40B4-BE49-F238E27FC236}">
                  <a16:creationId xmlns:a16="http://schemas.microsoft.com/office/drawing/2014/main" id="{BFCD9C09-B592-4DDF-B38F-87A8908BE4DD}"/>
                </a:ext>
              </a:extLst>
            </p:cNvPr>
            <p:cNvCxnSpPr>
              <a:cxnSpLocks noChangeShapeType="1"/>
              <a:stCxn id="224269" idx="0"/>
              <a:endCxn id="224269" idx="2"/>
            </p:cNvCxnSpPr>
            <p:nvPr/>
          </p:nvCxnSpPr>
          <p:spPr bwMode="auto">
            <a:xfrm rot="16200000" flipH="1">
              <a:off x="644467" y="5275284"/>
              <a:ext cx="554038" cy="158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107542" name="Object 22">
            <a:extLst>
              <a:ext uri="{FF2B5EF4-FFF2-40B4-BE49-F238E27FC236}">
                <a16:creationId xmlns:a16="http://schemas.microsoft.com/office/drawing/2014/main" id="{3CBDA307-934A-450A-AD1C-83CCBFFBA8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0038" y="2798763"/>
          <a:ext cx="1431925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45863" imgH="393529" progId="Equation.3">
                  <p:embed/>
                </p:oleObj>
              </mc:Choice>
              <mc:Fallback>
                <p:oleObj name="Equation" r:id="rId4" imgW="545863" imgH="393529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8" y="2798763"/>
                        <a:ext cx="1431925" cy="103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6" name="Object 10">
            <a:extLst>
              <a:ext uri="{FF2B5EF4-FFF2-40B4-BE49-F238E27FC236}">
                <a16:creationId xmlns:a16="http://schemas.microsoft.com/office/drawing/2014/main" id="{83FD26D9-8773-43B4-AF0B-276A458C98F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46950" y="2808288"/>
          <a:ext cx="1431925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45863" imgH="418918" progId="Equation.3">
                  <p:embed/>
                </p:oleObj>
              </mc:Choice>
              <mc:Fallback>
                <p:oleObj name="Equation" r:id="rId6" imgW="545863" imgH="418918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6950" y="2808288"/>
                        <a:ext cx="1431925" cy="1098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9">
            <a:extLst>
              <a:ext uri="{FF2B5EF4-FFF2-40B4-BE49-F238E27FC236}">
                <a16:creationId xmlns:a16="http://schemas.microsoft.com/office/drawing/2014/main" id="{8622CFA6-B421-4330-8704-E66199726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429000"/>
            <a:ext cx="807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dirty="0">
                <a:solidFill>
                  <a:srgbClr val="000000"/>
                </a:solidFill>
              </a:rPr>
              <a:t>The gradient points in the direction of most rapid increase in intensity</a:t>
            </a:r>
            <a:br>
              <a:rPr lang="en-US" altLang="en-US" sz="2400" dirty="0">
                <a:solidFill>
                  <a:srgbClr val="000000"/>
                </a:solidFill>
              </a:rPr>
            </a:br>
            <a:br>
              <a:rPr lang="en-US" altLang="en-US" sz="2400" dirty="0">
                <a:solidFill>
                  <a:srgbClr val="000000"/>
                </a:solidFill>
              </a:rPr>
            </a:br>
            <a:br>
              <a:rPr lang="en-US" altLang="en-US" sz="2400" dirty="0">
                <a:solidFill>
                  <a:srgbClr val="000000"/>
                </a:solidFill>
              </a:rPr>
            </a:br>
            <a:endParaRPr lang="en-US" altLang="en-US" sz="2400" dirty="0">
              <a:solidFill>
                <a:srgbClr val="000000"/>
              </a:solidFill>
            </a:endParaRPr>
          </a:p>
        </p:txBody>
      </p:sp>
      <p:grpSp>
        <p:nvGrpSpPr>
          <p:cNvPr id="9219" name="Group 2">
            <a:extLst>
              <a:ext uri="{FF2B5EF4-FFF2-40B4-BE49-F238E27FC236}">
                <a16:creationId xmlns:a16="http://schemas.microsoft.com/office/drawing/2014/main" id="{A93921E1-2EF3-4FCE-8ED7-DDC48FC90354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2057400"/>
            <a:ext cx="2590800" cy="990600"/>
            <a:chOff x="3840" y="1776"/>
            <a:chExt cx="1632" cy="624"/>
          </a:xfrm>
        </p:grpSpPr>
        <p:grpSp>
          <p:nvGrpSpPr>
            <p:cNvPr id="228378" name="Group 3">
              <a:extLst>
                <a:ext uri="{FF2B5EF4-FFF2-40B4-BE49-F238E27FC236}">
                  <a16:creationId xmlns:a16="http://schemas.microsoft.com/office/drawing/2014/main" id="{C4D3BAA4-D5E5-4ED7-AAA9-DB72ADE29D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0" y="1776"/>
              <a:ext cx="1632" cy="624"/>
              <a:chOff x="3840" y="1776"/>
              <a:chExt cx="1632" cy="624"/>
            </a:xfrm>
          </p:grpSpPr>
          <p:grpSp>
            <p:nvGrpSpPr>
              <p:cNvPr id="228380" name="Group 4">
                <a:extLst>
                  <a:ext uri="{FF2B5EF4-FFF2-40B4-BE49-F238E27FC236}">
                    <a16:creationId xmlns:a16="http://schemas.microsoft.com/office/drawing/2014/main" id="{C2982C51-7DCD-4619-8C21-46C8372268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40" y="1776"/>
                <a:ext cx="624" cy="624"/>
                <a:chOff x="3840" y="1776"/>
                <a:chExt cx="624" cy="624"/>
              </a:xfrm>
            </p:grpSpPr>
            <p:sp>
              <p:nvSpPr>
                <p:cNvPr id="974853" name="Rectangle 5">
                  <a:extLst>
                    <a:ext uri="{FF2B5EF4-FFF2-40B4-BE49-F238E27FC236}">
                      <a16:creationId xmlns:a16="http://schemas.microsoft.com/office/drawing/2014/main" id="{4E18C147-D7DD-4318-A98F-EEA32988E0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40" y="1776"/>
                  <a:ext cx="624" cy="62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tx1"/>
                    </a:gs>
                    <a:gs pos="100000">
                      <a:schemeClr val="tx1">
                        <a:gamma/>
                        <a:tint val="0"/>
                        <a:invGamma/>
                      </a:schemeClr>
                    </a:gs>
                  </a:gsLst>
                  <a:lin ang="1890000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28383" name="Line 6">
                  <a:extLst>
                    <a:ext uri="{FF2B5EF4-FFF2-40B4-BE49-F238E27FC236}">
                      <a16:creationId xmlns:a16="http://schemas.microsoft.com/office/drawing/2014/main" id="{C36FD354-D044-42CD-8C0D-4D8F282C8A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61" y="1872"/>
                  <a:ext cx="207" cy="207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228381" name="Picture 7" descr="Edittex">
                <a:extLst>
                  <a:ext uri="{FF2B5EF4-FFF2-40B4-BE49-F238E27FC236}">
                    <a16:creationId xmlns:a16="http://schemas.microsoft.com/office/drawing/2014/main" id="{E79C9C67-2021-40C8-97DB-C23580B7FFCF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5" y="1824"/>
                <a:ext cx="967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28379" name="Oval 8">
              <a:extLst>
                <a:ext uri="{FF2B5EF4-FFF2-40B4-BE49-F238E27FC236}">
                  <a16:creationId xmlns:a16="http://schemas.microsoft.com/office/drawing/2014/main" id="{3BE1DE59-D663-4020-AB91-44E6957FDC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064"/>
              <a:ext cx="48" cy="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228356" name="Rectangle 9">
            <a:extLst>
              <a:ext uri="{FF2B5EF4-FFF2-40B4-BE49-F238E27FC236}">
                <a16:creationId xmlns:a16="http://schemas.microsoft.com/office/drawing/2014/main" id="{F6DD955A-83C0-4B9E-BD5D-B7D401952F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gradient</a:t>
            </a:r>
          </a:p>
        </p:txBody>
      </p:sp>
      <p:sp>
        <p:nvSpPr>
          <p:cNvPr id="228357" name="Rectangle 10">
            <a:extLst>
              <a:ext uri="{FF2B5EF4-FFF2-40B4-BE49-F238E27FC236}">
                <a16:creationId xmlns:a16="http://schemas.microsoft.com/office/drawing/2014/main" id="{6AB1C2EB-6FC6-4A27-B598-F33644F386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8077200" cy="1295400"/>
          </a:xfrm>
        </p:spPr>
        <p:txBody>
          <a:bodyPr/>
          <a:lstStyle/>
          <a:p>
            <a:r>
              <a:rPr lang="en-US" altLang="en-US" sz="2400"/>
              <a:t>The gradient of an image: </a:t>
            </a:r>
          </a:p>
          <a:p>
            <a:endParaRPr lang="en-US" altLang="en-US" sz="2400"/>
          </a:p>
          <a:p>
            <a:endParaRPr lang="en-US" altLang="en-US"/>
          </a:p>
          <a:p>
            <a:r>
              <a:rPr lang="en-US" altLang="en-US" sz="2400"/>
              <a:t> </a:t>
            </a:r>
          </a:p>
        </p:txBody>
      </p:sp>
      <p:pic>
        <p:nvPicPr>
          <p:cNvPr id="228358" name="Picture 11" descr="Edittex">
            <a:extLst>
              <a:ext uri="{FF2B5EF4-FFF2-40B4-BE49-F238E27FC236}">
                <a16:creationId xmlns:a16="http://schemas.microsoft.com/office/drawing/2014/main" id="{A17617BB-B13A-42E6-833F-0903E6D1C2D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3000"/>
            <a:ext cx="246856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4860" name="Rectangle 12">
            <a:extLst>
              <a:ext uri="{FF2B5EF4-FFF2-40B4-BE49-F238E27FC236}">
                <a16:creationId xmlns:a16="http://schemas.microsoft.com/office/drawing/2014/main" id="{E1C6B954-206E-40DA-98FE-13BBC03C2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2057400"/>
            <a:ext cx="304800" cy="9906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9224" name="Line 13">
            <a:extLst>
              <a:ext uri="{FF2B5EF4-FFF2-40B4-BE49-F238E27FC236}">
                <a16:creationId xmlns:a16="http://schemas.microsoft.com/office/drawing/2014/main" id="{319AB532-8099-49A2-B27D-FA3D507CD9CC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2590800"/>
            <a:ext cx="533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5" name="Oval 14">
            <a:extLst>
              <a:ext uri="{FF2B5EF4-FFF2-40B4-BE49-F238E27FC236}">
                <a16:creationId xmlns:a16="http://schemas.microsoft.com/office/drawing/2014/main" id="{6DAA6265-D438-432B-A735-03CD2FEFB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2050" y="2552700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>
              <a:solidFill>
                <a:srgbClr val="000000"/>
              </a:solidFill>
            </a:endParaRPr>
          </a:p>
        </p:txBody>
      </p:sp>
      <p:pic>
        <p:nvPicPr>
          <p:cNvPr id="9226" name="Picture 15" descr="Edittex">
            <a:extLst>
              <a:ext uri="{FF2B5EF4-FFF2-40B4-BE49-F238E27FC236}">
                <a16:creationId xmlns:a16="http://schemas.microsoft.com/office/drawing/2014/main" id="{7BE05B02-BD7C-4AED-BF16-1A0C937DA860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32013"/>
            <a:ext cx="1408113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9" name="Picture 17" descr="Edittex">
            <a:extLst>
              <a:ext uri="{FF2B5EF4-FFF2-40B4-BE49-F238E27FC236}">
                <a16:creationId xmlns:a16="http://schemas.microsoft.com/office/drawing/2014/main" id="{BD75665A-F9CA-4B88-86C0-3177FD812E00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19400"/>
            <a:ext cx="14176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4866" name="Rectangle 18">
            <a:extLst>
              <a:ext uri="{FF2B5EF4-FFF2-40B4-BE49-F238E27FC236}">
                <a16:creationId xmlns:a16="http://schemas.microsoft.com/office/drawing/2014/main" id="{7791829A-E6AF-47EA-8649-9BCE355DF60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187826" y="1671637"/>
            <a:ext cx="304800" cy="1076325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9241" name="Line 19">
            <a:extLst>
              <a:ext uri="{FF2B5EF4-FFF2-40B4-BE49-F238E27FC236}">
                <a16:creationId xmlns:a16="http://schemas.microsoft.com/office/drawing/2014/main" id="{05ECBDD1-C711-430E-B917-808E578E9CDC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4076700" y="2476500"/>
            <a:ext cx="533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2" name="Oval 20">
            <a:extLst>
              <a:ext uri="{FF2B5EF4-FFF2-40B4-BE49-F238E27FC236}">
                <a16:creationId xmlns:a16="http://schemas.microsoft.com/office/drawing/2014/main" id="{D5643CBC-4F01-4C32-89DF-06DF2A7F7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2171700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>
              <a:solidFill>
                <a:srgbClr val="000000"/>
              </a:solidFill>
            </a:endParaRPr>
          </a:p>
        </p:txBody>
      </p:sp>
      <p:grpSp>
        <p:nvGrpSpPr>
          <p:cNvPr id="9228" name="Group 21">
            <a:extLst>
              <a:ext uri="{FF2B5EF4-FFF2-40B4-BE49-F238E27FC236}">
                <a16:creationId xmlns:a16="http://schemas.microsoft.com/office/drawing/2014/main" id="{7C98D07E-A48E-44C5-8B27-052068CAB728}"/>
              </a:ext>
            </a:extLst>
          </p:cNvPr>
          <p:cNvGrpSpPr>
            <a:grpSpLocks/>
          </p:cNvGrpSpPr>
          <p:nvPr/>
        </p:nvGrpSpPr>
        <p:grpSpPr bwMode="auto">
          <a:xfrm>
            <a:off x="6581775" y="2068513"/>
            <a:ext cx="485775" cy="509587"/>
            <a:chOff x="4152" y="1776"/>
            <a:chExt cx="306" cy="321"/>
          </a:xfrm>
        </p:grpSpPr>
        <p:sp>
          <p:nvSpPr>
            <p:cNvPr id="228374" name="Line 22">
              <a:extLst>
                <a:ext uri="{FF2B5EF4-FFF2-40B4-BE49-F238E27FC236}">
                  <a16:creationId xmlns:a16="http://schemas.microsoft.com/office/drawing/2014/main" id="{383048A0-0CEF-4168-A6A2-4EB782CA60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5" y="2088"/>
              <a:ext cx="3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375" name="Line 23">
              <a:extLst>
                <a:ext uri="{FF2B5EF4-FFF2-40B4-BE49-F238E27FC236}">
                  <a16:creationId xmlns:a16="http://schemas.microsoft.com/office/drawing/2014/main" id="{AE50A422-A9C4-4FFE-B416-99A4E4E413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52" y="1776"/>
              <a:ext cx="0" cy="3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376" name="Freeform 24">
              <a:extLst>
                <a:ext uri="{FF2B5EF4-FFF2-40B4-BE49-F238E27FC236}">
                  <a16:creationId xmlns:a16="http://schemas.microsoft.com/office/drawing/2014/main" id="{53541699-15C0-464D-A706-DC9F5C2B0C94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216" y="2032"/>
              <a:ext cx="27" cy="51"/>
            </a:xfrm>
            <a:custGeom>
              <a:avLst/>
              <a:gdLst>
                <a:gd name="T0" fmla="*/ 18 w 27"/>
                <a:gd name="T1" fmla="*/ 0 h 51"/>
                <a:gd name="T2" fmla="*/ 24 w 27"/>
                <a:gd name="T3" fmla="*/ 33 h 51"/>
                <a:gd name="T4" fmla="*/ 0 w 27"/>
                <a:gd name="T5" fmla="*/ 51 h 51"/>
                <a:gd name="T6" fmla="*/ 0 60000 65536"/>
                <a:gd name="T7" fmla="*/ 0 60000 65536"/>
                <a:gd name="T8" fmla="*/ 0 60000 65536"/>
                <a:gd name="T9" fmla="*/ 0 w 27"/>
                <a:gd name="T10" fmla="*/ 0 h 51"/>
                <a:gd name="T11" fmla="*/ 27 w 27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51">
                  <a:moveTo>
                    <a:pt x="18" y="0"/>
                  </a:moveTo>
                  <a:cubicBezTo>
                    <a:pt x="22" y="12"/>
                    <a:pt x="27" y="25"/>
                    <a:pt x="24" y="33"/>
                  </a:cubicBezTo>
                  <a:cubicBezTo>
                    <a:pt x="21" y="41"/>
                    <a:pt x="10" y="46"/>
                    <a:pt x="0" y="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28377" name="Picture 25" descr="Edittex">
              <a:extLst>
                <a:ext uri="{FF2B5EF4-FFF2-40B4-BE49-F238E27FC236}">
                  <a16:creationId xmlns:a16="http://schemas.microsoft.com/office/drawing/2014/main" id="{5BD0F198-CAA9-45EE-9BAA-648DD4935F41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9" y="1968"/>
              <a:ext cx="69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29" name="Rectangle 26">
            <a:extLst>
              <a:ext uri="{FF2B5EF4-FFF2-40B4-BE49-F238E27FC236}">
                <a16:creationId xmlns:a16="http://schemas.microsoft.com/office/drawing/2014/main" id="{2CFB370F-3067-4DA4-BA30-1EC13E727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956618"/>
            <a:ext cx="807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dirty="0">
                <a:solidFill>
                  <a:srgbClr val="000000"/>
                </a:solidFill>
              </a:rPr>
              <a:t>The gradient direction is given by</a:t>
            </a:r>
          </a:p>
        </p:txBody>
      </p:sp>
      <p:pic>
        <p:nvPicPr>
          <p:cNvPr id="9230" name="Picture 27" descr="Edittex">
            <a:extLst>
              <a:ext uri="{FF2B5EF4-FFF2-40B4-BE49-F238E27FC236}">
                <a16:creationId xmlns:a16="http://schemas.microsoft.com/office/drawing/2014/main" id="{0F1B1DAD-A061-4A92-B01E-970CE8D0F8DB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5943600"/>
            <a:ext cx="27971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28" descr="Edittex">
            <a:extLst>
              <a:ext uri="{FF2B5EF4-FFF2-40B4-BE49-F238E27FC236}">
                <a16:creationId xmlns:a16="http://schemas.microsoft.com/office/drawing/2014/main" id="{02812449-B190-4A03-AA6A-540D99ED9DFC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0" y="5164138"/>
            <a:ext cx="370840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71" name="Text Box 31">
            <a:extLst>
              <a:ext uri="{FF2B5EF4-FFF2-40B4-BE49-F238E27FC236}">
                <a16:creationId xmlns:a16="http://schemas.microsoft.com/office/drawing/2014/main" id="{86F4CAD9-52A8-49AE-92FC-724FB7824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6477000"/>
            <a:ext cx="17653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srgbClr val="000000"/>
                </a:solidFill>
              </a:rPr>
              <a:t>Source: Steve Seitz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58212C4-3121-4D01-9E00-9D096FF71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637088"/>
            <a:ext cx="8077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dirty="0">
                <a:solidFill>
                  <a:srgbClr val="000000"/>
                </a:solidFill>
              </a:rPr>
              <a:t>The </a:t>
            </a:r>
            <a:r>
              <a:rPr lang="en-US" altLang="en-US" sz="2400" i="1" dirty="0">
                <a:solidFill>
                  <a:srgbClr val="000000"/>
                </a:solidFill>
              </a:rPr>
              <a:t>edge strength</a:t>
            </a:r>
            <a:r>
              <a:rPr lang="en-US" altLang="en-US" sz="2400" dirty="0">
                <a:solidFill>
                  <a:srgbClr val="000000"/>
                </a:solidFill>
              </a:rPr>
              <a:t> is given by the gradient magnitude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8CD2E9F-9BC6-4F1A-9C05-9842E002E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4202113"/>
            <a:ext cx="7772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1800">
                <a:solidFill>
                  <a:srgbClr val="000000"/>
                </a:solidFill>
              </a:rPr>
              <a:t>How does this direction relate to the direction of the edge?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74860" grpId="0" animBg="1"/>
      <p:bldP spid="9225" grpId="0" animBg="1"/>
      <p:bldP spid="974866" grpId="0" animBg="1"/>
      <p:bldP spid="9242" grpId="0" animBg="1"/>
      <p:bldP spid="9229" grpId="0"/>
      <p:bldP spid="31" grpId="0"/>
      <p:bldP spid="3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>
            <a:extLst>
              <a:ext uri="{FF2B5EF4-FFF2-40B4-BE49-F238E27FC236}">
                <a16:creationId xmlns:a16="http://schemas.microsoft.com/office/drawing/2014/main" id="{012FDF14-5847-4CB5-97FB-CBE7E77C1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19"/>
          <a:stretch>
            <a:fillRect/>
          </a:stretch>
        </p:blipFill>
        <p:spPr bwMode="auto">
          <a:xfrm>
            <a:off x="3063875" y="914400"/>
            <a:ext cx="5614988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03" name="Title 1">
            <a:extLst>
              <a:ext uri="{FF2B5EF4-FFF2-40B4-BE49-F238E27FC236}">
                <a16:creationId xmlns:a16="http://schemas.microsoft.com/office/drawing/2014/main" id="{BDF66DAC-CB04-4589-9219-2751D499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/>
              <a:t>Image Gradient</a:t>
            </a:r>
          </a:p>
        </p:txBody>
      </p:sp>
      <p:pic>
        <p:nvPicPr>
          <p:cNvPr id="230404" name="Picture 2">
            <a:extLst>
              <a:ext uri="{FF2B5EF4-FFF2-40B4-BE49-F238E27FC236}">
                <a16:creationId xmlns:a16="http://schemas.microsoft.com/office/drawing/2014/main" id="{DE883958-B7CB-48EF-80A9-16C5DDE13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2" t="2193" r="5710" b="50317"/>
          <a:stretch>
            <a:fillRect/>
          </a:stretch>
        </p:blipFill>
        <p:spPr bwMode="auto">
          <a:xfrm>
            <a:off x="4419600" y="4367213"/>
            <a:ext cx="2555875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5" name="Picture 2">
            <a:extLst>
              <a:ext uri="{FF2B5EF4-FFF2-40B4-BE49-F238E27FC236}">
                <a16:creationId xmlns:a16="http://schemas.microsoft.com/office/drawing/2014/main" id="{BEA13D5C-00AC-417A-8FE2-6FEA8110B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" r="51144" b="50381"/>
          <a:stretch>
            <a:fillRect/>
          </a:stretch>
        </p:blipFill>
        <p:spPr bwMode="auto">
          <a:xfrm>
            <a:off x="152400" y="914400"/>
            <a:ext cx="2743200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0406" name="Object 22">
            <a:extLst>
              <a:ext uri="{FF2B5EF4-FFF2-40B4-BE49-F238E27FC236}">
                <a16:creationId xmlns:a16="http://schemas.microsoft.com/office/drawing/2014/main" id="{32FBD22A-21D6-4726-A1ED-2986F99D1D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81400" y="3241675"/>
          <a:ext cx="1066800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45863" imgH="393529" progId="Equation.3">
                  <p:embed/>
                </p:oleObj>
              </mc:Choice>
              <mc:Fallback>
                <p:oleObj name="Equation" r:id="rId5" imgW="545863" imgH="393529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241675"/>
                        <a:ext cx="1066800" cy="76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0407" name="Object 10">
            <a:extLst>
              <a:ext uri="{FF2B5EF4-FFF2-40B4-BE49-F238E27FC236}">
                <a16:creationId xmlns:a16="http://schemas.microsoft.com/office/drawing/2014/main" id="{842052E8-148C-4BDE-A68B-1C1960BED0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40500" y="3244850"/>
          <a:ext cx="1133475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45863" imgH="418918" progId="Equation.3">
                  <p:embed/>
                </p:oleObj>
              </mc:Choice>
              <mc:Fallback>
                <p:oleObj name="Equation" r:id="rId7" imgW="545863" imgH="418918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0500" y="3244850"/>
                        <a:ext cx="1133475" cy="86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0408" name="Picture 28" descr="Edittex">
            <a:extLst>
              <a:ext uri="{FF2B5EF4-FFF2-40B4-BE49-F238E27FC236}">
                <a16:creationId xmlns:a16="http://schemas.microsoft.com/office/drawing/2014/main" id="{640BAF6D-9179-46D3-99D5-4994364E411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867400"/>
            <a:ext cx="3708400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1123" name="Group 3">
            <a:extLst>
              <a:ext uri="{FF2B5EF4-FFF2-40B4-BE49-F238E27FC236}">
                <a16:creationId xmlns:a16="http://schemas.microsoft.com/office/drawing/2014/main" id="{715CB5DD-0A4E-4DAF-BC23-B53494343A18}"/>
              </a:ext>
            </a:extLst>
          </p:cNvPr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61247" name="Group 127">
            <a:extLst>
              <a:ext uri="{FF2B5EF4-FFF2-40B4-BE49-F238E27FC236}">
                <a16:creationId xmlns:a16="http://schemas.microsoft.com/office/drawing/2014/main" id="{FD3D6916-0D97-4130-86FA-66219FEB6A1F}"/>
              </a:ext>
            </a:extLst>
          </p:cNvPr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61371" name="Rectangle 251">
            <a:extLst>
              <a:ext uri="{FF2B5EF4-FFF2-40B4-BE49-F238E27FC236}">
                <a16:creationId xmlns:a16="http://schemas.microsoft.com/office/drawing/2014/main" id="{FA7FD564-C1E8-4BBB-9573-E9354F6C7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590800"/>
            <a:ext cx="365125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61500" name="Group 380">
            <a:extLst>
              <a:ext uri="{FF2B5EF4-FFF2-40B4-BE49-F238E27FC236}">
                <a16:creationId xmlns:a16="http://schemas.microsoft.com/office/drawing/2014/main" id="{B2F95412-DB55-44B6-A15B-4E0B3C0F1E03}"/>
              </a:ext>
            </a:extLst>
          </p:cNvPr>
          <p:cNvGraphicFramePr>
            <a:graphicFrameLocks noGrp="1"/>
          </p:cNvGraphicFramePr>
          <p:nvPr/>
        </p:nvGraphicFramePr>
        <p:xfrm>
          <a:off x="711200" y="2287588"/>
          <a:ext cx="3556000" cy="3471863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61495" name="Rectangle 375">
            <a:extLst>
              <a:ext uri="{FF2B5EF4-FFF2-40B4-BE49-F238E27FC236}">
                <a16:creationId xmlns:a16="http://schemas.microsoft.com/office/drawing/2014/main" id="{40AFDEAA-3A39-4C2D-BFD3-1FC294D77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8853" name="Text Box 376">
            <a:extLst>
              <a:ext uri="{FF2B5EF4-FFF2-40B4-BE49-F238E27FC236}">
                <a16:creationId xmlns:a16="http://schemas.microsoft.com/office/drawing/2014/main" id="{2B31976E-0E3F-428B-855A-A0FF8BA45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2875" y="6550025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Credit: S. Seitz</a:t>
            </a:r>
          </a:p>
        </p:txBody>
      </p:sp>
      <p:sp>
        <p:nvSpPr>
          <p:cNvPr id="261499" name="Rectangle 379">
            <a:extLst>
              <a:ext uri="{FF2B5EF4-FFF2-40B4-BE49-F238E27FC236}">
                <a16:creationId xmlns:a16="http://schemas.microsoft.com/office/drawing/2014/main" id="{4FC6ACB3-3C87-489C-9B03-87D788764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667000"/>
            <a:ext cx="152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48855" name="Object 381">
            <a:extLst>
              <a:ext uri="{FF2B5EF4-FFF2-40B4-BE49-F238E27FC236}">
                <a16:creationId xmlns:a16="http://schemas.microsoft.com/office/drawing/2014/main" id="{3D7AD656-CA64-4803-ADBB-03BB6E5750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35150" y="5943600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70100" imgH="355600" progId="Equation.3">
                  <p:embed/>
                </p:oleObj>
              </mc:Choice>
              <mc:Fallback>
                <p:oleObj name="Equation" r:id="rId4" imgW="2070100" imgH="355600" progId="Equation.3">
                  <p:embed/>
                  <p:pic>
                    <p:nvPicPr>
                      <p:cNvPr id="148855" name="Object 381">
                        <a:extLst>
                          <a:ext uri="{FF2B5EF4-FFF2-40B4-BE49-F238E27FC236}">
                            <a16:creationId xmlns:a16="http://schemas.microsoft.com/office/drawing/2014/main" id="{3D7AD656-CA64-4803-ADBB-03BB6E5750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5943600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8856" name="Object 381">
            <a:extLst>
              <a:ext uri="{FF2B5EF4-FFF2-40B4-BE49-F238E27FC236}">
                <a16:creationId xmlns:a16="http://schemas.microsoft.com/office/drawing/2014/main" id="{9348DA26-C9C8-491D-AEE9-3771D1A7BD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80075" y="1238250"/>
          <a:ext cx="156686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42751" imgH="203112" progId="Equation.3">
                  <p:embed/>
                </p:oleObj>
              </mc:Choice>
              <mc:Fallback>
                <p:oleObj name="Equation" r:id="rId6" imgW="342751" imgH="203112" progId="Equation.3">
                  <p:embed/>
                  <p:pic>
                    <p:nvPicPr>
                      <p:cNvPr id="148856" name="Object 381">
                        <a:extLst>
                          <a:ext uri="{FF2B5EF4-FFF2-40B4-BE49-F238E27FC236}">
                            <a16:creationId xmlns:a16="http://schemas.microsoft.com/office/drawing/2014/main" id="{9348DA26-C9C8-491D-AEE9-3771D1A7BDD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0075" y="1238250"/>
                        <a:ext cx="156686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8857" name="Object 381">
            <a:extLst>
              <a:ext uri="{FF2B5EF4-FFF2-40B4-BE49-F238E27FC236}">
                <a16:creationId xmlns:a16="http://schemas.microsoft.com/office/drawing/2014/main" id="{5FF87180-469C-4FFF-8A48-C3ECBA26BD0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93850" y="1295400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55292" imgH="203024" progId="Equation.3">
                  <p:embed/>
                </p:oleObj>
              </mc:Choice>
              <mc:Fallback>
                <p:oleObj name="Equation" r:id="rId8" imgW="355292" imgH="203024" progId="Equation.3">
                  <p:embed/>
                  <p:pic>
                    <p:nvPicPr>
                      <p:cNvPr id="148857" name="Object 381">
                        <a:extLst>
                          <a:ext uri="{FF2B5EF4-FFF2-40B4-BE49-F238E27FC236}">
                            <a16:creationId xmlns:a16="http://schemas.microsoft.com/office/drawing/2014/main" id="{5FF87180-469C-4FFF-8A48-C3ECBA26BD0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1295400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6">
            <a:extLst>
              <a:ext uri="{FF2B5EF4-FFF2-40B4-BE49-F238E27FC236}">
                <a16:creationId xmlns:a16="http://schemas.microsoft.com/office/drawing/2014/main" id="{027F01EB-865A-4155-A36D-5EA556CB5FC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+mn-ea"/>
                <a:cs typeface="Arial" panose="020B0604020202020204" pitchFamily="34" charset="0"/>
              </a:rPr>
              <a:t>Image filtering</a:t>
            </a:r>
          </a:p>
        </p:txBody>
      </p:sp>
      <p:grpSp>
        <p:nvGrpSpPr>
          <p:cNvPr id="148859" name="Group 4">
            <a:extLst>
              <a:ext uri="{FF2B5EF4-FFF2-40B4-BE49-F238E27FC236}">
                <a16:creationId xmlns:a16="http://schemas.microsoft.com/office/drawing/2014/main" id="{8C7813D9-9A47-41F7-9488-756C886C525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543800" y="304800"/>
            <a:ext cx="1143000" cy="973138"/>
            <a:chOff x="3799" y="2064"/>
            <a:chExt cx="1433" cy="1136"/>
          </a:xfrm>
        </p:grpSpPr>
        <p:grpSp>
          <p:nvGrpSpPr>
            <p:cNvPr id="148861" name="Group 5">
              <a:extLst>
                <a:ext uri="{FF2B5EF4-FFF2-40B4-BE49-F238E27FC236}">
                  <a16:creationId xmlns:a16="http://schemas.microsoft.com/office/drawing/2014/main" id="{2CC58D18-3376-474A-B94D-5BE562B2CD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48863" name="Rectangle 6">
                <a:extLst>
                  <a:ext uri="{FF2B5EF4-FFF2-40B4-BE49-F238E27FC236}">
                    <a16:creationId xmlns:a16="http://schemas.microsoft.com/office/drawing/2014/main" id="{F24CEC80-B987-46BE-981E-59181B901F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48864" name="Rectangle 7">
                <a:extLst>
                  <a:ext uri="{FF2B5EF4-FFF2-40B4-BE49-F238E27FC236}">
                    <a16:creationId xmlns:a16="http://schemas.microsoft.com/office/drawing/2014/main" id="{E6AB91E4-0DED-480B-BA45-F573FBE56C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48865" name="Rectangle 8">
                <a:extLst>
                  <a:ext uri="{FF2B5EF4-FFF2-40B4-BE49-F238E27FC236}">
                    <a16:creationId xmlns:a16="http://schemas.microsoft.com/office/drawing/2014/main" id="{7EC7939E-CCAD-4CD8-B97A-BD6F3E70AC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48866" name="Rectangle 9">
                <a:extLst>
                  <a:ext uri="{FF2B5EF4-FFF2-40B4-BE49-F238E27FC236}">
                    <a16:creationId xmlns:a16="http://schemas.microsoft.com/office/drawing/2014/main" id="{F84BE99A-0900-4611-97D8-6F6016DAF5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48867" name="Rectangle 10">
                <a:extLst>
                  <a:ext uri="{FF2B5EF4-FFF2-40B4-BE49-F238E27FC236}">
                    <a16:creationId xmlns:a16="http://schemas.microsoft.com/office/drawing/2014/main" id="{2A0E9E47-57AD-427E-A1AC-14780EB61B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48868" name="Rectangle 11">
                <a:extLst>
                  <a:ext uri="{FF2B5EF4-FFF2-40B4-BE49-F238E27FC236}">
                    <a16:creationId xmlns:a16="http://schemas.microsoft.com/office/drawing/2014/main" id="{E4D7E916-D6B4-418A-BD78-15D8E5BA88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48869" name="Rectangle 12">
                <a:extLst>
                  <a:ext uri="{FF2B5EF4-FFF2-40B4-BE49-F238E27FC236}">
                    <a16:creationId xmlns:a16="http://schemas.microsoft.com/office/drawing/2014/main" id="{E85E4FE2-126D-47FC-A744-8FB0BB8BB1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48870" name="Rectangle 13">
                <a:extLst>
                  <a:ext uri="{FF2B5EF4-FFF2-40B4-BE49-F238E27FC236}">
                    <a16:creationId xmlns:a16="http://schemas.microsoft.com/office/drawing/2014/main" id="{2DD7A360-AE62-4424-997E-4B1AF56D62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48871" name="Rectangle 14">
                <a:extLst>
                  <a:ext uri="{FF2B5EF4-FFF2-40B4-BE49-F238E27FC236}">
                    <a16:creationId xmlns:a16="http://schemas.microsoft.com/office/drawing/2014/main" id="{D3EC5DB2-5068-465F-AAFF-FAB5710077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48872" name="Line 15">
                <a:extLst>
                  <a:ext uri="{FF2B5EF4-FFF2-40B4-BE49-F238E27FC236}">
                    <a16:creationId xmlns:a16="http://schemas.microsoft.com/office/drawing/2014/main" id="{804967D0-334E-427B-92ED-5FFA0DF5F3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8873" name="Line 16">
                <a:extLst>
                  <a:ext uri="{FF2B5EF4-FFF2-40B4-BE49-F238E27FC236}">
                    <a16:creationId xmlns:a16="http://schemas.microsoft.com/office/drawing/2014/main" id="{E08AEAC2-C819-494E-A596-883CEDE867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8874" name="Line 17">
                <a:extLst>
                  <a:ext uri="{FF2B5EF4-FFF2-40B4-BE49-F238E27FC236}">
                    <a16:creationId xmlns:a16="http://schemas.microsoft.com/office/drawing/2014/main" id="{5E1A321B-996F-4347-80B7-90145D9197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8875" name="Line 18">
                <a:extLst>
                  <a:ext uri="{FF2B5EF4-FFF2-40B4-BE49-F238E27FC236}">
                    <a16:creationId xmlns:a16="http://schemas.microsoft.com/office/drawing/2014/main" id="{733B17D6-38BA-4851-88A1-3A3FAAD56C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8876" name="Line 19">
                <a:extLst>
                  <a:ext uri="{FF2B5EF4-FFF2-40B4-BE49-F238E27FC236}">
                    <a16:creationId xmlns:a16="http://schemas.microsoft.com/office/drawing/2014/main" id="{DF4BF5A7-3AD9-4B92-9141-39D0F1B63A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8877" name="Line 20">
                <a:extLst>
                  <a:ext uri="{FF2B5EF4-FFF2-40B4-BE49-F238E27FC236}">
                    <a16:creationId xmlns:a16="http://schemas.microsoft.com/office/drawing/2014/main" id="{02162124-6038-4926-B0BD-2C7F20AF15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8878" name="Line 21">
                <a:extLst>
                  <a:ext uri="{FF2B5EF4-FFF2-40B4-BE49-F238E27FC236}">
                    <a16:creationId xmlns:a16="http://schemas.microsoft.com/office/drawing/2014/main" id="{7B41F333-0EF8-481B-BE6A-E85D185602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8879" name="Line 22">
                <a:extLst>
                  <a:ext uri="{FF2B5EF4-FFF2-40B4-BE49-F238E27FC236}">
                    <a16:creationId xmlns:a16="http://schemas.microsoft.com/office/drawing/2014/main" id="{CD463ACD-2719-46DE-AD12-B5BEFE11C1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48862" name="Picture 23" descr="txp_fig">
              <a:extLst>
                <a:ext uri="{FF2B5EF4-FFF2-40B4-BE49-F238E27FC236}">
                  <a16:creationId xmlns:a16="http://schemas.microsoft.com/office/drawing/2014/main" id="{0A59F0F4-AD9E-4037-865D-1DCE12FA541D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48860" name="Object 26">
            <a:extLst>
              <a:ext uri="{FF2B5EF4-FFF2-40B4-BE49-F238E27FC236}">
                <a16:creationId xmlns:a16="http://schemas.microsoft.com/office/drawing/2014/main" id="{8CCA79F1-3266-47FE-9178-FF4B9BC89F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7000" y="533400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68140" imgH="203112" progId="Equation.3">
                  <p:embed/>
                </p:oleObj>
              </mc:Choice>
              <mc:Fallback>
                <p:oleObj name="Equation" r:id="rId11" imgW="368140" imgH="203112" progId="Equation.3">
                  <p:embed/>
                  <p:pic>
                    <p:nvPicPr>
                      <p:cNvPr id="148860" name="Object 26">
                        <a:extLst>
                          <a:ext uri="{FF2B5EF4-FFF2-40B4-BE49-F238E27FC236}">
                            <a16:creationId xmlns:a16="http://schemas.microsoft.com/office/drawing/2014/main" id="{8CCA79F1-3266-47FE-9178-FF4B9BC89F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533400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371" grpId="0" animBg="1"/>
      <p:bldP spid="261495" grpId="0" animBg="1"/>
      <p:bldP spid="26149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AF9D-3C22-409F-862C-5BAB0BAC5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 Derivatives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0F6EFB-1545-4CAB-A8B0-400494938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" y="3581400"/>
            <a:ext cx="3903423" cy="2530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15FD9B-226F-4D43-9743-AA29BD661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565282"/>
            <a:ext cx="3903423" cy="25307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D43FFA-95EC-48D9-8376-10D11EF16E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948690"/>
            <a:ext cx="3903423" cy="2530719"/>
          </a:xfrm>
          <a:prstGeom prst="rect">
            <a:avLst/>
          </a:prstGeom>
        </p:spPr>
      </p:pic>
      <p:graphicFrame>
        <p:nvGraphicFramePr>
          <p:cNvPr id="11" name="Object 22">
            <a:extLst>
              <a:ext uri="{FF2B5EF4-FFF2-40B4-BE49-F238E27FC236}">
                <a16:creationId xmlns:a16="http://schemas.microsoft.com/office/drawing/2014/main" id="{DDADA8AD-1D86-421D-8A6F-4876CFA900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7767371"/>
              </p:ext>
            </p:extLst>
          </p:nvPr>
        </p:nvGraphicFramePr>
        <p:xfrm>
          <a:off x="1828800" y="6089650"/>
          <a:ext cx="1066800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45863" imgH="393529" progId="Equation.3">
                  <p:embed/>
                </p:oleObj>
              </mc:Choice>
              <mc:Fallback>
                <p:oleObj name="Equation" r:id="rId6" imgW="545863" imgH="393529" progId="Equation.3">
                  <p:embed/>
                  <p:pic>
                    <p:nvPicPr>
                      <p:cNvPr id="230406" name="Object 22">
                        <a:extLst>
                          <a:ext uri="{FF2B5EF4-FFF2-40B4-BE49-F238E27FC236}">
                            <a16:creationId xmlns:a16="http://schemas.microsoft.com/office/drawing/2014/main" id="{32FBD22A-21D6-4726-A1ED-2986F99D1D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6089650"/>
                        <a:ext cx="1066800" cy="76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0">
            <a:extLst>
              <a:ext uri="{FF2B5EF4-FFF2-40B4-BE49-F238E27FC236}">
                <a16:creationId xmlns:a16="http://schemas.microsoft.com/office/drawing/2014/main" id="{F93D1213-F02E-4514-8F54-0D7DFA80CB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7260865"/>
              </p:ext>
            </p:extLst>
          </p:nvPr>
        </p:nvGraphicFramePr>
        <p:xfrm>
          <a:off x="6229352" y="6038850"/>
          <a:ext cx="1133475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45863" imgH="418918" progId="Equation.3">
                  <p:embed/>
                </p:oleObj>
              </mc:Choice>
              <mc:Fallback>
                <p:oleObj name="Equation" r:id="rId8" imgW="545863" imgH="418918" progId="Equation.3">
                  <p:embed/>
                  <p:pic>
                    <p:nvPicPr>
                      <p:cNvPr id="230407" name="Object 10">
                        <a:extLst>
                          <a:ext uri="{FF2B5EF4-FFF2-40B4-BE49-F238E27FC236}">
                            <a16:creationId xmlns:a16="http://schemas.microsoft.com/office/drawing/2014/main" id="{842052E8-148C-4BDE-A68B-1C1960BED07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9352" y="6038850"/>
                        <a:ext cx="1133475" cy="86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09427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AF9D-3C22-409F-862C-5BAB0BAC5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magnitude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EA22D8-5795-4A9C-A985-0BA19ED4E9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770" y="2343357"/>
            <a:ext cx="5750460" cy="3728215"/>
          </a:xfrm>
          <a:prstGeom prst="rect">
            <a:avLst/>
          </a:prstGeom>
        </p:spPr>
      </p:pic>
      <p:pic>
        <p:nvPicPr>
          <p:cNvPr id="5" name="Picture 28" descr="Edittex">
            <a:extLst>
              <a:ext uri="{FF2B5EF4-FFF2-40B4-BE49-F238E27FC236}">
                <a16:creationId xmlns:a16="http://schemas.microsoft.com/office/drawing/2014/main" id="{7F7830C8-19D5-41AD-A866-258338456DF8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295400"/>
            <a:ext cx="3708400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8400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AF9D-3C22-409F-862C-5BAB0BAC5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Orientation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D76382-8EFF-4BEF-B6B4-BF34C641F5CE}"/>
              </a:ext>
            </a:extLst>
          </p:cNvPr>
          <p:cNvSpPr txBox="1"/>
          <p:nvPr/>
        </p:nvSpPr>
        <p:spPr>
          <a:xfrm>
            <a:off x="3339220" y="1274567"/>
            <a:ext cx="8367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 atan2(</a:t>
            </a:r>
            <a:r>
              <a:rPr lang="en-US" sz="3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dy,dx</a:t>
            </a:r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US" sz="3200" baseline="30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5F8AFF7-8678-4C01-90A3-CDE3728C8E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769" y="2343357"/>
            <a:ext cx="5750459" cy="372821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D7696D-729D-4102-8E9F-76CCC306A1E1}"/>
              </a:ext>
            </a:extLst>
          </p:cNvPr>
          <p:cNvSpPr txBox="1"/>
          <p:nvPr/>
        </p:nvSpPr>
        <p:spPr>
          <a:xfrm>
            <a:off x="1696769" y="6071572"/>
            <a:ext cx="5750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lightness is equal to gradient magnitude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C9F5CBB-6056-4E22-A2CB-07E927DC06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87" y="4558403"/>
            <a:ext cx="1513169" cy="1513169"/>
          </a:xfrm>
          <a:prstGeom prst="rect">
            <a:avLst/>
          </a:prstGeom>
        </p:spPr>
      </p:pic>
      <p:pic>
        <p:nvPicPr>
          <p:cNvPr id="7" name="Picture 27" descr="Edittex">
            <a:extLst>
              <a:ext uri="{FF2B5EF4-FFF2-40B4-BE49-F238E27FC236}">
                <a16:creationId xmlns:a16="http://schemas.microsoft.com/office/drawing/2014/main" id="{F6FBF62E-7AD3-4ABB-90AE-D066887BB35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512" y="1235466"/>
            <a:ext cx="448908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CE765DD8-D7FA-4C80-93B5-06DF33E14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2333" y="6553200"/>
            <a:ext cx="1677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400" dirty="0">
                <a:solidFill>
                  <a:srgbClr val="000000"/>
                </a:solidFill>
              </a:rPr>
              <a:t>Source: D. </a:t>
            </a:r>
            <a:r>
              <a:rPr lang="en-US" altLang="en-US" sz="1400" dirty="0" err="1">
                <a:solidFill>
                  <a:srgbClr val="000000"/>
                </a:solidFill>
              </a:rPr>
              <a:t>Fouhey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3256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AF9D-3C22-409F-862C-5BAB0BAC5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Gradient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D7696D-729D-4102-8E9F-76CCC306A1E1}"/>
              </a:ext>
            </a:extLst>
          </p:cNvPr>
          <p:cNvSpPr txBox="1"/>
          <p:nvPr/>
        </p:nvSpPr>
        <p:spPr>
          <a:xfrm>
            <a:off x="1696769" y="6174297"/>
            <a:ext cx="5750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all</a:t>
            </a:r>
            <a:r>
              <a:rPr lang="en-US" dirty="0"/>
              <a:t> the gradients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E02FE5-3421-4CE0-8C02-FA22071463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769" y="2343357"/>
            <a:ext cx="5750460" cy="37282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779812-927D-46D0-9687-F34E42DB28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87" y="4558403"/>
            <a:ext cx="1513169" cy="1513169"/>
          </a:xfrm>
          <a:prstGeom prst="rect">
            <a:avLst/>
          </a:prstGeom>
        </p:spPr>
      </p:pic>
      <p:pic>
        <p:nvPicPr>
          <p:cNvPr id="7" name="Picture 27" descr="Edittex">
            <a:extLst>
              <a:ext uri="{FF2B5EF4-FFF2-40B4-BE49-F238E27FC236}">
                <a16:creationId xmlns:a16="http://schemas.microsoft.com/office/drawing/2014/main" id="{06AAAC51-EA09-404A-9213-1AEC08880A4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512" y="1235466"/>
            <a:ext cx="448908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B1A7D2C2-89E3-420C-B95F-3F24CC133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2333" y="6553200"/>
            <a:ext cx="1677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400" dirty="0">
                <a:solidFill>
                  <a:srgbClr val="000000"/>
                </a:solidFill>
              </a:rPr>
              <a:t>Source: D. </a:t>
            </a:r>
            <a:r>
              <a:rPr lang="en-US" altLang="en-US" sz="1400" dirty="0" err="1">
                <a:solidFill>
                  <a:srgbClr val="000000"/>
                </a:solidFill>
              </a:rPr>
              <a:t>Fouhey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935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AF9D-3C22-409F-862C-5BAB0BAC5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Gradient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707655-F0AB-425B-B67B-68BC1B3E54A0}"/>
              </a:ext>
            </a:extLst>
          </p:cNvPr>
          <p:cNvSpPr txBox="1"/>
          <p:nvPr/>
        </p:nvSpPr>
        <p:spPr>
          <a:xfrm>
            <a:off x="559977" y="2293025"/>
            <a:ext cx="8024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Why is there structure at 1 and not at 2?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53F848-EEFF-47B0-BEB7-A335531CEF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4" t="3700" r="61946" b="47127"/>
          <a:stretch/>
        </p:blipFill>
        <p:spPr>
          <a:xfrm>
            <a:off x="4817448" y="3017814"/>
            <a:ext cx="3070276" cy="30702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4855AA-E12A-412D-841B-8D4909689F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4" t="3700" r="61947" b="47127"/>
          <a:stretch/>
        </p:blipFill>
        <p:spPr>
          <a:xfrm>
            <a:off x="1256276" y="3017815"/>
            <a:ext cx="3070276" cy="307027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12E7FD2-83F7-4A62-B30A-53B38403C37E}"/>
              </a:ext>
            </a:extLst>
          </p:cNvPr>
          <p:cNvSpPr/>
          <p:nvPr/>
        </p:nvSpPr>
        <p:spPr>
          <a:xfrm>
            <a:off x="3571635" y="3966607"/>
            <a:ext cx="685800" cy="6858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332B498-9046-4C5E-87F1-E787600E9FC5}"/>
              </a:ext>
            </a:extLst>
          </p:cNvPr>
          <p:cNvSpPr/>
          <p:nvPr/>
        </p:nvSpPr>
        <p:spPr>
          <a:xfrm>
            <a:off x="2791414" y="3556389"/>
            <a:ext cx="685800" cy="6858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AB39C2-732D-4C4E-A0C8-086F83A5E986}"/>
              </a:ext>
            </a:extLst>
          </p:cNvPr>
          <p:cNvSpPr txBox="1"/>
          <p:nvPr/>
        </p:nvSpPr>
        <p:spPr>
          <a:xfrm>
            <a:off x="2899559" y="4242189"/>
            <a:ext cx="520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EE1932-D918-4223-A3B9-4C64588CD83F}"/>
              </a:ext>
            </a:extLst>
          </p:cNvPr>
          <p:cNvSpPr txBox="1"/>
          <p:nvPr/>
        </p:nvSpPr>
        <p:spPr>
          <a:xfrm>
            <a:off x="3654476" y="4652407"/>
            <a:ext cx="520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2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ECCC9F66-5C28-45DA-B52C-A93A10DBB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2333" y="6553200"/>
            <a:ext cx="1677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400" dirty="0">
                <a:solidFill>
                  <a:srgbClr val="000000"/>
                </a:solidFill>
              </a:rPr>
              <a:t>Source: D. </a:t>
            </a:r>
            <a:r>
              <a:rPr lang="en-US" altLang="en-US" sz="1400" dirty="0" err="1">
                <a:solidFill>
                  <a:srgbClr val="000000"/>
                </a:solidFill>
              </a:rPr>
              <a:t>Fouhey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1654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>
            <a:extLst>
              <a:ext uri="{FF2B5EF4-FFF2-40B4-BE49-F238E27FC236}">
                <a16:creationId xmlns:a16="http://schemas.microsoft.com/office/drawing/2014/main" id="{8D74842A-01B3-402C-A745-805DBC67A6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Effects of noise</a:t>
            </a:r>
          </a:p>
        </p:txBody>
      </p:sp>
      <p:sp>
        <p:nvSpPr>
          <p:cNvPr id="232451" name="Rectangle 3">
            <a:extLst>
              <a:ext uri="{FF2B5EF4-FFF2-40B4-BE49-F238E27FC236}">
                <a16:creationId xmlns:a16="http://schemas.microsoft.com/office/drawing/2014/main" id="{10452D6E-553E-4489-953D-0C06F45DF8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914400"/>
          </a:xfrm>
        </p:spPr>
        <p:txBody>
          <a:bodyPr/>
          <a:lstStyle/>
          <a:p>
            <a:r>
              <a:rPr lang="en-US" altLang="en-US"/>
              <a:t>Consider a single row or column of the image</a:t>
            </a:r>
          </a:p>
          <a:p>
            <a:pPr lvl="1"/>
            <a:r>
              <a:rPr lang="en-US" altLang="en-US"/>
              <a:t>Plotting intensity as a function of position gives a signal</a:t>
            </a:r>
          </a:p>
        </p:txBody>
      </p:sp>
      <p:graphicFrame>
        <p:nvGraphicFramePr>
          <p:cNvPr id="232452" name="Object 4">
            <a:extLst>
              <a:ext uri="{FF2B5EF4-FFF2-40B4-BE49-F238E27FC236}">
                <a16:creationId xmlns:a16="http://schemas.microsoft.com/office/drawing/2014/main" id="{21815C9E-A3AB-4BAD-AAAD-FDC7FB93E6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39913" y="1917700"/>
          <a:ext cx="5018087" cy="189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5885714" imgH="2219635" progId="">
                  <p:embed/>
                </p:oleObj>
              </mc:Choice>
              <mc:Fallback>
                <p:oleObj name="Photo Editor Photo" r:id="rId5" imgW="5885714" imgH="2219635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1917700"/>
                        <a:ext cx="5018087" cy="189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2453" name="Picture 5" descr="txp_fig">
            <a:extLst>
              <a:ext uri="{FF2B5EF4-FFF2-40B4-BE49-F238E27FC236}">
                <a16:creationId xmlns:a16="http://schemas.microsoft.com/office/drawing/2014/main" id="{F02F08BD-EEAC-4763-9D63-AFE5402A867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2520950"/>
            <a:ext cx="65087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>
            <a:extLst>
              <a:ext uri="{FF2B5EF4-FFF2-40B4-BE49-F238E27FC236}">
                <a16:creationId xmlns:a16="http://schemas.microsoft.com/office/drawing/2014/main" id="{B2718141-4C80-47C1-8B82-CA35B50E3FD2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4038600"/>
            <a:ext cx="7772400" cy="2743200"/>
            <a:chOff x="432" y="2544"/>
            <a:chExt cx="4896" cy="1728"/>
          </a:xfrm>
        </p:grpSpPr>
        <p:graphicFrame>
          <p:nvGraphicFramePr>
            <p:cNvPr id="232456" name="Object 7">
              <a:extLst>
                <a:ext uri="{FF2B5EF4-FFF2-40B4-BE49-F238E27FC236}">
                  <a16:creationId xmlns:a16="http://schemas.microsoft.com/office/drawing/2014/main" id="{10AD8C7A-A121-4C2B-B8F0-0087A25EC36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99" y="2544"/>
            <a:ext cx="3173" cy="10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8" imgW="5915851" imgH="2029108" progId="">
                    <p:embed/>
                  </p:oleObj>
                </mc:Choice>
                <mc:Fallback>
                  <p:oleObj name="Photo Editor Photo" r:id="rId8" imgW="5915851" imgH="2029108" progId="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99" y="2544"/>
                          <a:ext cx="3173" cy="10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32457" name="Picture 8" descr="txp_fig">
              <a:extLst>
                <a:ext uri="{FF2B5EF4-FFF2-40B4-BE49-F238E27FC236}">
                  <a16:creationId xmlns:a16="http://schemas.microsoft.com/office/drawing/2014/main" id="{EEB47B74-9723-4411-BB65-306132B18C77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2888"/>
              <a:ext cx="622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458" name="Rectangle 9">
              <a:extLst>
                <a:ext uri="{FF2B5EF4-FFF2-40B4-BE49-F238E27FC236}">
                  <a16:creationId xmlns:a16="http://schemas.microsoft.com/office/drawing/2014/main" id="{6D1E32B7-78BB-47FA-B275-DA95EAEF14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3840"/>
              <a:ext cx="4896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Where is the edge?</a:t>
              </a:r>
              <a:endParaRPr lang="en-US" altLang="en-US" i="1">
                <a:solidFill>
                  <a:srgbClr val="000000"/>
                </a:solidFill>
              </a:endParaRPr>
            </a:p>
          </p:txBody>
        </p:sp>
      </p:grpSp>
      <p:sp>
        <p:nvSpPr>
          <p:cNvPr id="232455" name="Text Box 10">
            <a:extLst>
              <a:ext uri="{FF2B5EF4-FFF2-40B4-BE49-F238E27FC236}">
                <a16:creationId xmlns:a16="http://schemas.microsoft.com/office/drawing/2014/main" id="{FE8B302E-A842-4F35-B017-5AA8D9A4C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2200" y="6477000"/>
            <a:ext cx="1457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400" dirty="0">
                <a:solidFill>
                  <a:srgbClr val="000000"/>
                </a:solidFill>
              </a:rPr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3">
            <a:extLst>
              <a:ext uri="{FF2B5EF4-FFF2-40B4-BE49-F238E27FC236}">
                <a16:creationId xmlns:a16="http://schemas.microsoft.com/office/drawing/2014/main" id="{EF2A9312-C8D6-4D61-B72E-8EA5D145D1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Solution: smooth first</a:t>
            </a:r>
          </a:p>
        </p:txBody>
      </p:sp>
      <p:grpSp>
        <p:nvGrpSpPr>
          <p:cNvPr id="2" name="Group 30">
            <a:extLst>
              <a:ext uri="{FF2B5EF4-FFF2-40B4-BE49-F238E27FC236}">
                <a16:creationId xmlns:a16="http://schemas.microsoft.com/office/drawing/2014/main" id="{046FB8EB-DA65-42C1-B770-35C0876CA0B0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5943600"/>
            <a:ext cx="7772400" cy="771525"/>
            <a:chOff x="192" y="3744"/>
            <a:chExt cx="4896" cy="486"/>
          </a:xfrm>
        </p:grpSpPr>
        <p:sp>
          <p:nvSpPr>
            <p:cNvPr id="234512" name="Rectangle 2">
              <a:extLst>
                <a:ext uri="{FF2B5EF4-FFF2-40B4-BE49-F238E27FC236}">
                  <a16:creationId xmlns:a16="http://schemas.microsoft.com/office/drawing/2014/main" id="{2F33891D-B812-4B53-8A66-B93D131C35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3798"/>
              <a:ext cx="489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r>
                <a:rPr lang="en-US" altLang="en-US">
                  <a:solidFill>
                    <a:srgbClr val="000000"/>
                  </a:solidFill>
                </a:rPr>
                <a:t>To find edges, look for peaks in</a:t>
              </a:r>
              <a:endParaRPr lang="en-US" altLang="en-US" i="1">
                <a:solidFill>
                  <a:srgbClr val="000000"/>
                </a:solidFill>
              </a:endParaRPr>
            </a:p>
          </p:txBody>
        </p:sp>
        <p:graphicFrame>
          <p:nvGraphicFramePr>
            <p:cNvPr id="234513" name="Object 21">
              <a:extLst>
                <a:ext uri="{FF2B5EF4-FFF2-40B4-BE49-F238E27FC236}">
                  <a16:creationId xmlns:a16="http://schemas.microsoft.com/office/drawing/2014/main" id="{3D09B1C2-4708-4170-8905-B1A4EACC47F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96" y="3744"/>
            <a:ext cx="816" cy="4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660113" imgH="393529" progId="Equation.3">
                    <p:embed/>
                  </p:oleObj>
                </mc:Choice>
                <mc:Fallback>
                  <p:oleObj name="Equation" r:id="rId3" imgW="660113" imgH="393529" progId="Equation.3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3744"/>
                          <a:ext cx="816" cy="4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34500" name="Picture 9">
            <a:extLst>
              <a:ext uri="{FF2B5EF4-FFF2-40B4-BE49-F238E27FC236}">
                <a16:creationId xmlns:a16="http://schemas.microsoft.com/office/drawing/2014/main" id="{9359B6A1-B57E-40AD-A0EC-AAB2A9488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638" y="990600"/>
            <a:ext cx="5313362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501" name="Text Box 17">
            <a:extLst>
              <a:ext uri="{FF2B5EF4-FFF2-40B4-BE49-F238E27FC236}">
                <a16:creationId xmlns:a16="http://schemas.microsoft.com/office/drawing/2014/main" id="{5622CF4E-B39C-4EC1-80A1-B611D0724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300" y="1517650"/>
            <a:ext cx="26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i="1">
                <a:solidFill>
                  <a:srgbClr val="000000"/>
                </a:solidFill>
                <a:latin typeface="Times New Roman" panose="02020603050405020304" pitchFamily="18" charset="0"/>
              </a:rPr>
              <a:t>f</a:t>
            </a:r>
          </a:p>
        </p:txBody>
      </p:sp>
      <p:grpSp>
        <p:nvGrpSpPr>
          <p:cNvPr id="3" name="Group 27">
            <a:extLst>
              <a:ext uri="{FF2B5EF4-FFF2-40B4-BE49-F238E27FC236}">
                <a16:creationId xmlns:a16="http://schemas.microsoft.com/office/drawing/2014/main" id="{C29C2D70-E8CD-4632-A4A4-185D351E465D}"/>
              </a:ext>
            </a:extLst>
          </p:cNvPr>
          <p:cNvGrpSpPr>
            <a:grpSpLocks/>
          </p:cNvGrpSpPr>
          <p:nvPr/>
        </p:nvGrpSpPr>
        <p:grpSpPr bwMode="auto">
          <a:xfrm>
            <a:off x="1638300" y="2392363"/>
            <a:ext cx="5600700" cy="1120775"/>
            <a:chOff x="1032" y="1507"/>
            <a:chExt cx="3528" cy="706"/>
          </a:xfrm>
        </p:grpSpPr>
        <p:pic>
          <p:nvPicPr>
            <p:cNvPr id="234510" name="Picture 10">
              <a:extLst>
                <a:ext uri="{FF2B5EF4-FFF2-40B4-BE49-F238E27FC236}">
                  <a16:creationId xmlns:a16="http://schemas.microsoft.com/office/drawing/2014/main" id="{FC64564C-2357-44B4-A842-80E0E9F573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" y="1507"/>
              <a:ext cx="3347" cy="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4511" name="Text Box 18">
              <a:extLst>
                <a:ext uri="{FF2B5EF4-FFF2-40B4-BE49-F238E27FC236}">
                  <a16:creationId xmlns:a16="http://schemas.microsoft.com/office/drawing/2014/main" id="{F7FAFA0D-92DF-4004-9142-2632BA3BBD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2" y="1684"/>
              <a:ext cx="2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g</a:t>
              </a:r>
            </a:p>
          </p:txBody>
        </p:sp>
      </p:grpSp>
      <p:grpSp>
        <p:nvGrpSpPr>
          <p:cNvPr id="4" name="Group 28">
            <a:extLst>
              <a:ext uri="{FF2B5EF4-FFF2-40B4-BE49-F238E27FC236}">
                <a16:creationId xmlns:a16="http://schemas.microsoft.com/office/drawing/2014/main" id="{39383ABF-CB9B-4015-AC84-91F760319728}"/>
              </a:ext>
            </a:extLst>
          </p:cNvPr>
          <p:cNvGrpSpPr>
            <a:grpSpLocks/>
          </p:cNvGrpSpPr>
          <p:nvPr/>
        </p:nvGrpSpPr>
        <p:grpSpPr bwMode="auto">
          <a:xfrm>
            <a:off x="1292225" y="3530600"/>
            <a:ext cx="5946775" cy="1104900"/>
            <a:chOff x="814" y="2224"/>
            <a:chExt cx="3746" cy="696"/>
          </a:xfrm>
        </p:grpSpPr>
        <p:pic>
          <p:nvPicPr>
            <p:cNvPr id="234508" name="Picture 13">
              <a:extLst>
                <a:ext uri="{FF2B5EF4-FFF2-40B4-BE49-F238E27FC236}">
                  <a16:creationId xmlns:a16="http://schemas.microsoft.com/office/drawing/2014/main" id="{51C86078-B65D-4099-B6BA-CECF2CA9A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" y="2224"/>
              <a:ext cx="3347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4509" name="Text Box 19">
              <a:extLst>
                <a:ext uri="{FF2B5EF4-FFF2-40B4-BE49-F238E27FC236}">
                  <a16:creationId xmlns:a16="http://schemas.microsoft.com/office/drawing/2014/main" id="{ABEA1E50-EB1B-4894-A9C5-0C828D47DF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4" y="2346"/>
              <a:ext cx="45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f * g</a:t>
              </a:r>
            </a:p>
          </p:txBody>
        </p:sp>
      </p:grpSp>
      <p:grpSp>
        <p:nvGrpSpPr>
          <p:cNvPr id="5" name="Group 29">
            <a:extLst>
              <a:ext uri="{FF2B5EF4-FFF2-40B4-BE49-F238E27FC236}">
                <a16:creationId xmlns:a16="http://schemas.microsoft.com/office/drawing/2014/main" id="{3486EFCB-4B2C-4622-960A-4CE53331757B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4635500"/>
            <a:ext cx="6324600" cy="1155700"/>
            <a:chOff x="576" y="2920"/>
            <a:chExt cx="3984" cy="728"/>
          </a:xfrm>
        </p:grpSpPr>
        <p:pic>
          <p:nvPicPr>
            <p:cNvPr id="234506" name="Picture 16">
              <a:extLst>
                <a:ext uri="{FF2B5EF4-FFF2-40B4-BE49-F238E27FC236}">
                  <a16:creationId xmlns:a16="http://schemas.microsoft.com/office/drawing/2014/main" id="{725F14E6-3DEF-44EF-B340-E2DE9993E1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" y="2920"/>
              <a:ext cx="3347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234507" name="Object 23">
              <a:extLst>
                <a:ext uri="{FF2B5EF4-FFF2-40B4-BE49-F238E27FC236}">
                  <a16:creationId xmlns:a16="http://schemas.microsoft.com/office/drawing/2014/main" id="{25CCC35E-2CF0-4F2F-AD08-D12F57BCD47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76" y="3008"/>
            <a:ext cx="636" cy="4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660113" imgH="393529" progId="Equation.3">
                    <p:embed/>
                  </p:oleObj>
                </mc:Choice>
                <mc:Fallback>
                  <p:oleObj name="Equation" r:id="rId9" imgW="660113" imgH="393529" progId="Equation.3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" y="3008"/>
                          <a:ext cx="636" cy="42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34505" name="Text Box 26">
            <a:extLst>
              <a:ext uri="{FF2B5EF4-FFF2-40B4-BE49-F238E27FC236}">
                <a16:creationId xmlns:a16="http://schemas.microsoft.com/office/drawing/2014/main" id="{208207FA-1EC8-474A-8DB9-0A7A85216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0475" y="6477000"/>
            <a:ext cx="1457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400">
                <a:solidFill>
                  <a:srgbClr val="000000"/>
                </a:solidFill>
              </a:rPr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1E515-4162-45E0-8EDF-A1957861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in 2D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82C3E08-4F38-4F7E-A63B-578B67AAD313}"/>
              </a:ext>
            </a:extLst>
          </p:cNvPr>
          <p:cNvGrpSpPr/>
          <p:nvPr/>
        </p:nvGrpSpPr>
        <p:grpSpPr>
          <a:xfrm>
            <a:off x="169410" y="2303787"/>
            <a:ext cx="3173369" cy="4270614"/>
            <a:chOff x="101963" y="2068895"/>
            <a:chExt cx="3173369" cy="427061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D3CA9A6-488A-4A63-9644-07A16506A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63" y="2068895"/>
              <a:ext cx="3173369" cy="20574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0F1D2B8-F995-4107-AD9E-FAADCC7E8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63" y="4282109"/>
              <a:ext cx="3173368" cy="2057400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D3771FD0-C77C-425C-A16D-88567C592BE5}"/>
              </a:ext>
            </a:extLst>
          </p:cNvPr>
          <p:cNvSpPr txBox="1"/>
          <p:nvPr/>
        </p:nvSpPr>
        <p:spPr>
          <a:xfrm>
            <a:off x="169410" y="1735628"/>
            <a:ext cx="3173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Noisy Input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302804F-657B-483A-A115-79FA792E7A99}"/>
              </a:ext>
            </a:extLst>
          </p:cNvPr>
          <p:cNvGrpSpPr/>
          <p:nvPr/>
        </p:nvGrpSpPr>
        <p:grpSpPr>
          <a:xfrm>
            <a:off x="3543300" y="1739547"/>
            <a:ext cx="3173369" cy="4834854"/>
            <a:chOff x="3543300" y="1739547"/>
            <a:chExt cx="3173369" cy="4834854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F7A289B-09DA-4E7B-B30F-0537C663D02E}"/>
                </a:ext>
              </a:extLst>
            </p:cNvPr>
            <p:cNvGrpSpPr/>
            <p:nvPr/>
          </p:nvGrpSpPr>
          <p:grpSpPr>
            <a:xfrm>
              <a:off x="3543300" y="2303787"/>
              <a:ext cx="3173369" cy="4270614"/>
              <a:chOff x="3475853" y="2068895"/>
              <a:chExt cx="3173369" cy="427061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2308BFA5-2501-4346-B731-D2BCEEE8DD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75853" y="2068895"/>
                <a:ext cx="3173369" cy="2057400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CBBC948B-CBB4-4152-8135-1E0D0A45C1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75853" y="4282109"/>
                <a:ext cx="3173368" cy="2057400"/>
              </a:xfrm>
              <a:prstGeom prst="rect">
                <a:avLst/>
              </a:prstGeom>
            </p:spPr>
          </p:pic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AA117BF-EA15-472B-A16E-2573C39F3185}"/>
                </a:ext>
              </a:extLst>
            </p:cNvPr>
            <p:cNvSpPr txBox="1"/>
            <p:nvPr/>
          </p:nvSpPr>
          <p:spPr>
            <a:xfrm>
              <a:off x="3543300" y="1739547"/>
              <a:ext cx="31733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dx via [-1,01]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2AA6725-417F-4575-89D1-FB0BFC410E69}"/>
              </a:ext>
            </a:extLst>
          </p:cNvPr>
          <p:cNvGrpSpPr/>
          <p:nvPr/>
        </p:nvGrpSpPr>
        <p:grpSpPr>
          <a:xfrm>
            <a:off x="6862164" y="1731709"/>
            <a:ext cx="2167453" cy="4842692"/>
            <a:chOff x="6862164" y="1731709"/>
            <a:chExt cx="2167453" cy="4842692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B156DAD-0371-4894-97B8-25C2C297E843}"/>
                </a:ext>
              </a:extLst>
            </p:cNvPr>
            <p:cNvGrpSpPr/>
            <p:nvPr/>
          </p:nvGrpSpPr>
          <p:grpSpPr>
            <a:xfrm>
              <a:off x="6917190" y="2303787"/>
              <a:ext cx="2057400" cy="4270614"/>
              <a:chOff x="6849743" y="2068895"/>
              <a:chExt cx="2057400" cy="4270614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C0432333-AD4E-46CD-B7D0-988385A23D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9743" y="2068895"/>
                <a:ext cx="2057400" cy="2057400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4708F14A-A691-4299-9767-C8B008E561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9743" y="4282109"/>
                <a:ext cx="2057400" cy="2057400"/>
              </a:xfrm>
              <a:prstGeom prst="rect">
                <a:avLst/>
              </a:prstGeom>
            </p:spPr>
          </p:pic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874D4D1-C0C4-4B48-AC41-708B98026195}"/>
                </a:ext>
              </a:extLst>
            </p:cNvPr>
            <p:cNvSpPr txBox="1"/>
            <p:nvPr/>
          </p:nvSpPr>
          <p:spPr>
            <a:xfrm>
              <a:off x="6862164" y="1731709"/>
              <a:ext cx="21674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Zoom</a:t>
              </a:r>
            </a:p>
          </p:txBody>
        </p:sp>
      </p:grpSp>
      <p:sp>
        <p:nvSpPr>
          <p:cNvPr id="17" name="Text Box 10">
            <a:extLst>
              <a:ext uri="{FF2B5EF4-FFF2-40B4-BE49-F238E27FC236}">
                <a16:creationId xmlns:a16="http://schemas.microsoft.com/office/drawing/2014/main" id="{A95798ED-B8C2-414A-969E-6CE0720F9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2333" y="6553200"/>
            <a:ext cx="1677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400" dirty="0">
                <a:solidFill>
                  <a:srgbClr val="000000"/>
                </a:solidFill>
              </a:rPr>
              <a:t>Source: D. </a:t>
            </a:r>
            <a:r>
              <a:rPr lang="en-US" altLang="en-US" sz="1400" dirty="0" err="1">
                <a:solidFill>
                  <a:srgbClr val="000000"/>
                </a:solidFill>
              </a:rPr>
              <a:t>Fouhey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44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1E515-4162-45E0-8EDF-A1957861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+ Smoothing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536B83-373E-460F-A842-C0BFE1370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10" y="2303787"/>
            <a:ext cx="3173368" cy="2057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216436-BCF0-435D-9B8B-F909C1CBA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10" y="4517001"/>
            <a:ext cx="3173368" cy="2057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5780F88-0DFF-43AD-B663-CEBBB1D20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2303787"/>
            <a:ext cx="3173368" cy="2057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2C50B05-DD0F-4262-8FAC-5F4B84D93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1" y="4517001"/>
            <a:ext cx="3173367" cy="2057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D028CA-DFEE-45E0-8A1A-02694EB4E6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190" y="4517001"/>
            <a:ext cx="2057400" cy="2057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CCE7E67-3C37-4E4A-9482-5AF0176C1C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190" y="2303787"/>
            <a:ext cx="2057400" cy="2057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A34D512-B4AC-4CDC-B206-3649DD3161A6}"/>
              </a:ext>
            </a:extLst>
          </p:cNvPr>
          <p:cNvSpPr txBox="1"/>
          <p:nvPr/>
        </p:nvSpPr>
        <p:spPr>
          <a:xfrm>
            <a:off x="169410" y="1735628"/>
            <a:ext cx="3173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Smoothed Input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E11FB6-17F5-47CF-94E3-9C766E4F543D}"/>
              </a:ext>
            </a:extLst>
          </p:cNvPr>
          <p:cNvSpPr txBox="1"/>
          <p:nvPr/>
        </p:nvSpPr>
        <p:spPr>
          <a:xfrm>
            <a:off x="3543300" y="1739547"/>
            <a:ext cx="3173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dx via [-1,01]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352E04-9441-4F25-9469-5DB0E927AB00}"/>
              </a:ext>
            </a:extLst>
          </p:cNvPr>
          <p:cNvSpPr txBox="1"/>
          <p:nvPr/>
        </p:nvSpPr>
        <p:spPr>
          <a:xfrm>
            <a:off x="6862164" y="1731709"/>
            <a:ext cx="216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Zoom</a:t>
            </a:r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A67AB105-23D0-423E-81E2-6432438A5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2333" y="6553200"/>
            <a:ext cx="1677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400" dirty="0">
                <a:solidFill>
                  <a:srgbClr val="000000"/>
                </a:solidFill>
              </a:rPr>
              <a:t>Source: D. </a:t>
            </a:r>
            <a:r>
              <a:rPr lang="en-US" altLang="en-US" sz="1400" dirty="0" err="1">
                <a:solidFill>
                  <a:srgbClr val="000000"/>
                </a:solidFill>
              </a:rPr>
              <a:t>Fouhey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1299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3">
            <a:extLst>
              <a:ext uri="{FF2B5EF4-FFF2-40B4-BE49-F238E27FC236}">
                <a16:creationId xmlns:a16="http://schemas.microsoft.com/office/drawing/2014/main" id="{EF2A9312-C8D6-4D61-B72E-8EA5D145D1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How many convolutions here? </a:t>
            </a:r>
          </a:p>
        </p:txBody>
      </p:sp>
      <p:pic>
        <p:nvPicPr>
          <p:cNvPr id="234500" name="Picture 9">
            <a:extLst>
              <a:ext uri="{FF2B5EF4-FFF2-40B4-BE49-F238E27FC236}">
                <a16:creationId xmlns:a16="http://schemas.microsoft.com/office/drawing/2014/main" id="{9359B6A1-B57E-40AD-A0EC-AAB2A9488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638" y="990600"/>
            <a:ext cx="5313362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501" name="Text Box 17">
            <a:extLst>
              <a:ext uri="{FF2B5EF4-FFF2-40B4-BE49-F238E27FC236}">
                <a16:creationId xmlns:a16="http://schemas.microsoft.com/office/drawing/2014/main" id="{5622CF4E-B39C-4EC1-80A1-B611D0724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300" y="1517650"/>
            <a:ext cx="26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i="1">
                <a:solidFill>
                  <a:srgbClr val="000000"/>
                </a:solidFill>
                <a:latin typeface="Times New Roman" panose="02020603050405020304" pitchFamily="18" charset="0"/>
              </a:rPr>
              <a:t>f</a:t>
            </a:r>
          </a:p>
        </p:txBody>
      </p:sp>
      <p:grpSp>
        <p:nvGrpSpPr>
          <p:cNvPr id="3" name="Group 27">
            <a:extLst>
              <a:ext uri="{FF2B5EF4-FFF2-40B4-BE49-F238E27FC236}">
                <a16:creationId xmlns:a16="http://schemas.microsoft.com/office/drawing/2014/main" id="{C29C2D70-E8CD-4632-A4A4-185D351E465D}"/>
              </a:ext>
            </a:extLst>
          </p:cNvPr>
          <p:cNvGrpSpPr>
            <a:grpSpLocks/>
          </p:cNvGrpSpPr>
          <p:nvPr/>
        </p:nvGrpSpPr>
        <p:grpSpPr bwMode="auto">
          <a:xfrm>
            <a:off x="1638300" y="2392363"/>
            <a:ext cx="5600700" cy="1120775"/>
            <a:chOff x="1032" y="1507"/>
            <a:chExt cx="3528" cy="706"/>
          </a:xfrm>
        </p:grpSpPr>
        <p:pic>
          <p:nvPicPr>
            <p:cNvPr id="234510" name="Picture 10">
              <a:extLst>
                <a:ext uri="{FF2B5EF4-FFF2-40B4-BE49-F238E27FC236}">
                  <a16:creationId xmlns:a16="http://schemas.microsoft.com/office/drawing/2014/main" id="{FC64564C-2357-44B4-A842-80E0E9F573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" y="1507"/>
              <a:ext cx="3347" cy="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4511" name="Text Box 18">
              <a:extLst>
                <a:ext uri="{FF2B5EF4-FFF2-40B4-BE49-F238E27FC236}">
                  <a16:creationId xmlns:a16="http://schemas.microsoft.com/office/drawing/2014/main" id="{F7FAFA0D-92DF-4004-9142-2632BA3BBD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2" y="1684"/>
              <a:ext cx="2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g</a:t>
              </a:r>
            </a:p>
          </p:txBody>
        </p:sp>
      </p:grpSp>
      <p:grpSp>
        <p:nvGrpSpPr>
          <p:cNvPr id="4" name="Group 28">
            <a:extLst>
              <a:ext uri="{FF2B5EF4-FFF2-40B4-BE49-F238E27FC236}">
                <a16:creationId xmlns:a16="http://schemas.microsoft.com/office/drawing/2014/main" id="{39383ABF-CB9B-4015-AC84-91F760319728}"/>
              </a:ext>
            </a:extLst>
          </p:cNvPr>
          <p:cNvGrpSpPr>
            <a:grpSpLocks/>
          </p:cNvGrpSpPr>
          <p:nvPr/>
        </p:nvGrpSpPr>
        <p:grpSpPr bwMode="auto">
          <a:xfrm>
            <a:off x="1292225" y="3530600"/>
            <a:ext cx="5946775" cy="1104900"/>
            <a:chOff x="814" y="2224"/>
            <a:chExt cx="3746" cy="696"/>
          </a:xfrm>
        </p:grpSpPr>
        <p:pic>
          <p:nvPicPr>
            <p:cNvPr id="234508" name="Picture 13">
              <a:extLst>
                <a:ext uri="{FF2B5EF4-FFF2-40B4-BE49-F238E27FC236}">
                  <a16:creationId xmlns:a16="http://schemas.microsoft.com/office/drawing/2014/main" id="{51C86078-B65D-4099-B6BA-CECF2CA9A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" y="2224"/>
              <a:ext cx="3347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4509" name="Text Box 19">
              <a:extLst>
                <a:ext uri="{FF2B5EF4-FFF2-40B4-BE49-F238E27FC236}">
                  <a16:creationId xmlns:a16="http://schemas.microsoft.com/office/drawing/2014/main" id="{ABEA1E50-EB1B-4894-A9C5-0C828D47DF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4" y="2346"/>
              <a:ext cx="45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f * g</a:t>
              </a:r>
            </a:p>
          </p:txBody>
        </p:sp>
      </p:grpSp>
      <p:grpSp>
        <p:nvGrpSpPr>
          <p:cNvPr id="5" name="Group 29">
            <a:extLst>
              <a:ext uri="{FF2B5EF4-FFF2-40B4-BE49-F238E27FC236}">
                <a16:creationId xmlns:a16="http://schemas.microsoft.com/office/drawing/2014/main" id="{3486EFCB-4B2C-4622-960A-4CE53331757B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4635500"/>
            <a:ext cx="6324600" cy="1155700"/>
            <a:chOff x="576" y="2920"/>
            <a:chExt cx="3984" cy="728"/>
          </a:xfrm>
        </p:grpSpPr>
        <p:pic>
          <p:nvPicPr>
            <p:cNvPr id="234506" name="Picture 16">
              <a:extLst>
                <a:ext uri="{FF2B5EF4-FFF2-40B4-BE49-F238E27FC236}">
                  <a16:creationId xmlns:a16="http://schemas.microsoft.com/office/drawing/2014/main" id="{725F14E6-3DEF-44EF-B340-E2DE9993E1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" y="2920"/>
              <a:ext cx="3347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234507" name="Object 23">
              <a:extLst>
                <a:ext uri="{FF2B5EF4-FFF2-40B4-BE49-F238E27FC236}">
                  <a16:creationId xmlns:a16="http://schemas.microsoft.com/office/drawing/2014/main" id="{25CCC35E-2CF0-4F2F-AD08-D12F57BCD47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76" y="3008"/>
            <a:ext cx="636" cy="4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660113" imgH="393529" progId="Equation.3">
                    <p:embed/>
                  </p:oleObj>
                </mc:Choice>
                <mc:Fallback>
                  <p:oleObj name="Equation" r:id="rId7" imgW="660113" imgH="393529" progId="Equation.3">
                    <p:embed/>
                    <p:pic>
                      <p:nvPicPr>
                        <p:cNvPr id="234507" name="Object 23">
                          <a:extLst>
                            <a:ext uri="{FF2B5EF4-FFF2-40B4-BE49-F238E27FC236}">
                              <a16:creationId xmlns:a16="http://schemas.microsoft.com/office/drawing/2014/main" id="{25CCC35E-2CF0-4F2F-AD08-D12F57BCD47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" y="3008"/>
                          <a:ext cx="636" cy="42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0C7D518-A4A2-9941-B7EB-2C1D0AA00356}"/>
              </a:ext>
            </a:extLst>
          </p:cNvPr>
          <p:cNvSpPr txBox="1"/>
          <p:nvPr/>
        </p:nvSpPr>
        <p:spPr>
          <a:xfrm>
            <a:off x="2209800" y="5867400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we reduce this?</a:t>
            </a:r>
          </a:p>
        </p:txBody>
      </p:sp>
    </p:spTree>
    <p:extLst>
      <p:ext uri="{BB962C8B-B14F-4D97-AF65-F5344CB8AC3E}">
        <p14:creationId xmlns:p14="http://schemas.microsoft.com/office/powerpoint/2010/main" val="426985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171" name="Group 3">
            <a:extLst>
              <a:ext uri="{FF2B5EF4-FFF2-40B4-BE49-F238E27FC236}">
                <a16:creationId xmlns:a16="http://schemas.microsoft.com/office/drawing/2014/main" id="{95A35D56-4151-430F-A6D4-6BE3708E223C}"/>
              </a:ext>
            </a:extLst>
          </p:cNvPr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63295" name="Group 127">
            <a:extLst>
              <a:ext uri="{FF2B5EF4-FFF2-40B4-BE49-F238E27FC236}">
                <a16:creationId xmlns:a16="http://schemas.microsoft.com/office/drawing/2014/main" id="{7B487370-A4E9-426A-85FF-F4A67A185AAC}"/>
              </a:ext>
            </a:extLst>
          </p:cNvPr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50776" name="Rectangle 251">
            <a:extLst>
              <a:ext uri="{FF2B5EF4-FFF2-40B4-BE49-F238E27FC236}">
                <a16:creationId xmlns:a16="http://schemas.microsoft.com/office/drawing/2014/main" id="{9F318A28-5599-4AD7-A221-FED8548BC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63420" name="Group 252">
            <a:extLst>
              <a:ext uri="{FF2B5EF4-FFF2-40B4-BE49-F238E27FC236}">
                <a16:creationId xmlns:a16="http://schemas.microsoft.com/office/drawing/2014/main" id="{4B6C9CD0-2095-4CD8-BE56-992353AD2342}"/>
              </a:ext>
            </a:extLst>
          </p:cNvPr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50900" name="Rectangle 375">
            <a:extLst>
              <a:ext uri="{FF2B5EF4-FFF2-40B4-BE49-F238E27FC236}">
                <a16:creationId xmlns:a16="http://schemas.microsoft.com/office/drawing/2014/main" id="{0F8165B4-1E78-4C25-A68F-1537497E0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50901" name="Object 381">
            <a:extLst>
              <a:ext uri="{FF2B5EF4-FFF2-40B4-BE49-F238E27FC236}">
                <a16:creationId xmlns:a16="http://schemas.microsoft.com/office/drawing/2014/main" id="{DC9C183C-FD85-42E5-9851-C261D56611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80075" y="1238250"/>
          <a:ext cx="1568450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42751" imgH="203112" progId="Equation.3">
                  <p:embed/>
                </p:oleObj>
              </mc:Choice>
              <mc:Fallback>
                <p:oleObj name="Equation" r:id="rId4" imgW="342751" imgH="203112" progId="Equation.3">
                  <p:embed/>
                  <p:pic>
                    <p:nvPicPr>
                      <p:cNvPr id="150901" name="Object 381">
                        <a:extLst>
                          <a:ext uri="{FF2B5EF4-FFF2-40B4-BE49-F238E27FC236}">
                            <a16:creationId xmlns:a16="http://schemas.microsoft.com/office/drawing/2014/main" id="{DC9C183C-FD85-42E5-9851-C261D566118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0075" y="1238250"/>
                        <a:ext cx="1568450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0902" name="Object 381">
            <a:extLst>
              <a:ext uri="{FF2B5EF4-FFF2-40B4-BE49-F238E27FC236}">
                <a16:creationId xmlns:a16="http://schemas.microsoft.com/office/drawing/2014/main" id="{3DE7B5FD-724E-4AAE-BA57-5352C91855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93850" y="1295400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150902" name="Object 381">
                        <a:extLst>
                          <a:ext uri="{FF2B5EF4-FFF2-40B4-BE49-F238E27FC236}">
                            <a16:creationId xmlns:a16="http://schemas.microsoft.com/office/drawing/2014/main" id="{3DE7B5FD-724E-4AAE-BA57-5352C91855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1295400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0903" name="Rectangle 16">
            <a:extLst>
              <a:ext uri="{FF2B5EF4-FFF2-40B4-BE49-F238E27FC236}">
                <a16:creationId xmlns:a16="http://schemas.microsoft.com/office/drawing/2014/main" id="{D72C9E63-A150-45B8-8197-4A212AFEC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Image filtering</a:t>
            </a:r>
          </a:p>
        </p:txBody>
      </p:sp>
      <p:grpSp>
        <p:nvGrpSpPr>
          <p:cNvPr id="150904" name="Group 4">
            <a:extLst>
              <a:ext uri="{FF2B5EF4-FFF2-40B4-BE49-F238E27FC236}">
                <a16:creationId xmlns:a16="http://schemas.microsoft.com/office/drawing/2014/main" id="{A97D4777-0039-429C-8E41-BF68B8AFDC6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543800" y="304800"/>
            <a:ext cx="1143000" cy="973138"/>
            <a:chOff x="3799" y="2064"/>
            <a:chExt cx="1433" cy="1136"/>
          </a:xfrm>
        </p:grpSpPr>
        <p:grpSp>
          <p:nvGrpSpPr>
            <p:cNvPr id="150908" name="Group 5">
              <a:extLst>
                <a:ext uri="{FF2B5EF4-FFF2-40B4-BE49-F238E27FC236}">
                  <a16:creationId xmlns:a16="http://schemas.microsoft.com/office/drawing/2014/main" id="{92F1028F-A046-4F05-B17E-2A72851A2B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50910" name="Rectangle 6">
                <a:extLst>
                  <a:ext uri="{FF2B5EF4-FFF2-40B4-BE49-F238E27FC236}">
                    <a16:creationId xmlns:a16="http://schemas.microsoft.com/office/drawing/2014/main" id="{92DA0F6B-0A63-415B-9A35-CFCE77BE15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0911" name="Rectangle 7">
                <a:extLst>
                  <a:ext uri="{FF2B5EF4-FFF2-40B4-BE49-F238E27FC236}">
                    <a16:creationId xmlns:a16="http://schemas.microsoft.com/office/drawing/2014/main" id="{0A767E75-5435-4D07-A65A-F3489D7DD1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0912" name="Rectangle 8">
                <a:extLst>
                  <a:ext uri="{FF2B5EF4-FFF2-40B4-BE49-F238E27FC236}">
                    <a16:creationId xmlns:a16="http://schemas.microsoft.com/office/drawing/2014/main" id="{634B296D-D16B-478B-9653-66029CB396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0913" name="Rectangle 9">
                <a:extLst>
                  <a:ext uri="{FF2B5EF4-FFF2-40B4-BE49-F238E27FC236}">
                    <a16:creationId xmlns:a16="http://schemas.microsoft.com/office/drawing/2014/main" id="{FB523715-63C7-438C-BC78-4A32B7171B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0914" name="Rectangle 10">
                <a:extLst>
                  <a:ext uri="{FF2B5EF4-FFF2-40B4-BE49-F238E27FC236}">
                    <a16:creationId xmlns:a16="http://schemas.microsoft.com/office/drawing/2014/main" id="{094B263D-3E38-4B46-9C35-FE254586B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0915" name="Rectangle 11">
                <a:extLst>
                  <a:ext uri="{FF2B5EF4-FFF2-40B4-BE49-F238E27FC236}">
                    <a16:creationId xmlns:a16="http://schemas.microsoft.com/office/drawing/2014/main" id="{6314525C-BF26-4054-A987-71462AD291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0916" name="Rectangle 12">
                <a:extLst>
                  <a:ext uri="{FF2B5EF4-FFF2-40B4-BE49-F238E27FC236}">
                    <a16:creationId xmlns:a16="http://schemas.microsoft.com/office/drawing/2014/main" id="{04BB96FB-2A52-4CEA-BE63-A05699D8F8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0917" name="Rectangle 13">
                <a:extLst>
                  <a:ext uri="{FF2B5EF4-FFF2-40B4-BE49-F238E27FC236}">
                    <a16:creationId xmlns:a16="http://schemas.microsoft.com/office/drawing/2014/main" id="{52049EE1-C8EC-4AD4-925B-09EE3666B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0918" name="Rectangle 14">
                <a:extLst>
                  <a:ext uri="{FF2B5EF4-FFF2-40B4-BE49-F238E27FC236}">
                    <a16:creationId xmlns:a16="http://schemas.microsoft.com/office/drawing/2014/main" id="{3AF87F86-1733-46FB-A995-A3F03034AB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0919" name="Line 15">
                <a:extLst>
                  <a:ext uri="{FF2B5EF4-FFF2-40B4-BE49-F238E27FC236}">
                    <a16:creationId xmlns:a16="http://schemas.microsoft.com/office/drawing/2014/main" id="{7FA951B1-BB09-4835-89D9-26C6F0EF22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0920" name="Line 16">
                <a:extLst>
                  <a:ext uri="{FF2B5EF4-FFF2-40B4-BE49-F238E27FC236}">
                    <a16:creationId xmlns:a16="http://schemas.microsoft.com/office/drawing/2014/main" id="{D31205BC-BA68-478B-8599-5E1CCC03CB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0921" name="Line 17">
                <a:extLst>
                  <a:ext uri="{FF2B5EF4-FFF2-40B4-BE49-F238E27FC236}">
                    <a16:creationId xmlns:a16="http://schemas.microsoft.com/office/drawing/2014/main" id="{ADC9D0FB-0087-443F-82E2-E6A8DFC6B0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0922" name="Line 18">
                <a:extLst>
                  <a:ext uri="{FF2B5EF4-FFF2-40B4-BE49-F238E27FC236}">
                    <a16:creationId xmlns:a16="http://schemas.microsoft.com/office/drawing/2014/main" id="{BE8C45AE-93C4-495F-9107-7FBE04384D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0923" name="Line 19">
                <a:extLst>
                  <a:ext uri="{FF2B5EF4-FFF2-40B4-BE49-F238E27FC236}">
                    <a16:creationId xmlns:a16="http://schemas.microsoft.com/office/drawing/2014/main" id="{A4D96A8F-AC7F-4BB6-89F9-21600C5CFB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0924" name="Line 20">
                <a:extLst>
                  <a:ext uri="{FF2B5EF4-FFF2-40B4-BE49-F238E27FC236}">
                    <a16:creationId xmlns:a16="http://schemas.microsoft.com/office/drawing/2014/main" id="{F641C57F-BB32-43BC-A41C-1428D9A91D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0925" name="Line 21">
                <a:extLst>
                  <a:ext uri="{FF2B5EF4-FFF2-40B4-BE49-F238E27FC236}">
                    <a16:creationId xmlns:a16="http://schemas.microsoft.com/office/drawing/2014/main" id="{C7D826C7-A070-4184-87E7-11D0AB8AFC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0926" name="Line 22">
                <a:extLst>
                  <a:ext uri="{FF2B5EF4-FFF2-40B4-BE49-F238E27FC236}">
                    <a16:creationId xmlns:a16="http://schemas.microsoft.com/office/drawing/2014/main" id="{248D3242-7967-489F-9E48-C2584D755E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50909" name="Picture 23" descr="txp_fig">
              <a:extLst>
                <a:ext uri="{FF2B5EF4-FFF2-40B4-BE49-F238E27FC236}">
                  <a16:creationId xmlns:a16="http://schemas.microsoft.com/office/drawing/2014/main" id="{31A773F0-5DF1-4A55-ACF8-3099440D176F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50905" name="Object 26">
            <a:extLst>
              <a:ext uri="{FF2B5EF4-FFF2-40B4-BE49-F238E27FC236}">
                <a16:creationId xmlns:a16="http://schemas.microsoft.com/office/drawing/2014/main" id="{868535AB-C098-4D7C-8A95-1D3B5C8EFF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7000" y="533400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150905" name="Object 26">
                        <a:extLst>
                          <a:ext uri="{FF2B5EF4-FFF2-40B4-BE49-F238E27FC236}">
                            <a16:creationId xmlns:a16="http://schemas.microsoft.com/office/drawing/2014/main" id="{868535AB-C098-4D7C-8A95-1D3B5C8EFF4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533400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0906" name="Text Box 376">
            <a:extLst>
              <a:ext uri="{FF2B5EF4-FFF2-40B4-BE49-F238E27FC236}">
                <a16:creationId xmlns:a16="http://schemas.microsoft.com/office/drawing/2014/main" id="{7228278A-CCF7-41A6-83AE-AECCDEFA1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2875" y="6550025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Credit: S. Seitz</a:t>
            </a:r>
          </a:p>
        </p:txBody>
      </p:sp>
      <p:graphicFrame>
        <p:nvGraphicFramePr>
          <p:cNvPr id="150907" name="Object 381">
            <a:extLst>
              <a:ext uri="{FF2B5EF4-FFF2-40B4-BE49-F238E27FC236}">
                <a16:creationId xmlns:a16="http://schemas.microsoft.com/office/drawing/2014/main" id="{A3A86047-A305-44EE-B73C-B465816DB5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35150" y="5943600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70100" imgH="355600" progId="Equation.3">
                  <p:embed/>
                </p:oleObj>
              </mc:Choice>
              <mc:Fallback>
                <p:oleObj name="Equation" r:id="rId11" imgW="2070100" imgH="355600" progId="Equation.3">
                  <p:embed/>
                  <p:pic>
                    <p:nvPicPr>
                      <p:cNvPr id="150907" name="Object 381">
                        <a:extLst>
                          <a:ext uri="{FF2B5EF4-FFF2-40B4-BE49-F238E27FC236}">
                            <a16:creationId xmlns:a16="http://schemas.microsoft.com/office/drawing/2014/main" id="{A3A86047-A305-44EE-B73C-B465816DB5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5943600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6546" name="Object 2">
            <a:extLst>
              <a:ext uri="{FF2B5EF4-FFF2-40B4-BE49-F238E27FC236}">
                <a16:creationId xmlns:a16="http://schemas.microsoft.com/office/drawing/2014/main" id="{C6C01DC0-E3FC-40F0-A593-3163B92078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32063" y="1857375"/>
          <a:ext cx="5713412" cy="461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6" imgW="6001588" imgH="4847619" progId="MSPhotoEd.3">
                  <p:embed/>
                </p:oleObj>
              </mc:Choice>
              <mc:Fallback>
                <p:oleObj name="Photo Editor Photo" r:id="rId6" imgW="6001588" imgH="484761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2063" y="1857375"/>
                        <a:ext cx="5713412" cy="4614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6547" name="Rectangle 3">
            <a:extLst>
              <a:ext uri="{FF2B5EF4-FFF2-40B4-BE49-F238E27FC236}">
                <a16:creationId xmlns:a16="http://schemas.microsoft.com/office/drawing/2014/main" id="{136E94AA-D07D-4F8B-B24C-88A62E0971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Derivative theorem of convolution</a:t>
            </a:r>
          </a:p>
        </p:txBody>
      </p:sp>
      <p:sp>
        <p:nvSpPr>
          <p:cNvPr id="236548" name="Rectangle 4">
            <a:extLst>
              <a:ext uri="{FF2B5EF4-FFF2-40B4-BE49-F238E27FC236}">
                <a16:creationId xmlns:a16="http://schemas.microsoft.com/office/drawing/2014/main" id="{8CD5F6CE-D572-41AD-A0EA-4224B8D091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533400"/>
          </a:xfrm>
        </p:spPr>
        <p:txBody>
          <a:bodyPr/>
          <a:lstStyle/>
          <a:p>
            <a:r>
              <a:rPr lang="en-US" altLang="en-US"/>
              <a:t>This saves us one operation:</a:t>
            </a:r>
            <a:endParaRPr lang="en-US" altLang="en-US" i="1"/>
          </a:p>
        </p:txBody>
      </p:sp>
      <p:pic>
        <p:nvPicPr>
          <p:cNvPr id="236549" name="Picture 5" descr="Edittex">
            <a:extLst>
              <a:ext uri="{FF2B5EF4-FFF2-40B4-BE49-F238E27FC236}">
                <a16:creationId xmlns:a16="http://schemas.microsoft.com/office/drawing/2014/main" id="{F5A594FA-E7FA-4574-9BDC-3B300C5C32B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90600"/>
            <a:ext cx="3222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50" name="Picture 6" descr="txp_fig">
            <a:extLst>
              <a:ext uri="{FF2B5EF4-FFF2-40B4-BE49-F238E27FC236}">
                <a16:creationId xmlns:a16="http://schemas.microsoft.com/office/drawing/2014/main" id="{FEC945C1-E708-4545-B4A8-08BA2C5AF39F}"/>
              </a:ext>
            </a:extLst>
          </p:cNvPr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1333500" y="2590800"/>
            <a:ext cx="173038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>
              <a:solidFill>
                <a:srgbClr val="000000"/>
              </a:solidFill>
            </a:endParaRPr>
          </a:p>
        </p:txBody>
      </p:sp>
      <p:pic>
        <p:nvPicPr>
          <p:cNvPr id="236551" name="Picture 7" descr="Edittex">
            <a:extLst>
              <a:ext uri="{FF2B5EF4-FFF2-40B4-BE49-F238E27FC236}">
                <a16:creationId xmlns:a16="http://schemas.microsoft.com/office/drawing/2014/main" id="{27064A5B-6AE3-40E4-8EF3-A8B1F3E54999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3" y="3962400"/>
            <a:ext cx="5413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52" name="Picture 8" descr="Edittex">
            <a:extLst>
              <a:ext uri="{FF2B5EF4-FFF2-40B4-BE49-F238E27FC236}">
                <a16:creationId xmlns:a16="http://schemas.microsoft.com/office/drawing/2014/main" id="{651DFBCE-43A3-4460-BF99-E10E9326EEF8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5486400"/>
            <a:ext cx="13414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>
            <a:extLst>
              <a:ext uri="{FF2B5EF4-FFF2-40B4-BE49-F238E27FC236}">
                <a16:creationId xmlns:a16="http://schemas.microsoft.com/office/drawing/2014/main" id="{7885BE87-67D7-4467-B26B-772DCB7573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Derivative of Gaussian filter</a:t>
            </a:r>
          </a:p>
        </p:txBody>
      </p:sp>
      <p:graphicFrame>
        <p:nvGraphicFramePr>
          <p:cNvPr id="237571" name="Object 8">
            <a:extLst>
              <a:ext uri="{FF2B5EF4-FFF2-40B4-BE49-F238E27FC236}">
                <a16:creationId xmlns:a16="http://schemas.microsoft.com/office/drawing/2014/main" id="{EE8B769B-8429-4639-8BC1-092DEA26473C}"/>
              </a:ext>
            </a:extLst>
          </p:cNvPr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0" y="1638300"/>
          <a:ext cx="3632200" cy="255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4133333" imgH="2905531" progId="">
                  <p:embed/>
                </p:oleObj>
              </mc:Choice>
              <mc:Fallback>
                <p:oleObj name="Photo Editor Photo" r:id="rId3" imgW="4133333" imgH="2905531" progId="">
                  <p:embed/>
                  <p:pic>
                    <p:nvPicPr>
                      <p:cNvPr id="0" name="Object 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38300"/>
                        <a:ext cx="3632200" cy="2552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7572" name="Text Box 7">
            <a:extLst>
              <a:ext uri="{FF2B5EF4-FFF2-40B4-BE49-F238E27FC236}">
                <a16:creationId xmlns:a16="http://schemas.microsoft.com/office/drawing/2014/main" id="{0DEC5DDE-574E-4A10-BC78-C6E0A3EF6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2628900"/>
            <a:ext cx="19511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* [1 0 -1]    = </a:t>
            </a:r>
          </a:p>
        </p:txBody>
      </p:sp>
      <p:graphicFrame>
        <p:nvGraphicFramePr>
          <p:cNvPr id="237573" name="Object 10">
            <a:extLst>
              <a:ext uri="{FF2B5EF4-FFF2-40B4-BE49-F238E27FC236}">
                <a16:creationId xmlns:a16="http://schemas.microsoft.com/office/drawing/2014/main" id="{7E9F8EBE-47EE-4D02-8E72-60C80E49E29E}"/>
              </a:ext>
            </a:extLst>
          </p:cNvPr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334000" y="2171700"/>
          <a:ext cx="3810000" cy="166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6001588" imgH="2629267" progId="">
                  <p:embed/>
                </p:oleObj>
              </mc:Choice>
              <mc:Fallback>
                <p:oleObj name="Photo Editor Photo" r:id="rId5" imgW="6001588" imgH="2629267" progId="">
                  <p:embed/>
                  <p:pic>
                    <p:nvPicPr>
                      <p:cNvPr id="0" name="Object 1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2171700"/>
                        <a:ext cx="3810000" cy="1668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>
            <a:extLst>
              <a:ext uri="{FF2B5EF4-FFF2-40B4-BE49-F238E27FC236}">
                <a16:creationId xmlns:a16="http://schemas.microsoft.com/office/drawing/2014/main" id="{9E3A3A2F-6E6E-42D2-88C8-AD26FD3167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Derivative of Gaussian filter</a:t>
            </a:r>
          </a:p>
        </p:txBody>
      </p:sp>
      <p:sp>
        <p:nvSpPr>
          <p:cNvPr id="1083395" name="Rectangle 3">
            <a:extLst>
              <a:ext uri="{FF2B5EF4-FFF2-40B4-BE49-F238E27FC236}">
                <a16:creationId xmlns:a16="http://schemas.microsoft.com/office/drawing/2014/main" id="{DE0D9531-48A3-441D-8124-C1779518B4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6019800"/>
            <a:ext cx="7772400" cy="838200"/>
          </a:xfrm>
        </p:spPr>
        <p:txBody>
          <a:bodyPr/>
          <a:lstStyle/>
          <a:p>
            <a:pPr algn="ctr"/>
            <a:r>
              <a:rPr lang="en-US" altLang="en-US"/>
              <a:t>Which one finds horizontal/vertical edges?</a:t>
            </a:r>
          </a:p>
        </p:txBody>
      </p:sp>
      <p:pic>
        <p:nvPicPr>
          <p:cNvPr id="239620" name="Picture 4">
            <a:extLst>
              <a:ext uri="{FF2B5EF4-FFF2-40B4-BE49-F238E27FC236}">
                <a16:creationId xmlns:a16="http://schemas.microsoft.com/office/drawing/2014/main" id="{88B265A1-33FD-4893-9B88-6B076125A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1148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1" name="Picture 5">
            <a:extLst>
              <a:ext uri="{FF2B5EF4-FFF2-40B4-BE49-F238E27FC236}">
                <a16:creationId xmlns:a16="http://schemas.microsoft.com/office/drawing/2014/main" id="{D889F186-357C-4989-AD30-484AC8B5D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1148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2" name="Picture 6">
            <a:extLst>
              <a:ext uri="{FF2B5EF4-FFF2-40B4-BE49-F238E27FC236}">
                <a16:creationId xmlns:a16="http://schemas.microsoft.com/office/drawing/2014/main" id="{1EC88949-A158-4008-9F03-8ABB40701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06475"/>
            <a:ext cx="342900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3" name="Picture 7">
            <a:extLst>
              <a:ext uri="{FF2B5EF4-FFF2-40B4-BE49-F238E27FC236}">
                <a16:creationId xmlns:a16="http://schemas.microsoft.com/office/drawing/2014/main" id="{94385C58-0095-4565-ACD9-50680D68F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90600"/>
            <a:ext cx="3363913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9624" name="Text Box 8">
            <a:extLst>
              <a:ext uri="{FF2B5EF4-FFF2-40B4-BE49-F238E27FC236}">
                <a16:creationId xmlns:a16="http://schemas.microsoft.com/office/drawing/2014/main" id="{5BFA1ABC-02C2-4274-99C2-0F9298B3E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25" y="3544888"/>
            <a:ext cx="1592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i="1">
                <a:solidFill>
                  <a:srgbClr val="000000"/>
                </a:solidFill>
              </a:rPr>
              <a:t>x</a:t>
            </a:r>
            <a:r>
              <a:rPr lang="en-US" altLang="en-US" sz="2400">
                <a:solidFill>
                  <a:srgbClr val="000000"/>
                </a:solidFill>
              </a:rPr>
              <a:t>-direction</a:t>
            </a:r>
          </a:p>
        </p:txBody>
      </p:sp>
      <p:sp>
        <p:nvSpPr>
          <p:cNvPr id="239625" name="Text Box 9">
            <a:extLst>
              <a:ext uri="{FF2B5EF4-FFF2-40B4-BE49-F238E27FC236}">
                <a16:creationId xmlns:a16="http://schemas.microsoft.com/office/drawing/2014/main" id="{5C112B3B-CEAB-4BA8-AC2A-5196A858A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0538" y="3505200"/>
            <a:ext cx="1592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i="1">
                <a:solidFill>
                  <a:srgbClr val="000000"/>
                </a:solidFill>
              </a:rPr>
              <a:t>y</a:t>
            </a:r>
            <a:r>
              <a:rPr lang="en-US" altLang="en-US" sz="2400">
                <a:solidFill>
                  <a:srgbClr val="000000"/>
                </a:solidFill>
              </a:rPr>
              <a:t>-direction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3395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>
            <a:extLst>
              <a:ext uri="{FF2B5EF4-FFF2-40B4-BE49-F238E27FC236}">
                <a16:creationId xmlns:a16="http://schemas.microsoft.com/office/drawing/2014/main" id="{EB4A5284-E998-4ECA-A117-879E623FC8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Compare to classic derivative filters</a:t>
            </a:r>
          </a:p>
        </p:txBody>
      </p:sp>
      <p:sp>
        <p:nvSpPr>
          <p:cNvPr id="226307" name="Rectangle 3">
            <a:extLst>
              <a:ext uri="{FF2B5EF4-FFF2-40B4-BE49-F238E27FC236}">
                <a16:creationId xmlns:a16="http://schemas.microsoft.com/office/drawing/2014/main" id="{DE4004E2-2940-4AA3-9BD8-686275A052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226308" name="Picture 4">
            <a:extLst>
              <a:ext uri="{FF2B5EF4-FFF2-40B4-BE49-F238E27FC236}">
                <a16:creationId xmlns:a16="http://schemas.microsoft.com/office/drawing/2014/main" id="{953CD23A-C382-4A99-9D20-C9A5E0DDF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52600"/>
            <a:ext cx="769620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9" name="Text Box 5">
            <a:extLst>
              <a:ext uri="{FF2B5EF4-FFF2-40B4-BE49-F238E27FC236}">
                <a16:creationId xmlns:a16="http://schemas.microsoft.com/office/drawing/2014/main" id="{92004412-2118-4833-8673-2ACB8BD32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7575" y="6477000"/>
            <a:ext cx="1800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400">
                <a:solidFill>
                  <a:srgbClr val="000000"/>
                </a:solidFill>
              </a:rPr>
              <a:t>Source: K. Grauman</a:t>
            </a:r>
          </a:p>
        </p:txBody>
      </p:sp>
    </p:spTree>
    <p:extLst>
      <p:ext uri="{BB962C8B-B14F-4D97-AF65-F5344CB8AC3E}">
        <p14:creationId xmlns:p14="http://schemas.microsoft.com/office/powerpoint/2010/main" val="1277547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7FEE9-086A-4824-A1E5-E051CA49F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Pass vs. High Pass filtering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899A00-1613-4EBC-A9A1-E6EECB2D5D29}"/>
              </a:ext>
            </a:extLst>
          </p:cNvPr>
          <p:cNvSpPr txBox="1"/>
          <p:nvPr/>
        </p:nvSpPr>
        <p:spPr>
          <a:xfrm>
            <a:off x="4023323" y="2236711"/>
            <a:ext cx="1230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-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117486-0B00-41E1-8EAE-34F512FD07A1}"/>
              </a:ext>
            </a:extLst>
          </p:cNvPr>
          <p:cNvGrpSpPr/>
          <p:nvPr/>
        </p:nvGrpSpPr>
        <p:grpSpPr>
          <a:xfrm>
            <a:off x="1326515" y="1317292"/>
            <a:ext cx="2423718" cy="2120606"/>
            <a:chOff x="1831264" y="1317292"/>
            <a:chExt cx="2423718" cy="21206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A38E52-10F7-4FC1-B992-8D455303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1264" y="1866521"/>
              <a:ext cx="2423718" cy="157137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47EFC2-5EF9-4BB1-B5BE-F8173B0E78E1}"/>
                </a:ext>
              </a:extLst>
            </p:cNvPr>
            <p:cNvSpPr txBox="1"/>
            <p:nvPr/>
          </p:nvSpPr>
          <p:spPr>
            <a:xfrm>
              <a:off x="1831264" y="1317292"/>
              <a:ext cx="24237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Image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247D300-6B08-47F5-88AE-487808462650}"/>
              </a:ext>
            </a:extLst>
          </p:cNvPr>
          <p:cNvGrpSpPr/>
          <p:nvPr/>
        </p:nvGrpSpPr>
        <p:grpSpPr>
          <a:xfrm>
            <a:off x="5526457" y="1317292"/>
            <a:ext cx="2423720" cy="2120606"/>
            <a:chOff x="5071174" y="1317292"/>
            <a:chExt cx="2423720" cy="212060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11EBE20-391B-4807-9C2D-3867C2C58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1175" y="1866521"/>
              <a:ext cx="2423719" cy="157137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10E9F04-5485-44CE-923A-B70AC39F5F15}"/>
                </a:ext>
              </a:extLst>
            </p:cNvPr>
            <p:cNvSpPr txBox="1"/>
            <p:nvPr/>
          </p:nvSpPr>
          <p:spPr>
            <a:xfrm>
              <a:off x="5071174" y="1317292"/>
              <a:ext cx="24237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Smoothed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39F04CD-DE1A-40DA-B6BF-39ED1016487B}"/>
              </a:ext>
            </a:extLst>
          </p:cNvPr>
          <p:cNvGrpSpPr/>
          <p:nvPr/>
        </p:nvGrpSpPr>
        <p:grpSpPr>
          <a:xfrm>
            <a:off x="1831264" y="3566428"/>
            <a:ext cx="4783527" cy="3115493"/>
            <a:chOff x="1831264" y="3566428"/>
            <a:chExt cx="4783527" cy="311549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AD2B516-FDC5-4DE6-8A7D-06B924825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368" y="4151203"/>
              <a:ext cx="3903423" cy="253071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FF62E3-D1D5-4AE8-B63D-23D8D709E1FC}"/>
                </a:ext>
              </a:extLst>
            </p:cNvPr>
            <p:cNvSpPr txBox="1"/>
            <p:nvPr/>
          </p:nvSpPr>
          <p:spPr>
            <a:xfrm>
              <a:off x="1831264" y="5001063"/>
              <a:ext cx="7999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/>
                <a:t>=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2A4CC6-85CC-4FD2-B9E0-6E85A548AC81}"/>
                </a:ext>
              </a:extLst>
            </p:cNvPr>
            <p:cNvSpPr txBox="1"/>
            <p:nvPr/>
          </p:nvSpPr>
          <p:spPr>
            <a:xfrm>
              <a:off x="3196730" y="3566428"/>
              <a:ext cx="29326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Details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030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7FEE9-086A-4824-A1E5-E051CA49F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– Sharpening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899A00-1613-4EBC-A9A1-E6EECB2D5D29}"/>
              </a:ext>
            </a:extLst>
          </p:cNvPr>
          <p:cNvSpPr txBox="1"/>
          <p:nvPr/>
        </p:nvSpPr>
        <p:spPr>
          <a:xfrm>
            <a:off x="4023323" y="2236711"/>
            <a:ext cx="1230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+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sz="4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117486-0B00-41E1-8EAE-34F512FD07A1}"/>
              </a:ext>
            </a:extLst>
          </p:cNvPr>
          <p:cNvGrpSpPr/>
          <p:nvPr/>
        </p:nvGrpSpPr>
        <p:grpSpPr>
          <a:xfrm>
            <a:off x="1326515" y="1317292"/>
            <a:ext cx="2423718" cy="2120606"/>
            <a:chOff x="1831264" y="1317292"/>
            <a:chExt cx="2423718" cy="21206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A38E52-10F7-4FC1-B992-8D455303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1264" y="1866521"/>
              <a:ext cx="2423718" cy="157137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47EFC2-5EF9-4BB1-B5BE-F8173B0E78E1}"/>
                </a:ext>
              </a:extLst>
            </p:cNvPr>
            <p:cNvSpPr txBox="1"/>
            <p:nvPr/>
          </p:nvSpPr>
          <p:spPr>
            <a:xfrm>
              <a:off x="1831264" y="1317292"/>
              <a:ext cx="24237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Image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10E9F04-5485-44CE-923A-B70AC39F5F15}"/>
              </a:ext>
            </a:extLst>
          </p:cNvPr>
          <p:cNvSpPr txBox="1"/>
          <p:nvPr/>
        </p:nvSpPr>
        <p:spPr>
          <a:xfrm>
            <a:off x="5526457" y="1317292"/>
            <a:ext cx="2423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Details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2F75884-82DE-43BB-B3EB-5124C05844A0}"/>
              </a:ext>
            </a:extLst>
          </p:cNvPr>
          <p:cNvGrpSpPr/>
          <p:nvPr/>
        </p:nvGrpSpPr>
        <p:grpSpPr>
          <a:xfrm>
            <a:off x="1831264" y="3566428"/>
            <a:ext cx="4783527" cy="3115493"/>
            <a:chOff x="1831264" y="3566428"/>
            <a:chExt cx="4783527" cy="311549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FF62E3-D1D5-4AE8-B63D-23D8D709E1FC}"/>
                </a:ext>
              </a:extLst>
            </p:cNvPr>
            <p:cNvSpPr txBox="1"/>
            <p:nvPr/>
          </p:nvSpPr>
          <p:spPr>
            <a:xfrm>
              <a:off x="1831264" y="5001063"/>
              <a:ext cx="7999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/>
                <a:t>=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2A4CC6-85CC-4FD2-B9E0-6E85A548AC81}"/>
                </a:ext>
              </a:extLst>
            </p:cNvPr>
            <p:cNvSpPr txBox="1"/>
            <p:nvPr/>
          </p:nvSpPr>
          <p:spPr>
            <a:xfrm>
              <a:off x="2711368" y="3566428"/>
              <a:ext cx="39034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“Sharpened” 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α=1</a:t>
              </a:r>
              <a:endParaRPr lang="en-US" sz="320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69DD51A-59FE-4225-A272-402DEFB1E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368" y="4151202"/>
              <a:ext cx="3903423" cy="2530719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B326E42-0C51-4466-ADCA-84C5AC77D1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457" y="1866521"/>
            <a:ext cx="2423719" cy="157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97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7FEE9-086A-4824-A1E5-E051CA49F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– Sharpening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FF62E3-D1D5-4AE8-B63D-23D8D709E1FC}"/>
              </a:ext>
            </a:extLst>
          </p:cNvPr>
          <p:cNvSpPr txBox="1"/>
          <p:nvPr/>
        </p:nvSpPr>
        <p:spPr>
          <a:xfrm>
            <a:off x="1831264" y="5001063"/>
            <a:ext cx="799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899A00-1613-4EBC-A9A1-E6EECB2D5D29}"/>
              </a:ext>
            </a:extLst>
          </p:cNvPr>
          <p:cNvSpPr txBox="1"/>
          <p:nvPr/>
        </p:nvSpPr>
        <p:spPr>
          <a:xfrm>
            <a:off x="4023323" y="2236711"/>
            <a:ext cx="1230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+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sz="4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117486-0B00-41E1-8EAE-34F512FD07A1}"/>
              </a:ext>
            </a:extLst>
          </p:cNvPr>
          <p:cNvGrpSpPr/>
          <p:nvPr/>
        </p:nvGrpSpPr>
        <p:grpSpPr>
          <a:xfrm>
            <a:off x="1326515" y="1317292"/>
            <a:ext cx="2423718" cy="2120606"/>
            <a:chOff x="1831264" y="1317292"/>
            <a:chExt cx="2423718" cy="21206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A38E52-10F7-4FC1-B992-8D455303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1264" y="1866521"/>
              <a:ext cx="2423718" cy="157137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47EFC2-5EF9-4BB1-B5BE-F8173B0E78E1}"/>
                </a:ext>
              </a:extLst>
            </p:cNvPr>
            <p:cNvSpPr txBox="1"/>
            <p:nvPr/>
          </p:nvSpPr>
          <p:spPr>
            <a:xfrm>
              <a:off x="1831264" y="1317292"/>
              <a:ext cx="24237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Image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10E9F04-5485-44CE-923A-B70AC39F5F15}"/>
              </a:ext>
            </a:extLst>
          </p:cNvPr>
          <p:cNvSpPr txBox="1"/>
          <p:nvPr/>
        </p:nvSpPr>
        <p:spPr>
          <a:xfrm>
            <a:off x="5526457" y="1317292"/>
            <a:ext cx="2423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Details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2A4CC6-85CC-4FD2-B9E0-6E85A548AC81}"/>
              </a:ext>
            </a:extLst>
          </p:cNvPr>
          <p:cNvSpPr txBox="1"/>
          <p:nvPr/>
        </p:nvSpPr>
        <p:spPr>
          <a:xfrm>
            <a:off x="2711368" y="3566428"/>
            <a:ext cx="3903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“Sharpened”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α=0</a:t>
            </a:r>
            <a:endParaRPr lang="en-US" sz="3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B02D92-19B3-4E83-8036-BD0E86B25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367" y="4151202"/>
            <a:ext cx="3903423" cy="2530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93FA8A-29D9-4A7F-A57A-AFF268C469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457" y="1866521"/>
            <a:ext cx="2423719" cy="157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6862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7FEE9-086A-4824-A1E5-E051CA49F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– Sharpening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FF62E3-D1D5-4AE8-B63D-23D8D709E1FC}"/>
              </a:ext>
            </a:extLst>
          </p:cNvPr>
          <p:cNvSpPr txBox="1"/>
          <p:nvPr/>
        </p:nvSpPr>
        <p:spPr>
          <a:xfrm>
            <a:off x="1831264" y="5001063"/>
            <a:ext cx="799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899A00-1613-4EBC-A9A1-E6EECB2D5D29}"/>
              </a:ext>
            </a:extLst>
          </p:cNvPr>
          <p:cNvSpPr txBox="1"/>
          <p:nvPr/>
        </p:nvSpPr>
        <p:spPr>
          <a:xfrm>
            <a:off x="4023323" y="2236711"/>
            <a:ext cx="1230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+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sz="4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117486-0B00-41E1-8EAE-34F512FD07A1}"/>
              </a:ext>
            </a:extLst>
          </p:cNvPr>
          <p:cNvGrpSpPr/>
          <p:nvPr/>
        </p:nvGrpSpPr>
        <p:grpSpPr>
          <a:xfrm>
            <a:off x="1326515" y="1317292"/>
            <a:ext cx="2423718" cy="2120606"/>
            <a:chOff x="1831264" y="1317292"/>
            <a:chExt cx="2423718" cy="21206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A38E52-10F7-4FC1-B992-8D455303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1264" y="1866521"/>
              <a:ext cx="2423718" cy="157137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47EFC2-5EF9-4BB1-B5BE-F8173B0E78E1}"/>
                </a:ext>
              </a:extLst>
            </p:cNvPr>
            <p:cNvSpPr txBox="1"/>
            <p:nvPr/>
          </p:nvSpPr>
          <p:spPr>
            <a:xfrm>
              <a:off x="1831264" y="1317292"/>
              <a:ext cx="24237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Image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10E9F04-5485-44CE-923A-B70AC39F5F15}"/>
              </a:ext>
            </a:extLst>
          </p:cNvPr>
          <p:cNvSpPr txBox="1"/>
          <p:nvPr/>
        </p:nvSpPr>
        <p:spPr>
          <a:xfrm>
            <a:off x="5526457" y="1317292"/>
            <a:ext cx="2423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Details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2A4CC6-85CC-4FD2-B9E0-6E85A548AC81}"/>
              </a:ext>
            </a:extLst>
          </p:cNvPr>
          <p:cNvSpPr txBox="1"/>
          <p:nvPr/>
        </p:nvSpPr>
        <p:spPr>
          <a:xfrm>
            <a:off x="2711368" y="3566428"/>
            <a:ext cx="3903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“Sharpened”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α=2</a:t>
            </a:r>
            <a:endParaRPr lang="en-US" sz="32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C624FD9-5191-4584-8612-C04704357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368" y="4151201"/>
            <a:ext cx="3903424" cy="25307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1CF97D1-901C-400C-9128-CA9DADCB57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457" y="1866521"/>
            <a:ext cx="2423719" cy="157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02247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7FEE9-086A-4824-A1E5-E051CA49F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– Sharpening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FF62E3-D1D5-4AE8-B63D-23D8D709E1FC}"/>
              </a:ext>
            </a:extLst>
          </p:cNvPr>
          <p:cNvSpPr txBox="1"/>
          <p:nvPr/>
        </p:nvSpPr>
        <p:spPr>
          <a:xfrm>
            <a:off x="1831264" y="5001063"/>
            <a:ext cx="799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899A00-1613-4EBC-A9A1-E6EECB2D5D29}"/>
              </a:ext>
            </a:extLst>
          </p:cNvPr>
          <p:cNvSpPr txBox="1"/>
          <p:nvPr/>
        </p:nvSpPr>
        <p:spPr>
          <a:xfrm>
            <a:off x="4023323" y="2236711"/>
            <a:ext cx="1230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+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sz="4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117486-0B00-41E1-8EAE-34F512FD07A1}"/>
              </a:ext>
            </a:extLst>
          </p:cNvPr>
          <p:cNvGrpSpPr/>
          <p:nvPr/>
        </p:nvGrpSpPr>
        <p:grpSpPr>
          <a:xfrm>
            <a:off x="1326515" y="1317292"/>
            <a:ext cx="2423718" cy="2120606"/>
            <a:chOff x="1831264" y="1317292"/>
            <a:chExt cx="2423718" cy="21206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A38E52-10F7-4FC1-B992-8D455303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1264" y="1866521"/>
              <a:ext cx="2423718" cy="157137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47EFC2-5EF9-4BB1-B5BE-F8173B0E78E1}"/>
                </a:ext>
              </a:extLst>
            </p:cNvPr>
            <p:cNvSpPr txBox="1"/>
            <p:nvPr/>
          </p:nvSpPr>
          <p:spPr>
            <a:xfrm>
              <a:off x="1831264" y="1317292"/>
              <a:ext cx="24237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Image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10E9F04-5485-44CE-923A-B70AC39F5F15}"/>
              </a:ext>
            </a:extLst>
          </p:cNvPr>
          <p:cNvSpPr txBox="1"/>
          <p:nvPr/>
        </p:nvSpPr>
        <p:spPr>
          <a:xfrm>
            <a:off x="5526457" y="1317292"/>
            <a:ext cx="2423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Details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2A4CC6-85CC-4FD2-B9E0-6E85A548AC81}"/>
              </a:ext>
            </a:extLst>
          </p:cNvPr>
          <p:cNvSpPr txBox="1"/>
          <p:nvPr/>
        </p:nvSpPr>
        <p:spPr>
          <a:xfrm>
            <a:off x="2711368" y="3566428"/>
            <a:ext cx="3903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“Sharpened”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α=0</a:t>
            </a:r>
            <a:endParaRPr lang="en-US" sz="3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B02D92-19B3-4E83-8036-BD0E86B25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367" y="4151202"/>
            <a:ext cx="3903423" cy="2530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C30CF8-2AA4-4C90-8628-256664DC18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457" y="1866521"/>
            <a:ext cx="2423719" cy="157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7520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A568097-7EFE-4F28-9FE6-46F9D04D7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368" y="4151202"/>
            <a:ext cx="3903423" cy="25307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67FEE9-086A-4824-A1E5-E051CA49F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– Extreme Sharpening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FF62E3-D1D5-4AE8-B63D-23D8D709E1FC}"/>
              </a:ext>
            </a:extLst>
          </p:cNvPr>
          <p:cNvSpPr txBox="1"/>
          <p:nvPr/>
        </p:nvSpPr>
        <p:spPr>
          <a:xfrm>
            <a:off x="1831264" y="5001063"/>
            <a:ext cx="799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899A00-1613-4EBC-A9A1-E6EECB2D5D29}"/>
              </a:ext>
            </a:extLst>
          </p:cNvPr>
          <p:cNvSpPr txBox="1"/>
          <p:nvPr/>
        </p:nvSpPr>
        <p:spPr>
          <a:xfrm>
            <a:off x="4023323" y="2236711"/>
            <a:ext cx="1230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+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sz="4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117486-0B00-41E1-8EAE-34F512FD07A1}"/>
              </a:ext>
            </a:extLst>
          </p:cNvPr>
          <p:cNvGrpSpPr/>
          <p:nvPr/>
        </p:nvGrpSpPr>
        <p:grpSpPr>
          <a:xfrm>
            <a:off x="1326515" y="1317292"/>
            <a:ext cx="2423718" cy="2120606"/>
            <a:chOff x="1831264" y="1317292"/>
            <a:chExt cx="2423718" cy="21206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A38E52-10F7-4FC1-B992-8D455303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1264" y="1866521"/>
              <a:ext cx="2423718" cy="157137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47EFC2-5EF9-4BB1-B5BE-F8173B0E78E1}"/>
                </a:ext>
              </a:extLst>
            </p:cNvPr>
            <p:cNvSpPr txBox="1"/>
            <p:nvPr/>
          </p:nvSpPr>
          <p:spPr>
            <a:xfrm>
              <a:off x="1831264" y="1317292"/>
              <a:ext cx="24237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Image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10E9F04-5485-44CE-923A-B70AC39F5F15}"/>
              </a:ext>
            </a:extLst>
          </p:cNvPr>
          <p:cNvSpPr txBox="1"/>
          <p:nvPr/>
        </p:nvSpPr>
        <p:spPr>
          <a:xfrm>
            <a:off x="5526457" y="1317292"/>
            <a:ext cx="2423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Details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2A4CC6-85CC-4FD2-B9E0-6E85A548AC81}"/>
              </a:ext>
            </a:extLst>
          </p:cNvPr>
          <p:cNvSpPr txBox="1"/>
          <p:nvPr/>
        </p:nvSpPr>
        <p:spPr>
          <a:xfrm>
            <a:off x="2711368" y="3566428"/>
            <a:ext cx="3903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“Sharpened”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α=10</a:t>
            </a:r>
            <a:endParaRPr lang="en-US" sz="32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CE81384-7215-4454-831B-ECC14F2B08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457" y="1866521"/>
            <a:ext cx="2423719" cy="157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87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5219" name="Group 3">
            <a:extLst>
              <a:ext uri="{FF2B5EF4-FFF2-40B4-BE49-F238E27FC236}">
                <a16:creationId xmlns:a16="http://schemas.microsoft.com/office/drawing/2014/main" id="{1A4ABB95-B2AF-4EA5-82E4-CEA734CF9559}"/>
              </a:ext>
            </a:extLst>
          </p:cNvPr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65343" name="Group 127">
            <a:extLst>
              <a:ext uri="{FF2B5EF4-FFF2-40B4-BE49-F238E27FC236}">
                <a16:creationId xmlns:a16="http://schemas.microsoft.com/office/drawing/2014/main" id="{ED1FBABE-9BD4-411D-9DE8-23A4C5349B01}"/>
              </a:ext>
            </a:extLst>
          </p:cNvPr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52824" name="Rectangle 251">
            <a:extLst>
              <a:ext uri="{FF2B5EF4-FFF2-40B4-BE49-F238E27FC236}">
                <a16:creationId xmlns:a16="http://schemas.microsoft.com/office/drawing/2014/main" id="{17041892-8136-4E94-A100-E3523C0B5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65468" name="Group 252">
            <a:extLst>
              <a:ext uri="{FF2B5EF4-FFF2-40B4-BE49-F238E27FC236}">
                <a16:creationId xmlns:a16="http://schemas.microsoft.com/office/drawing/2014/main" id="{45BF9080-5649-4902-93D0-13FDBB33E1E8}"/>
              </a:ext>
            </a:extLst>
          </p:cNvPr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52948" name="Rectangle 375">
            <a:extLst>
              <a:ext uri="{FF2B5EF4-FFF2-40B4-BE49-F238E27FC236}">
                <a16:creationId xmlns:a16="http://schemas.microsoft.com/office/drawing/2014/main" id="{8EFF70E6-03AB-484E-9CB3-A855C544D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52949" name="Object 381">
            <a:extLst>
              <a:ext uri="{FF2B5EF4-FFF2-40B4-BE49-F238E27FC236}">
                <a16:creationId xmlns:a16="http://schemas.microsoft.com/office/drawing/2014/main" id="{1CEB06AF-802A-4E21-9DA8-F717067CC6C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80075" y="1238250"/>
          <a:ext cx="1568450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42751" imgH="203112" progId="Equation.3">
                  <p:embed/>
                </p:oleObj>
              </mc:Choice>
              <mc:Fallback>
                <p:oleObj name="Equation" r:id="rId4" imgW="342751" imgH="203112" progId="Equation.3">
                  <p:embed/>
                  <p:pic>
                    <p:nvPicPr>
                      <p:cNvPr id="152949" name="Object 381">
                        <a:extLst>
                          <a:ext uri="{FF2B5EF4-FFF2-40B4-BE49-F238E27FC236}">
                            <a16:creationId xmlns:a16="http://schemas.microsoft.com/office/drawing/2014/main" id="{1CEB06AF-802A-4E21-9DA8-F717067CC6C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0075" y="1238250"/>
                        <a:ext cx="1568450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2950" name="Object 381">
            <a:extLst>
              <a:ext uri="{FF2B5EF4-FFF2-40B4-BE49-F238E27FC236}">
                <a16:creationId xmlns:a16="http://schemas.microsoft.com/office/drawing/2014/main" id="{78B84B49-95A2-42FB-B8EC-043292E2A61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93850" y="1295400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152950" name="Object 381">
                        <a:extLst>
                          <a:ext uri="{FF2B5EF4-FFF2-40B4-BE49-F238E27FC236}">
                            <a16:creationId xmlns:a16="http://schemas.microsoft.com/office/drawing/2014/main" id="{78B84B49-95A2-42FB-B8EC-043292E2A61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1295400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2951" name="Rectangle 16">
            <a:extLst>
              <a:ext uri="{FF2B5EF4-FFF2-40B4-BE49-F238E27FC236}">
                <a16:creationId xmlns:a16="http://schemas.microsoft.com/office/drawing/2014/main" id="{29E66BC7-F794-40B9-8227-16B6D60CD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Image filtering</a:t>
            </a:r>
          </a:p>
        </p:txBody>
      </p:sp>
      <p:grpSp>
        <p:nvGrpSpPr>
          <p:cNvPr id="152952" name="Group 4">
            <a:extLst>
              <a:ext uri="{FF2B5EF4-FFF2-40B4-BE49-F238E27FC236}">
                <a16:creationId xmlns:a16="http://schemas.microsoft.com/office/drawing/2014/main" id="{2AEDDA3F-AC32-44A0-A419-3090F134DD3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543800" y="304800"/>
            <a:ext cx="1143000" cy="973138"/>
            <a:chOff x="3799" y="2064"/>
            <a:chExt cx="1433" cy="1136"/>
          </a:xfrm>
        </p:grpSpPr>
        <p:grpSp>
          <p:nvGrpSpPr>
            <p:cNvPr id="152955" name="Group 5">
              <a:extLst>
                <a:ext uri="{FF2B5EF4-FFF2-40B4-BE49-F238E27FC236}">
                  <a16:creationId xmlns:a16="http://schemas.microsoft.com/office/drawing/2014/main" id="{41D24CAD-FB9A-4975-B1F0-BC2C361352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52957" name="Rectangle 6">
                <a:extLst>
                  <a:ext uri="{FF2B5EF4-FFF2-40B4-BE49-F238E27FC236}">
                    <a16:creationId xmlns:a16="http://schemas.microsoft.com/office/drawing/2014/main" id="{38FC5676-31F5-424B-8B21-04CA475991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2958" name="Rectangle 7">
                <a:extLst>
                  <a:ext uri="{FF2B5EF4-FFF2-40B4-BE49-F238E27FC236}">
                    <a16:creationId xmlns:a16="http://schemas.microsoft.com/office/drawing/2014/main" id="{88FA696A-986A-4A61-8698-C83D5DAB47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2959" name="Rectangle 8">
                <a:extLst>
                  <a:ext uri="{FF2B5EF4-FFF2-40B4-BE49-F238E27FC236}">
                    <a16:creationId xmlns:a16="http://schemas.microsoft.com/office/drawing/2014/main" id="{A835B3B8-7D53-450B-8B7E-CDF8B179B6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2960" name="Rectangle 9">
                <a:extLst>
                  <a:ext uri="{FF2B5EF4-FFF2-40B4-BE49-F238E27FC236}">
                    <a16:creationId xmlns:a16="http://schemas.microsoft.com/office/drawing/2014/main" id="{BEAB1657-CD9F-48A6-BF2B-29D3169887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2961" name="Rectangle 10">
                <a:extLst>
                  <a:ext uri="{FF2B5EF4-FFF2-40B4-BE49-F238E27FC236}">
                    <a16:creationId xmlns:a16="http://schemas.microsoft.com/office/drawing/2014/main" id="{2CBE3BBA-7B51-4ED4-B444-2C606C1E5E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2962" name="Rectangle 11">
                <a:extLst>
                  <a:ext uri="{FF2B5EF4-FFF2-40B4-BE49-F238E27FC236}">
                    <a16:creationId xmlns:a16="http://schemas.microsoft.com/office/drawing/2014/main" id="{B55B913C-861F-41B3-A83E-B04D7CD492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2963" name="Rectangle 12">
                <a:extLst>
                  <a:ext uri="{FF2B5EF4-FFF2-40B4-BE49-F238E27FC236}">
                    <a16:creationId xmlns:a16="http://schemas.microsoft.com/office/drawing/2014/main" id="{85339DFC-8148-4240-B041-FD34B34F1F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2964" name="Rectangle 13">
                <a:extLst>
                  <a:ext uri="{FF2B5EF4-FFF2-40B4-BE49-F238E27FC236}">
                    <a16:creationId xmlns:a16="http://schemas.microsoft.com/office/drawing/2014/main" id="{8FD6D2BC-7639-4FCC-BF0C-37DEDF9FD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2965" name="Rectangle 14">
                <a:extLst>
                  <a:ext uri="{FF2B5EF4-FFF2-40B4-BE49-F238E27FC236}">
                    <a16:creationId xmlns:a16="http://schemas.microsoft.com/office/drawing/2014/main" id="{23DCC66E-6BC1-4C3F-81DE-345DCD3DE2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2966" name="Line 15">
                <a:extLst>
                  <a:ext uri="{FF2B5EF4-FFF2-40B4-BE49-F238E27FC236}">
                    <a16:creationId xmlns:a16="http://schemas.microsoft.com/office/drawing/2014/main" id="{087F5906-4EE0-4C95-B437-27D2DA6A05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2967" name="Line 16">
                <a:extLst>
                  <a:ext uri="{FF2B5EF4-FFF2-40B4-BE49-F238E27FC236}">
                    <a16:creationId xmlns:a16="http://schemas.microsoft.com/office/drawing/2014/main" id="{92105080-E39B-4B05-9427-5637A47861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2968" name="Line 17">
                <a:extLst>
                  <a:ext uri="{FF2B5EF4-FFF2-40B4-BE49-F238E27FC236}">
                    <a16:creationId xmlns:a16="http://schemas.microsoft.com/office/drawing/2014/main" id="{B4EEA551-21C0-4564-B490-126FFE93E8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2969" name="Line 18">
                <a:extLst>
                  <a:ext uri="{FF2B5EF4-FFF2-40B4-BE49-F238E27FC236}">
                    <a16:creationId xmlns:a16="http://schemas.microsoft.com/office/drawing/2014/main" id="{5A43B235-F0B5-4B1D-8CDB-C2D2D510BF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2970" name="Line 19">
                <a:extLst>
                  <a:ext uri="{FF2B5EF4-FFF2-40B4-BE49-F238E27FC236}">
                    <a16:creationId xmlns:a16="http://schemas.microsoft.com/office/drawing/2014/main" id="{D0D47737-25FF-4C92-ADF2-131CCDD70C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2971" name="Line 20">
                <a:extLst>
                  <a:ext uri="{FF2B5EF4-FFF2-40B4-BE49-F238E27FC236}">
                    <a16:creationId xmlns:a16="http://schemas.microsoft.com/office/drawing/2014/main" id="{B69677B9-5522-499C-9C72-C45B0A4CE1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2972" name="Line 21">
                <a:extLst>
                  <a:ext uri="{FF2B5EF4-FFF2-40B4-BE49-F238E27FC236}">
                    <a16:creationId xmlns:a16="http://schemas.microsoft.com/office/drawing/2014/main" id="{1044534B-C5F9-44EB-B759-EFD762AE40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2973" name="Line 22">
                <a:extLst>
                  <a:ext uri="{FF2B5EF4-FFF2-40B4-BE49-F238E27FC236}">
                    <a16:creationId xmlns:a16="http://schemas.microsoft.com/office/drawing/2014/main" id="{13DB37A4-6781-44DD-90AA-8BB4448D10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52956" name="Picture 23" descr="txp_fig">
              <a:extLst>
                <a:ext uri="{FF2B5EF4-FFF2-40B4-BE49-F238E27FC236}">
                  <a16:creationId xmlns:a16="http://schemas.microsoft.com/office/drawing/2014/main" id="{E219275C-281B-4E89-96EB-1042162D6F03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52953" name="Object 26">
            <a:extLst>
              <a:ext uri="{FF2B5EF4-FFF2-40B4-BE49-F238E27FC236}">
                <a16:creationId xmlns:a16="http://schemas.microsoft.com/office/drawing/2014/main" id="{F4E20906-F685-4ED0-AF46-30A63D00429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7000" y="533400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152953" name="Object 26">
                        <a:extLst>
                          <a:ext uri="{FF2B5EF4-FFF2-40B4-BE49-F238E27FC236}">
                            <a16:creationId xmlns:a16="http://schemas.microsoft.com/office/drawing/2014/main" id="{F4E20906-F685-4ED0-AF46-30A63D00429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533400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2954" name="Text Box 376">
            <a:extLst>
              <a:ext uri="{FF2B5EF4-FFF2-40B4-BE49-F238E27FC236}">
                <a16:creationId xmlns:a16="http://schemas.microsoft.com/office/drawing/2014/main" id="{B98287E1-39C2-42E8-8D48-BD3868AA4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2875" y="6550025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Credit: S. Seitz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Unsharp mask filter (</a:t>
            </a:r>
            <a:r>
              <a:rPr lang="en-US" altLang="en-US" sz="2800" dirty="0"/>
              <a:t>= sharpening filter)</a:t>
            </a:r>
            <a:endParaRPr lang="en-US" altLang="en-US" dirty="0"/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228600" y="1843088"/>
            <a:ext cx="8839200" cy="4481512"/>
            <a:chOff x="144" y="1161"/>
            <a:chExt cx="5568" cy="2823"/>
          </a:xfrm>
        </p:grpSpPr>
        <p:graphicFrame>
          <p:nvGraphicFramePr>
            <p:cNvPr id="250891" name="Object 3"/>
            <p:cNvGraphicFramePr>
              <a:graphicFrameLocks noChangeAspect="1"/>
            </p:cNvGraphicFramePr>
            <p:nvPr/>
          </p:nvGraphicFramePr>
          <p:xfrm>
            <a:off x="2166" y="2447"/>
            <a:ext cx="1722" cy="12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5" imgW="4133333" imgH="2905531" progId="">
                    <p:embed/>
                  </p:oleObj>
                </mc:Choice>
                <mc:Fallback>
                  <p:oleObj name="Photo Editor Photo" r:id="rId5" imgW="4133333" imgH="2905531" progId="">
                    <p:embed/>
                    <p:pic>
                      <p:nvPicPr>
                        <p:cNvPr id="250891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6" y="2447"/>
                          <a:ext cx="1722" cy="12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0892" name="Text Box 6"/>
            <p:cNvSpPr txBox="1">
              <a:spLocks noChangeArrowheads="1"/>
            </p:cNvSpPr>
            <p:nvPr/>
          </p:nvSpPr>
          <p:spPr bwMode="auto">
            <a:xfrm>
              <a:off x="2646" y="3714"/>
              <a:ext cx="7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en-US" sz="1800"/>
                <a:t>Gaussian</a:t>
              </a:r>
            </a:p>
          </p:txBody>
        </p:sp>
        <p:grpSp>
          <p:nvGrpSpPr>
            <p:cNvPr id="250893" name="Group 17"/>
            <p:cNvGrpSpPr>
              <a:grpSpLocks/>
            </p:cNvGrpSpPr>
            <p:nvPr/>
          </p:nvGrpSpPr>
          <p:grpSpPr bwMode="auto">
            <a:xfrm>
              <a:off x="144" y="1161"/>
              <a:ext cx="1824" cy="2679"/>
              <a:chOff x="2064" y="576"/>
              <a:chExt cx="1824" cy="2679"/>
            </a:xfrm>
          </p:grpSpPr>
          <p:sp>
            <p:nvSpPr>
              <p:cNvPr id="250898" name="Freeform 7"/>
              <p:cNvSpPr>
                <a:spLocks/>
              </p:cNvSpPr>
              <p:nvPr/>
            </p:nvSpPr>
            <p:spPr bwMode="auto">
              <a:xfrm>
                <a:off x="2064" y="2304"/>
                <a:ext cx="1824" cy="672"/>
              </a:xfrm>
              <a:custGeom>
                <a:avLst/>
                <a:gdLst>
                  <a:gd name="T0" fmla="*/ 0 w 1824"/>
                  <a:gd name="T1" fmla="*/ 288 h 672"/>
                  <a:gd name="T2" fmla="*/ 816 w 1824"/>
                  <a:gd name="T3" fmla="*/ 672 h 672"/>
                  <a:gd name="T4" fmla="*/ 1824 w 1824"/>
                  <a:gd name="T5" fmla="*/ 384 h 672"/>
                  <a:gd name="T6" fmla="*/ 1008 w 1824"/>
                  <a:gd name="T7" fmla="*/ 0 h 672"/>
                  <a:gd name="T8" fmla="*/ 0 w 1824"/>
                  <a:gd name="T9" fmla="*/ 288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899" name="Freeform 8"/>
              <p:cNvSpPr>
                <a:spLocks/>
              </p:cNvSpPr>
              <p:nvPr/>
            </p:nvSpPr>
            <p:spPr bwMode="auto">
              <a:xfrm>
                <a:off x="2880" y="576"/>
                <a:ext cx="144" cy="53"/>
              </a:xfrm>
              <a:custGeom>
                <a:avLst/>
                <a:gdLst>
                  <a:gd name="T0" fmla="*/ 0 w 1824"/>
                  <a:gd name="T1" fmla="*/ 0 h 672"/>
                  <a:gd name="T2" fmla="*/ 0 w 1824"/>
                  <a:gd name="T3" fmla="*/ 0 h 672"/>
                  <a:gd name="T4" fmla="*/ 0 w 1824"/>
                  <a:gd name="T5" fmla="*/ 0 h 672"/>
                  <a:gd name="T6" fmla="*/ 0 w 1824"/>
                  <a:gd name="T7" fmla="*/ 0 h 672"/>
                  <a:gd name="T8" fmla="*/ 0 w 1824"/>
                  <a:gd name="T9" fmla="*/ 0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900" name="Line 9"/>
              <p:cNvSpPr>
                <a:spLocks noChangeShapeType="1"/>
              </p:cNvSpPr>
              <p:nvPr/>
            </p:nvSpPr>
            <p:spPr bwMode="auto">
              <a:xfrm>
                <a:off x="2880" y="606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901" name="Line 10"/>
              <p:cNvSpPr>
                <a:spLocks noChangeShapeType="1"/>
              </p:cNvSpPr>
              <p:nvPr/>
            </p:nvSpPr>
            <p:spPr bwMode="auto">
              <a:xfrm>
                <a:off x="3024" y="609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902" name="Line 11"/>
              <p:cNvSpPr>
                <a:spLocks noChangeShapeType="1"/>
              </p:cNvSpPr>
              <p:nvPr/>
            </p:nvSpPr>
            <p:spPr bwMode="auto">
              <a:xfrm>
                <a:off x="2952" y="630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903" name="Freeform 12"/>
              <p:cNvSpPr>
                <a:spLocks/>
              </p:cNvSpPr>
              <p:nvPr/>
            </p:nvSpPr>
            <p:spPr bwMode="auto">
              <a:xfrm>
                <a:off x="2880" y="596"/>
                <a:ext cx="72" cy="2060"/>
              </a:xfrm>
              <a:custGeom>
                <a:avLst/>
                <a:gdLst>
                  <a:gd name="T0" fmla="*/ 0 w 72"/>
                  <a:gd name="T1" fmla="*/ 2036 h 2060"/>
                  <a:gd name="T2" fmla="*/ 0 w 72"/>
                  <a:gd name="T3" fmla="*/ 0 h 2060"/>
                  <a:gd name="T4" fmla="*/ 72 w 72"/>
                  <a:gd name="T5" fmla="*/ 36 h 2060"/>
                  <a:gd name="T6" fmla="*/ 72 w 72"/>
                  <a:gd name="T7" fmla="*/ 2060 h 2060"/>
                  <a:gd name="T8" fmla="*/ 0 w 72"/>
                  <a:gd name="T9" fmla="*/ 2036 h 20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60"/>
                  <a:gd name="T17" fmla="*/ 72 w 72"/>
                  <a:gd name="T18" fmla="*/ 2060 h 20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60">
                    <a:moveTo>
                      <a:pt x="0" y="2036"/>
                    </a:moveTo>
                    <a:lnTo>
                      <a:pt x="0" y="0"/>
                    </a:lnTo>
                    <a:lnTo>
                      <a:pt x="72" y="36"/>
                    </a:lnTo>
                    <a:lnTo>
                      <a:pt x="72" y="2060"/>
                    </a:lnTo>
                    <a:lnTo>
                      <a:pt x="0" y="203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904" name="Freeform 13"/>
              <p:cNvSpPr>
                <a:spLocks/>
              </p:cNvSpPr>
              <p:nvPr/>
            </p:nvSpPr>
            <p:spPr bwMode="auto">
              <a:xfrm>
                <a:off x="2952" y="608"/>
                <a:ext cx="72" cy="2044"/>
              </a:xfrm>
              <a:custGeom>
                <a:avLst/>
                <a:gdLst>
                  <a:gd name="T0" fmla="*/ 0 w 72"/>
                  <a:gd name="T1" fmla="*/ 16 h 2044"/>
                  <a:gd name="T2" fmla="*/ 0 w 72"/>
                  <a:gd name="T3" fmla="*/ 2044 h 2044"/>
                  <a:gd name="T4" fmla="*/ 72 w 72"/>
                  <a:gd name="T5" fmla="*/ 2016 h 2044"/>
                  <a:gd name="T6" fmla="*/ 72 w 72"/>
                  <a:gd name="T7" fmla="*/ 0 h 2044"/>
                  <a:gd name="T8" fmla="*/ 0 w 72"/>
                  <a:gd name="T9" fmla="*/ 16 h 20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44"/>
                  <a:gd name="T17" fmla="*/ 72 w 72"/>
                  <a:gd name="T18" fmla="*/ 2044 h 20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44">
                    <a:moveTo>
                      <a:pt x="0" y="16"/>
                    </a:moveTo>
                    <a:lnTo>
                      <a:pt x="0" y="2044"/>
                    </a:lnTo>
                    <a:lnTo>
                      <a:pt x="72" y="2016"/>
                    </a:lnTo>
                    <a:lnTo>
                      <a:pt x="72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905" name="Text Box 14"/>
              <p:cNvSpPr txBox="1">
                <a:spLocks noChangeArrowheads="1"/>
              </p:cNvSpPr>
              <p:nvPr/>
            </p:nvSpPr>
            <p:spPr bwMode="auto">
              <a:xfrm>
                <a:off x="2508" y="3024"/>
                <a:ext cx="88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:r>
                  <a:rPr lang="en-US" altLang="en-US" sz="1800"/>
                  <a:t>unit impulse</a:t>
                </a:r>
              </a:p>
            </p:txBody>
          </p:sp>
        </p:grpSp>
        <p:pic>
          <p:nvPicPr>
            <p:cNvPr id="250894" name="Picture 15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2807"/>
              <a:ext cx="288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0895" name="Picture 20" descr="log"/>
            <p:cNvPicPr>
              <a:picLocks noChangeAspect="1" noChangeArrowheads="1"/>
            </p:cNvPicPr>
            <p:nvPr/>
          </p:nvPicPr>
          <p:blipFill>
            <a:blip r:embed="rId8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2361"/>
              <a:ext cx="1680" cy="1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0896" name="Picture 16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3" y="2731"/>
              <a:ext cx="338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0897" name="Text Box 5"/>
            <p:cNvSpPr txBox="1">
              <a:spLocks noChangeArrowheads="1"/>
            </p:cNvSpPr>
            <p:nvPr/>
          </p:nvSpPr>
          <p:spPr bwMode="auto">
            <a:xfrm>
              <a:off x="4076" y="3753"/>
              <a:ext cx="15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en-US" sz="1800"/>
                <a:t>Laplacian of Gaussian</a:t>
              </a:r>
            </a:p>
          </p:txBody>
        </p:sp>
      </p:grpSp>
      <p:graphicFrame>
        <p:nvGraphicFramePr>
          <p:cNvPr id="250884" name="Object 22"/>
          <p:cNvGraphicFramePr>
            <a:graphicFrameLocks noGrp="1" noChangeAspect="1"/>
          </p:cNvGraphicFramePr>
          <p:nvPr>
            <p:ph idx="1"/>
          </p:nvPr>
        </p:nvGraphicFramePr>
        <p:xfrm>
          <a:off x="2406650" y="1223963"/>
          <a:ext cx="6096000" cy="35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530600" imgH="203200" progId="Equation.3">
                  <p:embed/>
                </p:oleObj>
              </mc:Choice>
              <mc:Fallback>
                <p:oleObj name="Equation" r:id="rId10" imgW="3530600" imgH="203200" progId="Equation.3">
                  <p:embed/>
                  <p:pic>
                    <p:nvPicPr>
                      <p:cNvPr id="250884" name="Object 2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6650" y="1223963"/>
                        <a:ext cx="6096000" cy="350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0885" name="Text Box 24"/>
          <p:cNvSpPr txBox="1">
            <a:spLocks noChangeArrowheads="1"/>
          </p:cNvSpPr>
          <p:nvPr/>
        </p:nvSpPr>
        <p:spPr bwMode="auto">
          <a:xfrm>
            <a:off x="2101850" y="2017713"/>
            <a:ext cx="806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/>
              <a:t>image</a:t>
            </a:r>
          </a:p>
        </p:txBody>
      </p:sp>
      <p:sp>
        <p:nvSpPr>
          <p:cNvPr id="250886" name="Text Box 25"/>
          <p:cNvSpPr txBox="1">
            <a:spLocks noChangeArrowheads="1"/>
          </p:cNvSpPr>
          <p:nvPr/>
        </p:nvSpPr>
        <p:spPr bwMode="auto">
          <a:xfrm>
            <a:off x="3416300" y="2025650"/>
            <a:ext cx="895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/>
              <a:t>blurred</a:t>
            </a:r>
            <a:br>
              <a:rPr lang="en-US" altLang="en-US" sz="1800"/>
            </a:br>
            <a:r>
              <a:rPr lang="en-US" altLang="en-US" sz="1800"/>
              <a:t>image</a:t>
            </a:r>
          </a:p>
        </p:txBody>
      </p:sp>
      <p:sp>
        <p:nvSpPr>
          <p:cNvPr id="250887" name="Line 26"/>
          <p:cNvSpPr>
            <a:spLocks noChangeShapeType="1"/>
          </p:cNvSpPr>
          <p:nvPr/>
        </p:nvSpPr>
        <p:spPr bwMode="auto">
          <a:xfrm flipV="1">
            <a:off x="2482850" y="1600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0888" name="Line 27"/>
          <p:cNvSpPr>
            <a:spLocks noChangeShapeType="1"/>
          </p:cNvSpPr>
          <p:nvPr/>
        </p:nvSpPr>
        <p:spPr bwMode="auto">
          <a:xfrm flipV="1">
            <a:off x="3854450" y="1600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0889" name="Text Box 28"/>
          <p:cNvSpPr txBox="1">
            <a:spLocks noChangeArrowheads="1"/>
          </p:cNvSpPr>
          <p:nvPr/>
        </p:nvSpPr>
        <p:spPr bwMode="auto">
          <a:xfrm>
            <a:off x="7207250" y="2017713"/>
            <a:ext cx="1403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/>
              <a:t>unit impulse</a:t>
            </a:r>
            <a:br>
              <a:rPr lang="en-US" altLang="en-US" sz="1800"/>
            </a:br>
            <a:r>
              <a:rPr lang="en-US" altLang="en-US" sz="1800"/>
              <a:t>(identity)</a:t>
            </a:r>
          </a:p>
        </p:txBody>
      </p:sp>
      <p:sp>
        <p:nvSpPr>
          <p:cNvPr id="250890" name="Line 29"/>
          <p:cNvSpPr>
            <a:spLocks noChangeShapeType="1"/>
          </p:cNvSpPr>
          <p:nvPr/>
        </p:nvSpPr>
        <p:spPr bwMode="auto">
          <a:xfrm flipV="1">
            <a:off x="7893050" y="1600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5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11">
            <a:extLst>
              <a:ext uri="{FF2B5EF4-FFF2-40B4-BE49-F238E27FC236}">
                <a16:creationId xmlns:a16="http://schemas.microsoft.com/office/drawing/2014/main" id="{F8E374BA-A445-419E-B5DC-E63F4C05F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810000"/>
            <a:ext cx="2514600" cy="2438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47811" name="Rectangle 2">
            <a:extLst>
              <a:ext uri="{FF2B5EF4-FFF2-40B4-BE49-F238E27FC236}">
                <a16:creationId xmlns:a16="http://schemas.microsoft.com/office/drawing/2014/main" id="{A3B66A7D-32BF-4FB0-8AC8-AC78CFEB2DF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3800" dirty="0"/>
              <a:t>Filtering: practical matters</a:t>
            </a:r>
          </a:p>
        </p:txBody>
      </p:sp>
      <p:sp>
        <p:nvSpPr>
          <p:cNvPr id="247812" name="Rectangle 3">
            <a:extLst>
              <a:ext uri="{FF2B5EF4-FFF2-40B4-BE49-F238E27FC236}">
                <a16:creationId xmlns:a16="http://schemas.microsoft.com/office/drawing/2014/main" id="{3C0CB73E-DDC1-4CC2-ABFB-302A0325E73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r>
              <a:rPr lang="en-US" altLang="en-US" dirty="0"/>
              <a:t>What is the size of the output?</a:t>
            </a:r>
          </a:p>
          <a:p>
            <a:r>
              <a:rPr lang="en-US" altLang="en-US" dirty="0"/>
              <a:t>(MATLAB) filter2(g, f, </a:t>
            </a:r>
            <a:r>
              <a:rPr lang="en-US" altLang="en-US" i="1" dirty="0"/>
              <a:t>shape</a:t>
            </a:r>
            <a:r>
              <a:rPr lang="en-US" altLang="en-US" dirty="0"/>
              <a:t>) or conv2(</a:t>
            </a:r>
            <a:r>
              <a:rPr lang="en-US" altLang="en-US" dirty="0" err="1"/>
              <a:t>g,f,shape</a:t>
            </a:r>
            <a:r>
              <a:rPr lang="en-US" altLang="en-US" dirty="0"/>
              <a:t>)</a:t>
            </a:r>
          </a:p>
          <a:p>
            <a:pPr lvl="1"/>
            <a:r>
              <a:rPr lang="en-US" altLang="en-US" i="1" dirty="0"/>
              <a:t>shape</a:t>
            </a:r>
            <a:r>
              <a:rPr lang="en-US" altLang="en-US" dirty="0"/>
              <a:t> = ‘full’: output size is sum of sizes of f and g</a:t>
            </a:r>
          </a:p>
          <a:p>
            <a:pPr lvl="1"/>
            <a:r>
              <a:rPr lang="en-US" altLang="en-US" i="1" dirty="0"/>
              <a:t>shape</a:t>
            </a:r>
            <a:r>
              <a:rPr lang="en-US" altLang="en-US" dirty="0"/>
              <a:t> = ‘same’: output size is same as f</a:t>
            </a:r>
          </a:p>
          <a:p>
            <a:pPr lvl="1"/>
            <a:r>
              <a:rPr lang="en-US" altLang="en-US" i="1" dirty="0"/>
              <a:t>shape</a:t>
            </a:r>
            <a:r>
              <a:rPr lang="en-US" altLang="en-US" dirty="0"/>
              <a:t> = ‘valid’: output size is difference of sizes of f and g</a:t>
            </a:r>
          </a:p>
          <a:p>
            <a:pPr marL="57150" indent="0"/>
            <a:r>
              <a:rPr lang="en-US" altLang="en-US" dirty="0" err="1"/>
              <a:t>Pytorch</a:t>
            </a:r>
            <a:r>
              <a:rPr lang="en-US" altLang="en-US" dirty="0"/>
              <a:t> conv2d ‘valid’ or ‘same’ </a:t>
            </a:r>
          </a:p>
        </p:txBody>
      </p:sp>
      <p:sp>
        <p:nvSpPr>
          <p:cNvPr id="247813" name="Rectangle 4">
            <a:extLst>
              <a:ext uri="{FF2B5EF4-FFF2-40B4-BE49-F238E27FC236}">
                <a16:creationId xmlns:a16="http://schemas.microsoft.com/office/drawing/2014/main" id="{547F15B3-2376-41DF-8CE3-65BA51011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038600"/>
            <a:ext cx="2057400" cy="19812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i="1">
                <a:solidFill>
                  <a:srgbClr val="000000"/>
                </a:solidFill>
              </a:rPr>
              <a:t>f</a:t>
            </a:r>
          </a:p>
        </p:txBody>
      </p:sp>
      <p:sp>
        <p:nvSpPr>
          <p:cNvPr id="247814" name="Rectangle 5">
            <a:extLst>
              <a:ext uri="{FF2B5EF4-FFF2-40B4-BE49-F238E27FC236}">
                <a16:creationId xmlns:a16="http://schemas.microsoft.com/office/drawing/2014/main" id="{D71AACF6-7F75-4EBA-8766-837565524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36576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i="1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247815" name="Rectangle 8">
            <a:extLst>
              <a:ext uri="{FF2B5EF4-FFF2-40B4-BE49-F238E27FC236}">
                <a16:creationId xmlns:a16="http://schemas.microsoft.com/office/drawing/2014/main" id="{33FB8046-A78C-44E3-BC17-6E4D10DDF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6576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i="1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247816" name="Rectangle 9">
            <a:extLst>
              <a:ext uri="{FF2B5EF4-FFF2-40B4-BE49-F238E27FC236}">
                <a16:creationId xmlns:a16="http://schemas.microsoft.com/office/drawing/2014/main" id="{75D86A27-8176-4240-AE42-B08CE5161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59436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i="1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247817" name="Rectangle 10">
            <a:extLst>
              <a:ext uri="{FF2B5EF4-FFF2-40B4-BE49-F238E27FC236}">
                <a16:creationId xmlns:a16="http://schemas.microsoft.com/office/drawing/2014/main" id="{6E8CB42C-3D53-4F03-A4FE-251D932B3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9436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i="1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247818" name="Rectangle 13">
            <a:extLst>
              <a:ext uri="{FF2B5EF4-FFF2-40B4-BE49-F238E27FC236}">
                <a16:creationId xmlns:a16="http://schemas.microsoft.com/office/drawing/2014/main" id="{3CC4BBA3-0E71-4B67-A86A-E371AC771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4038600"/>
            <a:ext cx="2057400" cy="19812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i="1">
                <a:solidFill>
                  <a:srgbClr val="000000"/>
                </a:solidFill>
              </a:rPr>
              <a:t>f</a:t>
            </a:r>
          </a:p>
        </p:txBody>
      </p:sp>
      <p:sp>
        <p:nvSpPr>
          <p:cNvPr id="247819" name="Rectangle 14">
            <a:extLst>
              <a:ext uri="{FF2B5EF4-FFF2-40B4-BE49-F238E27FC236}">
                <a16:creationId xmlns:a16="http://schemas.microsoft.com/office/drawing/2014/main" id="{D123CEDF-772D-4477-9F92-54EEFDC35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38100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i="1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247820" name="Rectangle 15">
            <a:extLst>
              <a:ext uri="{FF2B5EF4-FFF2-40B4-BE49-F238E27FC236}">
                <a16:creationId xmlns:a16="http://schemas.microsoft.com/office/drawing/2014/main" id="{2C954354-D3EE-439F-A377-F65203E65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38100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i="1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247821" name="Rectangle 16">
            <a:extLst>
              <a:ext uri="{FF2B5EF4-FFF2-40B4-BE49-F238E27FC236}">
                <a16:creationId xmlns:a16="http://schemas.microsoft.com/office/drawing/2014/main" id="{1DAA57BB-4F98-4A67-8149-25DCF8180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57912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i="1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247822" name="Rectangle 17">
            <a:extLst>
              <a:ext uri="{FF2B5EF4-FFF2-40B4-BE49-F238E27FC236}">
                <a16:creationId xmlns:a16="http://schemas.microsoft.com/office/drawing/2014/main" id="{6A03D3CA-2350-487C-89A0-09140B40C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57150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i="1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247823" name="Rectangle 19">
            <a:extLst>
              <a:ext uri="{FF2B5EF4-FFF2-40B4-BE49-F238E27FC236}">
                <a16:creationId xmlns:a16="http://schemas.microsoft.com/office/drawing/2014/main" id="{65675100-D4E4-49B3-B5B0-67B662EBC4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4038600"/>
            <a:ext cx="2057400" cy="19812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i="1">
                <a:solidFill>
                  <a:srgbClr val="000000"/>
                </a:solidFill>
              </a:rPr>
              <a:t>f</a:t>
            </a:r>
          </a:p>
        </p:txBody>
      </p:sp>
      <p:sp>
        <p:nvSpPr>
          <p:cNvPr id="247824" name="Rectangle 18">
            <a:extLst>
              <a:ext uri="{FF2B5EF4-FFF2-40B4-BE49-F238E27FC236}">
                <a16:creationId xmlns:a16="http://schemas.microsoft.com/office/drawing/2014/main" id="{C2E3293F-2659-4586-9ECE-DC4E52BB2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4191000"/>
            <a:ext cx="1600200" cy="16002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47825" name="Rectangle 20">
            <a:extLst>
              <a:ext uri="{FF2B5EF4-FFF2-40B4-BE49-F238E27FC236}">
                <a16:creationId xmlns:a16="http://schemas.microsoft.com/office/drawing/2014/main" id="{94BBDFE1-802E-4367-A9EC-53AE2FAAD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40386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i="1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247826" name="Rectangle 21">
            <a:extLst>
              <a:ext uri="{FF2B5EF4-FFF2-40B4-BE49-F238E27FC236}">
                <a16:creationId xmlns:a16="http://schemas.microsoft.com/office/drawing/2014/main" id="{3B06D5F2-704E-4969-A6EE-BEA0EAB1D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40386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i="1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247827" name="Rectangle 22">
            <a:extLst>
              <a:ext uri="{FF2B5EF4-FFF2-40B4-BE49-F238E27FC236}">
                <a16:creationId xmlns:a16="http://schemas.microsoft.com/office/drawing/2014/main" id="{B22CFB4A-2E7B-4068-B2EF-30B13371A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55626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i="1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247828" name="Rectangle 23">
            <a:extLst>
              <a:ext uri="{FF2B5EF4-FFF2-40B4-BE49-F238E27FC236}">
                <a16:creationId xmlns:a16="http://schemas.microsoft.com/office/drawing/2014/main" id="{CD73199E-02EE-467B-8645-FF1250856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55626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i="1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247829" name="Text Box 24">
            <a:extLst>
              <a:ext uri="{FF2B5EF4-FFF2-40B4-BE49-F238E27FC236}">
                <a16:creationId xmlns:a16="http://schemas.microsoft.com/office/drawing/2014/main" id="{334D043A-E557-407E-9CB5-1BF832F82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325" y="3505200"/>
            <a:ext cx="57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>
                <a:solidFill>
                  <a:srgbClr val="000000"/>
                </a:solidFill>
              </a:rPr>
              <a:t>full</a:t>
            </a:r>
          </a:p>
        </p:txBody>
      </p:sp>
      <p:sp>
        <p:nvSpPr>
          <p:cNvPr id="247830" name="Text Box 25">
            <a:extLst>
              <a:ext uri="{FF2B5EF4-FFF2-40B4-BE49-F238E27FC236}">
                <a16:creationId xmlns:a16="http://schemas.microsoft.com/office/drawing/2014/main" id="{6586F456-5B8E-43A6-BED3-A7EF0DA14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3541713"/>
            <a:ext cx="930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>
                <a:solidFill>
                  <a:srgbClr val="000000"/>
                </a:solidFill>
              </a:rPr>
              <a:t>same</a:t>
            </a:r>
          </a:p>
        </p:txBody>
      </p:sp>
      <p:sp>
        <p:nvSpPr>
          <p:cNvPr id="247831" name="Text Box 26">
            <a:extLst>
              <a:ext uri="{FF2B5EF4-FFF2-40B4-BE49-F238E27FC236}">
                <a16:creationId xmlns:a16="http://schemas.microsoft.com/office/drawing/2014/main" id="{E159F7CB-5017-4E9A-B4E9-224BA9816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3541713"/>
            <a:ext cx="81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>
                <a:solidFill>
                  <a:srgbClr val="000000"/>
                </a:solidFill>
              </a:rPr>
              <a:t>valid</a:t>
            </a:r>
          </a:p>
        </p:txBody>
      </p:sp>
      <p:sp>
        <p:nvSpPr>
          <p:cNvPr id="247832" name="TextBox 23">
            <a:extLst>
              <a:ext uri="{FF2B5EF4-FFF2-40B4-BE49-F238E27FC236}">
                <a16:creationId xmlns:a16="http://schemas.microsoft.com/office/drawing/2014/main" id="{23BB9F7C-DE40-499E-9B58-6D87C867F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6475" y="6550025"/>
            <a:ext cx="1787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400">
                <a:solidFill>
                  <a:srgbClr val="000000"/>
                </a:solidFill>
              </a:rPr>
              <a:t>Source: S. Lazebnik</a:t>
            </a:r>
          </a:p>
        </p:txBody>
      </p:sp>
    </p:spTree>
    <p:extLst>
      <p:ext uri="{BB962C8B-B14F-4D97-AF65-F5344CB8AC3E}">
        <p14:creationId xmlns:p14="http://schemas.microsoft.com/office/powerpoint/2010/main" val="241291135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>
            <a:extLst>
              <a:ext uri="{FF2B5EF4-FFF2-40B4-BE49-F238E27FC236}">
                <a16:creationId xmlns:a16="http://schemas.microsoft.com/office/drawing/2014/main" id="{C692C8E6-F8AC-403E-BE26-D618DDA4EC5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3800"/>
              <a:t>Practical matters</a:t>
            </a:r>
          </a:p>
        </p:txBody>
      </p:sp>
      <p:sp>
        <p:nvSpPr>
          <p:cNvPr id="249859" name="Rectangle 3">
            <a:extLst>
              <a:ext uri="{FF2B5EF4-FFF2-40B4-BE49-F238E27FC236}">
                <a16:creationId xmlns:a16="http://schemas.microsoft.com/office/drawing/2014/main" id="{DC9566BA-CF52-4B4C-8D44-B16718411DC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r>
              <a:rPr lang="en-US" altLang="en-US" sz="3200" dirty="0"/>
              <a:t>What about near the edge?</a:t>
            </a:r>
          </a:p>
          <a:p>
            <a:pPr lvl="1"/>
            <a:r>
              <a:rPr lang="en-US" altLang="en-US" sz="2400" dirty="0"/>
              <a:t>the filter window falls off the edge of the image</a:t>
            </a:r>
          </a:p>
          <a:p>
            <a:pPr lvl="1"/>
            <a:r>
              <a:rPr lang="en-US" altLang="en-US" sz="2400" dirty="0"/>
              <a:t>need to extrapolate</a:t>
            </a:r>
          </a:p>
          <a:p>
            <a:pPr lvl="1"/>
            <a:r>
              <a:rPr lang="en-US" altLang="en-US" sz="2400" dirty="0"/>
              <a:t>methods:</a:t>
            </a:r>
          </a:p>
          <a:p>
            <a:pPr lvl="2"/>
            <a:r>
              <a:rPr lang="en-US" altLang="en-US" sz="2000" dirty="0"/>
              <a:t>clip filter (black)</a:t>
            </a:r>
          </a:p>
          <a:p>
            <a:pPr lvl="2"/>
            <a:r>
              <a:rPr lang="en-US" altLang="en-US" sz="2000" dirty="0"/>
              <a:t>wrap around (circular)</a:t>
            </a:r>
          </a:p>
          <a:p>
            <a:pPr lvl="2"/>
            <a:r>
              <a:rPr lang="en-US" altLang="en-US" sz="2000" dirty="0"/>
              <a:t>copy edge</a:t>
            </a:r>
          </a:p>
          <a:p>
            <a:pPr lvl="2"/>
            <a:r>
              <a:rPr lang="en-US" altLang="en-US" sz="2000" dirty="0"/>
              <a:t>reflect across edge</a:t>
            </a:r>
          </a:p>
        </p:txBody>
      </p:sp>
      <p:pic>
        <p:nvPicPr>
          <p:cNvPr id="249860" name="Picture 4">
            <a:extLst>
              <a:ext uri="{FF2B5EF4-FFF2-40B4-BE49-F238E27FC236}">
                <a16:creationId xmlns:a16="http://schemas.microsoft.com/office/drawing/2014/main" id="{117A9E93-2AF5-4EF7-892C-DB90EF2D3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1" name="Picture 5">
            <a:extLst>
              <a:ext uri="{FF2B5EF4-FFF2-40B4-BE49-F238E27FC236}">
                <a16:creationId xmlns:a16="http://schemas.microsoft.com/office/drawing/2014/main" id="{9B8579ED-48B6-420D-9913-6239A109C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2" name="Picture 6">
            <a:extLst>
              <a:ext uri="{FF2B5EF4-FFF2-40B4-BE49-F238E27FC236}">
                <a16:creationId xmlns:a16="http://schemas.microsoft.com/office/drawing/2014/main" id="{6CAB4184-23E6-49AE-947B-628A46FBE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3" name="Picture 7">
            <a:extLst>
              <a:ext uri="{FF2B5EF4-FFF2-40B4-BE49-F238E27FC236}">
                <a16:creationId xmlns:a16="http://schemas.microsoft.com/office/drawing/2014/main" id="{4E33BF46-0AD7-4DD0-9C36-1CD0DB8B0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4" name="Picture 8">
            <a:extLst>
              <a:ext uri="{FF2B5EF4-FFF2-40B4-BE49-F238E27FC236}">
                <a16:creationId xmlns:a16="http://schemas.microsoft.com/office/drawing/2014/main" id="{BD67E78A-819A-450D-95DC-3D53E7DC2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5" name="Picture 9">
            <a:extLst>
              <a:ext uri="{FF2B5EF4-FFF2-40B4-BE49-F238E27FC236}">
                <a16:creationId xmlns:a16="http://schemas.microsoft.com/office/drawing/2014/main" id="{D1AAD497-488B-4A97-A46B-3ADEA5AA9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6" name="Picture 10">
            <a:extLst>
              <a:ext uri="{FF2B5EF4-FFF2-40B4-BE49-F238E27FC236}">
                <a16:creationId xmlns:a16="http://schemas.microsoft.com/office/drawing/2014/main" id="{AA1600E0-5781-416B-88E5-264F74247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7" name="Picture 11">
            <a:extLst>
              <a:ext uri="{FF2B5EF4-FFF2-40B4-BE49-F238E27FC236}">
                <a16:creationId xmlns:a16="http://schemas.microsoft.com/office/drawing/2014/main" id="{3A047EF1-B8E7-43CA-AC5C-B30C749FA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8" name="Picture 12">
            <a:extLst>
              <a:ext uri="{FF2B5EF4-FFF2-40B4-BE49-F238E27FC236}">
                <a16:creationId xmlns:a16="http://schemas.microsoft.com/office/drawing/2014/main" id="{F5CD9D7B-C702-4C5B-A1FF-9F45705B3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9" name="Picture 13">
            <a:extLst>
              <a:ext uri="{FF2B5EF4-FFF2-40B4-BE49-F238E27FC236}">
                <a16:creationId xmlns:a16="http://schemas.microsoft.com/office/drawing/2014/main" id="{FA705BFD-8167-4878-9A46-85850EBF6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50" name="Picture 14">
            <a:extLst>
              <a:ext uri="{FF2B5EF4-FFF2-40B4-BE49-F238E27FC236}">
                <a16:creationId xmlns:a16="http://schemas.microsoft.com/office/drawing/2014/main" id="{21A131C9-1338-4272-A549-B83B1A3FE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51" name="Picture 15">
            <a:extLst>
              <a:ext uri="{FF2B5EF4-FFF2-40B4-BE49-F238E27FC236}">
                <a16:creationId xmlns:a16="http://schemas.microsoft.com/office/drawing/2014/main" id="{27114866-F603-4D60-A610-7CC35F18C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52" name="Picture 16">
            <a:extLst>
              <a:ext uri="{FF2B5EF4-FFF2-40B4-BE49-F238E27FC236}">
                <a16:creationId xmlns:a16="http://schemas.microsoft.com/office/drawing/2014/main" id="{5D4F9BC0-7B62-4D1B-A960-1AE4AD44D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873" name="Text Box 17">
            <a:extLst>
              <a:ext uri="{FF2B5EF4-FFF2-40B4-BE49-F238E27FC236}">
                <a16:creationId xmlns:a16="http://schemas.microsoft.com/office/drawing/2014/main" id="{B6BBF022-9700-49EC-9C4F-AED3A0CD2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6553200"/>
            <a:ext cx="1898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400">
                <a:solidFill>
                  <a:srgbClr val="000000"/>
                </a:solidFill>
              </a:rPr>
              <a:t>Source: S. Marschner</a:t>
            </a:r>
          </a:p>
        </p:txBody>
      </p:sp>
    </p:spTree>
    <p:extLst>
      <p:ext uri="{BB962C8B-B14F-4D97-AF65-F5344CB8AC3E}">
        <p14:creationId xmlns:p14="http://schemas.microsoft.com/office/powerpoint/2010/main" val="396949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7267" name="Group 3">
            <a:extLst>
              <a:ext uri="{FF2B5EF4-FFF2-40B4-BE49-F238E27FC236}">
                <a16:creationId xmlns:a16="http://schemas.microsoft.com/office/drawing/2014/main" id="{5FEA27F4-54BD-4F0F-969C-118D919066EA}"/>
              </a:ext>
            </a:extLst>
          </p:cNvPr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67391" name="Group 127">
            <a:extLst>
              <a:ext uri="{FF2B5EF4-FFF2-40B4-BE49-F238E27FC236}">
                <a16:creationId xmlns:a16="http://schemas.microsoft.com/office/drawing/2014/main" id="{6BF0FD6F-2FE2-4C8C-BDB2-6D88101E652C}"/>
              </a:ext>
            </a:extLst>
          </p:cNvPr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54872" name="Rectangle 251">
            <a:extLst>
              <a:ext uri="{FF2B5EF4-FFF2-40B4-BE49-F238E27FC236}">
                <a16:creationId xmlns:a16="http://schemas.microsoft.com/office/drawing/2014/main" id="{06DF0FFE-9742-4C61-ADF9-F0A7CB79CB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67516" name="Group 252">
            <a:extLst>
              <a:ext uri="{FF2B5EF4-FFF2-40B4-BE49-F238E27FC236}">
                <a16:creationId xmlns:a16="http://schemas.microsoft.com/office/drawing/2014/main" id="{CA29478A-AED1-4B93-9E79-CCCC48B523C3}"/>
              </a:ext>
            </a:extLst>
          </p:cNvPr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54996" name="Rectangle 375">
            <a:extLst>
              <a:ext uri="{FF2B5EF4-FFF2-40B4-BE49-F238E27FC236}">
                <a16:creationId xmlns:a16="http://schemas.microsoft.com/office/drawing/2014/main" id="{60FD97CC-2F20-4C09-B985-4E5568E25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54997" name="Object 381">
            <a:extLst>
              <a:ext uri="{FF2B5EF4-FFF2-40B4-BE49-F238E27FC236}">
                <a16:creationId xmlns:a16="http://schemas.microsoft.com/office/drawing/2014/main" id="{DDB29DAB-4BE1-438B-BEF9-81763C9C73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80075" y="1238250"/>
          <a:ext cx="1568450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42751" imgH="203112" progId="Equation.3">
                  <p:embed/>
                </p:oleObj>
              </mc:Choice>
              <mc:Fallback>
                <p:oleObj name="Equation" r:id="rId4" imgW="342751" imgH="203112" progId="Equation.3">
                  <p:embed/>
                  <p:pic>
                    <p:nvPicPr>
                      <p:cNvPr id="154997" name="Object 381">
                        <a:extLst>
                          <a:ext uri="{FF2B5EF4-FFF2-40B4-BE49-F238E27FC236}">
                            <a16:creationId xmlns:a16="http://schemas.microsoft.com/office/drawing/2014/main" id="{DDB29DAB-4BE1-438B-BEF9-81763C9C73D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0075" y="1238250"/>
                        <a:ext cx="1568450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998" name="Object 381">
            <a:extLst>
              <a:ext uri="{FF2B5EF4-FFF2-40B4-BE49-F238E27FC236}">
                <a16:creationId xmlns:a16="http://schemas.microsoft.com/office/drawing/2014/main" id="{28E2B410-1B7A-4610-BB92-DDFA32DAF8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93850" y="1295400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154998" name="Object 381">
                        <a:extLst>
                          <a:ext uri="{FF2B5EF4-FFF2-40B4-BE49-F238E27FC236}">
                            <a16:creationId xmlns:a16="http://schemas.microsoft.com/office/drawing/2014/main" id="{28E2B410-1B7A-4610-BB92-DDFA32DAF80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1295400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4999" name="Rectangle 16">
            <a:extLst>
              <a:ext uri="{FF2B5EF4-FFF2-40B4-BE49-F238E27FC236}">
                <a16:creationId xmlns:a16="http://schemas.microsoft.com/office/drawing/2014/main" id="{6AAD9D1F-5EB7-4ADB-A8B7-7EC6DAE37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Image filtering</a:t>
            </a:r>
          </a:p>
        </p:txBody>
      </p:sp>
      <p:grpSp>
        <p:nvGrpSpPr>
          <p:cNvPr id="155000" name="Group 4">
            <a:extLst>
              <a:ext uri="{FF2B5EF4-FFF2-40B4-BE49-F238E27FC236}">
                <a16:creationId xmlns:a16="http://schemas.microsoft.com/office/drawing/2014/main" id="{05B93724-EF62-4B04-9170-8AA2115D43D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543800" y="304800"/>
            <a:ext cx="1143000" cy="973138"/>
            <a:chOff x="3799" y="2064"/>
            <a:chExt cx="1433" cy="1136"/>
          </a:xfrm>
        </p:grpSpPr>
        <p:grpSp>
          <p:nvGrpSpPr>
            <p:cNvPr id="155003" name="Group 5">
              <a:extLst>
                <a:ext uri="{FF2B5EF4-FFF2-40B4-BE49-F238E27FC236}">
                  <a16:creationId xmlns:a16="http://schemas.microsoft.com/office/drawing/2014/main" id="{81BE6673-38B5-4332-90C9-0E65339838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55005" name="Rectangle 6">
                <a:extLst>
                  <a:ext uri="{FF2B5EF4-FFF2-40B4-BE49-F238E27FC236}">
                    <a16:creationId xmlns:a16="http://schemas.microsoft.com/office/drawing/2014/main" id="{72A4357C-816C-444B-A791-D97F258A77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5006" name="Rectangle 7">
                <a:extLst>
                  <a:ext uri="{FF2B5EF4-FFF2-40B4-BE49-F238E27FC236}">
                    <a16:creationId xmlns:a16="http://schemas.microsoft.com/office/drawing/2014/main" id="{7ACD926C-B458-46BF-8D92-E94F880B25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5007" name="Rectangle 8">
                <a:extLst>
                  <a:ext uri="{FF2B5EF4-FFF2-40B4-BE49-F238E27FC236}">
                    <a16:creationId xmlns:a16="http://schemas.microsoft.com/office/drawing/2014/main" id="{559403DE-B95E-4795-820D-273B31EDBE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5008" name="Rectangle 9">
                <a:extLst>
                  <a:ext uri="{FF2B5EF4-FFF2-40B4-BE49-F238E27FC236}">
                    <a16:creationId xmlns:a16="http://schemas.microsoft.com/office/drawing/2014/main" id="{380E9B11-8C7B-47DC-8D07-96389DC4CD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5009" name="Rectangle 10">
                <a:extLst>
                  <a:ext uri="{FF2B5EF4-FFF2-40B4-BE49-F238E27FC236}">
                    <a16:creationId xmlns:a16="http://schemas.microsoft.com/office/drawing/2014/main" id="{66503CF3-C820-40BE-8EEB-5DA6D94F30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5010" name="Rectangle 11">
                <a:extLst>
                  <a:ext uri="{FF2B5EF4-FFF2-40B4-BE49-F238E27FC236}">
                    <a16:creationId xmlns:a16="http://schemas.microsoft.com/office/drawing/2014/main" id="{C21D0BFD-B73F-4994-B08E-8853352BDC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5011" name="Rectangle 12">
                <a:extLst>
                  <a:ext uri="{FF2B5EF4-FFF2-40B4-BE49-F238E27FC236}">
                    <a16:creationId xmlns:a16="http://schemas.microsoft.com/office/drawing/2014/main" id="{26B450BA-4A40-467E-9194-C784A63336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5012" name="Rectangle 13">
                <a:extLst>
                  <a:ext uri="{FF2B5EF4-FFF2-40B4-BE49-F238E27FC236}">
                    <a16:creationId xmlns:a16="http://schemas.microsoft.com/office/drawing/2014/main" id="{73CCBFC1-B400-4304-9C00-B23B5FE6C1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5013" name="Rectangle 14">
                <a:extLst>
                  <a:ext uri="{FF2B5EF4-FFF2-40B4-BE49-F238E27FC236}">
                    <a16:creationId xmlns:a16="http://schemas.microsoft.com/office/drawing/2014/main" id="{F833A700-957C-4C63-AF4C-F63B4C3580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5014" name="Line 15">
                <a:extLst>
                  <a:ext uri="{FF2B5EF4-FFF2-40B4-BE49-F238E27FC236}">
                    <a16:creationId xmlns:a16="http://schemas.microsoft.com/office/drawing/2014/main" id="{7FD68C31-2B10-454E-B7F7-7D2A9B8B36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5015" name="Line 16">
                <a:extLst>
                  <a:ext uri="{FF2B5EF4-FFF2-40B4-BE49-F238E27FC236}">
                    <a16:creationId xmlns:a16="http://schemas.microsoft.com/office/drawing/2014/main" id="{27CEC1F3-6AB2-41A2-ACE0-1F13A45BC2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5016" name="Line 17">
                <a:extLst>
                  <a:ext uri="{FF2B5EF4-FFF2-40B4-BE49-F238E27FC236}">
                    <a16:creationId xmlns:a16="http://schemas.microsoft.com/office/drawing/2014/main" id="{A168DD38-C9E2-4EA8-A66C-9C94B097AF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5017" name="Line 18">
                <a:extLst>
                  <a:ext uri="{FF2B5EF4-FFF2-40B4-BE49-F238E27FC236}">
                    <a16:creationId xmlns:a16="http://schemas.microsoft.com/office/drawing/2014/main" id="{C091FC9F-3A1A-4E87-BA77-6EB4EFB73E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5018" name="Line 19">
                <a:extLst>
                  <a:ext uri="{FF2B5EF4-FFF2-40B4-BE49-F238E27FC236}">
                    <a16:creationId xmlns:a16="http://schemas.microsoft.com/office/drawing/2014/main" id="{EF47017A-4881-4CC8-833B-D42AAA6115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5019" name="Line 20">
                <a:extLst>
                  <a:ext uri="{FF2B5EF4-FFF2-40B4-BE49-F238E27FC236}">
                    <a16:creationId xmlns:a16="http://schemas.microsoft.com/office/drawing/2014/main" id="{3A0377D5-EDA3-4D02-A857-0E631773EF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5020" name="Line 21">
                <a:extLst>
                  <a:ext uri="{FF2B5EF4-FFF2-40B4-BE49-F238E27FC236}">
                    <a16:creationId xmlns:a16="http://schemas.microsoft.com/office/drawing/2014/main" id="{126EC1ED-90DD-4CDE-B43B-A42DDB3372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5021" name="Line 22">
                <a:extLst>
                  <a:ext uri="{FF2B5EF4-FFF2-40B4-BE49-F238E27FC236}">
                    <a16:creationId xmlns:a16="http://schemas.microsoft.com/office/drawing/2014/main" id="{3D49174E-9A55-4398-8097-4EDC94FF99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55004" name="Picture 23" descr="txp_fig">
              <a:extLst>
                <a:ext uri="{FF2B5EF4-FFF2-40B4-BE49-F238E27FC236}">
                  <a16:creationId xmlns:a16="http://schemas.microsoft.com/office/drawing/2014/main" id="{4932ACE7-7752-47CB-AE06-AF5FDEB25630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55001" name="Object 26">
            <a:extLst>
              <a:ext uri="{FF2B5EF4-FFF2-40B4-BE49-F238E27FC236}">
                <a16:creationId xmlns:a16="http://schemas.microsoft.com/office/drawing/2014/main" id="{BEF4EE7C-FBBC-4F22-8F02-0FCD2D5E95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7000" y="533400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155001" name="Object 26">
                        <a:extLst>
                          <a:ext uri="{FF2B5EF4-FFF2-40B4-BE49-F238E27FC236}">
                            <a16:creationId xmlns:a16="http://schemas.microsoft.com/office/drawing/2014/main" id="{BEF4EE7C-FBBC-4F22-8F02-0FCD2D5E95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533400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5002" name="Text Box 376">
            <a:extLst>
              <a:ext uri="{FF2B5EF4-FFF2-40B4-BE49-F238E27FC236}">
                <a16:creationId xmlns:a16="http://schemas.microsoft.com/office/drawing/2014/main" id="{0F3A05B0-9B90-4CF6-855B-6D7BDEE08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2875" y="6550025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Credit: S. Seitz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[u,v]$&#10;\end{document}&#10;"/>
  <p:tag name="EXTERNALNAME" val="Edittex"/>
  <p:tag name="BLEND" val="False"/>
  <p:tag name="TRANSPARENT" val="False"/>
  <p:tag name="BITMAPFORMAT" val="bmpmono"/>
  <p:tag name="DEBUGINTERACTIVE" val="True"/>
  <p:tag name="ORIGWIDTH" val="235.7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frac{1}{16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97.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[u,v]$&#10;\end{document}&#10;"/>
  <p:tag name="EXTERNALNAME" val="Edittex"/>
  <p:tag name="BLEND" val="False"/>
  <p:tag name="TRANSPARENT" val="False"/>
  <p:tag name="BITMAPFORMAT" val="bmpmono"/>
  <p:tag name="DEBUGINTERACTIVE" val="True"/>
  <p:tag name="ORIGWIDTH" val="235.7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h(u,v) = \frac{1}{2 \pi \sigma^2} e^{-\frac{u^2+v^2}{\sigma^2}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20.7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G_{\sigma} =  \frac{1}{2 \pi \sigma^{2}} e^{-\frac{(x^{2} + y^{2})}{2 \sigma^{2}}} 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(none)"/>
  <p:tag name="BOXWIDTH" val="348"/>
  <p:tag name="BOXHEIGHT" val="296"/>
  <p:tag name="BOXFONT" val="10"/>
  <p:tag name="BOXWRAP" val="False"/>
  <p:tag name="WORKAROUNDTRANSPARENCYBUG" val="False"/>
  <p:tag name="BITMAPFORMAT" val="bmpmono"/>
  <p:tag name="DEBUGINTERACTIVE" val="True"/>
  <p:tag name="ORIGWIDTH" val="194.875"/>
  <p:tag name="PICTUREFILESIZE" val="2169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G_{\sigma} =  \frac{1}{2 \pi \sigma^{2}} e^{-\frac{(x^{2} + y^{2})}{2 \sigma^{2}}} 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(none)"/>
  <p:tag name="BOXWIDTH" val="348"/>
  <p:tag name="BOXHEIGHT" val="296"/>
  <p:tag name="BOXFONT" val="10"/>
  <p:tag name="BOXWRAP" val="False"/>
  <p:tag name="WORKAROUNDTRANSPARENCYBUG" val="False"/>
  <p:tag name="BITMAPFORMAT" val="bmpmono"/>
  <p:tag name="DEBUGINTERACTIVE" val="True"/>
  <p:tag name="ORIGWIDTH" val="194.875"/>
  <p:tag name="PICTUREFILESIZE" val="2169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sigma$&#10;\end{document}&#10;"/>
  <p:tag name="EXTERNALNAME" val="Edittex"/>
  <p:tag name="BLEND" val="False"/>
  <p:tag name="TRANSPARENT" val="False"/>
  <p:tag name="BITMAPFORMAT" val="bmpmono"/>
  <p:tag name="DEBUGINTERACTIVE" val="True"/>
  <p:tag name="ORIGWIDTH" val="4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sigma$&#10;\end{document}&#10;"/>
  <p:tag name="EXTERNALNAME" val="Edittex"/>
  <p:tag name="BLEND" val="False"/>
  <p:tag name="TRANSPARENT" val="False"/>
  <p:tag name="BITMAPFORMAT" val="bmpmono"/>
  <p:tag name="DEBUGINTERACTIVE" val="True"/>
  <p:tag name="ORIGWIDTH" val="4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sigma$&#10;\end{document}&#10;"/>
  <p:tag name="EXTERNALNAME" val="Edittex"/>
  <p:tag name="BLEND" val="False"/>
  <p:tag name="TRANSPARENT" val="False"/>
  <p:tag name="BITMAPFORMAT" val="bmpmono"/>
  <p:tag name="DEBUGINTERACTIVE" val="True"/>
  <p:tag name="ORIGWIDTH" val="4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sigma$&#10;\end{document}&#10;"/>
  <p:tag name="EXTERNALNAME" val="Edittex"/>
  <p:tag name="BLEND" val="False"/>
  <p:tag name="TRANSPARENT" val="False"/>
  <p:tag name="BITMAPFORMAT" val="bmpmono"/>
  <p:tag name="DEBUGINTERACTIVE" val="True"/>
  <p:tag name="ORIGWIDTH" val="4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79.7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0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0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 = \tan^{-1} \left(\frac{\partial f}{\partial y}/\frac{\partial f}{\partial x}\right)$&#10;\end{document}&#10;"/>
  <p:tag name="EXTERNALNAME" val="Edittex"/>
  <p:tag name="BLEND" val="False"/>
  <p:tag name="TRANSPARENT" val="False"/>
  <p:tag name="BITMAPFORMAT" val="bmpmono"/>
  <p:tag name="DEBUGINTERACTIVE" val="True"/>
  <p:tag name="ORIGWIDTH" val="659.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|\nabla f\| = \sqrt{{(\frac{\partial f}{\partial x})}^2 + {(\frac{\partial f}{\partial y})}^2}$&#10;\end{document}&#10;"/>
  <p:tag name="EXTERNALNAME" val="Edittex"/>
  <p:tag name="BLEND" val="False"/>
  <p:tag name="TRANSPARENT" val="False"/>
  <p:tag name="BITMAPFORMAT" val="bmpmono"/>
  <p:tag name="DEBUGINTERACTIVE" val="True"/>
  <p:tag name="ORIGWIDTH" val="87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$&#10;\end{document}&#10;"/>
  <p:tag name="EXTERNALNAME" val="Edittex"/>
  <p:tag name="BLEND" val="False"/>
  <p:tag name="TRANSPARENT" val="True"/>
  <p:tag name="BITMAPFORMAT" val="bmpmono"/>
  <p:tag name="DEBUGINTERACTIVE" val="True"/>
  <p:tag name="ORIGWIDTH" val="33.2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79.7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|\nabla f\| = \sqrt{{(\frac{\partial f}{\partial x})}^2 + {(\frac{\partial f}{\partial y})}^2}$&#10;\end{document}&#10;"/>
  <p:tag name="EXTERNALNAME" val="Edittex"/>
  <p:tag name="BLEND" val="False"/>
  <p:tag name="TRANSPARENT" val="False"/>
  <p:tag name="BITMAPFORMAT" val="bmpmono"/>
  <p:tag name="DEBUGINTERACTIVE" val="True"/>
  <p:tag name="ORIGWIDTH" val="87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|\nabla f\| = \sqrt{{(\frac{\partial f}{\partial x})}^2 + {(\frac{\partial f}{\partial y})}^2}$&#10;\end{document}&#10;"/>
  <p:tag name="EXTERNALNAME" val="Edittex"/>
  <p:tag name="BLEND" val="False"/>
  <p:tag name="TRANSPARENT" val="False"/>
  <p:tag name="BITMAPFORMAT" val="bmpmono"/>
  <p:tag name="DEBUGINTERACTIVE" val="True"/>
  <p:tag name="ORIGWIDTH" val="87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 = \tan^{-1} \left(\frac{\partial f}{\partial y}/\frac{\partial f}{\partial x}\right)$&#10;\end{document}&#10;"/>
  <p:tag name="EXTERNALNAME" val="Edittex"/>
  <p:tag name="BLEND" val="False"/>
  <p:tag name="TRANSPARENT" val="False"/>
  <p:tag name="BITMAPFORMAT" val="bmpmono"/>
  <p:tag name="DEBUGINTERACTIVE" val="True"/>
  <p:tag name="ORIGWIDTH" val="659.7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 = \tan^{-1} \left(\frac{\partial f}{\partial y}/\frac{\partial f}{\partial x}\right)$&#10;\end{document}&#10;"/>
  <p:tag name="EXTERNALNAME" val="Edittex"/>
  <p:tag name="BLEND" val="False"/>
  <p:tag name="TRANSPARENT" val="False"/>
  <p:tag name="BITMAPFORMAT" val="bmpmono"/>
  <p:tag name="DEBUGINTERACTIVE" val="True"/>
  <p:tag name="ORIGWIDTH" val="659.7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53"/>
  <p:tag name="PICTUREFILESIZE" val="205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d}{dx}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32.25"/>
  <p:tag name="PICTUREFILESIZE" val="423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(h \star f) = (\frac{\partial}{\partial x} h) \star f$ &#10;\end{document}&#10;"/>
  <p:tag name="EXTERNALNAME" val="Edittex"/>
  <p:tag name="BLEND" val="False"/>
  <p:tag name="TRANSPARENT" val="False"/>
  <p:tag name="BITMAPFORMAT" val="bmpmono"/>
  <p:tag name="DEBUGINTERACTIVE" val="True"/>
  <p:tag name="ORIGWIDTH" val="756.8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h$&#10;\end{document}&#10;"/>
  <p:tag name="EXTERNALNAME" val="Edittex"/>
  <p:tag name="BLEND" val="False"/>
  <p:tag name="TRANSPARENT" val="False"/>
  <p:tag name="BITMAPFORMAT" val="bmpmono"/>
  <p:tag name="DEBUGINTERACTIVE" val="True"/>
  <p:tag name="ORIGWIDTH" val="126.87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\frac{\partial}{\partial x} h) \star f$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-$&#10;\end{document}&#10;"/>
  <p:tag name="EXTERNALNAME" val="Edittex"/>
  <p:tag name="BLEND" val="False"/>
  <p:tag name="TRANSPARENT" val="False"/>
  <p:tag name="BITMAPFORMAT" val="bmpmono"/>
  <p:tag name="DEBUGINTERACTIVE" val="True"/>
  <p:tag name="ORIGWIDTH" val="48.62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pprox$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02image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9C9C9"/>
      </a:accent1>
      <a:accent2>
        <a:srgbClr val="333399"/>
      </a:accent2>
      <a:accent3>
        <a:srgbClr val="FFFFFF"/>
      </a:accent3>
      <a:accent4>
        <a:srgbClr val="000000"/>
      </a:accent4>
      <a:accent5>
        <a:srgbClr val="E1E1E1"/>
      </a:accent5>
      <a:accent6>
        <a:srgbClr val="2D2D8A"/>
      </a:accent6>
      <a:hlink>
        <a:srgbClr val="009999"/>
      </a:hlink>
      <a:folHlink>
        <a:srgbClr val="99CC00"/>
      </a:folHlink>
    </a:clrScheme>
    <a:fontScheme name="02images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02imag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2imag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2imag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2imag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2imag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2imag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2imag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2imag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2imag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2imag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2imag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2imag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Myriad Roman"/>
        <a:ea typeface=""/>
        <a:cs typeface="Arial"/>
      </a:majorFont>
      <a:minorFont>
        <a:latin typeface="Myriad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Myriad Roman"/>
        <a:ea typeface=""/>
        <a:cs typeface="Arial"/>
      </a:majorFont>
      <a:minorFont>
        <a:latin typeface="Myriad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20142</TotalTime>
  <Words>3978</Words>
  <Application>Microsoft Office PowerPoint</Application>
  <PresentationFormat>On-screen Show (4:3)</PresentationFormat>
  <Paragraphs>2197</Paragraphs>
  <Slides>82</Slides>
  <Notes>58</Notes>
  <HiddenSlides>2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82</vt:i4>
      </vt:variant>
    </vt:vector>
  </HeadingPairs>
  <TitlesOfParts>
    <vt:vector size="106" baseType="lpstr">
      <vt:lpstr>Arial</vt:lpstr>
      <vt:lpstr>Calibri</vt:lpstr>
      <vt:lpstr>Cambria Math</vt:lpstr>
      <vt:lpstr>Courier New</vt:lpstr>
      <vt:lpstr>Futura Bk BT</vt:lpstr>
      <vt:lpstr>Gill Sans</vt:lpstr>
      <vt:lpstr>Monotype Sorts</vt:lpstr>
      <vt:lpstr>Myriad Roman</vt:lpstr>
      <vt:lpstr>Symbol</vt:lpstr>
      <vt:lpstr>Tahoma</vt:lpstr>
      <vt:lpstr>Times</vt:lpstr>
      <vt:lpstr>Times New Roman</vt:lpstr>
      <vt:lpstr>Wingdings</vt:lpstr>
      <vt:lpstr>Blank Presentation</vt:lpstr>
      <vt:lpstr>02images</vt:lpstr>
      <vt:lpstr>4_Blank Presentation</vt:lpstr>
      <vt:lpstr>Default Design</vt:lpstr>
      <vt:lpstr>1_Default Design</vt:lpstr>
      <vt:lpstr>5_Blank Presentation</vt:lpstr>
      <vt:lpstr>2_Office Theme</vt:lpstr>
      <vt:lpstr>3_Office Theme</vt:lpstr>
      <vt:lpstr>6_Blank Presentation</vt:lpstr>
      <vt:lpstr>Equation</vt:lpstr>
      <vt:lpstr>Photo Editor Photo</vt:lpstr>
      <vt:lpstr>Convolution and Image Derivatives</vt:lpstr>
      <vt:lpstr>Preventing aliasing</vt:lpstr>
      <vt:lpstr>Moving Average</vt:lpstr>
      <vt:lpstr>Moving Average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Cross-correlation</vt:lpstr>
      <vt:lpstr>PowerPoint Presentation</vt:lpstr>
      <vt:lpstr>Linear filters: examples</vt:lpstr>
      <vt:lpstr>Practice with linear filters</vt:lpstr>
      <vt:lpstr>Practice with linear filters</vt:lpstr>
      <vt:lpstr>Practice with linear filters</vt:lpstr>
      <vt:lpstr>Practice with linear filters</vt:lpstr>
      <vt:lpstr>Other filters</vt:lpstr>
      <vt:lpstr>Other filters</vt:lpstr>
      <vt:lpstr>PowerPoint Presentation</vt:lpstr>
      <vt:lpstr>Moving Average</vt:lpstr>
      <vt:lpstr>Weighted Moving Average</vt:lpstr>
      <vt:lpstr>Moving Average In 2D</vt:lpstr>
      <vt:lpstr>Gaussian filtering</vt:lpstr>
      <vt:lpstr>Mean vs. Gaussian filtering</vt:lpstr>
      <vt:lpstr>PowerPoint Presentation</vt:lpstr>
      <vt:lpstr>Gaussian Kernel</vt:lpstr>
      <vt:lpstr>Gaussian filters</vt:lpstr>
      <vt:lpstr>Choosing kernel width</vt:lpstr>
      <vt:lpstr>Practical matters</vt:lpstr>
      <vt:lpstr>Cross-correlation vs. Convolution</vt:lpstr>
      <vt:lpstr>Convolution</vt:lpstr>
      <vt:lpstr>Cross-correlation vs. Convolution</vt:lpstr>
      <vt:lpstr>Convolution is nice!</vt:lpstr>
      <vt:lpstr>Gaussian and convolution</vt:lpstr>
      <vt:lpstr>Image half-sizing</vt:lpstr>
      <vt:lpstr>Image sub-sampling</vt:lpstr>
      <vt:lpstr>Image sub-sampling</vt:lpstr>
      <vt:lpstr>Sampling an image</vt:lpstr>
      <vt:lpstr>Undersampling</vt:lpstr>
      <vt:lpstr>Gaussian (lowpass) pre-filtering</vt:lpstr>
      <vt:lpstr>Subsampling with Gaussian pre-filtering</vt:lpstr>
      <vt:lpstr>Compare with...</vt:lpstr>
      <vt:lpstr>More Gaussian pre-filtering</vt:lpstr>
      <vt:lpstr>A real problem!</vt:lpstr>
      <vt:lpstr>problems in ConvNets too</vt:lpstr>
      <vt:lpstr>Iterative Gaussian (lowpass) pre-filtering</vt:lpstr>
      <vt:lpstr>Image Pyramids</vt:lpstr>
      <vt:lpstr>PowerPoint Presentation</vt:lpstr>
      <vt:lpstr>Gaussian pyramid construction</vt:lpstr>
      <vt:lpstr>What are they good for?</vt:lpstr>
      <vt:lpstr>What else are convolutions good for?</vt:lpstr>
      <vt:lpstr>Partial derivatives with convolution</vt:lpstr>
      <vt:lpstr>Partial derivatives of an image</vt:lpstr>
      <vt:lpstr>Image gradient</vt:lpstr>
      <vt:lpstr>Image Gradient</vt:lpstr>
      <vt:lpstr>Partial Derivatives</vt:lpstr>
      <vt:lpstr>Gradient magnitude </vt:lpstr>
      <vt:lpstr>Gradient Orientation</vt:lpstr>
      <vt:lpstr>Image Gradient</vt:lpstr>
      <vt:lpstr>Image Gradient</vt:lpstr>
      <vt:lpstr>Effects of noise</vt:lpstr>
      <vt:lpstr>Solution: smooth first</vt:lpstr>
      <vt:lpstr>Noise in 2D</vt:lpstr>
      <vt:lpstr>Noise + Smoothing</vt:lpstr>
      <vt:lpstr>How many convolutions here? </vt:lpstr>
      <vt:lpstr>Derivative theorem of convolution</vt:lpstr>
      <vt:lpstr>Derivative of Gaussian filter</vt:lpstr>
      <vt:lpstr>Derivative of Gaussian filter</vt:lpstr>
      <vt:lpstr>Compare to classic derivative filters</vt:lpstr>
      <vt:lpstr>Low Pass vs. High Pass filtering</vt:lpstr>
      <vt:lpstr>Filtering – Sharpening</vt:lpstr>
      <vt:lpstr>Filtering – Sharpening</vt:lpstr>
      <vt:lpstr>Filtering – Sharpening</vt:lpstr>
      <vt:lpstr>Filtering – Sharpening</vt:lpstr>
      <vt:lpstr>Filtering – Extreme Sharpening</vt:lpstr>
      <vt:lpstr>Unsharp mask filter (= sharpening filter)</vt:lpstr>
      <vt:lpstr>Filtering: practical matters</vt:lpstr>
      <vt:lpstr>Practical matters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Alyosha Efros</cp:lastModifiedBy>
  <cp:revision>244</cp:revision>
  <dcterms:created xsi:type="dcterms:W3CDTF">2004-08-29T23:15:23Z</dcterms:created>
  <dcterms:modified xsi:type="dcterms:W3CDTF">2024-09-12T02:00:23Z</dcterms:modified>
</cp:coreProperties>
</file>