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5" r:id="rId2"/>
    <p:sldMasterId id="2147483687" r:id="rId3"/>
    <p:sldMasterId id="2147484258" r:id="rId4"/>
    <p:sldMasterId id="2147484270" r:id="rId5"/>
  </p:sldMasterIdLst>
  <p:notesMasterIdLst>
    <p:notesMasterId r:id="rId65"/>
  </p:notesMasterIdLst>
  <p:handoutMasterIdLst>
    <p:handoutMasterId r:id="rId66"/>
  </p:handoutMasterIdLst>
  <p:sldIdLst>
    <p:sldId id="545" r:id="rId6"/>
    <p:sldId id="900" r:id="rId7"/>
    <p:sldId id="904" r:id="rId8"/>
    <p:sldId id="931" r:id="rId9"/>
    <p:sldId id="936" r:id="rId10"/>
    <p:sldId id="938" r:id="rId11"/>
    <p:sldId id="937" r:id="rId12"/>
    <p:sldId id="932" r:id="rId13"/>
    <p:sldId id="941" r:id="rId14"/>
    <p:sldId id="939" r:id="rId15"/>
    <p:sldId id="734" r:id="rId16"/>
    <p:sldId id="735" r:id="rId17"/>
    <p:sldId id="908" r:id="rId18"/>
    <p:sldId id="909" r:id="rId19"/>
    <p:sldId id="910" r:id="rId20"/>
    <p:sldId id="911" r:id="rId21"/>
    <p:sldId id="912" r:id="rId22"/>
    <p:sldId id="913" r:id="rId23"/>
    <p:sldId id="914" r:id="rId24"/>
    <p:sldId id="916" r:id="rId25"/>
    <p:sldId id="917" r:id="rId26"/>
    <p:sldId id="918" r:id="rId27"/>
    <p:sldId id="292" r:id="rId28"/>
    <p:sldId id="293" r:id="rId29"/>
    <p:sldId id="294" r:id="rId30"/>
    <p:sldId id="919" r:id="rId31"/>
    <p:sldId id="295" r:id="rId32"/>
    <p:sldId id="921" r:id="rId33"/>
    <p:sldId id="922" r:id="rId34"/>
    <p:sldId id="923" r:id="rId35"/>
    <p:sldId id="924" r:id="rId36"/>
    <p:sldId id="925" r:id="rId37"/>
    <p:sldId id="926" r:id="rId38"/>
    <p:sldId id="756" r:id="rId39"/>
    <p:sldId id="757" r:id="rId40"/>
    <p:sldId id="758" r:id="rId41"/>
    <p:sldId id="759" r:id="rId42"/>
    <p:sldId id="760" r:id="rId43"/>
    <p:sldId id="761" r:id="rId44"/>
    <p:sldId id="762" r:id="rId45"/>
    <p:sldId id="763" r:id="rId46"/>
    <p:sldId id="764" r:id="rId47"/>
    <p:sldId id="765" r:id="rId48"/>
    <p:sldId id="766" r:id="rId49"/>
    <p:sldId id="767" r:id="rId50"/>
    <p:sldId id="768" r:id="rId51"/>
    <p:sldId id="769" r:id="rId52"/>
    <p:sldId id="770" r:id="rId53"/>
    <p:sldId id="771" r:id="rId54"/>
    <p:sldId id="772" r:id="rId55"/>
    <p:sldId id="773" r:id="rId56"/>
    <p:sldId id="927" r:id="rId57"/>
    <p:sldId id="929" r:id="rId58"/>
    <p:sldId id="928" r:id="rId59"/>
    <p:sldId id="716" r:id="rId60"/>
    <p:sldId id="717" r:id="rId61"/>
    <p:sldId id="718" r:id="rId62"/>
    <p:sldId id="719" r:id="rId63"/>
    <p:sldId id="721" r:id="rId64"/>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7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2877" autoAdjust="0"/>
  </p:normalViewPr>
  <p:slideViewPr>
    <p:cSldViewPr>
      <p:cViewPr varScale="1">
        <p:scale>
          <a:sx n="113" d="100"/>
          <a:sy n="113" d="100"/>
        </p:scale>
        <p:origin x="2048" y="184"/>
      </p:cViewPr>
      <p:guideLst>
        <p:guide orient="horz" pos="273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809FF0C-2F4B-4BEB-F02A-2C28E7167F54}"/>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3" name="Rectangle 3">
            <a:extLst>
              <a:ext uri="{FF2B5EF4-FFF2-40B4-BE49-F238E27FC236}">
                <a16:creationId xmlns:a16="http://schemas.microsoft.com/office/drawing/2014/main" id="{AC8139C0-8EA8-D7B4-5E48-B7595E038F2E}"/>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87044" name="Rectangle 4">
            <a:extLst>
              <a:ext uri="{FF2B5EF4-FFF2-40B4-BE49-F238E27FC236}">
                <a16:creationId xmlns:a16="http://schemas.microsoft.com/office/drawing/2014/main" id="{885ED012-F488-3190-46B7-411864DD7EB1}"/>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5" name="Rectangle 5">
            <a:extLst>
              <a:ext uri="{FF2B5EF4-FFF2-40B4-BE49-F238E27FC236}">
                <a16:creationId xmlns:a16="http://schemas.microsoft.com/office/drawing/2014/main" id="{E572880F-5FF8-9FA6-745B-A08CDE3F0337}"/>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5A11A332-FF82-4A30-B359-08AD624CE40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FA0F7FD-050A-456D-1276-5CFE8F3449B5}"/>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5" name="Rectangle 3">
            <a:extLst>
              <a:ext uri="{FF2B5EF4-FFF2-40B4-BE49-F238E27FC236}">
                <a16:creationId xmlns:a16="http://schemas.microsoft.com/office/drawing/2014/main" id="{A464271F-B926-DBBF-BAB5-4395288FDD3C}"/>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40964" name="Rectangle 4">
            <a:extLst>
              <a:ext uri="{FF2B5EF4-FFF2-40B4-BE49-F238E27FC236}">
                <a16:creationId xmlns:a16="http://schemas.microsoft.com/office/drawing/2014/main" id="{C0CF33D6-362E-4F1D-F66A-46506EFE50C6}"/>
              </a:ext>
            </a:extLst>
          </p:cNvPr>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1D98177E-BFA0-E77B-8BFE-82058287FC15}"/>
              </a:ext>
            </a:extLst>
          </p:cNvPr>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a:extLst>
              <a:ext uri="{FF2B5EF4-FFF2-40B4-BE49-F238E27FC236}">
                <a16:creationId xmlns:a16="http://schemas.microsoft.com/office/drawing/2014/main" id="{26BCE44F-5852-BAB8-3BFC-CC647C5346C4}"/>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9" name="Rectangle 7">
            <a:extLst>
              <a:ext uri="{FF2B5EF4-FFF2-40B4-BE49-F238E27FC236}">
                <a16:creationId xmlns:a16="http://schemas.microsoft.com/office/drawing/2014/main" id="{D60DC542-4ABC-86DF-DB7A-6493DB1C91D3}"/>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AC8B66FA-9447-4F6A-AEA9-97C42FDF95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6DF356A-5A3A-7E2F-586A-B7BD59250559}"/>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974FDF38-1637-FD0C-AD00-C381918B52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Need an artistic eye! not any photo</a:t>
            </a:r>
          </a:p>
        </p:txBody>
      </p:sp>
      <p:sp>
        <p:nvSpPr>
          <p:cNvPr id="49156" name="Slide Number Placeholder 3">
            <a:extLst>
              <a:ext uri="{FF2B5EF4-FFF2-40B4-BE49-F238E27FC236}">
                <a16:creationId xmlns:a16="http://schemas.microsoft.com/office/drawing/2014/main" id="{CAC17E0E-7687-5E8F-F954-24787A9F5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012BDF2-4A4C-4DFA-A76C-F2222A8BECFB}" type="slidenum">
              <a:rPr lang="en-US" altLang="en-US" sz="1200" smtClean="0">
                <a:solidFill>
                  <a:srgbClr val="000000"/>
                </a:solidFill>
              </a:rPr>
              <a:pPr/>
              <a:t>3</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5612926-E882-BB7F-54B4-2AD277CB6B53}"/>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7D44BAC2-EBDC-FCEA-EF8B-1B35F34C0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too small! no smooth transition</a:t>
            </a:r>
          </a:p>
        </p:txBody>
      </p:sp>
      <p:sp>
        <p:nvSpPr>
          <p:cNvPr id="71684" name="Slide Number Placeholder 3">
            <a:extLst>
              <a:ext uri="{FF2B5EF4-FFF2-40B4-BE49-F238E27FC236}">
                <a16:creationId xmlns:a16="http://schemas.microsoft.com/office/drawing/2014/main" id="{C39FB1A0-A5FA-F995-8F9D-AC944A96F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973594E-E4B5-4D07-82E9-2A29DA678796}" type="slidenum">
              <a:rPr lang="en-US" altLang="en-US" sz="1200" smtClean="0"/>
              <a:pPr/>
              <a:t>16</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52F7FD7-AB4D-AE14-F4D2-45CC7B32C1D7}"/>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42D45A04-8033-E617-E1FF-7FFDB9BD55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no way to find the “optimal” in general bc..</a:t>
            </a:r>
          </a:p>
        </p:txBody>
      </p:sp>
      <p:sp>
        <p:nvSpPr>
          <p:cNvPr id="73732" name="Slide Number Placeholder 3">
            <a:extLst>
              <a:ext uri="{FF2B5EF4-FFF2-40B4-BE49-F238E27FC236}">
                <a16:creationId xmlns:a16="http://schemas.microsoft.com/office/drawing/2014/main" id="{BEC2BD59-186D-7F73-865D-4B1CF3142D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734A1E70-88F0-491B-B65D-1589DBBFBE40}" type="slidenum">
              <a:rPr lang="en-US" altLang="en-US" sz="1200" smtClean="0"/>
              <a:pPr/>
              <a:t>17</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A3D956A-C287-7320-F469-885A3006999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2D40C9B-F6FD-63ED-3832-86E1E8D397FB}"/>
              </a:ext>
            </a:extLst>
          </p:cNvPr>
          <p:cNvSpPr>
            <a:spLocks noGrp="1"/>
          </p:cNvSpPr>
          <p:nvPr>
            <p:ph type="body" idx="1"/>
          </p:nvPr>
        </p:nvSpPr>
        <p:spPr/>
        <p:txBody>
          <a:bodyPr/>
          <a:lstStyle/>
          <a:p>
            <a:pPr>
              <a:defRPr/>
            </a:pPr>
            <a:r>
              <a:rPr lang="en-US" dirty="0"/>
              <a:t>Contradicting forces</a:t>
            </a:r>
          </a:p>
          <a:p>
            <a:pPr marL="228600" indent="-228600">
              <a:buFontTx/>
              <a:buAutoNum type="arabicPeriod"/>
              <a:defRPr/>
            </a:pPr>
            <a:r>
              <a:rPr lang="en-US" dirty="0"/>
              <a:t>don’t want to cut off the horse (as long as the largest feature)</a:t>
            </a:r>
          </a:p>
          <a:p>
            <a:pPr marL="228600" indent="-228600">
              <a:buFontTx/>
              <a:buAutoNum type="arabicPeriod"/>
              <a:defRPr/>
            </a:pPr>
            <a:r>
              <a:rPr lang="en-US" dirty="0"/>
              <a:t>but to avoid ghosting, it needs to be smaller than 2*smallest.. so no overlapping.. window/2 = smallest feature</a:t>
            </a:r>
            <a:br>
              <a:rPr lang="en-US" dirty="0"/>
            </a:br>
            <a:br>
              <a:rPr lang="en-US" dirty="0"/>
            </a:br>
            <a:r>
              <a:rPr lang="en-US" dirty="0"/>
              <a:t>When is this not in conflict? both of these things could be true at the same time.. we’ve seen that in this lecture! hint: replace feature with frequency. each band contains no other </a:t>
            </a:r>
            <a:r>
              <a:rPr lang="en-US" dirty="0" err="1"/>
              <a:t>freq</a:t>
            </a:r>
            <a:r>
              <a:rPr lang="en-US" dirty="0"/>
              <a:t>, or think in FFT </a:t>
            </a:r>
            <a:r>
              <a:rPr lang="en-US" dirty="0">
                <a:sym typeface="Wingdings" pitchFamily="2" charset="2"/>
              </a:rPr>
              <a:t> take the FFT, just crop out the band (here lowest), at most two times the difference of two bands, then this works out! </a:t>
            </a:r>
            <a:endParaRPr lang="en-US" dirty="0"/>
          </a:p>
        </p:txBody>
      </p:sp>
      <p:sp>
        <p:nvSpPr>
          <p:cNvPr id="75780" name="Slide Number Placeholder 3">
            <a:extLst>
              <a:ext uri="{FF2B5EF4-FFF2-40B4-BE49-F238E27FC236}">
                <a16:creationId xmlns:a16="http://schemas.microsoft.com/office/drawing/2014/main" id="{C954F6DA-F514-BBED-8684-96C3CBB52D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530BC01-AE9D-42EE-B956-7E4BBC9EA75C}" type="slidenum">
              <a:rPr lang="en-US" altLang="en-US" sz="1200" smtClean="0"/>
              <a:pPr/>
              <a:t>18</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907F59FC-E3CF-1F59-5C24-E0DA40B8201F}"/>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935074DE-4662-8E5F-B35E-4DDF77AE62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Left, Right -&gt; Laplacian pyramid middle: alpha image turned into a gaussian pyramid</a:t>
            </a:r>
          </a:p>
        </p:txBody>
      </p:sp>
      <p:sp>
        <p:nvSpPr>
          <p:cNvPr id="79876" name="Slide Number Placeholder 3">
            <a:extLst>
              <a:ext uri="{FF2B5EF4-FFF2-40B4-BE49-F238E27FC236}">
                <a16:creationId xmlns:a16="http://schemas.microsoft.com/office/drawing/2014/main" id="{3D3DB8E9-C32B-7521-0B39-80ECD5F80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DA8B25B-C25A-4000-ABCF-2CB051FA3889}" type="slidenum">
              <a:rPr lang="en-US" altLang="en-US" sz="1200" smtClean="0"/>
              <a:pPr/>
              <a:t>20</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8B66FA-9447-4F6A-AEA9-97C42FDF95D3}" type="slidenum">
              <a:rPr lang="en-US" altLang="en-US" smtClean="0"/>
              <a:pPr>
                <a:defRPr/>
              </a:pPr>
              <a:t>24</a:t>
            </a:fld>
            <a:endParaRPr lang="en-US" altLang="en-US"/>
          </a:p>
        </p:txBody>
      </p:sp>
    </p:spTree>
    <p:extLst>
      <p:ext uri="{BB962C8B-B14F-4D97-AF65-F5344CB8AC3E}">
        <p14:creationId xmlns:p14="http://schemas.microsoft.com/office/powerpoint/2010/main" val="2176234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56C8E60E-2477-A8CA-F9AA-16A7A46A77B4}"/>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9ABD0361-5375-A910-7A10-40D8C25CD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one is to use stack instead of a pyramid. another simplification in the hw: only use two levels : High and low freq</a:t>
            </a:r>
          </a:p>
          <a:p>
            <a:r>
              <a:rPr lang="en-US" altLang="en-US">
                <a:latin typeface="Arial" panose="020B0604020202020204" pitchFamily="34" charset="0"/>
                <a:cs typeface="Arial" panose="020B0604020202020204" pitchFamily="34" charset="0"/>
              </a:rPr>
              <a:t>This usu when you want to do panorama (which you will do in project 3!!)</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Don’t resize images at all, only blend low freq smoothly, </a:t>
            </a:r>
          </a:p>
        </p:txBody>
      </p:sp>
      <p:sp>
        <p:nvSpPr>
          <p:cNvPr id="88068" name="Slide Number Placeholder 3">
            <a:extLst>
              <a:ext uri="{FF2B5EF4-FFF2-40B4-BE49-F238E27FC236}">
                <a16:creationId xmlns:a16="http://schemas.microsoft.com/office/drawing/2014/main" id="{225876EA-2B43-63D4-4228-E58E4D3763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6B905BA-0DD5-414C-9427-000B7B5F5995}" type="slidenum">
              <a:rPr lang="en-US" altLang="en-US" sz="1200" smtClean="0"/>
              <a:pPr/>
              <a:t>30</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BF0F96C-C397-FFB0-BC83-3668CA7189A2}"/>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646E2B0D-D6BB-4A85-555A-74E6F3BF16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simple way of doing high &amp; low (just subtract): When you add them together you get what?  all you do is separate blending</a:t>
            </a:r>
          </a:p>
        </p:txBody>
      </p:sp>
      <p:sp>
        <p:nvSpPr>
          <p:cNvPr id="90116" name="Slide Number Placeholder 3">
            <a:extLst>
              <a:ext uri="{FF2B5EF4-FFF2-40B4-BE49-F238E27FC236}">
                <a16:creationId xmlns:a16="http://schemas.microsoft.com/office/drawing/2014/main" id="{5B1B55D5-27F1-3C49-A146-8639E40D7B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B4BBF2C-F352-408D-BE3C-8F59E4698888}" type="slidenum">
              <a:rPr lang="en-US" altLang="en-US" sz="1200" smtClean="0"/>
              <a:pPr/>
              <a:t>31</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B1FA55E-DA8B-233D-B451-F9A3D5DE223D}"/>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2492C157-A90B-CFBC-7B81-C1B57541F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is the end for filters!</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Does it makes sense for avg to have negative # ?  One – on smooth surface you want..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3DE61269-95BE-0BE2-F813-7A26C915B882}"/>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E4193F90-63AA-32BC-B34C-A6D1B862F7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one more use of filters! mention briefly. Filters are like template, “find things that are like me!”</a:t>
            </a:r>
          </a:p>
        </p:txBody>
      </p:sp>
      <p:sp>
        <p:nvSpPr>
          <p:cNvPr id="111620" name="Slide Number Placeholder 3">
            <a:extLst>
              <a:ext uri="{FF2B5EF4-FFF2-40B4-BE49-F238E27FC236}">
                <a16:creationId xmlns:a16="http://schemas.microsoft.com/office/drawing/2014/main" id="{D56BBBF7-C1F9-89E7-A352-F043FD2193EE}"/>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43640F49-944C-49A4-A6F6-6D3511E15665}" type="slidenum">
              <a:rPr lang="en-US" altLang="en-US" sz="1300">
                <a:solidFill>
                  <a:srgbClr val="000000"/>
                </a:solidFill>
                <a:latin typeface="Calibri" panose="020F0502020204030204" pitchFamily="34" charset="0"/>
              </a:rPr>
              <a:pPr algn="r" eaLnBrk="1" hangingPunct="1"/>
              <a:t>35</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C42B311-12D8-A417-F066-E23EB31EDB36}"/>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CCC9755E-338B-5E74-000E-7A3095A3C2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Problem: response is stronger for higher intensity</a:t>
            </a:r>
          </a:p>
          <a:p>
            <a:r>
              <a:rPr lang="en-US" altLang="en-US">
                <a:latin typeface="Arial" panose="020B0604020202020204" pitchFamily="34" charset="0"/>
                <a:cs typeface="Arial" panose="020B0604020202020204" pitchFamily="34" charset="0"/>
              </a:rPr>
              <a:t>Looks like a really bad low-pass filter! It’s all positive = just averaging. </a:t>
            </a:r>
          </a:p>
        </p:txBody>
      </p:sp>
      <p:sp>
        <p:nvSpPr>
          <p:cNvPr id="113668" name="Slide Number Placeholder 3">
            <a:extLst>
              <a:ext uri="{FF2B5EF4-FFF2-40B4-BE49-F238E27FC236}">
                <a16:creationId xmlns:a16="http://schemas.microsoft.com/office/drawing/2014/main" id="{0D954FFD-FF8C-CD50-A430-74A9FEC7008B}"/>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E48CCCB4-16EE-4723-BD96-278AB651FE2A}" type="slidenum">
              <a:rPr lang="en-US" altLang="en-US" sz="1300">
                <a:solidFill>
                  <a:srgbClr val="000000"/>
                </a:solidFill>
                <a:latin typeface="Calibri" panose="020F0502020204030204" pitchFamily="34" charset="0"/>
              </a:rPr>
              <a:pPr algn="r" eaLnBrk="1" hangingPunct="1"/>
              <a:t>36</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9F05D66-01FD-3B69-8513-6F0649CBC8E2}"/>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78396628-977B-13B0-AC0D-1E3CA5A4F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2228" name="Slide Number Placeholder 3">
            <a:extLst>
              <a:ext uri="{FF2B5EF4-FFF2-40B4-BE49-F238E27FC236}">
                <a16:creationId xmlns:a16="http://schemas.microsoft.com/office/drawing/2014/main" id="{9368A700-2865-A684-9475-6321FFA983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F901735-0C36-4DD0-A853-D5E758849791}" type="slidenum">
              <a:rPr lang="en-US" altLang="en-US" sz="1200" smtClean="0"/>
              <a:pPr/>
              <a:t>4</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A73AE60D-84E4-188A-87AF-25C6D65F23CF}"/>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AC05EF8C-4889-EDB7-457F-EDB7194FB6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Need to make it a derivative filter, find similar patterns. Do this by subtract the mean</a:t>
            </a:r>
          </a:p>
          <a:p>
            <a:r>
              <a:rPr lang="en-US" altLang="en-US">
                <a:latin typeface="Arial" panose="020B0604020202020204" pitchFamily="34" charset="0"/>
                <a:cs typeface="Arial" panose="020B0604020202020204" pitchFamily="34" charset="0"/>
              </a:rPr>
              <a:t>Likes bright pixels where filters are above average, dark pixels where filters are below average. Problems: response is sensitive to gain/contrast, pixels in filter that are near the mean have little effect, does not require pixel values in image to be near or proportional to values in filter.</a:t>
            </a:r>
          </a:p>
        </p:txBody>
      </p:sp>
      <p:sp>
        <p:nvSpPr>
          <p:cNvPr id="115716" name="Slide Number Placeholder 3">
            <a:extLst>
              <a:ext uri="{FF2B5EF4-FFF2-40B4-BE49-F238E27FC236}">
                <a16:creationId xmlns:a16="http://schemas.microsoft.com/office/drawing/2014/main" id="{3CFA3D4A-C837-6536-433F-5DCE8299425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CCC3DC0D-5A65-47D1-AD71-F15DB5CFD29C}" type="slidenum">
              <a:rPr lang="en-US" altLang="en-US" sz="1300">
                <a:solidFill>
                  <a:srgbClr val="000000"/>
                </a:solidFill>
                <a:latin typeface="Calibri" panose="020F0502020204030204" pitchFamily="34" charset="0"/>
              </a:rPr>
              <a:pPr algn="r" eaLnBrk="1" hangingPunct="1"/>
              <a:t>37</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217DBC39-4643-B5FF-AD2A-05A1860ADEC0}"/>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490EFEC4-F423-19F9-2673-E44B5F7540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Problem: SSD sensitive to average intensity</a:t>
            </a:r>
          </a:p>
        </p:txBody>
      </p:sp>
      <p:sp>
        <p:nvSpPr>
          <p:cNvPr id="117764" name="Slide Number Placeholder 3">
            <a:extLst>
              <a:ext uri="{FF2B5EF4-FFF2-40B4-BE49-F238E27FC236}">
                <a16:creationId xmlns:a16="http://schemas.microsoft.com/office/drawing/2014/main" id="{2EEBB1A8-2D8B-7722-98DA-4A169CAA090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F42B266F-D711-4A29-9012-3ACC196920B9}" type="slidenum">
              <a:rPr lang="en-US" altLang="en-US" sz="1300">
                <a:solidFill>
                  <a:srgbClr val="000000"/>
                </a:solidFill>
                <a:latin typeface="Calibri" panose="020F0502020204030204" pitchFamily="34" charset="0"/>
              </a:rPr>
              <a:pPr algn="r" eaLnBrk="1" hangingPunct="1"/>
              <a:t>38</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2535846B-72A7-40BF-F1EF-D5E7F3E2B458}"/>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F8AB70E6-8A14-202D-9FBF-344E0CC134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Think at home how to make this into a couple of convolutions</a:t>
            </a:r>
          </a:p>
        </p:txBody>
      </p:sp>
      <p:sp>
        <p:nvSpPr>
          <p:cNvPr id="119812" name="Slide Number Placeholder 3">
            <a:extLst>
              <a:ext uri="{FF2B5EF4-FFF2-40B4-BE49-F238E27FC236}">
                <a16:creationId xmlns:a16="http://schemas.microsoft.com/office/drawing/2014/main" id="{4B7065F2-359A-B312-9A1B-C9452F76C2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D63EBD0-7D64-4F98-BC29-E29E43CA2FE3}" type="slidenum">
              <a:rPr lang="en-US" altLang="en-US" sz="1200" smtClean="0"/>
              <a:pPr/>
              <a:t>39</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56A60A27-E514-2FDD-162D-C5AD2EAEDC0E}"/>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6AA655DB-F40F-D224-2078-C45C6BFDB9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Problem: SSD sensitive to average intensity (If we manipulate the image so that around the eye it’s darker it doesn’t work anymore!</a:t>
            </a:r>
          </a:p>
        </p:txBody>
      </p:sp>
      <p:sp>
        <p:nvSpPr>
          <p:cNvPr id="121860" name="Slide Number Placeholder 3">
            <a:extLst>
              <a:ext uri="{FF2B5EF4-FFF2-40B4-BE49-F238E27FC236}">
                <a16:creationId xmlns:a16="http://schemas.microsoft.com/office/drawing/2014/main" id="{907A8904-2A58-274F-B219-0789CC4B05CD}"/>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A4FC8860-EBA9-4896-A6CB-FCC890044DE5}" type="slidenum">
              <a:rPr lang="en-US" altLang="en-US" sz="1300">
                <a:solidFill>
                  <a:srgbClr val="000000"/>
                </a:solidFill>
                <a:latin typeface="Calibri" panose="020F0502020204030204" pitchFamily="34" charset="0"/>
              </a:rPr>
              <a:pPr algn="r" eaLnBrk="1" hangingPunct="1"/>
              <a:t>40</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DFCB8A71-4455-5EC9-1B0D-061BC3E6E1C5}"/>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4461523A-19EA-868A-F513-E7ACC673CD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Invariant to mean and scale of intensity</a:t>
            </a:r>
          </a:p>
        </p:txBody>
      </p:sp>
      <p:sp>
        <p:nvSpPr>
          <p:cNvPr id="123908" name="Slide Number Placeholder 3">
            <a:extLst>
              <a:ext uri="{FF2B5EF4-FFF2-40B4-BE49-F238E27FC236}">
                <a16:creationId xmlns:a16="http://schemas.microsoft.com/office/drawing/2014/main" id="{5BEAB276-6800-EDF3-ED83-57EB45BDC3C1}"/>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01E84B5C-A61A-4060-AE3A-370336FC8B37}" type="slidenum">
              <a:rPr lang="en-US" altLang="en-US" sz="1300">
                <a:solidFill>
                  <a:srgbClr val="000000"/>
                </a:solidFill>
                <a:latin typeface="Calibri" panose="020F0502020204030204" pitchFamily="34" charset="0"/>
              </a:rPr>
              <a:pPr algn="r" eaLnBrk="1" hangingPunct="1"/>
              <a:t>41</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B867901C-8216-58D4-ADDC-18757E817E60}"/>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84734E8D-43EF-9F46-F59A-EEDB28DCF3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5956" name="Slide Number Placeholder 3">
            <a:extLst>
              <a:ext uri="{FF2B5EF4-FFF2-40B4-BE49-F238E27FC236}">
                <a16:creationId xmlns:a16="http://schemas.microsoft.com/office/drawing/2014/main" id="{A3AABF49-BF5A-6F40-5BFF-08649225A02D}"/>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29B755D6-E7B8-4B73-8344-5ED59B6C28A5}" type="slidenum">
              <a:rPr lang="en-US" altLang="en-US" sz="1300">
                <a:solidFill>
                  <a:srgbClr val="000000"/>
                </a:solidFill>
                <a:latin typeface="Calibri" panose="020F0502020204030204" pitchFamily="34" charset="0"/>
              </a:rPr>
              <a:pPr algn="r" eaLnBrk="1" hangingPunct="1"/>
              <a:t>42</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1F1BFB9E-3842-F2C0-C655-AA07DBAFD80B}"/>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26AABE91-B2D3-700F-9D5B-79C75AE7E6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8004" name="Slide Number Placeholder 3">
            <a:extLst>
              <a:ext uri="{FF2B5EF4-FFF2-40B4-BE49-F238E27FC236}">
                <a16:creationId xmlns:a16="http://schemas.microsoft.com/office/drawing/2014/main" id="{699A4B34-A752-2813-3A4D-D4B9AE4F1DF8}"/>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9E56CD6F-A9C2-4AC3-839F-4F5F7DF17994}" type="slidenum">
              <a:rPr lang="en-US" altLang="en-US" sz="1300">
                <a:solidFill>
                  <a:srgbClr val="000000"/>
                </a:solidFill>
                <a:latin typeface="Calibri" panose="020F0502020204030204" pitchFamily="34" charset="0"/>
              </a:rPr>
              <a:pPr algn="r" eaLnBrk="1" hangingPunct="1"/>
              <a:t>43</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BB59AEC0-B4A1-6698-596F-4A294C767BA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B348599-53DD-4585-A160-87EB654E31D1}" type="slidenum">
              <a:rPr lang="en-US" altLang="en-US" sz="1300">
                <a:solidFill>
                  <a:srgbClr val="000000"/>
                </a:solidFill>
                <a:latin typeface="Calibri" panose="020F0502020204030204" pitchFamily="34" charset="0"/>
              </a:rPr>
              <a:pPr>
                <a:spcBef>
                  <a:spcPct val="0"/>
                </a:spcBef>
              </a:pPr>
              <a:t>46</a:t>
            </a:fld>
            <a:endParaRPr lang="en-US" altLang="en-US" sz="1300">
              <a:solidFill>
                <a:srgbClr val="000000"/>
              </a:solidFill>
              <a:latin typeface="Calibri" panose="020F0502020204030204" pitchFamily="34" charset="0"/>
            </a:endParaRPr>
          </a:p>
        </p:txBody>
      </p:sp>
      <p:sp>
        <p:nvSpPr>
          <p:cNvPr id="132099" name="Rectangle 2">
            <a:extLst>
              <a:ext uri="{FF2B5EF4-FFF2-40B4-BE49-F238E27FC236}">
                <a16:creationId xmlns:a16="http://schemas.microsoft.com/office/drawing/2014/main" id="{107935A9-4F51-E6B7-1613-D1F3229908A5}"/>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937B1144-32A5-E916-9B3D-FFE2BC284F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42F9AA64-335F-3567-FEFB-688E2A0E096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EFE4251-FA27-459C-A271-7885BA742597}" type="slidenum">
              <a:rPr lang="en-US" altLang="en-US" sz="1300">
                <a:solidFill>
                  <a:srgbClr val="000000"/>
                </a:solidFill>
                <a:latin typeface="Calibri" panose="020F0502020204030204" pitchFamily="34" charset="0"/>
              </a:rPr>
              <a:pPr>
                <a:spcBef>
                  <a:spcPct val="0"/>
                </a:spcBef>
              </a:pPr>
              <a:t>47</a:t>
            </a:fld>
            <a:endParaRPr lang="en-US" altLang="en-US" sz="1300">
              <a:solidFill>
                <a:srgbClr val="000000"/>
              </a:solidFill>
              <a:latin typeface="Calibri" panose="020F0502020204030204" pitchFamily="34" charset="0"/>
            </a:endParaRPr>
          </a:p>
        </p:txBody>
      </p:sp>
      <p:sp>
        <p:nvSpPr>
          <p:cNvPr id="134147" name="Rectangle 2">
            <a:extLst>
              <a:ext uri="{FF2B5EF4-FFF2-40B4-BE49-F238E27FC236}">
                <a16:creationId xmlns:a16="http://schemas.microsoft.com/office/drawing/2014/main" id="{01657487-2613-7312-AFE0-1A2835282CE6}"/>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F996A39D-1A1E-4BC2-3D5F-CA44BA02E73A}"/>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What’s wrong with these results?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1FEE9483-C177-FFFF-3214-945D2727596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957640D-8F24-44D8-8C1C-5CA672E0375C}" type="slidenum">
              <a:rPr lang="en-US" altLang="en-US" sz="1300">
                <a:solidFill>
                  <a:srgbClr val="000000"/>
                </a:solidFill>
                <a:latin typeface="Calibri" panose="020F0502020204030204" pitchFamily="34" charset="0"/>
              </a:rPr>
              <a:pPr>
                <a:spcBef>
                  <a:spcPct val="0"/>
                </a:spcBef>
              </a:pPr>
              <a:t>48</a:t>
            </a:fld>
            <a:endParaRPr lang="en-US" altLang="en-US" sz="1300">
              <a:solidFill>
                <a:srgbClr val="000000"/>
              </a:solidFill>
              <a:latin typeface="Calibri" panose="020F0502020204030204" pitchFamily="34" charset="0"/>
            </a:endParaRPr>
          </a:p>
        </p:txBody>
      </p:sp>
      <p:sp>
        <p:nvSpPr>
          <p:cNvPr id="136195" name="Rectangle 2">
            <a:extLst>
              <a:ext uri="{FF2B5EF4-FFF2-40B4-BE49-F238E27FC236}">
                <a16:creationId xmlns:a16="http://schemas.microsoft.com/office/drawing/2014/main" id="{6292B1F6-12DF-5263-AB6E-A6AF68B23725}"/>
              </a:ext>
            </a:extLst>
          </p:cNvPr>
          <p:cNvSpPr>
            <a:spLocks noGrp="1" noRot="1" noChangeAspect="1" noChangeArrowheads="1" noTextEdit="1"/>
          </p:cNvSpPr>
          <p:nvPr>
            <p:ph type="sldImg"/>
          </p:nvPr>
        </p:nvSpPr>
        <p:spPr>
          <a:xfrm>
            <a:off x="944563" y="754063"/>
            <a:ext cx="5151437" cy="3865562"/>
          </a:xfrm>
          <a:ln/>
        </p:spPr>
      </p:sp>
      <p:sp>
        <p:nvSpPr>
          <p:cNvPr id="136196" name="Rectangle 3">
            <a:extLst>
              <a:ext uri="{FF2B5EF4-FFF2-40B4-BE49-F238E27FC236}">
                <a16:creationId xmlns:a16="http://schemas.microsoft.com/office/drawing/2014/main" id="{930D681C-ACE8-CCA5-F365-A20B9963F6B1}"/>
              </a:ext>
            </a:extLst>
          </p:cNvPr>
          <p:cNvSpPr>
            <a:spLocks noGrp="1" noChangeArrowheads="1"/>
          </p:cNvSpPr>
          <p:nvPr>
            <p:ph type="body" idx="1"/>
          </p:nvPr>
        </p:nvSpPr>
        <p:spPr>
          <a:xfrm>
            <a:off x="928688" y="4870450"/>
            <a:ext cx="5262562" cy="462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59" tIns="48680" rIns="97359" bIns="48680"/>
          <a:lstStyle/>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Better at salt’n’pepper noise</a:t>
            </a:r>
          </a:p>
          <a:p>
            <a:pPr eaLnBrk="1" hangingPunct="1"/>
            <a:r>
              <a:rPr lang="en-US" altLang="en-US">
                <a:latin typeface="Arial" panose="020B0604020202020204" pitchFamily="34" charset="0"/>
                <a:cs typeface="Arial" panose="020B0604020202020204" pitchFamily="34" charset="0"/>
              </a:rPr>
              <a:t>Not convolution: try a region with 1’s and a 2, and then 1’s and a 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B1DB877F-5ABB-9AEE-2A84-1B509BC309B9}"/>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0DE7924F-5BE4-2894-554F-BEB07E8C46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99FDA59A-69BB-5645-5136-2393E00C57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DD316C06-4349-4A75-AAA4-D7BE43CDC885}" type="slidenum">
              <a:rPr lang="en-US" altLang="en-US" sz="1200" smtClean="0"/>
              <a:pPr/>
              <a:t>6</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D35DB0EF-9F0B-F27D-2B9A-E5B19463223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C1B1651-18DC-4158-87A0-D2F040D22CD2}" type="slidenum">
              <a:rPr lang="en-US" altLang="en-US" sz="1300">
                <a:solidFill>
                  <a:srgbClr val="000000"/>
                </a:solidFill>
                <a:latin typeface="Calibri" panose="020F0502020204030204" pitchFamily="34" charset="0"/>
              </a:rPr>
              <a:pPr>
                <a:spcBef>
                  <a:spcPct val="0"/>
                </a:spcBef>
              </a:pPr>
              <a:t>49</a:t>
            </a:fld>
            <a:endParaRPr lang="en-US" altLang="en-US" sz="1300">
              <a:solidFill>
                <a:srgbClr val="000000"/>
              </a:solidFill>
              <a:latin typeface="Calibri" panose="020F0502020204030204" pitchFamily="34" charset="0"/>
            </a:endParaRPr>
          </a:p>
        </p:txBody>
      </p:sp>
      <p:sp>
        <p:nvSpPr>
          <p:cNvPr id="138243" name="Rectangle 2">
            <a:extLst>
              <a:ext uri="{FF2B5EF4-FFF2-40B4-BE49-F238E27FC236}">
                <a16:creationId xmlns:a16="http://schemas.microsoft.com/office/drawing/2014/main" id="{5227569D-8DB4-C16B-EFC8-2393DFCCFCF2}"/>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C2D39690-7C0C-5C65-0B61-FF11CD06513D}"/>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9E59E77E-477F-F68E-DC21-3500704F6C7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4BAE6FE-7EA2-4465-AC18-9C4832636542}" type="slidenum">
              <a:rPr lang="en-US" altLang="en-US" sz="1300">
                <a:solidFill>
                  <a:srgbClr val="000000"/>
                </a:solidFill>
                <a:latin typeface="Calibri" panose="020F0502020204030204" pitchFamily="34" charset="0"/>
              </a:rPr>
              <a:pPr>
                <a:spcBef>
                  <a:spcPct val="0"/>
                </a:spcBef>
              </a:pPr>
              <a:t>50</a:t>
            </a:fld>
            <a:endParaRPr lang="en-US" altLang="en-US" sz="1300">
              <a:solidFill>
                <a:srgbClr val="000000"/>
              </a:solidFill>
              <a:latin typeface="Calibri" panose="020F0502020204030204" pitchFamily="34" charset="0"/>
            </a:endParaRPr>
          </a:p>
        </p:txBody>
      </p:sp>
      <p:sp>
        <p:nvSpPr>
          <p:cNvPr id="140291" name="Rectangle 2">
            <a:extLst>
              <a:ext uri="{FF2B5EF4-FFF2-40B4-BE49-F238E27FC236}">
                <a16:creationId xmlns:a16="http://schemas.microsoft.com/office/drawing/2014/main" id="{EB6C02D1-E5E5-7412-83FB-D437581DB9C4}"/>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9D9EE059-9D75-9A1A-214A-99A847E130EE}"/>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EEBB30D5-4215-BF95-C00D-56B9F9E933F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495C457-7761-4F9D-B9A4-07DAEFE75616}" type="slidenum">
              <a:rPr lang="en-US" altLang="en-US" sz="1300">
                <a:solidFill>
                  <a:srgbClr val="000000"/>
                </a:solidFill>
                <a:latin typeface="Calibri" panose="020F0502020204030204" pitchFamily="34" charset="0"/>
              </a:rPr>
              <a:pPr>
                <a:spcBef>
                  <a:spcPct val="0"/>
                </a:spcBef>
              </a:pPr>
              <a:t>51</a:t>
            </a:fld>
            <a:endParaRPr lang="en-US" altLang="en-US" sz="1300">
              <a:solidFill>
                <a:srgbClr val="000000"/>
              </a:solidFill>
              <a:latin typeface="Calibri" panose="020F0502020204030204" pitchFamily="34" charset="0"/>
            </a:endParaRPr>
          </a:p>
        </p:txBody>
      </p:sp>
      <p:sp>
        <p:nvSpPr>
          <p:cNvPr id="142339" name="Rectangle 2">
            <a:extLst>
              <a:ext uri="{FF2B5EF4-FFF2-40B4-BE49-F238E27FC236}">
                <a16:creationId xmlns:a16="http://schemas.microsoft.com/office/drawing/2014/main" id="{07587CF2-4E29-9C3E-61CD-257D1233BD3F}"/>
              </a:ext>
            </a:extLst>
          </p:cNvPr>
          <p:cNvSpPr>
            <a:spLocks noGrp="1" noRot="1" noChangeAspect="1" noChangeArrowheads="1" noTextEdit="1"/>
          </p:cNvSpPr>
          <p:nvPr>
            <p:ph type="sldImg"/>
          </p:nvPr>
        </p:nvSpPr>
        <p:spPr>
          <a:xfrm>
            <a:off x="-512763" y="428625"/>
            <a:ext cx="8132763" cy="6100763"/>
          </a:xfrm>
          <a:ln/>
        </p:spPr>
      </p:sp>
      <p:sp>
        <p:nvSpPr>
          <p:cNvPr id="142340" name="Rectangle 3">
            <a:extLst>
              <a:ext uri="{FF2B5EF4-FFF2-40B4-BE49-F238E27FC236}">
                <a16:creationId xmlns:a16="http://schemas.microsoft.com/office/drawing/2014/main" id="{CC4C4D1C-B3EC-59D1-F77B-0B0A43A00DC4}"/>
              </a:ext>
            </a:extLst>
          </p:cNvPr>
          <p:cNvSpPr>
            <a:spLocks noGrp="1" noChangeArrowheads="1"/>
          </p:cNvSpPr>
          <p:nvPr>
            <p:ph type="body" idx="1"/>
          </p:nvPr>
        </p:nvSpPr>
        <p:spPr>
          <a:xfrm>
            <a:off x="857250" y="6784975"/>
            <a:ext cx="5454650" cy="2705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248DC909-236F-F07F-F21F-8F8A2E7947B5}"/>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7EF689AA-DC23-4411-A67C-EBCD62AAE2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since we’re talking about freq, talk abou thtis. need to compress images!</a:t>
            </a:r>
          </a:p>
        </p:txBody>
      </p:sp>
      <p:sp>
        <p:nvSpPr>
          <p:cNvPr id="94212" name="Slide Number Placeholder 3">
            <a:extLst>
              <a:ext uri="{FF2B5EF4-FFF2-40B4-BE49-F238E27FC236}">
                <a16:creationId xmlns:a16="http://schemas.microsoft.com/office/drawing/2014/main" id="{60315863-E770-5FB3-A15A-3E8575CE39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A41667D-BC5B-48EC-B66D-86A8EEFD092E}" type="slidenum">
              <a:rPr lang="en-US" altLang="en-US" sz="1200" smtClean="0"/>
              <a:pPr/>
              <a:t>52</a:t>
            </a:fld>
            <a:endParaRPr lang="en-US" altLang="en-US" sz="1200"/>
          </a:p>
        </p:txBody>
      </p:sp>
    </p:spTree>
    <p:extLst>
      <p:ext uri="{BB962C8B-B14F-4D97-AF65-F5344CB8AC3E}">
        <p14:creationId xmlns:p14="http://schemas.microsoft.com/office/powerpoint/2010/main" val="593742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F6ED49AE-23DE-D248-F4B0-1B1B4738B9D3}"/>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E9E9455B-46AF-1B99-B0F3-51F4457FA1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1 approach: Loss-less, so you get the same thing back (zip file) PNG is one</a:t>
            </a:r>
          </a:p>
          <a:p>
            <a:r>
              <a:rPr lang="en-US" altLang="en-US">
                <a:latin typeface="Arial" panose="020B0604020202020204" pitchFamily="34" charset="0"/>
                <a:cs typeface="Arial" panose="020B0604020202020204" pitchFamily="34" charset="0"/>
              </a:rPr>
              <a:t>White, blue, blacka nd red pixels </a:t>
            </a:r>
            <a:r>
              <a:rPr lang="en-US" altLang="en-US">
                <a:latin typeface="Arial" panose="020B0604020202020204" pitchFamily="34" charset="0"/>
                <a:cs typeface="Arial" panose="020B0604020202020204" pitchFamily="34" charset="0"/>
                <a:sym typeface="Wingdings" panose="05000000000000000000" pitchFamily="2" charset="2"/>
              </a:rPr>
              <a:t> count and make a histogram, the more frequent, the smaller bit (Huffman-coding procedure) – you make a tree, etc.</a:t>
            </a:r>
          </a:p>
          <a:p>
            <a:r>
              <a:rPr lang="en-US" altLang="en-US">
                <a:latin typeface="Arial" panose="020B0604020202020204" pitchFamily="34" charset="0"/>
                <a:cs typeface="Arial" panose="020B0604020202020204" pitchFamily="34" charset="0"/>
                <a:sym typeface="Wingdings" panose="05000000000000000000" pitchFamily="2" charset="2"/>
              </a:rPr>
              <a:t>This alone is not that useful  can have lots of colors, so this may not compress too much (factor of 2 but no more than that, but factor of 2 not even close)</a:t>
            </a:r>
            <a:endParaRPr lang="en-US" altLang="en-US">
              <a:latin typeface="Arial" panose="020B0604020202020204" pitchFamily="34" charset="0"/>
              <a:cs typeface="Arial" panose="020B0604020202020204" pitchFamily="34" charset="0"/>
            </a:endParaRPr>
          </a:p>
        </p:txBody>
      </p:sp>
      <p:sp>
        <p:nvSpPr>
          <p:cNvPr id="96260" name="Slide Number Placeholder 3">
            <a:extLst>
              <a:ext uri="{FF2B5EF4-FFF2-40B4-BE49-F238E27FC236}">
                <a16:creationId xmlns:a16="http://schemas.microsoft.com/office/drawing/2014/main" id="{A9A2F866-E4E3-8AEA-1C7D-8DF36C754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72EDF7B-93F9-4E84-AC5F-C5B7163175BA}" type="slidenum">
              <a:rPr lang="en-US" altLang="en-US" sz="1200" smtClean="0"/>
              <a:pPr/>
              <a:t>53</a:t>
            </a:fld>
            <a:endParaRPr lang="en-US" altLang="en-US" sz="1200"/>
          </a:p>
        </p:txBody>
      </p:sp>
    </p:spTree>
    <p:extLst>
      <p:ext uri="{BB962C8B-B14F-4D97-AF65-F5344CB8AC3E}">
        <p14:creationId xmlns:p14="http://schemas.microsoft.com/office/powerpoint/2010/main" val="704950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33052C90-FBEA-83DF-BC82-06E60488B444}"/>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235F8D32-D961-20C1-012B-EF84A2C4A8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So we do lossy compression – terrible for text files/zips, you upload and sometimes.. </a:t>
            </a:r>
          </a:p>
          <a:p>
            <a:r>
              <a:rPr lang="en-US" altLang="en-US">
                <a:latin typeface="Arial" panose="020B0604020202020204" pitchFamily="34" charset="0"/>
                <a:cs typeface="Arial" panose="020B0604020202020204" pitchFamily="34" charset="0"/>
              </a:rPr>
              <a:t>why not so bad for images? </a:t>
            </a:r>
          </a:p>
        </p:txBody>
      </p:sp>
      <p:sp>
        <p:nvSpPr>
          <p:cNvPr id="98308" name="Slide Number Placeholder 3">
            <a:extLst>
              <a:ext uri="{FF2B5EF4-FFF2-40B4-BE49-F238E27FC236}">
                <a16:creationId xmlns:a16="http://schemas.microsoft.com/office/drawing/2014/main" id="{220E97A0-E90B-5D44-F821-70BD0BD251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62532D0-DE2D-4986-8266-10A999746070}" type="slidenum">
              <a:rPr lang="en-US" altLang="en-US" sz="1200" smtClean="0"/>
              <a:pPr/>
              <a:t>54</a:t>
            </a:fld>
            <a:endParaRPr lang="en-US" altLang="en-US" sz="1200"/>
          </a:p>
        </p:txBody>
      </p:sp>
    </p:spTree>
    <p:extLst>
      <p:ext uri="{BB962C8B-B14F-4D97-AF65-F5344CB8AC3E}">
        <p14:creationId xmlns:p14="http://schemas.microsoft.com/office/powerpoint/2010/main" val="3156206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F0D2B91-143F-9156-8279-8C58E5786AA7}"/>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1D4A312B-F000-BD2E-B3AF-B2B00EF7AC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No compression is done at this point you can iDCT. What can we do to actually compress?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very low freq we already got rid of bc we cut up the image into 8x8. SO all we want is remove high freq stuff, bc we’re not sensitive. How do we do this?  don’t wanna just do low-pass bc that’ll b blurry</a:t>
            </a:r>
          </a:p>
        </p:txBody>
      </p:sp>
      <p:sp>
        <p:nvSpPr>
          <p:cNvPr id="100356" name="Slide Number Placeholder 3">
            <a:extLst>
              <a:ext uri="{FF2B5EF4-FFF2-40B4-BE49-F238E27FC236}">
                <a16:creationId xmlns:a16="http://schemas.microsoft.com/office/drawing/2014/main" id="{4775491B-F0C7-8545-DD39-32DF561552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BC1A871-A5E7-42F1-95B3-509C49633120}" type="slidenum">
              <a:rPr lang="en-US" altLang="en-US" sz="1200" smtClean="0"/>
              <a:pPr/>
              <a:t>55</a:t>
            </a:fld>
            <a:endParaRPr lang="en-US" altLang="en-US" sz="1200"/>
          </a:p>
        </p:txBody>
      </p:sp>
    </p:spTree>
    <p:extLst>
      <p:ext uri="{BB962C8B-B14F-4D97-AF65-F5344CB8AC3E}">
        <p14:creationId xmlns:p14="http://schemas.microsoft.com/office/powerpoint/2010/main" val="2502023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E0B9FCAE-EA9A-3911-D763-4E0B03E2456A}"/>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D1F41501-D139-99AD-56B3-B3DE2A1BA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We order the 64 numbers from low to high freq</a:t>
            </a:r>
          </a:p>
        </p:txBody>
      </p:sp>
      <p:sp>
        <p:nvSpPr>
          <p:cNvPr id="102404" name="Slide Number Placeholder 3">
            <a:extLst>
              <a:ext uri="{FF2B5EF4-FFF2-40B4-BE49-F238E27FC236}">
                <a16:creationId xmlns:a16="http://schemas.microsoft.com/office/drawing/2014/main" id="{A0729FE5-B584-0A6A-25C6-FD98241DD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69CBDC3-ABF5-4E0E-A4CB-43BE5A9F36CB}" type="slidenum">
              <a:rPr lang="en-US" altLang="en-US" sz="1200" smtClean="0"/>
              <a:pPr/>
              <a:t>56</a:t>
            </a:fld>
            <a:endParaRPr lang="en-US" altLang="en-US" sz="1200"/>
          </a:p>
        </p:txBody>
      </p:sp>
    </p:spTree>
    <p:extLst>
      <p:ext uri="{BB962C8B-B14F-4D97-AF65-F5344CB8AC3E}">
        <p14:creationId xmlns:p14="http://schemas.microsoft.com/office/powerpoint/2010/main" val="3919989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F52E4748-E263-D2B7-6C68-6F8DB745BE18}"/>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17553FCE-99CF-FFB3-5815-3A9DDD3CE1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We give them different “bit budget”, by dividing it with this quantization table that ppl came up with human subjects</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Basically this will zero out many of the high freq components bc usually it’s so small. and they become 0 </a:t>
            </a:r>
            <a:r>
              <a:rPr lang="en-US" altLang="en-US">
                <a:latin typeface="Arial" panose="020B0604020202020204" pitchFamily="34" charset="0"/>
                <a:cs typeface="Arial" panose="020B0604020202020204" pitchFamily="34" charset="0"/>
                <a:sym typeface="Wingdings" panose="05000000000000000000" pitchFamily="2" charset="2"/>
              </a:rPr>
              <a:t> this is how the compression happens.</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(this is the same for JPEG, “quality” can make this value higher)</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Do undo you multiply the B with Q, then run iDCT </a:t>
            </a:r>
            <a:r>
              <a:rPr lang="en-US" altLang="en-US">
                <a:latin typeface="Arial" panose="020B0604020202020204" pitchFamily="34" charset="0"/>
                <a:cs typeface="Arial" panose="020B0604020202020204" pitchFamily="34" charset="0"/>
                <a:sym typeface="Wingdings" panose="05000000000000000000" pitchFamily="2" charset="2"/>
              </a:rPr>
              <a:t> done for each table! Can still do Huffman coding for extra bit of coding in the end. </a:t>
            </a:r>
            <a:endParaRPr lang="en-US" altLang="en-US">
              <a:latin typeface="Arial" panose="020B0604020202020204" pitchFamily="34" charset="0"/>
              <a:cs typeface="Arial" panose="020B0604020202020204" pitchFamily="34" charset="0"/>
            </a:endParaRPr>
          </a:p>
        </p:txBody>
      </p:sp>
      <p:sp>
        <p:nvSpPr>
          <p:cNvPr id="104452" name="Slide Number Placeholder 3">
            <a:extLst>
              <a:ext uri="{FF2B5EF4-FFF2-40B4-BE49-F238E27FC236}">
                <a16:creationId xmlns:a16="http://schemas.microsoft.com/office/drawing/2014/main" id="{8FEE7573-9890-9FB4-A8E3-61D2859C82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7FF57F3-A63B-4C3D-895C-A4ED7E41F07C}" type="slidenum">
              <a:rPr lang="en-US" altLang="en-US" sz="1200" smtClean="0"/>
              <a:pPr/>
              <a:t>57</a:t>
            </a:fld>
            <a:endParaRPr lang="en-US" altLang="en-US" sz="1200"/>
          </a:p>
        </p:txBody>
      </p:sp>
    </p:spTree>
    <p:extLst>
      <p:ext uri="{BB962C8B-B14F-4D97-AF65-F5344CB8AC3E}">
        <p14:creationId xmlns:p14="http://schemas.microsoft.com/office/powerpoint/2010/main" val="287319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50FD741-CCD0-7072-D0E2-4F4B02FDC563}"/>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B2C95FFA-B508-3598-11B4-962DC40478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9396" name="Slide Number Placeholder 3">
            <a:extLst>
              <a:ext uri="{FF2B5EF4-FFF2-40B4-BE49-F238E27FC236}">
                <a16:creationId xmlns:a16="http://schemas.microsoft.com/office/drawing/2014/main" id="{8C66D5E6-5800-0599-0579-0088494C55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9F3718A-9D25-47B1-8678-ABBEF46A42CC}" type="slidenum">
              <a:rPr lang="en-US" altLang="en-US" sz="1200" smtClean="0"/>
              <a:pPr/>
              <a:t>7</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6861971-355F-8358-C808-901C46D74407}"/>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6686BF67-A277-944A-3C52-EABE987B85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all information we need is in the high freq</a:t>
            </a:r>
          </a:p>
        </p:txBody>
      </p:sp>
      <p:sp>
        <p:nvSpPr>
          <p:cNvPr id="55300" name="Slide Number Placeholder 3">
            <a:extLst>
              <a:ext uri="{FF2B5EF4-FFF2-40B4-BE49-F238E27FC236}">
                <a16:creationId xmlns:a16="http://schemas.microsoft.com/office/drawing/2014/main" id="{BE9E62E4-4D1A-0FEE-7BF0-4667246D9B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0C6C78B-1D42-44BB-8ADB-AB452AA4D282}" type="slidenum">
              <a:rPr lang="en-US" altLang="en-US" sz="1200" smtClean="0"/>
              <a:pPr/>
              <a:t>10</a:t>
            </a:fld>
            <a:endParaRPr lang="en-US" altLang="en-US" sz="1200"/>
          </a:p>
        </p:txBody>
      </p:sp>
    </p:spTree>
    <p:extLst>
      <p:ext uri="{BB962C8B-B14F-4D97-AF65-F5344CB8AC3E}">
        <p14:creationId xmlns:p14="http://schemas.microsoft.com/office/powerpoint/2010/main" val="21397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2AFC88B-0DCC-6175-2BC6-1E96A8595B84}"/>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D2B118D0-C89E-589E-A178-01B4638864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one mystery: Can’t tell if she’s smiling at you, looking at you, looking down, looking away? (an aside) to see this, where is the horizon? </a:t>
            </a:r>
          </a:p>
          <a:p>
            <a:r>
              <a:rPr lang="en-US" altLang="en-US">
                <a:latin typeface="Arial" panose="020B0604020202020204" pitchFamily="34" charset="0"/>
                <a:cs typeface="Arial" panose="020B0604020202020204" pitchFamily="34" charset="0"/>
              </a:rPr>
              <a:t>horizon = codes height of the viewer, on the right she’s on your height, with left, she looks higher</a:t>
            </a:r>
          </a:p>
        </p:txBody>
      </p:sp>
      <p:sp>
        <p:nvSpPr>
          <p:cNvPr id="62468" name="Slide Number Placeholder 3">
            <a:extLst>
              <a:ext uri="{FF2B5EF4-FFF2-40B4-BE49-F238E27FC236}">
                <a16:creationId xmlns:a16="http://schemas.microsoft.com/office/drawing/2014/main" id="{D58790A3-1417-B731-D756-486070BB60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FAE09F7-9915-4B5B-A231-88E2BA26749F}" type="slidenum">
              <a:rPr lang="en-US" altLang="en-US" sz="1200" smtClean="0"/>
              <a:pPr/>
              <a:t>11</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06846C7-1C1B-00A4-13F3-E10BAEF45950}"/>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CFAA0E85-6519-26E4-4E18-38EAF13AE0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Margaret Livingstone computed Laplacian pyramid:</a:t>
            </a:r>
          </a:p>
          <a:p>
            <a:r>
              <a:rPr lang="en-US" altLang="en-US" dirty="0">
                <a:latin typeface="Arial" panose="020B0604020202020204" pitchFamily="34" charset="0"/>
                <a:cs typeface="Arial" panose="020B0604020202020204" pitchFamily="34" charset="0"/>
              </a:rPr>
              <a:t>high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where’s she </a:t>
            </a:r>
            <a:r>
              <a:rPr lang="en-US" altLang="en-US" dirty="0" err="1">
                <a:latin typeface="Arial" panose="020B0604020202020204" pitchFamily="34" charset="0"/>
                <a:cs typeface="Arial" panose="020B0604020202020204" pitchFamily="34" charset="0"/>
              </a:rPr>
              <a:t>loking</a:t>
            </a:r>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low –req ?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Same with mouth --&gt; high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not happy, but low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totally a smile</a:t>
            </a:r>
          </a:p>
          <a:p>
            <a:r>
              <a:rPr lang="en-US" altLang="en-US" dirty="0">
                <a:latin typeface="Arial" panose="020B0604020202020204" pitchFamily="34" charset="0"/>
                <a:cs typeface="Arial" panose="020B0604020202020204" pitchFamily="34" charset="0"/>
              </a:rPr>
              <a:t>So recall what we know about fovea. When we look at something only the stuff we look at is high resolution (high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everything else is blurry</a:t>
            </a:r>
          </a:p>
          <a:p>
            <a:r>
              <a:rPr lang="en-US" altLang="en-US" dirty="0">
                <a:latin typeface="Arial" panose="020B0604020202020204" pitchFamily="34" charset="0"/>
                <a:cs typeface="Arial" panose="020B0604020202020204" pitchFamily="34" charset="0"/>
              </a:rPr>
              <a:t>When we look at her mouth.. not smiling, but what about the eyes? angry=straight at you</a:t>
            </a:r>
          </a:p>
          <a:p>
            <a:r>
              <a:rPr lang="en-US" altLang="en-US" dirty="0">
                <a:latin typeface="Arial" panose="020B0604020202020204" pitchFamily="34" charset="0"/>
                <a:cs typeface="Arial" panose="020B0604020202020204" pitchFamily="34" charset="0"/>
              </a:rPr>
              <a:t>When we look at her eyes.. Super trick! Similar to Dali painting but 400 years before</a:t>
            </a:r>
          </a:p>
        </p:txBody>
      </p:sp>
      <p:sp>
        <p:nvSpPr>
          <p:cNvPr id="64516" name="Slide Number Placeholder 3">
            <a:extLst>
              <a:ext uri="{FF2B5EF4-FFF2-40B4-BE49-F238E27FC236}">
                <a16:creationId xmlns:a16="http://schemas.microsoft.com/office/drawing/2014/main" id="{80109251-9EB1-7989-8BC8-100F187548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9AF955D-B4EE-4554-99FF-5F24796CF046}" type="slidenum">
              <a:rPr lang="en-US" altLang="en-US" sz="1200" smtClean="0"/>
              <a:pPr/>
              <a:t>12</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800EB4E-87E7-8F20-4064-54F955ABE9E0}"/>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6B60F5AC-1AA7-FEE1-A071-AFB50251D2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alpha channel 1 = visible, 0 = not visible (transparent). Linear interpolation in pixels</a:t>
            </a:r>
          </a:p>
          <a:p>
            <a:r>
              <a:rPr lang="en-US" altLang="en-US">
                <a:latin typeface="Arial" panose="020B0604020202020204" pitchFamily="34" charset="0"/>
                <a:cs typeface="Arial" panose="020B0604020202020204" pitchFamily="34" charset="0"/>
              </a:rPr>
              <a:t>feathering (smooth change)</a:t>
            </a:r>
          </a:p>
          <a:p>
            <a:r>
              <a:rPr lang="en-US" altLang="en-US">
                <a:latin typeface="Arial" panose="020B0604020202020204" pitchFamily="34" charset="0"/>
                <a:cs typeface="Arial" panose="020B0604020202020204" pitchFamily="34" charset="0"/>
              </a:rPr>
              <a:t>hard to get this feathering window size!</a:t>
            </a:r>
          </a:p>
        </p:txBody>
      </p:sp>
      <p:sp>
        <p:nvSpPr>
          <p:cNvPr id="67588" name="Slide Number Placeholder 3">
            <a:extLst>
              <a:ext uri="{FF2B5EF4-FFF2-40B4-BE49-F238E27FC236}">
                <a16:creationId xmlns:a16="http://schemas.microsoft.com/office/drawing/2014/main" id="{0B4D5EBD-3B93-78C6-36E9-527F3BD77D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3BB757D-C733-4148-9D52-EBD2B95A4C3C}" type="slidenum">
              <a:rPr lang="en-US" altLang="en-US" sz="1200" smtClean="0"/>
              <a:pPr/>
              <a:t>14</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63A9CB1-B03F-7C68-0E44-CA99CFEEC6F1}"/>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826CA3BF-4EAA-77F7-F05E-6A42DC6C5A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too big window size = ghosting!</a:t>
            </a:r>
          </a:p>
        </p:txBody>
      </p:sp>
      <p:sp>
        <p:nvSpPr>
          <p:cNvPr id="69636" name="Slide Number Placeholder 3">
            <a:extLst>
              <a:ext uri="{FF2B5EF4-FFF2-40B4-BE49-F238E27FC236}">
                <a16:creationId xmlns:a16="http://schemas.microsoft.com/office/drawing/2014/main" id="{CD9740D3-43A4-A424-EA92-45EA543E2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2CFE72D-705D-464A-BA36-9843D5173F3C}" type="slidenum">
              <a:rPr lang="en-US" altLang="en-US" sz="1200" smtClean="0"/>
              <a:pPr/>
              <a:t>15</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472F31-BFC7-08FC-EE62-D8B85C5431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5B4E0E-D152-8B57-6093-A77CDF365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343D8D-19C8-0C60-4114-ACC1D1D62648}"/>
              </a:ext>
            </a:extLst>
          </p:cNvPr>
          <p:cNvSpPr>
            <a:spLocks noGrp="1" noChangeArrowheads="1"/>
          </p:cNvSpPr>
          <p:nvPr>
            <p:ph type="sldNum" sz="quarter" idx="12"/>
          </p:nvPr>
        </p:nvSpPr>
        <p:spPr>
          <a:ln/>
        </p:spPr>
        <p:txBody>
          <a:bodyPr/>
          <a:lstStyle>
            <a:lvl1pPr>
              <a:defRPr/>
            </a:lvl1pPr>
          </a:lstStyle>
          <a:p>
            <a:pPr>
              <a:defRPr/>
            </a:pPr>
            <a:fld id="{003A379B-4E3C-43AE-8918-2448671C07A8}" type="slidenum">
              <a:rPr lang="en-US" altLang="en-US"/>
              <a:pPr>
                <a:defRPr/>
              </a:pPr>
              <a:t>‹#›</a:t>
            </a:fld>
            <a:endParaRPr lang="en-US" altLang="en-US"/>
          </a:p>
        </p:txBody>
      </p:sp>
    </p:spTree>
    <p:extLst>
      <p:ext uri="{BB962C8B-B14F-4D97-AF65-F5344CB8AC3E}">
        <p14:creationId xmlns:p14="http://schemas.microsoft.com/office/powerpoint/2010/main" val="194547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A5BB0A-EA63-1A2E-9284-F57A01CD8C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4236BB-B2AB-8F63-ABA1-9F14A8C11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05ED7-3B8F-1BC9-4FAC-50DB9FE4EE4D}"/>
              </a:ext>
            </a:extLst>
          </p:cNvPr>
          <p:cNvSpPr>
            <a:spLocks noGrp="1" noChangeArrowheads="1"/>
          </p:cNvSpPr>
          <p:nvPr>
            <p:ph type="sldNum" sz="quarter" idx="12"/>
          </p:nvPr>
        </p:nvSpPr>
        <p:spPr>
          <a:ln/>
        </p:spPr>
        <p:txBody>
          <a:bodyPr/>
          <a:lstStyle>
            <a:lvl1pPr>
              <a:defRPr/>
            </a:lvl1pPr>
          </a:lstStyle>
          <a:p>
            <a:pPr>
              <a:defRPr/>
            </a:pPr>
            <a:fld id="{4138B4CB-3271-492E-B3CC-8D3E6842A1CE}" type="slidenum">
              <a:rPr lang="en-US" altLang="en-US"/>
              <a:pPr>
                <a:defRPr/>
              </a:pPr>
              <a:t>‹#›</a:t>
            </a:fld>
            <a:endParaRPr lang="en-US" altLang="en-US"/>
          </a:p>
        </p:txBody>
      </p:sp>
    </p:spTree>
    <p:extLst>
      <p:ext uri="{BB962C8B-B14F-4D97-AF65-F5344CB8AC3E}">
        <p14:creationId xmlns:p14="http://schemas.microsoft.com/office/powerpoint/2010/main" val="198036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B01005-A59B-38EF-DC87-B80D04C67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819A09-F30C-15D7-040B-BA266F02D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C97AA3-DA18-E083-3FEB-BB566514A6B8}"/>
              </a:ext>
            </a:extLst>
          </p:cNvPr>
          <p:cNvSpPr>
            <a:spLocks noGrp="1" noChangeArrowheads="1"/>
          </p:cNvSpPr>
          <p:nvPr>
            <p:ph type="sldNum" sz="quarter" idx="12"/>
          </p:nvPr>
        </p:nvSpPr>
        <p:spPr>
          <a:ln/>
        </p:spPr>
        <p:txBody>
          <a:bodyPr/>
          <a:lstStyle>
            <a:lvl1pPr>
              <a:defRPr/>
            </a:lvl1pPr>
          </a:lstStyle>
          <a:p>
            <a:pPr>
              <a:defRPr/>
            </a:pPr>
            <a:fld id="{C7E0EB01-8719-4FAB-8A42-8F5FF0BF7221}" type="slidenum">
              <a:rPr lang="en-US" altLang="en-US"/>
              <a:pPr>
                <a:defRPr/>
              </a:pPr>
              <a:t>‹#›</a:t>
            </a:fld>
            <a:endParaRPr lang="en-US" altLang="en-US"/>
          </a:p>
        </p:txBody>
      </p:sp>
    </p:spTree>
    <p:extLst>
      <p:ext uri="{BB962C8B-B14F-4D97-AF65-F5344CB8AC3E}">
        <p14:creationId xmlns:p14="http://schemas.microsoft.com/office/powerpoint/2010/main" val="983311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A7C3DD-8CAC-774D-073D-44CA9BBD64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353890-073B-53BF-1AE6-AAA0FBA75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485E84-7512-ADD4-230C-CDAD7B760D98}"/>
              </a:ext>
            </a:extLst>
          </p:cNvPr>
          <p:cNvSpPr>
            <a:spLocks noGrp="1" noChangeArrowheads="1"/>
          </p:cNvSpPr>
          <p:nvPr>
            <p:ph type="sldNum" sz="quarter" idx="12"/>
          </p:nvPr>
        </p:nvSpPr>
        <p:spPr>
          <a:ln/>
        </p:spPr>
        <p:txBody>
          <a:bodyPr/>
          <a:lstStyle>
            <a:lvl1pPr>
              <a:defRPr/>
            </a:lvl1pPr>
          </a:lstStyle>
          <a:p>
            <a:pPr>
              <a:defRPr/>
            </a:pPr>
            <a:fld id="{32581934-F9D4-4DA6-90EF-DBA5EF5E715D}" type="slidenum">
              <a:rPr lang="en-US" altLang="en-US"/>
              <a:pPr>
                <a:defRPr/>
              </a:pPr>
              <a:t>‹#›</a:t>
            </a:fld>
            <a:endParaRPr lang="en-US" altLang="en-US"/>
          </a:p>
        </p:txBody>
      </p:sp>
    </p:spTree>
    <p:extLst>
      <p:ext uri="{BB962C8B-B14F-4D97-AF65-F5344CB8AC3E}">
        <p14:creationId xmlns:p14="http://schemas.microsoft.com/office/powerpoint/2010/main" val="392803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CC7F4CD-EA83-26EF-1A58-A2684ACFCF2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EB99317-88EB-51BB-8374-6D655CCC5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B8F13B6-CC6E-6D68-BF92-25D7A8637D00}"/>
              </a:ext>
            </a:extLst>
          </p:cNvPr>
          <p:cNvSpPr>
            <a:spLocks noGrp="1" noChangeArrowheads="1"/>
          </p:cNvSpPr>
          <p:nvPr>
            <p:ph type="sldNum" sz="quarter" idx="12"/>
          </p:nvPr>
        </p:nvSpPr>
        <p:spPr>
          <a:ln/>
        </p:spPr>
        <p:txBody>
          <a:bodyPr/>
          <a:lstStyle>
            <a:lvl1pPr>
              <a:defRPr/>
            </a:lvl1pPr>
          </a:lstStyle>
          <a:p>
            <a:pPr>
              <a:defRPr/>
            </a:pPr>
            <a:fld id="{16512F45-C4EA-49BB-B0BD-52A4C436FAA4}" type="slidenum">
              <a:rPr lang="en-US" altLang="en-US"/>
              <a:pPr>
                <a:defRPr/>
              </a:pPr>
              <a:t>‹#›</a:t>
            </a:fld>
            <a:endParaRPr lang="en-US" altLang="en-US"/>
          </a:p>
        </p:txBody>
      </p:sp>
    </p:spTree>
    <p:extLst>
      <p:ext uri="{BB962C8B-B14F-4D97-AF65-F5344CB8AC3E}">
        <p14:creationId xmlns:p14="http://schemas.microsoft.com/office/powerpoint/2010/main" val="1727649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3" name="Title Text"/>
          <p:cNvSpPr txBox="1">
            <a:spLocks noGrp="1"/>
          </p:cNvSpPr>
          <p:nvPr>
            <p:ph type="title"/>
          </p:nvPr>
        </p:nvSpPr>
        <p:spPr>
          <a:xfrm>
            <a:off x="654895" y="254"/>
            <a:ext cx="7877175" cy="1143001"/>
          </a:xfrm>
          <a:prstGeom prst="rect">
            <a:avLst/>
          </a:prstGeom>
        </p:spPr>
        <p:txBody>
          <a:bodyPr/>
          <a:lstStyle/>
          <a:p>
            <a:r>
              <a:t>Title Text</a:t>
            </a:r>
          </a:p>
        </p:txBody>
      </p:sp>
      <p:sp>
        <p:nvSpPr>
          <p:cNvPr id="54" name="Body Level One…"/>
          <p:cNvSpPr txBox="1">
            <a:spLocks noGrp="1"/>
          </p:cNvSpPr>
          <p:nvPr>
            <p:ph type="body" idx="1"/>
          </p:nvPr>
        </p:nvSpPr>
        <p:spPr>
          <a:xfrm>
            <a:off x="633413" y="1231900"/>
            <a:ext cx="7877175" cy="4648200"/>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8780412" y="6540500"/>
            <a:ext cx="169964" cy="2305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685039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43DA7A0-FFC5-C304-006E-70ABD5DE115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DCE9260F-F2DD-3238-4C4A-013302E1346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F67EF16E-1C0F-9A2B-B768-4A2EA1F7E6F1}"/>
              </a:ext>
            </a:extLst>
          </p:cNvPr>
          <p:cNvSpPr>
            <a:spLocks noGrp="1" noChangeArrowheads="1"/>
          </p:cNvSpPr>
          <p:nvPr>
            <p:ph type="sldNum" sz="quarter" idx="12"/>
          </p:nvPr>
        </p:nvSpPr>
        <p:spPr/>
        <p:txBody>
          <a:bodyPr/>
          <a:lstStyle>
            <a:lvl1pPr eaLnBrk="1" hangingPunct="1">
              <a:defRPr/>
            </a:lvl1pPr>
          </a:lstStyle>
          <a:p>
            <a:pPr>
              <a:defRPr/>
            </a:pPr>
            <a:fld id="{4EC9C2F1-12DF-4D2A-991D-3A7F07138CB7}" type="slidenum">
              <a:rPr lang="en-US" altLang="en-US"/>
              <a:pPr>
                <a:defRPr/>
              </a:pPr>
              <a:t>‹#›</a:t>
            </a:fld>
            <a:endParaRPr lang="en-US" altLang="en-US"/>
          </a:p>
        </p:txBody>
      </p:sp>
    </p:spTree>
    <p:extLst>
      <p:ext uri="{BB962C8B-B14F-4D97-AF65-F5344CB8AC3E}">
        <p14:creationId xmlns:p14="http://schemas.microsoft.com/office/powerpoint/2010/main" val="762280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3D848E-32A0-18B8-87FC-30E030DEB4C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9BEF9C90-A71A-6715-C04C-35E4742F218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29B882D3-AD4F-DECD-A477-B05660E85BEF}"/>
              </a:ext>
            </a:extLst>
          </p:cNvPr>
          <p:cNvSpPr>
            <a:spLocks noGrp="1" noChangeArrowheads="1"/>
          </p:cNvSpPr>
          <p:nvPr>
            <p:ph type="sldNum" sz="quarter" idx="12"/>
          </p:nvPr>
        </p:nvSpPr>
        <p:spPr/>
        <p:txBody>
          <a:bodyPr/>
          <a:lstStyle>
            <a:lvl1pPr eaLnBrk="1" hangingPunct="1">
              <a:defRPr/>
            </a:lvl1pPr>
          </a:lstStyle>
          <a:p>
            <a:pPr>
              <a:defRPr/>
            </a:pPr>
            <a:fld id="{7668AF2E-2304-4DB4-A880-5F4D38BA588C}" type="slidenum">
              <a:rPr lang="en-US" altLang="en-US"/>
              <a:pPr>
                <a:defRPr/>
              </a:pPr>
              <a:t>‹#›</a:t>
            </a:fld>
            <a:endParaRPr lang="en-US" altLang="en-US"/>
          </a:p>
        </p:txBody>
      </p:sp>
    </p:spTree>
    <p:extLst>
      <p:ext uri="{BB962C8B-B14F-4D97-AF65-F5344CB8AC3E}">
        <p14:creationId xmlns:p14="http://schemas.microsoft.com/office/powerpoint/2010/main" val="3849715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D23328-F2A6-6572-34E5-21ACB0A63C0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0F20437-BE2F-E9E7-061B-7AFD8BB3924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1488167-816A-63B7-0D69-206C3BE6C052}"/>
              </a:ext>
            </a:extLst>
          </p:cNvPr>
          <p:cNvSpPr>
            <a:spLocks noGrp="1" noChangeArrowheads="1"/>
          </p:cNvSpPr>
          <p:nvPr>
            <p:ph type="sldNum" sz="quarter" idx="12"/>
          </p:nvPr>
        </p:nvSpPr>
        <p:spPr/>
        <p:txBody>
          <a:bodyPr/>
          <a:lstStyle>
            <a:lvl1pPr eaLnBrk="1" hangingPunct="1">
              <a:defRPr/>
            </a:lvl1pPr>
          </a:lstStyle>
          <a:p>
            <a:pPr>
              <a:defRPr/>
            </a:pPr>
            <a:fld id="{66CDF93F-10C8-4E5F-8DAB-E027D8BDEB97}" type="slidenum">
              <a:rPr lang="en-US" altLang="en-US"/>
              <a:pPr>
                <a:defRPr/>
              </a:pPr>
              <a:t>‹#›</a:t>
            </a:fld>
            <a:endParaRPr lang="en-US" altLang="en-US"/>
          </a:p>
        </p:txBody>
      </p:sp>
    </p:spTree>
    <p:extLst>
      <p:ext uri="{BB962C8B-B14F-4D97-AF65-F5344CB8AC3E}">
        <p14:creationId xmlns:p14="http://schemas.microsoft.com/office/powerpoint/2010/main" val="795932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134D7-38AD-F391-C395-FA6C35EE98E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3BCAE71A-464B-292C-DE07-4AC210D2699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4236AC5-1553-EB58-8EA4-55FEC18B68DE}"/>
              </a:ext>
            </a:extLst>
          </p:cNvPr>
          <p:cNvSpPr>
            <a:spLocks noGrp="1" noChangeArrowheads="1"/>
          </p:cNvSpPr>
          <p:nvPr>
            <p:ph type="sldNum" sz="quarter" idx="12"/>
          </p:nvPr>
        </p:nvSpPr>
        <p:spPr/>
        <p:txBody>
          <a:bodyPr/>
          <a:lstStyle>
            <a:lvl1pPr eaLnBrk="1" hangingPunct="1">
              <a:defRPr/>
            </a:lvl1pPr>
          </a:lstStyle>
          <a:p>
            <a:pPr>
              <a:defRPr/>
            </a:pPr>
            <a:fld id="{04AF1C44-6C8B-4335-8E8A-E0F436B88363}" type="slidenum">
              <a:rPr lang="en-US" altLang="en-US"/>
              <a:pPr>
                <a:defRPr/>
              </a:pPr>
              <a:t>‹#›</a:t>
            </a:fld>
            <a:endParaRPr lang="en-US" altLang="en-US"/>
          </a:p>
        </p:txBody>
      </p:sp>
    </p:spTree>
    <p:extLst>
      <p:ext uri="{BB962C8B-B14F-4D97-AF65-F5344CB8AC3E}">
        <p14:creationId xmlns:p14="http://schemas.microsoft.com/office/powerpoint/2010/main" val="1801534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B51766-BC0C-59F1-EE7E-E1E5DDD3594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B8DDE220-E08D-F857-DA3F-7FF22048CC6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364745F3-3920-4674-1D73-1095880B1267}"/>
              </a:ext>
            </a:extLst>
          </p:cNvPr>
          <p:cNvSpPr>
            <a:spLocks noGrp="1" noChangeArrowheads="1"/>
          </p:cNvSpPr>
          <p:nvPr>
            <p:ph type="sldNum" sz="quarter" idx="12"/>
          </p:nvPr>
        </p:nvSpPr>
        <p:spPr/>
        <p:txBody>
          <a:bodyPr/>
          <a:lstStyle>
            <a:lvl1pPr eaLnBrk="1" hangingPunct="1">
              <a:defRPr/>
            </a:lvl1pPr>
          </a:lstStyle>
          <a:p>
            <a:pPr>
              <a:defRPr/>
            </a:pPr>
            <a:fld id="{E31E2032-7C53-4B1C-B30F-078F068BF834}" type="slidenum">
              <a:rPr lang="en-US" altLang="en-US"/>
              <a:pPr>
                <a:defRPr/>
              </a:pPr>
              <a:t>‹#›</a:t>
            </a:fld>
            <a:endParaRPr lang="en-US" altLang="en-US"/>
          </a:p>
        </p:txBody>
      </p:sp>
    </p:spTree>
    <p:extLst>
      <p:ext uri="{BB962C8B-B14F-4D97-AF65-F5344CB8AC3E}">
        <p14:creationId xmlns:p14="http://schemas.microsoft.com/office/powerpoint/2010/main" val="82637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2635A7-992E-A7DB-2A4E-0E2E1B22B7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E1905D-88AD-CC37-4309-63128A05F5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19508B-E6B7-10F4-8134-96DB07AD7B01}"/>
              </a:ext>
            </a:extLst>
          </p:cNvPr>
          <p:cNvSpPr>
            <a:spLocks noGrp="1" noChangeArrowheads="1"/>
          </p:cNvSpPr>
          <p:nvPr>
            <p:ph type="sldNum" sz="quarter" idx="12"/>
          </p:nvPr>
        </p:nvSpPr>
        <p:spPr>
          <a:ln/>
        </p:spPr>
        <p:txBody>
          <a:bodyPr/>
          <a:lstStyle>
            <a:lvl1pPr>
              <a:defRPr/>
            </a:lvl1pPr>
          </a:lstStyle>
          <a:p>
            <a:pPr>
              <a:defRPr/>
            </a:pPr>
            <a:fld id="{628F8826-61F9-44D5-B487-80E26AF9BF4E}" type="slidenum">
              <a:rPr lang="en-US" altLang="en-US"/>
              <a:pPr>
                <a:defRPr/>
              </a:pPr>
              <a:t>‹#›</a:t>
            </a:fld>
            <a:endParaRPr lang="en-US" altLang="en-US"/>
          </a:p>
        </p:txBody>
      </p:sp>
    </p:spTree>
    <p:extLst>
      <p:ext uri="{BB962C8B-B14F-4D97-AF65-F5344CB8AC3E}">
        <p14:creationId xmlns:p14="http://schemas.microsoft.com/office/powerpoint/2010/main" val="4118532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51C624C-6C36-DE12-F0DB-A2C8D4A39E0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2268710A-F2C0-6B28-C600-367FC993394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BF3F90AD-686E-9052-548A-D30D2AFA8D91}"/>
              </a:ext>
            </a:extLst>
          </p:cNvPr>
          <p:cNvSpPr>
            <a:spLocks noGrp="1" noChangeArrowheads="1"/>
          </p:cNvSpPr>
          <p:nvPr>
            <p:ph type="sldNum" sz="quarter" idx="12"/>
          </p:nvPr>
        </p:nvSpPr>
        <p:spPr/>
        <p:txBody>
          <a:bodyPr/>
          <a:lstStyle>
            <a:lvl1pPr eaLnBrk="1" hangingPunct="1">
              <a:defRPr/>
            </a:lvl1pPr>
          </a:lstStyle>
          <a:p>
            <a:pPr>
              <a:defRPr/>
            </a:pPr>
            <a:fld id="{6B47DAF9-F7D5-4E85-A0F2-BD90CE232B51}" type="slidenum">
              <a:rPr lang="en-US" altLang="en-US"/>
              <a:pPr>
                <a:defRPr/>
              </a:pPr>
              <a:t>‹#›</a:t>
            </a:fld>
            <a:endParaRPr lang="en-US" altLang="en-US"/>
          </a:p>
        </p:txBody>
      </p:sp>
    </p:spTree>
    <p:extLst>
      <p:ext uri="{BB962C8B-B14F-4D97-AF65-F5344CB8AC3E}">
        <p14:creationId xmlns:p14="http://schemas.microsoft.com/office/powerpoint/2010/main" val="102600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D1D7A2-C0F8-272A-2C9A-3635D106608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8669D03E-A4E1-C805-D8E9-E721C02BD92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509A2404-D0DA-1D4D-AF2A-1227C4705255}"/>
              </a:ext>
            </a:extLst>
          </p:cNvPr>
          <p:cNvSpPr>
            <a:spLocks noGrp="1" noChangeArrowheads="1"/>
          </p:cNvSpPr>
          <p:nvPr>
            <p:ph type="sldNum" sz="quarter" idx="12"/>
          </p:nvPr>
        </p:nvSpPr>
        <p:spPr/>
        <p:txBody>
          <a:bodyPr/>
          <a:lstStyle>
            <a:lvl1pPr eaLnBrk="1" hangingPunct="1">
              <a:defRPr/>
            </a:lvl1pPr>
          </a:lstStyle>
          <a:p>
            <a:pPr>
              <a:defRPr/>
            </a:pPr>
            <a:fld id="{0C2B0EC9-3BBA-4567-8F41-2BA9817122CC}" type="slidenum">
              <a:rPr lang="en-US" altLang="en-US"/>
              <a:pPr>
                <a:defRPr/>
              </a:pPr>
              <a:t>‹#›</a:t>
            </a:fld>
            <a:endParaRPr lang="en-US" altLang="en-US"/>
          </a:p>
        </p:txBody>
      </p:sp>
    </p:spTree>
    <p:extLst>
      <p:ext uri="{BB962C8B-B14F-4D97-AF65-F5344CB8AC3E}">
        <p14:creationId xmlns:p14="http://schemas.microsoft.com/office/powerpoint/2010/main" val="194259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9B0BC34-DD87-0C7D-7294-E54AD8C3D78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5B23DF05-AD26-2C26-0FF8-D81E52F6E25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32230661-C871-CE6C-2852-24890559DF65}"/>
              </a:ext>
            </a:extLst>
          </p:cNvPr>
          <p:cNvSpPr>
            <a:spLocks noGrp="1" noChangeArrowheads="1"/>
          </p:cNvSpPr>
          <p:nvPr>
            <p:ph type="sldNum" sz="quarter" idx="12"/>
          </p:nvPr>
        </p:nvSpPr>
        <p:spPr/>
        <p:txBody>
          <a:bodyPr/>
          <a:lstStyle>
            <a:lvl1pPr eaLnBrk="1" hangingPunct="1">
              <a:defRPr/>
            </a:lvl1pPr>
          </a:lstStyle>
          <a:p>
            <a:pPr>
              <a:defRPr/>
            </a:pPr>
            <a:fld id="{E693D63B-F809-44CF-92DB-4F72F6318608}" type="slidenum">
              <a:rPr lang="en-US" altLang="en-US"/>
              <a:pPr>
                <a:defRPr/>
              </a:pPr>
              <a:t>‹#›</a:t>
            </a:fld>
            <a:endParaRPr lang="en-US" altLang="en-US"/>
          </a:p>
        </p:txBody>
      </p:sp>
    </p:spTree>
    <p:extLst>
      <p:ext uri="{BB962C8B-B14F-4D97-AF65-F5344CB8AC3E}">
        <p14:creationId xmlns:p14="http://schemas.microsoft.com/office/powerpoint/2010/main" val="3957385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89A394E-1977-FCE4-03DC-65ABD78E46B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34C7005F-1817-EA3E-3B98-30465574885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BD80F893-6728-A0C4-6661-CFCD14AF86B5}"/>
              </a:ext>
            </a:extLst>
          </p:cNvPr>
          <p:cNvSpPr>
            <a:spLocks noGrp="1" noChangeArrowheads="1"/>
          </p:cNvSpPr>
          <p:nvPr>
            <p:ph type="sldNum" sz="quarter" idx="12"/>
          </p:nvPr>
        </p:nvSpPr>
        <p:spPr/>
        <p:txBody>
          <a:bodyPr/>
          <a:lstStyle>
            <a:lvl1pPr eaLnBrk="1" hangingPunct="1">
              <a:defRPr/>
            </a:lvl1pPr>
          </a:lstStyle>
          <a:p>
            <a:pPr>
              <a:defRPr/>
            </a:pPr>
            <a:fld id="{53DD3CFD-6E54-4913-BB51-3F2B9E4AFCDA}" type="slidenum">
              <a:rPr lang="en-US" altLang="en-US"/>
              <a:pPr>
                <a:defRPr/>
              </a:pPr>
              <a:t>‹#›</a:t>
            </a:fld>
            <a:endParaRPr lang="en-US" altLang="en-US"/>
          </a:p>
        </p:txBody>
      </p:sp>
    </p:spTree>
    <p:extLst>
      <p:ext uri="{BB962C8B-B14F-4D97-AF65-F5344CB8AC3E}">
        <p14:creationId xmlns:p14="http://schemas.microsoft.com/office/powerpoint/2010/main" val="824612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88E831-546A-758F-C386-890EA6E5651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D948ADC2-AB4C-8A52-CBE8-320BB2AC08D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06D77D2F-BA11-D4A9-4F74-6A1154F9BCEB}"/>
              </a:ext>
            </a:extLst>
          </p:cNvPr>
          <p:cNvSpPr>
            <a:spLocks noGrp="1" noChangeArrowheads="1"/>
          </p:cNvSpPr>
          <p:nvPr>
            <p:ph type="sldNum" sz="quarter" idx="12"/>
          </p:nvPr>
        </p:nvSpPr>
        <p:spPr/>
        <p:txBody>
          <a:bodyPr/>
          <a:lstStyle>
            <a:lvl1pPr eaLnBrk="1" hangingPunct="1">
              <a:defRPr/>
            </a:lvl1pPr>
          </a:lstStyle>
          <a:p>
            <a:pPr>
              <a:defRPr/>
            </a:pPr>
            <a:fld id="{CC83E62B-7E5A-4DE4-838B-507F53CDCFE8}" type="slidenum">
              <a:rPr lang="en-US" altLang="en-US"/>
              <a:pPr>
                <a:defRPr/>
              </a:pPr>
              <a:t>‹#›</a:t>
            </a:fld>
            <a:endParaRPr lang="en-US" altLang="en-US"/>
          </a:p>
        </p:txBody>
      </p:sp>
    </p:spTree>
    <p:extLst>
      <p:ext uri="{BB962C8B-B14F-4D97-AF65-F5344CB8AC3E}">
        <p14:creationId xmlns:p14="http://schemas.microsoft.com/office/powerpoint/2010/main" val="350444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90EFD8-6CF9-EE15-2E3E-87B9727CE4B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BB886207-6C42-2CDB-11EC-A93249ADBE6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8D1D60A-3C2A-00F9-FF4A-D7E04CE7A98F}"/>
              </a:ext>
            </a:extLst>
          </p:cNvPr>
          <p:cNvSpPr>
            <a:spLocks noGrp="1" noChangeArrowheads="1"/>
          </p:cNvSpPr>
          <p:nvPr>
            <p:ph type="sldNum" sz="quarter" idx="12"/>
          </p:nvPr>
        </p:nvSpPr>
        <p:spPr/>
        <p:txBody>
          <a:bodyPr/>
          <a:lstStyle>
            <a:lvl1pPr eaLnBrk="1" hangingPunct="1">
              <a:defRPr/>
            </a:lvl1pPr>
          </a:lstStyle>
          <a:p>
            <a:pPr>
              <a:defRPr/>
            </a:pPr>
            <a:fld id="{B1FBCA7D-EAE8-4F6B-850D-E799F5CC03CF}" type="slidenum">
              <a:rPr lang="en-US" altLang="en-US"/>
              <a:pPr>
                <a:defRPr/>
              </a:pPr>
              <a:t>‹#›</a:t>
            </a:fld>
            <a:endParaRPr lang="en-US" altLang="en-US"/>
          </a:p>
        </p:txBody>
      </p:sp>
    </p:spTree>
    <p:extLst>
      <p:ext uri="{BB962C8B-B14F-4D97-AF65-F5344CB8AC3E}">
        <p14:creationId xmlns:p14="http://schemas.microsoft.com/office/powerpoint/2010/main" val="365063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A15751BC-9F2D-25FE-DA40-DF7EAA9873C3}"/>
              </a:ext>
            </a:extLst>
          </p:cNvPr>
          <p:cNvGrpSpPr>
            <a:grpSpLocks/>
          </p:cNvGrpSpPr>
          <p:nvPr/>
        </p:nvGrpSpPr>
        <p:grpSpPr bwMode="auto">
          <a:xfrm>
            <a:off x="5394325" y="876300"/>
            <a:ext cx="2794000" cy="1787525"/>
            <a:chOff x="343" y="432"/>
            <a:chExt cx="5082" cy="3217"/>
          </a:xfrm>
        </p:grpSpPr>
        <p:pic>
          <p:nvPicPr>
            <p:cNvPr id="3" name="Picture 5" descr="S2007 Centered copy">
              <a:extLst>
                <a:ext uri="{FF2B5EF4-FFF2-40B4-BE49-F238E27FC236}">
                  <a16:creationId xmlns:a16="http://schemas.microsoft.com/office/drawing/2014/main" id="{FBD74EF7-7AD7-4E0F-58C9-85FE0550AE7C}"/>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52" y="448"/>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2007 Centered copy">
              <a:extLst>
                <a:ext uri="{FF2B5EF4-FFF2-40B4-BE49-F238E27FC236}">
                  <a16:creationId xmlns:a16="http://schemas.microsoft.com/office/drawing/2014/main" id="{A23576D6-3AEB-DA5F-1152-71B7AC9CAA55}"/>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344" y="440"/>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2007 Centered copy">
              <a:extLst>
                <a:ext uri="{FF2B5EF4-FFF2-40B4-BE49-F238E27FC236}">
                  <a16:creationId xmlns:a16="http://schemas.microsoft.com/office/drawing/2014/main" id="{E070F6C0-4435-3127-7CEB-C6C233482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 y="432"/>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2" name="Rectangle 2"/>
          <p:cNvSpPr>
            <a:spLocks noGrp="1" noChangeArrowheads="1"/>
          </p:cNvSpPr>
          <p:nvPr>
            <p:ph type="ctrTitle"/>
          </p:nvPr>
        </p:nvSpPr>
        <p:spPr>
          <a:xfrm>
            <a:off x="368300" y="280988"/>
            <a:ext cx="4038600" cy="3000375"/>
          </a:xfrm>
        </p:spPr>
        <p:txBody>
          <a:bodyPr/>
          <a:lstStyle>
            <a:lvl1pPr>
              <a:defRPr/>
            </a:lvl1pPr>
          </a:lstStyle>
          <a:p>
            <a:pPr lvl="0"/>
            <a:r>
              <a:rPr lang="en-US" altLang="en-US" noProof="0"/>
              <a:t>Click to edit Master title style</a:t>
            </a:r>
          </a:p>
        </p:txBody>
      </p:sp>
      <p:sp>
        <p:nvSpPr>
          <p:cNvPr id="5123" name="Rectangle 3"/>
          <p:cNvSpPr>
            <a:spLocks noGrp="1" noChangeArrowheads="1"/>
          </p:cNvSpPr>
          <p:nvPr>
            <p:ph type="subTitle" idx="1"/>
          </p:nvPr>
        </p:nvSpPr>
        <p:spPr>
          <a:xfrm>
            <a:off x="371475" y="3663950"/>
            <a:ext cx="8431213" cy="2946400"/>
          </a:xfrm>
        </p:spPr>
        <p:txBody>
          <a:bodyPr/>
          <a:lstStyle>
            <a:lvl1pPr marL="0" indent="0" algn="ctr">
              <a:buFontTx/>
              <a:buNone/>
              <a:defRPr/>
            </a:lvl1pPr>
          </a:lstStyle>
          <a:p>
            <a:pPr lvl="0"/>
            <a:r>
              <a:rPr lang="en-US" altLang="en-US" noProof="0"/>
              <a:t>Click to edit Master subtitle style</a:t>
            </a:r>
          </a:p>
        </p:txBody>
      </p:sp>
    </p:spTree>
    <p:extLst>
      <p:ext uri="{BB962C8B-B14F-4D97-AF65-F5344CB8AC3E}">
        <p14:creationId xmlns:p14="http://schemas.microsoft.com/office/powerpoint/2010/main" val="2856493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0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0364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819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84159DF-609C-0A18-4080-F952354A93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68E162-F565-0918-AA61-0E2CF4D1AC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459B81-1D36-1D7A-54C7-0E53599003B2}"/>
              </a:ext>
            </a:extLst>
          </p:cNvPr>
          <p:cNvSpPr>
            <a:spLocks noGrp="1" noChangeArrowheads="1"/>
          </p:cNvSpPr>
          <p:nvPr>
            <p:ph type="sldNum" sz="quarter" idx="12"/>
          </p:nvPr>
        </p:nvSpPr>
        <p:spPr>
          <a:ln/>
        </p:spPr>
        <p:txBody>
          <a:bodyPr/>
          <a:lstStyle>
            <a:lvl1pPr>
              <a:defRPr/>
            </a:lvl1pPr>
          </a:lstStyle>
          <a:p>
            <a:pPr>
              <a:defRPr/>
            </a:pPr>
            <a:fld id="{1ACE86EE-3772-47BA-A8F8-D920883C1765}" type="slidenum">
              <a:rPr lang="en-US" altLang="en-US"/>
              <a:pPr>
                <a:defRPr/>
              </a:pPr>
              <a:t>‹#›</a:t>
            </a:fld>
            <a:endParaRPr lang="en-US" altLang="en-US"/>
          </a:p>
        </p:txBody>
      </p:sp>
    </p:spTree>
    <p:extLst>
      <p:ext uri="{BB962C8B-B14F-4D97-AF65-F5344CB8AC3E}">
        <p14:creationId xmlns:p14="http://schemas.microsoft.com/office/powerpoint/2010/main" val="1993722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71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1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645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7794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267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237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351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BB2E46D-F83E-8A3A-DE76-E628785E421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D9C1EBC-DD6B-CECA-DF63-A7B3042060F8}"/>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BD0B69F-37D9-7680-B859-D0370CE0940D}"/>
              </a:ext>
            </a:extLst>
          </p:cNvPr>
          <p:cNvSpPr>
            <a:spLocks noGrp="1" noChangeArrowheads="1"/>
          </p:cNvSpPr>
          <p:nvPr>
            <p:ph type="sldNum" sz="quarter" idx="12"/>
          </p:nvPr>
        </p:nvSpPr>
        <p:spPr/>
        <p:txBody>
          <a:bodyPr/>
          <a:lstStyle>
            <a:lvl1pPr>
              <a:defRPr/>
            </a:lvl1pPr>
          </a:lstStyle>
          <a:p>
            <a:pPr>
              <a:defRPr/>
            </a:pPr>
            <a:fld id="{BEFC8F20-49ED-4D25-BBE9-8D567AA8630F}" type="slidenum">
              <a:rPr lang="en-US" altLang="en-US"/>
              <a:pPr>
                <a:defRPr/>
              </a:pPr>
              <a:t>‹#›</a:t>
            </a:fld>
            <a:endParaRPr lang="en-US" altLang="en-US"/>
          </a:p>
        </p:txBody>
      </p:sp>
    </p:spTree>
    <p:extLst>
      <p:ext uri="{BB962C8B-B14F-4D97-AF65-F5344CB8AC3E}">
        <p14:creationId xmlns:p14="http://schemas.microsoft.com/office/powerpoint/2010/main" val="4182234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1890A6-D237-DE4E-8E57-2877761C234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579C150B-4D30-A76C-0067-8AD614AA94F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34FE12C6-8FEB-8AFD-750A-3C9127DDA114}"/>
              </a:ext>
            </a:extLst>
          </p:cNvPr>
          <p:cNvSpPr>
            <a:spLocks noGrp="1" noChangeArrowheads="1"/>
          </p:cNvSpPr>
          <p:nvPr>
            <p:ph type="sldNum" sz="quarter" idx="12"/>
          </p:nvPr>
        </p:nvSpPr>
        <p:spPr/>
        <p:txBody>
          <a:bodyPr/>
          <a:lstStyle>
            <a:lvl1pPr>
              <a:defRPr/>
            </a:lvl1pPr>
          </a:lstStyle>
          <a:p>
            <a:pPr>
              <a:defRPr/>
            </a:pPr>
            <a:fld id="{5FA2FF82-27F0-4C78-9AB7-85C87BDAC8A9}" type="slidenum">
              <a:rPr lang="en-US" altLang="en-US"/>
              <a:pPr>
                <a:defRPr/>
              </a:pPr>
              <a:t>‹#›</a:t>
            </a:fld>
            <a:endParaRPr lang="en-US" altLang="en-US"/>
          </a:p>
        </p:txBody>
      </p:sp>
    </p:spTree>
    <p:extLst>
      <p:ext uri="{BB962C8B-B14F-4D97-AF65-F5344CB8AC3E}">
        <p14:creationId xmlns:p14="http://schemas.microsoft.com/office/powerpoint/2010/main" val="3398898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8A81F2-269F-9218-C444-B3A4D37C216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47DEBE40-4584-D988-D89A-B16ABC0911B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92DDAC45-0A80-8C01-18BD-BE5E880B6C4A}"/>
              </a:ext>
            </a:extLst>
          </p:cNvPr>
          <p:cNvSpPr>
            <a:spLocks noGrp="1" noChangeArrowheads="1"/>
          </p:cNvSpPr>
          <p:nvPr>
            <p:ph type="sldNum" sz="quarter" idx="12"/>
          </p:nvPr>
        </p:nvSpPr>
        <p:spPr/>
        <p:txBody>
          <a:bodyPr/>
          <a:lstStyle>
            <a:lvl1pPr>
              <a:defRPr/>
            </a:lvl1pPr>
          </a:lstStyle>
          <a:p>
            <a:pPr>
              <a:defRPr/>
            </a:pPr>
            <a:fld id="{42CC0ECB-FD95-4496-A50D-B959FF76E9D3}" type="slidenum">
              <a:rPr lang="en-US" altLang="en-US"/>
              <a:pPr>
                <a:defRPr/>
              </a:pPr>
              <a:t>‹#›</a:t>
            </a:fld>
            <a:endParaRPr lang="en-US" altLang="en-US"/>
          </a:p>
        </p:txBody>
      </p:sp>
    </p:spTree>
    <p:extLst>
      <p:ext uri="{BB962C8B-B14F-4D97-AF65-F5344CB8AC3E}">
        <p14:creationId xmlns:p14="http://schemas.microsoft.com/office/powerpoint/2010/main" val="279160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AB0A1E-B5DD-3450-2806-2D4657887B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75221D-C0BD-76E6-C6D8-D9797CBD30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DEA0C2-A597-3CD7-F678-7E6B22DF9CA6}"/>
              </a:ext>
            </a:extLst>
          </p:cNvPr>
          <p:cNvSpPr>
            <a:spLocks noGrp="1" noChangeArrowheads="1"/>
          </p:cNvSpPr>
          <p:nvPr>
            <p:ph type="sldNum" sz="quarter" idx="12"/>
          </p:nvPr>
        </p:nvSpPr>
        <p:spPr>
          <a:ln/>
        </p:spPr>
        <p:txBody>
          <a:bodyPr/>
          <a:lstStyle>
            <a:lvl1pPr>
              <a:defRPr/>
            </a:lvl1pPr>
          </a:lstStyle>
          <a:p>
            <a:pPr>
              <a:defRPr/>
            </a:pPr>
            <a:fld id="{2AF5D292-98BF-416D-B300-CC3FD9E39AAF}" type="slidenum">
              <a:rPr lang="en-US" altLang="en-US"/>
              <a:pPr>
                <a:defRPr/>
              </a:pPr>
              <a:t>‹#›</a:t>
            </a:fld>
            <a:endParaRPr lang="en-US" altLang="en-US"/>
          </a:p>
        </p:txBody>
      </p:sp>
    </p:spTree>
    <p:extLst>
      <p:ext uri="{BB962C8B-B14F-4D97-AF65-F5344CB8AC3E}">
        <p14:creationId xmlns:p14="http://schemas.microsoft.com/office/powerpoint/2010/main" val="2665727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FDC488-2269-74B4-7667-87A5AA3A4C7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6D4FB67-5CCA-5576-1B9C-391DF5FE4A0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A6B5F48-0D09-F2FE-2943-596C2E4D01BB}"/>
              </a:ext>
            </a:extLst>
          </p:cNvPr>
          <p:cNvSpPr>
            <a:spLocks noGrp="1" noChangeArrowheads="1"/>
          </p:cNvSpPr>
          <p:nvPr>
            <p:ph type="sldNum" sz="quarter" idx="12"/>
          </p:nvPr>
        </p:nvSpPr>
        <p:spPr/>
        <p:txBody>
          <a:bodyPr/>
          <a:lstStyle>
            <a:lvl1pPr>
              <a:defRPr/>
            </a:lvl1pPr>
          </a:lstStyle>
          <a:p>
            <a:pPr>
              <a:defRPr/>
            </a:pPr>
            <a:fld id="{D5F92D4B-CADA-4AF9-AD0D-C44C85EEE429}" type="slidenum">
              <a:rPr lang="en-US" altLang="en-US"/>
              <a:pPr>
                <a:defRPr/>
              </a:pPr>
              <a:t>‹#›</a:t>
            </a:fld>
            <a:endParaRPr lang="en-US" altLang="en-US"/>
          </a:p>
        </p:txBody>
      </p:sp>
    </p:spTree>
    <p:extLst>
      <p:ext uri="{BB962C8B-B14F-4D97-AF65-F5344CB8AC3E}">
        <p14:creationId xmlns:p14="http://schemas.microsoft.com/office/powerpoint/2010/main" val="2762518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9171C9-9A04-EC0B-84F0-60933E88341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B981F4A9-52D2-8B03-1836-DBE82E9DB78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EF7EE8B3-4548-9294-730B-011662142D4A}"/>
              </a:ext>
            </a:extLst>
          </p:cNvPr>
          <p:cNvSpPr>
            <a:spLocks noGrp="1" noChangeArrowheads="1"/>
          </p:cNvSpPr>
          <p:nvPr>
            <p:ph type="sldNum" sz="quarter" idx="12"/>
          </p:nvPr>
        </p:nvSpPr>
        <p:spPr/>
        <p:txBody>
          <a:bodyPr/>
          <a:lstStyle>
            <a:lvl1pPr>
              <a:defRPr/>
            </a:lvl1pPr>
          </a:lstStyle>
          <a:p>
            <a:pPr>
              <a:defRPr/>
            </a:pPr>
            <a:fld id="{AAEC37EC-0D23-4C68-965E-BEAC7D0729E9}" type="slidenum">
              <a:rPr lang="en-US" altLang="en-US"/>
              <a:pPr>
                <a:defRPr/>
              </a:pPr>
              <a:t>‹#›</a:t>
            </a:fld>
            <a:endParaRPr lang="en-US" altLang="en-US"/>
          </a:p>
        </p:txBody>
      </p:sp>
    </p:spTree>
    <p:extLst>
      <p:ext uri="{BB962C8B-B14F-4D97-AF65-F5344CB8AC3E}">
        <p14:creationId xmlns:p14="http://schemas.microsoft.com/office/powerpoint/2010/main" val="1077104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8A8C84-3A8B-1B78-FCC4-35DEC13A6A3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0690D7CD-DC48-D0CA-5AF9-BEEA86B2D22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EBC53766-F01A-7183-96B7-23BF0AE68EC6}"/>
              </a:ext>
            </a:extLst>
          </p:cNvPr>
          <p:cNvSpPr>
            <a:spLocks noGrp="1" noChangeArrowheads="1"/>
          </p:cNvSpPr>
          <p:nvPr>
            <p:ph type="sldNum" sz="quarter" idx="12"/>
          </p:nvPr>
        </p:nvSpPr>
        <p:spPr/>
        <p:txBody>
          <a:bodyPr/>
          <a:lstStyle>
            <a:lvl1pPr>
              <a:defRPr/>
            </a:lvl1pPr>
          </a:lstStyle>
          <a:p>
            <a:pPr>
              <a:defRPr/>
            </a:pPr>
            <a:fld id="{D6A5DD54-F93B-44B1-AE3E-8C294995C5DF}" type="slidenum">
              <a:rPr lang="en-US" altLang="en-US"/>
              <a:pPr>
                <a:defRPr/>
              </a:pPr>
              <a:t>‹#›</a:t>
            </a:fld>
            <a:endParaRPr lang="en-US" altLang="en-US"/>
          </a:p>
        </p:txBody>
      </p:sp>
    </p:spTree>
    <p:extLst>
      <p:ext uri="{BB962C8B-B14F-4D97-AF65-F5344CB8AC3E}">
        <p14:creationId xmlns:p14="http://schemas.microsoft.com/office/powerpoint/2010/main" val="2543592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5F0A9A-231E-1D16-0245-DA230E99622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DEFAA643-4A41-7F57-477F-75E5711EA18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17FC0E14-E475-08B5-2C9F-54F0B40685C9}"/>
              </a:ext>
            </a:extLst>
          </p:cNvPr>
          <p:cNvSpPr>
            <a:spLocks noGrp="1" noChangeArrowheads="1"/>
          </p:cNvSpPr>
          <p:nvPr>
            <p:ph type="sldNum" sz="quarter" idx="12"/>
          </p:nvPr>
        </p:nvSpPr>
        <p:spPr/>
        <p:txBody>
          <a:bodyPr/>
          <a:lstStyle>
            <a:lvl1pPr>
              <a:defRPr/>
            </a:lvl1pPr>
          </a:lstStyle>
          <a:p>
            <a:pPr>
              <a:defRPr/>
            </a:pPr>
            <a:fld id="{98E14AF7-0BFC-4E1B-8545-2DE5C8B03412}" type="slidenum">
              <a:rPr lang="en-US" altLang="en-US"/>
              <a:pPr>
                <a:defRPr/>
              </a:pPr>
              <a:t>‹#›</a:t>
            </a:fld>
            <a:endParaRPr lang="en-US" altLang="en-US"/>
          </a:p>
        </p:txBody>
      </p:sp>
    </p:spTree>
    <p:extLst>
      <p:ext uri="{BB962C8B-B14F-4D97-AF65-F5344CB8AC3E}">
        <p14:creationId xmlns:p14="http://schemas.microsoft.com/office/powerpoint/2010/main" val="3937501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D4A8BAD-0485-D2D0-F5AE-270499F06A2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3CDF4F7-BE92-2A88-0B1E-D9F432040D20}"/>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5B7C931-8CFD-0C9F-26AD-81E24FC6C67B}"/>
              </a:ext>
            </a:extLst>
          </p:cNvPr>
          <p:cNvSpPr>
            <a:spLocks noGrp="1" noChangeArrowheads="1"/>
          </p:cNvSpPr>
          <p:nvPr>
            <p:ph type="sldNum" sz="quarter" idx="12"/>
          </p:nvPr>
        </p:nvSpPr>
        <p:spPr/>
        <p:txBody>
          <a:bodyPr/>
          <a:lstStyle>
            <a:lvl1pPr>
              <a:defRPr/>
            </a:lvl1pPr>
          </a:lstStyle>
          <a:p>
            <a:pPr>
              <a:defRPr/>
            </a:pPr>
            <a:fld id="{6061B952-6C79-4A48-A8D0-29461D835219}" type="slidenum">
              <a:rPr lang="en-US" altLang="en-US"/>
              <a:pPr>
                <a:defRPr/>
              </a:pPr>
              <a:t>‹#›</a:t>
            </a:fld>
            <a:endParaRPr lang="en-US" altLang="en-US"/>
          </a:p>
        </p:txBody>
      </p:sp>
    </p:spTree>
    <p:extLst>
      <p:ext uri="{BB962C8B-B14F-4D97-AF65-F5344CB8AC3E}">
        <p14:creationId xmlns:p14="http://schemas.microsoft.com/office/powerpoint/2010/main" val="1655573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C69F5B5-F9E2-EF75-8399-8D3CD9E2E5E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C71CE46-1211-190F-333D-FDB51063A85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A3317A0-A9C5-2BAB-992C-C290A3914673}"/>
              </a:ext>
            </a:extLst>
          </p:cNvPr>
          <p:cNvSpPr>
            <a:spLocks noGrp="1" noChangeArrowheads="1"/>
          </p:cNvSpPr>
          <p:nvPr>
            <p:ph type="sldNum" sz="quarter" idx="12"/>
          </p:nvPr>
        </p:nvSpPr>
        <p:spPr/>
        <p:txBody>
          <a:bodyPr/>
          <a:lstStyle>
            <a:lvl1pPr>
              <a:defRPr/>
            </a:lvl1pPr>
          </a:lstStyle>
          <a:p>
            <a:pPr>
              <a:defRPr/>
            </a:pPr>
            <a:fld id="{CDF71F1E-1184-4AB8-B0D2-96490D02A269}" type="slidenum">
              <a:rPr lang="en-US" altLang="en-US"/>
              <a:pPr>
                <a:defRPr/>
              </a:pPr>
              <a:t>‹#›</a:t>
            </a:fld>
            <a:endParaRPr lang="en-US" altLang="en-US"/>
          </a:p>
        </p:txBody>
      </p:sp>
    </p:spTree>
    <p:extLst>
      <p:ext uri="{BB962C8B-B14F-4D97-AF65-F5344CB8AC3E}">
        <p14:creationId xmlns:p14="http://schemas.microsoft.com/office/powerpoint/2010/main" val="3133486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8531EE-9144-5EC4-90C3-37C160DDD01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F88E3D8-42BD-DA80-B494-559CED77718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B1D569E2-7FE9-579D-5048-F1ED88EB8513}"/>
              </a:ext>
            </a:extLst>
          </p:cNvPr>
          <p:cNvSpPr>
            <a:spLocks noGrp="1" noChangeArrowheads="1"/>
          </p:cNvSpPr>
          <p:nvPr>
            <p:ph type="sldNum" sz="quarter" idx="12"/>
          </p:nvPr>
        </p:nvSpPr>
        <p:spPr/>
        <p:txBody>
          <a:bodyPr/>
          <a:lstStyle>
            <a:lvl1pPr>
              <a:defRPr/>
            </a:lvl1pPr>
          </a:lstStyle>
          <a:p>
            <a:pPr>
              <a:defRPr/>
            </a:pPr>
            <a:fld id="{F65047B6-3118-4043-8B56-EC2143CF366F}" type="slidenum">
              <a:rPr lang="en-US" altLang="en-US"/>
              <a:pPr>
                <a:defRPr/>
              </a:pPr>
              <a:t>‹#›</a:t>
            </a:fld>
            <a:endParaRPr lang="en-US" altLang="en-US"/>
          </a:p>
        </p:txBody>
      </p:sp>
    </p:spTree>
    <p:extLst>
      <p:ext uri="{BB962C8B-B14F-4D97-AF65-F5344CB8AC3E}">
        <p14:creationId xmlns:p14="http://schemas.microsoft.com/office/powerpoint/2010/main" val="206162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3268AB-7378-57B8-99BB-582DE4C03A4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0672F7D-896B-E804-7592-EBADFC3BC6C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2FF839B-4DE1-90E6-FE6E-38F13B8249DD}"/>
              </a:ext>
            </a:extLst>
          </p:cNvPr>
          <p:cNvSpPr>
            <a:spLocks noGrp="1" noChangeArrowheads="1"/>
          </p:cNvSpPr>
          <p:nvPr>
            <p:ph type="sldNum" sz="quarter" idx="12"/>
          </p:nvPr>
        </p:nvSpPr>
        <p:spPr/>
        <p:txBody>
          <a:bodyPr/>
          <a:lstStyle>
            <a:lvl1pPr>
              <a:defRPr/>
            </a:lvl1pPr>
          </a:lstStyle>
          <a:p>
            <a:pPr>
              <a:defRPr/>
            </a:pPr>
            <a:fld id="{4281A926-D95B-4C9B-B640-1ECA21597AA9}" type="slidenum">
              <a:rPr lang="en-US" altLang="en-US"/>
              <a:pPr>
                <a:defRPr/>
              </a:pPr>
              <a:t>‹#›</a:t>
            </a:fld>
            <a:endParaRPr lang="en-US" altLang="en-US"/>
          </a:p>
        </p:txBody>
      </p:sp>
    </p:spTree>
    <p:extLst>
      <p:ext uri="{BB962C8B-B14F-4D97-AF65-F5344CB8AC3E}">
        <p14:creationId xmlns:p14="http://schemas.microsoft.com/office/powerpoint/2010/main" val="3189956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0F7CA8-FB0C-980D-4BE2-BFFB1093C61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36964E-AFA2-F7C3-C5AF-43201D84D2E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2E4ACC-24D1-1572-5587-0F099C1C426B}"/>
              </a:ext>
            </a:extLst>
          </p:cNvPr>
          <p:cNvSpPr>
            <a:spLocks noGrp="1" noChangeArrowheads="1"/>
          </p:cNvSpPr>
          <p:nvPr>
            <p:ph type="sldNum" sz="quarter" idx="12"/>
          </p:nvPr>
        </p:nvSpPr>
        <p:spPr/>
        <p:txBody>
          <a:bodyPr/>
          <a:lstStyle>
            <a:lvl1pPr algn="l">
              <a:defRPr/>
            </a:lvl1pPr>
          </a:lstStyle>
          <a:p>
            <a:pPr>
              <a:defRPr/>
            </a:pPr>
            <a:fld id="{13ACBE69-DFAD-471A-B177-2CC961193148}" type="slidenum">
              <a:rPr lang="en-US" altLang="en-US"/>
              <a:pPr>
                <a:defRPr/>
              </a:pPr>
              <a:t>‹#›</a:t>
            </a:fld>
            <a:endParaRPr lang="en-US" altLang="en-US"/>
          </a:p>
        </p:txBody>
      </p:sp>
    </p:spTree>
    <p:extLst>
      <p:ext uri="{BB962C8B-B14F-4D97-AF65-F5344CB8AC3E}">
        <p14:creationId xmlns:p14="http://schemas.microsoft.com/office/powerpoint/2010/main" val="182885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6BFA2D-D9D8-7ADD-0AD2-7BEA279AFF4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9E2FCD-9A1F-45C5-617D-15C4F8115E0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0E8D71-541E-C53D-4191-FE90A05048FB}"/>
              </a:ext>
            </a:extLst>
          </p:cNvPr>
          <p:cNvSpPr>
            <a:spLocks noGrp="1" noChangeArrowheads="1"/>
          </p:cNvSpPr>
          <p:nvPr>
            <p:ph type="sldNum" sz="quarter" idx="12"/>
          </p:nvPr>
        </p:nvSpPr>
        <p:spPr/>
        <p:txBody>
          <a:bodyPr/>
          <a:lstStyle>
            <a:lvl1pPr algn="l">
              <a:defRPr/>
            </a:lvl1pPr>
          </a:lstStyle>
          <a:p>
            <a:pPr>
              <a:defRPr/>
            </a:pPr>
            <a:fld id="{407B271B-9117-47BA-82A7-AB8435D2590B}" type="slidenum">
              <a:rPr lang="en-US" altLang="en-US"/>
              <a:pPr>
                <a:defRPr/>
              </a:pPr>
              <a:t>‹#›</a:t>
            </a:fld>
            <a:endParaRPr lang="en-US" altLang="en-US"/>
          </a:p>
        </p:txBody>
      </p:sp>
    </p:spTree>
    <p:extLst>
      <p:ext uri="{BB962C8B-B14F-4D97-AF65-F5344CB8AC3E}">
        <p14:creationId xmlns:p14="http://schemas.microsoft.com/office/powerpoint/2010/main" val="326146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04F809-2382-9772-EC83-2C1F2ECA63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C041AFF-5A4A-4D06-07A0-63FA028BD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1FAA5CB-3A22-F6A0-E8A0-0C9FC054C6D3}"/>
              </a:ext>
            </a:extLst>
          </p:cNvPr>
          <p:cNvSpPr>
            <a:spLocks noGrp="1" noChangeArrowheads="1"/>
          </p:cNvSpPr>
          <p:nvPr>
            <p:ph type="sldNum" sz="quarter" idx="12"/>
          </p:nvPr>
        </p:nvSpPr>
        <p:spPr>
          <a:ln/>
        </p:spPr>
        <p:txBody>
          <a:bodyPr/>
          <a:lstStyle>
            <a:lvl1pPr>
              <a:defRPr/>
            </a:lvl1pPr>
          </a:lstStyle>
          <a:p>
            <a:pPr>
              <a:defRPr/>
            </a:pPr>
            <a:fld id="{99F68E78-CFF3-4C93-99C6-2AAFC6E0A4CB}" type="slidenum">
              <a:rPr lang="en-US" altLang="en-US"/>
              <a:pPr>
                <a:defRPr/>
              </a:pPr>
              <a:t>‹#›</a:t>
            </a:fld>
            <a:endParaRPr lang="en-US" altLang="en-US"/>
          </a:p>
        </p:txBody>
      </p:sp>
    </p:spTree>
    <p:extLst>
      <p:ext uri="{BB962C8B-B14F-4D97-AF65-F5344CB8AC3E}">
        <p14:creationId xmlns:p14="http://schemas.microsoft.com/office/powerpoint/2010/main" val="3604812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81F5C6-FAAE-277D-AC91-9FD117BF1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BA5CDF-5C92-3A86-C8DA-60B70B61668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C36B43-B31E-493D-4B85-A67CABB5F78A}"/>
              </a:ext>
            </a:extLst>
          </p:cNvPr>
          <p:cNvSpPr>
            <a:spLocks noGrp="1" noChangeArrowheads="1"/>
          </p:cNvSpPr>
          <p:nvPr>
            <p:ph type="sldNum" sz="quarter" idx="12"/>
          </p:nvPr>
        </p:nvSpPr>
        <p:spPr/>
        <p:txBody>
          <a:bodyPr/>
          <a:lstStyle>
            <a:lvl1pPr algn="l">
              <a:defRPr/>
            </a:lvl1pPr>
          </a:lstStyle>
          <a:p>
            <a:pPr>
              <a:defRPr/>
            </a:pPr>
            <a:fld id="{9EFEF36E-F3B7-47BF-AC0F-CD2CF15A6EE7}" type="slidenum">
              <a:rPr lang="en-US" altLang="en-US"/>
              <a:pPr>
                <a:defRPr/>
              </a:pPr>
              <a:t>‹#›</a:t>
            </a:fld>
            <a:endParaRPr lang="en-US" altLang="en-US"/>
          </a:p>
        </p:txBody>
      </p:sp>
    </p:spTree>
    <p:extLst>
      <p:ext uri="{BB962C8B-B14F-4D97-AF65-F5344CB8AC3E}">
        <p14:creationId xmlns:p14="http://schemas.microsoft.com/office/powerpoint/2010/main" val="3103055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49B7F-12AC-5D29-4513-E03E6E861C7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00036CA-6801-7C1D-76EC-DD67D962B1AE}"/>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B5F6006-0E51-DAEB-7699-4CECC524C83A}"/>
              </a:ext>
            </a:extLst>
          </p:cNvPr>
          <p:cNvSpPr>
            <a:spLocks noGrp="1" noChangeArrowheads="1"/>
          </p:cNvSpPr>
          <p:nvPr>
            <p:ph type="sldNum" sz="quarter" idx="12"/>
          </p:nvPr>
        </p:nvSpPr>
        <p:spPr/>
        <p:txBody>
          <a:bodyPr/>
          <a:lstStyle>
            <a:lvl1pPr algn="l">
              <a:defRPr/>
            </a:lvl1pPr>
          </a:lstStyle>
          <a:p>
            <a:pPr>
              <a:defRPr/>
            </a:pPr>
            <a:fld id="{21128D89-290E-4F66-B9FE-5229820B324C}" type="slidenum">
              <a:rPr lang="en-US" altLang="en-US"/>
              <a:pPr>
                <a:defRPr/>
              </a:pPr>
              <a:t>‹#›</a:t>
            </a:fld>
            <a:endParaRPr lang="en-US" altLang="en-US"/>
          </a:p>
        </p:txBody>
      </p:sp>
    </p:spTree>
    <p:extLst>
      <p:ext uri="{BB962C8B-B14F-4D97-AF65-F5344CB8AC3E}">
        <p14:creationId xmlns:p14="http://schemas.microsoft.com/office/powerpoint/2010/main" val="3416642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8E3BCC-8E92-5B24-FA81-CB01F6CCEBA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75489AC-10C4-DBD7-3675-CD91E4CA18B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303CDA-DA91-10C2-7DCC-35EE05FB6D5A}"/>
              </a:ext>
            </a:extLst>
          </p:cNvPr>
          <p:cNvSpPr>
            <a:spLocks noGrp="1" noChangeArrowheads="1"/>
          </p:cNvSpPr>
          <p:nvPr>
            <p:ph type="sldNum" sz="quarter" idx="12"/>
          </p:nvPr>
        </p:nvSpPr>
        <p:spPr/>
        <p:txBody>
          <a:bodyPr/>
          <a:lstStyle>
            <a:lvl1pPr algn="l">
              <a:defRPr/>
            </a:lvl1pPr>
          </a:lstStyle>
          <a:p>
            <a:pPr>
              <a:defRPr/>
            </a:pPr>
            <a:fld id="{564BAC1B-539C-4FAB-815C-C23260C5B404}" type="slidenum">
              <a:rPr lang="en-US" altLang="en-US"/>
              <a:pPr>
                <a:defRPr/>
              </a:pPr>
              <a:t>‹#›</a:t>
            </a:fld>
            <a:endParaRPr lang="en-US" altLang="en-US"/>
          </a:p>
        </p:txBody>
      </p:sp>
    </p:spTree>
    <p:extLst>
      <p:ext uri="{BB962C8B-B14F-4D97-AF65-F5344CB8AC3E}">
        <p14:creationId xmlns:p14="http://schemas.microsoft.com/office/powerpoint/2010/main" val="3434466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EBE2A-4B3E-0E5E-34CE-182ECD89838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B9C892-9C4D-188A-6DC0-A0CDD324BC40}"/>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761A4B-6F20-8D3F-E57A-2120E699665A}"/>
              </a:ext>
            </a:extLst>
          </p:cNvPr>
          <p:cNvSpPr>
            <a:spLocks noGrp="1" noChangeArrowheads="1"/>
          </p:cNvSpPr>
          <p:nvPr>
            <p:ph type="sldNum" sz="quarter" idx="12"/>
          </p:nvPr>
        </p:nvSpPr>
        <p:spPr/>
        <p:txBody>
          <a:bodyPr/>
          <a:lstStyle>
            <a:lvl1pPr algn="l">
              <a:defRPr/>
            </a:lvl1pPr>
          </a:lstStyle>
          <a:p>
            <a:pPr>
              <a:defRPr/>
            </a:pPr>
            <a:fld id="{230A8E08-095D-4675-81BB-0E5FAB084F05}" type="slidenum">
              <a:rPr lang="en-US" altLang="en-US"/>
              <a:pPr>
                <a:defRPr/>
              </a:pPr>
              <a:t>‹#›</a:t>
            </a:fld>
            <a:endParaRPr lang="en-US" altLang="en-US"/>
          </a:p>
        </p:txBody>
      </p:sp>
    </p:spTree>
    <p:extLst>
      <p:ext uri="{BB962C8B-B14F-4D97-AF65-F5344CB8AC3E}">
        <p14:creationId xmlns:p14="http://schemas.microsoft.com/office/powerpoint/2010/main" val="937120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7F56BFB-D17A-53F8-E761-A1C27A099446}"/>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B106E0-05FB-8450-AE7C-7A3EC9A51278}"/>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5ECE9A-DB8B-0A5C-4C97-47F7A4EFA1A9}"/>
              </a:ext>
            </a:extLst>
          </p:cNvPr>
          <p:cNvSpPr>
            <a:spLocks noGrp="1" noChangeArrowheads="1"/>
          </p:cNvSpPr>
          <p:nvPr>
            <p:ph type="sldNum" sz="quarter" idx="12"/>
          </p:nvPr>
        </p:nvSpPr>
        <p:spPr/>
        <p:txBody>
          <a:bodyPr/>
          <a:lstStyle>
            <a:lvl1pPr algn="l">
              <a:defRPr/>
            </a:lvl1pPr>
          </a:lstStyle>
          <a:p>
            <a:pPr>
              <a:defRPr/>
            </a:pPr>
            <a:fld id="{F7787F58-3016-4BE5-96CB-65E26281B23D}" type="slidenum">
              <a:rPr lang="en-US" altLang="en-US"/>
              <a:pPr>
                <a:defRPr/>
              </a:pPr>
              <a:t>‹#›</a:t>
            </a:fld>
            <a:endParaRPr lang="en-US" altLang="en-US"/>
          </a:p>
        </p:txBody>
      </p:sp>
    </p:spTree>
    <p:extLst>
      <p:ext uri="{BB962C8B-B14F-4D97-AF65-F5344CB8AC3E}">
        <p14:creationId xmlns:p14="http://schemas.microsoft.com/office/powerpoint/2010/main" val="2782881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96B0788-EB33-EDE0-ACB6-E8D35FA8F24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C618F5E-EA42-7ECC-0566-0854CC3D98C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C312832-D71A-7DFC-68A1-524C04F9ABB1}"/>
              </a:ext>
            </a:extLst>
          </p:cNvPr>
          <p:cNvSpPr>
            <a:spLocks noGrp="1" noChangeArrowheads="1"/>
          </p:cNvSpPr>
          <p:nvPr>
            <p:ph type="sldNum" sz="quarter" idx="12"/>
          </p:nvPr>
        </p:nvSpPr>
        <p:spPr/>
        <p:txBody>
          <a:bodyPr/>
          <a:lstStyle>
            <a:lvl1pPr algn="l">
              <a:defRPr/>
            </a:lvl1pPr>
          </a:lstStyle>
          <a:p>
            <a:pPr>
              <a:defRPr/>
            </a:pPr>
            <a:fld id="{455F4305-DB28-46D6-9456-A637BB41CE10}" type="slidenum">
              <a:rPr lang="en-US" altLang="en-US"/>
              <a:pPr>
                <a:defRPr/>
              </a:pPr>
              <a:t>‹#›</a:t>
            </a:fld>
            <a:endParaRPr lang="en-US" altLang="en-US"/>
          </a:p>
        </p:txBody>
      </p:sp>
    </p:spTree>
    <p:extLst>
      <p:ext uri="{BB962C8B-B14F-4D97-AF65-F5344CB8AC3E}">
        <p14:creationId xmlns:p14="http://schemas.microsoft.com/office/powerpoint/2010/main" val="137517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764E43-936C-4D02-980E-D47BE5BAF8E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215C13E-9EC0-6730-C6FE-5238AAF6088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24CF16E-8A31-4C4C-BC62-D429417F3CD2}"/>
              </a:ext>
            </a:extLst>
          </p:cNvPr>
          <p:cNvSpPr>
            <a:spLocks noGrp="1" noChangeArrowheads="1"/>
          </p:cNvSpPr>
          <p:nvPr>
            <p:ph type="sldNum" sz="quarter" idx="12"/>
          </p:nvPr>
        </p:nvSpPr>
        <p:spPr/>
        <p:txBody>
          <a:bodyPr/>
          <a:lstStyle>
            <a:lvl1pPr algn="l">
              <a:defRPr/>
            </a:lvl1pPr>
          </a:lstStyle>
          <a:p>
            <a:pPr>
              <a:defRPr/>
            </a:pPr>
            <a:fld id="{C5425FBA-44AF-4FD7-833B-AD44BC123AA9}" type="slidenum">
              <a:rPr lang="en-US" altLang="en-US"/>
              <a:pPr>
                <a:defRPr/>
              </a:pPr>
              <a:t>‹#›</a:t>
            </a:fld>
            <a:endParaRPr lang="en-US" altLang="en-US"/>
          </a:p>
        </p:txBody>
      </p:sp>
    </p:spTree>
    <p:extLst>
      <p:ext uri="{BB962C8B-B14F-4D97-AF65-F5344CB8AC3E}">
        <p14:creationId xmlns:p14="http://schemas.microsoft.com/office/powerpoint/2010/main" val="2393289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5ABF6E-254D-A362-CE3C-0268E02C336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A28723-26CB-68DA-F2E5-D8626942AEF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7CA77C-8CF6-162B-6592-343F75620C87}"/>
              </a:ext>
            </a:extLst>
          </p:cNvPr>
          <p:cNvSpPr>
            <a:spLocks noGrp="1" noChangeArrowheads="1"/>
          </p:cNvSpPr>
          <p:nvPr>
            <p:ph type="sldNum" sz="quarter" idx="12"/>
          </p:nvPr>
        </p:nvSpPr>
        <p:spPr/>
        <p:txBody>
          <a:bodyPr/>
          <a:lstStyle>
            <a:lvl1pPr algn="l">
              <a:defRPr/>
            </a:lvl1pPr>
          </a:lstStyle>
          <a:p>
            <a:pPr>
              <a:defRPr/>
            </a:pPr>
            <a:fld id="{39A5D5EA-D0DB-47A4-8B53-DFC4344B7EEC}" type="slidenum">
              <a:rPr lang="en-US" altLang="en-US"/>
              <a:pPr>
                <a:defRPr/>
              </a:pPr>
              <a:t>‹#›</a:t>
            </a:fld>
            <a:endParaRPr lang="en-US" altLang="en-US"/>
          </a:p>
        </p:txBody>
      </p:sp>
    </p:spTree>
    <p:extLst>
      <p:ext uri="{BB962C8B-B14F-4D97-AF65-F5344CB8AC3E}">
        <p14:creationId xmlns:p14="http://schemas.microsoft.com/office/powerpoint/2010/main" val="2598779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491080-8E9B-E9C9-B22D-3793769C4D8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83961-3892-AAC8-950F-C5A81E3198A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B8AD55-1300-E08A-84F8-20D9C3257555}"/>
              </a:ext>
            </a:extLst>
          </p:cNvPr>
          <p:cNvSpPr>
            <a:spLocks noGrp="1" noChangeArrowheads="1"/>
          </p:cNvSpPr>
          <p:nvPr>
            <p:ph type="sldNum" sz="quarter" idx="12"/>
          </p:nvPr>
        </p:nvSpPr>
        <p:spPr/>
        <p:txBody>
          <a:bodyPr/>
          <a:lstStyle>
            <a:lvl1pPr algn="l">
              <a:defRPr/>
            </a:lvl1pPr>
          </a:lstStyle>
          <a:p>
            <a:pPr>
              <a:defRPr/>
            </a:pPr>
            <a:fld id="{DB3B3B23-E1A2-4129-9DCC-5065DCECA900}" type="slidenum">
              <a:rPr lang="en-US" altLang="en-US"/>
              <a:pPr>
                <a:defRPr/>
              </a:pPr>
              <a:t>‹#›</a:t>
            </a:fld>
            <a:endParaRPr lang="en-US" altLang="en-US"/>
          </a:p>
        </p:txBody>
      </p:sp>
    </p:spTree>
    <p:extLst>
      <p:ext uri="{BB962C8B-B14F-4D97-AF65-F5344CB8AC3E}">
        <p14:creationId xmlns:p14="http://schemas.microsoft.com/office/powerpoint/2010/main" val="4203125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8ABF448-5F7A-ACAC-A165-4038923899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A9ADBB9-F9E7-C42B-0E01-5A2937DB3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4D1249F-B026-7AE2-10EB-D2F5825A30BD}"/>
              </a:ext>
            </a:extLst>
          </p:cNvPr>
          <p:cNvSpPr>
            <a:spLocks noGrp="1" noChangeArrowheads="1"/>
          </p:cNvSpPr>
          <p:nvPr>
            <p:ph type="sldNum" sz="quarter" idx="12"/>
          </p:nvPr>
        </p:nvSpPr>
        <p:spPr>
          <a:ln/>
        </p:spPr>
        <p:txBody>
          <a:bodyPr/>
          <a:lstStyle>
            <a:lvl1pPr>
              <a:defRPr/>
            </a:lvl1pPr>
          </a:lstStyle>
          <a:p>
            <a:pPr>
              <a:defRPr/>
            </a:pPr>
            <a:fld id="{E0430575-B007-47F3-A578-A5E1C9315227}" type="slidenum">
              <a:rPr lang="en-US" altLang="en-US"/>
              <a:pPr>
                <a:defRPr/>
              </a:pPr>
              <a:t>‹#›</a:t>
            </a:fld>
            <a:endParaRPr lang="en-US" altLang="en-US"/>
          </a:p>
        </p:txBody>
      </p:sp>
    </p:spTree>
    <p:extLst>
      <p:ext uri="{BB962C8B-B14F-4D97-AF65-F5344CB8AC3E}">
        <p14:creationId xmlns:p14="http://schemas.microsoft.com/office/powerpoint/2010/main" val="369255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A82604-31A1-A697-661D-6C498CDECE4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2C0C3A6-70D5-ED1D-4980-1F7C12F2D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5DC15B-8171-1318-0388-594B7F265BAC}"/>
              </a:ext>
            </a:extLst>
          </p:cNvPr>
          <p:cNvSpPr>
            <a:spLocks noGrp="1" noChangeArrowheads="1"/>
          </p:cNvSpPr>
          <p:nvPr>
            <p:ph type="sldNum" sz="quarter" idx="12"/>
          </p:nvPr>
        </p:nvSpPr>
        <p:spPr>
          <a:ln/>
        </p:spPr>
        <p:txBody>
          <a:bodyPr/>
          <a:lstStyle>
            <a:lvl1pPr>
              <a:defRPr/>
            </a:lvl1pPr>
          </a:lstStyle>
          <a:p>
            <a:pPr>
              <a:defRPr/>
            </a:pPr>
            <a:fld id="{B918A3AB-C420-466E-93E0-913B8C0CAAF8}" type="slidenum">
              <a:rPr lang="en-US" altLang="en-US"/>
              <a:pPr>
                <a:defRPr/>
              </a:pPr>
              <a:t>‹#›</a:t>
            </a:fld>
            <a:endParaRPr lang="en-US" altLang="en-US"/>
          </a:p>
        </p:txBody>
      </p:sp>
    </p:spTree>
    <p:extLst>
      <p:ext uri="{BB962C8B-B14F-4D97-AF65-F5344CB8AC3E}">
        <p14:creationId xmlns:p14="http://schemas.microsoft.com/office/powerpoint/2010/main" val="103688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016A7F-1EDB-0C33-1791-1B7F934488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360A9D-325E-A64D-E6CC-C435E01F3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CEADC-8A3D-D829-47C1-188D3DA21E9C}"/>
              </a:ext>
            </a:extLst>
          </p:cNvPr>
          <p:cNvSpPr>
            <a:spLocks noGrp="1" noChangeArrowheads="1"/>
          </p:cNvSpPr>
          <p:nvPr>
            <p:ph type="sldNum" sz="quarter" idx="12"/>
          </p:nvPr>
        </p:nvSpPr>
        <p:spPr>
          <a:ln/>
        </p:spPr>
        <p:txBody>
          <a:bodyPr/>
          <a:lstStyle>
            <a:lvl1pPr>
              <a:defRPr/>
            </a:lvl1pPr>
          </a:lstStyle>
          <a:p>
            <a:pPr>
              <a:defRPr/>
            </a:pPr>
            <a:fld id="{1557674F-CBE9-4F1D-B7B8-1D24D4B42384}" type="slidenum">
              <a:rPr lang="en-US" altLang="en-US"/>
              <a:pPr>
                <a:defRPr/>
              </a:pPr>
              <a:t>‹#›</a:t>
            </a:fld>
            <a:endParaRPr lang="en-US" altLang="en-US"/>
          </a:p>
        </p:txBody>
      </p:sp>
    </p:spTree>
    <p:extLst>
      <p:ext uri="{BB962C8B-B14F-4D97-AF65-F5344CB8AC3E}">
        <p14:creationId xmlns:p14="http://schemas.microsoft.com/office/powerpoint/2010/main" val="12425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BA1A45-8D79-DB53-6040-3A8E126B70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E05175-BC46-5805-C0BF-6369F0843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A2DDF9-AF90-C1D4-3A4F-750DF7771ADB}"/>
              </a:ext>
            </a:extLst>
          </p:cNvPr>
          <p:cNvSpPr>
            <a:spLocks noGrp="1" noChangeArrowheads="1"/>
          </p:cNvSpPr>
          <p:nvPr>
            <p:ph type="sldNum" sz="quarter" idx="12"/>
          </p:nvPr>
        </p:nvSpPr>
        <p:spPr>
          <a:ln/>
        </p:spPr>
        <p:txBody>
          <a:bodyPr/>
          <a:lstStyle>
            <a:lvl1pPr>
              <a:defRPr/>
            </a:lvl1pPr>
          </a:lstStyle>
          <a:p>
            <a:pPr>
              <a:defRPr/>
            </a:pPr>
            <a:fld id="{AFB4CEAE-80B0-4BA5-BACE-656086973BDA}" type="slidenum">
              <a:rPr lang="en-US" altLang="en-US"/>
              <a:pPr>
                <a:defRPr/>
              </a:pPr>
              <a:t>‹#›</a:t>
            </a:fld>
            <a:endParaRPr lang="en-US" altLang="en-US"/>
          </a:p>
        </p:txBody>
      </p:sp>
    </p:spTree>
    <p:extLst>
      <p:ext uri="{BB962C8B-B14F-4D97-AF65-F5344CB8AC3E}">
        <p14:creationId xmlns:p14="http://schemas.microsoft.com/office/powerpoint/2010/main" val="402991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E71273C-6C82-0D27-E90A-6D6252C6AEAA}"/>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1229D39-83F0-2226-0C49-37FFBF5F3A1C}"/>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A0FD53C7-2181-CBCB-8E69-1F0954DAB0D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43D3E6D5-3927-F284-5E21-5021F0B5C4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408B336E-A1D5-E3B5-BF46-0550EA60D47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a:defRPr/>
            </a:pPr>
            <a:fld id="{C0C0B063-292E-4BDA-8EDA-D3E624AB4DDB}" type="slidenum">
              <a:rPr lang="en-US" altLang="en-US"/>
              <a:pPr>
                <a:defRPr/>
              </a:pPr>
              <a:t>‹#›</a:t>
            </a:fld>
            <a:endParaRPr lang="en-US" altLang="en-US"/>
          </a:p>
        </p:txBody>
      </p:sp>
      <p:sp>
        <p:nvSpPr>
          <p:cNvPr id="1031" name="Line 7">
            <a:extLst>
              <a:ext uri="{FF2B5EF4-FFF2-40B4-BE49-F238E27FC236}">
                <a16:creationId xmlns:a16="http://schemas.microsoft.com/office/drawing/2014/main" id="{92123EDB-7B37-F2E2-AEC6-2DBC0A8CBD8D}"/>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 id="2147485013" r:id="rId13"/>
    <p:sldLayoutId id="2147485058" r:id="rId14"/>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40D1EF-0B32-B550-4E25-E82FC5F06875}"/>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FED6D29-896E-B50A-9CD6-B468B5BF7971}"/>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68695EC8-69C9-8D21-BCF5-AC2DDCEFB3E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FA7EB5AE-5F35-27D3-59C2-C13EC1D25A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FDB7EDA2-2420-EBBA-E65C-3984C3A8FA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7D53F9B1-E00C-44D0-9BE2-C0D86306BC45}" type="slidenum">
              <a:rPr lang="en-US" altLang="en-US"/>
              <a:pPr>
                <a:defRPr/>
              </a:pPr>
              <a:t>‹#›</a:t>
            </a:fld>
            <a:endParaRPr lang="en-US" altLang="en-US"/>
          </a:p>
        </p:txBody>
      </p:sp>
      <p:sp>
        <p:nvSpPr>
          <p:cNvPr id="2055" name="Line 7">
            <a:extLst>
              <a:ext uri="{FF2B5EF4-FFF2-40B4-BE49-F238E27FC236}">
                <a16:creationId xmlns:a16="http://schemas.microsoft.com/office/drawing/2014/main" id="{2966E58D-3D9E-911B-B8E4-48C49AB86AC3}"/>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585AC05-DE90-ED30-853A-39C2DAEB500A}"/>
              </a:ext>
            </a:extLst>
          </p:cNvPr>
          <p:cNvSpPr>
            <a:spLocks noGrp="1" noChangeArrowheads="1"/>
          </p:cNvSpPr>
          <p:nvPr>
            <p:ph type="title"/>
          </p:nvPr>
        </p:nvSpPr>
        <p:spPr bwMode="auto">
          <a:xfrm>
            <a:off x="304800" y="396875"/>
            <a:ext cx="8402638" cy="1219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2E19FA4-C261-12C2-0574-E9DC44194C6D}"/>
              </a:ext>
            </a:extLst>
          </p:cNvPr>
          <p:cNvSpPr>
            <a:spLocks noGrp="1" noChangeArrowheads="1"/>
          </p:cNvSpPr>
          <p:nvPr>
            <p:ph type="body" idx="1"/>
          </p:nvPr>
        </p:nvSpPr>
        <p:spPr bwMode="auto">
          <a:xfrm>
            <a:off x="304800" y="1798638"/>
            <a:ext cx="8415338"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035"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buChar char="•"/>
        <a:defRPr sz="2100">
          <a:solidFill>
            <a:schemeClr val="tx2"/>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mn-lt"/>
        </a:defRPr>
      </a:lvl5pPr>
      <a:lvl6pPr marL="25146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6pPr>
      <a:lvl7pPr marL="29718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7pPr>
      <a:lvl8pPr marL="34290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8pPr>
      <a:lvl9pPr marL="38862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9CAA80-6DA7-EEC9-C2D4-EAFA16F99757}"/>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2A7DFD5F-F64A-0AC8-7CC4-737DD10AB1D0}"/>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447BE527-5CCD-B205-22BE-D8A7F5D476B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7BCAC5FE-DF42-1E73-7DC5-00104285212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BBFCE3C5-4E7B-83AA-7360-F79A9C43273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9B8B289-A808-47D1-9C58-DC9949611341}" type="slidenum">
              <a:rPr lang="en-US" altLang="en-US"/>
              <a:pPr>
                <a:defRPr/>
              </a:pPr>
              <a:t>‹#›</a:t>
            </a:fld>
            <a:endParaRPr lang="en-US" altLang="en-US"/>
          </a:p>
        </p:txBody>
      </p:sp>
      <p:sp>
        <p:nvSpPr>
          <p:cNvPr id="4103" name="Line 7">
            <a:extLst>
              <a:ext uri="{FF2B5EF4-FFF2-40B4-BE49-F238E27FC236}">
                <a16:creationId xmlns:a16="http://schemas.microsoft.com/office/drawing/2014/main" id="{4BB4D445-E843-10A9-60C7-CDB908AC348A}"/>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D0E4A53-E3D1-3B59-4730-3DFB4ED525E0}"/>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14BE362-7EE8-F82D-B463-FFC05FD2208B}"/>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764" name="Rectangle 4">
            <a:extLst>
              <a:ext uri="{FF2B5EF4-FFF2-40B4-BE49-F238E27FC236}">
                <a16:creationId xmlns:a16="http://schemas.microsoft.com/office/drawing/2014/main" id="{0D42B6D1-12CF-C337-9A1A-BBB6EC6312A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cs typeface="+mn-cs"/>
              </a:defRPr>
            </a:lvl1pPr>
          </a:lstStyle>
          <a:p>
            <a:pPr>
              <a:defRPr/>
            </a:pPr>
            <a:endParaRPr lang="en-US"/>
          </a:p>
        </p:txBody>
      </p:sp>
      <p:sp>
        <p:nvSpPr>
          <p:cNvPr id="245765" name="Rectangle 5">
            <a:extLst>
              <a:ext uri="{FF2B5EF4-FFF2-40B4-BE49-F238E27FC236}">
                <a16:creationId xmlns:a16="http://schemas.microsoft.com/office/drawing/2014/main" id="{1DA54641-0220-C119-928C-3B147F0126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245766" name="Rectangle 6">
            <a:extLst>
              <a:ext uri="{FF2B5EF4-FFF2-40B4-BE49-F238E27FC236}">
                <a16:creationId xmlns:a16="http://schemas.microsoft.com/office/drawing/2014/main" id="{46D41568-A917-F912-14A8-CE864785876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51364B6D-7539-4C9C-89E6-9531FF0371E8}" type="slidenum">
              <a:rPr lang="en-US" altLang="en-US"/>
              <a:pPr>
                <a:defRPr/>
              </a:pPr>
              <a:t>‹#›</a:t>
            </a:fld>
            <a:endParaRPr lang="en-US" altLang="en-US"/>
          </a:p>
        </p:txBody>
      </p:sp>
      <p:sp>
        <p:nvSpPr>
          <p:cNvPr id="5127" name="Line 7">
            <a:extLst>
              <a:ext uri="{FF2B5EF4-FFF2-40B4-BE49-F238E27FC236}">
                <a16:creationId xmlns:a16="http://schemas.microsoft.com/office/drawing/2014/main" id="{7C60529B-858C-4C38-9C47-63EC8F731AD7}"/>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amazon.com/Vision-Art-Biology-Margaret-Livingstone/dp/081099554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oleObject" Target="../embeddings/oleObject4.bin"/><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oleObject" Target="../embeddings/oleObject1.bin"/><Relationship Id="rId12"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cvcl.mit.edu/hybridimage.htm" TargetMode="External"/><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image" Target="../media/image88.wmf"/><Relationship Id="rId5" Type="http://schemas.openxmlformats.org/officeDocument/2006/relationships/oleObject" Target="../embeddings/oleObject6.bin"/><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90.emf"/><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87.pn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6.jpeg"/><Relationship Id="rId7" Type="http://schemas.openxmlformats.org/officeDocument/2006/relationships/image" Target="../media/image94.wmf"/><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oleObject" Target="../embeddings/oleObject7.bin"/><Relationship Id="rId5" Type="http://schemas.openxmlformats.org/officeDocument/2006/relationships/image" Target="../media/image93.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96.wm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image" Target="../media/image97.png"/><Relationship Id="rId5" Type="http://schemas.openxmlformats.org/officeDocument/2006/relationships/image" Target="../media/image96.wmf"/><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image" Target="../media/image99.wmf"/><Relationship Id="rId4" Type="http://schemas.openxmlformats.org/officeDocument/2006/relationships/oleObject" Target="../embeddings/oleObject10.bin"/></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image" Target="../media/image102.png"/><Relationship Id="rId5" Type="http://schemas.openxmlformats.org/officeDocument/2006/relationships/image" Target="../media/image97.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3.png"/><Relationship Id="rId1" Type="http://schemas.openxmlformats.org/officeDocument/2006/relationships/slideLayout" Target="../slideLayouts/slideLayout21.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109.png"/><Relationship Id="rId4" Type="http://schemas.openxmlformats.org/officeDocument/2006/relationships/image" Target="../media/image108.wmf"/></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112.jpeg"/><Relationship Id="rId4" Type="http://schemas.openxmlformats.org/officeDocument/2006/relationships/image" Target="../media/image108.wmf"/></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hyperlink" Target="https://www.print-driver.com/stories/huffman-coding-jpeg"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119.png"/><Relationship Id="rId5" Type="http://schemas.openxmlformats.org/officeDocument/2006/relationships/image" Target="../media/image17.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118.png"/><Relationship Id="rId4" Type="http://schemas.openxmlformats.org/officeDocument/2006/relationships/oleObject" Target="../embeddings/oleObject14.bin"/></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3.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809D682-BC6A-BA96-EFFE-5536F87AB8E4}"/>
              </a:ext>
            </a:extLst>
          </p:cNvPr>
          <p:cNvSpPr>
            <a:spLocks noGrp="1" noChangeArrowheads="1"/>
          </p:cNvSpPr>
          <p:nvPr>
            <p:ph type="title"/>
          </p:nvPr>
        </p:nvSpPr>
        <p:spPr>
          <a:xfrm>
            <a:off x="685800" y="76200"/>
            <a:ext cx="8153400" cy="838200"/>
          </a:xfrm>
        </p:spPr>
        <p:txBody>
          <a:bodyPr/>
          <a:lstStyle/>
          <a:p>
            <a:r>
              <a:rPr lang="en-US" altLang="en-US"/>
              <a:t>Pyramid Blending, Templates, NL Filters</a:t>
            </a:r>
          </a:p>
        </p:txBody>
      </p:sp>
      <p:sp>
        <p:nvSpPr>
          <p:cNvPr id="43011" name="Text Box 4">
            <a:extLst>
              <a:ext uri="{FF2B5EF4-FFF2-40B4-BE49-F238E27FC236}">
                <a16:creationId xmlns:a16="http://schemas.microsoft.com/office/drawing/2014/main" id="{6479A301-3168-CFD4-5D7E-3B627BD5EB5B}"/>
              </a:ext>
            </a:extLst>
          </p:cNvPr>
          <p:cNvSpPr txBox="1">
            <a:spLocks noChangeArrowheads="1"/>
          </p:cNvSpPr>
          <p:nvPr/>
        </p:nvSpPr>
        <p:spPr bwMode="auto">
          <a:xfrm>
            <a:off x="381000" y="5959475"/>
            <a:ext cx="8591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sz="2400"/>
              <a:t>CS180: Intro to Comp. Vision and Comp. Photo</a:t>
            </a:r>
          </a:p>
          <a:p>
            <a:pPr algn="r" eaLnBrk="1" hangingPunct="1">
              <a:spcBef>
                <a:spcPct val="0"/>
              </a:spcBef>
            </a:pPr>
            <a:r>
              <a:rPr lang="en-US" altLang="en-US" sz="2400"/>
              <a:t>Alexei Efros, UC Berkeley, Fall 2024</a:t>
            </a:r>
          </a:p>
        </p:txBody>
      </p:sp>
      <p:pic>
        <p:nvPicPr>
          <p:cNvPr id="43012" name="Picture 5" descr="contribR">
            <a:extLst>
              <a:ext uri="{FF2B5EF4-FFF2-40B4-BE49-F238E27FC236}">
                <a16:creationId xmlns:a16="http://schemas.microsoft.com/office/drawing/2014/main" id="{7A2F672E-AEF6-F8E5-CC95-48737484B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957" b="9489"/>
          <a:stretch>
            <a:fillRect/>
          </a:stretch>
        </p:blipFill>
        <p:spPr bwMode="auto">
          <a:xfrm>
            <a:off x="1395413" y="1028700"/>
            <a:ext cx="635317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EAB282F-8F62-7E97-479C-A2C8ED3FDFE3}"/>
              </a:ext>
            </a:extLst>
          </p:cNvPr>
          <p:cNvSpPr>
            <a:spLocks noGrp="1" noChangeArrowheads="1"/>
          </p:cNvSpPr>
          <p:nvPr>
            <p:ph type="title"/>
          </p:nvPr>
        </p:nvSpPr>
        <p:spPr/>
        <p:txBody>
          <a:bodyPr/>
          <a:lstStyle/>
          <a:p>
            <a:r>
              <a:rPr lang="en-US" altLang="en-US" dirty="0"/>
              <a:t>Collapsing Laplacian Pyramid</a:t>
            </a:r>
          </a:p>
        </p:txBody>
      </p:sp>
      <p:pic>
        <p:nvPicPr>
          <p:cNvPr id="54275" name="Picture 15">
            <a:extLst>
              <a:ext uri="{FF2B5EF4-FFF2-40B4-BE49-F238E27FC236}">
                <a16:creationId xmlns:a16="http://schemas.microsoft.com/office/drawing/2014/main" id="{2436BDED-D691-EA6C-7BB3-675114663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1531938"/>
            <a:ext cx="1973262"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6" name="Group 16">
            <a:extLst>
              <a:ext uri="{FF2B5EF4-FFF2-40B4-BE49-F238E27FC236}">
                <a16:creationId xmlns:a16="http://schemas.microsoft.com/office/drawing/2014/main" id="{11784423-9B01-BA22-F9EA-434722D747C0}"/>
              </a:ext>
            </a:extLst>
          </p:cNvPr>
          <p:cNvGrpSpPr>
            <a:grpSpLocks/>
          </p:cNvGrpSpPr>
          <p:nvPr/>
        </p:nvGrpSpPr>
        <p:grpSpPr bwMode="auto">
          <a:xfrm>
            <a:off x="493713" y="4046538"/>
            <a:ext cx="6096000" cy="1973262"/>
            <a:chOff x="494143" y="4197838"/>
            <a:chExt cx="6096267" cy="1972646"/>
          </a:xfrm>
        </p:grpSpPr>
        <p:pic>
          <p:nvPicPr>
            <p:cNvPr id="54297" name="Picture 17" descr="A picture containing nature, stone&#10;&#10;Description automatically generated">
              <a:extLst>
                <a:ext uri="{FF2B5EF4-FFF2-40B4-BE49-F238E27FC236}">
                  <a16:creationId xmlns:a16="http://schemas.microsoft.com/office/drawing/2014/main" id="{3384662E-6539-94A5-7B80-7ACA7CBAA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4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8" name="Picture 19" descr="A drawing of a cat&#10;&#10;Description automatically generated with medium confidence">
              <a:extLst>
                <a:ext uri="{FF2B5EF4-FFF2-40B4-BE49-F238E27FC236}">
                  <a16:creationId xmlns:a16="http://schemas.microsoft.com/office/drawing/2014/main" id="{BFA4CB94-8947-B73D-4E1D-A9136C5AF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95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9" name="Picture 21" descr="A close-up of a drawing&#10;&#10;Description automatically generated with medium confidence">
              <a:extLst>
                <a:ext uri="{FF2B5EF4-FFF2-40B4-BE49-F238E27FC236}">
                  <a16:creationId xmlns:a16="http://schemas.microsoft.com/office/drawing/2014/main" id="{8765014E-40E6-7684-BD1C-7899A8EE6F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76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7" name="Group 6">
            <a:extLst>
              <a:ext uri="{FF2B5EF4-FFF2-40B4-BE49-F238E27FC236}">
                <a16:creationId xmlns:a16="http://schemas.microsoft.com/office/drawing/2014/main" id="{047D6193-76D5-B950-DE94-8A32984BD3F7}"/>
              </a:ext>
            </a:extLst>
          </p:cNvPr>
          <p:cNvGrpSpPr>
            <a:grpSpLocks/>
          </p:cNvGrpSpPr>
          <p:nvPr/>
        </p:nvGrpSpPr>
        <p:grpSpPr bwMode="auto">
          <a:xfrm>
            <a:off x="1331913" y="3416300"/>
            <a:ext cx="2212975" cy="635000"/>
            <a:chOff x="1331835" y="3106407"/>
            <a:chExt cx="2213159" cy="634527"/>
          </a:xfrm>
        </p:grpSpPr>
        <p:cxnSp>
          <p:nvCxnSpPr>
            <p:cNvPr id="54293" name="Straight Arrow Connector 22">
              <a:extLst>
                <a:ext uri="{FF2B5EF4-FFF2-40B4-BE49-F238E27FC236}">
                  <a16:creationId xmlns:a16="http://schemas.microsoft.com/office/drawing/2014/main" id="{38273C4A-78EE-0111-7A36-65239676D7DE}"/>
                </a:ext>
              </a:extLst>
            </p:cNvPr>
            <p:cNvCxnSpPr>
              <a:cxnSpLocks/>
              <a:endCxn id="54297" idx="0"/>
            </p:cNvCxnSpPr>
            <p:nvPr/>
          </p:nvCxnSpPr>
          <p:spPr bwMode="auto">
            <a:xfrm flipH="1">
              <a:off x="1480467" y="3106407"/>
              <a:ext cx="8160" cy="6308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 name="Minus 20">
              <a:extLst>
                <a:ext uri="{FF2B5EF4-FFF2-40B4-BE49-F238E27FC236}">
                  <a16:creationId xmlns:a16="http://schemas.microsoft.com/office/drawing/2014/main" id="{55D954A3-32C9-D508-B1D4-FD4896BE359F}"/>
                </a:ext>
              </a:extLst>
            </p:cNvPr>
            <p:cNvSpPr/>
            <p:nvPr/>
          </p:nvSpPr>
          <p:spPr bwMode="auto">
            <a:xfrm>
              <a:off x="1331835" y="3304697"/>
              <a:ext cx="314351" cy="314091"/>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4295" name="Straight Arrow Connector 2">
              <a:extLst>
                <a:ext uri="{FF2B5EF4-FFF2-40B4-BE49-F238E27FC236}">
                  <a16:creationId xmlns:a16="http://schemas.microsoft.com/office/drawing/2014/main" id="{7478DEB1-760F-2A67-4A6D-37D7A10EC9FC}"/>
                </a:ext>
              </a:extLst>
            </p:cNvPr>
            <p:cNvCxnSpPr>
              <a:cxnSpLocks/>
            </p:cNvCxnSpPr>
            <p:nvPr/>
          </p:nvCxnSpPr>
          <p:spPr bwMode="auto">
            <a:xfrm flipH="1">
              <a:off x="1479104" y="3198980"/>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296" name="TextBox 25">
              <a:extLst>
                <a:ext uri="{FF2B5EF4-FFF2-40B4-BE49-F238E27FC236}">
                  <a16:creationId xmlns:a16="http://schemas.microsoft.com/office/drawing/2014/main" id="{A68C80E6-BD5C-4F44-D31D-3FCE1DD2746D}"/>
                </a:ext>
              </a:extLst>
            </p:cNvPr>
            <p:cNvSpPr txBox="1">
              <a:spLocks noChangeArrowheads="1"/>
            </p:cNvSpPr>
            <p:nvPr/>
          </p:nvSpPr>
          <p:spPr bwMode="auto">
            <a:xfrm>
              <a:off x="1752600" y="3207534"/>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4278" name="Group 27">
            <a:extLst>
              <a:ext uri="{FF2B5EF4-FFF2-40B4-BE49-F238E27FC236}">
                <a16:creationId xmlns:a16="http://schemas.microsoft.com/office/drawing/2014/main" id="{F6FE7C71-7528-DD42-4181-841352EE34C3}"/>
              </a:ext>
            </a:extLst>
          </p:cNvPr>
          <p:cNvGrpSpPr>
            <a:grpSpLocks/>
          </p:cNvGrpSpPr>
          <p:nvPr/>
        </p:nvGrpSpPr>
        <p:grpSpPr bwMode="auto">
          <a:xfrm>
            <a:off x="3389313" y="3505200"/>
            <a:ext cx="2214562" cy="541338"/>
            <a:chOff x="1331835" y="3572846"/>
            <a:chExt cx="2214522" cy="541954"/>
          </a:xfrm>
        </p:grpSpPr>
        <p:cxnSp>
          <p:nvCxnSpPr>
            <p:cNvPr id="54289" name="Straight Arrow Connector 28">
              <a:extLst>
                <a:ext uri="{FF2B5EF4-FFF2-40B4-BE49-F238E27FC236}">
                  <a16:creationId xmlns:a16="http://schemas.microsoft.com/office/drawing/2014/main" id="{A2BAF4CD-A186-1724-3C27-268CD9D52B87}"/>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Minus 29">
              <a:extLst>
                <a:ext uri="{FF2B5EF4-FFF2-40B4-BE49-F238E27FC236}">
                  <a16:creationId xmlns:a16="http://schemas.microsoft.com/office/drawing/2014/main" id="{74BDECF5-6B82-423C-CE46-F4BC03BCACF2}"/>
                </a:ext>
              </a:extLst>
            </p:cNvPr>
            <p:cNvSpPr/>
            <p:nvPr/>
          </p:nvSpPr>
          <p:spPr bwMode="auto">
            <a:xfrm>
              <a:off x="1331835" y="3687276"/>
              <a:ext cx="314319" cy="313094"/>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4291" name="Straight Arrow Connector 30">
              <a:extLst>
                <a:ext uri="{FF2B5EF4-FFF2-40B4-BE49-F238E27FC236}">
                  <a16:creationId xmlns:a16="http://schemas.microsoft.com/office/drawing/2014/main" id="{7B29F4E8-16E7-7289-44DC-674EA23E86A2}"/>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292" name="TextBox 31">
              <a:extLst>
                <a:ext uri="{FF2B5EF4-FFF2-40B4-BE49-F238E27FC236}">
                  <a16:creationId xmlns:a16="http://schemas.microsoft.com/office/drawing/2014/main" id="{7F39A645-1871-EBCC-0241-7901CFD28196}"/>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4279" name="Group 32">
            <a:extLst>
              <a:ext uri="{FF2B5EF4-FFF2-40B4-BE49-F238E27FC236}">
                <a16:creationId xmlns:a16="http://schemas.microsoft.com/office/drawing/2014/main" id="{62A245C1-47DB-B166-94D2-2F92A38E456B}"/>
              </a:ext>
            </a:extLst>
          </p:cNvPr>
          <p:cNvGrpSpPr>
            <a:grpSpLocks/>
          </p:cNvGrpSpPr>
          <p:nvPr/>
        </p:nvGrpSpPr>
        <p:grpSpPr bwMode="auto">
          <a:xfrm>
            <a:off x="5453063" y="3500438"/>
            <a:ext cx="2214562" cy="542925"/>
            <a:chOff x="1331835" y="3572846"/>
            <a:chExt cx="2214522" cy="541954"/>
          </a:xfrm>
        </p:grpSpPr>
        <p:cxnSp>
          <p:nvCxnSpPr>
            <p:cNvPr id="54285" name="Straight Arrow Connector 33">
              <a:extLst>
                <a:ext uri="{FF2B5EF4-FFF2-40B4-BE49-F238E27FC236}">
                  <a16:creationId xmlns:a16="http://schemas.microsoft.com/office/drawing/2014/main" id="{D0999BE9-8299-E6A2-6319-D9298BE3ABF1}"/>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Minus 34">
              <a:extLst>
                <a:ext uri="{FF2B5EF4-FFF2-40B4-BE49-F238E27FC236}">
                  <a16:creationId xmlns:a16="http://schemas.microsoft.com/office/drawing/2014/main" id="{7A89905A-7484-D97F-A506-13E0CBC0D06A}"/>
                </a:ext>
              </a:extLst>
            </p:cNvPr>
            <p:cNvSpPr/>
            <p:nvPr/>
          </p:nvSpPr>
          <p:spPr bwMode="auto">
            <a:xfrm>
              <a:off x="1331835" y="3686942"/>
              <a:ext cx="314319" cy="31376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4287" name="Straight Arrow Connector 35">
              <a:extLst>
                <a:ext uri="{FF2B5EF4-FFF2-40B4-BE49-F238E27FC236}">
                  <a16:creationId xmlns:a16="http://schemas.microsoft.com/office/drawing/2014/main" id="{1F238FB4-95F2-ABBE-09C8-D46E6A5A22AC}"/>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288" name="TextBox 36">
              <a:extLst>
                <a:ext uri="{FF2B5EF4-FFF2-40B4-BE49-F238E27FC236}">
                  <a16:creationId xmlns:a16="http://schemas.microsoft.com/office/drawing/2014/main" id="{B099489F-9527-6AA6-F2E4-BA708E1894A8}"/>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4280" name="Group 42">
            <a:extLst>
              <a:ext uri="{FF2B5EF4-FFF2-40B4-BE49-F238E27FC236}">
                <a16:creationId xmlns:a16="http://schemas.microsoft.com/office/drawing/2014/main" id="{91978F78-41A0-4E02-FCC3-7A945B2CE3DE}"/>
              </a:ext>
            </a:extLst>
          </p:cNvPr>
          <p:cNvGrpSpPr>
            <a:grpSpLocks/>
          </p:cNvGrpSpPr>
          <p:nvPr/>
        </p:nvGrpSpPr>
        <p:grpSpPr bwMode="auto">
          <a:xfrm>
            <a:off x="501650" y="1525588"/>
            <a:ext cx="1974850" cy="1974850"/>
            <a:chOff x="612491" y="1668463"/>
            <a:chExt cx="1975104" cy="1975104"/>
          </a:xfrm>
        </p:grpSpPr>
        <p:sp>
          <p:nvSpPr>
            <p:cNvPr id="44" name="Rectangle 5">
              <a:extLst>
                <a:ext uri="{FF2B5EF4-FFF2-40B4-BE49-F238E27FC236}">
                  <a16:creationId xmlns:a16="http://schemas.microsoft.com/office/drawing/2014/main" id="{87D7F2E9-310F-7C4E-0E0E-ECC5F1ECB17F}"/>
                </a:ext>
              </a:extLst>
            </p:cNvPr>
            <p:cNvSpPr>
              <a:spLocks noChangeAspect="1" noChangeArrowheads="1"/>
            </p:cNvSpPr>
            <p:nvPr/>
          </p:nvSpPr>
          <p:spPr bwMode="auto">
            <a:xfrm>
              <a:off x="612491" y="1668463"/>
              <a:ext cx="1975104" cy="1975104"/>
            </a:xfrm>
            <a:prstGeom prst="rect">
              <a:avLst/>
            </a:prstGeom>
            <a:solidFill>
              <a:schemeClr val="bg1">
                <a:lumMod val="95000"/>
              </a:schemeClr>
            </a:solidFill>
            <a:ln w="28575">
              <a:solidFill>
                <a:schemeClr val="tx1"/>
              </a:solidFill>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defRPr/>
              </a:pPr>
              <a:endParaRPr lang="en-US" altLang="en-US" sz="2400"/>
            </a:p>
          </p:txBody>
        </p:sp>
        <p:sp>
          <p:nvSpPr>
            <p:cNvPr id="54284" name="Text Box 10">
              <a:extLst>
                <a:ext uri="{FF2B5EF4-FFF2-40B4-BE49-F238E27FC236}">
                  <a16:creationId xmlns:a16="http://schemas.microsoft.com/office/drawing/2014/main" id="{CC4FFDA3-AB29-39DB-9222-3B55567F0BD6}"/>
                </a:ext>
              </a:extLst>
            </p:cNvPr>
            <p:cNvSpPr txBox="1">
              <a:spLocks noChangeArrowheads="1"/>
            </p:cNvSpPr>
            <p:nvPr/>
          </p:nvSpPr>
          <p:spPr bwMode="auto">
            <a:xfrm>
              <a:off x="976315" y="2244853"/>
              <a:ext cx="12474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2400"/>
                <a:t>Original</a:t>
              </a:r>
            </a:p>
            <a:p>
              <a:pPr algn="ctr">
                <a:spcBef>
                  <a:spcPct val="0"/>
                </a:spcBef>
              </a:pPr>
              <a:r>
                <a:rPr lang="en-US" altLang="en-US" sz="2400"/>
                <a:t>image</a:t>
              </a:r>
            </a:p>
          </p:txBody>
        </p:sp>
      </p:grpSp>
      <p:sp>
        <p:nvSpPr>
          <p:cNvPr id="54281" name="TextBox 4">
            <a:extLst>
              <a:ext uri="{FF2B5EF4-FFF2-40B4-BE49-F238E27FC236}">
                <a16:creationId xmlns:a16="http://schemas.microsoft.com/office/drawing/2014/main" id="{128D293E-7F3F-9097-C013-35F779E0D525}"/>
              </a:ext>
            </a:extLst>
          </p:cNvPr>
          <p:cNvSpPr txBox="1">
            <a:spLocks noChangeArrowheads="1"/>
          </p:cNvSpPr>
          <p:nvPr/>
        </p:nvSpPr>
        <p:spPr bwMode="auto">
          <a:xfrm>
            <a:off x="6675438" y="800100"/>
            <a:ext cx="18684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2400"/>
              <a:t>Need this! </a:t>
            </a:r>
            <a:r>
              <a:rPr lang="en-US" altLang="en-US" sz="2000"/>
              <a:t>(Lowest Freq)</a:t>
            </a:r>
            <a:endParaRPr lang="en-US" altLang="en-US" sz="2400"/>
          </a:p>
        </p:txBody>
      </p:sp>
      <p:sp>
        <p:nvSpPr>
          <p:cNvPr id="47" name="Rectangle 3">
            <a:extLst>
              <a:ext uri="{FF2B5EF4-FFF2-40B4-BE49-F238E27FC236}">
                <a16:creationId xmlns:a16="http://schemas.microsoft.com/office/drawing/2014/main" id="{1DBDB749-2146-FAE9-EE4D-D73D454D0119}"/>
              </a:ext>
            </a:extLst>
          </p:cNvPr>
          <p:cNvSpPr txBox="1">
            <a:spLocks noChangeArrowheads="1"/>
          </p:cNvSpPr>
          <p:nvPr/>
        </p:nvSpPr>
        <p:spPr bwMode="auto">
          <a:xfrm>
            <a:off x="714375" y="5943600"/>
            <a:ext cx="8001000" cy="1143000"/>
          </a:xfrm>
          <a:prstGeom prst="rect">
            <a:avLst/>
          </a:prstGeom>
          <a:noFill/>
          <a:ln>
            <a:noFill/>
          </a:ln>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defRPr/>
            </a:pPr>
            <a:r>
              <a:rPr lang="en-US" altLang="en-US" kern="0" dirty="0"/>
              <a:t>How can we reconstruct (collapse) this pyramid into the original image?</a:t>
            </a:r>
          </a:p>
        </p:txBody>
      </p:sp>
    </p:spTree>
    <p:extLst>
      <p:ext uri="{BB962C8B-B14F-4D97-AF65-F5344CB8AC3E}">
        <p14:creationId xmlns:p14="http://schemas.microsoft.com/office/powerpoint/2010/main" val="982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78162A73-B30A-9496-FCA8-855783DB38E8}"/>
              </a:ext>
            </a:extLst>
          </p:cNvPr>
          <p:cNvSpPr>
            <a:spLocks noGrp="1" noChangeArrowheads="1"/>
          </p:cNvSpPr>
          <p:nvPr>
            <p:ph type="title"/>
          </p:nvPr>
        </p:nvSpPr>
        <p:spPr/>
        <p:txBody>
          <a:bodyPr/>
          <a:lstStyle/>
          <a:p>
            <a:r>
              <a:rPr lang="en-US" altLang="en-US" sz="3600"/>
              <a:t>Da Vinci and The Laplacian Pyramid</a:t>
            </a:r>
            <a:endParaRPr lang="en-US" altLang="en-US"/>
          </a:p>
        </p:txBody>
      </p:sp>
      <p:pic>
        <p:nvPicPr>
          <p:cNvPr id="61443" name="Picture 2" descr="Related image">
            <a:extLst>
              <a:ext uri="{FF2B5EF4-FFF2-40B4-BE49-F238E27FC236}">
                <a16:creationId xmlns:a16="http://schemas.microsoft.com/office/drawing/2014/main" id="{869BA2E3-2197-ECA3-3F5A-B7491BD5E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028700"/>
            <a:ext cx="72294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0EA63D33-E299-C19C-7409-EEBBCCBB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496175" cy="367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Text Box 3">
            <a:extLst>
              <a:ext uri="{FF2B5EF4-FFF2-40B4-BE49-F238E27FC236}">
                <a16:creationId xmlns:a16="http://schemas.microsoft.com/office/drawing/2014/main" id="{74272582-C99C-03D5-2485-B8E2A0A4C561}"/>
              </a:ext>
            </a:extLst>
          </p:cNvPr>
          <p:cNvSpPr txBox="1">
            <a:spLocks noChangeArrowheads="1"/>
          </p:cNvSpPr>
          <p:nvPr/>
        </p:nvSpPr>
        <p:spPr bwMode="auto">
          <a:xfrm>
            <a:off x="898525" y="4800600"/>
            <a:ext cx="5087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latin typeface="Times New Roman" panose="02020603050405020304" pitchFamily="18" charset="0"/>
              </a:rPr>
              <a:t>Leonardo playing with peripheral vision</a:t>
            </a:r>
          </a:p>
        </p:txBody>
      </p:sp>
      <p:sp>
        <p:nvSpPr>
          <p:cNvPr id="63492" name="TextBox 1">
            <a:extLst>
              <a:ext uri="{FF2B5EF4-FFF2-40B4-BE49-F238E27FC236}">
                <a16:creationId xmlns:a16="http://schemas.microsoft.com/office/drawing/2014/main" id="{E6ACD13E-85A3-AE1F-2285-ED08979CC635}"/>
              </a:ext>
            </a:extLst>
          </p:cNvPr>
          <p:cNvSpPr txBox="1">
            <a:spLocks noChangeArrowheads="1"/>
          </p:cNvSpPr>
          <p:nvPr/>
        </p:nvSpPr>
        <p:spPr bwMode="auto">
          <a:xfrm>
            <a:off x="2233613" y="6408738"/>
            <a:ext cx="69865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hlinkClick r:id="rId4"/>
              </a:rPr>
              <a:t>Livingstone, Vision and Art: The Biology of Seeing</a:t>
            </a:r>
            <a:endParaRPr lang="en-US" altLang="en-US" sz="2400"/>
          </a:p>
          <a:p>
            <a:pPr eaLnBrk="1" hangingPunct="1">
              <a:spcBef>
                <a:spcPct val="0"/>
              </a:spcBef>
            </a:pPr>
            <a:endParaRPr lang="en-US" altLang="en-US" sz="2400"/>
          </a:p>
        </p:txBody>
      </p:sp>
      <p:sp>
        <p:nvSpPr>
          <p:cNvPr id="5" name="Title 1">
            <a:extLst>
              <a:ext uri="{FF2B5EF4-FFF2-40B4-BE49-F238E27FC236}">
                <a16:creationId xmlns:a16="http://schemas.microsoft.com/office/drawing/2014/main" id="{0F5726B7-C4AB-F2BB-31BC-3183FA5B08F7}"/>
              </a:ext>
            </a:extLst>
          </p:cNvPr>
          <p:cNvSpPr txBox="1">
            <a:spLocks/>
          </p:cNvSpPr>
          <p:nvPr/>
        </p:nvSpPr>
        <p:spPr>
          <a:xfrm>
            <a:off x="685800" y="152400"/>
            <a:ext cx="7772400" cy="838200"/>
          </a:xfrm>
          <a:prstGeom prst="rect">
            <a:avLst/>
          </a:prstGeom>
        </p:spPr>
        <p:txBody>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a:defRPr/>
            </a:pPr>
            <a:r>
              <a:rPr lang="en-US" altLang="en-US" sz="3600" kern="0"/>
              <a:t>Da Vinci and The Laplacian Pyramid</a:t>
            </a:r>
            <a:endParaRPr lang="en-US" altLang="en-US" kern="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14C9029-18E3-B4D9-E7EF-18970114A4AE}"/>
              </a:ext>
            </a:extLst>
          </p:cNvPr>
          <p:cNvSpPr>
            <a:spLocks noGrp="1" noChangeArrowheads="1"/>
          </p:cNvSpPr>
          <p:nvPr>
            <p:ph type="title"/>
          </p:nvPr>
        </p:nvSpPr>
        <p:spPr/>
        <p:txBody>
          <a:bodyPr/>
          <a:lstStyle/>
          <a:p>
            <a:r>
              <a:rPr lang="en-US" altLang="en-US"/>
              <a:t>Blending</a:t>
            </a:r>
          </a:p>
        </p:txBody>
      </p:sp>
      <p:pic>
        <p:nvPicPr>
          <p:cNvPr id="65539" name="Picture 3" descr="left">
            <a:extLst>
              <a:ext uri="{FF2B5EF4-FFF2-40B4-BE49-F238E27FC236}">
                <a16:creationId xmlns:a16="http://schemas.microsoft.com/office/drawing/2014/main" id="{215976C8-8B8B-E541-A360-292DEB6AC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right">
            <a:extLst>
              <a:ext uri="{FF2B5EF4-FFF2-40B4-BE49-F238E27FC236}">
                <a16:creationId xmlns:a16="http://schemas.microsoft.com/office/drawing/2014/main" id="{968528D7-3761-A409-F405-E939454EE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906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7" name="Picture 5" descr="tile">
            <a:extLst>
              <a:ext uri="{FF2B5EF4-FFF2-40B4-BE49-F238E27FC236}">
                <a16:creationId xmlns:a16="http://schemas.microsoft.com/office/drawing/2014/main" id="{0B4DA09A-7454-4FEE-679B-E338B80AB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200400"/>
            <a:ext cx="2925763" cy="29257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3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23A330C-5C3F-8308-CF1A-95811465B1AE}"/>
              </a:ext>
            </a:extLst>
          </p:cNvPr>
          <p:cNvSpPr>
            <a:spLocks noGrp="1" noChangeArrowheads="1"/>
          </p:cNvSpPr>
          <p:nvPr>
            <p:ph type="title"/>
          </p:nvPr>
        </p:nvSpPr>
        <p:spPr/>
        <p:txBody>
          <a:bodyPr/>
          <a:lstStyle/>
          <a:p>
            <a:r>
              <a:rPr lang="en-US" altLang="en-US"/>
              <a:t>Alpha Blending / Feathering</a:t>
            </a:r>
          </a:p>
        </p:txBody>
      </p:sp>
      <p:grpSp>
        <p:nvGrpSpPr>
          <p:cNvPr id="66563" name="Group 3">
            <a:extLst>
              <a:ext uri="{FF2B5EF4-FFF2-40B4-BE49-F238E27FC236}">
                <a16:creationId xmlns:a16="http://schemas.microsoft.com/office/drawing/2014/main" id="{9279D3A5-5C16-FB58-8822-DE6636C5CEE4}"/>
              </a:ext>
            </a:extLst>
          </p:cNvPr>
          <p:cNvGrpSpPr>
            <a:grpSpLocks/>
          </p:cNvGrpSpPr>
          <p:nvPr/>
        </p:nvGrpSpPr>
        <p:grpSpPr bwMode="auto">
          <a:xfrm>
            <a:off x="990600" y="990600"/>
            <a:ext cx="6775450" cy="3059113"/>
            <a:chOff x="388" y="624"/>
            <a:chExt cx="4700" cy="2137"/>
          </a:xfrm>
        </p:grpSpPr>
        <p:pic>
          <p:nvPicPr>
            <p:cNvPr id="66568" name="Picture 4" descr="lfade31">
              <a:extLst>
                <a:ext uri="{FF2B5EF4-FFF2-40B4-BE49-F238E27FC236}">
                  <a16:creationId xmlns:a16="http://schemas.microsoft.com/office/drawing/2014/main" id="{11B4FBA6-9BC4-6797-13ED-89D8FA528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624"/>
              <a:ext cx="1810"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5" descr="rfade31">
              <a:extLst>
                <a:ext uri="{FF2B5EF4-FFF2-40B4-BE49-F238E27FC236}">
                  <a16:creationId xmlns:a16="http://schemas.microsoft.com/office/drawing/2014/main" id="{07C638C2-DFE0-B300-4FA1-C1FEFBD75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 y="624"/>
              <a:ext cx="1817"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70" name="Group 6">
              <a:extLst>
                <a:ext uri="{FF2B5EF4-FFF2-40B4-BE49-F238E27FC236}">
                  <a16:creationId xmlns:a16="http://schemas.microsoft.com/office/drawing/2014/main" id="{BAA2D3DA-A34D-31A6-772F-FD3679A6E67D}"/>
                </a:ext>
              </a:extLst>
            </p:cNvPr>
            <p:cNvGrpSpPr>
              <a:grpSpLocks/>
            </p:cNvGrpSpPr>
            <p:nvPr/>
          </p:nvGrpSpPr>
          <p:grpSpPr bwMode="auto">
            <a:xfrm>
              <a:off x="388" y="2361"/>
              <a:ext cx="2108" cy="400"/>
              <a:chOff x="388" y="2361"/>
              <a:chExt cx="2108" cy="400"/>
            </a:xfrm>
          </p:grpSpPr>
          <p:grpSp>
            <p:nvGrpSpPr>
              <p:cNvPr id="66582" name="Group 7">
                <a:extLst>
                  <a:ext uri="{FF2B5EF4-FFF2-40B4-BE49-F238E27FC236}">
                    <a16:creationId xmlns:a16="http://schemas.microsoft.com/office/drawing/2014/main" id="{42421F6E-45F9-9F4C-82F6-2BFC563E5DDF}"/>
                  </a:ext>
                </a:extLst>
              </p:cNvPr>
              <p:cNvGrpSpPr>
                <a:grpSpLocks/>
              </p:cNvGrpSpPr>
              <p:nvPr/>
            </p:nvGrpSpPr>
            <p:grpSpPr bwMode="auto">
              <a:xfrm>
                <a:off x="388" y="2505"/>
                <a:ext cx="236" cy="256"/>
                <a:chOff x="484" y="3273"/>
                <a:chExt cx="236" cy="256"/>
              </a:xfrm>
            </p:grpSpPr>
            <p:sp>
              <p:nvSpPr>
                <p:cNvPr id="66589" name="Line 8">
                  <a:extLst>
                    <a:ext uri="{FF2B5EF4-FFF2-40B4-BE49-F238E27FC236}">
                      <a16:creationId xmlns:a16="http://schemas.microsoft.com/office/drawing/2014/main" id="{1CC6E50F-447F-77C7-4A56-379EF08C050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0" name="Text Box 9">
                  <a:extLst>
                    <a:ext uri="{FF2B5EF4-FFF2-40B4-BE49-F238E27FC236}">
                      <a16:creationId xmlns:a16="http://schemas.microsoft.com/office/drawing/2014/main" id="{6C00C1AA-3287-E26E-F4B0-A9F922D3A5DE}"/>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sp>
            <p:nvSpPr>
              <p:cNvPr id="66583" name="Line 10">
                <a:extLst>
                  <a:ext uri="{FF2B5EF4-FFF2-40B4-BE49-F238E27FC236}">
                    <a16:creationId xmlns:a16="http://schemas.microsoft.com/office/drawing/2014/main" id="{45D94352-CD26-F69A-7949-64F9DE15F6B3}"/>
                  </a:ext>
                </a:extLst>
              </p:cNvPr>
              <p:cNvSpPr>
                <a:spLocks noChangeShapeType="1"/>
              </p:cNvSpPr>
              <p:nvPr/>
            </p:nvSpPr>
            <p:spPr bwMode="auto">
              <a:xfrm>
                <a:off x="672" y="2496"/>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4" name="Line 11">
                <a:extLst>
                  <a:ext uri="{FF2B5EF4-FFF2-40B4-BE49-F238E27FC236}">
                    <a16:creationId xmlns:a16="http://schemas.microsoft.com/office/drawing/2014/main" id="{9953C69E-3ACD-EE08-1826-C728BAE35498}"/>
                  </a:ext>
                </a:extLst>
              </p:cNvPr>
              <p:cNvSpPr>
                <a:spLocks noChangeShapeType="1"/>
              </p:cNvSpPr>
              <p:nvPr/>
            </p:nvSpPr>
            <p:spPr bwMode="auto">
              <a:xfrm>
                <a:off x="1680" y="2640"/>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5" name="Line 12">
                <a:extLst>
                  <a:ext uri="{FF2B5EF4-FFF2-40B4-BE49-F238E27FC236}">
                    <a16:creationId xmlns:a16="http://schemas.microsoft.com/office/drawing/2014/main" id="{D090FCE5-0909-51CE-0A78-192C103447B4}"/>
                  </a:ext>
                </a:extLst>
              </p:cNvPr>
              <p:cNvSpPr>
                <a:spLocks noChangeShapeType="1"/>
              </p:cNvSpPr>
              <p:nvPr/>
            </p:nvSpPr>
            <p:spPr bwMode="auto">
              <a:xfrm>
                <a:off x="1488" y="2496"/>
                <a:ext cx="192"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6586" name="Group 13">
                <a:extLst>
                  <a:ext uri="{FF2B5EF4-FFF2-40B4-BE49-F238E27FC236}">
                    <a16:creationId xmlns:a16="http://schemas.microsoft.com/office/drawing/2014/main" id="{87652BCF-BD81-AB65-2FB8-36883B1AD11D}"/>
                  </a:ext>
                </a:extLst>
              </p:cNvPr>
              <p:cNvGrpSpPr>
                <a:grpSpLocks/>
              </p:cNvGrpSpPr>
              <p:nvPr/>
            </p:nvGrpSpPr>
            <p:grpSpPr bwMode="auto">
              <a:xfrm>
                <a:off x="388" y="2361"/>
                <a:ext cx="236" cy="256"/>
                <a:chOff x="484" y="3273"/>
                <a:chExt cx="236" cy="256"/>
              </a:xfrm>
            </p:grpSpPr>
            <p:sp>
              <p:nvSpPr>
                <p:cNvPr id="66587" name="Line 14">
                  <a:extLst>
                    <a:ext uri="{FF2B5EF4-FFF2-40B4-BE49-F238E27FC236}">
                      <a16:creationId xmlns:a16="http://schemas.microsoft.com/office/drawing/2014/main" id="{04E5EB4E-460E-FC57-CF55-4AA6098B5A65}"/>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8" name="Text Box 15">
                  <a:extLst>
                    <a:ext uri="{FF2B5EF4-FFF2-40B4-BE49-F238E27FC236}">
                      <a16:creationId xmlns:a16="http://schemas.microsoft.com/office/drawing/2014/main" id="{355AF554-398C-992F-4AB5-81A0F441BCAA}"/>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66571" name="Group 16">
              <a:extLst>
                <a:ext uri="{FF2B5EF4-FFF2-40B4-BE49-F238E27FC236}">
                  <a16:creationId xmlns:a16="http://schemas.microsoft.com/office/drawing/2014/main" id="{4DFCBFF9-F43D-0DCF-1D45-56A63BD93EB2}"/>
                </a:ext>
              </a:extLst>
            </p:cNvPr>
            <p:cNvGrpSpPr>
              <a:grpSpLocks/>
            </p:cNvGrpSpPr>
            <p:nvPr/>
          </p:nvGrpSpPr>
          <p:grpSpPr bwMode="auto">
            <a:xfrm>
              <a:off x="2980" y="2505"/>
              <a:ext cx="236" cy="256"/>
              <a:chOff x="484" y="3273"/>
              <a:chExt cx="236" cy="256"/>
            </a:xfrm>
          </p:grpSpPr>
          <p:sp>
            <p:nvSpPr>
              <p:cNvPr id="66580" name="Line 17">
                <a:extLst>
                  <a:ext uri="{FF2B5EF4-FFF2-40B4-BE49-F238E27FC236}">
                    <a16:creationId xmlns:a16="http://schemas.microsoft.com/office/drawing/2014/main" id="{467F17B5-2CCC-D836-145F-EC2E0DA9301C}"/>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1" name="Text Box 18">
                <a:extLst>
                  <a:ext uri="{FF2B5EF4-FFF2-40B4-BE49-F238E27FC236}">
                    <a16:creationId xmlns:a16="http://schemas.microsoft.com/office/drawing/2014/main" id="{0B093070-A0FD-9C70-43B7-38100FCF23F9}"/>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6572" name="Group 19">
              <a:extLst>
                <a:ext uri="{FF2B5EF4-FFF2-40B4-BE49-F238E27FC236}">
                  <a16:creationId xmlns:a16="http://schemas.microsoft.com/office/drawing/2014/main" id="{9E274E0A-9945-B721-FF32-7A071A8D3214}"/>
                </a:ext>
              </a:extLst>
            </p:cNvPr>
            <p:cNvGrpSpPr>
              <a:grpSpLocks/>
            </p:cNvGrpSpPr>
            <p:nvPr/>
          </p:nvGrpSpPr>
          <p:grpSpPr bwMode="auto">
            <a:xfrm flipH="1">
              <a:off x="3264" y="2496"/>
              <a:ext cx="1824" cy="144"/>
              <a:chOff x="3264" y="2496"/>
              <a:chExt cx="1824" cy="144"/>
            </a:xfrm>
          </p:grpSpPr>
          <p:sp>
            <p:nvSpPr>
              <p:cNvPr id="66577" name="Line 20">
                <a:extLst>
                  <a:ext uri="{FF2B5EF4-FFF2-40B4-BE49-F238E27FC236}">
                    <a16:creationId xmlns:a16="http://schemas.microsoft.com/office/drawing/2014/main" id="{1C3C0E1E-B7C7-870B-5F4B-0A2D97EA831D}"/>
                  </a:ext>
                </a:extLst>
              </p:cNvPr>
              <p:cNvSpPr>
                <a:spLocks noChangeShapeType="1"/>
              </p:cNvSpPr>
              <p:nvPr/>
            </p:nvSpPr>
            <p:spPr bwMode="auto">
              <a:xfrm>
                <a:off x="3264" y="2496"/>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8" name="Line 21">
                <a:extLst>
                  <a:ext uri="{FF2B5EF4-FFF2-40B4-BE49-F238E27FC236}">
                    <a16:creationId xmlns:a16="http://schemas.microsoft.com/office/drawing/2014/main" id="{D28683DA-BA67-8D4B-F5D6-642DBED05C80}"/>
                  </a:ext>
                </a:extLst>
              </p:cNvPr>
              <p:cNvSpPr>
                <a:spLocks noChangeShapeType="1"/>
              </p:cNvSpPr>
              <p:nvPr/>
            </p:nvSpPr>
            <p:spPr bwMode="auto">
              <a:xfrm>
                <a:off x="4272" y="2640"/>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9" name="Line 22">
                <a:extLst>
                  <a:ext uri="{FF2B5EF4-FFF2-40B4-BE49-F238E27FC236}">
                    <a16:creationId xmlns:a16="http://schemas.microsoft.com/office/drawing/2014/main" id="{9FD1CBF9-654E-3CBD-1F90-63A48EC25B7B}"/>
                  </a:ext>
                </a:extLst>
              </p:cNvPr>
              <p:cNvSpPr>
                <a:spLocks noChangeShapeType="1"/>
              </p:cNvSpPr>
              <p:nvPr/>
            </p:nvSpPr>
            <p:spPr bwMode="auto">
              <a:xfrm>
                <a:off x="4080" y="2496"/>
                <a:ext cx="192"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6573" name="Group 23">
              <a:extLst>
                <a:ext uri="{FF2B5EF4-FFF2-40B4-BE49-F238E27FC236}">
                  <a16:creationId xmlns:a16="http://schemas.microsoft.com/office/drawing/2014/main" id="{7D198C08-663C-8A6F-E88C-CE1E70D19896}"/>
                </a:ext>
              </a:extLst>
            </p:cNvPr>
            <p:cNvGrpSpPr>
              <a:grpSpLocks/>
            </p:cNvGrpSpPr>
            <p:nvPr/>
          </p:nvGrpSpPr>
          <p:grpSpPr bwMode="auto">
            <a:xfrm>
              <a:off x="2980" y="2360"/>
              <a:ext cx="236" cy="257"/>
              <a:chOff x="484" y="3272"/>
              <a:chExt cx="236" cy="257"/>
            </a:xfrm>
          </p:grpSpPr>
          <p:sp>
            <p:nvSpPr>
              <p:cNvPr id="66575" name="Line 24">
                <a:extLst>
                  <a:ext uri="{FF2B5EF4-FFF2-40B4-BE49-F238E27FC236}">
                    <a16:creationId xmlns:a16="http://schemas.microsoft.com/office/drawing/2014/main" id="{7D2D111A-62C9-5439-DC0B-8C767347444B}"/>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6" name="Text Box 25">
                <a:extLst>
                  <a:ext uri="{FF2B5EF4-FFF2-40B4-BE49-F238E27FC236}">
                    <a16:creationId xmlns:a16="http://schemas.microsoft.com/office/drawing/2014/main" id="{7BB8CEE8-5BC9-315B-0EFA-B49C47230E6D}"/>
                  </a:ext>
                </a:extLst>
              </p:cNvPr>
              <p:cNvSpPr txBox="1">
                <a:spLocks noChangeArrowheads="1"/>
              </p:cNvSpPr>
              <p:nvPr/>
            </p:nvSpPr>
            <p:spPr bwMode="auto">
              <a:xfrm>
                <a:off x="484" y="3272"/>
                <a:ext cx="207"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
          <p:nvSpPr>
            <p:cNvPr id="66574" name="Text Box 26">
              <a:extLst>
                <a:ext uri="{FF2B5EF4-FFF2-40B4-BE49-F238E27FC236}">
                  <a16:creationId xmlns:a16="http://schemas.microsoft.com/office/drawing/2014/main" id="{649B8485-B72C-8F4E-E0D6-E31F8707E955}"/>
                </a:ext>
              </a:extLst>
            </p:cNvPr>
            <p:cNvSpPr txBox="1">
              <a:spLocks noChangeArrowheads="1"/>
            </p:cNvSpPr>
            <p:nvPr/>
          </p:nvSpPr>
          <p:spPr bwMode="auto">
            <a:xfrm>
              <a:off x="2688" y="1142"/>
              <a:ext cx="430"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6000" b="1">
                  <a:solidFill>
                    <a:srgbClr val="FF0000"/>
                  </a:solidFill>
                  <a:latin typeface="Times New Roman" panose="02020603050405020304" pitchFamily="18" charset="0"/>
                </a:rPr>
                <a:t>+</a:t>
              </a:r>
            </a:p>
          </p:txBody>
        </p:sp>
      </p:grpSp>
      <p:grpSp>
        <p:nvGrpSpPr>
          <p:cNvPr id="9" name="Group 27">
            <a:extLst>
              <a:ext uri="{FF2B5EF4-FFF2-40B4-BE49-F238E27FC236}">
                <a16:creationId xmlns:a16="http://schemas.microsoft.com/office/drawing/2014/main" id="{2EDC310F-32FB-2523-0D7B-4482D45936F6}"/>
              </a:ext>
            </a:extLst>
          </p:cNvPr>
          <p:cNvGrpSpPr>
            <a:grpSpLocks/>
          </p:cNvGrpSpPr>
          <p:nvPr/>
        </p:nvGrpSpPr>
        <p:grpSpPr bwMode="auto">
          <a:xfrm>
            <a:off x="1143000" y="4114800"/>
            <a:ext cx="3571875" cy="2514600"/>
            <a:chOff x="720" y="2592"/>
            <a:chExt cx="2250" cy="1584"/>
          </a:xfrm>
        </p:grpSpPr>
        <p:pic>
          <p:nvPicPr>
            <p:cNvPr id="66566" name="Picture 28" descr="win31">
              <a:extLst>
                <a:ext uri="{FF2B5EF4-FFF2-40B4-BE49-F238E27FC236}">
                  <a16:creationId xmlns:a16="http://schemas.microsoft.com/office/drawing/2014/main" id="{0DC63A66-381C-3E14-BA16-DBA4AA51A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8" y="2592"/>
              <a:ext cx="157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29">
              <a:extLst>
                <a:ext uri="{FF2B5EF4-FFF2-40B4-BE49-F238E27FC236}">
                  <a16:creationId xmlns:a16="http://schemas.microsoft.com/office/drawing/2014/main" id="{190F7320-EFE1-2AEA-F624-C6B7F4402D53}"/>
                </a:ext>
              </a:extLst>
            </p:cNvPr>
            <p:cNvSpPr txBox="1">
              <a:spLocks noChangeArrowheads="1"/>
            </p:cNvSpPr>
            <p:nvPr/>
          </p:nvSpPr>
          <p:spPr bwMode="auto">
            <a:xfrm>
              <a:off x="720" y="3024"/>
              <a:ext cx="39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6000" b="1">
                  <a:solidFill>
                    <a:srgbClr val="FF0000"/>
                  </a:solidFill>
                  <a:latin typeface="Times New Roman" panose="02020603050405020304" pitchFamily="18" charset="0"/>
                </a:rPr>
                <a:t>=</a:t>
              </a:r>
            </a:p>
          </p:txBody>
        </p:sp>
      </p:grpSp>
      <p:sp>
        <p:nvSpPr>
          <p:cNvPr id="444446" name="Text Box 30">
            <a:extLst>
              <a:ext uri="{FF2B5EF4-FFF2-40B4-BE49-F238E27FC236}">
                <a16:creationId xmlns:a16="http://schemas.microsoft.com/office/drawing/2014/main" id="{F72F0FAC-3453-F6B8-D64A-85A5136FFE30}"/>
              </a:ext>
            </a:extLst>
          </p:cNvPr>
          <p:cNvSpPr txBox="1">
            <a:spLocks noChangeArrowheads="1"/>
          </p:cNvSpPr>
          <p:nvPr/>
        </p:nvSpPr>
        <p:spPr bwMode="auto">
          <a:xfrm>
            <a:off x="5181600" y="4191000"/>
            <a:ext cx="3657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50000"/>
              </a:spcBef>
            </a:pPr>
            <a:r>
              <a:rPr lang="en-US" altLang="en-US">
                <a:latin typeface="Times New Roman" panose="02020603050405020304" pitchFamily="18" charset="0"/>
              </a:rPr>
              <a:t>I</a:t>
            </a:r>
            <a:r>
              <a:rPr lang="en-US" altLang="en-US" baseline="-25000">
                <a:latin typeface="Times New Roman" panose="02020603050405020304" pitchFamily="18" charset="0"/>
              </a:rPr>
              <a:t>blend</a:t>
            </a:r>
            <a:r>
              <a:rPr lang="en-US" altLang="en-US">
                <a:latin typeface="Times New Roman" panose="02020603050405020304" pitchFamily="18" charset="0"/>
              </a:rPr>
              <a:t> = </a:t>
            </a:r>
            <a:r>
              <a:rPr lang="en-US" altLang="en-US">
                <a:latin typeface="Symbol" panose="05050102010706020507" pitchFamily="18" charset="2"/>
              </a:rPr>
              <a:t>a</a:t>
            </a:r>
            <a:r>
              <a:rPr lang="en-US" altLang="en-US">
                <a:latin typeface="Times New Roman" panose="02020603050405020304" pitchFamily="18" charset="0"/>
              </a:rPr>
              <a:t>I</a:t>
            </a:r>
            <a:r>
              <a:rPr lang="en-US" altLang="en-US" baseline="-25000">
                <a:latin typeface="Times New Roman" panose="02020603050405020304" pitchFamily="18" charset="0"/>
              </a:rPr>
              <a:t>left</a:t>
            </a:r>
            <a:r>
              <a:rPr lang="en-US" altLang="en-US">
                <a:latin typeface="Times New Roman" panose="02020603050405020304" pitchFamily="18" charset="0"/>
              </a:rPr>
              <a:t> + (1-</a:t>
            </a:r>
            <a:r>
              <a:rPr lang="en-US" altLang="en-US">
                <a:latin typeface="Symbol" panose="05050102010706020507" pitchFamily="18" charset="2"/>
              </a:rPr>
              <a:t>a</a:t>
            </a:r>
            <a:r>
              <a:rPr lang="en-US" altLang="en-US">
                <a:latin typeface="Times New Roman" panose="02020603050405020304" pitchFamily="18" charset="0"/>
              </a:rPr>
              <a:t>)I</a:t>
            </a:r>
            <a:r>
              <a:rPr lang="en-US" altLang="en-US" baseline="-25000">
                <a:latin typeface="Times New Roman" panose="02020603050405020304" pitchFamily="18" charset="0"/>
              </a:rPr>
              <a:t>right</a:t>
            </a:r>
            <a:endParaRPr lang="en-US" altLang="en-US" sz="1800">
              <a:latin typeface="Times New Roman" panose="02020603050405020304" pitchFamily="18" charset="0"/>
            </a:endParaRPr>
          </a:p>
          <a:p>
            <a:pPr eaLnBrk="1" hangingPunct="1">
              <a:spcBef>
                <a:spcPct val="50000"/>
              </a:spcBef>
            </a:pPr>
            <a:endParaRPr lang="en-US" altLang="en-US" sz="1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4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FD3C432-BE56-90C3-2EF6-F5DFB55430D4}"/>
              </a:ext>
            </a:extLst>
          </p:cNvPr>
          <p:cNvSpPr>
            <a:spLocks noGrp="1" noChangeArrowheads="1"/>
          </p:cNvSpPr>
          <p:nvPr>
            <p:ph type="title"/>
          </p:nvPr>
        </p:nvSpPr>
        <p:spPr/>
        <p:txBody>
          <a:bodyPr/>
          <a:lstStyle/>
          <a:p>
            <a:r>
              <a:rPr lang="en-US" altLang="en-US"/>
              <a:t>Affect of Window Size</a:t>
            </a:r>
          </a:p>
        </p:txBody>
      </p:sp>
      <p:pic>
        <p:nvPicPr>
          <p:cNvPr id="68611" name="Picture 3" descr="win253">
            <a:extLst>
              <a:ext uri="{FF2B5EF4-FFF2-40B4-BE49-F238E27FC236}">
                <a16:creationId xmlns:a16="http://schemas.microsoft.com/office/drawing/2014/main" id="{A9ACED2A-D57A-233D-63A2-BFBA1F68E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win127">
            <a:extLst>
              <a:ext uri="{FF2B5EF4-FFF2-40B4-BE49-F238E27FC236}">
                <a16:creationId xmlns:a16="http://schemas.microsoft.com/office/drawing/2014/main" id="{29E46B8C-3E9C-746D-BEFC-C1A07CDDB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Line 5">
            <a:extLst>
              <a:ext uri="{FF2B5EF4-FFF2-40B4-BE49-F238E27FC236}">
                <a16:creationId xmlns:a16="http://schemas.microsoft.com/office/drawing/2014/main" id="{F028023B-9F52-BA2D-6FC7-AB6274880D84}"/>
              </a:ext>
            </a:extLst>
          </p:cNvPr>
          <p:cNvSpPr>
            <a:spLocks noChangeShapeType="1"/>
          </p:cNvSpPr>
          <p:nvPr/>
        </p:nvSpPr>
        <p:spPr bwMode="auto">
          <a:xfrm flipV="1">
            <a:off x="1066800" y="4648200"/>
            <a:ext cx="32004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4" name="Line 6">
            <a:extLst>
              <a:ext uri="{FF2B5EF4-FFF2-40B4-BE49-F238E27FC236}">
                <a16:creationId xmlns:a16="http://schemas.microsoft.com/office/drawing/2014/main" id="{F76CDC08-E4D4-33B1-4DBD-9EE61BD31A29}"/>
              </a:ext>
            </a:extLst>
          </p:cNvPr>
          <p:cNvSpPr>
            <a:spLocks noChangeShapeType="1"/>
          </p:cNvSpPr>
          <p:nvPr/>
        </p:nvSpPr>
        <p:spPr bwMode="auto">
          <a:xfrm flipH="1" flipV="1">
            <a:off x="1066800" y="4648200"/>
            <a:ext cx="32004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5" name="Line 7">
            <a:extLst>
              <a:ext uri="{FF2B5EF4-FFF2-40B4-BE49-F238E27FC236}">
                <a16:creationId xmlns:a16="http://schemas.microsoft.com/office/drawing/2014/main" id="{50942BFB-B661-6DAE-209C-C04FABEB237A}"/>
              </a:ext>
            </a:extLst>
          </p:cNvPr>
          <p:cNvSpPr>
            <a:spLocks noChangeShapeType="1"/>
          </p:cNvSpPr>
          <p:nvPr/>
        </p:nvSpPr>
        <p:spPr bwMode="auto">
          <a:xfrm flipV="1">
            <a:off x="91440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6" name="Line 8">
            <a:extLst>
              <a:ext uri="{FF2B5EF4-FFF2-40B4-BE49-F238E27FC236}">
                <a16:creationId xmlns:a16="http://schemas.microsoft.com/office/drawing/2014/main" id="{FC9BF4E6-8BE0-91DD-9179-3B8C195A7D9E}"/>
              </a:ext>
            </a:extLst>
          </p:cNvPr>
          <p:cNvSpPr>
            <a:spLocks noChangeShapeType="1"/>
          </p:cNvSpPr>
          <p:nvPr/>
        </p:nvSpPr>
        <p:spPr bwMode="auto">
          <a:xfrm>
            <a:off x="1066800" y="5486400"/>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8617" name="Group 9">
            <a:extLst>
              <a:ext uri="{FF2B5EF4-FFF2-40B4-BE49-F238E27FC236}">
                <a16:creationId xmlns:a16="http://schemas.microsoft.com/office/drawing/2014/main" id="{E5FD15E0-3A22-7100-26D0-0567FBC402EE}"/>
              </a:ext>
            </a:extLst>
          </p:cNvPr>
          <p:cNvGrpSpPr>
            <a:grpSpLocks/>
          </p:cNvGrpSpPr>
          <p:nvPr/>
        </p:nvGrpSpPr>
        <p:grpSpPr bwMode="auto">
          <a:xfrm>
            <a:off x="615950" y="5195888"/>
            <a:ext cx="374650" cy="366712"/>
            <a:chOff x="484" y="3273"/>
            <a:chExt cx="236" cy="231"/>
          </a:xfrm>
        </p:grpSpPr>
        <p:sp>
          <p:nvSpPr>
            <p:cNvPr id="68634" name="Line 10">
              <a:extLst>
                <a:ext uri="{FF2B5EF4-FFF2-40B4-BE49-F238E27FC236}">
                  <a16:creationId xmlns:a16="http://schemas.microsoft.com/office/drawing/2014/main" id="{32777A5E-E72E-E0A4-356A-589102199022}"/>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5" name="Text Box 11">
              <a:extLst>
                <a:ext uri="{FF2B5EF4-FFF2-40B4-BE49-F238E27FC236}">
                  <a16:creationId xmlns:a16="http://schemas.microsoft.com/office/drawing/2014/main" id="{3900824F-E399-D828-138A-5B2F274FE3FC}"/>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8618" name="Group 12">
            <a:extLst>
              <a:ext uri="{FF2B5EF4-FFF2-40B4-BE49-F238E27FC236}">
                <a16:creationId xmlns:a16="http://schemas.microsoft.com/office/drawing/2014/main" id="{6AF897A9-959D-F090-D301-27899E66C201}"/>
              </a:ext>
            </a:extLst>
          </p:cNvPr>
          <p:cNvGrpSpPr>
            <a:grpSpLocks/>
          </p:cNvGrpSpPr>
          <p:nvPr/>
        </p:nvGrpSpPr>
        <p:grpSpPr bwMode="auto">
          <a:xfrm>
            <a:off x="609600" y="4433888"/>
            <a:ext cx="374650" cy="366712"/>
            <a:chOff x="484" y="3273"/>
            <a:chExt cx="236" cy="231"/>
          </a:xfrm>
        </p:grpSpPr>
        <p:sp>
          <p:nvSpPr>
            <p:cNvPr id="68632" name="Line 13">
              <a:extLst>
                <a:ext uri="{FF2B5EF4-FFF2-40B4-BE49-F238E27FC236}">
                  <a16:creationId xmlns:a16="http://schemas.microsoft.com/office/drawing/2014/main" id="{796DCE98-AD63-AEA2-D063-B4525C27371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3" name="Text Box 14">
              <a:extLst>
                <a:ext uri="{FF2B5EF4-FFF2-40B4-BE49-F238E27FC236}">
                  <a16:creationId xmlns:a16="http://schemas.microsoft.com/office/drawing/2014/main" id="{EB9F181B-428F-09E7-6282-85DE32AD222C}"/>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
        <p:nvSpPr>
          <p:cNvPr id="68619" name="Text Box 15">
            <a:extLst>
              <a:ext uri="{FF2B5EF4-FFF2-40B4-BE49-F238E27FC236}">
                <a16:creationId xmlns:a16="http://schemas.microsoft.com/office/drawing/2014/main" id="{D1691175-A3CD-7054-C42D-FE716642FAA2}"/>
              </a:ext>
            </a:extLst>
          </p:cNvPr>
          <p:cNvSpPr txBox="1">
            <a:spLocks noChangeArrowheads="1"/>
          </p:cNvSpPr>
          <p:nvPr/>
        </p:nvSpPr>
        <p:spPr bwMode="auto">
          <a:xfrm>
            <a:off x="1371600" y="44640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left</a:t>
            </a:r>
          </a:p>
        </p:txBody>
      </p:sp>
      <p:sp>
        <p:nvSpPr>
          <p:cNvPr id="68620" name="Text Box 16">
            <a:extLst>
              <a:ext uri="{FF2B5EF4-FFF2-40B4-BE49-F238E27FC236}">
                <a16:creationId xmlns:a16="http://schemas.microsoft.com/office/drawing/2014/main" id="{883A1D79-7492-1B41-C1B3-56CEC5149B20}"/>
              </a:ext>
            </a:extLst>
          </p:cNvPr>
          <p:cNvSpPr txBox="1">
            <a:spLocks noChangeArrowheads="1"/>
          </p:cNvSpPr>
          <p:nvPr/>
        </p:nvSpPr>
        <p:spPr bwMode="auto">
          <a:xfrm>
            <a:off x="1335088" y="4953000"/>
            <a:ext cx="569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right</a:t>
            </a:r>
          </a:p>
        </p:txBody>
      </p:sp>
      <p:sp>
        <p:nvSpPr>
          <p:cNvPr id="68621" name="Line 17">
            <a:extLst>
              <a:ext uri="{FF2B5EF4-FFF2-40B4-BE49-F238E27FC236}">
                <a16:creationId xmlns:a16="http://schemas.microsoft.com/office/drawing/2014/main" id="{3A4BF2D8-8DFB-CF20-37EF-3BC0BD3C2E81}"/>
              </a:ext>
            </a:extLst>
          </p:cNvPr>
          <p:cNvSpPr>
            <a:spLocks noChangeShapeType="1"/>
          </p:cNvSpPr>
          <p:nvPr/>
        </p:nvSpPr>
        <p:spPr bwMode="auto">
          <a:xfrm flipV="1">
            <a:off x="563245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8622" name="Group 18">
            <a:extLst>
              <a:ext uri="{FF2B5EF4-FFF2-40B4-BE49-F238E27FC236}">
                <a16:creationId xmlns:a16="http://schemas.microsoft.com/office/drawing/2014/main" id="{7CDF0A51-A7E8-2377-47E9-AC2FD8EF1720}"/>
              </a:ext>
            </a:extLst>
          </p:cNvPr>
          <p:cNvGrpSpPr>
            <a:grpSpLocks/>
          </p:cNvGrpSpPr>
          <p:nvPr/>
        </p:nvGrpSpPr>
        <p:grpSpPr bwMode="auto">
          <a:xfrm>
            <a:off x="5784850" y="4648200"/>
            <a:ext cx="1600200" cy="838200"/>
            <a:chOff x="3168" y="2928"/>
            <a:chExt cx="2016" cy="528"/>
          </a:xfrm>
        </p:grpSpPr>
        <p:sp>
          <p:nvSpPr>
            <p:cNvPr id="68629" name="Line 19">
              <a:extLst>
                <a:ext uri="{FF2B5EF4-FFF2-40B4-BE49-F238E27FC236}">
                  <a16:creationId xmlns:a16="http://schemas.microsoft.com/office/drawing/2014/main" id="{91505A97-501C-F569-B689-7CE020F75F9D}"/>
                </a:ext>
              </a:extLst>
            </p:cNvPr>
            <p:cNvSpPr>
              <a:spLocks noChangeShapeType="1"/>
            </p:cNvSpPr>
            <p:nvPr/>
          </p:nvSpPr>
          <p:spPr bwMode="auto">
            <a:xfrm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0" name="Line 20">
              <a:extLst>
                <a:ext uri="{FF2B5EF4-FFF2-40B4-BE49-F238E27FC236}">
                  <a16:creationId xmlns:a16="http://schemas.microsoft.com/office/drawing/2014/main" id="{518F772F-1916-9FA4-A2F3-40E827407E11}"/>
                </a:ext>
              </a:extLst>
            </p:cNvPr>
            <p:cNvSpPr>
              <a:spLocks noChangeShapeType="1"/>
            </p:cNvSpPr>
            <p:nvPr/>
          </p:nvSpPr>
          <p:spPr bwMode="auto">
            <a:xfrm flipH="1"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1" name="Line 21">
              <a:extLst>
                <a:ext uri="{FF2B5EF4-FFF2-40B4-BE49-F238E27FC236}">
                  <a16:creationId xmlns:a16="http://schemas.microsoft.com/office/drawing/2014/main" id="{681178AF-F35C-2397-21E1-2A19152020A1}"/>
                </a:ext>
              </a:extLst>
            </p:cNvPr>
            <p:cNvSpPr>
              <a:spLocks noChangeShapeType="1"/>
            </p:cNvSpPr>
            <p:nvPr/>
          </p:nvSpPr>
          <p:spPr bwMode="auto">
            <a:xfrm>
              <a:off x="3168"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8623" name="Group 22">
            <a:extLst>
              <a:ext uri="{FF2B5EF4-FFF2-40B4-BE49-F238E27FC236}">
                <a16:creationId xmlns:a16="http://schemas.microsoft.com/office/drawing/2014/main" id="{5C52F756-253B-2B35-D537-EDCE475D429E}"/>
              </a:ext>
            </a:extLst>
          </p:cNvPr>
          <p:cNvGrpSpPr>
            <a:grpSpLocks/>
          </p:cNvGrpSpPr>
          <p:nvPr/>
        </p:nvGrpSpPr>
        <p:grpSpPr bwMode="auto">
          <a:xfrm>
            <a:off x="5334000" y="5195888"/>
            <a:ext cx="374650" cy="366712"/>
            <a:chOff x="484" y="3273"/>
            <a:chExt cx="236" cy="231"/>
          </a:xfrm>
        </p:grpSpPr>
        <p:sp>
          <p:nvSpPr>
            <p:cNvPr id="68627" name="Line 23">
              <a:extLst>
                <a:ext uri="{FF2B5EF4-FFF2-40B4-BE49-F238E27FC236}">
                  <a16:creationId xmlns:a16="http://schemas.microsoft.com/office/drawing/2014/main" id="{5498BF0C-1078-4CE5-F9C2-96362455207D}"/>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8" name="Text Box 24">
              <a:extLst>
                <a:ext uri="{FF2B5EF4-FFF2-40B4-BE49-F238E27FC236}">
                  <a16:creationId xmlns:a16="http://schemas.microsoft.com/office/drawing/2014/main" id="{9B723ACA-6947-1FE9-E0EE-BBCAD62C6384}"/>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8624" name="Group 25">
            <a:extLst>
              <a:ext uri="{FF2B5EF4-FFF2-40B4-BE49-F238E27FC236}">
                <a16:creationId xmlns:a16="http://schemas.microsoft.com/office/drawing/2014/main" id="{917ACC3A-208A-4A5E-4F7B-D27A2B381CCE}"/>
              </a:ext>
            </a:extLst>
          </p:cNvPr>
          <p:cNvGrpSpPr>
            <a:grpSpLocks/>
          </p:cNvGrpSpPr>
          <p:nvPr/>
        </p:nvGrpSpPr>
        <p:grpSpPr bwMode="auto">
          <a:xfrm>
            <a:off x="5334000" y="4433888"/>
            <a:ext cx="374650" cy="366712"/>
            <a:chOff x="484" y="3273"/>
            <a:chExt cx="236" cy="231"/>
          </a:xfrm>
        </p:grpSpPr>
        <p:sp>
          <p:nvSpPr>
            <p:cNvPr id="68625" name="Line 26">
              <a:extLst>
                <a:ext uri="{FF2B5EF4-FFF2-40B4-BE49-F238E27FC236}">
                  <a16:creationId xmlns:a16="http://schemas.microsoft.com/office/drawing/2014/main" id="{FAEA4C88-36C3-FF58-366C-9352D51C71E8}"/>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6" name="Text Box 27">
              <a:extLst>
                <a:ext uri="{FF2B5EF4-FFF2-40B4-BE49-F238E27FC236}">
                  <a16:creationId xmlns:a16="http://schemas.microsoft.com/office/drawing/2014/main" id="{3BBA0669-6BF9-0025-5F2F-B7B45D50F8CF}"/>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17B521B-5E81-0AC7-EFF6-179B03715299}"/>
              </a:ext>
            </a:extLst>
          </p:cNvPr>
          <p:cNvSpPr>
            <a:spLocks noGrp="1" noChangeArrowheads="1"/>
          </p:cNvSpPr>
          <p:nvPr>
            <p:ph type="title"/>
          </p:nvPr>
        </p:nvSpPr>
        <p:spPr/>
        <p:txBody>
          <a:bodyPr/>
          <a:lstStyle/>
          <a:p>
            <a:r>
              <a:rPr lang="en-US" altLang="en-US"/>
              <a:t>Affect of Window Size</a:t>
            </a:r>
          </a:p>
        </p:txBody>
      </p:sp>
      <p:grpSp>
        <p:nvGrpSpPr>
          <p:cNvPr id="70659" name="Group 3">
            <a:extLst>
              <a:ext uri="{FF2B5EF4-FFF2-40B4-BE49-F238E27FC236}">
                <a16:creationId xmlns:a16="http://schemas.microsoft.com/office/drawing/2014/main" id="{8A6E43DB-D92D-7A52-441B-3E9497AE58AA}"/>
              </a:ext>
            </a:extLst>
          </p:cNvPr>
          <p:cNvGrpSpPr>
            <a:grpSpLocks/>
          </p:cNvGrpSpPr>
          <p:nvPr/>
        </p:nvGrpSpPr>
        <p:grpSpPr bwMode="auto">
          <a:xfrm>
            <a:off x="2185988" y="4433888"/>
            <a:ext cx="557212" cy="1128712"/>
            <a:chOff x="384" y="2793"/>
            <a:chExt cx="351" cy="711"/>
          </a:xfrm>
        </p:grpSpPr>
        <p:sp>
          <p:nvSpPr>
            <p:cNvPr id="70673" name="Line 4">
              <a:extLst>
                <a:ext uri="{FF2B5EF4-FFF2-40B4-BE49-F238E27FC236}">
                  <a16:creationId xmlns:a16="http://schemas.microsoft.com/office/drawing/2014/main" id="{1C7AE394-4D7F-FA60-5EE8-F17E98550E23}"/>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74" name="Group 5">
              <a:extLst>
                <a:ext uri="{FF2B5EF4-FFF2-40B4-BE49-F238E27FC236}">
                  <a16:creationId xmlns:a16="http://schemas.microsoft.com/office/drawing/2014/main" id="{9AA49755-5516-DD23-8B80-BE912D08ABCF}"/>
                </a:ext>
              </a:extLst>
            </p:cNvPr>
            <p:cNvGrpSpPr>
              <a:grpSpLocks/>
            </p:cNvGrpSpPr>
            <p:nvPr/>
          </p:nvGrpSpPr>
          <p:grpSpPr bwMode="auto">
            <a:xfrm>
              <a:off x="672" y="2928"/>
              <a:ext cx="63" cy="528"/>
              <a:chOff x="672" y="2928"/>
              <a:chExt cx="2016" cy="528"/>
            </a:xfrm>
          </p:grpSpPr>
          <p:sp>
            <p:nvSpPr>
              <p:cNvPr id="70681" name="Line 6">
                <a:extLst>
                  <a:ext uri="{FF2B5EF4-FFF2-40B4-BE49-F238E27FC236}">
                    <a16:creationId xmlns:a16="http://schemas.microsoft.com/office/drawing/2014/main" id="{DD572D4B-CCB2-A2A9-3BC7-91FBF892E992}"/>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2" name="Line 7">
                <a:extLst>
                  <a:ext uri="{FF2B5EF4-FFF2-40B4-BE49-F238E27FC236}">
                    <a16:creationId xmlns:a16="http://schemas.microsoft.com/office/drawing/2014/main" id="{5704E6B8-3A68-9DDC-52A0-B1159DBF8FBB}"/>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3" name="Line 8">
                <a:extLst>
                  <a:ext uri="{FF2B5EF4-FFF2-40B4-BE49-F238E27FC236}">
                    <a16:creationId xmlns:a16="http://schemas.microsoft.com/office/drawing/2014/main" id="{D364DD61-87F8-F77B-753C-ECA076DA47B9}"/>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75" name="Group 9">
              <a:extLst>
                <a:ext uri="{FF2B5EF4-FFF2-40B4-BE49-F238E27FC236}">
                  <a16:creationId xmlns:a16="http://schemas.microsoft.com/office/drawing/2014/main" id="{7AD25210-5299-DA12-9850-EBF0694BCC2D}"/>
                </a:ext>
              </a:extLst>
            </p:cNvPr>
            <p:cNvGrpSpPr>
              <a:grpSpLocks/>
            </p:cNvGrpSpPr>
            <p:nvPr/>
          </p:nvGrpSpPr>
          <p:grpSpPr bwMode="auto">
            <a:xfrm>
              <a:off x="388" y="3273"/>
              <a:ext cx="236" cy="231"/>
              <a:chOff x="484" y="3273"/>
              <a:chExt cx="236" cy="231"/>
            </a:xfrm>
          </p:grpSpPr>
          <p:sp>
            <p:nvSpPr>
              <p:cNvPr id="70679" name="Line 10">
                <a:extLst>
                  <a:ext uri="{FF2B5EF4-FFF2-40B4-BE49-F238E27FC236}">
                    <a16:creationId xmlns:a16="http://schemas.microsoft.com/office/drawing/2014/main" id="{79B38B8D-5DCB-9E1B-FF7A-25B8F167D374}"/>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0" name="Text Box 11">
                <a:extLst>
                  <a:ext uri="{FF2B5EF4-FFF2-40B4-BE49-F238E27FC236}">
                    <a16:creationId xmlns:a16="http://schemas.microsoft.com/office/drawing/2014/main" id="{48ADA69F-1BA6-A84C-B86B-A3ADAE3F1509}"/>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0676" name="Group 12">
              <a:extLst>
                <a:ext uri="{FF2B5EF4-FFF2-40B4-BE49-F238E27FC236}">
                  <a16:creationId xmlns:a16="http://schemas.microsoft.com/office/drawing/2014/main" id="{10C2236A-366E-3B19-5033-7B5C602E3161}"/>
                </a:ext>
              </a:extLst>
            </p:cNvPr>
            <p:cNvGrpSpPr>
              <a:grpSpLocks/>
            </p:cNvGrpSpPr>
            <p:nvPr/>
          </p:nvGrpSpPr>
          <p:grpSpPr bwMode="auto">
            <a:xfrm>
              <a:off x="384" y="2793"/>
              <a:ext cx="236" cy="231"/>
              <a:chOff x="484" y="3273"/>
              <a:chExt cx="236" cy="231"/>
            </a:xfrm>
          </p:grpSpPr>
          <p:sp>
            <p:nvSpPr>
              <p:cNvPr id="70677" name="Line 13">
                <a:extLst>
                  <a:ext uri="{FF2B5EF4-FFF2-40B4-BE49-F238E27FC236}">
                    <a16:creationId xmlns:a16="http://schemas.microsoft.com/office/drawing/2014/main" id="{32AD1A70-52CB-8BB8-BD6C-611F25DAFE12}"/>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8" name="Text Box 14">
                <a:extLst>
                  <a:ext uri="{FF2B5EF4-FFF2-40B4-BE49-F238E27FC236}">
                    <a16:creationId xmlns:a16="http://schemas.microsoft.com/office/drawing/2014/main" id="{C32F6D90-B580-E430-893A-DD23D1F12EE2}"/>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70660" name="Line 15">
            <a:extLst>
              <a:ext uri="{FF2B5EF4-FFF2-40B4-BE49-F238E27FC236}">
                <a16:creationId xmlns:a16="http://schemas.microsoft.com/office/drawing/2014/main" id="{8489C84B-B623-ED42-4ACC-E06078878314}"/>
              </a:ext>
            </a:extLst>
          </p:cNvPr>
          <p:cNvSpPr>
            <a:spLocks noChangeShapeType="1"/>
          </p:cNvSpPr>
          <p:nvPr/>
        </p:nvSpPr>
        <p:spPr bwMode="auto">
          <a:xfrm flipV="1">
            <a:off x="631825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61" name="Group 16">
            <a:extLst>
              <a:ext uri="{FF2B5EF4-FFF2-40B4-BE49-F238E27FC236}">
                <a16:creationId xmlns:a16="http://schemas.microsoft.com/office/drawing/2014/main" id="{84EBF389-9061-C1FE-E4AE-FF6E64FF9C21}"/>
              </a:ext>
            </a:extLst>
          </p:cNvPr>
          <p:cNvGrpSpPr>
            <a:grpSpLocks/>
          </p:cNvGrpSpPr>
          <p:nvPr/>
        </p:nvGrpSpPr>
        <p:grpSpPr bwMode="auto">
          <a:xfrm>
            <a:off x="6470650" y="4648200"/>
            <a:ext cx="19050" cy="838200"/>
            <a:chOff x="3168" y="2928"/>
            <a:chExt cx="2016" cy="528"/>
          </a:xfrm>
        </p:grpSpPr>
        <p:sp>
          <p:nvSpPr>
            <p:cNvPr id="70670" name="Line 17">
              <a:extLst>
                <a:ext uri="{FF2B5EF4-FFF2-40B4-BE49-F238E27FC236}">
                  <a16:creationId xmlns:a16="http://schemas.microsoft.com/office/drawing/2014/main" id="{B9637874-C957-3FC3-298B-DD0DB0571872}"/>
                </a:ext>
              </a:extLst>
            </p:cNvPr>
            <p:cNvSpPr>
              <a:spLocks noChangeShapeType="1"/>
            </p:cNvSpPr>
            <p:nvPr/>
          </p:nvSpPr>
          <p:spPr bwMode="auto">
            <a:xfrm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1" name="Line 18">
              <a:extLst>
                <a:ext uri="{FF2B5EF4-FFF2-40B4-BE49-F238E27FC236}">
                  <a16:creationId xmlns:a16="http://schemas.microsoft.com/office/drawing/2014/main" id="{C4231E2D-2B09-0263-F7DD-D6A5DDBEE471}"/>
                </a:ext>
              </a:extLst>
            </p:cNvPr>
            <p:cNvSpPr>
              <a:spLocks noChangeShapeType="1"/>
            </p:cNvSpPr>
            <p:nvPr/>
          </p:nvSpPr>
          <p:spPr bwMode="auto">
            <a:xfrm flipH="1"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2" name="Line 19">
              <a:extLst>
                <a:ext uri="{FF2B5EF4-FFF2-40B4-BE49-F238E27FC236}">
                  <a16:creationId xmlns:a16="http://schemas.microsoft.com/office/drawing/2014/main" id="{D25E5BED-A26A-2EFC-344A-E8F051CCC803}"/>
                </a:ext>
              </a:extLst>
            </p:cNvPr>
            <p:cNvSpPr>
              <a:spLocks noChangeShapeType="1"/>
            </p:cNvSpPr>
            <p:nvPr/>
          </p:nvSpPr>
          <p:spPr bwMode="auto">
            <a:xfrm>
              <a:off x="3168"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2" name="Group 20">
            <a:extLst>
              <a:ext uri="{FF2B5EF4-FFF2-40B4-BE49-F238E27FC236}">
                <a16:creationId xmlns:a16="http://schemas.microsoft.com/office/drawing/2014/main" id="{585C29E7-ED6E-934D-FCD2-4761DEB4EF27}"/>
              </a:ext>
            </a:extLst>
          </p:cNvPr>
          <p:cNvGrpSpPr>
            <a:grpSpLocks/>
          </p:cNvGrpSpPr>
          <p:nvPr/>
        </p:nvGrpSpPr>
        <p:grpSpPr bwMode="auto">
          <a:xfrm>
            <a:off x="6019800" y="5195888"/>
            <a:ext cx="374650" cy="366712"/>
            <a:chOff x="484" y="3273"/>
            <a:chExt cx="236" cy="231"/>
          </a:xfrm>
        </p:grpSpPr>
        <p:sp>
          <p:nvSpPr>
            <p:cNvPr id="70668" name="Line 21">
              <a:extLst>
                <a:ext uri="{FF2B5EF4-FFF2-40B4-BE49-F238E27FC236}">
                  <a16:creationId xmlns:a16="http://schemas.microsoft.com/office/drawing/2014/main" id="{84161544-E40C-ED24-14E3-F78BD56654F7}"/>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9" name="Text Box 22">
              <a:extLst>
                <a:ext uri="{FF2B5EF4-FFF2-40B4-BE49-F238E27FC236}">
                  <a16:creationId xmlns:a16="http://schemas.microsoft.com/office/drawing/2014/main" id="{303C7CF0-2BAD-63C5-3378-D357F52E2BC0}"/>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0663" name="Group 23">
            <a:extLst>
              <a:ext uri="{FF2B5EF4-FFF2-40B4-BE49-F238E27FC236}">
                <a16:creationId xmlns:a16="http://schemas.microsoft.com/office/drawing/2014/main" id="{E2427BA2-A3F9-9803-5380-368A39411882}"/>
              </a:ext>
            </a:extLst>
          </p:cNvPr>
          <p:cNvGrpSpPr>
            <a:grpSpLocks/>
          </p:cNvGrpSpPr>
          <p:nvPr/>
        </p:nvGrpSpPr>
        <p:grpSpPr bwMode="auto">
          <a:xfrm>
            <a:off x="6019800" y="4433888"/>
            <a:ext cx="374650" cy="366712"/>
            <a:chOff x="484" y="3273"/>
            <a:chExt cx="236" cy="231"/>
          </a:xfrm>
        </p:grpSpPr>
        <p:sp>
          <p:nvSpPr>
            <p:cNvPr id="70666" name="Line 24">
              <a:extLst>
                <a:ext uri="{FF2B5EF4-FFF2-40B4-BE49-F238E27FC236}">
                  <a16:creationId xmlns:a16="http://schemas.microsoft.com/office/drawing/2014/main" id="{C152417F-9F7B-3A80-C7CA-5F571C11513D}"/>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7" name="Text Box 25">
              <a:extLst>
                <a:ext uri="{FF2B5EF4-FFF2-40B4-BE49-F238E27FC236}">
                  <a16:creationId xmlns:a16="http://schemas.microsoft.com/office/drawing/2014/main" id="{96848973-34A1-D916-85B4-667023D43EE2}"/>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pic>
        <p:nvPicPr>
          <p:cNvPr id="70664" name="Picture 26" descr="win7">
            <a:extLst>
              <a:ext uri="{FF2B5EF4-FFF2-40B4-BE49-F238E27FC236}">
                <a16:creationId xmlns:a16="http://schemas.microsoft.com/office/drawing/2014/main" id="{0EE059FC-0303-672A-4499-517BE123E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27" descr="win3">
            <a:extLst>
              <a:ext uri="{FF2B5EF4-FFF2-40B4-BE49-F238E27FC236}">
                <a16:creationId xmlns:a16="http://schemas.microsoft.com/office/drawing/2014/main" id="{A5B4EC11-DA34-3DB1-A0ED-10F6AF8A5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13E0B6A-F5C6-C0D4-DF3D-3C60DB210DE6}"/>
              </a:ext>
            </a:extLst>
          </p:cNvPr>
          <p:cNvSpPr>
            <a:spLocks noGrp="1" noChangeArrowheads="1"/>
          </p:cNvSpPr>
          <p:nvPr>
            <p:ph type="title"/>
          </p:nvPr>
        </p:nvSpPr>
        <p:spPr/>
        <p:txBody>
          <a:bodyPr/>
          <a:lstStyle/>
          <a:p>
            <a:r>
              <a:rPr lang="en-US" altLang="en-US"/>
              <a:t>Good Window Size</a:t>
            </a:r>
          </a:p>
        </p:txBody>
      </p:sp>
      <p:pic>
        <p:nvPicPr>
          <p:cNvPr id="72707" name="Picture 3" descr="win15">
            <a:extLst>
              <a:ext uri="{FF2B5EF4-FFF2-40B4-BE49-F238E27FC236}">
                <a16:creationId xmlns:a16="http://schemas.microsoft.com/office/drawing/2014/main" id="{FC107D87-69AA-9DAA-3E6C-9FF3EBD00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8" name="Group 4">
            <a:extLst>
              <a:ext uri="{FF2B5EF4-FFF2-40B4-BE49-F238E27FC236}">
                <a16:creationId xmlns:a16="http://schemas.microsoft.com/office/drawing/2014/main" id="{4E26ED3B-EE33-00B3-6B6A-9C8C82B5C04E}"/>
              </a:ext>
            </a:extLst>
          </p:cNvPr>
          <p:cNvGrpSpPr>
            <a:grpSpLocks/>
          </p:cNvGrpSpPr>
          <p:nvPr/>
        </p:nvGrpSpPr>
        <p:grpSpPr bwMode="auto">
          <a:xfrm>
            <a:off x="3886200" y="4419600"/>
            <a:ext cx="658813" cy="1128713"/>
            <a:chOff x="2481" y="2793"/>
            <a:chExt cx="415" cy="711"/>
          </a:xfrm>
        </p:grpSpPr>
        <p:sp>
          <p:nvSpPr>
            <p:cNvPr id="72710" name="Line 5">
              <a:extLst>
                <a:ext uri="{FF2B5EF4-FFF2-40B4-BE49-F238E27FC236}">
                  <a16:creationId xmlns:a16="http://schemas.microsoft.com/office/drawing/2014/main" id="{9D9C4571-929A-9610-C894-09AE718083B9}"/>
                </a:ext>
              </a:extLst>
            </p:cNvPr>
            <p:cNvSpPr>
              <a:spLocks noChangeShapeType="1"/>
            </p:cNvSpPr>
            <p:nvPr/>
          </p:nvSpPr>
          <p:spPr bwMode="auto">
            <a:xfrm flipV="1">
              <a:off x="2673"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2711" name="Group 6">
              <a:extLst>
                <a:ext uri="{FF2B5EF4-FFF2-40B4-BE49-F238E27FC236}">
                  <a16:creationId xmlns:a16="http://schemas.microsoft.com/office/drawing/2014/main" id="{59E4F357-725B-C441-E607-0690491296AE}"/>
                </a:ext>
              </a:extLst>
            </p:cNvPr>
            <p:cNvGrpSpPr>
              <a:grpSpLocks/>
            </p:cNvGrpSpPr>
            <p:nvPr/>
          </p:nvGrpSpPr>
          <p:grpSpPr bwMode="auto">
            <a:xfrm>
              <a:off x="2769" y="2928"/>
              <a:ext cx="127" cy="528"/>
              <a:chOff x="672" y="2928"/>
              <a:chExt cx="2016" cy="528"/>
            </a:xfrm>
          </p:grpSpPr>
          <p:sp>
            <p:nvSpPr>
              <p:cNvPr id="72718" name="Line 7">
                <a:extLst>
                  <a:ext uri="{FF2B5EF4-FFF2-40B4-BE49-F238E27FC236}">
                    <a16:creationId xmlns:a16="http://schemas.microsoft.com/office/drawing/2014/main" id="{8B26F127-0FA9-0B1B-AFCC-6AFF4255FB68}"/>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9" name="Line 8">
                <a:extLst>
                  <a:ext uri="{FF2B5EF4-FFF2-40B4-BE49-F238E27FC236}">
                    <a16:creationId xmlns:a16="http://schemas.microsoft.com/office/drawing/2014/main" id="{7CB0BEFA-C312-D397-FD29-7D4E91EED0F7}"/>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20" name="Line 9">
                <a:extLst>
                  <a:ext uri="{FF2B5EF4-FFF2-40B4-BE49-F238E27FC236}">
                    <a16:creationId xmlns:a16="http://schemas.microsoft.com/office/drawing/2014/main" id="{18B895C3-6170-FBE1-4565-4EF85D4E7E4B}"/>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2712" name="Group 10">
              <a:extLst>
                <a:ext uri="{FF2B5EF4-FFF2-40B4-BE49-F238E27FC236}">
                  <a16:creationId xmlns:a16="http://schemas.microsoft.com/office/drawing/2014/main" id="{46D23F3B-9531-ED6D-B250-8CE227BF541E}"/>
                </a:ext>
              </a:extLst>
            </p:cNvPr>
            <p:cNvGrpSpPr>
              <a:grpSpLocks/>
            </p:cNvGrpSpPr>
            <p:nvPr/>
          </p:nvGrpSpPr>
          <p:grpSpPr bwMode="auto">
            <a:xfrm>
              <a:off x="2485" y="3273"/>
              <a:ext cx="236" cy="231"/>
              <a:chOff x="484" y="3273"/>
              <a:chExt cx="236" cy="231"/>
            </a:xfrm>
          </p:grpSpPr>
          <p:sp>
            <p:nvSpPr>
              <p:cNvPr id="72716" name="Line 11">
                <a:extLst>
                  <a:ext uri="{FF2B5EF4-FFF2-40B4-BE49-F238E27FC236}">
                    <a16:creationId xmlns:a16="http://schemas.microsoft.com/office/drawing/2014/main" id="{982D679B-1A91-A18A-E447-F7FBCFCF67B6}"/>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7" name="Text Box 12">
                <a:extLst>
                  <a:ext uri="{FF2B5EF4-FFF2-40B4-BE49-F238E27FC236}">
                    <a16:creationId xmlns:a16="http://schemas.microsoft.com/office/drawing/2014/main" id="{E4E5CD12-1BC0-69BC-6B6F-16E69B4C4EE4}"/>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2713" name="Group 13">
              <a:extLst>
                <a:ext uri="{FF2B5EF4-FFF2-40B4-BE49-F238E27FC236}">
                  <a16:creationId xmlns:a16="http://schemas.microsoft.com/office/drawing/2014/main" id="{5AC9FED3-E812-FF4A-84E6-80C0FF7D47B8}"/>
                </a:ext>
              </a:extLst>
            </p:cNvPr>
            <p:cNvGrpSpPr>
              <a:grpSpLocks/>
            </p:cNvGrpSpPr>
            <p:nvPr/>
          </p:nvGrpSpPr>
          <p:grpSpPr bwMode="auto">
            <a:xfrm>
              <a:off x="2481" y="2793"/>
              <a:ext cx="236" cy="231"/>
              <a:chOff x="484" y="3273"/>
              <a:chExt cx="236" cy="231"/>
            </a:xfrm>
          </p:grpSpPr>
          <p:sp>
            <p:nvSpPr>
              <p:cNvPr id="72714" name="Line 14">
                <a:extLst>
                  <a:ext uri="{FF2B5EF4-FFF2-40B4-BE49-F238E27FC236}">
                    <a16:creationId xmlns:a16="http://schemas.microsoft.com/office/drawing/2014/main" id="{D73E47B9-5411-A2A6-1278-B68F633D6BD9}"/>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5" name="Text Box 15">
                <a:extLst>
                  <a:ext uri="{FF2B5EF4-FFF2-40B4-BE49-F238E27FC236}">
                    <a16:creationId xmlns:a16="http://schemas.microsoft.com/office/drawing/2014/main" id="{E83FBEA8-937F-95B8-E25E-210445FF5A3D}"/>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72709" name="Rectangle 16">
            <a:extLst>
              <a:ext uri="{FF2B5EF4-FFF2-40B4-BE49-F238E27FC236}">
                <a16:creationId xmlns:a16="http://schemas.microsoft.com/office/drawing/2014/main" id="{8D8C65E4-3902-3964-2376-76F8DDEE0B40}"/>
              </a:ext>
            </a:extLst>
          </p:cNvPr>
          <p:cNvSpPr>
            <a:spLocks noChangeArrowheads="1"/>
          </p:cNvSpPr>
          <p:nvPr/>
        </p:nvSpPr>
        <p:spPr bwMode="auto">
          <a:xfrm>
            <a:off x="838200" y="5638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90000"/>
              </a:lnSpc>
            </a:pPr>
            <a:r>
              <a:rPr lang="en-US" altLang="en-US"/>
              <a:t>“Optimal” Window:  smooth but not ghosted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3EBF999A-4675-8ACE-04B2-007DFAA50D4D}"/>
              </a:ext>
            </a:extLst>
          </p:cNvPr>
          <p:cNvSpPr>
            <a:spLocks noGrp="1" noChangeArrowheads="1"/>
          </p:cNvSpPr>
          <p:nvPr>
            <p:ph type="body" idx="1"/>
          </p:nvPr>
        </p:nvSpPr>
        <p:spPr>
          <a:xfrm>
            <a:off x="685800" y="914400"/>
            <a:ext cx="8001000" cy="1828800"/>
          </a:xfrm>
        </p:spPr>
        <p:txBody>
          <a:bodyPr/>
          <a:lstStyle/>
          <a:p>
            <a:r>
              <a:rPr lang="en-US" altLang="en-US"/>
              <a:t>To avoid seams</a:t>
            </a:r>
          </a:p>
          <a:p>
            <a:pPr lvl="1"/>
            <a:r>
              <a:rPr lang="en-US" altLang="en-US" sz="1800"/>
              <a:t>window = size of largest prominent feature</a:t>
            </a:r>
          </a:p>
          <a:p>
            <a:r>
              <a:rPr lang="en-US" altLang="en-US"/>
              <a:t>To avoid ghosting</a:t>
            </a:r>
          </a:p>
          <a:p>
            <a:pPr lvl="1"/>
            <a:r>
              <a:rPr lang="en-US" altLang="en-US" sz="1800"/>
              <a:t>window &lt;= 2*size of smallest prominent feature</a:t>
            </a:r>
          </a:p>
        </p:txBody>
      </p:sp>
      <p:sp>
        <p:nvSpPr>
          <p:cNvPr id="25" name="Oval 24">
            <a:extLst>
              <a:ext uri="{FF2B5EF4-FFF2-40B4-BE49-F238E27FC236}">
                <a16:creationId xmlns:a16="http://schemas.microsoft.com/office/drawing/2014/main" id="{7A877FCB-CA5D-C8A4-D09A-5D18F43C413E}"/>
              </a:ext>
            </a:extLst>
          </p:cNvPr>
          <p:cNvSpPr/>
          <p:nvPr/>
        </p:nvSpPr>
        <p:spPr bwMode="auto">
          <a:xfrm>
            <a:off x="7134225" y="1590675"/>
            <a:ext cx="469900"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Oval 25">
            <a:extLst>
              <a:ext uri="{FF2B5EF4-FFF2-40B4-BE49-F238E27FC236}">
                <a16:creationId xmlns:a16="http://schemas.microsoft.com/office/drawing/2014/main" id="{1900D920-F1E0-EC26-68A0-24705D01CD4A}"/>
              </a:ext>
            </a:extLst>
          </p:cNvPr>
          <p:cNvSpPr/>
          <p:nvPr/>
        </p:nvSpPr>
        <p:spPr bwMode="auto">
          <a:xfrm>
            <a:off x="7620000" y="1590675"/>
            <a:ext cx="469900"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4757" name="Rectangle 2">
            <a:extLst>
              <a:ext uri="{FF2B5EF4-FFF2-40B4-BE49-F238E27FC236}">
                <a16:creationId xmlns:a16="http://schemas.microsoft.com/office/drawing/2014/main" id="{A6337B82-859D-955E-3D42-68E45F0DE90D}"/>
              </a:ext>
            </a:extLst>
          </p:cNvPr>
          <p:cNvSpPr>
            <a:spLocks noGrp="1" noChangeArrowheads="1"/>
          </p:cNvSpPr>
          <p:nvPr>
            <p:ph type="title"/>
          </p:nvPr>
        </p:nvSpPr>
        <p:spPr/>
        <p:txBody>
          <a:bodyPr/>
          <a:lstStyle/>
          <a:p>
            <a:r>
              <a:rPr lang="en-US" altLang="en-US"/>
              <a:t>What is the Optimal Window?</a:t>
            </a:r>
          </a:p>
        </p:txBody>
      </p:sp>
      <p:grpSp>
        <p:nvGrpSpPr>
          <p:cNvPr id="2" name="Group 4">
            <a:extLst>
              <a:ext uri="{FF2B5EF4-FFF2-40B4-BE49-F238E27FC236}">
                <a16:creationId xmlns:a16="http://schemas.microsoft.com/office/drawing/2014/main" id="{DE3C08CF-7A00-E7C3-E948-952A449928A3}"/>
              </a:ext>
            </a:extLst>
          </p:cNvPr>
          <p:cNvGrpSpPr>
            <a:grpSpLocks/>
          </p:cNvGrpSpPr>
          <p:nvPr/>
        </p:nvGrpSpPr>
        <p:grpSpPr bwMode="auto">
          <a:xfrm>
            <a:off x="685800" y="2895600"/>
            <a:ext cx="8001000" cy="3505200"/>
            <a:chOff x="432" y="1824"/>
            <a:chExt cx="5040" cy="2208"/>
          </a:xfrm>
        </p:grpSpPr>
        <p:sp>
          <p:nvSpPr>
            <p:cNvPr id="74769" name="Rectangle 5">
              <a:extLst>
                <a:ext uri="{FF2B5EF4-FFF2-40B4-BE49-F238E27FC236}">
                  <a16:creationId xmlns:a16="http://schemas.microsoft.com/office/drawing/2014/main" id="{D9DAE479-4303-0E71-974F-BEB2D1DAA907}"/>
                </a:ext>
              </a:extLst>
            </p:cNvPr>
            <p:cNvSpPr>
              <a:spLocks noChangeArrowheads="1"/>
            </p:cNvSpPr>
            <p:nvPr/>
          </p:nvSpPr>
          <p:spPr bwMode="auto">
            <a:xfrm>
              <a:off x="432" y="1824"/>
              <a:ext cx="504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90000"/>
                </a:lnSpc>
              </a:pPr>
              <a:r>
                <a:rPr lang="en-US" altLang="en-US"/>
                <a:t>Natural to cast this in the </a:t>
              </a:r>
              <a:r>
                <a:rPr lang="en-US" altLang="en-US" i="1"/>
                <a:t>Fourier domain</a:t>
              </a:r>
            </a:p>
            <a:p>
              <a:pPr lvl="1" eaLnBrk="1" hangingPunct="1">
                <a:lnSpc>
                  <a:spcPct val="90000"/>
                </a:lnSpc>
              </a:pPr>
              <a:r>
                <a:rPr lang="en-US" altLang="en-US" sz="1800"/>
                <a:t>largest frequency &lt;= 2*size of smallest frequency</a:t>
              </a:r>
            </a:p>
            <a:p>
              <a:pPr lvl="1" eaLnBrk="1" hangingPunct="1">
                <a:lnSpc>
                  <a:spcPct val="90000"/>
                </a:lnSpc>
              </a:pPr>
              <a:r>
                <a:rPr lang="en-US" altLang="en-US" sz="1800"/>
                <a:t>image frequency content should occupy one “octave” (power of two)</a:t>
              </a:r>
            </a:p>
          </p:txBody>
        </p:sp>
        <p:pic>
          <p:nvPicPr>
            <p:cNvPr id="74770" name="Picture 6" descr="stp1fil1">
              <a:extLst>
                <a:ext uri="{FF2B5EF4-FFF2-40B4-BE49-F238E27FC236}">
                  <a16:creationId xmlns:a16="http://schemas.microsoft.com/office/drawing/2014/main" id="{74D26470-93CD-8266-9C31-B64C6411C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640"/>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7" descr="stp1fur5">
              <a:extLst>
                <a:ext uri="{FF2B5EF4-FFF2-40B4-BE49-F238E27FC236}">
                  <a16:creationId xmlns:a16="http://schemas.microsoft.com/office/drawing/2014/main" id="{6DED34B1-C80A-EE14-E825-CC2FCACF0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2640"/>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2" name="Line 8">
              <a:extLst>
                <a:ext uri="{FF2B5EF4-FFF2-40B4-BE49-F238E27FC236}">
                  <a16:creationId xmlns:a16="http://schemas.microsoft.com/office/drawing/2014/main" id="{CFD0CA72-2FC8-929A-DBE4-A20179EA5B28}"/>
                </a:ext>
              </a:extLst>
            </p:cNvPr>
            <p:cNvSpPr>
              <a:spLocks noChangeShapeType="1"/>
            </p:cNvSpPr>
            <p:nvPr/>
          </p:nvSpPr>
          <p:spPr bwMode="auto">
            <a:xfrm>
              <a:off x="2352" y="3312"/>
              <a:ext cx="86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3" name="Text Box 9">
              <a:extLst>
                <a:ext uri="{FF2B5EF4-FFF2-40B4-BE49-F238E27FC236}">
                  <a16:creationId xmlns:a16="http://schemas.microsoft.com/office/drawing/2014/main" id="{597B4B1D-5188-28D5-F33A-B50F71F43516}"/>
                </a:ext>
              </a:extLst>
            </p:cNvPr>
            <p:cNvSpPr txBox="1">
              <a:spLocks noChangeArrowheads="1"/>
            </p:cNvSpPr>
            <p:nvPr/>
          </p:nvSpPr>
          <p:spPr bwMode="auto">
            <a:xfrm>
              <a:off x="2534" y="2976"/>
              <a:ext cx="4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latin typeface="Times New Roman" panose="02020603050405020304" pitchFamily="18" charset="0"/>
                </a:rPr>
                <a:t>FFT</a:t>
              </a:r>
            </a:p>
          </p:txBody>
        </p:sp>
      </p:grpSp>
      <p:sp>
        <p:nvSpPr>
          <p:cNvPr id="74759" name="Oval 2">
            <a:extLst>
              <a:ext uri="{FF2B5EF4-FFF2-40B4-BE49-F238E27FC236}">
                <a16:creationId xmlns:a16="http://schemas.microsoft.com/office/drawing/2014/main" id="{591E176F-C8AC-C3E0-5179-93F63D447860}"/>
              </a:ext>
            </a:extLst>
          </p:cNvPr>
          <p:cNvSpPr>
            <a:spLocks noChangeArrowheads="1"/>
          </p:cNvSpPr>
          <p:nvPr/>
        </p:nvSpPr>
        <p:spPr bwMode="auto">
          <a:xfrm>
            <a:off x="6662738" y="914400"/>
            <a:ext cx="957262" cy="533400"/>
          </a:xfrm>
          <a:prstGeom prst="ellipse">
            <a:avLst/>
          </a:prstGeom>
          <a:solidFill>
            <a:schemeClr val="accent1"/>
          </a:solidFill>
          <a:ln w="9525" algn="ctr">
            <a:solidFill>
              <a:schemeClr val="tx1"/>
            </a:solidFill>
            <a:round/>
            <a:headEnd/>
            <a:tailEnd/>
          </a:ln>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74760" name="Oval 17">
            <a:extLst>
              <a:ext uri="{FF2B5EF4-FFF2-40B4-BE49-F238E27FC236}">
                <a16:creationId xmlns:a16="http://schemas.microsoft.com/office/drawing/2014/main" id="{6F7BAD4F-54A0-E148-AEBD-A7DDDC05C382}"/>
              </a:ext>
            </a:extLst>
          </p:cNvPr>
          <p:cNvSpPr>
            <a:spLocks noChangeArrowheads="1"/>
          </p:cNvSpPr>
          <p:nvPr/>
        </p:nvSpPr>
        <p:spPr bwMode="auto">
          <a:xfrm>
            <a:off x="7620000" y="901700"/>
            <a:ext cx="957263" cy="533400"/>
          </a:xfrm>
          <a:prstGeom prst="ellipse">
            <a:avLst/>
          </a:prstGeom>
          <a:solidFill>
            <a:schemeClr val="accent1"/>
          </a:solidFill>
          <a:ln w="9525" algn="ctr">
            <a:solidFill>
              <a:schemeClr val="tx1"/>
            </a:solidFill>
            <a:round/>
            <a:headEnd/>
            <a:tailEnd/>
          </a:ln>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grpSp>
        <p:nvGrpSpPr>
          <p:cNvPr id="74761" name="Group 4">
            <a:extLst>
              <a:ext uri="{FF2B5EF4-FFF2-40B4-BE49-F238E27FC236}">
                <a16:creationId xmlns:a16="http://schemas.microsoft.com/office/drawing/2014/main" id="{4091B11A-2304-5061-7E91-8AB2AB941E76}"/>
              </a:ext>
            </a:extLst>
          </p:cNvPr>
          <p:cNvGrpSpPr>
            <a:grpSpLocks/>
          </p:cNvGrpSpPr>
          <p:nvPr/>
        </p:nvGrpSpPr>
        <p:grpSpPr bwMode="auto">
          <a:xfrm>
            <a:off x="6334125" y="919163"/>
            <a:ext cx="2590800" cy="515937"/>
            <a:chOff x="5784850" y="4648200"/>
            <a:chExt cx="1600200" cy="762000"/>
          </a:xfrm>
        </p:grpSpPr>
        <p:sp>
          <p:nvSpPr>
            <p:cNvPr id="74767" name="Line 19">
              <a:extLst>
                <a:ext uri="{FF2B5EF4-FFF2-40B4-BE49-F238E27FC236}">
                  <a16:creationId xmlns:a16="http://schemas.microsoft.com/office/drawing/2014/main" id="{7E0FA059-F981-56B5-50E6-FD19DB38FEA2}"/>
                </a:ext>
              </a:extLst>
            </p:cNvPr>
            <p:cNvSpPr>
              <a:spLocks noChangeShapeType="1"/>
            </p:cNvSpPr>
            <p:nvPr/>
          </p:nvSpPr>
          <p:spPr bwMode="auto">
            <a:xfrm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8" name="Line 20">
              <a:extLst>
                <a:ext uri="{FF2B5EF4-FFF2-40B4-BE49-F238E27FC236}">
                  <a16:creationId xmlns:a16="http://schemas.microsoft.com/office/drawing/2014/main" id="{998F236D-9E55-2ACB-85D6-5CAF7EE91F9E}"/>
                </a:ext>
              </a:extLst>
            </p:cNvPr>
            <p:cNvSpPr>
              <a:spLocks noChangeShapeType="1"/>
            </p:cNvSpPr>
            <p:nvPr/>
          </p:nvSpPr>
          <p:spPr bwMode="auto">
            <a:xfrm flipH="1"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62" name="Group 21">
            <a:extLst>
              <a:ext uri="{FF2B5EF4-FFF2-40B4-BE49-F238E27FC236}">
                <a16:creationId xmlns:a16="http://schemas.microsoft.com/office/drawing/2014/main" id="{84F09912-8393-A0FA-DE0B-47BB62A1E638}"/>
              </a:ext>
            </a:extLst>
          </p:cNvPr>
          <p:cNvGrpSpPr>
            <a:grpSpLocks/>
          </p:cNvGrpSpPr>
          <p:nvPr/>
        </p:nvGrpSpPr>
        <p:grpSpPr bwMode="auto">
          <a:xfrm>
            <a:off x="7239000" y="1608138"/>
            <a:ext cx="762000" cy="515937"/>
            <a:chOff x="5784850" y="4648200"/>
            <a:chExt cx="1600200" cy="762000"/>
          </a:xfrm>
        </p:grpSpPr>
        <p:sp>
          <p:nvSpPr>
            <p:cNvPr id="74765" name="Line 20">
              <a:extLst>
                <a:ext uri="{FF2B5EF4-FFF2-40B4-BE49-F238E27FC236}">
                  <a16:creationId xmlns:a16="http://schemas.microsoft.com/office/drawing/2014/main" id="{38EA3F2F-CA75-17A5-2385-717FA90E82E6}"/>
                </a:ext>
              </a:extLst>
            </p:cNvPr>
            <p:cNvSpPr>
              <a:spLocks noChangeShapeType="1"/>
            </p:cNvSpPr>
            <p:nvPr/>
          </p:nvSpPr>
          <p:spPr bwMode="auto">
            <a:xfrm flipH="1"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6" name="Line 19">
              <a:extLst>
                <a:ext uri="{FF2B5EF4-FFF2-40B4-BE49-F238E27FC236}">
                  <a16:creationId xmlns:a16="http://schemas.microsoft.com/office/drawing/2014/main" id="{346E3D83-2FEC-5BCF-21DF-683F0B727B77}"/>
                </a:ext>
              </a:extLst>
            </p:cNvPr>
            <p:cNvSpPr>
              <a:spLocks noChangeShapeType="1"/>
            </p:cNvSpPr>
            <p:nvPr/>
          </p:nvSpPr>
          <p:spPr bwMode="auto">
            <a:xfrm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 name="Oval 26">
            <a:extLst>
              <a:ext uri="{FF2B5EF4-FFF2-40B4-BE49-F238E27FC236}">
                <a16:creationId xmlns:a16="http://schemas.microsoft.com/office/drawing/2014/main" id="{6DAE1C56-908D-43C7-BA63-1DD5DF56059C}"/>
              </a:ext>
            </a:extLst>
          </p:cNvPr>
          <p:cNvSpPr/>
          <p:nvPr/>
        </p:nvSpPr>
        <p:spPr bwMode="auto">
          <a:xfrm>
            <a:off x="6662738" y="1600200"/>
            <a:ext cx="471487"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8" name="Oval 27">
            <a:extLst>
              <a:ext uri="{FF2B5EF4-FFF2-40B4-BE49-F238E27FC236}">
                <a16:creationId xmlns:a16="http://schemas.microsoft.com/office/drawing/2014/main" id="{2C6B95C3-42BC-40EB-A6B4-FCF0D2E54944}"/>
              </a:ext>
            </a:extLst>
          </p:cNvPr>
          <p:cNvSpPr/>
          <p:nvPr/>
        </p:nvSpPr>
        <p:spPr bwMode="auto">
          <a:xfrm>
            <a:off x="8089900" y="1582738"/>
            <a:ext cx="471488"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01C8754-2962-7771-03BA-F4644A5A73B8}"/>
              </a:ext>
            </a:extLst>
          </p:cNvPr>
          <p:cNvSpPr>
            <a:spLocks noGrp="1" noChangeArrowheads="1"/>
          </p:cNvSpPr>
          <p:nvPr>
            <p:ph type="title"/>
          </p:nvPr>
        </p:nvSpPr>
        <p:spPr/>
        <p:txBody>
          <a:bodyPr/>
          <a:lstStyle/>
          <a:p>
            <a:r>
              <a:rPr lang="en-US" altLang="en-US"/>
              <a:t>What if the Frequency Spread is Wide</a:t>
            </a:r>
          </a:p>
        </p:txBody>
      </p:sp>
      <p:sp>
        <p:nvSpPr>
          <p:cNvPr id="449539" name="Rectangle 3">
            <a:extLst>
              <a:ext uri="{FF2B5EF4-FFF2-40B4-BE49-F238E27FC236}">
                <a16:creationId xmlns:a16="http://schemas.microsoft.com/office/drawing/2014/main" id="{873420FD-12D7-5CE3-E0B6-DF3947F940B2}"/>
              </a:ext>
            </a:extLst>
          </p:cNvPr>
          <p:cNvSpPr>
            <a:spLocks noGrp="1" noChangeArrowheads="1"/>
          </p:cNvSpPr>
          <p:nvPr>
            <p:ph type="body" idx="1"/>
          </p:nvPr>
        </p:nvSpPr>
        <p:spPr>
          <a:xfrm>
            <a:off x="533400" y="3657601"/>
            <a:ext cx="8305800" cy="2667000"/>
          </a:xfrm>
        </p:spPr>
        <p:txBody>
          <a:bodyPr/>
          <a:lstStyle/>
          <a:p>
            <a:r>
              <a:rPr lang="en-US" altLang="en-US" sz="3200" dirty="0"/>
              <a:t>Use a band-pass (Laplacian) Pyramid!</a:t>
            </a:r>
          </a:p>
          <a:p>
            <a:pPr marL="857250" lvl="1" indent="-457200">
              <a:buFont typeface="Arial" panose="020B0604020202020204" pitchFamily="34" charset="0"/>
              <a:buChar char="•"/>
            </a:pPr>
            <a:r>
              <a:rPr lang="en-US" altLang="en-US" sz="2400" dirty="0"/>
              <a:t>Split image into set of band-pass images (one octave of frequencies each)</a:t>
            </a:r>
          </a:p>
          <a:p>
            <a:pPr marL="857250" lvl="1" indent="-457200">
              <a:buFont typeface="Arial" panose="020B0604020202020204" pitchFamily="34" charset="0"/>
              <a:buChar char="•"/>
            </a:pPr>
            <a:r>
              <a:rPr lang="en-US" altLang="en-US" sz="2400" dirty="0"/>
              <a:t>Blend each level of the pyramid separately</a:t>
            </a:r>
          </a:p>
          <a:p>
            <a:pPr marL="857250" lvl="1" indent="-457200">
              <a:buFont typeface="Arial" panose="020B0604020202020204" pitchFamily="34" charset="0"/>
              <a:buChar char="•"/>
            </a:pPr>
            <a:r>
              <a:rPr lang="en-US" altLang="en-US" sz="2400" dirty="0"/>
              <a:t>Collapse the pyramid!</a:t>
            </a:r>
          </a:p>
        </p:txBody>
      </p:sp>
      <p:pic>
        <p:nvPicPr>
          <p:cNvPr id="76804" name="Picture 4" descr="cln1">
            <a:extLst>
              <a:ext uri="{FF2B5EF4-FFF2-40B4-BE49-F238E27FC236}">
                <a16:creationId xmlns:a16="http://schemas.microsoft.com/office/drawing/2014/main" id="{A2324B14-2C65-6BB7-571A-6920FC277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cln1fur2">
            <a:extLst>
              <a:ext uri="{FF2B5EF4-FFF2-40B4-BE49-F238E27FC236}">
                <a16:creationId xmlns:a16="http://schemas.microsoft.com/office/drawing/2014/main" id="{3FD1D201-51AD-47B3-A351-D9F0D00E1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68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6" name="Group 6">
            <a:extLst>
              <a:ext uri="{FF2B5EF4-FFF2-40B4-BE49-F238E27FC236}">
                <a16:creationId xmlns:a16="http://schemas.microsoft.com/office/drawing/2014/main" id="{F30454A1-3417-853F-D143-03586851EB98}"/>
              </a:ext>
            </a:extLst>
          </p:cNvPr>
          <p:cNvGrpSpPr>
            <a:grpSpLocks/>
          </p:cNvGrpSpPr>
          <p:nvPr/>
        </p:nvGrpSpPr>
        <p:grpSpPr bwMode="auto">
          <a:xfrm>
            <a:off x="3733800" y="1600200"/>
            <a:ext cx="1371600" cy="533400"/>
            <a:chOff x="2352" y="2976"/>
            <a:chExt cx="864" cy="336"/>
          </a:xfrm>
        </p:grpSpPr>
        <p:sp>
          <p:nvSpPr>
            <p:cNvPr id="76807" name="Line 7">
              <a:extLst>
                <a:ext uri="{FF2B5EF4-FFF2-40B4-BE49-F238E27FC236}">
                  <a16:creationId xmlns:a16="http://schemas.microsoft.com/office/drawing/2014/main" id="{F365A56F-8EFC-4AE3-CD77-527EAD870998}"/>
                </a:ext>
              </a:extLst>
            </p:cNvPr>
            <p:cNvSpPr>
              <a:spLocks noChangeShapeType="1"/>
            </p:cNvSpPr>
            <p:nvPr/>
          </p:nvSpPr>
          <p:spPr bwMode="auto">
            <a:xfrm>
              <a:off x="2352" y="3312"/>
              <a:ext cx="86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8" name="Text Box 8">
              <a:extLst>
                <a:ext uri="{FF2B5EF4-FFF2-40B4-BE49-F238E27FC236}">
                  <a16:creationId xmlns:a16="http://schemas.microsoft.com/office/drawing/2014/main" id="{E07AEA2E-084E-AC07-B850-3ABA91D8BF70}"/>
                </a:ext>
              </a:extLst>
            </p:cNvPr>
            <p:cNvSpPr txBox="1">
              <a:spLocks noChangeArrowheads="1"/>
            </p:cNvSpPr>
            <p:nvPr/>
          </p:nvSpPr>
          <p:spPr bwMode="auto">
            <a:xfrm>
              <a:off x="2534" y="2976"/>
              <a:ext cx="4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latin typeface="Times New Roman" panose="02020603050405020304" pitchFamily="18" charset="0"/>
                </a:rPr>
                <a:t>FFT</a:t>
              </a:r>
            </a:p>
          </p:txBody>
        </p:sp>
      </p:grpSp>
      <p:sp>
        <p:nvSpPr>
          <p:cNvPr id="2" name="TextBox 1">
            <a:extLst>
              <a:ext uri="{FF2B5EF4-FFF2-40B4-BE49-F238E27FC236}">
                <a16:creationId xmlns:a16="http://schemas.microsoft.com/office/drawing/2014/main" id="{5C0AAD56-6D5D-825D-E1A9-C7E8242166DC}"/>
              </a:ext>
            </a:extLst>
          </p:cNvPr>
          <p:cNvSpPr txBox="1"/>
          <p:nvPr/>
        </p:nvSpPr>
        <p:spPr>
          <a:xfrm>
            <a:off x="457200" y="6464300"/>
            <a:ext cx="1219581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Burt and Adelson (1983), A Multiresolution Spline With Application to Image Mosaics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9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49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49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49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14CA3FEE-0973-9A7F-FDEF-390A1565497B}"/>
              </a:ext>
            </a:extLst>
          </p:cNvPr>
          <p:cNvSpPr>
            <a:spLocks noGrp="1" noChangeArrowheads="1"/>
          </p:cNvSpPr>
          <p:nvPr>
            <p:ph type="title"/>
          </p:nvPr>
        </p:nvSpPr>
        <p:spPr/>
        <p:txBody>
          <a:bodyPr/>
          <a:lstStyle/>
          <a:p>
            <a:r>
              <a:rPr lang="en-US" altLang="en-US"/>
              <a:t>Low Pass vs. High Pass filtering</a:t>
            </a:r>
          </a:p>
        </p:txBody>
      </p:sp>
      <p:sp>
        <p:nvSpPr>
          <p:cNvPr id="10" name="TextBox 9">
            <a:extLst>
              <a:ext uri="{FF2B5EF4-FFF2-40B4-BE49-F238E27FC236}">
                <a16:creationId xmlns:a16="http://schemas.microsoft.com/office/drawing/2014/main" id="{40E3E319-D1B1-9BF9-3E88-ECA83F7F262B}"/>
              </a:ext>
            </a:extLst>
          </p:cNvPr>
          <p:cNvSpPr txBox="1">
            <a:spLocks noChangeArrowheads="1"/>
          </p:cNvSpPr>
          <p:nvPr/>
        </p:nvSpPr>
        <p:spPr bwMode="auto">
          <a:xfrm>
            <a:off x="4022725" y="2236788"/>
            <a:ext cx="12303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4800"/>
              <a:t>-</a:t>
            </a:r>
          </a:p>
        </p:txBody>
      </p:sp>
      <p:grpSp>
        <p:nvGrpSpPr>
          <p:cNvPr id="94212" name="Group 19">
            <a:extLst>
              <a:ext uri="{FF2B5EF4-FFF2-40B4-BE49-F238E27FC236}">
                <a16:creationId xmlns:a16="http://schemas.microsoft.com/office/drawing/2014/main" id="{CB95343C-A771-B9F9-922A-AA5DF53D872C}"/>
              </a:ext>
            </a:extLst>
          </p:cNvPr>
          <p:cNvGrpSpPr>
            <a:grpSpLocks/>
          </p:cNvGrpSpPr>
          <p:nvPr/>
        </p:nvGrpSpPr>
        <p:grpSpPr bwMode="auto">
          <a:xfrm>
            <a:off x="1327150" y="1317625"/>
            <a:ext cx="2422525" cy="2120900"/>
            <a:chOff x="1831264" y="1317292"/>
            <a:chExt cx="2423718" cy="2120606"/>
          </a:xfrm>
        </p:grpSpPr>
        <p:pic>
          <p:nvPicPr>
            <p:cNvPr id="94220" name="Picture 4">
              <a:extLst>
                <a:ext uri="{FF2B5EF4-FFF2-40B4-BE49-F238E27FC236}">
                  <a16:creationId xmlns:a16="http://schemas.microsoft.com/office/drawing/2014/main" id="{5EAA6667-AE70-7DDD-846E-85A934436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264" y="1866521"/>
              <a:ext cx="2423718" cy="157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1" name="TextBox 12">
              <a:extLst>
                <a:ext uri="{FF2B5EF4-FFF2-40B4-BE49-F238E27FC236}">
                  <a16:creationId xmlns:a16="http://schemas.microsoft.com/office/drawing/2014/main" id="{0827C908-A034-67E0-EB04-5CD726D70B28}"/>
                </a:ext>
              </a:extLst>
            </p:cNvPr>
            <p:cNvSpPr txBox="1">
              <a:spLocks noChangeArrowheads="1"/>
            </p:cNvSpPr>
            <p:nvPr/>
          </p:nvSpPr>
          <p:spPr bwMode="auto">
            <a:xfrm>
              <a:off x="1831264" y="1317292"/>
              <a:ext cx="24237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3200"/>
                <a:t>Image</a:t>
              </a:r>
            </a:p>
          </p:txBody>
        </p:sp>
      </p:grpSp>
      <p:grpSp>
        <p:nvGrpSpPr>
          <p:cNvPr id="94213" name="Group 20">
            <a:extLst>
              <a:ext uri="{FF2B5EF4-FFF2-40B4-BE49-F238E27FC236}">
                <a16:creationId xmlns:a16="http://schemas.microsoft.com/office/drawing/2014/main" id="{A054E377-7ED9-A8F4-78B6-A663EEF139D7}"/>
              </a:ext>
            </a:extLst>
          </p:cNvPr>
          <p:cNvGrpSpPr>
            <a:grpSpLocks/>
          </p:cNvGrpSpPr>
          <p:nvPr/>
        </p:nvGrpSpPr>
        <p:grpSpPr bwMode="auto">
          <a:xfrm>
            <a:off x="5526088" y="1317625"/>
            <a:ext cx="2424112" cy="2120900"/>
            <a:chOff x="5071174" y="1317292"/>
            <a:chExt cx="2423720" cy="2120606"/>
          </a:xfrm>
        </p:grpSpPr>
        <p:pic>
          <p:nvPicPr>
            <p:cNvPr id="94218" name="Picture 6">
              <a:extLst>
                <a:ext uri="{FF2B5EF4-FFF2-40B4-BE49-F238E27FC236}">
                  <a16:creationId xmlns:a16="http://schemas.microsoft.com/office/drawing/2014/main" id="{5157D9FB-E35C-4983-2A42-4ACFE4C85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175" y="1866521"/>
              <a:ext cx="2423719" cy="157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TextBox 13">
              <a:extLst>
                <a:ext uri="{FF2B5EF4-FFF2-40B4-BE49-F238E27FC236}">
                  <a16:creationId xmlns:a16="http://schemas.microsoft.com/office/drawing/2014/main" id="{F59B5D30-16B2-C6F3-9E11-D714FA6E366D}"/>
                </a:ext>
              </a:extLst>
            </p:cNvPr>
            <p:cNvSpPr txBox="1">
              <a:spLocks noChangeArrowheads="1"/>
            </p:cNvSpPr>
            <p:nvPr/>
          </p:nvSpPr>
          <p:spPr bwMode="auto">
            <a:xfrm>
              <a:off x="5071174" y="1317292"/>
              <a:ext cx="24237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3200"/>
                <a:t>Smoothed</a:t>
              </a:r>
            </a:p>
          </p:txBody>
        </p:sp>
      </p:grpSp>
      <p:grpSp>
        <p:nvGrpSpPr>
          <p:cNvPr id="94214" name="Group 2">
            <a:extLst>
              <a:ext uri="{FF2B5EF4-FFF2-40B4-BE49-F238E27FC236}">
                <a16:creationId xmlns:a16="http://schemas.microsoft.com/office/drawing/2014/main" id="{6BE498F1-C52D-2EE4-089A-CB28CC99447C}"/>
              </a:ext>
            </a:extLst>
          </p:cNvPr>
          <p:cNvGrpSpPr>
            <a:grpSpLocks/>
          </p:cNvGrpSpPr>
          <p:nvPr/>
        </p:nvGrpSpPr>
        <p:grpSpPr bwMode="auto">
          <a:xfrm>
            <a:off x="1831975" y="3567113"/>
            <a:ext cx="4783138" cy="3114675"/>
            <a:chOff x="1831264" y="3566428"/>
            <a:chExt cx="4783527" cy="3115493"/>
          </a:xfrm>
        </p:grpSpPr>
        <p:pic>
          <p:nvPicPr>
            <p:cNvPr id="94215" name="Picture 8">
              <a:extLst>
                <a:ext uri="{FF2B5EF4-FFF2-40B4-BE49-F238E27FC236}">
                  <a16:creationId xmlns:a16="http://schemas.microsoft.com/office/drawing/2014/main" id="{86F1D93B-6FFD-04BE-342B-589996E9A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68" y="4151203"/>
              <a:ext cx="3903423" cy="253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Box 10">
              <a:extLst>
                <a:ext uri="{FF2B5EF4-FFF2-40B4-BE49-F238E27FC236}">
                  <a16:creationId xmlns:a16="http://schemas.microsoft.com/office/drawing/2014/main" id="{D4436BE0-4D2A-C460-CD01-0F1CB53F1B9C}"/>
                </a:ext>
              </a:extLst>
            </p:cNvPr>
            <p:cNvSpPr txBox="1">
              <a:spLocks noChangeArrowheads="1"/>
            </p:cNvSpPr>
            <p:nvPr/>
          </p:nvSpPr>
          <p:spPr bwMode="auto">
            <a:xfrm>
              <a:off x="1831264" y="5001063"/>
              <a:ext cx="799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4800"/>
                <a:t>=</a:t>
              </a:r>
            </a:p>
          </p:txBody>
        </p:sp>
        <p:sp>
          <p:nvSpPr>
            <p:cNvPr id="94217" name="TextBox 14">
              <a:extLst>
                <a:ext uri="{FF2B5EF4-FFF2-40B4-BE49-F238E27FC236}">
                  <a16:creationId xmlns:a16="http://schemas.microsoft.com/office/drawing/2014/main" id="{7826A002-4E21-1D52-0B16-5CC4971B4959}"/>
                </a:ext>
              </a:extLst>
            </p:cNvPr>
            <p:cNvSpPr txBox="1">
              <a:spLocks noChangeArrowheads="1"/>
            </p:cNvSpPr>
            <p:nvPr/>
          </p:nvSpPr>
          <p:spPr bwMode="auto">
            <a:xfrm>
              <a:off x="3196730" y="3566428"/>
              <a:ext cx="29326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3200"/>
                <a:t>Details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7BE53464-99AC-06A9-CC0A-0AA1FB7EEF5F}"/>
              </a:ext>
            </a:extLst>
          </p:cNvPr>
          <p:cNvSpPr>
            <a:spLocks noGrp="1" noChangeArrowheads="1"/>
          </p:cNvSpPr>
          <p:nvPr>
            <p:ph type="title"/>
          </p:nvPr>
        </p:nvSpPr>
        <p:spPr/>
        <p:txBody>
          <a:bodyPr/>
          <a:lstStyle/>
          <a:p>
            <a:r>
              <a:rPr lang="en-US" altLang="en-US" dirty="0"/>
              <a:t>Band-pass Pyramid Blending</a:t>
            </a:r>
          </a:p>
        </p:txBody>
      </p:sp>
      <p:graphicFrame>
        <p:nvGraphicFramePr>
          <p:cNvPr id="78851" name="Object 6">
            <a:extLst>
              <a:ext uri="{FF2B5EF4-FFF2-40B4-BE49-F238E27FC236}">
                <a16:creationId xmlns:a16="http://schemas.microsoft.com/office/drawing/2014/main" id="{313D2D0A-B163-BEFC-88E9-377C45C60B65}"/>
              </a:ext>
            </a:extLst>
          </p:cNvPr>
          <p:cNvGraphicFramePr>
            <a:graphicFrameLocks noGrp="1" noChangeAspect="1"/>
          </p:cNvGraphicFramePr>
          <p:nvPr>
            <p:ph sz="half" idx="1"/>
          </p:nvPr>
        </p:nvGraphicFramePr>
        <p:xfrm>
          <a:off x="-76200" y="1828800"/>
          <a:ext cx="3733800" cy="3506788"/>
        </p:xfrm>
        <a:graphic>
          <a:graphicData uri="http://schemas.openxmlformats.org/presentationml/2006/ole">
            <mc:AlternateContent xmlns:mc="http://schemas.openxmlformats.org/markup-compatibility/2006">
              <mc:Choice xmlns:v="urn:schemas-microsoft-com:vml" Requires="v">
                <p:oleObj name="Photo Editor Photo" r:id="rId3" imgW="4896533" imgH="3419952" progId="MSPhotoEd.3">
                  <p:embed/>
                </p:oleObj>
              </mc:Choice>
              <mc:Fallback>
                <p:oleObj name="Photo Editor Photo" r:id="rId3" imgW="4896533" imgH="3419952"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17688" r="32880" b="22145"/>
                      <a:stretch>
                        <a:fillRect/>
                      </a:stretch>
                    </p:blipFill>
                    <p:spPr bwMode="auto">
                      <a:xfrm>
                        <a:off x="-76200" y="1828800"/>
                        <a:ext cx="3733800" cy="350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2" name="Object 11">
            <a:extLst>
              <a:ext uri="{FF2B5EF4-FFF2-40B4-BE49-F238E27FC236}">
                <a16:creationId xmlns:a16="http://schemas.microsoft.com/office/drawing/2014/main" id="{77D1AB33-0BC0-DD2F-DA77-B3C35AC556FE}"/>
              </a:ext>
            </a:extLst>
          </p:cNvPr>
          <p:cNvGraphicFramePr>
            <a:graphicFrameLocks noGrp="1" noChangeAspect="1"/>
          </p:cNvGraphicFramePr>
          <p:nvPr>
            <p:ph sz="half" idx="2"/>
          </p:nvPr>
        </p:nvGraphicFramePr>
        <p:xfrm>
          <a:off x="5410200" y="1828800"/>
          <a:ext cx="3657600" cy="3511550"/>
        </p:xfrm>
        <a:graphic>
          <a:graphicData uri="http://schemas.openxmlformats.org/presentationml/2006/ole">
            <mc:AlternateContent xmlns:mc="http://schemas.openxmlformats.org/markup-compatibility/2006">
              <mc:Choice xmlns:v="urn:schemas-microsoft-com:vml" Requires="v">
                <p:oleObj name="Photo Editor Photo" r:id="rId5" imgW="4896533" imgH="3419952" progId="MSPhotoEd.3">
                  <p:embed/>
                </p:oleObj>
              </mc:Choice>
              <mc:Fallback>
                <p:oleObj name="Photo Editor Photo" r:id="rId5" imgW="4896533" imgH="3419952" progId="MSPhotoEd.3">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t="17688" r="32880" b="22145"/>
                      <a:stretch>
                        <a:fillRect/>
                      </a:stretch>
                    </p:blipFill>
                    <p:spPr bwMode="auto">
                      <a:xfrm>
                        <a:off x="5410200" y="1828800"/>
                        <a:ext cx="36576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8853" name="Group 41">
            <a:extLst>
              <a:ext uri="{FF2B5EF4-FFF2-40B4-BE49-F238E27FC236}">
                <a16:creationId xmlns:a16="http://schemas.microsoft.com/office/drawing/2014/main" id="{C6F689C5-BDBA-B4B3-85FB-B1114F0EEBFE}"/>
              </a:ext>
            </a:extLst>
          </p:cNvPr>
          <p:cNvGrpSpPr>
            <a:grpSpLocks/>
          </p:cNvGrpSpPr>
          <p:nvPr/>
        </p:nvGrpSpPr>
        <p:grpSpPr bwMode="auto">
          <a:xfrm>
            <a:off x="4038600" y="1600200"/>
            <a:ext cx="838200" cy="1128713"/>
            <a:chOff x="384" y="2793"/>
            <a:chExt cx="351" cy="711"/>
          </a:xfrm>
        </p:grpSpPr>
        <p:sp>
          <p:nvSpPr>
            <p:cNvPr id="78881" name="Line 42">
              <a:extLst>
                <a:ext uri="{FF2B5EF4-FFF2-40B4-BE49-F238E27FC236}">
                  <a16:creationId xmlns:a16="http://schemas.microsoft.com/office/drawing/2014/main" id="{9C684085-85BC-F4AD-33A0-7895FFDE48B0}"/>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8882" name="Group 43">
              <a:extLst>
                <a:ext uri="{FF2B5EF4-FFF2-40B4-BE49-F238E27FC236}">
                  <a16:creationId xmlns:a16="http://schemas.microsoft.com/office/drawing/2014/main" id="{650F8CB5-ED7E-3C2A-FEF2-9DD6F6288D20}"/>
                </a:ext>
              </a:extLst>
            </p:cNvPr>
            <p:cNvGrpSpPr>
              <a:grpSpLocks/>
            </p:cNvGrpSpPr>
            <p:nvPr/>
          </p:nvGrpSpPr>
          <p:grpSpPr bwMode="auto">
            <a:xfrm>
              <a:off x="672" y="2928"/>
              <a:ext cx="63" cy="528"/>
              <a:chOff x="672" y="2928"/>
              <a:chExt cx="2016" cy="528"/>
            </a:xfrm>
          </p:grpSpPr>
          <p:sp>
            <p:nvSpPr>
              <p:cNvPr id="78889" name="Line 44">
                <a:extLst>
                  <a:ext uri="{FF2B5EF4-FFF2-40B4-BE49-F238E27FC236}">
                    <a16:creationId xmlns:a16="http://schemas.microsoft.com/office/drawing/2014/main" id="{8E89DB67-2656-7994-112C-B9D8A53CD03D}"/>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90" name="Line 45">
                <a:extLst>
                  <a:ext uri="{FF2B5EF4-FFF2-40B4-BE49-F238E27FC236}">
                    <a16:creationId xmlns:a16="http://schemas.microsoft.com/office/drawing/2014/main" id="{13C9388B-1369-1157-5780-CD5D44B21DDA}"/>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91" name="Line 46">
                <a:extLst>
                  <a:ext uri="{FF2B5EF4-FFF2-40B4-BE49-F238E27FC236}">
                    <a16:creationId xmlns:a16="http://schemas.microsoft.com/office/drawing/2014/main" id="{6BA7BE41-521C-8EC0-68EE-09BC548CDDFF}"/>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83" name="Group 47">
              <a:extLst>
                <a:ext uri="{FF2B5EF4-FFF2-40B4-BE49-F238E27FC236}">
                  <a16:creationId xmlns:a16="http://schemas.microsoft.com/office/drawing/2014/main" id="{D34A87E8-7B8A-5448-5BF0-32560622A8F6}"/>
                </a:ext>
              </a:extLst>
            </p:cNvPr>
            <p:cNvGrpSpPr>
              <a:grpSpLocks/>
            </p:cNvGrpSpPr>
            <p:nvPr/>
          </p:nvGrpSpPr>
          <p:grpSpPr bwMode="auto">
            <a:xfrm>
              <a:off x="388" y="3273"/>
              <a:ext cx="236" cy="231"/>
              <a:chOff x="484" y="3273"/>
              <a:chExt cx="236" cy="231"/>
            </a:xfrm>
          </p:grpSpPr>
          <p:sp>
            <p:nvSpPr>
              <p:cNvPr id="78887" name="Line 48">
                <a:extLst>
                  <a:ext uri="{FF2B5EF4-FFF2-40B4-BE49-F238E27FC236}">
                    <a16:creationId xmlns:a16="http://schemas.microsoft.com/office/drawing/2014/main" id="{48AE3554-1E27-B85E-8946-C42C0EF9ABF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8" name="Text Box 49">
                <a:extLst>
                  <a:ext uri="{FF2B5EF4-FFF2-40B4-BE49-F238E27FC236}">
                    <a16:creationId xmlns:a16="http://schemas.microsoft.com/office/drawing/2014/main" id="{D578AD35-D20B-D965-A385-6861F8454B88}"/>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8884" name="Group 50">
              <a:extLst>
                <a:ext uri="{FF2B5EF4-FFF2-40B4-BE49-F238E27FC236}">
                  <a16:creationId xmlns:a16="http://schemas.microsoft.com/office/drawing/2014/main" id="{A8C7F936-ABB4-825B-3F68-A8706BF4B48B}"/>
                </a:ext>
              </a:extLst>
            </p:cNvPr>
            <p:cNvGrpSpPr>
              <a:grpSpLocks/>
            </p:cNvGrpSpPr>
            <p:nvPr/>
          </p:nvGrpSpPr>
          <p:grpSpPr bwMode="auto">
            <a:xfrm>
              <a:off x="384" y="2793"/>
              <a:ext cx="236" cy="231"/>
              <a:chOff x="484" y="3273"/>
              <a:chExt cx="236" cy="231"/>
            </a:xfrm>
          </p:grpSpPr>
          <p:sp>
            <p:nvSpPr>
              <p:cNvPr id="78885" name="Line 51">
                <a:extLst>
                  <a:ext uri="{FF2B5EF4-FFF2-40B4-BE49-F238E27FC236}">
                    <a16:creationId xmlns:a16="http://schemas.microsoft.com/office/drawing/2014/main" id="{9AE7C38B-CD00-C3E1-5395-270E0B30A863}"/>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6" name="Text Box 52">
                <a:extLst>
                  <a:ext uri="{FF2B5EF4-FFF2-40B4-BE49-F238E27FC236}">
                    <a16:creationId xmlns:a16="http://schemas.microsoft.com/office/drawing/2014/main" id="{2DF531FD-9B8D-3580-AE48-E7D3B010A100}"/>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78854" name="Group 53">
            <a:extLst>
              <a:ext uri="{FF2B5EF4-FFF2-40B4-BE49-F238E27FC236}">
                <a16:creationId xmlns:a16="http://schemas.microsoft.com/office/drawing/2014/main" id="{9CA36297-67A3-D465-4818-4850D7DEB602}"/>
              </a:ext>
            </a:extLst>
          </p:cNvPr>
          <p:cNvGrpSpPr>
            <a:grpSpLocks/>
          </p:cNvGrpSpPr>
          <p:nvPr/>
        </p:nvGrpSpPr>
        <p:grpSpPr bwMode="auto">
          <a:xfrm>
            <a:off x="4038600" y="2605088"/>
            <a:ext cx="838200" cy="1128712"/>
            <a:chOff x="384" y="2793"/>
            <a:chExt cx="351" cy="711"/>
          </a:xfrm>
        </p:grpSpPr>
        <p:sp>
          <p:nvSpPr>
            <p:cNvPr id="78870" name="Line 54">
              <a:extLst>
                <a:ext uri="{FF2B5EF4-FFF2-40B4-BE49-F238E27FC236}">
                  <a16:creationId xmlns:a16="http://schemas.microsoft.com/office/drawing/2014/main" id="{18CE814A-D834-7985-3AA1-6729117A3BC3}"/>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8871" name="Group 55">
              <a:extLst>
                <a:ext uri="{FF2B5EF4-FFF2-40B4-BE49-F238E27FC236}">
                  <a16:creationId xmlns:a16="http://schemas.microsoft.com/office/drawing/2014/main" id="{9E166160-0D56-A5FA-3A2E-1AF564C94A26}"/>
                </a:ext>
              </a:extLst>
            </p:cNvPr>
            <p:cNvGrpSpPr>
              <a:grpSpLocks/>
            </p:cNvGrpSpPr>
            <p:nvPr/>
          </p:nvGrpSpPr>
          <p:grpSpPr bwMode="auto">
            <a:xfrm>
              <a:off x="672" y="2928"/>
              <a:ext cx="63" cy="528"/>
              <a:chOff x="672" y="2928"/>
              <a:chExt cx="2016" cy="528"/>
            </a:xfrm>
          </p:grpSpPr>
          <p:sp>
            <p:nvSpPr>
              <p:cNvPr id="78878" name="Line 56">
                <a:extLst>
                  <a:ext uri="{FF2B5EF4-FFF2-40B4-BE49-F238E27FC236}">
                    <a16:creationId xmlns:a16="http://schemas.microsoft.com/office/drawing/2014/main" id="{E6F7C7D1-25C4-48BD-5BBF-C670FF33F5E0}"/>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9" name="Line 57">
                <a:extLst>
                  <a:ext uri="{FF2B5EF4-FFF2-40B4-BE49-F238E27FC236}">
                    <a16:creationId xmlns:a16="http://schemas.microsoft.com/office/drawing/2014/main" id="{A0F59E2F-8328-DA07-A77E-218401094685}"/>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0" name="Line 58">
                <a:extLst>
                  <a:ext uri="{FF2B5EF4-FFF2-40B4-BE49-F238E27FC236}">
                    <a16:creationId xmlns:a16="http://schemas.microsoft.com/office/drawing/2014/main" id="{4791ADB3-CE30-F7F7-FA87-FD1953E638E8}"/>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2" name="Group 59">
              <a:extLst>
                <a:ext uri="{FF2B5EF4-FFF2-40B4-BE49-F238E27FC236}">
                  <a16:creationId xmlns:a16="http://schemas.microsoft.com/office/drawing/2014/main" id="{41871979-AE4B-ED01-F6E1-059D845A29A4}"/>
                </a:ext>
              </a:extLst>
            </p:cNvPr>
            <p:cNvGrpSpPr>
              <a:grpSpLocks/>
            </p:cNvGrpSpPr>
            <p:nvPr/>
          </p:nvGrpSpPr>
          <p:grpSpPr bwMode="auto">
            <a:xfrm>
              <a:off x="388" y="3273"/>
              <a:ext cx="236" cy="231"/>
              <a:chOff x="484" y="3273"/>
              <a:chExt cx="236" cy="231"/>
            </a:xfrm>
          </p:grpSpPr>
          <p:sp>
            <p:nvSpPr>
              <p:cNvPr id="78876" name="Line 60">
                <a:extLst>
                  <a:ext uri="{FF2B5EF4-FFF2-40B4-BE49-F238E27FC236}">
                    <a16:creationId xmlns:a16="http://schemas.microsoft.com/office/drawing/2014/main" id="{F818204F-60BB-3BE1-D194-4DEA98941A9A}"/>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Text Box 61">
                <a:extLst>
                  <a:ext uri="{FF2B5EF4-FFF2-40B4-BE49-F238E27FC236}">
                    <a16:creationId xmlns:a16="http://schemas.microsoft.com/office/drawing/2014/main" id="{3AC7CB7B-8951-5DD0-1868-8822EB17CC67}"/>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8873" name="Group 62">
              <a:extLst>
                <a:ext uri="{FF2B5EF4-FFF2-40B4-BE49-F238E27FC236}">
                  <a16:creationId xmlns:a16="http://schemas.microsoft.com/office/drawing/2014/main" id="{4391A40F-32F5-5E0D-A76C-C914AF0CCA00}"/>
                </a:ext>
              </a:extLst>
            </p:cNvPr>
            <p:cNvGrpSpPr>
              <a:grpSpLocks/>
            </p:cNvGrpSpPr>
            <p:nvPr/>
          </p:nvGrpSpPr>
          <p:grpSpPr bwMode="auto">
            <a:xfrm>
              <a:off x="384" y="2793"/>
              <a:ext cx="236" cy="231"/>
              <a:chOff x="484" y="3273"/>
              <a:chExt cx="236" cy="231"/>
            </a:xfrm>
          </p:grpSpPr>
          <p:sp>
            <p:nvSpPr>
              <p:cNvPr id="78874" name="Line 63">
                <a:extLst>
                  <a:ext uri="{FF2B5EF4-FFF2-40B4-BE49-F238E27FC236}">
                    <a16:creationId xmlns:a16="http://schemas.microsoft.com/office/drawing/2014/main" id="{644892E2-0CFA-2D1E-30B2-CED2EDFF0528}"/>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Text Box 64">
                <a:extLst>
                  <a:ext uri="{FF2B5EF4-FFF2-40B4-BE49-F238E27FC236}">
                    <a16:creationId xmlns:a16="http://schemas.microsoft.com/office/drawing/2014/main" id="{111DADD7-A38A-8D52-88F9-223BCF830220}"/>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78855" name="Group 65">
            <a:extLst>
              <a:ext uri="{FF2B5EF4-FFF2-40B4-BE49-F238E27FC236}">
                <a16:creationId xmlns:a16="http://schemas.microsoft.com/office/drawing/2014/main" id="{C94F62EE-9DCD-B69F-9D1B-F9262A7777E1}"/>
              </a:ext>
            </a:extLst>
          </p:cNvPr>
          <p:cNvGrpSpPr>
            <a:grpSpLocks/>
          </p:cNvGrpSpPr>
          <p:nvPr/>
        </p:nvGrpSpPr>
        <p:grpSpPr bwMode="auto">
          <a:xfrm>
            <a:off x="4038600" y="4052888"/>
            <a:ext cx="838200" cy="1128712"/>
            <a:chOff x="384" y="2793"/>
            <a:chExt cx="351" cy="711"/>
          </a:xfrm>
        </p:grpSpPr>
        <p:sp>
          <p:nvSpPr>
            <p:cNvPr id="78859" name="Line 66">
              <a:extLst>
                <a:ext uri="{FF2B5EF4-FFF2-40B4-BE49-F238E27FC236}">
                  <a16:creationId xmlns:a16="http://schemas.microsoft.com/office/drawing/2014/main" id="{796FCDF4-2D8E-2912-FD81-C3A8231B05EB}"/>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8860" name="Group 67">
              <a:extLst>
                <a:ext uri="{FF2B5EF4-FFF2-40B4-BE49-F238E27FC236}">
                  <a16:creationId xmlns:a16="http://schemas.microsoft.com/office/drawing/2014/main" id="{807FF9B4-0DDD-E082-2C40-8763101EA59A}"/>
                </a:ext>
              </a:extLst>
            </p:cNvPr>
            <p:cNvGrpSpPr>
              <a:grpSpLocks/>
            </p:cNvGrpSpPr>
            <p:nvPr/>
          </p:nvGrpSpPr>
          <p:grpSpPr bwMode="auto">
            <a:xfrm>
              <a:off x="672" y="2928"/>
              <a:ext cx="63" cy="528"/>
              <a:chOff x="672" y="2928"/>
              <a:chExt cx="2016" cy="528"/>
            </a:xfrm>
          </p:grpSpPr>
          <p:sp>
            <p:nvSpPr>
              <p:cNvPr id="78867" name="Line 68">
                <a:extLst>
                  <a:ext uri="{FF2B5EF4-FFF2-40B4-BE49-F238E27FC236}">
                    <a16:creationId xmlns:a16="http://schemas.microsoft.com/office/drawing/2014/main" id="{59CFCABE-7A66-88A5-F5A8-F690CE358B04}"/>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8" name="Line 69">
                <a:extLst>
                  <a:ext uri="{FF2B5EF4-FFF2-40B4-BE49-F238E27FC236}">
                    <a16:creationId xmlns:a16="http://schemas.microsoft.com/office/drawing/2014/main" id="{4364FE2B-A535-4D03-00C0-53403FBF3CD0}"/>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9" name="Line 70">
                <a:extLst>
                  <a:ext uri="{FF2B5EF4-FFF2-40B4-BE49-F238E27FC236}">
                    <a16:creationId xmlns:a16="http://schemas.microsoft.com/office/drawing/2014/main" id="{222E892E-0D60-12B0-847E-8DFC112D4F7D}"/>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61" name="Group 71">
              <a:extLst>
                <a:ext uri="{FF2B5EF4-FFF2-40B4-BE49-F238E27FC236}">
                  <a16:creationId xmlns:a16="http://schemas.microsoft.com/office/drawing/2014/main" id="{4A0165E2-0F27-7353-9EDB-2F2B43863555}"/>
                </a:ext>
              </a:extLst>
            </p:cNvPr>
            <p:cNvGrpSpPr>
              <a:grpSpLocks/>
            </p:cNvGrpSpPr>
            <p:nvPr/>
          </p:nvGrpSpPr>
          <p:grpSpPr bwMode="auto">
            <a:xfrm>
              <a:off x="388" y="3273"/>
              <a:ext cx="236" cy="231"/>
              <a:chOff x="484" y="3273"/>
              <a:chExt cx="236" cy="231"/>
            </a:xfrm>
          </p:grpSpPr>
          <p:sp>
            <p:nvSpPr>
              <p:cNvPr id="78865" name="Line 72">
                <a:extLst>
                  <a:ext uri="{FF2B5EF4-FFF2-40B4-BE49-F238E27FC236}">
                    <a16:creationId xmlns:a16="http://schemas.microsoft.com/office/drawing/2014/main" id="{8029262B-6611-9A57-61C3-8A26B33987D5}"/>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6" name="Text Box 73">
                <a:extLst>
                  <a:ext uri="{FF2B5EF4-FFF2-40B4-BE49-F238E27FC236}">
                    <a16:creationId xmlns:a16="http://schemas.microsoft.com/office/drawing/2014/main" id="{0E4A5B1D-6255-C0C1-5B80-ABCE560073ED}"/>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8862" name="Group 74">
              <a:extLst>
                <a:ext uri="{FF2B5EF4-FFF2-40B4-BE49-F238E27FC236}">
                  <a16:creationId xmlns:a16="http://schemas.microsoft.com/office/drawing/2014/main" id="{2E7FB904-95C5-F0C8-6A28-25F85CD4E892}"/>
                </a:ext>
              </a:extLst>
            </p:cNvPr>
            <p:cNvGrpSpPr>
              <a:grpSpLocks/>
            </p:cNvGrpSpPr>
            <p:nvPr/>
          </p:nvGrpSpPr>
          <p:grpSpPr bwMode="auto">
            <a:xfrm>
              <a:off x="384" y="2793"/>
              <a:ext cx="236" cy="231"/>
              <a:chOff x="484" y="3273"/>
              <a:chExt cx="236" cy="231"/>
            </a:xfrm>
          </p:grpSpPr>
          <p:sp>
            <p:nvSpPr>
              <p:cNvPr id="78863" name="Line 75">
                <a:extLst>
                  <a:ext uri="{FF2B5EF4-FFF2-40B4-BE49-F238E27FC236}">
                    <a16:creationId xmlns:a16="http://schemas.microsoft.com/office/drawing/2014/main" id="{0FBFB18D-19CB-2D36-7CA9-3C2A90659B32}"/>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4" name="Text Box 76">
                <a:extLst>
                  <a:ext uri="{FF2B5EF4-FFF2-40B4-BE49-F238E27FC236}">
                    <a16:creationId xmlns:a16="http://schemas.microsoft.com/office/drawing/2014/main" id="{F5E4B5E6-866E-2887-63CE-243329BBE286}"/>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78856" name="Text Box 77">
            <a:extLst>
              <a:ext uri="{FF2B5EF4-FFF2-40B4-BE49-F238E27FC236}">
                <a16:creationId xmlns:a16="http://schemas.microsoft.com/office/drawing/2014/main" id="{6D7A7986-6921-920E-86B1-61A2DDA95C60}"/>
              </a:ext>
            </a:extLst>
          </p:cNvPr>
          <p:cNvSpPr txBox="1">
            <a:spLocks noChangeArrowheads="1"/>
          </p:cNvSpPr>
          <p:nvPr/>
        </p:nvSpPr>
        <p:spPr bwMode="auto">
          <a:xfrm>
            <a:off x="898525" y="5791200"/>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Left pyramid</a:t>
            </a:r>
          </a:p>
        </p:txBody>
      </p:sp>
      <p:sp>
        <p:nvSpPr>
          <p:cNvPr id="78857" name="Text Box 78">
            <a:extLst>
              <a:ext uri="{FF2B5EF4-FFF2-40B4-BE49-F238E27FC236}">
                <a16:creationId xmlns:a16="http://schemas.microsoft.com/office/drawing/2014/main" id="{470584B1-AC95-6436-9672-9B73741E10A1}"/>
              </a:ext>
            </a:extLst>
          </p:cNvPr>
          <p:cNvSpPr txBox="1">
            <a:spLocks noChangeArrowheads="1"/>
          </p:cNvSpPr>
          <p:nvPr/>
        </p:nvSpPr>
        <p:spPr bwMode="auto">
          <a:xfrm>
            <a:off x="6172200" y="5791200"/>
            <a:ext cx="206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Right pyramid</a:t>
            </a:r>
          </a:p>
        </p:txBody>
      </p:sp>
      <p:sp>
        <p:nvSpPr>
          <p:cNvPr id="78858" name="Text Box 79">
            <a:extLst>
              <a:ext uri="{FF2B5EF4-FFF2-40B4-BE49-F238E27FC236}">
                <a16:creationId xmlns:a16="http://schemas.microsoft.com/office/drawing/2014/main" id="{0AD955B2-E55B-DE6A-681F-CA28049D8D9A}"/>
              </a:ext>
            </a:extLst>
          </p:cNvPr>
          <p:cNvSpPr txBox="1">
            <a:spLocks noChangeArrowheads="1"/>
          </p:cNvSpPr>
          <p:nvPr/>
        </p:nvSpPr>
        <p:spPr bwMode="auto">
          <a:xfrm>
            <a:off x="4098925" y="5791200"/>
            <a:ext cx="93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blend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D3A36DA-D399-98BE-5C86-B5DA2A4375ED}"/>
              </a:ext>
            </a:extLst>
          </p:cNvPr>
          <p:cNvSpPr>
            <a:spLocks noGrp="1" noChangeArrowheads="1"/>
          </p:cNvSpPr>
          <p:nvPr>
            <p:ph type="title"/>
          </p:nvPr>
        </p:nvSpPr>
        <p:spPr/>
        <p:txBody>
          <a:bodyPr/>
          <a:lstStyle/>
          <a:p>
            <a:r>
              <a:rPr lang="en-US" altLang="en-US" dirty="0"/>
              <a:t>Pyramid Blending (Burt and Adelson)</a:t>
            </a:r>
          </a:p>
        </p:txBody>
      </p:sp>
      <p:pic>
        <p:nvPicPr>
          <p:cNvPr id="80899" name="Picture 3" descr="apple">
            <a:extLst>
              <a:ext uri="{FF2B5EF4-FFF2-40B4-BE49-F238E27FC236}">
                <a16:creationId xmlns:a16="http://schemas.microsoft.com/office/drawing/2014/main" id="{51CB1A37-16D3-D276-9416-766B754BB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49091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orange">
            <a:extLst>
              <a:ext uri="{FF2B5EF4-FFF2-40B4-BE49-F238E27FC236}">
                <a16:creationId xmlns:a16="http://schemas.microsoft.com/office/drawing/2014/main" id="{76289ACF-19AD-AEBD-228F-005C0FD28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4290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contribR">
            <a:extLst>
              <a:ext uri="{FF2B5EF4-FFF2-40B4-BE49-F238E27FC236}">
                <a16:creationId xmlns:a16="http://schemas.microsoft.com/office/drawing/2014/main" id="{9B5A5E32-7C6D-FA32-30FE-A77859859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38600"/>
            <a:ext cx="8763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533A99E-B669-721A-8B1F-1797A86542B6}"/>
              </a:ext>
            </a:extLst>
          </p:cNvPr>
          <p:cNvSpPr txBox="1"/>
          <p:nvPr/>
        </p:nvSpPr>
        <p:spPr>
          <a:xfrm>
            <a:off x="457200" y="6464300"/>
            <a:ext cx="1219581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Burt and Adelson (1983), A Multiresolution Spline With Application to Image Mosaics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968C6FD-C829-17E3-3F1D-358293EBF711}"/>
              </a:ext>
            </a:extLst>
          </p:cNvPr>
          <p:cNvSpPr>
            <a:spLocks noChangeArrowheads="1"/>
          </p:cNvSpPr>
          <p:nvPr/>
        </p:nvSpPr>
        <p:spPr bwMode="auto">
          <a:xfrm>
            <a:off x="609600" y="685800"/>
            <a:ext cx="800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endParaRPr lang="en-US" altLang="en-US" sz="2400"/>
          </a:p>
        </p:txBody>
      </p:sp>
      <p:pic>
        <p:nvPicPr>
          <p:cNvPr id="81923" name="Picture 3" descr="level0R">
            <a:extLst>
              <a:ext uri="{FF2B5EF4-FFF2-40B4-BE49-F238E27FC236}">
                <a16:creationId xmlns:a16="http://schemas.microsoft.com/office/drawing/2014/main" id="{903F0B78-456A-58A1-77FE-9161B3255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4340225"/>
            <a:ext cx="74660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554F95AC-AB52-F434-CD5F-757358706B50}"/>
              </a:ext>
            </a:extLst>
          </p:cNvPr>
          <p:cNvGrpSpPr>
            <a:grpSpLocks/>
          </p:cNvGrpSpPr>
          <p:nvPr/>
        </p:nvGrpSpPr>
        <p:grpSpPr bwMode="auto">
          <a:xfrm>
            <a:off x="117475" y="255588"/>
            <a:ext cx="8643938" cy="2068512"/>
            <a:chOff x="74" y="161"/>
            <a:chExt cx="5445" cy="1303"/>
          </a:xfrm>
        </p:grpSpPr>
        <p:pic>
          <p:nvPicPr>
            <p:cNvPr id="81933" name="Picture 5" descr="level4R">
              <a:extLst>
                <a:ext uri="{FF2B5EF4-FFF2-40B4-BE49-F238E27FC236}">
                  <a16:creationId xmlns:a16="http://schemas.microsoft.com/office/drawing/2014/main" id="{E1ED3A31-E11E-6F67-B61F-213D51AE6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61"/>
              <a:ext cx="4703"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Text Box 6">
              <a:extLst>
                <a:ext uri="{FF2B5EF4-FFF2-40B4-BE49-F238E27FC236}">
                  <a16:creationId xmlns:a16="http://schemas.microsoft.com/office/drawing/2014/main" id="{9268D731-F500-E411-B651-2261007879BB}"/>
                </a:ext>
              </a:extLst>
            </p:cNvPr>
            <p:cNvSpPr txBox="1">
              <a:spLocks noChangeArrowheads="1"/>
            </p:cNvSpPr>
            <p:nvPr/>
          </p:nvSpPr>
          <p:spPr bwMode="auto">
            <a:xfrm>
              <a:off x="74" y="432"/>
              <a:ext cx="80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4</a:t>
              </a:r>
            </a:p>
          </p:txBody>
        </p:sp>
      </p:grpSp>
      <p:grpSp>
        <p:nvGrpSpPr>
          <p:cNvPr id="3" name="Group 7">
            <a:extLst>
              <a:ext uri="{FF2B5EF4-FFF2-40B4-BE49-F238E27FC236}">
                <a16:creationId xmlns:a16="http://schemas.microsoft.com/office/drawing/2014/main" id="{ED522600-DEC1-7CE5-37A3-8BB730A1F9DA}"/>
              </a:ext>
            </a:extLst>
          </p:cNvPr>
          <p:cNvGrpSpPr>
            <a:grpSpLocks/>
          </p:cNvGrpSpPr>
          <p:nvPr/>
        </p:nvGrpSpPr>
        <p:grpSpPr bwMode="auto">
          <a:xfrm>
            <a:off x="117475" y="2305050"/>
            <a:ext cx="8645525" cy="2062163"/>
            <a:chOff x="74" y="1452"/>
            <a:chExt cx="5446" cy="1299"/>
          </a:xfrm>
        </p:grpSpPr>
        <p:pic>
          <p:nvPicPr>
            <p:cNvPr id="81931" name="Picture 8" descr="level2R">
              <a:extLst>
                <a:ext uri="{FF2B5EF4-FFF2-40B4-BE49-F238E27FC236}">
                  <a16:creationId xmlns:a16="http://schemas.microsoft.com/office/drawing/2014/main" id="{8022FF5F-24F4-D300-BAAC-731115D74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452"/>
              <a:ext cx="4704"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Text Box 9">
              <a:extLst>
                <a:ext uri="{FF2B5EF4-FFF2-40B4-BE49-F238E27FC236}">
                  <a16:creationId xmlns:a16="http://schemas.microsoft.com/office/drawing/2014/main" id="{B32294AE-81A3-4D98-91A5-995A386E4751}"/>
                </a:ext>
              </a:extLst>
            </p:cNvPr>
            <p:cNvSpPr txBox="1">
              <a:spLocks noChangeArrowheads="1"/>
            </p:cNvSpPr>
            <p:nvPr/>
          </p:nvSpPr>
          <p:spPr bwMode="auto">
            <a:xfrm>
              <a:off x="74" y="1728"/>
              <a:ext cx="80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2</a:t>
              </a:r>
            </a:p>
          </p:txBody>
        </p:sp>
      </p:grpSp>
      <p:sp>
        <p:nvSpPr>
          <p:cNvPr id="81926" name="Text Box 10">
            <a:extLst>
              <a:ext uri="{FF2B5EF4-FFF2-40B4-BE49-F238E27FC236}">
                <a16:creationId xmlns:a16="http://schemas.microsoft.com/office/drawing/2014/main" id="{5476A587-6391-C84C-C888-5E346A252C5A}"/>
              </a:ext>
            </a:extLst>
          </p:cNvPr>
          <p:cNvSpPr txBox="1">
            <a:spLocks noChangeArrowheads="1"/>
          </p:cNvSpPr>
          <p:nvPr/>
        </p:nvSpPr>
        <p:spPr bwMode="auto">
          <a:xfrm>
            <a:off x="117475" y="4756150"/>
            <a:ext cx="12811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0</a:t>
            </a:r>
          </a:p>
        </p:txBody>
      </p:sp>
      <p:sp>
        <p:nvSpPr>
          <p:cNvPr id="81927" name="Text Box 11">
            <a:extLst>
              <a:ext uri="{FF2B5EF4-FFF2-40B4-BE49-F238E27FC236}">
                <a16:creationId xmlns:a16="http://schemas.microsoft.com/office/drawing/2014/main" id="{2EF6BD76-BBC9-8B78-8882-8A976E5BC563}"/>
              </a:ext>
            </a:extLst>
          </p:cNvPr>
          <p:cNvSpPr txBox="1">
            <a:spLocks noChangeArrowheads="1"/>
          </p:cNvSpPr>
          <p:nvPr/>
        </p:nvSpPr>
        <p:spPr bwMode="auto">
          <a:xfrm>
            <a:off x="1631950" y="6324600"/>
            <a:ext cx="167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left pyramid</a:t>
            </a:r>
          </a:p>
        </p:txBody>
      </p:sp>
      <p:sp>
        <p:nvSpPr>
          <p:cNvPr id="81928" name="Text Box 12">
            <a:extLst>
              <a:ext uri="{FF2B5EF4-FFF2-40B4-BE49-F238E27FC236}">
                <a16:creationId xmlns:a16="http://schemas.microsoft.com/office/drawing/2014/main" id="{45DFBFD0-5407-1548-C728-FB45A4B08D83}"/>
              </a:ext>
            </a:extLst>
          </p:cNvPr>
          <p:cNvSpPr txBox="1">
            <a:spLocks noChangeArrowheads="1"/>
          </p:cNvSpPr>
          <p:nvPr/>
        </p:nvSpPr>
        <p:spPr bwMode="auto">
          <a:xfrm>
            <a:off x="3951288" y="6324600"/>
            <a:ext cx="1849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right pyramid</a:t>
            </a:r>
          </a:p>
        </p:txBody>
      </p:sp>
      <p:sp>
        <p:nvSpPr>
          <p:cNvPr id="81929" name="Text Box 13">
            <a:extLst>
              <a:ext uri="{FF2B5EF4-FFF2-40B4-BE49-F238E27FC236}">
                <a16:creationId xmlns:a16="http://schemas.microsoft.com/office/drawing/2014/main" id="{7AB1FC85-302D-77D5-5C31-C52385F5F94E}"/>
              </a:ext>
            </a:extLst>
          </p:cNvPr>
          <p:cNvSpPr txBox="1">
            <a:spLocks noChangeArrowheads="1"/>
          </p:cNvSpPr>
          <p:nvPr/>
        </p:nvSpPr>
        <p:spPr bwMode="auto">
          <a:xfrm>
            <a:off x="6500813" y="63246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blended pyramid</a:t>
            </a:r>
          </a:p>
        </p:txBody>
      </p:sp>
      <p:sp>
        <p:nvSpPr>
          <p:cNvPr id="81930" name="Line 14">
            <a:extLst>
              <a:ext uri="{FF2B5EF4-FFF2-40B4-BE49-F238E27FC236}">
                <a16:creationId xmlns:a16="http://schemas.microsoft.com/office/drawing/2014/main" id="{3E1F14F3-607F-7E75-79F7-1C404AE6B3CD}"/>
              </a:ext>
            </a:extLst>
          </p:cNvPr>
          <p:cNvSpPr>
            <a:spLocks noChangeShapeType="1"/>
          </p:cNvSpPr>
          <p:nvPr/>
        </p:nvSpPr>
        <p:spPr bwMode="auto">
          <a:xfrm flipV="1">
            <a:off x="2514600" y="304800"/>
            <a:ext cx="0" cy="5943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Image Blending"/>
          <p:cNvSpPr txBox="1">
            <a:spLocks noGrp="1"/>
          </p:cNvSpPr>
          <p:nvPr>
            <p:ph type="title"/>
          </p:nvPr>
        </p:nvSpPr>
        <p:spPr>
          <a:xfrm>
            <a:off x="633412" y="-39960"/>
            <a:ext cx="7877175" cy="1143001"/>
          </a:xfrm>
          <a:prstGeom prst="rect">
            <a:avLst/>
          </a:prstGeom>
        </p:spPr>
        <p:txBody>
          <a:bodyPr/>
          <a:lstStyle/>
          <a:p>
            <a:r>
              <a:rPr dirty="0"/>
              <a:t>Image Blending</a:t>
            </a:r>
            <a:r>
              <a:rPr lang="en-US" dirty="0"/>
              <a:t> with mask</a:t>
            </a:r>
            <a:endParaRPr dirty="0"/>
          </a:p>
        </p:txBody>
      </p:sp>
      <p:sp>
        <p:nvSpPr>
          <p:cNvPr id="9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23</a:t>
            </a:fld>
            <a:endParaRPr sz="900" kern="0">
              <a:solidFill>
                <a:srgbClr val="000000"/>
              </a:solidFill>
              <a:latin typeface="Helvetica Neue Light"/>
              <a:sym typeface="Helvetica Neue Light"/>
            </a:endParaRPr>
          </a:p>
        </p:txBody>
      </p:sp>
      <p:pic>
        <p:nvPicPr>
          <p:cNvPr id="909" name="Image" descr="Image"/>
          <p:cNvPicPr>
            <a:picLocks noChangeAspect="1"/>
          </p:cNvPicPr>
          <p:nvPr/>
        </p:nvPicPr>
        <p:blipFill>
          <a:blip r:embed="rId2"/>
          <a:stretch>
            <a:fillRect/>
          </a:stretch>
        </p:blipFill>
        <p:spPr>
          <a:xfrm>
            <a:off x="558627" y="1890954"/>
            <a:ext cx="8026747" cy="1964922"/>
          </a:xfrm>
          <a:prstGeom prst="rect">
            <a:avLst/>
          </a:prstGeom>
          <a:ln w="12700">
            <a:miter lim="400000"/>
          </a:ln>
        </p:spPr>
      </p:pic>
      <p:sp>
        <p:nvSpPr>
          <p:cNvPr id="910" name="Rectangle"/>
          <p:cNvSpPr/>
          <p:nvPr/>
        </p:nvSpPr>
        <p:spPr>
          <a:xfrm>
            <a:off x="4700949" y="1904217"/>
            <a:ext cx="1862138" cy="1921788"/>
          </a:xfrm>
          <a:prstGeom prst="rect">
            <a:avLst/>
          </a:prstGeom>
          <a:ln w="12700">
            <a:solidFill>
              <a:srgbClr val="000000"/>
            </a:solidFill>
            <a:miter lim="400000"/>
          </a:ln>
        </p:spPr>
        <p:txBody>
          <a:bodyPr lIns="0" tIns="0" rIns="0" bIns="0" anchor="ctr"/>
          <a:lstStyle/>
          <a:p>
            <a:pPr algn="ctr" defTabSz="309563" eaLnBrk="1" fontAlgn="auto">
              <a:spcBef>
                <a:spcPts val="0"/>
              </a:spcBef>
              <a:spcAft>
                <a:spcPts val="0"/>
              </a:spcAft>
              <a:defRPr sz="3200" b="0">
                <a:latin typeface="Helvetica Neue Medium"/>
                <a:ea typeface="Helvetica Neue Medium"/>
                <a:cs typeface="Helvetica Neue Medium"/>
                <a:sym typeface="Helvetica Neue Medium"/>
              </a:defRPr>
            </a:pPr>
            <a:endParaRPr sz="1200" kern="0">
              <a:solidFill>
                <a:srgbClr val="000000"/>
              </a:solidFill>
              <a:latin typeface="Helvetica Neue Medium"/>
              <a:sym typeface="Helvetica Neue Medium"/>
            </a:endParaRPr>
          </a:p>
        </p:txBody>
      </p:sp>
      <mc:AlternateContent xmlns:mc="http://schemas.openxmlformats.org/markup-compatibility/2006" xmlns:a14="http://schemas.microsoft.com/office/drawing/2010/main">
        <mc:Choice Requires="a14">
          <p:sp>
            <p:nvSpPr>
              <p:cNvPr id="911" name="Equation"/>
              <p:cNvSpPr txBox="1"/>
              <p:nvPr/>
            </p:nvSpPr>
            <p:spPr>
              <a:xfrm>
                <a:off x="1383127" y="3930826"/>
                <a:ext cx="497124" cy="480516"/>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𝐴</m:t>
                          </m:r>
                        </m:sup>
                      </m:sSup>
                    </m:oMath>
                  </m:oMathPara>
                </a14:m>
                <a:endParaRPr sz="3113" kern="0">
                  <a:solidFill>
                    <a:srgbClr val="000000"/>
                  </a:solidFill>
                  <a:latin typeface="Helvetica Neue"/>
                  <a:sym typeface="Helvetica Neue"/>
                </a:endParaRPr>
              </a:p>
            </p:txBody>
          </p:sp>
        </mc:Choice>
        <mc:Fallback xmlns="">
          <p:sp>
            <p:nvSpPr>
              <p:cNvPr id="911" name="Equation"/>
              <p:cNvSpPr txBox="1">
                <a:spLocks noRot="1" noChangeAspect="1" noMove="1" noResize="1" noEditPoints="1" noAdjustHandles="1" noChangeArrowheads="1" noChangeShapeType="1" noTextEdit="1"/>
              </p:cNvSpPr>
              <p:nvPr/>
            </p:nvSpPr>
            <p:spPr>
              <a:xfrm>
                <a:off x="1383127" y="3930826"/>
                <a:ext cx="497124" cy="480516"/>
              </a:xfrm>
              <a:prstGeom prst="rect">
                <a:avLst/>
              </a:prstGeom>
              <a:blipFill>
                <a:blip r:embed="rId3"/>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2" name="Equation"/>
              <p:cNvSpPr txBox="1"/>
              <p:nvPr/>
            </p:nvSpPr>
            <p:spPr>
              <a:xfrm>
                <a:off x="3437031" y="3930827"/>
                <a:ext cx="495585" cy="479042"/>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𝐵</m:t>
                          </m:r>
                        </m:sup>
                      </m:sSup>
                    </m:oMath>
                  </m:oMathPara>
                </a14:m>
                <a:endParaRPr sz="3113" kern="0">
                  <a:solidFill>
                    <a:srgbClr val="000000"/>
                  </a:solidFill>
                  <a:latin typeface="Helvetica Neue"/>
                  <a:sym typeface="Helvetica Neue"/>
                </a:endParaRPr>
              </a:p>
            </p:txBody>
          </p:sp>
        </mc:Choice>
        <mc:Fallback xmlns="">
          <p:sp>
            <p:nvSpPr>
              <p:cNvPr id="912" name="Equation"/>
              <p:cNvSpPr txBox="1">
                <a:spLocks noRot="1" noChangeAspect="1" noMove="1" noResize="1" noEditPoints="1" noAdjustHandles="1" noChangeArrowheads="1" noChangeShapeType="1" noTextEdit="1"/>
              </p:cNvSpPr>
              <p:nvPr/>
            </p:nvSpPr>
            <p:spPr>
              <a:xfrm>
                <a:off x="3437031" y="3930827"/>
                <a:ext cx="495585" cy="479042"/>
              </a:xfrm>
              <a:prstGeom prst="rect">
                <a:avLst/>
              </a:prstGeom>
              <a:blipFill>
                <a:blip r:embed="rId4"/>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3" name="Equation"/>
              <p:cNvSpPr txBox="1"/>
              <p:nvPr/>
            </p:nvSpPr>
            <p:spPr>
              <a:xfrm>
                <a:off x="5504910" y="3930827"/>
                <a:ext cx="452432" cy="479042"/>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r>
                        <a:rPr sz="3113" i="1" kern="0">
                          <a:solidFill>
                            <a:srgbClr val="000000"/>
                          </a:solidFill>
                          <a:latin typeface="Cambria Math" panose="02040503050406030204" pitchFamily="18" charset="0"/>
                          <a:sym typeface="Helvetica Neue"/>
                        </a:rPr>
                        <m:t>𝑚</m:t>
                      </m:r>
                    </m:oMath>
                  </m:oMathPara>
                </a14:m>
                <a:endParaRPr sz="3113" kern="0">
                  <a:solidFill>
                    <a:srgbClr val="000000"/>
                  </a:solidFill>
                  <a:latin typeface="Helvetica Neue"/>
                  <a:sym typeface="Helvetica Neue"/>
                </a:endParaRPr>
              </a:p>
            </p:txBody>
          </p:sp>
        </mc:Choice>
        <mc:Fallback xmlns="">
          <p:sp>
            <p:nvSpPr>
              <p:cNvPr id="913" name="Equation"/>
              <p:cNvSpPr txBox="1">
                <a:spLocks noRot="1" noChangeAspect="1" noMove="1" noResize="1" noEditPoints="1" noAdjustHandles="1" noChangeArrowheads="1" noChangeShapeType="1" noTextEdit="1"/>
              </p:cNvSpPr>
              <p:nvPr/>
            </p:nvSpPr>
            <p:spPr>
              <a:xfrm>
                <a:off x="5504910" y="3930827"/>
                <a:ext cx="452432" cy="479042"/>
              </a:xfrm>
              <a:prstGeom prst="rect">
                <a:avLst/>
              </a:prstGeom>
              <a:blipFill>
                <a:blip r:embed="rId5"/>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4" name="Equation"/>
              <p:cNvSpPr txBox="1"/>
              <p:nvPr/>
            </p:nvSpPr>
            <p:spPr>
              <a:xfrm>
                <a:off x="7592508" y="3930827"/>
                <a:ext cx="273986" cy="479042"/>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r>
                        <a:rPr sz="3113" i="1" kern="0">
                          <a:solidFill>
                            <a:srgbClr val="000000"/>
                          </a:solidFill>
                          <a:latin typeface="Cambria Math" panose="02040503050406030204" pitchFamily="18" charset="0"/>
                          <a:sym typeface="Helvetica Neue"/>
                        </a:rPr>
                        <m:t>𝐼</m:t>
                      </m:r>
                    </m:oMath>
                  </m:oMathPara>
                </a14:m>
                <a:endParaRPr sz="3113" kern="0">
                  <a:solidFill>
                    <a:srgbClr val="000000"/>
                  </a:solidFill>
                  <a:latin typeface="Helvetica Neue"/>
                  <a:sym typeface="Helvetica Neue"/>
                </a:endParaRPr>
              </a:p>
            </p:txBody>
          </p:sp>
        </mc:Choice>
        <mc:Fallback xmlns="">
          <p:sp>
            <p:nvSpPr>
              <p:cNvPr id="914" name="Equation"/>
              <p:cNvSpPr txBox="1">
                <a:spLocks noRot="1" noChangeAspect="1" noMove="1" noResize="1" noEditPoints="1" noAdjustHandles="1" noChangeArrowheads="1" noChangeShapeType="1" noTextEdit="1"/>
              </p:cNvSpPr>
              <p:nvPr/>
            </p:nvSpPr>
            <p:spPr>
              <a:xfrm>
                <a:off x="7592508" y="3930827"/>
                <a:ext cx="273986" cy="479042"/>
              </a:xfrm>
              <a:prstGeom prst="rect">
                <a:avLst/>
              </a:prstGeom>
              <a:blipFill>
                <a:blip r:embed="rId6"/>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5" name="Equation"/>
              <p:cNvSpPr txBox="1"/>
              <p:nvPr/>
            </p:nvSpPr>
            <p:spPr>
              <a:xfrm>
                <a:off x="2855931" y="4842695"/>
                <a:ext cx="4491679" cy="480516"/>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r>
                        <a:rPr sz="3113" i="1" kern="0">
                          <a:solidFill>
                            <a:srgbClr val="000000"/>
                          </a:solidFill>
                          <a:latin typeface="Cambria Math" panose="02040503050406030204" pitchFamily="18" charset="0"/>
                          <a:sym typeface="Helvetica Neue"/>
                        </a:rPr>
                        <m:t>𝐼</m:t>
                      </m:r>
                      <m:r>
                        <a:rPr sz="3113" i="1" kern="0">
                          <a:solidFill>
                            <a:srgbClr val="000000"/>
                          </a:solidFill>
                          <a:latin typeface="Cambria Math" panose="02040503050406030204" pitchFamily="18" charset="0"/>
                          <a:sym typeface="Helvetica Neue"/>
                        </a:rPr>
                        <m:t>=</m:t>
                      </m:r>
                      <m:r>
                        <a:rPr sz="3113" i="1" kern="0">
                          <a:solidFill>
                            <a:srgbClr val="000000"/>
                          </a:solidFill>
                          <a:latin typeface="Cambria Math" panose="02040503050406030204" pitchFamily="18" charset="0"/>
                          <a:sym typeface="Helvetica Neue"/>
                        </a:rPr>
                        <m:t>𝑚</m:t>
                      </m:r>
                      <m:r>
                        <a:rPr sz="3113" i="1" kern="0">
                          <a:solidFill>
                            <a:srgbClr val="000000"/>
                          </a:solidFill>
                          <a:latin typeface="Cambria Math" panose="02040503050406030204" pitchFamily="18" charset="0"/>
                          <a:sym typeface="Helvetica Neue"/>
                        </a:rPr>
                        <m:t>∗</m:t>
                      </m:r>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𝐴</m:t>
                          </m:r>
                        </m:sup>
                      </m:sSup>
                      <m:r>
                        <a:rPr sz="3113" i="1" kern="0">
                          <a:solidFill>
                            <a:srgbClr val="000000"/>
                          </a:solidFill>
                          <a:latin typeface="Cambria Math" panose="02040503050406030204" pitchFamily="18" charset="0"/>
                          <a:sym typeface="Helvetica Neue"/>
                        </a:rPr>
                        <m:t>+(1−</m:t>
                      </m:r>
                      <m:r>
                        <a:rPr sz="3113" i="1" kern="0">
                          <a:solidFill>
                            <a:srgbClr val="000000"/>
                          </a:solidFill>
                          <a:latin typeface="Cambria Math" panose="02040503050406030204" pitchFamily="18" charset="0"/>
                          <a:sym typeface="Helvetica Neue"/>
                        </a:rPr>
                        <m:t>𝑚</m:t>
                      </m:r>
                      <m:r>
                        <a:rPr sz="3113" i="1" kern="0">
                          <a:solidFill>
                            <a:srgbClr val="000000"/>
                          </a:solidFill>
                          <a:latin typeface="Cambria Math" panose="02040503050406030204" pitchFamily="18" charset="0"/>
                          <a:sym typeface="Helvetica Neue"/>
                        </a:rPr>
                        <m:t>)∗</m:t>
                      </m:r>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𝐵</m:t>
                          </m:r>
                        </m:sup>
                      </m:sSup>
                    </m:oMath>
                  </m:oMathPara>
                </a14:m>
                <a:endParaRPr sz="3113" kern="0">
                  <a:solidFill>
                    <a:srgbClr val="000000"/>
                  </a:solidFill>
                  <a:latin typeface="Helvetica Neue"/>
                  <a:sym typeface="Helvetica Neue"/>
                </a:endParaRPr>
              </a:p>
            </p:txBody>
          </p:sp>
        </mc:Choice>
        <mc:Fallback xmlns="">
          <p:sp>
            <p:nvSpPr>
              <p:cNvPr id="915" name="Equation"/>
              <p:cNvSpPr txBox="1">
                <a:spLocks noRot="1" noChangeAspect="1" noMove="1" noResize="1" noEditPoints="1" noAdjustHandles="1" noChangeArrowheads="1" noChangeShapeType="1" noTextEdit="1"/>
              </p:cNvSpPr>
              <p:nvPr/>
            </p:nvSpPr>
            <p:spPr>
              <a:xfrm>
                <a:off x="2855931" y="4842695"/>
                <a:ext cx="4491679" cy="480516"/>
              </a:xfrm>
              <a:prstGeom prst="rect">
                <a:avLst/>
              </a:prstGeom>
              <a:blipFill>
                <a:blip r:embed="rId7"/>
                <a:stretch>
                  <a:fillRect/>
                </a:stretch>
              </a:blipFill>
              <a:ln w="12700">
                <a:miter lim="400000"/>
              </a:ln>
            </p:spPr>
            <p:txBody>
              <a:bodyPr/>
              <a:lstStyle/>
              <a:p>
                <a:r>
                  <a:rPr lang="en-US">
                    <a:noFill/>
                  </a:rPr>
                  <a:t> </a:t>
                </a:r>
              </a:p>
            </p:txBody>
          </p:sp>
        </mc:Fallback>
      </mc:AlternateContent>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24</a:t>
            </a:fld>
            <a:endParaRPr sz="900" kern="0">
              <a:solidFill>
                <a:srgbClr val="000000"/>
              </a:solidFill>
              <a:latin typeface="Helvetica Neue Light"/>
              <a:sym typeface="Helvetica Neue Light"/>
            </a:endParaRPr>
          </a:p>
        </p:txBody>
      </p:sp>
      <p:pic>
        <p:nvPicPr>
          <p:cNvPr id="919" name="Image" descr="Image"/>
          <p:cNvPicPr>
            <a:picLocks noChangeAspect="1"/>
          </p:cNvPicPr>
          <p:nvPr/>
        </p:nvPicPr>
        <p:blipFill>
          <a:blip r:embed="rId3"/>
          <a:stretch>
            <a:fillRect/>
          </a:stretch>
        </p:blipFill>
        <p:spPr>
          <a:xfrm>
            <a:off x="68458" y="2981846"/>
            <a:ext cx="1171575" cy="1166813"/>
          </a:xfrm>
          <a:prstGeom prst="rect">
            <a:avLst/>
          </a:prstGeom>
          <a:ln w="12700">
            <a:miter lim="400000"/>
          </a:ln>
        </p:spPr>
      </p:pic>
      <p:pic>
        <p:nvPicPr>
          <p:cNvPr id="920" name="Image" descr="Image"/>
          <p:cNvPicPr>
            <a:picLocks noChangeAspect="1"/>
          </p:cNvPicPr>
          <p:nvPr/>
        </p:nvPicPr>
        <p:blipFill>
          <a:blip r:embed="rId4"/>
          <a:stretch>
            <a:fillRect/>
          </a:stretch>
        </p:blipFill>
        <p:spPr>
          <a:xfrm>
            <a:off x="54171" y="1637848"/>
            <a:ext cx="1171575" cy="1166813"/>
          </a:xfrm>
          <a:prstGeom prst="rect">
            <a:avLst/>
          </a:prstGeom>
          <a:ln w="12700">
            <a:miter lim="400000"/>
          </a:ln>
        </p:spPr>
      </p:pic>
      <p:pic>
        <p:nvPicPr>
          <p:cNvPr id="921" name="Image" descr="Image"/>
          <p:cNvPicPr>
            <a:picLocks noChangeAspect="1"/>
          </p:cNvPicPr>
          <p:nvPr/>
        </p:nvPicPr>
        <p:blipFill>
          <a:blip r:embed="rId5"/>
          <a:stretch>
            <a:fillRect/>
          </a:stretch>
        </p:blipFill>
        <p:spPr>
          <a:xfrm>
            <a:off x="1335886" y="1756029"/>
            <a:ext cx="7739657" cy="930451"/>
          </a:xfrm>
          <a:prstGeom prst="rect">
            <a:avLst/>
          </a:prstGeom>
          <a:ln w="12700">
            <a:miter lim="400000"/>
          </a:ln>
        </p:spPr>
      </p:pic>
      <p:pic>
        <p:nvPicPr>
          <p:cNvPr id="922" name="Image" descr="Image"/>
          <p:cNvPicPr>
            <a:picLocks noChangeAspect="1"/>
          </p:cNvPicPr>
          <p:nvPr/>
        </p:nvPicPr>
        <p:blipFill>
          <a:blip r:embed="rId6"/>
          <a:stretch>
            <a:fillRect/>
          </a:stretch>
        </p:blipFill>
        <p:spPr>
          <a:xfrm>
            <a:off x="1303684" y="3042898"/>
            <a:ext cx="7821493" cy="939434"/>
          </a:xfrm>
          <a:prstGeom prst="rect">
            <a:avLst/>
          </a:prstGeom>
          <a:ln w="12700">
            <a:miter lim="400000"/>
          </a:ln>
        </p:spPr>
      </p:pic>
      <p:pic>
        <p:nvPicPr>
          <p:cNvPr id="923" name="Image" descr="Image"/>
          <p:cNvPicPr>
            <a:picLocks noChangeAspect="1"/>
          </p:cNvPicPr>
          <p:nvPr/>
        </p:nvPicPr>
        <p:blipFill>
          <a:blip r:embed="rId7"/>
          <a:stretch>
            <a:fillRect/>
          </a:stretch>
        </p:blipFill>
        <p:spPr>
          <a:xfrm>
            <a:off x="1294255" y="4398598"/>
            <a:ext cx="7822919" cy="965442"/>
          </a:xfrm>
          <a:prstGeom prst="rect">
            <a:avLst/>
          </a:prstGeom>
          <a:ln w="12700">
            <a:miter lim="400000"/>
          </a:ln>
        </p:spPr>
      </p:pic>
      <p:pic>
        <p:nvPicPr>
          <p:cNvPr id="924" name="Image" descr="Image"/>
          <p:cNvPicPr>
            <a:picLocks noChangeAspect="1"/>
          </p:cNvPicPr>
          <p:nvPr/>
        </p:nvPicPr>
        <p:blipFill>
          <a:blip r:embed="rId8"/>
          <a:stretch>
            <a:fillRect/>
          </a:stretch>
        </p:blipFill>
        <p:spPr>
          <a:xfrm>
            <a:off x="63696" y="4268963"/>
            <a:ext cx="1181100" cy="1223963"/>
          </a:xfrm>
          <a:prstGeom prst="rect">
            <a:avLst/>
          </a:prstGeom>
          <a:ln w="12700">
            <a:miter lim="400000"/>
          </a:ln>
        </p:spPr>
      </p:pic>
      <p:pic>
        <p:nvPicPr>
          <p:cNvPr id="925" name="Image" descr="Image"/>
          <p:cNvPicPr>
            <a:picLocks noChangeAspect="1"/>
          </p:cNvPicPr>
          <p:nvPr/>
        </p:nvPicPr>
        <p:blipFill>
          <a:blip r:embed="rId9"/>
          <a:srcRect t="10783"/>
          <a:stretch>
            <a:fillRect/>
          </a:stretch>
        </p:blipFill>
        <p:spPr>
          <a:xfrm>
            <a:off x="2133600" y="5625908"/>
            <a:ext cx="5197060" cy="712257"/>
          </a:xfrm>
          <a:prstGeom prst="rect">
            <a:avLst/>
          </a:prstGeom>
          <a:ln w="12700">
            <a:miter lim="400000"/>
          </a:ln>
        </p:spPr>
      </p:pic>
      <p:sp>
        <p:nvSpPr>
          <p:cNvPr id="2" name="Image Blending">
            <a:extLst>
              <a:ext uri="{FF2B5EF4-FFF2-40B4-BE49-F238E27FC236}">
                <a16:creationId xmlns:a16="http://schemas.microsoft.com/office/drawing/2014/main" id="{304D5A6F-4584-EEE6-EB0D-8C2432E2CD60}"/>
              </a:ext>
            </a:extLst>
          </p:cNvPr>
          <p:cNvSpPr txBox="1">
            <a:spLocks noGrp="1"/>
          </p:cNvSpPr>
          <p:nvPr>
            <p:ph type="title"/>
          </p:nvPr>
        </p:nvSpPr>
        <p:spPr>
          <a:xfrm>
            <a:off x="633412" y="-39960"/>
            <a:ext cx="7877175" cy="1143001"/>
          </a:xfrm>
          <a:prstGeom prst="rect">
            <a:avLst/>
          </a:prstGeom>
        </p:spPr>
        <p:txBody>
          <a:bodyPr/>
          <a:lstStyle/>
          <a:p>
            <a:r>
              <a:rPr dirty="0"/>
              <a:t>Image Blending</a:t>
            </a:r>
            <a:r>
              <a:rPr lang="en-US" dirty="0"/>
              <a:t> with mask</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 grpId="0" animBg="1" advAuto="0"/>
      <p:bldP spid="922" grpId="0" animBg="1" advAuto="0"/>
      <p:bldP spid="923" grpId="0" animBg="1" advAuto="0"/>
      <p:bldP spid="925"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Image Blending with the Laplacian Pyramid"/>
          <p:cNvSpPr txBox="1">
            <a:spLocks noGrp="1"/>
          </p:cNvSpPr>
          <p:nvPr>
            <p:ph type="title"/>
          </p:nvPr>
        </p:nvSpPr>
        <p:spPr>
          <a:xfrm>
            <a:off x="654895" y="255"/>
            <a:ext cx="7877175" cy="1066546"/>
          </a:xfrm>
          <a:prstGeom prst="rect">
            <a:avLst/>
          </a:prstGeom>
        </p:spPr>
        <p:txBody>
          <a:bodyPr/>
          <a:lstStyle>
            <a:lvl1pPr defTabSz="1773936">
              <a:defRPr sz="8536"/>
            </a:lvl1pPr>
          </a:lstStyle>
          <a:p>
            <a:r>
              <a:rPr lang="en-US" sz="3600" dirty="0"/>
              <a:t>Result</a:t>
            </a:r>
            <a:endParaRPr sz="3600" dirty="0"/>
          </a:p>
        </p:txBody>
      </p:sp>
      <p:sp>
        <p:nvSpPr>
          <p:cNvPr id="92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25</a:t>
            </a:fld>
            <a:endParaRPr sz="900" kern="0">
              <a:solidFill>
                <a:srgbClr val="000000"/>
              </a:solidFill>
              <a:latin typeface="Helvetica Neue Light"/>
              <a:sym typeface="Helvetica Neue Light"/>
            </a:endParaRPr>
          </a:p>
        </p:txBody>
      </p:sp>
      <p:pic>
        <p:nvPicPr>
          <p:cNvPr id="929" name="Image" descr="Image"/>
          <p:cNvPicPr>
            <a:picLocks noChangeAspect="1"/>
          </p:cNvPicPr>
          <p:nvPr/>
        </p:nvPicPr>
        <p:blipFill>
          <a:blip r:embed="rId2"/>
          <a:stretch>
            <a:fillRect/>
          </a:stretch>
        </p:blipFill>
        <p:spPr>
          <a:xfrm>
            <a:off x="4524857" y="1996784"/>
            <a:ext cx="3175040" cy="3157658"/>
          </a:xfrm>
          <a:prstGeom prst="rect">
            <a:avLst/>
          </a:prstGeom>
          <a:ln w="12700">
            <a:miter lim="400000"/>
          </a:ln>
        </p:spPr>
      </p:pic>
      <p:pic>
        <p:nvPicPr>
          <p:cNvPr id="930" name="Image" descr="Image"/>
          <p:cNvPicPr>
            <a:picLocks noChangeAspect="1"/>
          </p:cNvPicPr>
          <p:nvPr/>
        </p:nvPicPr>
        <p:blipFill>
          <a:blip r:embed="rId3"/>
          <a:stretch>
            <a:fillRect/>
          </a:stretch>
        </p:blipFill>
        <p:spPr>
          <a:xfrm>
            <a:off x="989274" y="1996784"/>
            <a:ext cx="3144770" cy="31576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D664D002-CEC8-00B5-E3EE-D2410E9D494B}"/>
              </a:ext>
            </a:extLst>
          </p:cNvPr>
          <p:cNvSpPr>
            <a:spLocks noGrp="1" noChangeArrowheads="1"/>
          </p:cNvSpPr>
          <p:nvPr>
            <p:ph type="title"/>
          </p:nvPr>
        </p:nvSpPr>
        <p:spPr/>
        <p:txBody>
          <a:bodyPr/>
          <a:lstStyle/>
          <a:p>
            <a:r>
              <a:rPr lang="en-US" altLang="en-US"/>
              <a:t>Blending Regions</a:t>
            </a:r>
          </a:p>
        </p:txBody>
      </p:sp>
      <p:graphicFrame>
        <p:nvGraphicFramePr>
          <p:cNvPr id="82947" name="Object 3">
            <a:extLst>
              <a:ext uri="{FF2B5EF4-FFF2-40B4-BE49-F238E27FC236}">
                <a16:creationId xmlns:a16="http://schemas.microsoft.com/office/drawing/2014/main" id="{332A055B-F07C-882B-933C-0B7BB45B70E6}"/>
              </a:ext>
            </a:extLst>
          </p:cNvPr>
          <p:cNvGraphicFramePr>
            <a:graphicFrameLocks noChangeAspect="1"/>
          </p:cNvGraphicFramePr>
          <p:nvPr/>
        </p:nvGraphicFramePr>
        <p:xfrm>
          <a:off x="2347913" y="990600"/>
          <a:ext cx="4448175" cy="4191000"/>
        </p:xfrm>
        <a:graphic>
          <a:graphicData uri="http://schemas.openxmlformats.org/presentationml/2006/ole">
            <mc:AlternateContent xmlns:mc="http://schemas.openxmlformats.org/markup-compatibility/2006">
              <mc:Choice xmlns:v="urn:schemas-microsoft-com:vml" Requires="v">
                <p:oleObj name="Photo Editor Photo" r:id="rId2" imgW="4447619" imgH="4191585" progId="MSPhotoEd.3">
                  <p:embed/>
                </p:oleObj>
              </mc:Choice>
              <mc:Fallback>
                <p:oleObj name="Photo Editor Photo" r:id="rId2" imgW="4447619" imgH="4191585" progId="MSPhotoEd.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990600"/>
                        <a:ext cx="44481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Rectangle 1"/>
          <p:cNvSpPr txBox="1">
            <a:spLocks noGrp="1"/>
          </p:cNvSpPr>
          <p:nvPr>
            <p:ph type="title"/>
          </p:nvPr>
        </p:nvSpPr>
        <p:spPr>
          <a:xfrm>
            <a:off x="654895" y="255"/>
            <a:ext cx="8295481" cy="987506"/>
          </a:xfrm>
          <a:prstGeom prst="rect">
            <a:avLst/>
          </a:prstGeom>
        </p:spPr>
        <p:txBody>
          <a:bodyPr/>
          <a:lstStyle>
            <a:lvl1pPr defTabSz="1773936">
              <a:defRPr sz="8536"/>
            </a:lvl1pPr>
          </a:lstStyle>
          <a:p>
            <a:r>
              <a:rPr sz="3200" dirty="0"/>
              <a:t>Image Blending with the Laplacian Pyramid</a:t>
            </a:r>
          </a:p>
        </p:txBody>
      </p:sp>
      <p:sp>
        <p:nvSpPr>
          <p:cNvPr id="934"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27</a:t>
            </a:fld>
            <a:endParaRPr sz="900" kern="0">
              <a:solidFill>
                <a:srgbClr val="000000"/>
              </a:solidFill>
              <a:latin typeface="Helvetica Neue Light"/>
              <a:sym typeface="Helvetica Neue Light"/>
            </a:endParaRPr>
          </a:p>
        </p:txBody>
      </p:sp>
      <p:pic>
        <p:nvPicPr>
          <p:cNvPr id="935" name="Picture 3" descr="Picture 3"/>
          <p:cNvPicPr>
            <a:picLocks noChangeAspect="1"/>
          </p:cNvPicPr>
          <p:nvPr/>
        </p:nvPicPr>
        <p:blipFill>
          <a:blip r:embed="rId2"/>
          <a:srcRect b="53476"/>
          <a:stretch>
            <a:fillRect/>
          </a:stretch>
        </p:blipFill>
        <p:spPr>
          <a:xfrm>
            <a:off x="4748653" y="3577453"/>
            <a:ext cx="4031759" cy="1476491"/>
          </a:xfrm>
          <a:prstGeom prst="rect">
            <a:avLst/>
          </a:prstGeom>
          <a:ln w="12700">
            <a:miter lim="400000"/>
          </a:ln>
        </p:spPr>
      </p:pic>
      <p:pic>
        <p:nvPicPr>
          <p:cNvPr id="936" name="Picture 4" descr="Picture 4"/>
          <p:cNvPicPr>
            <a:picLocks noChangeAspect="1"/>
          </p:cNvPicPr>
          <p:nvPr/>
        </p:nvPicPr>
        <p:blipFill>
          <a:blip r:embed="rId2"/>
          <a:srcRect l="52409" t="52646"/>
          <a:stretch>
            <a:fillRect/>
          </a:stretch>
        </p:blipFill>
        <p:spPr>
          <a:xfrm>
            <a:off x="5944784" y="5162180"/>
            <a:ext cx="1639491" cy="1284685"/>
          </a:xfrm>
          <a:prstGeom prst="rect">
            <a:avLst/>
          </a:prstGeom>
          <a:ln w="12700">
            <a:miter lim="400000"/>
          </a:ln>
        </p:spPr>
      </p:pic>
      <p:pic>
        <p:nvPicPr>
          <p:cNvPr id="937" name="Image" descr="Image"/>
          <p:cNvPicPr>
            <a:picLocks noChangeAspect="1"/>
          </p:cNvPicPr>
          <p:nvPr/>
        </p:nvPicPr>
        <p:blipFill>
          <a:blip r:embed="rId3"/>
          <a:stretch>
            <a:fillRect/>
          </a:stretch>
        </p:blipFill>
        <p:spPr>
          <a:xfrm>
            <a:off x="4646079" y="2945945"/>
            <a:ext cx="4162425" cy="661988"/>
          </a:xfrm>
          <a:prstGeom prst="rect">
            <a:avLst/>
          </a:prstGeom>
          <a:ln w="12700">
            <a:miter lim="400000"/>
          </a:ln>
        </p:spPr>
      </p:pic>
      <p:sp>
        <p:nvSpPr>
          <p:cNvPr id="938" name="http://persci.mit.edu/pub_pdfs/pyramid83.pdf"/>
          <p:cNvSpPr txBox="1"/>
          <p:nvPr/>
        </p:nvSpPr>
        <p:spPr>
          <a:xfrm>
            <a:off x="5379944" y="6554354"/>
            <a:ext cx="2883803"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b="0"/>
            </a:lvl1pPr>
          </a:lstStyle>
          <a:p>
            <a:pPr algn="ctr" defTabSz="309563" eaLnBrk="1" fontAlgn="auto">
              <a:spcBef>
                <a:spcPts val="0"/>
              </a:spcBef>
              <a:spcAft>
                <a:spcPts val="0"/>
              </a:spcAft>
              <a:defRPr/>
            </a:pPr>
            <a:r>
              <a:rPr sz="1125" kern="0">
                <a:solidFill>
                  <a:srgbClr val="000000"/>
                </a:solidFill>
                <a:latin typeface="Helvetica Neue"/>
                <a:sym typeface="Helvetica Neue"/>
              </a:rPr>
              <a:t>http://persci.mit.edu/pub_pdfs/pyramid83.pdf</a:t>
            </a:r>
          </a:p>
        </p:txBody>
      </p:sp>
      <p:sp>
        <p:nvSpPr>
          <p:cNvPr id="933" name="Rectangle 2"/>
          <p:cNvSpPr txBox="1">
            <a:spLocks noGrp="1"/>
          </p:cNvSpPr>
          <p:nvPr>
            <p:ph type="body" idx="1"/>
          </p:nvPr>
        </p:nvSpPr>
        <p:spPr>
          <a:xfrm>
            <a:off x="335496" y="925825"/>
            <a:ext cx="7877175" cy="3486150"/>
          </a:xfrm>
          <a:prstGeom prst="rect">
            <a:avLst/>
          </a:prstGeom>
        </p:spPr>
        <p:txBody>
          <a:bodyPr/>
          <a:lstStyle/>
          <a:p>
            <a:pPr marL="257175" indent="-257175">
              <a:defRPr sz="4000"/>
            </a:pPr>
            <a:r>
              <a:rPr sz="2800" dirty="0"/>
              <a:t>Build Laplacian pyramid for both images: LA, LB</a:t>
            </a:r>
          </a:p>
          <a:p>
            <a:pPr marL="257175" indent="-257175">
              <a:defRPr sz="4000"/>
            </a:pPr>
            <a:r>
              <a:rPr sz="2800" dirty="0"/>
              <a:t>Build Gaussian pyramid for mask: G</a:t>
            </a:r>
          </a:p>
          <a:p>
            <a:pPr marL="257175" indent="-257175">
              <a:defRPr sz="4000"/>
            </a:pPr>
            <a:r>
              <a:rPr sz="2800" dirty="0"/>
              <a:t>Build a combined Laplacian pyramid</a:t>
            </a:r>
            <a:r>
              <a:rPr lang="en-US" sz="2800" dirty="0"/>
              <a:t> L</a:t>
            </a:r>
            <a:endParaRPr sz="2800" dirty="0"/>
          </a:p>
          <a:p>
            <a:pPr marL="257175" indent="-257175">
              <a:defRPr sz="4000"/>
            </a:pPr>
            <a:r>
              <a:rPr sz="2800" dirty="0"/>
              <a:t>Collapse L to obtain the blended image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57052A5-2A3A-8C82-1511-DA0B7C05E763}"/>
              </a:ext>
            </a:extLst>
          </p:cNvPr>
          <p:cNvSpPr>
            <a:spLocks noGrp="1" noChangeArrowheads="1"/>
          </p:cNvSpPr>
          <p:nvPr>
            <p:ph type="title"/>
          </p:nvPr>
        </p:nvSpPr>
        <p:spPr/>
        <p:txBody>
          <a:bodyPr/>
          <a:lstStyle/>
          <a:p>
            <a:r>
              <a:rPr lang="en-US" altLang="en-US"/>
              <a:t>Horror Photo</a:t>
            </a:r>
          </a:p>
        </p:txBody>
      </p:sp>
      <p:pic>
        <p:nvPicPr>
          <p:cNvPr id="84995" name="Picture 3">
            <a:extLst>
              <a:ext uri="{FF2B5EF4-FFF2-40B4-BE49-F238E27FC236}">
                <a16:creationId xmlns:a16="http://schemas.microsoft.com/office/drawing/2014/main" id="{43295C72-79DB-3E43-90E4-94D3B324D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097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a:extLst>
              <a:ext uri="{FF2B5EF4-FFF2-40B4-BE49-F238E27FC236}">
                <a16:creationId xmlns:a16="http://schemas.microsoft.com/office/drawing/2014/main" id="{6D454E91-292A-0830-2BBF-DCA1C1030CCA}"/>
              </a:ext>
            </a:extLst>
          </p:cNvPr>
          <p:cNvSpPr txBox="1">
            <a:spLocks noChangeArrowheads="1"/>
          </p:cNvSpPr>
          <p:nvPr/>
        </p:nvSpPr>
        <p:spPr bwMode="auto">
          <a:xfrm>
            <a:off x="1371600" y="5907088"/>
            <a:ext cx="468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 david dmartin (Boston College)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a:extLst>
              <a:ext uri="{FF2B5EF4-FFF2-40B4-BE49-F238E27FC236}">
                <a16:creationId xmlns:a16="http://schemas.microsoft.com/office/drawing/2014/main" id="{64884189-79AD-5138-87F9-C47E1BF142FA}"/>
              </a:ext>
            </a:extLst>
          </p:cNvPr>
          <p:cNvSpPr>
            <a:spLocks noGrp="1" noChangeArrowheads="1"/>
          </p:cNvSpPr>
          <p:nvPr>
            <p:ph type="title"/>
          </p:nvPr>
        </p:nvSpPr>
        <p:spPr/>
        <p:txBody>
          <a:bodyPr/>
          <a:lstStyle/>
          <a:p>
            <a:r>
              <a:rPr lang="en-US" altLang="en-US"/>
              <a:t>Results from this class (fall 2005)</a:t>
            </a:r>
            <a:endParaRPr lang="ru-RU" altLang="en-US"/>
          </a:p>
        </p:txBody>
      </p:sp>
      <p:pic>
        <p:nvPicPr>
          <p:cNvPr id="86019" name="Picture 5">
            <a:extLst>
              <a:ext uri="{FF2B5EF4-FFF2-40B4-BE49-F238E27FC236}">
                <a16:creationId xmlns:a16="http://schemas.microsoft.com/office/drawing/2014/main" id="{CBC32DA2-CD0C-F06B-5FE3-2BA4D7172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81100"/>
            <a:ext cx="7924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6">
            <a:extLst>
              <a:ext uri="{FF2B5EF4-FFF2-40B4-BE49-F238E27FC236}">
                <a16:creationId xmlns:a16="http://schemas.microsoft.com/office/drawing/2014/main" id="{8AA1C2BF-CBF7-0110-7177-E970AA0AF8FE}"/>
              </a:ext>
            </a:extLst>
          </p:cNvPr>
          <p:cNvSpPr txBox="1">
            <a:spLocks noChangeArrowheads="1"/>
          </p:cNvSpPr>
          <p:nvPr/>
        </p:nvSpPr>
        <p:spPr bwMode="auto">
          <a:xfrm>
            <a:off x="517525" y="6288088"/>
            <a:ext cx="2544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 Chris Cameron</a:t>
            </a:r>
            <a:endParaRPr lang="ru-RU" alt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B97A1ADA-5ACF-B5BD-080E-633154797C05}"/>
              </a:ext>
            </a:extLst>
          </p:cNvPr>
          <p:cNvSpPr>
            <a:spLocks noGrp="1" noChangeArrowheads="1"/>
          </p:cNvSpPr>
          <p:nvPr>
            <p:ph type="title"/>
          </p:nvPr>
        </p:nvSpPr>
        <p:spPr/>
        <p:txBody>
          <a:bodyPr/>
          <a:lstStyle/>
          <a:p>
            <a:pPr algn="ctr"/>
            <a:r>
              <a:rPr lang="en-US" altLang="en-US">
                <a:cs typeface="Arial" panose="020B0604020202020204" pitchFamily="34" charset="0"/>
              </a:rPr>
              <a:t>Application: Hybrid Images</a:t>
            </a:r>
          </a:p>
        </p:txBody>
      </p:sp>
      <p:pic>
        <p:nvPicPr>
          <p:cNvPr id="48131" name="Picture 2">
            <a:extLst>
              <a:ext uri="{FF2B5EF4-FFF2-40B4-BE49-F238E27FC236}">
                <a16:creationId xmlns:a16="http://schemas.microsoft.com/office/drawing/2014/main" id="{1A61612E-AC51-2362-9BCF-A45FBE73C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57388"/>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6">
            <a:extLst>
              <a:ext uri="{FF2B5EF4-FFF2-40B4-BE49-F238E27FC236}">
                <a16:creationId xmlns:a16="http://schemas.microsoft.com/office/drawing/2014/main" id="{621A009D-9F63-1502-EF42-0D13AF8D1BE3}"/>
              </a:ext>
            </a:extLst>
          </p:cNvPr>
          <p:cNvSpPr txBox="1">
            <a:spLocks noChangeArrowheads="1"/>
          </p:cNvSpPr>
          <p:nvPr/>
        </p:nvSpPr>
        <p:spPr bwMode="auto">
          <a:xfrm>
            <a:off x="1295400" y="990600"/>
            <a:ext cx="197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000">
                <a:solidFill>
                  <a:srgbClr val="000000"/>
                </a:solidFill>
              </a:rPr>
              <a:t>Gaussian Filter</a:t>
            </a:r>
          </a:p>
        </p:txBody>
      </p:sp>
      <p:cxnSp>
        <p:nvCxnSpPr>
          <p:cNvPr id="9" name="Straight Arrow Connector 8">
            <a:extLst>
              <a:ext uri="{FF2B5EF4-FFF2-40B4-BE49-F238E27FC236}">
                <a16:creationId xmlns:a16="http://schemas.microsoft.com/office/drawing/2014/main" id="{1D9E725E-8A2A-C628-1B3C-91F4BD09F9C4}"/>
              </a:ext>
            </a:extLst>
          </p:cNvPr>
          <p:cNvCxnSpPr/>
          <p:nvPr/>
        </p:nvCxnSpPr>
        <p:spPr>
          <a:xfrm rot="5400000">
            <a:off x="1905001" y="1752600"/>
            <a:ext cx="762000" cy="3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9A4AE0-A15E-3C5A-F5A1-0F28524CE5B3}"/>
              </a:ext>
            </a:extLst>
          </p:cNvPr>
          <p:cNvCxnSpPr/>
          <p:nvPr/>
        </p:nvCxnSpPr>
        <p:spPr>
          <a:xfrm rot="5400000" flipH="1" flipV="1">
            <a:off x="1943894" y="5066506"/>
            <a:ext cx="685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664" name="TextBox 11">
            <a:extLst>
              <a:ext uri="{FF2B5EF4-FFF2-40B4-BE49-F238E27FC236}">
                <a16:creationId xmlns:a16="http://schemas.microsoft.com/office/drawing/2014/main" id="{5ABCC668-B445-E5C0-6D97-6E6398B2F379}"/>
              </a:ext>
            </a:extLst>
          </p:cNvPr>
          <p:cNvSpPr txBox="1">
            <a:spLocks noChangeArrowheads="1"/>
          </p:cNvSpPr>
          <p:nvPr/>
        </p:nvSpPr>
        <p:spPr bwMode="auto">
          <a:xfrm>
            <a:off x="1295400" y="5410200"/>
            <a:ext cx="199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000">
                <a:solidFill>
                  <a:srgbClr val="000000"/>
                </a:solidFill>
              </a:rPr>
              <a:t>Laplacian Filter</a:t>
            </a:r>
          </a:p>
        </p:txBody>
      </p:sp>
      <p:sp>
        <p:nvSpPr>
          <p:cNvPr id="48136" name="Content Placeholder 2">
            <a:extLst>
              <a:ext uri="{FF2B5EF4-FFF2-40B4-BE49-F238E27FC236}">
                <a16:creationId xmlns:a16="http://schemas.microsoft.com/office/drawing/2014/main" id="{9081D4E7-86F4-92AF-278A-9BBD17524E81}"/>
              </a:ext>
            </a:extLst>
          </p:cNvPr>
          <p:cNvSpPr>
            <a:spLocks noGrp="1" noChangeArrowheads="1"/>
          </p:cNvSpPr>
          <p:nvPr>
            <p:ph idx="1"/>
          </p:nvPr>
        </p:nvSpPr>
        <p:spPr>
          <a:xfrm>
            <a:off x="3352800" y="838200"/>
            <a:ext cx="5791200" cy="914400"/>
          </a:xfrm>
        </p:spPr>
        <p:txBody>
          <a:bodyPr/>
          <a:lstStyle/>
          <a:p>
            <a:pPr algn="ctr"/>
            <a:r>
              <a:rPr lang="en-US" altLang="en-US" sz="2400"/>
              <a:t>	A. Oliva, A. Torralba, P.G. Schyns, </a:t>
            </a:r>
            <a:br>
              <a:rPr lang="en-US" altLang="en-US" sz="2400"/>
            </a:br>
            <a:r>
              <a:rPr lang="en-US" altLang="en-US" sz="2400">
                <a:hlinkClick r:id="rId6"/>
              </a:rPr>
              <a:t>“Hybrid Images,”</a:t>
            </a:r>
            <a:r>
              <a:rPr lang="en-US" altLang="en-US" sz="2400"/>
              <a:t> SIGGRAPH 2006</a:t>
            </a:r>
          </a:p>
        </p:txBody>
      </p:sp>
      <p:grpSp>
        <p:nvGrpSpPr>
          <p:cNvPr id="2" name="Group 30">
            <a:extLst>
              <a:ext uri="{FF2B5EF4-FFF2-40B4-BE49-F238E27FC236}">
                <a16:creationId xmlns:a16="http://schemas.microsoft.com/office/drawing/2014/main" id="{50967E8C-94A4-C8DF-AE45-77B5359FDE4E}"/>
              </a:ext>
            </a:extLst>
          </p:cNvPr>
          <p:cNvGrpSpPr>
            <a:grpSpLocks/>
          </p:cNvGrpSpPr>
          <p:nvPr/>
        </p:nvGrpSpPr>
        <p:grpSpPr bwMode="auto">
          <a:xfrm>
            <a:off x="3200400" y="4876800"/>
            <a:ext cx="4371975" cy="1349375"/>
            <a:chOff x="144" y="1161"/>
            <a:chExt cx="6144" cy="2806"/>
          </a:xfrm>
        </p:grpSpPr>
        <p:graphicFrame>
          <p:nvGraphicFramePr>
            <p:cNvPr id="48141" name="Object 3">
              <a:extLst>
                <a:ext uri="{FF2B5EF4-FFF2-40B4-BE49-F238E27FC236}">
                  <a16:creationId xmlns:a16="http://schemas.microsoft.com/office/drawing/2014/main" id="{39739412-2F1E-945A-7E0E-F8A869559B13}"/>
                </a:ext>
              </a:extLst>
            </p:cNvPr>
            <p:cNvGraphicFramePr>
              <a:graphicFrameLocks noChangeAspect="1"/>
            </p:cNvGraphicFramePr>
            <p:nvPr/>
          </p:nvGraphicFramePr>
          <p:xfrm>
            <a:off x="2166" y="2447"/>
            <a:ext cx="1722" cy="1210"/>
          </p:xfrm>
          <a:graphic>
            <a:graphicData uri="http://schemas.openxmlformats.org/presentationml/2006/ole">
              <mc:AlternateContent xmlns:mc="http://schemas.openxmlformats.org/markup-compatibility/2006">
                <mc:Choice xmlns:v="urn:schemas-microsoft-com:vml" Requires="v">
                  <p:oleObj name="Photo Editor Photo" r:id="rId7" imgW="4133333" imgH="2905531" progId="">
                    <p:embed/>
                  </p:oleObj>
                </mc:Choice>
                <mc:Fallback>
                  <p:oleObj name="Photo Editor Photo" r:id="rId7" imgW="4133333" imgH="2905531"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 y="2447"/>
                          <a:ext cx="1722"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42" name="Text Box 6">
              <a:extLst>
                <a:ext uri="{FF2B5EF4-FFF2-40B4-BE49-F238E27FC236}">
                  <a16:creationId xmlns:a16="http://schemas.microsoft.com/office/drawing/2014/main" id="{88BC207C-CA07-4F2B-4301-971B617A8F09}"/>
                </a:ext>
              </a:extLst>
            </p:cNvPr>
            <p:cNvSpPr txBox="1">
              <a:spLocks noChangeArrowheads="1"/>
            </p:cNvSpPr>
            <p:nvPr/>
          </p:nvSpPr>
          <p:spPr bwMode="auto">
            <a:xfrm>
              <a:off x="2647" y="3713"/>
              <a:ext cx="72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Gaussian</a:t>
              </a:r>
            </a:p>
          </p:txBody>
        </p:sp>
        <p:grpSp>
          <p:nvGrpSpPr>
            <p:cNvPr id="48143" name="Group 17">
              <a:extLst>
                <a:ext uri="{FF2B5EF4-FFF2-40B4-BE49-F238E27FC236}">
                  <a16:creationId xmlns:a16="http://schemas.microsoft.com/office/drawing/2014/main" id="{50202AF2-6EC9-3BB5-96C7-3E63D8F99CA8}"/>
                </a:ext>
              </a:extLst>
            </p:cNvPr>
            <p:cNvGrpSpPr>
              <a:grpSpLocks/>
            </p:cNvGrpSpPr>
            <p:nvPr/>
          </p:nvGrpSpPr>
          <p:grpSpPr bwMode="auto">
            <a:xfrm>
              <a:off x="144" y="1161"/>
              <a:ext cx="1824" cy="2679"/>
              <a:chOff x="2064" y="576"/>
              <a:chExt cx="1824" cy="2679"/>
            </a:xfrm>
          </p:grpSpPr>
          <p:sp>
            <p:nvSpPr>
              <p:cNvPr id="48148" name="Freeform 7">
                <a:extLst>
                  <a:ext uri="{FF2B5EF4-FFF2-40B4-BE49-F238E27FC236}">
                    <a16:creationId xmlns:a16="http://schemas.microsoft.com/office/drawing/2014/main" id="{4762838A-799D-E8F8-5892-E4B54513C84F}"/>
                  </a:ext>
                </a:extLst>
              </p:cNvPr>
              <p:cNvSpPr>
                <a:spLocks/>
              </p:cNvSpPr>
              <p:nvPr/>
            </p:nvSpPr>
            <p:spPr bwMode="auto">
              <a:xfrm>
                <a:off x="2064" y="2306"/>
                <a:ext cx="1825" cy="670"/>
              </a:xfrm>
              <a:custGeom>
                <a:avLst/>
                <a:gdLst>
                  <a:gd name="T0" fmla="*/ 0 w 1824"/>
                  <a:gd name="T1" fmla="*/ 275 h 672"/>
                  <a:gd name="T2" fmla="*/ 816 w 1824"/>
                  <a:gd name="T3" fmla="*/ 646 h 672"/>
                  <a:gd name="T4" fmla="*/ 1837 w 1824"/>
                  <a:gd name="T5" fmla="*/ 371 h 672"/>
                  <a:gd name="T6" fmla="*/ 1021 w 1824"/>
                  <a:gd name="T7" fmla="*/ 0 h 672"/>
                  <a:gd name="T8" fmla="*/ 0 w 1824"/>
                  <a:gd name="T9" fmla="*/ 275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8149" name="Freeform 8">
                <a:extLst>
                  <a:ext uri="{FF2B5EF4-FFF2-40B4-BE49-F238E27FC236}">
                    <a16:creationId xmlns:a16="http://schemas.microsoft.com/office/drawing/2014/main" id="{6D6D0EBA-7BF1-A31B-7BCA-5E274EBBB22B}"/>
                  </a:ext>
                </a:extLst>
              </p:cNvPr>
              <p:cNvSpPr>
                <a:spLocks/>
              </p:cNvSpPr>
              <p:nvPr/>
            </p:nvSpPr>
            <p:spPr bwMode="auto">
              <a:xfrm>
                <a:off x="2881" y="576"/>
                <a:ext cx="145" cy="53"/>
              </a:xfrm>
              <a:custGeom>
                <a:avLst/>
                <a:gdLst>
                  <a:gd name="T0" fmla="*/ 0 w 1824"/>
                  <a:gd name="T1" fmla="*/ 0 h 672"/>
                  <a:gd name="T2" fmla="*/ 0 w 1824"/>
                  <a:gd name="T3" fmla="*/ 0 h 672"/>
                  <a:gd name="T4" fmla="*/ 0 w 1824"/>
                  <a:gd name="T5" fmla="*/ 0 h 672"/>
                  <a:gd name="T6" fmla="*/ 0 w 1824"/>
                  <a:gd name="T7" fmla="*/ 0 h 672"/>
                  <a:gd name="T8" fmla="*/ 0 w 1824"/>
                  <a:gd name="T9" fmla="*/ 0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8150" name="Line 9">
                <a:extLst>
                  <a:ext uri="{FF2B5EF4-FFF2-40B4-BE49-F238E27FC236}">
                    <a16:creationId xmlns:a16="http://schemas.microsoft.com/office/drawing/2014/main" id="{7D94DAB3-BBDE-DFED-3D99-356A0E2F2C1F}"/>
                  </a:ext>
                </a:extLst>
              </p:cNvPr>
              <p:cNvSpPr>
                <a:spLocks noChangeShapeType="1"/>
              </p:cNvSpPr>
              <p:nvPr/>
            </p:nvSpPr>
            <p:spPr bwMode="auto">
              <a:xfrm>
                <a:off x="2881" y="606"/>
                <a:ext cx="0" cy="2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1" name="Line 10">
                <a:extLst>
                  <a:ext uri="{FF2B5EF4-FFF2-40B4-BE49-F238E27FC236}">
                    <a16:creationId xmlns:a16="http://schemas.microsoft.com/office/drawing/2014/main" id="{85E27176-72B4-131A-C9D9-62FBFA2B46C4}"/>
                  </a:ext>
                </a:extLst>
              </p:cNvPr>
              <p:cNvSpPr>
                <a:spLocks noChangeShapeType="1"/>
              </p:cNvSpPr>
              <p:nvPr/>
            </p:nvSpPr>
            <p:spPr bwMode="auto">
              <a:xfrm>
                <a:off x="3026" y="609"/>
                <a:ext cx="0" cy="2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2" name="Line 11">
                <a:extLst>
                  <a:ext uri="{FF2B5EF4-FFF2-40B4-BE49-F238E27FC236}">
                    <a16:creationId xmlns:a16="http://schemas.microsoft.com/office/drawing/2014/main" id="{780B0985-FCF9-A9B2-4CA6-2D7EBF8918BA}"/>
                  </a:ext>
                </a:extLst>
              </p:cNvPr>
              <p:cNvSpPr>
                <a:spLocks noChangeShapeType="1"/>
              </p:cNvSpPr>
              <p:nvPr/>
            </p:nvSpPr>
            <p:spPr bwMode="auto">
              <a:xfrm>
                <a:off x="2952" y="629"/>
                <a:ext cx="0" cy="2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3" name="Freeform 12">
                <a:extLst>
                  <a:ext uri="{FF2B5EF4-FFF2-40B4-BE49-F238E27FC236}">
                    <a16:creationId xmlns:a16="http://schemas.microsoft.com/office/drawing/2014/main" id="{498B7D61-0E5A-FE2A-FB39-C91EE0E2EA8C}"/>
                  </a:ext>
                </a:extLst>
              </p:cNvPr>
              <p:cNvSpPr>
                <a:spLocks/>
              </p:cNvSpPr>
              <p:nvPr/>
            </p:nvSpPr>
            <p:spPr bwMode="auto">
              <a:xfrm>
                <a:off x="2881" y="596"/>
                <a:ext cx="71" cy="2060"/>
              </a:xfrm>
              <a:custGeom>
                <a:avLst/>
                <a:gdLst>
                  <a:gd name="T0" fmla="*/ 0 w 72"/>
                  <a:gd name="T1" fmla="*/ 2036 h 2060"/>
                  <a:gd name="T2" fmla="*/ 0 w 72"/>
                  <a:gd name="T3" fmla="*/ 0 h 2060"/>
                  <a:gd name="T4" fmla="*/ 59 w 72"/>
                  <a:gd name="T5" fmla="*/ 36 h 2060"/>
                  <a:gd name="T6" fmla="*/ 59 w 72"/>
                  <a:gd name="T7" fmla="*/ 2060 h 2060"/>
                  <a:gd name="T8" fmla="*/ 0 w 72"/>
                  <a:gd name="T9" fmla="*/ 2036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48154" name="Freeform 13">
                <a:extLst>
                  <a:ext uri="{FF2B5EF4-FFF2-40B4-BE49-F238E27FC236}">
                    <a16:creationId xmlns:a16="http://schemas.microsoft.com/office/drawing/2014/main" id="{95B4220E-1787-6BDA-454A-7561C43CBA4A}"/>
                  </a:ext>
                </a:extLst>
              </p:cNvPr>
              <p:cNvSpPr>
                <a:spLocks/>
              </p:cNvSpPr>
              <p:nvPr/>
            </p:nvSpPr>
            <p:spPr bwMode="auto">
              <a:xfrm>
                <a:off x="2952" y="609"/>
                <a:ext cx="74" cy="2043"/>
              </a:xfrm>
              <a:custGeom>
                <a:avLst/>
                <a:gdLst>
                  <a:gd name="T0" fmla="*/ 0 w 72"/>
                  <a:gd name="T1" fmla="*/ 16 h 2044"/>
                  <a:gd name="T2" fmla="*/ 0 w 72"/>
                  <a:gd name="T3" fmla="*/ 2031 h 2044"/>
                  <a:gd name="T4" fmla="*/ 101 w 72"/>
                  <a:gd name="T5" fmla="*/ 2003 h 2044"/>
                  <a:gd name="T6" fmla="*/ 101 w 72"/>
                  <a:gd name="T7" fmla="*/ 0 h 2044"/>
                  <a:gd name="T8" fmla="*/ 0 w 72"/>
                  <a:gd name="T9" fmla="*/ 16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48155" name="Text Box 14">
                <a:extLst>
                  <a:ext uri="{FF2B5EF4-FFF2-40B4-BE49-F238E27FC236}">
                    <a16:creationId xmlns:a16="http://schemas.microsoft.com/office/drawing/2014/main" id="{63CB8CA1-A37B-3A7D-968A-ED1516A18BEE}"/>
                  </a:ext>
                </a:extLst>
              </p:cNvPr>
              <p:cNvSpPr txBox="1">
                <a:spLocks noChangeArrowheads="1"/>
              </p:cNvSpPr>
              <p:nvPr/>
            </p:nvSpPr>
            <p:spPr bwMode="auto">
              <a:xfrm>
                <a:off x="2508" y="3025"/>
                <a:ext cx="8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unit impulse</a:t>
                </a:r>
              </a:p>
            </p:txBody>
          </p:sp>
        </p:grpSp>
        <p:pic>
          <p:nvPicPr>
            <p:cNvPr id="48144" name="Picture 15" descr="Edittex">
              <a:extLst>
                <a:ext uri="{FF2B5EF4-FFF2-40B4-BE49-F238E27FC236}">
                  <a16:creationId xmlns:a16="http://schemas.microsoft.com/office/drawing/2014/main" id="{6E4A62F9-9249-753A-1003-1E744885645F}"/>
                </a:ext>
              </a:extLst>
            </p:cNvPr>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968" y="2807"/>
              <a:ext cx="288"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20" descr="log">
              <a:extLst>
                <a:ext uri="{FF2B5EF4-FFF2-40B4-BE49-F238E27FC236}">
                  <a16:creationId xmlns:a16="http://schemas.microsoft.com/office/drawing/2014/main" id="{461C9C28-1A03-5DD4-2A4F-2E237CB95C24}"/>
                </a:ext>
              </a:extLst>
            </p:cNvPr>
            <p:cNvPicPr>
              <a:picLocks noChangeAspect="1" noChangeArrowheads="1"/>
            </p:cNvPicPr>
            <p:nvPr/>
          </p:nvPicPr>
          <p:blipFill>
            <a:blip r:embed="rId10">
              <a:lum contrast="20000"/>
              <a:extLst>
                <a:ext uri="{28A0092B-C50C-407E-A947-70E740481C1C}">
                  <a14:useLocalDpi xmlns:a14="http://schemas.microsoft.com/office/drawing/2010/main" val="0"/>
                </a:ext>
              </a:extLst>
            </a:blip>
            <a:srcRect/>
            <a:stretch>
              <a:fillRect/>
            </a:stretch>
          </p:blipFill>
          <p:spPr bwMode="auto">
            <a:xfrm>
              <a:off x="4032" y="2361"/>
              <a:ext cx="1680" cy="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16" descr="Edittex">
              <a:extLst>
                <a:ext uri="{FF2B5EF4-FFF2-40B4-BE49-F238E27FC236}">
                  <a16:creationId xmlns:a16="http://schemas.microsoft.com/office/drawing/2014/main" id="{0BC364F9-9A5C-3F3F-C6C9-6DAEE6B68CB7}"/>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3823" y="2731"/>
              <a:ext cx="33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Text Box 5">
              <a:extLst>
                <a:ext uri="{FF2B5EF4-FFF2-40B4-BE49-F238E27FC236}">
                  <a16:creationId xmlns:a16="http://schemas.microsoft.com/office/drawing/2014/main" id="{DA840C20-3D7E-5B10-E446-A60B0C49E2EA}"/>
                </a:ext>
              </a:extLst>
            </p:cNvPr>
            <p:cNvSpPr txBox="1">
              <a:spLocks noChangeArrowheads="1"/>
            </p:cNvSpPr>
            <p:nvPr/>
          </p:nvSpPr>
          <p:spPr bwMode="auto">
            <a:xfrm>
              <a:off x="4749" y="3696"/>
              <a:ext cx="15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Laplacian of Gaussian</a:t>
              </a:r>
            </a:p>
          </p:txBody>
        </p:sp>
      </p:grpSp>
      <p:sp>
        <p:nvSpPr>
          <p:cNvPr id="27" name="Rectangle 26">
            <a:extLst>
              <a:ext uri="{FF2B5EF4-FFF2-40B4-BE49-F238E27FC236}">
                <a16:creationId xmlns:a16="http://schemas.microsoft.com/office/drawing/2014/main" id="{92E7135C-E23C-AC54-2ED6-2E63488D9A47}"/>
              </a:ext>
            </a:extLst>
          </p:cNvPr>
          <p:cNvSpPr/>
          <p:nvPr/>
        </p:nvSpPr>
        <p:spPr>
          <a:xfrm>
            <a:off x="1871663" y="2133600"/>
            <a:ext cx="863600" cy="251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1">
              <a:solidFill>
                <a:prstClr val="white"/>
              </a:solidFill>
            </a:endParaRPr>
          </a:p>
        </p:txBody>
      </p:sp>
      <p:graphicFrame>
        <p:nvGraphicFramePr>
          <p:cNvPr id="48139" name="Object 3">
            <a:extLst>
              <a:ext uri="{FF2B5EF4-FFF2-40B4-BE49-F238E27FC236}">
                <a16:creationId xmlns:a16="http://schemas.microsoft.com/office/drawing/2014/main" id="{E94A7AA4-F125-2EB8-47C8-472235317DAB}"/>
              </a:ext>
            </a:extLst>
          </p:cNvPr>
          <p:cNvGraphicFramePr>
            <a:graphicFrameLocks noChangeAspect="1"/>
          </p:cNvGraphicFramePr>
          <p:nvPr/>
        </p:nvGraphicFramePr>
        <p:xfrm>
          <a:off x="1908175" y="2528888"/>
          <a:ext cx="833438" cy="395287"/>
        </p:xfrm>
        <a:graphic>
          <a:graphicData uri="http://schemas.openxmlformats.org/presentationml/2006/ole">
            <mc:AlternateContent xmlns:mc="http://schemas.openxmlformats.org/markup-compatibility/2006">
              <mc:Choice xmlns:v="urn:schemas-microsoft-com:vml" Requires="v">
                <p:oleObj name="Photo Editor Photo" r:id="rId12" imgW="4133333" imgH="2905531" progId="">
                  <p:embed/>
                </p:oleObj>
              </mc:Choice>
              <mc:Fallback>
                <p:oleObj name="Photo Editor Photo" r:id="rId12" imgW="4133333" imgH="2905531"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2528888"/>
                        <a:ext cx="833438"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8140" name="Picture 20" descr="log">
            <a:extLst>
              <a:ext uri="{FF2B5EF4-FFF2-40B4-BE49-F238E27FC236}">
                <a16:creationId xmlns:a16="http://schemas.microsoft.com/office/drawing/2014/main" id="{4FFAC702-5C40-DD87-65FB-AD819BCE364B}"/>
              </a:ext>
            </a:extLst>
          </p:cNvPr>
          <p:cNvPicPr>
            <a:picLocks noChangeAspect="1" noChangeArrowheads="1"/>
          </p:cNvPicPr>
          <p:nvPr/>
        </p:nvPicPr>
        <p:blipFill>
          <a:blip r:embed="rId10">
            <a:lum contrast="20000"/>
            <a:extLst>
              <a:ext uri="{28A0092B-C50C-407E-A947-70E740481C1C}">
                <a14:useLocalDpi xmlns:a14="http://schemas.microsoft.com/office/drawing/2010/main" val="0"/>
              </a:ext>
            </a:extLst>
          </a:blip>
          <a:srcRect/>
          <a:stretch>
            <a:fillRect/>
          </a:stretch>
        </p:blipFill>
        <p:spPr bwMode="auto">
          <a:xfrm>
            <a:off x="1871663" y="3860800"/>
            <a:ext cx="8366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4CADEDB-E16E-BB76-9FEF-EAB21E840343}"/>
              </a:ext>
            </a:extLst>
          </p:cNvPr>
          <p:cNvSpPr>
            <a:spLocks noGrp="1" noChangeArrowheads="1"/>
          </p:cNvSpPr>
          <p:nvPr>
            <p:ph type="title"/>
          </p:nvPr>
        </p:nvSpPr>
        <p:spPr/>
        <p:txBody>
          <a:bodyPr/>
          <a:lstStyle/>
          <a:p>
            <a:r>
              <a:rPr lang="en-US" altLang="en-US"/>
              <a:t>Simplification: Two-band Blending</a:t>
            </a:r>
          </a:p>
        </p:txBody>
      </p:sp>
      <p:sp>
        <p:nvSpPr>
          <p:cNvPr id="87043" name="Rectangle 3">
            <a:extLst>
              <a:ext uri="{FF2B5EF4-FFF2-40B4-BE49-F238E27FC236}">
                <a16:creationId xmlns:a16="http://schemas.microsoft.com/office/drawing/2014/main" id="{01519FF7-5990-A567-3027-0D68FA8EF985}"/>
              </a:ext>
            </a:extLst>
          </p:cNvPr>
          <p:cNvSpPr>
            <a:spLocks noGrp="1" noChangeArrowheads="1"/>
          </p:cNvSpPr>
          <p:nvPr>
            <p:ph type="body" idx="1"/>
          </p:nvPr>
        </p:nvSpPr>
        <p:spPr>
          <a:xfrm>
            <a:off x="152400" y="914400"/>
            <a:ext cx="8991600" cy="5257800"/>
          </a:xfrm>
        </p:spPr>
        <p:txBody>
          <a:bodyPr/>
          <a:lstStyle/>
          <a:p>
            <a:r>
              <a:rPr lang="en-US" altLang="en-US"/>
              <a:t>Brown &amp; Lowe, 2003</a:t>
            </a:r>
          </a:p>
          <a:p>
            <a:pPr lvl="1"/>
            <a:r>
              <a:rPr lang="en-US" altLang="en-US"/>
              <a:t>Only use two bands -- high freq. and low freq. – without downsampling</a:t>
            </a:r>
          </a:p>
          <a:p>
            <a:pPr lvl="1"/>
            <a:r>
              <a:rPr lang="en-US" altLang="en-US"/>
              <a:t>Blends low freq. smoothly</a:t>
            </a:r>
          </a:p>
          <a:p>
            <a:pPr lvl="1"/>
            <a:r>
              <a:rPr lang="en-US" altLang="en-US"/>
              <a:t>Blend high freq. with no smoothing: use binary alpha</a:t>
            </a:r>
          </a:p>
          <a:p>
            <a:pPr lvl="1"/>
            <a:endParaRPr lang="en-US" altLang="en-US"/>
          </a:p>
        </p:txBody>
      </p:sp>
      <p:pic>
        <p:nvPicPr>
          <p:cNvPr id="87044" name="Picture 4" descr="79">
            <a:extLst>
              <a:ext uri="{FF2B5EF4-FFF2-40B4-BE49-F238E27FC236}">
                <a16:creationId xmlns:a16="http://schemas.microsoft.com/office/drawing/2014/main" id="{65E0B278-2CF9-349B-192B-2D128A6AB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09" name="Picture 5" descr="pano">
            <a:extLst>
              <a:ext uri="{FF2B5EF4-FFF2-40B4-BE49-F238E27FC236}">
                <a16:creationId xmlns:a16="http://schemas.microsoft.com/office/drawing/2014/main" id="{20D0738A-9D0C-3F3B-0689-E3F736157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2309"/>
                                        </p:tgtEl>
                                        <p:attrNameLst>
                                          <p:attrName>style.visibility</p:attrName>
                                        </p:attrNameLst>
                                      </p:cBhvr>
                                      <p:to>
                                        <p:strVal val="visible"/>
                                      </p:to>
                                    </p:set>
                                    <p:animEffect transition="in" filter="dissolve">
                                      <p:cBhvr>
                                        <p:cTn id="7" dur="500"/>
                                        <p:tgtEl>
                                          <p:spTgt spid="48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low">
            <a:extLst>
              <a:ext uri="{FF2B5EF4-FFF2-40B4-BE49-F238E27FC236}">
                <a16:creationId xmlns:a16="http://schemas.microsoft.com/office/drawing/2014/main" id="{440CF7A2-A580-0093-AA94-85044B11A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descr="high2">
            <a:extLst>
              <a:ext uri="{FF2B5EF4-FFF2-40B4-BE49-F238E27FC236}">
                <a16:creationId xmlns:a16="http://schemas.microsoft.com/office/drawing/2014/main" id="{DB415B2C-62C3-302F-0C83-91D4B8D14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24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CA8E3095-C1A3-9217-E3CB-A8D8EF523509}"/>
              </a:ext>
            </a:extLst>
          </p:cNvPr>
          <p:cNvSpPr txBox="1">
            <a:spLocks noChangeArrowheads="1"/>
          </p:cNvSpPr>
          <p:nvPr/>
        </p:nvSpPr>
        <p:spPr bwMode="auto">
          <a:xfrm>
            <a:off x="2209800" y="3429000"/>
            <a:ext cx="49704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600">
                <a:latin typeface="Verdana" panose="020B0604030504040204" pitchFamily="34" charset="0"/>
              </a:rPr>
              <a:t>Low frequency (</a:t>
            </a:r>
            <a:r>
              <a:rPr lang="en-US" altLang="en-US" sz="2600">
                <a:latin typeface="Symbol" panose="05050102010706020507" pitchFamily="18" charset="2"/>
              </a:rPr>
              <a:t>l</a:t>
            </a:r>
            <a:r>
              <a:rPr lang="en-US" altLang="en-US" sz="2600">
                <a:latin typeface="Verdana" panose="020B0604030504040204" pitchFamily="34" charset="0"/>
              </a:rPr>
              <a:t> &gt; 2 pixels)</a:t>
            </a:r>
          </a:p>
        </p:txBody>
      </p:sp>
      <p:sp>
        <p:nvSpPr>
          <p:cNvPr id="89093" name="Text Box 5">
            <a:extLst>
              <a:ext uri="{FF2B5EF4-FFF2-40B4-BE49-F238E27FC236}">
                <a16:creationId xmlns:a16="http://schemas.microsoft.com/office/drawing/2014/main" id="{B2F56CBE-AFCD-BCA8-0A4E-E2301FEDA956}"/>
              </a:ext>
            </a:extLst>
          </p:cNvPr>
          <p:cNvSpPr txBox="1">
            <a:spLocks noChangeArrowheads="1"/>
          </p:cNvSpPr>
          <p:nvPr/>
        </p:nvSpPr>
        <p:spPr bwMode="auto">
          <a:xfrm>
            <a:off x="2209800" y="6369050"/>
            <a:ext cx="50704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600">
                <a:latin typeface="Verdana" panose="020B0604030504040204" pitchFamily="34" charset="0"/>
              </a:rPr>
              <a:t>High frequency (</a:t>
            </a:r>
            <a:r>
              <a:rPr lang="en-US" altLang="en-US" sz="2600">
                <a:latin typeface="Symbol" panose="05050102010706020507" pitchFamily="18" charset="2"/>
              </a:rPr>
              <a:t>l</a:t>
            </a:r>
            <a:r>
              <a:rPr lang="en-US" altLang="en-US" sz="2600">
                <a:latin typeface="Verdana" panose="020B0604030504040204" pitchFamily="34" charset="0"/>
              </a:rPr>
              <a:t> &lt; 2 pixels)</a:t>
            </a:r>
          </a:p>
        </p:txBody>
      </p:sp>
      <p:sp>
        <p:nvSpPr>
          <p:cNvPr id="89094" name="Rectangle 6">
            <a:extLst>
              <a:ext uri="{FF2B5EF4-FFF2-40B4-BE49-F238E27FC236}">
                <a16:creationId xmlns:a16="http://schemas.microsoft.com/office/drawing/2014/main" id="{064B6242-AE3C-B3A6-665C-6977316A7BDD}"/>
              </a:ext>
            </a:extLst>
          </p:cNvPr>
          <p:cNvSpPr>
            <a:spLocks noGrp="1" noChangeArrowheads="1"/>
          </p:cNvSpPr>
          <p:nvPr>
            <p:ph type="title"/>
          </p:nvPr>
        </p:nvSpPr>
        <p:spPr/>
        <p:txBody>
          <a:bodyPr/>
          <a:lstStyle/>
          <a:p>
            <a:r>
              <a:rPr lang="en-US" altLang="en-US"/>
              <a:t>2-band “Laplacian Stack” Blending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linear2">
            <a:extLst>
              <a:ext uri="{FF2B5EF4-FFF2-40B4-BE49-F238E27FC236}">
                <a16:creationId xmlns:a16="http://schemas.microsoft.com/office/drawing/2014/main" id="{E5AC7199-A0ED-8446-7B56-624ECDB64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4763" cy="762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a:extLst>
              <a:ext uri="{FF2B5EF4-FFF2-40B4-BE49-F238E27FC236}">
                <a16:creationId xmlns:a16="http://schemas.microsoft.com/office/drawing/2014/main" id="{36C5743D-7BFE-CB0D-3598-D5BBB4B6303C}"/>
              </a:ext>
            </a:extLst>
          </p:cNvPr>
          <p:cNvSpPr>
            <a:spLocks noGrp="1" noChangeArrowheads="1"/>
          </p:cNvSpPr>
          <p:nvPr>
            <p:ph type="title"/>
          </p:nvPr>
        </p:nvSpPr>
        <p:spPr/>
        <p:txBody>
          <a:bodyPr/>
          <a:lstStyle/>
          <a:p>
            <a:r>
              <a:rPr lang="en-US" altLang="en-US"/>
              <a:t>Linear Blending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2band2">
            <a:extLst>
              <a:ext uri="{FF2B5EF4-FFF2-40B4-BE49-F238E27FC236}">
                <a16:creationId xmlns:a16="http://schemas.microsoft.com/office/drawing/2014/main" id="{B86751E8-F4A8-71AE-176D-CEDF0FB9C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4763" cy="762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a:extLst>
              <a:ext uri="{FF2B5EF4-FFF2-40B4-BE49-F238E27FC236}">
                <a16:creationId xmlns:a16="http://schemas.microsoft.com/office/drawing/2014/main" id="{CCDB80CC-AA40-10DE-7A60-3270A5E781E7}"/>
              </a:ext>
            </a:extLst>
          </p:cNvPr>
          <p:cNvSpPr>
            <a:spLocks noGrp="1" noChangeArrowheads="1"/>
          </p:cNvSpPr>
          <p:nvPr>
            <p:ph type="title"/>
          </p:nvPr>
        </p:nvSpPr>
        <p:spPr/>
        <p:txBody>
          <a:bodyPr/>
          <a:lstStyle/>
          <a:p>
            <a:r>
              <a:rPr lang="en-US" altLang="en-US"/>
              <a:t>2-band Blending</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B78B2EA7-80D6-7DFA-3391-C1CE60E3F2F9}"/>
              </a:ext>
            </a:extLst>
          </p:cNvPr>
          <p:cNvSpPr>
            <a:spLocks noGrp="1" noChangeArrowheads="1"/>
          </p:cNvSpPr>
          <p:nvPr>
            <p:ph type="title"/>
          </p:nvPr>
        </p:nvSpPr>
        <p:spPr>
          <a:xfrm>
            <a:off x="658813" y="71438"/>
            <a:ext cx="8029575" cy="896937"/>
          </a:xfrm>
        </p:spPr>
        <p:txBody>
          <a:bodyPr/>
          <a:lstStyle/>
          <a:p>
            <a:pPr eaLnBrk="1" hangingPunct="1"/>
            <a:r>
              <a:rPr lang="en-US" altLang="en-US"/>
              <a:t>Review: Smoothing vs. derivative filters</a:t>
            </a:r>
          </a:p>
        </p:txBody>
      </p:sp>
      <p:sp>
        <p:nvSpPr>
          <p:cNvPr id="3" name="Content Placeholder 2">
            <a:extLst>
              <a:ext uri="{FF2B5EF4-FFF2-40B4-BE49-F238E27FC236}">
                <a16:creationId xmlns:a16="http://schemas.microsoft.com/office/drawing/2014/main" id="{57C00FD8-59D8-1309-5ADB-052B4528FBAC}"/>
              </a:ext>
            </a:extLst>
          </p:cNvPr>
          <p:cNvSpPr>
            <a:spLocks noGrp="1" noChangeArrowheads="1"/>
          </p:cNvSpPr>
          <p:nvPr>
            <p:ph idx="1"/>
          </p:nvPr>
        </p:nvSpPr>
        <p:spPr>
          <a:xfrm>
            <a:off x="446088" y="1019175"/>
            <a:ext cx="8229600" cy="4525963"/>
          </a:xfrm>
        </p:spPr>
        <p:txBody>
          <a:bodyPr/>
          <a:lstStyle/>
          <a:p>
            <a:pPr eaLnBrk="1" hangingPunct="1"/>
            <a:r>
              <a:rPr lang="en-US" altLang="en-US"/>
              <a:t>Smoothing filters</a:t>
            </a:r>
          </a:p>
          <a:p>
            <a:pPr lvl="1" eaLnBrk="1" hangingPunct="1"/>
            <a:r>
              <a:rPr lang="en-US" altLang="en-US"/>
              <a:t>Gaussian: remove “high-frequency” components; </a:t>
            </a:r>
            <a:br>
              <a:rPr lang="en-US" altLang="en-US"/>
            </a:br>
            <a:r>
              <a:rPr lang="en-US" altLang="en-US"/>
              <a:t>“low-pass” filter</a:t>
            </a:r>
          </a:p>
          <a:p>
            <a:pPr lvl="1" eaLnBrk="1" hangingPunct="1"/>
            <a:r>
              <a:rPr lang="en-US" altLang="en-US"/>
              <a:t>Can the values of a smoothing filter be negative?</a:t>
            </a:r>
          </a:p>
          <a:p>
            <a:pPr lvl="1" eaLnBrk="1" hangingPunct="1"/>
            <a:r>
              <a:rPr lang="en-US" altLang="en-US"/>
              <a:t>What should the values sum to?</a:t>
            </a:r>
          </a:p>
          <a:p>
            <a:pPr lvl="2" eaLnBrk="1" hangingPunct="1"/>
            <a:r>
              <a:rPr lang="en-US" altLang="en-US" b="1"/>
              <a:t>One:</a:t>
            </a:r>
            <a:r>
              <a:rPr lang="en-US" altLang="en-US"/>
              <a:t> constant regions are not affected by the filter</a:t>
            </a:r>
            <a:endParaRPr lang="en-US" altLang="en-US" sz="2000"/>
          </a:p>
          <a:p>
            <a:pPr lvl="1" eaLnBrk="1" hangingPunct="1">
              <a:buFontTx/>
              <a:buNone/>
            </a:pPr>
            <a:endParaRPr lang="en-US" altLang="en-US"/>
          </a:p>
          <a:p>
            <a:pPr eaLnBrk="1" hangingPunct="1"/>
            <a:br>
              <a:rPr lang="en-US" altLang="en-US" sz="800"/>
            </a:br>
            <a:endParaRPr lang="en-US" altLang="en-US" sz="800"/>
          </a:p>
          <a:p>
            <a:pPr eaLnBrk="1" hangingPunct="1"/>
            <a:r>
              <a:rPr lang="en-US" altLang="en-US"/>
              <a:t>Derivative filters</a:t>
            </a:r>
          </a:p>
          <a:p>
            <a:pPr lvl="1" eaLnBrk="1" hangingPunct="1"/>
            <a:r>
              <a:rPr lang="en-US" altLang="en-US"/>
              <a:t>Derivatives of Gaussian</a:t>
            </a:r>
          </a:p>
          <a:p>
            <a:pPr lvl="1" eaLnBrk="1" hangingPunct="1"/>
            <a:r>
              <a:rPr lang="en-US" altLang="en-US"/>
              <a:t>Can the values of a derivative filter be negative?</a:t>
            </a:r>
          </a:p>
          <a:p>
            <a:pPr lvl="1" eaLnBrk="1" hangingPunct="1"/>
            <a:r>
              <a:rPr lang="en-US" altLang="en-US"/>
              <a:t>What should the values sum to? </a:t>
            </a:r>
            <a:endParaRPr lang="en-US" altLang="en-US">
              <a:sym typeface="Wingdings" panose="05000000000000000000" pitchFamily="2" charset="2"/>
            </a:endParaRPr>
          </a:p>
          <a:p>
            <a:pPr lvl="2" eaLnBrk="1" hangingPunct="1"/>
            <a:r>
              <a:rPr lang="en-US" altLang="en-US" b="1">
                <a:sym typeface="Wingdings" panose="05000000000000000000" pitchFamily="2" charset="2"/>
              </a:rPr>
              <a:t>Zero:</a:t>
            </a:r>
            <a:r>
              <a:rPr lang="en-US" altLang="en-US">
                <a:sym typeface="Wingdings" panose="05000000000000000000" pitchFamily="2" charset="2"/>
              </a:rPr>
              <a:t> n</a:t>
            </a:r>
            <a:r>
              <a:rPr lang="en-US" altLang="en-US"/>
              <a:t>o response in constant regions</a:t>
            </a:r>
          </a:p>
          <a:p>
            <a:pPr lvl="1" eaLnBrk="1" hangingPunct="1"/>
            <a:r>
              <a:rPr lang="en-US" altLang="en-US"/>
              <a:t>High absolute value at points of high contrast</a:t>
            </a:r>
          </a:p>
          <a:p>
            <a:pPr lvl="1" eaLnBrk="1" hangingPunct="1"/>
            <a:endParaRPr lang="en-US" altLang="en-US" sz="800"/>
          </a:p>
          <a:p>
            <a:pPr lvl="1" eaLnBrk="1" hangingPunct="1"/>
            <a:endParaRPr lang="en-US" altLang="en-US" sz="2600"/>
          </a:p>
          <a:p>
            <a:pPr lvl="1" eaLnBrk="1" hangingPunct="1">
              <a:buFontTx/>
              <a:buNone/>
            </a:pPr>
            <a:endParaRPr lang="en-US" altLang="en-US"/>
          </a:p>
          <a:p>
            <a:pPr lvl="1" eaLnBrk="1" hangingPunct="1"/>
            <a:endParaRPr lang="en-US" altLang="en-US"/>
          </a:p>
        </p:txBody>
      </p:sp>
      <p:pic>
        <p:nvPicPr>
          <p:cNvPr id="6" name="Picture 5">
            <a:extLst>
              <a:ext uri="{FF2B5EF4-FFF2-40B4-BE49-F238E27FC236}">
                <a16:creationId xmlns:a16="http://schemas.microsoft.com/office/drawing/2014/main" id="{FB391413-2D86-6B4D-4707-DDE9A0AC5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066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F5A3BC3-545E-DE07-90DF-7E00C5293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6576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0D280E3F-E9ED-896A-C1A4-B9AF96900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6576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Documents and Settings\Derek Hoiem\My Documents\Classes\Spring10 - Computer Vision\figs\einstein.jpg">
            <a:extLst>
              <a:ext uri="{FF2B5EF4-FFF2-40B4-BE49-F238E27FC236}">
                <a16:creationId xmlns:a16="http://schemas.microsoft.com/office/drawing/2014/main" id="{063B5041-78B9-41C5-750B-F2620E193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
            <a:extLst>
              <a:ext uri="{FF2B5EF4-FFF2-40B4-BE49-F238E27FC236}">
                <a16:creationId xmlns:a16="http://schemas.microsoft.com/office/drawing/2014/main" id="{AB63892A-0D5E-1F8A-939C-BB0D91A64517}"/>
              </a:ext>
            </a:extLst>
          </p:cNvPr>
          <p:cNvSpPr>
            <a:spLocks noGrp="1" noChangeArrowheads="1"/>
          </p:cNvSpPr>
          <p:nvPr>
            <p:ph type="title" idx="4294967295"/>
          </p:nvPr>
        </p:nvSpPr>
        <p:spPr/>
        <p:txBody>
          <a:bodyPr/>
          <a:lstStyle/>
          <a:p>
            <a:pPr eaLnBrk="1" hangingPunct="1"/>
            <a:r>
              <a:rPr lang="en-US" altLang="en-US" sz="3800"/>
              <a:t>Template matching</a:t>
            </a:r>
          </a:p>
        </p:txBody>
      </p:sp>
      <p:sp>
        <p:nvSpPr>
          <p:cNvPr id="110596" name="Content Placeholder 2">
            <a:extLst>
              <a:ext uri="{FF2B5EF4-FFF2-40B4-BE49-F238E27FC236}">
                <a16:creationId xmlns:a16="http://schemas.microsoft.com/office/drawing/2014/main" id="{BB726F15-2A3B-9765-E806-F372141EBF27}"/>
              </a:ext>
            </a:extLst>
          </p:cNvPr>
          <p:cNvSpPr>
            <a:spLocks noGrp="1" noChangeArrowheads="1"/>
          </p:cNvSpPr>
          <p:nvPr>
            <p:ph idx="4294967295"/>
          </p:nvPr>
        </p:nvSpPr>
        <p:spPr>
          <a:xfrm>
            <a:off x="533400" y="990600"/>
            <a:ext cx="4648200" cy="5135563"/>
          </a:xfrm>
        </p:spPr>
        <p:txBody>
          <a:bodyPr/>
          <a:lstStyle/>
          <a:p>
            <a:pPr eaLnBrk="1" hangingPunct="1">
              <a:lnSpc>
                <a:spcPct val="90000"/>
              </a:lnSpc>
            </a:pPr>
            <a:r>
              <a:rPr lang="en-US" altLang="en-US" sz="3000"/>
              <a:t>Goal: find       in image</a:t>
            </a:r>
          </a:p>
          <a:p>
            <a:pPr eaLnBrk="1" hangingPunct="1">
              <a:lnSpc>
                <a:spcPct val="90000"/>
              </a:lnSpc>
            </a:pPr>
            <a:endParaRPr lang="en-US" altLang="en-US" sz="3000"/>
          </a:p>
          <a:p>
            <a:pPr eaLnBrk="1" hangingPunct="1">
              <a:lnSpc>
                <a:spcPct val="90000"/>
              </a:lnSpc>
            </a:pPr>
            <a:r>
              <a:rPr lang="en-US" altLang="en-US" sz="3000"/>
              <a:t>Main challenge: What is a good similarity or distance measure between two patches?</a:t>
            </a:r>
          </a:p>
          <a:p>
            <a:pPr lvl="1" eaLnBrk="1" hangingPunct="1">
              <a:lnSpc>
                <a:spcPct val="90000"/>
              </a:lnSpc>
            </a:pPr>
            <a:r>
              <a:rPr lang="en-US" altLang="en-US" sz="2200"/>
              <a:t>Correlation</a:t>
            </a:r>
          </a:p>
          <a:p>
            <a:pPr lvl="1" eaLnBrk="1" hangingPunct="1">
              <a:lnSpc>
                <a:spcPct val="90000"/>
              </a:lnSpc>
            </a:pPr>
            <a:r>
              <a:rPr lang="en-US" altLang="en-US" sz="2200"/>
              <a:t>Zero-mean correlation</a:t>
            </a:r>
          </a:p>
          <a:p>
            <a:pPr lvl="1" eaLnBrk="1" hangingPunct="1">
              <a:lnSpc>
                <a:spcPct val="90000"/>
              </a:lnSpc>
            </a:pPr>
            <a:r>
              <a:rPr lang="en-US" altLang="en-US" sz="2200"/>
              <a:t>Sum Square Difference</a:t>
            </a:r>
          </a:p>
          <a:p>
            <a:pPr lvl="1" eaLnBrk="1" hangingPunct="1">
              <a:lnSpc>
                <a:spcPct val="90000"/>
              </a:lnSpc>
            </a:pPr>
            <a:r>
              <a:rPr lang="en-US" altLang="en-US" sz="2200"/>
              <a:t>Normalized Cross Correlation</a:t>
            </a:r>
          </a:p>
          <a:p>
            <a:pPr lvl="1" eaLnBrk="1" hangingPunct="1">
              <a:lnSpc>
                <a:spcPct val="90000"/>
              </a:lnSpc>
            </a:pPr>
            <a:endParaRPr lang="en-US" altLang="en-US" sz="2200"/>
          </a:p>
        </p:txBody>
      </p:sp>
      <p:pic>
        <p:nvPicPr>
          <p:cNvPr id="110597" name="Picture 1" descr="C:\Documents and Settings\Derek Hoiem\My Documents\Classes\Spring10 - Computer Vision\figs\eyefil.png">
            <a:extLst>
              <a:ext uri="{FF2B5EF4-FFF2-40B4-BE49-F238E27FC236}">
                <a16:creationId xmlns:a16="http://schemas.microsoft.com/office/drawing/2014/main" id="{292562C5-8B3B-1D0E-B4E5-9063E388A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11080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 Box 6">
            <a:extLst>
              <a:ext uri="{FF2B5EF4-FFF2-40B4-BE49-F238E27FC236}">
                <a16:creationId xmlns:a16="http://schemas.microsoft.com/office/drawing/2014/main" id="{E1979FDC-D541-5B15-0D44-E2535C59FC95}"/>
              </a:ext>
            </a:extLst>
          </p:cNvPr>
          <p:cNvSpPr txBox="1">
            <a:spLocks noChangeArrowheads="1"/>
          </p:cNvSpPr>
          <p:nvPr/>
        </p:nvSpPr>
        <p:spPr bwMode="auto">
          <a:xfrm>
            <a:off x="6800850" y="6477000"/>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Documents and Settings\Derek Hoiem\My Documents\Classes\Spring10 - Computer Vision\figs\einstein.jpg">
            <a:extLst>
              <a:ext uri="{FF2B5EF4-FFF2-40B4-BE49-F238E27FC236}">
                <a16:creationId xmlns:a16="http://schemas.microsoft.com/office/drawing/2014/main" id="{3468C0F0-F565-EF76-767F-69CF2088A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itle 1">
            <a:extLst>
              <a:ext uri="{FF2B5EF4-FFF2-40B4-BE49-F238E27FC236}">
                <a16:creationId xmlns:a16="http://schemas.microsoft.com/office/drawing/2014/main" id="{F6760F55-F9B4-04C6-4341-BAF072BA6E16}"/>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2644" name="Content Placeholder 2">
            <a:extLst>
              <a:ext uri="{FF2B5EF4-FFF2-40B4-BE49-F238E27FC236}">
                <a16:creationId xmlns:a16="http://schemas.microsoft.com/office/drawing/2014/main" id="{7DC8385B-98BB-234D-FD5B-8521800100C8}"/>
              </a:ext>
            </a:extLst>
          </p:cNvPr>
          <p:cNvSpPr>
            <a:spLocks noGrp="1" noChangeArrowheads="1"/>
          </p:cNvSpPr>
          <p:nvPr>
            <p:ph idx="4294967295"/>
          </p:nvPr>
        </p:nvSpPr>
        <p:spPr>
          <a:xfrm>
            <a:off x="533400" y="990600"/>
            <a:ext cx="8229600" cy="1600200"/>
          </a:xfrm>
        </p:spPr>
        <p:txBody>
          <a:bodyPr/>
          <a:lstStyle/>
          <a:p>
            <a:pPr eaLnBrk="1" hangingPunct="1"/>
            <a:r>
              <a:rPr lang="en-US" altLang="en-US" sz="3200"/>
              <a:t>Goal: find       in image</a:t>
            </a:r>
          </a:p>
          <a:p>
            <a:pPr eaLnBrk="1" hangingPunct="1"/>
            <a:r>
              <a:rPr lang="en-US" altLang="en-US" sz="3200"/>
              <a:t>Method 0: filter the image with eye patch</a:t>
            </a:r>
          </a:p>
          <a:p>
            <a:pPr lvl="1" eaLnBrk="1" hangingPunct="1">
              <a:buFontTx/>
              <a:buNone/>
            </a:pPr>
            <a:endParaRPr lang="en-US" altLang="en-US" sz="2400"/>
          </a:p>
        </p:txBody>
      </p:sp>
      <p:pic>
        <p:nvPicPr>
          <p:cNvPr id="112645" name="Picture 1" descr="C:\Documents and Settings\Derek Hoiem\My Documents\Classes\Spring10 - Computer Vision\figs\eyefil.png">
            <a:extLst>
              <a:ext uri="{FF2B5EF4-FFF2-40B4-BE49-F238E27FC236}">
                <a16:creationId xmlns:a16="http://schemas.microsoft.com/office/drawing/2014/main" id="{1DD6E78C-002E-63E4-A328-ACBB09C2F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7">
            <a:extLst>
              <a:ext uri="{FF2B5EF4-FFF2-40B4-BE49-F238E27FC236}">
                <a16:creationId xmlns:a16="http://schemas.microsoft.com/office/drawing/2014/main" id="{A9BAE8C0-5797-00F9-6B92-3E524C6DE352}"/>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0248" name="TextBox 8">
            <a:extLst>
              <a:ext uri="{FF2B5EF4-FFF2-40B4-BE49-F238E27FC236}">
                <a16:creationId xmlns:a16="http://schemas.microsoft.com/office/drawing/2014/main" id="{7CF7B6E4-BDF6-4A40-7C66-9C61645562FD}"/>
              </a:ext>
            </a:extLst>
          </p:cNvPr>
          <p:cNvSpPr txBox="1">
            <a:spLocks noChangeArrowheads="1"/>
          </p:cNvSpPr>
          <p:nvPr/>
        </p:nvSpPr>
        <p:spPr bwMode="auto">
          <a:xfrm>
            <a:off x="3751263" y="6369050"/>
            <a:ext cx="165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Filtered Image</a:t>
            </a:r>
          </a:p>
        </p:txBody>
      </p:sp>
      <p:graphicFrame>
        <p:nvGraphicFramePr>
          <p:cNvPr id="112648" name="Object 8">
            <a:extLst>
              <a:ext uri="{FF2B5EF4-FFF2-40B4-BE49-F238E27FC236}">
                <a16:creationId xmlns:a16="http://schemas.microsoft.com/office/drawing/2014/main" id="{D3E1155A-796D-8B01-3515-11187DD78A4A}"/>
              </a:ext>
            </a:extLst>
          </p:cNvPr>
          <p:cNvGraphicFramePr>
            <a:graphicFrameLocks noChangeAspect="1"/>
          </p:cNvGraphicFramePr>
          <p:nvPr/>
        </p:nvGraphicFramePr>
        <p:xfrm>
          <a:off x="1752600" y="2097088"/>
          <a:ext cx="5091113" cy="874712"/>
        </p:xfrm>
        <a:graphic>
          <a:graphicData uri="http://schemas.openxmlformats.org/presentationml/2006/ole">
            <mc:AlternateContent xmlns:mc="http://schemas.openxmlformats.org/markup-compatibility/2006">
              <mc:Choice xmlns:v="urn:schemas-microsoft-com:vml" Requires="v">
                <p:oleObj name="Equation" r:id="rId5" imgW="35766375" imgH="6143625" progId="Equation.3">
                  <p:embed/>
                </p:oleObj>
              </mc:Choice>
              <mc:Fallback>
                <p:oleObj name="Equation" r:id="rId5" imgW="35766375" imgH="6143625"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097088"/>
                        <a:ext cx="5091113"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3" descr="C:\Users\Hoiem\Documents\Classes\Computational Photography - Fall 2010\lectures\figs\filters\einstein_eye_raw_filtered.png">
            <a:extLst>
              <a:ext uri="{FF2B5EF4-FFF2-40B4-BE49-F238E27FC236}">
                <a16:creationId xmlns:a16="http://schemas.microsoft.com/office/drawing/2014/main" id="{7D35D715-6183-77AA-9FFD-AA17411B00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895600"/>
            <a:ext cx="27273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9D54AF6-0EEA-C90A-70EA-D55260418EB6}"/>
              </a:ext>
            </a:extLst>
          </p:cNvPr>
          <p:cNvSpPr txBox="1">
            <a:spLocks noChangeArrowheads="1"/>
          </p:cNvSpPr>
          <p:nvPr/>
        </p:nvSpPr>
        <p:spPr bwMode="auto">
          <a:xfrm>
            <a:off x="6172200" y="4343400"/>
            <a:ext cx="2735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400">
                <a:solidFill>
                  <a:srgbClr val="000000"/>
                </a:solidFill>
              </a:rPr>
              <a:t>What went wrong?</a:t>
            </a:r>
          </a:p>
        </p:txBody>
      </p:sp>
      <p:sp>
        <p:nvSpPr>
          <p:cNvPr id="112651" name="TextBox 18">
            <a:extLst>
              <a:ext uri="{FF2B5EF4-FFF2-40B4-BE49-F238E27FC236}">
                <a16:creationId xmlns:a16="http://schemas.microsoft.com/office/drawing/2014/main" id="{36788C0A-6EE9-52AA-FCDF-D2CF5FF4080B}"/>
              </a:ext>
            </a:extLst>
          </p:cNvPr>
          <p:cNvSpPr txBox="1">
            <a:spLocks noChangeArrowheads="1"/>
          </p:cNvSpPr>
          <p:nvPr/>
        </p:nvSpPr>
        <p:spPr bwMode="auto">
          <a:xfrm>
            <a:off x="6934200" y="2743200"/>
            <a:ext cx="113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 = image</a:t>
            </a:r>
          </a:p>
          <a:p>
            <a:pPr eaLnBrk="1" hangingPunct="1">
              <a:spcBef>
                <a:spcPct val="0"/>
              </a:spcBef>
            </a:pPr>
            <a:r>
              <a:rPr lang="en-US" altLang="en-US" sz="1800">
                <a:solidFill>
                  <a:srgbClr val="000000"/>
                </a:solidFill>
              </a:rPr>
              <a:t>g = filter</a:t>
            </a:r>
          </a:p>
        </p:txBody>
      </p:sp>
      <p:cxnSp>
        <p:nvCxnSpPr>
          <p:cNvPr id="21" name="Straight Arrow Connector 20">
            <a:extLst>
              <a:ext uri="{FF2B5EF4-FFF2-40B4-BE49-F238E27FC236}">
                <a16:creationId xmlns:a16="http://schemas.microsoft.com/office/drawing/2014/main" id="{5E453963-5EF3-5E76-8B20-F8728384AF3F}"/>
              </a:ext>
            </a:extLst>
          </p:cNvPr>
          <p:cNvCxnSpPr/>
          <p:nvPr/>
        </p:nvCxnSpPr>
        <p:spPr>
          <a:xfrm rot="10800000">
            <a:off x="6172200" y="2590800"/>
            <a:ext cx="6096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653" name="Text Box 13">
            <a:extLst>
              <a:ext uri="{FF2B5EF4-FFF2-40B4-BE49-F238E27FC236}">
                <a16:creationId xmlns:a16="http://schemas.microsoft.com/office/drawing/2014/main" id="{D26973AE-66DD-FE8C-0285-B5FA1E863A68}"/>
              </a:ext>
            </a:extLst>
          </p:cNvPr>
          <p:cNvSpPr txBox="1">
            <a:spLocks noChangeArrowheads="1"/>
          </p:cNvSpPr>
          <p:nvPr/>
        </p:nvSpPr>
        <p:spPr bwMode="auto">
          <a:xfrm>
            <a:off x="6800850" y="6477000"/>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a:extLst>
              <a:ext uri="{FF2B5EF4-FFF2-40B4-BE49-F238E27FC236}">
                <a16:creationId xmlns:a16="http://schemas.microsoft.com/office/drawing/2014/main" id="{8D33FAB4-CAD7-ECD9-31BA-356E9D6CE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2109788"/>
            <a:ext cx="5835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2" descr="C:\Documents and Settings\Derek Hoiem\My Documents\Classes\Spring10 - Computer Vision\figs\einstein.jpg">
            <a:extLst>
              <a:ext uri="{FF2B5EF4-FFF2-40B4-BE49-F238E27FC236}">
                <a16:creationId xmlns:a16="http://schemas.microsoft.com/office/drawing/2014/main" id="{C2B7CD06-A2BC-3461-6FD1-1941025C2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itle 1">
            <a:extLst>
              <a:ext uri="{FF2B5EF4-FFF2-40B4-BE49-F238E27FC236}">
                <a16:creationId xmlns:a16="http://schemas.microsoft.com/office/drawing/2014/main" id="{F73BB434-ED30-1B72-6041-CAECBEBDE387}"/>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4693" name="Content Placeholder 2">
            <a:extLst>
              <a:ext uri="{FF2B5EF4-FFF2-40B4-BE49-F238E27FC236}">
                <a16:creationId xmlns:a16="http://schemas.microsoft.com/office/drawing/2014/main" id="{BB06A395-DF1F-9AB2-18F9-9F3C42AC8DC6}"/>
              </a:ext>
            </a:extLst>
          </p:cNvPr>
          <p:cNvSpPr>
            <a:spLocks noGrp="1" noChangeArrowheads="1"/>
          </p:cNvSpPr>
          <p:nvPr>
            <p:ph idx="4294967295"/>
          </p:nvPr>
        </p:nvSpPr>
        <p:spPr>
          <a:xfrm>
            <a:off x="533400" y="990600"/>
            <a:ext cx="8610600" cy="1600200"/>
          </a:xfrm>
        </p:spPr>
        <p:txBody>
          <a:bodyPr/>
          <a:lstStyle/>
          <a:p>
            <a:pPr eaLnBrk="1" hangingPunct="1"/>
            <a:r>
              <a:rPr lang="en-US" altLang="en-US" sz="3200"/>
              <a:t>Goal: find       in image</a:t>
            </a:r>
          </a:p>
          <a:p>
            <a:pPr eaLnBrk="1" hangingPunct="1"/>
            <a:r>
              <a:rPr lang="en-US" altLang="en-US" sz="3200"/>
              <a:t>Method 1: filter the image with zero-mean eye</a:t>
            </a:r>
          </a:p>
          <a:p>
            <a:pPr lvl="1" eaLnBrk="1" hangingPunct="1">
              <a:buFontTx/>
              <a:buNone/>
            </a:pPr>
            <a:endParaRPr lang="en-US" altLang="en-US" sz="2400"/>
          </a:p>
        </p:txBody>
      </p:sp>
      <p:pic>
        <p:nvPicPr>
          <p:cNvPr id="114694" name="Picture 1" descr="C:\Documents and Settings\Derek Hoiem\My Documents\Classes\Spring10 - Computer Vision\figs\eyefil.png">
            <a:extLst>
              <a:ext uri="{FF2B5EF4-FFF2-40B4-BE49-F238E27FC236}">
                <a16:creationId xmlns:a16="http://schemas.microsoft.com/office/drawing/2014/main" id="{C8A5220D-CC48-4A96-8D7C-ED21598D6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Box 7">
            <a:extLst>
              <a:ext uri="{FF2B5EF4-FFF2-40B4-BE49-F238E27FC236}">
                <a16:creationId xmlns:a16="http://schemas.microsoft.com/office/drawing/2014/main" id="{6199203B-A301-C8D7-57C7-5820D716B939}"/>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14696" name="TextBox 8">
            <a:extLst>
              <a:ext uri="{FF2B5EF4-FFF2-40B4-BE49-F238E27FC236}">
                <a16:creationId xmlns:a16="http://schemas.microsoft.com/office/drawing/2014/main" id="{A13DE2BD-0DA4-0B0E-F7E0-5493DAEB47AD}"/>
              </a:ext>
            </a:extLst>
          </p:cNvPr>
          <p:cNvSpPr txBox="1">
            <a:spLocks noChangeArrowheads="1"/>
          </p:cNvSpPr>
          <p:nvPr/>
        </p:nvSpPr>
        <p:spPr bwMode="auto">
          <a:xfrm>
            <a:off x="3429000" y="636905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Filtered Image (scaled)</a:t>
            </a:r>
          </a:p>
        </p:txBody>
      </p:sp>
      <p:sp>
        <p:nvSpPr>
          <p:cNvPr id="114697" name="TextBox 8">
            <a:extLst>
              <a:ext uri="{FF2B5EF4-FFF2-40B4-BE49-F238E27FC236}">
                <a16:creationId xmlns:a16="http://schemas.microsoft.com/office/drawing/2014/main" id="{10F65846-C2EF-DB9B-34C5-E466763B19CF}"/>
              </a:ext>
            </a:extLst>
          </p:cNvPr>
          <p:cNvSpPr txBox="1">
            <a:spLocks noChangeArrowheads="1"/>
          </p:cNvSpPr>
          <p:nvPr/>
        </p:nvSpPr>
        <p:spPr bwMode="auto">
          <a:xfrm>
            <a:off x="6400800" y="635635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pic>
        <p:nvPicPr>
          <p:cNvPr id="114698" name="Picture 11" descr="C:\Users\Hoiem\Documents\Classes\Computational Photography - Fall 2010\lectures\figs\filters\einstein_eye_filtered_thresh.png">
            <a:extLst>
              <a:ext uri="{FF2B5EF4-FFF2-40B4-BE49-F238E27FC236}">
                <a16:creationId xmlns:a16="http://schemas.microsoft.com/office/drawing/2014/main" id="{02D24338-310A-BDDA-920D-AED87E4DF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984500"/>
            <a:ext cx="2667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038E3230-62B5-1B24-F4F3-42642DF93734}"/>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39E0C3A-EFE8-F390-ECE3-3CD6AD6DCAC6}"/>
              </a:ext>
            </a:extLst>
          </p:cNvPr>
          <p:cNvCxnSpPr/>
          <p:nvPr/>
        </p:nvCxnSpPr>
        <p:spPr>
          <a:xfrm rot="16200000" flipH="1">
            <a:off x="7315200" y="4038600"/>
            <a:ext cx="6858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8FFA3CD-7FC9-97CD-0121-DFB482B8DC41}"/>
              </a:ext>
            </a:extLst>
          </p:cNvPr>
          <p:cNvCxnSpPr/>
          <p:nvPr/>
        </p:nvCxnSpPr>
        <p:spPr>
          <a:xfrm>
            <a:off x="7391400" y="5029200"/>
            <a:ext cx="609600" cy="152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51A137-1D1C-7D62-7C2B-0A1B980E8A93}"/>
              </a:ext>
            </a:extLst>
          </p:cNvPr>
          <p:cNvCxnSpPr/>
          <p:nvPr/>
        </p:nvCxnSpPr>
        <p:spPr>
          <a:xfrm>
            <a:off x="7010400" y="5486400"/>
            <a:ext cx="76200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14703" name="Picture 12" descr="C:\Users\Hoiem\Documents\Classes\Computational Photography - Fall 2010\lectures\figs\filters\einstein_eye_filtered.png">
            <a:extLst>
              <a:ext uri="{FF2B5EF4-FFF2-40B4-BE49-F238E27FC236}">
                <a16:creationId xmlns:a16="http://schemas.microsoft.com/office/drawing/2014/main" id="{342BC396-B9E8-6451-5353-9A81B0DDD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4" name="TextBox 20">
            <a:extLst>
              <a:ext uri="{FF2B5EF4-FFF2-40B4-BE49-F238E27FC236}">
                <a16:creationId xmlns:a16="http://schemas.microsoft.com/office/drawing/2014/main" id="{4606C060-C5EA-621F-E55F-3C56ED322E8E}"/>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sp>
        <p:nvSpPr>
          <p:cNvPr id="114705" name="TextBox 21">
            <a:extLst>
              <a:ext uri="{FF2B5EF4-FFF2-40B4-BE49-F238E27FC236}">
                <a16:creationId xmlns:a16="http://schemas.microsoft.com/office/drawing/2014/main" id="{53006C8D-BD23-90A2-D0F2-ACD9C17FCEA4}"/>
              </a:ext>
            </a:extLst>
          </p:cNvPr>
          <p:cNvSpPr txBox="1">
            <a:spLocks noChangeArrowheads="1"/>
          </p:cNvSpPr>
          <p:nvPr/>
        </p:nvSpPr>
        <p:spPr bwMode="auto">
          <a:xfrm>
            <a:off x="6324600" y="48006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00B050"/>
                </a:solidFill>
              </a:rPr>
              <a:t>False detections</a:t>
            </a:r>
          </a:p>
        </p:txBody>
      </p:sp>
      <p:sp>
        <p:nvSpPr>
          <p:cNvPr id="114706" name="TextBox 27">
            <a:extLst>
              <a:ext uri="{FF2B5EF4-FFF2-40B4-BE49-F238E27FC236}">
                <a16:creationId xmlns:a16="http://schemas.microsoft.com/office/drawing/2014/main" id="{B8DBF555-10BF-6FAF-FA78-BB2079E4FDF8}"/>
              </a:ext>
            </a:extLst>
          </p:cNvPr>
          <p:cNvSpPr txBox="1">
            <a:spLocks noChangeArrowheads="1"/>
          </p:cNvSpPr>
          <p:nvPr/>
        </p:nvSpPr>
        <p:spPr bwMode="auto">
          <a:xfrm>
            <a:off x="6096000" y="2514600"/>
            <a:ext cx="121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mean of g</a:t>
            </a:r>
          </a:p>
        </p:txBody>
      </p:sp>
      <p:cxnSp>
        <p:nvCxnSpPr>
          <p:cNvPr id="30" name="Straight Arrow Connector 29">
            <a:extLst>
              <a:ext uri="{FF2B5EF4-FFF2-40B4-BE49-F238E27FC236}">
                <a16:creationId xmlns:a16="http://schemas.microsoft.com/office/drawing/2014/main" id="{4A60F6FC-9F09-E316-3E37-CFA5CD40EA43}"/>
              </a:ext>
            </a:extLst>
          </p:cNvPr>
          <p:cNvCxnSpPr>
            <a:cxnSpLocks/>
            <a:stCxn id="114706" idx="1"/>
          </p:cNvCxnSpPr>
          <p:nvPr/>
        </p:nvCxnSpPr>
        <p:spPr>
          <a:xfrm flipH="1" flipV="1">
            <a:off x="5119688" y="2541588"/>
            <a:ext cx="976312" cy="157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708" name="TextBox 18">
            <a:extLst>
              <a:ext uri="{FF2B5EF4-FFF2-40B4-BE49-F238E27FC236}">
                <a16:creationId xmlns:a16="http://schemas.microsoft.com/office/drawing/2014/main" id="{599A18C7-2D09-7537-A582-46C1313AC377}"/>
              </a:ext>
            </a:extLst>
          </p:cNvPr>
          <p:cNvSpPr txBox="1">
            <a:spLocks noChangeArrowheads="1"/>
          </p:cNvSpPr>
          <p:nvPr/>
        </p:nvSpPr>
        <p:spPr bwMode="auto">
          <a:xfrm>
            <a:off x="7800975" y="958850"/>
            <a:ext cx="113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 = image</a:t>
            </a:r>
          </a:p>
          <a:p>
            <a:pPr eaLnBrk="1" hangingPunct="1">
              <a:spcBef>
                <a:spcPct val="0"/>
              </a:spcBef>
            </a:pPr>
            <a:r>
              <a:rPr lang="en-US" altLang="en-US" sz="1800">
                <a:solidFill>
                  <a:srgbClr val="000000"/>
                </a:solidFill>
              </a:rPr>
              <a:t>g = filter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Derek Hoiem\My Documents\Classes\Spring10 - Computer Vision\figs\einstein.jpg">
            <a:extLst>
              <a:ext uri="{FF2B5EF4-FFF2-40B4-BE49-F238E27FC236}">
                <a16:creationId xmlns:a16="http://schemas.microsoft.com/office/drawing/2014/main" id="{271070DF-B58F-1BF3-D0D2-FCB45EF4A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itle 1">
            <a:extLst>
              <a:ext uri="{FF2B5EF4-FFF2-40B4-BE49-F238E27FC236}">
                <a16:creationId xmlns:a16="http://schemas.microsoft.com/office/drawing/2014/main" id="{EC504AFE-1266-01F0-E5CC-491008B75420}"/>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6740" name="Content Placeholder 2">
            <a:extLst>
              <a:ext uri="{FF2B5EF4-FFF2-40B4-BE49-F238E27FC236}">
                <a16:creationId xmlns:a16="http://schemas.microsoft.com/office/drawing/2014/main" id="{2648C2FC-5097-48CB-F35E-0D160E7A753E}"/>
              </a:ext>
            </a:extLst>
          </p:cNvPr>
          <p:cNvSpPr>
            <a:spLocks noGrp="1" noChangeArrowheads="1"/>
          </p:cNvSpPr>
          <p:nvPr>
            <p:ph idx="4294967295"/>
          </p:nvPr>
        </p:nvSpPr>
        <p:spPr>
          <a:xfrm>
            <a:off x="533400" y="990600"/>
            <a:ext cx="4648200" cy="1447800"/>
          </a:xfrm>
        </p:spPr>
        <p:txBody>
          <a:bodyPr/>
          <a:lstStyle/>
          <a:p>
            <a:pPr eaLnBrk="1" hangingPunct="1"/>
            <a:r>
              <a:rPr lang="en-US" altLang="en-US" sz="3200" dirty="0"/>
              <a:t>Goal: find       in image</a:t>
            </a:r>
          </a:p>
          <a:p>
            <a:pPr eaLnBrk="1" hangingPunct="1"/>
            <a:r>
              <a:rPr lang="en-US" altLang="en-US" sz="3200" dirty="0"/>
              <a:t>Method 2: SSD (L2)</a:t>
            </a:r>
          </a:p>
          <a:p>
            <a:pPr lvl="1" eaLnBrk="1" hangingPunct="1">
              <a:buFontTx/>
              <a:buNone/>
            </a:pPr>
            <a:endParaRPr lang="en-US" altLang="en-US" sz="2400" dirty="0"/>
          </a:p>
        </p:txBody>
      </p:sp>
      <p:pic>
        <p:nvPicPr>
          <p:cNvPr id="116741" name="Picture 1" descr="C:\Documents and Settings\Derek Hoiem\My Documents\Classes\Spring10 - Computer Vision\figs\eyefil.png">
            <a:extLst>
              <a:ext uri="{FF2B5EF4-FFF2-40B4-BE49-F238E27FC236}">
                <a16:creationId xmlns:a16="http://schemas.microsoft.com/office/drawing/2014/main" id="{A019FF33-5223-2604-C123-FABD6163D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2" descr="C:\Documents and Settings\Derek Hoiem\My Documents\Classes\Spring10 - Computer Vision\figs\eyedet_ssd.png">
            <a:extLst>
              <a:ext uri="{FF2B5EF4-FFF2-40B4-BE49-F238E27FC236}">
                <a16:creationId xmlns:a16="http://schemas.microsoft.com/office/drawing/2014/main" id="{F1B197F5-76EC-09CC-3FC4-5FC83F5ED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Box 7">
            <a:extLst>
              <a:ext uri="{FF2B5EF4-FFF2-40B4-BE49-F238E27FC236}">
                <a16:creationId xmlns:a16="http://schemas.microsoft.com/office/drawing/2014/main" id="{77A7C7A5-710C-B6DE-F0C1-92934FA42CA9}"/>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16744" name="TextBox 8">
            <a:extLst>
              <a:ext uri="{FF2B5EF4-FFF2-40B4-BE49-F238E27FC236}">
                <a16:creationId xmlns:a16="http://schemas.microsoft.com/office/drawing/2014/main" id="{D1010FD5-74A1-4001-44A0-7A503905EDD4}"/>
              </a:ext>
            </a:extLst>
          </p:cNvPr>
          <p:cNvSpPr txBox="1">
            <a:spLocks noChangeArrowheads="1"/>
          </p:cNvSpPr>
          <p:nvPr/>
        </p:nvSpPr>
        <p:spPr bwMode="auto">
          <a:xfrm>
            <a:off x="3962400" y="63690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1- sqrt(SSD)</a:t>
            </a:r>
          </a:p>
        </p:txBody>
      </p:sp>
      <p:sp>
        <p:nvSpPr>
          <p:cNvPr id="116745" name="TextBox 9">
            <a:extLst>
              <a:ext uri="{FF2B5EF4-FFF2-40B4-BE49-F238E27FC236}">
                <a16:creationId xmlns:a16="http://schemas.microsoft.com/office/drawing/2014/main" id="{B932CDD0-DE96-DE9B-711E-2268F7007DB8}"/>
              </a:ext>
            </a:extLst>
          </p:cNvPr>
          <p:cNvSpPr txBox="1">
            <a:spLocks noChangeArrowheads="1"/>
          </p:cNvSpPr>
          <p:nvPr/>
        </p:nvSpPr>
        <p:spPr bwMode="auto">
          <a:xfrm>
            <a:off x="6438900" y="635476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graphicFrame>
        <p:nvGraphicFramePr>
          <p:cNvPr id="116746" name="Object 10">
            <a:extLst>
              <a:ext uri="{FF2B5EF4-FFF2-40B4-BE49-F238E27FC236}">
                <a16:creationId xmlns:a16="http://schemas.microsoft.com/office/drawing/2014/main" id="{718E0CFA-9049-895D-C7E5-9D2ED089E14A}"/>
              </a:ext>
            </a:extLst>
          </p:cNvPr>
          <p:cNvGraphicFramePr>
            <a:graphicFrameLocks noChangeAspect="1"/>
          </p:cNvGraphicFramePr>
          <p:nvPr/>
        </p:nvGraphicFramePr>
        <p:xfrm>
          <a:off x="1654175" y="2065338"/>
          <a:ext cx="5746750" cy="874712"/>
        </p:xfrm>
        <a:graphic>
          <a:graphicData uri="http://schemas.openxmlformats.org/presentationml/2006/ole">
            <mc:AlternateContent xmlns:mc="http://schemas.openxmlformats.org/markup-compatibility/2006">
              <mc:Choice xmlns:v="urn:schemas-microsoft-com:vml" Requires="v">
                <p:oleObj name="Equation" r:id="rId6" imgW="40376475" imgH="6143625" progId="Equation.3">
                  <p:embed/>
                </p:oleObj>
              </mc:Choice>
              <mc:Fallback>
                <p:oleObj name="Equation" r:id="rId6" imgW="40376475" imgH="6143625"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175" y="2065338"/>
                        <a:ext cx="57467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6747" name="Picture 12" descr="C:\Users\Hoiem\Documents\Classes\Computational Photography - Fall 2010\lectures\figs\filters\eyedet_ssd_thresh.png">
            <a:extLst>
              <a:ext uri="{FF2B5EF4-FFF2-40B4-BE49-F238E27FC236}">
                <a16:creationId xmlns:a16="http://schemas.microsoft.com/office/drawing/2014/main" id="{79D86B63-55AF-09E8-DF15-B71780138A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ACA3EB-F674-D6DA-4906-B3DC499C96FF}"/>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8220F7-9F42-F096-A672-C68FAC36601E}"/>
              </a:ext>
            </a:extLst>
          </p:cNvPr>
          <p:cNvCxnSpPr/>
          <p:nvPr/>
        </p:nvCxnSpPr>
        <p:spPr>
          <a:xfrm rot="16200000" flipH="1">
            <a:off x="7308850" y="4000500"/>
            <a:ext cx="6096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6750" name="TextBox 14">
            <a:extLst>
              <a:ext uri="{FF2B5EF4-FFF2-40B4-BE49-F238E27FC236}">
                <a16:creationId xmlns:a16="http://schemas.microsoft.com/office/drawing/2014/main" id="{4C4F53F1-567C-FD8E-7720-05AC5F714EF8}"/>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540C4D76-608F-EAB2-5A11-B2C22880718B}"/>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8787" name="Content Placeholder 2">
            <a:extLst>
              <a:ext uri="{FF2B5EF4-FFF2-40B4-BE49-F238E27FC236}">
                <a16:creationId xmlns:a16="http://schemas.microsoft.com/office/drawing/2014/main" id="{E9F05C7B-1579-0A47-7B91-EB3A63A6144A}"/>
              </a:ext>
            </a:extLst>
          </p:cNvPr>
          <p:cNvSpPr>
            <a:spLocks noGrp="1" noChangeArrowheads="1"/>
          </p:cNvSpPr>
          <p:nvPr>
            <p:ph idx="4294967295"/>
          </p:nvPr>
        </p:nvSpPr>
        <p:spPr>
          <a:xfrm>
            <a:off x="457200" y="990600"/>
            <a:ext cx="8229600" cy="5135563"/>
          </a:xfrm>
        </p:spPr>
        <p:txBody>
          <a:bodyPr/>
          <a:lstStyle/>
          <a:p>
            <a:pPr eaLnBrk="1" hangingPunct="1"/>
            <a:r>
              <a:rPr lang="en-US" altLang="en-US" sz="3200"/>
              <a:t>	</a:t>
            </a:r>
          </a:p>
          <a:p>
            <a:pPr eaLnBrk="1" hangingPunct="1"/>
            <a:r>
              <a:rPr lang="en-US" altLang="en-US" sz="3200"/>
              <a:t>Can SSD be implemented with linear filters?</a:t>
            </a:r>
          </a:p>
        </p:txBody>
      </p:sp>
      <p:graphicFrame>
        <p:nvGraphicFramePr>
          <p:cNvPr id="118788" name="Object 4">
            <a:extLst>
              <a:ext uri="{FF2B5EF4-FFF2-40B4-BE49-F238E27FC236}">
                <a16:creationId xmlns:a16="http://schemas.microsoft.com/office/drawing/2014/main" id="{2C8B9875-1FAD-1FF9-8827-52BA784C9F6F}"/>
              </a:ext>
            </a:extLst>
          </p:cNvPr>
          <p:cNvGraphicFramePr>
            <a:graphicFrameLocks noChangeAspect="1"/>
          </p:cNvGraphicFramePr>
          <p:nvPr/>
        </p:nvGraphicFramePr>
        <p:xfrm>
          <a:off x="1654175" y="2325688"/>
          <a:ext cx="5746750" cy="874712"/>
        </p:xfrm>
        <a:graphic>
          <a:graphicData uri="http://schemas.openxmlformats.org/presentationml/2006/ole">
            <mc:AlternateContent xmlns:mc="http://schemas.openxmlformats.org/markup-compatibility/2006">
              <mc:Choice xmlns:v="urn:schemas-microsoft-com:vml" Requires="v">
                <p:oleObj name="Equation" r:id="rId3" imgW="40376475" imgH="6143625" progId="Equation.3">
                  <p:embed/>
                </p:oleObj>
              </mc:Choice>
              <mc:Fallback>
                <p:oleObj name="Equation" r:id="rId3" imgW="40376475" imgH="6143625"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2325688"/>
                        <a:ext cx="57467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9" name="Text Box 5">
            <a:extLst>
              <a:ext uri="{FF2B5EF4-FFF2-40B4-BE49-F238E27FC236}">
                <a16:creationId xmlns:a16="http://schemas.microsoft.com/office/drawing/2014/main" id="{609CC4D9-C19C-8DDD-2B53-0B60BB66941F}"/>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4B679AA-AB68-119E-F75B-6CC7F83CFE81}"/>
              </a:ext>
            </a:extLst>
          </p:cNvPr>
          <p:cNvGrpSpPr>
            <a:grpSpLocks/>
          </p:cNvGrpSpPr>
          <p:nvPr/>
        </p:nvGrpSpPr>
        <p:grpSpPr bwMode="auto">
          <a:xfrm>
            <a:off x="2271713" y="2679700"/>
            <a:ext cx="2062162" cy="984250"/>
            <a:chOff x="2271434" y="1337797"/>
            <a:chExt cx="2062889" cy="984631"/>
          </a:xfrm>
        </p:grpSpPr>
        <p:cxnSp>
          <p:nvCxnSpPr>
            <p:cNvPr id="51242" name="Straight Arrow Connector 47">
              <a:extLst>
                <a:ext uri="{FF2B5EF4-FFF2-40B4-BE49-F238E27FC236}">
                  <a16:creationId xmlns:a16="http://schemas.microsoft.com/office/drawing/2014/main" id="{F0995EB9-38B9-8030-861F-2EAC7E4AADAF}"/>
                </a:ext>
              </a:extLst>
            </p:cNvPr>
            <p:cNvCxnSpPr>
              <a:cxnSpLocks/>
            </p:cNvCxnSpPr>
            <p:nvPr/>
          </p:nvCxnSpPr>
          <p:spPr bwMode="auto">
            <a:xfrm>
              <a:off x="2271434" y="1337797"/>
              <a:ext cx="2062889" cy="984631"/>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43" name="TextBox 48">
              <a:extLst>
                <a:ext uri="{FF2B5EF4-FFF2-40B4-BE49-F238E27FC236}">
                  <a16:creationId xmlns:a16="http://schemas.microsoft.com/office/drawing/2014/main" id="{9F3E300C-363F-CFBF-9A9C-281273E6BF36}"/>
                </a:ext>
              </a:extLst>
            </p:cNvPr>
            <p:cNvSpPr txBox="1">
              <a:spLocks noChangeArrowheads="1"/>
            </p:cNvSpPr>
            <p:nvPr/>
          </p:nvSpPr>
          <p:spPr bwMode="auto">
            <a:xfrm>
              <a:off x="3029202" y="1610433"/>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
        <p:nvSpPr>
          <p:cNvPr id="51203" name="Rectangle 2">
            <a:extLst>
              <a:ext uri="{FF2B5EF4-FFF2-40B4-BE49-F238E27FC236}">
                <a16:creationId xmlns:a16="http://schemas.microsoft.com/office/drawing/2014/main" id="{87F20C89-CEB9-A243-207B-549DF9D44247}"/>
              </a:ext>
            </a:extLst>
          </p:cNvPr>
          <p:cNvSpPr>
            <a:spLocks noGrp="1" noChangeArrowheads="1"/>
          </p:cNvSpPr>
          <p:nvPr>
            <p:ph type="title"/>
          </p:nvPr>
        </p:nvSpPr>
        <p:spPr/>
        <p:txBody>
          <a:bodyPr/>
          <a:lstStyle/>
          <a:p>
            <a:r>
              <a:rPr lang="en-US" altLang="en-US"/>
              <a:t>Band-pass filtering in spatial domain</a:t>
            </a:r>
          </a:p>
        </p:txBody>
      </p:sp>
      <p:sp>
        <p:nvSpPr>
          <p:cNvPr id="51204" name="Rectangle 5">
            <a:extLst>
              <a:ext uri="{FF2B5EF4-FFF2-40B4-BE49-F238E27FC236}">
                <a16:creationId xmlns:a16="http://schemas.microsoft.com/office/drawing/2014/main" id="{C49041CC-204D-235D-9E50-70ADB9F5692F}"/>
              </a:ext>
            </a:extLst>
          </p:cNvPr>
          <p:cNvSpPr>
            <a:spLocks noChangeArrowheads="1"/>
          </p:cNvSpPr>
          <p:nvPr/>
        </p:nvSpPr>
        <p:spPr bwMode="auto">
          <a:xfrm>
            <a:off x="685800" y="914400"/>
            <a:ext cx="2670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ts val="38"/>
              </a:spcBef>
            </a:pPr>
            <a:r>
              <a:rPr lang="en-US" altLang="en-US" sz="2000"/>
              <a:t>Gaussian Pyramid</a:t>
            </a:r>
          </a:p>
          <a:p>
            <a:pPr algn="ctr">
              <a:spcBef>
                <a:spcPts val="38"/>
              </a:spcBef>
            </a:pPr>
            <a:r>
              <a:rPr lang="en-US" altLang="en-US" sz="2000"/>
              <a:t>(low-pass images)</a:t>
            </a:r>
          </a:p>
        </p:txBody>
      </p:sp>
      <p:grpSp>
        <p:nvGrpSpPr>
          <p:cNvPr id="31" name="Group 30">
            <a:extLst>
              <a:ext uri="{FF2B5EF4-FFF2-40B4-BE49-F238E27FC236}">
                <a16:creationId xmlns:a16="http://schemas.microsoft.com/office/drawing/2014/main" id="{2081315C-CC8D-98C3-22B4-EC10869F4A95}"/>
              </a:ext>
            </a:extLst>
          </p:cNvPr>
          <p:cNvGrpSpPr>
            <a:grpSpLocks/>
          </p:cNvGrpSpPr>
          <p:nvPr/>
        </p:nvGrpSpPr>
        <p:grpSpPr bwMode="auto">
          <a:xfrm>
            <a:off x="2054225" y="1600200"/>
            <a:ext cx="2517775" cy="455613"/>
            <a:chOff x="2053759" y="1600200"/>
            <a:chExt cx="2518241" cy="455704"/>
          </a:xfrm>
        </p:grpSpPr>
        <p:cxnSp>
          <p:nvCxnSpPr>
            <p:cNvPr id="51240" name="Straight Arrow Connector 13">
              <a:extLst>
                <a:ext uri="{FF2B5EF4-FFF2-40B4-BE49-F238E27FC236}">
                  <a16:creationId xmlns:a16="http://schemas.microsoft.com/office/drawing/2014/main" id="{95F408AA-7534-EB31-2DF9-4B6D49CCAD47}"/>
                </a:ext>
              </a:extLst>
            </p:cNvPr>
            <p:cNvCxnSpPr>
              <a:cxnSpLocks/>
            </p:cNvCxnSpPr>
            <p:nvPr/>
          </p:nvCxnSpPr>
          <p:spPr bwMode="auto">
            <a:xfrm>
              <a:off x="2053759" y="1797701"/>
              <a:ext cx="2518241" cy="258203"/>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41" name="TextBox 14">
              <a:extLst>
                <a:ext uri="{FF2B5EF4-FFF2-40B4-BE49-F238E27FC236}">
                  <a16:creationId xmlns:a16="http://schemas.microsoft.com/office/drawing/2014/main" id="{B3E97C22-44AF-D3A2-11BC-6469C765F3A5}"/>
                </a:ext>
              </a:extLst>
            </p:cNvPr>
            <p:cNvSpPr txBox="1">
              <a:spLocks noChangeArrowheads="1"/>
            </p:cNvSpPr>
            <p:nvPr/>
          </p:nvSpPr>
          <p:spPr bwMode="auto">
            <a:xfrm>
              <a:off x="3048000" y="16002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44" name="Group 43">
            <a:extLst>
              <a:ext uri="{FF2B5EF4-FFF2-40B4-BE49-F238E27FC236}">
                <a16:creationId xmlns:a16="http://schemas.microsoft.com/office/drawing/2014/main" id="{C12AB9A8-991B-5191-FDA2-AC8A03ADAF97}"/>
              </a:ext>
            </a:extLst>
          </p:cNvPr>
          <p:cNvGrpSpPr>
            <a:grpSpLocks/>
          </p:cNvGrpSpPr>
          <p:nvPr/>
        </p:nvGrpSpPr>
        <p:grpSpPr bwMode="auto">
          <a:xfrm>
            <a:off x="2125663" y="2128838"/>
            <a:ext cx="2474912" cy="579437"/>
            <a:chOff x="2097670" y="1477866"/>
            <a:chExt cx="2474330" cy="578038"/>
          </a:xfrm>
        </p:grpSpPr>
        <p:cxnSp>
          <p:nvCxnSpPr>
            <p:cNvPr id="51238" name="Straight Arrow Connector 44">
              <a:extLst>
                <a:ext uri="{FF2B5EF4-FFF2-40B4-BE49-F238E27FC236}">
                  <a16:creationId xmlns:a16="http://schemas.microsoft.com/office/drawing/2014/main" id="{6A463BAB-9F2B-4979-5F26-9722B979EBCB}"/>
                </a:ext>
              </a:extLst>
            </p:cNvPr>
            <p:cNvCxnSpPr>
              <a:cxnSpLocks/>
            </p:cNvCxnSpPr>
            <p:nvPr/>
          </p:nvCxnSpPr>
          <p:spPr bwMode="auto">
            <a:xfrm>
              <a:off x="2097670" y="1477866"/>
              <a:ext cx="2474330" cy="57803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39" name="TextBox 45">
              <a:extLst>
                <a:ext uri="{FF2B5EF4-FFF2-40B4-BE49-F238E27FC236}">
                  <a16:creationId xmlns:a16="http://schemas.microsoft.com/office/drawing/2014/main" id="{2D5BE329-ECE1-EE31-ED4C-04CC343616C5}"/>
                </a:ext>
              </a:extLst>
            </p:cNvPr>
            <p:cNvSpPr txBox="1">
              <a:spLocks noChangeArrowheads="1"/>
            </p:cNvSpPr>
            <p:nvPr/>
          </p:nvSpPr>
          <p:spPr bwMode="auto">
            <a:xfrm>
              <a:off x="3324153" y="1481977"/>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up</a:t>
              </a:r>
            </a:p>
          </p:txBody>
        </p:sp>
      </p:grpSp>
      <p:grpSp>
        <p:nvGrpSpPr>
          <p:cNvPr id="54" name="Group 53">
            <a:extLst>
              <a:ext uri="{FF2B5EF4-FFF2-40B4-BE49-F238E27FC236}">
                <a16:creationId xmlns:a16="http://schemas.microsoft.com/office/drawing/2014/main" id="{75B8BD0F-079E-A242-D2ED-A6E3CCF3E1F7}"/>
              </a:ext>
            </a:extLst>
          </p:cNvPr>
          <p:cNvGrpSpPr>
            <a:grpSpLocks/>
          </p:cNvGrpSpPr>
          <p:nvPr/>
        </p:nvGrpSpPr>
        <p:grpSpPr bwMode="auto">
          <a:xfrm>
            <a:off x="2562225" y="3663950"/>
            <a:ext cx="1519238" cy="766763"/>
            <a:chOff x="2404876" y="1189506"/>
            <a:chExt cx="1520240" cy="766564"/>
          </a:xfrm>
        </p:grpSpPr>
        <p:cxnSp>
          <p:nvCxnSpPr>
            <p:cNvPr id="51236" name="Straight Arrow Connector 54">
              <a:extLst>
                <a:ext uri="{FF2B5EF4-FFF2-40B4-BE49-F238E27FC236}">
                  <a16:creationId xmlns:a16="http://schemas.microsoft.com/office/drawing/2014/main" id="{21E604BF-13AB-EF85-EAE4-5622BBDBCC77}"/>
                </a:ext>
              </a:extLst>
            </p:cNvPr>
            <p:cNvCxnSpPr>
              <a:cxnSpLocks/>
            </p:cNvCxnSpPr>
            <p:nvPr/>
          </p:nvCxnSpPr>
          <p:spPr bwMode="auto">
            <a:xfrm>
              <a:off x="2404876" y="1189506"/>
              <a:ext cx="991597" cy="766564"/>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37" name="TextBox 55">
              <a:extLst>
                <a:ext uri="{FF2B5EF4-FFF2-40B4-BE49-F238E27FC236}">
                  <a16:creationId xmlns:a16="http://schemas.microsoft.com/office/drawing/2014/main" id="{CFC2807A-9333-49CF-6D5F-16E5B04C05A0}"/>
                </a:ext>
              </a:extLst>
            </p:cNvPr>
            <p:cNvSpPr txBox="1">
              <a:spLocks noChangeArrowheads="1"/>
            </p:cNvSpPr>
            <p:nvPr/>
          </p:nvSpPr>
          <p:spPr bwMode="auto">
            <a:xfrm>
              <a:off x="2858317" y="1373672"/>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7" name="Group 56">
            <a:extLst>
              <a:ext uri="{FF2B5EF4-FFF2-40B4-BE49-F238E27FC236}">
                <a16:creationId xmlns:a16="http://schemas.microsoft.com/office/drawing/2014/main" id="{9FE7665B-93BE-6677-64E8-75EF688338AB}"/>
              </a:ext>
            </a:extLst>
          </p:cNvPr>
          <p:cNvGrpSpPr>
            <a:grpSpLocks/>
          </p:cNvGrpSpPr>
          <p:nvPr/>
        </p:nvGrpSpPr>
        <p:grpSpPr bwMode="auto">
          <a:xfrm>
            <a:off x="3236913" y="5272088"/>
            <a:ext cx="3087687" cy="312737"/>
            <a:chOff x="3211511" y="2514601"/>
            <a:chExt cx="3088390" cy="313580"/>
          </a:xfrm>
        </p:grpSpPr>
        <p:sp>
          <p:nvSpPr>
            <p:cNvPr id="58" name="Minus 57">
              <a:extLst>
                <a:ext uri="{FF2B5EF4-FFF2-40B4-BE49-F238E27FC236}">
                  <a16:creationId xmlns:a16="http://schemas.microsoft.com/office/drawing/2014/main" id="{A07C6CFE-9B52-9BE7-53F4-BA250DD88AA4}"/>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59" name="Equal 58">
              <a:extLst>
                <a:ext uri="{FF2B5EF4-FFF2-40B4-BE49-F238E27FC236}">
                  <a16:creationId xmlns:a16="http://schemas.microsoft.com/office/drawing/2014/main" id="{C01D8CCF-533B-C894-BFC7-C58BA94C1FE8}"/>
                </a:ext>
              </a:extLst>
            </p:cNvPr>
            <p:cNvSpPr/>
            <p:nvPr/>
          </p:nvSpPr>
          <p:spPr bwMode="auto">
            <a:xfrm>
              <a:off x="5999796" y="2514601"/>
              <a:ext cx="300105"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70" name="Group 69">
            <a:extLst>
              <a:ext uri="{FF2B5EF4-FFF2-40B4-BE49-F238E27FC236}">
                <a16:creationId xmlns:a16="http://schemas.microsoft.com/office/drawing/2014/main" id="{A6D76E25-CA0D-89A0-64DF-742BC734C153}"/>
              </a:ext>
            </a:extLst>
          </p:cNvPr>
          <p:cNvGrpSpPr>
            <a:grpSpLocks/>
          </p:cNvGrpSpPr>
          <p:nvPr/>
        </p:nvGrpSpPr>
        <p:grpSpPr bwMode="auto">
          <a:xfrm>
            <a:off x="3236913" y="3433763"/>
            <a:ext cx="3087687" cy="314325"/>
            <a:chOff x="3211511" y="2514601"/>
            <a:chExt cx="3088390" cy="313580"/>
          </a:xfrm>
        </p:grpSpPr>
        <p:sp>
          <p:nvSpPr>
            <p:cNvPr id="71" name="Minus 70">
              <a:extLst>
                <a:ext uri="{FF2B5EF4-FFF2-40B4-BE49-F238E27FC236}">
                  <a16:creationId xmlns:a16="http://schemas.microsoft.com/office/drawing/2014/main" id="{8D71686D-5EFD-1507-8B02-AA9C2BCBDD99}"/>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2" name="Equal 71">
              <a:extLst>
                <a:ext uri="{FF2B5EF4-FFF2-40B4-BE49-F238E27FC236}">
                  <a16:creationId xmlns:a16="http://schemas.microsoft.com/office/drawing/2014/main" id="{1A9963B6-E8F0-419F-BA8F-92F8F1CEBDDA}"/>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73" name="Group 72">
            <a:extLst>
              <a:ext uri="{FF2B5EF4-FFF2-40B4-BE49-F238E27FC236}">
                <a16:creationId xmlns:a16="http://schemas.microsoft.com/office/drawing/2014/main" id="{96CC0F22-196C-C34D-FD81-763696E5360D}"/>
              </a:ext>
            </a:extLst>
          </p:cNvPr>
          <p:cNvGrpSpPr>
            <a:grpSpLocks/>
          </p:cNvGrpSpPr>
          <p:nvPr/>
        </p:nvGrpSpPr>
        <p:grpSpPr bwMode="auto">
          <a:xfrm>
            <a:off x="3236913" y="2471738"/>
            <a:ext cx="3087687" cy="314325"/>
            <a:chOff x="3211511" y="2514601"/>
            <a:chExt cx="3088390" cy="313580"/>
          </a:xfrm>
        </p:grpSpPr>
        <p:sp>
          <p:nvSpPr>
            <p:cNvPr id="74" name="Minus 73">
              <a:extLst>
                <a:ext uri="{FF2B5EF4-FFF2-40B4-BE49-F238E27FC236}">
                  <a16:creationId xmlns:a16="http://schemas.microsoft.com/office/drawing/2014/main" id="{F1458A92-F4DB-D0DA-BCB9-D8A7B8A6CD3E}"/>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5" name="Equal 74">
              <a:extLst>
                <a:ext uri="{FF2B5EF4-FFF2-40B4-BE49-F238E27FC236}">
                  <a16:creationId xmlns:a16="http://schemas.microsoft.com/office/drawing/2014/main" id="{D9CED50A-C99C-071A-71C0-8AA50DCF3169}"/>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76" name="Group 75">
            <a:extLst>
              <a:ext uri="{FF2B5EF4-FFF2-40B4-BE49-F238E27FC236}">
                <a16:creationId xmlns:a16="http://schemas.microsoft.com/office/drawing/2014/main" id="{7BD40872-4F26-B063-7D5D-E3FC51242F71}"/>
              </a:ext>
            </a:extLst>
          </p:cNvPr>
          <p:cNvGrpSpPr>
            <a:grpSpLocks/>
          </p:cNvGrpSpPr>
          <p:nvPr/>
        </p:nvGrpSpPr>
        <p:grpSpPr bwMode="auto">
          <a:xfrm>
            <a:off x="3235325" y="1925638"/>
            <a:ext cx="3087688" cy="312737"/>
            <a:chOff x="3211511" y="2514601"/>
            <a:chExt cx="3088390" cy="313580"/>
          </a:xfrm>
        </p:grpSpPr>
        <p:sp>
          <p:nvSpPr>
            <p:cNvPr id="77" name="Minus 76">
              <a:extLst>
                <a:ext uri="{FF2B5EF4-FFF2-40B4-BE49-F238E27FC236}">
                  <a16:creationId xmlns:a16="http://schemas.microsoft.com/office/drawing/2014/main" id="{3E71EF15-8660-D4AE-ED85-DEB1A611DB0E}"/>
                </a:ext>
              </a:extLst>
            </p:cNvPr>
            <p:cNvSpPr/>
            <p:nvPr/>
          </p:nvSpPr>
          <p:spPr bwMode="auto">
            <a:xfrm>
              <a:off x="3211511" y="2514601"/>
              <a:ext cx="312809"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8" name="Equal 77">
              <a:extLst>
                <a:ext uri="{FF2B5EF4-FFF2-40B4-BE49-F238E27FC236}">
                  <a16:creationId xmlns:a16="http://schemas.microsoft.com/office/drawing/2014/main" id="{E7995747-EF89-A73A-3BF4-DD151AA80480}"/>
                </a:ext>
              </a:extLst>
            </p:cNvPr>
            <p:cNvSpPr/>
            <p:nvPr/>
          </p:nvSpPr>
          <p:spPr bwMode="auto">
            <a:xfrm>
              <a:off x="5999795" y="2514601"/>
              <a:ext cx="300106"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pic>
        <p:nvPicPr>
          <p:cNvPr id="61440" name="Picture 61439" descr="A picture containing nature&#10;&#10;Description automatically generated">
            <a:extLst>
              <a:ext uri="{FF2B5EF4-FFF2-40B4-BE49-F238E27FC236}">
                <a16:creationId xmlns:a16="http://schemas.microsoft.com/office/drawing/2014/main" id="{1ADBD093-257D-73F7-9EF9-D3D046100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4357688"/>
            <a:ext cx="232251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1445" descr="A picture containing nature, stone&#10;&#10;Description automatically generated">
            <a:extLst>
              <a:ext uri="{FF2B5EF4-FFF2-40B4-BE49-F238E27FC236}">
                <a16:creationId xmlns:a16="http://schemas.microsoft.com/office/drawing/2014/main" id="{F42E25E6-619C-3982-D9F1-EE9A1CF6F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3082925"/>
            <a:ext cx="11604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61447" descr="A drawing of a cat&#10;&#10;Description automatically generated with medium confidence">
            <a:extLst>
              <a:ext uri="{FF2B5EF4-FFF2-40B4-BE49-F238E27FC236}">
                <a16:creationId xmlns:a16="http://schemas.microsoft.com/office/drawing/2014/main" id="{D749BB5B-3B0F-63D6-EA0A-71CDFFAA5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5213" y="2378075"/>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61449" descr="A close-up of a drawing&#10;&#10;Description automatically generated with medium confidence">
            <a:extLst>
              <a:ext uri="{FF2B5EF4-FFF2-40B4-BE49-F238E27FC236}">
                <a16:creationId xmlns:a16="http://schemas.microsoft.com/office/drawing/2014/main" id="{9038425F-A4AD-995B-B8C1-A53C059E1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1984375"/>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ectangle 5">
            <a:extLst>
              <a:ext uri="{FF2B5EF4-FFF2-40B4-BE49-F238E27FC236}">
                <a16:creationId xmlns:a16="http://schemas.microsoft.com/office/drawing/2014/main" id="{090B71AA-9960-08FA-316C-247F1EE837BD}"/>
              </a:ext>
            </a:extLst>
          </p:cNvPr>
          <p:cNvSpPr>
            <a:spLocks noChangeArrowheads="1"/>
          </p:cNvSpPr>
          <p:nvPr/>
        </p:nvSpPr>
        <p:spPr bwMode="auto">
          <a:xfrm>
            <a:off x="6237288" y="914400"/>
            <a:ext cx="2670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ts val="38"/>
              </a:spcBef>
            </a:pPr>
            <a:r>
              <a:rPr lang="en-US" altLang="en-US" sz="2000"/>
              <a:t>Laplacian Pyramid</a:t>
            </a:r>
          </a:p>
          <a:p>
            <a:pPr algn="ctr">
              <a:spcBef>
                <a:spcPts val="38"/>
              </a:spcBef>
            </a:pPr>
            <a:r>
              <a:rPr lang="en-US" altLang="en-US" sz="2000"/>
              <a:t>(sub-band images)</a:t>
            </a:r>
          </a:p>
        </p:txBody>
      </p:sp>
      <p:pic>
        <p:nvPicPr>
          <p:cNvPr id="61464" name="Picture 61463" descr="A close-up of a person's arm&#10;&#10;Description automatically generated with low confidence">
            <a:extLst>
              <a:ext uri="{FF2B5EF4-FFF2-40B4-BE49-F238E27FC236}">
                <a16:creationId xmlns:a16="http://schemas.microsoft.com/office/drawing/2014/main" id="{6A0EF323-5A05-B578-1D72-4587429346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288" y="1643063"/>
            <a:ext cx="1460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Box 103">
            <a:extLst>
              <a:ext uri="{FF2B5EF4-FFF2-40B4-BE49-F238E27FC236}">
                <a16:creationId xmlns:a16="http://schemas.microsoft.com/office/drawing/2014/main" id="{5B760A72-CB2D-9FC9-AD1B-85B29C099CE9}"/>
              </a:ext>
            </a:extLst>
          </p:cNvPr>
          <p:cNvSpPr txBox="1">
            <a:spLocks noChangeArrowheads="1"/>
          </p:cNvSpPr>
          <p:nvPr/>
        </p:nvSpPr>
        <p:spPr bwMode="auto">
          <a:xfrm rot="5400000">
            <a:off x="2912269" y="1278731"/>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a:t>
            </a:r>
          </a:p>
        </p:txBody>
      </p:sp>
      <p:pic>
        <p:nvPicPr>
          <p:cNvPr id="51219" name="Picture 61475">
            <a:extLst>
              <a:ext uri="{FF2B5EF4-FFF2-40B4-BE49-F238E27FC236}">
                <a16:creationId xmlns:a16="http://schemas.microsoft.com/office/drawing/2014/main" id="{03958255-552B-6557-C5AE-B39926503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1722438"/>
            <a:ext cx="1460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61477" descr="A cat looking at the camera&#10;&#10;Description automatically generated with medium confidence">
            <a:extLst>
              <a:ext uri="{FF2B5EF4-FFF2-40B4-BE49-F238E27FC236}">
                <a16:creationId xmlns:a16="http://schemas.microsoft.com/office/drawing/2014/main" id="{4E3AF316-7567-184B-9431-E368CA3E93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738" y="4357688"/>
            <a:ext cx="23209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61479" descr="A cat lying down&#10;&#10;Description automatically generated with low confidence">
            <a:extLst>
              <a:ext uri="{FF2B5EF4-FFF2-40B4-BE49-F238E27FC236}">
                <a16:creationId xmlns:a16="http://schemas.microsoft.com/office/drawing/2014/main" id="{536BC6F6-5C10-53E3-E88D-C7D2A90341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475" y="3081338"/>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61481" descr="A cat lying on a person's lap&#10;&#10;Description automatically generated with low confidence">
            <a:extLst>
              <a:ext uri="{FF2B5EF4-FFF2-40B4-BE49-F238E27FC236}">
                <a16:creationId xmlns:a16="http://schemas.microsoft.com/office/drawing/2014/main" id="{62852110-A8F7-6751-19E2-C5F223D06E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7988" y="2386013"/>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61483" descr="A picture containing cat, mammal, domestic cat, indoor&#10;&#10;Description automatically generated">
            <a:extLst>
              <a:ext uri="{FF2B5EF4-FFF2-40B4-BE49-F238E27FC236}">
                <a16:creationId xmlns:a16="http://schemas.microsoft.com/office/drawing/2014/main" id="{4B12A408-5C0B-B853-E994-8294728E67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1975" y="1984375"/>
            <a:ext cx="2905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A cat lying down&#10;&#10;Description automatically generated with low confidence">
            <a:extLst>
              <a:ext uri="{FF2B5EF4-FFF2-40B4-BE49-F238E27FC236}">
                <a16:creationId xmlns:a16="http://schemas.microsoft.com/office/drawing/2014/main" id="{AEB2A2AA-E1BA-C4B6-03A0-5E7768B127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357688"/>
            <a:ext cx="232251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A cat lying on a person's lap&#10;&#10;Description automatically generated with low confidence">
            <a:extLst>
              <a:ext uri="{FF2B5EF4-FFF2-40B4-BE49-F238E27FC236}">
                <a16:creationId xmlns:a16="http://schemas.microsoft.com/office/drawing/2014/main" id="{92DF8BEB-B48F-C6DC-0353-42A46F6D97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6575" y="3089275"/>
            <a:ext cx="11620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A picture containing cat, mammal, domestic cat, indoor&#10;&#10;Description automatically generated">
            <a:extLst>
              <a:ext uri="{FF2B5EF4-FFF2-40B4-BE49-F238E27FC236}">
                <a16:creationId xmlns:a16="http://schemas.microsoft.com/office/drawing/2014/main" id="{E0496DFA-BEB1-AB82-BF3A-0CADF91701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6138" y="2378075"/>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127">
            <a:extLst>
              <a:ext uri="{FF2B5EF4-FFF2-40B4-BE49-F238E27FC236}">
                <a16:creationId xmlns:a16="http://schemas.microsoft.com/office/drawing/2014/main" id="{47F1E805-06D4-CA69-C41E-FD57C3B63B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1075" y="1981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144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44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6145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46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6450EC43-140C-4082-955B-5B88BB6B11E3}"/>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0835" name="Content Placeholder 2">
            <a:extLst>
              <a:ext uri="{FF2B5EF4-FFF2-40B4-BE49-F238E27FC236}">
                <a16:creationId xmlns:a16="http://schemas.microsoft.com/office/drawing/2014/main" id="{DB276D0B-EE66-D181-10FE-D0A9550036E9}"/>
              </a:ext>
            </a:extLst>
          </p:cNvPr>
          <p:cNvSpPr>
            <a:spLocks noGrp="1" noChangeArrowheads="1"/>
          </p:cNvSpPr>
          <p:nvPr>
            <p:ph idx="4294967295"/>
          </p:nvPr>
        </p:nvSpPr>
        <p:spPr>
          <a:xfrm>
            <a:off x="533400" y="990600"/>
            <a:ext cx="4648200" cy="1447800"/>
          </a:xfrm>
        </p:spPr>
        <p:txBody>
          <a:bodyPr/>
          <a:lstStyle/>
          <a:p>
            <a:pPr eaLnBrk="1" hangingPunct="1"/>
            <a:r>
              <a:rPr lang="en-US" altLang="en-US" sz="3200"/>
              <a:t>Goal: find       in image</a:t>
            </a:r>
          </a:p>
          <a:p>
            <a:pPr eaLnBrk="1" hangingPunct="1"/>
            <a:r>
              <a:rPr lang="en-US" altLang="en-US" sz="3200"/>
              <a:t>Method 2: SSD</a:t>
            </a:r>
          </a:p>
          <a:p>
            <a:pPr lvl="1" eaLnBrk="1" hangingPunct="1">
              <a:buFontTx/>
              <a:buNone/>
            </a:pPr>
            <a:endParaRPr lang="en-US" altLang="en-US" sz="2400"/>
          </a:p>
        </p:txBody>
      </p:sp>
      <p:pic>
        <p:nvPicPr>
          <p:cNvPr id="120836" name="Picture 1" descr="C:\Documents and Settings\Derek Hoiem\My Documents\Classes\Spring10 - Computer Vision\figs\eyefil.png">
            <a:extLst>
              <a:ext uri="{FF2B5EF4-FFF2-40B4-BE49-F238E27FC236}">
                <a16:creationId xmlns:a16="http://schemas.microsoft.com/office/drawing/2014/main" id="{67E19A36-87E9-2590-0358-0657C8517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Box 7">
            <a:extLst>
              <a:ext uri="{FF2B5EF4-FFF2-40B4-BE49-F238E27FC236}">
                <a16:creationId xmlns:a16="http://schemas.microsoft.com/office/drawing/2014/main" id="{5EF40B1F-CB62-D15C-1477-C601EB62C23A}"/>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4103" name="TextBox 8">
            <a:extLst>
              <a:ext uri="{FF2B5EF4-FFF2-40B4-BE49-F238E27FC236}">
                <a16:creationId xmlns:a16="http://schemas.microsoft.com/office/drawing/2014/main" id="{D1BD97C7-D7C1-7CA4-0B2E-09BDCC8A517E}"/>
              </a:ext>
            </a:extLst>
          </p:cNvPr>
          <p:cNvSpPr txBox="1">
            <a:spLocks noChangeArrowheads="1"/>
          </p:cNvSpPr>
          <p:nvPr/>
        </p:nvSpPr>
        <p:spPr bwMode="auto">
          <a:xfrm>
            <a:off x="3962400" y="63690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1- sqrt(SSD)</a:t>
            </a:r>
          </a:p>
        </p:txBody>
      </p:sp>
      <p:graphicFrame>
        <p:nvGraphicFramePr>
          <p:cNvPr id="120839" name="Object 7">
            <a:extLst>
              <a:ext uri="{FF2B5EF4-FFF2-40B4-BE49-F238E27FC236}">
                <a16:creationId xmlns:a16="http://schemas.microsoft.com/office/drawing/2014/main" id="{274B3D60-F5C6-FF52-20D2-06A579FFC741}"/>
              </a:ext>
            </a:extLst>
          </p:cNvPr>
          <p:cNvGraphicFramePr>
            <a:graphicFrameLocks noChangeAspect="1"/>
          </p:cNvGraphicFramePr>
          <p:nvPr/>
        </p:nvGraphicFramePr>
        <p:xfrm>
          <a:off x="1654175" y="2065338"/>
          <a:ext cx="5746750" cy="874712"/>
        </p:xfrm>
        <a:graphic>
          <a:graphicData uri="http://schemas.openxmlformats.org/presentationml/2006/ole">
            <mc:AlternateContent xmlns:mc="http://schemas.openxmlformats.org/markup-compatibility/2006">
              <mc:Choice xmlns:v="urn:schemas-microsoft-com:vml" Requires="v">
                <p:oleObj name="Equation" r:id="rId4" imgW="40376475" imgH="6143625" progId="Equation.3">
                  <p:embed/>
                </p:oleObj>
              </mc:Choice>
              <mc:Fallback>
                <p:oleObj name="Equation" r:id="rId4" imgW="40376475" imgH="6143625"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2065338"/>
                        <a:ext cx="57467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840" name="TextBox 15">
            <a:extLst>
              <a:ext uri="{FF2B5EF4-FFF2-40B4-BE49-F238E27FC236}">
                <a16:creationId xmlns:a16="http://schemas.microsoft.com/office/drawing/2014/main" id="{54D1EDDE-4813-8367-49E0-895F048A004C}"/>
              </a:ext>
            </a:extLst>
          </p:cNvPr>
          <p:cNvSpPr txBox="1">
            <a:spLocks noChangeArrowheads="1"/>
          </p:cNvSpPr>
          <p:nvPr/>
        </p:nvSpPr>
        <p:spPr bwMode="auto">
          <a:xfrm>
            <a:off x="5257800" y="9144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800" b="1">
                <a:solidFill>
                  <a:srgbClr val="FF0000"/>
                </a:solidFill>
              </a:rPr>
              <a:t>What’s the potential downside of SSD?</a:t>
            </a:r>
          </a:p>
        </p:txBody>
      </p:sp>
      <p:pic>
        <p:nvPicPr>
          <p:cNvPr id="120841" name="Picture 3" descr="C:\Users\Hoiem\Documents\Classes\Computational Photography - Fall 2010\lectures\figs\filters\einstein_shades.png">
            <a:extLst>
              <a:ext uri="{FF2B5EF4-FFF2-40B4-BE49-F238E27FC236}">
                <a16:creationId xmlns:a16="http://schemas.microsoft.com/office/drawing/2014/main" id="{32AADEB8-98C7-7427-64FA-5BC1F1982C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879725"/>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C:\Users\Hoiem\Documents\Classes\Computational Photography - Fall 2010\lectures\figs\filters\einstein_shades_ssd.png">
            <a:extLst>
              <a:ext uri="{FF2B5EF4-FFF2-40B4-BE49-F238E27FC236}">
                <a16:creationId xmlns:a16="http://schemas.microsoft.com/office/drawing/2014/main" id="{348EDD86-2773-5764-EDBA-9D44CB8C4F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ext Box 11">
            <a:extLst>
              <a:ext uri="{FF2B5EF4-FFF2-40B4-BE49-F238E27FC236}">
                <a16:creationId xmlns:a16="http://schemas.microsoft.com/office/drawing/2014/main" id="{01C6EFEA-9C16-4712-FF42-B2A00BA5D39D}"/>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FF567820-A453-0F5F-366B-DFC7D3597208}"/>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2883" name="Content Placeholder 2">
            <a:extLst>
              <a:ext uri="{FF2B5EF4-FFF2-40B4-BE49-F238E27FC236}">
                <a16:creationId xmlns:a16="http://schemas.microsoft.com/office/drawing/2014/main" id="{65898520-29A6-49C7-967D-2E914464E436}"/>
              </a:ext>
            </a:extLst>
          </p:cNvPr>
          <p:cNvSpPr>
            <a:spLocks noGrp="1" noChangeArrowheads="1"/>
          </p:cNvSpPr>
          <p:nvPr>
            <p:ph idx="4294967295"/>
          </p:nvPr>
        </p:nvSpPr>
        <p:spPr>
          <a:xfrm>
            <a:off x="533400" y="990600"/>
            <a:ext cx="8153400" cy="1752600"/>
          </a:xfrm>
        </p:spPr>
        <p:txBody>
          <a:bodyPr/>
          <a:lstStyle/>
          <a:p>
            <a:pPr eaLnBrk="1" hangingPunct="1"/>
            <a:r>
              <a:rPr lang="en-US" altLang="en-US" sz="3200"/>
              <a:t>Goal: find       in image</a:t>
            </a:r>
          </a:p>
          <a:p>
            <a:pPr eaLnBrk="1" hangingPunct="1"/>
            <a:r>
              <a:rPr lang="en-US" altLang="en-US" sz="3200"/>
              <a:t>Method 3: Normalized cross-correlation</a:t>
            </a:r>
          </a:p>
          <a:p>
            <a:pPr eaLnBrk="1" hangingPunct="1"/>
            <a:endParaRPr lang="en-US" altLang="en-US" sz="3200"/>
          </a:p>
          <a:p>
            <a:pPr lvl="1" eaLnBrk="1" hangingPunct="1">
              <a:buFontTx/>
              <a:buNone/>
            </a:pPr>
            <a:endParaRPr lang="en-US" altLang="en-US" sz="2400"/>
          </a:p>
        </p:txBody>
      </p:sp>
      <p:pic>
        <p:nvPicPr>
          <p:cNvPr id="122884" name="Picture 1" descr="C:\Documents and Settings\Derek Hoiem\My Documents\Classes\Spring10 - Computer Vision\figs\eyefil.png">
            <a:extLst>
              <a:ext uri="{FF2B5EF4-FFF2-40B4-BE49-F238E27FC236}">
                <a16:creationId xmlns:a16="http://schemas.microsoft.com/office/drawing/2014/main" id="{C619900F-04F0-C44F-592F-D9768B8F4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885" name="Object 5">
            <a:extLst>
              <a:ext uri="{FF2B5EF4-FFF2-40B4-BE49-F238E27FC236}">
                <a16:creationId xmlns:a16="http://schemas.microsoft.com/office/drawing/2014/main" id="{C9215E16-AE31-19EE-4C68-6DAA4779EAB0}"/>
              </a:ext>
            </a:extLst>
          </p:cNvPr>
          <p:cNvGraphicFramePr>
            <a:graphicFrameLocks noChangeAspect="1"/>
          </p:cNvGraphicFramePr>
          <p:nvPr/>
        </p:nvGraphicFramePr>
        <p:xfrm>
          <a:off x="261938" y="3209925"/>
          <a:ext cx="8497887" cy="2125663"/>
        </p:xfrm>
        <a:graphic>
          <a:graphicData uri="http://schemas.openxmlformats.org/presentationml/2006/ole">
            <mc:AlternateContent xmlns:mc="http://schemas.openxmlformats.org/markup-compatibility/2006">
              <mc:Choice xmlns:v="urn:schemas-microsoft-com:vml" Requires="v">
                <p:oleObj name="Equation" r:id="rId4" imgW="59683650" imgH="14925675" progId="Equation.3">
                  <p:embed/>
                </p:oleObj>
              </mc:Choice>
              <mc:Fallback>
                <p:oleObj name="Equation" r:id="rId4" imgW="59683650" imgH="14925675"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3209925"/>
                        <a:ext cx="8497887"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886" name="TextBox 15">
            <a:extLst>
              <a:ext uri="{FF2B5EF4-FFF2-40B4-BE49-F238E27FC236}">
                <a16:creationId xmlns:a16="http://schemas.microsoft.com/office/drawing/2014/main" id="{6FC4F3DB-AC1B-1B65-F87D-278EF4972BBB}"/>
              </a:ext>
            </a:extLst>
          </p:cNvPr>
          <p:cNvSpPr txBox="1">
            <a:spLocks noChangeArrowheads="1"/>
          </p:cNvSpPr>
          <p:nvPr/>
        </p:nvSpPr>
        <p:spPr bwMode="auto">
          <a:xfrm>
            <a:off x="6553200" y="2514600"/>
            <a:ext cx="208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mean image patch</a:t>
            </a:r>
          </a:p>
        </p:txBody>
      </p:sp>
      <p:cxnSp>
        <p:nvCxnSpPr>
          <p:cNvPr id="18" name="Straight Arrow Connector 17">
            <a:extLst>
              <a:ext uri="{FF2B5EF4-FFF2-40B4-BE49-F238E27FC236}">
                <a16:creationId xmlns:a16="http://schemas.microsoft.com/office/drawing/2014/main" id="{131632FE-BD11-7B4C-58C9-CE0BD93A403E}"/>
              </a:ext>
            </a:extLst>
          </p:cNvPr>
          <p:cNvCxnSpPr/>
          <p:nvPr/>
        </p:nvCxnSpPr>
        <p:spPr>
          <a:xfrm rot="5400000">
            <a:off x="7239001" y="3046412"/>
            <a:ext cx="4572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888" name="TextBox 18">
            <a:extLst>
              <a:ext uri="{FF2B5EF4-FFF2-40B4-BE49-F238E27FC236}">
                <a16:creationId xmlns:a16="http://schemas.microsoft.com/office/drawing/2014/main" id="{61CEA29F-AC32-9DEE-4146-A55809E691EC}"/>
              </a:ext>
            </a:extLst>
          </p:cNvPr>
          <p:cNvSpPr txBox="1">
            <a:spLocks noChangeArrowheads="1"/>
          </p:cNvSpPr>
          <p:nvPr/>
        </p:nvSpPr>
        <p:spPr bwMode="auto">
          <a:xfrm>
            <a:off x="3919538" y="24495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mean template</a:t>
            </a:r>
          </a:p>
        </p:txBody>
      </p:sp>
      <p:cxnSp>
        <p:nvCxnSpPr>
          <p:cNvPr id="20" name="Straight Arrow Connector 19">
            <a:extLst>
              <a:ext uri="{FF2B5EF4-FFF2-40B4-BE49-F238E27FC236}">
                <a16:creationId xmlns:a16="http://schemas.microsoft.com/office/drawing/2014/main" id="{6BB3D380-4E50-7562-B316-3C717853C460}"/>
              </a:ext>
            </a:extLst>
          </p:cNvPr>
          <p:cNvCxnSpPr/>
          <p:nvPr/>
        </p:nvCxnSpPr>
        <p:spPr>
          <a:xfrm rot="5400000">
            <a:off x="4267201" y="3048000"/>
            <a:ext cx="4572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890" name="Text Box 11">
            <a:extLst>
              <a:ext uri="{FF2B5EF4-FFF2-40B4-BE49-F238E27FC236}">
                <a16:creationId xmlns:a16="http://schemas.microsoft.com/office/drawing/2014/main" id="{4BBE9207-B8CE-CF74-3EB7-1DEB2468C54E}"/>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nts and Settings\Derek Hoiem\My Documents\Classes\Spring10 - Computer Vision\figs\einstein.jpg">
            <a:extLst>
              <a:ext uri="{FF2B5EF4-FFF2-40B4-BE49-F238E27FC236}">
                <a16:creationId xmlns:a16="http://schemas.microsoft.com/office/drawing/2014/main" id="{A0C39826-748D-A933-B685-FE65AB8FC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a:extLst>
              <a:ext uri="{FF2B5EF4-FFF2-40B4-BE49-F238E27FC236}">
                <a16:creationId xmlns:a16="http://schemas.microsoft.com/office/drawing/2014/main" id="{8E36293D-FAEB-B21C-474E-FED5B6E52BCD}"/>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4932" name="Content Placeholder 2">
            <a:extLst>
              <a:ext uri="{FF2B5EF4-FFF2-40B4-BE49-F238E27FC236}">
                <a16:creationId xmlns:a16="http://schemas.microsoft.com/office/drawing/2014/main" id="{62138ABD-45CD-2CF5-0981-5829420C92C1}"/>
              </a:ext>
            </a:extLst>
          </p:cNvPr>
          <p:cNvSpPr>
            <a:spLocks noGrp="1" noChangeArrowheads="1"/>
          </p:cNvSpPr>
          <p:nvPr>
            <p:ph idx="4294967295"/>
          </p:nvPr>
        </p:nvSpPr>
        <p:spPr>
          <a:xfrm>
            <a:off x="533400" y="990600"/>
            <a:ext cx="8153400" cy="1752600"/>
          </a:xfrm>
        </p:spPr>
        <p:txBody>
          <a:bodyPr/>
          <a:lstStyle/>
          <a:p>
            <a:pPr eaLnBrk="1" hangingPunct="1"/>
            <a:r>
              <a:rPr lang="en-US" altLang="en-US" sz="3200"/>
              <a:t>Goal: find       in image</a:t>
            </a:r>
          </a:p>
          <a:p>
            <a:pPr eaLnBrk="1" hangingPunct="1"/>
            <a:r>
              <a:rPr lang="en-US" altLang="en-US" sz="3200"/>
              <a:t>Method 3: Normalized cross-correlation</a:t>
            </a:r>
          </a:p>
          <a:p>
            <a:pPr eaLnBrk="1" hangingPunct="1"/>
            <a:endParaRPr lang="en-US" altLang="en-US" sz="3200"/>
          </a:p>
          <a:p>
            <a:pPr lvl="1" eaLnBrk="1" hangingPunct="1">
              <a:buFontTx/>
              <a:buNone/>
            </a:pPr>
            <a:endParaRPr lang="en-US" altLang="en-US" sz="2400"/>
          </a:p>
        </p:txBody>
      </p:sp>
      <p:pic>
        <p:nvPicPr>
          <p:cNvPr id="124933" name="Picture 1" descr="C:\Documents and Settings\Derek Hoiem\My Documents\Classes\Spring10 - Computer Vision\figs\eyefil.png">
            <a:extLst>
              <a:ext uri="{FF2B5EF4-FFF2-40B4-BE49-F238E27FC236}">
                <a16:creationId xmlns:a16="http://schemas.microsoft.com/office/drawing/2014/main" id="{8CB95025-7C78-5DF1-7B0B-8E57918D8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Box 7">
            <a:extLst>
              <a:ext uri="{FF2B5EF4-FFF2-40B4-BE49-F238E27FC236}">
                <a16:creationId xmlns:a16="http://schemas.microsoft.com/office/drawing/2014/main" id="{EA28DB16-D857-B488-1A92-DA4C6A6F6613}"/>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24935" name="TextBox 8">
            <a:extLst>
              <a:ext uri="{FF2B5EF4-FFF2-40B4-BE49-F238E27FC236}">
                <a16:creationId xmlns:a16="http://schemas.microsoft.com/office/drawing/2014/main" id="{149B3C65-B742-2D4D-1753-64443686135F}"/>
              </a:ext>
            </a:extLst>
          </p:cNvPr>
          <p:cNvSpPr txBox="1">
            <a:spLocks noChangeArrowheads="1"/>
          </p:cNvSpPr>
          <p:nvPr/>
        </p:nvSpPr>
        <p:spPr bwMode="auto">
          <a:xfrm>
            <a:off x="3276600" y="6411913"/>
            <a:ext cx="277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Normalized X-Correlation</a:t>
            </a:r>
          </a:p>
        </p:txBody>
      </p:sp>
      <p:sp>
        <p:nvSpPr>
          <p:cNvPr id="124936" name="TextBox 9">
            <a:extLst>
              <a:ext uri="{FF2B5EF4-FFF2-40B4-BE49-F238E27FC236}">
                <a16:creationId xmlns:a16="http://schemas.microsoft.com/office/drawing/2014/main" id="{3942E57C-C598-DE49-070D-36FEDDDCD030}"/>
              </a:ext>
            </a:extLst>
          </p:cNvPr>
          <p:cNvSpPr txBox="1">
            <a:spLocks noChangeArrowheads="1"/>
          </p:cNvSpPr>
          <p:nvPr/>
        </p:nvSpPr>
        <p:spPr bwMode="auto">
          <a:xfrm>
            <a:off x="6515100" y="635476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pic>
        <p:nvPicPr>
          <p:cNvPr id="124937" name="Picture 2" descr="C:\Documents and Settings\Derek Hoiem\My Documents\Classes\Spring10 - Computer Vision\figs\eyedet_normxcorr.png">
            <a:extLst>
              <a:ext uri="{FF2B5EF4-FFF2-40B4-BE49-F238E27FC236}">
                <a16:creationId xmlns:a16="http://schemas.microsoft.com/office/drawing/2014/main" id="{4275A1C2-6B26-239F-F278-B35FC21B0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150" y="2909888"/>
            <a:ext cx="2776538"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8" name="Picture 3" descr="C:\Documents and Settings\Derek Hoiem\My Documents\Classes\Spring10 - Computer Vision\figs\eyedet_normxcorr_thresh.png">
            <a:extLst>
              <a:ext uri="{FF2B5EF4-FFF2-40B4-BE49-F238E27FC236}">
                <a16:creationId xmlns:a16="http://schemas.microsoft.com/office/drawing/2014/main" id="{55E8959B-0D9E-75E5-C927-408759F6D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895600"/>
            <a:ext cx="27781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7B5D1F96-E358-A110-882F-2F594848BFEA}"/>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7319757-CB27-77CE-F0BF-8418AE61C1A4}"/>
              </a:ext>
            </a:extLst>
          </p:cNvPr>
          <p:cNvCxnSpPr/>
          <p:nvPr/>
        </p:nvCxnSpPr>
        <p:spPr>
          <a:xfrm rot="16200000" flipH="1">
            <a:off x="7283450" y="3962400"/>
            <a:ext cx="6858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41" name="TextBox 12">
            <a:extLst>
              <a:ext uri="{FF2B5EF4-FFF2-40B4-BE49-F238E27FC236}">
                <a16:creationId xmlns:a16="http://schemas.microsoft.com/office/drawing/2014/main" id="{240585B5-33A5-82A4-1ACE-C22583CDF679}"/>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2D7E6E93-C262-8AF9-147C-AE979A37E8AA}"/>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6979" name="Content Placeholder 2">
            <a:extLst>
              <a:ext uri="{FF2B5EF4-FFF2-40B4-BE49-F238E27FC236}">
                <a16:creationId xmlns:a16="http://schemas.microsoft.com/office/drawing/2014/main" id="{FB3E2CD9-98EB-FAF7-0E11-0010CAC2BD2C}"/>
              </a:ext>
            </a:extLst>
          </p:cNvPr>
          <p:cNvSpPr>
            <a:spLocks noGrp="1" noChangeArrowheads="1"/>
          </p:cNvSpPr>
          <p:nvPr>
            <p:ph idx="4294967295"/>
          </p:nvPr>
        </p:nvSpPr>
        <p:spPr>
          <a:xfrm>
            <a:off x="533400" y="990600"/>
            <a:ext cx="8153400" cy="1752600"/>
          </a:xfrm>
        </p:spPr>
        <p:txBody>
          <a:bodyPr/>
          <a:lstStyle/>
          <a:p>
            <a:pPr eaLnBrk="1" hangingPunct="1"/>
            <a:r>
              <a:rPr lang="en-US" altLang="en-US" sz="3200"/>
              <a:t>Goal: find       in image</a:t>
            </a:r>
          </a:p>
          <a:p>
            <a:pPr eaLnBrk="1" hangingPunct="1"/>
            <a:r>
              <a:rPr lang="en-US" altLang="en-US" sz="3200"/>
              <a:t>Method 3: Normalized cross-correlation</a:t>
            </a:r>
          </a:p>
          <a:p>
            <a:pPr eaLnBrk="1" hangingPunct="1"/>
            <a:endParaRPr lang="en-US" altLang="en-US" sz="3200"/>
          </a:p>
          <a:p>
            <a:pPr lvl="1" eaLnBrk="1" hangingPunct="1">
              <a:buFontTx/>
              <a:buNone/>
            </a:pPr>
            <a:endParaRPr lang="en-US" altLang="en-US" sz="2400"/>
          </a:p>
        </p:txBody>
      </p:sp>
      <p:pic>
        <p:nvPicPr>
          <p:cNvPr id="126980" name="Picture 1" descr="C:\Documents and Settings\Derek Hoiem\My Documents\Classes\Spring10 - Computer Vision\figs\eyefil.png">
            <a:extLst>
              <a:ext uri="{FF2B5EF4-FFF2-40B4-BE49-F238E27FC236}">
                <a16:creationId xmlns:a16="http://schemas.microsoft.com/office/drawing/2014/main" id="{CEE959C8-5E63-C32E-BEC5-065D6717F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Box 7">
            <a:extLst>
              <a:ext uri="{FF2B5EF4-FFF2-40B4-BE49-F238E27FC236}">
                <a16:creationId xmlns:a16="http://schemas.microsoft.com/office/drawing/2014/main" id="{846BA912-D051-79D4-42FD-750BB2F302E8}"/>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26982" name="TextBox 8">
            <a:extLst>
              <a:ext uri="{FF2B5EF4-FFF2-40B4-BE49-F238E27FC236}">
                <a16:creationId xmlns:a16="http://schemas.microsoft.com/office/drawing/2014/main" id="{FFA423AA-5CFA-70BE-FE3C-44CC302A29ED}"/>
              </a:ext>
            </a:extLst>
          </p:cNvPr>
          <p:cNvSpPr txBox="1">
            <a:spLocks noChangeArrowheads="1"/>
          </p:cNvSpPr>
          <p:nvPr/>
        </p:nvSpPr>
        <p:spPr bwMode="auto">
          <a:xfrm>
            <a:off x="3276600" y="6411913"/>
            <a:ext cx="277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Normalized X-Correlation</a:t>
            </a:r>
          </a:p>
        </p:txBody>
      </p:sp>
      <p:sp>
        <p:nvSpPr>
          <p:cNvPr id="126983" name="TextBox 9">
            <a:extLst>
              <a:ext uri="{FF2B5EF4-FFF2-40B4-BE49-F238E27FC236}">
                <a16:creationId xmlns:a16="http://schemas.microsoft.com/office/drawing/2014/main" id="{D9AEE429-6DAA-D70D-183E-66FF10792EBE}"/>
              </a:ext>
            </a:extLst>
          </p:cNvPr>
          <p:cNvSpPr txBox="1">
            <a:spLocks noChangeArrowheads="1"/>
          </p:cNvSpPr>
          <p:nvPr/>
        </p:nvSpPr>
        <p:spPr bwMode="auto">
          <a:xfrm>
            <a:off x="6515100" y="635476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pic>
        <p:nvPicPr>
          <p:cNvPr id="126984" name="Picture 3" descr="C:\Documents and Settings\Derek Hoiem\My Documents\Classes\Spring10 - Computer Vision\figs\eyedet_normxcorr_thresh.png">
            <a:extLst>
              <a:ext uri="{FF2B5EF4-FFF2-40B4-BE49-F238E27FC236}">
                <a16:creationId xmlns:a16="http://schemas.microsoft.com/office/drawing/2014/main" id="{EE54BEEB-5B26-6231-F623-248FABC7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95600"/>
            <a:ext cx="27781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00AF6BFE-FE24-CCA8-6871-D7538F001087}"/>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224F871-DA75-E4B4-7C62-ACDE4E2AC551}"/>
              </a:ext>
            </a:extLst>
          </p:cNvPr>
          <p:cNvCxnSpPr/>
          <p:nvPr/>
        </p:nvCxnSpPr>
        <p:spPr>
          <a:xfrm rot="16200000" flipH="1">
            <a:off x="7283450" y="3962400"/>
            <a:ext cx="6858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6987" name="TextBox 12">
            <a:extLst>
              <a:ext uri="{FF2B5EF4-FFF2-40B4-BE49-F238E27FC236}">
                <a16:creationId xmlns:a16="http://schemas.microsoft.com/office/drawing/2014/main" id="{3CBB0B83-CA0D-80DE-7EBF-116FBDB492A4}"/>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pic>
        <p:nvPicPr>
          <p:cNvPr id="126988" name="Picture 3" descr="C:\Users\Hoiem\Documents\Classes\Computational Photography - Fall 2010\lectures\figs\filters\einstein_shades.png">
            <a:extLst>
              <a:ext uri="{FF2B5EF4-FFF2-40B4-BE49-F238E27FC236}">
                <a16:creationId xmlns:a16="http://schemas.microsoft.com/office/drawing/2014/main" id="{A4C679EA-06B8-984C-CF3A-C1DEB98A3F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79725"/>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9" name="Picture 2" descr="C:\Users\Hoiem\Documents\Classes\Computational Photography - Fall 2010\lectures\figs\filters\einstein_shades_nxc.png">
            <a:extLst>
              <a:ext uri="{FF2B5EF4-FFF2-40B4-BE49-F238E27FC236}">
                <a16:creationId xmlns:a16="http://schemas.microsoft.com/office/drawing/2014/main" id="{945EF7A5-50EA-AF85-6A82-7E5C1729D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700" y="2867025"/>
            <a:ext cx="28194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5D1CC82E-3B7D-0E6A-9F48-53716DBAB0FA}"/>
              </a:ext>
            </a:extLst>
          </p:cNvPr>
          <p:cNvSpPr>
            <a:spLocks noGrp="1" noChangeArrowheads="1"/>
          </p:cNvSpPr>
          <p:nvPr>
            <p:ph type="title" idx="4294967295"/>
          </p:nvPr>
        </p:nvSpPr>
        <p:spPr/>
        <p:txBody>
          <a:bodyPr/>
          <a:lstStyle/>
          <a:p>
            <a:r>
              <a:rPr lang="en-US" altLang="en-US" sz="3800"/>
              <a:t>Q: What is the best method to use?</a:t>
            </a:r>
          </a:p>
        </p:txBody>
      </p:sp>
      <p:sp>
        <p:nvSpPr>
          <p:cNvPr id="3" name="Content Placeholder 2">
            <a:extLst>
              <a:ext uri="{FF2B5EF4-FFF2-40B4-BE49-F238E27FC236}">
                <a16:creationId xmlns:a16="http://schemas.microsoft.com/office/drawing/2014/main" id="{E1B318A0-8471-7F53-796C-628A14F65048}"/>
              </a:ext>
            </a:extLst>
          </p:cNvPr>
          <p:cNvSpPr>
            <a:spLocks noGrp="1" noChangeArrowheads="1"/>
          </p:cNvSpPr>
          <p:nvPr>
            <p:ph idx="4294967295"/>
          </p:nvPr>
        </p:nvSpPr>
        <p:spPr>
          <a:xfrm>
            <a:off x="457200" y="990600"/>
            <a:ext cx="8229600" cy="5135563"/>
          </a:xfrm>
        </p:spPr>
        <p:txBody>
          <a:bodyPr/>
          <a:lstStyle/>
          <a:p>
            <a:endParaRPr lang="en-US" altLang="en-US" sz="3200"/>
          </a:p>
          <a:p>
            <a:r>
              <a:rPr lang="en-US" altLang="en-US" sz="3200"/>
              <a:t>A: Depends</a:t>
            </a:r>
          </a:p>
          <a:p>
            <a:r>
              <a:rPr lang="en-US" altLang="en-US" sz="3200"/>
              <a:t>Zero-mean filter: fastest but not a great matcher</a:t>
            </a:r>
          </a:p>
          <a:p>
            <a:r>
              <a:rPr lang="en-US" altLang="en-US" sz="3200"/>
              <a:t>SSD: next fastest, sensitive to overall intensity</a:t>
            </a:r>
          </a:p>
          <a:p>
            <a:r>
              <a:rPr lang="en-US" altLang="en-US" sz="3200"/>
              <a:t>Normalized cross-correlation: slowest, invariant to local average intensity and contrast</a:t>
            </a:r>
          </a:p>
        </p:txBody>
      </p:sp>
      <p:sp>
        <p:nvSpPr>
          <p:cNvPr id="129028" name="Text Box 4">
            <a:extLst>
              <a:ext uri="{FF2B5EF4-FFF2-40B4-BE49-F238E27FC236}">
                <a16:creationId xmlns:a16="http://schemas.microsoft.com/office/drawing/2014/main" id="{63A6A233-A41D-0A6D-3A20-794C92EBCE82}"/>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7838B006-D395-9B04-FE3E-1BF5D73F739C}"/>
              </a:ext>
            </a:extLst>
          </p:cNvPr>
          <p:cNvSpPr>
            <a:spLocks noGrp="1" noChangeArrowheads="1"/>
          </p:cNvSpPr>
          <p:nvPr>
            <p:ph type="title" idx="4294967295"/>
          </p:nvPr>
        </p:nvSpPr>
        <p:spPr/>
        <p:txBody>
          <a:bodyPr/>
          <a:lstStyle/>
          <a:p>
            <a:pPr eaLnBrk="1" hangingPunct="1"/>
            <a:r>
              <a:rPr lang="en-US" altLang="en-US" sz="3800"/>
              <a:t>Denoising</a:t>
            </a:r>
          </a:p>
        </p:txBody>
      </p:sp>
      <p:sp>
        <p:nvSpPr>
          <p:cNvPr id="130051" name="Content Placeholder 2">
            <a:extLst>
              <a:ext uri="{FF2B5EF4-FFF2-40B4-BE49-F238E27FC236}">
                <a16:creationId xmlns:a16="http://schemas.microsoft.com/office/drawing/2014/main" id="{D7FC0D53-F05E-ACAB-C100-D91B1DA35E12}"/>
              </a:ext>
            </a:extLst>
          </p:cNvPr>
          <p:cNvSpPr>
            <a:spLocks noGrp="1" noChangeArrowheads="1"/>
          </p:cNvSpPr>
          <p:nvPr>
            <p:ph idx="4294967295"/>
          </p:nvPr>
        </p:nvSpPr>
        <p:spPr>
          <a:xfrm>
            <a:off x="457200" y="990600"/>
            <a:ext cx="8229600" cy="5135563"/>
          </a:xfrm>
        </p:spPr>
        <p:txBody>
          <a:bodyPr/>
          <a:lstStyle/>
          <a:p>
            <a:pPr eaLnBrk="1" hangingPunct="1"/>
            <a:endParaRPr lang="en-US" altLang="en-US" sz="3200"/>
          </a:p>
          <a:p>
            <a:pPr eaLnBrk="1" hangingPunct="1"/>
            <a:endParaRPr lang="en-US" altLang="en-US" sz="3200"/>
          </a:p>
        </p:txBody>
      </p:sp>
      <p:pic>
        <p:nvPicPr>
          <p:cNvPr id="130052" name="Picture 2" descr="C:\Documents and Settings\Derek Hoiem\My Documents\Classes\Spring10 - Computer Vision\figs\einstein_noise.png">
            <a:extLst>
              <a:ext uri="{FF2B5EF4-FFF2-40B4-BE49-F238E27FC236}">
                <a16:creationId xmlns:a16="http://schemas.microsoft.com/office/drawing/2014/main" id="{C3F24A1E-2CBB-0AC6-A6D2-2EE53718A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Box 11">
            <a:extLst>
              <a:ext uri="{FF2B5EF4-FFF2-40B4-BE49-F238E27FC236}">
                <a16:creationId xmlns:a16="http://schemas.microsoft.com/office/drawing/2014/main" id="{73EF1168-686C-D186-C494-9DFD9BD13A31}"/>
              </a:ext>
            </a:extLst>
          </p:cNvPr>
          <p:cNvSpPr txBox="1">
            <a:spLocks noChangeArrowheads="1"/>
          </p:cNvSpPr>
          <p:nvPr/>
        </p:nvSpPr>
        <p:spPr bwMode="auto">
          <a:xfrm>
            <a:off x="914400" y="5943600"/>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Additive Gaussian Noise</a:t>
            </a:r>
          </a:p>
        </p:txBody>
      </p:sp>
      <p:sp>
        <p:nvSpPr>
          <p:cNvPr id="13" name="Right Arrow 12">
            <a:extLst>
              <a:ext uri="{FF2B5EF4-FFF2-40B4-BE49-F238E27FC236}">
                <a16:creationId xmlns:a16="http://schemas.microsoft.com/office/drawing/2014/main" id="{6B0DFF24-FD9B-0F1E-8D39-E78237F69999}"/>
              </a:ext>
            </a:extLst>
          </p:cNvPr>
          <p:cNvSpPr/>
          <p:nvPr/>
        </p:nvSpPr>
        <p:spPr>
          <a:xfrm>
            <a:off x="4343400" y="3392488"/>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 name="Picture 5">
            <a:extLst>
              <a:ext uri="{FF2B5EF4-FFF2-40B4-BE49-F238E27FC236}">
                <a16:creationId xmlns:a16="http://schemas.microsoft.com/office/drawing/2014/main" id="{A15404BF-05D5-7491-0FAC-0B5BEEDCD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4D840954-A713-C1E9-23E1-23DC7B90F4CC}"/>
              </a:ext>
            </a:extLst>
          </p:cNvPr>
          <p:cNvSpPr txBox="1">
            <a:spLocks noChangeArrowheads="1"/>
          </p:cNvSpPr>
          <p:nvPr/>
        </p:nvSpPr>
        <p:spPr bwMode="auto">
          <a:xfrm>
            <a:off x="4114800" y="4002088"/>
            <a:ext cx="121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Gaussian Filter</a:t>
            </a:r>
          </a:p>
        </p:txBody>
      </p:sp>
      <p:pic>
        <p:nvPicPr>
          <p:cNvPr id="196611" name="Picture 3" descr="C:\Documents and Settings\Derek Hoiem\My Documents\Classes\Spring10 - Computer Vision\figs\einstein_noise_smooth.png">
            <a:extLst>
              <a:ext uri="{FF2B5EF4-FFF2-40B4-BE49-F238E27FC236}">
                <a16:creationId xmlns:a16="http://schemas.microsoft.com/office/drawing/2014/main" id="{6D3AFCCB-D6FD-CA1F-1D2C-7730A0BB3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1325563"/>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6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4B5904A2-7925-2EA3-8967-FE32D9617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54991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a:extLst>
              <a:ext uri="{FF2B5EF4-FFF2-40B4-BE49-F238E27FC236}">
                <a16:creationId xmlns:a16="http://schemas.microsoft.com/office/drawing/2014/main" id="{2C961075-7A2C-CD9F-9640-364936C14F42}"/>
              </a:ext>
            </a:extLst>
          </p:cNvPr>
          <p:cNvSpPr txBox="1">
            <a:spLocks noChangeArrowheads="1"/>
          </p:cNvSpPr>
          <p:nvPr/>
        </p:nvSpPr>
        <p:spPr bwMode="auto">
          <a:xfrm>
            <a:off x="381000" y="5867400"/>
            <a:ext cx="845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Smoothing with larger standard deviations suppresses noise, but also blurs the image</a:t>
            </a:r>
          </a:p>
        </p:txBody>
      </p:sp>
      <p:sp>
        <p:nvSpPr>
          <p:cNvPr id="131076" name="Rectangle 4">
            <a:extLst>
              <a:ext uri="{FF2B5EF4-FFF2-40B4-BE49-F238E27FC236}">
                <a16:creationId xmlns:a16="http://schemas.microsoft.com/office/drawing/2014/main" id="{585C8FAA-5236-FCAD-0498-C382EEF0502A}"/>
              </a:ext>
            </a:extLst>
          </p:cNvPr>
          <p:cNvSpPr>
            <a:spLocks noGrp="1" noChangeArrowheads="1"/>
          </p:cNvSpPr>
          <p:nvPr>
            <p:ph type="title" idx="4294967295"/>
          </p:nvPr>
        </p:nvSpPr>
        <p:spPr/>
        <p:txBody>
          <a:bodyPr/>
          <a:lstStyle/>
          <a:p>
            <a:pPr eaLnBrk="1" hangingPunct="1"/>
            <a:r>
              <a:rPr lang="en-US" altLang="en-US" sz="3800"/>
              <a:t>Reducing Gaussian noise</a:t>
            </a:r>
          </a:p>
        </p:txBody>
      </p:sp>
      <p:pic>
        <p:nvPicPr>
          <p:cNvPr id="131077" name="Picture 6">
            <a:extLst>
              <a:ext uri="{FF2B5EF4-FFF2-40B4-BE49-F238E27FC236}">
                <a16:creationId xmlns:a16="http://schemas.microsoft.com/office/drawing/2014/main" id="{7243AA09-40E5-03FA-CE8A-7B149E62F68A}"/>
              </a:ext>
            </a:extLst>
          </p:cNvPr>
          <p:cNvPicPr>
            <a:picLocks noChangeArrowheads="1"/>
          </p:cNvPicPr>
          <p:nvPr/>
        </p:nvPicPr>
        <p:blipFill>
          <a:blip r:embed="rId4">
            <a:extLst>
              <a:ext uri="{28A0092B-C50C-407E-A947-70E740481C1C}">
                <a14:useLocalDpi xmlns:a14="http://schemas.microsoft.com/office/drawing/2010/main" val="0"/>
              </a:ext>
            </a:extLst>
          </a:blip>
          <a:srcRect l="38554" t="3210" r="28915"/>
          <a:stretch>
            <a:fillRect/>
          </a:stretch>
        </p:blipFill>
        <p:spPr bwMode="auto">
          <a:xfrm>
            <a:off x="6477000" y="990600"/>
            <a:ext cx="152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Box 6">
            <a:extLst>
              <a:ext uri="{FF2B5EF4-FFF2-40B4-BE49-F238E27FC236}">
                <a16:creationId xmlns:a16="http://schemas.microsoft.com/office/drawing/2014/main" id="{7355D8E6-A47D-97CA-A396-6BF32A83404E}"/>
              </a:ext>
            </a:extLst>
          </p:cNvPr>
          <p:cNvSpPr txBox="1">
            <a:spLocks noChangeArrowheads="1"/>
          </p:cNvSpPr>
          <p:nvPr/>
        </p:nvSpPr>
        <p:spPr bwMode="auto">
          <a:xfrm>
            <a:off x="7123113" y="6519863"/>
            <a:ext cx="2020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solidFill>
                  <a:srgbClr val="000000"/>
                </a:solidFill>
              </a:rPr>
              <a:t>Source: S. Lazebnik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AA30AFDE-273B-9A33-8BF5-25EA73940AE3}"/>
              </a:ext>
            </a:extLst>
          </p:cNvPr>
          <p:cNvSpPr>
            <a:spLocks noGrp="1" noChangeArrowheads="1"/>
          </p:cNvSpPr>
          <p:nvPr>
            <p:ph type="title" idx="4294967295"/>
          </p:nvPr>
        </p:nvSpPr>
        <p:spPr>
          <a:xfrm>
            <a:off x="0" y="69850"/>
            <a:ext cx="9296400" cy="838200"/>
          </a:xfrm>
        </p:spPr>
        <p:txBody>
          <a:bodyPr/>
          <a:lstStyle/>
          <a:p>
            <a:pPr eaLnBrk="1" hangingPunct="1"/>
            <a:r>
              <a:rPr lang="en-US" altLang="en-US" sz="2800"/>
              <a:t>Reducing salt-and-pepper noise by Gaussian smoothing</a:t>
            </a:r>
          </a:p>
        </p:txBody>
      </p:sp>
      <p:pic>
        <p:nvPicPr>
          <p:cNvPr id="133123" name="Picture 4" descr="salt_and_pepper">
            <a:extLst>
              <a:ext uri="{FF2B5EF4-FFF2-40B4-BE49-F238E27FC236}">
                <a16:creationId xmlns:a16="http://schemas.microsoft.com/office/drawing/2014/main" id="{51B45D27-78D8-402B-ACD2-F2B0730A0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79248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5">
            <a:extLst>
              <a:ext uri="{FF2B5EF4-FFF2-40B4-BE49-F238E27FC236}">
                <a16:creationId xmlns:a16="http://schemas.microsoft.com/office/drawing/2014/main" id="{02370207-3696-3270-35C7-F7A1C58DB14A}"/>
              </a:ext>
            </a:extLst>
          </p:cNvPr>
          <p:cNvSpPr txBox="1">
            <a:spLocks noChangeArrowheads="1"/>
          </p:cNvSpPr>
          <p:nvPr/>
        </p:nvSpPr>
        <p:spPr bwMode="auto">
          <a:xfrm>
            <a:off x="1609725" y="227965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3x3</a:t>
            </a:r>
          </a:p>
        </p:txBody>
      </p:sp>
      <p:sp>
        <p:nvSpPr>
          <p:cNvPr id="133125" name="Text Box 6">
            <a:extLst>
              <a:ext uri="{FF2B5EF4-FFF2-40B4-BE49-F238E27FC236}">
                <a16:creationId xmlns:a16="http://schemas.microsoft.com/office/drawing/2014/main" id="{D4CC1586-470F-F1BD-84B5-85A9C7DF5BE8}"/>
              </a:ext>
            </a:extLst>
          </p:cNvPr>
          <p:cNvSpPr txBox="1">
            <a:spLocks noChangeArrowheads="1"/>
          </p:cNvSpPr>
          <p:nvPr/>
        </p:nvSpPr>
        <p:spPr bwMode="auto">
          <a:xfrm>
            <a:off x="4200525" y="227965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5x5</a:t>
            </a:r>
          </a:p>
        </p:txBody>
      </p:sp>
      <p:sp>
        <p:nvSpPr>
          <p:cNvPr id="133126" name="Text Box 7">
            <a:extLst>
              <a:ext uri="{FF2B5EF4-FFF2-40B4-BE49-F238E27FC236}">
                <a16:creationId xmlns:a16="http://schemas.microsoft.com/office/drawing/2014/main" id="{68684253-73D0-F599-D82C-2C303B0C9F5F}"/>
              </a:ext>
            </a:extLst>
          </p:cNvPr>
          <p:cNvSpPr txBox="1">
            <a:spLocks noChangeArrowheads="1"/>
          </p:cNvSpPr>
          <p:nvPr/>
        </p:nvSpPr>
        <p:spPr bwMode="auto">
          <a:xfrm>
            <a:off x="6791325" y="227965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7x7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0FC55E2-3E79-76C6-F94B-0AA759BF4F5B}"/>
              </a:ext>
            </a:extLst>
          </p:cNvPr>
          <p:cNvSpPr>
            <a:spLocks noGrp="1" noChangeArrowheads="1"/>
          </p:cNvSpPr>
          <p:nvPr>
            <p:ph type="title" idx="4294967295"/>
          </p:nvPr>
        </p:nvSpPr>
        <p:spPr/>
        <p:txBody>
          <a:bodyPr/>
          <a:lstStyle/>
          <a:p>
            <a:pPr eaLnBrk="1" hangingPunct="1"/>
            <a:r>
              <a:rPr lang="en-US" altLang="en-US" sz="3800"/>
              <a:t>Alternative idea: Median filtering</a:t>
            </a:r>
          </a:p>
        </p:txBody>
      </p:sp>
      <p:graphicFrame>
        <p:nvGraphicFramePr>
          <p:cNvPr id="135171" name="Object 3">
            <a:extLst>
              <a:ext uri="{FF2B5EF4-FFF2-40B4-BE49-F238E27FC236}">
                <a16:creationId xmlns:a16="http://schemas.microsoft.com/office/drawing/2014/main" id="{B8E4A5E6-0510-9B62-C141-A4CCE420FF12}"/>
              </a:ext>
            </a:extLst>
          </p:cNvPr>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name="Equation" r:id="rId3" imgW="1971675" imgH="3076575" progId="">
                  <p:embed/>
                </p:oleObj>
              </mc:Choice>
              <mc:Fallback>
                <p:oleObj name="Equation" r:id="rId3" imgW="1971675" imgH="3076575"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5172" name="Rectangle 4">
            <a:extLst>
              <a:ext uri="{FF2B5EF4-FFF2-40B4-BE49-F238E27FC236}">
                <a16:creationId xmlns:a16="http://schemas.microsoft.com/office/drawing/2014/main" id="{4FC22083-C399-8F19-5703-1F939A8FC085}"/>
              </a:ext>
            </a:extLst>
          </p:cNvPr>
          <p:cNvSpPr>
            <a:spLocks noGrp="1" noChangeArrowheads="1"/>
          </p:cNvSpPr>
          <p:nvPr>
            <p:ph type="body" idx="4294967295"/>
          </p:nvPr>
        </p:nvSpPr>
        <p:spPr>
          <a:xfrm>
            <a:off x="685800" y="1022350"/>
            <a:ext cx="7772400" cy="5454650"/>
          </a:xfrm>
        </p:spPr>
        <p:txBody>
          <a:bodyPr/>
          <a:lstStyle/>
          <a:p>
            <a:pPr eaLnBrk="1" hangingPunct="1"/>
            <a:r>
              <a:rPr lang="en-US" altLang="en-US"/>
              <a:t>A </a:t>
            </a:r>
            <a:r>
              <a:rPr lang="en-US" altLang="en-US" b="1"/>
              <a:t>median filter</a:t>
            </a:r>
            <a:r>
              <a:rPr lang="en-US" altLang="en-US"/>
              <a:t> operates over a window by selecting the median intensity in the window</a:t>
            </a:r>
            <a:br>
              <a:rPr lang="en-US" altLang="en-US"/>
            </a:br>
            <a:br>
              <a:rPr lang="en-US" altLang="en-US"/>
            </a:br>
            <a:br>
              <a:rPr lang="en-US" altLang="en-US"/>
            </a:br>
            <a:br>
              <a:rPr lang="en-US" altLang="en-US"/>
            </a:br>
            <a:br>
              <a:rPr lang="en-US" altLang="en-US"/>
            </a:br>
            <a:br>
              <a:rPr lang="en-US" altLang="en-US"/>
            </a:br>
            <a:br>
              <a:rPr lang="en-US" altLang="en-US"/>
            </a:br>
            <a:endParaRPr lang="en-US" altLang="en-US"/>
          </a:p>
        </p:txBody>
      </p:sp>
      <p:grpSp>
        <p:nvGrpSpPr>
          <p:cNvPr id="135173" name="Group 7">
            <a:extLst>
              <a:ext uri="{FF2B5EF4-FFF2-40B4-BE49-F238E27FC236}">
                <a16:creationId xmlns:a16="http://schemas.microsoft.com/office/drawing/2014/main" id="{E762EF59-F655-9E14-C5F1-77F6DAB3C2EB}"/>
              </a:ext>
            </a:extLst>
          </p:cNvPr>
          <p:cNvGrpSpPr>
            <a:grpSpLocks/>
          </p:cNvGrpSpPr>
          <p:nvPr/>
        </p:nvGrpSpPr>
        <p:grpSpPr bwMode="auto">
          <a:xfrm>
            <a:off x="1295400" y="2057400"/>
            <a:ext cx="6019800" cy="3657600"/>
            <a:chOff x="1344" y="1344"/>
            <a:chExt cx="2784" cy="1680"/>
          </a:xfrm>
        </p:grpSpPr>
        <p:pic>
          <p:nvPicPr>
            <p:cNvPr id="135176" name="Picture 5">
              <a:extLst>
                <a:ext uri="{FF2B5EF4-FFF2-40B4-BE49-F238E27FC236}">
                  <a16:creationId xmlns:a16="http://schemas.microsoft.com/office/drawing/2014/main" id="{F20E1020-F3BC-B064-9C36-AC1C9625A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 y="1349"/>
              <a:ext cx="2666"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7" name="Rectangle 6">
              <a:extLst>
                <a:ext uri="{FF2B5EF4-FFF2-40B4-BE49-F238E27FC236}">
                  <a16:creationId xmlns:a16="http://schemas.microsoft.com/office/drawing/2014/main" id="{571930C8-EB16-9EB0-01EF-8A2184622726}"/>
                </a:ext>
              </a:extLst>
            </p:cNvPr>
            <p:cNvSpPr>
              <a:spLocks noChangeArrowheads="1"/>
            </p:cNvSpPr>
            <p:nvPr/>
          </p:nvSpPr>
          <p:spPr bwMode="auto">
            <a:xfrm>
              <a:off x="1344" y="1344"/>
              <a:ext cx="96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endParaRPr lang="en-US" altLang="en-US" sz="2400">
                <a:solidFill>
                  <a:srgbClr val="000000"/>
                </a:solidFill>
              </a:endParaRPr>
            </a:p>
          </p:txBody>
        </p:sp>
      </p:grpSp>
      <p:sp>
        <p:nvSpPr>
          <p:cNvPr id="1029128" name="Text Box 8">
            <a:extLst>
              <a:ext uri="{FF2B5EF4-FFF2-40B4-BE49-F238E27FC236}">
                <a16:creationId xmlns:a16="http://schemas.microsoft.com/office/drawing/2014/main" id="{1149E61D-E658-0299-3977-40E8B06837E2}"/>
              </a:ext>
            </a:extLst>
          </p:cNvPr>
          <p:cNvSpPr txBox="1">
            <a:spLocks noChangeArrowheads="1"/>
          </p:cNvSpPr>
          <p:nvPr/>
        </p:nvSpPr>
        <p:spPr bwMode="auto">
          <a:xfrm>
            <a:off x="822325" y="6019800"/>
            <a:ext cx="7178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Char char="•"/>
            </a:pPr>
            <a:r>
              <a:rPr lang="en-US" altLang="en-US">
                <a:solidFill>
                  <a:srgbClr val="000000"/>
                </a:solidFill>
              </a:rPr>
              <a:t>   Is median filtering linear?</a:t>
            </a:r>
          </a:p>
        </p:txBody>
      </p:sp>
      <p:sp>
        <p:nvSpPr>
          <p:cNvPr id="135175" name="Text Box 9">
            <a:extLst>
              <a:ext uri="{FF2B5EF4-FFF2-40B4-BE49-F238E27FC236}">
                <a16:creationId xmlns:a16="http://schemas.microsoft.com/office/drawing/2014/main" id="{3B5509EE-E566-22A6-D5F3-DD31B62651B0}"/>
              </a:ext>
            </a:extLst>
          </p:cNvPr>
          <p:cNvSpPr txBox="1">
            <a:spLocks noChangeArrowheads="1"/>
          </p:cNvSpPr>
          <p:nvPr/>
        </p:nvSpPr>
        <p:spPr bwMode="auto">
          <a:xfrm>
            <a:off x="73152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400">
                <a:solidFill>
                  <a:srgbClr val="000000"/>
                </a:solidFill>
              </a:rPr>
              <a:t>Source: K. Grauman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9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EEBC10EE-E220-E195-26A6-78458AFC17DD}"/>
              </a:ext>
            </a:extLst>
          </p:cNvPr>
          <p:cNvSpPr>
            <a:spLocks noGrp="1" noChangeArrowheads="1"/>
          </p:cNvSpPr>
          <p:nvPr>
            <p:ph type="title" idx="4294967295"/>
          </p:nvPr>
        </p:nvSpPr>
        <p:spPr/>
        <p:txBody>
          <a:bodyPr/>
          <a:lstStyle/>
          <a:p>
            <a:pPr eaLnBrk="1" hangingPunct="1"/>
            <a:r>
              <a:rPr lang="en-US" altLang="en-US" sz="3800"/>
              <a:t>Median filter</a:t>
            </a:r>
          </a:p>
        </p:txBody>
      </p:sp>
      <p:sp>
        <p:nvSpPr>
          <p:cNvPr id="1077251" name="Rectangle 3">
            <a:extLst>
              <a:ext uri="{FF2B5EF4-FFF2-40B4-BE49-F238E27FC236}">
                <a16:creationId xmlns:a16="http://schemas.microsoft.com/office/drawing/2014/main" id="{47098102-738F-5B72-72DA-9C01EC5546A5}"/>
              </a:ext>
            </a:extLst>
          </p:cNvPr>
          <p:cNvSpPr>
            <a:spLocks noGrp="1" noChangeArrowheads="1"/>
          </p:cNvSpPr>
          <p:nvPr>
            <p:ph type="body" idx="4294967295"/>
          </p:nvPr>
        </p:nvSpPr>
        <p:spPr>
          <a:xfrm>
            <a:off x="685800" y="914400"/>
            <a:ext cx="7772400" cy="1447800"/>
          </a:xfrm>
        </p:spPr>
        <p:txBody>
          <a:bodyPr/>
          <a:lstStyle/>
          <a:p>
            <a:pPr eaLnBrk="1" hangingPunct="1">
              <a:lnSpc>
                <a:spcPct val="90000"/>
              </a:lnSpc>
            </a:pPr>
            <a:r>
              <a:rPr lang="en-US" altLang="en-US" sz="3200"/>
              <a:t>What advantage does median filtering have over Gaussian filtering?</a:t>
            </a:r>
          </a:p>
          <a:p>
            <a:pPr lvl="1" eaLnBrk="1" hangingPunct="1">
              <a:lnSpc>
                <a:spcPct val="90000"/>
              </a:lnSpc>
            </a:pPr>
            <a:r>
              <a:rPr lang="en-US" altLang="en-US" sz="2400"/>
              <a:t>Robustness to outliers</a:t>
            </a:r>
          </a:p>
        </p:txBody>
      </p:sp>
      <p:pic>
        <p:nvPicPr>
          <p:cNvPr id="1077252" name="Picture 4">
            <a:extLst>
              <a:ext uri="{FF2B5EF4-FFF2-40B4-BE49-F238E27FC236}">
                <a16:creationId xmlns:a16="http://schemas.microsoft.com/office/drawing/2014/main" id="{A6CBE3ED-CA57-A8F1-5081-23E075AD2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79688"/>
            <a:ext cx="46482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 Box 5">
            <a:extLst>
              <a:ext uri="{FF2B5EF4-FFF2-40B4-BE49-F238E27FC236}">
                <a16:creationId xmlns:a16="http://schemas.microsoft.com/office/drawing/2014/main" id="{52158D2D-464B-2324-0869-FD41056E694B}"/>
              </a:ext>
            </a:extLst>
          </p:cNvPr>
          <p:cNvSpPr txBox="1">
            <a:spLocks noChangeArrowheads="1"/>
          </p:cNvSpPr>
          <p:nvPr/>
        </p:nvSpPr>
        <p:spPr bwMode="auto">
          <a:xfrm>
            <a:off x="73152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400">
                <a:solidFill>
                  <a:srgbClr val="000000"/>
                </a:solidFill>
              </a:rPr>
              <a:t>Source: K. Grauman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72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7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51"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04C2AE6-5D4D-DD7A-0701-37D4DC234A36}"/>
              </a:ext>
            </a:extLst>
          </p:cNvPr>
          <p:cNvSpPr>
            <a:spLocks noGrp="1" noChangeArrowheads="1"/>
          </p:cNvSpPr>
          <p:nvPr>
            <p:ph type="title"/>
          </p:nvPr>
        </p:nvSpPr>
        <p:spPr/>
        <p:txBody>
          <a:bodyPr/>
          <a:lstStyle/>
          <a:p>
            <a:r>
              <a:rPr lang="en-US" altLang="en-US"/>
              <a:t>As a stack</a:t>
            </a:r>
          </a:p>
        </p:txBody>
      </p:sp>
      <p:sp>
        <p:nvSpPr>
          <p:cNvPr id="53251" name="Rectangle 5">
            <a:extLst>
              <a:ext uri="{FF2B5EF4-FFF2-40B4-BE49-F238E27FC236}">
                <a16:creationId xmlns:a16="http://schemas.microsoft.com/office/drawing/2014/main" id="{E3936DBA-4DE1-B578-5F4A-CBFF516CEE57}"/>
              </a:ext>
            </a:extLst>
          </p:cNvPr>
          <p:cNvSpPr>
            <a:spLocks noChangeArrowheads="1"/>
          </p:cNvSpPr>
          <p:nvPr/>
        </p:nvSpPr>
        <p:spPr bwMode="auto">
          <a:xfrm>
            <a:off x="685800" y="990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r>
              <a:rPr lang="en-US" altLang="en-US"/>
              <a:t>Gaussian Pyramid (low-pass images)</a:t>
            </a:r>
          </a:p>
        </p:txBody>
      </p:sp>
      <p:pic>
        <p:nvPicPr>
          <p:cNvPr id="53252" name="Picture 12" descr="A cat lying down&#10;&#10;Description automatically generated with low confidence">
            <a:extLst>
              <a:ext uri="{FF2B5EF4-FFF2-40B4-BE49-F238E27FC236}">
                <a16:creationId xmlns:a16="http://schemas.microsoft.com/office/drawing/2014/main" id="{20B77072-9CC2-F7AD-F4F5-E1D0E9E4B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600200"/>
            <a:ext cx="1973263"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3" descr="A cat lying on a person's lap&#10;&#10;Description automatically generated with low confidence">
            <a:extLst>
              <a:ext uri="{FF2B5EF4-FFF2-40B4-BE49-F238E27FC236}">
                <a16:creationId xmlns:a16="http://schemas.microsoft.com/office/drawing/2014/main" id="{43E6F1A3-5DA2-CA08-2620-FC99ED22A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1600200"/>
            <a:ext cx="19716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4" descr="A picture containing cat, mammal, domestic cat, indoor&#10;&#10;Description automatically generated">
            <a:extLst>
              <a:ext uri="{FF2B5EF4-FFF2-40B4-BE49-F238E27FC236}">
                <a16:creationId xmlns:a16="http://schemas.microsoft.com/office/drawing/2014/main" id="{B454D04D-6CE2-A3B5-DFC7-68D782BD3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1600200"/>
            <a:ext cx="19716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5">
            <a:extLst>
              <a:ext uri="{FF2B5EF4-FFF2-40B4-BE49-F238E27FC236}">
                <a16:creationId xmlns:a16="http://schemas.microsoft.com/office/drawing/2014/main" id="{FD73A310-A19B-16F2-49D6-5221278F8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438" y="1600200"/>
            <a:ext cx="1973262"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6" name="Group 16">
            <a:extLst>
              <a:ext uri="{FF2B5EF4-FFF2-40B4-BE49-F238E27FC236}">
                <a16:creationId xmlns:a16="http://schemas.microsoft.com/office/drawing/2014/main" id="{517FAA61-8228-F622-B808-1D7282E8B6D3}"/>
              </a:ext>
            </a:extLst>
          </p:cNvPr>
          <p:cNvGrpSpPr>
            <a:grpSpLocks/>
          </p:cNvGrpSpPr>
          <p:nvPr/>
        </p:nvGrpSpPr>
        <p:grpSpPr bwMode="auto">
          <a:xfrm>
            <a:off x="493713" y="4114800"/>
            <a:ext cx="8156575" cy="1974850"/>
            <a:chOff x="494143" y="4197838"/>
            <a:chExt cx="8155713" cy="1974362"/>
          </a:xfrm>
        </p:grpSpPr>
        <p:pic>
          <p:nvPicPr>
            <p:cNvPr id="53278" name="Picture 17" descr="A picture containing nature, stone&#10;&#10;Description automatically generated">
              <a:extLst>
                <a:ext uri="{FF2B5EF4-FFF2-40B4-BE49-F238E27FC236}">
                  <a16:creationId xmlns:a16="http://schemas.microsoft.com/office/drawing/2014/main" id="{135F4162-F4E2-8EC1-FB8E-312DA390EE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4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9" name="Picture 19" descr="A drawing of a cat&#10;&#10;Description automatically generated with medium confidence">
              <a:extLst>
                <a:ext uri="{FF2B5EF4-FFF2-40B4-BE49-F238E27FC236}">
                  <a16:creationId xmlns:a16="http://schemas.microsoft.com/office/drawing/2014/main" id="{3E92BB65-C5D9-B838-7D29-282BBEE3C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95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0" name="Picture 21" descr="A close-up of a drawing&#10;&#10;Description automatically generated with medium confidence">
              <a:extLst>
                <a:ext uri="{FF2B5EF4-FFF2-40B4-BE49-F238E27FC236}">
                  <a16:creationId xmlns:a16="http://schemas.microsoft.com/office/drawing/2014/main" id="{1E532577-5746-9C67-AC88-2126C2F18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776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1" name="Picture 23" descr="A close-up of a person's arm&#10;&#10;Description automatically generated with low confidence">
              <a:extLst>
                <a:ext uri="{FF2B5EF4-FFF2-40B4-BE49-F238E27FC236}">
                  <a16:creationId xmlns:a16="http://schemas.microsoft.com/office/drawing/2014/main" id="{A5451DE5-D8A4-77BE-AA1C-FB93D103D2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5494" y="4197838"/>
              <a:ext cx="1974362" cy="197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3">
            <a:extLst>
              <a:ext uri="{FF2B5EF4-FFF2-40B4-BE49-F238E27FC236}">
                <a16:creationId xmlns:a16="http://schemas.microsoft.com/office/drawing/2014/main" id="{F8EEA371-1077-6FCF-B718-D0A18C84773E}"/>
              </a:ext>
            </a:extLst>
          </p:cNvPr>
          <p:cNvSpPr txBox="1">
            <a:spLocks noChangeArrowheads="1"/>
          </p:cNvSpPr>
          <p:nvPr/>
        </p:nvSpPr>
        <p:spPr bwMode="auto">
          <a:xfrm>
            <a:off x="685800" y="6019800"/>
            <a:ext cx="8001000" cy="1143000"/>
          </a:xfrm>
          <a:prstGeom prst="rect">
            <a:avLst/>
          </a:prstGeom>
          <a:noFill/>
          <a:ln>
            <a:noFill/>
          </a:ln>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spcBef>
                <a:spcPts val="100"/>
              </a:spcBef>
              <a:defRPr/>
            </a:pPr>
            <a:r>
              <a:rPr lang="en-US" altLang="en-US" kern="0" dirty="0"/>
              <a:t>Laplacian Pyramid (sub-band images)</a:t>
            </a:r>
          </a:p>
          <a:p>
            <a:pPr algn="ctr">
              <a:spcBef>
                <a:spcPts val="100"/>
              </a:spcBef>
              <a:defRPr/>
            </a:pPr>
            <a:r>
              <a:rPr lang="en-US" altLang="en-US" sz="2000" kern="0" dirty="0"/>
              <a:t>Created from Gaussian pyramid by subtraction</a:t>
            </a:r>
          </a:p>
        </p:txBody>
      </p:sp>
      <p:grpSp>
        <p:nvGrpSpPr>
          <p:cNvPr id="53258" name="Group 6">
            <a:extLst>
              <a:ext uri="{FF2B5EF4-FFF2-40B4-BE49-F238E27FC236}">
                <a16:creationId xmlns:a16="http://schemas.microsoft.com/office/drawing/2014/main" id="{18751EBC-45D3-1335-55E4-E90A062FF5CD}"/>
              </a:ext>
            </a:extLst>
          </p:cNvPr>
          <p:cNvGrpSpPr>
            <a:grpSpLocks/>
          </p:cNvGrpSpPr>
          <p:nvPr/>
        </p:nvGrpSpPr>
        <p:grpSpPr bwMode="auto">
          <a:xfrm>
            <a:off x="1331913" y="3573463"/>
            <a:ext cx="2214562" cy="541337"/>
            <a:chOff x="1331835" y="3572846"/>
            <a:chExt cx="2214522" cy="541954"/>
          </a:xfrm>
        </p:grpSpPr>
        <p:cxnSp>
          <p:nvCxnSpPr>
            <p:cNvPr id="53274" name="Straight Arrow Connector 22">
              <a:extLst>
                <a:ext uri="{FF2B5EF4-FFF2-40B4-BE49-F238E27FC236}">
                  <a16:creationId xmlns:a16="http://schemas.microsoft.com/office/drawing/2014/main" id="{87D3482A-D7AA-599C-1629-9803B4752718}"/>
                </a:ext>
              </a:extLst>
            </p:cNvPr>
            <p:cNvCxnSpPr>
              <a:cxnSpLocks/>
              <a:stCxn id="53252" idx="2"/>
              <a:endCxn id="53278" idx="0"/>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 name="Minus 20">
              <a:extLst>
                <a:ext uri="{FF2B5EF4-FFF2-40B4-BE49-F238E27FC236}">
                  <a16:creationId xmlns:a16="http://schemas.microsoft.com/office/drawing/2014/main" id="{FD3366B8-8976-3C30-2A7C-E917CB32DD8B}"/>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6" name="Straight Arrow Connector 2">
              <a:extLst>
                <a:ext uri="{FF2B5EF4-FFF2-40B4-BE49-F238E27FC236}">
                  <a16:creationId xmlns:a16="http://schemas.microsoft.com/office/drawing/2014/main" id="{B32687D0-BFA4-4876-0EEA-3AEB16B6EE07}"/>
                </a:ext>
              </a:extLst>
            </p:cNvPr>
            <p:cNvCxnSpPr>
              <a:cxnSpLocks noChangeShapeType="1"/>
              <a:stCxn id="53253" idx="2"/>
              <a:endCxn id="53278" idx="0"/>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7" name="TextBox 25">
              <a:extLst>
                <a:ext uri="{FF2B5EF4-FFF2-40B4-BE49-F238E27FC236}">
                  <a16:creationId xmlns:a16="http://schemas.microsoft.com/office/drawing/2014/main" id="{7A8CCD27-7763-42F3-DF54-E414730D35F6}"/>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59" name="Group 27">
            <a:extLst>
              <a:ext uri="{FF2B5EF4-FFF2-40B4-BE49-F238E27FC236}">
                <a16:creationId xmlns:a16="http://schemas.microsoft.com/office/drawing/2014/main" id="{D2173520-E191-9D74-7E9E-3A92D498650D}"/>
              </a:ext>
            </a:extLst>
          </p:cNvPr>
          <p:cNvGrpSpPr>
            <a:grpSpLocks/>
          </p:cNvGrpSpPr>
          <p:nvPr/>
        </p:nvGrpSpPr>
        <p:grpSpPr bwMode="auto">
          <a:xfrm>
            <a:off x="3389313" y="3573463"/>
            <a:ext cx="2214562" cy="541337"/>
            <a:chOff x="1331835" y="3572846"/>
            <a:chExt cx="2214522" cy="541954"/>
          </a:xfrm>
        </p:grpSpPr>
        <p:cxnSp>
          <p:nvCxnSpPr>
            <p:cNvPr id="53270" name="Straight Arrow Connector 28">
              <a:extLst>
                <a:ext uri="{FF2B5EF4-FFF2-40B4-BE49-F238E27FC236}">
                  <a16:creationId xmlns:a16="http://schemas.microsoft.com/office/drawing/2014/main" id="{E7A50F91-D058-5334-3C15-D9C8F7E8B3D3}"/>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Minus 29">
              <a:extLst>
                <a:ext uri="{FF2B5EF4-FFF2-40B4-BE49-F238E27FC236}">
                  <a16:creationId xmlns:a16="http://schemas.microsoft.com/office/drawing/2014/main" id="{A592B87D-13BA-F249-1BB7-FC17BF0D21E9}"/>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2" name="Straight Arrow Connector 30">
              <a:extLst>
                <a:ext uri="{FF2B5EF4-FFF2-40B4-BE49-F238E27FC236}">
                  <a16:creationId xmlns:a16="http://schemas.microsoft.com/office/drawing/2014/main" id="{B15E60A2-1FC2-048D-441D-23772FFF96C2}"/>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3" name="TextBox 31">
              <a:extLst>
                <a:ext uri="{FF2B5EF4-FFF2-40B4-BE49-F238E27FC236}">
                  <a16:creationId xmlns:a16="http://schemas.microsoft.com/office/drawing/2014/main" id="{94A38426-EC70-98EA-53B2-F36E1595558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0" name="Group 32">
            <a:extLst>
              <a:ext uri="{FF2B5EF4-FFF2-40B4-BE49-F238E27FC236}">
                <a16:creationId xmlns:a16="http://schemas.microsoft.com/office/drawing/2014/main" id="{1ADC8644-892F-8C9B-F816-52F475BBC8F3}"/>
              </a:ext>
            </a:extLst>
          </p:cNvPr>
          <p:cNvGrpSpPr>
            <a:grpSpLocks/>
          </p:cNvGrpSpPr>
          <p:nvPr/>
        </p:nvGrpSpPr>
        <p:grpSpPr bwMode="auto">
          <a:xfrm>
            <a:off x="5453063" y="3568700"/>
            <a:ext cx="2214562" cy="541338"/>
            <a:chOff x="1331835" y="3572846"/>
            <a:chExt cx="2214522" cy="541954"/>
          </a:xfrm>
        </p:grpSpPr>
        <p:cxnSp>
          <p:nvCxnSpPr>
            <p:cNvPr id="53266" name="Straight Arrow Connector 33">
              <a:extLst>
                <a:ext uri="{FF2B5EF4-FFF2-40B4-BE49-F238E27FC236}">
                  <a16:creationId xmlns:a16="http://schemas.microsoft.com/office/drawing/2014/main" id="{021E0187-11B9-0544-26CB-F83996AAD05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Minus 34">
              <a:extLst>
                <a:ext uri="{FF2B5EF4-FFF2-40B4-BE49-F238E27FC236}">
                  <a16:creationId xmlns:a16="http://schemas.microsoft.com/office/drawing/2014/main" id="{8C66361C-4DE7-A1A6-99AA-E02691C91ABF}"/>
                </a:ext>
              </a:extLst>
            </p:cNvPr>
            <p:cNvSpPr/>
            <p:nvPr/>
          </p:nvSpPr>
          <p:spPr bwMode="auto">
            <a:xfrm>
              <a:off x="1331835" y="3687276"/>
              <a:ext cx="314319" cy="313094"/>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8" name="Straight Arrow Connector 35">
              <a:extLst>
                <a:ext uri="{FF2B5EF4-FFF2-40B4-BE49-F238E27FC236}">
                  <a16:creationId xmlns:a16="http://schemas.microsoft.com/office/drawing/2014/main" id="{0B8B85FF-3ED8-E311-5CF3-23ABD35AA535}"/>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9" name="TextBox 36">
              <a:extLst>
                <a:ext uri="{FF2B5EF4-FFF2-40B4-BE49-F238E27FC236}">
                  <a16:creationId xmlns:a16="http://schemas.microsoft.com/office/drawing/2014/main" id="{975C0848-E229-31B1-1F0F-253C525027E2}"/>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1" name="Group 37">
            <a:extLst>
              <a:ext uri="{FF2B5EF4-FFF2-40B4-BE49-F238E27FC236}">
                <a16:creationId xmlns:a16="http://schemas.microsoft.com/office/drawing/2014/main" id="{5C2C561F-7E58-D059-F856-B50E582ECFA4}"/>
              </a:ext>
            </a:extLst>
          </p:cNvPr>
          <p:cNvGrpSpPr>
            <a:grpSpLocks/>
          </p:cNvGrpSpPr>
          <p:nvPr/>
        </p:nvGrpSpPr>
        <p:grpSpPr bwMode="auto">
          <a:xfrm>
            <a:off x="7515225" y="3573463"/>
            <a:ext cx="2214563" cy="541337"/>
            <a:chOff x="1331835" y="3572846"/>
            <a:chExt cx="2214522" cy="541954"/>
          </a:xfrm>
        </p:grpSpPr>
        <p:cxnSp>
          <p:nvCxnSpPr>
            <p:cNvPr id="53262" name="Straight Arrow Connector 38">
              <a:extLst>
                <a:ext uri="{FF2B5EF4-FFF2-40B4-BE49-F238E27FC236}">
                  <a16:creationId xmlns:a16="http://schemas.microsoft.com/office/drawing/2014/main" id="{DE4283F2-9E20-5F02-46CD-3D67198596B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 name="Minus 39">
              <a:extLst>
                <a:ext uri="{FF2B5EF4-FFF2-40B4-BE49-F238E27FC236}">
                  <a16:creationId xmlns:a16="http://schemas.microsoft.com/office/drawing/2014/main" id="{D321A14D-D3A9-D586-625D-500567399445}"/>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4" name="Straight Arrow Connector 40">
              <a:extLst>
                <a:ext uri="{FF2B5EF4-FFF2-40B4-BE49-F238E27FC236}">
                  <a16:creationId xmlns:a16="http://schemas.microsoft.com/office/drawing/2014/main" id="{BD452A92-2572-A18F-21D3-DAB1A2594A0F}"/>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5" name="TextBox 41">
              <a:extLst>
                <a:ext uri="{FF2B5EF4-FFF2-40B4-BE49-F238E27FC236}">
                  <a16:creationId xmlns:a16="http://schemas.microsoft.com/office/drawing/2014/main" id="{D0B00E16-6119-CD4B-8672-22A06B03DE7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50F14B7-67ED-12C8-E3D1-88FCB01B2B62}"/>
              </a:ext>
            </a:extLst>
          </p:cNvPr>
          <p:cNvSpPr>
            <a:spLocks noGrp="1" noChangeArrowheads="1"/>
          </p:cNvSpPr>
          <p:nvPr>
            <p:ph type="title" idx="4294967295"/>
          </p:nvPr>
        </p:nvSpPr>
        <p:spPr/>
        <p:txBody>
          <a:bodyPr/>
          <a:lstStyle/>
          <a:p>
            <a:pPr eaLnBrk="1" hangingPunct="1"/>
            <a:r>
              <a:rPr lang="en-US" altLang="en-US" sz="3800"/>
              <a:t>Median filter</a:t>
            </a:r>
          </a:p>
        </p:txBody>
      </p:sp>
      <p:pic>
        <p:nvPicPr>
          <p:cNvPr id="139267" name="Picture 4">
            <a:extLst>
              <a:ext uri="{FF2B5EF4-FFF2-40B4-BE49-F238E27FC236}">
                <a16:creationId xmlns:a16="http://schemas.microsoft.com/office/drawing/2014/main" id="{F16A63FF-F850-C9EE-9BA8-3091EDA28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65238"/>
            <a:ext cx="67056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5">
            <a:extLst>
              <a:ext uri="{FF2B5EF4-FFF2-40B4-BE49-F238E27FC236}">
                <a16:creationId xmlns:a16="http://schemas.microsoft.com/office/drawing/2014/main" id="{821E1DB0-D706-AE2A-4B79-AE6B934A089F}"/>
              </a:ext>
            </a:extLst>
          </p:cNvPr>
          <p:cNvSpPr txBox="1">
            <a:spLocks noChangeArrowheads="1"/>
          </p:cNvSpPr>
          <p:nvPr/>
        </p:nvSpPr>
        <p:spPr bwMode="auto">
          <a:xfrm>
            <a:off x="1373188" y="858838"/>
            <a:ext cx="3597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solidFill>
                  <a:srgbClr val="000000"/>
                </a:solidFill>
              </a:rPr>
              <a:t>Salt-and-pepper noise</a:t>
            </a:r>
          </a:p>
        </p:txBody>
      </p:sp>
      <p:sp>
        <p:nvSpPr>
          <p:cNvPr id="139269" name="Text Box 7">
            <a:extLst>
              <a:ext uri="{FF2B5EF4-FFF2-40B4-BE49-F238E27FC236}">
                <a16:creationId xmlns:a16="http://schemas.microsoft.com/office/drawing/2014/main" id="{8461C030-61AD-3553-528E-FC2D89B85B67}"/>
              </a:ext>
            </a:extLst>
          </p:cNvPr>
          <p:cNvSpPr txBox="1">
            <a:spLocks noChangeArrowheads="1"/>
          </p:cNvSpPr>
          <p:nvPr/>
        </p:nvSpPr>
        <p:spPr bwMode="auto">
          <a:xfrm>
            <a:off x="4419600" y="914400"/>
            <a:ext cx="279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solidFill>
                  <a:srgbClr val="000000"/>
                </a:solidFill>
              </a:rPr>
              <a:t>Median filtered</a:t>
            </a:r>
          </a:p>
        </p:txBody>
      </p:sp>
      <p:sp>
        <p:nvSpPr>
          <p:cNvPr id="139270" name="Text Box 8">
            <a:extLst>
              <a:ext uri="{FF2B5EF4-FFF2-40B4-BE49-F238E27FC236}">
                <a16:creationId xmlns:a16="http://schemas.microsoft.com/office/drawing/2014/main" id="{54C3C42C-D242-BD5C-F555-24A8A6875A68}"/>
              </a:ext>
            </a:extLst>
          </p:cNvPr>
          <p:cNvSpPr txBox="1">
            <a:spLocks noChangeArrowheads="1"/>
          </p:cNvSpPr>
          <p:nvPr/>
        </p:nvSpPr>
        <p:spPr bwMode="auto">
          <a:xfrm>
            <a:off x="7315200" y="6553200"/>
            <a:ext cx="1636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400">
                <a:solidFill>
                  <a:srgbClr val="000000"/>
                </a:solidFill>
              </a:rPr>
              <a:t>Source: M. Hebert</a:t>
            </a:r>
          </a:p>
        </p:txBody>
      </p:sp>
      <p:sp>
        <p:nvSpPr>
          <p:cNvPr id="139271" name="Rectangle 9">
            <a:extLst>
              <a:ext uri="{FF2B5EF4-FFF2-40B4-BE49-F238E27FC236}">
                <a16:creationId xmlns:a16="http://schemas.microsoft.com/office/drawing/2014/main" id="{0EC4B8C0-4536-A42A-6F63-09F235AA2E8E}"/>
              </a:ext>
            </a:extLst>
          </p:cNvPr>
          <p:cNvSpPr>
            <a:spLocks noGrp="1" noChangeArrowheads="1"/>
          </p:cNvSpPr>
          <p:nvPr>
            <p:ph type="body" idx="4294967295"/>
          </p:nvPr>
        </p:nvSpPr>
        <p:spPr>
          <a:xfrm>
            <a:off x="685800" y="6019800"/>
            <a:ext cx="7772400" cy="685800"/>
          </a:xfrm>
        </p:spPr>
        <p:txBody>
          <a:bodyPr/>
          <a:lstStyle/>
          <a:p>
            <a:pPr eaLnBrk="1" hangingPunct="1"/>
            <a:r>
              <a:rPr lang="en-US" altLang="en-US" sz="3200" dirty="0"/>
              <a:t>medfilt2(image, [h w])</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F425D6D9-47C6-F409-8F52-511D28EC8EC9}"/>
              </a:ext>
            </a:extLst>
          </p:cNvPr>
          <p:cNvSpPr>
            <a:spLocks noGrp="1" noChangeArrowheads="1"/>
          </p:cNvSpPr>
          <p:nvPr>
            <p:ph type="title" idx="4294967295"/>
          </p:nvPr>
        </p:nvSpPr>
        <p:spPr>
          <a:xfrm>
            <a:off x="685800" y="171450"/>
            <a:ext cx="8458200" cy="571500"/>
          </a:xfrm>
        </p:spPr>
        <p:txBody>
          <a:bodyPr>
            <a:normAutofit fontScale="90000"/>
          </a:bodyPr>
          <a:lstStyle/>
          <a:p>
            <a:pPr eaLnBrk="1" hangingPunct="1">
              <a:defRPr/>
            </a:pPr>
            <a:r>
              <a:rPr lang="en-US"/>
              <a:t>Median vs. Gaussian filtering</a:t>
            </a:r>
          </a:p>
        </p:txBody>
      </p:sp>
      <p:graphicFrame>
        <p:nvGraphicFramePr>
          <p:cNvPr id="141315" name="Object 3">
            <a:extLst>
              <a:ext uri="{FF2B5EF4-FFF2-40B4-BE49-F238E27FC236}">
                <a16:creationId xmlns:a16="http://schemas.microsoft.com/office/drawing/2014/main" id="{9C219FC1-7BD5-F41A-9F0F-321011FB3273}"/>
              </a:ext>
            </a:extLst>
          </p:cNvPr>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name="Equation" r:id="rId3" imgW="1971675" imgH="3076575" progId="">
                  <p:embed/>
                </p:oleObj>
              </mc:Choice>
              <mc:Fallback>
                <p:oleObj name="Equation" r:id="rId3" imgW="1971675" imgH="3076575"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1316" name="AutoShape 4">
            <a:extLst>
              <a:ext uri="{FF2B5EF4-FFF2-40B4-BE49-F238E27FC236}">
                <a16:creationId xmlns:a16="http://schemas.microsoft.com/office/drawing/2014/main" id="{6E1196D3-91E9-A0CB-5139-F8185E811F73}"/>
              </a:ext>
            </a:extLst>
          </p:cNvPr>
          <p:cNvSpPr>
            <a:spLocks noChangeAspect="1" noChangeArrowheads="1" noTextEdit="1"/>
          </p:cNvSpPr>
          <p:nvPr/>
        </p:nvSpPr>
        <p:spPr bwMode="auto">
          <a:xfrm>
            <a:off x="914400" y="971550"/>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1317" name="Rectangle 5">
            <a:extLst>
              <a:ext uri="{FF2B5EF4-FFF2-40B4-BE49-F238E27FC236}">
                <a16:creationId xmlns:a16="http://schemas.microsoft.com/office/drawing/2014/main" id="{85DA7C78-800E-C967-8E47-21BFB61452C3}"/>
              </a:ext>
            </a:extLst>
          </p:cNvPr>
          <p:cNvSpPr>
            <a:spLocks noChangeArrowheads="1"/>
          </p:cNvSpPr>
          <p:nvPr/>
        </p:nvSpPr>
        <p:spPr bwMode="auto">
          <a:xfrm>
            <a:off x="914400" y="971550"/>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endParaRPr lang="en-US" altLang="en-US" sz="2400">
              <a:solidFill>
                <a:srgbClr val="000000"/>
              </a:solidFill>
            </a:endParaRPr>
          </a:p>
        </p:txBody>
      </p:sp>
      <p:pic>
        <p:nvPicPr>
          <p:cNvPr id="141318" name="Picture 9" descr="salt_and_pepper2">
            <a:extLst>
              <a:ext uri="{FF2B5EF4-FFF2-40B4-BE49-F238E27FC236}">
                <a16:creationId xmlns:a16="http://schemas.microsoft.com/office/drawing/2014/main" id="{D05E1F2E-1939-992D-6DDB-F32A37E61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250950"/>
            <a:ext cx="64008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 Box 10">
            <a:extLst>
              <a:ext uri="{FF2B5EF4-FFF2-40B4-BE49-F238E27FC236}">
                <a16:creationId xmlns:a16="http://schemas.microsoft.com/office/drawing/2014/main" id="{028FE6E5-9FE4-5E4E-C8B0-395EB0ADA321}"/>
              </a:ext>
            </a:extLst>
          </p:cNvPr>
          <p:cNvSpPr txBox="1">
            <a:spLocks noChangeArrowheads="1"/>
          </p:cNvSpPr>
          <p:nvPr/>
        </p:nvSpPr>
        <p:spPr bwMode="auto">
          <a:xfrm>
            <a:off x="2457450"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3x3</a:t>
            </a:r>
          </a:p>
        </p:txBody>
      </p:sp>
      <p:sp>
        <p:nvSpPr>
          <p:cNvPr id="141320" name="Text Box 11">
            <a:extLst>
              <a:ext uri="{FF2B5EF4-FFF2-40B4-BE49-F238E27FC236}">
                <a16:creationId xmlns:a16="http://schemas.microsoft.com/office/drawing/2014/main" id="{4463F2DC-6E89-602B-BC4D-E0A8BCA6B1A8}"/>
              </a:ext>
            </a:extLst>
          </p:cNvPr>
          <p:cNvSpPr txBox="1">
            <a:spLocks noChangeArrowheads="1"/>
          </p:cNvSpPr>
          <p:nvPr/>
        </p:nvSpPr>
        <p:spPr bwMode="auto">
          <a:xfrm>
            <a:off x="4657725"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5x5</a:t>
            </a:r>
          </a:p>
        </p:txBody>
      </p:sp>
      <p:sp>
        <p:nvSpPr>
          <p:cNvPr id="141321" name="Text Box 12">
            <a:extLst>
              <a:ext uri="{FF2B5EF4-FFF2-40B4-BE49-F238E27FC236}">
                <a16:creationId xmlns:a16="http://schemas.microsoft.com/office/drawing/2014/main" id="{B95D4359-7241-C821-24CA-0B9F92C89A68}"/>
              </a:ext>
            </a:extLst>
          </p:cNvPr>
          <p:cNvSpPr txBox="1">
            <a:spLocks noChangeArrowheads="1"/>
          </p:cNvSpPr>
          <p:nvPr/>
        </p:nvSpPr>
        <p:spPr bwMode="auto">
          <a:xfrm>
            <a:off x="6791325"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7x7</a:t>
            </a:r>
          </a:p>
        </p:txBody>
      </p:sp>
      <p:sp>
        <p:nvSpPr>
          <p:cNvPr id="141322" name="Text Box 13">
            <a:extLst>
              <a:ext uri="{FF2B5EF4-FFF2-40B4-BE49-F238E27FC236}">
                <a16:creationId xmlns:a16="http://schemas.microsoft.com/office/drawing/2014/main" id="{F8C3F804-50DD-1EAB-541E-48771D16974C}"/>
              </a:ext>
            </a:extLst>
          </p:cNvPr>
          <p:cNvSpPr txBox="1">
            <a:spLocks noChangeArrowheads="1"/>
          </p:cNvSpPr>
          <p:nvPr/>
        </p:nvSpPr>
        <p:spPr bwMode="auto">
          <a:xfrm>
            <a:off x="304800" y="2173288"/>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Gaussian</a:t>
            </a:r>
          </a:p>
        </p:txBody>
      </p:sp>
      <p:sp>
        <p:nvSpPr>
          <p:cNvPr id="141323" name="Text Box 14">
            <a:extLst>
              <a:ext uri="{FF2B5EF4-FFF2-40B4-BE49-F238E27FC236}">
                <a16:creationId xmlns:a16="http://schemas.microsoft.com/office/drawing/2014/main" id="{E4E9BF1D-8E73-B701-2F94-77C5D0CC3D7C}"/>
              </a:ext>
            </a:extLst>
          </p:cNvPr>
          <p:cNvSpPr txBox="1">
            <a:spLocks noChangeArrowheads="1"/>
          </p:cNvSpPr>
          <p:nvPr/>
        </p:nvSpPr>
        <p:spPr bwMode="auto">
          <a:xfrm>
            <a:off x="566738" y="5105400"/>
            <a:ext cx="1185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Median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49F6D709-3D02-4497-F803-C46153BD4EF4}"/>
              </a:ext>
            </a:extLst>
          </p:cNvPr>
          <p:cNvSpPr>
            <a:spLocks noGrp="1" noChangeArrowheads="1"/>
          </p:cNvSpPr>
          <p:nvPr>
            <p:ph type="title"/>
          </p:nvPr>
        </p:nvSpPr>
        <p:spPr/>
        <p:txBody>
          <a:bodyPr/>
          <a:lstStyle/>
          <a:p>
            <a:r>
              <a:rPr lang="en-US" altLang="en-US"/>
              <a:t>Side note: Image Compression</a:t>
            </a:r>
          </a:p>
        </p:txBody>
      </p:sp>
      <p:pic>
        <p:nvPicPr>
          <p:cNvPr id="93187" name="Picture 6">
            <a:extLst>
              <a:ext uri="{FF2B5EF4-FFF2-40B4-BE49-F238E27FC236}">
                <a16:creationId xmlns:a16="http://schemas.microsoft.com/office/drawing/2014/main" id="{E0CA3CA3-E041-738F-BF49-BDFF03F82D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89063" y="1676400"/>
            <a:ext cx="5808662" cy="4173538"/>
          </a:xfrm>
          <a:noFill/>
        </p:spPr>
      </p:pic>
      <p:sp>
        <p:nvSpPr>
          <p:cNvPr id="93188" name="Text Box 8">
            <a:extLst>
              <a:ext uri="{FF2B5EF4-FFF2-40B4-BE49-F238E27FC236}">
                <a16:creationId xmlns:a16="http://schemas.microsoft.com/office/drawing/2014/main" id="{DF485783-E797-F65A-53E7-ABB7D15431DA}"/>
              </a:ext>
            </a:extLst>
          </p:cNvPr>
          <p:cNvSpPr txBox="1">
            <a:spLocks noChangeArrowheads="1"/>
          </p:cNvSpPr>
          <p:nvPr/>
        </p:nvSpPr>
        <p:spPr bwMode="auto">
          <a:xfrm>
            <a:off x="3962400" y="59436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89k</a:t>
            </a:r>
          </a:p>
        </p:txBody>
      </p:sp>
    </p:spTree>
    <p:extLst>
      <p:ext uri="{BB962C8B-B14F-4D97-AF65-F5344CB8AC3E}">
        <p14:creationId xmlns:p14="http://schemas.microsoft.com/office/powerpoint/2010/main" val="795014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877D8D6-409E-DDBC-2635-7DAC72E05285}"/>
              </a:ext>
            </a:extLst>
          </p:cNvPr>
          <p:cNvSpPr>
            <a:spLocks noGrp="1" noChangeArrowheads="1"/>
          </p:cNvSpPr>
          <p:nvPr>
            <p:ph type="title"/>
          </p:nvPr>
        </p:nvSpPr>
        <p:spPr>
          <a:xfrm>
            <a:off x="381000" y="76200"/>
            <a:ext cx="9067800" cy="838200"/>
          </a:xfrm>
        </p:spPr>
        <p:txBody>
          <a:bodyPr/>
          <a:lstStyle/>
          <a:p>
            <a:r>
              <a:rPr lang="en-US" altLang="en-US"/>
              <a:t>Lossless Compression (e.g. Huffman coding)</a:t>
            </a:r>
          </a:p>
        </p:txBody>
      </p:sp>
      <p:pic>
        <p:nvPicPr>
          <p:cNvPr id="95235" name="Picture 2" descr="color-square-01">
            <a:extLst>
              <a:ext uri="{FF2B5EF4-FFF2-40B4-BE49-F238E27FC236}">
                <a16:creationId xmlns:a16="http://schemas.microsoft.com/office/drawing/2014/main" id="{A53B16F3-BC89-0297-17DE-1CCF36374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1789113"/>
            <a:ext cx="2667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4" descr="color-line-01">
            <a:extLst>
              <a:ext uri="{FF2B5EF4-FFF2-40B4-BE49-F238E27FC236}">
                <a16:creationId xmlns:a16="http://schemas.microsoft.com/office/drawing/2014/main" id="{BFCBB41D-C61B-25C7-B94B-B8E793A4D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5622925"/>
            <a:ext cx="2133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3">
            <a:extLst>
              <a:ext uri="{FF2B5EF4-FFF2-40B4-BE49-F238E27FC236}">
                <a16:creationId xmlns:a16="http://schemas.microsoft.com/office/drawing/2014/main" id="{13BCEBD1-19AE-BCB7-DF27-DAF541EC369D}"/>
              </a:ext>
            </a:extLst>
          </p:cNvPr>
          <p:cNvSpPr txBox="1">
            <a:spLocks noChangeArrowheads="1"/>
          </p:cNvSpPr>
          <p:nvPr/>
        </p:nvSpPr>
        <p:spPr bwMode="auto">
          <a:xfrm>
            <a:off x="1303338" y="1198563"/>
            <a:ext cx="187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Input image:</a:t>
            </a:r>
          </a:p>
        </p:txBody>
      </p:sp>
      <p:sp>
        <p:nvSpPr>
          <p:cNvPr id="7" name="TextBox 6">
            <a:extLst>
              <a:ext uri="{FF2B5EF4-FFF2-40B4-BE49-F238E27FC236}">
                <a16:creationId xmlns:a16="http://schemas.microsoft.com/office/drawing/2014/main" id="{1D5A8B56-DADE-A7A2-3EBC-CC9D7FFBE3D2}"/>
              </a:ext>
            </a:extLst>
          </p:cNvPr>
          <p:cNvSpPr txBox="1">
            <a:spLocks noChangeArrowheads="1"/>
          </p:cNvSpPr>
          <p:nvPr/>
        </p:nvSpPr>
        <p:spPr bwMode="auto">
          <a:xfrm>
            <a:off x="1055688" y="5146675"/>
            <a:ext cx="2376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Pixel histogram:</a:t>
            </a:r>
          </a:p>
        </p:txBody>
      </p:sp>
      <p:pic>
        <p:nvPicPr>
          <p:cNvPr id="207878" name="Picture 6" descr="color-column-01">
            <a:extLst>
              <a:ext uri="{FF2B5EF4-FFF2-40B4-BE49-F238E27FC236}">
                <a16:creationId xmlns:a16="http://schemas.microsoft.com/office/drawing/2014/main" id="{E4D2B4C9-888D-2F6D-792E-FD10AEC57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17700"/>
            <a:ext cx="24765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EA8569D-0C2C-F4B1-95C1-F0A18379EBD4}"/>
              </a:ext>
            </a:extLst>
          </p:cNvPr>
          <p:cNvSpPr txBox="1">
            <a:spLocks noChangeArrowheads="1"/>
          </p:cNvSpPr>
          <p:nvPr/>
        </p:nvSpPr>
        <p:spPr bwMode="auto">
          <a:xfrm>
            <a:off x="5973763" y="1198563"/>
            <a:ext cx="169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Pixel code:</a:t>
            </a:r>
          </a:p>
        </p:txBody>
      </p:sp>
      <p:sp>
        <p:nvSpPr>
          <p:cNvPr id="11" name="TextBox 10">
            <a:extLst>
              <a:ext uri="{FF2B5EF4-FFF2-40B4-BE49-F238E27FC236}">
                <a16:creationId xmlns:a16="http://schemas.microsoft.com/office/drawing/2014/main" id="{A6581E3B-9F70-32EC-D9E0-598DBCD4E4CC}"/>
              </a:ext>
            </a:extLst>
          </p:cNvPr>
          <p:cNvSpPr txBox="1">
            <a:spLocks noChangeArrowheads="1"/>
          </p:cNvSpPr>
          <p:nvPr/>
        </p:nvSpPr>
        <p:spPr bwMode="auto">
          <a:xfrm>
            <a:off x="5146675" y="4875213"/>
            <a:ext cx="29416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Compressed image:</a:t>
            </a:r>
          </a:p>
          <a:p>
            <a:pPr>
              <a:spcBef>
                <a:spcPct val="0"/>
              </a:spcBef>
            </a:pPr>
            <a:r>
              <a:rPr lang="en-US" altLang="en-US" sz="2400"/>
              <a:t>0 110 110 0 0</a:t>
            </a:r>
          </a:p>
          <a:p>
            <a:pPr>
              <a:spcBef>
                <a:spcPct val="0"/>
              </a:spcBef>
            </a:pPr>
            <a:r>
              <a:rPr lang="en-US" altLang="en-US" sz="2400"/>
              <a:t>0 10 110 111 0</a:t>
            </a:r>
          </a:p>
          <a:p>
            <a:pPr>
              <a:spcBef>
                <a:spcPct val="0"/>
              </a:spcBef>
            </a:pPr>
            <a:r>
              <a:rPr lang="en-US" altLang="en-US" sz="2400"/>
              <a:t>…</a:t>
            </a:r>
          </a:p>
        </p:txBody>
      </p:sp>
      <p:sp>
        <p:nvSpPr>
          <p:cNvPr id="95242" name="TextBox 12">
            <a:extLst>
              <a:ext uri="{FF2B5EF4-FFF2-40B4-BE49-F238E27FC236}">
                <a16:creationId xmlns:a16="http://schemas.microsoft.com/office/drawing/2014/main" id="{74C66F34-537D-0690-224C-8CF13B1624BD}"/>
              </a:ext>
            </a:extLst>
          </p:cNvPr>
          <p:cNvSpPr txBox="1">
            <a:spLocks noChangeArrowheads="1"/>
          </p:cNvSpPr>
          <p:nvPr/>
        </p:nvSpPr>
        <p:spPr bwMode="auto">
          <a:xfrm>
            <a:off x="3284538" y="6459538"/>
            <a:ext cx="807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800">
                <a:hlinkClick r:id="rId6"/>
              </a:rPr>
              <a:t>https://www.print-driver.com/stories/huffman-coding-jpeg</a:t>
            </a:r>
            <a:endParaRPr lang="en-US" altLang="en-US" sz="1800"/>
          </a:p>
        </p:txBody>
      </p:sp>
    </p:spTree>
    <p:extLst>
      <p:ext uri="{BB962C8B-B14F-4D97-AF65-F5344CB8AC3E}">
        <p14:creationId xmlns:p14="http://schemas.microsoft.com/office/powerpoint/2010/main" val="230358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8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8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45B1228-97DB-99BC-B5EF-526C089133CA}"/>
              </a:ext>
            </a:extLst>
          </p:cNvPr>
          <p:cNvSpPr>
            <a:spLocks noGrp="1" noChangeArrowheads="1"/>
          </p:cNvSpPr>
          <p:nvPr>
            <p:ph type="title"/>
          </p:nvPr>
        </p:nvSpPr>
        <p:spPr/>
        <p:txBody>
          <a:bodyPr/>
          <a:lstStyle/>
          <a:p>
            <a:r>
              <a:rPr lang="en-US" altLang="en-US"/>
              <a:t>Lossless Compression not enough</a:t>
            </a:r>
          </a:p>
        </p:txBody>
      </p:sp>
      <p:pic>
        <p:nvPicPr>
          <p:cNvPr id="97283" name="Picture 6">
            <a:extLst>
              <a:ext uri="{FF2B5EF4-FFF2-40B4-BE49-F238E27FC236}">
                <a16:creationId xmlns:a16="http://schemas.microsoft.com/office/drawing/2014/main" id="{1B00CB2D-058C-9810-DB23-51F7E0E10A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219200"/>
            <a:ext cx="3711575" cy="2667000"/>
          </a:xfrm>
          <a:noFill/>
        </p:spPr>
      </p:pic>
      <p:pic>
        <p:nvPicPr>
          <p:cNvPr id="8" name="Picture 2" descr="CSFchartPslide">
            <a:extLst>
              <a:ext uri="{FF2B5EF4-FFF2-40B4-BE49-F238E27FC236}">
                <a16:creationId xmlns:a16="http://schemas.microsoft.com/office/drawing/2014/main" id="{80DA1B50-3618-E6C6-F677-8AFB6D97E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102100"/>
            <a:ext cx="4000500" cy="266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4A1839AD-7AA0-0F73-767C-82B64C26884C}"/>
              </a:ext>
            </a:extLst>
          </p:cNvPr>
          <p:cNvSpPr>
            <a:spLocks/>
          </p:cNvSpPr>
          <p:nvPr/>
        </p:nvSpPr>
        <p:spPr bwMode="auto">
          <a:xfrm>
            <a:off x="2173288" y="4121150"/>
            <a:ext cx="4037012" cy="2520950"/>
          </a:xfrm>
          <a:custGeom>
            <a:avLst/>
            <a:gdLst>
              <a:gd name="T0" fmla="*/ 0 w 4344"/>
              <a:gd name="T1" fmla="*/ 2147483646 h 2806"/>
              <a:gd name="T2" fmla="*/ 2147483646 w 4344"/>
              <a:gd name="T3" fmla="*/ 2147483646 h 2806"/>
              <a:gd name="T4" fmla="*/ 2147483646 w 4344"/>
              <a:gd name="T5" fmla="*/ 2147483646 h 2806"/>
              <a:gd name="T6" fmla="*/ 2147483646 w 4344"/>
              <a:gd name="T7" fmla="*/ 2147483646 h 2806"/>
              <a:gd name="T8" fmla="*/ 2147483646 w 4344"/>
              <a:gd name="T9" fmla="*/ 2147483646 h 2806"/>
              <a:gd name="T10" fmla="*/ 0 60000 65536"/>
              <a:gd name="T11" fmla="*/ 0 60000 65536"/>
              <a:gd name="T12" fmla="*/ 0 60000 65536"/>
              <a:gd name="T13" fmla="*/ 0 60000 65536"/>
              <a:gd name="T14" fmla="*/ 0 60000 65536"/>
              <a:gd name="T15" fmla="*/ 0 w 4344"/>
              <a:gd name="T16" fmla="*/ 0 h 2806"/>
              <a:gd name="T17" fmla="*/ 4344 w 4344"/>
              <a:gd name="T18" fmla="*/ 2806 h 2806"/>
            </a:gdLst>
            <a:ahLst/>
            <a:cxnLst>
              <a:cxn ang="T10">
                <a:pos x="T0" y="T1"/>
              </a:cxn>
              <a:cxn ang="T11">
                <a:pos x="T2" y="T3"/>
              </a:cxn>
              <a:cxn ang="T12">
                <a:pos x="T4" y="T5"/>
              </a:cxn>
              <a:cxn ang="T13">
                <a:pos x="T6" y="T7"/>
              </a:cxn>
              <a:cxn ang="T14">
                <a:pos x="T8" y="T9"/>
              </a:cxn>
            </a:cxnLst>
            <a:rect l="T15" t="T16" r="T17" b="T18"/>
            <a:pathLst>
              <a:path w="4344" h="2806">
                <a:moveTo>
                  <a:pt x="0" y="2806"/>
                </a:moveTo>
                <a:cubicBezTo>
                  <a:pt x="409" y="2023"/>
                  <a:pt x="818" y="1240"/>
                  <a:pt x="1200" y="778"/>
                </a:cubicBezTo>
                <a:cubicBezTo>
                  <a:pt x="1582" y="316"/>
                  <a:pt x="1930" y="68"/>
                  <a:pt x="2292" y="34"/>
                </a:cubicBezTo>
                <a:cubicBezTo>
                  <a:pt x="2654" y="0"/>
                  <a:pt x="3030" y="288"/>
                  <a:pt x="3372" y="574"/>
                </a:cubicBezTo>
                <a:cubicBezTo>
                  <a:pt x="3714" y="860"/>
                  <a:pt x="4182" y="1554"/>
                  <a:pt x="4344" y="1750"/>
                </a:cubicBezTo>
              </a:path>
            </a:pathLst>
          </a:custGeom>
          <a:noFill/>
          <a:ln w="762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92714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8DA8A88-3A40-AF23-2C6F-CFF568FD561E}"/>
              </a:ext>
            </a:extLst>
          </p:cNvPr>
          <p:cNvSpPr>
            <a:spLocks noGrp="1" noChangeArrowheads="1"/>
          </p:cNvSpPr>
          <p:nvPr>
            <p:ph type="title" idx="4294967295"/>
          </p:nvPr>
        </p:nvSpPr>
        <p:spPr>
          <a:xfrm>
            <a:off x="685800" y="76200"/>
            <a:ext cx="8229600" cy="838200"/>
          </a:xfrm>
        </p:spPr>
        <p:txBody>
          <a:bodyPr/>
          <a:lstStyle/>
          <a:p>
            <a:r>
              <a:rPr lang="en-US" altLang="en-US"/>
              <a:t>Lossy Image Compression (JPEG)</a:t>
            </a:r>
          </a:p>
        </p:txBody>
      </p:sp>
      <p:graphicFrame>
        <p:nvGraphicFramePr>
          <p:cNvPr id="99331" name="Object 4">
            <a:extLst>
              <a:ext uri="{FF2B5EF4-FFF2-40B4-BE49-F238E27FC236}">
                <a16:creationId xmlns:a16="http://schemas.microsoft.com/office/drawing/2014/main" id="{335ADC5A-576E-53EE-B0D5-648B3BDF69B0}"/>
              </a:ext>
            </a:extLst>
          </p:cNvPr>
          <p:cNvGraphicFramePr>
            <a:graphicFrameLocks noChangeAspect="1"/>
          </p:cNvGraphicFramePr>
          <p:nvPr/>
        </p:nvGraphicFramePr>
        <p:xfrm>
          <a:off x="4076700" y="1287463"/>
          <a:ext cx="4572000" cy="4529137"/>
        </p:xfrm>
        <a:graphic>
          <a:graphicData uri="http://schemas.openxmlformats.org/presentationml/2006/ole">
            <mc:AlternateContent xmlns:mc="http://schemas.openxmlformats.org/markup-compatibility/2006">
              <mc:Choice xmlns:v="urn:schemas-microsoft-com:vml" Requires="v">
                <p:oleObj name="Bitmap Image" r:id="rId3" imgW="4990476" imgH="4944165" progId="Paint.Picture">
                  <p:embed/>
                </p:oleObj>
              </mc:Choice>
              <mc:Fallback>
                <p:oleObj name="Bitmap Image" r:id="rId3" imgW="4990476" imgH="4944165" progId="Paint.Picture">
                  <p:embed/>
                  <p:pic>
                    <p:nvPicPr>
                      <p:cNvPr id="99331" name="Object 4">
                        <a:extLst>
                          <a:ext uri="{FF2B5EF4-FFF2-40B4-BE49-F238E27FC236}">
                            <a16:creationId xmlns:a16="http://schemas.microsoft.com/office/drawing/2014/main" id="{335ADC5A-576E-53EE-B0D5-648B3BDF6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1287463"/>
                        <a:ext cx="4572000"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2" name="Rectangle 6">
            <a:extLst>
              <a:ext uri="{FF2B5EF4-FFF2-40B4-BE49-F238E27FC236}">
                <a16:creationId xmlns:a16="http://schemas.microsoft.com/office/drawing/2014/main" id="{FE51B9A8-4C5D-063D-8FD6-AC99C6ACC76A}"/>
              </a:ext>
            </a:extLst>
          </p:cNvPr>
          <p:cNvSpPr>
            <a:spLocks noChangeArrowheads="1"/>
          </p:cNvSpPr>
          <p:nvPr/>
        </p:nvSpPr>
        <p:spPr bwMode="auto">
          <a:xfrm>
            <a:off x="1066800" y="6096000"/>
            <a:ext cx="648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Block-based Discrete Cosine Transform (DCT)</a:t>
            </a:r>
          </a:p>
        </p:txBody>
      </p:sp>
      <p:pic>
        <p:nvPicPr>
          <p:cNvPr id="99333" name="Picture 61477" descr="A cat looking at the camera&#10;&#10;Description automatically generated with medium confidence">
            <a:extLst>
              <a:ext uri="{FF2B5EF4-FFF2-40B4-BE49-F238E27FC236}">
                <a16:creationId xmlns:a16="http://schemas.microsoft.com/office/drawing/2014/main" id="{2F644E30-5C11-A267-C6AF-917EA1440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2640013"/>
            <a:ext cx="19050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1">
            <a:extLst>
              <a:ext uri="{FF2B5EF4-FFF2-40B4-BE49-F238E27FC236}">
                <a16:creationId xmlns:a16="http://schemas.microsoft.com/office/drawing/2014/main" id="{857ACF63-7775-E6A5-4BA8-3043419C8BD5}"/>
              </a:ext>
            </a:extLst>
          </p:cNvPr>
          <p:cNvSpPr>
            <a:spLocks noChangeArrowheads="1"/>
          </p:cNvSpPr>
          <p:nvPr/>
        </p:nvSpPr>
        <p:spPr bwMode="auto">
          <a:xfrm>
            <a:off x="1376363" y="2971800"/>
            <a:ext cx="147637" cy="1365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99335" name="Rectangle 7">
            <a:extLst>
              <a:ext uri="{FF2B5EF4-FFF2-40B4-BE49-F238E27FC236}">
                <a16:creationId xmlns:a16="http://schemas.microsoft.com/office/drawing/2014/main" id="{6F196623-D3A3-5779-D59B-E484FDFA862B}"/>
              </a:ext>
            </a:extLst>
          </p:cNvPr>
          <p:cNvSpPr>
            <a:spLocks noChangeArrowheads="1"/>
          </p:cNvSpPr>
          <p:nvPr/>
        </p:nvSpPr>
        <p:spPr bwMode="auto">
          <a:xfrm>
            <a:off x="1574800" y="3143250"/>
            <a:ext cx="128588" cy="1365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99336" name="Picture 5" descr="dct">
            <a:extLst>
              <a:ext uri="{FF2B5EF4-FFF2-40B4-BE49-F238E27FC236}">
                <a16:creationId xmlns:a16="http://schemas.microsoft.com/office/drawing/2014/main" id="{522D855C-8B4D-D38A-73D4-1D3C0534E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1053" t="34534" b="33813"/>
          <a:stretch>
            <a:fillRect/>
          </a:stretch>
        </p:blipFill>
        <p:spPr bwMode="auto">
          <a:xfrm>
            <a:off x="2478088" y="2924175"/>
            <a:ext cx="733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5" descr="dct">
            <a:extLst>
              <a:ext uri="{FF2B5EF4-FFF2-40B4-BE49-F238E27FC236}">
                <a16:creationId xmlns:a16="http://schemas.microsoft.com/office/drawing/2014/main" id="{72693569-AA98-02A2-2EFE-5D88FCDEDC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3120" t="74425"/>
          <a:stretch>
            <a:fillRect/>
          </a:stretch>
        </p:blipFill>
        <p:spPr bwMode="auto">
          <a:xfrm>
            <a:off x="2524125" y="2192338"/>
            <a:ext cx="68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338" name="Straight Arrow Connector 3">
            <a:extLst>
              <a:ext uri="{FF2B5EF4-FFF2-40B4-BE49-F238E27FC236}">
                <a16:creationId xmlns:a16="http://schemas.microsoft.com/office/drawing/2014/main" id="{B012BBF1-86DC-5C12-387B-D349DEF05085}"/>
              </a:ext>
            </a:extLst>
          </p:cNvPr>
          <p:cNvCxnSpPr>
            <a:cxnSpLocks noChangeShapeType="1"/>
            <a:endCxn id="99337" idx="1"/>
          </p:cNvCxnSpPr>
          <p:nvPr/>
        </p:nvCxnSpPr>
        <p:spPr bwMode="auto">
          <a:xfrm flipV="1">
            <a:off x="1574800" y="2530475"/>
            <a:ext cx="949325" cy="393700"/>
          </a:xfrm>
          <a:prstGeom prst="straightConnector1">
            <a:avLst/>
          </a:prstGeom>
          <a:noFill/>
          <a:ln w="19050" algn="ctr">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99339" name="Straight Arrow Connector 14">
            <a:extLst>
              <a:ext uri="{FF2B5EF4-FFF2-40B4-BE49-F238E27FC236}">
                <a16:creationId xmlns:a16="http://schemas.microsoft.com/office/drawing/2014/main" id="{10B4C7C9-38CB-DF13-4E4B-A190FB301ED1}"/>
              </a:ext>
            </a:extLst>
          </p:cNvPr>
          <p:cNvCxnSpPr>
            <a:cxnSpLocks/>
            <a:endCxn id="99336" idx="1"/>
          </p:cNvCxnSpPr>
          <p:nvPr/>
        </p:nvCxnSpPr>
        <p:spPr bwMode="auto">
          <a:xfrm>
            <a:off x="1703388" y="3176588"/>
            <a:ext cx="774700" cy="166687"/>
          </a:xfrm>
          <a:prstGeom prst="straightConnector1">
            <a:avLst/>
          </a:prstGeom>
          <a:noFill/>
          <a:ln w="19050" algn="ctr">
            <a:solidFill>
              <a:schemeClr val="tx1"/>
            </a:solidFill>
            <a:round/>
            <a:headEnd/>
            <a:tailEnd type="triangle" w="lg" len="med"/>
          </a:ln>
          <a:extLst>
            <a:ext uri="{909E8E84-426E-40DD-AFC4-6F175D3DCCD1}">
              <a14:hiddenFill xmlns:a14="http://schemas.microsoft.com/office/drawing/2010/main">
                <a:noFill/>
              </a14:hiddenFill>
            </a:ext>
          </a:extLst>
        </p:spPr>
      </p:cxnSp>
      <p:sp>
        <p:nvSpPr>
          <p:cNvPr id="99340" name="TextBox 6">
            <a:extLst>
              <a:ext uri="{FF2B5EF4-FFF2-40B4-BE49-F238E27FC236}">
                <a16:creationId xmlns:a16="http://schemas.microsoft.com/office/drawing/2014/main" id="{BEAF10EC-DB51-DDF3-0246-BFD6E9E4567A}"/>
              </a:ext>
            </a:extLst>
          </p:cNvPr>
          <p:cNvSpPr txBox="1">
            <a:spLocks noChangeArrowheads="1"/>
          </p:cNvSpPr>
          <p:nvPr/>
        </p:nvSpPr>
        <p:spPr bwMode="auto">
          <a:xfrm>
            <a:off x="315913" y="4714875"/>
            <a:ext cx="346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cut up into 8x8 blocks</a:t>
            </a:r>
          </a:p>
        </p:txBody>
      </p:sp>
    </p:spTree>
    <p:extLst>
      <p:ext uri="{BB962C8B-B14F-4D97-AF65-F5344CB8AC3E}">
        <p14:creationId xmlns:p14="http://schemas.microsoft.com/office/powerpoint/2010/main" val="2540418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37C5705-56DB-F0D3-E34D-98565FCDD0F5}"/>
              </a:ext>
            </a:extLst>
          </p:cNvPr>
          <p:cNvSpPr>
            <a:spLocks noGrp="1" noChangeArrowheads="1"/>
          </p:cNvSpPr>
          <p:nvPr>
            <p:ph type="title" idx="4294967295"/>
          </p:nvPr>
        </p:nvSpPr>
        <p:spPr/>
        <p:txBody>
          <a:bodyPr/>
          <a:lstStyle/>
          <a:p>
            <a:r>
              <a:rPr lang="en-US" altLang="en-US"/>
              <a:t>Using DCT in JPEG </a:t>
            </a:r>
            <a:r>
              <a:rPr lang="en-US" altLang="en-US">
                <a:solidFill>
                  <a:schemeClr val="accent2"/>
                </a:solidFill>
                <a:latin typeface="Comic Sans MS" panose="030F0702030302020204" pitchFamily="66" charset="0"/>
              </a:rPr>
              <a:t>  </a:t>
            </a:r>
          </a:p>
        </p:txBody>
      </p:sp>
      <p:sp>
        <p:nvSpPr>
          <p:cNvPr id="101379" name="Rectangle 3">
            <a:extLst>
              <a:ext uri="{FF2B5EF4-FFF2-40B4-BE49-F238E27FC236}">
                <a16:creationId xmlns:a16="http://schemas.microsoft.com/office/drawing/2014/main" id="{E55AC51E-20A7-4F49-E208-DFF95280DC62}"/>
              </a:ext>
            </a:extLst>
          </p:cNvPr>
          <p:cNvSpPr>
            <a:spLocks noGrp="1" noChangeArrowheads="1"/>
          </p:cNvSpPr>
          <p:nvPr>
            <p:ph type="body" idx="4294967295"/>
          </p:nvPr>
        </p:nvSpPr>
        <p:spPr/>
        <p:txBody>
          <a:bodyPr/>
          <a:lstStyle/>
          <a:p>
            <a:r>
              <a:rPr lang="en-US" altLang="en-US"/>
              <a:t>The first coefficient </a:t>
            </a:r>
            <a:r>
              <a:rPr lang="en-US" altLang="en-US">
                <a:latin typeface="Times New Roman" panose="02020603050405020304" pitchFamily="18" charset="0"/>
                <a:cs typeface="Times New Roman" panose="02020603050405020304" pitchFamily="18" charset="0"/>
              </a:rPr>
              <a:t>B(0,0)</a:t>
            </a:r>
            <a:r>
              <a:rPr lang="en-US" altLang="en-US"/>
              <a:t> is the DC component, the average intensity</a:t>
            </a:r>
          </a:p>
          <a:p>
            <a:r>
              <a:rPr lang="en-US" altLang="en-US"/>
              <a:t>The top-left coeffs represent low frequencies, the bottom right – high frequencies</a:t>
            </a:r>
          </a:p>
          <a:p>
            <a:endParaRPr lang="en-US" altLang="en-US"/>
          </a:p>
        </p:txBody>
      </p:sp>
      <p:pic>
        <p:nvPicPr>
          <p:cNvPr id="101380" name="Picture 4">
            <a:extLst>
              <a:ext uri="{FF2B5EF4-FFF2-40B4-BE49-F238E27FC236}">
                <a16:creationId xmlns:a16="http://schemas.microsoft.com/office/drawing/2014/main" id="{C4A429AA-41EE-2C04-2E73-F26D8AB5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09950"/>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aphicFrame>
        <p:nvGraphicFramePr>
          <p:cNvPr id="101381" name="Object 4">
            <a:extLst>
              <a:ext uri="{FF2B5EF4-FFF2-40B4-BE49-F238E27FC236}">
                <a16:creationId xmlns:a16="http://schemas.microsoft.com/office/drawing/2014/main" id="{E913219A-437B-A3F2-8EA0-7735D5E43A15}"/>
              </a:ext>
            </a:extLst>
          </p:cNvPr>
          <p:cNvGraphicFramePr>
            <a:graphicFrameLocks noChangeAspect="1"/>
          </p:cNvGraphicFramePr>
          <p:nvPr/>
        </p:nvGraphicFramePr>
        <p:xfrm>
          <a:off x="1585913" y="3219450"/>
          <a:ext cx="3048000" cy="3019425"/>
        </p:xfrm>
        <a:graphic>
          <a:graphicData uri="http://schemas.openxmlformats.org/presentationml/2006/ole">
            <mc:AlternateContent xmlns:mc="http://schemas.openxmlformats.org/markup-compatibility/2006">
              <mc:Choice xmlns:v="urn:schemas-microsoft-com:vml" Requires="v">
                <p:oleObj name="Bitmap Image" r:id="rId4" imgW="4990476" imgH="4944165" progId="Paint.Picture">
                  <p:embed/>
                </p:oleObj>
              </mc:Choice>
              <mc:Fallback>
                <p:oleObj name="Bitmap Image" r:id="rId4" imgW="4990476" imgH="4944165" progId="Paint.Picture">
                  <p:embed/>
                  <p:pic>
                    <p:nvPicPr>
                      <p:cNvPr id="101381" name="Object 4">
                        <a:extLst>
                          <a:ext uri="{FF2B5EF4-FFF2-40B4-BE49-F238E27FC236}">
                            <a16:creationId xmlns:a16="http://schemas.microsoft.com/office/drawing/2014/main" id="{E913219A-437B-A3F2-8EA0-7735D5E43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3219450"/>
                        <a:ext cx="3048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22018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C9778F-FF3B-E521-053A-C103520FE3BF}"/>
              </a:ext>
            </a:extLst>
          </p:cNvPr>
          <p:cNvSpPr>
            <a:spLocks noGrp="1" noChangeArrowheads="1"/>
          </p:cNvSpPr>
          <p:nvPr>
            <p:ph type="title" idx="4294967295"/>
          </p:nvPr>
        </p:nvSpPr>
        <p:spPr/>
        <p:txBody>
          <a:bodyPr/>
          <a:lstStyle/>
          <a:p>
            <a:pPr eaLnBrk="1" hangingPunct="1"/>
            <a:r>
              <a:rPr lang="en-US" altLang="en-US" sz="3800"/>
              <a:t>Image compression using DCT</a:t>
            </a:r>
            <a:endParaRPr lang="en-US" altLang="en-US" sz="3800">
              <a:solidFill>
                <a:schemeClr val="accent2"/>
              </a:solidFill>
              <a:latin typeface="Comic Sans MS" panose="030F0702030302020204" pitchFamily="66" charset="0"/>
            </a:endParaRPr>
          </a:p>
        </p:txBody>
      </p:sp>
      <p:sp>
        <p:nvSpPr>
          <p:cNvPr id="103427" name="Rectangle 3">
            <a:extLst>
              <a:ext uri="{FF2B5EF4-FFF2-40B4-BE49-F238E27FC236}">
                <a16:creationId xmlns:a16="http://schemas.microsoft.com/office/drawing/2014/main" id="{481913D9-E174-139F-D3DC-A54088E7480E}"/>
              </a:ext>
            </a:extLst>
          </p:cNvPr>
          <p:cNvSpPr>
            <a:spLocks noGrp="1" noChangeArrowheads="1"/>
          </p:cNvSpPr>
          <p:nvPr>
            <p:ph type="body" idx="4294967295"/>
          </p:nvPr>
        </p:nvSpPr>
        <p:spPr>
          <a:xfrm>
            <a:off x="457200" y="990600"/>
            <a:ext cx="8686800" cy="5135563"/>
          </a:xfrm>
        </p:spPr>
        <p:txBody>
          <a:bodyPr/>
          <a:lstStyle/>
          <a:p>
            <a:pPr eaLnBrk="1" hangingPunct="1"/>
            <a:r>
              <a:rPr lang="en-US" altLang="en-US" sz="2400">
                <a:sym typeface="Wingdings" panose="05000000000000000000" pitchFamily="2" charset="2"/>
              </a:rPr>
              <a:t>Quantize </a:t>
            </a:r>
          </a:p>
          <a:p>
            <a:pPr lvl="1" eaLnBrk="1" hangingPunct="1"/>
            <a:r>
              <a:rPr lang="en-US" altLang="en-US" sz="1800">
                <a:sym typeface="Wingdings" panose="05000000000000000000" pitchFamily="2" charset="2"/>
              </a:rPr>
              <a:t>More coarsely for high frequencies (tend to have smaller values anyway)</a:t>
            </a:r>
          </a:p>
          <a:p>
            <a:pPr lvl="1" eaLnBrk="1" hangingPunct="1"/>
            <a:r>
              <a:rPr lang="en-US" altLang="en-US" sz="1800">
                <a:sym typeface="Wingdings" panose="05000000000000000000" pitchFamily="2" charset="2"/>
              </a:rPr>
              <a:t>Many quantized high frequency values will be zero</a:t>
            </a:r>
          </a:p>
          <a:p>
            <a:pPr eaLnBrk="1" hangingPunct="1"/>
            <a:r>
              <a:rPr lang="en-US" altLang="en-US" sz="2400">
                <a:sym typeface="Wingdings" panose="05000000000000000000" pitchFamily="2" charset="2"/>
              </a:rPr>
              <a:t>Encode</a:t>
            </a:r>
          </a:p>
          <a:p>
            <a:pPr lvl="1" eaLnBrk="1" hangingPunct="1"/>
            <a:r>
              <a:rPr lang="en-US" altLang="en-US" sz="1800">
                <a:sym typeface="Wingdings" panose="05000000000000000000" pitchFamily="2" charset="2"/>
              </a:rPr>
              <a:t>Can decode with inverse dct</a:t>
            </a:r>
          </a:p>
        </p:txBody>
      </p:sp>
      <p:pic>
        <p:nvPicPr>
          <p:cNvPr id="103428"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a:extLst>
              <a:ext uri="{FF2B5EF4-FFF2-40B4-BE49-F238E27FC236}">
                <a16:creationId xmlns:a16="http://schemas.microsoft.com/office/drawing/2014/main" id="{63E9B3A6-E599-B595-069A-5B6EBA003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43275"/>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a:extLst>
              <a:ext uri="{FF2B5EF4-FFF2-40B4-BE49-F238E27FC236}">
                <a16:creationId xmlns:a16="http://schemas.microsoft.com/office/drawing/2014/main" id="{BEF300F5-9AD2-443B-48D4-E46C7912D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343400"/>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a:extLst>
              <a:ext uri="{FF2B5EF4-FFF2-40B4-BE49-F238E27FC236}">
                <a16:creationId xmlns:a16="http://schemas.microsoft.com/office/drawing/2014/main" id="{49C27303-A580-5BBC-A512-19318D839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535613"/>
            <a:ext cx="259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4">
            <a:extLst>
              <a:ext uri="{FF2B5EF4-FFF2-40B4-BE49-F238E27FC236}">
                <a16:creationId xmlns:a16="http://schemas.microsoft.com/office/drawing/2014/main" id="{4C3D2698-60BC-BF70-44D1-D38503A52463}"/>
              </a:ext>
            </a:extLst>
          </p:cNvPr>
          <p:cNvSpPr/>
          <p:nvPr/>
        </p:nvSpPr>
        <p:spPr>
          <a:xfrm>
            <a:off x="2362200" y="495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3432" name="TextBox 15">
            <a:extLst>
              <a:ext uri="{FF2B5EF4-FFF2-40B4-BE49-F238E27FC236}">
                <a16:creationId xmlns:a16="http://schemas.microsoft.com/office/drawing/2014/main" id="{5A23960B-C185-25F1-C92F-00E677486FE5}"/>
              </a:ext>
            </a:extLst>
          </p:cNvPr>
          <p:cNvSpPr txBox="1">
            <a:spLocks noChangeArrowheads="1"/>
          </p:cNvSpPr>
          <p:nvPr/>
        </p:nvSpPr>
        <p:spPr bwMode="auto">
          <a:xfrm>
            <a:off x="6172200" y="38862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Quantization table</a:t>
            </a:r>
          </a:p>
        </p:txBody>
      </p:sp>
      <p:sp>
        <p:nvSpPr>
          <p:cNvPr id="103433" name="TextBox 16">
            <a:extLst>
              <a:ext uri="{FF2B5EF4-FFF2-40B4-BE49-F238E27FC236}">
                <a16:creationId xmlns:a16="http://schemas.microsoft.com/office/drawing/2014/main" id="{B1E5B9D7-4E96-896E-57A9-9B79296DE7B5}"/>
              </a:ext>
            </a:extLst>
          </p:cNvPr>
          <p:cNvSpPr txBox="1">
            <a:spLocks noChangeArrowheads="1"/>
          </p:cNvSpPr>
          <p:nvPr/>
        </p:nvSpPr>
        <p:spPr bwMode="auto">
          <a:xfrm>
            <a:off x="0" y="32115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Filter responses</a:t>
            </a:r>
          </a:p>
        </p:txBody>
      </p:sp>
      <p:sp>
        <p:nvSpPr>
          <p:cNvPr id="103434" name="TextBox 17">
            <a:extLst>
              <a:ext uri="{FF2B5EF4-FFF2-40B4-BE49-F238E27FC236}">
                <a16:creationId xmlns:a16="http://schemas.microsoft.com/office/drawing/2014/main" id="{278BD1BC-0EAA-B108-4480-38021CE78186}"/>
              </a:ext>
            </a:extLst>
          </p:cNvPr>
          <p:cNvSpPr txBox="1">
            <a:spLocks noChangeArrowheads="1"/>
          </p:cNvSpPr>
          <p:nvPr/>
        </p:nvSpPr>
        <p:spPr bwMode="auto">
          <a:xfrm>
            <a:off x="0" y="51816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Quantized values</a:t>
            </a:r>
          </a:p>
        </p:txBody>
      </p:sp>
    </p:spTree>
    <p:extLst>
      <p:ext uri="{BB962C8B-B14F-4D97-AF65-F5344CB8AC3E}">
        <p14:creationId xmlns:p14="http://schemas.microsoft.com/office/powerpoint/2010/main" val="2411906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1A69D159-B278-7A85-0F72-6A1CCC04A8B1}"/>
              </a:ext>
            </a:extLst>
          </p:cNvPr>
          <p:cNvSpPr>
            <a:spLocks noGrp="1" noChangeArrowheads="1"/>
          </p:cNvSpPr>
          <p:nvPr>
            <p:ph type="title" idx="4294967295"/>
          </p:nvPr>
        </p:nvSpPr>
        <p:spPr/>
        <p:txBody>
          <a:bodyPr/>
          <a:lstStyle/>
          <a:p>
            <a:pPr eaLnBrk="1" hangingPunct="1"/>
            <a:r>
              <a:rPr lang="en-US" altLang="en-US" sz="3800"/>
              <a:t>JPEG Compression Summary</a:t>
            </a:r>
          </a:p>
        </p:txBody>
      </p:sp>
      <p:sp>
        <p:nvSpPr>
          <p:cNvPr id="3" name="Content Placeholder 2">
            <a:extLst>
              <a:ext uri="{FF2B5EF4-FFF2-40B4-BE49-F238E27FC236}">
                <a16:creationId xmlns:a16="http://schemas.microsoft.com/office/drawing/2014/main" id="{8A9ABBB6-B532-955F-A293-A1F9BB9641B2}"/>
              </a:ext>
            </a:extLst>
          </p:cNvPr>
          <p:cNvSpPr>
            <a:spLocks noGrp="1" noChangeArrowheads="1"/>
          </p:cNvSpPr>
          <p:nvPr>
            <p:ph idx="4294967295"/>
          </p:nvPr>
        </p:nvSpPr>
        <p:spPr>
          <a:xfrm>
            <a:off x="457200" y="990600"/>
            <a:ext cx="8229600" cy="5135563"/>
          </a:xfrm>
        </p:spPr>
        <p:txBody>
          <a:bodyPr/>
          <a:lstStyle/>
          <a:p>
            <a:pPr marL="514350" indent="-514350" eaLnBrk="1" hangingPunct="1">
              <a:buFont typeface="Calibri" panose="020F0502020204030204" pitchFamily="34" charset="0"/>
              <a:buNone/>
            </a:pPr>
            <a:r>
              <a:rPr lang="en-US" altLang="en-US" sz="3200"/>
              <a:t>Subsample color by factor of 2</a:t>
            </a:r>
          </a:p>
          <a:p>
            <a:pPr marL="914400" lvl="1" indent="-514350" eaLnBrk="1" hangingPunct="1"/>
            <a:r>
              <a:rPr lang="en-US" altLang="en-US" sz="2400"/>
              <a:t>People have bad resolution for color</a:t>
            </a:r>
          </a:p>
          <a:p>
            <a:pPr marL="514350" indent="-514350" eaLnBrk="1" hangingPunct="1">
              <a:buFont typeface="Calibri" panose="020F0502020204030204" pitchFamily="34" charset="0"/>
              <a:buNone/>
            </a:pPr>
            <a:r>
              <a:rPr lang="en-US" altLang="en-US" sz="3200"/>
              <a:t>Split into blocks (8x8, typically), subtract 128</a:t>
            </a:r>
          </a:p>
          <a:p>
            <a:pPr marL="514350" indent="-514350" eaLnBrk="1" hangingPunct="1">
              <a:buFont typeface="Calibri" panose="020F0502020204030204" pitchFamily="34" charset="0"/>
              <a:buNone/>
            </a:pPr>
            <a:r>
              <a:rPr lang="en-US" altLang="en-US" sz="3200"/>
              <a:t>For each block</a:t>
            </a:r>
          </a:p>
          <a:p>
            <a:pPr marL="914400" lvl="1" indent="-514350" eaLnBrk="1" hangingPunct="1">
              <a:buFont typeface="Calibri" panose="020F0502020204030204" pitchFamily="34" charset="0"/>
              <a:buAutoNum type="alphaLcPeriod"/>
            </a:pPr>
            <a:r>
              <a:rPr lang="en-US" altLang="en-US" sz="2400"/>
              <a:t>Compute DCT coefficients</a:t>
            </a:r>
          </a:p>
          <a:p>
            <a:pPr marL="914400" lvl="1" indent="-514350" eaLnBrk="1" hangingPunct="1">
              <a:buFont typeface="Calibri" panose="020F0502020204030204" pitchFamily="34" charset="0"/>
              <a:buAutoNum type="alphaLcPeriod"/>
            </a:pPr>
            <a:r>
              <a:rPr lang="en-US" altLang="en-US" sz="2400"/>
              <a:t>Coarsely quantize</a:t>
            </a:r>
          </a:p>
          <a:p>
            <a:pPr marL="1314450" lvl="2" indent="-514350" eaLnBrk="1" hangingPunct="1"/>
            <a:r>
              <a:rPr lang="en-US" altLang="en-US" sz="2000"/>
              <a:t>Many high frequency components will become zero</a:t>
            </a:r>
          </a:p>
          <a:p>
            <a:pPr marL="914400" lvl="1" indent="-514350" eaLnBrk="1" hangingPunct="1">
              <a:buFont typeface="Calibri" panose="020F0502020204030204" pitchFamily="34" charset="0"/>
              <a:buAutoNum type="alphaLcPeriod"/>
            </a:pPr>
            <a:r>
              <a:rPr lang="en-US" altLang="en-US" sz="2400"/>
              <a:t>Encode (e.g., with Huffman coding)</a:t>
            </a:r>
          </a:p>
          <a:p>
            <a:pPr marL="514350" indent="-514350" eaLnBrk="1" hangingPunct="1">
              <a:buFont typeface="Calibri" panose="020F0502020204030204" pitchFamily="34" charset="0"/>
              <a:buNone/>
            </a:pPr>
            <a:endParaRPr lang="en-US" altLang="en-US" sz="3200"/>
          </a:p>
        </p:txBody>
      </p:sp>
      <p:sp>
        <p:nvSpPr>
          <p:cNvPr id="105476" name="TextBox 3">
            <a:extLst>
              <a:ext uri="{FF2B5EF4-FFF2-40B4-BE49-F238E27FC236}">
                <a16:creationId xmlns:a16="http://schemas.microsoft.com/office/drawing/2014/main" id="{02DA2A40-FF8A-9B60-BEB0-9AFDF894068F}"/>
              </a:ext>
            </a:extLst>
          </p:cNvPr>
          <p:cNvSpPr txBox="1">
            <a:spLocks noChangeArrowheads="1"/>
          </p:cNvSpPr>
          <p:nvPr/>
        </p:nvSpPr>
        <p:spPr bwMode="auto">
          <a:xfrm>
            <a:off x="5510213"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hlinkClick r:id="rId2"/>
              </a:rPr>
              <a:t>http://en.wikipedia.org/wiki/YCbCr</a:t>
            </a:r>
            <a:endParaRPr lang="en-US" altLang="en-US" sz="1800">
              <a:solidFill>
                <a:srgbClr val="000000"/>
              </a:solidFill>
            </a:endParaRPr>
          </a:p>
          <a:p>
            <a:pPr eaLnBrk="1" hangingPunct="1">
              <a:spcBef>
                <a:spcPct val="0"/>
              </a:spcBef>
            </a:pPr>
            <a:r>
              <a:rPr lang="en-US" altLang="en-US" sz="1800">
                <a:solidFill>
                  <a:srgbClr val="000000"/>
                </a:solidFill>
                <a:hlinkClick r:id="rId3"/>
              </a:rPr>
              <a:t>http://en.wikipedia.org/wiki/JPEG</a:t>
            </a:r>
            <a:endParaRPr lang="en-US" altLang="en-US" sz="1800">
              <a:solidFill>
                <a:srgbClr val="000000"/>
              </a:solidFill>
            </a:endParaRPr>
          </a:p>
        </p:txBody>
      </p:sp>
      <p:sp>
        <p:nvSpPr>
          <p:cNvPr id="2" name="TextBox 1">
            <a:extLst>
              <a:ext uri="{FF2B5EF4-FFF2-40B4-BE49-F238E27FC236}">
                <a16:creationId xmlns:a16="http://schemas.microsoft.com/office/drawing/2014/main" id="{DE3BF18F-220E-B569-FCF0-91D2234BE6C0}"/>
              </a:ext>
            </a:extLst>
          </p:cNvPr>
          <p:cNvSpPr txBox="1">
            <a:spLocks noChangeArrowheads="1"/>
          </p:cNvSpPr>
          <p:nvPr/>
        </p:nvSpPr>
        <p:spPr bwMode="auto">
          <a:xfrm>
            <a:off x="457200" y="5248275"/>
            <a:ext cx="89201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a:t>Spatial dimension of color channels are reduced by 2 (lecture 2)!</a:t>
            </a:r>
          </a:p>
        </p:txBody>
      </p:sp>
    </p:spTree>
    <p:extLst>
      <p:ext uri="{BB962C8B-B14F-4D97-AF65-F5344CB8AC3E}">
        <p14:creationId xmlns:p14="http://schemas.microsoft.com/office/powerpoint/2010/main" val="658207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a:extLst>
              <a:ext uri="{FF2B5EF4-FFF2-40B4-BE49-F238E27FC236}">
                <a16:creationId xmlns:a16="http://schemas.microsoft.com/office/drawing/2014/main" id="{8C459103-B5E0-DD51-4136-D937195E712C}"/>
              </a:ext>
            </a:extLst>
          </p:cNvPr>
          <p:cNvSpPr>
            <a:spLocks noGrp="1" noChangeArrowheads="1"/>
          </p:cNvSpPr>
          <p:nvPr>
            <p:ph type="title" idx="4294967295"/>
          </p:nvPr>
        </p:nvSpPr>
        <p:spPr/>
        <p:txBody>
          <a:bodyPr/>
          <a:lstStyle/>
          <a:p>
            <a:r>
              <a:rPr lang="en-US" altLang="en-US"/>
              <a:t>JPEG compression comparison</a:t>
            </a:r>
          </a:p>
        </p:txBody>
      </p:sp>
      <p:pic>
        <p:nvPicPr>
          <p:cNvPr id="107523" name="Picture 6">
            <a:extLst>
              <a:ext uri="{FF2B5EF4-FFF2-40B4-BE49-F238E27FC236}">
                <a16:creationId xmlns:a16="http://schemas.microsoft.com/office/drawing/2014/main" id="{49077D50-99E2-A9A8-A425-DB70A2B75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3986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7">
            <a:extLst>
              <a:ext uri="{FF2B5EF4-FFF2-40B4-BE49-F238E27FC236}">
                <a16:creationId xmlns:a16="http://schemas.microsoft.com/office/drawing/2014/main" id="{58901F1D-A69C-E432-492F-272A6D76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3986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8">
            <a:extLst>
              <a:ext uri="{FF2B5EF4-FFF2-40B4-BE49-F238E27FC236}">
                <a16:creationId xmlns:a16="http://schemas.microsoft.com/office/drawing/2014/main" id="{B7DDE2CB-2968-5388-D862-76CB8E3D8705}"/>
              </a:ext>
            </a:extLst>
          </p:cNvPr>
          <p:cNvSpPr txBox="1">
            <a:spLocks noChangeArrowheads="1"/>
          </p:cNvSpPr>
          <p:nvPr/>
        </p:nvSpPr>
        <p:spPr bwMode="auto">
          <a:xfrm>
            <a:off x="1838325" y="51054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89k</a:t>
            </a:r>
          </a:p>
        </p:txBody>
      </p:sp>
      <p:sp>
        <p:nvSpPr>
          <p:cNvPr id="107526" name="Text Box 9">
            <a:extLst>
              <a:ext uri="{FF2B5EF4-FFF2-40B4-BE49-F238E27FC236}">
                <a16:creationId xmlns:a16="http://schemas.microsoft.com/office/drawing/2014/main" id="{82CB72B5-9C27-FF53-4071-42EEAEA72DD9}"/>
              </a:ext>
            </a:extLst>
          </p:cNvPr>
          <p:cNvSpPr txBox="1">
            <a:spLocks noChangeArrowheads="1"/>
          </p:cNvSpPr>
          <p:nvPr/>
        </p:nvSpPr>
        <p:spPr bwMode="auto">
          <a:xfrm>
            <a:off x="6537325" y="51054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12k</a:t>
            </a:r>
          </a:p>
        </p:txBody>
      </p:sp>
    </p:spTree>
    <p:extLst>
      <p:ext uri="{BB962C8B-B14F-4D97-AF65-F5344CB8AC3E}">
        <p14:creationId xmlns:p14="http://schemas.microsoft.com/office/powerpoint/2010/main" val="3217672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46">
            <a:extLst>
              <a:ext uri="{FF2B5EF4-FFF2-40B4-BE49-F238E27FC236}">
                <a16:creationId xmlns:a16="http://schemas.microsoft.com/office/drawing/2014/main" id="{BDB9B931-764C-E633-E276-C39D566ED5F3}"/>
              </a:ext>
            </a:extLst>
          </p:cNvPr>
          <p:cNvGrpSpPr>
            <a:grpSpLocks/>
          </p:cNvGrpSpPr>
          <p:nvPr/>
        </p:nvGrpSpPr>
        <p:grpSpPr bwMode="auto">
          <a:xfrm>
            <a:off x="2271713" y="2679700"/>
            <a:ext cx="2062162" cy="984250"/>
            <a:chOff x="2271434" y="1337797"/>
            <a:chExt cx="2062889" cy="984631"/>
          </a:xfrm>
        </p:grpSpPr>
        <p:cxnSp>
          <p:nvCxnSpPr>
            <p:cNvPr id="56367" name="Straight Arrow Connector 47">
              <a:extLst>
                <a:ext uri="{FF2B5EF4-FFF2-40B4-BE49-F238E27FC236}">
                  <a16:creationId xmlns:a16="http://schemas.microsoft.com/office/drawing/2014/main" id="{C008A17E-9B4F-98D0-F807-52E7475FF14F}"/>
                </a:ext>
              </a:extLst>
            </p:cNvPr>
            <p:cNvCxnSpPr>
              <a:cxnSpLocks/>
              <a:stCxn id="56327" idx="0"/>
              <a:endCxn id="56334" idx="2"/>
            </p:cNvCxnSpPr>
            <p:nvPr/>
          </p:nvCxnSpPr>
          <p:spPr bwMode="auto">
            <a:xfrm>
              <a:off x="2271434" y="1337797"/>
              <a:ext cx="2062889" cy="984631"/>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6368" name="TextBox 48">
              <a:extLst>
                <a:ext uri="{FF2B5EF4-FFF2-40B4-BE49-F238E27FC236}">
                  <a16:creationId xmlns:a16="http://schemas.microsoft.com/office/drawing/2014/main" id="{449AB012-9CCB-50BC-C85F-133647A8AB4E}"/>
                </a:ext>
              </a:extLst>
            </p:cNvPr>
            <p:cNvSpPr txBox="1">
              <a:spLocks noChangeArrowheads="1"/>
            </p:cNvSpPr>
            <p:nvPr/>
          </p:nvSpPr>
          <p:spPr bwMode="auto">
            <a:xfrm>
              <a:off x="3052549" y="1402046"/>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
        <p:nvSpPr>
          <p:cNvPr id="56323" name="Rectangle 2">
            <a:extLst>
              <a:ext uri="{FF2B5EF4-FFF2-40B4-BE49-F238E27FC236}">
                <a16:creationId xmlns:a16="http://schemas.microsoft.com/office/drawing/2014/main" id="{12CADDB2-830E-C9E2-03B0-54BE5C23C909}"/>
              </a:ext>
            </a:extLst>
          </p:cNvPr>
          <p:cNvSpPr>
            <a:spLocks noGrp="1" noChangeArrowheads="1"/>
          </p:cNvSpPr>
          <p:nvPr>
            <p:ph type="title"/>
          </p:nvPr>
        </p:nvSpPr>
        <p:spPr/>
        <p:txBody>
          <a:bodyPr/>
          <a:lstStyle/>
          <a:p>
            <a:r>
              <a:rPr lang="en-US" altLang="en-US"/>
              <a:t>Band-pass filtering in spatial domain</a:t>
            </a:r>
          </a:p>
        </p:txBody>
      </p:sp>
      <p:sp>
        <p:nvSpPr>
          <p:cNvPr id="56324" name="Rectangle 5">
            <a:extLst>
              <a:ext uri="{FF2B5EF4-FFF2-40B4-BE49-F238E27FC236}">
                <a16:creationId xmlns:a16="http://schemas.microsoft.com/office/drawing/2014/main" id="{504C2B63-6D5A-C680-1F81-9C0B2E40E4C8}"/>
              </a:ext>
            </a:extLst>
          </p:cNvPr>
          <p:cNvSpPr>
            <a:spLocks noChangeArrowheads="1"/>
          </p:cNvSpPr>
          <p:nvPr/>
        </p:nvSpPr>
        <p:spPr bwMode="auto">
          <a:xfrm>
            <a:off x="685800" y="914400"/>
            <a:ext cx="2670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ts val="38"/>
              </a:spcBef>
            </a:pPr>
            <a:r>
              <a:rPr lang="en-US" altLang="en-US" sz="2000"/>
              <a:t>Gaussian Pyramid</a:t>
            </a:r>
          </a:p>
          <a:p>
            <a:pPr algn="ctr">
              <a:spcBef>
                <a:spcPts val="38"/>
              </a:spcBef>
            </a:pPr>
            <a:r>
              <a:rPr lang="en-US" altLang="en-US" sz="2000"/>
              <a:t>(low-pass images)</a:t>
            </a:r>
          </a:p>
        </p:txBody>
      </p:sp>
      <p:pic>
        <p:nvPicPr>
          <p:cNvPr id="56325" name="Picture 2" descr="A cat with blue eyes&#10;&#10;Description automatically generated with medium confidence">
            <a:extLst>
              <a:ext uri="{FF2B5EF4-FFF2-40B4-BE49-F238E27FC236}">
                <a16:creationId xmlns:a16="http://schemas.microsoft.com/office/drawing/2014/main" id="{ED507C6D-C4A0-57B4-9F4D-19FB4AEEA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4357688"/>
            <a:ext cx="23209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4" descr="A cat with blue eyes&#10;&#10;Description automatically generated with medium confidence">
            <a:extLst>
              <a:ext uri="{FF2B5EF4-FFF2-40B4-BE49-F238E27FC236}">
                <a16:creationId xmlns:a16="http://schemas.microsoft.com/office/drawing/2014/main" id="{60BC440C-E68D-B784-188D-6C7097CA2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082925"/>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6" descr="A cat with blue eyes&#10;&#10;Description automatically generated with medium confidence">
            <a:extLst>
              <a:ext uri="{FF2B5EF4-FFF2-40B4-BE49-F238E27FC236}">
                <a16:creationId xmlns:a16="http://schemas.microsoft.com/office/drawing/2014/main" id="{54928DF5-48D4-711C-A5A1-A4E002542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2389188"/>
            <a:ext cx="581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A close up of a cat&#10;&#10;Description automatically generated with medium confidence">
            <a:extLst>
              <a:ext uri="{FF2B5EF4-FFF2-40B4-BE49-F238E27FC236}">
                <a16:creationId xmlns:a16="http://schemas.microsoft.com/office/drawing/2014/main" id="{BC1EF077-C3E0-B7B5-0AA7-BED109B2C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6738" y="1984375"/>
            <a:ext cx="2889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0">
            <a:extLst>
              <a:ext uri="{FF2B5EF4-FFF2-40B4-BE49-F238E27FC236}">
                <a16:creationId xmlns:a16="http://schemas.microsoft.com/office/drawing/2014/main" id="{32E8E4D0-BA42-4FC6-44EE-18F934EB31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1725613"/>
            <a:ext cx="1460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0" name="Group 30">
            <a:extLst>
              <a:ext uri="{FF2B5EF4-FFF2-40B4-BE49-F238E27FC236}">
                <a16:creationId xmlns:a16="http://schemas.microsoft.com/office/drawing/2014/main" id="{7A96A0A8-9D47-C099-E9E8-A91D009E7CD8}"/>
              </a:ext>
            </a:extLst>
          </p:cNvPr>
          <p:cNvGrpSpPr>
            <a:grpSpLocks/>
          </p:cNvGrpSpPr>
          <p:nvPr/>
        </p:nvGrpSpPr>
        <p:grpSpPr bwMode="auto">
          <a:xfrm>
            <a:off x="2054225" y="1600200"/>
            <a:ext cx="2517775" cy="455613"/>
            <a:chOff x="2053759" y="1600200"/>
            <a:chExt cx="2518241" cy="455704"/>
          </a:xfrm>
        </p:grpSpPr>
        <p:cxnSp>
          <p:nvCxnSpPr>
            <p:cNvPr id="56365" name="Straight Arrow Connector 13">
              <a:extLst>
                <a:ext uri="{FF2B5EF4-FFF2-40B4-BE49-F238E27FC236}">
                  <a16:creationId xmlns:a16="http://schemas.microsoft.com/office/drawing/2014/main" id="{A637122B-FBB5-A559-11A3-0CF6AE3E6CD9}"/>
                </a:ext>
              </a:extLst>
            </p:cNvPr>
            <p:cNvCxnSpPr>
              <a:cxnSpLocks/>
              <a:stCxn id="56329" idx="0"/>
            </p:cNvCxnSpPr>
            <p:nvPr/>
          </p:nvCxnSpPr>
          <p:spPr bwMode="auto">
            <a:xfrm>
              <a:off x="2053759" y="1797701"/>
              <a:ext cx="2518241" cy="258203"/>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6366" name="TextBox 14">
              <a:extLst>
                <a:ext uri="{FF2B5EF4-FFF2-40B4-BE49-F238E27FC236}">
                  <a16:creationId xmlns:a16="http://schemas.microsoft.com/office/drawing/2014/main" id="{55DA0FA5-E241-8100-4C95-616694F61995}"/>
                </a:ext>
              </a:extLst>
            </p:cNvPr>
            <p:cNvSpPr txBox="1">
              <a:spLocks noChangeArrowheads="1"/>
            </p:cNvSpPr>
            <p:nvPr/>
          </p:nvSpPr>
          <p:spPr bwMode="auto">
            <a:xfrm>
              <a:off x="3048000" y="16002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pic>
        <p:nvPicPr>
          <p:cNvPr id="56331" name="Picture 23" descr="A close up of a cat&#10;&#10;Description automatically generated with medium confidence">
            <a:extLst>
              <a:ext uri="{FF2B5EF4-FFF2-40B4-BE49-F238E27FC236}">
                <a16:creationId xmlns:a16="http://schemas.microsoft.com/office/drawing/2014/main" id="{10174802-0AF7-A587-772D-3E2BC5AD1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213" y="2384425"/>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33">
            <a:extLst>
              <a:ext uri="{FF2B5EF4-FFF2-40B4-BE49-F238E27FC236}">
                <a16:creationId xmlns:a16="http://schemas.microsoft.com/office/drawing/2014/main" id="{11FDA087-60BA-31C5-9673-10BD413D3A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5513" y="1976438"/>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3" name="Group 43">
            <a:extLst>
              <a:ext uri="{FF2B5EF4-FFF2-40B4-BE49-F238E27FC236}">
                <a16:creationId xmlns:a16="http://schemas.microsoft.com/office/drawing/2014/main" id="{AD154C9D-F97D-AF05-4CAA-44192A73C06D}"/>
              </a:ext>
            </a:extLst>
          </p:cNvPr>
          <p:cNvGrpSpPr>
            <a:grpSpLocks/>
          </p:cNvGrpSpPr>
          <p:nvPr/>
        </p:nvGrpSpPr>
        <p:grpSpPr bwMode="auto">
          <a:xfrm>
            <a:off x="2125663" y="2128838"/>
            <a:ext cx="2474912" cy="579437"/>
            <a:chOff x="2097670" y="1477866"/>
            <a:chExt cx="2474330" cy="578038"/>
          </a:xfrm>
        </p:grpSpPr>
        <p:cxnSp>
          <p:nvCxnSpPr>
            <p:cNvPr id="56363" name="Straight Arrow Connector 44">
              <a:extLst>
                <a:ext uri="{FF2B5EF4-FFF2-40B4-BE49-F238E27FC236}">
                  <a16:creationId xmlns:a16="http://schemas.microsoft.com/office/drawing/2014/main" id="{F8F4D059-3F5F-93BD-2DB1-6ED6D1EEAF74}"/>
                </a:ext>
              </a:extLst>
            </p:cNvPr>
            <p:cNvCxnSpPr>
              <a:cxnSpLocks/>
              <a:stCxn id="56328" idx="0"/>
            </p:cNvCxnSpPr>
            <p:nvPr/>
          </p:nvCxnSpPr>
          <p:spPr bwMode="auto">
            <a:xfrm>
              <a:off x="2097670" y="1477866"/>
              <a:ext cx="2474330" cy="57803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6364" name="TextBox 45">
              <a:extLst>
                <a:ext uri="{FF2B5EF4-FFF2-40B4-BE49-F238E27FC236}">
                  <a16:creationId xmlns:a16="http://schemas.microsoft.com/office/drawing/2014/main" id="{EFDA441C-0111-CA6B-D807-9C420365B604}"/>
                </a:ext>
              </a:extLst>
            </p:cNvPr>
            <p:cNvSpPr txBox="1">
              <a:spLocks noChangeArrowheads="1"/>
            </p:cNvSpPr>
            <p:nvPr/>
          </p:nvSpPr>
          <p:spPr bwMode="auto">
            <a:xfrm>
              <a:off x="3324153" y="1481977"/>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up</a:t>
              </a:r>
            </a:p>
          </p:txBody>
        </p:sp>
      </p:grpSp>
      <p:pic>
        <p:nvPicPr>
          <p:cNvPr id="56334" name="Picture 49" descr="A cat with blue eyes&#10;&#10;Description automatically generated with medium confidence">
            <a:extLst>
              <a:ext uri="{FF2B5EF4-FFF2-40B4-BE49-F238E27FC236}">
                <a16:creationId xmlns:a16="http://schemas.microsoft.com/office/drawing/2014/main" id="{BE0FBC18-886F-C83C-D08E-E8EBA0C48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75" y="3082925"/>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5" name="Group 53">
            <a:extLst>
              <a:ext uri="{FF2B5EF4-FFF2-40B4-BE49-F238E27FC236}">
                <a16:creationId xmlns:a16="http://schemas.microsoft.com/office/drawing/2014/main" id="{351AF75A-57F2-9DF6-B743-83076EFA2CD5}"/>
              </a:ext>
            </a:extLst>
          </p:cNvPr>
          <p:cNvGrpSpPr>
            <a:grpSpLocks/>
          </p:cNvGrpSpPr>
          <p:nvPr/>
        </p:nvGrpSpPr>
        <p:grpSpPr bwMode="auto">
          <a:xfrm>
            <a:off x="2562225" y="3663950"/>
            <a:ext cx="1560513" cy="766763"/>
            <a:chOff x="2404876" y="1189506"/>
            <a:chExt cx="1560943" cy="766564"/>
          </a:xfrm>
        </p:grpSpPr>
        <p:cxnSp>
          <p:nvCxnSpPr>
            <p:cNvPr id="56361" name="Straight Arrow Connector 54">
              <a:extLst>
                <a:ext uri="{FF2B5EF4-FFF2-40B4-BE49-F238E27FC236}">
                  <a16:creationId xmlns:a16="http://schemas.microsoft.com/office/drawing/2014/main" id="{60DB3D6F-44D8-B747-3652-827C23E9D3D8}"/>
                </a:ext>
              </a:extLst>
            </p:cNvPr>
            <p:cNvCxnSpPr>
              <a:cxnSpLocks/>
              <a:stCxn id="56326" idx="0"/>
            </p:cNvCxnSpPr>
            <p:nvPr/>
          </p:nvCxnSpPr>
          <p:spPr bwMode="auto">
            <a:xfrm>
              <a:off x="2404876" y="1189506"/>
              <a:ext cx="991597" cy="766564"/>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6362" name="TextBox 55">
              <a:extLst>
                <a:ext uri="{FF2B5EF4-FFF2-40B4-BE49-F238E27FC236}">
                  <a16:creationId xmlns:a16="http://schemas.microsoft.com/office/drawing/2014/main" id="{A1C93812-F03E-B5F9-F4C3-816DA2B0811D}"/>
                </a:ext>
              </a:extLst>
            </p:cNvPr>
            <p:cNvSpPr txBox="1">
              <a:spLocks noChangeArrowheads="1"/>
            </p:cNvSpPr>
            <p:nvPr/>
          </p:nvSpPr>
          <p:spPr bwMode="auto">
            <a:xfrm>
              <a:off x="2899020" y="1359432"/>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6336" name="Group 56">
            <a:extLst>
              <a:ext uri="{FF2B5EF4-FFF2-40B4-BE49-F238E27FC236}">
                <a16:creationId xmlns:a16="http://schemas.microsoft.com/office/drawing/2014/main" id="{1091E814-E014-6669-99BD-7E03B5F8720F}"/>
              </a:ext>
            </a:extLst>
          </p:cNvPr>
          <p:cNvGrpSpPr>
            <a:grpSpLocks/>
          </p:cNvGrpSpPr>
          <p:nvPr/>
        </p:nvGrpSpPr>
        <p:grpSpPr bwMode="auto">
          <a:xfrm>
            <a:off x="3236913" y="5272088"/>
            <a:ext cx="3087687" cy="312737"/>
            <a:chOff x="3211511" y="2514601"/>
            <a:chExt cx="3088390" cy="313580"/>
          </a:xfrm>
        </p:grpSpPr>
        <p:sp>
          <p:nvSpPr>
            <p:cNvPr id="58" name="Minus 57">
              <a:extLst>
                <a:ext uri="{FF2B5EF4-FFF2-40B4-BE49-F238E27FC236}">
                  <a16:creationId xmlns:a16="http://schemas.microsoft.com/office/drawing/2014/main" id="{7E065B18-E52D-CC53-FCCC-5006C3C3CEC5}"/>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59" name="Equal 58">
              <a:extLst>
                <a:ext uri="{FF2B5EF4-FFF2-40B4-BE49-F238E27FC236}">
                  <a16:creationId xmlns:a16="http://schemas.microsoft.com/office/drawing/2014/main" id="{D26579E6-ED81-E1B6-0017-5C07033E48BE}"/>
                </a:ext>
              </a:extLst>
            </p:cNvPr>
            <p:cNvSpPr/>
            <p:nvPr/>
          </p:nvSpPr>
          <p:spPr bwMode="auto">
            <a:xfrm>
              <a:off x="5999796" y="2514601"/>
              <a:ext cx="300105"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pic>
        <p:nvPicPr>
          <p:cNvPr id="56337" name="Picture 64" descr="A cat with blue eyes&#10;&#10;Description automatically generated with medium confidence">
            <a:extLst>
              <a:ext uri="{FF2B5EF4-FFF2-40B4-BE49-F238E27FC236}">
                <a16:creationId xmlns:a16="http://schemas.microsoft.com/office/drawing/2014/main" id="{7156418A-FF8F-34A2-029A-C2DB87B62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4357688"/>
            <a:ext cx="2322512"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38" name="Group 69">
            <a:extLst>
              <a:ext uri="{FF2B5EF4-FFF2-40B4-BE49-F238E27FC236}">
                <a16:creationId xmlns:a16="http://schemas.microsoft.com/office/drawing/2014/main" id="{8B170685-0556-79CF-6BF3-FF84723E5086}"/>
              </a:ext>
            </a:extLst>
          </p:cNvPr>
          <p:cNvGrpSpPr>
            <a:grpSpLocks/>
          </p:cNvGrpSpPr>
          <p:nvPr/>
        </p:nvGrpSpPr>
        <p:grpSpPr bwMode="auto">
          <a:xfrm>
            <a:off x="3236913" y="3433763"/>
            <a:ext cx="3087687" cy="314325"/>
            <a:chOff x="3211511" y="2514601"/>
            <a:chExt cx="3088390" cy="313580"/>
          </a:xfrm>
        </p:grpSpPr>
        <p:sp>
          <p:nvSpPr>
            <p:cNvPr id="71" name="Minus 70">
              <a:extLst>
                <a:ext uri="{FF2B5EF4-FFF2-40B4-BE49-F238E27FC236}">
                  <a16:creationId xmlns:a16="http://schemas.microsoft.com/office/drawing/2014/main" id="{C126AB13-78EC-B1BC-708A-A2A9E0DA19FE}"/>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2" name="Equal 71">
              <a:extLst>
                <a:ext uri="{FF2B5EF4-FFF2-40B4-BE49-F238E27FC236}">
                  <a16:creationId xmlns:a16="http://schemas.microsoft.com/office/drawing/2014/main" id="{C4578644-0776-1107-AEF1-FDF413541566}"/>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56339" name="Group 72">
            <a:extLst>
              <a:ext uri="{FF2B5EF4-FFF2-40B4-BE49-F238E27FC236}">
                <a16:creationId xmlns:a16="http://schemas.microsoft.com/office/drawing/2014/main" id="{B801B37F-0CEA-DA52-E62D-72B72549354E}"/>
              </a:ext>
            </a:extLst>
          </p:cNvPr>
          <p:cNvGrpSpPr>
            <a:grpSpLocks/>
          </p:cNvGrpSpPr>
          <p:nvPr/>
        </p:nvGrpSpPr>
        <p:grpSpPr bwMode="auto">
          <a:xfrm>
            <a:off x="3236913" y="2471738"/>
            <a:ext cx="3087687" cy="314325"/>
            <a:chOff x="3211511" y="2514601"/>
            <a:chExt cx="3088390" cy="313580"/>
          </a:xfrm>
        </p:grpSpPr>
        <p:sp>
          <p:nvSpPr>
            <p:cNvPr id="74" name="Minus 73">
              <a:extLst>
                <a:ext uri="{FF2B5EF4-FFF2-40B4-BE49-F238E27FC236}">
                  <a16:creationId xmlns:a16="http://schemas.microsoft.com/office/drawing/2014/main" id="{261FD2D6-D11E-F54B-2268-A012572F5112}"/>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5" name="Equal 74">
              <a:extLst>
                <a:ext uri="{FF2B5EF4-FFF2-40B4-BE49-F238E27FC236}">
                  <a16:creationId xmlns:a16="http://schemas.microsoft.com/office/drawing/2014/main" id="{6312A35B-6DDE-8BED-A622-14122CFD1C76}"/>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56340" name="Group 75">
            <a:extLst>
              <a:ext uri="{FF2B5EF4-FFF2-40B4-BE49-F238E27FC236}">
                <a16:creationId xmlns:a16="http://schemas.microsoft.com/office/drawing/2014/main" id="{58FA8AE7-25C8-9B6F-CDDD-B6D0BED1BB8D}"/>
              </a:ext>
            </a:extLst>
          </p:cNvPr>
          <p:cNvGrpSpPr>
            <a:grpSpLocks/>
          </p:cNvGrpSpPr>
          <p:nvPr/>
        </p:nvGrpSpPr>
        <p:grpSpPr bwMode="auto">
          <a:xfrm>
            <a:off x="3235325" y="1925638"/>
            <a:ext cx="3087688" cy="312737"/>
            <a:chOff x="3211511" y="2514601"/>
            <a:chExt cx="3088390" cy="313580"/>
          </a:xfrm>
        </p:grpSpPr>
        <p:sp>
          <p:nvSpPr>
            <p:cNvPr id="77" name="Minus 76">
              <a:extLst>
                <a:ext uri="{FF2B5EF4-FFF2-40B4-BE49-F238E27FC236}">
                  <a16:creationId xmlns:a16="http://schemas.microsoft.com/office/drawing/2014/main" id="{324CBD4B-47DB-2419-F586-E865BA603E9C}"/>
                </a:ext>
              </a:extLst>
            </p:cNvPr>
            <p:cNvSpPr/>
            <p:nvPr/>
          </p:nvSpPr>
          <p:spPr bwMode="auto">
            <a:xfrm>
              <a:off x="3211511" y="2514601"/>
              <a:ext cx="312809"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8" name="Equal 77">
              <a:extLst>
                <a:ext uri="{FF2B5EF4-FFF2-40B4-BE49-F238E27FC236}">
                  <a16:creationId xmlns:a16="http://schemas.microsoft.com/office/drawing/2014/main" id="{29FB1087-D87F-A8CB-4069-6EBF7E949357}"/>
                </a:ext>
              </a:extLst>
            </p:cNvPr>
            <p:cNvSpPr/>
            <p:nvPr/>
          </p:nvSpPr>
          <p:spPr bwMode="auto">
            <a:xfrm>
              <a:off x="5999795" y="2514601"/>
              <a:ext cx="300106"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pic>
        <p:nvPicPr>
          <p:cNvPr id="56341" name="Picture 61439" descr="A picture containing nature&#10;&#10;Description automatically generated">
            <a:extLst>
              <a:ext uri="{FF2B5EF4-FFF2-40B4-BE49-F238E27FC236}">
                <a16:creationId xmlns:a16="http://schemas.microsoft.com/office/drawing/2014/main" id="{5FBCFF9A-3EFC-EB17-49C5-AF6677E8DA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325" y="4357688"/>
            <a:ext cx="232251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61445" descr="A picture containing nature, stone&#10;&#10;Description automatically generated">
            <a:extLst>
              <a:ext uri="{FF2B5EF4-FFF2-40B4-BE49-F238E27FC236}">
                <a16:creationId xmlns:a16="http://schemas.microsoft.com/office/drawing/2014/main" id="{A32FDC1C-17C4-5286-5B16-79F9AF0CC0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1350" y="3082925"/>
            <a:ext cx="11604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61447" descr="A drawing of a cat&#10;&#10;Description automatically generated with medium confidence">
            <a:extLst>
              <a:ext uri="{FF2B5EF4-FFF2-40B4-BE49-F238E27FC236}">
                <a16:creationId xmlns:a16="http://schemas.microsoft.com/office/drawing/2014/main" id="{73F6D2C3-8C8C-7AE2-D085-BAA44C9103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8688" y="2409825"/>
            <a:ext cx="5857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61449" descr="A close-up of a drawing&#10;&#10;Description automatically generated with medium confidence">
            <a:extLst>
              <a:ext uri="{FF2B5EF4-FFF2-40B4-BE49-F238E27FC236}">
                <a16:creationId xmlns:a16="http://schemas.microsoft.com/office/drawing/2014/main" id="{8267FB29-D88B-269C-AA8D-92F9050904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6325" y="1984375"/>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5" name="Rectangle 5">
            <a:extLst>
              <a:ext uri="{FF2B5EF4-FFF2-40B4-BE49-F238E27FC236}">
                <a16:creationId xmlns:a16="http://schemas.microsoft.com/office/drawing/2014/main" id="{0C534658-A8A1-EE35-A68E-E13DFC3D1A1E}"/>
              </a:ext>
            </a:extLst>
          </p:cNvPr>
          <p:cNvSpPr>
            <a:spLocks noChangeArrowheads="1"/>
          </p:cNvSpPr>
          <p:nvPr/>
        </p:nvSpPr>
        <p:spPr bwMode="auto">
          <a:xfrm>
            <a:off x="6237288" y="914400"/>
            <a:ext cx="2670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ts val="38"/>
              </a:spcBef>
            </a:pPr>
            <a:r>
              <a:rPr lang="en-US" altLang="en-US" sz="2000"/>
              <a:t>Laplacian Pyramid</a:t>
            </a:r>
          </a:p>
          <a:p>
            <a:pPr algn="ctr">
              <a:spcBef>
                <a:spcPts val="38"/>
              </a:spcBef>
            </a:pPr>
            <a:r>
              <a:rPr lang="en-US" altLang="en-US" sz="2000"/>
              <a:t>(sub-band images)</a:t>
            </a:r>
          </a:p>
        </p:txBody>
      </p:sp>
      <p:pic>
        <p:nvPicPr>
          <p:cNvPr id="56346" name="Picture 61463" descr="A close-up of a person's arm&#10;&#10;Description automatically generated with low confidence">
            <a:extLst>
              <a:ext uri="{FF2B5EF4-FFF2-40B4-BE49-F238E27FC236}">
                <a16:creationId xmlns:a16="http://schemas.microsoft.com/office/drawing/2014/main" id="{9219284C-73EC-2485-88DD-6021EAA7C2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99350" y="1643063"/>
            <a:ext cx="1460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Box 103">
            <a:extLst>
              <a:ext uri="{FF2B5EF4-FFF2-40B4-BE49-F238E27FC236}">
                <a16:creationId xmlns:a16="http://schemas.microsoft.com/office/drawing/2014/main" id="{879D3223-0730-F5D7-74B8-CA2A5F6D4B37}"/>
              </a:ext>
            </a:extLst>
          </p:cNvPr>
          <p:cNvSpPr txBox="1">
            <a:spLocks noChangeArrowheads="1"/>
          </p:cNvSpPr>
          <p:nvPr/>
        </p:nvSpPr>
        <p:spPr bwMode="auto">
          <a:xfrm rot="5400000">
            <a:off x="2912269" y="1278731"/>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a:t>
            </a:r>
          </a:p>
        </p:txBody>
      </p:sp>
      <p:pic>
        <p:nvPicPr>
          <p:cNvPr id="56348" name="Picture 61475">
            <a:extLst>
              <a:ext uri="{FF2B5EF4-FFF2-40B4-BE49-F238E27FC236}">
                <a16:creationId xmlns:a16="http://schemas.microsoft.com/office/drawing/2014/main" id="{F3C10229-A7FB-2A88-FF5E-60CE87A14F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6525" y="1355725"/>
            <a:ext cx="203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9" name="Picture 61477" descr="A cat looking at the camera&#10;&#10;Description automatically generated with medium confidence">
            <a:extLst>
              <a:ext uri="{FF2B5EF4-FFF2-40B4-BE49-F238E27FC236}">
                <a16:creationId xmlns:a16="http://schemas.microsoft.com/office/drawing/2014/main" id="{F9A9EE2C-D730-E912-8759-819ED8CA18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4000" y="4184650"/>
            <a:ext cx="23225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0" name="Picture 61479" descr="A cat lying down&#10;&#10;Description automatically generated with low confidence">
            <a:extLst>
              <a:ext uri="{FF2B5EF4-FFF2-40B4-BE49-F238E27FC236}">
                <a16:creationId xmlns:a16="http://schemas.microsoft.com/office/drawing/2014/main" id="{844FF38A-D82D-41BA-8528-F8576CC790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6763" y="3024188"/>
            <a:ext cx="11604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61481" descr="A cat lying on a person's lap&#10;&#10;Description automatically generated with low confidence">
            <a:extLst>
              <a:ext uri="{FF2B5EF4-FFF2-40B4-BE49-F238E27FC236}">
                <a16:creationId xmlns:a16="http://schemas.microsoft.com/office/drawing/2014/main" id="{49312D01-8EDB-96A6-0BC3-9633A1DAC7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97038" y="2036763"/>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61483" descr="A picture containing cat, mammal, domestic cat, indoor&#10;&#10;Description automatically generated">
            <a:extLst>
              <a:ext uri="{FF2B5EF4-FFF2-40B4-BE49-F238E27FC236}">
                <a16:creationId xmlns:a16="http://schemas.microsoft.com/office/drawing/2014/main" id="{80A1316E-7460-C721-F6A2-8CADCEFDA60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0975" y="1652588"/>
            <a:ext cx="2889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46">
            <a:extLst>
              <a:ext uri="{FF2B5EF4-FFF2-40B4-BE49-F238E27FC236}">
                <a16:creationId xmlns:a16="http://schemas.microsoft.com/office/drawing/2014/main" id="{96AA9A94-FC14-F8A9-0614-2C0B113D7734}"/>
              </a:ext>
            </a:extLst>
          </p:cNvPr>
          <p:cNvGrpSpPr>
            <a:grpSpLocks/>
          </p:cNvGrpSpPr>
          <p:nvPr/>
        </p:nvGrpSpPr>
        <p:grpSpPr bwMode="auto">
          <a:xfrm>
            <a:off x="2271713" y="2679700"/>
            <a:ext cx="2062162" cy="984250"/>
            <a:chOff x="2271434" y="1337797"/>
            <a:chExt cx="2062889" cy="984631"/>
          </a:xfrm>
        </p:grpSpPr>
        <p:cxnSp>
          <p:nvCxnSpPr>
            <p:cNvPr id="58407" name="Straight Arrow Connector 47">
              <a:extLst>
                <a:ext uri="{FF2B5EF4-FFF2-40B4-BE49-F238E27FC236}">
                  <a16:creationId xmlns:a16="http://schemas.microsoft.com/office/drawing/2014/main" id="{BBA3290C-3C06-6FE9-B1D5-38A8C97B4A0C}"/>
                </a:ext>
              </a:extLst>
            </p:cNvPr>
            <p:cNvCxnSpPr>
              <a:cxnSpLocks/>
              <a:stCxn id="58375" idx="0"/>
              <a:endCxn id="58386" idx="2"/>
            </p:cNvCxnSpPr>
            <p:nvPr/>
          </p:nvCxnSpPr>
          <p:spPr bwMode="auto">
            <a:xfrm>
              <a:off x="2271434" y="1337797"/>
              <a:ext cx="2062889" cy="984631"/>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8408" name="TextBox 48">
              <a:extLst>
                <a:ext uri="{FF2B5EF4-FFF2-40B4-BE49-F238E27FC236}">
                  <a16:creationId xmlns:a16="http://schemas.microsoft.com/office/drawing/2014/main" id="{CE19735D-5EF6-CEF3-2013-0EF33DADA7D3}"/>
                </a:ext>
              </a:extLst>
            </p:cNvPr>
            <p:cNvSpPr txBox="1">
              <a:spLocks noChangeArrowheads="1"/>
            </p:cNvSpPr>
            <p:nvPr/>
          </p:nvSpPr>
          <p:spPr bwMode="auto">
            <a:xfrm>
              <a:off x="3052549" y="1402046"/>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
        <p:nvSpPr>
          <p:cNvPr id="58371" name="Rectangle 2">
            <a:extLst>
              <a:ext uri="{FF2B5EF4-FFF2-40B4-BE49-F238E27FC236}">
                <a16:creationId xmlns:a16="http://schemas.microsoft.com/office/drawing/2014/main" id="{B75BCD89-FA14-D07B-DC1E-4A095AE938AA}"/>
              </a:ext>
            </a:extLst>
          </p:cNvPr>
          <p:cNvSpPr>
            <a:spLocks noGrp="1" noChangeArrowheads="1"/>
          </p:cNvSpPr>
          <p:nvPr>
            <p:ph type="title"/>
          </p:nvPr>
        </p:nvSpPr>
        <p:spPr/>
        <p:txBody>
          <a:bodyPr/>
          <a:lstStyle/>
          <a:p>
            <a:r>
              <a:rPr lang="en-US" altLang="en-US"/>
              <a:t>Band-pass filtering in spatial domain</a:t>
            </a:r>
          </a:p>
        </p:txBody>
      </p:sp>
      <p:sp>
        <p:nvSpPr>
          <p:cNvPr id="58372" name="Rectangle 5">
            <a:extLst>
              <a:ext uri="{FF2B5EF4-FFF2-40B4-BE49-F238E27FC236}">
                <a16:creationId xmlns:a16="http://schemas.microsoft.com/office/drawing/2014/main" id="{932A634C-3566-F252-7494-11158A0C7129}"/>
              </a:ext>
            </a:extLst>
          </p:cNvPr>
          <p:cNvSpPr>
            <a:spLocks noChangeArrowheads="1"/>
          </p:cNvSpPr>
          <p:nvPr/>
        </p:nvSpPr>
        <p:spPr bwMode="auto">
          <a:xfrm>
            <a:off x="685800" y="990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r>
              <a:rPr lang="en-US" altLang="en-US"/>
              <a:t>Gaussian Pyramid (low-pass images)</a:t>
            </a:r>
          </a:p>
        </p:txBody>
      </p:sp>
      <p:pic>
        <p:nvPicPr>
          <p:cNvPr id="58373" name="Picture 2" descr="A cat with blue eyes&#10;&#10;Description automatically generated with medium confidence">
            <a:extLst>
              <a:ext uri="{FF2B5EF4-FFF2-40B4-BE49-F238E27FC236}">
                <a16:creationId xmlns:a16="http://schemas.microsoft.com/office/drawing/2014/main" id="{7F43E65F-4022-0FB6-9013-63AF638AB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4357688"/>
            <a:ext cx="23209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4" descr="A cat with blue eyes&#10;&#10;Description automatically generated with medium confidence">
            <a:extLst>
              <a:ext uri="{FF2B5EF4-FFF2-40B4-BE49-F238E27FC236}">
                <a16:creationId xmlns:a16="http://schemas.microsoft.com/office/drawing/2014/main" id="{144B2C51-9B62-D062-82CC-BAB83B12D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082925"/>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descr="A cat with blue eyes&#10;&#10;Description automatically generated with medium confidence">
            <a:extLst>
              <a:ext uri="{FF2B5EF4-FFF2-40B4-BE49-F238E27FC236}">
                <a16:creationId xmlns:a16="http://schemas.microsoft.com/office/drawing/2014/main" id="{651A3F37-6061-F901-D8B2-F5A260DDD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2389188"/>
            <a:ext cx="5810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descr="A close up of a cat&#10;&#10;Description automatically generated with medium confidence">
            <a:extLst>
              <a:ext uri="{FF2B5EF4-FFF2-40B4-BE49-F238E27FC236}">
                <a16:creationId xmlns:a16="http://schemas.microsoft.com/office/drawing/2014/main" id="{967249E2-CFD6-99FF-928B-9E906F4F8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6738" y="1984375"/>
            <a:ext cx="2889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0">
            <a:extLst>
              <a:ext uri="{FF2B5EF4-FFF2-40B4-BE49-F238E27FC236}">
                <a16:creationId xmlns:a16="http://schemas.microsoft.com/office/drawing/2014/main" id="{9A9256F2-26E1-A196-9168-3C5D670672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1725613"/>
            <a:ext cx="1460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8" name="Group 30">
            <a:extLst>
              <a:ext uri="{FF2B5EF4-FFF2-40B4-BE49-F238E27FC236}">
                <a16:creationId xmlns:a16="http://schemas.microsoft.com/office/drawing/2014/main" id="{1220E3C4-494B-FC66-812E-A1BE706988A9}"/>
              </a:ext>
            </a:extLst>
          </p:cNvPr>
          <p:cNvGrpSpPr>
            <a:grpSpLocks/>
          </p:cNvGrpSpPr>
          <p:nvPr/>
        </p:nvGrpSpPr>
        <p:grpSpPr bwMode="auto">
          <a:xfrm>
            <a:off x="2054225" y="1600200"/>
            <a:ext cx="2517775" cy="455613"/>
            <a:chOff x="2053759" y="1600200"/>
            <a:chExt cx="2518241" cy="455704"/>
          </a:xfrm>
        </p:grpSpPr>
        <p:cxnSp>
          <p:nvCxnSpPr>
            <p:cNvPr id="58405" name="Straight Arrow Connector 13">
              <a:extLst>
                <a:ext uri="{FF2B5EF4-FFF2-40B4-BE49-F238E27FC236}">
                  <a16:creationId xmlns:a16="http://schemas.microsoft.com/office/drawing/2014/main" id="{421C72EF-3817-1CA8-217C-D81B1A71365A}"/>
                </a:ext>
              </a:extLst>
            </p:cNvPr>
            <p:cNvCxnSpPr>
              <a:cxnSpLocks/>
              <a:stCxn id="58377" idx="0"/>
            </p:cNvCxnSpPr>
            <p:nvPr/>
          </p:nvCxnSpPr>
          <p:spPr bwMode="auto">
            <a:xfrm>
              <a:off x="2053759" y="1797701"/>
              <a:ext cx="2518241" cy="258203"/>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8406" name="TextBox 14">
              <a:extLst>
                <a:ext uri="{FF2B5EF4-FFF2-40B4-BE49-F238E27FC236}">
                  <a16:creationId xmlns:a16="http://schemas.microsoft.com/office/drawing/2014/main" id="{7FB9133D-C784-3D2B-33FE-6BEE9314AA2C}"/>
                </a:ext>
              </a:extLst>
            </p:cNvPr>
            <p:cNvSpPr txBox="1">
              <a:spLocks noChangeArrowheads="1"/>
            </p:cNvSpPr>
            <p:nvPr/>
          </p:nvSpPr>
          <p:spPr bwMode="auto">
            <a:xfrm>
              <a:off x="3048000" y="16002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pic>
        <p:nvPicPr>
          <p:cNvPr id="58379" name="Picture 23" descr="A close up of a cat&#10;&#10;Description automatically generated with medium confidence">
            <a:extLst>
              <a:ext uri="{FF2B5EF4-FFF2-40B4-BE49-F238E27FC236}">
                <a16:creationId xmlns:a16="http://schemas.microsoft.com/office/drawing/2014/main" id="{4DC64388-2D74-F6E5-948E-3C5647A4FD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213" y="2384425"/>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20" descr="A picture containing background pattern&#10;&#10;Description automatically generated">
            <a:extLst>
              <a:ext uri="{FF2B5EF4-FFF2-40B4-BE49-F238E27FC236}">
                <a16:creationId xmlns:a16="http://schemas.microsoft.com/office/drawing/2014/main" id="{69EDA70F-A91B-2F86-1FDF-48AA548196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6675" y="4357688"/>
            <a:ext cx="23209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22" descr="A picture containing cat, mammal, domestic cat&#10;&#10;Description automatically generated">
            <a:extLst>
              <a:ext uri="{FF2B5EF4-FFF2-40B4-BE49-F238E27FC236}">
                <a16:creationId xmlns:a16="http://schemas.microsoft.com/office/drawing/2014/main" id="{579C6C21-2068-237E-5799-F60D2C9E94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6113" y="3084513"/>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Picture 25">
            <a:extLst>
              <a:ext uri="{FF2B5EF4-FFF2-40B4-BE49-F238E27FC236}">
                <a16:creationId xmlns:a16="http://schemas.microsoft.com/office/drawing/2014/main" id="{B30733DA-258B-78FE-60C4-38EEA6BD95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5038" y="2387600"/>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27" descr="A picture containing text, outdoor object&#10;&#10;Description automatically generated">
            <a:extLst>
              <a:ext uri="{FF2B5EF4-FFF2-40B4-BE49-F238E27FC236}">
                <a16:creationId xmlns:a16="http://schemas.microsoft.com/office/drawing/2014/main" id="{F5236A5E-E191-5476-852E-0C63AF1ACD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31088" y="1982788"/>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33">
            <a:extLst>
              <a:ext uri="{FF2B5EF4-FFF2-40B4-BE49-F238E27FC236}">
                <a16:creationId xmlns:a16="http://schemas.microsoft.com/office/drawing/2014/main" id="{A504E6C2-82C7-0620-2E82-5CBD8AB514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5513" y="1976438"/>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85" name="Group 43">
            <a:extLst>
              <a:ext uri="{FF2B5EF4-FFF2-40B4-BE49-F238E27FC236}">
                <a16:creationId xmlns:a16="http://schemas.microsoft.com/office/drawing/2014/main" id="{DF98912A-EAFA-2531-0903-1F5C628C025F}"/>
              </a:ext>
            </a:extLst>
          </p:cNvPr>
          <p:cNvGrpSpPr>
            <a:grpSpLocks/>
          </p:cNvGrpSpPr>
          <p:nvPr/>
        </p:nvGrpSpPr>
        <p:grpSpPr bwMode="auto">
          <a:xfrm>
            <a:off x="2125663" y="2128838"/>
            <a:ext cx="2474912" cy="579437"/>
            <a:chOff x="2097670" y="1477866"/>
            <a:chExt cx="2474330" cy="578038"/>
          </a:xfrm>
        </p:grpSpPr>
        <p:cxnSp>
          <p:nvCxnSpPr>
            <p:cNvPr id="58403" name="Straight Arrow Connector 44">
              <a:extLst>
                <a:ext uri="{FF2B5EF4-FFF2-40B4-BE49-F238E27FC236}">
                  <a16:creationId xmlns:a16="http://schemas.microsoft.com/office/drawing/2014/main" id="{2093D059-1762-ADB5-55FA-C7DDA3DEBE27}"/>
                </a:ext>
              </a:extLst>
            </p:cNvPr>
            <p:cNvCxnSpPr>
              <a:cxnSpLocks/>
              <a:stCxn id="58376" idx="0"/>
            </p:cNvCxnSpPr>
            <p:nvPr/>
          </p:nvCxnSpPr>
          <p:spPr bwMode="auto">
            <a:xfrm>
              <a:off x="2097670" y="1477866"/>
              <a:ext cx="2474330" cy="57803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8404" name="TextBox 45">
              <a:extLst>
                <a:ext uri="{FF2B5EF4-FFF2-40B4-BE49-F238E27FC236}">
                  <a16:creationId xmlns:a16="http://schemas.microsoft.com/office/drawing/2014/main" id="{072B140B-4342-111E-1966-86D6295DE3F4}"/>
                </a:ext>
              </a:extLst>
            </p:cNvPr>
            <p:cNvSpPr txBox="1">
              <a:spLocks noChangeArrowheads="1"/>
            </p:cNvSpPr>
            <p:nvPr/>
          </p:nvSpPr>
          <p:spPr bwMode="auto">
            <a:xfrm>
              <a:off x="3324153" y="1481977"/>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up</a:t>
              </a:r>
            </a:p>
          </p:txBody>
        </p:sp>
      </p:grpSp>
      <p:pic>
        <p:nvPicPr>
          <p:cNvPr id="58386" name="Picture 49" descr="A cat with blue eyes&#10;&#10;Description automatically generated with medium confidence">
            <a:extLst>
              <a:ext uri="{FF2B5EF4-FFF2-40B4-BE49-F238E27FC236}">
                <a16:creationId xmlns:a16="http://schemas.microsoft.com/office/drawing/2014/main" id="{CED99358-7FFB-2C19-AAD7-405950306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75" y="3082925"/>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87" name="Group 53">
            <a:extLst>
              <a:ext uri="{FF2B5EF4-FFF2-40B4-BE49-F238E27FC236}">
                <a16:creationId xmlns:a16="http://schemas.microsoft.com/office/drawing/2014/main" id="{8CE78977-4343-E5ED-054B-D10DC1CEA536}"/>
              </a:ext>
            </a:extLst>
          </p:cNvPr>
          <p:cNvGrpSpPr>
            <a:grpSpLocks/>
          </p:cNvGrpSpPr>
          <p:nvPr/>
        </p:nvGrpSpPr>
        <p:grpSpPr bwMode="auto">
          <a:xfrm>
            <a:off x="2562225" y="3663950"/>
            <a:ext cx="1560513" cy="766763"/>
            <a:chOff x="2404876" y="1189506"/>
            <a:chExt cx="1560943" cy="766564"/>
          </a:xfrm>
        </p:grpSpPr>
        <p:cxnSp>
          <p:nvCxnSpPr>
            <p:cNvPr id="58401" name="Straight Arrow Connector 54">
              <a:extLst>
                <a:ext uri="{FF2B5EF4-FFF2-40B4-BE49-F238E27FC236}">
                  <a16:creationId xmlns:a16="http://schemas.microsoft.com/office/drawing/2014/main" id="{B36751E9-AB57-FF3B-9FCD-E017F5758E57}"/>
                </a:ext>
              </a:extLst>
            </p:cNvPr>
            <p:cNvCxnSpPr>
              <a:cxnSpLocks/>
              <a:stCxn id="58374" idx="0"/>
            </p:cNvCxnSpPr>
            <p:nvPr/>
          </p:nvCxnSpPr>
          <p:spPr bwMode="auto">
            <a:xfrm>
              <a:off x="2404876" y="1189506"/>
              <a:ext cx="991597" cy="766564"/>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8402" name="TextBox 55">
              <a:extLst>
                <a:ext uri="{FF2B5EF4-FFF2-40B4-BE49-F238E27FC236}">
                  <a16:creationId xmlns:a16="http://schemas.microsoft.com/office/drawing/2014/main" id="{EF35FE66-4B2E-963D-187D-E9A3938247E4}"/>
                </a:ext>
              </a:extLst>
            </p:cNvPr>
            <p:cNvSpPr txBox="1">
              <a:spLocks noChangeArrowheads="1"/>
            </p:cNvSpPr>
            <p:nvPr/>
          </p:nvSpPr>
          <p:spPr bwMode="auto">
            <a:xfrm>
              <a:off x="2899020" y="1359432"/>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8388" name="Group 56">
            <a:extLst>
              <a:ext uri="{FF2B5EF4-FFF2-40B4-BE49-F238E27FC236}">
                <a16:creationId xmlns:a16="http://schemas.microsoft.com/office/drawing/2014/main" id="{E69255AA-A450-0B13-F65E-8CC4AA82FC72}"/>
              </a:ext>
            </a:extLst>
          </p:cNvPr>
          <p:cNvGrpSpPr>
            <a:grpSpLocks/>
          </p:cNvGrpSpPr>
          <p:nvPr/>
        </p:nvGrpSpPr>
        <p:grpSpPr bwMode="auto">
          <a:xfrm>
            <a:off x="3236913" y="5272088"/>
            <a:ext cx="3087687" cy="312737"/>
            <a:chOff x="3211511" y="2514601"/>
            <a:chExt cx="3088390" cy="313580"/>
          </a:xfrm>
        </p:grpSpPr>
        <p:sp>
          <p:nvSpPr>
            <p:cNvPr id="58" name="Minus 57">
              <a:extLst>
                <a:ext uri="{FF2B5EF4-FFF2-40B4-BE49-F238E27FC236}">
                  <a16:creationId xmlns:a16="http://schemas.microsoft.com/office/drawing/2014/main" id="{74A296CF-E406-A11B-EE39-AABB69CDA827}"/>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59" name="Equal 58">
              <a:extLst>
                <a:ext uri="{FF2B5EF4-FFF2-40B4-BE49-F238E27FC236}">
                  <a16:creationId xmlns:a16="http://schemas.microsoft.com/office/drawing/2014/main" id="{EBFFC671-9E3D-4E29-9AAB-7B7CC4B48F31}"/>
                </a:ext>
              </a:extLst>
            </p:cNvPr>
            <p:cNvSpPr/>
            <p:nvPr/>
          </p:nvSpPr>
          <p:spPr bwMode="auto">
            <a:xfrm>
              <a:off x="5999796" y="2514601"/>
              <a:ext cx="300105"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pic>
        <p:nvPicPr>
          <p:cNvPr id="58389" name="Picture 64" descr="A cat with blue eyes&#10;&#10;Description automatically generated with medium confidence">
            <a:extLst>
              <a:ext uri="{FF2B5EF4-FFF2-40B4-BE49-F238E27FC236}">
                <a16:creationId xmlns:a16="http://schemas.microsoft.com/office/drawing/2014/main" id="{DA3DD24D-25D7-2620-78B7-00570BCB0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4357688"/>
            <a:ext cx="2322512"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90" name="Group 69">
            <a:extLst>
              <a:ext uri="{FF2B5EF4-FFF2-40B4-BE49-F238E27FC236}">
                <a16:creationId xmlns:a16="http://schemas.microsoft.com/office/drawing/2014/main" id="{4C90D85D-E25C-ADA3-FD87-C428B8BFB58C}"/>
              </a:ext>
            </a:extLst>
          </p:cNvPr>
          <p:cNvGrpSpPr>
            <a:grpSpLocks/>
          </p:cNvGrpSpPr>
          <p:nvPr/>
        </p:nvGrpSpPr>
        <p:grpSpPr bwMode="auto">
          <a:xfrm>
            <a:off x="3236913" y="3433763"/>
            <a:ext cx="3087687" cy="314325"/>
            <a:chOff x="3211511" y="2514601"/>
            <a:chExt cx="3088390" cy="313580"/>
          </a:xfrm>
        </p:grpSpPr>
        <p:sp>
          <p:nvSpPr>
            <p:cNvPr id="71" name="Minus 70">
              <a:extLst>
                <a:ext uri="{FF2B5EF4-FFF2-40B4-BE49-F238E27FC236}">
                  <a16:creationId xmlns:a16="http://schemas.microsoft.com/office/drawing/2014/main" id="{932AC16B-F5D6-F0D0-78EC-E5D623E5BED8}"/>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2" name="Equal 71">
              <a:extLst>
                <a:ext uri="{FF2B5EF4-FFF2-40B4-BE49-F238E27FC236}">
                  <a16:creationId xmlns:a16="http://schemas.microsoft.com/office/drawing/2014/main" id="{EE017A3A-0685-858B-2B09-C33280620E01}"/>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58391" name="Group 72">
            <a:extLst>
              <a:ext uri="{FF2B5EF4-FFF2-40B4-BE49-F238E27FC236}">
                <a16:creationId xmlns:a16="http://schemas.microsoft.com/office/drawing/2014/main" id="{18DE3E35-825C-35FF-E8CE-1A282CD47889}"/>
              </a:ext>
            </a:extLst>
          </p:cNvPr>
          <p:cNvGrpSpPr>
            <a:grpSpLocks/>
          </p:cNvGrpSpPr>
          <p:nvPr/>
        </p:nvGrpSpPr>
        <p:grpSpPr bwMode="auto">
          <a:xfrm>
            <a:off x="3236913" y="2471738"/>
            <a:ext cx="3087687" cy="314325"/>
            <a:chOff x="3211511" y="2514601"/>
            <a:chExt cx="3088390" cy="313580"/>
          </a:xfrm>
        </p:grpSpPr>
        <p:sp>
          <p:nvSpPr>
            <p:cNvPr id="74" name="Minus 73">
              <a:extLst>
                <a:ext uri="{FF2B5EF4-FFF2-40B4-BE49-F238E27FC236}">
                  <a16:creationId xmlns:a16="http://schemas.microsoft.com/office/drawing/2014/main" id="{521F402E-4FAE-8357-DD7C-479E064C980D}"/>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5" name="Equal 74">
              <a:extLst>
                <a:ext uri="{FF2B5EF4-FFF2-40B4-BE49-F238E27FC236}">
                  <a16:creationId xmlns:a16="http://schemas.microsoft.com/office/drawing/2014/main" id="{7EF18E11-34A6-967B-4976-1FFA4F26E04A}"/>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58392" name="Group 75">
            <a:extLst>
              <a:ext uri="{FF2B5EF4-FFF2-40B4-BE49-F238E27FC236}">
                <a16:creationId xmlns:a16="http://schemas.microsoft.com/office/drawing/2014/main" id="{F27E5315-A8A5-57F3-4239-B8288B8877CD}"/>
              </a:ext>
            </a:extLst>
          </p:cNvPr>
          <p:cNvGrpSpPr>
            <a:grpSpLocks/>
          </p:cNvGrpSpPr>
          <p:nvPr/>
        </p:nvGrpSpPr>
        <p:grpSpPr bwMode="auto">
          <a:xfrm>
            <a:off x="3235325" y="1925638"/>
            <a:ext cx="3087688" cy="312737"/>
            <a:chOff x="3211511" y="2514601"/>
            <a:chExt cx="3088390" cy="313580"/>
          </a:xfrm>
        </p:grpSpPr>
        <p:sp>
          <p:nvSpPr>
            <p:cNvPr id="77" name="Minus 76">
              <a:extLst>
                <a:ext uri="{FF2B5EF4-FFF2-40B4-BE49-F238E27FC236}">
                  <a16:creationId xmlns:a16="http://schemas.microsoft.com/office/drawing/2014/main" id="{46B100CD-505F-0AFA-4D22-8DD4CE2B109A}"/>
                </a:ext>
              </a:extLst>
            </p:cNvPr>
            <p:cNvSpPr/>
            <p:nvPr/>
          </p:nvSpPr>
          <p:spPr bwMode="auto">
            <a:xfrm>
              <a:off x="3211511" y="2514601"/>
              <a:ext cx="312809"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8" name="Equal 77">
              <a:extLst>
                <a:ext uri="{FF2B5EF4-FFF2-40B4-BE49-F238E27FC236}">
                  <a16:creationId xmlns:a16="http://schemas.microsoft.com/office/drawing/2014/main" id="{196AD70E-E449-EE2F-C463-A3BF42EB3B51}"/>
                </a:ext>
              </a:extLst>
            </p:cNvPr>
            <p:cNvSpPr/>
            <p:nvPr/>
          </p:nvSpPr>
          <p:spPr bwMode="auto">
            <a:xfrm>
              <a:off x="5999795" y="2514601"/>
              <a:ext cx="300106"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8C44AB8-87D3-466F-C685-E229F5DF5D47}"/>
              </a:ext>
            </a:extLst>
          </p:cNvPr>
          <p:cNvSpPr>
            <a:spLocks noGrp="1" noChangeArrowheads="1"/>
          </p:cNvSpPr>
          <p:nvPr>
            <p:ph type="title"/>
          </p:nvPr>
        </p:nvSpPr>
        <p:spPr/>
        <p:txBody>
          <a:bodyPr/>
          <a:lstStyle/>
          <a:p>
            <a:r>
              <a:rPr lang="en-US" altLang="en-US"/>
              <a:t>Band-pass filtering in spatial domain</a:t>
            </a:r>
          </a:p>
        </p:txBody>
      </p:sp>
      <p:sp>
        <p:nvSpPr>
          <p:cNvPr id="60419" name="Rectangle 5">
            <a:extLst>
              <a:ext uri="{FF2B5EF4-FFF2-40B4-BE49-F238E27FC236}">
                <a16:creationId xmlns:a16="http://schemas.microsoft.com/office/drawing/2014/main" id="{BA4D62B4-40B1-5EBF-2FA6-EAA9AF6FE42E}"/>
              </a:ext>
            </a:extLst>
          </p:cNvPr>
          <p:cNvSpPr>
            <a:spLocks noChangeArrowheads="1"/>
          </p:cNvSpPr>
          <p:nvPr/>
        </p:nvSpPr>
        <p:spPr bwMode="auto">
          <a:xfrm>
            <a:off x="685800" y="990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r>
              <a:rPr lang="en-US" altLang="en-US"/>
              <a:t>Gaussian Pyramid as a stack</a:t>
            </a:r>
          </a:p>
        </p:txBody>
      </p:sp>
      <p:grpSp>
        <p:nvGrpSpPr>
          <p:cNvPr id="60420" name="Group 12">
            <a:extLst>
              <a:ext uri="{FF2B5EF4-FFF2-40B4-BE49-F238E27FC236}">
                <a16:creationId xmlns:a16="http://schemas.microsoft.com/office/drawing/2014/main" id="{EA40B146-791D-7B51-3282-C9CC48314292}"/>
              </a:ext>
            </a:extLst>
          </p:cNvPr>
          <p:cNvGrpSpPr>
            <a:grpSpLocks/>
          </p:cNvGrpSpPr>
          <p:nvPr/>
        </p:nvGrpSpPr>
        <p:grpSpPr bwMode="auto">
          <a:xfrm>
            <a:off x="449263" y="1600200"/>
            <a:ext cx="8439150" cy="2093913"/>
            <a:chOff x="152400" y="1599484"/>
            <a:chExt cx="9357543" cy="2322576"/>
          </a:xfrm>
        </p:grpSpPr>
        <p:pic>
          <p:nvPicPr>
            <p:cNvPr id="60426" name="Picture 13" descr="A cat with blue eyes&#10;&#10;Description automatically generated with medium confidence">
              <a:extLst>
                <a:ext uri="{FF2B5EF4-FFF2-40B4-BE49-F238E27FC236}">
                  <a16:creationId xmlns:a16="http://schemas.microsoft.com/office/drawing/2014/main" id="{6149EE73-C248-E07A-53FD-54096605E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2400" y="1600200"/>
              <a:ext cx="2321860" cy="232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4" descr="A cat with blue eyes&#10;&#10;Description automatically generated with medium confidence">
              <a:extLst>
                <a:ext uri="{FF2B5EF4-FFF2-40B4-BE49-F238E27FC236}">
                  <a16:creationId xmlns:a16="http://schemas.microsoft.com/office/drawing/2014/main" id="{07981B76-7AEA-3369-5D5A-4FA8D9D35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97389" y="1600200"/>
              <a:ext cx="2321860" cy="232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5" descr="A close up of a cat&#10;&#10;Description automatically generated with medium confidence">
              <a:extLst>
                <a:ext uri="{FF2B5EF4-FFF2-40B4-BE49-F238E27FC236}">
                  <a16:creationId xmlns:a16="http://schemas.microsoft.com/office/drawing/2014/main" id="{7F1089D6-DCB9-A1D1-0711-316433BB5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842378" y="1599484"/>
              <a:ext cx="2322576" cy="232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6">
              <a:extLst>
                <a:ext uri="{FF2B5EF4-FFF2-40B4-BE49-F238E27FC236}">
                  <a16:creationId xmlns:a16="http://schemas.microsoft.com/office/drawing/2014/main" id="{D82F0280-4A2C-543F-8123-7CDD3361A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187367" y="1599484"/>
              <a:ext cx="2322576" cy="232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1" name="Picture 19" descr="A picture containing background pattern&#10;&#10;Description automatically generated">
            <a:extLst>
              <a:ext uri="{FF2B5EF4-FFF2-40B4-BE49-F238E27FC236}">
                <a16:creationId xmlns:a16="http://schemas.microsoft.com/office/drawing/2014/main" id="{66CEBD3E-375B-3962-26CB-7E3039DA44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63" y="4038600"/>
            <a:ext cx="2092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0" descr="A picture containing cat, mammal, domestic cat&#10;&#10;Description automatically generated">
            <a:extLst>
              <a:ext uri="{FF2B5EF4-FFF2-40B4-BE49-F238E27FC236}">
                <a16:creationId xmlns:a16="http://schemas.microsoft.com/office/drawing/2014/main" id="{B62B23D4-C402-9096-23F7-769714B02C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5400" y="4038600"/>
            <a:ext cx="2092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1">
            <a:extLst>
              <a:ext uri="{FF2B5EF4-FFF2-40B4-BE49-F238E27FC236}">
                <a16:creationId xmlns:a16="http://schemas.microsoft.com/office/drawing/2014/main" id="{B084D780-18F0-E5F9-4AE4-BC904BD496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9950" y="4038600"/>
            <a:ext cx="2092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2" descr="A picture containing text, outdoor object&#10;&#10;Description automatically generated">
            <a:extLst>
              <a:ext uri="{FF2B5EF4-FFF2-40B4-BE49-F238E27FC236}">
                <a16:creationId xmlns:a16="http://schemas.microsoft.com/office/drawing/2014/main" id="{98BA4D29-332C-BF76-F4C1-EBE1576C9E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6088" y="4038600"/>
            <a:ext cx="2092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3">
            <a:extLst>
              <a:ext uri="{FF2B5EF4-FFF2-40B4-BE49-F238E27FC236}">
                <a16:creationId xmlns:a16="http://schemas.microsoft.com/office/drawing/2014/main" id="{E88829E1-4058-81AE-A37A-1F5684FEC943}"/>
              </a:ext>
            </a:extLst>
          </p:cNvPr>
          <p:cNvSpPr txBox="1">
            <a:spLocks noChangeArrowheads="1"/>
          </p:cNvSpPr>
          <p:nvPr/>
        </p:nvSpPr>
        <p:spPr bwMode="auto">
          <a:xfrm>
            <a:off x="685800" y="6096000"/>
            <a:ext cx="8001000" cy="1143000"/>
          </a:xfrm>
          <a:prstGeom prst="rect">
            <a:avLst/>
          </a:prstGeom>
          <a:noFill/>
          <a:ln>
            <a:noFill/>
          </a:ln>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spcBef>
                <a:spcPts val="100"/>
              </a:spcBef>
              <a:defRPr/>
            </a:pPr>
            <a:r>
              <a:rPr lang="en-US" altLang="en-US" kern="0" dirty="0"/>
              <a:t>Laplacian Pyramid (sub-band images)</a:t>
            </a:r>
          </a:p>
          <a:p>
            <a:pPr algn="ctr">
              <a:spcBef>
                <a:spcPts val="100"/>
              </a:spcBef>
              <a:defRPr/>
            </a:pPr>
            <a:r>
              <a:rPr lang="en-US" altLang="en-US" sz="2000" kern="0" dirty="0"/>
              <a:t>Created from Gaussian pyramid by subtraction</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04C2AE6-5D4D-DD7A-0701-37D4DC234A36}"/>
              </a:ext>
            </a:extLst>
          </p:cNvPr>
          <p:cNvSpPr>
            <a:spLocks noGrp="1" noChangeArrowheads="1"/>
          </p:cNvSpPr>
          <p:nvPr>
            <p:ph type="title"/>
          </p:nvPr>
        </p:nvSpPr>
        <p:spPr/>
        <p:txBody>
          <a:bodyPr/>
          <a:lstStyle/>
          <a:p>
            <a:r>
              <a:rPr lang="en-US" altLang="en-US" dirty="0"/>
              <a:t>Collapsing Laplacian Pyramid</a:t>
            </a:r>
          </a:p>
        </p:txBody>
      </p:sp>
      <p:grpSp>
        <p:nvGrpSpPr>
          <p:cNvPr id="53256" name="Group 16">
            <a:extLst>
              <a:ext uri="{FF2B5EF4-FFF2-40B4-BE49-F238E27FC236}">
                <a16:creationId xmlns:a16="http://schemas.microsoft.com/office/drawing/2014/main" id="{517FAA61-8228-F622-B808-1D7282E8B6D3}"/>
              </a:ext>
            </a:extLst>
          </p:cNvPr>
          <p:cNvGrpSpPr>
            <a:grpSpLocks/>
          </p:cNvGrpSpPr>
          <p:nvPr/>
        </p:nvGrpSpPr>
        <p:grpSpPr bwMode="auto">
          <a:xfrm>
            <a:off x="493713" y="4114800"/>
            <a:ext cx="8156575" cy="1974850"/>
            <a:chOff x="494143" y="4197838"/>
            <a:chExt cx="8155713" cy="1974362"/>
          </a:xfrm>
        </p:grpSpPr>
        <p:pic>
          <p:nvPicPr>
            <p:cNvPr id="53278" name="Picture 17" descr="A picture containing nature, stone&#10;&#10;Description automatically generated">
              <a:extLst>
                <a:ext uri="{FF2B5EF4-FFF2-40B4-BE49-F238E27FC236}">
                  <a16:creationId xmlns:a16="http://schemas.microsoft.com/office/drawing/2014/main" id="{135F4162-F4E2-8EC1-FB8E-312DA390E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4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9" name="Picture 19" descr="A drawing of a cat&#10;&#10;Description automatically generated with medium confidence">
              <a:extLst>
                <a:ext uri="{FF2B5EF4-FFF2-40B4-BE49-F238E27FC236}">
                  <a16:creationId xmlns:a16="http://schemas.microsoft.com/office/drawing/2014/main" id="{3E92BB65-C5D9-B838-7D29-282BBEE3C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95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0" name="Picture 21" descr="A close-up of a drawing&#10;&#10;Description automatically generated with medium confidence">
              <a:extLst>
                <a:ext uri="{FF2B5EF4-FFF2-40B4-BE49-F238E27FC236}">
                  <a16:creationId xmlns:a16="http://schemas.microsoft.com/office/drawing/2014/main" id="{1E532577-5746-9C67-AC88-2126C2F18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76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1" name="Picture 23" descr="A close-up of a person's arm&#10;&#10;Description automatically generated with low confidence">
              <a:extLst>
                <a:ext uri="{FF2B5EF4-FFF2-40B4-BE49-F238E27FC236}">
                  <a16:creationId xmlns:a16="http://schemas.microsoft.com/office/drawing/2014/main" id="{A5451DE5-D8A4-77BE-AA1C-FB93D103D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494" y="4197838"/>
              <a:ext cx="1974362" cy="197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3">
            <a:extLst>
              <a:ext uri="{FF2B5EF4-FFF2-40B4-BE49-F238E27FC236}">
                <a16:creationId xmlns:a16="http://schemas.microsoft.com/office/drawing/2014/main" id="{F8EEA371-1077-6FCF-B718-D0A18C84773E}"/>
              </a:ext>
            </a:extLst>
          </p:cNvPr>
          <p:cNvSpPr txBox="1">
            <a:spLocks noChangeArrowheads="1"/>
          </p:cNvSpPr>
          <p:nvPr/>
        </p:nvSpPr>
        <p:spPr bwMode="auto">
          <a:xfrm>
            <a:off x="685800" y="6019800"/>
            <a:ext cx="8001000" cy="1143000"/>
          </a:xfrm>
          <a:prstGeom prst="rect">
            <a:avLst/>
          </a:prstGeom>
          <a:noFill/>
          <a:ln>
            <a:noFill/>
          </a:ln>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spcBef>
                <a:spcPts val="100"/>
              </a:spcBef>
              <a:defRPr/>
            </a:pPr>
            <a:r>
              <a:rPr lang="en-US" altLang="en-US" kern="0" dirty="0"/>
              <a:t>Laplacian Pyramid (sub-band images)</a:t>
            </a:r>
          </a:p>
          <a:p>
            <a:pPr algn="ctr">
              <a:spcBef>
                <a:spcPts val="100"/>
              </a:spcBef>
              <a:defRPr/>
            </a:pPr>
            <a:r>
              <a:rPr lang="en-US" altLang="en-US" sz="2000" kern="0" dirty="0"/>
              <a:t>Created from Gaussian pyramid by subtraction</a:t>
            </a:r>
          </a:p>
        </p:txBody>
      </p:sp>
      <p:grpSp>
        <p:nvGrpSpPr>
          <p:cNvPr id="53258" name="Group 6">
            <a:extLst>
              <a:ext uri="{FF2B5EF4-FFF2-40B4-BE49-F238E27FC236}">
                <a16:creationId xmlns:a16="http://schemas.microsoft.com/office/drawing/2014/main" id="{18751EBC-45D3-1335-55E4-E90A062FF5CD}"/>
              </a:ext>
            </a:extLst>
          </p:cNvPr>
          <p:cNvGrpSpPr>
            <a:grpSpLocks/>
          </p:cNvGrpSpPr>
          <p:nvPr/>
        </p:nvGrpSpPr>
        <p:grpSpPr bwMode="auto">
          <a:xfrm>
            <a:off x="1331913" y="3573463"/>
            <a:ext cx="2214562" cy="541337"/>
            <a:chOff x="1331835" y="3572846"/>
            <a:chExt cx="2214522" cy="541954"/>
          </a:xfrm>
        </p:grpSpPr>
        <p:cxnSp>
          <p:nvCxnSpPr>
            <p:cNvPr id="53274" name="Straight Arrow Connector 22">
              <a:extLst>
                <a:ext uri="{FF2B5EF4-FFF2-40B4-BE49-F238E27FC236}">
                  <a16:creationId xmlns:a16="http://schemas.microsoft.com/office/drawing/2014/main" id="{87D3482A-D7AA-599C-1629-9803B4752718}"/>
                </a:ext>
              </a:extLst>
            </p:cNvPr>
            <p:cNvCxnSpPr>
              <a:cxnSpLocks/>
              <a:endCxn id="53278" idx="0"/>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 name="Minus 20">
              <a:extLst>
                <a:ext uri="{FF2B5EF4-FFF2-40B4-BE49-F238E27FC236}">
                  <a16:creationId xmlns:a16="http://schemas.microsoft.com/office/drawing/2014/main" id="{FD3366B8-8976-3C30-2A7C-E917CB32DD8B}"/>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6" name="Straight Arrow Connector 2">
              <a:extLst>
                <a:ext uri="{FF2B5EF4-FFF2-40B4-BE49-F238E27FC236}">
                  <a16:creationId xmlns:a16="http://schemas.microsoft.com/office/drawing/2014/main" id="{B32687D0-BFA4-4876-0EEA-3AEB16B6EE07}"/>
                </a:ext>
              </a:extLst>
            </p:cNvPr>
            <p:cNvCxnSpPr>
              <a:cxnSpLocks noChangeShapeType="1"/>
              <a:endCxn id="53278" idx="0"/>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7" name="TextBox 25">
              <a:extLst>
                <a:ext uri="{FF2B5EF4-FFF2-40B4-BE49-F238E27FC236}">
                  <a16:creationId xmlns:a16="http://schemas.microsoft.com/office/drawing/2014/main" id="{7A8CCD27-7763-42F3-DF54-E414730D35F6}"/>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59" name="Group 27">
            <a:extLst>
              <a:ext uri="{FF2B5EF4-FFF2-40B4-BE49-F238E27FC236}">
                <a16:creationId xmlns:a16="http://schemas.microsoft.com/office/drawing/2014/main" id="{D2173520-E191-9D74-7E9E-3A92D498650D}"/>
              </a:ext>
            </a:extLst>
          </p:cNvPr>
          <p:cNvGrpSpPr>
            <a:grpSpLocks/>
          </p:cNvGrpSpPr>
          <p:nvPr/>
        </p:nvGrpSpPr>
        <p:grpSpPr bwMode="auto">
          <a:xfrm>
            <a:off x="3389313" y="3573463"/>
            <a:ext cx="2214562" cy="541337"/>
            <a:chOff x="1331835" y="3572846"/>
            <a:chExt cx="2214522" cy="541954"/>
          </a:xfrm>
        </p:grpSpPr>
        <p:cxnSp>
          <p:nvCxnSpPr>
            <p:cNvPr id="53270" name="Straight Arrow Connector 28">
              <a:extLst>
                <a:ext uri="{FF2B5EF4-FFF2-40B4-BE49-F238E27FC236}">
                  <a16:creationId xmlns:a16="http://schemas.microsoft.com/office/drawing/2014/main" id="{E7A50F91-D058-5334-3C15-D9C8F7E8B3D3}"/>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Minus 29">
              <a:extLst>
                <a:ext uri="{FF2B5EF4-FFF2-40B4-BE49-F238E27FC236}">
                  <a16:creationId xmlns:a16="http://schemas.microsoft.com/office/drawing/2014/main" id="{A592B87D-13BA-F249-1BB7-FC17BF0D21E9}"/>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2" name="Straight Arrow Connector 30">
              <a:extLst>
                <a:ext uri="{FF2B5EF4-FFF2-40B4-BE49-F238E27FC236}">
                  <a16:creationId xmlns:a16="http://schemas.microsoft.com/office/drawing/2014/main" id="{B15E60A2-1FC2-048D-441D-23772FFF96C2}"/>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3" name="TextBox 31">
              <a:extLst>
                <a:ext uri="{FF2B5EF4-FFF2-40B4-BE49-F238E27FC236}">
                  <a16:creationId xmlns:a16="http://schemas.microsoft.com/office/drawing/2014/main" id="{94A38426-EC70-98EA-53B2-F36E1595558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0" name="Group 32">
            <a:extLst>
              <a:ext uri="{FF2B5EF4-FFF2-40B4-BE49-F238E27FC236}">
                <a16:creationId xmlns:a16="http://schemas.microsoft.com/office/drawing/2014/main" id="{1ADC8644-892F-8C9B-F816-52F475BBC8F3}"/>
              </a:ext>
            </a:extLst>
          </p:cNvPr>
          <p:cNvGrpSpPr>
            <a:grpSpLocks/>
          </p:cNvGrpSpPr>
          <p:nvPr/>
        </p:nvGrpSpPr>
        <p:grpSpPr bwMode="auto">
          <a:xfrm>
            <a:off x="5453063" y="3568700"/>
            <a:ext cx="2214562" cy="541338"/>
            <a:chOff x="1331835" y="3572846"/>
            <a:chExt cx="2214522" cy="541954"/>
          </a:xfrm>
        </p:grpSpPr>
        <p:cxnSp>
          <p:nvCxnSpPr>
            <p:cNvPr id="53266" name="Straight Arrow Connector 33">
              <a:extLst>
                <a:ext uri="{FF2B5EF4-FFF2-40B4-BE49-F238E27FC236}">
                  <a16:creationId xmlns:a16="http://schemas.microsoft.com/office/drawing/2014/main" id="{021E0187-11B9-0544-26CB-F83996AAD05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Minus 34">
              <a:extLst>
                <a:ext uri="{FF2B5EF4-FFF2-40B4-BE49-F238E27FC236}">
                  <a16:creationId xmlns:a16="http://schemas.microsoft.com/office/drawing/2014/main" id="{8C66361C-4DE7-A1A6-99AA-E02691C91ABF}"/>
                </a:ext>
              </a:extLst>
            </p:cNvPr>
            <p:cNvSpPr/>
            <p:nvPr/>
          </p:nvSpPr>
          <p:spPr bwMode="auto">
            <a:xfrm>
              <a:off x="1331835" y="3687276"/>
              <a:ext cx="314319" cy="313094"/>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8" name="Straight Arrow Connector 35">
              <a:extLst>
                <a:ext uri="{FF2B5EF4-FFF2-40B4-BE49-F238E27FC236}">
                  <a16:creationId xmlns:a16="http://schemas.microsoft.com/office/drawing/2014/main" id="{0B8B85FF-3ED8-E311-5CF3-23ABD35AA535}"/>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9" name="TextBox 36">
              <a:extLst>
                <a:ext uri="{FF2B5EF4-FFF2-40B4-BE49-F238E27FC236}">
                  <a16:creationId xmlns:a16="http://schemas.microsoft.com/office/drawing/2014/main" id="{975C0848-E229-31B1-1F0F-253C525027E2}"/>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1" name="Group 37">
            <a:extLst>
              <a:ext uri="{FF2B5EF4-FFF2-40B4-BE49-F238E27FC236}">
                <a16:creationId xmlns:a16="http://schemas.microsoft.com/office/drawing/2014/main" id="{5C2C561F-7E58-D059-F856-B50E582ECFA4}"/>
              </a:ext>
            </a:extLst>
          </p:cNvPr>
          <p:cNvGrpSpPr>
            <a:grpSpLocks/>
          </p:cNvGrpSpPr>
          <p:nvPr/>
        </p:nvGrpSpPr>
        <p:grpSpPr bwMode="auto">
          <a:xfrm>
            <a:off x="7515225" y="3573463"/>
            <a:ext cx="2214563" cy="541337"/>
            <a:chOff x="1331835" y="3572846"/>
            <a:chExt cx="2214522" cy="541954"/>
          </a:xfrm>
        </p:grpSpPr>
        <p:cxnSp>
          <p:nvCxnSpPr>
            <p:cNvPr id="53262" name="Straight Arrow Connector 38">
              <a:extLst>
                <a:ext uri="{FF2B5EF4-FFF2-40B4-BE49-F238E27FC236}">
                  <a16:creationId xmlns:a16="http://schemas.microsoft.com/office/drawing/2014/main" id="{DE4283F2-9E20-5F02-46CD-3D67198596B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 name="Minus 39">
              <a:extLst>
                <a:ext uri="{FF2B5EF4-FFF2-40B4-BE49-F238E27FC236}">
                  <a16:creationId xmlns:a16="http://schemas.microsoft.com/office/drawing/2014/main" id="{D321A14D-D3A9-D586-625D-500567399445}"/>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4" name="Straight Arrow Connector 40">
              <a:extLst>
                <a:ext uri="{FF2B5EF4-FFF2-40B4-BE49-F238E27FC236}">
                  <a16:creationId xmlns:a16="http://schemas.microsoft.com/office/drawing/2014/main" id="{BD452A92-2572-A18F-21D3-DAB1A2594A0F}"/>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5" name="TextBox 41">
              <a:extLst>
                <a:ext uri="{FF2B5EF4-FFF2-40B4-BE49-F238E27FC236}">
                  <a16:creationId xmlns:a16="http://schemas.microsoft.com/office/drawing/2014/main" id="{D0B00E16-6119-CD4B-8672-22A06B03DE7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Tree>
    <p:extLst>
      <p:ext uri="{BB962C8B-B14F-4D97-AF65-F5344CB8AC3E}">
        <p14:creationId xmlns:p14="http://schemas.microsoft.com/office/powerpoint/2010/main" val="6408007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B0B1B3"/>
      </a:dk1>
      <a:lt1>
        <a:srgbClr val="FFFFFF"/>
      </a:lt1>
      <a:dk2>
        <a:srgbClr val="003082"/>
      </a:dk2>
      <a:lt2>
        <a:srgbClr val="FFFFFF"/>
      </a:lt2>
      <a:accent1>
        <a:srgbClr val="92BFEB"/>
      </a:accent1>
      <a:accent2>
        <a:srgbClr val="FDD44F"/>
      </a:accent2>
      <a:accent3>
        <a:srgbClr val="AAADC1"/>
      </a:accent3>
      <a:accent4>
        <a:srgbClr val="DADADA"/>
      </a:accent4>
      <a:accent5>
        <a:srgbClr val="C7DCF3"/>
      </a:accent5>
      <a:accent6>
        <a:srgbClr val="E5C047"/>
      </a:accent6>
      <a:hlink>
        <a:srgbClr val="A4D767"/>
      </a:hlink>
      <a:folHlink>
        <a:srgbClr val="FF897B"/>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B0B1B3"/>
        </a:dk1>
        <a:lt1>
          <a:srgbClr val="FFFFFF"/>
        </a:lt1>
        <a:dk2>
          <a:srgbClr val="003082"/>
        </a:dk2>
        <a:lt2>
          <a:srgbClr val="FFFFFF"/>
        </a:lt2>
        <a:accent1>
          <a:srgbClr val="92BFEB"/>
        </a:accent1>
        <a:accent2>
          <a:srgbClr val="FDD44F"/>
        </a:accent2>
        <a:accent3>
          <a:srgbClr val="AAADC1"/>
        </a:accent3>
        <a:accent4>
          <a:srgbClr val="DADADA"/>
        </a:accent4>
        <a:accent5>
          <a:srgbClr val="C7DCF3"/>
        </a:accent5>
        <a:accent6>
          <a:srgbClr val="E5C047"/>
        </a:accent6>
        <a:hlink>
          <a:srgbClr val="A4D767"/>
        </a:hlink>
        <a:folHlink>
          <a:srgbClr val="FF897B"/>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ill San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ill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27022</TotalTime>
  <Words>2379</Words>
  <Application>Microsoft Macintosh PowerPoint</Application>
  <PresentationFormat>On-screen Show (4:3)</PresentationFormat>
  <Paragraphs>421</Paragraphs>
  <Slides>59</Slides>
  <Notes>38</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3</vt:i4>
      </vt:variant>
      <vt:variant>
        <vt:lpstr>Slide Titles</vt:lpstr>
      </vt:variant>
      <vt:variant>
        <vt:i4>59</vt:i4>
      </vt:variant>
    </vt:vector>
  </HeadingPairs>
  <TitlesOfParts>
    <vt:vector size="79" baseType="lpstr">
      <vt:lpstr>Arial</vt:lpstr>
      <vt:lpstr>Calibri</vt:lpstr>
      <vt:lpstr>Cambria Math</vt:lpstr>
      <vt:lpstr>Comic Sans MS</vt:lpstr>
      <vt:lpstr>Gill Sans</vt:lpstr>
      <vt:lpstr>Helvetica Neue</vt:lpstr>
      <vt:lpstr>Helvetica Neue Light</vt:lpstr>
      <vt:lpstr>Helvetica Neue Medium</vt:lpstr>
      <vt:lpstr>Symbol</vt:lpstr>
      <vt:lpstr>Times New Roman</vt:lpstr>
      <vt:lpstr>Verdana</vt:lpstr>
      <vt:lpstr>Wingdings</vt:lpstr>
      <vt:lpstr>Blank Presentation</vt:lpstr>
      <vt:lpstr>1_Blank Presentation</vt:lpstr>
      <vt:lpstr>Custom Design</vt:lpstr>
      <vt:lpstr>6_Blank Presentation</vt:lpstr>
      <vt:lpstr>7_Blank Presentation</vt:lpstr>
      <vt:lpstr>Photo Editor Photo</vt:lpstr>
      <vt:lpstr>Equation</vt:lpstr>
      <vt:lpstr>Bitmap Image</vt:lpstr>
      <vt:lpstr>Pyramid Blending, Templates, NL Filters</vt:lpstr>
      <vt:lpstr>Low Pass vs. High Pass filtering</vt:lpstr>
      <vt:lpstr>Application: Hybrid Images</vt:lpstr>
      <vt:lpstr>Band-pass filtering in spatial domain</vt:lpstr>
      <vt:lpstr>As a stack</vt:lpstr>
      <vt:lpstr>Band-pass filtering in spatial domain</vt:lpstr>
      <vt:lpstr>Band-pass filtering in spatial domain</vt:lpstr>
      <vt:lpstr>Band-pass filtering in spatial domain</vt:lpstr>
      <vt:lpstr>Collapsing Laplacian Pyramid</vt:lpstr>
      <vt:lpstr>Collapsing Laplacian Pyramid</vt:lpstr>
      <vt:lpstr>Da Vinci and The Laplacian Pyramid</vt:lpstr>
      <vt:lpstr>PowerPoint Presentation</vt:lpstr>
      <vt:lpstr>Blending</vt:lpstr>
      <vt:lpstr>Alpha Blending / Feathering</vt:lpstr>
      <vt:lpstr>Affect of Window Size</vt:lpstr>
      <vt:lpstr>Affect of Window Size</vt:lpstr>
      <vt:lpstr>Good Window Size</vt:lpstr>
      <vt:lpstr>What is the Optimal Window?</vt:lpstr>
      <vt:lpstr>What if the Frequency Spread is Wide</vt:lpstr>
      <vt:lpstr>Band-pass Pyramid Blending</vt:lpstr>
      <vt:lpstr>Pyramid Blending (Burt and Adelson)</vt:lpstr>
      <vt:lpstr>PowerPoint Presentation</vt:lpstr>
      <vt:lpstr>Image Blending with mask</vt:lpstr>
      <vt:lpstr>Image Blending with mask</vt:lpstr>
      <vt:lpstr>Result</vt:lpstr>
      <vt:lpstr>Blending Regions</vt:lpstr>
      <vt:lpstr>Image Blending with the Laplacian Pyramid</vt:lpstr>
      <vt:lpstr>Horror Photo</vt:lpstr>
      <vt:lpstr>Results from this class (fall 2005)</vt:lpstr>
      <vt:lpstr>Simplification: Two-band Blending</vt:lpstr>
      <vt:lpstr>2-band “Laplacian Stack” Blending</vt:lpstr>
      <vt:lpstr>Linear Blending</vt:lpstr>
      <vt:lpstr>2-band Blending</vt:lpstr>
      <vt:lpstr>Review: Smoothing vs. derivative filters</vt:lpstr>
      <vt:lpstr>Template matching</vt:lpstr>
      <vt:lpstr>Matching with filters</vt:lpstr>
      <vt:lpstr>Matching with filters</vt:lpstr>
      <vt:lpstr>Matching with filters</vt:lpstr>
      <vt:lpstr>Matching with filters</vt:lpstr>
      <vt:lpstr>Matching with filters</vt:lpstr>
      <vt:lpstr>Matching with filters</vt:lpstr>
      <vt:lpstr>Matching with filters</vt:lpstr>
      <vt:lpstr>Matching with filters</vt:lpstr>
      <vt:lpstr>Q: What is the best method to use?</vt:lpstr>
      <vt:lpstr>Denoising</vt:lpstr>
      <vt:lpstr>Reducing Gaussian noise</vt:lpstr>
      <vt:lpstr>Reducing salt-and-pepper noise by Gaussian smoothing</vt:lpstr>
      <vt:lpstr>Alternative idea: Median filtering</vt:lpstr>
      <vt:lpstr>Median filter</vt:lpstr>
      <vt:lpstr>Median filter</vt:lpstr>
      <vt:lpstr>Median vs. Gaussian filtering</vt:lpstr>
      <vt:lpstr>Side note: Image Compression</vt:lpstr>
      <vt:lpstr>Lossless Compression (e.g. Huffman coding)</vt:lpstr>
      <vt:lpstr>Lossless Compression not enough</vt:lpstr>
      <vt:lpstr>Lossy Image Compression (JPEG)</vt:lpstr>
      <vt:lpstr>Using DCT in JPEG   </vt:lpstr>
      <vt:lpstr>Image compression using DCT</vt:lpstr>
      <vt:lpstr>JPEG Compression Summary</vt:lpstr>
      <vt:lpstr>JPEG compression comparison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Vongani Maluleke</cp:lastModifiedBy>
  <cp:revision>332</cp:revision>
  <cp:lastPrinted>2022-09-14T05:50:41Z</cp:lastPrinted>
  <dcterms:created xsi:type="dcterms:W3CDTF">2004-08-29T23:15:23Z</dcterms:created>
  <dcterms:modified xsi:type="dcterms:W3CDTF">2024-09-19T00:07:33Z</dcterms:modified>
</cp:coreProperties>
</file>