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7" r:id="rId1"/>
    <p:sldMasterId id="2147483837" r:id="rId2"/>
    <p:sldMasterId id="2147483849" r:id="rId3"/>
    <p:sldMasterId id="2147483861" r:id="rId4"/>
    <p:sldMasterId id="2147483873" r:id="rId5"/>
  </p:sldMasterIdLst>
  <p:notesMasterIdLst>
    <p:notesMasterId r:id="rId41"/>
  </p:notesMasterIdLst>
  <p:handoutMasterIdLst>
    <p:handoutMasterId r:id="rId42"/>
  </p:handoutMasterIdLst>
  <p:sldIdLst>
    <p:sldId id="1589" r:id="rId6"/>
    <p:sldId id="1664" r:id="rId7"/>
    <p:sldId id="3196" r:id="rId8"/>
    <p:sldId id="3198" r:id="rId9"/>
    <p:sldId id="3199" r:id="rId10"/>
    <p:sldId id="3202" r:id="rId11"/>
    <p:sldId id="3200" r:id="rId12"/>
    <p:sldId id="1665" r:id="rId13"/>
    <p:sldId id="1666" r:id="rId14"/>
    <p:sldId id="1815" r:id="rId15"/>
    <p:sldId id="1662" r:id="rId16"/>
    <p:sldId id="1663" r:id="rId17"/>
    <p:sldId id="1721" r:id="rId18"/>
    <p:sldId id="1667" r:id="rId19"/>
    <p:sldId id="1668" r:id="rId20"/>
    <p:sldId id="1669" r:id="rId21"/>
    <p:sldId id="1670" r:id="rId22"/>
    <p:sldId id="1671" r:id="rId23"/>
    <p:sldId id="1672" r:id="rId24"/>
    <p:sldId id="1673" r:id="rId25"/>
    <p:sldId id="1674" r:id="rId26"/>
    <p:sldId id="1675" r:id="rId27"/>
    <p:sldId id="1676" r:id="rId28"/>
    <p:sldId id="1677" r:id="rId29"/>
    <p:sldId id="1678" r:id="rId30"/>
    <p:sldId id="1679" r:id="rId31"/>
    <p:sldId id="1680" r:id="rId32"/>
    <p:sldId id="1681" r:id="rId33"/>
    <p:sldId id="1682" r:id="rId34"/>
    <p:sldId id="1683" r:id="rId35"/>
    <p:sldId id="1684" r:id="rId36"/>
    <p:sldId id="1685" r:id="rId37"/>
    <p:sldId id="1686" r:id="rId38"/>
    <p:sldId id="1687" r:id="rId39"/>
    <p:sldId id="1723" r:id="rId40"/>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8B6A4056-97B5-0E49-8F39-9ABEACEC6D90}">
          <p14:sldIdLst>
            <p14:sldId id="1589"/>
            <p14:sldId id="1664"/>
            <p14:sldId id="3196"/>
            <p14:sldId id="3198"/>
            <p14:sldId id="3199"/>
            <p14:sldId id="3202"/>
            <p14:sldId id="3200"/>
            <p14:sldId id="1665"/>
            <p14:sldId id="1666"/>
          </p14:sldIdLst>
        </p14:section>
        <p14:section name="mVS" id="{4F953D25-0F9E-0A47-9B47-F11A8E29E79D}">
          <p14:sldIdLst>
            <p14:sldId id="1815"/>
            <p14:sldId id="1662"/>
            <p14:sldId id="1663"/>
            <p14:sldId id="1721"/>
            <p14:sldId id="1667"/>
            <p14:sldId id="1668"/>
            <p14:sldId id="1669"/>
            <p14:sldId id="1670"/>
            <p14:sldId id="1671"/>
            <p14:sldId id="1672"/>
            <p14:sldId id="1673"/>
            <p14:sldId id="1674"/>
            <p14:sldId id="1675"/>
            <p14:sldId id="1676"/>
            <p14:sldId id="1677"/>
            <p14:sldId id="1678"/>
            <p14:sldId id="1679"/>
            <p14:sldId id="1680"/>
            <p14:sldId id="1681"/>
            <p14:sldId id="1682"/>
            <p14:sldId id="1683"/>
            <p14:sldId id="1684"/>
            <p14:sldId id="1685"/>
            <p14:sldId id="1686"/>
            <p14:sldId id="1687"/>
            <p14:sldId id="1723"/>
          </p14:sldIdLst>
        </p14:section>
      </p14:sectionLst>
    </p:ext>
    <p:ext uri="{EFAFB233-063F-42B5-8137-9DF3F51BA10A}">
      <p15:sldGuideLst xmlns:p15="http://schemas.microsoft.com/office/powerpoint/2012/main">
        <p15:guide id="1" orient="horz" pos="3984" userDrawn="1">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A1A1A"/>
    <a:srgbClr val="BB4E4B"/>
    <a:srgbClr val="282828"/>
    <a:srgbClr val="000000"/>
    <a:srgbClr val="FF8AD8"/>
    <a:srgbClr val="FF0000"/>
    <a:srgbClr val="FC695A"/>
    <a:srgbClr val="59FD6D"/>
    <a:srgbClr val="FB1C05"/>
    <a:srgbClr val="D9D9D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352"/>
    <p:restoredTop sz="85714" autoAdjust="0"/>
  </p:normalViewPr>
  <p:slideViewPr>
    <p:cSldViewPr>
      <p:cViewPr varScale="1">
        <p:scale>
          <a:sx n="50" d="100"/>
          <a:sy n="50" d="100"/>
        </p:scale>
        <p:origin x="1221" y="24"/>
      </p:cViewPr>
      <p:guideLst>
        <p:guide orient="horz" pos="3984"/>
        <p:guide pos="2880"/>
      </p:guideLst>
    </p:cSldViewPr>
  </p:slideViewPr>
  <p:notesTextViewPr>
    <p:cViewPr>
      <p:scale>
        <a:sx n="110" d="100"/>
        <a:sy n="110" d="100"/>
      </p:scale>
      <p:origin x="0" y="0"/>
    </p:cViewPr>
  </p:notesTextViewPr>
  <p:sorterViewPr>
    <p:cViewPr>
      <p:scale>
        <a:sx n="50" d="100"/>
        <a:sy n="50" d="100"/>
      </p:scale>
      <p:origin x="0" y="3869"/>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handoutMaster" Target="handoutMasters/handoutMaster1.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presProps" Target="presProps.xml"/><Relationship Id="rId8" Type="http://schemas.openxmlformats.org/officeDocument/2006/relationships/slide" Target="slides/slide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tableStyles" Target="tableStyles.xml"/><Relationship Id="rId20" Type="http://schemas.openxmlformats.org/officeDocument/2006/relationships/slide" Target="slides/slide15.xml"/><Relationship Id="rId41"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794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4143375" y="0"/>
            <a:ext cx="3170238" cy="479425"/>
          </a:xfrm>
          <a:prstGeom prst="rect">
            <a:avLst/>
          </a:prstGeom>
        </p:spPr>
        <p:txBody>
          <a:bodyPr vert="horz" lIns="91440" tIns="45720" rIns="91440" bIns="45720" rtlCol="0"/>
          <a:lstStyle>
            <a:lvl1pPr algn="r">
              <a:defRPr sz="1200"/>
            </a:lvl1pPr>
          </a:lstStyle>
          <a:p>
            <a:fld id="{4D96EC6D-620A-4417-B6E7-B9BD187DD6EA}" type="datetimeFigureOut">
              <a:rPr lang="en-US" smtClean="0"/>
              <a:pPr/>
              <a:t>11/25/2024</a:t>
            </a:fld>
            <a:endParaRPr lang="en-US"/>
          </a:p>
        </p:txBody>
      </p:sp>
      <p:sp>
        <p:nvSpPr>
          <p:cNvPr id="4" name="Footer Placeholder 3"/>
          <p:cNvSpPr>
            <a:spLocks noGrp="1"/>
          </p:cNvSpPr>
          <p:nvPr>
            <p:ph type="ftr" sz="quarter" idx="2"/>
          </p:nvPr>
        </p:nvSpPr>
        <p:spPr>
          <a:xfrm>
            <a:off x="0" y="9120188"/>
            <a:ext cx="3170238" cy="4794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4143375" y="9120188"/>
            <a:ext cx="3170238" cy="479425"/>
          </a:xfrm>
          <a:prstGeom prst="rect">
            <a:avLst/>
          </a:prstGeom>
        </p:spPr>
        <p:txBody>
          <a:bodyPr vert="horz" lIns="91440" tIns="45720" rIns="91440" bIns="45720" rtlCol="0" anchor="b"/>
          <a:lstStyle>
            <a:lvl1pPr algn="r">
              <a:defRPr sz="1200"/>
            </a:lvl1pPr>
          </a:lstStyle>
          <a:p>
            <a:fld id="{80C0194C-1C73-4D1B-8127-FF2CA75FF72F}" type="slidenum">
              <a:rPr lang="en-US" smtClean="0"/>
              <a:pPr/>
              <a:t>‹#›</a:t>
            </a:fld>
            <a:endParaRPr lang="en-US"/>
          </a:p>
        </p:txBody>
      </p:sp>
    </p:spTree>
    <p:extLst>
      <p:ext uri="{BB962C8B-B14F-4D97-AF65-F5344CB8AC3E}">
        <p14:creationId xmlns:p14="http://schemas.microsoft.com/office/powerpoint/2010/main" val="17555773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0060"/>
          </a:xfrm>
          <a:prstGeom prst="rect">
            <a:avLst/>
          </a:prstGeom>
        </p:spPr>
        <p:txBody>
          <a:bodyPr vert="horz" lIns="96661" tIns="48331" rIns="96661" bIns="48331" rtlCol="0"/>
          <a:lstStyle>
            <a:lvl1pPr algn="r">
              <a:defRPr sz="1300"/>
            </a:lvl1pPr>
          </a:lstStyle>
          <a:p>
            <a:fld id="{8D41D9AC-C4DC-4626-BD9E-860ADBEBE25E}" type="datetimeFigureOut">
              <a:rPr lang="en-US" smtClean="0"/>
              <a:pPr/>
              <a:t>11/25/2024</a:t>
            </a:fld>
            <a:endParaRPr lang="en-US"/>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61" tIns="48331" rIns="96661" bIns="48331"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a:defRPr sz="1300"/>
            </a:lvl1pPr>
          </a:lstStyle>
          <a:p>
            <a:fld id="{FE6B2A92-AD47-4AF8-BBA5-94641E99511A}" type="slidenum">
              <a:rPr lang="en-US" smtClean="0"/>
              <a:pPr/>
              <a:t>‹#›</a:t>
            </a:fld>
            <a:endParaRPr lang="en-US"/>
          </a:p>
        </p:txBody>
      </p:sp>
    </p:spTree>
    <p:extLst>
      <p:ext uri="{BB962C8B-B14F-4D97-AF65-F5344CB8AC3E}">
        <p14:creationId xmlns:p14="http://schemas.microsoft.com/office/powerpoint/2010/main" val="11993358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39C63B0-0FA4-4137-BD4A-0FAF93896D44}" type="slidenum">
              <a:rPr lang="en-US"/>
              <a:pPr/>
              <a:t>1</a:t>
            </a:fld>
            <a:endParaRPr lang="en-US"/>
          </a:p>
        </p:txBody>
      </p:sp>
      <p:sp>
        <p:nvSpPr>
          <p:cNvPr id="1696770" name="Rectangle 2"/>
          <p:cNvSpPr>
            <a:spLocks noGrp="1" noRot="1" noChangeAspect="1" noChangeArrowheads="1" noTextEdit="1"/>
          </p:cNvSpPr>
          <p:nvPr>
            <p:ph type="sldImg"/>
          </p:nvPr>
        </p:nvSpPr>
        <p:spPr>
          <a:xfrm>
            <a:off x="1252538" y="717550"/>
            <a:ext cx="4779962" cy="3584575"/>
          </a:xfrm>
          <a:ln/>
        </p:spPr>
      </p:sp>
      <p:sp>
        <p:nvSpPr>
          <p:cNvPr id="1696771" name="Rectangle 3"/>
          <p:cNvSpPr>
            <a:spLocks noGrp="1" noChangeArrowheads="1"/>
          </p:cNvSpPr>
          <p:nvPr>
            <p:ph type="body" idx="1"/>
          </p:nvPr>
        </p:nvSpPr>
        <p:spPr>
          <a:xfrm>
            <a:off x="949325" y="4540250"/>
            <a:ext cx="5384800" cy="4379913"/>
          </a:xfrm>
        </p:spPr>
        <p:txBody>
          <a:bodyPr/>
          <a:lstStyle/>
          <a:p>
            <a:endParaRPr lang="en-US"/>
          </a:p>
        </p:txBody>
      </p:sp>
    </p:spTree>
    <p:extLst>
      <p:ext uri="{BB962C8B-B14F-4D97-AF65-F5344CB8AC3E}">
        <p14:creationId xmlns:p14="http://schemas.microsoft.com/office/powerpoint/2010/main" val="1932495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Rectangle 2"/>
          <p:cNvSpPr>
            <a:spLocks noGrp="1" noRot="1" noChangeAspect="1" noTextEdit="1"/>
          </p:cNvSpPr>
          <p:nvPr>
            <p:ph type="sldImg"/>
          </p:nvPr>
        </p:nvSpPr>
        <p:spPr>
          <a:xfrm>
            <a:off x="1257300" y="720725"/>
            <a:ext cx="4800600" cy="3600450"/>
          </a:xfrm>
          <a:ln/>
        </p:spPr>
      </p:sp>
      <p:sp>
        <p:nvSpPr>
          <p:cNvPr id="242691" name="Rectangle 3"/>
          <p:cNvSpPr>
            <a:spLocks noGrp="1" noChangeArrowheads="1"/>
          </p:cNvSpPr>
          <p:nvPr>
            <p:ph type="body" idx="1"/>
          </p:nvPr>
        </p:nvSpPr>
        <p:spPr>
          <a:noFill/>
        </p:spPr>
        <p:txBody>
          <a:bodyPr/>
          <a:lstStyle/>
          <a:p>
            <a:pPr>
              <a:spcBef>
                <a:spcPct val="0"/>
              </a:spcBef>
            </a:pPr>
            <a:r>
              <a:rPr lang="en-US" altLang="en-US"/>
              <a:t>The matches are refined by using RANSAC, which is a robust model-fitting technique, to estimate a fundamental matrix between each pair of matching images and keeping only matches consistent with that fundamental matrix.</a:t>
            </a:r>
          </a:p>
          <a:p>
            <a:pPr>
              <a:spcBef>
                <a:spcPct val="0"/>
              </a:spcBef>
            </a:pPr>
            <a:r>
              <a:rPr lang="en-US" altLang="en-US"/>
              <a:t>We then link connected components of pairwise feature matches together to form correspondences across multiple images.</a:t>
            </a:r>
          </a:p>
          <a:p>
            <a:pPr>
              <a:spcBef>
                <a:spcPct val="0"/>
              </a:spcBef>
            </a:pPr>
            <a:r>
              <a:rPr lang="en-US" altLang="en-US"/>
              <a:t>Once we have correspondences, we run structure from motion to recover the camera and scene geometry.  Structure from motion solves the following problem:</a:t>
            </a:r>
          </a:p>
          <a:p>
            <a:pPr>
              <a:spcBef>
                <a:spcPct val="0"/>
              </a:spcBef>
            </a:pPr>
            <a:endParaRPr lang="en-US" altLang="en-US"/>
          </a:p>
        </p:txBody>
      </p:sp>
    </p:spTree>
    <p:extLst>
      <p:ext uri="{BB962C8B-B14F-4D97-AF65-F5344CB8AC3E}">
        <p14:creationId xmlns:p14="http://schemas.microsoft.com/office/powerpoint/2010/main" val="37063580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2"/>
          <p:cNvSpPr>
            <a:spLocks noGrp="1" noRot="1" noChangeAspect="1" noTextEdit="1"/>
          </p:cNvSpPr>
          <p:nvPr>
            <p:ph type="sldImg"/>
          </p:nvPr>
        </p:nvSpPr>
        <p:spPr>
          <a:xfrm>
            <a:off x="1257300" y="720725"/>
            <a:ext cx="4800600" cy="3600450"/>
          </a:xfrm>
          <a:ln/>
        </p:spPr>
      </p:sp>
      <p:sp>
        <p:nvSpPr>
          <p:cNvPr id="243715" name="Rectangle 3"/>
          <p:cNvSpPr>
            <a:spLocks noGrp="1" noChangeArrowheads="1"/>
          </p:cNvSpPr>
          <p:nvPr>
            <p:ph type="body" idx="1"/>
          </p:nvPr>
        </p:nvSpPr>
        <p:spPr>
          <a:noFill/>
        </p:spPr>
        <p:txBody>
          <a:bodyPr/>
          <a:lstStyle/>
          <a:p>
            <a:r>
              <a:rPr lang="en-US" altLang="en-US"/>
              <a:t>The next step of our reconstruction algorithm is to link up matches between pairs of images into correspondences between multiple images, by finding connected components of matches.  Suppose among these images, these features are matched only between consecutive pairs of images, perhaps because the scales of the images are so different.  During correspondence estimation we link these matches and consider them to be 2D projections of a single 3D point in the scene.</a:t>
            </a:r>
          </a:p>
          <a:p>
            <a:endParaRPr lang="en-US" altLang="en-US"/>
          </a:p>
        </p:txBody>
      </p:sp>
    </p:spTree>
    <p:extLst>
      <p:ext uri="{BB962C8B-B14F-4D97-AF65-F5344CB8AC3E}">
        <p14:creationId xmlns:p14="http://schemas.microsoft.com/office/powerpoint/2010/main" val="3382800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Rectangle 2"/>
          <p:cNvSpPr>
            <a:spLocks noGrp="1" noRot="1" noChangeAspect="1" noTextEdit="1"/>
          </p:cNvSpPr>
          <p:nvPr>
            <p:ph type="sldImg"/>
          </p:nvPr>
        </p:nvSpPr>
        <p:spPr>
          <a:xfrm>
            <a:off x="1257300" y="720725"/>
            <a:ext cx="4800600" cy="3600450"/>
          </a:xfrm>
          <a:ln/>
        </p:spPr>
      </p:sp>
      <p:sp>
        <p:nvSpPr>
          <p:cNvPr id="244739" name="Rectangle 3"/>
          <p:cNvSpPr>
            <a:spLocks noGrp="1" noChangeArrowheads="1"/>
          </p:cNvSpPr>
          <p:nvPr>
            <p:ph type="body" idx="1"/>
          </p:nvPr>
        </p:nvSpPr>
        <p:spPr>
          <a:noFill/>
        </p:spPr>
        <p:txBody>
          <a:bodyPr/>
          <a:lstStyle/>
          <a:p>
            <a:pPr>
              <a:spcBef>
                <a:spcPct val="0"/>
              </a:spcBef>
            </a:pPr>
            <a:r>
              <a:rPr lang="en-US" altLang="en-US"/>
              <a:t>Structure from motion solves the following problem:</a:t>
            </a:r>
          </a:p>
          <a:p>
            <a:pPr>
              <a:spcBef>
                <a:spcPct val="0"/>
              </a:spcBef>
            </a:pPr>
            <a:endParaRPr lang="en-US" altLang="en-US"/>
          </a:p>
          <a:p>
            <a:pPr>
              <a:spcBef>
                <a:spcPct val="0"/>
              </a:spcBef>
            </a:pPr>
            <a:r>
              <a:rPr lang="en-US" altLang="en-US"/>
              <a:t>Given a set of images of a static scene with 2D points in correspondence, shown here as color-coded points, find…</a:t>
            </a:r>
          </a:p>
          <a:p>
            <a:pPr>
              <a:spcBef>
                <a:spcPct val="0"/>
              </a:spcBef>
            </a:pPr>
            <a:endParaRPr lang="en-US" altLang="en-US"/>
          </a:p>
          <a:p>
            <a:pPr>
              <a:spcBef>
                <a:spcPct val="0"/>
              </a:spcBef>
            </a:pPr>
            <a:r>
              <a:rPr lang="en-US" altLang="en-US"/>
              <a:t>a set of 3D points P and </a:t>
            </a:r>
          </a:p>
          <a:p>
            <a:pPr>
              <a:spcBef>
                <a:spcPct val="0"/>
              </a:spcBef>
            </a:pPr>
            <a:r>
              <a:rPr lang="en-US" altLang="en-US"/>
              <a:t>a rotation R and position t of the cameras that explain the observed correspondences.  In other words, when we project a point into any of the cameras, the reprojection error between the projected and observed 2D points is low.</a:t>
            </a:r>
          </a:p>
          <a:p>
            <a:pPr>
              <a:spcBef>
                <a:spcPct val="0"/>
              </a:spcBef>
            </a:pPr>
            <a:r>
              <a:rPr lang="en-US" altLang="en-US"/>
              <a:t>This problem can be formulated as an optimization problem where we want to find the rotations R, positions t, and 3D point locations P that minimize sum of squared reprojection errors f.  This is a non-linear least squares problem and can be solved with algorithms such as Levenberg-Marquart.  However, because the problem is non-linear, it can be susceptible to local minima.  Therefore, it’s important to initialize the parameters of the system carefully.  In addition, we need to be able to deal with erroneous correspondences.</a:t>
            </a:r>
          </a:p>
        </p:txBody>
      </p:sp>
    </p:spTree>
    <p:extLst>
      <p:ext uri="{BB962C8B-B14F-4D97-AF65-F5344CB8AC3E}">
        <p14:creationId xmlns:p14="http://schemas.microsoft.com/office/powerpoint/2010/main" val="1764195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optimization </a:t>
            </a:r>
            <a:r>
              <a:rPr lang="en-US" dirty="0" err="1"/>
              <a:t>afterall</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6B2A92-AD47-4AF8-BBA5-94641E99511A}"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91690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2"/>
          <p:cNvSpPr>
            <a:spLocks noGrp="1" noRot="1" noChangeAspect="1" noTextEdit="1"/>
          </p:cNvSpPr>
          <p:nvPr>
            <p:ph type="sldImg"/>
          </p:nvPr>
        </p:nvSpPr>
        <p:spPr>
          <a:xfrm>
            <a:off x="1257300" y="720725"/>
            <a:ext cx="4800600" cy="3600450"/>
          </a:xfrm>
          <a:ln/>
        </p:spPr>
      </p:sp>
      <p:sp>
        <p:nvSpPr>
          <p:cNvPr id="24576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a:latin typeface="Arial" panose="020B0604020202020204" pitchFamily="34" charset="0"/>
              </a:rPr>
              <a:t>To help get good initializations for all of the parameters of the system, we reconstruct the scene incrementally, starting from two photographs and the points they observe.  </a:t>
            </a:r>
          </a:p>
        </p:txBody>
      </p:sp>
    </p:spTree>
    <p:extLst>
      <p:ext uri="{BB962C8B-B14F-4D97-AF65-F5344CB8AC3E}">
        <p14:creationId xmlns:p14="http://schemas.microsoft.com/office/powerpoint/2010/main" val="39001117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Slide Image Placeholder 1"/>
          <p:cNvSpPr>
            <a:spLocks noGrp="1" noRot="1" noChangeAspect="1" noTextEdit="1"/>
          </p:cNvSpPr>
          <p:nvPr>
            <p:ph type="sldImg"/>
          </p:nvPr>
        </p:nvSpPr>
        <p:spPr>
          <a:xfrm>
            <a:off x="1257300" y="720725"/>
            <a:ext cx="4800600" cy="3600450"/>
          </a:xfrm>
          <a:ln/>
        </p:spPr>
      </p:sp>
      <p:sp>
        <p:nvSpPr>
          <p:cNvPr id="246787"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p>
        </p:txBody>
      </p:sp>
      <p:sp>
        <p:nvSpPr>
          <p:cNvPr id="246788" name="Slide Number Placeholder 3"/>
          <p:cNvSpPr>
            <a:spLocks noGrp="1"/>
          </p:cNvSpPr>
          <p:nvPr>
            <p:ph type="sldNum" sz="quarter" idx="5"/>
          </p:nvPr>
        </p:nvSpPr>
        <p:spPr>
          <a:noFill/>
        </p:spPr>
        <p:txBody>
          <a:bodyPr/>
          <a:lstStyle>
            <a:lvl1pPr defTabSz="954088">
              <a:defRPr sz="2400" b="1">
                <a:solidFill>
                  <a:schemeClr val="tx1"/>
                </a:solidFill>
                <a:latin typeface="Times New Roman" panose="02020603050405020304" pitchFamily="18" charset="0"/>
              </a:defRPr>
            </a:lvl1pPr>
            <a:lvl2pPr marL="742950" indent="-285750" defTabSz="954088">
              <a:defRPr sz="2400" b="1">
                <a:solidFill>
                  <a:schemeClr val="tx1"/>
                </a:solidFill>
                <a:latin typeface="Times New Roman" panose="02020603050405020304" pitchFamily="18" charset="0"/>
              </a:defRPr>
            </a:lvl2pPr>
            <a:lvl3pPr marL="1143000" indent="-228600" defTabSz="954088">
              <a:defRPr sz="2400" b="1">
                <a:solidFill>
                  <a:schemeClr val="tx1"/>
                </a:solidFill>
                <a:latin typeface="Times New Roman" panose="02020603050405020304" pitchFamily="18" charset="0"/>
              </a:defRPr>
            </a:lvl3pPr>
            <a:lvl4pPr marL="1600200" indent="-228600" defTabSz="954088">
              <a:defRPr sz="2400" b="1">
                <a:solidFill>
                  <a:schemeClr val="tx1"/>
                </a:solidFill>
                <a:latin typeface="Times New Roman" panose="02020603050405020304" pitchFamily="18" charset="0"/>
              </a:defRPr>
            </a:lvl4pPr>
            <a:lvl5pPr marL="2057400" indent="-228600" defTabSz="954088">
              <a:defRPr sz="2400" b="1">
                <a:solidFill>
                  <a:schemeClr val="tx1"/>
                </a:solidFill>
                <a:latin typeface="Times New Roman" panose="02020603050405020304" pitchFamily="18" charset="0"/>
              </a:defRPr>
            </a:lvl5pPr>
            <a:lvl6pPr marL="2514600" indent="-228600" defTabSz="954088"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defTabSz="954088"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defTabSz="954088"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defTabSz="954088" eaLnBrk="0" fontAlgn="base" hangingPunct="0">
              <a:spcBef>
                <a:spcPct val="0"/>
              </a:spcBef>
              <a:spcAft>
                <a:spcPct val="0"/>
              </a:spcAft>
              <a:defRPr sz="2400" b="1">
                <a:solidFill>
                  <a:schemeClr val="tx1"/>
                </a:solidFill>
                <a:latin typeface="Times New Roman" panose="02020603050405020304" pitchFamily="18" charset="0"/>
              </a:defRPr>
            </a:lvl9pPr>
          </a:lstStyle>
          <a:p>
            <a:pPr marL="0" marR="0" lvl="0" indent="0" algn="r" defTabSz="954088" rtl="0" eaLnBrk="0" fontAlgn="base" latinLnBrk="0" hangingPunct="0">
              <a:lnSpc>
                <a:spcPct val="100000"/>
              </a:lnSpc>
              <a:spcBef>
                <a:spcPct val="0"/>
              </a:spcBef>
              <a:spcAft>
                <a:spcPct val="0"/>
              </a:spcAft>
              <a:buClrTx/>
              <a:buSzTx/>
              <a:buFontTx/>
              <a:buNone/>
              <a:tabLst/>
              <a:defRPr/>
            </a:pPr>
            <a:fld id="{FE913943-6D55-4432-B760-471A14AF5B02}"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54088" rtl="0" eaLnBrk="0" fontAlgn="base" latinLnBrk="0" hangingPunct="0">
                <a:lnSpc>
                  <a:spcPct val="100000"/>
                </a:lnSpc>
                <a:spcBef>
                  <a:spcPct val="0"/>
                </a:spcBef>
                <a:spcAft>
                  <a:spcPct val="0"/>
                </a:spcAft>
                <a:buClrTx/>
                <a:buSzTx/>
                <a:buFontTx/>
                <a:buNone/>
                <a:tabLst/>
                <a:defRPr/>
              </a:pPr>
              <a:t>30</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6182836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More emphasis on the camera (localization) over structure, but you need the structure to localize yourself. Often in robots, does not have to use vision only.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E17A6C-16A4-A846-A6E5-01317C4E1C70}"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914828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have to start from something, always. It’s chicken and egg if you don’t know anything</a:t>
            </a:r>
          </a:p>
          <a:p>
            <a:endParaRPr lang="en-US" dirty="0"/>
          </a:p>
          <a:p>
            <a:r>
              <a:rPr lang="en-US" dirty="0"/>
              <a:t>What was this problem called? </a:t>
            </a:r>
          </a:p>
          <a:p>
            <a:r>
              <a:rPr lang="en-US" dirty="0"/>
              <a:t>3D points + Correspondences </a:t>
            </a:r>
            <a:r>
              <a:rPr lang="en-US" dirty="0">
                <a:sym typeface="Wingdings" pitchFamily="2" charset="2"/>
              </a:rPr>
              <a:t></a:t>
            </a:r>
            <a:r>
              <a:rPr lang="en-US" dirty="0"/>
              <a:t> Camera</a:t>
            </a:r>
          </a:p>
          <a:p>
            <a:r>
              <a:rPr lang="en-US" dirty="0"/>
              <a:t>Camera </a:t>
            </a:r>
            <a:r>
              <a:rPr lang="en-US" dirty="0">
                <a:sym typeface="Wingdings" pitchFamily="2" charset="2"/>
              </a:rPr>
              <a:t> Correspondences</a:t>
            </a:r>
          </a:p>
          <a:p>
            <a:r>
              <a:rPr lang="en-US" dirty="0">
                <a:sym typeface="Wingdings" pitchFamily="2" charset="2"/>
              </a:rPr>
              <a:t>Correspondences + Camera   3D points</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6B2A92-AD47-4AF8-BBA5-94641E9951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59716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have to start from something, always. It’s chicken and egg if you don’t know anything</a:t>
            </a:r>
          </a:p>
          <a:p>
            <a:endParaRPr lang="en-US" dirty="0"/>
          </a:p>
          <a:p>
            <a:r>
              <a:rPr lang="en-US" dirty="0"/>
              <a:t>What was this problem called? </a:t>
            </a:r>
          </a:p>
          <a:p>
            <a:r>
              <a:rPr lang="en-US" dirty="0"/>
              <a:t>3D points + Correspondences </a:t>
            </a:r>
            <a:r>
              <a:rPr lang="en-US" dirty="0">
                <a:sym typeface="Wingdings" pitchFamily="2" charset="2"/>
              </a:rPr>
              <a:t></a:t>
            </a:r>
            <a:r>
              <a:rPr lang="en-US" dirty="0"/>
              <a:t> Camera</a:t>
            </a:r>
          </a:p>
          <a:p>
            <a:r>
              <a:rPr lang="en-US" dirty="0"/>
              <a:t>Camera </a:t>
            </a:r>
            <a:r>
              <a:rPr lang="en-US" dirty="0">
                <a:sym typeface="Wingdings" pitchFamily="2" charset="2"/>
              </a:rPr>
              <a:t> Correspondences</a:t>
            </a:r>
          </a:p>
          <a:p>
            <a:r>
              <a:rPr lang="en-US" dirty="0">
                <a:sym typeface="Wingdings" pitchFamily="2" charset="2"/>
              </a:rPr>
              <a:t>Correspondences + Camera   3D points</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6B2A92-AD47-4AF8-BBA5-94641E9951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73924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have to start from something, always. It’s chicken and egg if you don’t know anything</a:t>
            </a:r>
          </a:p>
          <a:p>
            <a:endParaRPr lang="en-US" dirty="0"/>
          </a:p>
          <a:p>
            <a:r>
              <a:rPr lang="en-US" dirty="0"/>
              <a:t>What was this problem called? </a:t>
            </a:r>
          </a:p>
          <a:p>
            <a:r>
              <a:rPr lang="en-US" dirty="0"/>
              <a:t>3D points + Correspondences </a:t>
            </a:r>
            <a:r>
              <a:rPr lang="en-US" dirty="0">
                <a:sym typeface="Wingdings" pitchFamily="2" charset="2"/>
              </a:rPr>
              <a:t></a:t>
            </a:r>
            <a:r>
              <a:rPr lang="en-US" dirty="0"/>
              <a:t> Camera</a:t>
            </a:r>
          </a:p>
          <a:p>
            <a:r>
              <a:rPr lang="en-US" dirty="0"/>
              <a:t>Camera </a:t>
            </a:r>
            <a:r>
              <a:rPr lang="en-US" dirty="0">
                <a:sym typeface="Wingdings" pitchFamily="2" charset="2"/>
              </a:rPr>
              <a:t> Correspondences</a:t>
            </a:r>
          </a:p>
          <a:p>
            <a:r>
              <a:rPr lang="en-US" dirty="0">
                <a:sym typeface="Wingdings" pitchFamily="2" charset="2"/>
              </a:rPr>
              <a:t>Correspondences + Camera   3D points</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6B2A92-AD47-4AF8-BBA5-94641E9951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77368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6B2A92-AD47-4AF8-BBA5-94641E9951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31596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have to start from something, always. It’s chicken and egg if you don’t know anything</a:t>
            </a:r>
          </a:p>
          <a:p>
            <a:endParaRPr lang="en-US" dirty="0"/>
          </a:p>
          <a:p>
            <a:r>
              <a:rPr lang="en-US" dirty="0"/>
              <a:t>What was this problem called? </a:t>
            </a:r>
          </a:p>
          <a:p>
            <a:r>
              <a:rPr lang="en-US" dirty="0"/>
              <a:t>3D points + Correspondences </a:t>
            </a:r>
            <a:r>
              <a:rPr lang="en-US" dirty="0">
                <a:sym typeface="Wingdings" pitchFamily="2" charset="2"/>
              </a:rPr>
              <a:t></a:t>
            </a:r>
            <a:r>
              <a:rPr lang="en-US" dirty="0"/>
              <a:t> Camera</a:t>
            </a:r>
          </a:p>
          <a:p>
            <a:r>
              <a:rPr lang="en-US" dirty="0"/>
              <a:t>Camera </a:t>
            </a:r>
            <a:r>
              <a:rPr lang="en-US" dirty="0">
                <a:sym typeface="Wingdings" pitchFamily="2" charset="2"/>
              </a:rPr>
              <a:t> Correspondences</a:t>
            </a:r>
          </a:p>
          <a:p>
            <a:r>
              <a:rPr lang="en-US" dirty="0">
                <a:sym typeface="Wingdings" pitchFamily="2" charset="2"/>
              </a:rPr>
              <a:t>Correspondences + Camera   3D points</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6B2A92-AD47-4AF8-BBA5-94641E9951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36650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2"/>
          <p:cNvSpPr>
            <a:spLocks noGrp="1" noRot="1" noChangeAspect="1" noTextEdit="1"/>
          </p:cNvSpPr>
          <p:nvPr>
            <p:ph type="sldImg"/>
          </p:nvPr>
        </p:nvSpPr>
        <p:spPr>
          <a:xfrm>
            <a:off x="1257300" y="720725"/>
            <a:ext cx="4800600" cy="3600450"/>
          </a:xfrm>
          <a:ln/>
        </p:spPr>
      </p:sp>
      <p:sp>
        <p:nvSpPr>
          <p:cNvPr id="239619" name="Rectangle 3"/>
          <p:cNvSpPr>
            <a:spLocks noGrp="1" noChangeArrowheads="1"/>
          </p:cNvSpPr>
          <p:nvPr>
            <p:ph type="body" idx="1"/>
          </p:nvPr>
        </p:nvSpPr>
        <p:spPr>
          <a:noFill/>
        </p:spPr>
        <p:txBody>
          <a:bodyPr/>
          <a:lstStyle/>
          <a:p>
            <a:pPr>
              <a:spcBef>
                <a:spcPct val="0"/>
              </a:spcBef>
            </a:pPr>
            <a:r>
              <a:rPr lang="en-US" altLang="en-US"/>
              <a:t>So, we begin by detecting SIFT features in each photo.</a:t>
            </a:r>
          </a:p>
          <a:p>
            <a:pPr>
              <a:spcBef>
                <a:spcPct val="0"/>
              </a:spcBef>
            </a:pPr>
            <a:endParaRPr lang="en-US" altLang="en-US"/>
          </a:p>
          <a:p>
            <a:pPr>
              <a:spcBef>
                <a:spcPct val="0"/>
              </a:spcBef>
            </a:pPr>
            <a:r>
              <a:rPr lang="en-US" altLang="en-US"/>
              <a:t>[We detect SIFT features in each photo, resulting in a set of feature locations and 128-byte feature descriptors…]</a:t>
            </a:r>
          </a:p>
        </p:txBody>
      </p:sp>
    </p:spTree>
    <p:extLst>
      <p:ext uri="{BB962C8B-B14F-4D97-AF65-F5344CB8AC3E}">
        <p14:creationId xmlns:p14="http://schemas.microsoft.com/office/powerpoint/2010/main" val="9361343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2"/>
          <p:cNvSpPr>
            <a:spLocks noGrp="1" noRot="1" noChangeAspect="1" noTextEdit="1"/>
          </p:cNvSpPr>
          <p:nvPr>
            <p:ph type="sldImg"/>
          </p:nvPr>
        </p:nvSpPr>
        <p:spPr>
          <a:xfrm>
            <a:off x="1257300" y="720725"/>
            <a:ext cx="4800600" cy="3600450"/>
          </a:xfrm>
          <a:ln/>
        </p:spPr>
      </p:sp>
      <p:sp>
        <p:nvSpPr>
          <p:cNvPr id="240643" name="Rectangle 3"/>
          <p:cNvSpPr>
            <a:spLocks noGrp="1" noChangeArrowheads="1"/>
          </p:cNvSpPr>
          <p:nvPr>
            <p:ph type="body" idx="1"/>
          </p:nvPr>
        </p:nvSpPr>
        <p:spPr>
          <a:noFill/>
        </p:spPr>
        <p:txBody>
          <a:bodyPr/>
          <a:lstStyle/>
          <a:p>
            <a:pPr>
              <a:spcBef>
                <a:spcPct val="0"/>
              </a:spcBef>
            </a:pPr>
            <a:endParaRPr lang="en-US" altLang="en-US"/>
          </a:p>
        </p:txBody>
      </p:sp>
    </p:spTree>
    <p:extLst>
      <p:ext uri="{BB962C8B-B14F-4D97-AF65-F5344CB8AC3E}">
        <p14:creationId xmlns:p14="http://schemas.microsoft.com/office/powerpoint/2010/main" val="34293086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Rectangle 2"/>
          <p:cNvSpPr>
            <a:spLocks noGrp="1" noRot="1" noChangeAspect="1" noTextEdit="1"/>
          </p:cNvSpPr>
          <p:nvPr>
            <p:ph type="sldImg"/>
          </p:nvPr>
        </p:nvSpPr>
        <p:spPr>
          <a:xfrm>
            <a:off x="1257300" y="720725"/>
            <a:ext cx="4800600" cy="3600450"/>
          </a:xfrm>
          <a:ln/>
        </p:spPr>
      </p:sp>
      <p:sp>
        <p:nvSpPr>
          <p:cNvPr id="241667" name="Rectangle 3"/>
          <p:cNvSpPr>
            <a:spLocks noGrp="1" noChangeArrowheads="1"/>
          </p:cNvSpPr>
          <p:nvPr>
            <p:ph type="body" idx="1"/>
          </p:nvPr>
        </p:nvSpPr>
        <p:spPr>
          <a:noFill/>
        </p:spPr>
        <p:txBody>
          <a:bodyPr/>
          <a:lstStyle/>
          <a:p>
            <a:pPr>
              <a:spcBef>
                <a:spcPct val="0"/>
              </a:spcBef>
            </a:pPr>
            <a:r>
              <a:rPr lang="en-US" altLang="en-US"/>
              <a:t>Next, we match features across each pair of photos using approximate nearest neighbor matching.</a:t>
            </a:r>
          </a:p>
        </p:txBody>
      </p:sp>
    </p:spTree>
    <p:extLst>
      <p:ext uri="{BB962C8B-B14F-4D97-AF65-F5344CB8AC3E}">
        <p14:creationId xmlns:p14="http://schemas.microsoft.com/office/powerpoint/2010/main" val="22390726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10666342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945986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918736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b="1">
                <a:latin typeface="Times New Roman" pitchFamily="18" charset="0"/>
              </a:defRPr>
            </a:lvl1pPr>
          </a:lstStyle>
          <a:p>
            <a:pPr>
              <a:defRPr/>
            </a:pPr>
            <a:fld id="{6D53A4DC-FC55-4460-9892-4505C1E1DD02}" type="datetimeFigureOut">
              <a:rPr lang="en-US" smtClean="0"/>
              <a:pPr>
                <a:defRPr/>
              </a:pPr>
              <a:t>11/25/2024</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b="1">
                <a:latin typeface="Times New Roman"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b="1">
                <a:latin typeface="Times New Roman" panose="02020603050405020304" pitchFamily="18" charset="0"/>
              </a:defRPr>
            </a:lvl1pPr>
          </a:lstStyle>
          <a:p>
            <a:pPr fontAlgn="base">
              <a:spcBef>
                <a:spcPct val="0"/>
              </a:spcBef>
              <a:spcAft>
                <a:spcPct val="0"/>
              </a:spcAft>
              <a:defRPr/>
            </a:pPr>
            <a:fld id="{5B43281C-7046-4539-9E4B-D95D5C18ECC2}" type="slidenum">
              <a:rPr lang="en-US" altLang="en-US" smtClean="0"/>
              <a:pPr fontAlgn="base">
                <a:spcBef>
                  <a:spcPct val="0"/>
                </a:spcBef>
                <a:spcAft>
                  <a:spcPct val="0"/>
                </a:spcAft>
                <a:defRPr/>
              </a:pPr>
              <a:t>‹#›</a:t>
            </a:fld>
            <a:endParaRPr lang="en-US" altLang="en-US"/>
          </a:p>
        </p:txBody>
      </p:sp>
    </p:spTree>
    <p:extLst>
      <p:ext uri="{BB962C8B-B14F-4D97-AF65-F5344CB8AC3E}">
        <p14:creationId xmlns:p14="http://schemas.microsoft.com/office/powerpoint/2010/main" val="1337809174"/>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b="1">
                <a:latin typeface="Times New Roman" pitchFamily="18" charset="0"/>
              </a:defRPr>
            </a:lvl1pPr>
          </a:lstStyle>
          <a:p>
            <a:pPr>
              <a:defRPr/>
            </a:pPr>
            <a:fld id="{168C4EE6-7691-43BB-99B4-B492FAFBD039}" type="datetimeFigureOut">
              <a:rPr lang="en-US" smtClean="0"/>
              <a:pPr>
                <a:defRPr/>
              </a:pPr>
              <a:t>11/25/2024</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b="1">
                <a:latin typeface="Times New Roman"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b="1">
                <a:latin typeface="Times New Roman" panose="02020603050405020304" pitchFamily="18" charset="0"/>
              </a:defRPr>
            </a:lvl1pPr>
          </a:lstStyle>
          <a:p>
            <a:pPr fontAlgn="base">
              <a:spcBef>
                <a:spcPct val="0"/>
              </a:spcBef>
              <a:spcAft>
                <a:spcPct val="0"/>
              </a:spcAft>
              <a:defRPr/>
            </a:pPr>
            <a:fld id="{9A7EC27B-A801-4BD9-8708-00A94A3F6441}" type="slidenum">
              <a:rPr lang="en-US" altLang="en-US" smtClean="0"/>
              <a:pPr fontAlgn="base">
                <a:spcBef>
                  <a:spcPct val="0"/>
                </a:spcBef>
                <a:spcAft>
                  <a:spcPct val="0"/>
                </a:spcAft>
                <a:defRPr/>
              </a:pPr>
              <a:t>‹#›</a:t>
            </a:fld>
            <a:endParaRPr lang="en-US" altLang="en-US"/>
          </a:p>
        </p:txBody>
      </p:sp>
    </p:spTree>
    <p:extLst>
      <p:ext uri="{BB962C8B-B14F-4D97-AF65-F5344CB8AC3E}">
        <p14:creationId xmlns:p14="http://schemas.microsoft.com/office/powerpoint/2010/main" val="2060240757"/>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b="1">
                <a:latin typeface="Times New Roman" pitchFamily="18" charset="0"/>
              </a:defRPr>
            </a:lvl1pPr>
          </a:lstStyle>
          <a:p>
            <a:pPr>
              <a:defRPr/>
            </a:pPr>
            <a:fld id="{68A977F2-DFF5-4D08-AC33-59D29151BB8A}" type="datetimeFigureOut">
              <a:rPr lang="en-US" smtClean="0"/>
              <a:pPr>
                <a:defRPr/>
              </a:pPr>
              <a:t>11/25/2024</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b="1">
                <a:latin typeface="Times New Roman"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b="1">
                <a:latin typeface="Times New Roman" panose="02020603050405020304" pitchFamily="18" charset="0"/>
              </a:defRPr>
            </a:lvl1pPr>
          </a:lstStyle>
          <a:p>
            <a:pPr fontAlgn="base">
              <a:spcBef>
                <a:spcPct val="0"/>
              </a:spcBef>
              <a:spcAft>
                <a:spcPct val="0"/>
              </a:spcAft>
              <a:defRPr/>
            </a:pPr>
            <a:fld id="{EC9B1D4D-99F6-449E-BD6E-813B5A9A734E}" type="slidenum">
              <a:rPr lang="en-US" altLang="en-US" smtClean="0"/>
              <a:pPr fontAlgn="base">
                <a:spcBef>
                  <a:spcPct val="0"/>
                </a:spcBef>
                <a:spcAft>
                  <a:spcPct val="0"/>
                </a:spcAft>
                <a:defRPr/>
              </a:pPr>
              <a:t>‹#›</a:t>
            </a:fld>
            <a:endParaRPr lang="en-US" altLang="en-US"/>
          </a:p>
        </p:txBody>
      </p:sp>
    </p:spTree>
    <p:extLst>
      <p:ext uri="{BB962C8B-B14F-4D97-AF65-F5344CB8AC3E}">
        <p14:creationId xmlns:p14="http://schemas.microsoft.com/office/powerpoint/2010/main" val="261854000"/>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b="1">
                <a:latin typeface="Times New Roman" pitchFamily="18" charset="0"/>
              </a:defRPr>
            </a:lvl1pPr>
          </a:lstStyle>
          <a:p>
            <a:pPr>
              <a:defRPr/>
            </a:pPr>
            <a:fld id="{53FCFE3F-71CA-4668-9BC7-D715F90291B3}" type="datetimeFigureOut">
              <a:rPr lang="en-US" smtClean="0"/>
              <a:pPr>
                <a:defRPr/>
              </a:pPr>
              <a:t>11/25/2024</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b="1">
                <a:latin typeface="Times New Roman" pitchFamily="18"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b="1">
                <a:latin typeface="Times New Roman" panose="02020603050405020304" pitchFamily="18" charset="0"/>
              </a:defRPr>
            </a:lvl1pPr>
          </a:lstStyle>
          <a:p>
            <a:pPr fontAlgn="base">
              <a:spcBef>
                <a:spcPct val="0"/>
              </a:spcBef>
              <a:spcAft>
                <a:spcPct val="0"/>
              </a:spcAft>
              <a:defRPr/>
            </a:pPr>
            <a:fld id="{19D6BDB5-F021-4527-A1D9-43230E5FB3CE}" type="slidenum">
              <a:rPr lang="en-US" altLang="en-US" smtClean="0"/>
              <a:pPr fontAlgn="base">
                <a:spcBef>
                  <a:spcPct val="0"/>
                </a:spcBef>
                <a:spcAft>
                  <a:spcPct val="0"/>
                </a:spcAft>
                <a:defRPr/>
              </a:pPr>
              <a:t>‹#›</a:t>
            </a:fld>
            <a:endParaRPr lang="en-US" altLang="en-US"/>
          </a:p>
        </p:txBody>
      </p:sp>
    </p:spTree>
    <p:extLst>
      <p:ext uri="{BB962C8B-B14F-4D97-AF65-F5344CB8AC3E}">
        <p14:creationId xmlns:p14="http://schemas.microsoft.com/office/powerpoint/2010/main" val="2656373786"/>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b="1">
                <a:latin typeface="Times New Roman" pitchFamily="18" charset="0"/>
              </a:defRPr>
            </a:lvl1pPr>
          </a:lstStyle>
          <a:p>
            <a:pPr>
              <a:defRPr/>
            </a:pPr>
            <a:fld id="{D515030D-581B-4853-A9B2-B950D1C56666}" type="datetimeFigureOut">
              <a:rPr lang="en-US" smtClean="0"/>
              <a:pPr>
                <a:defRPr/>
              </a:pPr>
              <a:t>11/25/2024</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b="1">
                <a:latin typeface="Times New Roman" pitchFamily="18"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hangingPunct="0">
              <a:defRPr b="1">
                <a:latin typeface="Times New Roman" panose="02020603050405020304" pitchFamily="18" charset="0"/>
              </a:defRPr>
            </a:lvl1pPr>
          </a:lstStyle>
          <a:p>
            <a:pPr fontAlgn="base">
              <a:spcBef>
                <a:spcPct val="0"/>
              </a:spcBef>
              <a:spcAft>
                <a:spcPct val="0"/>
              </a:spcAft>
              <a:defRPr/>
            </a:pPr>
            <a:fld id="{D3F04A67-1C0F-4E2E-A50F-E63788C62EA0}" type="slidenum">
              <a:rPr lang="en-US" altLang="en-US" smtClean="0"/>
              <a:pPr fontAlgn="base">
                <a:spcBef>
                  <a:spcPct val="0"/>
                </a:spcBef>
                <a:spcAft>
                  <a:spcPct val="0"/>
                </a:spcAft>
                <a:defRPr/>
              </a:pPr>
              <a:t>‹#›</a:t>
            </a:fld>
            <a:endParaRPr lang="en-US" altLang="en-US"/>
          </a:p>
        </p:txBody>
      </p:sp>
    </p:spTree>
    <p:extLst>
      <p:ext uri="{BB962C8B-B14F-4D97-AF65-F5344CB8AC3E}">
        <p14:creationId xmlns:p14="http://schemas.microsoft.com/office/powerpoint/2010/main" val="136854607"/>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b="1">
                <a:latin typeface="Times New Roman" pitchFamily="18" charset="0"/>
              </a:defRPr>
            </a:lvl1pPr>
          </a:lstStyle>
          <a:p>
            <a:pPr>
              <a:defRPr/>
            </a:pPr>
            <a:fld id="{47C630B2-2693-4FEB-A073-61D8424E5C7F}" type="datetimeFigureOut">
              <a:rPr lang="en-US" smtClean="0"/>
              <a:pPr>
                <a:defRPr/>
              </a:pPr>
              <a:t>11/25/2024</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b="1">
                <a:latin typeface="Times New Roman" pitchFamily="18"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hangingPunct="0">
              <a:defRPr b="1">
                <a:latin typeface="Times New Roman" panose="02020603050405020304" pitchFamily="18" charset="0"/>
              </a:defRPr>
            </a:lvl1pPr>
          </a:lstStyle>
          <a:p>
            <a:pPr fontAlgn="base">
              <a:spcBef>
                <a:spcPct val="0"/>
              </a:spcBef>
              <a:spcAft>
                <a:spcPct val="0"/>
              </a:spcAft>
              <a:defRPr/>
            </a:pPr>
            <a:fld id="{978A2696-A834-4372-B1E4-AAE1391A44FE}" type="slidenum">
              <a:rPr lang="en-US" altLang="en-US" smtClean="0"/>
              <a:pPr fontAlgn="base">
                <a:spcBef>
                  <a:spcPct val="0"/>
                </a:spcBef>
                <a:spcAft>
                  <a:spcPct val="0"/>
                </a:spcAft>
                <a:defRPr/>
              </a:pPr>
              <a:t>‹#›</a:t>
            </a:fld>
            <a:endParaRPr lang="en-US" altLang="en-US"/>
          </a:p>
        </p:txBody>
      </p:sp>
    </p:spTree>
    <p:extLst>
      <p:ext uri="{BB962C8B-B14F-4D97-AF65-F5344CB8AC3E}">
        <p14:creationId xmlns:p14="http://schemas.microsoft.com/office/powerpoint/2010/main" val="4076152562"/>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b="1">
                <a:latin typeface="Times New Roman" pitchFamily="18" charset="0"/>
              </a:defRPr>
            </a:lvl1pPr>
          </a:lstStyle>
          <a:p>
            <a:pPr>
              <a:defRPr/>
            </a:pPr>
            <a:fld id="{4C759EED-75CA-4808-9C71-2F35B22D5DE4}" type="datetimeFigureOut">
              <a:rPr lang="en-US" smtClean="0"/>
              <a:pPr>
                <a:defRPr/>
              </a:pPr>
              <a:t>11/25/2024</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b="1">
                <a:latin typeface="Times New Roman" pitchFamily="18"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hangingPunct="0">
              <a:defRPr b="1">
                <a:latin typeface="Times New Roman" panose="02020603050405020304" pitchFamily="18" charset="0"/>
              </a:defRPr>
            </a:lvl1pPr>
          </a:lstStyle>
          <a:p>
            <a:pPr fontAlgn="base">
              <a:spcBef>
                <a:spcPct val="0"/>
              </a:spcBef>
              <a:spcAft>
                <a:spcPct val="0"/>
              </a:spcAft>
              <a:defRPr/>
            </a:pPr>
            <a:fld id="{2D41E4B6-0AD0-431D-BCAD-1A85EB76E933}" type="slidenum">
              <a:rPr lang="en-US" altLang="en-US" smtClean="0"/>
              <a:pPr fontAlgn="base">
                <a:spcBef>
                  <a:spcPct val="0"/>
                </a:spcBef>
                <a:spcAft>
                  <a:spcPct val="0"/>
                </a:spcAft>
                <a:defRPr/>
              </a:pPr>
              <a:t>‹#›</a:t>
            </a:fld>
            <a:endParaRPr lang="en-US" altLang="en-US"/>
          </a:p>
        </p:txBody>
      </p:sp>
    </p:spTree>
    <p:extLst>
      <p:ext uri="{BB962C8B-B14F-4D97-AF65-F5344CB8AC3E}">
        <p14:creationId xmlns:p14="http://schemas.microsoft.com/office/powerpoint/2010/main" val="1956993439"/>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b="1">
                <a:latin typeface="Times New Roman" pitchFamily="18" charset="0"/>
              </a:defRPr>
            </a:lvl1pPr>
          </a:lstStyle>
          <a:p>
            <a:pPr>
              <a:defRPr/>
            </a:pPr>
            <a:fld id="{C1E81B50-6095-49E4-90CA-B46BA90B0CBB}" type="datetimeFigureOut">
              <a:rPr lang="en-US" smtClean="0"/>
              <a:pPr>
                <a:defRPr/>
              </a:pPr>
              <a:t>11/25/2024</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b="1">
                <a:latin typeface="Times New Roman" pitchFamily="18"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b="1">
                <a:latin typeface="Times New Roman" panose="02020603050405020304" pitchFamily="18" charset="0"/>
              </a:defRPr>
            </a:lvl1pPr>
          </a:lstStyle>
          <a:p>
            <a:pPr fontAlgn="base">
              <a:spcBef>
                <a:spcPct val="0"/>
              </a:spcBef>
              <a:spcAft>
                <a:spcPct val="0"/>
              </a:spcAft>
              <a:defRPr/>
            </a:pPr>
            <a:fld id="{1B143AAC-5FEB-40AD-AD97-D65A1D10D57F}" type="slidenum">
              <a:rPr lang="en-US" altLang="en-US" smtClean="0"/>
              <a:pPr fontAlgn="base">
                <a:spcBef>
                  <a:spcPct val="0"/>
                </a:spcBef>
                <a:spcAft>
                  <a:spcPct val="0"/>
                </a:spcAft>
                <a:defRPr/>
              </a:pPr>
              <a:t>‹#›</a:t>
            </a:fld>
            <a:endParaRPr lang="en-US" altLang="en-US"/>
          </a:p>
        </p:txBody>
      </p:sp>
    </p:spTree>
    <p:extLst>
      <p:ext uri="{BB962C8B-B14F-4D97-AF65-F5344CB8AC3E}">
        <p14:creationId xmlns:p14="http://schemas.microsoft.com/office/powerpoint/2010/main" val="2119268877"/>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407587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b="1">
                <a:latin typeface="Times New Roman" pitchFamily="18" charset="0"/>
              </a:defRPr>
            </a:lvl1pPr>
          </a:lstStyle>
          <a:p>
            <a:pPr>
              <a:defRPr/>
            </a:pPr>
            <a:fld id="{6E31FF95-263E-45C9-8DF4-5E7168E3BD67}" type="datetimeFigureOut">
              <a:rPr lang="en-US" smtClean="0"/>
              <a:pPr>
                <a:defRPr/>
              </a:pPr>
              <a:t>11/25/2024</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b="1">
                <a:latin typeface="Times New Roman" pitchFamily="18"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b="1">
                <a:latin typeface="Times New Roman" panose="02020603050405020304" pitchFamily="18" charset="0"/>
              </a:defRPr>
            </a:lvl1pPr>
          </a:lstStyle>
          <a:p>
            <a:pPr fontAlgn="base">
              <a:spcBef>
                <a:spcPct val="0"/>
              </a:spcBef>
              <a:spcAft>
                <a:spcPct val="0"/>
              </a:spcAft>
              <a:defRPr/>
            </a:pPr>
            <a:fld id="{C7F163BC-DF5A-4720-8289-129C3C14FE25}" type="slidenum">
              <a:rPr lang="en-US" altLang="en-US" smtClean="0"/>
              <a:pPr fontAlgn="base">
                <a:spcBef>
                  <a:spcPct val="0"/>
                </a:spcBef>
                <a:spcAft>
                  <a:spcPct val="0"/>
                </a:spcAft>
                <a:defRPr/>
              </a:pPr>
              <a:t>‹#›</a:t>
            </a:fld>
            <a:endParaRPr lang="en-US" altLang="en-US"/>
          </a:p>
        </p:txBody>
      </p:sp>
    </p:spTree>
    <p:extLst>
      <p:ext uri="{BB962C8B-B14F-4D97-AF65-F5344CB8AC3E}">
        <p14:creationId xmlns:p14="http://schemas.microsoft.com/office/powerpoint/2010/main" val="1042247871"/>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b="1">
                <a:latin typeface="Times New Roman" pitchFamily="18" charset="0"/>
              </a:defRPr>
            </a:lvl1pPr>
          </a:lstStyle>
          <a:p>
            <a:pPr>
              <a:defRPr/>
            </a:pPr>
            <a:fld id="{CC90076B-DB52-4007-BC1C-E84CBCED1E43}" type="datetimeFigureOut">
              <a:rPr lang="en-US" smtClean="0"/>
              <a:pPr>
                <a:defRPr/>
              </a:pPr>
              <a:t>11/25/2024</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b="1">
                <a:latin typeface="Times New Roman"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b="1">
                <a:latin typeface="Times New Roman" panose="02020603050405020304" pitchFamily="18" charset="0"/>
              </a:defRPr>
            </a:lvl1pPr>
          </a:lstStyle>
          <a:p>
            <a:pPr fontAlgn="base">
              <a:spcBef>
                <a:spcPct val="0"/>
              </a:spcBef>
              <a:spcAft>
                <a:spcPct val="0"/>
              </a:spcAft>
              <a:defRPr/>
            </a:pPr>
            <a:fld id="{6C7EBB82-2513-4AFA-B3C5-74611124CB73}" type="slidenum">
              <a:rPr lang="en-US" altLang="en-US" smtClean="0"/>
              <a:pPr fontAlgn="base">
                <a:spcBef>
                  <a:spcPct val="0"/>
                </a:spcBef>
                <a:spcAft>
                  <a:spcPct val="0"/>
                </a:spcAft>
                <a:defRPr/>
              </a:pPr>
              <a:t>‹#›</a:t>
            </a:fld>
            <a:endParaRPr lang="en-US" altLang="en-US"/>
          </a:p>
        </p:txBody>
      </p:sp>
    </p:spTree>
    <p:extLst>
      <p:ext uri="{BB962C8B-B14F-4D97-AF65-F5344CB8AC3E}">
        <p14:creationId xmlns:p14="http://schemas.microsoft.com/office/powerpoint/2010/main" val="3850107290"/>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b="1">
                <a:latin typeface="Times New Roman" pitchFamily="18" charset="0"/>
              </a:defRPr>
            </a:lvl1pPr>
          </a:lstStyle>
          <a:p>
            <a:pPr>
              <a:defRPr/>
            </a:pPr>
            <a:fld id="{95D08F94-5CF5-4D7A-B42F-9546EDAB29B2}" type="datetimeFigureOut">
              <a:rPr lang="en-US" smtClean="0"/>
              <a:pPr>
                <a:defRPr/>
              </a:pPr>
              <a:t>11/25/2024</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b="1">
                <a:latin typeface="Times New Roman"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b="1">
                <a:latin typeface="Times New Roman" panose="02020603050405020304" pitchFamily="18" charset="0"/>
              </a:defRPr>
            </a:lvl1pPr>
          </a:lstStyle>
          <a:p>
            <a:pPr fontAlgn="base">
              <a:spcBef>
                <a:spcPct val="0"/>
              </a:spcBef>
              <a:spcAft>
                <a:spcPct val="0"/>
              </a:spcAft>
              <a:defRPr/>
            </a:pPr>
            <a:fld id="{67B75276-056F-4B60-834D-85915CE80457}" type="slidenum">
              <a:rPr lang="en-US" altLang="en-US" smtClean="0"/>
              <a:pPr fontAlgn="base">
                <a:spcBef>
                  <a:spcPct val="0"/>
                </a:spcBef>
                <a:spcAft>
                  <a:spcPct val="0"/>
                </a:spcAft>
                <a:defRPr/>
              </a:pPr>
              <a:t>‹#›</a:t>
            </a:fld>
            <a:endParaRPr lang="en-US" altLang="en-US"/>
          </a:p>
        </p:txBody>
      </p:sp>
    </p:spTree>
    <p:extLst>
      <p:ext uri="{BB962C8B-B14F-4D97-AF65-F5344CB8AC3E}">
        <p14:creationId xmlns:p14="http://schemas.microsoft.com/office/powerpoint/2010/main" val="1726567990"/>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b="1">
                <a:latin typeface="Times New Roman" pitchFamily="18" charset="0"/>
              </a:defRPr>
            </a:lvl1pPr>
          </a:lstStyle>
          <a:p>
            <a:pPr>
              <a:defRPr/>
            </a:pPr>
            <a:fld id="{D9E7A86D-CA1A-4C75-A737-BF82BB63AA7B}" type="datetimeFigureOut">
              <a:rPr lang="en-US" smtClean="0"/>
              <a:pPr>
                <a:defRPr/>
              </a:pPr>
              <a:t>11/25/2024</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b="1">
                <a:latin typeface="Times New Roman"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b="1">
                <a:latin typeface="Times New Roman" panose="02020603050405020304" pitchFamily="18" charset="0"/>
              </a:defRPr>
            </a:lvl1pPr>
          </a:lstStyle>
          <a:p>
            <a:pPr fontAlgn="base">
              <a:spcBef>
                <a:spcPct val="0"/>
              </a:spcBef>
              <a:spcAft>
                <a:spcPct val="0"/>
              </a:spcAft>
              <a:defRPr/>
            </a:pPr>
            <a:fld id="{F05592D0-C80A-4894-9B2F-932EC07ABE12}" type="slidenum">
              <a:rPr lang="en-US" altLang="en-US" smtClean="0"/>
              <a:pPr fontAlgn="base">
                <a:spcBef>
                  <a:spcPct val="0"/>
                </a:spcBef>
                <a:spcAft>
                  <a:spcPct val="0"/>
                </a:spcAft>
                <a:defRPr/>
              </a:pPr>
              <a:t>‹#›</a:t>
            </a:fld>
            <a:endParaRPr lang="en-US" altLang="en-US"/>
          </a:p>
        </p:txBody>
      </p:sp>
    </p:spTree>
    <p:extLst>
      <p:ext uri="{BB962C8B-B14F-4D97-AF65-F5344CB8AC3E}">
        <p14:creationId xmlns:p14="http://schemas.microsoft.com/office/powerpoint/2010/main" val="3035353991"/>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b="1">
                <a:latin typeface="Times New Roman" pitchFamily="18" charset="0"/>
              </a:defRPr>
            </a:lvl1pPr>
          </a:lstStyle>
          <a:p>
            <a:pPr>
              <a:defRPr/>
            </a:pPr>
            <a:fld id="{8DC4FEA0-D9FB-4D52-AF86-F33E652FBD35}" type="datetimeFigureOut">
              <a:rPr lang="en-US" smtClean="0"/>
              <a:pPr>
                <a:defRPr/>
              </a:pPr>
              <a:t>11/25/2024</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b="1">
                <a:latin typeface="Times New Roman"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b="1">
                <a:latin typeface="Times New Roman" panose="02020603050405020304" pitchFamily="18" charset="0"/>
              </a:defRPr>
            </a:lvl1pPr>
          </a:lstStyle>
          <a:p>
            <a:pPr fontAlgn="base">
              <a:spcBef>
                <a:spcPct val="0"/>
              </a:spcBef>
              <a:spcAft>
                <a:spcPct val="0"/>
              </a:spcAft>
              <a:defRPr/>
            </a:pPr>
            <a:fld id="{0049927A-D3DD-4AAE-8128-8C82FDB85A40}" type="slidenum">
              <a:rPr lang="en-US" altLang="en-US" smtClean="0"/>
              <a:pPr fontAlgn="base">
                <a:spcBef>
                  <a:spcPct val="0"/>
                </a:spcBef>
                <a:spcAft>
                  <a:spcPct val="0"/>
                </a:spcAft>
                <a:defRPr/>
              </a:pPr>
              <a:t>‹#›</a:t>
            </a:fld>
            <a:endParaRPr lang="en-US" altLang="en-US"/>
          </a:p>
        </p:txBody>
      </p:sp>
    </p:spTree>
    <p:extLst>
      <p:ext uri="{BB962C8B-B14F-4D97-AF65-F5344CB8AC3E}">
        <p14:creationId xmlns:p14="http://schemas.microsoft.com/office/powerpoint/2010/main" val="3220440747"/>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b="1">
                <a:latin typeface="Times New Roman" pitchFamily="18" charset="0"/>
              </a:defRPr>
            </a:lvl1pPr>
          </a:lstStyle>
          <a:p>
            <a:pPr>
              <a:defRPr/>
            </a:pPr>
            <a:fld id="{1918BDE8-D4E1-40BC-A946-A8618E28565D}" type="datetimeFigureOut">
              <a:rPr lang="en-US" smtClean="0"/>
              <a:pPr>
                <a:defRPr/>
              </a:pPr>
              <a:t>11/25/2024</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b="1">
                <a:latin typeface="Times New Roman"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b="1">
                <a:latin typeface="Times New Roman" panose="02020603050405020304" pitchFamily="18" charset="0"/>
              </a:defRPr>
            </a:lvl1pPr>
          </a:lstStyle>
          <a:p>
            <a:pPr fontAlgn="base">
              <a:spcBef>
                <a:spcPct val="0"/>
              </a:spcBef>
              <a:spcAft>
                <a:spcPct val="0"/>
              </a:spcAft>
              <a:defRPr/>
            </a:pPr>
            <a:fld id="{CD84A6C1-C83E-455C-ADF0-9FD6B701443B}" type="slidenum">
              <a:rPr lang="en-US" altLang="en-US" smtClean="0"/>
              <a:pPr fontAlgn="base">
                <a:spcBef>
                  <a:spcPct val="0"/>
                </a:spcBef>
                <a:spcAft>
                  <a:spcPct val="0"/>
                </a:spcAft>
                <a:defRPr/>
              </a:pPr>
              <a:t>‹#›</a:t>
            </a:fld>
            <a:endParaRPr lang="en-US" altLang="en-US"/>
          </a:p>
        </p:txBody>
      </p:sp>
    </p:spTree>
    <p:extLst>
      <p:ext uri="{BB962C8B-B14F-4D97-AF65-F5344CB8AC3E}">
        <p14:creationId xmlns:p14="http://schemas.microsoft.com/office/powerpoint/2010/main" val="1852174113"/>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b="1">
                <a:latin typeface="Times New Roman" pitchFamily="18" charset="0"/>
              </a:defRPr>
            </a:lvl1pPr>
          </a:lstStyle>
          <a:p>
            <a:pPr>
              <a:defRPr/>
            </a:pPr>
            <a:fld id="{2AF8DC11-4B00-49BD-B10B-B795E9F1B0A5}" type="datetimeFigureOut">
              <a:rPr lang="en-US" smtClean="0"/>
              <a:pPr>
                <a:defRPr/>
              </a:pPr>
              <a:t>11/25/2024</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b="1">
                <a:latin typeface="Times New Roman" pitchFamily="18"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b="1">
                <a:latin typeface="Times New Roman" panose="02020603050405020304" pitchFamily="18" charset="0"/>
              </a:defRPr>
            </a:lvl1pPr>
          </a:lstStyle>
          <a:p>
            <a:pPr fontAlgn="base">
              <a:spcBef>
                <a:spcPct val="0"/>
              </a:spcBef>
              <a:spcAft>
                <a:spcPct val="0"/>
              </a:spcAft>
              <a:defRPr/>
            </a:pPr>
            <a:fld id="{63713068-5CAD-4225-8571-4301CDC99C37}" type="slidenum">
              <a:rPr lang="en-US" altLang="en-US" smtClean="0"/>
              <a:pPr fontAlgn="base">
                <a:spcBef>
                  <a:spcPct val="0"/>
                </a:spcBef>
                <a:spcAft>
                  <a:spcPct val="0"/>
                </a:spcAft>
                <a:defRPr/>
              </a:pPr>
              <a:t>‹#›</a:t>
            </a:fld>
            <a:endParaRPr lang="en-US" altLang="en-US"/>
          </a:p>
        </p:txBody>
      </p:sp>
    </p:spTree>
    <p:extLst>
      <p:ext uri="{BB962C8B-B14F-4D97-AF65-F5344CB8AC3E}">
        <p14:creationId xmlns:p14="http://schemas.microsoft.com/office/powerpoint/2010/main" val="3016407011"/>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b="1">
                <a:latin typeface="Times New Roman" pitchFamily="18" charset="0"/>
              </a:defRPr>
            </a:lvl1pPr>
          </a:lstStyle>
          <a:p>
            <a:pPr>
              <a:defRPr/>
            </a:pPr>
            <a:fld id="{A053266A-5821-471F-8D0E-2F710635C1B8}" type="datetimeFigureOut">
              <a:rPr lang="en-US" smtClean="0"/>
              <a:pPr>
                <a:defRPr/>
              </a:pPr>
              <a:t>11/25/2024</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b="1">
                <a:latin typeface="Times New Roman" pitchFamily="18"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hangingPunct="0">
              <a:defRPr b="1">
                <a:latin typeface="Times New Roman" panose="02020603050405020304" pitchFamily="18" charset="0"/>
              </a:defRPr>
            </a:lvl1pPr>
          </a:lstStyle>
          <a:p>
            <a:pPr fontAlgn="base">
              <a:spcBef>
                <a:spcPct val="0"/>
              </a:spcBef>
              <a:spcAft>
                <a:spcPct val="0"/>
              </a:spcAft>
              <a:defRPr/>
            </a:pPr>
            <a:fld id="{3E79E97A-0F03-4A33-96BA-E8D84C136CE9}" type="slidenum">
              <a:rPr lang="en-US" altLang="en-US" smtClean="0"/>
              <a:pPr fontAlgn="base">
                <a:spcBef>
                  <a:spcPct val="0"/>
                </a:spcBef>
                <a:spcAft>
                  <a:spcPct val="0"/>
                </a:spcAft>
                <a:defRPr/>
              </a:pPr>
              <a:t>‹#›</a:t>
            </a:fld>
            <a:endParaRPr lang="en-US" altLang="en-US"/>
          </a:p>
        </p:txBody>
      </p:sp>
    </p:spTree>
    <p:extLst>
      <p:ext uri="{BB962C8B-B14F-4D97-AF65-F5344CB8AC3E}">
        <p14:creationId xmlns:p14="http://schemas.microsoft.com/office/powerpoint/2010/main" val="2083027013"/>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b="1">
                <a:latin typeface="Times New Roman" pitchFamily="18" charset="0"/>
              </a:defRPr>
            </a:lvl1pPr>
          </a:lstStyle>
          <a:p>
            <a:pPr>
              <a:defRPr/>
            </a:pPr>
            <a:fld id="{766157CA-94E9-48FA-B9B7-2CE4DA5F12A3}" type="datetimeFigureOut">
              <a:rPr lang="en-US" smtClean="0"/>
              <a:pPr>
                <a:defRPr/>
              </a:pPr>
              <a:t>11/25/2024</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b="1">
                <a:latin typeface="Times New Roman" pitchFamily="18"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hangingPunct="0">
              <a:defRPr b="1">
                <a:latin typeface="Times New Roman" panose="02020603050405020304" pitchFamily="18" charset="0"/>
              </a:defRPr>
            </a:lvl1pPr>
          </a:lstStyle>
          <a:p>
            <a:pPr fontAlgn="base">
              <a:spcBef>
                <a:spcPct val="0"/>
              </a:spcBef>
              <a:spcAft>
                <a:spcPct val="0"/>
              </a:spcAft>
              <a:defRPr/>
            </a:pPr>
            <a:fld id="{5516543D-6D09-4FC8-831D-8D19A3CC7695}" type="slidenum">
              <a:rPr lang="en-US" altLang="en-US" smtClean="0"/>
              <a:pPr fontAlgn="base">
                <a:spcBef>
                  <a:spcPct val="0"/>
                </a:spcBef>
                <a:spcAft>
                  <a:spcPct val="0"/>
                </a:spcAft>
                <a:defRPr/>
              </a:pPr>
              <a:t>‹#›</a:t>
            </a:fld>
            <a:endParaRPr lang="en-US" altLang="en-US"/>
          </a:p>
        </p:txBody>
      </p:sp>
    </p:spTree>
    <p:extLst>
      <p:ext uri="{BB962C8B-B14F-4D97-AF65-F5344CB8AC3E}">
        <p14:creationId xmlns:p14="http://schemas.microsoft.com/office/powerpoint/2010/main" val="4140625404"/>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b="1">
                <a:latin typeface="Times New Roman" pitchFamily="18" charset="0"/>
              </a:defRPr>
            </a:lvl1pPr>
          </a:lstStyle>
          <a:p>
            <a:pPr>
              <a:defRPr/>
            </a:pPr>
            <a:fld id="{326FCF8A-AB48-4871-86E6-CBE5745F66DF}" type="datetimeFigureOut">
              <a:rPr lang="en-US" smtClean="0"/>
              <a:pPr>
                <a:defRPr/>
              </a:pPr>
              <a:t>11/25/2024</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b="1">
                <a:latin typeface="Times New Roman" pitchFamily="18"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hangingPunct="0">
              <a:defRPr b="1">
                <a:latin typeface="Times New Roman" panose="02020603050405020304" pitchFamily="18" charset="0"/>
              </a:defRPr>
            </a:lvl1pPr>
          </a:lstStyle>
          <a:p>
            <a:pPr fontAlgn="base">
              <a:spcBef>
                <a:spcPct val="0"/>
              </a:spcBef>
              <a:spcAft>
                <a:spcPct val="0"/>
              </a:spcAft>
              <a:defRPr/>
            </a:pPr>
            <a:fld id="{FEE11D3D-4A81-43AB-9A33-E5C97136468E}" type="slidenum">
              <a:rPr lang="en-US" altLang="en-US" smtClean="0"/>
              <a:pPr fontAlgn="base">
                <a:spcBef>
                  <a:spcPct val="0"/>
                </a:spcBef>
                <a:spcAft>
                  <a:spcPct val="0"/>
                </a:spcAft>
                <a:defRPr/>
              </a:pPr>
              <a:t>‹#›</a:t>
            </a:fld>
            <a:endParaRPr lang="en-US" altLang="en-US"/>
          </a:p>
        </p:txBody>
      </p:sp>
    </p:spTree>
    <p:extLst>
      <p:ext uri="{BB962C8B-B14F-4D97-AF65-F5344CB8AC3E}">
        <p14:creationId xmlns:p14="http://schemas.microsoft.com/office/powerpoint/2010/main" val="814855806"/>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22411001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b="1">
                <a:latin typeface="Times New Roman" pitchFamily="18" charset="0"/>
              </a:defRPr>
            </a:lvl1pPr>
          </a:lstStyle>
          <a:p>
            <a:pPr>
              <a:defRPr/>
            </a:pPr>
            <a:fld id="{D7B7453B-E7DE-47B1-9F76-BF735C548915}" type="datetimeFigureOut">
              <a:rPr lang="en-US" smtClean="0"/>
              <a:pPr>
                <a:defRPr/>
              </a:pPr>
              <a:t>11/25/2024</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b="1">
                <a:latin typeface="Times New Roman" pitchFamily="18"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b="1">
                <a:latin typeface="Times New Roman" panose="02020603050405020304" pitchFamily="18" charset="0"/>
              </a:defRPr>
            </a:lvl1pPr>
          </a:lstStyle>
          <a:p>
            <a:pPr fontAlgn="base">
              <a:spcBef>
                <a:spcPct val="0"/>
              </a:spcBef>
              <a:spcAft>
                <a:spcPct val="0"/>
              </a:spcAft>
              <a:defRPr/>
            </a:pPr>
            <a:fld id="{D11F92D3-7848-478B-A0E3-F3738EB9BA47}" type="slidenum">
              <a:rPr lang="en-US" altLang="en-US" smtClean="0"/>
              <a:pPr fontAlgn="base">
                <a:spcBef>
                  <a:spcPct val="0"/>
                </a:spcBef>
                <a:spcAft>
                  <a:spcPct val="0"/>
                </a:spcAft>
                <a:defRPr/>
              </a:pPr>
              <a:t>‹#›</a:t>
            </a:fld>
            <a:endParaRPr lang="en-US" altLang="en-US"/>
          </a:p>
        </p:txBody>
      </p:sp>
    </p:spTree>
    <p:extLst>
      <p:ext uri="{BB962C8B-B14F-4D97-AF65-F5344CB8AC3E}">
        <p14:creationId xmlns:p14="http://schemas.microsoft.com/office/powerpoint/2010/main" val="873505773"/>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b="1">
                <a:latin typeface="Times New Roman" pitchFamily="18" charset="0"/>
              </a:defRPr>
            </a:lvl1pPr>
          </a:lstStyle>
          <a:p>
            <a:pPr>
              <a:defRPr/>
            </a:pPr>
            <a:fld id="{78C33890-197A-4045-8B45-0B1C34853875}" type="datetimeFigureOut">
              <a:rPr lang="en-US" smtClean="0"/>
              <a:pPr>
                <a:defRPr/>
              </a:pPr>
              <a:t>11/25/2024</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b="1">
                <a:latin typeface="Times New Roman" pitchFamily="18"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b="1">
                <a:latin typeface="Times New Roman" panose="02020603050405020304" pitchFamily="18" charset="0"/>
              </a:defRPr>
            </a:lvl1pPr>
          </a:lstStyle>
          <a:p>
            <a:pPr fontAlgn="base">
              <a:spcBef>
                <a:spcPct val="0"/>
              </a:spcBef>
              <a:spcAft>
                <a:spcPct val="0"/>
              </a:spcAft>
              <a:defRPr/>
            </a:pPr>
            <a:fld id="{2AB91CC9-2CC1-4051-9AAB-2CF166DC946B}" type="slidenum">
              <a:rPr lang="en-US" altLang="en-US" smtClean="0"/>
              <a:pPr fontAlgn="base">
                <a:spcBef>
                  <a:spcPct val="0"/>
                </a:spcBef>
                <a:spcAft>
                  <a:spcPct val="0"/>
                </a:spcAft>
                <a:defRPr/>
              </a:pPr>
              <a:t>‹#›</a:t>
            </a:fld>
            <a:endParaRPr lang="en-US" altLang="en-US"/>
          </a:p>
        </p:txBody>
      </p:sp>
    </p:spTree>
    <p:extLst>
      <p:ext uri="{BB962C8B-B14F-4D97-AF65-F5344CB8AC3E}">
        <p14:creationId xmlns:p14="http://schemas.microsoft.com/office/powerpoint/2010/main" val="3225933680"/>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b="1">
                <a:latin typeface="Times New Roman" pitchFamily="18" charset="0"/>
              </a:defRPr>
            </a:lvl1pPr>
          </a:lstStyle>
          <a:p>
            <a:pPr>
              <a:defRPr/>
            </a:pPr>
            <a:fld id="{18150350-6377-4988-8B3A-D15C9E3326DB}" type="datetimeFigureOut">
              <a:rPr lang="en-US" smtClean="0"/>
              <a:pPr>
                <a:defRPr/>
              </a:pPr>
              <a:t>11/25/2024</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b="1">
                <a:latin typeface="Times New Roman"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b="1">
                <a:latin typeface="Times New Roman" panose="02020603050405020304" pitchFamily="18" charset="0"/>
              </a:defRPr>
            </a:lvl1pPr>
          </a:lstStyle>
          <a:p>
            <a:pPr fontAlgn="base">
              <a:spcBef>
                <a:spcPct val="0"/>
              </a:spcBef>
              <a:spcAft>
                <a:spcPct val="0"/>
              </a:spcAft>
              <a:defRPr/>
            </a:pPr>
            <a:fld id="{DF495A7E-8AF7-4767-8E8A-DC2AE69F5B9F}" type="slidenum">
              <a:rPr lang="en-US" altLang="en-US" smtClean="0"/>
              <a:pPr fontAlgn="base">
                <a:spcBef>
                  <a:spcPct val="0"/>
                </a:spcBef>
                <a:spcAft>
                  <a:spcPct val="0"/>
                </a:spcAft>
                <a:defRPr/>
              </a:pPr>
              <a:t>‹#›</a:t>
            </a:fld>
            <a:endParaRPr lang="en-US" altLang="en-US"/>
          </a:p>
        </p:txBody>
      </p:sp>
    </p:spTree>
    <p:extLst>
      <p:ext uri="{BB962C8B-B14F-4D97-AF65-F5344CB8AC3E}">
        <p14:creationId xmlns:p14="http://schemas.microsoft.com/office/powerpoint/2010/main" val="2807424007"/>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b="1">
                <a:latin typeface="Times New Roman" pitchFamily="18" charset="0"/>
              </a:defRPr>
            </a:lvl1pPr>
          </a:lstStyle>
          <a:p>
            <a:pPr>
              <a:defRPr/>
            </a:pPr>
            <a:fld id="{EA848BB6-E0D0-43D0-82F5-587515F0B674}" type="datetimeFigureOut">
              <a:rPr lang="en-US" smtClean="0"/>
              <a:pPr>
                <a:defRPr/>
              </a:pPr>
              <a:t>11/25/2024</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b="1">
                <a:latin typeface="Times New Roman"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b="1">
                <a:latin typeface="Times New Roman" panose="02020603050405020304" pitchFamily="18" charset="0"/>
              </a:defRPr>
            </a:lvl1pPr>
          </a:lstStyle>
          <a:p>
            <a:pPr fontAlgn="base">
              <a:spcBef>
                <a:spcPct val="0"/>
              </a:spcBef>
              <a:spcAft>
                <a:spcPct val="0"/>
              </a:spcAft>
              <a:defRPr/>
            </a:pPr>
            <a:fld id="{7F4071F2-DA3F-4DCD-AACF-C627FAEDDE13}" type="slidenum">
              <a:rPr lang="en-US" altLang="en-US" smtClean="0"/>
              <a:pPr fontAlgn="base">
                <a:spcBef>
                  <a:spcPct val="0"/>
                </a:spcBef>
                <a:spcAft>
                  <a:spcPct val="0"/>
                </a:spcAft>
                <a:defRPr/>
              </a:pPr>
              <a:t>‹#›</a:t>
            </a:fld>
            <a:endParaRPr lang="en-US" altLang="en-US"/>
          </a:p>
        </p:txBody>
      </p:sp>
    </p:spTree>
    <p:extLst>
      <p:ext uri="{BB962C8B-B14F-4D97-AF65-F5344CB8AC3E}">
        <p14:creationId xmlns:p14="http://schemas.microsoft.com/office/powerpoint/2010/main" val="913682414"/>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hangingPunct="0">
              <a:defRPr b="1"/>
            </a:lvl1pPr>
          </a:lstStyle>
          <a:p>
            <a:pPr>
              <a:defRPr/>
            </a:pPr>
            <a:fld id="{7D4DACE5-842F-4A05-884D-714274C6A51A}" type="datetimeFigureOut">
              <a:rPr lang="en-US" smtClean="0"/>
              <a:pPr>
                <a:defRPr/>
              </a:pPr>
              <a:t>11/25/2024</a:t>
            </a:fld>
            <a:endParaRPr lang="en-US" dirty="0"/>
          </a:p>
        </p:txBody>
      </p:sp>
      <p:sp>
        <p:nvSpPr>
          <p:cNvPr id="5" name="Footer Placeholder 4"/>
          <p:cNvSpPr>
            <a:spLocks noGrp="1"/>
          </p:cNvSpPr>
          <p:nvPr>
            <p:ph type="ftr" sz="quarter" idx="11"/>
          </p:nvPr>
        </p:nvSpPr>
        <p:spPr/>
        <p:txBody>
          <a:bodyPr/>
          <a:lstStyle>
            <a:lvl1pPr eaLnBrk="0" hangingPunct="0">
              <a:defRPr b="1"/>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b="1"/>
            </a:lvl1pPr>
          </a:lstStyle>
          <a:p>
            <a:pPr fontAlgn="base">
              <a:spcBef>
                <a:spcPct val="0"/>
              </a:spcBef>
              <a:spcAft>
                <a:spcPct val="0"/>
              </a:spcAft>
              <a:defRPr/>
            </a:pPr>
            <a:fld id="{AB3E6DA1-2D8F-4F59-8A22-25F1120BC343}" type="slidenum">
              <a:rPr lang="en-US" altLang="en-US" smtClean="0"/>
              <a:pPr fontAlgn="base">
                <a:spcBef>
                  <a:spcPct val="0"/>
                </a:spcBef>
                <a:spcAft>
                  <a:spcPct val="0"/>
                </a:spcAft>
                <a:defRPr/>
              </a:pPr>
              <a:t>‹#›</a:t>
            </a:fld>
            <a:endParaRPr lang="en-US" altLang="en-US"/>
          </a:p>
        </p:txBody>
      </p:sp>
    </p:spTree>
    <p:extLst>
      <p:ext uri="{BB962C8B-B14F-4D97-AF65-F5344CB8AC3E}">
        <p14:creationId xmlns:p14="http://schemas.microsoft.com/office/powerpoint/2010/main" val="1978232437"/>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3333FF"/>
                </a:solidFill>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eaLnBrk="0" hangingPunct="0">
              <a:defRPr b="1"/>
            </a:lvl1pPr>
          </a:lstStyle>
          <a:p>
            <a:pPr>
              <a:defRPr/>
            </a:pPr>
            <a:fld id="{54ED49E4-5405-47DB-98C7-2DA43A21BF5A}" type="datetimeFigureOut">
              <a:rPr lang="en-US" smtClean="0"/>
              <a:pPr>
                <a:defRPr/>
              </a:pPr>
              <a:t>11/25/2024</a:t>
            </a:fld>
            <a:endParaRPr lang="en-US" dirty="0"/>
          </a:p>
        </p:txBody>
      </p:sp>
      <p:sp>
        <p:nvSpPr>
          <p:cNvPr id="5" name="Footer Placeholder 4"/>
          <p:cNvSpPr>
            <a:spLocks noGrp="1"/>
          </p:cNvSpPr>
          <p:nvPr>
            <p:ph type="ftr" sz="quarter" idx="11"/>
          </p:nvPr>
        </p:nvSpPr>
        <p:spPr/>
        <p:txBody>
          <a:bodyPr/>
          <a:lstStyle>
            <a:lvl1pPr eaLnBrk="0" hangingPunct="0">
              <a:defRPr b="1"/>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b="1"/>
            </a:lvl1pPr>
          </a:lstStyle>
          <a:p>
            <a:pPr fontAlgn="base">
              <a:spcBef>
                <a:spcPct val="0"/>
              </a:spcBef>
              <a:spcAft>
                <a:spcPct val="0"/>
              </a:spcAft>
              <a:defRPr/>
            </a:pPr>
            <a:fld id="{6745C59E-2B05-4979-937A-A809996A07EB}" type="slidenum">
              <a:rPr lang="en-US" altLang="en-US" smtClean="0"/>
              <a:pPr fontAlgn="base">
                <a:spcBef>
                  <a:spcPct val="0"/>
                </a:spcBef>
                <a:spcAft>
                  <a:spcPct val="0"/>
                </a:spcAft>
                <a:defRPr/>
              </a:pPr>
              <a:t>‹#›</a:t>
            </a:fld>
            <a:endParaRPr lang="en-US" altLang="en-US"/>
          </a:p>
        </p:txBody>
      </p:sp>
    </p:spTree>
    <p:extLst>
      <p:ext uri="{BB962C8B-B14F-4D97-AF65-F5344CB8AC3E}">
        <p14:creationId xmlns:p14="http://schemas.microsoft.com/office/powerpoint/2010/main" val="3975430555"/>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eaLnBrk="0" hangingPunct="0">
              <a:defRPr b="1"/>
            </a:lvl1pPr>
          </a:lstStyle>
          <a:p>
            <a:pPr>
              <a:defRPr/>
            </a:pPr>
            <a:fld id="{E5BA9574-95C6-4019-BD60-36D9BEAED679}" type="datetimeFigureOut">
              <a:rPr lang="en-US" smtClean="0"/>
              <a:pPr>
                <a:defRPr/>
              </a:pPr>
              <a:t>11/25/2024</a:t>
            </a:fld>
            <a:endParaRPr lang="en-US" dirty="0"/>
          </a:p>
        </p:txBody>
      </p:sp>
      <p:sp>
        <p:nvSpPr>
          <p:cNvPr id="5" name="Footer Placeholder 4"/>
          <p:cNvSpPr>
            <a:spLocks noGrp="1"/>
          </p:cNvSpPr>
          <p:nvPr>
            <p:ph type="ftr" sz="quarter" idx="11"/>
          </p:nvPr>
        </p:nvSpPr>
        <p:spPr/>
        <p:txBody>
          <a:bodyPr/>
          <a:lstStyle>
            <a:lvl1pPr eaLnBrk="0" hangingPunct="0">
              <a:defRPr b="1"/>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b="1"/>
            </a:lvl1pPr>
          </a:lstStyle>
          <a:p>
            <a:pPr fontAlgn="base">
              <a:spcBef>
                <a:spcPct val="0"/>
              </a:spcBef>
              <a:spcAft>
                <a:spcPct val="0"/>
              </a:spcAft>
              <a:defRPr/>
            </a:pPr>
            <a:fld id="{1097478C-E451-418D-B4FC-71A85CDE87D6}" type="slidenum">
              <a:rPr lang="en-US" altLang="en-US" smtClean="0"/>
              <a:pPr fontAlgn="base">
                <a:spcBef>
                  <a:spcPct val="0"/>
                </a:spcBef>
                <a:spcAft>
                  <a:spcPct val="0"/>
                </a:spcAft>
                <a:defRPr/>
              </a:pPr>
              <a:t>‹#›</a:t>
            </a:fld>
            <a:endParaRPr lang="en-US" altLang="en-US"/>
          </a:p>
        </p:txBody>
      </p:sp>
    </p:spTree>
    <p:extLst>
      <p:ext uri="{BB962C8B-B14F-4D97-AF65-F5344CB8AC3E}">
        <p14:creationId xmlns:p14="http://schemas.microsoft.com/office/powerpoint/2010/main" val="997389996"/>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eaLnBrk="0" hangingPunct="0">
              <a:defRPr b="1"/>
            </a:lvl1pPr>
          </a:lstStyle>
          <a:p>
            <a:pPr>
              <a:defRPr/>
            </a:pPr>
            <a:fld id="{20BD6F8E-2415-4E14-ACB9-FE37655B6E03}" type="datetimeFigureOut">
              <a:rPr lang="en-US" smtClean="0"/>
              <a:pPr>
                <a:defRPr/>
              </a:pPr>
              <a:t>11/25/2024</a:t>
            </a:fld>
            <a:endParaRPr lang="en-US" dirty="0"/>
          </a:p>
        </p:txBody>
      </p:sp>
      <p:sp>
        <p:nvSpPr>
          <p:cNvPr id="6" name="Footer Placeholder 4"/>
          <p:cNvSpPr>
            <a:spLocks noGrp="1"/>
          </p:cNvSpPr>
          <p:nvPr>
            <p:ph type="ftr" sz="quarter" idx="11"/>
          </p:nvPr>
        </p:nvSpPr>
        <p:spPr/>
        <p:txBody>
          <a:bodyPr/>
          <a:lstStyle>
            <a:lvl1pPr eaLnBrk="0" hangingPunct="0">
              <a:defRPr b="1"/>
            </a:lvl1pPr>
          </a:lstStyle>
          <a:p>
            <a:pPr>
              <a:defRPr/>
            </a:pPr>
            <a:endParaRPr lang="en-US"/>
          </a:p>
        </p:txBody>
      </p:sp>
      <p:sp>
        <p:nvSpPr>
          <p:cNvPr id="7" name="Slide Number Placeholder 5"/>
          <p:cNvSpPr>
            <a:spLocks noGrp="1"/>
          </p:cNvSpPr>
          <p:nvPr>
            <p:ph type="sldNum" sz="quarter" idx="12"/>
          </p:nvPr>
        </p:nvSpPr>
        <p:spPr/>
        <p:txBody>
          <a:bodyPr/>
          <a:lstStyle>
            <a:lvl1pPr eaLnBrk="0" hangingPunct="0">
              <a:defRPr b="1"/>
            </a:lvl1pPr>
          </a:lstStyle>
          <a:p>
            <a:pPr fontAlgn="base">
              <a:spcBef>
                <a:spcPct val="0"/>
              </a:spcBef>
              <a:spcAft>
                <a:spcPct val="0"/>
              </a:spcAft>
              <a:defRPr/>
            </a:pPr>
            <a:fld id="{A748BB18-253A-4F34-AA73-CD70BC06A36A}" type="slidenum">
              <a:rPr lang="en-US" altLang="en-US" smtClean="0"/>
              <a:pPr fontAlgn="base">
                <a:spcBef>
                  <a:spcPct val="0"/>
                </a:spcBef>
                <a:spcAft>
                  <a:spcPct val="0"/>
                </a:spcAft>
                <a:defRPr/>
              </a:pPr>
              <a:t>‹#›</a:t>
            </a:fld>
            <a:endParaRPr lang="en-US" altLang="en-US"/>
          </a:p>
        </p:txBody>
      </p:sp>
    </p:spTree>
    <p:extLst>
      <p:ext uri="{BB962C8B-B14F-4D97-AF65-F5344CB8AC3E}">
        <p14:creationId xmlns:p14="http://schemas.microsoft.com/office/powerpoint/2010/main" val="2515736861"/>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eaLnBrk="0" hangingPunct="0">
              <a:defRPr b="1"/>
            </a:lvl1pPr>
          </a:lstStyle>
          <a:p>
            <a:pPr>
              <a:defRPr/>
            </a:pPr>
            <a:fld id="{3D017DD9-7F0B-4BE3-A4D6-29E9AFD82B52}" type="datetimeFigureOut">
              <a:rPr lang="en-US" smtClean="0"/>
              <a:pPr>
                <a:defRPr/>
              </a:pPr>
              <a:t>11/25/2024</a:t>
            </a:fld>
            <a:endParaRPr lang="en-US" dirty="0"/>
          </a:p>
        </p:txBody>
      </p:sp>
      <p:sp>
        <p:nvSpPr>
          <p:cNvPr id="8" name="Footer Placeholder 4"/>
          <p:cNvSpPr>
            <a:spLocks noGrp="1"/>
          </p:cNvSpPr>
          <p:nvPr>
            <p:ph type="ftr" sz="quarter" idx="11"/>
          </p:nvPr>
        </p:nvSpPr>
        <p:spPr/>
        <p:txBody>
          <a:bodyPr/>
          <a:lstStyle>
            <a:lvl1pPr eaLnBrk="0" hangingPunct="0">
              <a:defRPr b="1"/>
            </a:lvl1pPr>
          </a:lstStyle>
          <a:p>
            <a:pPr>
              <a:defRPr/>
            </a:pPr>
            <a:endParaRPr lang="en-US"/>
          </a:p>
        </p:txBody>
      </p:sp>
      <p:sp>
        <p:nvSpPr>
          <p:cNvPr id="9" name="Slide Number Placeholder 5"/>
          <p:cNvSpPr>
            <a:spLocks noGrp="1"/>
          </p:cNvSpPr>
          <p:nvPr>
            <p:ph type="sldNum" sz="quarter" idx="12"/>
          </p:nvPr>
        </p:nvSpPr>
        <p:spPr/>
        <p:txBody>
          <a:bodyPr/>
          <a:lstStyle>
            <a:lvl1pPr eaLnBrk="0" hangingPunct="0">
              <a:defRPr b="1"/>
            </a:lvl1pPr>
          </a:lstStyle>
          <a:p>
            <a:pPr fontAlgn="base">
              <a:spcBef>
                <a:spcPct val="0"/>
              </a:spcBef>
              <a:spcAft>
                <a:spcPct val="0"/>
              </a:spcAft>
              <a:defRPr/>
            </a:pPr>
            <a:fld id="{553BB792-0566-44B0-94EE-0FE7248C799D}" type="slidenum">
              <a:rPr lang="en-US" altLang="en-US" smtClean="0"/>
              <a:pPr fontAlgn="base">
                <a:spcBef>
                  <a:spcPct val="0"/>
                </a:spcBef>
                <a:spcAft>
                  <a:spcPct val="0"/>
                </a:spcAft>
                <a:defRPr/>
              </a:pPr>
              <a:t>‹#›</a:t>
            </a:fld>
            <a:endParaRPr lang="en-US" altLang="en-US"/>
          </a:p>
        </p:txBody>
      </p:sp>
    </p:spTree>
    <p:extLst>
      <p:ext uri="{BB962C8B-B14F-4D97-AF65-F5344CB8AC3E}">
        <p14:creationId xmlns:p14="http://schemas.microsoft.com/office/powerpoint/2010/main" val="425839458"/>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eaLnBrk="0" hangingPunct="0">
              <a:defRPr b="1"/>
            </a:lvl1pPr>
          </a:lstStyle>
          <a:p>
            <a:pPr>
              <a:defRPr/>
            </a:pPr>
            <a:fld id="{F772A740-D9B5-402D-BD51-7072786C95DE}" type="datetimeFigureOut">
              <a:rPr lang="en-US" smtClean="0"/>
              <a:pPr>
                <a:defRPr/>
              </a:pPr>
              <a:t>11/25/2024</a:t>
            </a:fld>
            <a:endParaRPr lang="en-US" dirty="0"/>
          </a:p>
        </p:txBody>
      </p:sp>
      <p:sp>
        <p:nvSpPr>
          <p:cNvPr id="4" name="Footer Placeholder 4"/>
          <p:cNvSpPr>
            <a:spLocks noGrp="1"/>
          </p:cNvSpPr>
          <p:nvPr>
            <p:ph type="ftr" sz="quarter" idx="11"/>
          </p:nvPr>
        </p:nvSpPr>
        <p:spPr/>
        <p:txBody>
          <a:bodyPr/>
          <a:lstStyle>
            <a:lvl1pPr eaLnBrk="0" hangingPunct="0">
              <a:defRPr b="1"/>
            </a:lvl1pPr>
          </a:lstStyle>
          <a:p>
            <a:pPr>
              <a:defRPr/>
            </a:pPr>
            <a:endParaRPr lang="en-US"/>
          </a:p>
        </p:txBody>
      </p:sp>
      <p:sp>
        <p:nvSpPr>
          <p:cNvPr id="5" name="Slide Number Placeholder 5"/>
          <p:cNvSpPr>
            <a:spLocks noGrp="1"/>
          </p:cNvSpPr>
          <p:nvPr>
            <p:ph type="sldNum" sz="quarter" idx="12"/>
          </p:nvPr>
        </p:nvSpPr>
        <p:spPr/>
        <p:txBody>
          <a:bodyPr/>
          <a:lstStyle>
            <a:lvl1pPr eaLnBrk="0" hangingPunct="0">
              <a:defRPr b="1"/>
            </a:lvl1pPr>
          </a:lstStyle>
          <a:p>
            <a:pPr fontAlgn="base">
              <a:spcBef>
                <a:spcPct val="0"/>
              </a:spcBef>
              <a:spcAft>
                <a:spcPct val="0"/>
              </a:spcAft>
              <a:defRPr/>
            </a:pPr>
            <a:fld id="{05820B55-9123-4027-951C-A255C54901AF}" type="slidenum">
              <a:rPr lang="en-US" altLang="en-US" smtClean="0"/>
              <a:pPr fontAlgn="base">
                <a:spcBef>
                  <a:spcPct val="0"/>
                </a:spcBef>
                <a:spcAft>
                  <a:spcPct val="0"/>
                </a:spcAft>
                <a:defRPr/>
              </a:pPr>
              <a:t>‹#›</a:t>
            </a:fld>
            <a:endParaRPr lang="en-US" altLang="en-US"/>
          </a:p>
        </p:txBody>
      </p:sp>
    </p:spTree>
    <p:extLst>
      <p:ext uri="{BB962C8B-B14F-4D97-AF65-F5344CB8AC3E}">
        <p14:creationId xmlns:p14="http://schemas.microsoft.com/office/powerpoint/2010/main" val="1583207182"/>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4044243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eaLnBrk="0" hangingPunct="0">
              <a:defRPr b="1"/>
            </a:lvl1pPr>
          </a:lstStyle>
          <a:p>
            <a:pPr>
              <a:defRPr/>
            </a:pPr>
            <a:fld id="{00212822-B021-4071-84A0-3EE46569024A}" type="datetimeFigureOut">
              <a:rPr lang="en-US" smtClean="0"/>
              <a:pPr>
                <a:defRPr/>
              </a:pPr>
              <a:t>11/25/2024</a:t>
            </a:fld>
            <a:endParaRPr lang="en-US" dirty="0"/>
          </a:p>
        </p:txBody>
      </p:sp>
      <p:sp>
        <p:nvSpPr>
          <p:cNvPr id="3" name="Footer Placeholder 4"/>
          <p:cNvSpPr>
            <a:spLocks noGrp="1"/>
          </p:cNvSpPr>
          <p:nvPr>
            <p:ph type="ftr" sz="quarter" idx="11"/>
          </p:nvPr>
        </p:nvSpPr>
        <p:spPr/>
        <p:txBody>
          <a:bodyPr/>
          <a:lstStyle>
            <a:lvl1pPr eaLnBrk="0" hangingPunct="0">
              <a:defRPr b="1"/>
            </a:lvl1pPr>
          </a:lstStyle>
          <a:p>
            <a:pPr>
              <a:defRPr/>
            </a:pPr>
            <a:endParaRPr lang="en-US"/>
          </a:p>
        </p:txBody>
      </p:sp>
      <p:sp>
        <p:nvSpPr>
          <p:cNvPr id="4" name="Slide Number Placeholder 5"/>
          <p:cNvSpPr>
            <a:spLocks noGrp="1"/>
          </p:cNvSpPr>
          <p:nvPr>
            <p:ph type="sldNum" sz="quarter" idx="12"/>
          </p:nvPr>
        </p:nvSpPr>
        <p:spPr/>
        <p:txBody>
          <a:bodyPr/>
          <a:lstStyle>
            <a:lvl1pPr eaLnBrk="0" hangingPunct="0">
              <a:defRPr b="1"/>
            </a:lvl1pPr>
          </a:lstStyle>
          <a:p>
            <a:pPr fontAlgn="base">
              <a:spcBef>
                <a:spcPct val="0"/>
              </a:spcBef>
              <a:spcAft>
                <a:spcPct val="0"/>
              </a:spcAft>
              <a:defRPr/>
            </a:pPr>
            <a:fld id="{81B8AEEB-DFBF-4A93-A4CE-6BCF63076736}" type="slidenum">
              <a:rPr lang="en-US" altLang="en-US" smtClean="0"/>
              <a:pPr fontAlgn="base">
                <a:spcBef>
                  <a:spcPct val="0"/>
                </a:spcBef>
                <a:spcAft>
                  <a:spcPct val="0"/>
                </a:spcAft>
                <a:defRPr/>
              </a:pPr>
              <a:t>‹#›</a:t>
            </a:fld>
            <a:endParaRPr lang="en-US" altLang="en-US"/>
          </a:p>
        </p:txBody>
      </p:sp>
    </p:spTree>
    <p:extLst>
      <p:ext uri="{BB962C8B-B14F-4D97-AF65-F5344CB8AC3E}">
        <p14:creationId xmlns:p14="http://schemas.microsoft.com/office/powerpoint/2010/main" val="3711577738"/>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eaLnBrk="0" hangingPunct="0">
              <a:defRPr b="1"/>
            </a:lvl1pPr>
          </a:lstStyle>
          <a:p>
            <a:pPr>
              <a:defRPr/>
            </a:pPr>
            <a:fld id="{A1110D4C-1898-4821-8B09-4E0D0BDB3D25}" type="datetimeFigureOut">
              <a:rPr lang="en-US" smtClean="0"/>
              <a:pPr>
                <a:defRPr/>
              </a:pPr>
              <a:t>11/25/2024</a:t>
            </a:fld>
            <a:endParaRPr lang="en-US" dirty="0"/>
          </a:p>
        </p:txBody>
      </p:sp>
      <p:sp>
        <p:nvSpPr>
          <p:cNvPr id="6" name="Footer Placeholder 4"/>
          <p:cNvSpPr>
            <a:spLocks noGrp="1"/>
          </p:cNvSpPr>
          <p:nvPr>
            <p:ph type="ftr" sz="quarter" idx="11"/>
          </p:nvPr>
        </p:nvSpPr>
        <p:spPr/>
        <p:txBody>
          <a:bodyPr/>
          <a:lstStyle>
            <a:lvl1pPr eaLnBrk="0" hangingPunct="0">
              <a:defRPr b="1"/>
            </a:lvl1pPr>
          </a:lstStyle>
          <a:p>
            <a:pPr>
              <a:defRPr/>
            </a:pPr>
            <a:endParaRPr lang="en-US"/>
          </a:p>
        </p:txBody>
      </p:sp>
      <p:sp>
        <p:nvSpPr>
          <p:cNvPr id="7" name="Slide Number Placeholder 5"/>
          <p:cNvSpPr>
            <a:spLocks noGrp="1"/>
          </p:cNvSpPr>
          <p:nvPr>
            <p:ph type="sldNum" sz="quarter" idx="12"/>
          </p:nvPr>
        </p:nvSpPr>
        <p:spPr/>
        <p:txBody>
          <a:bodyPr/>
          <a:lstStyle>
            <a:lvl1pPr eaLnBrk="0" hangingPunct="0">
              <a:defRPr b="1"/>
            </a:lvl1pPr>
          </a:lstStyle>
          <a:p>
            <a:pPr fontAlgn="base">
              <a:spcBef>
                <a:spcPct val="0"/>
              </a:spcBef>
              <a:spcAft>
                <a:spcPct val="0"/>
              </a:spcAft>
              <a:defRPr/>
            </a:pPr>
            <a:fld id="{F9BCDB47-BE2B-45B7-9A9B-90A05A71A228}" type="slidenum">
              <a:rPr lang="en-US" altLang="en-US" smtClean="0"/>
              <a:pPr fontAlgn="base">
                <a:spcBef>
                  <a:spcPct val="0"/>
                </a:spcBef>
                <a:spcAft>
                  <a:spcPct val="0"/>
                </a:spcAft>
                <a:defRPr/>
              </a:pPr>
              <a:t>‹#›</a:t>
            </a:fld>
            <a:endParaRPr lang="en-US" altLang="en-US"/>
          </a:p>
        </p:txBody>
      </p:sp>
    </p:spTree>
    <p:extLst>
      <p:ext uri="{BB962C8B-B14F-4D97-AF65-F5344CB8AC3E}">
        <p14:creationId xmlns:p14="http://schemas.microsoft.com/office/powerpoint/2010/main" val="882814794"/>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eaLnBrk="0" hangingPunct="0">
              <a:defRPr b="1"/>
            </a:lvl1pPr>
          </a:lstStyle>
          <a:p>
            <a:pPr>
              <a:defRPr/>
            </a:pPr>
            <a:fld id="{161EB0C1-3DC8-4E57-8C7A-83DC4F4C1A8D}" type="datetimeFigureOut">
              <a:rPr lang="en-US" smtClean="0"/>
              <a:pPr>
                <a:defRPr/>
              </a:pPr>
              <a:t>11/25/2024</a:t>
            </a:fld>
            <a:endParaRPr lang="en-US" dirty="0"/>
          </a:p>
        </p:txBody>
      </p:sp>
      <p:sp>
        <p:nvSpPr>
          <p:cNvPr id="6" name="Footer Placeholder 4"/>
          <p:cNvSpPr>
            <a:spLocks noGrp="1"/>
          </p:cNvSpPr>
          <p:nvPr>
            <p:ph type="ftr" sz="quarter" idx="11"/>
          </p:nvPr>
        </p:nvSpPr>
        <p:spPr/>
        <p:txBody>
          <a:bodyPr/>
          <a:lstStyle>
            <a:lvl1pPr eaLnBrk="0" hangingPunct="0">
              <a:defRPr b="1"/>
            </a:lvl1pPr>
          </a:lstStyle>
          <a:p>
            <a:pPr>
              <a:defRPr/>
            </a:pPr>
            <a:endParaRPr lang="en-US"/>
          </a:p>
        </p:txBody>
      </p:sp>
      <p:sp>
        <p:nvSpPr>
          <p:cNvPr id="7" name="Slide Number Placeholder 5"/>
          <p:cNvSpPr>
            <a:spLocks noGrp="1"/>
          </p:cNvSpPr>
          <p:nvPr>
            <p:ph type="sldNum" sz="quarter" idx="12"/>
          </p:nvPr>
        </p:nvSpPr>
        <p:spPr/>
        <p:txBody>
          <a:bodyPr/>
          <a:lstStyle>
            <a:lvl1pPr eaLnBrk="0" hangingPunct="0">
              <a:defRPr b="1"/>
            </a:lvl1pPr>
          </a:lstStyle>
          <a:p>
            <a:pPr fontAlgn="base">
              <a:spcBef>
                <a:spcPct val="0"/>
              </a:spcBef>
              <a:spcAft>
                <a:spcPct val="0"/>
              </a:spcAft>
              <a:defRPr/>
            </a:pPr>
            <a:fld id="{D08FA1C2-6129-4A75-8953-A9A926BBACE6}" type="slidenum">
              <a:rPr lang="en-US" altLang="en-US" smtClean="0"/>
              <a:pPr fontAlgn="base">
                <a:spcBef>
                  <a:spcPct val="0"/>
                </a:spcBef>
                <a:spcAft>
                  <a:spcPct val="0"/>
                </a:spcAft>
                <a:defRPr/>
              </a:pPr>
              <a:t>‹#›</a:t>
            </a:fld>
            <a:endParaRPr lang="en-US" altLang="en-US"/>
          </a:p>
        </p:txBody>
      </p:sp>
    </p:spTree>
    <p:extLst>
      <p:ext uri="{BB962C8B-B14F-4D97-AF65-F5344CB8AC3E}">
        <p14:creationId xmlns:p14="http://schemas.microsoft.com/office/powerpoint/2010/main" val="754304411"/>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b="1"/>
            </a:lvl1pPr>
          </a:lstStyle>
          <a:p>
            <a:pPr>
              <a:defRPr/>
            </a:pPr>
            <a:fld id="{72D7E9D2-9CE0-4064-B3D5-DF6EC333326D}" type="datetimeFigureOut">
              <a:rPr lang="en-US" smtClean="0"/>
              <a:pPr>
                <a:defRPr/>
              </a:pPr>
              <a:t>11/25/2024</a:t>
            </a:fld>
            <a:endParaRPr lang="en-US" dirty="0"/>
          </a:p>
        </p:txBody>
      </p:sp>
      <p:sp>
        <p:nvSpPr>
          <p:cNvPr id="5" name="Footer Placeholder 4"/>
          <p:cNvSpPr>
            <a:spLocks noGrp="1"/>
          </p:cNvSpPr>
          <p:nvPr>
            <p:ph type="ftr" sz="quarter" idx="11"/>
          </p:nvPr>
        </p:nvSpPr>
        <p:spPr/>
        <p:txBody>
          <a:bodyPr/>
          <a:lstStyle>
            <a:lvl1pPr eaLnBrk="0" hangingPunct="0">
              <a:defRPr b="1"/>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b="1"/>
            </a:lvl1pPr>
          </a:lstStyle>
          <a:p>
            <a:pPr fontAlgn="base">
              <a:spcBef>
                <a:spcPct val="0"/>
              </a:spcBef>
              <a:spcAft>
                <a:spcPct val="0"/>
              </a:spcAft>
              <a:defRPr/>
            </a:pPr>
            <a:fld id="{0F1DB6B0-C27D-4A28-B67E-1DEA267B6F9E}" type="slidenum">
              <a:rPr lang="en-US" altLang="en-US" smtClean="0"/>
              <a:pPr fontAlgn="base">
                <a:spcBef>
                  <a:spcPct val="0"/>
                </a:spcBef>
                <a:spcAft>
                  <a:spcPct val="0"/>
                </a:spcAft>
                <a:defRPr/>
              </a:pPr>
              <a:t>‹#›</a:t>
            </a:fld>
            <a:endParaRPr lang="en-US" altLang="en-US"/>
          </a:p>
        </p:txBody>
      </p:sp>
    </p:spTree>
    <p:extLst>
      <p:ext uri="{BB962C8B-B14F-4D97-AF65-F5344CB8AC3E}">
        <p14:creationId xmlns:p14="http://schemas.microsoft.com/office/powerpoint/2010/main" val="3152209789"/>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b="1"/>
            </a:lvl1pPr>
          </a:lstStyle>
          <a:p>
            <a:pPr>
              <a:defRPr/>
            </a:pPr>
            <a:fld id="{B27EDCAF-4358-4A78-9966-76F1CF95CA4C}" type="datetimeFigureOut">
              <a:rPr lang="en-US" smtClean="0"/>
              <a:pPr>
                <a:defRPr/>
              </a:pPr>
              <a:t>11/25/2024</a:t>
            </a:fld>
            <a:endParaRPr lang="en-US" dirty="0"/>
          </a:p>
        </p:txBody>
      </p:sp>
      <p:sp>
        <p:nvSpPr>
          <p:cNvPr id="5" name="Footer Placeholder 4"/>
          <p:cNvSpPr>
            <a:spLocks noGrp="1"/>
          </p:cNvSpPr>
          <p:nvPr>
            <p:ph type="ftr" sz="quarter" idx="11"/>
          </p:nvPr>
        </p:nvSpPr>
        <p:spPr/>
        <p:txBody>
          <a:bodyPr/>
          <a:lstStyle>
            <a:lvl1pPr eaLnBrk="0" hangingPunct="0">
              <a:defRPr b="1"/>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b="1"/>
            </a:lvl1pPr>
          </a:lstStyle>
          <a:p>
            <a:pPr fontAlgn="base">
              <a:spcBef>
                <a:spcPct val="0"/>
              </a:spcBef>
              <a:spcAft>
                <a:spcPct val="0"/>
              </a:spcAft>
              <a:defRPr/>
            </a:pPr>
            <a:fld id="{F4C924A4-5CC7-4889-B046-15EED953B508}" type="slidenum">
              <a:rPr lang="en-US" altLang="en-US" smtClean="0"/>
              <a:pPr fontAlgn="base">
                <a:spcBef>
                  <a:spcPct val="0"/>
                </a:spcBef>
                <a:spcAft>
                  <a:spcPct val="0"/>
                </a:spcAft>
                <a:defRPr/>
              </a:pPr>
              <a:t>‹#›</a:t>
            </a:fld>
            <a:endParaRPr lang="en-US" altLang="en-US"/>
          </a:p>
        </p:txBody>
      </p:sp>
    </p:spTree>
    <p:extLst>
      <p:ext uri="{BB962C8B-B14F-4D97-AF65-F5344CB8AC3E}">
        <p14:creationId xmlns:p14="http://schemas.microsoft.com/office/powerpoint/2010/main" val="3706045779"/>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hangingPunct="0">
              <a:defRPr b="1"/>
            </a:lvl1pPr>
          </a:lstStyle>
          <a:p>
            <a:pPr>
              <a:defRPr/>
            </a:pPr>
            <a:fld id="{C08733C8-8374-4930-BCB6-01FEBC8DA68B}" type="datetimeFigureOut">
              <a:rPr lang="en-US" smtClean="0"/>
              <a:pPr>
                <a:defRPr/>
              </a:pPr>
              <a:t>11/25/2024</a:t>
            </a:fld>
            <a:endParaRPr lang="en-US" dirty="0"/>
          </a:p>
        </p:txBody>
      </p:sp>
      <p:sp>
        <p:nvSpPr>
          <p:cNvPr id="5" name="Footer Placeholder 4"/>
          <p:cNvSpPr>
            <a:spLocks noGrp="1"/>
          </p:cNvSpPr>
          <p:nvPr>
            <p:ph type="ftr" sz="quarter" idx="11"/>
          </p:nvPr>
        </p:nvSpPr>
        <p:spPr/>
        <p:txBody>
          <a:bodyPr/>
          <a:lstStyle>
            <a:lvl1pPr eaLnBrk="0" hangingPunct="0">
              <a:defRPr b="1"/>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b="1"/>
            </a:lvl1pPr>
          </a:lstStyle>
          <a:p>
            <a:pPr fontAlgn="base">
              <a:spcBef>
                <a:spcPct val="0"/>
              </a:spcBef>
              <a:spcAft>
                <a:spcPct val="0"/>
              </a:spcAft>
              <a:defRPr/>
            </a:pPr>
            <a:fld id="{7E884B7B-93EC-436A-856E-DDE01BE7E43C}" type="slidenum">
              <a:rPr lang="en-US" altLang="en-US" smtClean="0"/>
              <a:pPr fontAlgn="base">
                <a:spcBef>
                  <a:spcPct val="0"/>
                </a:spcBef>
                <a:spcAft>
                  <a:spcPct val="0"/>
                </a:spcAft>
                <a:defRPr/>
              </a:pPr>
              <a:t>‹#›</a:t>
            </a:fld>
            <a:endParaRPr lang="en-US" altLang="en-US"/>
          </a:p>
        </p:txBody>
      </p:sp>
    </p:spTree>
    <p:extLst>
      <p:ext uri="{BB962C8B-B14F-4D97-AF65-F5344CB8AC3E}">
        <p14:creationId xmlns:p14="http://schemas.microsoft.com/office/powerpoint/2010/main" val="2711039648"/>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3333FF"/>
                </a:solidFill>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eaLnBrk="0" hangingPunct="0">
              <a:defRPr b="1"/>
            </a:lvl1pPr>
          </a:lstStyle>
          <a:p>
            <a:pPr>
              <a:defRPr/>
            </a:pPr>
            <a:fld id="{D1BD0C4E-BE39-4CF3-B4F7-4A16F94A552C}" type="datetimeFigureOut">
              <a:rPr lang="en-US" smtClean="0"/>
              <a:pPr>
                <a:defRPr/>
              </a:pPr>
              <a:t>11/25/2024</a:t>
            </a:fld>
            <a:endParaRPr lang="en-US" dirty="0"/>
          </a:p>
        </p:txBody>
      </p:sp>
      <p:sp>
        <p:nvSpPr>
          <p:cNvPr id="5" name="Footer Placeholder 4"/>
          <p:cNvSpPr>
            <a:spLocks noGrp="1"/>
          </p:cNvSpPr>
          <p:nvPr>
            <p:ph type="ftr" sz="quarter" idx="11"/>
          </p:nvPr>
        </p:nvSpPr>
        <p:spPr/>
        <p:txBody>
          <a:bodyPr/>
          <a:lstStyle>
            <a:lvl1pPr eaLnBrk="0" hangingPunct="0">
              <a:defRPr b="1"/>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b="1"/>
            </a:lvl1pPr>
          </a:lstStyle>
          <a:p>
            <a:pPr fontAlgn="base">
              <a:spcBef>
                <a:spcPct val="0"/>
              </a:spcBef>
              <a:spcAft>
                <a:spcPct val="0"/>
              </a:spcAft>
              <a:defRPr/>
            </a:pPr>
            <a:fld id="{953E1843-EF6B-489D-B91D-C914D48812F7}" type="slidenum">
              <a:rPr lang="en-US" altLang="en-US" smtClean="0"/>
              <a:pPr fontAlgn="base">
                <a:spcBef>
                  <a:spcPct val="0"/>
                </a:spcBef>
                <a:spcAft>
                  <a:spcPct val="0"/>
                </a:spcAft>
                <a:defRPr/>
              </a:pPr>
              <a:t>‹#›</a:t>
            </a:fld>
            <a:endParaRPr lang="en-US" altLang="en-US"/>
          </a:p>
        </p:txBody>
      </p:sp>
    </p:spTree>
    <p:extLst>
      <p:ext uri="{BB962C8B-B14F-4D97-AF65-F5344CB8AC3E}">
        <p14:creationId xmlns:p14="http://schemas.microsoft.com/office/powerpoint/2010/main" val="1888616075"/>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eaLnBrk="0" hangingPunct="0">
              <a:defRPr b="1"/>
            </a:lvl1pPr>
          </a:lstStyle>
          <a:p>
            <a:pPr>
              <a:defRPr/>
            </a:pPr>
            <a:fld id="{692756C8-158A-4F0E-9ABF-82C5D0DA429D}" type="datetimeFigureOut">
              <a:rPr lang="en-US" smtClean="0"/>
              <a:pPr>
                <a:defRPr/>
              </a:pPr>
              <a:t>11/25/2024</a:t>
            </a:fld>
            <a:endParaRPr lang="en-US" dirty="0"/>
          </a:p>
        </p:txBody>
      </p:sp>
      <p:sp>
        <p:nvSpPr>
          <p:cNvPr id="5" name="Footer Placeholder 4"/>
          <p:cNvSpPr>
            <a:spLocks noGrp="1"/>
          </p:cNvSpPr>
          <p:nvPr>
            <p:ph type="ftr" sz="quarter" idx="11"/>
          </p:nvPr>
        </p:nvSpPr>
        <p:spPr/>
        <p:txBody>
          <a:bodyPr/>
          <a:lstStyle>
            <a:lvl1pPr eaLnBrk="0" hangingPunct="0">
              <a:defRPr b="1"/>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b="1"/>
            </a:lvl1pPr>
          </a:lstStyle>
          <a:p>
            <a:pPr fontAlgn="base">
              <a:spcBef>
                <a:spcPct val="0"/>
              </a:spcBef>
              <a:spcAft>
                <a:spcPct val="0"/>
              </a:spcAft>
              <a:defRPr/>
            </a:pPr>
            <a:fld id="{4B086816-3840-4CCF-A786-83C7CC74EB1B}" type="slidenum">
              <a:rPr lang="en-US" altLang="en-US" smtClean="0"/>
              <a:pPr fontAlgn="base">
                <a:spcBef>
                  <a:spcPct val="0"/>
                </a:spcBef>
                <a:spcAft>
                  <a:spcPct val="0"/>
                </a:spcAft>
                <a:defRPr/>
              </a:pPr>
              <a:t>‹#›</a:t>
            </a:fld>
            <a:endParaRPr lang="en-US" altLang="en-US"/>
          </a:p>
        </p:txBody>
      </p:sp>
    </p:spTree>
    <p:extLst>
      <p:ext uri="{BB962C8B-B14F-4D97-AF65-F5344CB8AC3E}">
        <p14:creationId xmlns:p14="http://schemas.microsoft.com/office/powerpoint/2010/main" val="1701515260"/>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eaLnBrk="0" hangingPunct="0">
              <a:defRPr b="1"/>
            </a:lvl1pPr>
          </a:lstStyle>
          <a:p>
            <a:pPr>
              <a:defRPr/>
            </a:pPr>
            <a:fld id="{CDF9151E-20A6-4E08-A44D-7BB78135F998}" type="datetimeFigureOut">
              <a:rPr lang="en-US" smtClean="0"/>
              <a:pPr>
                <a:defRPr/>
              </a:pPr>
              <a:t>11/25/2024</a:t>
            </a:fld>
            <a:endParaRPr lang="en-US" dirty="0"/>
          </a:p>
        </p:txBody>
      </p:sp>
      <p:sp>
        <p:nvSpPr>
          <p:cNvPr id="6" name="Footer Placeholder 4"/>
          <p:cNvSpPr>
            <a:spLocks noGrp="1"/>
          </p:cNvSpPr>
          <p:nvPr>
            <p:ph type="ftr" sz="quarter" idx="11"/>
          </p:nvPr>
        </p:nvSpPr>
        <p:spPr/>
        <p:txBody>
          <a:bodyPr/>
          <a:lstStyle>
            <a:lvl1pPr eaLnBrk="0" hangingPunct="0">
              <a:defRPr b="1"/>
            </a:lvl1pPr>
          </a:lstStyle>
          <a:p>
            <a:pPr>
              <a:defRPr/>
            </a:pPr>
            <a:endParaRPr lang="en-US"/>
          </a:p>
        </p:txBody>
      </p:sp>
      <p:sp>
        <p:nvSpPr>
          <p:cNvPr id="7" name="Slide Number Placeholder 5"/>
          <p:cNvSpPr>
            <a:spLocks noGrp="1"/>
          </p:cNvSpPr>
          <p:nvPr>
            <p:ph type="sldNum" sz="quarter" idx="12"/>
          </p:nvPr>
        </p:nvSpPr>
        <p:spPr/>
        <p:txBody>
          <a:bodyPr/>
          <a:lstStyle>
            <a:lvl1pPr eaLnBrk="0" hangingPunct="0">
              <a:defRPr b="1"/>
            </a:lvl1pPr>
          </a:lstStyle>
          <a:p>
            <a:pPr fontAlgn="base">
              <a:spcBef>
                <a:spcPct val="0"/>
              </a:spcBef>
              <a:spcAft>
                <a:spcPct val="0"/>
              </a:spcAft>
              <a:defRPr/>
            </a:pPr>
            <a:fld id="{50626DB1-618E-4C4F-B98E-A02AEE31DA15}" type="slidenum">
              <a:rPr lang="en-US" altLang="en-US" smtClean="0"/>
              <a:pPr fontAlgn="base">
                <a:spcBef>
                  <a:spcPct val="0"/>
                </a:spcBef>
                <a:spcAft>
                  <a:spcPct val="0"/>
                </a:spcAft>
                <a:defRPr/>
              </a:pPr>
              <a:t>‹#›</a:t>
            </a:fld>
            <a:endParaRPr lang="en-US" altLang="en-US"/>
          </a:p>
        </p:txBody>
      </p:sp>
    </p:spTree>
    <p:extLst>
      <p:ext uri="{BB962C8B-B14F-4D97-AF65-F5344CB8AC3E}">
        <p14:creationId xmlns:p14="http://schemas.microsoft.com/office/powerpoint/2010/main" val="3952570719"/>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eaLnBrk="0" hangingPunct="0">
              <a:defRPr b="1"/>
            </a:lvl1pPr>
          </a:lstStyle>
          <a:p>
            <a:pPr>
              <a:defRPr/>
            </a:pPr>
            <a:fld id="{96A48BC1-AACA-4E4C-96D9-0C6F25422A2B}" type="datetimeFigureOut">
              <a:rPr lang="en-US" smtClean="0"/>
              <a:pPr>
                <a:defRPr/>
              </a:pPr>
              <a:t>11/25/2024</a:t>
            </a:fld>
            <a:endParaRPr lang="en-US" dirty="0"/>
          </a:p>
        </p:txBody>
      </p:sp>
      <p:sp>
        <p:nvSpPr>
          <p:cNvPr id="8" name="Footer Placeholder 4"/>
          <p:cNvSpPr>
            <a:spLocks noGrp="1"/>
          </p:cNvSpPr>
          <p:nvPr>
            <p:ph type="ftr" sz="quarter" idx="11"/>
          </p:nvPr>
        </p:nvSpPr>
        <p:spPr/>
        <p:txBody>
          <a:bodyPr/>
          <a:lstStyle>
            <a:lvl1pPr eaLnBrk="0" hangingPunct="0">
              <a:defRPr b="1"/>
            </a:lvl1pPr>
          </a:lstStyle>
          <a:p>
            <a:pPr>
              <a:defRPr/>
            </a:pPr>
            <a:endParaRPr lang="en-US"/>
          </a:p>
        </p:txBody>
      </p:sp>
      <p:sp>
        <p:nvSpPr>
          <p:cNvPr id="9" name="Slide Number Placeholder 5"/>
          <p:cNvSpPr>
            <a:spLocks noGrp="1"/>
          </p:cNvSpPr>
          <p:nvPr>
            <p:ph type="sldNum" sz="quarter" idx="12"/>
          </p:nvPr>
        </p:nvSpPr>
        <p:spPr/>
        <p:txBody>
          <a:bodyPr/>
          <a:lstStyle>
            <a:lvl1pPr eaLnBrk="0" hangingPunct="0">
              <a:defRPr b="1"/>
            </a:lvl1pPr>
          </a:lstStyle>
          <a:p>
            <a:pPr fontAlgn="base">
              <a:spcBef>
                <a:spcPct val="0"/>
              </a:spcBef>
              <a:spcAft>
                <a:spcPct val="0"/>
              </a:spcAft>
              <a:defRPr/>
            </a:pPr>
            <a:fld id="{BCABCA74-D286-4E27-BCC9-BE3FDE7EB3D0}" type="slidenum">
              <a:rPr lang="en-US" altLang="en-US" smtClean="0"/>
              <a:pPr fontAlgn="base">
                <a:spcBef>
                  <a:spcPct val="0"/>
                </a:spcBef>
                <a:spcAft>
                  <a:spcPct val="0"/>
                </a:spcAft>
                <a:defRPr/>
              </a:pPr>
              <a:t>‹#›</a:t>
            </a:fld>
            <a:endParaRPr lang="en-US" altLang="en-US"/>
          </a:p>
        </p:txBody>
      </p:sp>
    </p:spTree>
    <p:extLst>
      <p:ext uri="{BB962C8B-B14F-4D97-AF65-F5344CB8AC3E}">
        <p14:creationId xmlns:p14="http://schemas.microsoft.com/office/powerpoint/2010/main" val="1416270991"/>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1734694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eaLnBrk="0" hangingPunct="0">
              <a:defRPr b="1"/>
            </a:lvl1pPr>
          </a:lstStyle>
          <a:p>
            <a:pPr>
              <a:defRPr/>
            </a:pPr>
            <a:fld id="{8F2F93B6-871F-41E3-9055-9A33DAECD664}" type="datetimeFigureOut">
              <a:rPr lang="en-US" smtClean="0"/>
              <a:pPr>
                <a:defRPr/>
              </a:pPr>
              <a:t>11/25/2024</a:t>
            </a:fld>
            <a:endParaRPr lang="en-US" dirty="0"/>
          </a:p>
        </p:txBody>
      </p:sp>
      <p:sp>
        <p:nvSpPr>
          <p:cNvPr id="4" name="Footer Placeholder 4"/>
          <p:cNvSpPr>
            <a:spLocks noGrp="1"/>
          </p:cNvSpPr>
          <p:nvPr>
            <p:ph type="ftr" sz="quarter" idx="11"/>
          </p:nvPr>
        </p:nvSpPr>
        <p:spPr/>
        <p:txBody>
          <a:bodyPr/>
          <a:lstStyle>
            <a:lvl1pPr eaLnBrk="0" hangingPunct="0">
              <a:defRPr b="1"/>
            </a:lvl1pPr>
          </a:lstStyle>
          <a:p>
            <a:pPr>
              <a:defRPr/>
            </a:pPr>
            <a:endParaRPr lang="en-US"/>
          </a:p>
        </p:txBody>
      </p:sp>
      <p:sp>
        <p:nvSpPr>
          <p:cNvPr id="5" name="Slide Number Placeholder 5"/>
          <p:cNvSpPr>
            <a:spLocks noGrp="1"/>
          </p:cNvSpPr>
          <p:nvPr>
            <p:ph type="sldNum" sz="quarter" idx="12"/>
          </p:nvPr>
        </p:nvSpPr>
        <p:spPr/>
        <p:txBody>
          <a:bodyPr/>
          <a:lstStyle>
            <a:lvl1pPr eaLnBrk="0" hangingPunct="0">
              <a:defRPr b="1"/>
            </a:lvl1pPr>
          </a:lstStyle>
          <a:p>
            <a:pPr fontAlgn="base">
              <a:spcBef>
                <a:spcPct val="0"/>
              </a:spcBef>
              <a:spcAft>
                <a:spcPct val="0"/>
              </a:spcAft>
              <a:defRPr/>
            </a:pPr>
            <a:fld id="{9A71C698-200A-4EAD-962A-4C1B6B6F38F3}" type="slidenum">
              <a:rPr lang="en-US" altLang="en-US" smtClean="0"/>
              <a:pPr fontAlgn="base">
                <a:spcBef>
                  <a:spcPct val="0"/>
                </a:spcBef>
                <a:spcAft>
                  <a:spcPct val="0"/>
                </a:spcAft>
                <a:defRPr/>
              </a:pPr>
              <a:t>‹#›</a:t>
            </a:fld>
            <a:endParaRPr lang="en-US" altLang="en-US"/>
          </a:p>
        </p:txBody>
      </p:sp>
    </p:spTree>
    <p:extLst>
      <p:ext uri="{BB962C8B-B14F-4D97-AF65-F5344CB8AC3E}">
        <p14:creationId xmlns:p14="http://schemas.microsoft.com/office/powerpoint/2010/main" val="4071554709"/>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eaLnBrk="0" hangingPunct="0">
              <a:defRPr b="1"/>
            </a:lvl1pPr>
          </a:lstStyle>
          <a:p>
            <a:pPr>
              <a:defRPr/>
            </a:pPr>
            <a:fld id="{CD799F70-07FF-40BF-9E93-7D0A2BCA2457}" type="datetimeFigureOut">
              <a:rPr lang="en-US" smtClean="0"/>
              <a:pPr>
                <a:defRPr/>
              </a:pPr>
              <a:t>11/25/2024</a:t>
            </a:fld>
            <a:endParaRPr lang="en-US" dirty="0"/>
          </a:p>
        </p:txBody>
      </p:sp>
      <p:sp>
        <p:nvSpPr>
          <p:cNvPr id="3" name="Footer Placeholder 4"/>
          <p:cNvSpPr>
            <a:spLocks noGrp="1"/>
          </p:cNvSpPr>
          <p:nvPr>
            <p:ph type="ftr" sz="quarter" idx="11"/>
          </p:nvPr>
        </p:nvSpPr>
        <p:spPr/>
        <p:txBody>
          <a:bodyPr/>
          <a:lstStyle>
            <a:lvl1pPr eaLnBrk="0" hangingPunct="0">
              <a:defRPr b="1"/>
            </a:lvl1pPr>
          </a:lstStyle>
          <a:p>
            <a:pPr>
              <a:defRPr/>
            </a:pPr>
            <a:endParaRPr lang="en-US"/>
          </a:p>
        </p:txBody>
      </p:sp>
      <p:sp>
        <p:nvSpPr>
          <p:cNvPr id="4" name="Slide Number Placeholder 5"/>
          <p:cNvSpPr>
            <a:spLocks noGrp="1"/>
          </p:cNvSpPr>
          <p:nvPr>
            <p:ph type="sldNum" sz="quarter" idx="12"/>
          </p:nvPr>
        </p:nvSpPr>
        <p:spPr/>
        <p:txBody>
          <a:bodyPr/>
          <a:lstStyle>
            <a:lvl1pPr eaLnBrk="0" hangingPunct="0">
              <a:defRPr b="1"/>
            </a:lvl1pPr>
          </a:lstStyle>
          <a:p>
            <a:pPr fontAlgn="base">
              <a:spcBef>
                <a:spcPct val="0"/>
              </a:spcBef>
              <a:spcAft>
                <a:spcPct val="0"/>
              </a:spcAft>
              <a:defRPr/>
            </a:pPr>
            <a:fld id="{65C1DA4A-66A2-47B0-9A59-315930876754}" type="slidenum">
              <a:rPr lang="en-US" altLang="en-US" smtClean="0"/>
              <a:pPr fontAlgn="base">
                <a:spcBef>
                  <a:spcPct val="0"/>
                </a:spcBef>
                <a:spcAft>
                  <a:spcPct val="0"/>
                </a:spcAft>
                <a:defRPr/>
              </a:pPr>
              <a:t>‹#›</a:t>
            </a:fld>
            <a:endParaRPr lang="en-US" altLang="en-US"/>
          </a:p>
        </p:txBody>
      </p:sp>
    </p:spTree>
    <p:extLst>
      <p:ext uri="{BB962C8B-B14F-4D97-AF65-F5344CB8AC3E}">
        <p14:creationId xmlns:p14="http://schemas.microsoft.com/office/powerpoint/2010/main" val="1721304614"/>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eaLnBrk="0" hangingPunct="0">
              <a:defRPr b="1"/>
            </a:lvl1pPr>
          </a:lstStyle>
          <a:p>
            <a:pPr>
              <a:defRPr/>
            </a:pPr>
            <a:fld id="{6DD759D7-B0C8-497D-A265-1173A442F390}" type="datetimeFigureOut">
              <a:rPr lang="en-US" smtClean="0"/>
              <a:pPr>
                <a:defRPr/>
              </a:pPr>
              <a:t>11/25/2024</a:t>
            </a:fld>
            <a:endParaRPr lang="en-US" dirty="0"/>
          </a:p>
        </p:txBody>
      </p:sp>
      <p:sp>
        <p:nvSpPr>
          <p:cNvPr id="6" name="Footer Placeholder 4"/>
          <p:cNvSpPr>
            <a:spLocks noGrp="1"/>
          </p:cNvSpPr>
          <p:nvPr>
            <p:ph type="ftr" sz="quarter" idx="11"/>
          </p:nvPr>
        </p:nvSpPr>
        <p:spPr/>
        <p:txBody>
          <a:bodyPr/>
          <a:lstStyle>
            <a:lvl1pPr eaLnBrk="0" hangingPunct="0">
              <a:defRPr b="1"/>
            </a:lvl1pPr>
          </a:lstStyle>
          <a:p>
            <a:pPr>
              <a:defRPr/>
            </a:pPr>
            <a:endParaRPr lang="en-US"/>
          </a:p>
        </p:txBody>
      </p:sp>
      <p:sp>
        <p:nvSpPr>
          <p:cNvPr id="7" name="Slide Number Placeholder 5"/>
          <p:cNvSpPr>
            <a:spLocks noGrp="1"/>
          </p:cNvSpPr>
          <p:nvPr>
            <p:ph type="sldNum" sz="quarter" idx="12"/>
          </p:nvPr>
        </p:nvSpPr>
        <p:spPr/>
        <p:txBody>
          <a:bodyPr/>
          <a:lstStyle>
            <a:lvl1pPr eaLnBrk="0" hangingPunct="0">
              <a:defRPr b="1"/>
            </a:lvl1pPr>
          </a:lstStyle>
          <a:p>
            <a:pPr fontAlgn="base">
              <a:spcBef>
                <a:spcPct val="0"/>
              </a:spcBef>
              <a:spcAft>
                <a:spcPct val="0"/>
              </a:spcAft>
              <a:defRPr/>
            </a:pPr>
            <a:fld id="{EFF967B3-7F81-4BB5-875A-C9BCD2D5D4FE}" type="slidenum">
              <a:rPr lang="en-US" altLang="en-US" smtClean="0"/>
              <a:pPr fontAlgn="base">
                <a:spcBef>
                  <a:spcPct val="0"/>
                </a:spcBef>
                <a:spcAft>
                  <a:spcPct val="0"/>
                </a:spcAft>
                <a:defRPr/>
              </a:pPr>
              <a:t>‹#›</a:t>
            </a:fld>
            <a:endParaRPr lang="en-US" altLang="en-US"/>
          </a:p>
        </p:txBody>
      </p:sp>
    </p:spTree>
    <p:extLst>
      <p:ext uri="{BB962C8B-B14F-4D97-AF65-F5344CB8AC3E}">
        <p14:creationId xmlns:p14="http://schemas.microsoft.com/office/powerpoint/2010/main" val="760115066"/>
      </p:ext>
    </p:extLst>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eaLnBrk="0" hangingPunct="0">
              <a:defRPr b="1"/>
            </a:lvl1pPr>
          </a:lstStyle>
          <a:p>
            <a:pPr>
              <a:defRPr/>
            </a:pPr>
            <a:fld id="{24E44306-0720-4F8C-8CCF-13EACEE0C3A7}" type="datetimeFigureOut">
              <a:rPr lang="en-US" smtClean="0"/>
              <a:pPr>
                <a:defRPr/>
              </a:pPr>
              <a:t>11/25/2024</a:t>
            </a:fld>
            <a:endParaRPr lang="en-US" dirty="0"/>
          </a:p>
        </p:txBody>
      </p:sp>
      <p:sp>
        <p:nvSpPr>
          <p:cNvPr id="6" name="Footer Placeholder 4"/>
          <p:cNvSpPr>
            <a:spLocks noGrp="1"/>
          </p:cNvSpPr>
          <p:nvPr>
            <p:ph type="ftr" sz="quarter" idx="11"/>
          </p:nvPr>
        </p:nvSpPr>
        <p:spPr/>
        <p:txBody>
          <a:bodyPr/>
          <a:lstStyle>
            <a:lvl1pPr eaLnBrk="0" hangingPunct="0">
              <a:defRPr b="1"/>
            </a:lvl1pPr>
          </a:lstStyle>
          <a:p>
            <a:pPr>
              <a:defRPr/>
            </a:pPr>
            <a:endParaRPr lang="en-US"/>
          </a:p>
        </p:txBody>
      </p:sp>
      <p:sp>
        <p:nvSpPr>
          <p:cNvPr id="7" name="Slide Number Placeholder 5"/>
          <p:cNvSpPr>
            <a:spLocks noGrp="1"/>
          </p:cNvSpPr>
          <p:nvPr>
            <p:ph type="sldNum" sz="quarter" idx="12"/>
          </p:nvPr>
        </p:nvSpPr>
        <p:spPr/>
        <p:txBody>
          <a:bodyPr/>
          <a:lstStyle>
            <a:lvl1pPr eaLnBrk="0" hangingPunct="0">
              <a:defRPr b="1"/>
            </a:lvl1pPr>
          </a:lstStyle>
          <a:p>
            <a:pPr fontAlgn="base">
              <a:spcBef>
                <a:spcPct val="0"/>
              </a:spcBef>
              <a:spcAft>
                <a:spcPct val="0"/>
              </a:spcAft>
              <a:defRPr/>
            </a:pPr>
            <a:fld id="{9ACB7701-BEEB-49CA-8254-339D78D3FCB3}" type="slidenum">
              <a:rPr lang="en-US" altLang="en-US" smtClean="0"/>
              <a:pPr fontAlgn="base">
                <a:spcBef>
                  <a:spcPct val="0"/>
                </a:spcBef>
                <a:spcAft>
                  <a:spcPct val="0"/>
                </a:spcAft>
                <a:defRPr/>
              </a:pPr>
              <a:t>‹#›</a:t>
            </a:fld>
            <a:endParaRPr lang="en-US" altLang="en-US"/>
          </a:p>
        </p:txBody>
      </p:sp>
    </p:spTree>
    <p:extLst>
      <p:ext uri="{BB962C8B-B14F-4D97-AF65-F5344CB8AC3E}">
        <p14:creationId xmlns:p14="http://schemas.microsoft.com/office/powerpoint/2010/main" val="1258871163"/>
      </p:ext>
    </p:extLst>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b="1"/>
            </a:lvl1pPr>
          </a:lstStyle>
          <a:p>
            <a:pPr>
              <a:defRPr/>
            </a:pPr>
            <a:fld id="{03F85E50-6174-4C0D-AC8F-47241F768050}" type="datetimeFigureOut">
              <a:rPr lang="en-US" smtClean="0"/>
              <a:pPr>
                <a:defRPr/>
              </a:pPr>
              <a:t>11/25/2024</a:t>
            </a:fld>
            <a:endParaRPr lang="en-US" dirty="0"/>
          </a:p>
        </p:txBody>
      </p:sp>
      <p:sp>
        <p:nvSpPr>
          <p:cNvPr id="5" name="Footer Placeholder 4"/>
          <p:cNvSpPr>
            <a:spLocks noGrp="1"/>
          </p:cNvSpPr>
          <p:nvPr>
            <p:ph type="ftr" sz="quarter" idx="11"/>
          </p:nvPr>
        </p:nvSpPr>
        <p:spPr/>
        <p:txBody>
          <a:bodyPr/>
          <a:lstStyle>
            <a:lvl1pPr eaLnBrk="0" hangingPunct="0">
              <a:defRPr b="1"/>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b="1"/>
            </a:lvl1pPr>
          </a:lstStyle>
          <a:p>
            <a:pPr fontAlgn="base">
              <a:spcBef>
                <a:spcPct val="0"/>
              </a:spcBef>
              <a:spcAft>
                <a:spcPct val="0"/>
              </a:spcAft>
              <a:defRPr/>
            </a:pPr>
            <a:fld id="{06D8AEFE-560F-4DF4-A7E2-801EF89CE748}" type="slidenum">
              <a:rPr lang="en-US" altLang="en-US" smtClean="0"/>
              <a:pPr fontAlgn="base">
                <a:spcBef>
                  <a:spcPct val="0"/>
                </a:spcBef>
                <a:spcAft>
                  <a:spcPct val="0"/>
                </a:spcAft>
                <a:defRPr/>
              </a:pPr>
              <a:t>‹#›</a:t>
            </a:fld>
            <a:endParaRPr lang="en-US" altLang="en-US"/>
          </a:p>
        </p:txBody>
      </p:sp>
    </p:spTree>
    <p:extLst>
      <p:ext uri="{BB962C8B-B14F-4D97-AF65-F5344CB8AC3E}">
        <p14:creationId xmlns:p14="http://schemas.microsoft.com/office/powerpoint/2010/main" val="2777793954"/>
      </p:ext>
    </p:extLst>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b="1"/>
            </a:lvl1pPr>
          </a:lstStyle>
          <a:p>
            <a:pPr>
              <a:defRPr/>
            </a:pPr>
            <a:fld id="{52DF66E7-B1F5-452A-81A6-42291182AB70}" type="datetimeFigureOut">
              <a:rPr lang="en-US" smtClean="0"/>
              <a:pPr>
                <a:defRPr/>
              </a:pPr>
              <a:t>11/25/2024</a:t>
            </a:fld>
            <a:endParaRPr lang="en-US" dirty="0"/>
          </a:p>
        </p:txBody>
      </p:sp>
      <p:sp>
        <p:nvSpPr>
          <p:cNvPr id="5" name="Footer Placeholder 4"/>
          <p:cNvSpPr>
            <a:spLocks noGrp="1"/>
          </p:cNvSpPr>
          <p:nvPr>
            <p:ph type="ftr" sz="quarter" idx="11"/>
          </p:nvPr>
        </p:nvSpPr>
        <p:spPr/>
        <p:txBody>
          <a:bodyPr/>
          <a:lstStyle>
            <a:lvl1pPr eaLnBrk="0" hangingPunct="0">
              <a:defRPr b="1"/>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b="1"/>
            </a:lvl1pPr>
          </a:lstStyle>
          <a:p>
            <a:pPr fontAlgn="base">
              <a:spcBef>
                <a:spcPct val="0"/>
              </a:spcBef>
              <a:spcAft>
                <a:spcPct val="0"/>
              </a:spcAft>
              <a:defRPr/>
            </a:pPr>
            <a:fld id="{CA0F5FB2-8278-4F6A-A332-51E3E4D81D4D}" type="slidenum">
              <a:rPr lang="en-US" altLang="en-US" smtClean="0"/>
              <a:pPr fontAlgn="base">
                <a:spcBef>
                  <a:spcPct val="0"/>
                </a:spcBef>
                <a:spcAft>
                  <a:spcPct val="0"/>
                </a:spcAft>
                <a:defRPr/>
              </a:pPr>
              <a:t>‹#›</a:t>
            </a:fld>
            <a:endParaRPr lang="en-US" altLang="en-US"/>
          </a:p>
        </p:txBody>
      </p:sp>
    </p:spTree>
    <p:extLst>
      <p:ext uri="{BB962C8B-B14F-4D97-AF65-F5344CB8AC3E}">
        <p14:creationId xmlns:p14="http://schemas.microsoft.com/office/powerpoint/2010/main" val="3081706163"/>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5583862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97268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3685461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8617850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13490664"/>
      </p:ext>
    </p:extLst>
  </p:cSld>
  <p:clrMap bg1="lt1" tx1="dk1" bg2="lt2" tx2="dk2" accent1="accent1" accent2="accent2" accent3="accent3" accent4="accent4" accent5="accent5" accent6="accent6" hlink="hlink" folHlink="folHlink"/>
  <p:sldLayoutIdLst>
    <p:sldLayoutId id="2147483788" r:id="rId1"/>
    <p:sldLayoutId id="2147483789" r:id="rId2"/>
    <p:sldLayoutId id="2147483790" r:id="rId3"/>
    <p:sldLayoutId id="2147483791" r:id="rId4"/>
    <p:sldLayoutId id="2147483792" r:id="rId5"/>
    <p:sldLayoutId id="2147483793" r:id="rId6"/>
    <p:sldLayoutId id="2147483794" r:id="rId7"/>
    <p:sldLayoutId id="2147483795" r:id="rId8"/>
    <p:sldLayoutId id="2147483796" r:id="rId9"/>
    <p:sldLayoutId id="2147483797" r:id="rId10"/>
    <p:sldLayoutId id="214748379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7171" name="Text Placeholder 2"/>
          <p:cNvSpPr>
            <a:spLocks noGrp="1"/>
          </p:cNvSpPr>
          <p:nvPr>
            <p:ph type="body" idx="1"/>
          </p:nvPr>
        </p:nvSpPr>
        <p:spPr bwMode="auto">
          <a:xfrm>
            <a:off x="457200" y="1600202"/>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b="0">
                <a:solidFill>
                  <a:prstClr val="black">
                    <a:tint val="75000"/>
                  </a:prstClr>
                </a:solidFill>
                <a:latin typeface="Calibri"/>
              </a:defRPr>
            </a:lvl1pPr>
          </a:lstStyle>
          <a:p>
            <a:pPr>
              <a:defRPr/>
            </a:pPr>
            <a:fld id="{0B5B4903-C2A1-4AE5-8268-B709AD786CA6}" type="datetimeFigureOut">
              <a:rPr lang="en-US" smtClean="0"/>
              <a:pPr>
                <a:defRPr/>
              </a:pPr>
              <a:t>11/25/2024</a:t>
            </a:fld>
            <a:endParaRPr lang="en-US"/>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b="0">
                <a:solidFill>
                  <a:prstClr val="black">
                    <a:tint val="75000"/>
                  </a:prstClr>
                </a:solidFill>
                <a:latin typeface="Calibri"/>
              </a:defRPr>
            </a:lvl1pPr>
          </a:lstStyle>
          <a:p>
            <a:pPr>
              <a:defRPr/>
            </a:pPr>
            <a:endParaRPr lang="en-US"/>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b="0">
                <a:solidFill>
                  <a:srgbClr val="898989"/>
                </a:solidFill>
                <a:latin typeface="Calibri" panose="020F0502020204030204" pitchFamily="34" charset="0"/>
              </a:defRPr>
            </a:lvl1pPr>
          </a:lstStyle>
          <a:p>
            <a:pPr fontAlgn="base">
              <a:spcBef>
                <a:spcPct val="0"/>
              </a:spcBef>
              <a:spcAft>
                <a:spcPct val="0"/>
              </a:spcAft>
              <a:defRPr/>
            </a:pPr>
            <a:fld id="{1C293989-6FE2-431B-B857-BAD5878E3CC7}" type="slidenum">
              <a:rPr lang="en-US" altLang="en-US" smtClean="0"/>
              <a:pPr fontAlgn="base">
                <a:spcBef>
                  <a:spcPct val="0"/>
                </a:spcBef>
                <a:spcAft>
                  <a:spcPct val="0"/>
                </a:spcAft>
                <a:defRPr/>
              </a:pPr>
              <a:t>‹#›</a:t>
            </a:fld>
            <a:endParaRPr lang="en-US" altLang="en-US"/>
          </a:p>
        </p:txBody>
      </p:sp>
    </p:spTree>
    <p:extLst>
      <p:ext uri="{BB962C8B-B14F-4D97-AF65-F5344CB8AC3E}">
        <p14:creationId xmlns:p14="http://schemas.microsoft.com/office/powerpoint/2010/main" val="3799555869"/>
      </p:ext>
    </p:extLst>
  </p:cSld>
  <p:clrMap bg1="lt1" tx1="dk1" bg2="lt2" tx2="dk2" accent1="accent1" accent2="accent2" accent3="accent3" accent4="accent4" accent5="accent5" accent6="accent6" hlink="hlink" folHlink="folHlink"/>
  <p:sldLayoutIdLst>
    <p:sldLayoutId id="2147483838" r:id="rId1"/>
    <p:sldLayoutId id="2147483839" r:id="rId2"/>
    <p:sldLayoutId id="2147483840" r:id="rId3"/>
    <p:sldLayoutId id="2147483841" r:id="rId4"/>
    <p:sldLayoutId id="2147483842" r:id="rId5"/>
    <p:sldLayoutId id="2147483843" r:id="rId6"/>
    <p:sldLayoutId id="2147483844" r:id="rId7"/>
    <p:sldLayoutId id="2147483845" r:id="rId8"/>
    <p:sldLayoutId id="2147483846" r:id="rId9"/>
    <p:sldLayoutId id="2147483847" r:id="rId10"/>
    <p:sldLayoutId id="2147483848" r:id="rId11"/>
  </p:sldLayoutIdLst>
  <p:transition>
    <p:fade/>
  </p:transition>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5363" name="Text Placeholder 2"/>
          <p:cNvSpPr>
            <a:spLocks noGrp="1"/>
          </p:cNvSpPr>
          <p:nvPr>
            <p:ph type="body" idx="1"/>
          </p:nvPr>
        </p:nvSpPr>
        <p:spPr bwMode="auto">
          <a:xfrm>
            <a:off x="457200" y="1600202"/>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b="0" smtClean="0">
                <a:solidFill>
                  <a:prstClr val="black">
                    <a:tint val="75000"/>
                  </a:prstClr>
                </a:solidFill>
                <a:latin typeface="Calibri"/>
              </a:defRPr>
            </a:lvl1pPr>
          </a:lstStyle>
          <a:p>
            <a:pPr>
              <a:defRPr/>
            </a:pPr>
            <a:fld id="{B7BC706A-E828-4C00-84D8-8BA9A211CD31}" type="datetimeFigureOut">
              <a:rPr lang="en-US" smtClean="0"/>
              <a:pPr>
                <a:defRPr/>
              </a:pPr>
              <a:t>11/25/2024</a:t>
            </a:fld>
            <a:endParaRPr lang="en-US"/>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b="0">
                <a:solidFill>
                  <a:prstClr val="black">
                    <a:tint val="75000"/>
                  </a:prstClr>
                </a:solidFill>
                <a:latin typeface="Calibri"/>
              </a:defRPr>
            </a:lvl1pPr>
          </a:lstStyle>
          <a:p>
            <a:pPr>
              <a:defRPr/>
            </a:pPr>
            <a:endParaRPr lang="en-US"/>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b="0">
                <a:solidFill>
                  <a:srgbClr val="898989"/>
                </a:solidFill>
                <a:latin typeface="Calibri" panose="020F0502020204030204" pitchFamily="34" charset="0"/>
              </a:defRPr>
            </a:lvl1pPr>
          </a:lstStyle>
          <a:p>
            <a:pPr fontAlgn="base">
              <a:spcBef>
                <a:spcPct val="0"/>
              </a:spcBef>
              <a:spcAft>
                <a:spcPct val="0"/>
              </a:spcAft>
              <a:defRPr/>
            </a:pPr>
            <a:fld id="{4FC03A75-382B-468E-B0CC-B769799FA098}" type="slidenum">
              <a:rPr lang="en-US" altLang="en-US" smtClean="0"/>
              <a:pPr fontAlgn="base">
                <a:spcBef>
                  <a:spcPct val="0"/>
                </a:spcBef>
                <a:spcAft>
                  <a:spcPct val="0"/>
                </a:spcAft>
                <a:defRPr/>
              </a:pPr>
              <a:t>‹#›</a:t>
            </a:fld>
            <a:endParaRPr lang="en-US" altLang="en-US"/>
          </a:p>
        </p:txBody>
      </p:sp>
    </p:spTree>
    <p:extLst>
      <p:ext uri="{BB962C8B-B14F-4D97-AF65-F5344CB8AC3E}">
        <p14:creationId xmlns:p14="http://schemas.microsoft.com/office/powerpoint/2010/main" val="3300504899"/>
      </p:ext>
    </p:extLst>
  </p:cSld>
  <p:clrMap bg1="lt1" tx1="dk1" bg2="lt2" tx2="dk2" accent1="accent1" accent2="accent2" accent3="accent3" accent4="accent4" accent5="accent5" accent6="accent6" hlink="hlink" folHlink="folHlink"/>
  <p:sldLayoutIdLst>
    <p:sldLayoutId id="2147483850" r:id="rId1"/>
    <p:sldLayoutId id="2147483851" r:id="rId2"/>
    <p:sldLayoutId id="2147483852" r:id="rId3"/>
    <p:sldLayoutId id="2147483853" r:id="rId4"/>
    <p:sldLayoutId id="2147483854" r:id="rId5"/>
    <p:sldLayoutId id="2147483855" r:id="rId6"/>
    <p:sldLayoutId id="2147483856" r:id="rId7"/>
    <p:sldLayoutId id="2147483857" r:id="rId8"/>
    <p:sldLayoutId id="2147483858" r:id="rId9"/>
    <p:sldLayoutId id="2147483859" r:id="rId10"/>
    <p:sldLayoutId id="2147483860" r:id="rId11"/>
  </p:sldLayoutIdLst>
  <p:transition>
    <p:fade/>
  </p:transition>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anose="020F0502020204030204" pitchFamily="34" charset="0"/>
        </a:defRPr>
      </a:lvl2pPr>
      <a:lvl3pPr algn="ctr" rtl="0" fontAlgn="base">
        <a:spcBef>
          <a:spcPct val="0"/>
        </a:spcBef>
        <a:spcAft>
          <a:spcPct val="0"/>
        </a:spcAft>
        <a:defRPr sz="4400">
          <a:solidFill>
            <a:schemeClr val="tx1"/>
          </a:solidFill>
          <a:latin typeface="Calibri" panose="020F0502020204030204" pitchFamily="34" charset="0"/>
        </a:defRPr>
      </a:lvl3pPr>
      <a:lvl4pPr algn="ctr" rtl="0" fontAlgn="base">
        <a:spcBef>
          <a:spcPct val="0"/>
        </a:spcBef>
        <a:spcAft>
          <a:spcPct val="0"/>
        </a:spcAft>
        <a:defRPr sz="4400">
          <a:solidFill>
            <a:schemeClr val="tx1"/>
          </a:solidFill>
          <a:latin typeface="Calibri" panose="020F0502020204030204" pitchFamily="34" charset="0"/>
        </a:defRPr>
      </a:lvl4pPr>
      <a:lvl5pPr algn="ctr" rtl="0" fontAlgn="base">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fontAlgn="base">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43" name="Text Placeholder 2"/>
          <p:cNvSpPr>
            <a:spLocks noGrp="1"/>
          </p:cNvSpPr>
          <p:nvPr>
            <p:ph type="body" idx="1"/>
          </p:nvPr>
        </p:nvSpPr>
        <p:spPr bwMode="auto">
          <a:xfrm>
            <a:off x="457200" y="1600202"/>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b="0">
                <a:solidFill>
                  <a:prstClr val="black">
                    <a:tint val="75000"/>
                  </a:prstClr>
                </a:solidFill>
                <a:latin typeface="+mn-lt"/>
                <a:cs typeface="+mn-cs"/>
              </a:defRPr>
            </a:lvl1pPr>
          </a:lstStyle>
          <a:p>
            <a:pPr>
              <a:defRPr/>
            </a:pPr>
            <a:fld id="{068040F9-C8E0-4168-A1A2-10B0E46EE05A}" type="datetimeFigureOut">
              <a:rPr lang="en-US" smtClean="0"/>
              <a:pPr>
                <a:defRPr/>
              </a:pPr>
              <a:t>11/25/2024</a:t>
            </a:fld>
            <a:endParaRPr lang="en-US" dirty="0"/>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b="0">
                <a:solidFill>
                  <a:prstClr val="black">
                    <a:tint val="75000"/>
                  </a:prst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b="0">
                <a:solidFill>
                  <a:srgbClr val="898989"/>
                </a:solidFill>
                <a:latin typeface="Calibri" panose="020F0502020204030204" pitchFamily="34" charset="0"/>
              </a:defRPr>
            </a:lvl1pPr>
          </a:lstStyle>
          <a:p>
            <a:pPr fontAlgn="base">
              <a:spcBef>
                <a:spcPct val="0"/>
              </a:spcBef>
              <a:spcAft>
                <a:spcPct val="0"/>
              </a:spcAft>
              <a:defRPr/>
            </a:pPr>
            <a:fld id="{C8A151CA-2D8D-479B-A842-DC0C93F2E12C}" type="slidenum">
              <a:rPr lang="en-US" altLang="en-US" smtClean="0"/>
              <a:pPr fontAlgn="base">
                <a:spcBef>
                  <a:spcPct val="0"/>
                </a:spcBef>
                <a:spcAft>
                  <a:spcPct val="0"/>
                </a:spcAft>
                <a:defRPr/>
              </a:pPr>
              <a:t>‹#›</a:t>
            </a:fld>
            <a:endParaRPr lang="en-US" altLang="en-US"/>
          </a:p>
        </p:txBody>
      </p:sp>
    </p:spTree>
    <p:extLst>
      <p:ext uri="{BB962C8B-B14F-4D97-AF65-F5344CB8AC3E}">
        <p14:creationId xmlns:p14="http://schemas.microsoft.com/office/powerpoint/2010/main" val="3824562448"/>
      </p:ext>
    </p:extLst>
  </p:cSld>
  <p:clrMap bg1="lt1" tx1="dk1" bg2="lt2" tx2="dk2" accent1="accent1" accent2="accent2" accent3="accent3" accent4="accent4" accent5="accent5" accent6="accent6" hlink="hlink" folHlink="folHlink"/>
  <p:sldLayoutIdLst>
    <p:sldLayoutId id="2147483862" r:id="rId1"/>
    <p:sldLayoutId id="2147483863" r:id="rId2"/>
    <p:sldLayoutId id="2147483864" r:id="rId3"/>
    <p:sldLayoutId id="2147483865" r:id="rId4"/>
    <p:sldLayoutId id="2147483866" r:id="rId5"/>
    <p:sldLayoutId id="2147483867" r:id="rId6"/>
    <p:sldLayoutId id="2147483868" r:id="rId7"/>
    <p:sldLayoutId id="2147483869" r:id="rId8"/>
    <p:sldLayoutId id="2147483870" r:id="rId9"/>
    <p:sldLayoutId id="2147483871" r:id="rId10"/>
    <p:sldLayoutId id="2147483872" r:id="rId11"/>
  </p:sldLayoutIdLst>
  <p:transition>
    <p:fade/>
  </p:transition>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1267" name="Text Placeholder 2"/>
          <p:cNvSpPr>
            <a:spLocks noGrp="1"/>
          </p:cNvSpPr>
          <p:nvPr>
            <p:ph type="body" idx="1"/>
          </p:nvPr>
        </p:nvSpPr>
        <p:spPr bwMode="auto">
          <a:xfrm>
            <a:off x="457200" y="1600202"/>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b="0">
                <a:solidFill>
                  <a:prstClr val="black">
                    <a:tint val="75000"/>
                  </a:prstClr>
                </a:solidFill>
                <a:latin typeface="+mn-lt"/>
                <a:cs typeface="+mn-cs"/>
              </a:defRPr>
            </a:lvl1pPr>
          </a:lstStyle>
          <a:p>
            <a:pPr>
              <a:defRPr/>
            </a:pPr>
            <a:fld id="{7B689DDC-50A5-4E00-92BE-46D04BCEF764}" type="datetimeFigureOut">
              <a:rPr lang="en-US" smtClean="0"/>
              <a:pPr>
                <a:defRPr/>
              </a:pPr>
              <a:t>11/25/2024</a:t>
            </a:fld>
            <a:endParaRPr lang="en-US" dirty="0"/>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b="0">
                <a:solidFill>
                  <a:prstClr val="black">
                    <a:tint val="75000"/>
                  </a:prst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b="0">
                <a:solidFill>
                  <a:srgbClr val="898989"/>
                </a:solidFill>
                <a:latin typeface="Calibri" panose="020F0502020204030204" pitchFamily="34" charset="0"/>
              </a:defRPr>
            </a:lvl1pPr>
          </a:lstStyle>
          <a:p>
            <a:pPr fontAlgn="base">
              <a:spcBef>
                <a:spcPct val="0"/>
              </a:spcBef>
              <a:spcAft>
                <a:spcPct val="0"/>
              </a:spcAft>
              <a:defRPr/>
            </a:pPr>
            <a:fld id="{7D60DB1B-AE87-4BA3-8A0F-623D9EF829F7}" type="slidenum">
              <a:rPr lang="en-US" altLang="en-US" smtClean="0"/>
              <a:pPr fontAlgn="base">
                <a:spcBef>
                  <a:spcPct val="0"/>
                </a:spcBef>
                <a:spcAft>
                  <a:spcPct val="0"/>
                </a:spcAft>
                <a:defRPr/>
              </a:pPr>
              <a:t>‹#›</a:t>
            </a:fld>
            <a:endParaRPr lang="en-US" altLang="en-US"/>
          </a:p>
        </p:txBody>
      </p:sp>
    </p:spTree>
    <p:extLst>
      <p:ext uri="{BB962C8B-B14F-4D97-AF65-F5344CB8AC3E}">
        <p14:creationId xmlns:p14="http://schemas.microsoft.com/office/powerpoint/2010/main" val="1235858573"/>
      </p:ext>
    </p:extLst>
  </p:cSld>
  <p:clrMap bg1="lt1" tx1="dk1" bg2="lt2" tx2="dk2" accent1="accent1" accent2="accent2" accent3="accent3" accent4="accent4" accent5="accent5" accent6="accent6" hlink="hlink" folHlink="folHlink"/>
  <p:sldLayoutIdLst>
    <p:sldLayoutId id="2147483874" r:id="rId1"/>
    <p:sldLayoutId id="2147483875" r:id="rId2"/>
    <p:sldLayoutId id="2147483876" r:id="rId3"/>
    <p:sldLayoutId id="2147483877" r:id="rId4"/>
    <p:sldLayoutId id="2147483878" r:id="rId5"/>
    <p:sldLayoutId id="2147483879" r:id="rId6"/>
    <p:sldLayoutId id="2147483880" r:id="rId7"/>
    <p:sldLayoutId id="2147483881" r:id="rId8"/>
    <p:sldLayoutId id="2147483882" r:id="rId9"/>
    <p:sldLayoutId id="2147483883" r:id="rId10"/>
    <p:sldLayoutId id="2147483884" r:id="rId11"/>
  </p:sldLayoutIdLst>
  <p:transition>
    <p:fade/>
  </p:transition>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13.xml"/><Relationship Id="rId1" Type="http://schemas.openxmlformats.org/officeDocument/2006/relationships/video" Target="https://www.youtube.com/embed/mTBPGuPLI5Y?feature=oembed"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13.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6.jpeg"/><Relationship Id="rId7" Type="http://schemas.openxmlformats.org/officeDocument/2006/relationships/image" Target="../media/image20.jpeg"/><Relationship Id="rId2" Type="http://schemas.openxmlformats.org/officeDocument/2006/relationships/image" Target="../media/image15.jpeg"/><Relationship Id="rId1" Type="http://schemas.openxmlformats.org/officeDocument/2006/relationships/slideLayout" Target="../slideLayouts/slideLayout24.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 Id="rId9" Type="http://schemas.openxmlformats.org/officeDocument/2006/relationships/image" Target="../media/image22.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jpeg"/><Relationship Id="rId18" Type="http://schemas.openxmlformats.org/officeDocument/2006/relationships/image" Target="../media/image38.png"/><Relationship Id="rId3" Type="http://schemas.openxmlformats.org/officeDocument/2006/relationships/image" Target="../media/image23.png"/><Relationship Id="rId7" Type="http://schemas.openxmlformats.org/officeDocument/2006/relationships/image" Target="../media/image27.jpeg"/><Relationship Id="rId12" Type="http://schemas.openxmlformats.org/officeDocument/2006/relationships/image" Target="../media/image32.jpeg"/><Relationship Id="rId17" Type="http://schemas.openxmlformats.org/officeDocument/2006/relationships/image" Target="../media/image37.jpeg"/><Relationship Id="rId2" Type="http://schemas.openxmlformats.org/officeDocument/2006/relationships/notesSlide" Target="../notesSlides/notesSlide7.xml"/><Relationship Id="rId16" Type="http://schemas.openxmlformats.org/officeDocument/2006/relationships/image" Target="../media/image36.png"/><Relationship Id="rId1" Type="http://schemas.openxmlformats.org/officeDocument/2006/relationships/slideLayout" Target="../slideLayouts/slideLayout13.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5" Type="http://schemas.openxmlformats.org/officeDocument/2006/relationships/image" Target="../media/image3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 Id="rId14" Type="http://schemas.openxmlformats.org/officeDocument/2006/relationships/image" Target="../media/image34.png"/></Relationships>
</file>

<file path=ppt/slides/_rels/slide17.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42.jpeg"/><Relationship Id="rId18" Type="http://schemas.openxmlformats.org/officeDocument/2006/relationships/image" Target="../media/image38.png"/><Relationship Id="rId3" Type="http://schemas.openxmlformats.org/officeDocument/2006/relationships/image" Target="../media/image39.jpeg"/><Relationship Id="rId7" Type="http://schemas.openxmlformats.org/officeDocument/2006/relationships/image" Target="../media/image40.png"/><Relationship Id="rId12" Type="http://schemas.openxmlformats.org/officeDocument/2006/relationships/image" Target="../media/image41.png"/><Relationship Id="rId17" Type="http://schemas.openxmlformats.org/officeDocument/2006/relationships/image" Target="../media/image43.png"/><Relationship Id="rId2" Type="http://schemas.openxmlformats.org/officeDocument/2006/relationships/notesSlide" Target="../notesSlides/notesSlide8.xml"/><Relationship Id="rId16" Type="http://schemas.openxmlformats.org/officeDocument/2006/relationships/image" Target="../media/image36.png"/><Relationship Id="rId1" Type="http://schemas.openxmlformats.org/officeDocument/2006/relationships/slideLayout" Target="../slideLayouts/slideLayout13.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5" Type="http://schemas.openxmlformats.org/officeDocument/2006/relationships/image" Target="../media/image3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 Id="rId14" Type="http://schemas.openxmlformats.org/officeDocument/2006/relationships/image" Target="../media/image34.png"/></Relationships>
</file>

<file path=ppt/slides/_rels/slide18.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42.jpeg"/><Relationship Id="rId18" Type="http://schemas.openxmlformats.org/officeDocument/2006/relationships/image" Target="../media/image46.jpeg"/><Relationship Id="rId26" Type="http://schemas.openxmlformats.org/officeDocument/2006/relationships/image" Target="../media/image38.png"/><Relationship Id="rId3" Type="http://schemas.openxmlformats.org/officeDocument/2006/relationships/image" Target="../media/image23.png"/><Relationship Id="rId21" Type="http://schemas.openxmlformats.org/officeDocument/2006/relationships/image" Target="../media/image47.jpeg"/><Relationship Id="rId7" Type="http://schemas.openxmlformats.org/officeDocument/2006/relationships/image" Target="../media/image27.jpeg"/><Relationship Id="rId12" Type="http://schemas.openxmlformats.org/officeDocument/2006/relationships/image" Target="../media/image32.jpeg"/><Relationship Id="rId17" Type="http://schemas.openxmlformats.org/officeDocument/2006/relationships/image" Target="../media/image43.png"/><Relationship Id="rId25" Type="http://schemas.openxmlformats.org/officeDocument/2006/relationships/image" Target="../media/image35.png"/><Relationship Id="rId2" Type="http://schemas.openxmlformats.org/officeDocument/2006/relationships/notesSlide" Target="../notesSlides/notesSlide9.xml"/><Relationship Id="rId16" Type="http://schemas.openxmlformats.org/officeDocument/2006/relationships/image" Target="../media/image36.png"/><Relationship Id="rId20" Type="http://schemas.openxmlformats.org/officeDocument/2006/relationships/image" Target="../media/image41.png"/><Relationship Id="rId1" Type="http://schemas.openxmlformats.org/officeDocument/2006/relationships/slideLayout" Target="../slideLayouts/slideLayout13.xml"/><Relationship Id="rId6" Type="http://schemas.openxmlformats.org/officeDocument/2006/relationships/image" Target="../media/image26.png"/><Relationship Id="rId11" Type="http://schemas.openxmlformats.org/officeDocument/2006/relationships/image" Target="../media/image31.png"/><Relationship Id="rId24" Type="http://schemas.openxmlformats.org/officeDocument/2006/relationships/image" Target="../media/image48.jpeg"/><Relationship Id="rId5" Type="http://schemas.openxmlformats.org/officeDocument/2006/relationships/image" Target="../media/image25.png"/><Relationship Id="rId15" Type="http://schemas.openxmlformats.org/officeDocument/2006/relationships/image" Target="../media/image45.jpeg"/><Relationship Id="rId23" Type="http://schemas.openxmlformats.org/officeDocument/2006/relationships/image" Target="../media/image40.png"/><Relationship Id="rId10" Type="http://schemas.openxmlformats.org/officeDocument/2006/relationships/image" Target="../media/image30.png"/><Relationship Id="rId19" Type="http://schemas.openxmlformats.org/officeDocument/2006/relationships/image" Target="../media/image29.png"/><Relationship Id="rId4" Type="http://schemas.openxmlformats.org/officeDocument/2006/relationships/image" Target="../media/image24.png"/><Relationship Id="rId9" Type="http://schemas.openxmlformats.org/officeDocument/2006/relationships/image" Target="../media/image44.jpeg"/><Relationship Id="rId14" Type="http://schemas.openxmlformats.org/officeDocument/2006/relationships/image" Target="../media/image34.png"/><Relationship Id="rId22" Type="http://schemas.openxmlformats.org/officeDocument/2006/relationships/image" Target="../media/image39.jpeg"/></Relationships>
</file>

<file path=ppt/slides/_rels/slide19.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jpeg"/><Relationship Id="rId18" Type="http://schemas.openxmlformats.org/officeDocument/2006/relationships/image" Target="../media/image38.png"/><Relationship Id="rId3" Type="http://schemas.openxmlformats.org/officeDocument/2006/relationships/image" Target="../media/image23.png"/><Relationship Id="rId21" Type="http://schemas.openxmlformats.org/officeDocument/2006/relationships/image" Target="../media/image31.png"/><Relationship Id="rId7" Type="http://schemas.openxmlformats.org/officeDocument/2006/relationships/image" Target="../media/image40.png"/><Relationship Id="rId12" Type="http://schemas.openxmlformats.org/officeDocument/2006/relationships/image" Target="../media/image41.png"/><Relationship Id="rId17" Type="http://schemas.openxmlformats.org/officeDocument/2006/relationships/image" Target="../media/image43.png"/><Relationship Id="rId2" Type="http://schemas.openxmlformats.org/officeDocument/2006/relationships/notesSlide" Target="../notesSlides/notesSlide10.xml"/><Relationship Id="rId16" Type="http://schemas.openxmlformats.org/officeDocument/2006/relationships/image" Target="../media/image36.png"/><Relationship Id="rId20" Type="http://schemas.openxmlformats.org/officeDocument/2006/relationships/image" Target="../media/image30.png"/><Relationship Id="rId1" Type="http://schemas.openxmlformats.org/officeDocument/2006/relationships/slideLayout" Target="../slideLayouts/slideLayout13.xml"/><Relationship Id="rId6" Type="http://schemas.openxmlformats.org/officeDocument/2006/relationships/image" Target="../media/image26.png"/><Relationship Id="rId11" Type="http://schemas.openxmlformats.org/officeDocument/2006/relationships/image" Target="../media/image50.jpeg"/><Relationship Id="rId5" Type="http://schemas.openxmlformats.org/officeDocument/2006/relationships/image" Target="../media/image25.png"/><Relationship Id="rId15" Type="http://schemas.openxmlformats.org/officeDocument/2006/relationships/image" Target="../media/image35.png"/><Relationship Id="rId10" Type="http://schemas.openxmlformats.org/officeDocument/2006/relationships/image" Target="../media/image49.jpeg"/><Relationship Id="rId19" Type="http://schemas.openxmlformats.org/officeDocument/2006/relationships/image" Target="../media/image51.jpeg"/><Relationship Id="rId4" Type="http://schemas.openxmlformats.org/officeDocument/2006/relationships/image" Target="../media/image24.png"/><Relationship Id="rId9" Type="http://schemas.openxmlformats.org/officeDocument/2006/relationships/image" Target="../media/image29.png"/><Relationship Id="rId14" Type="http://schemas.openxmlformats.org/officeDocument/2006/relationships/image" Target="../media/image34.png"/><Relationship Id="rId22" Type="http://schemas.openxmlformats.org/officeDocument/2006/relationships/image" Target="../media/image42.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2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35.xml"/></Relationships>
</file>

<file path=ppt/slides/_rels/slide2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35.xml"/></Relationships>
</file>

<file path=ppt/slides/_rels/slide2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35.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2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67.png"/><Relationship Id="rId1" Type="http://schemas.openxmlformats.org/officeDocument/2006/relationships/slideLayout" Target="../slideLayouts/slideLayout46.xml"/></Relationships>
</file>

<file path=ppt/slides/_rels/slide2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3.xml"/><Relationship Id="rId1" Type="http://schemas.openxmlformats.org/officeDocument/2006/relationships/slideLayout" Target="../slideLayouts/slideLayout46.xml"/><Relationship Id="rId4" Type="http://schemas.openxmlformats.org/officeDocument/2006/relationships/image" Target="../media/image56.png"/></Relationships>
</file>

<file path=ppt/slides/_rels/slide2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67.png"/><Relationship Id="rId1" Type="http://schemas.openxmlformats.org/officeDocument/2006/relationships/slideLayout" Target="../slideLayouts/slideLayout46.xml"/></Relationships>
</file>

<file path=ppt/slides/_rels/slide29.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73.jpeg"/><Relationship Id="rId18" Type="http://schemas.openxmlformats.org/officeDocument/2006/relationships/image" Target="../media/image34.png"/><Relationship Id="rId3" Type="http://schemas.openxmlformats.org/officeDocument/2006/relationships/image" Target="../media/image68.png"/><Relationship Id="rId7" Type="http://schemas.openxmlformats.org/officeDocument/2006/relationships/image" Target="../media/image27.jpeg"/><Relationship Id="rId12" Type="http://schemas.openxmlformats.org/officeDocument/2006/relationships/image" Target="../media/image41.png"/><Relationship Id="rId17" Type="http://schemas.openxmlformats.org/officeDocument/2006/relationships/image" Target="../media/image76.jpeg"/><Relationship Id="rId2" Type="http://schemas.openxmlformats.org/officeDocument/2006/relationships/notesSlide" Target="../notesSlides/notesSlide14.xml"/><Relationship Id="rId16" Type="http://schemas.openxmlformats.org/officeDocument/2006/relationships/image" Target="../media/image75.jpeg"/><Relationship Id="rId1" Type="http://schemas.openxmlformats.org/officeDocument/2006/relationships/slideLayout" Target="../slideLayouts/slideLayout46.xml"/><Relationship Id="rId6" Type="http://schemas.openxmlformats.org/officeDocument/2006/relationships/image" Target="../media/image26.png"/><Relationship Id="rId11" Type="http://schemas.openxmlformats.org/officeDocument/2006/relationships/image" Target="../media/image72.png"/><Relationship Id="rId5" Type="http://schemas.openxmlformats.org/officeDocument/2006/relationships/image" Target="../media/image70.jpeg"/><Relationship Id="rId15" Type="http://schemas.openxmlformats.org/officeDocument/2006/relationships/image" Target="../media/image37.jpeg"/><Relationship Id="rId10" Type="http://schemas.openxmlformats.org/officeDocument/2006/relationships/image" Target="../media/image30.png"/><Relationship Id="rId4" Type="http://schemas.openxmlformats.org/officeDocument/2006/relationships/image" Target="../media/image69.jpeg"/><Relationship Id="rId9" Type="http://schemas.openxmlformats.org/officeDocument/2006/relationships/image" Target="../media/image71.jpeg"/><Relationship Id="rId14" Type="http://schemas.openxmlformats.org/officeDocument/2006/relationships/image" Target="../media/image74.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82.jpeg"/><Relationship Id="rId3" Type="http://schemas.openxmlformats.org/officeDocument/2006/relationships/image" Target="../media/image77.jpeg"/><Relationship Id="rId7" Type="http://schemas.openxmlformats.org/officeDocument/2006/relationships/image" Target="../media/image81.jpeg"/><Relationship Id="rId2" Type="http://schemas.openxmlformats.org/officeDocument/2006/relationships/notesSlide" Target="../notesSlides/notesSlide15.xml"/><Relationship Id="rId1" Type="http://schemas.openxmlformats.org/officeDocument/2006/relationships/slideLayout" Target="../slideLayouts/slideLayout46.xml"/><Relationship Id="rId6" Type="http://schemas.openxmlformats.org/officeDocument/2006/relationships/image" Target="../media/image80.jpeg"/><Relationship Id="rId5" Type="http://schemas.openxmlformats.org/officeDocument/2006/relationships/image" Target="../media/image79.jpeg"/><Relationship Id="rId10" Type="http://schemas.openxmlformats.org/officeDocument/2006/relationships/image" Target="../media/image84.png"/><Relationship Id="rId4" Type="http://schemas.openxmlformats.org/officeDocument/2006/relationships/image" Target="../media/image78.jpeg"/><Relationship Id="rId9" Type="http://schemas.openxmlformats.org/officeDocument/2006/relationships/image" Target="../media/image83.png"/></Relationships>
</file>

<file path=ppt/slides/_rels/slide31.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4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46.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86.png"/><Relationship Id="rId4" Type="http://schemas.openxmlformats.org/officeDocument/2006/relationships/notesSlide" Target="../notesSlides/notesSlide16.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phototour.cs.washington.edu/Photo_Tourism.pdf" TargetMode="External"/><Relationship Id="rId2" Type="http://schemas.openxmlformats.org/officeDocument/2006/relationships/image" Target="../media/image3.png"/><Relationship Id="rId1" Type="http://schemas.openxmlformats.org/officeDocument/2006/relationships/slideLayout" Target="../slideLayouts/slideLayout18.xml"/><Relationship Id="rId4" Type="http://schemas.openxmlformats.org/officeDocument/2006/relationships/hyperlink" Target="https://youtu.be/mTBPGuPLI5Y"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5746" name="Rectangle 2"/>
          <p:cNvSpPr>
            <a:spLocks noGrp="1" noChangeArrowheads="1"/>
          </p:cNvSpPr>
          <p:nvPr>
            <p:ph type="title"/>
          </p:nvPr>
        </p:nvSpPr>
        <p:spPr>
          <a:xfrm>
            <a:off x="457200" y="-21771"/>
            <a:ext cx="8648897" cy="1647782"/>
          </a:xfrm>
        </p:spPr>
        <p:txBody>
          <a:bodyPr>
            <a:noAutofit/>
          </a:bodyPr>
          <a:lstStyle/>
          <a:p>
            <a:r>
              <a:rPr lang="en-US" sz="4800" dirty="0"/>
              <a:t>Structure-from-Motion (</a:t>
            </a:r>
            <a:r>
              <a:rPr lang="en-US" sz="4800" dirty="0" err="1"/>
              <a:t>SfM</a:t>
            </a:r>
            <a:r>
              <a:rPr lang="en-US" sz="4800" dirty="0"/>
              <a:t>)</a:t>
            </a:r>
          </a:p>
        </p:txBody>
      </p:sp>
      <p:sp>
        <p:nvSpPr>
          <p:cNvPr id="2" name="TextBox 1">
            <a:extLst>
              <a:ext uri="{FF2B5EF4-FFF2-40B4-BE49-F238E27FC236}">
                <a16:creationId xmlns:a16="http://schemas.microsoft.com/office/drawing/2014/main" id="{279F4997-06D4-C946-8DCE-D9A36B987DE7}"/>
              </a:ext>
            </a:extLst>
          </p:cNvPr>
          <p:cNvSpPr txBox="1"/>
          <p:nvPr/>
        </p:nvSpPr>
        <p:spPr>
          <a:xfrm>
            <a:off x="68702" y="4800600"/>
            <a:ext cx="1988698" cy="2031325"/>
          </a:xfrm>
          <a:prstGeom prst="rect">
            <a:avLst/>
          </a:prstGeom>
          <a:noFill/>
        </p:spPr>
        <p:txBody>
          <a:bodyPr wrap="square" rtlCol="0">
            <a:spAutoFit/>
          </a:bodyPr>
          <a:lstStyle/>
          <a:p>
            <a:r>
              <a:rPr lang="en-US" dirty="0"/>
              <a:t>A lot of slides borrowed from Noah Snavely + </a:t>
            </a:r>
            <a:br>
              <a:rPr lang="en-US" dirty="0"/>
            </a:br>
            <a:r>
              <a:rPr lang="en-US" dirty="0"/>
              <a:t>Shree </a:t>
            </a:r>
            <a:r>
              <a:rPr lang="en-US" dirty="0" err="1"/>
              <a:t>Nayar’s</a:t>
            </a:r>
            <a:r>
              <a:rPr lang="en-US" dirty="0"/>
              <a:t> YT series: First principals of Computer Vision</a:t>
            </a:r>
          </a:p>
        </p:txBody>
      </p:sp>
      <p:pic>
        <p:nvPicPr>
          <p:cNvPr id="6" name="Picture 5">
            <a:extLst>
              <a:ext uri="{FF2B5EF4-FFF2-40B4-BE49-F238E27FC236}">
                <a16:creationId xmlns:a16="http://schemas.microsoft.com/office/drawing/2014/main" id="{F36810FE-5A6B-884F-8B56-C5B38CBEB467}"/>
              </a:ext>
            </a:extLst>
          </p:cNvPr>
          <p:cNvPicPr>
            <a:picLocks noChangeAspect="1"/>
          </p:cNvPicPr>
          <p:nvPr/>
        </p:nvPicPr>
        <p:blipFill>
          <a:blip r:embed="rId3"/>
          <a:stretch>
            <a:fillRect/>
          </a:stretch>
        </p:blipFill>
        <p:spPr>
          <a:xfrm>
            <a:off x="68702" y="1828800"/>
            <a:ext cx="9037395" cy="2714581"/>
          </a:xfrm>
          <a:prstGeom prst="rect">
            <a:avLst/>
          </a:prstGeom>
        </p:spPr>
      </p:pic>
      <p:sp>
        <p:nvSpPr>
          <p:cNvPr id="3" name="Text Box 4">
            <a:extLst>
              <a:ext uri="{FF2B5EF4-FFF2-40B4-BE49-F238E27FC236}">
                <a16:creationId xmlns:a16="http://schemas.microsoft.com/office/drawing/2014/main" id="{C81E2B4A-526B-003E-8BA1-2060B5652680}"/>
              </a:ext>
            </a:extLst>
          </p:cNvPr>
          <p:cNvSpPr txBox="1">
            <a:spLocks noChangeArrowheads="1"/>
          </p:cNvSpPr>
          <p:nvPr/>
        </p:nvSpPr>
        <p:spPr bwMode="auto">
          <a:xfrm>
            <a:off x="2051163" y="6024374"/>
            <a:ext cx="709283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lgn="r" eaLnBrk="1" hangingPunct="1">
              <a:spcBef>
                <a:spcPct val="0"/>
              </a:spcBef>
            </a:pPr>
            <a:r>
              <a:rPr lang="en-US" altLang="en-US" dirty="0"/>
              <a:t>CS194: Intro to Computer Vision and Comp. Photo</a:t>
            </a:r>
          </a:p>
          <a:p>
            <a:pPr algn="r" eaLnBrk="1" hangingPunct="1">
              <a:spcBef>
                <a:spcPct val="0"/>
              </a:spcBef>
            </a:pPr>
            <a:r>
              <a:rPr lang="en-US" altLang="en-US" dirty="0"/>
              <a:t>Alexei Efros, UC Berkeley, Fall 2024</a:t>
            </a:r>
          </a:p>
        </p:txBody>
      </p:sp>
    </p:spTree>
    <p:extLst>
      <p:ext uri="{BB962C8B-B14F-4D97-AF65-F5344CB8AC3E}">
        <p14:creationId xmlns:p14="http://schemas.microsoft.com/office/powerpoint/2010/main" val="42376613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Online Media 4" title="Photo Tourism (Short)">
            <a:hlinkClick r:id="" action="ppaction://media"/>
            <a:extLst>
              <a:ext uri="{FF2B5EF4-FFF2-40B4-BE49-F238E27FC236}">
                <a16:creationId xmlns:a16="http://schemas.microsoft.com/office/drawing/2014/main" id="{9982644A-964D-1AA7-AF7E-C9B05E5098F5}"/>
              </a:ext>
            </a:extLst>
          </p:cNvPr>
          <p:cNvPicPr>
            <a:picLocks noGrp="1" noRot="1" noChangeAspect="1"/>
          </p:cNvPicPr>
          <p:nvPr>
            <p:ph idx="1"/>
            <a:videoFile r:link="rId1"/>
          </p:nvPr>
        </p:nvPicPr>
        <p:blipFill>
          <a:blip r:embed="rId3"/>
          <a:stretch>
            <a:fillRect/>
          </a:stretch>
        </p:blipFill>
        <p:spPr>
          <a:xfrm>
            <a:off x="0" y="76200"/>
            <a:ext cx="9215295" cy="6912078"/>
          </a:xfrm>
          <a:prstGeom prst="rect">
            <a:avLst/>
          </a:prstGeom>
        </p:spPr>
      </p:pic>
    </p:spTree>
    <p:extLst>
      <p:ext uri="{BB962C8B-B14F-4D97-AF65-F5344CB8AC3E}">
        <p14:creationId xmlns:p14="http://schemas.microsoft.com/office/powerpoint/2010/main" val="31796360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a:bodyPr>
          <a:lstStyle/>
          <a:p>
            <a:pPr eaLnBrk="1" fontAlgn="auto" hangingPunct="1">
              <a:spcAft>
                <a:spcPts val="0"/>
              </a:spcAft>
              <a:defRPr/>
            </a:pPr>
            <a:r>
              <a:rPr lang="en-US" dirty="0"/>
              <a:t>Structure from Motion (</a:t>
            </a:r>
            <a:r>
              <a:rPr lang="en-US" dirty="0" err="1"/>
              <a:t>SfM</a:t>
            </a:r>
            <a:r>
              <a:rPr lang="en-US" dirty="0"/>
              <a:t>)</a:t>
            </a:r>
          </a:p>
        </p:txBody>
      </p:sp>
      <p:sp>
        <p:nvSpPr>
          <p:cNvPr id="3" name="Content Placeholder 2"/>
          <p:cNvSpPr>
            <a:spLocks noGrp="1"/>
          </p:cNvSpPr>
          <p:nvPr>
            <p:ph idx="1"/>
          </p:nvPr>
        </p:nvSpPr>
        <p:spPr>
          <a:xfrm>
            <a:off x="457200" y="1600200"/>
            <a:ext cx="8229600" cy="5029200"/>
          </a:xfrm>
        </p:spPr>
        <p:txBody>
          <a:bodyPr/>
          <a:lstStyle/>
          <a:p>
            <a:pPr eaLnBrk="1" hangingPunct="1"/>
            <a:r>
              <a:rPr lang="en-US" altLang="en-US"/>
              <a:t>Given many images, how can we </a:t>
            </a:r>
          </a:p>
          <a:p>
            <a:pPr lvl="1" eaLnBrk="1" hangingPunct="1">
              <a:buFont typeface="Arial" panose="020B0604020202020204" pitchFamily="34" charset="0"/>
              <a:buNone/>
            </a:pPr>
            <a:r>
              <a:rPr lang="en-US" altLang="en-US"/>
              <a:t>a) figure out where they were all taken from?</a:t>
            </a:r>
          </a:p>
          <a:p>
            <a:pPr lvl="1" eaLnBrk="1" hangingPunct="1">
              <a:buFont typeface="Arial" panose="020B0604020202020204" pitchFamily="34" charset="0"/>
              <a:buNone/>
            </a:pPr>
            <a:r>
              <a:rPr lang="en-US" altLang="en-US"/>
              <a:t>b) build a 3D model of the scene?</a:t>
            </a:r>
          </a:p>
          <a:p>
            <a:pPr lvl="1" eaLnBrk="1" hangingPunct="1">
              <a:buFont typeface="Arial" panose="020B0604020202020204" pitchFamily="34" charset="0"/>
              <a:buNone/>
            </a:pPr>
            <a:endParaRPr lang="en-US" altLang="en-US"/>
          </a:p>
          <a:p>
            <a:pPr lvl="1" eaLnBrk="1" hangingPunct="1">
              <a:buFont typeface="Arial" panose="020B0604020202020204" pitchFamily="34" charset="0"/>
              <a:buNone/>
            </a:pPr>
            <a:endParaRPr lang="en-US" altLang="en-US"/>
          </a:p>
          <a:p>
            <a:pPr lvl="1" eaLnBrk="1" hangingPunct="1">
              <a:buFont typeface="Arial" panose="020B0604020202020204" pitchFamily="34" charset="0"/>
              <a:buNone/>
            </a:pPr>
            <a:endParaRPr lang="en-US" altLang="en-US"/>
          </a:p>
          <a:p>
            <a:pPr lvl="1" eaLnBrk="1" hangingPunct="1">
              <a:buFont typeface="Arial" panose="020B0604020202020204" pitchFamily="34" charset="0"/>
              <a:buNone/>
            </a:pPr>
            <a:endParaRPr lang="en-US" altLang="en-US"/>
          </a:p>
          <a:p>
            <a:pPr lvl="1" eaLnBrk="1" hangingPunct="1">
              <a:buFont typeface="Arial" panose="020B0604020202020204" pitchFamily="34" charset="0"/>
              <a:buNone/>
            </a:pPr>
            <a:endParaRPr lang="en-US" altLang="en-US"/>
          </a:p>
          <a:p>
            <a:pPr lvl="1" eaLnBrk="1" hangingPunct="1">
              <a:buFont typeface="Arial" panose="020B0604020202020204" pitchFamily="34" charset="0"/>
              <a:buNone/>
            </a:pPr>
            <a:r>
              <a:rPr lang="en-US" altLang="en-US"/>
              <a:t>This is (roughly) the </a:t>
            </a:r>
            <a:r>
              <a:rPr lang="en-US" altLang="en-US" b="1"/>
              <a:t>structure from motion </a:t>
            </a:r>
            <a:r>
              <a:rPr lang="en-US" altLang="en-US"/>
              <a:t>problem</a:t>
            </a:r>
          </a:p>
        </p:txBody>
      </p:sp>
      <p:grpSp>
        <p:nvGrpSpPr>
          <p:cNvPr id="7" name="Group 6"/>
          <p:cNvGrpSpPr>
            <a:grpSpLocks/>
          </p:cNvGrpSpPr>
          <p:nvPr/>
        </p:nvGrpSpPr>
        <p:grpSpPr bwMode="auto">
          <a:xfrm>
            <a:off x="1157288" y="3379790"/>
            <a:ext cx="6767512" cy="2338387"/>
            <a:chOff x="40818" y="3352800"/>
            <a:chExt cx="8972550" cy="3101339"/>
          </a:xfrm>
        </p:grpSpPr>
        <p:pic>
          <p:nvPicPr>
            <p:cNvPr id="4" name="Picture 4" descr="C:\snavely\thesis\Colosseum1.png"/>
            <p:cNvPicPr>
              <a:picLocks noChangeAspect="1" noChangeArrowheads="1"/>
            </p:cNvPicPr>
            <p:nvPr/>
          </p:nvPicPr>
          <p:blipFill>
            <a:blip r:embed="rId2"/>
            <a:srcRect l="2835" r="2835"/>
            <a:stretch>
              <a:fillRect/>
            </a:stretch>
          </p:blipFill>
          <p:spPr bwMode="auto">
            <a:xfrm>
              <a:off x="5149046" y="3424386"/>
              <a:ext cx="3864322" cy="2911848"/>
            </a:xfrm>
            <a:prstGeom prst="rect">
              <a:avLst/>
            </a:prstGeom>
            <a:noFill/>
            <a:ln w="19050">
              <a:solidFill>
                <a:schemeClr val="tx1"/>
              </a:solidFill>
            </a:ln>
            <a:effectLst>
              <a:outerShdw blurRad="50800" dist="38100" dir="2700000" algn="tl" rotWithShape="0">
                <a:prstClr val="black">
                  <a:alpha val="40000"/>
                </a:prstClr>
              </a:outerShdw>
            </a:effectLst>
          </p:spPr>
        </p:pic>
        <p:pic>
          <p:nvPicPr>
            <p:cNvPr id="1771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818" y="3352800"/>
              <a:ext cx="4236155" cy="3101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ight Arrow 5"/>
            <p:cNvSpPr/>
            <p:nvPr/>
          </p:nvSpPr>
          <p:spPr>
            <a:xfrm>
              <a:off x="4311356" y="4599231"/>
              <a:ext cx="734559" cy="608477"/>
            </a:xfrm>
            <a:prstGeom prst="rightArrow">
              <a:avLst>
                <a:gd name="adj1" fmla="val 50000"/>
                <a:gd name="adj2" fmla="val 79508"/>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2378868156"/>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8" end="8"/>
                                            </p:txEl>
                                          </p:spTgt>
                                        </p:tgtEl>
                                        <p:attrNameLst>
                                          <p:attrName>style.visibility</p:attrName>
                                        </p:attrNameLst>
                                      </p:cBhvr>
                                      <p:to>
                                        <p:strVal val="visible"/>
                                      </p:to>
                                    </p:set>
                                    <p:animEffect transition="in" filter="fade">
                                      <p:cBhvr>
                                        <p:cTn id="12"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Title 1"/>
          <p:cNvSpPr>
            <a:spLocks noGrp="1"/>
          </p:cNvSpPr>
          <p:nvPr>
            <p:ph type="title"/>
          </p:nvPr>
        </p:nvSpPr>
        <p:spPr/>
        <p:txBody>
          <a:bodyPr/>
          <a:lstStyle/>
          <a:p>
            <a:pPr eaLnBrk="1" hangingPunct="1"/>
            <a:r>
              <a:rPr lang="en-US" altLang="en-US"/>
              <a:t>Structure from motion</a:t>
            </a:r>
          </a:p>
        </p:txBody>
      </p:sp>
      <p:sp>
        <p:nvSpPr>
          <p:cNvPr id="4" name="Rectangle 3"/>
          <p:cNvSpPr txBox="1">
            <a:spLocks noChangeArrowheads="1"/>
          </p:cNvSpPr>
          <p:nvPr/>
        </p:nvSpPr>
        <p:spPr>
          <a:xfrm>
            <a:off x="685800" y="3581400"/>
            <a:ext cx="7924800" cy="3124200"/>
          </a:xfrm>
          <a:prstGeom prst="rect">
            <a:avLst/>
          </a:prstGeom>
        </p:spPr>
        <p:txBody>
          <a:bodyPr>
            <a:normAutofit fontScale="92500" lnSpcReduction="20000"/>
          </a:bodyPr>
          <a:lstStyle/>
          <a:p>
            <a:pPr marL="342900" marR="0" lvl="0" indent="-342900" algn="l" defTabSz="914400" rtl="0" eaLnBrk="1" fontAlgn="auto" latinLnBrk="0" hangingPunct="1">
              <a:lnSpc>
                <a:spcPct val="9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Input: images with points in correspondence      	</a:t>
            </a:r>
            <a:r>
              <a:rPr kumimoji="0" lang="en-US" sz="3200" b="0" i="1" u="none" strike="noStrike" kern="1200" cap="none" spc="0" normalizeH="0" baseline="0" noProof="0" dirty="0">
                <a:ln>
                  <a:noFill/>
                </a:ln>
                <a:solidFill>
                  <a:prstClr val="black"/>
                </a:solidFill>
                <a:effectLst/>
                <a:uLnTx/>
                <a:uFillTx/>
                <a:latin typeface="Calibri"/>
                <a:ea typeface="+mn-ea"/>
                <a:cs typeface="+mn-cs"/>
              </a:rPr>
              <a:t>p</a:t>
            </a:r>
            <a:r>
              <a:rPr kumimoji="0" lang="en-US" sz="3200" b="0" i="1" u="none" strike="noStrike" kern="1200" cap="none" spc="0" normalizeH="0" baseline="-25000" noProof="0" dirty="0" err="1">
                <a:ln>
                  <a:noFill/>
                </a:ln>
                <a:solidFill>
                  <a:prstClr val="black"/>
                </a:solidFill>
                <a:effectLst/>
                <a:uLnTx/>
                <a:uFillTx/>
                <a:latin typeface="Calibri"/>
                <a:ea typeface="+mn-ea"/>
                <a:cs typeface="+mn-cs"/>
              </a:rPr>
              <a:t>i</a:t>
            </a:r>
            <a:r>
              <a:rPr kumimoji="0" lang="en-US" sz="3200" b="0" i="0" u="none" strike="noStrike" kern="1200" cap="none" spc="0" normalizeH="0" baseline="-25000" noProof="0" dirty="0" err="1">
                <a:ln>
                  <a:noFill/>
                </a:ln>
                <a:solidFill>
                  <a:prstClr val="black"/>
                </a:solidFill>
                <a:effectLst/>
                <a:uLnTx/>
                <a:uFillTx/>
                <a:latin typeface="Calibri"/>
                <a:ea typeface="+mn-ea"/>
                <a:cs typeface="+mn-cs"/>
              </a:rPr>
              <a:t>,</a:t>
            </a:r>
            <a:r>
              <a:rPr kumimoji="0" lang="en-US" sz="3200" b="0" i="1" u="none" strike="noStrike" kern="1200" cap="none" spc="0" normalizeH="0" baseline="-25000" noProof="0" dirty="0" err="1">
                <a:ln>
                  <a:noFill/>
                </a:ln>
                <a:solidFill>
                  <a:prstClr val="black"/>
                </a:solidFill>
                <a:effectLst/>
                <a:uLnTx/>
                <a:uFillTx/>
                <a:latin typeface="Calibri"/>
                <a:ea typeface="+mn-ea"/>
                <a:cs typeface="+mn-cs"/>
              </a:rPr>
              <a:t>j</a:t>
            </a:r>
            <a:r>
              <a:rPr kumimoji="0" lang="en-US" sz="3200" b="0" i="1" u="none" strike="noStrike" kern="1200" cap="none" spc="0" normalizeH="0" baseline="-25000" noProof="0" dirty="0">
                <a:ln>
                  <a:noFill/>
                </a:ln>
                <a:solidFill>
                  <a:prstClr val="black"/>
                </a:solidFill>
                <a:effectLst/>
                <a:uLnTx/>
                <a:uFillTx/>
                <a:latin typeface="Calibri"/>
                <a:ea typeface="+mn-ea"/>
                <a:cs typeface="+mn-cs"/>
              </a:rPr>
              <a:t>  </a:t>
            </a:r>
            <a:r>
              <a:rPr kumimoji="0" lang="en-US" sz="3200" b="0" i="0" u="none" strike="noStrike" kern="1200" cap="none" spc="0" normalizeH="0" baseline="0" noProof="0" dirty="0">
                <a:ln>
                  <a:noFill/>
                </a:ln>
                <a:solidFill>
                  <a:prstClr val="black"/>
                </a:solidFill>
                <a:effectLst/>
                <a:uLnTx/>
                <a:uFillTx/>
                <a:latin typeface="Calibri"/>
                <a:ea typeface="+mn-ea"/>
                <a:cs typeface="+mn-cs"/>
              </a:rPr>
              <a:t>= (</a:t>
            </a:r>
            <a:r>
              <a:rPr kumimoji="0" lang="en-US" sz="3200" b="0" i="1" u="none" strike="noStrike" kern="1200" cap="none" spc="0" normalizeH="0" baseline="0" noProof="0" dirty="0" err="1">
                <a:ln>
                  <a:noFill/>
                </a:ln>
                <a:solidFill>
                  <a:prstClr val="black"/>
                </a:solidFill>
                <a:effectLst/>
                <a:uLnTx/>
                <a:uFillTx/>
                <a:latin typeface="Calibri"/>
                <a:ea typeface="+mn-ea"/>
                <a:cs typeface="+mn-cs"/>
              </a:rPr>
              <a:t>u</a:t>
            </a:r>
            <a:r>
              <a:rPr kumimoji="0" lang="en-US" sz="3200" b="0" i="1" u="none" strike="noStrike" kern="1200" cap="none" spc="0" normalizeH="0" baseline="-25000" noProof="0" dirty="0" err="1">
                <a:ln>
                  <a:noFill/>
                </a:ln>
                <a:solidFill>
                  <a:prstClr val="black"/>
                </a:solidFill>
                <a:effectLst/>
                <a:uLnTx/>
                <a:uFillTx/>
                <a:latin typeface="Calibri"/>
                <a:ea typeface="+mn-ea"/>
                <a:cs typeface="+mn-cs"/>
              </a:rPr>
              <a:t>i</a:t>
            </a:r>
            <a:r>
              <a:rPr kumimoji="0" lang="en-US" sz="3200" b="0" i="0" u="none" strike="noStrike" kern="1200" cap="none" spc="0" normalizeH="0" baseline="-25000" noProof="0" dirty="0" err="1">
                <a:ln>
                  <a:noFill/>
                </a:ln>
                <a:solidFill>
                  <a:prstClr val="black"/>
                </a:solidFill>
                <a:effectLst/>
                <a:uLnTx/>
                <a:uFillTx/>
                <a:latin typeface="Calibri"/>
                <a:ea typeface="+mn-ea"/>
                <a:cs typeface="+mn-cs"/>
              </a:rPr>
              <a:t>,</a:t>
            </a:r>
            <a:r>
              <a:rPr kumimoji="0" lang="en-US" sz="3200" b="0" i="1" u="none" strike="noStrike" kern="1200" cap="none" spc="0" normalizeH="0" baseline="-25000" noProof="0" dirty="0" err="1">
                <a:ln>
                  <a:noFill/>
                </a:ln>
                <a:solidFill>
                  <a:prstClr val="black"/>
                </a:solidFill>
                <a:effectLst/>
                <a:uLnTx/>
                <a:uFillTx/>
                <a:latin typeface="Calibri"/>
                <a:ea typeface="+mn-ea"/>
                <a:cs typeface="+mn-cs"/>
              </a:rPr>
              <a:t>j</a:t>
            </a:r>
            <a:r>
              <a:rPr kumimoji="0" lang="en-US" sz="3200" b="0" i="0" u="none" strike="noStrike" kern="1200" cap="none" spc="0" normalizeH="0" baseline="0" noProof="0" dirty="0" err="1">
                <a:ln>
                  <a:noFill/>
                </a:ln>
                <a:solidFill>
                  <a:prstClr val="black"/>
                </a:solidFill>
                <a:effectLst/>
                <a:uLnTx/>
                <a:uFillTx/>
                <a:latin typeface="Calibri"/>
                <a:ea typeface="+mn-ea"/>
                <a:cs typeface="+mn-cs"/>
              </a:rPr>
              <a:t>,</a:t>
            </a:r>
            <a:r>
              <a:rPr kumimoji="0" lang="en-US" sz="3200" b="0" i="1" u="none" strike="noStrike" kern="1200" cap="none" spc="0" normalizeH="0" baseline="0" noProof="0" dirty="0" err="1">
                <a:ln>
                  <a:noFill/>
                </a:ln>
                <a:solidFill>
                  <a:prstClr val="black"/>
                </a:solidFill>
                <a:effectLst/>
                <a:uLnTx/>
                <a:uFillTx/>
                <a:latin typeface="Calibri"/>
                <a:ea typeface="+mn-ea"/>
                <a:cs typeface="+mn-cs"/>
              </a:rPr>
              <a:t>v</a:t>
            </a:r>
            <a:r>
              <a:rPr kumimoji="0" lang="en-US" sz="3200" b="0" i="1" u="none" strike="noStrike" kern="1200" cap="none" spc="0" normalizeH="0" baseline="-25000" noProof="0" dirty="0" err="1">
                <a:ln>
                  <a:noFill/>
                </a:ln>
                <a:solidFill>
                  <a:prstClr val="black"/>
                </a:solidFill>
                <a:effectLst/>
                <a:uLnTx/>
                <a:uFillTx/>
                <a:latin typeface="Calibri"/>
                <a:ea typeface="+mn-ea"/>
                <a:cs typeface="+mn-cs"/>
              </a:rPr>
              <a:t>i</a:t>
            </a:r>
            <a:r>
              <a:rPr kumimoji="0" lang="en-US" sz="3200" b="0" i="0" u="none" strike="noStrike" kern="1200" cap="none" spc="0" normalizeH="0" baseline="-25000" noProof="0" dirty="0" err="1">
                <a:ln>
                  <a:noFill/>
                </a:ln>
                <a:solidFill>
                  <a:prstClr val="black"/>
                </a:solidFill>
                <a:effectLst/>
                <a:uLnTx/>
                <a:uFillTx/>
                <a:latin typeface="Calibri"/>
                <a:ea typeface="+mn-ea"/>
                <a:cs typeface="+mn-cs"/>
              </a:rPr>
              <a:t>,</a:t>
            </a:r>
            <a:r>
              <a:rPr kumimoji="0" lang="en-US" sz="3200" b="0" i="1" u="none" strike="noStrike" kern="1200" cap="none" spc="0" normalizeH="0" baseline="-25000" noProof="0" dirty="0" err="1">
                <a:ln>
                  <a:noFill/>
                </a:ln>
                <a:solidFill>
                  <a:prstClr val="black"/>
                </a:solidFill>
                <a:effectLst/>
                <a:uLnTx/>
                <a:uFillTx/>
                <a:latin typeface="Calibri"/>
                <a:ea typeface="+mn-ea"/>
                <a:cs typeface="+mn-cs"/>
              </a:rPr>
              <a:t>j</a:t>
            </a:r>
            <a:r>
              <a:rPr kumimoji="0" lang="en-US" sz="3200" b="0" i="0" u="none" strike="noStrike" kern="1200" cap="none" spc="0" normalizeH="0" baseline="0" noProof="0" dirty="0">
                <a:ln>
                  <a:noFill/>
                </a:ln>
                <a:solidFill>
                  <a:prstClr val="black"/>
                </a:solidFill>
                <a:effectLst/>
                <a:uLnTx/>
                <a:uFillTx/>
                <a:latin typeface="Calibri"/>
                <a:ea typeface="+mn-ea"/>
                <a:cs typeface="+mn-cs"/>
              </a:rPr>
              <a:t>)</a:t>
            </a:r>
          </a:p>
          <a:p>
            <a:pPr marL="342900" marR="0" lvl="0" indent="-342900" algn="l" defTabSz="914400" rtl="0" eaLnBrk="1" fontAlgn="auto" latinLnBrk="0" hangingPunct="1">
              <a:lnSpc>
                <a:spcPct val="90000"/>
              </a:lnSpc>
              <a:spcBef>
                <a:spcPct val="20000"/>
              </a:spcBef>
              <a:spcAft>
                <a:spcPts val="0"/>
              </a:spcAft>
              <a:buClrTx/>
              <a:buSzTx/>
              <a:buFont typeface="Arial" pitchFamily="34" charset="0"/>
              <a:buChar char="•"/>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mn-cs"/>
            </a:endParaRPr>
          </a:p>
          <a:p>
            <a:pPr marL="342900" marR="0" lvl="0" indent="-342900" algn="l" defTabSz="914400" rtl="0" eaLnBrk="1" fontAlgn="auto" latinLnBrk="0" hangingPunct="1">
              <a:lnSpc>
                <a:spcPct val="9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Output</a:t>
            </a:r>
          </a:p>
          <a:p>
            <a:pPr marL="800100" marR="0" lvl="1" indent="-342900" algn="l" defTabSz="914400" rtl="0" eaLnBrk="1" fontAlgn="auto" latinLnBrk="0" hangingPunct="1">
              <a:lnSpc>
                <a:spcPct val="9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structure: 3D location </a:t>
            </a:r>
            <a:r>
              <a:rPr kumimoji="0" lang="en-US" sz="3200" b="1" i="0" u="none" strike="noStrike" kern="1200" cap="none" spc="0" normalizeH="0" baseline="0" noProof="0" dirty="0">
                <a:ln>
                  <a:noFill/>
                </a:ln>
                <a:solidFill>
                  <a:prstClr val="black"/>
                </a:solidFill>
                <a:effectLst/>
                <a:uLnTx/>
                <a:uFillTx/>
                <a:latin typeface="Calibri"/>
                <a:ea typeface="+mn-ea"/>
                <a:cs typeface="+mn-cs"/>
              </a:rPr>
              <a:t>x</a:t>
            </a:r>
            <a:r>
              <a:rPr kumimoji="0" lang="en-US" sz="3200" b="0" i="1" u="none" strike="noStrike" kern="1200" cap="none" spc="0" normalizeH="0" baseline="-25000" noProof="0" dirty="0">
                <a:ln>
                  <a:noFill/>
                </a:ln>
                <a:solidFill>
                  <a:prstClr val="black"/>
                </a:solidFill>
                <a:effectLst/>
                <a:uLnTx/>
                <a:uFillTx/>
                <a:latin typeface="Calibri"/>
                <a:ea typeface="+mn-ea"/>
                <a:cs typeface="+mn-cs"/>
              </a:rPr>
              <a:t>i</a:t>
            </a:r>
            <a:r>
              <a:rPr kumimoji="0" lang="en-US" sz="3200" b="0" i="0" u="none" strike="noStrike" kern="1200" cap="none" spc="0" normalizeH="0" baseline="0" noProof="0" dirty="0">
                <a:ln>
                  <a:noFill/>
                </a:ln>
                <a:solidFill>
                  <a:prstClr val="black"/>
                </a:solidFill>
                <a:effectLst/>
                <a:uLnTx/>
                <a:uFillTx/>
                <a:latin typeface="Calibri"/>
                <a:ea typeface="+mn-ea"/>
                <a:cs typeface="+mn-cs"/>
              </a:rPr>
              <a:t> for each point </a:t>
            </a:r>
            <a:r>
              <a:rPr kumimoji="0" lang="en-US" sz="3200" b="0" i="1" u="none" strike="noStrike" kern="1200" cap="none" spc="0" normalizeH="0" baseline="0" noProof="0" dirty="0">
                <a:ln>
                  <a:noFill/>
                </a:ln>
                <a:solidFill>
                  <a:prstClr val="black"/>
                </a:solidFill>
                <a:effectLst/>
                <a:uLnTx/>
                <a:uFillTx/>
                <a:latin typeface="Calibri"/>
                <a:ea typeface="+mn-ea"/>
                <a:cs typeface="+mn-cs"/>
              </a:rPr>
              <a:t>p</a:t>
            </a:r>
            <a:r>
              <a:rPr kumimoji="0" lang="en-US" sz="3200" b="0" i="1" u="none" strike="noStrike" kern="1200" cap="none" spc="0" normalizeH="0" baseline="-25000" noProof="0" dirty="0">
                <a:ln>
                  <a:noFill/>
                </a:ln>
                <a:solidFill>
                  <a:prstClr val="black"/>
                </a:solidFill>
                <a:effectLst/>
                <a:uLnTx/>
                <a:uFillTx/>
                <a:latin typeface="Calibri"/>
                <a:ea typeface="+mn-ea"/>
                <a:cs typeface="+mn-cs"/>
              </a:rPr>
              <a:t>i</a:t>
            </a:r>
          </a:p>
          <a:p>
            <a:pPr marL="800100" marR="0" lvl="1" indent="-342900" algn="l" defTabSz="914400" rtl="0" eaLnBrk="1" fontAlgn="auto" latinLnBrk="0" hangingPunct="1">
              <a:lnSpc>
                <a:spcPct val="9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motion: camera parameters</a:t>
            </a:r>
            <a:r>
              <a:rPr kumimoji="0" lang="en-US" sz="3200" b="1" i="0" u="none" strike="noStrike" kern="1200" cap="none" spc="0" normalizeH="0" baseline="0" noProof="0" dirty="0">
                <a:ln>
                  <a:noFill/>
                </a:ln>
                <a:solidFill>
                  <a:prstClr val="black"/>
                </a:solidFill>
                <a:effectLst/>
                <a:uLnTx/>
                <a:uFillTx/>
                <a:latin typeface="Calibri"/>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a:ea typeface="+mn-ea"/>
                <a:cs typeface="+mn-cs"/>
              </a:rPr>
              <a:t>R</a:t>
            </a:r>
            <a:r>
              <a:rPr kumimoji="0" lang="en-US" sz="3200" b="0" i="1" u="none" strike="noStrike" kern="1200" cap="none" spc="0" normalizeH="0" baseline="-25000" noProof="0" dirty="0" err="1">
                <a:ln>
                  <a:noFill/>
                </a:ln>
                <a:solidFill>
                  <a:prstClr val="black"/>
                </a:solidFill>
                <a:effectLst/>
                <a:uLnTx/>
                <a:uFillTx/>
                <a:latin typeface="Calibri"/>
                <a:ea typeface="+mn-ea"/>
                <a:cs typeface="+mn-cs"/>
              </a:rPr>
              <a:t>j</a:t>
            </a:r>
            <a:r>
              <a:rPr kumimoji="0" lang="en-US" sz="3200" b="0" i="1" u="none" strike="noStrike" kern="1200" cap="none" spc="0" normalizeH="0" baseline="-25000" noProof="0" dirty="0">
                <a:ln>
                  <a:noFill/>
                </a:ln>
                <a:solidFill>
                  <a:prstClr val="black"/>
                </a:solidFill>
                <a:effectLst/>
                <a:uLnTx/>
                <a:uFillTx/>
                <a:latin typeface="Calibri"/>
                <a:ea typeface="+mn-ea"/>
                <a:cs typeface="+mn-cs"/>
              </a:rPr>
              <a:t> </a:t>
            </a:r>
            <a:r>
              <a:rPr kumimoji="0" lang="en-US" sz="3200" b="0" i="0" u="none" strike="noStrike" kern="1200" cap="none" spc="0" normalizeH="0" baseline="0" noProof="0" dirty="0">
                <a:ln>
                  <a:noFill/>
                </a:ln>
                <a:solidFill>
                  <a:prstClr val="black"/>
                </a:solidFill>
                <a:effectLst/>
                <a:uLnTx/>
                <a:uFillTx/>
                <a:latin typeface="Calibri"/>
                <a:ea typeface="+mn-ea"/>
                <a:cs typeface="+mn-cs"/>
              </a:rPr>
              <a:t>,</a:t>
            </a:r>
            <a:r>
              <a:rPr kumimoji="0" lang="en-US" sz="3200" b="0" i="1" u="none" strike="noStrike" kern="1200" cap="none" spc="0" normalizeH="0" baseline="0" noProof="0" dirty="0">
                <a:ln>
                  <a:noFill/>
                </a:ln>
                <a:solidFill>
                  <a:prstClr val="black"/>
                </a:solidFill>
                <a:effectLst/>
                <a:uLnTx/>
                <a:uFillTx/>
                <a:latin typeface="Calibri"/>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a:ea typeface="+mn-ea"/>
                <a:cs typeface="+mn-cs"/>
              </a:rPr>
              <a:t>t</a:t>
            </a:r>
            <a:r>
              <a:rPr kumimoji="0" lang="en-US" sz="3200" b="0" i="1" u="none" strike="noStrike" kern="1200" cap="none" spc="0" normalizeH="0" baseline="-25000" noProof="0" dirty="0" err="1">
                <a:ln>
                  <a:noFill/>
                </a:ln>
                <a:solidFill>
                  <a:prstClr val="black"/>
                </a:solidFill>
                <a:effectLst/>
                <a:uLnTx/>
                <a:uFillTx/>
                <a:latin typeface="Calibri"/>
                <a:ea typeface="+mn-ea"/>
                <a:cs typeface="+mn-cs"/>
              </a:rPr>
              <a:t>j</a:t>
            </a:r>
            <a:r>
              <a:rPr kumimoji="0" lang="en-US" sz="3200" b="0" i="0" u="none" strike="noStrike" kern="1200" cap="none" spc="0" normalizeH="0" baseline="0" noProof="0" dirty="0">
                <a:ln>
                  <a:noFill/>
                </a:ln>
                <a:solidFill>
                  <a:prstClr val="black"/>
                </a:solidFill>
                <a:effectLst/>
                <a:uLnTx/>
                <a:uFillTx/>
                <a:latin typeface="Calibri"/>
                <a:ea typeface="+mn-ea"/>
                <a:cs typeface="+mn-cs"/>
              </a:rPr>
              <a:t> possibly </a:t>
            </a:r>
            <a:r>
              <a:rPr kumimoji="0" lang="en-US" sz="3200" b="1" i="0" u="none" strike="noStrike" kern="1200" cap="none" spc="0" normalizeH="0" baseline="0" noProof="0" dirty="0" err="1">
                <a:ln>
                  <a:noFill/>
                </a:ln>
                <a:solidFill>
                  <a:prstClr val="black"/>
                </a:solidFill>
                <a:effectLst/>
                <a:uLnTx/>
                <a:uFillTx/>
                <a:latin typeface="Calibri"/>
                <a:ea typeface="+mn-ea"/>
                <a:cs typeface="+mn-cs"/>
              </a:rPr>
              <a:t>K</a:t>
            </a:r>
            <a:r>
              <a:rPr kumimoji="0" lang="en-US" sz="3200" b="0" i="1" u="none" strike="noStrike" kern="1200" cap="none" spc="0" normalizeH="0" baseline="-25000" noProof="0" dirty="0" err="1">
                <a:ln>
                  <a:noFill/>
                </a:ln>
                <a:solidFill>
                  <a:prstClr val="black"/>
                </a:solidFill>
                <a:effectLst/>
                <a:uLnTx/>
                <a:uFillTx/>
                <a:latin typeface="Calibri"/>
                <a:ea typeface="+mn-ea"/>
                <a:cs typeface="+mn-cs"/>
              </a:rPr>
              <a:t>j</a:t>
            </a:r>
            <a:endParaRPr kumimoji="0" lang="en-US" sz="3200" b="1" i="1" u="none" strike="noStrike" kern="1200" cap="none" spc="0" normalizeH="0" baseline="-25000" noProof="0" dirty="0">
              <a:ln>
                <a:noFill/>
              </a:ln>
              <a:solidFill>
                <a:prstClr val="black"/>
              </a:solidFill>
              <a:effectLst/>
              <a:uLnTx/>
              <a:uFillTx/>
              <a:latin typeface="Calibri"/>
              <a:ea typeface="+mn-ea"/>
              <a:cs typeface="+mn-cs"/>
            </a:endParaRPr>
          </a:p>
          <a:p>
            <a:pPr marL="800100" marR="0" lvl="1" indent="-342900" algn="l" defTabSz="914400" rtl="0" eaLnBrk="1" fontAlgn="auto" latinLnBrk="0" hangingPunct="1">
              <a:lnSpc>
                <a:spcPct val="90000"/>
              </a:lnSpc>
              <a:spcBef>
                <a:spcPct val="20000"/>
              </a:spcBef>
              <a:spcAft>
                <a:spcPts val="0"/>
              </a:spcAft>
              <a:buClrTx/>
              <a:buSzTx/>
              <a:buFont typeface="Arial" pitchFamily="34" charset="0"/>
              <a:buChar char="•"/>
              <a:tabLst/>
              <a:defRPr/>
            </a:pPr>
            <a:endParaRPr kumimoji="0" lang="en-US" sz="3200" b="0" i="1" u="none" strike="noStrike" kern="1200" cap="none" spc="0" normalizeH="0" baseline="-25000" noProof="0" dirty="0">
              <a:ln>
                <a:noFill/>
              </a:ln>
              <a:solidFill>
                <a:prstClr val="black"/>
              </a:solidFill>
              <a:effectLst/>
              <a:uLnTx/>
              <a:uFillTx/>
              <a:latin typeface="Calibri"/>
              <a:ea typeface="+mn-ea"/>
              <a:cs typeface="+mn-cs"/>
            </a:endParaRPr>
          </a:p>
          <a:p>
            <a:pPr marL="342900" marR="0" lvl="0" indent="-342900" algn="l" defTabSz="914400" rtl="0" eaLnBrk="1" fontAlgn="auto" latinLnBrk="0" hangingPunct="1">
              <a:lnSpc>
                <a:spcPct val="9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Objective function: minimize </a:t>
            </a:r>
            <a:r>
              <a:rPr kumimoji="0" lang="en-US" sz="3200" b="0" i="1" u="none" strike="noStrike" kern="1200" cap="none" spc="0" normalizeH="0" baseline="0" noProof="0" dirty="0" err="1">
                <a:ln>
                  <a:noFill/>
                </a:ln>
                <a:solidFill>
                  <a:prstClr val="black"/>
                </a:solidFill>
                <a:effectLst/>
                <a:uLnTx/>
                <a:uFillTx/>
                <a:latin typeface="Calibri"/>
                <a:ea typeface="+mn-ea"/>
                <a:cs typeface="+mn-cs"/>
              </a:rPr>
              <a:t>reprojection</a:t>
            </a:r>
            <a:r>
              <a:rPr kumimoji="0" lang="en-US" sz="3200" b="0" i="1" u="none" strike="noStrike" kern="1200" cap="none" spc="0" normalizeH="0" baseline="0" noProof="0" dirty="0">
                <a:ln>
                  <a:noFill/>
                </a:ln>
                <a:solidFill>
                  <a:prstClr val="black"/>
                </a:solidFill>
                <a:effectLst/>
                <a:uLnTx/>
                <a:uFillTx/>
                <a:latin typeface="Calibri"/>
                <a:ea typeface="+mn-ea"/>
                <a:cs typeface="+mn-cs"/>
              </a:rPr>
              <a:t> error</a:t>
            </a:r>
          </a:p>
          <a:p>
            <a:pPr marL="342900" marR="0" lvl="0" indent="-342900" algn="l" defTabSz="914400" rtl="0" eaLnBrk="1" fontAlgn="auto" latinLnBrk="0" hangingPunct="1">
              <a:lnSpc>
                <a:spcPct val="90000"/>
              </a:lnSpc>
              <a:spcBef>
                <a:spcPct val="2000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46433" name="Picture 1" descr="C:\snavely\demos\PhotoTourism\data\Temple\Temple1.png"/>
          <p:cNvPicPr>
            <a:picLocks noChangeAspect="1" noChangeArrowheads="1"/>
          </p:cNvPicPr>
          <p:nvPr/>
        </p:nvPicPr>
        <p:blipFill>
          <a:blip r:embed="rId2">
            <a:extLst>
              <a:ext uri="{28A0092B-C50C-407E-A947-70E740481C1C}">
                <a14:useLocalDpi xmlns:a14="http://schemas.microsoft.com/office/drawing/2010/main" val="0"/>
              </a:ext>
            </a:extLst>
          </a:blip>
          <a:srcRect l="7080" r="7080" b="24907"/>
          <a:stretch>
            <a:fillRect/>
          </a:stretch>
        </p:blipFill>
        <p:spPr bwMode="auto">
          <a:xfrm>
            <a:off x="3429002" y="1401765"/>
            <a:ext cx="2771775" cy="1722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434" name="Picture 2" descr="C:\snavely\demos\PhotoTourism\data\Temple\Temple2.png"/>
          <p:cNvPicPr>
            <a:picLocks noChangeAspect="1" noChangeArrowheads="1"/>
          </p:cNvPicPr>
          <p:nvPr/>
        </p:nvPicPr>
        <p:blipFill>
          <a:blip r:embed="rId3">
            <a:extLst>
              <a:ext uri="{28A0092B-C50C-407E-A947-70E740481C1C}">
                <a14:useLocalDpi xmlns:a14="http://schemas.microsoft.com/office/drawing/2010/main" val="0"/>
              </a:ext>
            </a:extLst>
          </a:blip>
          <a:srcRect l="10625" r="10625"/>
          <a:stretch>
            <a:fillRect/>
          </a:stretch>
        </p:blipFill>
        <p:spPr bwMode="auto">
          <a:xfrm>
            <a:off x="6465888" y="1066800"/>
            <a:ext cx="2449512"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a:spLocks noChangeArrowheads="1"/>
          </p:cNvSpPr>
          <p:nvPr/>
        </p:nvSpPr>
        <p:spPr bwMode="auto">
          <a:xfrm>
            <a:off x="3733800" y="3048000"/>
            <a:ext cx="21717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Reconstruction (side)</a:t>
            </a:r>
          </a:p>
        </p:txBody>
      </p:sp>
      <p:sp>
        <p:nvSpPr>
          <p:cNvPr id="7" name="TextBox 6"/>
          <p:cNvSpPr txBox="1">
            <a:spLocks noChangeArrowheads="1"/>
          </p:cNvSpPr>
          <p:nvPr/>
        </p:nvSpPr>
        <p:spPr bwMode="auto">
          <a:xfrm>
            <a:off x="7426325" y="3175000"/>
            <a:ext cx="6429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(top)</a:t>
            </a:r>
          </a:p>
        </p:txBody>
      </p:sp>
      <p:grpSp>
        <p:nvGrpSpPr>
          <p:cNvPr id="178184" name="Group 13"/>
          <p:cNvGrpSpPr>
            <a:grpSpLocks/>
          </p:cNvGrpSpPr>
          <p:nvPr/>
        </p:nvGrpSpPr>
        <p:grpSpPr bwMode="auto">
          <a:xfrm>
            <a:off x="1295400" y="1447800"/>
            <a:ext cx="1595438" cy="1816100"/>
            <a:chOff x="1071390" y="1631272"/>
            <a:chExt cx="3119610" cy="3550328"/>
          </a:xfrm>
        </p:grpSpPr>
        <p:pic>
          <p:nvPicPr>
            <p:cNvPr id="215042" name="Picture 2" descr="C:\snavely\work\teaching\09Fa-CS6610\lectures\lec11\templeSparseRing\templeSR0001.png"/>
            <p:cNvPicPr>
              <a:picLocks noChangeAspect="1" noChangeArrowheads="1"/>
            </p:cNvPicPr>
            <p:nvPr/>
          </p:nvPicPr>
          <p:blipFill>
            <a:blip r:embed="rId4"/>
            <a:srcRect/>
            <a:stretch>
              <a:fillRect/>
            </a:stretch>
          </p:blipFill>
          <p:spPr bwMode="auto">
            <a:xfrm>
              <a:off x="1071390" y="1631272"/>
              <a:ext cx="1291301" cy="1722407"/>
            </a:xfrm>
            <a:prstGeom prst="rect">
              <a:avLst/>
            </a:prstGeom>
            <a:noFill/>
            <a:effectLst>
              <a:outerShdw blurRad="101600" dist="76200" dir="8100000" algn="tr" rotWithShape="0">
                <a:prstClr val="black">
                  <a:alpha val="40000"/>
                </a:prstClr>
              </a:outerShdw>
            </a:effectLst>
          </p:spPr>
        </p:pic>
        <p:pic>
          <p:nvPicPr>
            <p:cNvPr id="215043" name="Picture 3" descr="C:\snavely\work\teaching\09Fa-CS6610\lectures\lec11\templeSparseRing\templeSR0002.png"/>
            <p:cNvPicPr>
              <a:picLocks noChangeAspect="1" noChangeArrowheads="1"/>
            </p:cNvPicPr>
            <p:nvPr/>
          </p:nvPicPr>
          <p:blipFill>
            <a:blip r:embed="rId5"/>
            <a:srcRect/>
            <a:stretch>
              <a:fillRect/>
            </a:stretch>
          </p:blipFill>
          <p:spPr bwMode="auto">
            <a:xfrm>
              <a:off x="1527692" y="2087478"/>
              <a:ext cx="1291301" cy="1722405"/>
            </a:xfrm>
            <a:prstGeom prst="rect">
              <a:avLst/>
            </a:prstGeom>
            <a:noFill/>
            <a:effectLst>
              <a:outerShdw blurRad="101600" dist="76200" dir="8100000" algn="tr" rotWithShape="0">
                <a:prstClr val="black">
                  <a:alpha val="40000"/>
                </a:prstClr>
              </a:outerShdw>
            </a:effectLst>
          </p:spPr>
        </p:pic>
        <p:pic>
          <p:nvPicPr>
            <p:cNvPr id="215044" name="Picture 4" descr="C:\snavely\work\teaching\09Fa-CS6610\lectures\lec11\templeSparseRing\templeSR0003.png"/>
            <p:cNvPicPr>
              <a:picLocks noChangeAspect="1" noChangeArrowheads="1"/>
            </p:cNvPicPr>
            <p:nvPr/>
          </p:nvPicPr>
          <p:blipFill>
            <a:blip r:embed="rId6"/>
            <a:srcRect/>
            <a:stretch>
              <a:fillRect/>
            </a:stretch>
          </p:blipFill>
          <p:spPr bwMode="auto">
            <a:xfrm>
              <a:off x="1987097" y="2546786"/>
              <a:ext cx="1288196" cy="1719302"/>
            </a:xfrm>
            <a:prstGeom prst="rect">
              <a:avLst/>
            </a:prstGeom>
            <a:noFill/>
            <a:effectLst>
              <a:outerShdw blurRad="101600" dist="76200" dir="8100000" algn="tr" rotWithShape="0">
                <a:prstClr val="black">
                  <a:alpha val="40000"/>
                </a:prstClr>
              </a:outerShdw>
            </a:effectLst>
          </p:spPr>
        </p:pic>
        <p:pic>
          <p:nvPicPr>
            <p:cNvPr id="215045" name="Picture 5" descr="C:\snavely\work\teaching\09Fa-CS6610\lectures\lec11\templeSparseRing\templeSR0004.png"/>
            <p:cNvPicPr>
              <a:picLocks noChangeAspect="1" noChangeArrowheads="1"/>
            </p:cNvPicPr>
            <p:nvPr/>
          </p:nvPicPr>
          <p:blipFill>
            <a:blip r:embed="rId7"/>
            <a:srcRect/>
            <a:stretch>
              <a:fillRect/>
            </a:stretch>
          </p:blipFill>
          <p:spPr bwMode="auto">
            <a:xfrm>
              <a:off x="2443397" y="3002990"/>
              <a:ext cx="1291301" cy="1722407"/>
            </a:xfrm>
            <a:prstGeom prst="rect">
              <a:avLst/>
            </a:prstGeom>
            <a:noFill/>
            <a:effectLst>
              <a:outerShdw blurRad="101600" dist="76200" dir="8100000" algn="tr" rotWithShape="0">
                <a:prstClr val="black">
                  <a:alpha val="40000"/>
                </a:prstClr>
              </a:outerShdw>
            </a:effectLst>
          </p:spPr>
        </p:pic>
        <p:pic>
          <p:nvPicPr>
            <p:cNvPr id="215046" name="Picture 6" descr="C:\snavely\work\teaching\09Fa-CS6610\lectures\lec11\templeSparseRing\templeSR0005.png"/>
            <p:cNvPicPr>
              <a:picLocks noChangeAspect="1" noChangeArrowheads="1"/>
            </p:cNvPicPr>
            <p:nvPr/>
          </p:nvPicPr>
          <p:blipFill>
            <a:blip r:embed="rId8"/>
            <a:srcRect/>
            <a:stretch>
              <a:fillRect/>
            </a:stretch>
          </p:blipFill>
          <p:spPr bwMode="auto">
            <a:xfrm>
              <a:off x="2899699" y="3459195"/>
              <a:ext cx="1291301" cy="1722405"/>
            </a:xfrm>
            <a:prstGeom prst="rect">
              <a:avLst/>
            </a:prstGeom>
            <a:noFill/>
            <a:effectLst>
              <a:outerShdw blurRad="101600" dist="76200" dir="8100000" algn="tr" rotWithShape="0">
                <a:prstClr val="black">
                  <a:alpha val="40000"/>
                </a:prstClr>
              </a:outerShdw>
            </a:effectLst>
          </p:spPr>
        </p:pic>
      </p:grpSp>
    </p:spTree>
    <p:extLst>
      <p:ext uri="{BB962C8B-B14F-4D97-AF65-F5344CB8AC3E}">
        <p14:creationId xmlns:p14="http://schemas.microsoft.com/office/powerpoint/2010/main" val="474981288"/>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46434"/>
                                        </p:tgtEl>
                                        <p:attrNameLst>
                                          <p:attrName>style.visibility</p:attrName>
                                        </p:attrNameLst>
                                      </p:cBhvr>
                                      <p:to>
                                        <p:strVal val="visible"/>
                                      </p:to>
                                    </p:set>
                                    <p:animEffect transition="in" filter="fade">
                                      <p:cBhvr>
                                        <p:cTn id="7" dur="500"/>
                                        <p:tgtEl>
                                          <p:spTgt spid="14643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146433"/>
                                        </p:tgtEl>
                                        <p:attrNameLst>
                                          <p:attrName>style.visibility</p:attrName>
                                        </p:attrNameLst>
                                      </p:cBhvr>
                                      <p:to>
                                        <p:strVal val="visible"/>
                                      </p:to>
                                    </p:set>
                                    <p:animEffect transition="in" filter="fade">
                                      <p:cBhvr>
                                        <p:cTn id="13" dur="500"/>
                                        <p:tgtEl>
                                          <p:spTgt spid="14643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0" presetClass="entr" presetSubtype="0" fill="hold" nodeType="with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fade">
                                      <p:cBhvr>
                                        <p:cTn id="19" dur="500"/>
                                        <p:tgtEl>
                                          <p:spTgt spid="4">
                                            <p:txEl>
                                              <p:pRg st="2" end="2"/>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4">
                                            <p:txEl>
                                              <p:pRg st="4" end="4"/>
                                            </p:txEl>
                                          </p:spTgt>
                                        </p:tgtEl>
                                        <p:attrNameLst>
                                          <p:attrName>style.visibility</p:attrName>
                                        </p:attrNameLst>
                                      </p:cBhvr>
                                      <p:to>
                                        <p:strVal val="visible"/>
                                      </p:to>
                                    </p:set>
                                    <p:animEffect transition="in" filter="fade">
                                      <p:cBhvr>
                                        <p:cTn id="25" dur="500"/>
                                        <p:tgtEl>
                                          <p:spTgt spid="4">
                                            <p:txEl>
                                              <p:pRg st="4" end="4"/>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10" presetClass="entr" presetSubtype="0" fill="hold" nodeType="clickEffect">
                                  <p:stCondLst>
                                    <p:cond delay="0"/>
                                  </p:stCondLst>
                                  <p:childTnLst>
                                    <p:set>
                                      <p:cBhvr>
                                        <p:cTn id="29" dur="1" fill="hold">
                                          <p:stCondLst>
                                            <p:cond delay="0"/>
                                          </p:stCondLst>
                                        </p:cTn>
                                        <p:tgtEl>
                                          <p:spTgt spid="4">
                                            <p:txEl>
                                              <p:pRg st="6" end="6"/>
                                            </p:txEl>
                                          </p:spTgt>
                                        </p:tgtEl>
                                        <p:attrNameLst>
                                          <p:attrName>style.visibility</p:attrName>
                                        </p:attrNameLst>
                                      </p:cBhvr>
                                      <p:to>
                                        <p:strVal val="visible"/>
                                      </p:to>
                                    </p:set>
                                    <p:animEffect transition="in" filter="fade">
                                      <p:cBhvr>
                                        <p:cTn id="30"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Title 1"/>
          <p:cNvSpPr>
            <a:spLocks noGrp="1"/>
          </p:cNvSpPr>
          <p:nvPr>
            <p:ph type="title"/>
          </p:nvPr>
        </p:nvSpPr>
        <p:spPr/>
        <p:txBody>
          <a:bodyPr/>
          <a:lstStyle/>
          <a:p>
            <a:r>
              <a:rPr lang="en-US" altLang="en-US"/>
              <a:t>Large-scale structure from motion</a:t>
            </a:r>
          </a:p>
        </p:txBody>
      </p:sp>
      <p:sp>
        <p:nvSpPr>
          <p:cNvPr id="189443" name="TextBox 4"/>
          <p:cNvSpPr txBox="1">
            <a:spLocks noChangeArrowheads="1"/>
          </p:cNvSpPr>
          <p:nvPr/>
        </p:nvSpPr>
        <p:spPr bwMode="auto">
          <a:xfrm>
            <a:off x="222250" y="5864225"/>
            <a:ext cx="5761038"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Dubrovnik, Croatia.  4,619 images (out of an initial  57,845).</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Total reconstruction time: 23 hours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Number of cores: 352</a:t>
            </a:r>
          </a:p>
        </p:txBody>
      </p:sp>
      <p:sp>
        <p:nvSpPr>
          <p:cNvPr id="2" name="TextBox 1">
            <a:extLst>
              <a:ext uri="{FF2B5EF4-FFF2-40B4-BE49-F238E27FC236}">
                <a16:creationId xmlns:a16="http://schemas.microsoft.com/office/drawing/2014/main" id="{1D7527A2-C800-E442-94DD-BE5BE15A1EBE}"/>
              </a:ext>
            </a:extLst>
          </p:cNvPr>
          <p:cNvSpPr txBox="1"/>
          <p:nvPr/>
        </p:nvSpPr>
        <p:spPr>
          <a:xfrm>
            <a:off x="5715000" y="6629400"/>
            <a:ext cx="3429000"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Building Rome in a Day, Agarwal et al. ICCV 2009</a:t>
            </a:r>
          </a:p>
        </p:txBody>
      </p:sp>
      <p:pic>
        <p:nvPicPr>
          <p:cNvPr id="4" name="dubrovnik" descr="dubrovnik">
            <a:hlinkClick r:id="" action="ppaction://media"/>
            <a:extLst>
              <a:ext uri="{FF2B5EF4-FFF2-40B4-BE49-F238E27FC236}">
                <a16:creationId xmlns:a16="http://schemas.microsoft.com/office/drawing/2014/main" id="{25F4803E-6CC3-C343-9327-D3B5F77CB80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295400" y="1493241"/>
            <a:ext cx="6937375" cy="4023918"/>
          </a:xfrm>
          <a:prstGeom prst="rect">
            <a:avLst/>
          </a:prstGeom>
        </p:spPr>
      </p:pic>
    </p:spTree>
    <p:extLst>
      <p:ext uri="{BB962C8B-B14F-4D97-AF65-F5344CB8AC3E}">
        <p14:creationId xmlns:p14="http://schemas.microsoft.com/office/powerpoint/2010/main" val="1178220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65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Title 1"/>
          <p:cNvSpPr>
            <a:spLocks noGrp="1"/>
          </p:cNvSpPr>
          <p:nvPr>
            <p:ph type="title"/>
          </p:nvPr>
        </p:nvSpPr>
        <p:spPr/>
        <p:txBody>
          <a:bodyPr/>
          <a:lstStyle/>
          <a:p>
            <a:r>
              <a:rPr lang="en-US" altLang="en-US" dirty="0"/>
              <a:t>Large-scale structure from motion</a:t>
            </a:r>
          </a:p>
        </p:txBody>
      </p:sp>
      <p:sp>
        <p:nvSpPr>
          <p:cNvPr id="189443" name="TextBox 4"/>
          <p:cNvSpPr txBox="1">
            <a:spLocks noChangeArrowheads="1"/>
          </p:cNvSpPr>
          <p:nvPr/>
        </p:nvSpPr>
        <p:spPr bwMode="auto">
          <a:xfrm>
            <a:off x="228600" y="6269900"/>
            <a:ext cx="193392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Rome’s Colosseum</a:t>
            </a:r>
          </a:p>
        </p:txBody>
      </p:sp>
      <p:sp>
        <p:nvSpPr>
          <p:cNvPr id="2" name="TextBox 1">
            <a:extLst>
              <a:ext uri="{FF2B5EF4-FFF2-40B4-BE49-F238E27FC236}">
                <a16:creationId xmlns:a16="http://schemas.microsoft.com/office/drawing/2014/main" id="{1D7527A2-C800-E442-94DD-BE5BE15A1EBE}"/>
              </a:ext>
            </a:extLst>
          </p:cNvPr>
          <p:cNvSpPr txBox="1"/>
          <p:nvPr/>
        </p:nvSpPr>
        <p:spPr>
          <a:xfrm>
            <a:off x="5715000" y="6629400"/>
            <a:ext cx="3429000"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Building Rome in a Day, Agarwal et al. ICCV 2009</a:t>
            </a:r>
          </a:p>
        </p:txBody>
      </p:sp>
      <p:grpSp>
        <p:nvGrpSpPr>
          <p:cNvPr id="5" name="Group 4">
            <a:extLst>
              <a:ext uri="{FF2B5EF4-FFF2-40B4-BE49-F238E27FC236}">
                <a16:creationId xmlns:a16="http://schemas.microsoft.com/office/drawing/2014/main" id="{7927C275-A472-0940-A539-A6AA92627FF0}"/>
              </a:ext>
            </a:extLst>
          </p:cNvPr>
          <p:cNvGrpSpPr/>
          <p:nvPr/>
        </p:nvGrpSpPr>
        <p:grpSpPr>
          <a:xfrm>
            <a:off x="228600" y="1372609"/>
            <a:ext cx="8892401" cy="4570991"/>
            <a:chOff x="914400" y="1856219"/>
            <a:chExt cx="8001000" cy="4112781"/>
          </a:xfrm>
        </p:grpSpPr>
        <p:pic>
          <p:nvPicPr>
            <p:cNvPr id="2324482" name="Picture 2">
              <a:extLst>
                <a:ext uri="{FF2B5EF4-FFF2-40B4-BE49-F238E27FC236}">
                  <a16:creationId xmlns:a16="http://schemas.microsoft.com/office/drawing/2014/main" id="{C84E9541-8C92-AF4B-AE88-BC7AD1CB44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3142" y="1856219"/>
              <a:ext cx="1905000" cy="1435100"/>
            </a:xfrm>
            <a:prstGeom prst="rect">
              <a:avLst/>
            </a:prstGeom>
            <a:noFill/>
            <a:extLst>
              <a:ext uri="{909E8E84-426E-40DD-AFC4-6F175D3DCCD1}">
                <a14:hiddenFill xmlns:a14="http://schemas.microsoft.com/office/drawing/2010/main">
                  <a:solidFill>
                    <a:srgbClr val="FFFFFF"/>
                  </a:solidFill>
                </a14:hiddenFill>
              </a:ext>
            </a:extLst>
          </p:spPr>
        </p:pic>
        <p:pic>
          <p:nvPicPr>
            <p:cNvPr id="2324484" name="Picture 4">
              <a:extLst>
                <a:ext uri="{FF2B5EF4-FFF2-40B4-BE49-F238E27FC236}">
                  <a16:creationId xmlns:a16="http://schemas.microsoft.com/office/drawing/2014/main" id="{4297A595-D881-EF43-A454-DB23E9F165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1938769"/>
              <a:ext cx="1905000" cy="1270000"/>
            </a:xfrm>
            <a:prstGeom prst="rect">
              <a:avLst/>
            </a:prstGeom>
            <a:noFill/>
            <a:extLst>
              <a:ext uri="{909E8E84-426E-40DD-AFC4-6F175D3DCCD1}">
                <a14:hiddenFill xmlns:a14="http://schemas.microsoft.com/office/drawing/2010/main">
                  <a:solidFill>
                    <a:srgbClr val="FFFFFF"/>
                  </a:solidFill>
                </a14:hiddenFill>
              </a:ext>
            </a:extLst>
          </p:spPr>
        </p:pic>
        <p:pic>
          <p:nvPicPr>
            <p:cNvPr id="2324486" name="Picture 6">
              <a:extLst>
                <a:ext uri="{FF2B5EF4-FFF2-40B4-BE49-F238E27FC236}">
                  <a16:creationId xmlns:a16="http://schemas.microsoft.com/office/drawing/2014/main" id="{5DAF9F8F-16AF-0D43-AFC8-746EA936F8D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 y="3429000"/>
              <a:ext cx="1905000" cy="2540000"/>
            </a:xfrm>
            <a:prstGeom prst="rect">
              <a:avLst/>
            </a:prstGeom>
            <a:noFill/>
            <a:extLst>
              <a:ext uri="{909E8E84-426E-40DD-AFC4-6F175D3DCCD1}">
                <a14:hiddenFill xmlns:a14="http://schemas.microsoft.com/office/drawing/2010/main">
                  <a:solidFill>
                    <a:srgbClr val="FFFFFF"/>
                  </a:solidFill>
                </a14:hiddenFill>
              </a:ext>
            </a:extLst>
          </p:spPr>
        </p:pic>
        <p:pic>
          <p:nvPicPr>
            <p:cNvPr id="2324488" name="Picture 8">
              <a:extLst>
                <a:ext uri="{FF2B5EF4-FFF2-40B4-BE49-F238E27FC236}">
                  <a16:creationId xmlns:a16="http://schemas.microsoft.com/office/drawing/2014/main" id="{AA671A1D-ED0D-3A47-B0AF-8CBF7E5918E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93142" y="4350622"/>
              <a:ext cx="1905000" cy="1435100"/>
            </a:xfrm>
            <a:prstGeom prst="rect">
              <a:avLst/>
            </a:prstGeom>
            <a:noFill/>
            <a:extLst>
              <a:ext uri="{909E8E84-426E-40DD-AFC4-6F175D3DCCD1}">
                <a14:hiddenFill xmlns:a14="http://schemas.microsoft.com/office/drawing/2010/main">
                  <a:solidFill>
                    <a:srgbClr val="FFFFFF"/>
                  </a:solidFill>
                </a14:hiddenFill>
              </a:ext>
            </a:extLst>
          </p:spPr>
        </p:pic>
        <p:pic>
          <p:nvPicPr>
            <p:cNvPr id="2324490" name="Picture 10">
              <a:extLst>
                <a:ext uri="{FF2B5EF4-FFF2-40B4-BE49-F238E27FC236}">
                  <a16:creationId xmlns:a16="http://schemas.microsoft.com/office/drawing/2014/main" id="{45F8E82A-1E9B-4541-A891-4E153D78AE4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57916" y="1938769"/>
              <a:ext cx="1905000" cy="1435100"/>
            </a:xfrm>
            <a:prstGeom prst="rect">
              <a:avLst/>
            </a:prstGeom>
            <a:noFill/>
            <a:extLst>
              <a:ext uri="{909E8E84-426E-40DD-AFC4-6F175D3DCCD1}">
                <a14:hiddenFill xmlns:a14="http://schemas.microsoft.com/office/drawing/2010/main">
                  <a:solidFill>
                    <a:srgbClr val="FFFFFF"/>
                  </a:solidFill>
                </a14:hiddenFill>
              </a:ext>
            </a:extLst>
          </p:spPr>
        </p:pic>
        <p:pic>
          <p:nvPicPr>
            <p:cNvPr id="2324492" name="Picture 12">
              <a:extLst>
                <a:ext uri="{FF2B5EF4-FFF2-40B4-BE49-F238E27FC236}">
                  <a16:creationId xmlns:a16="http://schemas.microsoft.com/office/drawing/2014/main" id="{0E796F2C-3714-7D44-8EAD-2F04C4E5230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10400" y="2149450"/>
              <a:ext cx="1905000" cy="1435100"/>
            </a:xfrm>
            <a:prstGeom prst="rect">
              <a:avLst/>
            </a:prstGeom>
            <a:noFill/>
            <a:extLst>
              <a:ext uri="{909E8E84-426E-40DD-AFC4-6F175D3DCCD1}">
                <a14:hiddenFill xmlns:a14="http://schemas.microsoft.com/office/drawing/2010/main">
                  <a:solidFill>
                    <a:srgbClr val="FFFFFF"/>
                  </a:solidFill>
                </a14:hiddenFill>
              </a:ext>
            </a:extLst>
          </p:spPr>
        </p:pic>
        <p:pic>
          <p:nvPicPr>
            <p:cNvPr id="2324496" name="Picture 16">
              <a:extLst>
                <a:ext uri="{FF2B5EF4-FFF2-40B4-BE49-F238E27FC236}">
                  <a16:creationId xmlns:a16="http://schemas.microsoft.com/office/drawing/2014/main" id="{3832ABB9-D2EC-6346-A563-B50B07DCE8D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57916" y="4380325"/>
              <a:ext cx="1905000" cy="1435100"/>
            </a:xfrm>
            <a:prstGeom prst="rect">
              <a:avLst/>
            </a:prstGeom>
            <a:noFill/>
            <a:extLst>
              <a:ext uri="{909E8E84-426E-40DD-AFC4-6F175D3DCCD1}">
                <a14:hiddenFill xmlns:a14="http://schemas.microsoft.com/office/drawing/2010/main">
                  <a:solidFill>
                    <a:srgbClr val="FFFFFF"/>
                  </a:solidFill>
                </a14:hiddenFill>
              </a:ext>
            </a:extLst>
          </p:spPr>
        </p:pic>
        <p:pic>
          <p:nvPicPr>
            <p:cNvPr id="2324498" name="Picture 18">
              <a:extLst>
                <a:ext uri="{FF2B5EF4-FFF2-40B4-BE49-F238E27FC236}">
                  <a16:creationId xmlns:a16="http://schemas.microsoft.com/office/drawing/2014/main" id="{1C61E977-0D33-AE4F-9B6C-C7415480466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010400" y="4380324"/>
              <a:ext cx="1905000" cy="14351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84146311"/>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a:bodyPr>
          <a:lstStyle/>
          <a:p>
            <a:pPr eaLnBrk="1" fontAlgn="auto" hangingPunct="1">
              <a:spcAft>
                <a:spcPts val="0"/>
              </a:spcAft>
              <a:defRPr/>
            </a:pPr>
            <a:r>
              <a:rPr lang="en-US" dirty="0"/>
              <a:t>First step: Correspondence</a:t>
            </a:r>
          </a:p>
        </p:txBody>
      </p:sp>
      <p:sp>
        <p:nvSpPr>
          <p:cNvPr id="190467" name="Content Placeholder 2"/>
          <p:cNvSpPr>
            <a:spLocks noGrp="1"/>
          </p:cNvSpPr>
          <p:nvPr>
            <p:ph idx="1"/>
          </p:nvPr>
        </p:nvSpPr>
        <p:spPr>
          <a:xfrm>
            <a:off x="457200" y="1600200"/>
            <a:ext cx="8229600" cy="762000"/>
          </a:xfrm>
        </p:spPr>
        <p:txBody>
          <a:bodyPr/>
          <a:lstStyle/>
          <a:p>
            <a:pPr eaLnBrk="1" hangingPunct="1"/>
            <a:r>
              <a:rPr lang="en-US" altLang="en-US"/>
              <a:t>Feature detection and matching</a:t>
            </a:r>
          </a:p>
        </p:txBody>
      </p:sp>
    </p:spTree>
    <p:extLst>
      <p:ext uri="{BB962C8B-B14F-4D97-AF65-F5344CB8AC3E}">
        <p14:creationId xmlns:p14="http://schemas.microsoft.com/office/powerpoint/2010/main" val="621067154"/>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2"/>
          <p:cNvSpPr>
            <a:spLocks noGrp="1" noChangeArrowheads="1"/>
          </p:cNvSpPr>
          <p:nvPr>
            <p:ph type="title"/>
          </p:nvPr>
        </p:nvSpPr>
        <p:spPr/>
        <p:txBody>
          <a:bodyPr/>
          <a:lstStyle/>
          <a:p>
            <a:pPr eaLnBrk="1" hangingPunct="1"/>
            <a:r>
              <a:rPr lang="en-US" altLang="en-US"/>
              <a:t>Feature detection</a:t>
            </a:r>
          </a:p>
        </p:txBody>
      </p:sp>
      <p:grpSp>
        <p:nvGrpSpPr>
          <p:cNvPr id="191491" name="Group 37"/>
          <p:cNvGrpSpPr>
            <a:grpSpLocks/>
          </p:cNvGrpSpPr>
          <p:nvPr/>
        </p:nvGrpSpPr>
        <p:grpSpPr bwMode="auto">
          <a:xfrm>
            <a:off x="2413002" y="2392365"/>
            <a:ext cx="4232275" cy="3711575"/>
            <a:chOff x="1300" y="1670"/>
            <a:chExt cx="2049" cy="1800"/>
          </a:xfrm>
        </p:grpSpPr>
        <p:pic>
          <p:nvPicPr>
            <p:cNvPr id="191493" name="Picture 7" descr="vgasull_2349754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3" y="3199"/>
              <a:ext cx="361"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1494" name="Picture 8" descr="vgasull_2513809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41" y="1865"/>
              <a:ext cx="361"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1495" name="Picture 9" descr="12537899@N00_6199863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00" y="3005"/>
              <a:ext cx="361"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1496" name="Picture 17" descr="amos_33004438"/>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45" y="1670"/>
              <a:ext cx="361"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4925">
                  <a:solidFill>
                    <a:srgbClr val="000000"/>
                  </a:solidFill>
                  <a:miter lim="800000"/>
                  <a:headEnd/>
                  <a:tailEnd/>
                </a14:hiddenLine>
              </a:ext>
            </a:extLst>
          </p:spPr>
        </p:pic>
        <p:pic>
          <p:nvPicPr>
            <p:cNvPr id="191497" name="Picture 18" descr="antmoose_3589323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55" y="2059"/>
              <a:ext cx="362"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1498" name="Picture 19" descr="brodo_160872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45" y="3116"/>
              <a:ext cx="362"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1499" name="Picture 22" descr="daryoush_6653631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68" y="2226"/>
              <a:ext cx="362"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1500" name="Picture 23" descr="ekenzie_1894713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746" y="3088"/>
              <a:ext cx="243" cy="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1501" name="Picture 24" descr="ewanmcdowall_6082158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884" y="2615"/>
              <a:ext cx="361"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1502" name="Picture 25" descr="gauiscaecilius_66831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12" y="2143"/>
              <a:ext cx="362"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1503" name="Picture 26" descr="kurtnaks_31263284"/>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439" y="2476"/>
              <a:ext cx="241" cy="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1504" name="Picture 27" descr="kurtnaks_31264738"/>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107" y="3088"/>
              <a:ext cx="242" cy="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1505" name="Picture 29" descr="kurtnaks_3126825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412" y="1809"/>
              <a:ext cx="362" cy="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1506" name="Picture 33" descr="mrjennings_23299087"/>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468" y="2588"/>
              <a:ext cx="271" cy="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1507" name="Picture 34" descr="mrjennings_62624466"/>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913" y="2643"/>
              <a:ext cx="361"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1508" name="Picture 35" descr="mscolly_8512764"/>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912" y="2059"/>
              <a:ext cx="271" cy="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91492" name="Rectangle 39"/>
          <p:cNvSpPr>
            <a:spLocks noChangeArrowheads="1"/>
          </p:cNvSpPr>
          <p:nvPr/>
        </p:nvSpPr>
        <p:spPr bwMode="auto">
          <a:xfrm>
            <a:off x="1384300" y="1355727"/>
            <a:ext cx="6529388" cy="55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342900" marR="0" lvl="0" indent="-342900" algn="l" defTabSz="914400" rtl="0" eaLnBrk="0" fontAlgn="base" latinLnBrk="0" hangingPunct="1">
              <a:lnSpc>
                <a:spcPct val="110000"/>
              </a:lnSpc>
              <a:spcBef>
                <a:spcPts val="600"/>
              </a:spcBef>
              <a:spcAft>
                <a:spcPts val="600"/>
              </a:spcAft>
              <a:buClr>
                <a:srgbClr val="C0504D"/>
              </a:buClr>
              <a:buSzPct val="110000"/>
              <a:buFont typeface="Arial" panose="020B0604020202020204" pitchFamily="34" charset="0"/>
              <a:buNone/>
              <a:tabLst/>
              <a:defRPr/>
            </a:pPr>
            <a:r>
              <a:rPr kumimoji="0" lang="en-US" altLang="en-US" sz="24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Detect features using SIFT [Lowe, IJCV 2004]</a:t>
            </a:r>
          </a:p>
        </p:txBody>
      </p:sp>
    </p:spTree>
    <p:extLst>
      <p:ext uri="{BB962C8B-B14F-4D97-AF65-F5344CB8AC3E}">
        <p14:creationId xmlns:p14="http://schemas.microsoft.com/office/powerpoint/2010/main" val="3210992379"/>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2"/>
          <p:cNvSpPr>
            <a:spLocks noGrp="1" noChangeArrowheads="1"/>
          </p:cNvSpPr>
          <p:nvPr>
            <p:ph type="title"/>
          </p:nvPr>
        </p:nvSpPr>
        <p:spPr/>
        <p:txBody>
          <a:bodyPr/>
          <a:lstStyle/>
          <a:p>
            <a:pPr eaLnBrk="1" hangingPunct="1"/>
            <a:r>
              <a:rPr lang="en-US" altLang="en-US"/>
              <a:t>Feature detection</a:t>
            </a:r>
          </a:p>
        </p:txBody>
      </p:sp>
      <p:sp>
        <p:nvSpPr>
          <p:cNvPr id="192515" name="Rectangle 3"/>
          <p:cNvSpPr>
            <a:spLocks noGrp="1" noChangeArrowheads="1"/>
          </p:cNvSpPr>
          <p:nvPr>
            <p:ph type="body" idx="1"/>
          </p:nvPr>
        </p:nvSpPr>
        <p:spPr>
          <a:xfrm>
            <a:off x="1384300" y="1355727"/>
            <a:ext cx="6529388" cy="550863"/>
          </a:xfrm>
        </p:spPr>
        <p:txBody>
          <a:bodyPr/>
          <a:lstStyle/>
          <a:p>
            <a:pPr eaLnBrk="1" hangingPunct="1">
              <a:buFontTx/>
              <a:buNone/>
            </a:pPr>
            <a:r>
              <a:rPr lang="en-US" altLang="en-US" sz="2400"/>
              <a:t>Detect features using SIFT [Lowe, IJCV 2004]</a:t>
            </a:r>
          </a:p>
        </p:txBody>
      </p:sp>
      <p:grpSp>
        <p:nvGrpSpPr>
          <p:cNvPr id="192516" name="Group 251"/>
          <p:cNvGrpSpPr>
            <a:grpSpLocks/>
          </p:cNvGrpSpPr>
          <p:nvPr/>
        </p:nvGrpSpPr>
        <p:grpSpPr bwMode="auto">
          <a:xfrm>
            <a:off x="2413002" y="2392365"/>
            <a:ext cx="4232275" cy="3711575"/>
            <a:chOff x="1300" y="1670"/>
            <a:chExt cx="2049" cy="1800"/>
          </a:xfrm>
        </p:grpSpPr>
        <p:pic>
          <p:nvPicPr>
            <p:cNvPr id="192517" name="Picture 8" descr="vgasull_2349754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3" y="3199"/>
              <a:ext cx="361"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2518" name="Picture 9" descr="vgasull_2513809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41" y="1865"/>
              <a:ext cx="361"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2519" name="Picture 10" descr="12537899@N00_6199863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00" y="3005"/>
              <a:ext cx="361"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2520" name="Picture 18" descr="amos_33004438"/>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45" y="1670"/>
              <a:ext cx="361"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4925">
                  <a:solidFill>
                    <a:srgbClr val="000000"/>
                  </a:solidFill>
                  <a:miter lim="800000"/>
                  <a:headEnd/>
                  <a:tailEnd/>
                </a14:hiddenLine>
              </a:ext>
            </a:extLst>
          </p:spPr>
        </p:pic>
        <p:pic>
          <p:nvPicPr>
            <p:cNvPr id="192521" name="Picture 19" descr="antmoose_3589323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55" y="2059"/>
              <a:ext cx="362"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2522" name="Picture 20" descr="brodo_160872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45" y="3116"/>
              <a:ext cx="362"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2523" name="Picture 23" descr="daryoush_6653631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68" y="2226"/>
              <a:ext cx="362"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2524" name="Picture 24" descr="ekenzie_1894713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746" y="3088"/>
              <a:ext cx="243" cy="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2525" name="Picture 25" descr="ewanmcdowall_6082158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884" y="2615"/>
              <a:ext cx="361"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2526" name="Picture 26" descr="gauiscaecilius_66831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12" y="2143"/>
              <a:ext cx="362"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2527" name="Picture 27" descr="kurtnaks_31263284"/>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439" y="2476"/>
              <a:ext cx="241" cy="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2528" name="Picture 28" descr="kurtnaks_31264738"/>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107" y="3088"/>
              <a:ext cx="242" cy="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2529" name="Picture 30" descr="kurtnaks_3126825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412" y="1809"/>
              <a:ext cx="362" cy="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2530" name="Picture 34" descr="mrjennings_23299087"/>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468" y="2588"/>
              <a:ext cx="271" cy="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2531" name="Picture 35" descr="mrjennings_62624466"/>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913" y="2643"/>
              <a:ext cx="361"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2532" name="Picture 36" descr="mscolly_8512764"/>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912" y="2059"/>
              <a:ext cx="271" cy="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2533" name="Oval 37"/>
            <p:cNvSpPr>
              <a:spLocks noChangeArrowheads="1"/>
            </p:cNvSpPr>
            <p:nvPr/>
          </p:nvSpPr>
          <p:spPr bwMode="auto">
            <a:xfrm flipH="1">
              <a:off x="1828" y="1781"/>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534" name="Oval 38"/>
            <p:cNvSpPr>
              <a:spLocks noChangeArrowheads="1"/>
            </p:cNvSpPr>
            <p:nvPr/>
          </p:nvSpPr>
          <p:spPr bwMode="auto">
            <a:xfrm flipH="1">
              <a:off x="1934" y="1837"/>
              <a:ext cx="33"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535" name="Oval 39"/>
            <p:cNvSpPr>
              <a:spLocks noChangeArrowheads="1"/>
            </p:cNvSpPr>
            <p:nvPr/>
          </p:nvSpPr>
          <p:spPr bwMode="auto">
            <a:xfrm flipH="1">
              <a:off x="2045" y="1726"/>
              <a:ext cx="33"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536" name="Oval 40"/>
            <p:cNvSpPr>
              <a:spLocks noChangeArrowheads="1"/>
            </p:cNvSpPr>
            <p:nvPr/>
          </p:nvSpPr>
          <p:spPr bwMode="auto">
            <a:xfrm flipH="1">
              <a:off x="1967" y="2109"/>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537" name="Oval 41"/>
            <p:cNvSpPr>
              <a:spLocks noChangeArrowheads="1"/>
            </p:cNvSpPr>
            <p:nvPr/>
          </p:nvSpPr>
          <p:spPr bwMode="auto">
            <a:xfrm flipH="1">
              <a:off x="2078" y="2198"/>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538" name="Oval 42"/>
            <p:cNvSpPr>
              <a:spLocks noChangeArrowheads="1"/>
            </p:cNvSpPr>
            <p:nvPr/>
          </p:nvSpPr>
          <p:spPr bwMode="auto">
            <a:xfrm flipH="1">
              <a:off x="1773" y="1865"/>
              <a:ext cx="33"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539" name="Oval 43"/>
            <p:cNvSpPr>
              <a:spLocks noChangeArrowheads="1"/>
            </p:cNvSpPr>
            <p:nvPr/>
          </p:nvSpPr>
          <p:spPr bwMode="auto">
            <a:xfrm flipH="1">
              <a:off x="2468" y="1865"/>
              <a:ext cx="33"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540" name="Oval 44"/>
            <p:cNvSpPr>
              <a:spLocks noChangeArrowheads="1"/>
            </p:cNvSpPr>
            <p:nvPr/>
          </p:nvSpPr>
          <p:spPr bwMode="auto">
            <a:xfrm flipH="1">
              <a:off x="1967" y="2282"/>
              <a:ext cx="34"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541" name="Oval 45"/>
            <p:cNvSpPr>
              <a:spLocks noChangeArrowheads="1"/>
            </p:cNvSpPr>
            <p:nvPr/>
          </p:nvSpPr>
          <p:spPr bwMode="auto">
            <a:xfrm flipH="1">
              <a:off x="2718" y="1892"/>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542" name="Oval 46"/>
            <p:cNvSpPr>
              <a:spLocks noChangeArrowheads="1"/>
            </p:cNvSpPr>
            <p:nvPr/>
          </p:nvSpPr>
          <p:spPr bwMode="auto">
            <a:xfrm flipH="1">
              <a:off x="2551" y="2004"/>
              <a:ext cx="34"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543" name="Oval 47"/>
            <p:cNvSpPr>
              <a:spLocks noChangeArrowheads="1"/>
            </p:cNvSpPr>
            <p:nvPr/>
          </p:nvSpPr>
          <p:spPr bwMode="auto">
            <a:xfrm flipH="1">
              <a:off x="2440" y="2198"/>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544" name="Oval 48"/>
            <p:cNvSpPr>
              <a:spLocks noChangeArrowheads="1"/>
            </p:cNvSpPr>
            <p:nvPr/>
          </p:nvSpPr>
          <p:spPr bwMode="auto">
            <a:xfrm flipH="1">
              <a:off x="2718" y="2337"/>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545" name="Oval 49"/>
            <p:cNvSpPr>
              <a:spLocks noChangeArrowheads="1"/>
            </p:cNvSpPr>
            <p:nvPr/>
          </p:nvSpPr>
          <p:spPr bwMode="auto">
            <a:xfrm flipH="1">
              <a:off x="2551" y="2699"/>
              <a:ext cx="34"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546" name="Oval 50"/>
            <p:cNvSpPr>
              <a:spLocks noChangeArrowheads="1"/>
            </p:cNvSpPr>
            <p:nvPr/>
          </p:nvSpPr>
          <p:spPr bwMode="auto">
            <a:xfrm flipH="1">
              <a:off x="2662" y="2754"/>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547" name="Oval 51"/>
            <p:cNvSpPr>
              <a:spLocks noChangeArrowheads="1"/>
            </p:cNvSpPr>
            <p:nvPr/>
          </p:nvSpPr>
          <p:spPr bwMode="auto">
            <a:xfrm flipH="1">
              <a:off x="2190" y="2643"/>
              <a:ext cx="33"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548" name="Oval 52"/>
            <p:cNvSpPr>
              <a:spLocks noChangeArrowheads="1"/>
            </p:cNvSpPr>
            <p:nvPr/>
          </p:nvSpPr>
          <p:spPr bwMode="auto">
            <a:xfrm flipH="1">
              <a:off x="2496" y="2866"/>
              <a:ext cx="33"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549" name="Oval 53"/>
            <p:cNvSpPr>
              <a:spLocks noChangeArrowheads="1"/>
            </p:cNvSpPr>
            <p:nvPr/>
          </p:nvSpPr>
          <p:spPr bwMode="auto">
            <a:xfrm flipH="1">
              <a:off x="2078" y="2754"/>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550" name="Oval 54"/>
            <p:cNvSpPr>
              <a:spLocks noChangeArrowheads="1"/>
            </p:cNvSpPr>
            <p:nvPr/>
          </p:nvSpPr>
          <p:spPr bwMode="auto">
            <a:xfrm flipH="1">
              <a:off x="1550" y="2532"/>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551" name="Oval 55"/>
            <p:cNvSpPr>
              <a:spLocks noChangeArrowheads="1"/>
            </p:cNvSpPr>
            <p:nvPr/>
          </p:nvSpPr>
          <p:spPr bwMode="auto">
            <a:xfrm flipH="1">
              <a:off x="1494" y="2671"/>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552" name="Oval 56"/>
            <p:cNvSpPr>
              <a:spLocks noChangeArrowheads="1"/>
            </p:cNvSpPr>
            <p:nvPr/>
          </p:nvSpPr>
          <p:spPr bwMode="auto">
            <a:xfrm flipH="1">
              <a:off x="1439" y="2143"/>
              <a:ext cx="33"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553" name="Oval 57"/>
            <p:cNvSpPr>
              <a:spLocks noChangeArrowheads="1"/>
            </p:cNvSpPr>
            <p:nvPr/>
          </p:nvSpPr>
          <p:spPr bwMode="auto">
            <a:xfrm flipH="1">
              <a:off x="1606" y="2170"/>
              <a:ext cx="33"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554" name="Oval 58"/>
            <p:cNvSpPr>
              <a:spLocks noChangeArrowheads="1"/>
            </p:cNvSpPr>
            <p:nvPr/>
          </p:nvSpPr>
          <p:spPr bwMode="auto">
            <a:xfrm flipH="1">
              <a:off x="1606" y="3116"/>
              <a:ext cx="33"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555" name="Oval 59"/>
            <p:cNvSpPr>
              <a:spLocks noChangeArrowheads="1"/>
            </p:cNvSpPr>
            <p:nvPr/>
          </p:nvSpPr>
          <p:spPr bwMode="auto">
            <a:xfrm flipH="1">
              <a:off x="1550" y="3199"/>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556" name="Oval 60"/>
            <p:cNvSpPr>
              <a:spLocks noChangeArrowheads="1"/>
            </p:cNvSpPr>
            <p:nvPr/>
          </p:nvSpPr>
          <p:spPr bwMode="auto">
            <a:xfrm flipH="1">
              <a:off x="3191" y="3171"/>
              <a:ext cx="33"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557" name="Oval 61"/>
            <p:cNvSpPr>
              <a:spLocks noChangeArrowheads="1"/>
            </p:cNvSpPr>
            <p:nvPr/>
          </p:nvSpPr>
          <p:spPr bwMode="auto">
            <a:xfrm flipH="1">
              <a:off x="1967" y="3255"/>
              <a:ext cx="34"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558" name="Oval 62"/>
            <p:cNvSpPr>
              <a:spLocks noChangeArrowheads="1"/>
            </p:cNvSpPr>
            <p:nvPr/>
          </p:nvSpPr>
          <p:spPr bwMode="auto">
            <a:xfrm flipH="1">
              <a:off x="2078" y="2754"/>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559" name="Oval 63"/>
            <p:cNvSpPr>
              <a:spLocks noChangeArrowheads="1"/>
            </p:cNvSpPr>
            <p:nvPr/>
          </p:nvSpPr>
          <p:spPr bwMode="auto">
            <a:xfrm flipH="1">
              <a:off x="1828" y="3338"/>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560" name="Oval 64"/>
            <p:cNvSpPr>
              <a:spLocks noChangeArrowheads="1"/>
            </p:cNvSpPr>
            <p:nvPr/>
          </p:nvSpPr>
          <p:spPr bwMode="auto">
            <a:xfrm flipH="1">
              <a:off x="1939" y="2838"/>
              <a:ext cx="34"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561" name="Oval 65"/>
            <p:cNvSpPr>
              <a:spLocks noChangeArrowheads="1"/>
            </p:cNvSpPr>
            <p:nvPr/>
          </p:nvSpPr>
          <p:spPr bwMode="auto">
            <a:xfrm flipH="1">
              <a:off x="1912" y="3338"/>
              <a:ext cx="33"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562" name="Oval 66"/>
            <p:cNvSpPr>
              <a:spLocks noChangeArrowheads="1"/>
            </p:cNvSpPr>
            <p:nvPr/>
          </p:nvSpPr>
          <p:spPr bwMode="auto">
            <a:xfrm flipH="1">
              <a:off x="2051" y="2838"/>
              <a:ext cx="33"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563" name="Oval 67"/>
            <p:cNvSpPr>
              <a:spLocks noChangeArrowheads="1"/>
            </p:cNvSpPr>
            <p:nvPr/>
          </p:nvSpPr>
          <p:spPr bwMode="auto">
            <a:xfrm flipH="1">
              <a:off x="2329" y="3171"/>
              <a:ext cx="33"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564" name="Oval 68"/>
            <p:cNvSpPr>
              <a:spLocks noChangeArrowheads="1"/>
            </p:cNvSpPr>
            <p:nvPr/>
          </p:nvSpPr>
          <p:spPr bwMode="auto">
            <a:xfrm flipH="1">
              <a:off x="3302" y="3255"/>
              <a:ext cx="34"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565" name="Oval 69"/>
            <p:cNvSpPr>
              <a:spLocks noChangeArrowheads="1"/>
            </p:cNvSpPr>
            <p:nvPr/>
          </p:nvSpPr>
          <p:spPr bwMode="auto">
            <a:xfrm flipH="1">
              <a:off x="2802" y="3199"/>
              <a:ext cx="33"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566" name="Oval 70"/>
            <p:cNvSpPr>
              <a:spLocks noChangeArrowheads="1"/>
            </p:cNvSpPr>
            <p:nvPr/>
          </p:nvSpPr>
          <p:spPr bwMode="auto">
            <a:xfrm flipH="1">
              <a:off x="3135" y="2782"/>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567" name="Oval 71"/>
            <p:cNvSpPr>
              <a:spLocks noChangeArrowheads="1"/>
            </p:cNvSpPr>
            <p:nvPr/>
          </p:nvSpPr>
          <p:spPr bwMode="auto">
            <a:xfrm flipH="1">
              <a:off x="2885" y="3338"/>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568" name="Oval 72"/>
            <p:cNvSpPr>
              <a:spLocks noChangeArrowheads="1"/>
            </p:cNvSpPr>
            <p:nvPr/>
          </p:nvSpPr>
          <p:spPr bwMode="auto">
            <a:xfrm flipH="1">
              <a:off x="2996" y="2838"/>
              <a:ext cx="34"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569" name="Oval 73"/>
            <p:cNvSpPr>
              <a:spLocks noChangeArrowheads="1"/>
            </p:cNvSpPr>
            <p:nvPr/>
          </p:nvSpPr>
          <p:spPr bwMode="auto">
            <a:xfrm flipH="1">
              <a:off x="2968" y="1920"/>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570" name="Oval 75"/>
            <p:cNvSpPr>
              <a:spLocks noChangeArrowheads="1"/>
            </p:cNvSpPr>
            <p:nvPr/>
          </p:nvSpPr>
          <p:spPr bwMode="auto">
            <a:xfrm flipH="1">
              <a:off x="3135" y="2059"/>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571" name="Oval 97"/>
            <p:cNvSpPr>
              <a:spLocks noChangeArrowheads="1"/>
            </p:cNvSpPr>
            <p:nvPr/>
          </p:nvSpPr>
          <p:spPr bwMode="auto">
            <a:xfrm flipH="1">
              <a:off x="3219" y="2337"/>
              <a:ext cx="33"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572" name="Oval 99"/>
            <p:cNvSpPr>
              <a:spLocks noChangeArrowheads="1"/>
            </p:cNvSpPr>
            <p:nvPr/>
          </p:nvSpPr>
          <p:spPr bwMode="auto">
            <a:xfrm flipH="1">
              <a:off x="3219" y="2254"/>
              <a:ext cx="33"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573" name="Oval 110"/>
            <p:cNvSpPr>
              <a:spLocks noChangeArrowheads="1"/>
            </p:cNvSpPr>
            <p:nvPr/>
          </p:nvSpPr>
          <p:spPr bwMode="auto">
            <a:xfrm flipH="1">
              <a:off x="1328" y="3032"/>
              <a:ext cx="33"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574" name="Oval 113"/>
            <p:cNvSpPr>
              <a:spLocks noChangeArrowheads="1"/>
            </p:cNvSpPr>
            <p:nvPr/>
          </p:nvSpPr>
          <p:spPr bwMode="auto">
            <a:xfrm flipH="1">
              <a:off x="1912" y="1753"/>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575" name="Oval 114"/>
            <p:cNvSpPr>
              <a:spLocks noChangeArrowheads="1"/>
            </p:cNvSpPr>
            <p:nvPr/>
          </p:nvSpPr>
          <p:spPr bwMode="auto">
            <a:xfrm flipH="1">
              <a:off x="2023" y="1809"/>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576" name="Oval 115"/>
            <p:cNvSpPr>
              <a:spLocks noChangeArrowheads="1"/>
            </p:cNvSpPr>
            <p:nvPr/>
          </p:nvSpPr>
          <p:spPr bwMode="auto">
            <a:xfrm flipH="1">
              <a:off x="2496" y="1948"/>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577" name="Oval 116"/>
            <p:cNvSpPr>
              <a:spLocks noChangeArrowheads="1"/>
            </p:cNvSpPr>
            <p:nvPr/>
          </p:nvSpPr>
          <p:spPr bwMode="auto">
            <a:xfrm flipH="1">
              <a:off x="2635" y="1892"/>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578" name="Oval 117"/>
            <p:cNvSpPr>
              <a:spLocks noChangeArrowheads="1"/>
            </p:cNvSpPr>
            <p:nvPr/>
          </p:nvSpPr>
          <p:spPr bwMode="auto">
            <a:xfrm flipH="1">
              <a:off x="2662" y="1837"/>
              <a:ext cx="34" cy="33"/>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579" name="Oval 118"/>
            <p:cNvSpPr>
              <a:spLocks noChangeArrowheads="1"/>
            </p:cNvSpPr>
            <p:nvPr/>
          </p:nvSpPr>
          <p:spPr bwMode="auto">
            <a:xfrm flipH="1">
              <a:off x="3191" y="1948"/>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580" name="Oval 119"/>
            <p:cNvSpPr>
              <a:spLocks noChangeArrowheads="1"/>
            </p:cNvSpPr>
            <p:nvPr/>
          </p:nvSpPr>
          <p:spPr bwMode="auto">
            <a:xfrm flipH="1">
              <a:off x="3080" y="1892"/>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581" name="Oval 120"/>
            <p:cNvSpPr>
              <a:spLocks noChangeArrowheads="1"/>
            </p:cNvSpPr>
            <p:nvPr/>
          </p:nvSpPr>
          <p:spPr bwMode="auto">
            <a:xfrm flipH="1">
              <a:off x="2996" y="2004"/>
              <a:ext cx="34" cy="33"/>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582" name="Oval 121"/>
            <p:cNvSpPr>
              <a:spLocks noChangeArrowheads="1"/>
            </p:cNvSpPr>
            <p:nvPr/>
          </p:nvSpPr>
          <p:spPr bwMode="auto">
            <a:xfrm flipH="1">
              <a:off x="1439" y="2226"/>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583" name="Oval 122"/>
            <p:cNvSpPr>
              <a:spLocks noChangeArrowheads="1"/>
            </p:cNvSpPr>
            <p:nvPr/>
          </p:nvSpPr>
          <p:spPr bwMode="auto">
            <a:xfrm flipH="1">
              <a:off x="1634" y="2087"/>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584" name="Oval 123"/>
            <p:cNvSpPr>
              <a:spLocks noChangeArrowheads="1"/>
            </p:cNvSpPr>
            <p:nvPr/>
          </p:nvSpPr>
          <p:spPr bwMode="auto">
            <a:xfrm flipH="1">
              <a:off x="2523" y="2198"/>
              <a:ext cx="34"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585" name="Oval 124"/>
            <p:cNvSpPr>
              <a:spLocks noChangeArrowheads="1"/>
            </p:cNvSpPr>
            <p:nvPr/>
          </p:nvSpPr>
          <p:spPr bwMode="auto">
            <a:xfrm flipH="1">
              <a:off x="2468" y="2365"/>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586" name="Oval 125"/>
            <p:cNvSpPr>
              <a:spLocks noChangeArrowheads="1"/>
            </p:cNvSpPr>
            <p:nvPr/>
          </p:nvSpPr>
          <p:spPr bwMode="auto">
            <a:xfrm flipH="1">
              <a:off x="2635" y="2282"/>
              <a:ext cx="33" cy="33"/>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587" name="Oval 126"/>
            <p:cNvSpPr>
              <a:spLocks noChangeArrowheads="1"/>
            </p:cNvSpPr>
            <p:nvPr/>
          </p:nvSpPr>
          <p:spPr bwMode="auto">
            <a:xfrm flipH="1">
              <a:off x="2078" y="2282"/>
              <a:ext cx="34" cy="33"/>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588" name="Oval 127"/>
            <p:cNvSpPr>
              <a:spLocks noChangeArrowheads="1"/>
            </p:cNvSpPr>
            <p:nvPr/>
          </p:nvSpPr>
          <p:spPr bwMode="auto">
            <a:xfrm flipH="1">
              <a:off x="2106" y="2087"/>
              <a:ext cx="34"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589" name="Oval 128"/>
            <p:cNvSpPr>
              <a:spLocks noChangeArrowheads="1"/>
            </p:cNvSpPr>
            <p:nvPr/>
          </p:nvSpPr>
          <p:spPr bwMode="auto">
            <a:xfrm flipH="1">
              <a:off x="1967" y="2671"/>
              <a:ext cx="34"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590" name="Oval 129"/>
            <p:cNvSpPr>
              <a:spLocks noChangeArrowheads="1"/>
            </p:cNvSpPr>
            <p:nvPr/>
          </p:nvSpPr>
          <p:spPr bwMode="auto">
            <a:xfrm flipH="1">
              <a:off x="2635" y="2838"/>
              <a:ext cx="33" cy="33"/>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591" name="Oval 130"/>
            <p:cNvSpPr>
              <a:spLocks noChangeArrowheads="1"/>
            </p:cNvSpPr>
            <p:nvPr/>
          </p:nvSpPr>
          <p:spPr bwMode="auto">
            <a:xfrm flipH="1">
              <a:off x="2662" y="2643"/>
              <a:ext cx="34"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592" name="Oval 131"/>
            <p:cNvSpPr>
              <a:spLocks noChangeArrowheads="1"/>
            </p:cNvSpPr>
            <p:nvPr/>
          </p:nvSpPr>
          <p:spPr bwMode="auto">
            <a:xfrm flipH="1">
              <a:off x="3052" y="2782"/>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593" name="Oval 132"/>
            <p:cNvSpPr>
              <a:spLocks noChangeArrowheads="1"/>
            </p:cNvSpPr>
            <p:nvPr/>
          </p:nvSpPr>
          <p:spPr bwMode="auto">
            <a:xfrm flipH="1">
              <a:off x="3080" y="2671"/>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594" name="Oval 133"/>
            <p:cNvSpPr>
              <a:spLocks noChangeArrowheads="1"/>
            </p:cNvSpPr>
            <p:nvPr/>
          </p:nvSpPr>
          <p:spPr bwMode="auto">
            <a:xfrm flipH="1">
              <a:off x="2941" y="2782"/>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595" name="Oval 164"/>
            <p:cNvSpPr>
              <a:spLocks noChangeArrowheads="1"/>
            </p:cNvSpPr>
            <p:nvPr/>
          </p:nvSpPr>
          <p:spPr bwMode="auto">
            <a:xfrm flipH="1">
              <a:off x="3219" y="3255"/>
              <a:ext cx="33" cy="33"/>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596" name="Oval 165"/>
            <p:cNvSpPr>
              <a:spLocks noChangeArrowheads="1"/>
            </p:cNvSpPr>
            <p:nvPr/>
          </p:nvSpPr>
          <p:spPr bwMode="auto">
            <a:xfrm flipH="1">
              <a:off x="3135" y="3310"/>
              <a:ext cx="34"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597" name="Oval 166"/>
            <p:cNvSpPr>
              <a:spLocks noChangeArrowheads="1"/>
            </p:cNvSpPr>
            <p:nvPr/>
          </p:nvSpPr>
          <p:spPr bwMode="auto">
            <a:xfrm flipH="1">
              <a:off x="2885" y="3227"/>
              <a:ext cx="34"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598" name="Oval 167"/>
            <p:cNvSpPr>
              <a:spLocks noChangeArrowheads="1"/>
            </p:cNvSpPr>
            <p:nvPr/>
          </p:nvSpPr>
          <p:spPr bwMode="auto">
            <a:xfrm flipH="1">
              <a:off x="2913" y="3144"/>
              <a:ext cx="33" cy="33"/>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599" name="Oval 168"/>
            <p:cNvSpPr>
              <a:spLocks noChangeArrowheads="1"/>
            </p:cNvSpPr>
            <p:nvPr/>
          </p:nvSpPr>
          <p:spPr bwMode="auto">
            <a:xfrm flipH="1">
              <a:off x="2468" y="3227"/>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600" name="Oval 169"/>
            <p:cNvSpPr>
              <a:spLocks noChangeArrowheads="1"/>
            </p:cNvSpPr>
            <p:nvPr/>
          </p:nvSpPr>
          <p:spPr bwMode="auto">
            <a:xfrm flipH="1">
              <a:off x="2273" y="3255"/>
              <a:ext cx="34" cy="33"/>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601" name="Oval 170"/>
            <p:cNvSpPr>
              <a:spLocks noChangeArrowheads="1"/>
            </p:cNvSpPr>
            <p:nvPr/>
          </p:nvSpPr>
          <p:spPr bwMode="auto">
            <a:xfrm flipH="1">
              <a:off x="2551" y="3310"/>
              <a:ext cx="34"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602" name="Oval 176"/>
            <p:cNvSpPr>
              <a:spLocks noChangeArrowheads="1"/>
            </p:cNvSpPr>
            <p:nvPr/>
          </p:nvSpPr>
          <p:spPr bwMode="auto">
            <a:xfrm flipH="1">
              <a:off x="2051" y="3366"/>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603" name="Oval 177"/>
            <p:cNvSpPr>
              <a:spLocks noChangeArrowheads="1"/>
            </p:cNvSpPr>
            <p:nvPr/>
          </p:nvSpPr>
          <p:spPr bwMode="auto">
            <a:xfrm flipH="1">
              <a:off x="1828" y="3227"/>
              <a:ext cx="34"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604" name="Oval 178"/>
            <p:cNvSpPr>
              <a:spLocks noChangeArrowheads="1"/>
            </p:cNvSpPr>
            <p:nvPr/>
          </p:nvSpPr>
          <p:spPr bwMode="auto">
            <a:xfrm flipH="1">
              <a:off x="1884" y="3394"/>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605" name="Oval 182"/>
            <p:cNvSpPr>
              <a:spLocks noChangeArrowheads="1"/>
            </p:cNvSpPr>
            <p:nvPr/>
          </p:nvSpPr>
          <p:spPr bwMode="auto">
            <a:xfrm flipH="1">
              <a:off x="1328" y="3199"/>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606" name="Oval 183"/>
            <p:cNvSpPr>
              <a:spLocks noChangeArrowheads="1"/>
            </p:cNvSpPr>
            <p:nvPr/>
          </p:nvSpPr>
          <p:spPr bwMode="auto">
            <a:xfrm flipH="1">
              <a:off x="1439" y="3060"/>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607" name="Oval 184"/>
            <p:cNvSpPr>
              <a:spLocks noChangeArrowheads="1"/>
            </p:cNvSpPr>
            <p:nvPr/>
          </p:nvSpPr>
          <p:spPr bwMode="auto">
            <a:xfrm flipH="1">
              <a:off x="1578" y="2699"/>
              <a:ext cx="34" cy="33"/>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608" name="Oval 185"/>
            <p:cNvSpPr>
              <a:spLocks noChangeArrowheads="1"/>
            </p:cNvSpPr>
            <p:nvPr/>
          </p:nvSpPr>
          <p:spPr bwMode="auto">
            <a:xfrm flipH="1">
              <a:off x="1606" y="2615"/>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609" name="Oval 186"/>
            <p:cNvSpPr>
              <a:spLocks noChangeArrowheads="1"/>
            </p:cNvSpPr>
            <p:nvPr/>
          </p:nvSpPr>
          <p:spPr bwMode="auto">
            <a:xfrm flipH="1">
              <a:off x="1467" y="2754"/>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610" name="Oval 187"/>
            <p:cNvSpPr>
              <a:spLocks noChangeArrowheads="1"/>
            </p:cNvSpPr>
            <p:nvPr/>
          </p:nvSpPr>
          <p:spPr bwMode="auto">
            <a:xfrm flipH="1">
              <a:off x="1773" y="1726"/>
              <a:ext cx="33" cy="3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611" name="Oval 188"/>
            <p:cNvSpPr>
              <a:spLocks noChangeArrowheads="1"/>
            </p:cNvSpPr>
            <p:nvPr/>
          </p:nvSpPr>
          <p:spPr bwMode="auto">
            <a:xfrm flipH="1">
              <a:off x="1856" y="1865"/>
              <a:ext cx="34" cy="3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612" name="Oval 189"/>
            <p:cNvSpPr>
              <a:spLocks noChangeArrowheads="1"/>
            </p:cNvSpPr>
            <p:nvPr/>
          </p:nvSpPr>
          <p:spPr bwMode="auto">
            <a:xfrm flipH="1">
              <a:off x="2635" y="1976"/>
              <a:ext cx="33" cy="3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613" name="Oval 190"/>
            <p:cNvSpPr>
              <a:spLocks noChangeArrowheads="1"/>
            </p:cNvSpPr>
            <p:nvPr/>
          </p:nvSpPr>
          <p:spPr bwMode="auto">
            <a:xfrm flipH="1">
              <a:off x="2551" y="1837"/>
              <a:ext cx="34" cy="3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614" name="Oval 191"/>
            <p:cNvSpPr>
              <a:spLocks noChangeArrowheads="1"/>
            </p:cNvSpPr>
            <p:nvPr/>
          </p:nvSpPr>
          <p:spPr bwMode="auto">
            <a:xfrm flipH="1">
              <a:off x="3080" y="1948"/>
              <a:ext cx="33"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615" name="Oval 192"/>
            <p:cNvSpPr>
              <a:spLocks noChangeArrowheads="1"/>
            </p:cNvSpPr>
            <p:nvPr/>
          </p:nvSpPr>
          <p:spPr bwMode="auto">
            <a:xfrm flipH="1">
              <a:off x="3247" y="2087"/>
              <a:ext cx="33"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616" name="Oval 220"/>
            <p:cNvSpPr>
              <a:spLocks noChangeArrowheads="1"/>
            </p:cNvSpPr>
            <p:nvPr/>
          </p:nvSpPr>
          <p:spPr bwMode="auto">
            <a:xfrm flipH="1">
              <a:off x="2941" y="3366"/>
              <a:ext cx="33"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617" name="Oval 221"/>
            <p:cNvSpPr>
              <a:spLocks noChangeArrowheads="1"/>
            </p:cNvSpPr>
            <p:nvPr/>
          </p:nvSpPr>
          <p:spPr bwMode="auto">
            <a:xfrm flipH="1">
              <a:off x="2802" y="3338"/>
              <a:ext cx="33"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618" name="Oval 222"/>
            <p:cNvSpPr>
              <a:spLocks noChangeArrowheads="1"/>
            </p:cNvSpPr>
            <p:nvPr/>
          </p:nvSpPr>
          <p:spPr bwMode="auto">
            <a:xfrm flipH="1">
              <a:off x="2774" y="3116"/>
              <a:ext cx="33" cy="3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619" name="Oval 223"/>
            <p:cNvSpPr>
              <a:spLocks noChangeArrowheads="1"/>
            </p:cNvSpPr>
            <p:nvPr/>
          </p:nvSpPr>
          <p:spPr bwMode="auto">
            <a:xfrm flipH="1">
              <a:off x="2412" y="3144"/>
              <a:ext cx="34" cy="3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620" name="Oval 224"/>
            <p:cNvSpPr>
              <a:spLocks noChangeArrowheads="1"/>
            </p:cNvSpPr>
            <p:nvPr/>
          </p:nvSpPr>
          <p:spPr bwMode="auto">
            <a:xfrm flipH="1">
              <a:off x="2523" y="3171"/>
              <a:ext cx="34"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621" name="Oval 225"/>
            <p:cNvSpPr>
              <a:spLocks noChangeArrowheads="1"/>
            </p:cNvSpPr>
            <p:nvPr/>
          </p:nvSpPr>
          <p:spPr bwMode="auto">
            <a:xfrm flipH="1">
              <a:off x="2357" y="3255"/>
              <a:ext cx="33" cy="3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622" name="Oval 226"/>
            <p:cNvSpPr>
              <a:spLocks noChangeArrowheads="1"/>
            </p:cNvSpPr>
            <p:nvPr/>
          </p:nvSpPr>
          <p:spPr bwMode="auto">
            <a:xfrm flipH="1">
              <a:off x="2051" y="3283"/>
              <a:ext cx="33" cy="3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623" name="Oval 227"/>
            <p:cNvSpPr>
              <a:spLocks noChangeArrowheads="1"/>
            </p:cNvSpPr>
            <p:nvPr/>
          </p:nvSpPr>
          <p:spPr bwMode="auto">
            <a:xfrm flipH="1">
              <a:off x="1967" y="3394"/>
              <a:ext cx="34"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624" name="Oval 233"/>
            <p:cNvSpPr>
              <a:spLocks noChangeArrowheads="1"/>
            </p:cNvSpPr>
            <p:nvPr/>
          </p:nvSpPr>
          <p:spPr bwMode="auto">
            <a:xfrm flipH="1">
              <a:off x="1439" y="3199"/>
              <a:ext cx="33"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625" name="Oval 234"/>
            <p:cNvSpPr>
              <a:spLocks noChangeArrowheads="1"/>
            </p:cNvSpPr>
            <p:nvPr/>
          </p:nvSpPr>
          <p:spPr bwMode="auto">
            <a:xfrm flipH="1">
              <a:off x="1522" y="3060"/>
              <a:ext cx="34"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626" name="Oval 235"/>
            <p:cNvSpPr>
              <a:spLocks noChangeArrowheads="1"/>
            </p:cNvSpPr>
            <p:nvPr/>
          </p:nvSpPr>
          <p:spPr bwMode="auto">
            <a:xfrm flipH="1">
              <a:off x="1328" y="3116"/>
              <a:ext cx="33" cy="3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627" name="Oval 236"/>
            <p:cNvSpPr>
              <a:spLocks noChangeArrowheads="1"/>
            </p:cNvSpPr>
            <p:nvPr/>
          </p:nvSpPr>
          <p:spPr bwMode="auto">
            <a:xfrm flipH="1">
              <a:off x="1550" y="2782"/>
              <a:ext cx="34"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628" name="Oval 237"/>
            <p:cNvSpPr>
              <a:spLocks noChangeArrowheads="1"/>
            </p:cNvSpPr>
            <p:nvPr/>
          </p:nvSpPr>
          <p:spPr bwMode="auto">
            <a:xfrm flipH="1">
              <a:off x="1634" y="2754"/>
              <a:ext cx="33"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629" name="Oval 238"/>
            <p:cNvSpPr>
              <a:spLocks noChangeArrowheads="1"/>
            </p:cNvSpPr>
            <p:nvPr/>
          </p:nvSpPr>
          <p:spPr bwMode="auto">
            <a:xfrm flipH="1">
              <a:off x="2051" y="2643"/>
              <a:ext cx="33"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630" name="Oval 239"/>
            <p:cNvSpPr>
              <a:spLocks noChangeArrowheads="1"/>
            </p:cNvSpPr>
            <p:nvPr/>
          </p:nvSpPr>
          <p:spPr bwMode="auto">
            <a:xfrm flipH="1">
              <a:off x="2162" y="2727"/>
              <a:ext cx="34" cy="3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631" name="Oval 240"/>
            <p:cNvSpPr>
              <a:spLocks noChangeArrowheads="1"/>
            </p:cNvSpPr>
            <p:nvPr/>
          </p:nvSpPr>
          <p:spPr bwMode="auto">
            <a:xfrm flipH="1">
              <a:off x="2106" y="2365"/>
              <a:ext cx="34"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632" name="Oval 241"/>
            <p:cNvSpPr>
              <a:spLocks noChangeArrowheads="1"/>
            </p:cNvSpPr>
            <p:nvPr/>
          </p:nvSpPr>
          <p:spPr bwMode="auto">
            <a:xfrm flipH="1">
              <a:off x="1939" y="2170"/>
              <a:ext cx="34"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633" name="Oval 242"/>
            <p:cNvSpPr>
              <a:spLocks noChangeArrowheads="1"/>
            </p:cNvSpPr>
            <p:nvPr/>
          </p:nvSpPr>
          <p:spPr bwMode="auto">
            <a:xfrm flipH="1">
              <a:off x="2496" y="2310"/>
              <a:ext cx="33" cy="3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634" name="Oval 243"/>
            <p:cNvSpPr>
              <a:spLocks noChangeArrowheads="1"/>
            </p:cNvSpPr>
            <p:nvPr/>
          </p:nvSpPr>
          <p:spPr bwMode="auto">
            <a:xfrm flipH="1">
              <a:off x="2690" y="2170"/>
              <a:ext cx="34"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635" name="Oval 244"/>
            <p:cNvSpPr>
              <a:spLocks noChangeArrowheads="1"/>
            </p:cNvSpPr>
            <p:nvPr/>
          </p:nvSpPr>
          <p:spPr bwMode="auto">
            <a:xfrm flipH="1">
              <a:off x="3135" y="2337"/>
              <a:ext cx="34"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636" name="Oval 245"/>
            <p:cNvSpPr>
              <a:spLocks noChangeArrowheads="1"/>
            </p:cNvSpPr>
            <p:nvPr/>
          </p:nvSpPr>
          <p:spPr bwMode="auto">
            <a:xfrm flipH="1">
              <a:off x="3052" y="2254"/>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637" name="Oval 246"/>
            <p:cNvSpPr>
              <a:spLocks noChangeArrowheads="1"/>
            </p:cNvSpPr>
            <p:nvPr/>
          </p:nvSpPr>
          <p:spPr bwMode="auto">
            <a:xfrm flipH="1">
              <a:off x="3274" y="2421"/>
              <a:ext cx="34" cy="33"/>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638" name="Oval 247"/>
            <p:cNvSpPr>
              <a:spLocks noChangeArrowheads="1"/>
            </p:cNvSpPr>
            <p:nvPr/>
          </p:nvSpPr>
          <p:spPr bwMode="auto">
            <a:xfrm flipH="1">
              <a:off x="2607" y="2671"/>
              <a:ext cx="33"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639" name="Oval 248"/>
            <p:cNvSpPr>
              <a:spLocks noChangeArrowheads="1"/>
            </p:cNvSpPr>
            <p:nvPr/>
          </p:nvSpPr>
          <p:spPr bwMode="auto">
            <a:xfrm flipH="1">
              <a:off x="2496" y="2615"/>
              <a:ext cx="33"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640" name="Oval 249"/>
            <p:cNvSpPr>
              <a:spLocks noChangeArrowheads="1"/>
            </p:cNvSpPr>
            <p:nvPr/>
          </p:nvSpPr>
          <p:spPr bwMode="auto">
            <a:xfrm flipH="1">
              <a:off x="2551" y="2893"/>
              <a:ext cx="34"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641" name="Oval 250"/>
            <p:cNvSpPr>
              <a:spLocks noChangeArrowheads="1"/>
            </p:cNvSpPr>
            <p:nvPr/>
          </p:nvSpPr>
          <p:spPr bwMode="auto">
            <a:xfrm flipH="1">
              <a:off x="3191" y="2727"/>
              <a:ext cx="33" cy="3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grpSp>
    </p:spTree>
    <p:extLst>
      <p:ext uri="{BB962C8B-B14F-4D97-AF65-F5344CB8AC3E}">
        <p14:creationId xmlns:p14="http://schemas.microsoft.com/office/powerpoint/2010/main" val="1187459224"/>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235" name="Line 675"/>
          <p:cNvSpPr>
            <a:spLocks noChangeShapeType="1"/>
          </p:cNvSpPr>
          <p:nvPr/>
        </p:nvSpPr>
        <p:spPr bwMode="auto">
          <a:xfrm flipH="1" flipV="1">
            <a:off x="3035302" y="4465638"/>
            <a:ext cx="3332163" cy="1295400"/>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3539" name="Rectangle 2"/>
          <p:cNvSpPr>
            <a:spLocks noGrp="1" noChangeArrowheads="1"/>
          </p:cNvSpPr>
          <p:nvPr>
            <p:ph type="title"/>
          </p:nvPr>
        </p:nvSpPr>
        <p:spPr/>
        <p:txBody>
          <a:bodyPr/>
          <a:lstStyle/>
          <a:p>
            <a:pPr eaLnBrk="1" hangingPunct="1"/>
            <a:r>
              <a:rPr lang="en-US" altLang="en-US"/>
              <a:t>Feature matching</a:t>
            </a:r>
          </a:p>
        </p:txBody>
      </p:sp>
      <p:sp>
        <p:nvSpPr>
          <p:cNvPr id="193540" name="Rectangle 3"/>
          <p:cNvSpPr>
            <a:spLocks noGrp="1" noChangeArrowheads="1"/>
          </p:cNvSpPr>
          <p:nvPr>
            <p:ph type="body" idx="1"/>
          </p:nvPr>
        </p:nvSpPr>
        <p:spPr>
          <a:xfrm>
            <a:off x="1500188" y="1355727"/>
            <a:ext cx="6297612" cy="588963"/>
          </a:xfrm>
        </p:spPr>
        <p:txBody>
          <a:bodyPr/>
          <a:lstStyle/>
          <a:p>
            <a:pPr eaLnBrk="1" hangingPunct="1">
              <a:buFontTx/>
              <a:buNone/>
            </a:pPr>
            <a:r>
              <a:rPr lang="en-US" altLang="en-US" sz="2400"/>
              <a:t>Match features between each pair of images</a:t>
            </a:r>
          </a:p>
        </p:txBody>
      </p:sp>
      <p:grpSp>
        <p:nvGrpSpPr>
          <p:cNvPr id="2" name="Group 548"/>
          <p:cNvGrpSpPr>
            <a:grpSpLocks/>
          </p:cNvGrpSpPr>
          <p:nvPr/>
        </p:nvGrpSpPr>
        <p:grpSpPr bwMode="auto">
          <a:xfrm>
            <a:off x="2413002" y="2395540"/>
            <a:ext cx="4232275" cy="3711575"/>
            <a:chOff x="1300" y="1670"/>
            <a:chExt cx="2049" cy="1800"/>
          </a:xfrm>
        </p:grpSpPr>
        <p:sp>
          <p:nvSpPr>
            <p:cNvPr id="193668" name="Line 547"/>
            <p:cNvSpPr>
              <a:spLocks noChangeShapeType="1"/>
            </p:cNvSpPr>
            <p:nvPr/>
          </p:nvSpPr>
          <p:spPr bwMode="auto">
            <a:xfrm flipH="1">
              <a:off x="3098" y="2354"/>
              <a:ext cx="24" cy="435"/>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3669" name="Line 546"/>
            <p:cNvSpPr>
              <a:spLocks noChangeShapeType="1"/>
            </p:cNvSpPr>
            <p:nvPr/>
          </p:nvSpPr>
          <p:spPr bwMode="auto">
            <a:xfrm>
              <a:off x="3074" y="2813"/>
              <a:ext cx="120" cy="436"/>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3670" name="Line 545"/>
            <p:cNvSpPr>
              <a:spLocks noChangeShapeType="1"/>
            </p:cNvSpPr>
            <p:nvPr/>
          </p:nvSpPr>
          <p:spPr bwMode="auto">
            <a:xfrm flipV="1">
              <a:off x="2057" y="2273"/>
              <a:ext cx="580" cy="468"/>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3671" name="Line 544"/>
            <p:cNvSpPr>
              <a:spLocks noChangeShapeType="1"/>
            </p:cNvSpPr>
            <p:nvPr/>
          </p:nvSpPr>
          <p:spPr bwMode="auto">
            <a:xfrm>
              <a:off x="2638" y="2281"/>
              <a:ext cx="483" cy="40"/>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3672" name="Line 5"/>
            <p:cNvSpPr>
              <a:spLocks noChangeShapeType="1"/>
            </p:cNvSpPr>
            <p:nvPr/>
          </p:nvSpPr>
          <p:spPr bwMode="auto">
            <a:xfrm>
              <a:off x="1912" y="1809"/>
              <a:ext cx="166" cy="473"/>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3673" name="Line 6"/>
            <p:cNvSpPr>
              <a:spLocks noChangeShapeType="1"/>
            </p:cNvSpPr>
            <p:nvPr/>
          </p:nvSpPr>
          <p:spPr bwMode="auto">
            <a:xfrm>
              <a:off x="1912" y="1809"/>
              <a:ext cx="139" cy="973"/>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3674" name="Line 7"/>
            <p:cNvSpPr>
              <a:spLocks noChangeShapeType="1"/>
            </p:cNvSpPr>
            <p:nvPr/>
          </p:nvSpPr>
          <p:spPr bwMode="auto">
            <a:xfrm flipH="1">
              <a:off x="2051" y="2282"/>
              <a:ext cx="27" cy="500"/>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3675" name="Line 8"/>
            <p:cNvSpPr>
              <a:spLocks noChangeShapeType="1"/>
            </p:cNvSpPr>
            <p:nvPr/>
          </p:nvSpPr>
          <p:spPr bwMode="auto">
            <a:xfrm>
              <a:off x="1522" y="2615"/>
              <a:ext cx="529" cy="167"/>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3676" name="Line 10"/>
            <p:cNvSpPr>
              <a:spLocks noChangeShapeType="1"/>
            </p:cNvSpPr>
            <p:nvPr/>
          </p:nvSpPr>
          <p:spPr bwMode="auto">
            <a:xfrm>
              <a:off x="1522" y="3144"/>
              <a:ext cx="473" cy="194"/>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3677" name="Line 15"/>
            <p:cNvSpPr>
              <a:spLocks noChangeShapeType="1"/>
            </p:cNvSpPr>
            <p:nvPr/>
          </p:nvSpPr>
          <p:spPr bwMode="auto">
            <a:xfrm flipH="1">
              <a:off x="1606" y="1892"/>
              <a:ext cx="1029" cy="751"/>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3678" name="Line 17"/>
            <p:cNvSpPr>
              <a:spLocks noChangeShapeType="1"/>
            </p:cNvSpPr>
            <p:nvPr/>
          </p:nvSpPr>
          <p:spPr bwMode="auto">
            <a:xfrm>
              <a:off x="2440" y="3227"/>
              <a:ext cx="473" cy="56"/>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3679" name="Line 18"/>
            <p:cNvSpPr>
              <a:spLocks noChangeShapeType="1"/>
            </p:cNvSpPr>
            <p:nvPr/>
          </p:nvSpPr>
          <p:spPr bwMode="auto">
            <a:xfrm>
              <a:off x="1550" y="2699"/>
              <a:ext cx="1363" cy="584"/>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3680" name="Line 19"/>
            <p:cNvSpPr>
              <a:spLocks noChangeShapeType="1"/>
            </p:cNvSpPr>
            <p:nvPr/>
          </p:nvSpPr>
          <p:spPr bwMode="auto">
            <a:xfrm flipV="1">
              <a:off x="1467" y="2782"/>
              <a:ext cx="556" cy="306"/>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3681" name="Line 27"/>
            <p:cNvSpPr>
              <a:spLocks noChangeShapeType="1"/>
            </p:cNvSpPr>
            <p:nvPr/>
          </p:nvSpPr>
          <p:spPr bwMode="auto">
            <a:xfrm flipV="1">
              <a:off x="2440" y="2782"/>
              <a:ext cx="640" cy="445"/>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3682" name="Line 38"/>
            <p:cNvSpPr>
              <a:spLocks noChangeShapeType="1"/>
            </p:cNvSpPr>
            <p:nvPr/>
          </p:nvSpPr>
          <p:spPr bwMode="auto">
            <a:xfrm flipV="1">
              <a:off x="2579" y="2004"/>
              <a:ext cx="445" cy="250"/>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3683" name="Line 41"/>
            <p:cNvSpPr>
              <a:spLocks noChangeShapeType="1"/>
            </p:cNvSpPr>
            <p:nvPr/>
          </p:nvSpPr>
          <p:spPr bwMode="auto">
            <a:xfrm flipH="1" flipV="1">
              <a:off x="2078" y="2727"/>
              <a:ext cx="529" cy="27"/>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3684" name="Line 43"/>
            <p:cNvSpPr>
              <a:spLocks noChangeShapeType="1"/>
            </p:cNvSpPr>
            <p:nvPr/>
          </p:nvSpPr>
          <p:spPr bwMode="auto">
            <a:xfrm flipH="1">
              <a:off x="1967" y="2365"/>
              <a:ext cx="1140" cy="973"/>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pic>
          <p:nvPicPr>
            <p:cNvPr id="193685" name="Picture 47" descr="vgasull_2349754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3" y="3199"/>
              <a:ext cx="361"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3686" name="Picture 48" descr="vgasull_2513809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41" y="1865"/>
              <a:ext cx="361"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3687" name="Picture 49" descr="12537899@N00_6199863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00" y="3005"/>
              <a:ext cx="361"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3688" name="Picture 57" descr="amos_33004438"/>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45" y="1670"/>
              <a:ext cx="361"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4925">
                  <a:solidFill>
                    <a:srgbClr val="000000"/>
                  </a:solidFill>
                  <a:miter lim="800000"/>
                  <a:headEnd/>
                  <a:tailEnd/>
                </a14:hiddenLine>
              </a:ext>
            </a:extLst>
          </p:spPr>
        </p:pic>
        <p:pic>
          <p:nvPicPr>
            <p:cNvPr id="193689" name="Picture 58" descr="antmoose_3589323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55" y="2059"/>
              <a:ext cx="362"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3690" name="Picture 59" descr="brodo_160872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45" y="3116"/>
              <a:ext cx="362"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3691" name="Picture 62" descr="daryoush_6653631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68" y="2226"/>
              <a:ext cx="362"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3692" name="Picture 63" descr="ekenzie_1894713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746" y="3088"/>
              <a:ext cx="243" cy="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3693" name="Picture 64" descr="ewanmcdowall_6082158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884" y="2615"/>
              <a:ext cx="361"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3694" name="Picture 65" descr="gauiscaecilius_66831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12" y="2143"/>
              <a:ext cx="362"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3695" name="Picture 66" descr="kurtnaks_31263284"/>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439" y="2476"/>
              <a:ext cx="241" cy="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3696" name="Picture 67" descr="kurtnaks_31264738"/>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107" y="3088"/>
              <a:ext cx="242" cy="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3697" name="Picture 69" descr="kurtnaks_3126825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412" y="1809"/>
              <a:ext cx="362" cy="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3698" name="Picture 73" descr="mrjennings_23299087"/>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468" y="2588"/>
              <a:ext cx="271" cy="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3699" name="Picture 74" descr="mrjennings_62624466"/>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913" y="2643"/>
              <a:ext cx="361"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3700" name="Picture 75" descr="mscolly_8512764"/>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912" y="2059"/>
              <a:ext cx="271" cy="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3701" name="Picture 78" descr="daryoush_66536317"/>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968" y="2226"/>
              <a:ext cx="362"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3702" name="Picture 79" descr="gauiscaecilius_668314"/>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412" y="2143"/>
              <a:ext cx="362"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3703" name="Picture 81" descr="mscolly_8512764"/>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912" y="2059"/>
              <a:ext cx="271" cy="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3704" name="Oval 82"/>
            <p:cNvSpPr>
              <a:spLocks noChangeArrowheads="1"/>
            </p:cNvSpPr>
            <p:nvPr/>
          </p:nvSpPr>
          <p:spPr bwMode="auto">
            <a:xfrm flipH="1">
              <a:off x="1828" y="1781"/>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05" name="Oval 83"/>
            <p:cNvSpPr>
              <a:spLocks noChangeArrowheads="1"/>
            </p:cNvSpPr>
            <p:nvPr/>
          </p:nvSpPr>
          <p:spPr bwMode="auto">
            <a:xfrm flipH="1">
              <a:off x="1934" y="1837"/>
              <a:ext cx="33"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06" name="Oval 84"/>
            <p:cNvSpPr>
              <a:spLocks noChangeArrowheads="1"/>
            </p:cNvSpPr>
            <p:nvPr/>
          </p:nvSpPr>
          <p:spPr bwMode="auto">
            <a:xfrm flipH="1">
              <a:off x="2045" y="1726"/>
              <a:ext cx="33"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07" name="Oval 85"/>
            <p:cNvSpPr>
              <a:spLocks noChangeArrowheads="1"/>
            </p:cNvSpPr>
            <p:nvPr/>
          </p:nvSpPr>
          <p:spPr bwMode="auto">
            <a:xfrm flipH="1">
              <a:off x="1967" y="2109"/>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08" name="Oval 86"/>
            <p:cNvSpPr>
              <a:spLocks noChangeArrowheads="1"/>
            </p:cNvSpPr>
            <p:nvPr/>
          </p:nvSpPr>
          <p:spPr bwMode="auto">
            <a:xfrm flipH="1">
              <a:off x="2078" y="2198"/>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09" name="Oval 87"/>
            <p:cNvSpPr>
              <a:spLocks noChangeArrowheads="1"/>
            </p:cNvSpPr>
            <p:nvPr/>
          </p:nvSpPr>
          <p:spPr bwMode="auto">
            <a:xfrm flipH="1">
              <a:off x="1773" y="1865"/>
              <a:ext cx="33"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10" name="Oval 88"/>
            <p:cNvSpPr>
              <a:spLocks noChangeArrowheads="1"/>
            </p:cNvSpPr>
            <p:nvPr/>
          </p:nvSpPr>
          <p:spPr bwMode="auto">
            <a:xfrm flipH="1">
              <a:off x="2468" y="1865"/>
              <a:ext cx="33"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11" name="Oval 89"/>
            <p:cNvSpPr>
              <a:spLocks noChangeArrowheads="1"/>
            </p:cNvSpPr>
            <p:nvPr/>
          </p:nvSpPr>
          <p:spPr bwMode="auto">
            <a:xfrm flipH="1">
              <a:off x="1967" y="2282"/>
              <a:ext cx="34"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12" name="Oval 90"/>
            <p:cNvSpPr>
              <a:spLocks noChangeArrowheads="1"/>
            </p:cNvSpPr>
            <p:nvPr/>
          </p:nvSpPr>
          <p:spPr bwMode="auto">
            <a:xfrm flipH="1">
              <a:off x="2718" y="1892"/>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13" name="Oval 91"/>
            <p:cNvSpPr>
              <a:spLocks noChangeArrowheads="1"/>
            </p:cNvSpPr>
            <p:nvPr/>
          </p:nvSpPr>
          <p:spPr bwMode="auto">
            <a:xfrm flipH="1">
              <a:off x="2551" y="2004"/>
              <a:ext cx="34"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14" name="Oval 92"/>
            <p:cNvSpPr>
              <a:spLocks noChangeArrowheads="1"/>
            </p:cNvSpPr>
            <p:nvPr/>
          </p:nvSpPr>
          <p:spPr bwMode="auto">
            <a:xfrm flipH="1">
              <a:off x="2440" y="2198"/>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15" name="Oval 93"/>
            <p:cNvSpPr>
              <a:spLocks noChangeArrowheads="1"/>
            </p:cNvSpPr>
            <p:nvPr/>
          </p:nvSpPr>
          <p:spPr bwMode="auto">
            <a:xfrm flipH="1">
              <a:off x="2718" y="2337"/>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16" name="Oval 94"/>
            <p:cNvSpPr>
              <a:spLocks noChangeArrowheads="1"/>
            </p:cNvSpPr>
            <p:nvPr/>
          </p:nvSpPr>
          <p:spPr bwMode="auto">
            <a:xfrm flipH="1">
              <a:off x="2551" y="2699"/>
              <a:ext cx="34"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17" name="Oval 95"/>
            <p:cNvSpPr>
              <a:spLocks noChangeArrowheads="1"/>
            </p:cNvSpPr>
            <p:nvPr/>
          </p:nvSpPr>
          <p:spPr bwMode="auto">
            <a:xfrm flipH="1">
              <a:off x="2662" y="2754"/>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18" name="Oval 96"/>
            <p:cNvSpPr>
              <a:spLocks noChangeArrowheads="1"/>
            </p:cNvSpPr>
            <p:nvPr/>
          </p:nvSpPr>
          <p:spPr bwMode="auto">
            <a:xfrm flipH="1">
              <a:off x="2190" y="2643"/>
              <a:ext cx="33"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19" name="Oval 97"/>
            <p:cNvSpPr>
              <a:spLocks noChangeArrowheads="1"/>
            </p:cNvSpPr>
            <p:nvPr/>
          </p:nvSpPr>
          <p:spPr bwMode="auto">
            <a:xfrm flipH="1">
              <a:off x="2496" y="2866"/>
              <a:ext cx="33"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20" name="Oval 98"/>
            <p:cNvSpPr>
              <a:spLocks noChangeArrowheads="1"/>
            </p:cNvSpPr>
            <p:nvPr/>
          </p:nvSpPr>
          <p:spPr bwMode="auto">
            <a:xfrm flipH="1">
              <a:off x="2078" y="2754"/>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21" name="Oval 99"/>
            <p:cNvSpPr>
              <a:spLocks noChangeArrowheads="1"/>
            </p:cNvSpPr>
            <p:nvPr/>
          </p:nvSpPr>
          <p:spPr bwMode="auto">
            <a:xfrm flipH="1">
              <a:off x="1550" y="2532"/>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22" name="Oval 100"/>
            <p:cNvSpPr>
              <a:spLocks noChangeArrowheads="1"/>
            </p:cNvSpPr>
            <p:nvPr/>
          </p:nvSpPr>
          <p:spPr bwMode="auto">
            <a:xfrm flipH="1">
              <a:off x="1494" y="2671"/>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23" name="Oval 101"/>
            <p:cNvSpPr>
              <a:spLocks noChangeArrowheads="1"/>
            </p:cNvSpPr>
            <p:nvPr/>
          </p:nvSpPr>
          <p:spPr bwMode="auto">
            <a:xfrm flipH="1">
              <a:off x="1439" y="2143"/>
              <a:ext cx="33"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24" name="Oval 102"/>
            <p:cNvSpPr>
              <a:spLocks noChangeArrowheads="1"/>
            </p:cNvSpPr>
            <p:nvPr/>
          </p:nvSpPr>
          <p:spPr bwMode="auto">
            <a:xfrm flipH="1">
              <a:off x="1606" y="2170"/>
              <a:ext cx="33"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25" name="Oval 103"/>
            <p:cNvSpPr>
              <a:spLocks noChangeArrowheads="1"/>
            </p:cNvSpPr>
            <p:nvPr/>
          </p:nvSpPr>
          <p:spPr bwMode="auto">
            <a:xfrm flipH="1">
              <a:off x="1606" y="3116"/>
              <a:ext cx="33"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26" name="Oval 104"/>
            <p:cNvSpPr>
              <a:spLocks noChangeArrowheads="1"/>
            </p:cNvSpPr>
            <p:nvPr/>
          </p:nvSpPr>
          <p:spPr bwMode="auto">
            <a:xfrm flipH="1">
              <a:off x="1550" y="3199"/>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27" name="Oval 105"/>
            <p:cNvSpPr>
              <a:spLocks noChangeArrowheads="1"/>
            </p:cNvSpPr>
            <p:nvPr/>
          </p:nvSpPr>
          <p:spPr bwMode="auto">
            <a:xfrm flipH="1">
              <a:off x="3191" y="3171"/>
              <a:ext cx="33"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28" name="Oval 106"/>
            <p:cNvSpPr>
              <a:spLocks noChangeArrowheads="1"/>
            </p:cNvSpPr>
            <p:nvPr/>
          </p:nvSpPr>
          <p:spPr bwMode="auto">
            <a:xfrm flipH="1">
              <a:off x="1967" y="3255"/>
              <a:ext cx="34"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29" name="Oval 107"/>
            <p:cNvSpPr>
              <a:spLocks noChangeArrowheads="1"/>
            </p:cNvSpPr>
            <p:nvPr/>
          </p:nvSpPr>
          <p:spPr bwMode="auto">
            <a:xfrm flipH="1">
              <a:off x="2078" y="2754"/>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30" name="Oval 108"/>
            <p:cNvSpPr>
              <a:spLocks noChangeArrowheads="1"/>
            </p:cNvSpPr>
            <p:nvPr/>
          </p:nvSpPr>
          <p:spPr bwMode="auto">
            <a:xfrm flipH="1">
              <a:off x="1828" y="3338"/>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31" name="Oval 109"/>
            <p:cNvSpPr>
              <a:spLocks noChangeArrowheads="1"/>
            </p:cNvSpPr>
            <p:nvPr/>
          </p:nvSpPr>
          <p:spPr bwMode="auto">
            <a:xfrm flipH="1">
              <a:off x="1939" y="2838"/>
              <a:ext cx="34"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32" name="Oval 110"/>
            <p:cNvSpPr>
              <a:spLocks noChangeArrowheads="1"/>
            </p:cNvSpPr>
            <p:nvPr/>
          </p:nvSpPr>
          <p:spPr bwMode="auto">
            <a:xfrm flipH="1">
              <a:off x="1912" y="3338"/>
              <a:ext cx="33"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33" name="Oval 111"/>
            <p:cNvSpPr>
              <a:spLocks noChangeArrowheads="1"/>
            </p:cNvSpPr>
            <p:nvPr/>
          </p:nvSpPr>
          <p:spPr bwMode="auto">
            <a:xfrm flipH="1">
              <a:off x="2051" y="2838"/>
              <a:ext cx="33"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34" name="Oval 112"/>
            <p:cNvSpPr>
              <a:spLocks noChangeArrowheads="1"/>
            </p:cNvSpPr>
            <p:nvPr/>
          </p:nvSpPr>
          <p:spPr bwMode="auto">
            <a:xfrm flipH="1">
              <a:off x="2329" y="3171"/>
              <a:ext cx="33"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35" name="Oval 113"/>
            <p:cNvSpPr>
              <a:spLocks noChangeArrowheads="1"/>
            </p:cNvSpPr>
            <p:nvPr/>
          </p:nvSpPr>
          <p:spPr bwMode="auto">
            <a:xfrm flipH="1">
              <a:off x="3302" y="3255"/>
              <a:ext cx="34"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36" name="Oval 114"/>
            <p:cNvSpPr>
              <a:spLocks noChangeArrowheads="1"/>
            </p:cNvSpPr>
            <p:nvPr/>
          </p:nvSpPr>
          <p:spPr bwMode="auto">
            <a:xfrm flipH="1">
              <a:off x="2802" y="3199"/>
              <a:ext cx="33"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37" name="Oval 115"/>
            <p:cNvSpPr>
              <a:spLocks noChangeArrowheads="1"/>
            </p:cNvSpPr>
            <p:nvPr/>
          </p:nvSpPr>
          <p:spPr bwMode="auto">
            <a:xfrm flipH="1">
              <a:off x="3135" y="2782"/>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38" name="Oval 116"/>
            <p:cNvSpPr>
              <a:spLocks noChangeArrowheads="1"/>
            </p:cNvSpPr>
            <p:nvPr/>
          </p:nvSpPr>
          <p:spPr bwMode="auto">
            <a:xfrm flipH="1">
              <a:off x="2885" y="3338"/>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39" name="Oval 117"/>
            <p:cNvSpPr>
              <a:spLocks noChangeArrowheads="1"/>
            </p:cNvSpPr>
            <p:nvPr/>
          </p:nvSpPr>
          <p:spPr bwMode="auto">
            <a:xfrm flipH="1">
              <a:off x="2996" y="2838"/>
              <a:ext cx="34"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40" name="Oval 118"/>
            <p:cNvSpPr>
              <a:spLocks noChangeArrowheads="1"/>
            </p:cNvSpPr>
            <p:nvPr/>
          </p:nvSpPr>
          <p:spPr bwMode="auto">
            <a:xfrm flipH="1">
              <a:off x="2968" y="1920"/>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41" name="Oval 120"/>
            <p:cNvSpPr>
              <a:spLocks noChangeArrowheads="1"/>
            </p:cNvSpPr>
            <p:nvPr/>
          </p:nvSpPr>
          <p:spPr bwMode="auto">
            <a:xfrm flipH="1">
              <a:off x="3135" y="2059"/>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42" name="Oval 142"/>
            <p:cNvSpPr>
              <a:spLocks noChangeArrowheads="1"/>
            </p:cNvSpPr>
            <p:nvPr/>
          </p:nvSpPr>
          <p:spPr bwMode="auto">
            <a:xfrm flipH="1">
              <a:off x="3219" y="2337"/>
              <a:ext cx="33"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43" name="Oval 144"/>
            <p:cNvSpPr>
              <a:spLocks noChangeArrowheads="1"/>
            </p:cNvSpPr>
            <p:nvPr/>
          </p:nvSpPr>
          <p:spPr bwMode="auto">
            <a:xfrm flipH="1">
              <a:off x="3219" y="2254"/>
              <a:ext cx="33"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44" name="Oval 155"/>
            <p:cNvSpPr>
              <a:spLocks noChangeArrowheads="1"/>
            </p:cNvSpPr>
            <p:nvPr/>
          </p:nvSpPr>
          <p:spPr bwMode="auto">
            <a:xfrm flipH="1">
              <a:off x="1328" y="3032"/>
              <a:ext cx="33"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45" name="Oval 158"/>
            <p:cNvSpPr>
              <a:spLocks noChangeArrowheads="1"/>
            </p:cNvSpPr>
            <p:nvPr/>
          </p:nvSpPr>
          <p:spPr bwMode="auto">
            <a:xfrm flipH="1">
              <a:off x="1912" y="1753"/>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46" name="Oval 159"/>
            <p:cNvSpPr>
              <a:spLocks noChangeArrowheads="1"/>
            </p:cNvSpPr>
            <p:nvPr/>
          </p:nvSpPr>
          <p:spPr bwMode="auto">
            <a:xfrm flipH="1">
              <a:off x="2023" y="1809"/>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47" name="Oval 160"/>
            <p:cNvSpPr>
              <a:spLocks noChangeArrowheads="1"/>
            </p:cNvSpPr>
            <p:nvPr/>
          </p:nvSpPr>
          <p:spPr bwMode="auto">
            <a:xfrm flipH="1">
              <a:off x="2496" y="1948"/>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48" name="Oval 161"/>
            <p:cNvSpPr>
              <a:spLocks noChangeArrowheads="1"/>
            </p:cNvSpPr>
            <p:nvPr/>
          </p:nvSpPr>
          <p:spPr bwMode="auto">
            <a:xfrm flipH="1">
              <a:off x="2635" y="1892"/>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49" name="Oval 162"/>
            <p:cNvSpPr>
              <a:spLocks noChangeArrowheads="1"/>
            </p:cNvSpPr>
            <p:nvPr/>
          </p:nvSpPr>
          <p:spPr bwMode="auto">
            <a:xfrm flipH="1">
              <a:off x="2662" y="1837"/>
              <a:ext cx="34" cy="33"/>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50" name="Oval 163"/>
            <p:cNvSpPr>
              <a:spLocks noChangeArrowheads="1"/>
            </p:cNvSpPr>
            <p:nvPr/>
          </p:nvSpPr>
          <p:spPr bwMode="auto">
            <a:xfrm flipH="1">
              <a:off x="3191" y="1948"/>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51" name="Oval 164"/>
            <p:cNvSpPr>
              <a:spLocks noChangeArrowheads="1"/>
            </p:cNvSpPr>
            <p:nvPr/>
          </p:nvSpPr>
          <p:spPr bwMode="auto">
            <a:xfrm flipH="1">
              <a:off x="3080" y="1892"/>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52" name="Oval 165"/>
            <p:cNvSpPr>
              <a:spLocks noChangeArrowheads="1"/>
            </p:cNvSpPr>
            <p:nvPr/>
          </p:nvSpPr>
          <p:spPr bwMode="auto">
            <a:xfrm flipH="1">
              <a:off x="2996" y="2004"/>
              <a:ext cx="34" cy="33"/>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53" name="Oval 166"/>
            <p:cNvSpPr>
              <a:spLocks noChangeArrowheads="1"/>
            </p:cNvSpPr>
            <p:nvPr/>
          </p:nvSpPr>
          <p:spPr bwMode="auto">
            <a:xfrm flipH="1">
              <a:off x="1439" y="2226"/>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54" name="Oval 167"/>
            <p:cNvSpPr>
              <a:spLocks noChangeArrowheads="1"/>
            </p:cNvSpPr>
            <p:nvPr/>
          </p:nvSpPr>
          <p:spPr bwMode="auto">
            <a:xfrm flipH="1">
              <a:off x="1634" y="2087"/>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55" name="Oval 168"/>
            <p:cNvSpPr>
              <a:spLocks noChangeArrowheads="1"/>
            </p:cNvSpPr>
            <p:nvPr/>
          </p:nvSpPr>
          <p:spPr bwMode="auto">
            <a:xfrm flipH="1">
              <a:off x="2523" y="2198"/>
              <a:ext cx="34"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56" name="Oval 169"/>
            <p:cNvSpPr>
              <a:spLocks noChangeArrowheads="1"/>
            </p:cNvSpPr>
            <p:nvPr/>
          </p:nvSpPr>
          <p:spPr bwMode="auto">
            <a:xfrm flipH="1">
              <a:off x="2468" y="2365"/>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57" name="Oval 170"/>
            <p:cNvSpPr>
              <a:spLocks noChangeArrowheads="1"/>
            </p:cNvSpPr>
            <p:nvPr/>
          </p:nvSpPr>
          <p:spPr bwMode="auto">
            <a:xfrm flipH="1">
              <a:off x="2635" y="2282"/>
              <a:ext cx="33" cy="33"/>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58" name="Oval 171"/>
            <p:cNvSpPr>
              <a:spLocks noChangeArrowheads="1"/>
            </p:cNvSpPr>
            <p:nvPr/>
          </p:nvSpPr>
          <p:spPr bwMode="auto">
            <a:xfrm flipH="1">
              <a:off x="2078" y="2282"/>
              <a:ext cx="34" cy="33"/>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59" name="Oval 172"/>
            <p:cNvSpPr>
              <a:spLocks noChangeArrowheads="1"/>
            </p:cNvSpPr>
            <p:nvPr/>
          </p:nvSpPr>
          <p:spPr bwMode="auto">
            <a:xfrm flipH="1">
              <a:off x="2106" y="2087"/>
              <a:ext cx="34"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60" name="Oval 173"/>
            <p:cNvSpPr>
              <a:spLocks noChangeArrowheads="1"/>
            </p:cNvSpPr>
            <p:nvPr/>
          </p:nvSpPr>
          <p:spPr bwMode="auto">
            <a:xfrm flipH="1">
              <a:off x="1967" y="2671"/>
              <a:ext cx="34"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61" name="Oval 174"/>
            <p:cNvSpPr>
              <a:spLocks noChangeArrowheads="1"/>
            </p:cNvSpPr>
            <p:nvPr/>
          </p:nvSpPr>
          <p:spPr bwMode="auto">
            <a:xfrm flipH="1">
              <a:off x="2635" y="2838"/>
              <a:ext cx="33" cy="33"/>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62" name="Oval 175"/>
            <p:cNvSpPr>
              <a:spLocks noChangeArrowheads="1"/>
            </p:cNvSpPr>
            <p:nvPr/>
          </p:nvSpPr>
          <p:spPr bwMode="auto">
            <a:xfrm flipH="1">
              <a:off x="2662" y="2643"/>
              <a:ext cx="34"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63" name="Oval 176"/>
            <p:cNvSpPr>
              <a:spLocks noChangeArrowheads="1"/>
            </p:cNvSpPr>
            <p:nvPr/>
          </p:nvSpPr>
          <p:spPr bwMode="auto">
            <a:xfrm flipH="1">
              <a:off x="3052" y="2782"/>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64" name="Oval 177"/>
            <p:cNvSpPr>
              <a:spLocks noChangeArrowheads="1"/>
            </p:cNvSpPr>
            <p:nvPr/>
          </p:nvSpPr>
          <p:spPr bwMode="auto">
            <a:xfrm flipH="1">
              <a:off x="3080" y="2671"/>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65" name="Oval 178"/>
            <p:cNvSpPr>
              <a:spLocks noChangeArrowheads="1"/>
            </p:cNvSpPr>
            <p:nvPr/>
          </p:nvSpPr>
          <p:spPr bwMode="auto">
            <a:xfrm flipH="1">
              <a:off x="2941" y="2782"/>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66" name="Oval 209"/>
            <p:cNvSpPr>
              <a:spLocks noChangeArrowheads="1"/>
            </p:cNvSpPr>
            <p:nvPr/>
          </p:nvSpPr>
          <p:spPr bwMode="auto">
            <a:xfrm flipH="1">
              <a:off x="3219" y="3255"/>
              <a:ext cx="33" cy="33"/>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67" name="Oval 210"/>
            <p:cNvSpPr>
              <a:spLocks noChangeArrowheads="1"/>
            </p:cNvSpPr>
            <p:nvPr/>
          </p:nvSpPr>
          <p:spPr bwMode="auto">
            <a:xfrm flipH="1">
              <a:off x="3135" y="3310"/>
              <a:ext cx="34"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68" name="Oval 211"/>
            <p:cNvSpPr>
              <a:spLocks noChangeArrowheads="1"/>
            </p:cNvSpPr>
            <p:nvPr/>
          </p:nvSpPr>
          <p:spPr bwMode="auto">
            <a:xfrm flipH="1">
              <a:off x="2885" y="3227"/>
              <a:ext cx="34"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69" name="Oval 212"/>
            <p:cNvSpPr>
              <a:spLocks noChangeArrowheads="1"/>
            </p:cNvSpPr>
            <p:nvPr/>
          </p:nvSpPr>
          <p:spPr bwMode="auto">
            <a:xfrm flipH="1">
              <a:off x="2913" y="3144"/>
              <a:ext cx="33" cy="33"/>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70" name="Oval 213"/>
            <p:cNvSpPr>
              <a:spLocks noChangeArrowheads="1"/>
            </p:cNvSpPr>
            <p:nvPr/>
          </p:nvSpPr>
          <p:spPr bwMode="auto">
            <a:xfrm flipH="1">
              <a:off x="2468" y="3227"/>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71" name="Oval 214"/>
            <p:cNvSpPr>
              <a:spLocks noChangeArrowheads="1"/>
            </p:cNvSpPr>
            <p:nvPr/>
          </p:nvSpPr>
          <p:spPr bwMode="auto">
            <a:xfrm flipH="1">
              <a:off x="2273" y="3255"/>
              <a:ext cx="34" cy="33"/>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72" name="Oval 215"/>
            <p:cNvSpPr>
              <a:spLocks noChangeArrowheads="1"/>
            </p:cNvSpPr>
            <p:nvPr/>
          </p:nvSpPr>
          <p:spPr bwMode="auto">
            <a:xfrm flipH="1">
              <a:off x="2551" y="3310"/>
              <a:ext cx="34"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73" name="Oval 221"/>
            <p:cNvSpPr>
              <a:spLocks noChangeArrowheads="1"/>
            </p:cNvSpPr>
            <p:nvPr/>
          </p:nvSpPr>
          <p:spPr bwMode="auto">
            <a:xfrm flipH="1">
              <a:off x="2051" y="3366"/>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74" name="Oval 222"/>
            <p:cNvSpPr>
              <a:spLocks noChangeArrowheads="1"/>
            </p:cNvSpPr>
            <p:nvPr/>
          </p:nvSpPr>
          <p:spPr bwMode="auto">
            <a:xfrm flipH="1">
              <a:off x="1828" y="3227"/>
              <a:ext cx="34"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75" name="Oval 223"/>
            <p:cNvSpPr>
              <a:spLocks noChangeArrowheads="1"/>
            </p:cNvSpPr>
            <p:nvPr/>
          </p:nvSpPr>
          <p:spPr bwMode="auto">
            <a:xfrm flipH="1">
              <a:off x="1884" y="3394"/>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76" name="Oval 227"/>
            <p:cNvSpPr>
              <a:spLocks noChangeArrowheads="1"/>
            </p:cNvSpPr>
            <p:nvPr/>
          </p:nvSpPr>
          <p:spPr bwMode="auto">
            <a:xfrm flipH="1">
              <a:off x="1328" y="3199"/>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77" name="Oval 228"/>
            <p:cNvSpPr>
              <a:spLocks noChangeArrowheads="1"/>
            </p:cNvSpPr>
            <p:nvPr/>
          </p:nvSpPr>
          <p:spPr bwMode="auto">
            <a:xfrm flipH="1">
              <a:off x="1439" y="3060"/>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78" name="Oval 229"/>
            <p:cNvSpPr>
              <a:spLocks noChangeArrowheads="1"/>
            </p:cNvSpPr>
            <p:nvPr/>
          </p:nvSpPr>
          <p:spPr bwMode="auto">
            <a:xfrm flipH="1">
              <a:off x="1578" y="2699"/>
              <a:ext cx="34" cy="33"/>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79" name="Oval 230"/>
            <p:cNvSpPr>
              <a:spLocks noChangeArrowheads="1"/>
            </p:cNvSpPr>
            <p:nvPr/>
          </p:nvSpPr>
          <p:spPr bwMode="auto">
            <a:xfrm flipH="1">
              <a:off x="1606" y="2615"/>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80" name="Oval 231"/>
            <p:cNvSpPr>
              <a:spLocks noChangeArrowheads="1"/>
            </p:cNvSpPr>
            <p:nvPr/>
          </p:nvSpPr>
          <p:spPr bwMode="auto">
            <a:xfrm flipH="1">
              <a:off x="1467" y="2754"/>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81" name="Oval 232"/>
            <p:cNvSpPr>
              <a:spLocks noChangeArrowheads="1"/>
            </p:cNvSpPr>
            <p:nvPr/>
          </p:nvSpPr>
          <p:spPr bwMode="auto">
            <a:xfrm flipH="1">
              <a:off x="1773" y="1726"/>
              <a:ext cx="33" cy="3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82" name="Oval 233"/>
            <p:cNvSpPr>
              <a:spLocks noChangeArrowheads="1"/>
            </p:cNvSpPr>
            <p:nvPr/>
          </p:nvSpPr>
          <p:spPr bwMode="auto">
            <a:xfrm flipH="1">
              <a:off x="1856" y="1865"/>
              <a:ext cx="34" cy="3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83" name="Oval 234"/>
            <p:cNvSpPr>
              <a:spLocks noChangeArrowheads="1"/>
            </p:cNvSpPr>
            <p:nvPr/>
          </p:nvSpPr>
          <p:spPr bwMode="auto">
            <a:xfrm flipH="1">
              <a:off x="2635" y="1976"/>
              <a:ext cx="33" cy="3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84" name="Oval 235"/>
            <p:cNvSpPr>
              <a:spLocks noChangeArrowheads="1"/>
            </p:cNvSpPr>
            <p:nvPr/>
          </p:nvSpPr>
          <p:spPr bwMode="auto">
            <a:xfrm flipH="1">
              <a:off x="2551" y="1837"/>
              <a:ext cx="34" cy="3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85" name="Oval 236"/>
            <p:cNvSpPr>
              <a:spLocks noChangeArrowheads="1"/>
            </p:cNvSpPr>
            <p:nvPr/>
          </p:nvSpPr>
          <p:spPr bwMode="auto">
            <a:xfrm flipH="1">
              <a:off x="3080" y="1948"/>
              <a:ext cx="33"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86" name="Oval 237"/>
            <p:cNvSpPr>
              <a:spLocks noChangeArrowheads="1"/>
            </p:cNvSpPr>
            <p:nvPr/>
          </p:nvSpPr>
          <p:spPr bwMode="auto">
            <a:xfrm flipH="1">
              <a:off x="3247" y="2087"/>
              <a:ext cx="33"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87" name="Oval 265"/>
            <p:cNvSpPr>
              <a:spLocks noChangeArrowheads="1"/>
            </p:cNvSpPr>
            <p:nvPr/>
          </p:nvSpPr>
          <p:spPr bwMode="auto">
            <a:xfrm flipH="1">
              <a:off x="2941" y="3366"/>
              <a:ext cx="33"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88" name="Oval 266"/>
            <p:cNvSpPr>
              <a:spLocks noChangeArrowheads="1"/>
            </p:cNvSpPr>
            <p:nvPr/>
          </p:nvSpPr>
          <p:spPr bwMode="auto">
            <a:xfrm flipH="1">
              <a:off x="2802" y="3338"/>
              <a:ext cx="33"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89" name="Oval 267"/>
            <p:cNvSpPr>
              <a:spLocks noChangeArrowheads="1"/>
            </p:cNvSpPr>
            <p:nvPr/>
          </p:nvSpPr>
          <p:spPr bwMode="auto">
            <a:xfrm flipH="1">
              <a:off x="2774" y="3116"/>
              <a:ext cx="33" cy="3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90" name="Oval 268"/>
            <p:cNvSpPr>
              <a:spLocks noChangeArrowheads="1"/>
            </p:cNvSpPr>
            <p:nvPr/>
          </p:nvSpPr>
          <p:spPr bwMode="auto">
            <a:xfrm flipH="1">
              <a:off x="2412" y="3144"/>
              <a:ext cx="34" cy="3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91" name="Oval 269"/>
            <p:cNvSpPr>
              <a:spLocks noChangeArrowheads="1"/>
            </p:cNvSpPr>
            <p:nvPr/>
          </p:nvSpPr>
          <p:spPr bwMode="auto">
            <a:xfrm flipH="1">
              <a:off x="2523" y="3171"/>
              <a:ext cx="34"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92" name="Oval 270"/>
            <p:cNvSpPr>
              <a:spLocks noChangeArrowheads="1"/>
            </p:cNvSpPr>
            <p:nvPr/>
          </p:nvSpPr>
          <p:spPr bwMode="auto">
            <a:xfrm flipH="1">
              <a:off x="2357" y="3255"/>
              <a:ext cx="33" cy="3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93" name="Oval 271"/>
            <p:cNvSpPr>
              <a:spLocks noChangeArrowheads="1"/>
            </p:cNvSpPr>
            <p:nvPr/>
          </p:nvSpPr>
          <p:spPr bwMode="auto">
            <a:xfrm flipH="1">
              <a:off x="2051" y="3283"/>
              <a:ext cx="33" cy="3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94" name="Oval 272"/>
            <p:cNvSpPr>
              <a:spLocks noChangeArrowheads="1"/>
            </p:cNvSpPr>
            <p:nvPr/>
          </p:nvSpPr>
          <p:spPr bwMode="auto">
            <a:xfrm flipH="1">
              <a:off x="1967" y="3394"/>
              <a:ext cx="34"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95" name="Oval 278"/>
            <p:cNvSpPr>
              <a:spLocks noChangeArrowheads="1"/>
            </p:cNvSpPr>
            <p:nvPr/>
          </p:nvSpPr>
          <p:spPr bwMode="auto">
            <a:xfrm flipH="1">
              <a:off x="1439" y="3199"/>
              <a:ext cx="33"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96" name="Oval 279"/>
            <p:cNvSpPr>
              <a:spLocks noChangeArrowheads="1"/>
            </p:cNvSpPr>
            <p:nvPr/>
          </p:nvSpPr>
          <p:spPr bwMode="auto">
            <a:xfrm flipH="1">
              <a:off x="1522" y="3060"/>
              <a:ext cx="34"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97" name="Oval 280"/>
            <p:cNvSpPr>
              <a:spLocks noChangeArrowheads="1"/>
            </p:cNvSpPr>
            <p:nvPr/>
          </p:nvSpPr>
          <p:spPr bwMode="auto">
            <a:xfrm flipH="1">
              <a:off x="1328" y="3116"/>
              <a:ext cx="33" cy="3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98" name="Oval 281"/>
            <p:cNvSpPr>
              <a:spLocks noChangeArrowheads="1"/>
            </p:cNvSpPr>
            <p:nvPr/>
          </p:nvSpPr>
          <p:spPr bwMode="auto">
            <a:xfrm flipH="1">
              <a:off x="1550" y="2782"/>
              <a:ext cx="34"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99" name="Oval 282"/>
            <p:cNvSpPr>
              <a:spLocks noChangeArrowheads="1"/>
            </p:cNvSpPr>
            <p:nvPr/>
          </p:nvSpPr>
          <p:spPr bwMode="auto">
            <a:xfrm flipH="1">
              <a:off x="1634" y="2754"/>
              <a:ext cx="33"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800" name="Oval 283"/>
            <p:cNvSpPr>
              <a:spLocks noChangeArrowheads="1"/>
            </p:cNvSpPr>
            <p:nvPr/>
          </p:nvSpPr>
          <p:spPr bwMode="auto">
            <a:xfrm flipH="1">
              <a:off x="2051" y="2643"/>
              <a:ext cx="33"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801" name="Oval 284"/>
            <p:cNvSpPr>
              <a:spLocks noChangeArrowheads="1"/>
            </p:cNvSpPr>
            <p:nvPr/>
          </p:nvSpPr>
          <p:spPr bwMode="auto">
            <a:xfrm flipH="1">
              <a:off x="2162" y="2727"/>
              <a:ext cx="34" cy="3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802" name="Oval 285"/>
            <p:cNvSpPr>
              <a:spLocks noChangeArrowheads="1"/>
            </p:cNvSpPr>
            <p:nvPr/>
          </p:nvSpPr>
          <p:spPr bwMode="auto">
            <a:xfrm flipH="1">
              <a:off x="2106" y="2365"/>
              <a:ext cx="34"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803" name="Oval 286"/>
            <p:cNvSpPr>
              <a:spLocks noChangeArrowheads="1"/>
            </p:cNvSpPr>
            <p:nvPr/>
          </p:nvSpPr>
          <p:spPr bwMode="auto">
            <a:xfrm flipH="1">
              <a:off x="1939" y="2170"/>
              <a:ext cx="34"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804" name="Oval 287"/>
            <p:cNvSpPr>
              <a:spLocks noChangeArrowheads="1"/>
            </p:cNvSpPr>
            <p:nvPr/>
          </p:nvSpPr>
          <p:spPr bwMode="auto">
            <a:xfrm flipH="1">
              <a:off x="2496" y="2310"/>
              <a:ext cx="33" cy="3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805" name="Oval 288"/>
            <p:cNvSpPr>
              <a:spLocks noChangeArrowheads="1"/>
            </p:cNvSpPr>
            <p:nvPr/>
          </p:nvSpPr>
          <p:spPr bwMode="auto">
            <a:xfrm flipH="1">
              <a:off x="2690" y="2170"/>
              <a:ext cx="34"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806" name="Oval 289"/>
            <p:cNvSpPr>
              <a:spLocks noChangeArrowheads="1"/>
            </p:cNvSpPr>
            <p:nvPr/>
          </p:nvSpPr>
          <p:spPr bwMode="auto">
            <a:xfrm flipH="1">
              <a:off x="3135" y="2337"/>
              <a:ext cx="34"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807" name="Oval 290"/>
            <p:cNvSpPr>
              <a:spLocks noChangeArrowheads="1"/>
            </p:cNvSpPr>
            <p:nvPr/>
          </p:nvSpPr>
          <p:spPr bwMode="auto">
            <a:xfrm flipH="1">
              <a:off x="3052" y="2254"/>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808" name="Oval 291"/>
            <p:cNvSpPr>
              <a:spLocks noChangeArrowheads="1"/>
            </p:cNvSpPr>
            <p:nvPr/>
          </p:nvSpPr>
          <p:spPr bwMode="auto">
            <a:xfrm flipH="1">
              <a:off x="3274" y="2421"/>
              <a:ext cx="34" cy="33"/>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809" name="Oval 292"/>
            <p:cNvSpPr>
              <a:spLocks noChangeArrowheads="1"/>
            </p:cNvSpPr>
            <p:nvPr/>
          </p:nvSpPr>
          <p:spPr bwMode="auto">
            <a:xfrm flipH="1">
              <a:off x="2607" y="2671"/>
              <a:ext cx="33"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810" name="Oval 293"/>
            <p:cNvSpPr>
              <a:spLocks noChangeArrowheads="1"/>
            </p:cNvSpPr>
            <p:nvPr/>
          </p:nvSpPr>
          <p:spPr bwMode="auto">
            <a:xfrm flipH="1">
              <a:off x="2496" y="2615"/>
              <a:ext cx="33"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811" name="Oval 294"/>
            <p:cNvSpPr>
              <a:spLocks noChangeArrowheads="1"/>
            </p:cNvSpPr>
            <p:nvPr/>
          </p:nvSpPr>
          <p:spPr bwMode="auto">
            <a:xfrm flipH="1">
              <a:off x="2551" y="2893"/>
              <a:ext cx="34"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812" name="Oval 295"/>
            <p:cNvSpPr>
              <a:spLocks noChangeArrowheads="1"/>
            </p:cNvSpPr>
            <p:nvPr/>
          </p:nvSpPr>
          <p:spPr bwMode="auto">
            <a:xfrm flipH="1">
              <a:off x="3191" y="2727"/>
              <a:ext cx="33" cy="3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grpSp>
      <p:grpSp>
        <p:nvGrpSpPr>
          <p:cNvPr id="193542" name="Group 549"/>
          <p:cNvGrpSpPr>
            <a:grpSpLocks/>
          </p:cNvGrpSpPr>
          <p:nvPr/>
        </p:nvGrpSpPr>
        <p:grpSpPr bwMode="auto">
          <a:xfrm>
            <a:off x="2413002" y="2392365"/>
            <a:ext cx="4232275" cy="3711575"/>
            <a:chOff x="1300" y="1670"/>
            <a:chExt cx="2049" cy="1800"/>
          </a:xfrm>
        </p:grpSpPr>
        <p:pic>
          <p:nvPicPr>
            <p:cNvPr id="193543" name="Picture 550" descr="vgasull_23497540"/>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773" y="3199"/>
              <a:ext cx="361"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3544" name="Picture 551" descr="vgasull_2513809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41" y="1865"/>
              <a:ext cx="361"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3545" name="Picture 552" descr="12537899@N00_6199863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00" y="3005"/>
              <a:ext cx="361"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3546" name="Picture 553" descr="amos_33004438"/>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45" y="1670"/>
              <a:ext cx="361"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4925">
                  <a:solidFill>
                    <a:srgbClr val="000000"/>
                  </a:solidFill>
                  <a:miter lim="800000"/>
                  <a:headEnd/>
                  <a:tailEnd/>
                </a14:hiddenLine>
              </a:ext>
            </a:extLst>
          </p:spPr>
        </p:pic>
        <p:pic>
          <p:nvPicPr>
            <p:cNvPr id="193547" name="Picture 554" descr="antmoose_35893232"/>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1355" y="2059"/>
              <a:ext cx="362"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3548" name="Picture 555" descr="brodo_160872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45" y="3116"/>
              <a:ext cx="362"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3549" name="Picture 556" descr="daryoush_6653631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68" y="2226"/>
              <a:ext cx="362"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3550" name="Picture 557" descr="ekenzie_18947135"/>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2746" y="3088"/>
              <a:ext cx="243" cy="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3551" name="Picture 558" descr="ewanmcdowall_6082158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884" y="2615"/>
              <a:ext cx="361"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3552" name="Picture 559" descr="gauiscaecilius_668314"/>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412" y="2143"/>
              <a:ext cx="362"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3553" name="Picture 560" descr="kurtnaks_31263284"/>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439" y="2476"/>
              <a:ext cx="241" cy="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3554" name="Picture 561" descr="kurtnaks_31264738"/>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107" y="3088"/>
              <a:ext cx="242" cy="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3555" name="Picture 562" descr="kurtnaks_31268253"/>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2412" y="1809"/>
              <a:ext cx="362" cy="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3556" name="Picture 563" descr="mrjennings_23299087"/>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468" y="2588"/>
              <a:ext cx="271" cy="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3557" name="Picture 564" descr="mrjennings_62624466"/>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913" y="2643"/>
              <a:ext cx="361"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3558" name="Picture 565" descr="mscolly_8512764"/>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1912" y="2059"/>
              <a:ext cx="271" cy="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3559" name="Oval 566"/>
            <p:cNvSpPr>
              <a:spLocks noChangeArrowheads="1"/>
            </p:cNvSpPr>
            <p:nvPr/>
          </p:nvSpPr>
          <p:spPr bwMode="auto">
            <a:xfrm flipH="1">
              <a:off x="1828" y="1781"/>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560" name="Oval 567"/>
            <p:cNvSpPr>
              <a:spLocks noChangeArrowheads="1"/>
            </p:cNvSpPr>
            <p:nvPr/>
          </p:nvSpPr>
          <p:spPr bwMode="auto">
            <a:xfrm flipH="1">
              <a:off x="1934" y="1837"/>
              <a:ext cx="33"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561" name="Oval 568"/>
            <p:cNvSpPr>
              <a:spLocks noChangeArrowheads="1"/>
            </p:cNvSpPr>
            <p:nvPr/>
          </p:nvSpPr>
          <p:spPr bwMode="auto">
            <a:xfrm flipH="1">
              <a:off x="2045" y="1726"/>
              <a:ext cx="33"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562" name="Oval 569"/>
            <p:cNvSpPr>
              <a:spLocks noChangeArrowheads="1"/>
            </p:cNvSpPr>
            <p:nvPr/>
          </p:nvSpPr>
          <p:spPr bwMode="auto">
            <a:xfrm flipH="1">
              <a:off x="1967" y="2109"/>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563" name="Oval 570"/>
            <p:cNvSpPr>
              <a:spLocks noChangeArrowheads="1"/>
            </p:cNvSpPr>
            <p:nvPr/>
          </p:nvSpPr>
          <p:spPr bwMode="auto">
            <a:xfrm flipH="1">
              <a:off x="2078" y="2198"/>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564" name="Oval 571"/>
            <p:cNvSpPr>
              <a:spLocks noChangeArrowheads="1"/>
            </p:cNvSpPr>
            <p:nvPr/>
          </p:nvSpPr>
          <p:spPr bwMode="auto">
            <a:xfrm flipH="1">
              <a:off x="1773" y="1865"/>
              <a:ext cx="33"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565" name="Oval 572"/>
            <p:cNvSpPr>
              <a:spLocks noChangeArrowheads="1"/>
            </p:cNvSpPr>
            <p:nvPr/>
          </p:nvSpPr>
          <p:spPr bwMode="auto">
            <a:xfrm flipH="1">
              <a:off x="2468" y="1865"/>
              <a:ext cx="33"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566" name="Oval 573"/>
            <p:cNvSpPr>
              <a:spLocks noChangeArrowheads="1"/>
            </p:cNvSpPr>
            <p:nvPr/>
          </p:nvSpPr>
          <p:spPr bwMode="auto">
            <a:xfrm flipH="1">
              <a:off x="1967" y="2282"/>
              <a:ext cx="34"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567" name="Oval 574"/>
            <p:cNvSpPr>
              <a:spLocks noChangeArrowheads="1"/>
            </p:cNvSpPr>
            <p:nvPr/>
          </p:nvSpPr>
          <p:spPr bwMode="auto">
            <a:xfrm flipH="1">
              <a:off x="2718" y="1892"/>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568" name="Oval 575"/>
            <p:cNvSpPr>
              <a:spLocks noChangeArrowheads="1"/>
            </p:cNvSpPr>
            <p:nvPr/>
          </p:nvSpPr>
          <p:spPr bwMode="auto">
            <a:xfrm flipH="1">
              <a:off x="2551" y="2004"/>
              <a:ext cx="34"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569" name="Oval 576"/>
            <p:cNvSpPr>
              <a:spLocks noChangeArrowheads="1"/>
            </p:cNvSpPr>
            <p:nvPr/>
          </p:nvSpPr>
          <p:spPr bwMode="auto">
            <a:xfrm flipH="1">
              <a:off x="2440" y="2198"/>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570" name="Oval 577"/>
            <p:cNvSpPr>
              <a:spLocks noChangeArrowheads="1"/>
            </p:cNvSpPr>
            <p:nvPr/>
          </p:nvSpPr>
          <p:spPr bwMode="auto">
            <a:xfrm flipH="1">
              <a:off x="2718" y="2337"/>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571" name="Oval 578"/>
            <p:cNvSpPr>
              <a:spLocks noChangeArrowheads="1"/>
            </p:cNvSpPr>
            <p:nvPr/>
          </p:nvSpPr>
          <p:spPr bwMode="auto">
            <a:xfrm flipH="1">
              <a:off x="2551" y="2699"/>
              <a:ext cx="34"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572" name="Oval 579"/>
            <p:cNvSpPr>
              <a:spLocks noChangeArrowheads="1"/>
            </p:cNvSpPr>
            <p:nvPr/>
          </p:nvSpPr>
          <p:spPr bwMode="auto">
            <a:xfrm flipH="1">
              <a:off x="2662" y="2754"/>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573" name="Oval 580"/>
            <p:cNvSpPr>
              <a:spLocks noChangeArrowheads="1"/>
            </p:cNvSpPr>
            <p:nvPr/>
          </p:nvSpPr>
          <p:spPr bwMode="auto">
            <a:xfrm flipH="1">
              <a:off x="2190" y="2643"/>
              <a:ext cx="33"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574" name="Oval 581"/>
            <p:cNvSpPr>
              <a:spLocks noChangeArrowheads="1"/>
            </p:cNvSpPr>
            <p:nvPr/>
          </p:nvSpPr>
          <p:spPr bwMode="auto">
            <a:xfrm flipH="1">
              <a:off x="2496" y="2866"/>
              <a:ext cx="33"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575" name="Oval 582"/>
            <p:cNvSpPr>
              <a:spLocks noChangeArrowheads="1"/>
            </p:cNvSpPr>
            <p:nvPr/>
          </p:nvSpPr>
          <p:spPr bwMode="auto">
            <a:xfrm flipH="1">
              <a:off x="2078" y="2754"/>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576" name="Oval 583"/>
            <p:cNvSpPr>
              <a:spLocks noChangeArrowheads="1"/>
            </p:cNvSpPr>
            <p:nvPr/>
          </p:nvSpPr>
          <p:spPr bwMode="auto">
            <a:xfrm flipH="1">
              <a:off x="1550" y="2532"/>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577" name="Oval 584"/>
            <p:cNvSpPr>
              <a:spLocks noChangeArrowheads="1"/>
            </p:cNvSpPr>
            <p:nvPr/>
          </p:nvSpPr>
          <p:spPr bwMode="auto">
            <a:xfrm flipH="1">
              <a:off x="1494" y="2671"/>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578" name="Oval 585"/>
            <p:cNvSpPr>
              <a:spLocks noChangeArrowheads="1"/>
            </p:cNvSpPr>
            <p:nvPr/>
          </p:nvSpPr>
          <p:spPr bwMode="auto">
            <a:xfrm flipH="1">
              <a:off x="1439" y="2143"/>
              <a:ext cx="33"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579" name="Oval 586"/>
            <p:cNvSpPr>
              <a:spLocks noChangeArrowheads="1"/>
            </p:cNvSpPr>
            <p:nvPr/>
          </p:nvSpPr>
          <p:spPr bwMode="auto">
            <a:xfrm flipH="1">
              <a:off x="1606" y="2170"/>
              <a:ext cx="33"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580" name="Oval 587"/>
            <p:cNvSpPr>
              <a:spLocks noChangeArrowheads="1"/>
            </p:cNvSpPr>
            <p:nvPr/>
          </p:nvSpPr>
          <p:spPr bwMode="auto">
            <a:xfrm flipH="1">
              <a:off x="1606" y="3116"/>
              <a:ext cx="33"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581" name="Oval 588"/>
            <p:cNvSpPr>
              <a:spLocks noChangeArrowheads="1"/>
            </p:cNvSpPr>
            <p:nvPr/>
          </p:nvSpPr>
          <p:spPr bwMode="auto">
            <a:xfrm flipH="1">
              <a:off x="1550" y="3199"/>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582" name="Oval 589"/>
            <p:cNvSpPr>
              <a:spLocks noChangeArrowheads="1"/>
            </p:cNvSpPr>
            <p:nvPr/>
          </p:nvSpPr>
          <p:spPr bwMode="auto">
            <a:xfrm flipH="1">
              <a:off x="3191" y="3171"/>
              <a:ext cx="33"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583" name="Oval 590"/>
            <p:cNvSpPr>
              <a:spLocks noChangeArrowheads="1"/>
            </p:cNvSpPr>
            <p:nvPr/>
          </p:nvSpPr>
          <p:spPr bwMode="auto">
            <a:xfrm flipH="1">
              <a:off x="1967" y="3255"/>
              <a:ext cx="34"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584" name="Oval 591"/>
            <p:cNvSpPr>
              <a:spLocks noChangeArrowheads="1"/>
            </p:cNvSpPr>
            <p:nvPr/>
          </p:nvSpPr>
          <p:spPr bwMode="auto">
            <a:xfrm flipH="1">
              <a:off x="2078" y="2754"/>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585" name="Oval 592"/>
            <p:cNvSpPr>
              <a:spLocks noChangeArrowheads="1"/>
            </p:cNvSpPr>
            <p:nvPr/>
          </p:nvSpPr>
          <p:spPr bwMode="auto">
            <a:xfrm flipH="1">
              <a:off x="1828" y="3338"/>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586" name="Oval 593"/>
            <p:cNvSpPr>
              <a:spLocks noChangeArrowheads="1"/>
            </p:cNvSpPr>
            <p:nvPr/>
          </p:nvSpPr>
          <p:spPr bwMode="auto">
            <a:xfrm flipH="1">
              <a:off x="1939" y="2838"/>
              <a:ext cx="34"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587" name="Oval 594"/>
            <p:cNvSpPr>
              <a:spLocks noChangeArrowheads="1"/>
            </p:cNvSpPr>
            <p:nvPr/>
          </p:nvSpPr>
          <p:spPr bwMode="auto">
            <a:xfrm flipH="1">
              <a:off x="1912" y="3338"/>
              <a:ext cx="33"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588" name="Oval 595"/>
            <p:cNvSpPr>
              <a:spLocks noChangeArrowheads="1"/>
            </p:cNvSpPr>
            <p:nvPr/>
          </p:nvSpPr>
          <p:spPr bwMode="auto">
            <a:xfrm flipH="1">
              <a:off x="2051" y="2838"/>
              <a:ext cx="33"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589" name="Oval 596"/>
            <p:cNvSpPr>
              <a:spLocks noChangeArrowheads="1"/>
            </p:cNvSpPr>
            <p:nvPr/>
          </p:nvSpPr>
          <p:spPr bwMode="auto">
            <a:xfrm flipH="1">
              <a:off x="2329" y="3171"/>
              <a:ext cx="33"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590" name="Oval 597"/>
            <p:cNvSpPr>
              <a:spLocks noChangeArrowheads="1"/>
            </p:cNvSpPr>
            <p:nvPr/>
          </p:nvSpPr>
          <p:spPr bwMode="auto">
            <a:xfrm flipH="1">
              <a:off x="3302" y="3255"/>
              <a:ext cx="34"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591" name="Oval 598"/>
            <p:cNvSpPr>
              <a:spLocks noChangeArrowheads="1"/>
            </p:cNvSpPr>
            <p:nvPr/>
          </p:nvSpPr>
          <p:spPr bwMode="auto">
            <a:xfrm flipH="1">
              <a:off x="2802" y="3199"/>
              <a:ext cx="33"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592" name="Oval 599"/>
            <p:cNvSpPr>
              <a:spLocks noChangeArrowheads="1"/>
            </p:cNvSpPr>
            <p:nvPr/>
          </p:nvSpPr>
          <p:spPr bwMode="auto">
            <a:xfrm flipH="1">
              <a:off x="3135" y="2782"/>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593" name="Oval 600"/>
            <p:cNvSpPr>
              <a:spLocks noChangeArrowheads="1"/>
            </p:cNvSpPr>
            <p:nvPr/>
          </p:nvSpPr>
          <p:spPr bwMode="auto">
            <a:xfrm flipH="1">
              <a:off x="2885" y="3338"/>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594" name="Oval 601"/>
            <p:cNvSpPr>
              <a:spLocks noChangeArrowheads="1"/>
            </p:cNvSpPr>
            <p:nvPr/>
          </p:nvSpPr>
          <p:spPr bwMode="auto">
            <a:xfrm flipH="1">
              <a:off x="2996" y="2838"/>
              <a:ext cx="34"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595" name="Oval 602"/>
            <p:cNvSpPr>
              <a:spLocks noChangeArrowheads="1"/>
            </p:cNvSpPr>
            <p:nvPr/>
          </p:nvSpPr>
          <p:spPr bwMode="auto">
            <a:xfrm flipH="1">
              <a:off x="2968" y="1920"/>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596" name="Oval 603"/>
            <p:cNvSpPr>
              <a:spLocks noChangeArrowheads="1"/>
            </p:cNvSpPr>
            <p:nvPr/>
          </p:nvSpPr>
          <p:spPr bwMode="auto">
            <a:xfrm flipH="1">
              <a:off x="3135" y="2059"/>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597" name="Oval 604"/>
            <p:cNvSpPr>
              <a:spLocks noChangeArrowheads="1"/>
            </p:cNvSpPr>
            <p:nvPr/>
          </p:nvSpPr>
          <p:spPr bwMode="auto">
            <a:xfrm flipH="1">
              <a:off x="3219" y="2337"/>
              <a:ext cx="33"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598" name="Oval 605"/>
            <p:cNvSpPr>
              <a:spLocks noChangeArrowheads="1"/>
            </p:cNvSpPr>
            <p:nvPr/>
          </p:nvSpPr>
          <p:spPr bwMode="auto">
            <a:xfrm flipH="1">
              <a:off x="3219" y="2254"/>
              <a:ext cx="33"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599" name="Oval 606"/>
            <p:cNvSpPr>
              <a:spLocks noChangeArrowheads="1"/>
            </p:cNvSpPr>
            <p:nvPr/>
          </p:nvSpPr>
          <p:spPr bwMode="auto">
            <a:xfrm flipH="1">
              <a:off x="1328" y="3032"/>
              <a:ext cx="33"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600" name="Oval 607"/>
            <p:cNvSpPr>
              <a:spLocks noChangeArrowheads="1"/>
            </p:cNvSpPr>
            <p:nvPr/>
          </p:nvSpPr>
          <p:spPr bwMode="auto">
            <a:xfrm flipH="1">
              <a:off x="1912" y="1753"/>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601" name="Oval 608"/>
            <p:cNvSpPr>
              <a:spLocks noChangeArrowheads="1"/>
            </p:cNvSpPr>
            <p:nvPr/>
          </p:nvSpPr>
          <p:spPr bwMode="auto">
            <a:xfrm flipH="1">
              <a:off x="2023" y="1809"/>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602" name="Oval 609"/>
            <p:cNvSpPr>
              <a:spLocks noChangeArrowheads="1"/>
            </p:cNvSpPr>
            <p:nvPr/>
          </p:nvSpPr>
          <p:spPr bwMode="auto">
            <a:xfrm flipH="1">
              <a:off x="2496" y="1948"/>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603" name="Oval 610"/>
            <p:cNvSpPr>
              <a:spLocks noChangeArrowheads="1"/>
            </p:cNvSpPr>
            <p:nvPr/>
          </p:nvSpPr>
          <p:spPr bwMode="auto">
            <a:xfrm flipH="1">
              <a:off x="2635" y="1892"/>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604" name="Oval 611"/>
            <p:cNvSpPr>
              <a:spLocks noChangeArrowheads="1"/>
            </p:cNvSpPr>
            <p:nvPr/>
          </p:nvSpPr>
          <p:spPr bwMode="auto">
            <a:xfrm flipH="1">
              <a:off x="2662" y="1837"/>
              <a:ext cx="34" cy="33"/>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605" name="Oval 612"/>
            <p:cNvSpPr>
              <a:spLocks noChangeArrowheads="1"/>
            </p:cNvSpPr>
            <p:nvPr/>
          </p:nvSpPr>
          <p:spPr bwMode="auto">
            <a:xfrm flipH="1">
              <a:off x="3191" y="1948"/>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606" name="Oval 613"/>
            <p:cNvSpPr>
              <a:spLocks noChangeArrowheads="1"/>
            </p:cNvSpPr>
            <p:nvPr/>
          </p:nvSpPr>
          <p:spPr bwMode="auto">
            <a:xfrm flipH="1">
              <a:off x="3080" y="1892"/>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607" name="Oval 614"/>
            <p:cNvSpPr>
              <a:spLocks noChangeArrowheads="1"/>
            </p:cNvSpPr>
            <p:nvPr/>
          </p:nvSpPr>
          <p:spPr bwMode="auto">
            <a:xfrm flipH="1">
              <a:off x="2996" y="2004"/>
              <a:ext cx="34" cy="33"/>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608" name="Oval 615"/>
            <p:cNvSpPr>
              <a:spLocks noChangeArrowheads="1"/>
            </p:cNvSpPr>
            <p:nvPr/>
          </p:nvSpPr>
          <p:spPr bwMode="auto">
            <a:xfrm flipH="1">
              <a:off x="1439" y="2226"/>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609" name="Oval 616"/>
            <p:cNvSpPr>
              <a:spLocks noChangeArrowheads="1"/>
            </p:cNvSpPr>
            <p:nvPr/>
          </p:nvSpPr>
          <p:spPr bwMode="auto">
            <a:xfrm flipH="1">
              <a:off x="1634" y="2087"/>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610" name="Oval 617"/>
            <p:cNvSpPr>
              <a:spLocks noChangeArrowheads="1"/>
            </p:cNvSpPr>
            <p:nvPr/>
          </p:nvSpPr>
          <p:spPr bwMode="auto">
            <a:xfrm flipH="1">
              <a:off x="2523" y="2198"/>
              <a:ext cx="34"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611" name="Oval 618"/>
            <p:cNvSpPr>
              <a:spLocks noChangeArrowheads="1"/>
            </p:cNvSpPr>
            <p:nvPr/>
          </p:nvSpPr>
          <p:spPr bwMode="auto">
            <a:xfrm flipH="1">
              <a:off x="2468" y="2365"/>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612" name="Oval 619"/>
            <p:cNvSpPr>
              <a:spLocks noChangeArrowheads="1"/>
            </p:cNvSpPr>
            <p:nvPr/>
          </p:nvSpPr>
          <p:spPr bwMode="auto">
            <a:xfrm flipH="1">
              <a:off x="2635" y="2282"/>
              <a:ext cx="33" cy="33"/>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613" name="Oval 620"/>
            <p:cNvSpPr>
              <a:spLocks noChangeArrowheads="1"/>
            </p:cNvSpPr>
            <p:nvPr/>
          </p:nvSpPr>
          <p:spPr bwMode="auto">
            <a:xfrm flipH="1">
              <a:off x="2078" y="2282"/>
              <a:ext cx="34" cy="33"/>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614" name="Oval 621"/>
            <p:cNvSpPr>
              <a:spLocks noChangeArrowheads="1"/>
            </p:cNvSpPr>
            <p:nvPr/>
          </p:nvSpPr>
          <p:spPr bwMode="auto">
            <a:xfrm flipH="1">
              <a:off x="2106" y="2087"/>
              <a:ext cx="34"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615" name="Oval 622"/>
            <p:cNvSpPr>
              <a:spLocks noChangeArrowheads="1"/>
            </p:cNvSpPr>
            <p:nvPr/>
          </p:nvSpPr>
          <p:spPr bwMode="auto">
            <a:xfrm flipH="1">
              <a:off x="1967" y="2671"/>
              <a:ext cx="34"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616" name="Oval 623"/>
            <p:cNvSpPr>
              <a:spLocks noChangeArrowheads="1"/>
            </p:cNvSpPr>
            <p:nvPr/>
          </p:nvSpPr>
          <p:spPr bwMode="auto">
            <a:xfrm flipH="1">
              <a:off x="2635" y="2838"/>
              <a:ext cx="33" cy="33"/>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617" name="Oval 624"/>
            <p:cNvSpPr>
              <a:spLocks noChangeArrowheads="1"/>
            </p:cNvSpPr>
            <p:nvPr/>
          </p:nvSpPr>
          <p:spPr bwMode="auto">
            <a:xfrm flipH="1">
              <a:off x="2662" y="2643"/>
              <a:ext cx="34"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618" name="Oval 625"/>
            <p:cNvSpPr>
              <a:spLocks noChangeArrowheads="1"/>
            </p:cNvSpPr>
            <p:nvPr/>
          </p:nvSpPr>
          <p:spPr bwMode="auto">
            <a:xfrm flipH="1">
              <a:off x="3052" y="2782"/>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619" name="Oval 626"/>
            <p:cNvSpPr>
              <a:spLocks noChangeArrowheads="1"/>
            </p:cNvSpPr>
            <p:nvPr/>
          </p:nvSpPr>
          <p:spPr bwMode="auto">
            <a:xfrm flipH="1">
              <a:off x="3080" y="2671"/>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620" name="Oval 627"/>
            <p:cNvSpPr>
              <a:spLocks noChangeArrowheads="1"/>
            </p:cNvSpPr>
            <p:nvPr/>
          </p:nvSpPr>
          <p:spPr bwMode="auto">
            <a:xfrm flipH="1">
              <a:off x="2941" y="2782"/>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621" name="Oval 628"/>
            <p:cNvSpPr>
              <a:spLocks noChangeArrowheads="1"/>
            </p:cNvSpPr>
            <p:nvPr/>
          </p:nvSpPr>
          <p:spPr bwMode="auto">
            <a:xfrm flipH="1">
              <a:off x="3219" y="3255"/>
              <a:ext cx="33" cy="33"/>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622" name="Oval 629"/>
            <p:cNvSpPr>
              <a:spLocks noChangeArrowheads="1"/>
            </p:cNvSpPr>
            <p:nvPr/>
          </p:nvSpPr>
          <p:spPr bwMode="auto">
            <a:xfrm flipH="1">
              <a:off x="3135" y="3310"/>
              <a:ext cx="34"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623" name="Oval 630"/>
            <p:cNvSpPr>
              <a:spLocks noChangeArrowheads="1"/>
            </p:cNvSpPr>
            <p:nvPr/>
          </p:nvSpPr>
          <p:spPr bwMode="auto">
            <a:xfrm flipH="1">
              <a:off x="2885" y="3227"/>
              <a:ext cx="34"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624" name="Oval 631"/>
            <p:cNvSpPr>
              <a:spLocks noChangeArrowheads="1"/>
            </p:cNvSpPr>
            <p:nvPr/>
          </p:nvSpPr>
          <p:spPr bwMode="auto">
            <a:xfrm flipH="1">
              <a:off x="2913" y="3144"/>
              <a:ext cx="33" cy="33"/>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625" name="Oval 632"/>
            <p:cNvSpPr>
              <a:spLocks noChangeArrowheads="1"/>
            </p:cNvSpPr>
            <p:nvPr/>
          </p:nvSpPr>
          <p:spPr bwMode="auto">
            <a:xfrm flipH="1">
              <a:off x="2468" y="3227"/>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626" name="Oval 633"/>
            <p:cNvSpPr>
              <a:spLocks noChangeArrowheads="1"/>
            </p:cNvSpPr>
            <p:nvPr/>
          </p:nvSpPr>
          <p:spPr bwMode="auto">
            <a:xfrm flipH="1">
              <a:off x="2273" y="3255"/>
              <a:ext cx="34" cy="33"/>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627" name="Oval 634"/>
            <p:cNvSpPr>
              <a:spLocks noChangeArrowheads="1"/>
            </p:cNvSpPr>
            <p:nvPr/>
          </p:nvSpPr>
          <p:spPr bwMode="auto">
            <a:xfrm flipH="1">
              <a:off x="2551" y="3310"/>
              <a:ext cx="34"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628" name="Oval 635"/>
            <p:cNvSpPr>
              <a:spLocks noChangeArrowheads="1"/>
            </p:cNvSpPr>
            <p:nvPr/>
          </p:nvSpPr>
          <p:spPr bwMode="auto">
            <a:xfrm flipH="1">
              <a:off x="2051" y="3366"/>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629" name="Oval 636"/>
            <p:cNvSpPr>
              <a:spLocks noChangeArrowheads="1"/>
            </p:cNvSpPr>
            <p:nvPr/>
          </p:nvSpPr>
          <p:spPr bwMode="auto">
            <a:xfrm flipH="1">
              <a:off x="1828" y="3227"/>
              <a:ext cx="34"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630" name="Oval 637"/>
            <p:cNvSpPr>
              <a:spLocks noChangeArrowheads="1"/>
            </p:cNvSpPr>
            <p:nvPr/>
          </p:nvSpPr>
          <p:spPr bwMode="auto">
            <a:xfrm flipH="1">
              <a:off x="1884" y="3394"/>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631" name="Oval 638"/>
            <p:cNvSpPr>
              <a:spLocks noChangeArrowheads="1"/>
            </p:cNvSpPr>
            <p:nvPr/>
          </p:nvSpPr>
          <p:spPr bwMode="auto">
            <a:xfrm flipH="1">
              <a:off x="1328" y="3199"/>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632" name="Oval 639"/>
            <p:cNvSpPr>
              <a:spLocks noChangeArrowheads="1"/>
            </p:cNvSpPr>
            <p:nvPr/>
          </p:nvSpPr>
          <p:spPr bwMode="auto">
            <a:xfrm flipH="1">
              <a:off x="1439" y="3060"/>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633" name="Oval 640"/>
            <p:cNvSpPr>
              <a:spLocks noChangeArrowheads="1"/>
            </p:cNvSpPr>
            <p:nvPr/>
          </p:nvSpPr>
          <p:spPr bwMode="auto">
            <a:xfrm flipH="1">
              <a:off x="1578" y="2699"/>
              <a:ext cx="34" cy="33"/>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634" name="Oval 641"/>
            <p:cNvSpPr>
              <a:spLocks noChangeArrowheads="1"/>
            </p:cNvSpPr>
            <p:nvPr/>
          </p:nvSpPr>
          <p:spPr bwMode="auto">
            <a:xfrm flipH="1">
              <a:off x="1606" y="2615"/>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635" name="Oval 642"/>
            <p:cNvSpPr>
              <a:spLocks noChangeArrowheads="1"/>
            </p:cNvSpPr>
            <p:nvPr/>
          </p:nvSpPr>
          <p:spPr bwMode="auto">
            <a:xfrm flipH="1">
              <a:off x="1467" y="2754"/>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636" name="Oval 643"/>
            <p:cNvSpPr>
              <a:spLocks noChangeArrowheads="1"/>
            </p:cNvSpPr>
            <p:nvPr/>
          </p:nvSpPr>
          <p:spPr bwMode="auto">
            <a:xfrm flipH="1">
              <a:off x="1773" y="1726"/>
              <a:ext cx="33" cy="3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637" name="Oval 644"/>
            <p:cNvSpPr>
              <a:spLocks noChangeArrowheads="1"/>
            </p:cNvSpPr>
            <p:nvPr/>
          </p:nvSpPr>
          <p:spPr bwMode="auto">
            <a:xfrm flipH="1">
              <a:off x="1856" y="1865"/>
              <a:ext cx="34" cy="3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638" name="Oval 645"/>
            <p:cNvSpPr>
              <a:spLocks noChangeArrowheads="1"/>
            </p:cNvSpPr>
            <p:nvPr/>
          </p:nvSpPr>
          <p:spPr bwMode="auto">
            <a:xfrm flipH="1">
              <a:off x="2635" y="1976"/>
              <a:ext cx="33" cy="3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639" name="Oval 646"/>
            <p:cNvSpPr>
              <a:spLocks noChangeArrowheads="1"/>
            </p:cNvSpPr>
            <p:nvPr/>
          </p:nvSpPr>
          <p:spPr bwMode="auto">
            <a:xfrm flipH="1">
              <a:off x="2551" y="1837"/>
              <a:ext cx="34" cy="3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640" name="Oval 647"/>
            <p:cNvSpPr>
              <a:spLocks noChangeArrowheads="1"/>
            </p:cNvSpPr>
            <p:nvPr/>
          </p:nvSpPr>
          <p:spPr bwMode="auto">
            <a:xfrm flipH="1">
              <a:off x="3080" y="1948"/>
              <a:ext cx="33"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641" name="Oval 648"/>
            <p:cNvSpPr>
              <a:spLocks noChangeArrowheads="1"/>
            </p:cNvSpPr>
            <p:nvPr/>
          </p:nvSpPr>
          <p:spPr bwMode="auto">
            <a:xfrm flipH="1">
              <a:off x="3247" y="2087"/>
              <a:ext cx="33"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642" name="Oval 649"/>
            <p:cNvSpPr>
              <a:spLocks noChangeArrowheads="1"/>
            </p:cNvSpPr>
            <p:nvPr/>
          </p:nvSpPr>
          <p:spPr bwMode="auto">
            <a:xfrm flipH="1">
              <a:off x="2941" y="3366"/>
              <a:ext cx="33"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643" name="Oval 650"/>
            <p:cNvSpPr>
              <a:spLocks noChangeArrowheads="1"/>
            </p:cNvSpPr>
            <p:nvPr/>
          </p:nvSpPr>
          <p:spPr bwMode="auto">
            <a:xfrm flipH="1">
              <a:off x="2802" y="3338"/>
              <a:ext cx="33"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644" name="Oval 651"/>
            <p:cNvSpPr>
              <a:spLocks noChangeArrowheads="1"/>
            </p:cNvSpPr>
            <p:nvPr/>
          </p:nvSpPr>
          <p:spPr bwMode="auto">
            <a:xfrm flipH="1">
              <a:off x="2774" y="3116"/>
              <a:ext cx="33" cy="3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645" name="Oval 652"/>
            <p:cNvSpPr>
              <a:spLocks noChangeArrowheads="1"/>
            </p:cNvSpPr>
            <p:nvPr/>
          </p:nvSpPr>
          <p:spPr bwMode="auto">
            <a:xfrm flipH="1">
              <a:off x="2412" y="3144"/>
              <a:ext cx="34" cy="3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646" name="Oval 653"/>
            <p:cNvSpPr>
              <a:spLocks noChangeArrowheads="1"/>
            </p:cNvSpPr>
            <p:nvPr/>
          </p:nvSpPr>
          <p:spPr bwMode="auto">
            <a:xfrm flipH="1">
              <a:off x="2523" y="3171"/>
              <a:ext cx="34"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647" name="Oval 654"/>
            <p:cNvSpPr>
              <a:spLocks noChangeArrowheads="1"/>
            </p:cNvSpPr>
            <p:nvPr/>
          </p:nvSpPr>
          <p:spPr bwMode="auto">
            <a:xfrm flipH="1">
              <a:off x="2357" y="3255"/>
              <a:ext cx="33" cy="3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648" name="Oval 655"/>
            <p:cNvSpPr>
              <a:spLocks noChangeArrowheads="1"/>
            </p:cNvSpPr>
            <p:nvPr/>
          </p:nvSpPr>
          <p:spPr bwMode="auto">
            <a:xfrm flipH="1">
              <a:off x="2051" y="3283"/>
              <a:ext cx="33" cy="3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649" name="Oval 656"/>
            <p:cNvSpPr>
              <a:spLocks noChangeArrowheads="1"/>
            </p:cNvSpPr>
            <p:nvPr/>
          </p:nvSpPr>
          <p:spPr bwMode="auto">
            <a:xfrm flipH="1">
              <a:off x="1967" y="3394"/>
              <a:ext cx="34"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650" name="Oval 657"/>
            <p:cNvSpPr>
              <a:spLocks noChangeArrowheads="1"/>
            </p:cNvSpPr>
            <p:nvPr/>
          </p:nvSpPr>
          <p:spPr bwMode="auto">
            <a:xfrm flipH="1">
              <a:off x="1439" y="3199"/>
              <a:ext cx="33"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651" name="Oval 658"/>
            <p:cNvSpPr>
              <a:spLocks noChangeArrowheads="1"/>
            </p:cNvSpPr>
            <p:nvPr/>
          </p:nvSpPr>
          <p:spPr bwMode="auto">
            <a:xfrm flipH="1">
              <a:off x="1522" y="3060"/>
              <a:ext cx="34"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652" name="Oval 659"/>
            <p:cNvSpPr>
              <a:spLocks noChangeArrowheads="1"/>
            </p:cNvSpPr>
            <p:nvPr/>
          </p:nvSpPr>
          <p:spPr bwMode="auto">
            <a:xfrm flipH="1">
              <a:off x="1328" y="3116"/>
              <a:ext cx="33" cy="3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653" name="Oval 660"/>
            <p:cNvSpPr>
              <a:spLocks noChangeArrowheads="1"/>
            </p:cNvSpPr>
            <p:nvPr/>
          </p:nvSpPr>
          <p:spPr bwMode="auto">
            <a:xfrm flipH="1">
              <a:off x="1550" y="2782"/>
              <a:ext cx="34"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654" name="Oval 661"/>
            <p:cNvSpPr>
              <a:spLocks noChangeArrowheads="1"/>
            </p:cNvSpPr>
            <p:nvPr/>
          </p:nvSpPr>
          <p:spPr bwMode="auto">
            <a:xfrm flipH="1">
              <a:off x="1634" y="2754"/>
              <a:ext cx="33"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655" name="Oval 662"/>
            <p:cNvSpPr>
              <a:spLocks noChangeArrowheads="1"/>
            </p:cNvSpPr>
            <p:nvPr/>
          </p:nvSpPr>
          <p:spPr bwMode="auto">
            <a:xfrm flipH="1">
              <a:off x="2051" y="2643"/>
              <a:ext cx="33"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656" name="Oval 663"/>
            <p:cNvSpPr>
              <a:spLocks noChangeArrowheads="1"/>
            </p:cNvSpPr>
            <p:nvPr/>
          </p:nvSpPr>
          <p:spPr bwMode="auto">
            <a:xfrm flipH="1">
              <a:off x="2162" y="2727"/>
              <a:ext cx="34" cy="3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657" name="Oval 664"/>
            <p:cNvSpPr>
              <a:spLocks noChangeArrowheads="1"/>
            </p:cNvSpPr>
            <p:nvPr/>
          </p:nvSpPr>
          <p:spPr bwMode="auto">
            <a:xfrm flipH="1">
              <a:off x="2106" y="2365"/>
              <a:ext cx="34"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658" name="Oval 665"/>
            <p:cNvSpPr>
              <a:spLocks noChangeArrowheads="1"/>
            </p:cNvSpPr>
            <p:nvPr/>
          </p:nvSpPr>
          <p:spPr bwMode="auto">
            <a:xfrm flipH="1">
              <a:off x="1939" y="2170"/>
              <a:ext cx="34"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659" name="Oval 666"/>
            <p:cNvSpPr>
              <a:spLocks noChangeArrowheads="1"/>
            </p:cNvSpPr>
            <p:nvPr/>
          </p:nvSpPr>
          <p:spPr bwMode="auto">
            <a:xfrm flipH="1">
              <a:off x="2496" y="2310"/>
              <a:ext cx="33" cy="3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660" name="Oval 667"/>
            <p:cNvSpPr>
              <a:spLocks noChangeArrowheads="1"/>
            </p:cNvSpPr>
            <p:nvPr/>
          </p:nvSpPr>
          <p:spPr bwMode="auto">
            <a:xfrm flipH="1">
              <a:off x="2690" y="2170"/>
              <a:ext cx="34"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661" name="Oval 668"/>
            <p:cNvSpPr>
              <a:spLocks noChangeArrowheads="1"/>
            </p:cNvSpPr>
            <p:nvPr/>
          </p:nvSpPr>
          <p:spPr bwMode="auto">
            <a:xfrm flipH="1">
              <a:off x="3135" y="2337"/>
              <a:ext cx="34"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662" name="Oval 669"/>
            <p:cNvSpPr>
              <a:spLocks noChangeArrowheads="1"/>
            </p:cNvSpPr>
            <p:nvPr/>
          </p:nvSpPr>
          <p:spPr bwMode="auto">
            <a:xfrm flipH="1">
              <a:off x="3052" y="2254"/>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663" name="Oval 670"/>
            <p:cNvSpPr>
              <a:spLocks noChangeArrowheads="1"/>
            </p:cNvSpPr>
            <p:nvPr/>
          </p:nvSpPr>
          <p:spPr bwMode="auto">
            <a:xfrm flipH="1">
              <a:off x="3274" y="2421"/>
              <a:ext cx="34" cy="33"/>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664" name="Oval 671"/>
            <p:cNvSpPr>
              <a:spLocks noChangeArrowheads="1"/>
            </p:cNvSpPr>
            <p:nvPr/>
          </p:nvSpPr>
          <p:spPr bwMode="auto">
            <a:xfrm flipH="1">
              <a:off x="2607" y="2671"/>
              <a:ext cx="33"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665" name="Oval 672"/>
            <p:cNvSpPr>
              <a:spLocks noChangeArrowheads="1"/>
            </p:cNvSpPr>
            <p:nvPr/>
          </p:nvSpPr>
          <p:spPr bwMode="auto">
            <a:xfrm flipH="1">
              <a:off x="2496" y="2615"/>
              <a:ext cx="33"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666" name="Oval 673"/>
            <p:cNvSpPr>
              <a:spLocks noChangeArrowheads="1"/>
            </p:cNvSpPr>
            <p:nvPr/>
          </p:nvSpPr>
          <p:spPr bwMode="auto">
            <a:xfrm flipH="1">
              <a:off x="2551" y="2893"/>
              <a:ext cx="34"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667" name="Oval 674"/>
            <p:cNvSpPr>
              <a:spLocks noChangeArrowheads="1"/>
            </p:cNvSpPr>
            <p:nvPr/>
          </p:nvSpPr>
          <p:spPr bwMode="auto">
            <a:xfrm flipH="1">
              <a:off x="3191" y="2727"/>
              <a:ext cx="33" cy="3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grpSp>
    </p:spTree>
    <p:extLst>
      <p:ext uri="{BB962C8B-B14F-4D97-AF65-F5344CB8AC3E}">
        <p14:creationId xmlns:p14="http://schemas.microsoft.com/office/powerpoint/2010/main" val="831235540"/>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195235"/>
                                        </p:tgtEl>
                                        <p:attrNameLst>
                                          <p:attrName>style.visibility</p:attrName>
                                        </p:attrNameLst>
                                      </p:cBhvr>
                                      <p:to>
                                        <p:strVal val="visible"/>
                                      </p:to>
                                    </p:set>
                                    <p:animEffect transition="in" filter="fade">
                                      <p:cBhvr>
                                        <p:cTn id="10" dur="500"/>
                                        <p:tgtEl>
                                          <p:spTgt spid="195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Line 734"/>
          <p:cNvSpPr>
            <a:spLocks noChangeShapeType="1"/>
          </p:cNvSpPr>
          <p:nvPr/>
        </p:nvSpPr>
        <p:spPr bwMode="auto">
          <a:xfrm flipH="1" flipV="1">
            <a:off x="3035302" y="4465638"/>
            <a:ext cx="3332163" cy="1295400"/>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4563" name="Rectangle 2"/>
          <p:cNvSpPr>
            <a:spLocks noGrp="1" noChangeArrowheads="1"/>
          </p:cNvSpPr>
          <p:nvPr>
            <p:ph type="title"/>
          </p:nvPr>
        </p:nvSpPr>
        <p:spPr/>
        <p:txBody>
          <a:bodyPr/>
          <a:lstStyle/>
          <a:p>
            <a:pPr eaLnBrk="1" hangingPunct="1"/>
            <a:r>
              <a:rPr lang="en-US" altLang="en-US"/>
              <a:t>Feature matching</a:t>
            </a:r>
          </a:p>
        </p:txBody>
      </p:sp>
      <p:grpSp>
        <p:nvGrpSpPr>
          <p:cNvPr id="194564" name="Group 585"/>
          <p:cNvGrpSpPr>
            <a:grpSpLocks/>
          </p:cNvGrpSpPr>
          <p:nvPr/>
        </p:nvGrpSpPr>
        <p:grpSpPr bwMode="auto">
          <a:xfrm>
            <a:off x="2413002" y="2395540"/>
            <a:ext cx="4232275" cy="3711575"/>
            <a:chOff x="1300" y="1670"/>
            <a:chExt cx="2049" cy="1800"/>
          </a:xfrm>
        </p:grpSpPr>
        <p:sp>
          <p:nvSpPr>
            <p:cNvPr id="194712" name="Line 584"/>
            <p:cNvSpPr>
              <a:spLocks noChangeShapeType="1"/>
            </p:cNvSpPr>
            <p:nvPr/>
          </p:nvSpPr>
          <p:spPr bwMode="auto">
            <a:xfrm flipH="1">
              <a:off x="3098" y="2354"/>
              <a:ext cx="24" cy="435"/>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4713" name="Line 582"/>
            <p:cNvSpPr>
              <a:spLocks noChangeShapeType="1"/>
            </p:cNvSpPr>
            <p:nvPr/>
          </p:nvSpPr>
          <p:spPr bwMode="auto">
            <a:xfrm>
              <a:off x="3074" y="2813"/>
              <a:ext cx="120" cy="436"/>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4714" name="Line 580"/>
            <p:cNvSpPr>
              <a:spLocks noChangeShapeType="1"/>
            </p:cNvSpPr>
            <p:nvPr/>
          </p:nvSpPr>
          <p:spPr bwMode="auto">
            <a:xfrm>
              <a:off x="2638" y="2281"/>
              <a:ext cx="483" cy="40"/>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4715" name="Line 581"/>
            <p:cNvSpPr>
              <a:spLocks noChangeShapeType="1"/>
            </p:cNvSpPr>
            <p:nvPr/>
          </p:nvSpPr>
          <p:spPr bwMode="auto">
            <a:xfrm flipV="1">
              <a:off x="2057" y="2273"/>
              <a:ext cx="580" cy="468"/>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4716" name="Line 5"/>
            <p:cNvSpPr>
              <a:spLocks noChangeShapeType="1"/>
            </p:cNvSpPr>
            <p:nvPr/>
          </p:nvSpPr>
          <p:spPr bwMode="auto">
            <a:xfrm>
              <a:off x="1912" y="1809"/>
              <a:ext cx="166" cy="473"/>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4717" name="Line 6"/>
            <p:cNvSpPr>
              <a:spLocks noChangeShapeType="1"/>
            </p:cNvSpPr>
            <p:nvPr/>
          </p:nvSpPr>
          <p:spPr bwMode="auto">
            <a:xfrm>
              <a:off x="1912" y="1809"/>
              <a:ext cx="139" cy="973"/>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4718" name="Line 7"/>
            <p:cNvSpPr>
              <a:spLocks noChangeShapeType="1"/>
            </p:cNvSpPr>
            <p:nvPr/>
          </p:nvSpPr>
          <p:spPr bwMode="auto">
            <a:xfrm flipH="1">
              <a:off x="2051" y="2282"/>
              <a:ext cx="27" cy="500"/>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4719" name="Line 8"/>
            <p:cNvSpPr>
              <a:spLocks noChangeShapeType="1"/>
            </p:cNvSpPr>
            <p:nvPr/>
          </p:nvSpPr>
          <p:spPr bwMode="auto">
            <a:xfrm>
              <a:off x="1522" y="2615"/>
              <a:ext cx="529" cy="167"/>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4720" name="Line 10"/>
            <p:cNvSpPr>
              <a:spLocks noChangeShapeType="1"/>
            </p:cNvSpPr>
            <p:nvPr/>
          </p:nvSpPr>
          <p:spPr bwMode="auto">
            <a:xfrm>
              <a:off x="1522" y="3144"/>
              <a:ext cx="473" cy="194"/>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4721" name="Line 16"/>
            <p:cNvSpPr>
              <a:spLocks noChangeShapeType="1"/>
            </p:cNvSpPr>
            <p:nvPr/>
          </p:nvSpPr>
          <p:spPr bwMode="auto">
            <a:xfrm>
              <a:off x="2440" y="3227"/>
              <a:ext cx="473" cy="56"/>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4722" name="Line 17"/>
            <p:cNvSpPr>
              <a:spLocks noChangeShapeType="1"/>
            </p:cNvSpPr>
            <p:nvPr/>
          </p:nvSpPr>
          <p:spPr bwMode="auto">
            <a:xfrm flipV="1">
              <a:off x="1467" y="2782"/>
              <a:ext cx="556" cy="306"/>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4723" name="Line 24"/>
            <p:cNvSpPr>
              <a:spLocks noChangeShapeType="1"/>
            </p:cNvSpPr>
            <p:nvPr/>
          </p:nvSpPr>
          <p:spPr bwMode="auto">
            <a:xfrm flipV="1">
              <a:off x="2440" y="2782"/>
              <a:ext cx="640" cy="445"/>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4724" name="Line 32"/>
            <p:cNvSpPr>
              <a:spLocks noChangeShapeType="1"/>
            </p:cNvSpPr>
            <p:nvPr/>
          </p:nvSpPr>
          <p:spPr bwMode="auto">
            <a:xfrm flipV="1">
              <a:off x="2579" y="2004"/>
              <a:ext cx="445" cy="250"/>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4725" name="Line 34"/>
            <p:cNvSpPr>
              <a:spLocks noChangeShapeType="1"/>
            </p:cNvSpPr>
            <p:nvPr/>
          </p:nvSpPr>
          <p:spPr bwMode="auto">
            <a:xfrm flipH="1" flipV="1">
              <a:off x="2078" y="2727"/>
              <a:ext cx="529" cy="27"/>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pic>
          <p:nvPicPr>
            <p:cNvPr id="194726" name="Picture 39" descr="vgasull_2349754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3" y="3199"/>
              <a:ext cx="361"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27" name="Picture 40" descr="vgasull_2513809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41" y="1865"/>
              <a:ext cx="361"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28" name="Picture 41" descr="12537899@N00_6199863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00" y="3005"/>
              <a:ext cx="361"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29" name="Picture 49" descr="amos_33004438"/>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45" y="1670"/>
              <a:ext cx="361"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4925">
                  <a:solidFill>
                    <a:srgbClr val="000000"/>
                  </a:solidFill>
                  <a:miter lim="800000"/>
                  <a:headEnd/>
                  <a:tailEnd/>
                </a14:hiddenLine>
              </a:ext>
            </a:extLst>
          </p:spPr>
        </p:pic>
        <p:pic>
          <p:nvPicPr>
            <p:cNvPr id="194730" name="Picture 50" descr="antmoose_3589323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55" y="2059"/>
              <a:ext cx="362"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31" name="Picture 51" descr="brodo_160872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45" y="3116"/>
              <a:ext cx="362"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32" name="Picture 54" descr="daryoush_6653631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68" y="2226"/>
              <a:ext cx="362"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33" name="Picture 55" descr="ekenzie_1894713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746" y="3088"/>
              <a:ext cx="243" cy="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34" name="Picture 56" descr="ewanmcdowall_6082158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884" y="2615"/>
              <a:ext cx="361"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35" name="Picture 57" descr="gauiscaecilius_66831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12" y="2143"/>
              <a:ext cx="362"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36" name="Picture 58" descr="kurtnaks_31263284"/>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439" y="2476"/>
              <a:ext cx="241" cy="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37" name="Picture 59" descr="kurtnaks_31264738"/>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107" y="3088"/>
              <a:ext cx="242" cy="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38" name="Picture 61" descr="kurtnaks_3126825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412" y="1809"/>
              <a:ext cx="362" cy="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39" name="Picture 65" descr="mrjennings_23299087"/>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468" y="2588"/>
              <a:ext cx="271" cy="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40" name="Picture 66" descr="mrjennings_62624466"/>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913" y="2643"/>
              <a:ext cx="361"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41" name="Picture 67" descr="mscolly_8512764"/>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912" y="2059"/>
              <a:ext cx="271" cy="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42" name="Picture 70" descr="daryoush_6653631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68" y="2226"/>
              <a:ext cx="362"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43" name="Picture 71" descr="gauiscaecilius_66831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12" y="2143"/>
              <a:ext cx="362"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44" name="Picture 73" descr="mscolly_8512764"/>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912" y="2059"/>
              <a:ext cx="271" cy="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745" name="Oval 74"/>
            <p:cNvSpPr>
              <a:spLocks noChangeArrowheads="1"/>
            </p:cNvSpPr>
            <p:nvPr/>
          </p:nvSpPr>
          <p:spPr bwMode="auto">
            <a:xfrm flipH="1">
              <a:off x="1828" y="1781"/>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746" name="Oval 75"/>
            <p:cNvSpPr>
              <a:spLocks noChangeArrowheads="1"/>
            </p:cNvSpPr>
            <p:nvPr/>
          </p:nvSpPr>
          <p:spPr bwMode="auto">
            <a:xfrm flipH="1">
              <a:off x="1934" y="1837"/>
              <a:ext cx="33"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747" name="Oval 76"/>
            <p:cNvSpPr>
              <a:spLocks noChangeArrowheads="1"/>
            </p:cNvSpPr>
            <p:nvPr/>
          </p:nvSpPr>
          <p:spPr bwMode="auto">
            <a:xfrm flipH="1">
              <a:off x="2045" y="1726"/>
              <a:ext cx="33"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748" name="Oval 77"/>
            <p:cNvSpPr>
              <a:spLocks noChangeArrowheads="1"/>
            </p:cNvSpPr>
            <p:nvPr/>
          </p:nvSpPr>
          <p:spPr bwMode="auto">
            <a:xfrm flipH="1">
              <a:off x="1967" y="2109"/>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749" name="Oval 78"/>
            <p:cNvSpPr>
              <a:spLocks noChangeArrowheads="1"/>
            </p:cNvSpPr>
            <p:nvPr/>
          </p:nvSpPr>
          <p:spPr bwMode="auto">
            <a:xfrm flipH="1">
              <a:off x="2078" y="2198"/>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750" name="Oval 79"/>
            <p:cNvSpPr>
              <a:spLocks noChangeArrowheads="1"/>
            </p:cNvSpPr>
            <p:nvPr/>
          </p:nvSpPr>
          <p:spPr bwMode="auto">
            <a:xfrm flipH="1">
              <a:off x="1773" y="1865"/>
              <a:ext cx="33"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751" name="Oval 80"/>
            <p:cNvSpPr>
              <a:spLocks noChangeArrowheads="1"/>
            </p:cNvSpPr>
            <p:nvPr/>
          </p:nvSpPr>
          <p:spPr bwMode="auto">
            <a:xfrm flipH="1">
              <a:off x="2468" y="1865"/>
              <a:ext cx="33"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752" name="Oval 81"/>
            <p:cNvSpPr>
              <a:spLocks noChangeArrowheads="1"/>
            </p:cNvSpPr>
            <p:nvPr/>
          </p:nvSpPr>
          <p:spPr bwMode="auto">
            <a:xfrm flipH="1">
              <a:off x="1967" y="2282"/>
              <a:ext cx="34"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753" name="Oval 82"/>
            <p:cNvSpPr>
              <a:spLocks noChangeArrowheads="1"/>
            </p:cNvSpPr>
            <p:nvPr/>
          </p:nvSpPr>
          <p:spPr bwMode="auto">
            <a:xfrm flipH="1">
              <a:off x="2718" y="1892"/>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754" name="Oval 83"/>
            <p:cNvSpPr>
              <a:spLocks noChangeArrowheads="1"/>
            </p:cNvSpPr>
            <p:nvPr/>
          </p:nvSpPr>
          <p:spPr bwMode="auto">
            <a:xfrm flipH="1">
              <a:off x="2551" y="2004"/>
              <a:ext cx="34"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755" name="Oval 84"/>
            <p:cNvSpPr>
              <a:spLocks noChangeArrowheads="1"/>
            </p:cNvSpPr>
            <p:nvPr/>
          </p:nvSpPr>
          <p:spPr bwMode="auto">
            <a:xfrm flipH="1">
              <a:off x="2440" y="2198"/>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756" name="Oval 85"/>
            <p:cNvSpPr>
              <a:spLocks noChangeArrowheads="1"/>
            </p:cNvSpPr>
            <p:nvPr/>
          </p:nvSpPr>
          <p:spPr bwMode="auto">
            <a:xfrm flipH="1">
              <a:off x="2718" y="2337"/>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757" name="Oval 86"/>
            <p:cNvSpPr>
              <a:spLocks noChangeArrowheads="1"/>
            </p:cNvSpPr>
            <p:nvPr/>
          </p:nvSpPr>
          <p:spPr bwMode="auto">
            <a:xfrm flipH="1">
              <a:off x="2551" y="2699"/>
              <a:ext cx="34"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758" name="Oval 87"/>
            <p:cNvSpPr>
              <a:spLocks noChangeArrowheads="1"/>
            </p:cNvSpPr>
            <p:nvPr/>
          </p:nvSpPr>
          <p:spPr bwMode="auto">
            <a:xfrm flipH="1">
              <a:off x="2662" y="2754"/>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759" name="Oval 88"/>
            <p:cNvSpPr>
              <a:spLocks noChangeArrowheads="1"/>
            </p:cNvSpPr>
            <p:nvPr/>
          </p:nvSpPr>
          <p:spPr bwMode="auto">
            <a:xfrm flipH="1">
              <a:off x="2190" y="2643"/>
              <a:ext cx="33"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760" name="Oval 89"/>
            <p:cNvSpPr>
              <a:spLocks noChangeArrowheads="1"/>
            </p:cNvSpPr>
            <p:nvPr/>
          </p:nvSpPr>
          <p:spPr bwMode="auto">
            <a:xfrm flipH="1">
              <a:off x="2496" y="2866"/>
              <a:ext cx="33"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761" name="Oval 90"/>
            <p:cNvSpPr>
              <a:spLocks noChangeArrowheads="1"/>
            </p:cNvSpPr>
            <p:nvPr/>
          </p:nvSpPr>
          <p:spPr bwMode="auto">
            <a:xfrm flipH="1">
              <a:off x="2078" y="2754"/>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762" name="Oval 91"/>
            <p:cNvSpPr>
              <a:spLocks noChangeArrowheads="1"/>
            </p:cNvSpPr>
            <p:nvPr/>
          </p:nvSpPr>
          <p:spPr bwMode="auto">
            <a:xfrm flipH="1">
              <a:off x="1550" y="2532"/>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763" name="Oval 92"/>
            <p:cNvSpPr>
              <a:spLocks noChangeArrowheads="1"/>
            </p:cNvSpPr>
            <p:nvPr/>
          </p:nvSpPr>
          <p:spPr bwMode="auto">
            <a:xfrm flipH="1">
              <a:off x="1494" y="2671"/>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764" name="Oval 93"/>
            <p:cNvSpPr>
              <a:spLocks noChangeArrowheads="1"/>
            </p:cNvSpPr>
            <p:nvPr/>
          </p:nvSpPr>
          <p:spPr bwMode="auto">
            <a:xfrm flipH="1">
              <a:off x="1439" y="2143"/>
              <a:ext cx="33"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765" name="Oval 94"/>
            <p:cNvSpPr>
              <a:spLocks noChangeArrowheads="1"/>
            </p:cNvSpPr>
            <p:nvPr/>
          </p:nvSpPr>
          <p:spPr bwMode="auto">
            <a:xfrm flipH="1">
              <a:off x="1606" y="2170"/>
              <a:ext cx="33"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766" name="Oval 95"/>
            <p:cNvSpPr>
              <a:spLocks noChangeArrowheads="1"/>
            </p:cNvSpPr>
            <p:nvPr/>
          </p:nvSpPr>
          <p:spPr bwMode="auto">
            <a:xfrm flipH="1">
              <a:off x="1606" y="3116"/>
              <a:ext cx="33"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767" name="Oval 96"/>
            <p:cNvSpPr>
              <a:spLocks noChangeArrowheads="1"/>
            </p:cNvSpPr>
            <p:nvPr/>
          </p:nvSpPr>
          <p:spPr bwMode="auto">
            <a:xfrm flipH="1">
              <a:off x="1550" y="3199"/>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768" name="Oval 97"/>
            <p:cNvSpPr>
              <a:spLocks noChangeArrowheads="1"/>
            </p:cNvSpPr>
            <p:nvPr/>
          </p:nvSpPr>
          <p:spPr bwMode="auto">
            <a:xfrm flipH="1">
              <a:off x="3191" y="3171"/>
              <a:ext cx="33"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769" name="Oval 98"/>
            <p:cNvSpPr>
              <a:spLocks noChangeArrowheads="1"/>
            </p:cNvSpPr>
            <p:nvPr/>
          </p:nvSpPr>
          <p:spPr bwMode="auto">
            <a:xfrm flipH="1">
              <a:off x="1967" y="3255"/>
              <a:ext cx="34"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770" name="Oval 99"/>
            <p:cNvSpPr>
              <a:spLocks noChangeArrowheads="1"/>
            </p:cNvSpPr>
            <p:nvPr/>
          </p:nvSpPr>
          <p:spPr bwMode="auto">
            <a:xfrm flipH="1">
              <a:off x="2078" y="2754"/>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771" name="Oval 100"/>
            <p:cNvSpPr>
              <a:spLocks noChangeArrowheads="1"/>
            </p:cNvSpPr>
            <p:nvPr/>
          </p:nvSpPr>
          <p:spPr bwMode="auto">
            <a:xfrm flipH="1">
              <a:off x="1828" y="3338"/>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772" name="Oval 101"/>
            <p:cNvSpPr>
              <a:spLocks noChangeArrowheads="1"/>
            </p:cNvSpPr>
            <p:nvPr/>
          </p:nvSpPr>
          <p:spPr bwMode="auto">
            <a:xfrm flipH="1">
              <a:off x="1939" y="2838"/>
              <a:ext cx="34"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773" name="Oval 102"/>
            <p:cNvSpPr>
              <a:spLocks noChangeArrowheads="1"/>
            </p:cNvSpPr>
            <p:nvPr/>
          </p:nvSpPr>
          <p:spPr bwMode="auto">
            <a:xfrm flipH="1">
              <a:off x="1912" y="3338"/>
              <a:ext cx="33"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774" name="Oval 103"/>
            <p:cNvSpPr>
              <a:spLocks noChangeArrowheads="1"/>
            </p:cNvSpPr>
            <p:nvPr/>
          </p:nvSpPr>
          <p:spPr bwMode="auto">
            <a:xfrm flipH="1">
              <a:off x="2051" y="2838"/>
              <a:ext cx="33"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775" name="Oval 104"/>
            <p:cNvSpPr>
              <a:spLocks noChangeArrowheads="1"/>
            </p:cNvSpPr>
            <p:nvPr/>
          </p:nvSpPr>
          <p:spPr bwMode="auto">
            <a:xfrm flipH="1">
              <a:off x="2329" y="3171"/>
              <a:ext cx="33"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776" name="Oval 105"/>
            <p:cNvSpPr>
              <a:spLocks noChangeArrowheads="1"/>
            </p:cNvSpPr>
            <p:nvPr/>
          </p:nvSpPr>
          <p:spPr bwMode="auto">
            <a:xfrm flipH="1">
              <a:off x="3302" y="3255"/>
              <a:ext cx="34"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777" name="Oval 106"/>
            <p:cNvSpPr>
              <a:spLocks noChangeArrowheads="1"/>
            </p:cNvSpPr>
            <p:nvPr/>
          </p:nvSpPr>
          <p:spPr bwMode="auto">
            <a:xfrm flipH="1">
              <a:off x="2802" y="3199"/>
              <a:ext cx="33"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778" name="Oval 107"/>
            <p:cNvSpPr>
              <a:spLocks noChangeArrowheads="1"/>
            </p:cNvSpPr>
            <p:nvPr/>
          </p:nvSpPr>
          <p:spPr bwMode="auto">
            <a:xfrm flipH="1">
              <a:off x="3135" y="2782"/>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779" name="Oval 108"/>
            <p:cNvSpPr>
              <a:spLocks noChangeArrowheads="1"/>
            </p:cNvSpPr>
            <p:nvPr/>
          </p:nvSpPr>
          <p:spPr bwMode="auto">
            <a:xfrm flipH="1">
              <a:off x="2885" y="3338"/>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780" name="Oval 109"/>
            <p:cNvSpPr>
              <a:spLocks noChangeArrowheads="1"/>
            </p:cNvSpPr>
            <p:nvPr/>
          </p:nvSpPr>
          <p:spPr bwMode="auto">
            <a:xfrm flipH="1">
              <a:off x="2996" y="2838"/>
              <a:ext cx="34"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781" name="Oval 110"/>
            <p:cNvSpPr>
              <a:spLocks noChangeArrowheads="1"/>
            </p:cNvSpPr>
            <p:nvPr/>
          </p:nvSpPr>
          <p:spPr bwMode="auto">
            <a:xfrm flipH="1">
              <a:off x="2968" y="1920"/>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782" name="Oval 112"/>
            <p:cNvSpPr>
              <a:spLocks noChangeArrowheads="1"/>
            </p:cNvSpPr>
            <p:nvPr/>
          </p:nvSpPr>
          <p:spPr bwMode="auto">
            <a:xfrm flipH="1">
              <a:off x="3135" y="2059"/>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783" name="Oval 134"/>
            <p:cNvSpPr>
              <a:spLocks noChangeArrowheads="1"/>
            </p:cNvSpPr>
            <p:nvPr/>
          </p:nvSpPr>
          <p:spPr bwMode="auto">
            <a:xfrm flipH="1">
              <a:off x="3219" y="2337"/>
              <a:ext cx="33"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784" name="Oval 136"/>
            <p:cNvSpPr>
              <a:spLocks noChangeArrowheads="1"/>
            </p:cNvSpPr>
            <p:nvPr/>
          </p:nvSpPr>
          <p:spPr bwMode="auto">
            <a:xfrm flipH="1">
              <a:off x="3219" y="2254"/>
              <a:ext cx="33"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785" name="Oval 147"/>
            <p:cNvSpPr>
              <a:spLocks noChangeArrowheads="1"/>
            </p:cNvSpPr>
            <p:nvPr/>
          </p:nvSpPr>
          <p:spPr bwMode="auto">
            <a:xfrm flipH="1">
              <a:off x="1328" y="3032"/>
              <a:ext cx="33"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786" name="Oval 150"/>
            <p:cNvSpPr>
              <a:spLocks noChangeArrowheads="1"/>
            </p:cNvSpPr>
            <p:nvPr/>
          </p:nvSpPr>
          <p:spPr bwMode="auto">
            <a:xfrm flipH="1">
              <a:off x="1912" y="1753"/>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787" name="Oval 151"/>
            <p:cNvSpPr>
              <a:spLocks noChangeArrowheads="1"/>
            </p:cNvSpPr>
            <p:nvPr/>
          </p:nvSpPr>
          <p:spPr bwMode="auto">
            <a:xfrm flipH="1">
              <a:off x="2023" y="1809"/>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788" name="Oval 152"/>
            <p:cNvSpPr>
              <a:spLocks noChangeArrowheads="1"/>
            </p:cNvSpPr>
            <p:nvPr/>
          </p:nvSpPr>
          <p:spPr bwMode="auto">
            <a:xfrm flipH="1">
              <a:off x="2496" y="1948"/>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789" name="Oval 153"/>
            <p:cNvSpPr>
              <a:spLocks noChangeArrowheads="1"/>
            </p:cNvSpPr>
            <p:nvPr/>
          </p:nvSpPr>
          <p:spPr bwMode="auto">
            <a:xfrm flipH="1">
              <a:off x="2635" y="1892"/>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790" name="Oval 154"/>
            <p:cNvSpPr>
              <a:spLocks noChangeArrowheads="1"/>
            </p:cNvSpPr>
            <p:nvPr/>
          </p:nvSpPr>
          <p:spPr bwMode="auto">
            <a:xfrm flipH="1">
              <a:off x="2662" y="1837"/>
              <a:ext cx="34" cy="33"/>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791" name="Oval 155"/>
            <p:cNvSpPr>
              <a:spLocks noChangeArrowheads="1"/>
            </p:cNvSpPr>
            <p:nvPr/>
          </p:nvSpPr>
          <p:spPr bwMode="auto">
            <a:xfrm flipH="1">
              <a:off x="3191" y="1948"/>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792" name="Oval 156"/>
            <p:cNvSpPr>
              <a:spLocks noChangeArrowheads="1"/>
            </p:cNvSpPr>
            <p:nvPr/>
          </p:nvSpPr>
          <p:spPr bwMode="auto">
            <a:xfrm flipH="1">
              <a:off x="3080" y="1892"/>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793" name="Oval 157"/>
            <p:cNvSpPr>
              <a:spLocks noChangeArrowheads="1"/>
            </p:cNvSpPr>
            <p:nvPr/>
          </p:nvSpPr>
          <p:spPr bwMode="auto">
            <a:xfrm flipH="1">
              <a:off x="2996" y="2004"/>
              <a:ext cx="34" cy="33"/>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794" name="Oval 158"/>
            <p:cNvSpPr>
              <a:spLocks noChangeArrowheads="1"/>
            </p:cNvSpPr>
            <p:nvPr/>
          </p:nvSpPr>
          <p:spPr bwMode="auto">
            <a:xfrm flipH="1">
              <a:off x="1439" y="2226"/>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795" name="Oval 159"/>
            <p:cNvSpPr>
              <a:spLocks noChangeArrowheads="1"/>
            </p:cNvSpPr>
            <p:nvPr/>
          </p:nvSpPr>
          <p:spPr bwMode="auto">
            <a:xfrm flipH="1">
              <a:off x="1634" y="2087"/>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796" name="Oval 160"/>
            <p:cNvSpPr>
              <a:spLocks noChangeArrowheads="1"/>
            </p:cNvSpPr>
            <p:nvPr/>
          </p:nvSpPr>
          <p:spPr bwMode="auto">
            <a:xfrm flipH="1">
              <a:off x="2523" y="2198"/>
              <a:ext cx="34"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797" name="Oval 161"/>
            <p:cNvSpPr>
              <a:spLocks noChangeArrowheads="1"/>
            </p:cNvSpPr>
            <p:nvPr/>
          </p:nvSpPr>
          <p:spPr bwMode="auto">
            <a:xfrm flipH="1">
              <a:off x="2468" y="2365"/>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798" name="Oval 162"/>
            <p:cNvSpPr>
              <a:spLocks noChangeArrowheads="1"/>
            </p:cNvSpPr>
            <p:nvPr/>
          </p:nvSpPr>
          <p:spPr bwMode="auto">
            <a:xfrm flipH="1">
              <a:off x="2635" y="2282"/>
              <a:ext cx="33" cy="33"/>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799" name="Oval 163"/>
            <p:cNvSpPr>
              <a:spLocks noChangeArrowheads="1"/>
            </p:cNvSpPr>
            <p:nvPr/>
          </p:nvSpPr>
          <p:spPr bwMode="auto">
            <a:xfrm flipH="1">
              <a:off x="2078" y="2282"/>
              <a:ext cx="34" cy="33"/>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800" name="Oval 164"/>
            <p:cNvSpPr>
              <a:spLocks noChangeArrowheads="1"/>
            </p:cNvSpPr>
            <p:nvPr/>
          </p:nvSpPr>
          <p:spPr bwMode="auto">
            <a:xfrm flipH="1">
              <a:off x="2106" y="2087"/>
              <a:ext cx="34"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801" name="Oval 165"/>
            <p:cNvSpPr>
              <a:spLocks noChangeArrowheads="1"/>
            </p:cNvSpPr>
            <p:nvPr/>
          </p:nvSpPr>
          <p:spPr bwMode="auto">
            <a:xfrm flipH="1">
              <a:off x="1967" y="2671"/>
              <a:ext cx="34"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802" name="Oval 166"/>
            <p:cNvSpPr>
              <a:spLocks noChangeArrowheads="1"/>
            </p:cNvSpPr>
            <p:nvPr/>
          </p:nvSpPr>
          <p:spPr bwMode="auto">
            <a:xfrm flipH="1">
              <a:off x="2635" y="2838"/>
              <a:ext cx="33" cy="33"/>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803" name="Oval 167"/>
            <p:cNvSpPr>
              <a:spLocks noChangeArrowheads="1"/>
            </p:cNvSpPr>
            <p:nvPr/>
          </p:nvSpPr>
          <p:spPr bwMode="auto">
            <a:xfrm flipH="1">
              <a:off x="2662" y="2643"/>
              <a:ext cx="34"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804" name="Oval 168"/>
            <p:cNvSpPr>
              <a:spLocks noChangeArrowheads="1"/>
            </p:cNvSpPr>
            <p:nvPr/>
          </p:nvSpPr>
          <p:spPr bwMode="auto">
            <a:xfrm flipH="1">
              <a:off x="3052" y="2782"/>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805" name="Oval 169"/>
            <p:cNvSpPr>
              <a:spLocks noChangeArrowheads="1"/>
            </p:cNvSpPr>
            <p:nvPr/>
          </p:nvSpPr>
          <p:spPr bwMode="auto">
            <a:xfrm flipH="1">
              <a:off x="3080" y="2671"/>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806" name="Oval 170"/>
            <p:cNvSpPr>
              <a:spLocks noChangeArrowheads="1"/>
            </p:cNvSpPr>
            <p:nvPr/>
          </p:nvSpPr>
          <p:spPr bwMode="auto">
            <a:xfrm flipH="1">
              <a:off x="2941" y="2782"/>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807" name="Oval 201"/>
            <p:cNvSpPr>
              <a:spLocks noChangeArrowheads="1"/>
            </p:cNvSpPr>
            <p:nvPr/>
          </p:nvSpPr>
          <p:spPr bwMode="auto">
            <a:xfrm flipH="1">
              <a:off x="3219" y="3255"/>
              <a:ext cx="33" cy="33"/>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808" name="Oval 202"/>
            <p:cNvSpPr>
              <a:spLocks noChangeArrowheads="1"/>
            </p:cNvSpPr>
            <p:nvPr/>
          </p:nvSpPr>
          <p:spPr bwMode="auto">
            <a:xfrm flipH="1">
              <a:off x="3135" y="3310"/>
              <a:ext cx="34"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809" name="Oval 203"/>
            <p:cNvSpPr>
              <a:spLocks noChangeArrowheads="1"/>
            </p:cNvSpPr>
            <p:nvPr/>
          </p:nvSpPr>
          <p:spPr bwMode="auto">
            <a:xfrm flipH="1">
              <a:off x="2885" y="3227"/>
              <a:ext cx="34"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810" name="Oval 204"/>
            <p:cNvSpPr>
              <a:spLocks noChangeArrowheads="1"/>
            </p:cNvSpPr>
            <p:nvPr/>
          </p:nvSpPr>
          <p:spPr bwMode="auto">
            <a:xfrm flipH="1">
              <a:off x="2913" y="3144"/>
              <a:ext cx="33" cy="33"/>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811" name="Oval 205"/>
            <p:cNvSpPr>
              <a:spLocks noChangeArrowheads="1"/>
            </p:cNvSpPr>
            <p:nvPr/>
          </p:nvSpPr>
          <p:spPr bwMode="auto">
            <a:xfrm flipH="1">
              <a:off x="2468" y="3227"/>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812" name="Oval 206"/>
            <p:cNvSpPr>
              <a:spLocks noChangeArrowheads="1"/>
            </p:cNvSpPr>
            <p:nvPr/>
          </p:nvSpPr>
          <p:spPr bwMode="auto">
            <a:xfrm flipH="1">
              <a:off x="2273" y="3255"/>
              <a:ext cx="34" cy="33"/>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813" name="Oval 207"/>
            <p:cNvSpPr>
              <a:spLocks noChangeArrowheads="1"/>
            </p:cNvSpPr>
            <p:nvPr/>
          </p:nvSpPr>
          <p:spPr bwMode="auto">
            <a:xfrm flipH="1">
              <a:off x="2551" y="3310"/>
              <a:ext cx="34"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814" name="Oval 213"/>
            <p:cNvSpPr>
              <a:spLocks noChangeArrowheads="1"/>
            </p:cNvSpPr>
            <p:nvPr/>
          </p:nvSpPr>
          <p:spPr bwMode="auto">
            <a:xfrm flipH="1">
              <a:off x="2051" y="3366"/>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815" name="Oval 214"/>
            <p:cNvSpPr>
              <a:spLocks noChangeArrowheads="1"/>
            </p:cNvSpPr>
            <p:nvPr/>
          </p:nvSpPr>
          <p:spPr bwMode="auto">
            <a:xfrm flipH="1">
              <a:off x="1828" y="3227"/>
              <a:ext cx="34"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816" name="Oval 215"/>
            <p:cNvSpPr>
              <a:spLocks noChangeArrowheads="1"/>
            </p:cNvSpPr>
            <p:nvPr/>
          </p:nvSpPr>
          <p:spPr bwMode="auto">
            <a:xfrm flipH="1">
              <a:off x="1884" y="3394"/>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817" name="Oval 219"/>
            <p:cNvSpPr>
              <a:spLocks noChangeArrowheads="1"/>
            </p:cNvSpPr>
            <p:nvPr/>
          </p:nvSpPr>
          <p:spPr bwMode="auto">
            <a:xfrm flipH="1">
              <a:off x="1328" y="3199"/>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818" name="Oval 220"/>
            <p:cNvSpPr>
              <a:spLocks noChangeArrowheads="1"/>
            </p:cNvSpPr>
            <p:nvPr/>
          </p:nvSpPr>
          <p:spPr bwMode="auto">
            <a:xfrm flipH="1">
              <a:off x="1439" y="3060"/>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819" name="Oval 221"/>
            <p:cNvSpPr>
              <a:spLocks noChangeArrowheads="1"/>
            </p:cNvSpPr>
            <p:nvPr/>
          </p:nvSpPr>
          <p:spPr bwMode="auto">
            <a:xfrm flipH="1">
              <a:off x="1578" y="2699"/>
              <a:ext cx="34" cy="33"/>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820" name="Oval 222"/>
            <p:cNvSpPr>
              <a:spLocks noChangeArrowheads="1"/>
            </p:cNvSpPr>
            <p:nvPr/>
          </p:nvSpPr>
          <p:spPr bwMode="auto">
            <a:xfrm flipH="1">
              <a:off x="1606" y="2615"/>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821" name="Oval 223"/>
            <p:cNvSpPr>
              <a:spLocks noChangeArrowheads="1"/>
            </p:cNvSpPr>
            <p:nvPr/>
          </p:nvSpPr>
          <p:spPr bwMode="auto">
            <a:xfrm flipH="1">
              <a:off x="1467" y="2754"/>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822" name="Oval 224"/>
            <p:cNvSpPr>
              <a:spLocks noChangeArrowheads="1"/>
            </p:cNvSpPr>
            <p:nvPr/>
          </p:nvSpPr>
          <p:spPr bwMode="auto">
            <a:xfrm flipH="1">
              <a:off x="1773" y="1726"/>
              <a:ext cx="33" cy="3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823" name="Oval 225"/>
            <p:cNvSpPr>
              <a:spLocks noChangeArrowheads="1"/>
            </p:cNvSpPr>
            <p:nvPr/>
          </p:nvSpPr>
          <p:spPr bwMode="auto">
            <a:xfrm flipH="1">
              <a:off x="1856" y="1865"/>
              <a:ext cx="34" cy="3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824" name="Oval 226"/>
            <p:cNvSpPr>
              <a:spLocks noChangeArrowheads="1"/>
            </p:cNvSpPr>
            <p:nvPr/>
          </p:nvSpPr>
          <p:spPr bwMode="auto">
            <a:xfrm flipH="1">
              <a:off x="2635" y="1976"/>
              <a:ext cx="33" cy="3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825" name="Oval 227"/>
            <p:cNvSpPr>
              <a:spLocks noChangeArrowheads="1"/>
            </p:cNvSpPr>
            <p:nvPr/>
          </p:nvSpPr>
          <p:spPr bwMode="auto">
            <a:xfrm flipH="1">
              <a:off x="2551" y="1837"/>
              <a:ext cx="34" cy="3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826" name="Oval 228"/>
            <p:cNvSpPr>
              <a:spLocks noChangeArrowheads="1"/>
            </p:cNvSpPr>
            <p:nvPr/>
          </p:nvSpPr>
          <p:spPr bwMode="auto">
            <a:xfrm flipH="1">
              <a:off x="3080" y="1948"/>
              <a:ext cx="33"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827" name="Oval 229"/>
            <p:cNvSpPr>
              <a:spLocks noChangeArrowheads="1"/>
            </p:cNvSpPr>
            <p:nvPr/>
          </p:nvSpPr>
          <p:spPr bwMode="auto">
            <a:xfrm flipH="1">
              <a:off x="3247" y="2087"/>
              <a:ext cx="33"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828" name="Oval 257"/>
            <p:cNvSpPr>
              <a:spLocks noChangeArrowheads="1"/>
            </p:cNvSpPr>
            <p:nvPr/>
          </p:nvSpPr>
          <p:spPr bwMode="auto">
            <a:xfrm flipH="1">
              <a:off x="2941" y="3366"/>
              <a:ext cx="33"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829" name="Oval 258"/>
            <p:cNvSpPr>
              <a:spLocks noChangeArrowheads="1"/>
            </p:cNvSpPr>
            <p:nvPr/>
          </p:nvSpPr>
          <p:spPr bwMode="auto">
            <a:xfrm flipH="1">
              <a:off x="2802" y="3338"/>
              <a:ext cx="33"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830" name="Oval 259"/>
            <p:cNvSpPr>
              <a:spLocks noChangeArrowheads="1"/>
            </p:cNvSpPr>
            <p:nvPr/>
          </p:nvSpPr>
          <p:spPr bwMode="auto">
            <a:xfrm flipH="1">
              <a:off x="2774" y="3116"/>
              <a:ext cx="33" cy="3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831" name="Oval 260"/>
            <p:cNvSpPr>
              <a:spLocks noChangeArrowheads="1"/>
            </p:cNvSpPr>
            <p:nvPr/>
          </p:nvSpPr>
          <p:spPr bwMode="auto">
            <a:xfrm flipH="1">
              <a:off x="2412" y="3144"/>
              <a:ext cx="34" cy="3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832" name="Oval 261"/>
            <p:cNvSpPr>
              <a:spLocks noChangeArrowheads="1"/>
            </p:cNvSpPr>
            <p:nvPr/>
          </p:nvSpPr>
          <p:spPr bwMode="auto">
            <a:xfrm flipH="1">
              <a:off x="2523" y="3171"/>
              <a:ext cx="34"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833" name="Oval 262"/>
            <p:cNvSpPr>
              <a:spLocks noChangeArrowheads="1"/>
            </p:cNvSpPr>
            <p:nvPr/>
          </p:nvSpPr>
          <p:spPr bwMode="auto">
            <a:xfrm flipH="1">
              <a:off x="2357" y="3255"/>
              <a:ext cx="33" cy="3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834" name="Oval 263"/>
            <p:cNvSpPr>
              <a:spLocks noChangeArrowheads="1"/>
            </p:cNvSpPr>
            <p:nvPr/>
          </p:nvSpPr>
          <p:spPr bwMode="auto">
            <a:xfrm flipH="1">
              <a:off x="2051" y="3283"/>
              <a:ext cx="33" cy="3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835" name="Oval 264"/>
            <p:cNvSpPr>
              <a:spLocks noChangeArrowheads="1"/>
            </p:cNvSpPr>
            <p:nvPr/>
          </p:nvSpPr>
          <p:spPr bwMode="auto">
            <a:xfrm flipH="1">
              <a:off x="1967" y="3394"/>
              <a:ext cx="34"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836" name="Oval 270"/>
            <p:cNvSpPr>
              <a:spLocks noChangeArrowheads="1"/>
            </p:cNvSpPr>
            <p:nvPr/>
          </p:nvSpPr>
          <p:spPr bwMode="auto">
            <a:xfrm flipH="1">
              <a:off x="1439" y="3199"/>
              <a:ext cx="33"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837" name="Oval 271"/>
            <p:cNvSpPr>
              <a:spLocks noChangeArrowheads="1"/>
            </p:cNvSpPr>
            <p:nvPr/>
          </p:nvSpPr>
          <p:spPr bwMode="auto">
            <a:xfrm flipH="1">
              <a:off x="1522" y="3060"/>
              <a:ext cx="34"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838" name="Oval 272"/>
            <p:cNvSpPr>
              <a:spLocks noChangeArrowheads="1"/>
            </p:cNvSpPr>
            <p:nvPr/>
          </p:nvSpPr>
          <p:spPr bwMode="auto">
            <a:xfrm flipH="1">
              <a:off x="1328" y="3116"/>
              <a:ext cx="33" cy="3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839" name="Oval 273"/>
            <p:cNvSpPr>
              <a:spLocks noChangeArrowheads="1"/>
            </p:cNvSpPr>
            <p:nvPr/>
          </p:nvSpPr>
          <p:spPr bwMode="auto">
            <a:xfrm flipH="1">
              <a:off x="1550" y="2782"/>
              <a:ext cx="34"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840" name="Oval 274"/>
            <p:cNvSpPr>
              <a:spLocks noChangeArrowheads="1"/>
            </p:cNvSpPr>
            <p:nvPr/>
          </p:nvSpPr>
          <p:spPr bwMode="auto">
            <a:xfrm flipH="1">
              <a:off x="1634" y="2754"/>
              <a:ext cx="33"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841" name="Oval 275"/>
            <p:cNvSpPr>
              <a:spLocks noChangeArrowheads="1"/>
            </p:cNvSpPr>
            <p:nvPr/>
          </p:nvSpPr>
          <p:spPr bwMode="auto">
            <a:xfrm flipH="1">
              <a:off x="2051" y="2643"/>
              <a:ext cx="33"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842" name="Oval 276"/>
            <p:cNvSpPr>
              <a:spLocks noChangeArrowheads="1"/>
            </p:cNvSpPr>
            <p:nvPr/>
          </p:nvSpPr>
          <p:spPr bwMode="auto">
            <a:xfrm flipH="1">
              <a:off x="2162" y="2727"/>
              <a:ext cx="34" cy="3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843" name="Oval 277"/>
            <p:cNvSpPr>
              <a:spLocks noChangeArrowheads="1"/>
            </p:cNvSpPr>
            <p:nvPr/>
          </p:nvSpPr>
          <p:spPr bwMode="auto">
            <a:xfrm flipH="1">
              <a:off x="2106" y="2365"/>
              <a:ext cx="34"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844" name="Oval 278"/>
            <p:cNvSpPr>
              <a:spLocks noChangeArrowheads="1"/>
            </p:cNvSpPr>
            <p:nvPr/>
          </p:nvSpPr>
          <p:spPr bwMode="auto">
            <a:xfrm flipH="1">
              <a:off x="1939" y="2170"/>
              <a:ext cx="34"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845" name="Oval 279"/>
            <p:cNvSpPr>
              <a:spLocks noChangeArrowheads="1"/>
            </p:cNvSpPr>
            <p:nvPr/>
          </p:nvSpPr>
          <p:spPr bwMode="auto">
            <a:xfrm flipH="1">
              <a:off x="2496" y="2310"/>
              <a:ext cx="33" cy="3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846" name="Oval 280"/>
            <p:cNvSpPr>
              <a:spLocks noChangeArrowheads="1"/>
            </p:cNvSpPr>
            <p:nvPr/>
          </p:nvSpPr>
          <p:spPr bwMode="auto">
            <a:xfrm flipH="1">
              <a:off x="2690" y="2170"/>
              <a:ext cx="34"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847" name="Oval 281"/>
            <p:cNvSpPr>
              <a:spLocks noChangeArrowheads="1"/>
            </p:cNvSpPr>
            <p:nvPr/>
          </p:nvSpPr>
          <p:spPr bwMode="auto">
            <a:xfrm flipH="1">
              <a:off x="3135" y="2337"/>
              <a:ext cx="34"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848" name="Oval 282"/>
            <p:cNvSpPr>
              <a:spLocks noChangeArrowheads="1"/>
            </p:cNvSpPr>
            <p:nvPr/>
          </p:nvSpPr>
          <p:spPr bwMode="auto">
            <a:xfrm flipH="1">
              <a:off x="3052" y="2254"/>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849" name="Oval 283"/>
            <p:cNvSpPr>
              <a:spLocks noChangeArrowheads="1"/>
            </p:cNvSpPr>
            <p:nvPr/>
          </p:nvSpPr>
          <p:spPr bwMode="auto">
            <a:xfrm flipH="1">
              <a:off x="3274" y="2421"/>
              <a:ext cx="34" cy="33"/>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850" name="Oval 284"/>
            <p:cNvSpPr>
              <a:spLocks noChangeArrowheads="1"/>
            </p:cNvSpPr>
            <p:nvPr/>
          </p:nvSpPr>
          <p:spPr bwMode="auto">
            <a:xfrm flipH="1">
              <a:off x="2607" y="2671"/>
              <a:ext cx="33"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851" name="Oval 285"/>
            <p:cNvSpPr>
              <a:spLocks noChangeArrowheads="1"/>
            </p:cNvSpPr>
            <p:nvPr/>
          </p:nvSpPr>
          <p:spPr bwMode="auto">
            <a:xfrm flipH="1">
              <a:off x="2496" y="2615"/>
              <a:ext cx="33"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852" name="Oval 286"/>
            <p:cNvSpPr>
              <a:spLocks noChangeArrowheads="1"/>
            </p:cNvSpPr>
            <p:nvPr/>
          </p:nvSpPr>
          <p:spPr bwMode="auto">
            <a:xfrm flipH="1">
              <a:off x="2551" y="2893"/>
              <a:ext cx="34"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853" name="Oval 287"/>
            <p:cNvSpPr>
              <a:spLocks noChangeArrowheads="1"/>
            </p:cNvSpPr>
            <p:nvPr/>
          </p:nvSpPr>
          <p:spPr bwMode="auto">
            <a:xfrm flipH="1">
              <a:off x="3191" y="2727"/>
              <a:ext cx="33" cy="3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grpSp>
      <p:sp>
        <p:nvSpPr>
          <p:cNvPr id="194565" name="Rectangle 587"/>
          <p:cNvSpPr>
            <a:spLocks noChangeArrowheads="1"/>
          </p:cNvSpPr>
          <p:nvPr/>
        </p:nvSpPr>
        <p:spPr bwMode="auto">
          <a:xfrm>
            <a:off x="808038" y="1277938"/>
            <a:ext cx="7910512" cy="89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0" fontAlgn="base" latinLnBrk="0" hangingPunct="1">
              <a:lnSpc>
                <a:spcPct val="110000"/>
              </a:lnSpc>
              <a:spcBef>
                <a:spcPts val="600"/>
              </a:spcBef>
              <a:spcAft>
                <a:spcPts val="600"/>
              </a:spcAft>
              <a:buClr>
                <a:srgbClr val="C0504D"/>
              </a:buClr>
              <a:buSzPct val="110000"/>
              <a:buFont typeface="Arial" panose="020B0604020202020204" pitchFamily="34" charset="0"/>
              <a:buNone/>
              <a:tabLst/>
              <a:defRPr/>
            </a:pPr>
            <a:r>
              <a:rPr kumimoji="0" lang="en-US" altLang="en-US" sz="24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Refine matching using RANSAC to estimate fundamental matrix between each pair</a:t>
            </a:r>
          </a:p>
        </p:txBody>
      </p:sp>
      <p:grpSp>
        <p:nvGrpSpPr>
          <p:cNvPr id="3" name="Group 588"/>
          <p:cNvGrpSpPr>
            <a:grpSpLocks/>
          </p:cNvGrpSpPr>
          <p:nvPr/>
        </p:nvGrpSpPr>
        <p:grpSpPr bwMode="auto">
          <a:xfrm>
            <a:off x="2413002" y="2392365"/>
            <a:ext cx="4232275" cy="3711575"/>
            <a:chOff x="1300" y="1670"/>
            <a:chExt cx="2049" cy="1800"/>
          </a:xfrm>
        </p:grpSpPr>
        <p:sp>
          <p:nvSpPr>
            <p:cNvPr id="194567" name="Line 589"/>
            <p:cNvSpPr>
              <a:spLocks noChangeShapeType="1"/>
            </p:cNvSpPr>
            <p:nvPr/>
          </p:nvSpPr>
          <p:spPr bwMode="auto">
            <a:xfrm flipH="1">
              <a:off x="3098" y="2354"/>
              <a:ext cx="24" cy="435"/>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4568" name="Line 590"/>
            <p:cNvSpPr>
              <a:spLocks noChangeShapeType="1"/>
            </p:cNvSpPr>
            <p:nvPr/>
          </p:nvSpPr>
          <p:spPr bwMode="auto">
            <a:xfrm>
              <a:off x="3074" y="2813"/>
              <a:ext cx="120" cy="436"/>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4569" name="Line 591"/>
            <p:cNvSpPr>
              <a:spLocks noChangeShapeType="1"/>
            </p:cNvSpPr>
            <p:nvPr/>
          </p:nvSpPr>
          <p:spPr bwMode="auto">
            <a:xfrm flipV="1">
              <a:off x="2057" y="2273"/>
              <a:ext cx="580" cy="468"/>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4570" name="Line 592"/>
            <p:cNvSpPr>
              <a:spLocks noChangeShapeType="1"/>
            </p:cNvSpPr>
            <p:nvPr/>
          </p:nvSpPr>
          <p:spPr bwMode="auto">
            <a:xfrm>
              <a:off x="2638" y="2281"/>
              <a:ext cx="483" cy="40"/>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4571" name="Line 593"/>
            <p:cNvSpPr>
              <a:spLocks noChangeShapeType="1"/>
            </p:cNvSpPr>
            <p:nvPr/>
          </p:nvSpPr>
          <p:spPr bwMode="auto">
            <a:xfrm>
              <a:off x="1912" y="1809"/>
              <a:ext cx="166" cy="473"/>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4572" name="Line 594"/>
            <p:cNvSpPr>
              <a:spLocks noChangeShapeType="1"/>
            </p:cNvSpPr>
            <p:nvPr/>
          </p:nvSpPr>
          <p:spPr bwMode="auto">
            <a:xfrm>
              <a:off x="1912" y="1809"/>
              <a:ext cx="139" cy="973"/>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4573" name="Line 595"/>
            <p:cNvSpPr>
              <a:spLocks noChangeShapeType="1"/>
            </p:cNvSpPr>
            <p:nvPr/>
          </p:nvSpPr>
          <p:spPr bwMode="auto">
            <a:xfrm flipH="1">
              <a:off x="2051" y="2282"/>
              <a:ext cx="27" cy="500"/>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4574" name="Line 596"/>
            <p:cNvSpPr>
              <a:spLocks noChangeShapeType="1"/>
            </p:cNvSpPr>
            <p:nvPr/>
          </p:nvSpPr>
          <p:spPr bwMode="auto">
            <a:xfrm>
              <a:off x="1522" y="2615"/>
              <a:ext cx="529" cy="167"/>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4575" name="Line 597"/>
            <p:cNvSpPr>
              <a:spLocks noChangeShapeType="1"/>
            </p:cNvSpPr>
            <p:nvPr/>
          </p:nvSpPr>
          <p:spPr bwMode="auto">
            <a:xfrm>
              <a:off x="1522" y="3144"/>
              <a:ext cx="473" cy="194"/>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4576" name="Line 598"/>
            <p:cNvSpPr>
              <a:spLocks noChangeShapeType="1"/>
            </p:cNvSpPr>
            <p:nvPr/>
          </p:nvSpPr>
          <p:spPr bwMode="auto">
            <a:xfrm flipH="1">
              <a:off x="1606" y="1892"/>
              <a:ext cx="1029" cy="751"/>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4577" name="Line 599"/>
            <p:cNvSpPr>
              <a:spLocks noChangeShapeType="1"/>
            </p:cNvSpPr>
            <p:nvPr/>
          </p:nvSpPr>
          <p:spPr bwMode="auto">
            <a:xfrm>
              <a:off x="2440" y="3227"/>
              <a:ext cx="473" cy="56"/>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4578" name="Line 600"/>
            <p:cNvSpPr>
              <a:spLocks noChangeShapeType="1"/>
            </p:cNvSpPr>
            <p:nvPr/>
          </p:nvSpPr>
          <p:spPr bwMode="auto">
            <a:xfrm>
              <a:off x="1550" y="2699"/>
              <a:ext cx="1363" cy="584"/>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4579" name="Line 601"/>
            <p:cNvSpPr>
              <a:spLocks noChangeShapeType="1"/>
            </p:cNvSpPr>
            <p:nvPr/>
          </p:nvSpPr>
          <p:spPr bwMode="auto">
            <a:xfrm flipV="1">
              <a:off x="1467" y="2782"/>
              <a:ext cx="556" cy="306"/>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4580" name="Line 602"/>
            <p:cNvSpPr>
              <a:spLocks noChangeShapeType="1"/>
            </p:cNvSpPr>
            <p:nvPr/>
          </p:nvSpPr>
          <p:spPr bwMode="auto">
            <a:xfrm flipV="1">
              <a:off x="2440" y="2782"/>
              <a:ext cx="640" cy="445"/>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4581" name="Line 603"/>
            <p:cNvSpPr>
              <a:spLocks noChangeShapeType="1"/>
            </p:cNvSpPr>
            <p:nvPr/>
          </p:nvSpPr>
          <p:spPr bwMode="auto">
            <a:xfrm flipV="1">
              <a:off x="2579" y="2004"/>
              <a:ext cx="445" cy="250"/>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4582" name="Line 604"/>
            <p:cNvSpPr>
              <a:spLocks noChangeShapeType="1"/>
            </p:cNvSpPr>
            <p:nvPr/>
          </p:nvSpPr>
          <p:spPr bwMode="auto">
            <a:xfrm flipH="1" flipV="1">
              <a:off x="2078" y="2727"/>
              <a:ext cx="529" cy="27"/>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4583" name="Line 605"/>
            <p:cNvSpPr>
              <a:spLocks noChangeShapeType="1"/>
            </p:cNvSpPr>
            <p:nvPr/>
          </p:nvSpPr>
          <p:spPr bwMode="auto">
            <a:xfrm flipH="1">
              <a:off x="1967" y="2365"/>
              <a:ext cx="1140" cy="973"/>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pic>
          <p:nvPicPr>
            <p:cNvPr id="194584" name="Picture 606" descr="vgasull_2349754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3" y="3199"/>
              <a:ext cx="361"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85" name="Picture 607" descr="vgasull_2513809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41" y="1865"/>
              <a:ext cx="361"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86" name="Picture 608" descr="12537899@N00_6199863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00" y="3005"/>
              <a:ext cx="361"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87" name="Picture 609" descr="amos_33004438"/>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45" y="1670"/>
              <a:ext cx="361"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4925">
                  <a:solidFill>
                    <a:srgbClr val="000000"/>
                  </a:solidFill>
                  <a:miter lim="800000"/>
                  <a:headEnd/>
                  <a:tailEnd/>
                </a14:hiddenLine>
              </a:ext>
            </a:extLst>
          </p:spPr>
        </p:pic>
        <p:pic>
          <p:nvPicPr>
            <p:cNvPr id="194588" name="Picture 610" descr="antmoose_3589323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55" y="2059"/>
              <a:ext cx="362"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89" name="Picture 611" descr="brodo_160872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45" y="3116"/>
              <a:ext cx="362"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90" name="Picture 612" descr="daryoush_6653631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68" y="2226"/>
              <a:ext cx="362"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91" name="Picture 613" descr="ekenzie_18947135"/>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746" y="3088"/>
              <a:ext cx="243" cy="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92" name="Picture 614" descr="ewanmcdowall_60821586"/>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884" y="2615"/>
              <a:ext cx="361"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93" name="Picture 615" descr="gauiscaecilius_66831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12" y="2143"/>
              <a:ext cx="362"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94" name="Picture 616" descr="kurtnaks_31263284"/>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1439" y="2476"/>
              <a:ext cx="241" cy="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95" name="Picture 617" descr="kurtnaks_31264738"/>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107" y="3088"/>
              <a:ext cx="242" cy="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96" name="Picture 618" descr="kurtnaks_3126825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412" y="1809"/>
              <a:ext cx="362" cy="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97" name="Picture 619" descr="mrjennings_23299087"/>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468" y="2588"/>
              <a:ext cx="271" cy="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98" name="Picture 620" descr="mrjennings_62624466"/>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913" y="2643"/>
              <a:ext cx="361"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99" name="Picture 621" descr="mscolly_8512764"/>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912" y="2059"/>
              <a:ext cx="271" cy="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00" name="Picture 622" descr="daryoush_6653631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68" y="2226"/>
              <a:ext cx="362"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01" name="Picture 623" descr="gauiscaecilius_66831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12" y="2143"/>
              <a:ext cx="362"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02" name="Picture 624" descr="mscolly_8512764"/>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912" y="2059"/>
              <a:ext cx="271" cy="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03" name="Oval 625"/>
            <p:cNvSpPr>
              <a:spLocks noChangeArrowheads="1"/>
            </p:cNvSpPr>
            <p:nvPr/>
          </p:nvSpPr>
          <p:spPr bwMode="auto">
            <a:xfrm flipH="1">
              <a:off x="1828" y="1781"/>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04" name="Oval 626"/>
            <p:cNvSpPr>
              <a:spLocks noChangeArrowheads="1"/>
            </p:cNvSpPr>
            <p:nvPr/>
          </p:nvSpPr>
          <p:spPr bwMode="auto">
            <a:xfrm flipH="1">
              <a:off x="1934" y="1837"/>
              <a:ext cx="33"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05" name="Oval 627"/>
            <p:cNvSpPr>
              <a:spLocks noChangeArrowheads="1"/>
            </p:cNvSpPr>
            <p:nvPr/>
          </p:nvSpPr>
          <p:spPr bwMode="auto">
            <a:xfrm flipH="1">
              <a:off x="2045" y="1726"/>
              <a:ext cx="33"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06" name="Oval 628"/>
            <p:cNvSpPr>
              <a:spLocks noChangeArrowheads="1"/>
            </p:cNvSpPr>
            <p:nvPr/>
          </p:nvSpPr>
          <p:spPr bwMode="auto">
            <a:xfrm flipH="1">
              <a:off x="1967" y="2109"/>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07" name="Oval 629"/>
            <p:cNvSpPr>
              <a:spLocks noChangeArrowheads="1"/>
            </p:cNvSpPr>
            <p:nvPr/>
          </p:nvSpPr>
          <p:spPr bwMode="auto">
            <a:xfrm flipH="1">
              <a:off x="2078" y="2198"/>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08" name="Oval 630"/>
            <p:cNvSpPr>
              <a:spLocks noChangeArrowheads="1"/>
            </p:cNvSpPr>
            <p:nvPr/>
          </p:nvSpPr>
          <p:spPr bwMode="auto">
            <a:xfrm flipH="1">
              <a:off x="1773" y="1865"/>
              <a:ext cx="33"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09" name="Oval 631"/>
            <p:cNvSpPr>
              <a:spLocks noChangeArrowheads="1"/>
            </p:cNvSpPr>
            <p:nvPr/>
          </p:nvSpPr>
          <p:spPr bwMode="auto">
            <a:xfrm flipH="1">
              <a:off x="2468" y="1865"/>
              <a:ext cx="33"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10" name="Oval 632"/>
            <p:cNvSpPr>
              <a:spLocks noChangeArrowheads="1"/>
            </p:cNvSpPr>
            <p:nvPr/>
          </p:nvSpPr>
          <p:spPr bwMode="auto">
            <a:xfrm flipH="1">
              <a:off x="1967" y="2282"/>
              <a:ext cx="34"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11" name="Oval 633"/>
            <p:cNvSpPr>
              <a:spLocks noChangeArrowheads="1"/>
            </p:cNvSpPr>
            <p:nvPr/>
          </p:nvSpPr>
          <p:spPr bwMode="auto">
            <a:xfrm flipH="1">
              <a:off x="2718" y="1892"/>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12" name="Oval 634"/>
            <p:cNvSpPr>
              <a:spLocks noChangeArrowheads="1"/>
            </p:cNvSpPr>
            <p:nvPr/>
          </p:nvSpPr>
          <p:spPr bwMode="auto">
            <a:xfrm flipH="1">
              <a:off x="2551" y="2004"/>
              <a:ext cx="34"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13" name="Oval 635"/>
            <p:cNvSpPr>
              <a:spLocks noChangeArrowheads="1"/>
            </p:cNvSpPr>
            <p:nvPr/>
          </p:nvSpPr>
          <p:spPr bwMode="auto">
            <a:xfrm flipH="1">
              <a:off x="2440" y="2198"/>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14" name="Oval 636"/>
            <p:cNvSpPr>
              <a:spLocks noChangeArrowheads="1"/>
            </p:cNvSpPr>
            <p:nvPr/>
          </p:nvSpPr>
          <p:spPr bwMode="auto">
            <a:xfrm flipH="1">
              <a:off x="2718" y="2337"/>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15" name="Oval 637"/>
            <p:cNvSpPr>
              <a:spLocks noChangeArrowheads="1"/>
            </p:cNvSpPr>
            <p:nvPr/>
          </p:nvSpPr>
          <p:spPr bwMode="auto">
            <a:xfrm flipH="1">
              <a:off x="2551" y="2699"/>
              <a:ext cx="34"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16" name="Oval 638"/>
            <p:cNvSpPr>
              <a:spLocks noChangeArrowheads="1"/>
            </p:cNvSpPr>
            <p:nvPr/>
          </p:nvSpPr>
          <p:spPr bwMode="auto">
            <a:xfrm flipH="1">
              <a:off x="2662" y="2754"/>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17" name="Oval 639"/>
            <p:cNvSpPr>
              <a:spLocks noChangeArrowheads="1"/>
            </p:cNvSpPr>
            <p:nvPr/>
          </p:nvSpPr>
          <p:spPr bwMode="auto">
            <a:xfrm flipH="1">
              <a:off x="2190" y="2643"/>
              <a:ext cx="33"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18" name="Oval 640"/>
            <p:cNvSpPr>
              <a:spLocks noChangeArrowheads="1"/>
            </p:cNvSpPr>
            <p:nvPr/>
          </p:nvSpPr>
          <p:spPr bwMode="auto">
            <a:xfrm flipH="1">
              <a:off x="2496" y="2866"/>
              <a:ext cx="33"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19" name="Oval 641"/>
            <p:cNvSpPr>
              <a:spLocks noChangeArrowheads="1"/>
            </p:cNvSpPr>
            <p:nvPr/>
          </p:nvSpPr>
          <p:spPr bwMode="auto">
            <a:xfrm flipH="1">
              <a:off x="2078" y="2754"/>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20" name="Oval 642"/>
            <p:cNvSpPr>
              <a:spLocks noChangeArrowheads="1"/>
            </p:cNvSpPr>
            <p:nvPr/>
          </p:nvSpPr>
          <p:spPr bwMode="auto">
            <a:xfrm flipH="1">
              <a:off x="1550" y="2532"/>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21" name="Oval 643"/>
            <p:cNvSpPr>
              <a:spLocks noChangeArrowheads="1"/>
            </p:cNvSpPr>
            <p:nvPr/>
          </p:nvSpPr>
          <p:spPr bwMode="auto">
            <a:xfrm flipH="1">
              <a:off x="1494" y="2671"/>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22" name="Oval 644"/>
            <p:cNvSpPr>
              <a:spLocks noChangeArrowheads="1"/>
            </p:cNvSpPr>
            <p:nvPr/>
          </p:nvSpPr>
          <p:spPr bwMode="auto">
            <a:xfrm flipH="1">
              <a:off x="1439" y="2143"/>
              <a:ext cx="33"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23" name="Oval 645"/>
            <p:cNvSpPr>
              <a:spLocks noChangeArrowheads="1"/>
            </p:cNvSpPr>
            <p:nvPr/>
          </p:nvSpPr>
          <p:spPr bwMode="auto">
            <a:xfrm flipH="1">
              <a:off x="1606" y="2170"/>
              <a:ext cx="33"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24" name="Oval 646"/>
            <p:cNvSpPr>
              <a:spLocks noChangeArrowheads="1"/>
            </p:cNvSpPr>
            <p:nvPr/>
          </p:nvSpPr>
          <p:spPr bwMode="auto">
            <a:xfrm flipH="1">
              <a:off x="1606" y="3116"/>
              <a:ext cx="33"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25" name="Oval 647"/>
            <p:cNvSpPr>
              <a:spLocks noChangeArrowheads="1"/>
            </p:cNvSpPr>
            <p:nvPr/>
          </p:nvSpPr>
          <p:spPr bwMode="auto">
            <a:xfrm flipH="1">
              <a:off x="1550" y="3199"/>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26" name="Oval 648"/>
            <p:cNvSpPr>
              <a:spLocks noChangeArrowheads="1"/>
            </p:cNvSpPr>
            <p:nvPr/>
          </p:nvSpPr>
          <p:spPr bwMode="auto">
            <a:xfrm flipH="1">
              <a:off x="3191" y="3171"/>
              <a:ext cx="33"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27" name="Oval 649"/>
            <p:cNvSpPr>
              <a:spLocks noChangeArrowheads="1"/>
            </p:cNvSpPr>
            <p:nvPr/>
          </p:nvSpPr>
          <p:spPr bwMode="auto">
            <a:xfrm flipH="1">
              <a:off x="1967" y="3255"/>
              <a:ext cx="34"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28" name="Oval 650"/>
            <p:cNvSpPr>
              <a:spLocks noChangeArrowheads="1"/>
            </p:cNvSpPr>
            <p:nvPr/>
          </p:nvSpPr>
          <p:spPr bwMode="auto">
            <a:xfrm flipH="1">
              <a:off x="2078" y="2754"/>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29" name="Oval 651"/>
            <p:cNvSpPr>
              <a:spLocks noChangeArrowheads="1"/>
            </p:cNvSpPr>
            <p:nvPr/>
          </p:nvSpPr>
          <p:spPr bwMode="auto">
            <a:xfrm flipH="1">
              <a:off x="1828" y="3338"/>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30" name="Oval 652"/>
            <p:cNvSpPr>
              <a:spLocks noChangeArrowheads="1"/>
            </p:cNvSpPr>
            <p:nvPr/>
          </p:nvSpPr>
          <p:spPr bwMode="auto">
            <a:xfrm flipH="1">
              <a:off x="1939" y="2838"/>
              <a:ext cx="34"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31" name="Oval 653"/>
            <p:cNvSpPr>
              <a:spLocks noChangeArrowheads="1"/>
            </p:cNvSpPr>
            <p:nvPr/>
          </p:nvSpPr>
          <p:spPr bwMode="auto">
            <a:xfrm flipH="1">
              <a:off x="1912" y="3338"/>
              <a:ext cx="33"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32" name="Oval 654"/>
            <p:cNvSpPr>
              <a:spLocks noChangeArrowheads="1"/>
            </p:cNvSpPr>
            <p:nvPr/>
          </p:nvSpPr>
          <p:spPr bwMode="auto">
            <a:xfrm flipH="1">
              <a:off x="2051" y="2838"/>
              <a:ext cx="33"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33" name="Oval 655"/>
            <p:cNvSpPr>
              <a:spLocks noChangeArrowheads="1"/>
            </p:cNvSpPr>
            <p:nvPr/>
          </p:nvSpPr>
          <p:spPr bwMode="auto">
            <a:xfrm flipH="1">
              <a:off x="2329" y="3171"/>
              <a:ext cx="33"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34" name="Oval 656"/>
            <p:cNvSpPr>
              <a:spLocks noChangeArrowheads="1"/>
            </p:cNvSpPr>
            <p:nvPr/>
          </p:nvSpPr>
          <p:spPr bwMode="auto">
            <a:xfrm flipH="1">
              <a:off x="3302" y="3255"/>
              <a:ext cx="34"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35" name="Oval 657"/>
            <p:cNvSpPr>
              <a:spLocks noChangeArrowheads="1"/>
            </p:cNvSpPr>
            <p:nvPr/>
          </p:nvSpPr>
          <p:spPr bwMode="auto">
            <a:xfrm flipH="1">
              <a:off x="2802" y="3199"/>
              <a:ext cx="33"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36" name="Oval 658"/>
            <p:cNvSpPr>
              <a:spLocks noChangeArrowheads="1"/>
            </p:cNvSpPr>
            <p:nvPr/>
          </p:nvSpPr>
          <p:spPr bwMode="auto">
            <a:xfrm flipH="1">
              <a:off x="3135" y="2782"/>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37" name="Oval 659"/>
            <p:cNvSpPr>
              <a:spLocks noChangeArrowheads="1"/>
            </p:cNvSpPr>
            <p:nvPr/>
          </p:nvSpPr>
          <p:spPr bwMode="auto">
            <a:xfrm flipH="1">
              <a:off x="2885" y="3338"/>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38" name="Oval 660"/>
            <p:cNvSpPr>
              <a:spLocks noChangeArrowheads="1"/>
            </p:cNvSpPr>
            <p:nvPr/>
          </p:nvSpPr>
          <p:spPr bwMode="auto">
            <a:xfrm flipH="1">
              <a:off x="2996" y="2838"/>
              <a:ext cx="34"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39" name="Oval 661"/>
            <p:cNvSpPr>
              <a:spLocks noChangeArrowheads="1"/>
            </p:cNvSpPr>
            <p:nvPr/>
          </p:nvSpPr>
          <p:spPr bwMode="auto">
            <a:xfrm flipH="1">
              <a:off x="2968" y="1920"/>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40" name="Oval 662"/>
            <p:cNvSpPr>
              <a:spLocks noChangeArrowheads="1"/>
            </p:cNvSpPr>
            <p:nvPr/>
          </p:nvSpPr>
          <p:spPr bwMode="auto">
            <a:xfrm flipH="1">
              <a:off x="3135" y="2059"/>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41" name="Oval 663"/>
            <p:cNvSpPr>
              <a:spLocks noChangeArrowheads="1"/>
            </p:cNvSpPr>
            <p:nvPr/>
          </p:nvSpPr>
          <p:spPr bwMode="auto">
            <a:xfrm flipH="1">
              <a:off x="3219" y="2337"/>
              <a:ext cx="33"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42" name="Oval 664"/>
            <p:cNvSpPr>
              <a:spLocks noChangeArrowheads="1"/>
            </p:cNvSpPr>
            <p:nvPr/>
          </p:nvSpPr>
          <p:spPr bwMode="auto">
            <a:xfrm flipH="1">
              <a:off x="3219" y="2254"/>
              <a:ext cx="33"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43" name="Oval 665"/>
            <p:cNvSpPr>
              <a:spLocks noChangeArrowheads="1"/>
            </p:cNvSpPr>
            <p:nvPr/>
          </p:nvSpPr>
          <p:spPr bwMode="auto">
            <a:xfrm flipH="1">
              <a:off x="1328" y="3032"/>
              <a:ext cx="33"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44" name="Oval 666"/>
            <p:cNvSpPr>
              <a:spLocks noChangeArrowheads="1"/>
            </p:cNvSpPr>
            <p:nvPr/>
          </p:nvSpPr>
          <p:spPr bwMode="auto">
            <a:xfrm flipH="1">
              <a:off x="1912" y="1753"/>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45" name="Oval 667"/>
            <p:cNvSpPr>
              <a:spLocks noChangeArrowheads="1"/>
            </p:cNvSpPr>
            <p:nvPr/>
          </p:nvSpPr>
          <p:spPr bwMode="auto">
            <a:xfrm flipH="1">
              <a:off x="2023" y="1809"/>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46" name="Oval 668"/>
            <p:cNvSpPr>
              <a:spLocks noChangeArrowheads="1"/>
            </p:cNvSpPr>
            <p:nvPr/>
          </p:nvSpPr>
          <p:spPr bwMode="auto">
            <a:xfrm flipH="1">
              <a:off x="2496" y="1948"/>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47" name="Oval 669"/>
            <p:cNvSpPr>
              <a:spLocks noChangeArrowheads="1"/>
            </p:cNvSpPr>
            <p:nvPr/>
          </p:nvSpPr>
          <p:spPr bwMode="auto">
            <a:xfrm flipH="1">
              <a:off x="2635" y="1892"/>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48" name="Oval 670"/>
            <p:cNvSpPr>
              <a:spLocks noChangeArrowheads="1"/>
            </p:cNvSpPr>
            <p:nvPr/>
          </p:nvSpPr>
          <p:spPr bwMode="auto">
            <a:xfrm flipH="1">
              <a:off x="2662" y="1837"/>
              <a:ext cx="34" cy="33"/>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49" name="Oval 671"/>
            <p:cNvSpPr>
              <a:spLocks noChangeArrowheads="1"/>
            </p:cNvSpPr>
            <p:nvPr/>
          </p:nvSpPr>
          <p:spPr bwMode="auto">
            <a:xfrm flipH="1">
              <a:off x="3191" y="1948"/>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50" name="Oval 672"/>
            <p:cNvSpPr>
              <a:spLocks noChangeArrowheads="1"/>
            </p:cNvSpPr>
            <p:nvPr/>
          </p:nvSpPr>
          <p:spPr bwMode="auto">
            <a:xfrm flipH="1">
              <a:off x="3080" y="1892"/>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51" name="Oval 673"/>
            <p:cNvSpPr>
              <a:spLocks noChangeArrowheads="1"/>
            </p:cNvSpPr>
            <p:nvPr/>
          </p:nvSpPr>
          <p:spPr bwMode="auto">
            <a:xfrm flipH="1">
              <a:off x="2996" y="2004"/>
              <a:ext cx="34" cy="33"/>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52" name="Oval 674"/>
            <p:cNvSpPr>
              <a:spLocks noChangeArrowheads="1"/>
            </p:cNvSpPr>
            <p:nvPr/>
          </p:nvSpPr>
          <p:spPr bwMode="auto">
            <a:xfrm flipH="1">
              <a:off x="1439" y="2226"/>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53" name="Oval 675"/>
            <p:cNvSpPr>
              <a:spLocks noChangeArrowheads="1"/>
            </p:cNvSpPr>
            <p:nvPr/>
          </p:nvSpPr>
          <p:spPr bwMode="auto">
            <a:xfrm flipH="1">
              <a:off x="1634" y="2087"/>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54" name="Oval 676"/>
            <p:cNvSpPr>
              <a:spLocks noChangeArrowheads="1"/>
            </p:cNvSpPr>
            <p:nvPr/>
          </p:nvSpPr>
          <p:spPr bwMode="auto">
            <a:xfrm flipH="1">
              <a:off x="2523" y="2198"/>
              <a:ext cx="34"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55" name="Oval 677"/>
            <p:cNvSpPr>
              <a:spLocks noChangeArrowheads="1"/>
            </p:cNvSpPr>
            <p:nvPr/>
          </p:nvSpPr>
          <p:spPr bwMode="auto">
            <a:xfrm flipH="1">
              <a:off x="2468" y="2365"/>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56" name="Oval 678"/>
            <p:cNvSpPr>
              <a:spLocks noChangeArrowheads="1"/>
            </p:cNvSpPr>
            <p:nvPr/>
          </p:nvSpPr>
          <p:spPr bwMode="auto">
            <a:xfrm flipH="1">
              <a:off x="2635" y="2282"/>
              <a:ext cx="33" cy="33"/>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57" name="Oval 679"/>
            <p:cNvSpPr>
              <a:spLocks noChangeArrowheads="1"/>
            </p:cNvSpPr>
            <p:nvPr/>
          </p:nvSpPr>
          <p:spPr bwMode="auto">
            <a:xfrm flipH="1">
              <a:off x="2078" y="2282"/>
              <a:ext cx="34" cy="33"/>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58" name="Oval 680"/>
            <p:cNvSpPr>
              <a:spLocks noChangeArrowheads="1"/>
            </p:cNvSpPr>
            <p:nvPr/>
          </p:nvSpPr>
          <p:spPr bwMode="auto">
            <a:xfrm flipH="1">
              <a:off x="2106" y="2087"/>
              <a:ext cx="34"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59" name="Oval 681"/>
            <p:cNvSpPr>
              <a:spLocks noChangeArrowheads="1"/>
            </p:cNvSpPr>
            <p:nvPr/>
          </p:nvSpPr>
          <p:spPr bwMode="auto">
            <a:xfrm flipH="1">
              <a:off x="1967" y="2671"/>
              <a:ext cx="34"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60" name="Oval 682"/>
            <p:cNvSpPr>
              <a:spLocks noChangeArrowheads="1"/>
            </p:cNvSpPr>
            <p:nvPr/>
          </p:nvSpPr>
          <p:spPr bwMode="auto">
            <a:xfrm flipH="1">
              <a:off x="2635" y="2838"/>
              <a:ext cx="33" cy="33"/>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61" name="Oval 683"/>
            <p:cNvSpPr>
              <a:spLocks noChangeArrowheads="1"/>
            </p:cNvSpPr>
            <p:nvPr/>
          </p:nvSpPr>
          <p:spPr bwMode="auto">
            <a:xfrm flipH="1">
              <a:off x="2662" y="2643"/>
              <a:ext cx="34"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62" name="Oval 684"/>
            <p:cNvSpPr>
              <a:spLocks noChangeArrowheads="1"/>
            </p:cNvSpPr>
            <p:nvPr/>
          </p:nvSpPr>
          <p:spPr bwMode="auto">
            <a:xfrm flipH="1">
              <a:off x="3052" y="2782"/>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63" name="Oval 685"/>
            <p:cNvSpPr>
              <a:spLocks noChangeArrowheads="1"/>
            </p:cNvSpPr>
            <p:nvPr/>
          </p:nvSpPr>
          <p:spPr bwMode="auto">
            <a:xfrm flipH="1">
              <a:off x="3080" y="2671"/>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64" name="Oval 686"/>
            <p:cNvSpPr>
              <a:spLocks noChangeArrowheads="1"/>
            </p:cNvSpPr>
            <p:nvPr/>
          </p:nvSpPr>
          <p:spPr bwMode="auto">
            <a:xfrm flipH="1">
              <a:off x="2941" y="2782"/>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65" name="Oval 687"/>
            <p:cNvSpPr>
              <a:spLocks noChangeArrowheads="1"/>
            </p:cNvSpPr>
            <p:nvPr/>
          </p:nvSpPr>
          <p:spPr bwMode="auto">
            <a:xfrm flipH="1">
              <a:off x="3219" y="3255"/>
              <a:ext cx="33" cy="33"/>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66" name="Oval 688"/>
            <p:cNvSpPr>
              <a:spLocks noChangeArrowheads="1"/>
            </p:cNvSpPr>
            <p:nvPr/>
          </p:nvSpPr>
          <p:spPr bwMode="auto">
            <a:xfrm flipH="1">
              <a:off x="3135" y="3310"/>
              <a:ext cx="34"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67" name="Oval 689"/>
            <p:cNvSpPr>
              <a:spLocks noChangeArrowheads="1"/>
            </p:cNvSpPr>
            <p:nvPr/>
          </p:nvSpPr>
          <p:spPr bwMode="auto">
            <a:xfrm flipH="1">
              <a:off x="2885" y="3227"/>
              <a:ext cx="34"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68" name="Oval 690"/>
            <p:cNvSpPr>
              <a:spLocks noChangeArrowheads="1"/>
            </p:cNvSpPr>
            <p:nvPr/>
          </p:nvSpPr>
          <p:spPr bwMode="auto">
            <a:xfrm flipH="1">
              <a:off x="2913" y="3144"/>
              <a:ext cx="33" cy="33"/>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69" name="Oval 691"/>
            <p:cNvSpPr>
              <a:spLocks noChangeArrowheads="1"/>
            </p:cNvSpPr>
            <p:nvPr/>
          </p:nvSpPr>
          <p:spPr bwMode="auto">
            <a:xfrm flipH="1">
              <a:off x="2468" y="3227"/>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70" name="Oval 692"/>
            <p:cNvSpPr>
              <a:spLocks noChangeArrowheads="1"/>
            </p:cNvSpPr>
            <p:nvPr/>
          </p:nvSpPr>
          <p:spPr bwMode="auto">
            <a:xfrm flipH="1">
              <a:off x="2273" y="3255"/>
              <a:ext cx="34" cy="33"/>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71" name="Oval 693"/>
            <p:cNvSpPr>
              <a:spLocks noChangeArrowheads="1"/>
            </p:cNvSpPr>
            <p:nvPr/>
          </p:nvSpPr>
          <p:spPr bwMode="auto">
            <a:xfrm flipH="1">
              <a:off x="2551" y="3310"/>
              <a:ext cx="34"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72" name="Oval 694"/>
            <p:cNvSpPr>
              <a:spLocks noChangeArrowheads="1"/>
            </p:cNvSpPr>
            <p:nvPr/>
          </p:nvSpPr>
          <p:spPr bwMode="auto">
            <a:xfrm flipH="1">
              <a:off x="2051" y="3366"/>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73" name="Oval 695"/>
            <p:cNvSpPr>
              <a:spLocks noChangeArrowheads="1"/>
            </p:cNvSpPr>
            <p:nvPr/>
          </p:nvSpPr>
          <p:spPr bwMode="auto">
            <a:xfrm flipH="1">
              <a:off x="1828" y="3227"/>
              <a:ext cx="34"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74" name="Oval 696"/>
            <p:cNvSpPr>
              <a:spLocks noChangeArrowheads="1"/>
            </p:cNvSpPr>
            <p:nvPr/>
          </p:nvSpPr>
          <p:spPr bwMode="auto">
            <a:xfrm flipH="1">
              <a:off x="1884" y="3394"/>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75" name="Oval 697"/>
            <p:cNvSpPr>
              <a:spLocks noChangeArrowheads="1"/>
            </p:cNvSpPr>
            <p:nvPr/>
          </p:nvSpPr>
          <p:spPr bwMode="auto">
            <a:xfrm flipH="1">
              <a:off x="1328" y="3199"/>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76" name="Oval 698"/>
            <p:cNvSpPr>
              <a:spLocks noChangeArrowheads="1"/>
            </p:cNvSpPr>
            <p:nvPr/>
          </p:nvSpPr>
          <p:spPr bwMode="auto">
            <a:xfrm flipH="1">
              <a:off x="1439" y="3060"/>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77" name="Oval 699"/>
            <p:cNvSpPr>
              <a:spLocks noChangeArrowheads="1"/>
            </p:cNvSpPr>
            <p:nvPr/>
          </p:nvSpPr>
          <p:spPr bwMode="auto">
            <a:xfrm flipH="1">
              <a:off x="1578" y="2699"/>
              <a:ext cx="34" cy="33"/>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78" name="Oval 700"/>
            <p:cNvSpPr>
              <a:spLocks noChangeArrowheads="1"/>
            </p:cNvSpPr>
            <p:nvPr/>
          </p:nvSpPr>
          <p:spPr bwMode="auto">
            <a:xfrm flipH="1">
              <a:off x="1606" y="2615"/>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79" name="Oval 701"/>
            <p:cNvSpPr>
              <a:spLocks noChangeArrowheads="1"/>
            </p:cNvSpPr>
            <p:nvPr/>
          </p:nvSpPr>
          <p:spPr bwMode="auto">
            <a:xfrm flipH="1">
              <a:off x="1467" y="2754"/>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80" name="Oval 702"/>
            <p:cNvSpPr>
              <a:spLocks noChangeArrowheads="1"/>
            </p:cNvSpPr>
            <p:nvPr/>
          </p:nvSpPr>
          <p:spPr bwMode="auto">
            <a:xfrm flipH="1">
              <a:off x="1773" y="1726"/>
              <a:ext cx="33" cy="3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81" name="Oval 703"/>
            <p:cNvSpPr>
              <a:spLocks noChangeArrowheads="1"/>
            </p:cNvSpPr>
            <p:nvPr/>
          </p:nvSpPr>
          <p:spPr bwMode="auto">
            <a:xfrm flipH="1">
              <a:off x="1856" y="1865"/>
              <a:ext cx="34" cy="3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82" name="Oval 704"/>
            <p:cNvSpPr>
              <a:spLocks noChangeArrowheads="1"/>
            </p:cNvSpPr>
            <p:nvPr/>
          </p:nvSpPr>
          <p:spPr bwMode="auto">
            <a:xfrm flipH="1">
              <a:off x="2635" y="1976"/>
              <a:ext cx="33" cy="3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83" name="Oval 705"/>
            <p:cNvSpPr>
              <a:spLocks noChangeArrowheads="1"/>
            </p:cNvSpPr>
            <p:nvPr/>
          </p:nvSpPr>
          <p:spPr bwMode="auto">
            <a:xfrm flipH="1">
              <a:off x="2551" y="1837"/>
              <a:ext cx="34" cy="3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84" name="Oval 706"/>
            <p:cNvSpPr>
              <a:spLocks noChangeArrowheads="1"/>
            </p:cNvSpPr>
            <p:nvPr/>
          </p:nvSpPr>
          <p:spPr bwMode="auto">
            <a:xfrm flipH="1">
              <a:off x="3080" y="1948"/>
              <a:ext cx="33"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85" name="Oval 707"/>
            <p:cNvSpPr>
              <a:spLocks noChangeArrowheads="1"/>
            </p:cNvSpPr>
            <p:nvPr/>
          </p:nvSpPr>
          <p:spPr bwMode="auto">
            <a:xfrm flipH="1">
              <a:off x="3247" y="2087"/>
              <a:ext cx="33"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86" name="Oval 708"/>
            <p:cNvSpPr>
              <a:spLocks noChangeArrowheads="1"/>
            </p:cNvSpPr>
            <p:nvPr/>
          </p:nvSpPr>
          <p:spPr bwMode="auto">
            <a:xfrm flipH="1">
              <a:off x="2941" y="3366"/>
              <a:ext cx="33"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87" name="Oval 709"/>
            <p:cNvSpPr>
              <a:spLocks noChangeArrowheads="1"/>
            </p:cNvSpPr>
            <p:nvPr/>
          </p:nvSpPr>
          <p:spPr bwMode="auto">
            <a:xfrm flipH="1">
              <a:off x="2802" y="3338"/>
              <a:ext cx="33"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88" name="Oval 710"/>
            <p:cNvSpPr>
              <a:spLocks noChangeArrowheads="1"/>
            </p:cNvSpPr>
            <p:nvPr/>
          </p:nvSpPr>
          <p:spPr bwMode="auto">
            <a:xfrm flipH="1">
              <a:off x="2774" y="3116"/>
              <a:ext cx="33" cy="3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89" name="Oval 711"/>
            <p:cNvSpPr>
              <a:spLocks noChangeArrowheads="1"/>
            </p:cNvSpPr>
            <p:nvPr/>
          </p:nvSpPr>
          <p:spPr bwMode="auto">
            <a:xfrm flipH="1">
              <a:off x="2412" y="3144"/>
              <a:ext cx="34" cy="3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90" name="Oval 712"/>
            <p:cNvSpPr>
              <a:spLocks noChangeArrowheads="1"/>
            </p:cNvSpPr>
            <p:nvPr/>
          </p:nvSpPr>
          <p:spPr bwMode="auto">
            <a:xfrm flipH="1">
              <a:off x="2523" y="3171"/>
              <a:ext cx="34"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91" name="Oval 713"/>
            <p:cNvSpPr>
              <a:spLocks noChangeArrowheads="1"/>
            </p:cNvSpPr>
            <p:nvPr/>
          </p:nvSpPr>
          <p:spPr bwMode="auto">
            <a:xfrm flipH="1">
              <a:off x="2357" y="3255"/>
              <a:ext cx="33" cy="3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92" name="Oval 714"/>
            <p:cNvSpPr>
              <a:spLocks noChangeArrowheads="1"/>
            </p:cNvSpPr>
            <p:nvPr/>
          </p:nvSpPr>
          <p:spPr bwMode="auto">
            <a:xfrm flipH="1">
              <a:off x="2051" y="3283"/>
              <a:ext cx="33" cy="3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93" name="Oval 715"/>
            <p:cNvSpPr>
              <a:spLocks noChangeArrowheads="1"/>
            </p:cNvSpPr>
            <p:nvPr/>
          </p:nvSpPr>
          <p:spPr bwMode="auto">
            <a:xfrm flipH="1">
              <a:off x="1967" y="3394"/>
              <a:ext cx="34"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94" name="Oval 716"/>
            <p:cNvSpPr>
              <a:spLocks noChangeArrowheads="1"/>
            </p:cNvSpPr>
            <p:nvPr/>
          </p:nvSpPr>
          <p:spPr bwMode="auto">
            <a:xfrm flipH="1">
              <a:off x="1439" y="3199"/>
              <a:ext cx="33"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95" name="Oval 717"/>
            <p:cNvSpPr>
              <a:spLocks noChangeArrowheads="1"/>
            </p:cNvSpPr>
            <p:nvPr/>
          </p:nvSpPr>
          <p:spPr bwMode="auto">
            <a:xfrm flipH="1">
              <a:off x="1522" y="3060"/>
              <a:ext cx="34"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96" name="Oval 718"/>
            <p:cNvSpPr>
              <a:spLocks noChangeArrowheads="1"/>
            </p:cNvSpPr>
            <p:nvPr/>
          </p:nvSpPr>
          <p:spPr bwMode="auto">
            <a:xfrm flipH="1">
              <a:off x="1328" y="3116"/>
              <a:ext cx="33" cy="3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97" name="Oval 719"/>
            <p:cNvSpPr>
              <a:spLocks noChangeArrowheads="1"/>
            </p:cNvSpPr>
            <p:nvPr/>
          </p:nvSpPr>
          <p:spPr bwMode="auto">
            <a:xfrm flipH="1">
              <a:off x="1550" y="2782"/>
              <a:ext cx="34"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98" name="Oval 720"/>
            <p:cNvSpPr>
              <a:spLocks noChangeArrowheads="1"/>
            </p:cNvSpPr>
            <p:nvPr/>
          </p:nvSpPr>
          <p:spPr bwMode="auto">
            <a:xfrm flipH="1">
              <a:off x="1634" y="2754"/>
              <a:ext cx="33"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99" name="Oval 721"/>
            <p:cNvSpPr>
              <a:spLocks noChangeArrowheads="1"/>
            </p:cNvSpPr>
            <p:nvPr/>
          </p:nvSpPr>
          <p:spPr bwMode="auto">
            <a:xfrm flipH="1">
              <a:off x="2051" y="2643"/>
              <a:ext cx="33"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700" name="Oval 722"/>
            <p:cNvSpPr>
              <a:spLocks noChangeArrowheads="1"/>
            </p:cNvSpPr>
            <p:nvPr/>
          </p:nvSpPr>
          <p:spPr bwMode="auto">
            <a:xfrm flipH="1">
              <a:off x="2162" y="2727"/>
              <a:ext cx="34" cy="3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701" name="Oval 723"/>
            <p:cNvSpPr>
              <a:spLocks noChangeArrowheads="1"/>
            </p:cNvSpPr>
            <p:nvPr/>
          </p:nvSpPr>
          <p:spPr bwMode="auto">
            <a:xfrm flipH="1">
              <a:off x="2106" y="2365"/>
              <a:ext cx="34"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702" name="Oval 724"/>
            <p:cNvSpPr>
              <a:spLocks noChangeArrowheads="1"/>
            </p:cNvSpPr>
            <p:nvPr/>
          </p:nvSpPr>
          <p:spPr bwMode="auto">
            <a:xfrm flipH="1">
              <a:off x="1939" y="2170"/>
              <a:ext cx="34"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703" name="Oval 725"/>
            <p:cNvSpPr>
              <a:spLocks noChangeArrowheads="1"/>
            </p:cNvSpPr>
            <p:nvPr/>
          </p:nvSpPr>
          <p:spPr bwMode="auto">
            <a:xfrm flipH="1">
              <a:off x="2496" y="2310"/>
              <a:ext cx="33" cy="3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704" name="Oval 726"/>
            <p:cNvSpPr>
              <a:spLocks noChangeArrowheads="1"/>
            </p:cNvSpPr>
            <p:nvPr/>
          </p:nvSpPr>
          <p:spPr bwMode="auto">
            <a:xfrm flipH="1">
              <a:off x="2690" y="2170"/>
              <a:ext cx="34"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705" name="Oval 727"/>
            <p:cNvSpPr>
              <a:spLocks noChangeArrowheads="1"/>
            </p:cNvSpPr>
            <p:nvPr/>
          </p:nvSpPr>
          <p:spPr bwMode="auto">
            <a:xfrm flipH="1">
              <a:off x="3135" y="2337"/>
              <a:ext cx="34"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706" name="Oval 728"/>
            <p:cNvSpPr>
              <a:spLocks noChangeArrowheads="1"/>
            </p:cNvSpPr>
            <p:nvPr/>
          </p:nvSpPr>
          <p:spPr bwMode="auto">
            <a:xfrm flipH="1">
              <a:off x="3052" y="2254"/>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707" name="Oval 729"/>
            <p:cNvSpPr>
              <a:spLocks noChangeArrowheads="1"/>
            </p:cNvSpPr>
            <p:nvPr/>
          </p:nvSpPr>
          <p:spPr bwMode="auto">
            <a:xfrm flipH="1">
              <a:off x="3274" y="2421"/>
              <a:ext cx="34" cy="33"/>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708" name="Oval 730"/>
            <p:cNvSpPr>
              <a:spLocks noChangeArrowheads="1"/>
            </p:cNvSpPr>
            <p:nvPr/>
          </p:nvSpPr>
          <p:spPr bwMode="auto">
            <a:xfrm flipH="1">
              <a:off x="2607" y="2671"/>
              <a:ext cx="33"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709" name="Oval 731"/>
            <p:cNvSpPr>
              <a:spLocks noChangeArrowheads="1"/>
            </p:cNvSpPr>
            <p:nvPr/>
          </p:nvSpPr>
          <p:spPr bwMode="auto">
            <a:xfrm flipH="1">
              <a:off x="2496" y="2615"/>
              <a:ext cx="33"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710" name="Oval 732"/>
            <p:cNvSpPr>
              <a:spLocks noChangeArrowheads="1"/>
            </p:cNvSpPr>
            <p:nvPr/>
          </p:nvSpPr>
          <p:spPr bwMode="auto">
            <a:xfrm flipH="1">
              <a:off x="2551" y="2893"/>
              <a:ext cx="34"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711" name="Oval 733"/>
            <p:cNvSpPr>
              <a:spLocks noChangeArrowheads="1"/>
            </p:cNvSpPr>
            <p:nvPr/>
          </p:nvSpPr>
          <p:spPr bwMode="auto">
            <a:xfrm flipH="1">
              <a:off x="3191" y="2727"/>
              <a:ext cx="33" cy="3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grpSp>
    </p:spTree>
    <p:extLst>
      <p:ext uri="{BB962C8B-B14F-4D97-AF65-F5344CB8AC3E}">
        <p14:creationId xmlns:p14="http://schemas.microsoft.com/office/powerpoint/2010/main" val="2125318331"/>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Title 1"/>
          <p:cNvSpPr>
            <a:spLocks noGrp="1"/>
          </p:cNvSpPr>
          <p:nvPr>
            <p:ph type="title"/>
          </p:nvPr>
        </p:nvSpPr>
        <p:spPr/>
        <p:txBody>
          <a:bodyPr/>
          <a:lstStyle/>
          <a:p>
            <a:pPr eaLnBrk="1" hangingPunct="1"/>
            <a:r>
              <a:rPr lang="en-US" altLang="en-US" sz="3600" dirty="0"/>
              <a:t>Recall: Camera calibration &amp; triangulation</a:t>
            </a:r>
          </a:p>
        </p:txBody>
      </p:sp>
      <p:sp>
        <p:nvSpPr>
          <p:cNvPr id="3" name="Content Placeholder 2"/>
          <p:cNvSpPr>
            <a:spLocks noGrp="1"/>
          </p:cNvSpPr>
          <p:nvPr>
            <p:ph idx="1"/>
          </p:nvPr>
        </p:nvSpPr>
        <p:spPr>
          <a:xfrm>
            <a:off x="152400" y="1600202"/>
            <a:ext cx="8839200" cy="4525963"/>
          </a:xfrm>
        </p:spPr>
        <p:txBody>
          <a:bodyPr/>
          <a:lstStyle/>
          <a:p>
            <a:pPr eaLnBrk="1" hangingPunct="1"/>
            <a:r>
              <a:rPr lang="en-US" altLang="en-US" dirty="0"/>
              <a:t>Suppose we know </a:t>
            </a:r>
            <a:r>
              <a:rPr lang="en-US" altLang="en-US" b="1" dirty="0"/>
              <a:t>3D points </a:t>
            </a:r>
            <a:r>
              <a:rPr lang="en-US" altLang="en-US" dirty="0"/>
              <a:t>and their </a:t>
            </a:r>
            <a:r>
              <a:rPr lang="en-US" altLang="en-US" b="1" dirty="0"/>
              <a:t>matches</a:t>
            </a:r>
            <a:r>
              <a:rPr lang="en-US" altLang="en-US" dirty="0"/>
              <a:t> in an image</a:t>
            </a:r>
          </a:p>
          <a:p>
            <a:pPr lvl="1" eaLnBrk="1" hangingPunct="1"/>
            <a:r>
              <a:rPr lang="en-US" altLang="en-US" dirty="0"/>
              <a:t>How can we compute the </a:t>
            </a:r>
            <a:r>
              <a:rPr lang="en-US" altLang="en-US" b="1" dirty="0"/>
              <a:t>camera parameters</a:t>
            </a:r>
            <a:r>
              <a:rPr lang="en-US" altLang="en-US" dirty="0"/>
              <a:t>?</a:t>
            </a:r>
          </a:p>
          <a:p>
            <a:pPr lvl="1" eaLnBrk="1" hangingPunct="1"/>
            <a:endParaRPr lang="en-US" altLang="en-US" dirty="0"/>
          </a:p>
          <a:p>
            <a:pPr eaLnBrk="1" hangingPunct="1"/>
            <a:r>
              <a:rPr lang="en-US" altLang="en-US" dirty="0"/>
              <a:t>Suppose we know </a:t>
            </a:r>
            <a:r>
              <a:rPr lang="en-US" altLang="en-US" b="1" dirty="0"/>
              <a:t>camera parameters</a:t>
            </a:r>
            <a:r>
              <a:rPr lang="en-US" altLang="en-US" dirty="0"/>
              <a:t> for multiple cameras, each observing a point</a:t>
            </a:r>
          </a:p>
          <a:p>
            <a:pPr lvl="1" eaLnBrk="1" hangingPunct="1"/>
            <a:r>
              <a:rPr lang="en-US" altLang="en-US" dirty="0"/>
              <a:t>How can we compute the </a:t>
            </a:r>
            <a:r>
              <a:rPr lang="en-US" altLang="en-US" b="1" dirty="0"/>
              <a:t>3D location</a:t>
            </a:r>
            <a:r>
              <a:rPr lang="en-US" altLang="en-US" dirty="0"/>
              <a:t> of that point?</a:t>
            </a:r>
          </a:p>
        </p:txBody>
      </p:sp>
    </p:spTree>
    <p:extLst>
      <p:ext uri="{BB962C8B-B14F-4D97-AF65-F5344CB8AC3E}">
        <p14:creationId xmlns:p14="http://schemas.microsoft.com/office/powerpoint/2010/main" val="30403181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4" end="4"/>
                                            </p:txEl>
                                          </p:spTgt>
                                        </p:tgtEl>
                                        <p:attrNameLst>
                                          <p:attrName>style.visibility</p:attrName>
                                        </p:attrNameLst>
                                      </p:cBhvr>
                                      <p:to>
                                        <p:strVal val="visible"/>
                                      </p:to>
                                    </p:set>
                                    <p:animEffect transition="in" filter="fade">
                                      <p:cBhvr>
                                        <p:cTn id="10"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p:cNvSpPr>
            <a:spLocks noGrp="1" noChangeArrowheads="1"/>
          </p:cNvSpPr>
          <p:nvPr>
            <p:ph type="title"/>
          </p:nvPr>
        </p:nvSpPr>
        <p:spPr/>
        <p:txBody>
          <a:bodyPr/>
          <a:lstStyle/>
          <a:p>
            <a:pPr eaLnBrk="1" hangingPunct="1"/>
            <a:r>
              <a:rPr lang="en-US" altLang="en-US"/>
              <a:t>Correspondence estimation</a:t>
            </a:r>
          </a:p>
        </p:txBody>
      </p:sp>
      <p:sp>
        <p:nvSpPr>
          <p:cNvPr id="34819" name="Rectangle 3"/>
          <p:cNvSpPr>
            <a:spLocks noGrp="1" noChangeArrowheads="1"/>
          </p:cNvSpPr>
          <p:nvPr>
            <p:ph type="body" idx="1"/>
          </p:nvPr>
        </p:nvSpPr>
        <p:spPr/>
        <p:txBody>
          <a:bodyPr/>
          <a:lstStyle/>
          <a:p>
            <a:pPr eaLnBrk="1" hangingPunct="1"/>
            <a:r>
              <a:rPr lang="en-US" altLang="en-US" sz="2400"/>
              <a:t>Link up pairwise matches to form connected components of matches across several images</a:t>
            </a:r>
          </a:p>
        </p:txBody>
      </p:sp>
      <p:sp>
        <p:nvSpPr>
          <p:cNvPr id="34824" name="Text Box 8"/>
          <p:cNvSpPr txBox="1">
            <a:spLocks noChangeArrowheads="1"/>
          </p:cNvSpPr>
          <p:nvPr/>
        </p:nvSpPr>
        <p:spPr bwMode="auto">
          <a:xfrm>
            <a:off x="685800" y="5222875"/>
            <a:ext cx="92974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Image 1</a:t>
            </a:r>
          </a:p>
        </p:txBody>
      </p:sp>
      <p:sp>
        <p:nvSpPr>
          <p:cNvPr id="34825" name="Text Box 9"/>
          <p:cNvSpPr txBox="1">
            <a:spLocks noChangeArrowheads="1"/>
          </p:cNvSpPr>
          <p:nvPr/>
        </p:nvSpPr>
        <p:spPr bwMode="auto">
          <a:xfrm>
            <a:off x="2895600" y="5222875"/>
            <a:ext cx="92974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Image 2</a:t>
            </a:r>
          </a:p>
        </p:txBody>
      </p:sp>
      <p:sp>
        <p:nvSpPr>
          <p:cNvPr id="34826" name="Text Box 10"/>
          <p:cNvSpPr txBox="1">
            <a:spLocks noChangeArrowheads="1"/>
          </p:cNvSpPr>
          <p:nvPr/>
        </p:nvSpPr>
        <p:spPr bwMode="auto">
          <a:xfrm>
            <a:off x="5105400" y="5222875"/>
            <a:ext cx="92974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Image 3</a:t>
            </a:r>
          </a:p>
        </p:txBody>
      </p:sp>
      <p:sp>
        <p:nvSpPr>
          <p:cNvPr id="34827" name="Text Box 11"/>
          <p:cNvSpPr txBox="1">
            <a:spLocks noChangeArrowheads="1"/>
          </p:cNvSpPr>
          <p:nvPr/>
        </p:nvSpPr>
        <p:spPr bwMode="auto">
          <a:xfrm>
            <a:off x="7386638" y="5222875"/>
            <a:ext cx="92974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Image 4</a:t>
            </a:r>
          </a:p>
        </p:txBody>
      </p:sp>
      <p:pic>
        <p:nvPicPr>
          <p:cNvPr id="34828" name="Picture 12" descr="19654387@N00_1262894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2968625"/>
            <a:ext cx="165735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9" name="Picture 13" descr="44124324682@N01_1725564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32625" y="2968625"/>
            <a:ext cx="165735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30" name="Picture 14" descr="ekenzie_1894713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2968625"/>
            <a:ext cx="1487488" cy="221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31" name="Picture 15" descr="kurtnaks_3126328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90802" y="2968627"/>
            <a:ext cx="1476375" cy="221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44" name="Line 28"/>
          <p:cNvSpPr>
            <a:spLocks noChangeShapeType="1"/>
          </p:cNvSpPr>
          <p:nvPr/>
        </p:nvSpPr>
        <p:spPr bwMode="auto">
          <a:xfrm flipV="1">
            <a:off x="1295400" y="3349625"/>
            <a:ext cx="2133600" cy="914400"/>
          </a:xfrm>
          <a:prstGeom prst="line">
            <a:avLst/>
          </a:prstGeom>
          <a:noFill/>
          <a:ln w="28575">
            <a:solidFill>
              <a:srgbClr val="33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34845" name="Line 29"/>
          <p:cNvSpPr>
            <a:spLocks noChangeShapeType="1"/>
          </p:cNvSpPr>
          <p:nvPr/>
        </p:nvSpPr>
        <p:spPr bwMode="auto">
          <a:xfrm flipV="1">
            <a:off x="3429000" y="3349625"/>
            <a:ext cx="2133600" cy="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34846" name="Line 30"/>
          <p:cNvSpPr>
            <a:spLocks noChangeShapeType="1"/>
          </p:cNvSpPr>
          <p:nvPr/>
        </p:nvSpPr>
        <p:spPr bwMode="auto">
          <a:xfrm>
            <a:off x="5562600" y="3349625"/>
            <a:ext cx="2438400" cy="76200"/>
          </a:xfrm>
          <a:prstGeom prst="line">
            <a:avLst/>
          </a:prstGeom>
          <a:noFill/>
          <a:ln w="28575">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34836" name="Oval 20"/>
          <p:cNvSpPr>
            <a:spLocks noChangeArrowheads="1"/>
          </p:cNvSpPr>
          <p:nvPr/>
        </p:nvSpPr>
        <p:spPr bwMode="auto">
          <a:xfrm>
            <a:off x="3352800" y="3273425"/>
            <a:ext cx="152400" cy="152400"/>
          </a:xfrm>
          <a:prstGeom prst="ellipse">
            <a:avLst/>
          </a:prstGeom>
          <a:solidFill>
            <a:srgbClr val="FFE2C5"/>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34837" name="Oval 21"/>
          <p:cNvSpPr>
            <a:spLocks noChangeArrowheads="1"/>
          </p:cNvSpPr>
          <p:nvPr/>
        </p:nvSpPr>
        <p:spPr bwMode="auto">
          <a:xfrm>
            <a:off x="1219200" y="4187825"/>
            <a:ext cx="152400" cy="152400"/>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34839" name="Oval 23"/>
          <p:cNvSpPr>
            <a:spLocks noChangeArrowheads="1"/>
          </p:cNvSpPr>
          <p:nvPr/>
        </p:nvSpPr>
        <p:spPr bwMode="auto">
          <a:xfrm>
            <a:off x="5486400" y="3273425"/>
            <a:ext cx="152400" cy="152400"/>
          </a:xfrm>
          <a:prstGeom prst="ellipse">
            <a:avLst/>
          </a:prstGeom>
          <a:solidFill>
            <a:srgbClr val="0066FF"/>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34840" name="Oval 24"/>
          <p:cNvSpPr>
            <a:spLocks noChangeArrowheads="1"/>
          </p:cNvSpPr>
          <p:nvPr/>
        </p:nvSpPr>
        <p:spPr bwMode="auto">
          <a:xfrm>
            <a:off x="7924800" y="3349625"/>
            <a:ext cx="152400" cy="152400"/>
          </a:xfrm>
          <a:prstGeom prst="ellipse">
            <a:avLst/>
          </a:prstGeom>
          <a:solidFill>
            <a:srgbClr val="FF99FF"/>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47355388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4819">
                                            <p:txEl>
                                              <p:pRg st="0" end="0"/>
                                            </p:txEl>
                                          </p:spTgt>
                                        </p:tgtEl>
                                        <p:attrNameLst>
                                          <p:attrName>style.visibility</p:attrName>
                                        </p:attrNameLst>
                                      </p:cBhvr>
                                      <p:to>
                                        <p:strVal val="visible"/>
                                      </p:to>
                                    </p:set>
                                    <p:animEffect transition="in" filter="fade">
                                      <p:cBhvr>
                                        <p:cTn id="7" dur="500"/>
                                        <p:tgtEl>
                                          <p:spTgt spid="3481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4824"/>
                                        </p:tgtEl>
                                        <p:attrNameLst>
                                          <p:attrName>style.visibility</p:attrName>
                                        </p:attrNameLst>
                                      </p:cBhvr>
                                      <p:to>
                                        <p:strVal val="visible"/>
                                      </p:to>
                                    </p:set>
                                    <p:animEffect transition="in" filter="fade">
                                      <p:cBhvr>
                                        <p:cTn id="12" dur="500"/>
                                        <p:tgtEl>
                                          <p:spTgt spid="3482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4825"/>
                                        </p:tgtEl>
                                        <p:attrNameLst>
                                          <p:attrName>style.visibility</p:attrName>
                                        </p:attrNameLst>
                                      </p:cBhvr>
                                      <p:to>
                                        <p:strVal val="visible"/>
                                      </p:to>
                                    </p:set>
                                    <p:animEffect transition="in" filter="fade">
                                      <p:cBhvr>
                                        <p:cTn id="15" dur="500"/>
                                        <p:tgtEl>
                                          <p:spTgt spid="3482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4826"/>
                                        </p:tgtEl>
                                        <p:attrNameLst>
                                          <p:attrName>style.visibility</p:attrName>
                                        </p:attrNameLst>
                                      </p:cBhvr>
                                      <p:to>
                                        <p:strVal val="visible"/>
                                      </p:to>
                                    </p:set>
                                    <p:animEffect transition="in" filter="fade">
                                      <p:cBhvr>
                                        <p:cTn id="18" dur="500"/>
                                        <p:tgtEl>
                                          <p:spTgt spid="3482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4827"/>
                                        </p:tgtEl>
                                        <p:attrNameLst>
                                          <p:attrName>style.visibility</p:attrName>
                                        </p:attrNameLst>
                                      </p:cBhvr>
                                      <p:to>
                                        <p:strVal val="visible"/>
                                      </p:to>
                                    </p:set>
                                    <p:animEffect transition="in" filter="fade">
                                      <p:cBhvr>
                                        <p:cTn id="21" dur="500"/>
                                        <p:tgtEl>
                                          <p:spTgt spid="34827"/>
                                        </p:tgtEl>
                                      </p:cBhvr>
                                    </p:animEffect>
                                  </p:childTnLst>
                                </p:cTn>
                              </p:par>
                              <p:par>
                                <p:cTn id="22" presetID="10" presetClass="entr" presetSubtype="0" fill="hold" nodeType="withEffect">
                                  <p:stCondLst>
                                    <p:cond delay="0"/>
                                  </p:stCondLst>
                                  <p:childTnLst>
                                    <p:set>
                                      <p:cBhvr>
                                        <p:cTn id="23" dur="1" fill="hold">
                                          <p:stCondLst>
                                            <p:cond delay="0"/>
                                          </p:stCondLst>
                                        </p:cTn>
                                        <p:tgtEl>
                                          <p:spTgt spid="34830"/>
                                        </p:tgtEl>
                                        <p:attrNameLst>
                                          <p:attrName>style.visibility</p:attrName>
                                        </p:attrNameLst>
                                      </p:cBhvr>
                                      <p:to>
                                        <p:strVal val="visible"/>
                                      </p:to>
                                    </p:set>
                                    <p:animEffect transition="in" filter="fade">
                                      <p:cBhvr>
                                        <p:cTn id="24" dur="500"/>
                                        <p:tgtEl>
                                          <p:spTgt spid="34830"/>
                                        </p:tgtEl>
                                      </p:cBhvr>
                                    </p:animEffect>
                                  </p:childTnLst>
                                </p:cTn>
                              </p:par>
                              <p:par>
                                <p:cTn id="25" presetID="10" presetClass="entr" presetSubtype="0" fill="hold" nodeType="withEffect">
                                  <p:stCondLst>
                                    <p:cond delay="0"/>
                                  </p:stCondLst>
                                  <p:childTnLst>
                                    <p:set>
                                      <p:cBhvr>
                                        <p:cTn id="26" dur="1" fill="hold">
                                          <p:stCondLst>
                                            <p:cond delay="0"/>
                                          </p:stCondLst>
                                        </p:cTn>
                                        <p:tgtEl>
                                          <p:spTgt spid="34831"/>
                                        </p:tgtEl>
                                        <p:attrNameLst>
                                          <p:attrName>style.visibility</p:attrName>
                                        </p:attrNameLst>
                                      </p:cBhvr>
                                      <p:to>
                                        <p:strVal val="visible"/>
                                      </p:to>
                                    </p:set>
                                    <p:animEffect transition="in" filter="fade">
                                      <p:cBhvr>
                                        <p:cTn id="27" dur="500"/>
                                        <p:tgtEl>
                                          <p:spTgt spid="34831"/>
                                        </p:tgtEl>
                                      </p:cBhvr>
                                    </p:animEffect>
                                  </p:childTnLst>
                                </p:cTn>
                              </p:par>
                              <p:par>
                                <p:cTn id="28" presetID="10" presetClass="entr" presetSubtype="0" fill="hold" nodeType="withEffect">
                                  <p:stCondLst>
                                    <p:cond delay="0"/>
                                  </p:stCondLst>
                                  <p:childTnLst>
                                    <p:set>
                                      <p:cBhvr>
                                        <p:cTn id="29" dur="1" fill="hold">
                                          <p:stCondLst>
                                            <p:cond delay="0"/>
                                          </p:stCondLst>
                                        </p:cTn>
                                        <p:tgtEl>
                                          <p:spTgt spid="34828"/>
                                        </p:tgtEl>
                                        <p:attrNameLst>
                                          <p:attrName>style.visibility</p:attrName>
                                        </p:attrNameLst>
                                      </p:cBhvr>
                                      <p:to>
                                        <p:strVal val="visible"/>
                                      </p:to>
                                    </p:set>
                                    <p:animEffect transition="in" filter="fade">
                                      <p:cBhvr>
                                        <p:cTn id="30" dur="500"/>
                                        <p:tgtEl>
                                          <p:spTgt spid="34828"/>
                                        </p:tgtEl>
                                      </p:cBhvr>
                                    </p:animEffect>
                                  </p:childTnLst>
                                </p:cTn>
                              </p:par>
                              <p:par>
                                <p:cTn id="31" presetID="10" presetClass="entr" presetSubtype="0" fill="hold" nodeType="withEffect">
                                  <p:stCondLst>
                                    <p:cond delay="0"/>
                                  </p:stCondLst>
                                  <p:childTnLst>
                                    <p:set>
                                      <p:cBhvr>
                                        <p:cTn id="32" dur="1" fill="hold">
                                          <p:stCondLst>
                                            <p:cond delay="0"/>
                                          </p:stCondLst>
                                        </p:cTn>
                                        <p:tgtEl>
                                          <p:spTgt spid="34829"/>
                                        </p:tgtEl>
                                        <p:attrNameLst>
                                          <p:attrName>style.visibility</p:attrName>
                                        </p:attrNameLst>
                                      </p:cBhvr>
                                      <p:to>
                                        <p:strVal val="visible"/>
                                      </p:to>
                                    </p:set>
                                    <p:animEffect transition="in" filter="fade">
                                      <p:cBhvr>
                                        <p:cTn id="33" dur="500"/>
                                        <p:tgtEl>
                                          <p:spTgt spid="34829"/>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34837"/>
                                        </p:tgtEl>
                                        <p:attrNameLst>
                                          <p:attrName>style.visibility</p:attrName>
                                        </p:attrNameLst>
                                      </p:cBhvr>
                                      <p:to>
                                        <p:strVal val="visible"/>
                                      </p:to>
                                    </p:set>
                                    <p:animEffect transition="in" filter="fade">
                                      <p:cBhvr>
                                        <p:cTn id="38" dur="500"/>
                                        <p:tgtEl>
                                          <p:spTgt spid="34837"/>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34836"/>
                                        </p:tgtEl>
                                        <p:attrNameLst>
                                          <p:attrName>style.visibility</p:attrName>
                                        </p:attrNameLst>
                                      </p:cBhvr>
                                      <p:to>
                                        <p:strVal val="visible"/>
                                      </p:to>
                                    </p:set>
                                    <p:animEffect transition="in" filter="fade">
                                      <p:cBhvr>
                                        <p:cTn id="41" dur="500"/>
                                        <p:tgtEl>
                                          <p:spTgt spid="34836"/>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34839"/>
                                        </p:tgtEl>
                                        <p:attrNameLst>
                                          <p:attrName>style.visibility</p:attrName>
                                        </p:attrNameLst>
                                      </p:cBhvr>
                                      <p:to>
                                        <p:strVal val="visible"/>
                                      </p:to>
                                    </p:set>
                                    <p:animEffect transition="in" filter="fade">
                                      <p:cBhvr>
                                        <p:cTn id="44" dur="500"/>
                                        <p:tgtEl>
                                          <p:spTgt spid="34839"/>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34840"/>
                                        </p:tgtEl>
                                        <p:attrNameLst>
                                          <p:attrName>style.visibility</p:attrName>
                                        </p:attrNameLst>
                                      </p:cBhvr>
                                      <p:to>
                                        <p:strVal val="visible"/>
                                      </p:to>
                                    </p:set>
                                    <p:animEffect transition="in" filter="fade">
                                      <p:cBhvr>
                                        <p:cTn id="47" dur="500"/>
                                        <p:tgtEl>
                                          <p:spTgt spid="34840"/>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4844"/>
                                        </p:tgtEl>
                                        <p:attrNameLst>
                                          <p:attrName>style.visibility</p:attrName>
                                        </p:attrNameLst>
                                      </p:cBhvr>
                                      <p:to>
                                        <p:strVal val="visible"/>
                                      </p:to>
                                    </p:set>
                                    <p:animEffect transition="in" filter="fade">
                                      <p:cBhvr>
                                        <p:cTn id="52" dur="500"/>
                                        <p:tgtEl>
                                          <p:spTgt spid="34844"/>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34845"/>
                                        </p:tgtEl>
                                        <p:attrNameLst>
                                          <p:attrName>style.visibility</p:attrName>
                                        </p:attrNameLst>
                                      </p:cBhvr>
                                      <p:to>
                                        <p:strVal val="visible"/>
                                      </p:to>
                                    </p:set>
                                    <p:animEffect transition="in" filter="fade">
                                      <p:cBhvr>
                                        <p:cTn id="57" dur="500"/>
                                        <p:tgtEl>
                                          <p:spTgt spid="34845"/>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34846"/>
                                        </p:tgtEl>
                                        <p:attrNameLst>
                                          <p:attrName>style.visibility</p:attrName>
                                        </p:attrNameLst>
                                      </p:cBhvr>
                                      <p:to>
                                        <p:strVal val="visible"/>
                                      </p:to>
                                    </p:set>
                                    <p:animEffect transition="in" filter="fade">
                                      <p:cBhvr>
                                        <p:cTn id="62" dur="500"/>
                                        <p:tgtEl>
                                          <p:spTgt spid="34846"/>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1" presetClass="emph" presetSubtype="2" fill="hold" nodeType="clickEffect">
                                  <p:stCondLst>
                                    <p:cond delay="0"/>
                                  </p:stCondLst>
                                  <p:childTnLst>
                                    <p:animClr clrSpc="rgb" dir="cw">
                                      <p:cBhvr>
                                        <p:cTn id="66" dur="500" fill="hold"/>
                                        <p:tgtEl>
                                          <p:spTgt spid="34837"/>
                                        </p:tgtEl>
                                        <p:attrNameLst>
                                          <p:attrName>fillcolor</p:attrName>
                                        </p:attrNameLst>
                                      </p:cBhvr>
                                      <p:to>
                                        <a:srgbClr val="FF0101"/>
                                      </p:to>
                                    </p:animClr>
                                    <p:set>
                                      <p:cBhvr>
                                        <p:cTn id="67" dur="500" fill="hold"/>
                                        <p:tgtEl>
                                          <p:spTgt spid="34837"/>
                                        </p:tgtEl>
                                        <p:attrNameLst>
                                          <p:attrName>fill.type</p:attrName>
                                        </p:attrNameLst>
                                      </p:cBhvr>
                                      <p:to>
                                        <p:strVal val="solid"/>
                                      </p:to>
                                    </p:set>
                                    <p:set>
                                      <p:cBhvr>
                                        <p:cTn id="68" dur="500" fill="hold"/>
                                        <p:tgtEl>
                                          <p:spTgt spid="34837"/>
                                        </p:tgtEl>
                                        <p:attrNameLst>
                                          <p:attrName>fill.on</p:attrName>
                                        </p:attrNameLst>
                                      </p:cBhvr>
                                      <p:to>
                                        <p:strVal val="true"/>
                                      </p:to>
                                    </p:set>
                                  </p:childTnLst>
                                </p:cTn>
                              </p:par>
                              <p:par>
                                <p:cTn id="69" presetID="1" presetClass="emph" presetSubtype="2" fill="hold" nodeType="withEffect">
                                  <p:stCondLst>
                                    <p:cond delay="0"/>
                                  </p:stCondLst>
                                  <p:childTnLst>
                                    <p:animClr clrSpc="rgb" dir="cw">
                                      <p:cBhvr>
                                        <p:cTn id="70" dur="500" fill="hold"/>
                                        <p:tgtEl>
                                          <p:spTgt spid="34836"/>
                                        </p:tgtEl>
                                        <p:attrNameLst>
                                          <p:attrName>fillcolor</p:attrName>
                                        </p:attrNameLst>
                                      </p:cBhvr>
                                      <p:to>
                                        <a:srgbClr val="FF0101"/>
                                      </p:to>
                                    </p:animClr>
                                    <p:set>
                                      <p:cBhvr>
                                        <p:cTn id="71" dur="500" fill="hold"/>
                                        <p:tgtEl>
                                          <p:spTgt spid="34836"/>
                                        </p:tgtEl>
                                        <p:attrNameLst>
                                          <p:attrName>fill.type</p:attrName>
                                        </p:attrNameLst>
                                      </p:cBhvr>
                                      <p:to>
                                        <p:strVal val="solid"/>
                                      </p:to>
                                    </p:set>
                                    <p:set>
                                      <p:cBhvr>
                                        <p:cTn id="72" dur="500" fill="hold"/>
                                        <p:tgtEl>
                                          <p:spTgt spid="34836"/>
                                        </p:tgtEl>
                                        <p:attrNameLst>
                                          <p:attrName>fill.on</p:attrName>
                                        </p:attrNameLst>
                                      </p:cBhvr>
                                      <p:to>
                                        <p:strVal val="true"/>
                                      </p:to>
                                    </p:set>
                                  </p:childTnLst>
                                </p:cTn>
                              </p:par>
                              <p:par>
                                <p:cTn id="73" presetID="1" presetClass="emph" presetSubtype="2" fill="hold" nodeType="withEffect">
                                  <p:stCondLst>
                                    <p:cond delay="0"/>
                                  </p:stCondLst>
                                  <p:childTnLst>
                                    <p:animClr clrSpc="rgb" dir="cw">
                                      <p:cBhvr>
                                        <p:cTn id="74" dur="500" fill="hold"/>
                                        <p:tgtEl>
                                          <p:spTgt spid="34839"/>
                                        </p:tgtEl>
                                        <p:attrNameLst>
                                          <p:attrName>fillcolor</p:attrName>
                                        </p:attrNameLst>
                                      </p:cBhvr>
                                      <p:to>
                                        <a:srgbClr val="FF0101"/>
                                      </p:to>
                                    </p:animClr>
                                    <p:set>
                                      <p:cBhvr>
                                        <p:cTn id="75" dur="500" fill="hold"/>
                                        <p:tgtEl>
                                          <p:spTgt spid="34839"/>
                                        </p:tgtEl>
                                        <p:attrNameLst>
                                          <p:attrName>fill.type</p:attrName>
                                        </p:attrNameLst>
                                      </p:cBhvr>
                                      <p:to>
                                        <p:strVal val="solid"/>
                                      </p:to>
                                    </p:set>
                                    <p:set>
                                      <p:cBhvr>
                                        <p:cTn id="76" dur="500" fill="hold"/>
                                        <p:tgtEl>
                                          <p:spTgt spid="34839"/>
                                        </p:tgtEl>
                                        <p:attrNameLst>
                                          <p:attrName>fill.on</p:attrName>
                                        </p:attrNameLst>
                                      </p:cBhvr>
                                      <p:to>
                                        <p:strVal val="true"/>
                                      </p:to>
                                    </p:set>
                                  </p:childTnLst>
                                </p:cTn>
                              </p:par>
                              <p:par>
                                <p:cTn id="77" presetID="1" presetClass="emph" presetSubtype="2" fill="hold" nodeType="withEffect">
                                  <p:stCondLst>
                                    <p:cond delay="0"/>
                                  </p:stCondLst>
                                  <p:childTnLst>
                                    <p:animClr clrSpc="rgb" dir="cw">
                                      <p:cBhvr>
                                        <p:cTn id="78" dur="500" fill="hold"/>
                                        <p:tgtEl>
                                          <p:spTgt spid="34840"/>
                                        </p:tgtEl>
                                        <p:attrNameLst>
                                          <p:attrName>fillcolor</p:attrName>
                                        </p:attrNameLst>
                                      </p:cBhvr>
                                      <p:to>
                                        <a:srgbClr val="FF0101"/>
                                      </p:to>
                                    </p:animClr>
                                    <p:set>
                                      <p:cBhvr>
                                        <p:cTn id="79" dur="500" fill="hold"/>
                                        <p:tgtEl>
                                          <p:spTgt spid="34840"/>
                                        </p:tgtEl>
                                        <p:attrNameLst>
                                          <p:attrName>fill.type</p:attrName>
                                        </p:attrNameLst>
                                      </p:cBhvr>
                                      <p:to>
                                        <p:strVal val="solid"/>
                                      </p:to>
                                    </p:set>
                                    <p:set>
                                      <p:cBhvr>
                                        <p:cTn id="80" dur="500" fill="hold"/>
                                        <p:tgtEl>
                                          <p:spTgt spid="34840"/>
                                        </p:tgtEl>
                                        <p:attrNameLst>
                                          <p:attrName>fill.on</p:attrName>
                                        </p:attrNameLst>
                                      </p:cBhvr>
                                      <p:to>
                                        <p:strVal val="true"/>
                                      </p:to>
                                    </p:set>
                                  </p:childTnLst>
                                </p:cTn>
                              </p:par>
                              <p:par>
                                <p:cTn id="81" presetID="7" presetClass="emph" presetSubtype="2" fill="hold" nodeType="withEffect">
                                  <p:stCondLst>
                                    <p:cond delay="0"/>
                                  </p:stCondLst>
                                  <p:childTnLst>
                                    <p:animClr clrSpc="rgb" dir="cw">
                                      <p:cBhvr>
                                        <p:cTn id="82" dur="500" fill="hold"/>
                                        <p:tgtEl>
                                          <p:spTgt spid="34844"/>
                                        </p:tgtEl>
                                        <p:attrNameLst>
                                          <p:attrName>stroke.color</p:attrName>
                                        </p:attrNameLst>
                                      </p:cBhvr>
                                      <p:to>
                                        <a:srgbClr val="3366FF"/>
                                      </p:to>
                                    </p:animClr>
                                    <p:set>
                                      <p:cBhvr>
                                        <p:cTn id="83" dur="500" fill="hold"/>
                                        <p:tgtEl>
                                          <p:spTgt spid="34844"/>
                                        </p:tgtEl>
                                        <p:attrNameLst>
                                          <p:attrName>stroke.on</p:attrName>
                                        </p:attrNameLst>
                                      </p:cBhvr>
                                      <p:to>
                                        <p:strVal val="true"/>
                                      </p:to>
                                    </p:set>
                                  </p:childTnLst>
                                </p:cTn>
                              </p:par>
                              <p:par>
                                <p:cTn id="84" presetID="7" presetClass="emph" presetSubtype="2" fill="hold" nodeType="withEffect">
                                  <p:stCondLst>
                                    <p:cond delay="0"/>
                                  </p:stCondLst>
                                  <p:childTnLst>
                                    <p:animClr clrSpc="rgb" dir="cw">
                                      <p:cBhvr>
                                        <p:cTn id="85" dur="500" fill="hold"/>
                                        <p:tgtEl>
                                          <p:spTgt spid="34845"/>
                                        </p:tgtEl>
                                        <p:attrNameLst>
                                          <p:attrName>stroke.color</p:attrName>
                                        </p:attrNameLst>
                                      </p:cBhvr>
                                      <p:to>
                                        <a:srgbClr val="3366FF"/>
                                      </p:to>
                                    </p:animClr>
                                    <p:set>
                                      <p:cBhvr>
                                        <p:cTn id="86" dur="500" fill="hold"/>
                                        <p:tgtEl>
                                          <p:spTgt spid="34845"/>
                                        </p:tgtEl>
                                        <p:attrNameLst>
                                          <p:attrName>stroke.on</p:attrName>
                                        </p:attrNameLst>
                                      </p:cBhvr>
                                      <p:to>
                                        <p:strVal val="true"/>
                                      </p:to>
                                    </p:set>
                                  </p:childTnLst>
                                </p:cTn>
                              </p:par>
                              <p:par>
                                <p:cTn id="87" presetID="7" presetClass="emph" presetSubtype="2" fill="hold" nodeType="withEffect">
                                  <p:stCondLst>
                                    <p:cond delay="0"/>
                                  </p:stCondLst>
                                  <p:childTnLst>
                                    <p:animClr clrSpc="rgb" dir="cw">
                                      <p:cBhvr>
                                        <p:cTn id="88" dur="500" fill="hold"/>
                                        <p:tgtEl>
                                          <p:spTgt spid="34846"/>
                                        </p:tgtEl>
                                        <p:attrNameLst>
                                          <p:attrName>stroke.color</p:attrName>
                                        </p:attrNameLst>
                                      </p:cBhvr>
                                      <p:to>
                                        <a:srgbClr val="3366FF"/>
                                      </p:to>
                                    </p:animClr>
                                    <p:set>
                                      <p:cBhvr>
                                        <p:cTn id="89" dur="500" fill="hold"/>
                                        <p:tgtEl>
                                          <p:spTgt spid="34846"/>
                                        </p:tgtEl>
                                        <p:attrNameLst>
                                          <p:attrName>stroke.on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9" grpId="0" build="p"/>
      <p:bldP spid="34824" grpId="0"/>
      <p:bldP spid="34825" grpId="0"/>
      <p:bldP spid="34826" grpId="0"/>
      <p:bldP spid="34827" grpId="0"/>
      <p:bldP spid="34844" grpId="0" animBg="1"/>
      <p:bldP spid="34845" grpId="0" animBg="1"/>
      <p:bldP spid="34846" grpId="0" animBg="1"/>
      <p:bldP spid="34836" grpId="0" animBg="1"/>
      <p:bldP spid="34837" grpId="0" animBg="1"/>
      <p:bldP spid="34839" grpId="0" animBg="1"/>
      <p:bldP spid="3484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Title 1"/>
          <p:cNvSpPr>
            <a:spLocks noGrp="1"/>
          </p:cNvSpPr>
          <p:nvPr>
            <p:ph type="title"/>
          </p:nvPr>
        </p:nvSpPr>
        <p:spPr>
          <a:xfrm>
            <a:off x="457200" y="-79375"/>
            <a:ext cx="8229600" cy="1143000"/>
          </a:xfrm>
        </p:spPr>
        <p:txBody>
          <a:bodyPr/>
          <a:lstStyle/>
          <a:p>
            <a:pPr eaLnBrk="1" hangingPunct="1"/>
            <a:r>
              <a:rPr lang="en-US" altLang="en-US"/>
              <a:t>The story so far…</a:t>
            </a:r>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66915" y="5202238"/>
            <a:ext cx="4994275" cy="1192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661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25652" y="1484315"/>
            <a:ext cx="4886325" cy="1131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5"/>
          <p:cNvGrpSpPr>
            <a:grpSpLocks/>
          </p:cNvGrpSpPr>
          <p:nvPr/>
        </p:nvGrpSpPr>
        <p:grpSpPr bwMode="auto">
          <a:xfrm>
            <a:off x="2030415" y="3352802"/>
            <a:ext cx="4873625" cy="1128713"/>
            <a:chOff x="3277147" y="1466148"/>
            <a:chExt cx="2650982" cy="614197"/>
          </a:xfrm>
        </p:grpSpPr>
        <p:pic>
          <p:nvPicPr>
            <p:cNvPr id="19662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7147" y="1466148"/>
              <a:ext cx="2650982" cy="614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96621" name="Group 6"/>
            <p:cNvGrpSpPr>
              <a:grpSpLocks/>
            </p:cNvGrpSpPr>
            <p:nvPr/>
          </p:nvGrpSpPr>
          <p:grpSpPr bwMode="auto">
            <a:xfrm>
              <a:off x="3489126" y="1559989"/>
              <a:ext cx="2210304" cy="402080"/>
              <a:chOff x="2389632" y="2168652"/>
              <a:chExt cx="4415028" cy="803148"/>
            </a:xfrm>
          </p:grpSpPr>
          <p:sp>
            <p:nvSpPr>
              <p:cNvPr id="9" name="Oval 8"/>
              <p:cNvSpPr/>
              <p:nvPr/>
            </p:nvSpPr>
            <p:spPr>
              <a:xfrm>
                <a:off x="2388795" y="2362548"/>
                <a:ext cx="75893" cy="7592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Oval 9"/>
              <p:cNvSpPr/>
              <p:nvPr/>
            </p:nvSpPr>
            <p:spPr>
              <a:xfrm>
                <a:off x="2392245" y="2788752"/>
                <a:ext cx="75893" cy="7592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Oval 10"/>
              <p:cNvSpPr/>
              <p:nvPr/>
            </p:nvSpPr>
            <p:spPr>
              <a:xfrm>
                <a:off x="2913148" y="2819811"/>
                <a:ext cx="75893" cy="7592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Oval 11"/>
              <p:cNvSpPr/>
              <p:nvPr/>
            </p:nvSpPr>
            <p:spPr>
              <a:xfrm>
                <a:off x="2907974" y="2376352"/>
                <a:ext cx="77617" cy="7592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Oval 12"/>
              <p:cNvSpPr/>
              <p:nvPr/>
            </p:nvSpPr>
            <p:spPr>
              <a:xfrm>
                <a:off x="2590603" y="2210702"/>
                <a:ext cx="75893" cy="7592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Oval 13"/>
              <p:cNvSpPr/>
              <p:nvPr/>
            </p:nvSpPr>
            <p:spPr>
              <a:xfrm>
                <a:off x="3114955" y="2224506"/>
                <a:ext cx="75893" cy="7592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Oval 14"/>
              <p:cNvSpPr/>
              <p:nvPr/>
            </p:nvSpPr>
            <p:spPr>
              <a:xfrm>
                <a:off x="3123579" y="2667965"/>
                <a:ext cx="75893" cy="7592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Oval 15"/>
              <p:cNvSpPr/>
              <p:nvPr/>
            </p:nvSpPr>
            <p:spPr>
              <a:xfrm>
                <a:off x="4236104" y="2317684"/>
                <a:ext cx="75893" cy="7764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Oval 16"/>
              <p:cNvSpPr/>
              <p:nvPr/>
            </p:nvSpPr>
            <p:spPr>
              <a:xfrm>
                <a:off x="4230929" y="2757692"/>
                <a:ext cx="77619" cy="7592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Oval 17"/>
              <p:cNvSpPr/>
              <p:nvPr/>
            </p:nvSpPr>
            <p:spPr>
              <a:xfrm>
                <a:off x="4620743" y="2890558"/>
                <a:ext cx="75893" cy="7592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Oval 18"/>
              <p:cNvSpPr/>
              <p:nvPr/>
            </p:nvSpPr>
            <p:spPr>
              <a:xfrm>
                <a:off x="4620743" y="2443647"/>
                <a:ext cx="75893" cy="7592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Oval 19"/>
              <p:cNvSpPr/>
              <p:nvPr/>
            </p:nvSpPr>
            <p:spPr>
              <a:xfrm>
                <a:off x="4989860" y="2322860"/>
                <a:ext cx="75893" cy="7592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1" name="Oval 20"/>
              <p:cNvSpPr/>
              <p:nvPr/>
            </p:nvSpPr>
            <p:spPr>
              <a:xfrm>
                <a:off x="4996759" y="2766321"/>
                <a:ext cx="75893" cy="7592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Oval 21"/>
              <p:cNvSpPr/>
              <p:nvPr/>
            </p:nvSpPr>
            <p:spPr>
              <a:xfrm>
                <a:off x="4620743" y="2196897"/>
                <a:ext cx="75893" cy="7592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Oval 22"/>
              <p:cNvSpPr/>
              <p:nvPr/>
            </p:nvSpPr>
            <p:spPr>
              <a:xfrm>
                <a:off x="6028216" y="2272820"/>
                <a:ext cx="75893" cy="7592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Oval 23"/>
              <p:cNvSpPr/>
              <p:nvPr/>
            </p:nvSpPr>
            <p:spPr>
              <a:xfrm>
                <a:off x="6285218" y="2447098"/>
                <a:ext cx="75893" cy="7764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Oval 24"/>
              <p:cNvSpPr/>
              <p:nvPr/>
            </p:nvSpPr>
            <p:spPr>
              <a:xfrm>
                <a:off x="6285218" y="2895735"/>
                <a:ext cx="75893" cy="7592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6" name="Oval 25"/>
              <p:cNvSpPr/>
              <p:nvPr/>
            </p:nvSpPr>
            <p:spPr>
              <a:xfrm>
                <a:off x="6014417" y="2716280"/>
                <a:ext cx="75893" cy="7592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7" name="Oval 26"/>
              <p:cNvSpPr/>
              <p:nvPr/>
            </p:nvSpPr>
            <p:spPr>
              <a:xfrm>
                <a:off x="6728503" y="2797380"/>
                <a:ext cx="75893" cy="7592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8" name="Oval 27"/>
              <p:cNvSpPr/>
              <p:nvPr/>
            </p:nvSpPr>
            <p:spPr>
              <a:xfrm>
                <a:off x="6723329" y="2357371"/>
                <a:ext cx="75893" cy="7764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9" name="Oval 28"/>
              <p:cNvSpPr/>
              <p:nvPr/>
            </p:nvSpPr>
            <p:spPr>
              <a:xfrm>
                <a:off x="6471502" y="2169289"/>
                <a:ext cx="77617" cy="7592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sp>
        <p:nvSpPr>
          <p:cNvPr id="30" name="Down Arrow 29"/>
          <p:cNvSpPr/>
          <p:nvPr/>
        </p:nvSpPr>
        <p:spPr>
          <a:xfrm>
            <a:off x="4114802" y="2720975"/>
            <a:ext cx="663575" cy="514350"/>
          </a:xfrm>
          <a:prstGeom prst="downArrow">
            <a:avLst>
              <a:gd name="adj1" fmla="val 50000"/>
              <a:gd name="adj2" fmla="val 58889"/>
            </a:avLst>
          </a:prstGeom>
          <a:solidFill>
            <a:schemeClr val="accent1">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1" name="Down Arrow 30"/>
          <p:cNvSpPr/>
          <p:nvPr/>
        </p:nvSpPr>
        <p:spPr>
          <a:xfrm>
            <a:off x="4152902" y="4598988"/>
            <a:ext cx="663575" cy="514350"/>
          </a:xfrm>
          <a:prstGeom prst="downArrow">
            <a:avLst>
              <a:gd name="adj1" fmla="val 50000"/>
              <a:gd name="adj2" fmla="val 58889"/>
            </a:avLst>
          </a:prstGeom>
          <a:solidFill>
            <a:schemeClr val="accent1">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2" name="TextBox 31"/>
          <p:cNvSpPr txBox="1">
            <a:spLocks noChangeArrowheads="1"/>
          </p:cNvSpPr>
          <p:nvPr/>
        </p:nvSpPr>
        <p:spPr bwMode="auto">
          <a:xfrm>
            <a:off x="4903790" y="2789238"/>
            <a:ext cx="20399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0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Feature detection</a:t>
            </a:r>
          </a:p>
        </p:txBody>
      </p:sp>
      <p:sp>
        <p:nvSpPr>
          <p:cNvPr id="33" name="TextBox 32"/>
          <p:cNvSpPr txBox="1">
            <a:spLocks noChangeArrowheads="1"/>
          </p:cNvSpPr>
          <p:nvPr/>
        </p:nvSpPr>
        <p:spPr bwMode="auto">
          <a:xfrm>
            <a:off x="4906965" y="4656138"/>
            <a:ext cx="31194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0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Matching + track generation</a:t>
            </a:r>
          </a:p>
        </p:txBody>
      </p:sp>
      <p:sp>
        <p:nvSpPr>
          <p:cNvPr id="196618" name="TextBox 33"/>
          <p:cNvSpPr txBox="1">
            <a:spLocks noChangeArrowheads="1"/>
          </p:cNvSpPr>
          <p:nvPr/>
        </p:nvSpPr>
        <p:spPr bwMode="auto">
          <a:xfrm>
            <a:off x="3578225" y="1028702"/>
            <a:ext cx="17970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4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Input images</a:t>
            </a:r>
          </a:p>
        </p:txBody>
      </p:sp>
      <p:sp>
        <p:nvSpPr>
          <p:cNvPr id="35" name="TextBox 34"/>
          <p:cNvSpPr txBox="1">
            <a:spLocks noChangeArrowheads="1"/>
          </p:cNvSpPr>
          <p:nvPr/>
        </p:nvSpPr>
        <p:spPr bwMode="auto">
          <a:xfrm>
            <a:off x="2084390" y="6350002"/>
            <a:ext cx="47593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4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Images with feature correspondence</a:t>
            </a:r>
          </a:p>
        </p:txBody>
      </p:sp>
    </p:spTree>
    <p:extLst>
      <p:ext uri="{BB962C8B-B14F-4D97-AF65-F5344CB8AC3E}">
        <p14:creationId xmlns:p14="http://schemas.microsoft.com/office/powerpoint/2010/main" val="2680299111"/>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fade">
                                      <p:cBhvr>
                                        <p:cTn id="10" dur="500"/>
                                        <p:tgtEl>
                                          <p:spTgt spid="3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fade">
                                      <p:cBhvr>
                                        <p:cTn id="13" dur="500"/>
                                        <p:tgtEl>
                                          <p:spTgt spid="32"/>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3"/>
                                        </p:tgtEl>
                                        <p:attrNameLst>
                                          <p:attrName>style.visibility</p:attrName>
                                        </p:attrNameLst>
                                      </p:cBhvr>
                                      <p:to>
                                        <p:strVal val="visible"/>
                                      </p:to>
                                    </p:set>
                                    <p:animEffect transition="in" filter="fade">
                                      <p:cBhvr>
                                        <p:cTn id="24" dur="500"/>
                                        <p:tgtEl>
                                          <p:spTgt spid="33"/>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5"/>
                                        </p:tgtEl>
                                        <p:attrNameLst>
                                          <p:attrName>style.visibility</p:attrName>
                                        </p:attrNameLst>
                                      </p:cBhvr>
                                      <p:to>
                                        <p:strVal val="visible"/>
                                      </p:to>
                                    </p:set>
                                    <p:animEffect transition="in" filter="fade">
                                      <p:cBhvr>
                                        <p:cTn id="29"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P spid="32" grpId="0"/>
      <p:bldP spid="33" grpId="0"/>
      <p:bldP spid="3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763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7388" y="2035175"/>
            <a:ext cx="3059112"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7635" name="Content Placeholder 5"/>
          <p:cNvSpPr>
            <a:spLocks noGrp="1"/>
          </p:cNvSpPr>
          <p:nvPr>
            <p:ph idx="1"/>
          </p:nvPr>
        </p:nvSpPr>
        <p:spPr>
          <a:xfrm>
            <a:off x="3817938" y="1793877"/>
            <a:ext cx="4868862" cy="4595813"/>
          </a:xfrm>
        </p:spPr>
        <p:txBody>
          <a:bodyPr/>
          <a:lstStyle/>
          <a:p>
            <a:pPr eaLnBrk="1" hangingPunct="1"/>
            <a:r>
              <a:rPr lang="en-US" altLang="en-US"/>
              <a:t>Next step:</a:t>
            </a:r>
          </a:p>
          <a:p>
            <a:pPr lvl="1" eaLnBrk="1" hangingPunct="1"/>
            <a:r>
              <a:rPr lang="en-US" altLang="en-US"/>
              <a:t>Use structure from motion to solve for geometry (cameras and points)</a:t>
            </a:r>
          </a:p>
          <a:p>
            <a:pPr lvl="1" eaLnBrk="1" hangingPunct="1"/>
            <a:endParaRPr lang="en-US" altLang="en-US"/>
          </a:p>
          <a:p>
            <a:pPr eaLnBrk="1" hangingPunct="1"/>
            <a:r>
              <a:rPr lang="en-US" altLang="en-US"/>
              <a:t>First: what are cameras and points?</a:t>
            </a:r>
          </a:p>
        </p:txBody>
      </p:sp>
      <p:sp>
        <p:nvSpPr>
          <p:cNvPr id="197636" name="Title 1"/>
          <p:cNvSpPr txBox="1">
            <a:spLocks/>
          </p:cNvSpPr>
          <p:nvPr/>
        </p:nvSpPr>
        <p:spPr bwMode="auto">
          <a:xfrm>
            <a:off x="457200" y="-79375"/>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4400" b="0" i="0" u="none" strike="noStrike" kern="1200" cap="none" spc="0" normalizeH="0" baseline="0" noProof="0">
                <a:ln>
                  <a:noFill/>
                </a:ln>
                <a:solidFill>
                  <a:srgbClr val="3333FF"/>
                </a:solidFill>
                <a:effectLst/>
                <a:uLnTx/>
                <a:uFillTx/>
                <a:latin typeface="Calibri" panose="020F0502020204030204" pitchFamily="34" charset="0"/>
                <a:ea typeface="+mn-ea"/>
                <a:cs typeface="Arial" panose="020B0604020202020204" pitchFamily="34" charset="0"/>
              </a:rPr>
              <a:t>The story so far…</a:t>
            </a:r>
          </a:p>
        </p:txBody>
      </p:sp>
    </p:spTree>
    <p:extLst>
      <p:ext uri="{BB962C8B-B14F-4D97-AF65-F5344CB8AC3E}">
        <p14:creationId xmlns:p14="http://schemas.microsoft.com/office/powerpoint/2010/main" val="1001819391"/>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6"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64325" y="3211513"/>
            <a:ext cx="319088"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78477" y="3635377"/>
            <a:ext cx="479425"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46752" y="4364038"/>
            <a:ext cx="379413" cy="379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8661" name="Title 1"/>
          <p:cNvSpPr>
            <a:spLocks noGrp="1"/>
          </p:cNvSpPr>
          <p:nvPr>
            <p:ph type="title"/>
          </p:nvPr>
        </p:nvSpPr>
        <p:spPr/>
        <p:txBody>
          <a:bodyPr/>
          <a:lstStyle/>
          <a:p>
            <a:pPr eaLnBrk="1" hangingPunct="1"/>
            <a:r>
              <a:rPr lang="en-US" altLang="en-US" dirty="0"/>
              <a:t>Review: Points and cameras</a:t>
            </a:r>
          </a:p>
        </p:txBody>
      </p:sp>
      <p:sp>
        <p:nvSpPr>
          <p:cNvPr id="3" name="Content Placeholder 2"/>
          <p:cNvSpPr>
            <a:spLocks noGrp="1"/>
          </p:cNvSpPr>
          <p:nvPr>
            <p:ph idx="1"/>
          </p:nvPr>
        </p:nvSpPr>
        <p:spPr>
          <a:xfrm>
            <a:off x="217488" y="1600202"/>
            <a:ext cx="8469312" cy="4525963"/>
          </a:xfrm>
        </p:spPr>
        <p:txBody>
          <a:bodyPr rtlCol="0">
            <a:normAutofit/>
          </a:bodyPr>
          <a:lstStyle/>
          <a:p>
            <a:pPr eaLnBrk="1" fontAlgn="auto" hangingPunct="1">
              <a:spcAft>
                <a:spcPts val="0"/>
              </a:spcAft>
              <a:defRPr/>
            </a:pPr>
            <a:r>
              <a:rPr lang="en-US" dirty="0"/>
              <a:t>Point: 3D position in space (      )</a:t>
            </a:r>
          </a:p>
          <a:p>
            <a:pPr eaLnBrk="1" fontAlgn="auto" hangingPunct="1">
              <a:spcAft>
                <a:spcPts val="0"/>
              </a:spcAft>
              <a:defRPr/>
            </a:pPr>
            <a:endParaRPr lang="en-US" dirty="0"/>
          </a:p>
          <a:p>
            <a:pPr eaLnBrk="1" fontAlgn="auto" hangingPunct="1">
              <a:spcAft>
                <a:spcPts val="0"/>
              </a:spcAft>
              <a:defRPr/>
            </a:pPr>
            <a:r>
              <a:rPr lang="en-US" dirty="0"/>
              <a:t>Camera (     ): </a:t>
            </a:r>
          </a:p>
          <a:p>
            <a:pPr lvl="1" eaLnBrk="1" fontAlgn="auto" hangingPunct="1">
              <a:spcAft>
                <a:spcPts val="0"/>
              </a:spcAft>
              <a:defRPr/>
            </a:pPr>
            <a:r>
              <a:rPr lang="en-US" dirty="0"/>
              <a:t>A 3D position (     )</a:t>
            </a:r>
          </a:p>
          <a:p>
            <a:pPr lvl="1" eaLnBrk="1" fontAlgn="auto" hangingPunct="1">
              <a:spcAft>
                <a:spcPts val="0"/>
              </a:spcAft>
              <a:defRPr/>
            </a:pPr>
            <a:r>
              <a:rPr lang="en-US" dirty="0"/>
              <a:t>A 3D orientation (      )</a:t>
            </a:r>
          </a:p>
          <a:p>
            <a:pPr lvl="1" eaLnBrk="1" fontAlgn="auto" hangingPunct="1">
              <a:spcAft>
                <a:spcPts val="0"/>
              </a:spcAft>
              <a:defRPr/>
            </a:pPr>
            <a:r>
              <a:rPr lang="en-US" dirty="0"/>
              <a:t>Intrinsic parameters                                                 (</a:t>
            </a:r>
            <a:r>
              <a:rPr lang="en-US" b="1" dirty="0"/>
              <a:t>focal length</a:t>
            </a:r>
            <a:r>
              <a:rPr lang="en-US" dirty="0"/>
              <a:t>, aspect ratio, …)</a:t>
            </a:r>
          </a:p>
          <a:p>
            <a:pPr lvl="1" eaLnBrk="1" fontAlgn="auto" hangingPunct="1">
              <a:spcAft>
                <a:spcPts val="0"/>
              </a:spcAft>
              <a:defRPr/>
            </a:pPr>
            <a:r>
              <a:rPr lang="en-US" dirty="0"/>
              <a:t>7 parameters (3+3+1) in total</a:t>
            </a:r>
          </a:p>
          <a:p>
            <a:pPr marL="971550" lvl="1" indent="-514350" eaLnBrk="1" fontAlgn="auto" hangingPunct="1">
              <a:spcAft>
                <a:spcPts val="0"/>
              </a:spcAft>
              <a:buNone/>
              <a:defRPr/>
            </a:pPr>
            <a:endParaRPr lang="en-US" dirty="0"/>
          </a:p>
        </p:txBody>
      </p:sp>
      <p:pic>
        <p:nvPicPr>
          <p:cNvPr id="198663"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56213" y="1668463"/>
            <a:ext cx="552450" cy="525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AutoShape 4"/>
          <p:cNvSpPr>
            <a:spLocks noChangeArrowheads="1"/>
          </p:cNvSpPr>
          <p:nvPr/>
        </p:nvSpPr>
        <p:spPr bwMode="auto">
          <a:xfrm rot="5400000">
            <a:off x="6503194" y="2451894"/>
            <a:ext cx="1981200" cy="1725612"/>
          </a:xfrm>
          <a:prstGeom prst="parallelogram">
            <a:avLst>
              <a:gd name="adj" fmla="val 28703"/>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6" name="Rectangle 5"/>
          <p:cNvSpPr>
            <a:spLocks noChangeArrowheads="1"/>
          </p:cNvSpPr>
          <p:nvPr/>
        </p:nvSpPr>
        <p:spPr bwMode="auto">
          <a:xfrm>
            <a:off x="7653340" y="3027365"/>
            <a:ext cx="574675" cy="574675"/>
          </a:xfrm>
          <a:prstGeom prst="rect">
            <a:avLst/>
          </a:prstGeom>
          <a:solidFill>
            <a:srgbClr val="DDEEFF"/>
          </a:solidFill>
          <a:ln w="9525">
            <a:miter lim="800000"/>
            <a:headEnd/>
            <a:tailEnd/>
          </a:ln>
          <a:scene3d>
            <a:camera prst="legacyObliqueTopRight">
              <a:rot lat="0" lon="16499989" rev="0"/>
            </a:camera>
            <a:lightRig rig="legacyFlat3" dir="b"/>
          </a:scene3d>
          <a:sp3d extrusionH="684200" prstMaterial="legacyMatte">
            <a:bevelT w="13500" h="13500" prst="angle"/>
            <a:bevelB w="13500" h="13500" prst="angle"/>
            <a:extrusionClr>
              <a:srgbClr val="DDEEFF"/>
            </a:extrusionClr>
            <a:contourClr>
              <a:srgbClr val="DDEEFF"/>
            </a:contourClr>
          </a:sp3d>
        </p:spPr>
        <p:txBody>
          <a:bodyPr wrap="none" anchor="ctr">
            <a:flatTx/>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7" name="Line 10"/>
          <p:cNvSpPr>
            <a:spLocks noChangeShapeType="1"/>
          </p:cNvSpPr>
          <p:nvPr/>
        </p:nvSpPr>
        <p:spPr bwMode="auto">
          <a:xfrm flipH="1">
            <a:off x="6097588" y="2324100"/>
            <a:ext cx="533400" cy="2057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8" name="Line 11"/>
          <p:cNvSpPr>
            <a:spLocks noChangeShapeType="1"/>
          </p:cNvSpPr>
          <p:nvPr/>
        </p:nvSpPr>
        <p:spPr bwMode="auto">
          <a:xfrm flipH="1">
            <a:off x="6097588" y="3771900"/>
            <a:ext cx="53340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9" name="Line 12"/>
          <p:cNvSpPr>
            <a:spLocks noChangeShapeType="1"/>
          </p:cNvSpPr>
          <p:nvPr/>
        </p:nvSpPr>
        <p:spPr bwMode="auto">
          <a:xfrm flipH="1">
            <a:off x="6097590" y="2824165"/>
            <a:ext cx="2270125" cy="155733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0" name="Line 13"/>
          <p:cNvSpPr>
            <a:spLocks noChangeShapeType="1"/>
          </p:cNvSpPr>
          <p:nvPr/>
        </p:nvSpPr>
        <p:spPr bwMode="auto">
          <a:xfrm flipH="1">
            <a:off x="6097588" y="4305300"/>
            <a:ext cx="2209800" cy="76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grpSp>
        <p:nvGrpSpPr>
          <p:cNvPr id="2" name="Group 25"/>
          <p:cNvGrpSpPr>
            <a:grpSpLocks/>
          </p:cNvGrpSpPr>
          <p:nvPr/>
        </p:nvGrpSpPr>
        <p:grpSpPr bwMode="auto">
          <a:xfrm>
            <a:off x="7061202" y="2862265"/>
            <a:ext cx="1076325" cy="860425"/>
            <a:chOff x="831" y="2079"/>
            <a:chExt cx="822" cy="657"/>
          </a:xfrm>
        </p:grpSpPr>
        <p:sp>
          <p:nvSpPr>
            <p:cNvPr id="198680" name="Oval 26"/>
            <p:cNvSpPr>
              <a:spLocks noChangeArrowheads="1"/>
            </p:cNvSpPr>
            <p:nvPr/>
          </p:nvSpPr>
          <p:spPr bwMode="auto">
            <a:xfrm>
              <a:off x="840" y="2235"/>
              <a:ext cx="69" cy="69"/>
            </a:xfrm>
            <a:prstGeom prst="ellipse">
              <a:avLst/>
            </a:prstGeom>
            <a:solidFill>
              <a:srgbClr val="FF0101"/>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198681" name="Oval 27"/>
            <p:cNvSpPr>
              <a:spLocks noChangeArrowheads="1"/>
            </p:cNvSpPr>
            <p:nvPr/>
          </p:nvSpPr>
          <p:spPr bwMode="auto">
            <a:xfrm>
              <a:off x="1368" y="2256"/>
              <a:ext cx="69" cy="69"/>
            </a:xfrm>
            <a:prstGeom prst="ellipse">
              <a:avLst/>
            </a:prstGeom>
            <a:solidFill>
              <a:srgbClr val="00FF00"/>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198682" name="Oval 28"/>
            <p:cNvSpPr>
              <a:spLocks noChangeArrowheads="1"/>
            </p:cNvSpPr>
            <p:nvPr/>
          </p:nvSpPr>
          <p:spPr bwMode="auto">
            <a:xfrm>
              <a:off x="831" y="2652"/>
              <a:ext cx="69" cy="69"/>
            </a:xfrm>
            <a:prstGeom prst="ellipse">
              <a:avLst/>
            </a:prstGeom>
            <a:solidFill>
              <a:srgbClr val="6699FF"/>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198683" name="Oval 29"/>
            <p:cNvSpPr>
              <a:spLocks noChangeArrowheads="1"/>
            </p:cNvSpPr>
            <p:nvPr/>
          </p:nvSpPr>
          <p:spPr bwMode="auto">
            <a:xfrm>
              <a:off x="1359" y="2667"/>
              <a:ext cx="69" cy="69"/>
            </a:xfrm>
            <a:prstGeom prst="ellipse">
              <a:avLst/>
            </a:prstGeom>
            <a:solidFill>
              <a:srgbClr val="FF00FF"/>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198684" name="Oval 30"/>
            <p:cNvSpPr>
              <a:spLocks noChangeArrowheads="1"/>
            </p:cNvSpPr>
            <p:nvPr/>
          </p:nvSpPr>
          <p:spPr bwMode="auto">
            <a:xfrm>
              <a:off x="1584" y="2523"/>
              <a:ext cx="69" cy="69"/>
            </a:xfrm>
            <a:prstGeom prst="ellipse">
              <a:avLst/>
            </a:prstGeom>
            <a:solidFill>
              <a:srgbClr val="FFFF00"/>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198685" name="Oval 31"/>
            <p:cNvSpPr>
              <a:spLocks noChangeArrowheads="1"/>
            </p:cNvSpPr>
            <p:nvPr/>
          </p:nvSpPr>
          <p:spPr bwMode="auto">
            <a:xfrm>
              <a:off x="1572" y="2115"/>
              <a:ext cx="69" cy="69"/>
            </a:xfrm>
            <a:prstGeom prst="ellipse">
              <a:avLst/>
            </a:prstGeom>
            <a:solidFill>
              <a:srgbClr val="00FFFF"/>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198686" name="Oval 32"/>
            <p:cNvSpPr>
              <a:spLocks noChangeArrowheads="1"/>
            </p:cNvSpPr>
            <p:nvPr/>
          </p:nvSpPr>
          <p:spPr bwMode="auto">
            <a:xfrm>
              <a:off x="1023" y="2079"/>
              <a:ext cx="69" cy="69"/>
            </a:xfrm>
            <a:prstGeom prst="ellipse">
              <a:avLst/>
            </a:prstGeom>
            <a:solidFill>
              <a:srgbClr val="FF99CC"/>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grpSp>
      <p:grpSp>
        <p:nvGrpSpPr>
          <p:cNvPr id="4" name="Group 30"/>
          <p:cNvGrpSpPr>
            <a:grpSpLocks/>
          </p:cNvGrpSpPr>
          <p:nvPr/>
        </p:nvGrpSpPr>
        <p:grpSpPr bwMode="auto">
          <a:xfrm>
            <a:off x="6057902" y="3578227"/>
            <a:ext cx="822325" cy="993775"/>
            <a:chOff x="2137410" y="4800600"/>
            <a:chExt cx="822960" cy="994410"/>
          </a:xfrm>
        </p:grpSpPr>
        <p:cxnSp>
          <p:nvCxnSpPr>
            <p:cNvPr id="21" name="Straight Arrow Connector 20"/>
            <p:cNvCxnSpPr/>
            <p:nvPr/>
          </p:nvCxnSpPr>
          <p:spPr>
            <a:xfrm flipV="1">
              <a:off x="2159652" y="5154839"/>
              <a:ext cx="595773" cy="446372"/>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rot="5400000" flipH="1" flipV="1">
              <a:off x="1748226" y="5200906"/>
              <a:ext cx="800611" cy="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2137410" y="5601211"/>
              <a:ext cx="822960" cy="193799"/>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19" name="Oval 18"/>
          <p:cNvSpPr/>
          <p:nvPr/>
        </p:nvSpPr>
        <p:spPr>
          <a:xfrm>
            <a:off x="6022977" y="4297363"/>
            <a:ext cx="138113" cy="138112"/>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0245"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28838" y="2862263"/>
            <a:ext cx="450850"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79763" y="3441702"/>
            <a:ext cx="379412" cy="37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16327" y="3890965"/>
            <a:ext cx="479425"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8" name="Straight Connector 37"/>
          <p:cNvCxnSpPr/>
          <p:nvPr/>
        </p:nvCxnSpPr>
        <p:spPr>
          <a:xfrm flipV="1">
            <a:off x="6069013" y="3349625"/>
            <a:ext cx="1338262" cy="101600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87954683"/>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0245"/>
                                        </p:tgtEl>
                                        <p:attrNameLst>
                                          <p:attrName>style.visibility</p:attrName>
                                        </p:attrNameLst>
                                      </p:cBhvr>
                                      <p:to>
                                        <p:strVal val="visible"/>
                                      </p:to>
                                    </p:set>
                                    <p:animEffect transition="in" filter="fade">
                                      <p:cBhvr>
                                        <p:cTn id="10" dur="500"/>
                                        <p:tgtEl>
                                          <p:spTgt spid="10245"/>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par>
                                <p:cTn id="19" presetID="10"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par>
                                <p:cTn id="22" presetID="10" presetClass="entr" presetSubtype="0"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par>
                                <p:cTn id="25" presetID="10"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par>
                                <p:cTn id="28" presetID="10" presetClass="entr" presetSubtype="0" fill="hold"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par>
                                <p:cTn id="31" presetID="10" presetClass="entr" presetSubtype="0" fill="hold" nodeType="with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fade">
                                      <p:cBhvr>
                                        <p:cTn id="33" dur="500"/>
                                        <p:tgtEl>
                                          <p:spTgt spid="2"/>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10" presetClass="entr" presetSubtype="0" fill="hold" nodeType="clickEffect">
                                  <p:stCondLst>
                                    <p:cond delay="0"/>
                                  </p:stCondLst>
                                  <p:childTnLst>
                                    <p:set>
                                      <p:cBhvr>
                                        <p:cTn id="37" dur="1" fill="hold">
                                          <p:stCondLst>
                                            <p:cond delay="0"/>
                                          </p:stCondLst>
                                        </p:cTn>
                                        <p:tgtEl>
                                          <p:spTgt spid="3">
                                            <p:txEl>
                                              <p:pRg st="3" end="3"/>
                                            </p:txEl>
                                          </p:spTgt>
                                        </p:tgtEl>
                                        <p:attrNameLst>
                                          <p:attrName>style.visibility</p:attrName>
                                        </p:attrNameLst>
                                      </p:cBhvr>
                                      <p:to>
                                        <p:strVal val="visible"/>
                                      </p:to>
                                    </p:set>
                                    <p:animEffect transition="in" filter="fade">
                                      <p:cBhvr>
                                        <p:cTn id="38" dur="500"/>
                                        <p:tgtEl>
                                          <p:spTgt spid="3">
                                            <p:txEl>
                                              <p:pRg st="3" end="3"/>
                                            </p:txEl>
                                          </p:spTgt>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fade">
                                      <p:cBhvr>
                                        <p:cTn id="41" dur="500"/>
                                        <p:tgtEl>
                                          <p:spTgt spid="19"/>
                                        </p:tgtEl>
                                      </p:cBhvr>
                                    </p:animEffect>
                                  </p:childTnLst>
                                </p:cTn>
                              </p:par>
                              <p:par>
                                <p:cTn id="42" presetID="10" presetClass="entr" presetSubtype="0" fill="hold" nodeType="withEffect">
                                  <p:stCondLst>
                                    <p:cond delay="0"/>
                                  </p:stCondLst>
                                  <p:childTnLst>
                                    <p:set>
                                      <p:cBhvr>
                                        <p:cTn id="43" dur="1" fill="hold">
                                          <p:stCondLst>
                                            <p:cond delay="0"/>
                                          </p:stCondLst>
                                        </p:cTn>
                                        <p:tgtEl>
                                          <p:spTgt spid="10243"/>
                                        </p:tgtEl>
                                        <p:attrNameLst>
                                          <p:attrName>style.visibility</p:attrName>
                                        </p:attrNameLst>
                                      </p:cBhvr>
                                      <p:to>
                                        <p:strVal val="visible"/>
                                      </p:to>
                                    </p:set>
                                    <p:animEffect transition="in" filter="fade">
                                      <p:cBhvr>
                                        <p:cTn id="44" dur="500"/>
                                        <p:tgtEl>
                                          <p:spTgt spid="10243"/>
                                        </p:tgtEl>
                                      </p:cBhvr>
                                    </p:animEffect>
                                  </p:childTnLst>
                                </p:cTn>
                              </p:par>
                              <p:par>
                                <p:cTn id="45" presetID="10" presetClass="entr" presetSubtype="0" fill="hold" nodeType="withEffect">
                                  <p:stCondLst>
                                    <p:cond delay="0"/>
                                  </p:stCondLst>
                                  <p:childTnLst>
                                    <p:set>
                                      <p:cBhvr>
                                        <p:cTn id="46" dur="1" fill="hold">
                                          <p:stCondLst>
                                            <p:cond delay="0"/>
                                          </p:stCondLst>
                                        </p:cTn>
                                        <p:tgtEl>
                                          <p:spTgt spid="35"/>
                                        </p:tgtEl>
                                        <p:attrNameLst>
                                          <p:attrName>style.visibility</p:attrName>
                                        </p:attrNameLst>
                                      </p:cBhvr>
                                      <p:to>
                                        <p:strVal val="visible"/>
                                      </p:to>
                                    </p:set>
                                    <p:animEffect transition="in" filter="fade">
                                      <p:cBhvr>
                                        <p:cTn id="47" dur="500"/>
                                        <p:tgtEl>
                                          <p:spTgt spid="35"/>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presetSubtype="0" fill="hold" nodeType="clickEffect">
                                  <p:stCondLst>
                                    <p:cond delay="0"/>
                                  </p:stCondLst>
                                  <p:childTnLst>
                                    <p:set>
                                      <p:cBhvr>
                                        <p:cTn id="51" dur="1" fill="hold">
                                          <p:stCondLst>
                                            <p:cond delay="0"/>
                                          </p:stCondLst>
                                        </p:cTn>
                                        <p:tgtEl>
                                          <p:spTgt spid="4"/>
                                        </p:tgtEl>
                                        <p:attrNameLst>
                                          <p:attrName>style.visibility</p:attrName>
                                        </p:attrNameLst>
                                      </p:cBhvr>
                                      <p:to>
                                        <p:strVal val="visible"/>
                                      </p:to>
                                    </p:set>
                                    <p:animEffect transition="in" filter="fade">
                                      <p:cBhvr>
                                        <p:cTn id="52" dur="500"/>
                                        <p:tgtEl>
                                          <p:spTgt spid="4"/>
                                        </p:tgtEl>
                                      </p:cBhvr>
                                    </p:animEffect>
                                  </p:childTnLst>
                                </p:cTn>
                              </p:par>
                              <p:par>
                                <p:cTn id="53" presetID="10" presetClass="entr" presetSubtype="0" fill="hold" nodeType="withEffect">
                                  <p:stCondLst>
                                    <p:cond delay="0"/>
                                  </p:stCondLst>
                                  <p:childTnLst>
                                    <p:set>
                                      <p:cBhvr>
                                        <p:cTn id="54" dur="1" fill="hold">
                                          <p:stCondLst>
                                            <p:cond delay="0"/>
                                          </p:stCondLst>
                                        </p:cTn>
                                        <p:tgtEl>
                                          <p:spTgt spid="10244"/>
                                        </p:tgtEl>
                                        <p:attrNameLst>
                                          <p:attrName>style.visibility</p:attrName>
                                        </p:attrNameLst>
                                      </p:cBhvr>
                                      <p:to>
                                        <p:strVal val="visible"/>
                                      </p:to>
                                    </p:set>
                                    <p:animEffect transition="in" filter="fade">
                                      <p:cBhvr>
                                        <p:cTn id="55" dur="500"/>
                                        <p:tgtEl>
                                          <p:spTgt spid="10244"/>
                                        </p:tgtEl>
                                      </p:cBhvr>
                                    </p:animEffect>
                                  </p:childTnLst>
                                </p:cTn>
                              </p:par>
                              <p:par>
                                <p:cTn id="56" presetID="10" presetClass="entr" presetSubtype="0" fill="hold" nodeType="withEffect">
                                  <p:stCondLst>
                                    <p:cond delay="0"/>
                                  </p:stCondLst>
                                  <p:childTnLst>
                                    <p:set>
                                      <p:cBhvr>
                                        <p:cTn id="57" dur="1" fill="hold">
                                          <p:stCondLst>
                                            <p:cond delay="0"/>
                                          </p:stCondLst>
                                        </p:cTn>
                                        <p:tgtEl>
                                          <p:spTgt spid="36"/>
                                        </p:tgtEl>
                                        <p:attrNameLst>
                                          <p:attrName>style.visibility</p:attrName>
                                        </p:attrNameLst>
                                      </p:cBhvr>
                                      <p:to>
                                        <p:strVal val="visible"/>
                                      </p:to>
                                    </p:set>
                                    <p:animEffect transition="in" filter="fade">
                                      <p:cBhvr>
                                        <p:cTn id="58" dur="500"/>
                                        <p:tgtEl>
                                          <p:spTgt spid="36"/>
                                        </p:tgtEl>
                                      </p:cBhvr>
                                    </p:animEffect>
                                  </p:childTnLst>
                                </p:cTn>
                              </p:par>
                              <p:par>
                                <p:cTn id="59" presetID="10" presetClass="entr" presetSubtype="0" fill="hold" nodeType="withEffect">
                                  <p:stCondLst>
                                    <p:cond delay="0"/>
                                  </p:stCondLst>
                                  <p:childTnLst>
                                    <p:set>
                                      <p:cBhvr>
                                        <p:cTn id="60" dur="1" fill="hold">
                                          <p:stCondLst>
                                            <p:cond delay="0"/>
                                          </p:stCondLst>
                                        </p:cTn>
                                        <p:tgtEl>
                                          <p:spTgt spid="3">
                                            <p:txEl>
                                              <p:pRg st="4" end="4"/>
                                            </p:txEl>
                                          </p:spTgt>
                                        </p:tgtEl>
                                        <p:attrNameLst>
                                          <p:attrName>style.visibility</p:attrName>
                                        </p:attrNameLst>
                                      </p:cBhvr>
                                      <p:to>
                                        <p:strVal val="visible"/>
                                      </p:to>
                                    </p:set>
                                    <p:animEffect transition="in" filter="fade">
                                      <p:cBhvr>
                                        <p:cTn id="61" dur="500"/>
                                        <p:tgtEl>
                                          <p:spTgt spid="3">
                                            <p:txEl>
                                              <p:pRg st="4" end="4"/>
                                            </p:txEl>
                                          </p:spTgt>
                                        </p:tgtEl>
                                      </p:cBhvr>
                                    </p:animEffect>
                                  </p:childTnLst>
                                </p:cTn>
                              </p:par>
                            </p:childTnLst>
                          </p:cTn>
                        </p:par>
                      </p:childTnLst>
                    </p:cTn>
                  </p:par>
                  <p:par>
                    <p:cTn id="62" fill="hold" nodeType="clickPar">
                      <p:stCondLst>
                        <p:cond delay="indefinite"/>
                      </p:stCondLst>
                      <p:childTnLst>
                        <p:par>
                          <p:cTn id="63" fill="hold" nodeType="withGroup">
                            <p:stCondLst>
                              <p:cond delay="0"/>
                            </p:stCondLst>
                            <p:childTnLst>
                              <p:par>
                                <p:cTn id="64" presetID="10" presetClass="entr" presetSubtype="0" fill="hold" nodeType="clickEffect">
                                  <p:stCondLst>
                                    <p:cond delay="0"/>
                                  </p:stCondLst>
                                  <p:childTnLst>
                                    <p:set>
                                      <p:cBhvr>
                                        <p:cTn id="65" dur="1" fill="hold">
                                          <p:stCondLst>
                                            <p:cond delay="0"/>
                                          </p:stCondLst>
                                        </p:cTn>
                                        <p:tgtEl>
                                          <p:spTgt spid="3">
                                            <p:txEl>
                                              <p:pRg st="5" end="5"/>
                                            </p:txEl>
                                          </p:spTgt>
                                        </p:tgtEl>
                                        <p:attrNameLst>
                                          <p:attrName>style.visibility</p:attrName>
                                        </p:attrNameLst>
                                      </p:cBhvr>
                                      <p:to>
                                        <p:strVal val="visible"/>
                                      </p:to>
                                    </p:set>
                                    <p:animEffect transition="in" filter="fade">
                                      <p:cBhvr>
                                        <p:cTn id="66" dur="500"/>
                                        <p:tgtEl>
                                          <p:spTgt spid="3">
                                            <p:txEl>
                                              <p:pRg st="5" end="5"/>
                                            </p:txEl>
                                          </p:spTgt>
                                        </p:tgtEl>
                                      </p:cBhvr>
                                    </p:animEffect>
                                  </p:childTnLst>
                                </p:cTn>
                              </p:par>
                            </p:childTnLst>
                          </p:cTn>
                        </p:par>
                      </p:childTnLst>
                    </p:cTn>
                  </p:par>
                  <p:par>
                    <p:cTn id="67" fill="hold" nodeType="clickPar">
                      <p:stCondLst>
                        <p:cond delay="indefinite"/>
                      </p:stCondLst>
                      <p:childTnLst>
                        <p:par>
                          <p:cTn id="68" fill="hold" nodeType="withGroup">
                            <p:stCondLst>
                              <p:cond delay="0"/>
                            </p:stCondLst>
                            <p:childTnLst>
                              <p:par>
                                <p:cTn id="69" presetID="10" presetClass="entr" presetSubtype="0" fill="hold" nodeType="clickEffect">
                                  <p:stCondLst>
                                    <p:cond delay="0"/>
                                  </p:stCondLst>
                                  <p:childTnLst>
                                    <p:set>
                                      <p:cBhvr>
                                        <p:cTn id="70" dur="1" fill="hold">
                                          <p:stCondLst>
                                            <p:cond delay="0"/>
                                          </p:stCondLst>
                                        </p:cTn>
                                        <p:tgtEl>
                                          <p:spTgt spid="10246"/>
                                        </p:tgtEl>
                                        <p:attrNameLst>
                                          <p:attrName>style.visibility</p:attrName>
                                        </p:attrNameLst>
                                      </p:cBhvr>
                                      <p:to>
                                        <p:strVal val="visible"/>
                                      </p:to>
                                    </p:set>
                                    <p:animEffect transition="in" filter="fade">
                                      <p:cBhvr>
                                        <p:cTn id="71" dur="500"/>
                                        <p:tgtEl>
                                          <p:spTgt spid="10246"/>
                                        </p:tgtEl>
                                      </p:cBhvr>
                                    </p:animEffect>
                                  </p:childTnLst>
                                </p:cTn>
                              </p:par>
                              <p:par>
                                <p:cTn id="72" presetID="10" presetClass="entr" presetSubtype="0" fill="hold" nodeType="withEffect">
                                  <p:stCondLst>
                                    <p:cond delay="0"/>
                                  </p:stCondLst>
                                  <p:childTnLst>
                                    <p:set>
                                      <p:cBhvr>
                                        <p:cTn id="73" dur="1" fill="hold">
                                          <p:stCondLst>
                                            <p:cond delay="0"/>
                                          </p:stCondLst>
                                        </p:cTn>
                                        <p:tgtEl>
                                          <p:spTgt spid="38"/>
                                        </p:tgtEl>
                                        <p:attrNameLst>
                                          <p:attrName>style.visibility</p:attrName>
                                        </p:attrNameLst>
                                      </p:cBhvr>
                                      <p:to>
                                        <p:strVal val="visible"/>
                                      </p:to>
                                    </p:set>
                                    <p:animEffect transition="in" filter="fade">
                                      <p:cBhvr>
                                        <p:cTn id="74" dur="500"/>
                                        <p:tgtEl>
                                          <p:spTgt spid="38"/>
                                        </p:tgtEl>
                                      </p:cBhvr>
                                    </p:animEffect>
                                  </p:childTnLst>
                                </p:cTn>
                              </p:par>
                            </p:childTnLst>
                          </p:cTn>
                        </p:par>
                      </p:childTnLst>
                    </p:cTn>
                  </p:par>
                  <p:par>
                    <p:cTn id="75" fill="hold" nodeType="clickPar">
                      <p:stCondLst>
                        <p:cond delay="indefinite"/>
                      </p:stCondLst>
                      <p:childTnLst>
                        <p:par>
                          <p:cTn id="76" fill="hold" nodeType="withGroup">
                            <p:stCondLst>
                              <p:cond delay="0"/>
                            </p:stCondLst>
                            <p:childTnLst>
                              <p:par>
                                <p:cTn id="77" presetID="10" presetClass="entr" presetSubtype="0" fill="hold" nodeType="clickEffect">
                                  <p:stCondLst>
                                    <p:cond delay="0"/>
                                  </p:stCondLst>
                                  <p:childTnLst>
                                    <p:set>
                                      <p:cBhvr>
                                        <p:cTn id="78" dur="1" fill="hold">
                                          <p:stCondLst>
                                            <p:cond delay="0"/>
                                          </p:stCondLst>
                                        </p:cTn>
                                        <p:tgtEl>
                                          <p:spTgt spid="3">
                                            <p:txEl>
                                              <p:pRg st="6" end="6"/>
                                            </p:txEl>
                                          </p:spTgt>
                                        </p:tgtEl>
                                        <p:attrNameLst>
                                          <p:attrName>style.visibility</p:attrName>
                                        </p:attrNameLst>
                                      </p:cBhvr>
                                      <p:to>
                                        <p:strVal val="visible"/>
                                      </p:to>
                                    </p:set>
                                    <p:animEffect transition="in" filter="fade">
                                      <p:cBhvr>
                                        <p:cTn id="79"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2"/>
          <p:cNvSpPr>
            <a:spLocks noGrp="1" noChangeArrowheads="1"/>
          </p:cNvSpPr>
          <p:nvPr>
            <p:ph type="title"/>
          </p:nvPr>
        </p:nvSpPr>
        <p:spPr/>
        <p:txBody>
          <a:bodyPr/>
          <a:lstStyle/>
          <a:p>
            <a:pPr eaLnBrk="1" hangingPunct="1"/>
            <a:r>
              <a:rPr lang="en-US" altLang="en-US"/>
              <a:t>Structure from motion</a:t>
            </a:r>
          </a:p>
        </p:txBody>
      </p:sp>
      <p:sp>
        <p:nvSpPr>
          <p:cNvPr id="199683" name="Rectangle 3"/>
          <p:cNvSpPr>
            <a:spLocks noChangeArrowheads="1"/>
          </p:cNvSpPr>
          <p:nvPr/>
        </p:nvSpPr>
        <p:spPr bwMode="auto">
          <a:xfrm>
            <a:off x="4313238" y="2362200"/>
            <a:ext cx="1219200" cy="1219200"/>
          </a:xfrm>
          <a:prstGeom prst="rect">
            <a:avLst/>
          </a:prstGeom>
          <a:solidFill>
            <a:srgbClr val="DDEEFF"/>
          </a:solidFill>
          <a:ln w="9525">
            <a:miter lim="800000"/>
            <a:headEnd/>
            <a:tailEnd/>
          </a:ln>
          <a:scene3d>
            <a:camera prst="legacyObliqueTopRight">
              <a:rot lat="0" lon="18300000" rev="0"/>
            </a:camera>
            <a:lightRig rig="legacyFlat3" dir="b"/>
          </a:scene3d>
          <a:sp3d extrusionH="1700200" prstMaterial="legacyMatte">
            <a:bevelT w="13500" h="13500" prst="angle"/>
            <a:bevelB w="13500" h="13500" prst="angle"/>
            <a:extrusionClr>
              <a:srgbClr val="DDEEFF"/>
            </a:extrusionClr>
            <a:contourClr>
              <a:srgbClr val="DDEEFF"/>
            </a:contourClr>
          </a:sp3d>
        </p:spPr>
        <p:txBody>
          <a:bodyPr wrap="none" anchor="ctr">
            <a:flatTx/>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23908" name="AutoShape 4"/>
          <p:cNvSpPr>
            <a:spLocks noChangeArrowheads="1"/>
          </p:cNvSpPr>
          <p:nvPr/>
        </p:nvSpPr>
        <p:spPr bwMode="auto">
          <a:xfrm rot="5400000">
            <a:off x="867569" y="3709194"/>
            <a:ext cx="1981200" cy="1725612"/>
          </a:xfrm>
          <a:prstGeom prst="parallelogram">
            <a:avLst>
              <a:gd name="adj" fmla="val 28703"/>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23910" name="Rectangle 6"/>
          <p:cNvSpPr>
            <a:spLocks noChangeArrowheads="1"/>
          </p:cNvSpPr>
          <p:nvPr/>
        </p:nvSpPr>
        <p:spPr bwMode="auto">
          <a:xfrm>
            <a:off x="2017715" y="4284665"/>
            <a:ext cx="574675" cy="574675"/>
          </a:xfrm>
          <a:prstGeom prst="rect">
            <a:avLst/>
          </a:prstGeom>
          <a:solidFill>
            <a:srgbClr val="DDEEFF"/>
          </a:solidFill>
          <a:ln w="9525">
            <a:miter lim="800000"/>
            <a:headEnd/>
            <a:tailEnd/>
          </a:ln>
          <a:scene3d>
            <a:camera prst="legacyObliqueTopRight">
              <a:rot lat="0" lon="16499993" rev="0"/>
            </a:camera>
            <a:lightRig rig="legacyFlat3" dir="b"/>
          </a:scene3d>
          <a:sp3d extrusionH="684200" prstMaterial="legacyMatte">
            <a:bevelT w="13500" h="13500" prst="angle"/>
            <a:bevelB w="13500" h="13500" prst="angle"/>
            <a:extrusionClr>
              <a:srgbClr val="DDEEFF"/>
            </a:extrusionClr>
            <a:contourClr>
              <a:srgbClr val="DDEEFF"/>
            </a:contourClr>
          </a:sp3d>
        </p:spPr>
        <p:txBody>
          <a:bodyPr wrap="none" anchor="ctr">
            <a:flatTx/>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23909" name="AutoShape 5"/>
          <p:cNvSpPr>
            <a:spLocks noChangeArrowheads="1"/>
          </p:cNvSpPr>
          <p:nvPr/>
        </p:nvSpPr>
        <p:spPr bwMode="auto">
          <a:xfrm rot="16200000" flipH="1">
            <a:off x="6050757" y="3901283"/>
            <a:ext cx="1981200" cy="1725613"/>
          </a:xfrm>
          <a:prstGeom prst="parallelogram">
            <a:avLst>
              <a:gd name="adj" fmla="val 28703"/>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23911" name="Rectangle 7"/>
          <p:cNvSpPr>
            <a:spLocks noChangeArrowheads="1"/>
          </p:cNvSpPr>
          <p:nvPr/>
        </p:nvSpPr>
        <p:spPr bwMode="auto">
          <a:xfrm>
            <a:off x="6881815" y="4540252"/>
            <a:ext cx="574675" cy="574675"/>
          </a:xfrm>
          <a:prstGeom prst="rect">
            <a:avLst/>
          </a:prstGeom>
          <a:solidFill>
            <a:srgbClr val="DDEEFF"/>
          </a:solidFill>
          <a:ln w="9525">
            <a:miter lim="800000"/>
            <a:headEnd/>
            <a:tailEnd/>
          </a:ln>
          <a:scene3d>
            <a:camera prst="legacyObliqueTopRight">
              <a:rot lat="0" lon="19199995" rev="0"/>
            </a:camera>
            <a:lightRig rig="legacyFlat3" dir="b"/>
          </a:scene3d>
          <a:sp3d extrusionH="887400" prstMaterial="legacyMatte">
            <a:bevelT w="13500" h="13500" prst="angle"/>
            <a:bevelB w="13500" h="13500" prst="angle"/>
            <a:extrusionClr>
              <a:srgbClr val="DDEEFF"/>
            </a:extrusionClr>
            <a:contourClr>
              <a:srgbClr val="DDEEFF"/>
            </a:contourClr>
          </a:sp3d>
        </p:spPr>
        <p:txBody>
          <a:bodyPr wrap="none" anchor="ctr">
            <a:flatTx/>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23915" name="Rectangle 11"/>
          <p:cNvSpPr>
            <a:spLocks noChangeArrowheads="1"/>
          </p:cNvSpPr>
          <p:nvPr/>
        </p:nvSpPr>
        <p:spPr bwMode="auto">
          <a:xfrm>
            <a:off x="3563938" y="4343402"/>
            <a:ext cx="2044700" cy="1470025"/>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23917" name="Rectangle 13"/>
          <p:cNvSpPr>
            <a:spLocks noChangeArrowheads="1"/>
          </p:cNvSpPr>
          <p:nvPr/>
        </p:nvSpPr>
        <p:spPr bwMode="auto">
          <a:xfrm>
            <a:off x="4459290" y="4854577"/>
            <a:ext cx="574675" cy="574675"/>
          </a:xfrm>
          <a:prstGeom prst="rect">
            <a:avLst/>
          </a:prstGeom>
          <a:solidFill>
            <a:srgbClr val="DDEEFF"/>
          </a:solidFill>
          <a:ln w="9525">
            <a:miter lim="800000"/>
            <a:headEnd/>
            <a:tailEnd/>
          </a:ln>
          <a:scene3d>
            <a:camera prst="legacyObliqueTopRight">
              <a:rot lat="0" lon="18300000" rev="0"/>
            </a:camera>
            <a:lightRig rig="legacyFlat3" dir="b"/>
          </a:scene3d>
          <a:sp3d extrusionH="785800" prstMaterial="legacyMatte">
            <a:bevelT w="13500" h="13500" prst="angle"/>
            <a:bevelB w="13500" h="13500" prst="angle"/>
            <a:extrusionClr>
              <a:srgbClr val="DDEEFF"/>
            </a:extrusionClr>
            <a:contourClr>
              <a:srgbClr val="DDEEFF"/>
            </a:contourClr>
          </a:sp3d>
        </p:spPr>
        <p:txBody>
          <a:bodyPr wrap="none" anchor="ctr">
            <a:flatTx/>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23937" name="Line 33"/>
          <p:cNvSpPr>
            <a:spLocks noChangeShapeType="1"/>
          </p:cNvSpPr>
          <p:nvPr/>
        </p:nvSpPr>
        <p:spPr bwMode="auto">
          <a:xfrm flipH="1">
            <a:off x="461963" y="3581400"/>
            <a:ext cx="533400" cy="2057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23938" name="Line 34"/>
          <p:cNvSpPr>
            <a:spLocks noChangeShapeType="1"/>
          </p:cNvSpPr>
          <p:nvPr/>
        </p:nvSpPr>
        <p:spPr bwMode="auto">
          <a:xfrm flipH="1">
            <a:off x="461963" y="5029200"/>
            <a:ext cx="53340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23939" name="Line 35"/>
          <p:cNvSpPr>
            <a:spLocks noChangeShapeType="1"/>
          </p:cNvSpPr>
          <p:nvPr/>
        </p:nvSpPr>
        <p:spPr bwMode="auto">
          <a:xfrm flipH="1">
            <a:off x="461965" y="4081465"/>
            <a:ext cx="2270125" cy="155733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23941" name="Line 37"/>
          <p:cNvSpPr>
            <a:spLocks noChangeShapeType="1"/>
          </p:cNvSpPr>
          <p:nvPr/>
        </p:nvSpPr>
        <p:spPr bwMode="auto">
          <a:xfrm flipH="1">
            <a:off x="461963" y="5562600"/>
            <a:ext cx="2209800" cy="76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23942" name="Line 38"/>
          <p:cNvSpPr>
            <a:spLocks noChangeShapeType="1"/>
          </p:cNvSpPr>
          <p:nvPr/>
        </p:nvSpPr>
        <p:spPr bwMode="auto">
          <a:xfrm>
            <a:off x="3551238" y="4346577"/>
            <a:ext cx="990600" cy="21304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23944" name="Line 40"/>
          <p:cNvSpPr>
            <a:spLocks noChangeShapeType="1"/>
          </p:cNvSpPr>
          <p:nvPr/>
        </p:nvSpPr>
        <p:spPr bwMode="auto">
          <a:xfrm flipH="1">
            <a:off x="4541838" y="4365627"/>
            <a:ext cx="1066800" cy="21113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23945" name="Line 41"/>
          <p:cNvSpPr>
            <a:spLocks noChangeShapeType="1"/>
          </p:cNvSpPr>
          <p:nvPr/>
        </p:nvSpPr>
        <p:spPr bwMode="auto">
          <a:xfrm>
            <a:off x="3551238" y="5813427"/>
            <a:ext cx="990600" cy="6635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23947" name="Line 43"/>
          <p:cNvSpPr>
            <a:spLocks noChangeShapeType="1"/>
          </p:cNvSpPr>
          <p:nvPr/>
        </p:nvSpPr>
        <p:spPr bwMode="auto">
          <a:xfrm flipH="1">
            <a:off x="4541838" y="5813427"/>
            <a:ext cx="1066800" cy="6635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23948" name="Line 44"/>
          <p:cNvSpPr>
            <a:spLocks noChangeShapeType="1"/>
          </p:cNvSpPr>
          <p:nvPr/>
        </p:nvSpPr>
        <p:spPr bwMode="auto">
          <a:xfrm>
            <a:off x="6164263" y="4273550"/>
            <a:ext cx="2197100" cy="132873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23949" name="Line 45"/>
          <p:cNvSpPr>
            <a:spLocks noChangeShapeType="1"/>
          </p:cNvSpPr>
          <p:nvPr/>
        </p:nvSpPr>
        <p:spPr bwMode="auto">
          <a:xfrm flipV="1">
            <a:off x="6151563" y="5602288"/>
            <a:ext cx="2209800" cy="152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23950" name="Line 46"/>
          <p:cNvSpPr>
            <a:spLocks noChangeShapeType="1"/>
          </p:cNvSpPr>
          <p:nvPr/>
        </p:nvSpPr>
        <p:spPr bwMode="auto">
          <a:xfrm>
            <a:off x="7904163" y="5221288"/>
            <a:ext cx="457200" cy="381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23951" name="Line 47"/>
          <p:cNvSpPr>
            <a:spLocks noChangeShapeType="1"/>
          </p:cNvSpPr>
          <p:nvPr/>
        </p:nvSpPr>
        <p:spPr bwMode="auto">
          <a:xfrm>
            <a:off x="7904163" y="3773488"/>
            <a:ext cx="457200" cy="1828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23955" name="Text Box 51"/>
          <p:cNvSpPr txBox="1">
            <a:spLocks noChangeArrowheads="1"/>
          </p:cNvSpPr>
          <p:nvPr/>
        </p:nvSpPr>
        <p:spPr bwMode="auto">
          <a:xfrm>
            <a:off x="695327" y="5618163"/>
            <a:ext cx="107439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Camera 1</a:t>
            </a:r>
          </a:p>
        </p:txBody>
      </p:sp>
      <p:sp>
        <p:nvSpPr>
          <p:cNvPr id="123956" name="Text Box 52"/>
          <p:cNvSpPr txBox="1">
            <a:spLocks noChangeArrowheads="1"/>
          </p:cNvSpPr>
          <p:nvPr/>
        </p:nvSpPr>
        <p:spPr bwMode="auto">
          <a:xfrm>
            <a:off x="2847977" y="6040438"/>
            <a:ext cx="107439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Camera 2</a:t>
            </a:r>
          </a:p>
        </p:txBody>
      </p:sp>
      <p:sp>
        <p:nvSpPr>
          <p:cNvPr id="123957" name="Text Box 53"/>
          <p:cNvSpPr txBox="1">
            <a:spLocks noChangeArrowheads="1"/>
          </p:cNvSpPr>
          <p:nvPr/>
        </p:nvSpPr>
        <p:spPr bwMode="auto">
          <a:xfrm>
            <a:off x="7281865" y="5618163"/>
            <a:ext cx="107439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Camera 3</a:t>
            </a:r>
          </a:p>
        </p:txBody>
      </p:sp>
      <p:grpSp>
        <p:nvGrpSpPr>
          <p:cNvPr id="2" name="Group 54"/>
          <p:cNvGrpSpPr>
            <a:grpSpLocks/>
          </p:cNvGrpSpPr>
          <p:nvPr/>
        </p:nvGrpSpPr>
        <p:grpSpPr bwMode="auto">
          <a:xfrm>
            <a:off x="1425577" y="4119565"/>
            <a:ext cx="1076325" cy="860425"/>
            <a:chOff x="831" y="2079"/>
            <a:chExt cx="822" cy="657"/>
          </a:xfrm>
        </p:grpSpPr>
        <p:sp>
          <p:nvSpPr>
            <p:cNvPr id="199752" name="Oval 55"/>
            <p:cNvSpPr>
              <a:spLocks noChangeArrowheads="1"/>
            </p:cNvSpPr>
            <p:nvPr/>
          </p:nvSpPr>
          <p:spPr bwMode="auto">
            <a:xfrm>
              <a:off x="840" y="2235"/>
              <a:ext cx="69" cy="69"/>
            </a:xfrm>
            <a:prstGeom prst="ellipse">
              <a:avLst/>
            </a:prstGeom>
            <a:solidFill>
              <a:srgbClr val="FF0101"/>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9753" name="Oval 56"/>
            <p:cNvSpPr>
              <a:spLocks noChangeArrowheads="1"/>
            </p:cNvSpPr>
            <p:nvPr/>
          </p:nvSpPr>
          <p:spPr bwMode="auto">
            <a:xfrm>
              <a:off x="1368" y="2256"/>
              <a:ext cx="69" cy="69"/>
            </a:xfrm>
            <a:prstGeom prst="ellipse">
              <a:avLst/>
            </a:prstGeom>
            <a:solidFill>
              <a:srgbClr val="00FF00"/>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9754" name="Oval 57"/>
            <p:cNvSpPr>
              <a:spLocks noChangeArrowheads="1"/>
            </p:cNvSpPr>
            <p:nvPr/>
          </p:nvSpPr>
          <p:spPr bwMode="auto">
            <a:xfrm>
              <a:off x="831" y="2652"/>
              <a:ext cx="69" cy="69"/>
            </a:xfrm>
            <a:prstGeom prst="ellipse">
              <a:avLst/>
            </a:prstGeom>
            <a:solidFill>
              <a:srgbClr val="6699FF"/>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9755" name="Oval 58"/>
            <p:cNvSpPr>
              <a:spLocks noChangeArrowheads="1"/>
            </p:cNvSpPr>
            <p:nvPr/>
          </p:nvSpPr>
          <p:spPr bwMode="auto">
            <a:xfrm>
              <a:off x="1359" y="2667"/>
              <a:ext cx="69" cy="69"/>
            </a:xfrm>
            <a:prstGeom prst="ellipse">
              <a:avLst/>
            </a:prstGeom>
            <a:solidFill>
              <a:srgbClr val="FF00FF"/>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9756" name="Oval 59"/>
            <p:cNvSpPr>
              <a:spLocks noChangeArrowheads="1"/>
            </p:cNvSpPr>
            <p:nvPr/>
          </p:nvSpPr>
          <p:spPr bwMode="auto">
            <a:xfrm>
              <a:off x="1584" y="2523"/>
              <a:ext cx="69" cy="69"/>
            </a:xfrm>
            <a:prstGeom prst="ellipse">
              <a:avLst/>
            </a:prstGeom>
            <a:solidFill>
              <a:srgbClr val="FFFF00"/>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9757" name="Oval 60"/>
            <p:cNvSpPr>
              <a:spLocks noChangeArrowheads="1"/>
            </p:cNvSpPr>
            <p:nvPr/>
          </p:nvSpPr>
          <p:spPr bwMode="auto">
            <a:xfrm>
              <a:off x="1572" y="2115"/>
              <a:ext cx="69" cy="69"/>
            </a:xfrm>
            <a:prstGeom prst="ellipse">
              <a:avLst/>
            </a:prstGeom>
            <a:solidFill>
              <a:srgbClr val="00FFFF"/>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9758" name="Oval 61"/>
            <p:cNvSpPr>
              <a:spLocks noChangeArrowheads="1"/>
            </p:cNvSpPr>
            <p:nvPr/>
          </p:nvSpPr>
          <p:spPr bwMode="auto">
            <a:xfrm>
              <a:off x="1023" y="2079"/>
              <a:ext cx="69" cy="69"/>
            </a:xfrm>
            <a:prstGeom prst="ellipse">
              <a:avLst/>
            </a:prstGeom>
            <a:solidFill>
              <a:srgbClr val="FF99CC"/>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grpSp>
      <p:grpSp>
        <p:nvGrpSpPr>
          <p:cNvPr id="3" name="Group 62"/>
          <p:cNvGrpSpPr>
            <a:grpSpLocks/>
          </p:cNvGrpSpPr>
          <p:nvPr/>
        </p:nvGrpSpPr>
        <p:grpSpPr bwMode="auto">
          <a:xfrm>
            <a:off x="3968750" y="4591052"/>
            <a:ext cx="1073150" cy="950913"/>
            <a:chOff x="2412" y="2031"/>
            <a:chExt cx="837" cy="741"/>
          </a:xfrm>
        </p:grpSpPr>
        <p:sp>
          <p:nvSpPr>
            <p:cNvPr id="199745" name="Oval 63"/>
            <p:cNvSpPr>
              <a:spLocks noChangeArrowheads="1"/>
            </p:cNvSpPr>
            <p:nvPr/>
          </p:nvSpPr>
          <p:spPr bwMode="auto">
            <a:xfrm>
              <a:off x="2427" y="2160"/>
              <a:ext cx="69" cy="69"/>
            </a:xfrm>
            <a:prstGeom prst="ellipse">
              <a:avLst/>
            </a:prstGeom>
            <a:solidFill>
              <a:srgbClr val="FF0101"/>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9746" name="Oval 64"/>
            <p:cNvSpPr>
              <a:spLocks noChangeArrowheads="1"/>
            </p:cNvSpPr>
            <p:nvPr/>
          </p:nvSpPr>
          <p:spPr bwMode="auto">
            <a:xfrm>
              <a:off x="2811" y="2283"/>
              <a:ext cx="69" cy="69"/>
            </a:xfrm>
            <a:prstGeom prst="ellipse">
              <a:avLst/>
            </a:prstGeom>
            <a:solidFill>
              <a:srgbClr val="00FF00"/>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9747" name="Oval 65"/>
            <p:cNvSpPr>
              <a:spLocks noChangeArrowheads="1"/>
            </p:cNvSpPr>
            <p:nvPr/>
          </p:nvSpPr>
          <p:spPr bwMode="auto">
            <a:xfrm>
              <a:off x="2412" y="2571"/>
              <a:ext cx="69" cy="69"/>
            </a:xfrm>
            <a:prstGeom prst="ellipse">
              <a:avLst/>
            </a:prstGeom>
            <a:solidFill>
              <a:srgbClr val="6699FF"/>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9748" name="Oval 66"/>
            <p:cNvSpPr>
              <a:spLocks noChangeArrowheads="1"/>
            </p:cNvSpPr>
            <p:nvPr/>
          </p:nvSpPr>
          <p:spPr bwMode="auto">
            <a:xfrm>
              <a:off x="2811" y="2703"/>
              <a:ext cx="69" cy="69"/>
            </a:xfrm>
            <a:prstGeom prst="ellipse">
              <a:avLst/>
            </a:prstGeom>
            <a:solidFill>
              <a:srgbClr val="FF00FF"/>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9749" name="Oval 67"/>
            <p:cNvSpPr>
              <a:spLocks noChangeArrowheads="1"/>
            </p:cNvSpPr>
            <p:nvPr/>
          </p:nvSpPr>
          <p:spPr bwMode="auto">
            <a:xfrm>
              <a:off x="3180" y="2595"/>
              <a:ext cx="69" cy="69"/>
            </a:xfrm>
            <a:prstGeom prst="ellipse">
              <a:avLst/>
            </a:prstGeom>
            <a:solidFill>
              <a:srgbClr val="FFFF00"/>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9750" name="Oval 68"/>
            <p:cNvSpPr>
              <a:spLocks noChangeArrowheads="1"/>
            </p:cNvSpPr>
            <p:nvPr/>
          </p:nvSpPr>
          <p:spPr bwMode="auto">
            <a:xfrm>
              <a:off x="3168" y="2160"/>
              <a:ext cx="69" cy="69"/>
            </a:xfrm>
            <a:prstGeom prst="ellipse">
              <a:avLst/>
            </a:prstGeom>
            <a:solidFill>
              <a:srgbClr val="00FFFF"/>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9751" name="Oval 69"/>
            <p:cNvSpPr>
              <a:spLocks noChangeArrowheads="1"/>
            </p:cNvSpPr>
            <p:nvPr/>
          </p:nvSpPr>
          <p:spPr bwMode="auto">
            <a:xfrm>
              <a:off x="2796" y="2031"/>
              <a:ext cx="69" cy="69"/>
            </a:xfrm>
            <a:prstGeom prst="ellipse">
              <a:avLst/>
            </a:prstGeom>
            <a:solidFill>
              <a:srgbClr val="FF99CC"/>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grpSp>
      <p:grpSp>
        <p:nvGrpSpPr>
          <p:cNvPr id="4" name="Group 70"/>
          <p:cNvGrpSpPr>
            <a:grpSpLocks/>
          </p:cNvGrpSpPr>
          <p:nvPr/>
        </p:nvGrpSpPr>
        <p:grpSpPr bwMode="auto">
          <a:xfrm>
            <a:off x="6510338" y="4197350"/>
            <a:ext cx="1003300" cy="1016000"/>
            <a:chOff x="4188" y="2004"/>
            <a:chExt cx="756" cy="765"/>
          </a:xfrm>
        </p:grpSpPr>
        <p:sp>
          <p:nvSpPr>
            <p:cNvPr id="199738" name="Oval 71"/>
            <p:cNvSpPr>
              <a:spLocks noChangeArrowheads="1"/>
            </p:cNvSpPr>
            <p:nvPr/>
          </p:nvSpPr>
          <p:spPr bwMode="auto">
            <a:xfrm>
              <a:off x="4191" y="2100"/>
              <a:ext cx="69" cy="69"/>
            </a:xfrm>
            <a:prstGeom prst="ellipse">
              <a:avLst/>
            </a:prstGeom>
            <a:solidFill>
              <a:srgbClr val="FF0101"/>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9739" name="Oval 72"/>
            <p:cNvSpPr>
              <a:spLocks noChangeArrowheads="1"/>
            </p:cNvSpPr>
            <p:nvPr/>
          </p:nvSpPr>
          <p:spPr bwMode="auto">
            <a:xfrm>
              <a:off x="4443" y="2268"/>
              <a:ext cx="69" cy="69"/>
            </a:xfrm>
            <a:prstGeom prst="ellipse">
              <a:avLst/>
            </a:prstGeom>
            <a:solidFill>
              <a:srgbClr val="00FF00"/>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9740" name="Oval 73"/>
            <p:cNvSpPr>
              <a:spLocks noChangeArrowheads="1"/>
            </p:cNvSpPr>
            <p:nvPr/>
          </p:nvSpPr>
          <p:spPr bwMode="auto">
            <a:xfrm>
              <a:off x="4188" y="2523"/>
              <a:ext cx="69" cy="69"/>
            </a:xfrm>
            <a:prstGeom prst="ellipse">
              <a:avLst/>
            </a:prstGeom>
            <a:solidFill>
              <a:srgbClr val="6699FF"/>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9741" name="Oval 74"/>
            <p:cNvSpPr>
              <a:spLocks noChangeArrowheads="1"/>
            </p:cNvSpPr>
            <p:nvPr/>
          </p:nvSpPr>
          <p:spPr bwMode="auto">
            <a:xfrm>
              <a:off x="4428" y="2700"/>
              <a:ext cx="69" cy="69"/>
            </a:xfrm>
            <a:prstGeom prst="ellipse">
              <a:avLst/>
            </a:prstGeom>
            <a:solidFill>
              <a:srgbClr val="FF00FF"/>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9742" name="Oval 75"/>
            <p:cNvSpPr>
              <a:spLocks noChangeArrowheads="1"/>
            </p:cNvSpPr>
            <p:nvPr/>
          </p:nvSpPr>
          <p:spPr bwMode="auto">
            <a:xfrm>
              <a:off x="4875" y="2592"/>
              <a:ext cx="69" cy="69"/>
            </a:xfrm>
            <a:prstGeom prst="ellipse">
              <a:avLst/>
            </a:prstGeom>
            <a:solidFill>
              <a:srgbClr val="FFFF00"/>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9743" name="Oval 76"/>
            <p:cNvSpPr>
              <a:spLocks noChangeArrowheads="1"/>
            </p:cNvSpPr>
            <p:nvPr/>
          </p:nvSpPr>
          <p:spPr bwMode="auto">
            <a:xfrm>
              <a:off x="4848" y="2175"/>
              <a:ext cx="69" cy="69"/>
            </a:xfrm>
            <a:prstGeom prst="ellipse">
              <a:avLst/>
            </a:prstGeom>
            <a:solidFill>
              <a:srgbClr val="00FFFF"/>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9744" name="Oval 77"/>
            <p:cNvSpPr>
              <a:spLocks noChangeArrowheads="1"/>
            </p:cNvSpPr>
            <p:nvPr/>
          </p:nvSpPr>
          <p:spPr bwMode="auto">
            <a:xfrm>
              <a:off x="4635" y="2004"/>
              <a:ext cx="69" cy="69"/>
            </a:xfrm>
            <a:prstGeom prst="ellipse">
              <a:avLst/>
            </a:prstGeom>
            <a:solidFill>
              <a:srgbClr val="FF99CC"/>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grpSp>
      <p:sp>
        <p:nvSpPr>
          <p:cNvPr id="123990" name="Text Box 86"/>
          <p:cNvSpPr txBox="1">
            <a:spLocks noChangeArrowheads="1"/>
          </p:cNvSpPr>
          <p:nvPr/>
        </p:nvSpPr>
        <p:spPr bwMode="auto">
          <a:xfrm>
            <a:off x="792165" y="5829302"/>
            <a:ext cx="8985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800" b="0" i="1"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R</a:t>
            </a:r>
            <a:r>
              <a:rPr kumimoji="0" lang="en-US" altLang="en-US" sz="2800" b="0" i="0" u="none" strike="noStrike" kern="1200" cap="none" spc="0" normalizeH="0" baseline="-25000" noProof="0">
                <a:ln>
                  <a:noFill/>
                </a:ln>
                <a:solidFill>
                  <a:srgbClr val="000000"/>
                </a:solidFill>
                <a:effectLst/>
                <a:uLnTx/>
                <a:uFillTx/>
                <a:latin typeface="Times New Roman" panose="02020603050405020304" pitchFamily="18" charset="0"/>
                <a:ea typeface="+mn-ea"/>
                <a:cs typeface="+mn-cs"/>
              </a:rPr>
              <a:t>1</a:t>
            </a:r>
            <a:r>
              <a:rPr kumimoji="0" lang="en-US" altLang="en-US" sz="2800" b="0" i="1"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,t</a:t>
            </a:r>
            <a:r>
              <a:rPr kumimoji="0" lang="en-US" altLang="en-US" sz="2800" b="0" i="0" u="none" strike="noStrike" kern="1200" cap="none" spc="0" normalizeH="0" baseline="-25000" noProof="0">
                <a:ln>
                  <a:noFill/>
                </a:ln>
                <a:solidFill>
                  <a:srgbClr val="000000"/>
                </a:solidFill>
                <a:effectLst/>
                <a:uLnTx/>
                <a:uFillTx/>
                <a:latin typeface="Times New Roman" panose="02020603050405020304" pitchFamily="18" charset="0"/>
                <a:ea typeface="+mn-ea"/>
                <a:cs typeface="+mn-cs"/>
              </a:rPr>
              <a:t>1</a:t>
            </a:r>
          </a:p>
        </p:txBody>
      </p:sp>
      <p:sp>
        <p:nvSpPr>
          <p:cNvPr id="123991" name="Text Box 87"/>
          <p:cNvSpPr txBox="1">
            <a:spLocks noChangeArrowheads="1"/>
          </p:cNvSpPr>
          <p:nvPr/>
        </p:nvSpPr>
        <p:spPr bwMode="auto">
          <a:xfrm>
            <a:off x="2986090" y="6251577"/>
            <a:ext cx="8985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800" b="0" i="1"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R</a:t>
            </a:r>
            <a:r>
              <a:rPr kumimoji="0" lang="en-US" altLang="en-US" sz="2800" b="0" i="0" u="none" strike="noStrike" kern="1200" cap="none" spc="0" normalizeH="0" baseline="-25000" noProof="0">
                <a:ln>
                  <a:noFill/>
                </a:ln>
                <a:solidFill>
                  <a:srgbClr val="000000"/>
                </a:solidFill>
                <a:effectLst/>
                <a:uLnTx/>
                <a:uFillTx/>
                <a:latin typeface="Times New Roman" panose="02020603050405020304" pitchFamily="18" charset="0"/>
                <a:ea typeface="+mn-ea"/>
                <a:cs typeface="+mn-cs"/>
              </a:rPr>
              <a:t>2</a:t>
            </a:r>
            <a:r>
              <a:rPr kumimoji="0" lang="en-US" altLang="en-US" sz="2800" b="0" i="1"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,t</a:t>
            </a:r>
            <a:r>
              <a:rPr kumimoji="0" lang="en-US" altLang="en-US" sz="2800" b="0" i="0" u="none" strike="noStrike" kern="1200" cap="none" spc="0" normalizeH="0" baseline="-25000" noProof="0">
                <a:ln>
                  <a:noFill/>
                </a:ln>
                <a:solidFill>
                  <a:srgbClr val="000000"/>
                </a:solidFill>
                <a:effectLst/>
                <a:uLnTx/>
                <a:uFillTx/>
                <a:latin typeface="Times New Roman" panose="02020603050405020304" pitchFamily="18" charset="0"/>
                <a:ea typeface="+mn-ea"/>
                <a:cs typeface="+mn-cs"/>
              </a:rPr>
              <a:t>2</a:t>
            </a:r>
          </a:p>
        </p:txBody>
      </p:sp>
      <p:sp>
        <p:nvSpPr>
          <p:cNvPr id="123992" name="Text Box 88"/>
          <p:cNvSpPr txBox="1">
            <a:spLocks noChangeArrowheads="1"/>
          </p:cNvSpPr>
          <p:nvPr/>
        </p:nvSpPr>
        <p:spPr bwMode="auto">
          <a:xfrm>
            <a:off x="7504115" y="5829302"/>
            <a:ext cx="8985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800" b="0" i="1"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R</a:t>
            </a:r>
            <a:r>
              <a:rPr kumimoji="0" lang="en-US" altLang="en-US" sz="2800" b="0" i="0" u="none" strike="noStrike" kern="1200" cap="none" spc="0" normalizeH="0" baseline="-25000" noProof="0">
                <a:ln>
                  <a:noFill/>
                </a:ln>
                <a:solidFill>
                  <a:srgbClr val="000000"/>
                </a:solidFill>
                <a:effectLst/>
                <a:uLnTx/>
                <a:uFillTx/>
                <a:latin typeface="Times New Roman" panose="02020603050405020304" pitchFamily="18" charset="0"/>
                <a:ea typeface="+mn-ea"/>
                <a:cs typeface="+mn-cs"/>
              </a:rPr>
              <a:t>3</a:t>
            </a:r>
            <a:r>
              <a:rPr kumimoji="0" lang="en-US" altLang="en-US" sz="2800" b="0" i="1"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,t</a:t>
            </a:r>
            <a:r>
              <a:rPr kumimoji="0" lang="en-US" altLang="en-US" sz="2800" b="0" i="0" u="none" strike="noStrike" kern="1200" cap="none" spc="0" normalizeH="0" baseline="-25000" noProof="0">
                <a:ln>
                  <a:noFill/>
                </a:ln>
                <a:solidFill>
                  <a:srgbClr val="000000"/>
                </a:solidFill>
                <a:effectLst/>
                <a:uLnTx/>
                <a:uFillTx/>
                <a:latin typeface="Times New Roman" panose="02020603050405020304" pitchFamily="18" charset="0"/>
                <a:ea typeface="+mn-ea"/>
                <a:cs typeface="+mn-cs"/>
              </a:rPr>
              <a:t>3</a:t>
            </a:r>
          </a:p>
        </p:txBody>
      </p:sp>
      <p:grpSp>
        <p:nvGrpSpPr>
          <p:cNvPr id="5" name="Group 97"/>
          <p:cNvGrpSpPr>
            <a:grpSpLocks/>
          </p:cNvGrpSpPr>
          <p:nvPr/>
        </p:nvGrpSpPr>
        <p:grpSpPr bwMode="auto">
          <a:xfrm>
            <a:off x="2805113" y="1355727"/>
            <a:ext cx="3338512" cy="2689225"/>
            <a:chOff x="1986" y="854"/>
            <a:chExt cx="2103" cy="1694"/>
          </a:xfrm>
        </p:grpSpPr>
        <p:sp>
          <p:nvSpPr>
            <p:cNvPr id="199731" name="Text Box 90"/>
            <p:cNvSpPr txBox="1">
              <a:spLocks noChangeArrowheads="1"/>
            </p:cNvSpPr>
            <p:nvPr/>
          </p:nvSpPr>
          <p:spPr bwMode="auto">
            <a:xfrm>
              <a:off x="2009" y="1170"/>
              <a:ext cx="338"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400" b="0" i="1"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X</a:t>
              </a:r>
              <a:r>
                <a:rPr kumimoji="0" lang="en-US" altLang="en-US" sz="2400" b="0" i="0" u="none" strike="noStrike" kern="1200" cap="none" spc="0" normalizeH="0" baseline="-25000" noProof="0">
                  <a:ln>
                    <a:noFill/>
                  </a:ln>
                  <a:solidFill>
                    <a:srgbClr val="000000"/>
                  </a:solidFill>
                  <a:effectLst/>
                  <a:uLnTx/>
                  <a:uFillTx/>
                  <a:latin typeface="Times New Roman" panose="02020603050405020304" pitchFamily="18" charset="0"/>
                  <a:ea typeface="+mn-ea"/>
                  <a:cs typeface="+mn-cs"/>
                </a:rPr>
                <a:t>1</a:t>
              </a:r>
            </a:p>
          </p:txBody>
        </p:sp>
        <p:sp>
          <p:nvSpPr>
            <p:cNvPr id="199732" name="Text Box 91"/>
            <p:cNvSpPr txBox="1">
              <a:spLocks noChangeArrowheads="1"/>
            </p:cNvSpPr>
            <p:nvPr/>
          </p:nvSpPr>
          <p:spPr bwMode="auto">
            <a:xfrm>
              <a:off x="2686" y="854"/>
              <a:ext cx="338"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400" b="0" i="1"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X</a:t>
              </a:r>
              <a:r>
                <a:rPr kumimoji="0" lang="en-US" altLang="en-US" sz="2400" b="0" i="0" u="none" strike="noStrike" kern="1200" cap="none" spc="0" normalizeH="0" baseline="-25000" noProof="0">
                  <a:ln>
                    <a:noFill/>
                  </a:ln>
                  <a:solidFill>
                    <a:srgbClr val="000000"/>
                  </a:solidFill>
                  <a:effectLst/>
                  <a:uLnTx/>
                  <a:uFillTx/>
                  <a:latin typeface="Times New Roman" panose="02020603050405020304" pitchFamily="18" charset="0"/>
                  <a:ea typeface="+mn-ea"/>
                  <a:cs typeface="+mn-cs"/>
                </a:rPr>
                <a:t>4</a:t>
              </a:r>
            </a:p>
          </p:txBody>
        </p:sp>
        <p:sp>
          <p:nvSpPr>
            <p:cNvPr id="199733" name="Text Box 92"/>
            <p:cNvSpPr txBox="1">
              <a:spLocks noChangeArrowheads="1"/>
            </p:cNvSpPr>
            <p:nvPr/>
          </p:nvSpPr>
          <p:spPr bwMode="auto">
            <a:xfrm>
              <a:off x="3703" y="1192"/>
              <a:ext cx="338"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400" b="0" i="1"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X</a:t>
              </a:r>
              <a:r>
                <a:rPr kumimoji="0" lang="en-US" altLang="en-US" sz="2400" b="0" i="0" u="none" strike="noStrike" kern="1200" cap="none" spc="0" normalizeH="0" baseline="-25000" noProof="0">
                  <a:ln>
                    <a:noFill/>
                  </a:ln>
                  <a:solidFill>
                    <a:srgbClr val="000000"/>
                  </a:solidFill>
                  <a:effectLst/>
                  <a:uLnTx/>
                  <a:uFillTx/>
                  <a:latin typeface="Times New Roman" panose="02020603050405020304" pitchFamily="18" charset="0"/>
                  <a:ea typeface="+mn-ea"/>
                  <a:cs typeface="+mn-cs"/>
                </a:rPr>
                <a:t>3</a:t>
              </a:r>
            </a:p>
          </p:txBody>
        </p:sp>
        <p:sp>
          <p:nvSpPr>
            <p:cNvPr id="199734" name="Text Box 93"/>
            <p:cNvSpPr txBox="1">
              <a:spLocks noChangeArrowheads="1"/>
            </p:cNvSpPr>
            <p:nvPr/>
          </p:nvSpPr>
          <p:spPr bwMode="auto">
            <a:xfrm>
              <a:off x="3049" y="1509"/>
              <a:ext cx="338"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400" b="0" i="1"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X</a:t>
              </a:r>
              <a:r>
                <a:rPr kumimoji="0" lang="en-US" altLang="en-US" sz="2400" b="0" i="0" u="none" strike="noStrike" kern="1200" cap="none" spc="0" normalizeH="0" baseline="-25000" noProof="0">
                  <a:ln>
                    <a:noFill/>
                  </a:ln>
                  <a:solidFill>
                    <a:srgbClr val="000000"/>
                  </a:solidFill>
                  <a:effectLst/>
                  <a:uLnTx/>
                  <a:uFillTx/>
                  <a:latin typeface="Times New Roman" panose="02020603050405020304" pitchFamily="18" charset="0"/>
                  <a:ea typeface="+mn-ea"/>
                  <a:cs typeface="+mn-cs"/>
                </a:rPr>
                <a:t>2</a:t>
              </a:r>
            </a:p>
          </p:txBody>
        </p:sp>
        <p:sp>
          <p:nvSpPr>
            <p:cNvPr id="199735" name="Text Box 94"/>
            <p:cNvSpPr txBox="1">
              <a:spLocks noChangeArrowheads="1"/>
            </p:cNvSpPr>
            <p:nvPr/>
          </p:nvSpPr>
          <p:spPr bwMode="auto">
            <a:xfrm>
              <a:off x="1986" y="1945"/>
              <a:ext cx="338"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400" b="0" i="1"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X</a:t>
              </a:r>
              <a:r>
                <a:rPr kumimoji="0" lang="en-US" altLang="en-US" sz="2400" b="0" i="0" u="none" strike="noStrike" kern="1200" cap="none" spc="0" normalizeH="0" baseline="-25000" noProof="0">
                  <a:ln>
                    <a:noFill/>
                  </a:ln>
                  <a:solidFill>
                    <a:srgbClr val="000000"/>
                  </a:solidFill>
                  <a:effectLst/>
                  <a:uLnTx/>
                  <a:uFillTx/>
                  <a:latin typeface="Times New Roman" panose="02020603050405020304" pitchFamily="18" charset="0"/>
                  <a:ea typeface="+mn-ea"/>
                  <a:cs typeface="+mn-cs"/>
                </a:rPr>
                <a:t>5</a:t>
              </a:r>
            </a:p>
          </p:txBody>
        </p:sp>
        <p:sp>
          <p:nvSpPr>
            <p:cNvPr id="199736" name="Text Box 95"/>
            <p:cNvSpPr txBox="1">
              <a:spLocks noChangeArrowheads="1"/>
            </p:cNvSpPr>
            <p:nvPr/>
          </p:nvSpPr>
          <p:spPr bwMode="auto">
            <a:xfrm>
              <a:off x="2663" y="2257"/>
              <a:ext cx="338"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400" b="0" i="1"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X</a:t>
              </a:r>
              <a:r>
                <a:rPr kumimoji="0" lang="en-US" altLang="en-US" sz="2400" b="0" i="0" u="none" strike="noStrike" kern="1200" cap="none" spc="0" normalizeH="0" baseline="-25000" noProof="0">
                  <a:ln>
                    <a:noFill/>
                  </a:ln>
                  <a:solidFill>
                    <a:srgbClr val="000000"/>
                  </a:solidFill>
                  <a:effectLst/>
                  <a:uLnTx/>
                  <a:uFillTx/>
                  <a:latin typeface="Times New Roman" panose="02020603050405020304" pitchFamily="18" charset="0"/>
                  <a:ea typeface="+mn-ea"/>
                  <a:cs typeface="+mn-cs"/>
                </a:rPr>
                <a:t>6</a:t>
              </a:r>
            </a:p>
          </p:txBody>
        </p:sp>
        <p:sp>
          <p:nvSpPr>
            <p:cNvPr id="199737" name="Text Box 96"/>
            <p:cNvSpPr txBox="1">
              <a:spLocks noChangeArrowheads="1"/>
            </p:cNvSpPr>
            <p:nvPr/>
          </p:nvSpPr>
          <p:spPr bwMode="auto">
            <a:xfrm>
              <a:off x="3751" y="1969"/>
              <a:ext cx="338"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400" b="0" i="1"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X</a:t>
              </a:r>
              <a:r>
                <a:rPr kumimoji="0" lang="en-US" altLang="en-US" sz="2400" b="0" i="0" u="none" strike="noStrike" kern="1200" cap="none" spc="0" normalizeH="0" baseline="-25000" noProof="0">
                  <a:ln>
                    <a:noFill/>
                  </a:ln>
                  <a:solidFill>
                    <a:srgbClr val="000000"/>
                  </a:solidFill>
                  <a:effectLst/>
                  <a:uLnTx/>
                  <a:uFillTx/>
                  <a:latin typeface="Times New Roman" panose="02020603050405020304" pitchFamily="18" charset="0"/>
                  <a:ea typeface="+mn-ea"/>
                  <a:cs typeface="+mn-cs"/>
                </a:rPr>
                <a:t>7</a:t>
              </a:r>
            </a:p>
          </p:txBody>
        </p:sp>
      </p:grpSp>
      <p:sp>
        <p:nvSpPr>
          <p:cNvPr id="124003" name="Line 99"/>
          <p:cNvSpPr>
            <a:spLocks noChangeShapeType="1"/>
          </p:cNvSpPr>
          <p:nvPr/>
        </p:nvSpPr>
        <p:spPr bwMode="auto">
          <a:xfrm flipH="1">
            <a:off x="466727" y="2162175"/>
            <a:ext cx="2881313" cy="3455988"/>
          </a:xfrm>
          <a:prstGeom prst="line">
            <a:avLst/>
          </a:prstGeom>
          <a:noFill/>
          <a:ln w="28575">
            <a:solidFill>
              <a:srgbClr val="3366FF"/>
            </a:solidFill>
            <a:prstDash val="dash"/>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24004" name="Line 100"/>
          <p:cNvSpPr>
            <a:spLocks noChangeShapeType="1"/>
          </p:cNvSpPr>
          <p:nvPr/>
        </p:nvSpPr>
        <p:spPr bwMode="auto">
          <a:xfrm>
            <a:off x="3348040" y="2200275"/>
            <a:ext cx="1150937" cy="4262438"/>
          </a:xfrm>
          <a:prstGeom prst="line">
            <a:avLst/>
          </a:prstGeom>
          <a:noFill/>
          <a:ln w="28575">
            <a:solidFill>
              <a:srgbClr val="3366FF"/>
            </a:solidFill>
            <a:prstDash val="dash"/>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24005" name="Line 101"/>
          <p:cNvSpPr>
            <a:spLocks noChangeShapeType="1"/>
          </p:cNvSpPr>
          <p:nvPr/>
        </p:nvSpPr>
        <p:spPr bwMode="auto">
          <a:xfrm>
            <a:off x="3348040" y="2200275"/>
            <a:ext cx="4992687" cy="3379788"/>
          </a:xfrm>
          <a:prstGeom prst="line">
            <a:avLst/>
          </a:prstGeom>
          <a:noFill/>
          <a:ln w="28575">
            <a:solidFill>
              <a:srgbClr val="3366FF"/>
            </a:solidFill>
            <a:prstDash val="dash"/>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grpSp>
        <p:nvGrpSpPr>
          <p:cNvPr id="6" name="Group 22"/>
          <p:cNvGrpSpPr>
            <a:grpSpLocks/>
          </p:cNvGrpSpPr>
          <p:nvPr/>
        </p:nvGrpSpPr>
        <p:grpSpPr bwMode="auto">
          <a:xfrm>
            <a:off x="3208338" y="1733550"/>
            <a:ext cx="2362200" cy="2090738"/>
            <a:chOff x="2412" y="2031"/>
            <a:chExt cx="837" cy="741"/>
          </a:xfrm>
        </p:grpSpPr>
        <p:sp>
          <p:nvSpPr>
            <p:cNvPr id="199724" name="Oval 23"/>
            <p:cNvSpPr>
              <a:spLocks noChangeArrowheads="1"/>
            </p:cNvSpPr>
            <p:nvPr/>
          </p:nvSpPr>
          <p:spPr bwMode="auto">
            <a:xfrm>
              <a:off x="2427" y="2160"/>
              <a:ext cx="69" cy="69"/>
            </a:xfrm>
            <a:prstGeom prst="ellipse">
              <a:avLst/>
            </a:prstGeom>
            <a:solidFill>
              <a:srgbClr val="FF0101"/>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9725" name="Oval 24"/>
            <p:cNvSpPr>
              <a:spLocks noChangeArrowheads="1"/>
            </p:cNvSpPr>
            <p:nvPr/>
          </p:nvSpPr>
          <p:spPr bwMode="auto">
            <a:xfrm>
              <a:off x="2811" y="2283"/>
              <a:ext cx="69" cy="69"/>
            </a:xfrm>
            <a:prstGeom prst="ellipse">
              <a:avLst/>
            </a:prstGeom>
            <a:solidFill>
              <a:srgbClr val="00FF00"/>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9726" name="Oval 25"/>
            <p:cNvSpPr>
              <a:spLocks noChangeArrowheads="1"/>
            </p:cNvSpPr>
            <p:nvPr/>
          </p:nvSpPr>
          <p:spPr bwMode="auto">
            <a:xfrm>
              <a:off x="2412" y="2571"/>
              <a:ext cx="69" cy="69"/>
            </a:xfrm>
            <a:prstGeom prst="ellipse">
              <a:avLst/>
            </a:prstGeom>
            <a:solidFill>
              <a:srgbClr val="6699FF"/>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9727" name="Oval 26"/>
            <p:cNvSpPr>
              <a:spLocks noChangeArrowheads="1"/>
            </p:cNvSpPr>
            <p:nvPr/>
          </p:nvSpPr>
          <p:spPr bwMode="auto">
            <a:xfrm>
              <a:off x="2811" y="2703"/>
              <a:ext cx="69" cy="69"/>
            </a:xfrm>
            <a:prstGeom prst="ellipse">
              <a:avLst/>
            </a:prstGeom>
            <a:solidFill>
              <a:srgbClr val="FF00FF"/>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9728" name="Oval 27"/>
            <p:cNvSpPr>
              <a:spLocks noChangeArrowheads="1"/>
            </p:cNvSpPr>
            <p:nvPr/>
          </p:nvSpPr>
          <p:spPr bwMode="auto">
            <a:xfrm>
              <a:off x="3180" y="2595"/>
              <a:ext cx="69" cy="69"/>
            </a:xfrm>
            <a:prstGeom prst="ellipse">
              <a:avLst/>
            </a:prstGeom>
            <a:solidFill>
              <a:srgbClr val="FFFF00"/>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9729" name="Oval 28"/>
            <p:cNvSpPr>
              <a:spLocks noChangeArrowheads="1"/>
            </p:cNvSpPr>
            <p:nvPr/>
          </p:nvSpPr>
          <p:spPr bwMode="auto">
            <a:xfrm>
              <a:off x="3168" y="2160"/>
              <a:ext cx="69" cy="69"/>
            </a:xfrm>
            <a:prstGeom prst="ellipse">
              <a:avLst/>
            </a:prstGeom>
            <a:solidFill>
              <a:srgbClr val="00FFFF"/>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9730" name="Oval 29"/>
            <p:cNvSpPr>
              <a:spLocks noChangeArrowheads="1"/>
            </p:cNvSpPr>
            <p:nvPr/>
          </p:nvSpPr>
          <p:spPr bwMode="auto">
            <a:xfrm>
              <a:off x="2796" y="2031"/>
              <a:ext cx="69" cy="69"/>
            </a:xfrm>
            <a:prstGeom prst="ellipse">
              <a:avLst/>
            </a:prstGeom>
            <a:solidFill>
              <a:srgbClr val="FF99CC"/>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grpSp>
      <p:grpSp>
        <p:nvGrpSpPr>
          <p:cNvPr id="7" name="Group 105"/>
          <p:cNvGrpSpPr>
            <a:grpSpLocks/>
          </p:cNvGrpSpPr>
          <p:nvPr/>
        </p:nvGrpSpPr>
        <p:grpSpPr bwMode="auto">
          <a:xfrm>
            <a:off x="6300788" y="1930402"/>
            <a:ext cx="2443162" cy="1192213"/>
            <a:chOff x="3969" y="1047"/>
            <a:chExt cx="1539" cy="751"/>
          </a:xfrm>
        </p:grpSpPr>
        <p:sp>
          <p:nvSpPr>
            <p:cNvPr id="199722" name="Text Box 102"/>
            <p:cNvSpPr txBox="1">
              <a:spLocks noChangeArrowheads="1"/>
            </p:cNvSpPr>
            <p:nvPr/>
          </p:nvSpPr>
          <p:spPr bwMode="auto">
            <a:xfrm>
              <a:off x="4186" y="1047"/>
              <a:ext cx="1093"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minimize</a:t>
              </a:r>
            </a:p>
          </p:txBody>
        </p:sp>
        <p:sp>
          <p:nvSpPr>
            <p:cNvPr id="199723" name="Text Box 103"/>
            <p:cNvSpPr txBox="1">
              <a:spLocks noChangeArrowheads="1"/>
            </p:cNvSpPr>
            <p:nvPr/>
          </p:nvSpPr>
          <p:spPr bwMode="auto">
            <a:xfrm>
              <a:off x="3969" y="1313"/>
              <a:ext cx="1539" cy="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4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g(</a:t>
              </a:r>
              <a:r>
                <a:rPr kumimoji="0" lang="en-US" altLang="en-US" sz="44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R</a:t>
              </a:r>
              <a:r>
                <a:rPr kumimoji="0" lang="en-US" altLang="en-US" sz="4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a:t>
              </a: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a:t>
              </a:r>
              <a:r>
                <a:rPr kumimoji="0" lang="en-US" altLang="en-US" sz="44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T</a:t>
              </a:r>
              <a:r>
                <a:rPr kumimoji="0" lang="en-US" altLang="en-US" sz="4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a:t>
              </a: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a:t>
              </a:r>
              <a:r>
                <a:rPr kumimoji="0" lang="en-US" altLang="en-US" sz="44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X</a:t>
              </a:r>
              <a:r>
                <a:rPr kumimoji="0" lang="en-US" altLang="en-US" sz="4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a:t>
              </a:r>
            </a:p>
          </p:txBody>
        </p:sp>
      </p:grpSp>
      <p:sp>
        <p:nvSpPr>
          <p:cNvPr id="74" name="Rectangle 85"/>
          <p:cNvSpPr>
            <a:spLocks noChangeArrowheads="1"/>
          </p:cNvSpPr>
          <p:nvPr/>
        </p:nvSpPr>
        <p:spPr bwMode="auto">
          <a:xfrm>
            <a:off x="1028702" y="4038600"/>
            <a:ext cx="4984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1800" b="0" i="1" u="none" strike="noStrike" kern="1200" cap="none" spc="0" normalizeH="0" baseline="0" noProof="0">
                <a:ln>
                  <a:noFill/>
                </a:ln>
                <a:solidFill>
                  <a:srgbClr val="000000"/>
                </a:solidFill>
                <a:effectLst/>
                <a:uLnTx/>
                <a:uFillTx/>
                <a:latin typeface="Calibri" panose="020F0502020204030204" pitchFamily="34" charset="0"/>
                <a:ea typeface="+mn-ea"/>
                <a:cs typeface="+mn-cs"/>
              </a:rPr>
              <a:t>p</a:t>
            </a:r>
            <a:r>
              <a:rPr kumimoji="0" lang="en-US" altLang="en-US" sz="1800" b="0" i="0" u="none" strike="noStrike" kern="1200" cap="none" spc="0" normalizeH="0" baseline="-25000" noProof="0">
                <a:ln>
                  <a:noFill/>
                </a:ln>
                <a:solidFill>
                  <a:srgbClr val="000000"/>
                </a:solidFill>
                <a:effectLst/>
                <a:uLnTx/>
                <a:uFillTx/>
                <a:latin typeface="Calibri" panose="020F0502020204030204" pitchFamily="34" charset="0"/>
                <a:ea typeface="+mn-ea"/>
                <a:cs typeface="+mn-cs"/>
              </a:rPr>
              <a:t>1,1</a:t>
            </a:r>
          </a:p>
        </p:txBody>
      </p:sp>
      <p:sp>
        <p:nvSpPr>
          <p:cNvPr id="75" name="Rectangle 86"/>
          <p:cNvSpPr>
            <a:spLocks noChangeArrowheads="1"/>
          </p:cNvSpPr>
          <p:nvPr/>
        </p:nvSpPr>
        <p:spPr bwMode="auto">
          <a:xfrm>
            <a:off x="3686177" y="4406900"/>
            <a:ext cx="4984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1800" b="0" i="1" u="none" strike="noStrike" kern="1200" cap="none" spc="0" normalizeH="0" baseline="0" noProof="0">
                <a:ln>
                  <a:noFill/>
                </a:ln>
                <a:solidFill>
                  <a:srgbClr val="000000"/>
                </a:solidFill>
                <a:effectLst/>
                <a:uLnTx/>
                <a:uFillTx/>
                <a:latin typeface="Calibri" panose="020F0502020204030204" pitchFamily="34" charset="0"/>
                <a:ea typeface="+mn-ea"/>
                <a:cs typeface="+mn-cs"/>
              </a:rPr>
              <a:t>p</a:t>
            </a:r>
            <a:r>
              <a:rPr kumimoji="0" lang="en-US" altLang="en-US" sz="1800" b="0" i="0" u="none" strike="noStrike" kern="1200" cap="none" spc="0" normalizeH="0" baseline="-25000" noProof="0">
                <a:ln>
                  <a:noFill/>
                </a:ln>
                <a:solidFill>
                  <a:srgbClr val="000000"/>
                </a:solidFill>
                <a:effectLst/>
                <a:uLnTx/>
                <a:uFillTx/>
                <a:latin typeface="Calibri" panose="020F0502020204030204" pitchFamily="34" charset="0"/>
                <a:ea typeface="+mn-ea"/>
                <a:cs typeface="+mn-cs"/>
              </a:rPr>
              <a:t>1,2</a:t>
            </a:r>
          </a:p>
        </p:txBody>
      </p:sp>
      <p:sp>
        <p:nvSpPr>
          <p:cNvPr id="76" name="Rectangle 87"/>
          <p:cNvSpPr>
            <a:spLocks noChangeArrowheads="1"/>
          </p:cNvSpPr>
          <p:nvPr/>
        </p:nvSpPr>
        <p:spPr bwMode="auto">
          <a:xfrm>
            <a:off x="6554790" y="4125915"/>
            <a:ext cx="4984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1800" b="0" i="1" u="none" strike="noStrike" kern="1200" cap="none" spc="0" normalizeH="0" baseline="0" noProof="0">
                <a:ln>
                  <a:noFill/>
                </a:ln>
                <a:solidFill>
                  <a:srgbClr val="000000"/>
                </a:solidFill>
                <a:effectLst/>
                <a:uLnTx/>
                <a:uFillTx/>
                <a:latin typeface="Calibri" panose="020F0502020204030204" pitchFamily="34" charset="0"/>
                <a:ea typeface="+mn-ea"/>
                <a:cs typeface="+mn-cs"/>
              </a:rPr>
              <a:t>p</a:t>
            </a:r>
            <a:r>
              <a:rPr kumimoji="0" lang="en-US" altLang="en-US" sz="1800" b="0" i="0" u="none" strike="noStrike" kern="1200" cap="none" spc="0" normalizeH="0" baseline="-25000" noProof="0">
                <a:ln>
                  <a:noFill/>
                </a:ln>
                <a:solidFill>
                  <a:srgbClr val="000000"/>
                </a:solidFill>
                <a:effectLst/>
                <a:uLnTx/>
                <a:uFillTx/>
                <a:latin typeface="Calibri" panose="020F0502020204030204" pitchFamily="34" charset="0"/>
                <a:ea typeface="+mn-ea"/>
                <a:cs typeface="+mn-cs"/>
              </a:rPr>
              <a:t>1,3</a:t>
            </a:r>
          </a:p>
        </p:txBody>
      </p:sp>
      <p:pic>
        <p:nvPicPr>
          <p:cNvPr id="41986" name="Picture 2"/>
          <p:cNvPicPr>
            <a:picLocks noChangeAspect="1" noChangeArrowheads="1"/>
          </p:cNvPicPr>
          <p:nvPr/>
        </p:nvPicPr>
        <p:blipFill>
          <a:blip r:embed="rId3" cstate="print"/>
          <a:srcRect/>
          <a:stretch>
            <a:fillRect/>
          </a:stretch>
        </p:blipFill>
        <p:spPr bwMode="auto">
          <a:xfrm>
            <a:off x="304802" y="2819400"/>
            <a:ext cx="2504017" cy="495300"/>
          </a:xfrm>
          <a:prstGeom prst="rect">
            <a:avLst/>
          </a:prstGeom>
          <a:noFill/>
          <a:ln w="9525">
            <a:solidFill>
              <a:schemeClr val="tx1"/>
            </a:solidFill>
            <a:miter lim="800000"/>
            <a:headEnd/>
            <a:tailEnd/>
          </a:ln>
          <a:effectLst>
            <a:glow rad="139700">
              <a:schemeClr val="accent6">
                <a:satMod val="175000"/>
                <a:alpha val="40000"/>
              </a:schemeClr>
            </a:glow>
          </a:effectLst>
        </p:spPr>
      </p:pic>
      <p:sp>
        <p:nvSpPr>
          <p:cNvPr id="78" name="TextBox 77"/>
          <p:cNvSpPr txBox="1">
            <a:spLocks noChangeArrowheads="1"/>
          </p:cNvSpPr>
          <p:nvPr/>
        </p:nvSpPr>
        <p:spPr bwMode="auto">
          <a:xfrm>
            <a:off x="6324600" y="2982915"/>
            <a:ext cx="24193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1800" b="0" i="1" u="none" strike="noStrike" kern="1200" cap="none" spc="0" normalizeH="0" baseline="0" noProof="0">
                <a:ln>
                  <a:noFill/>
                </a:ln>
                <a:solidFill>
                  <a:srgbClr val="000000"/>
                </a:solidFill>
                <a:effectLst/>
                <a:uLnTx/>
                <a:uFillTx/>
                <a:latin typeface="Calibri" panose="020F0502020204030204" pitchFamily="34" charset="0"/>
                <a:ea typeface="+mn-ea"/>
                <a:cs typeface="+mn-cs"/>
              </a:rPr>
              <a:t>non-linear least squares</a:t>
            </a:r>
          </a:p>
        </p:txBody>
      </p:sp>
    </p:spTree>
    <p:extLst>
      <p:ext uri="{BB962C8B-B14F-4D97-AF65-F5344CB8AC3E}">
        <p14:creationId xmlns:p14="http://schemas.microsoft.com/office/powerpoint/2010/main" val="2682130005"/>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3908"/>
                                        </p:tgtEl>
                                        <p:attrNameLst>
                                          <p:attrName>style.visibility</p:attrName>
                                        </p:attrNameLst>
                                      </p:cBhvr>
                                      <p:to>
                                        <p:strVal val="visible"/>
                                      </p:to>
                                    </p:set>
                                    <p:animEffect transition="in" filter="fade">
                                      <p:cBhvr>
                                        <p:cTn id="7" dur="500"/>
                                        <p:tgtEl>
                                          <p:spTgt spid="12390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3910"/>
                                        </p:tgtEl>
                                        <p:attrNameLst>
                                          <p:attrName>style.visibility</p:attrName>
                                        </p:attrNameLst>
                                      </p:cBhvr>
                                      <p:to>
                                        <p:strVal val="visible"/>
                                      </p:to>
                                    </p:set>
                                    <p:animEffect transition="in" filter="fade">
                                      <p:cBhvr>
                                        <p:cTn id="10" dur="500"/>
                                        <p:tgtEl>
                                          <p:spTgt spid="123910"/>
                                        </p:tgtEl>
                                      </p:cBhvr>
                                    </p:animEffect>
                                  </p:childTnLst>
                                </p:cTn>
                              </p:par>
                              <p:par>
                                <p:cTn id="11" presetID="10" presetClass="entr" presetSubtype="0" fill="hold" nodeType="withEffect">
                                  <p:stCondLst>
                                    <p:cond delay="0"/>
                                  </p:stCondLst>
                                  <p:childTnLst>
                                    <p:set>
                                      <p:cBhvr>
                                        <p:cTn id="12" dur="1" fill="hold">
                                          <p:stCondLst>
                                            <p:cond delay="0"/>
                                          </p:stCondLst>
                                        </p:cTn>
                                        <p:tgtEl>
                                          <p:spTgt spid="123937"/>
                                        </p:tgtEl>
                                        <p:attrNameLst>
                                          <p:attrName>style.visibility</p:attrName>
                                        </p:attrNameLst>
                                      </p:cBhvr>
                                      <p:to>
                                        <p:strVal val="visible"/>
                                      </p:to>
                                    </p:set>
                                    <p:animEffect transition="in" filter="fade">
                                      <p:cBhvr>
                                        <p:cTn id="13" dur="500"/>
                                        <p:tgtEl>
                                          <p:spTgt spid="123937"/>
                                        </p:tgtEl>
                                      </p:cBhvr>
                                    </p:animEffect>
                                  </p:childTnLst>
                                </p:cTn>
                              </p:par>
                              <p:par>
                                <p:cTn id="14" presetID="10" presetClass="entr" presetSubtype="0" fill="hold" nodeType="withEffect">
                                  <p:stCondLst>
                                    <p:cond delay="0"/>
                                  </p:stCondLst>
                                  <p:childTnLst>
                                    <p:set>
                                      <p:cBhvr>
                                        <p:cTn id="15" dur="1" fill="hold">
                                          <p:stCondLst>
                                            <p:cond delay="0"/>
                                          </p:stCondLst>
                                        </p:cTn>
                                        <p:tgtEl>
                                          <p:spTgt spid="123938"/>
                                        </p:tgtEl>
                                        <p:attrNameLst>
                                          <p:attrName>style.visibility</p:attrName>
                                        </p:attrNameLst>
                                      </p:cBhvr>
                                      <p:to>
                                        <p:strVal val="visible"/>
                                      </p:to>
                                    </p:set>
                                    <p:animEffect transition="in" filter="fade">
                                      <p:cBhvr>
                                        <p:cTn id="16" dur="500"/>
                                        <p:tgtEl>
                                          <p:spTgt spid="123938"/>
                                        </p:tgtEl>
                                      </p:cBhvr>
                                    </p:animEffect>
                                  </p:childTnLst>
                                </p:cTn>
                              </p:par>
                              <p:par>
                                <p:cTn id="17" presetID="10" presetClass="entr" presetSubtype="0" fill="hold" nodeType="withEffect">
                                  <p:stCondLst>
                                    <p:cond delay="0"/>
                                  </p:stCondLst>
                                  <p:childTnLst>
                                    <p:set>
                                      <p:cBhvr>
                                        <p:cTn id="18" dur="1" fill="hold">
                                          <p:stCondLst>
                                            <p:cond delay="0"/>
                                          </p:stCondLst>
                                        </p:cTn>
                                        <p:tgtEl>
                                          <p:spTgt spid="123939"/>
                                        </p:tgtEl>
                                        <p:attrNameLst>
                                          <p:attrName>style.visibility</p:attrName>
                                        </p:attrNameLst>
                                      </p:cBhvr>
                                      <p:to>
                                        <p:strVal val="visible"/>
                                      </p:to>
                                    </p:set>
                                    <p:animEffect transition="in" filter="fade">
                                      <p:cBhvr>
                                        <p:cTn id="19" dur="500"/>
                                        <p:tgtEl>
                                          <p:spTgt spid="123939"/>
                                        </p:tgtEl>
                                      </p:cBhvr>
                                    </p:animEffect>
                                  </p:childTnLst>
                                </p:cTn>
                              </p:par>
                              <p:par>
                                <p:cTn id="20" presetID="10" presetClass="entr" presetSubtype="0" fill="hold" nodeType="withEffect">
                                  <p:stCondLst>
                                    <p:cond delay="0"/>
                                  </p:stCondLst>
                                  <p:childTnLst>
                                    <p:set>
                                      <p:cBhvr>
                                        <p:cTn id="21" dur="1" fill="hold">
                                          <p:stCondLst>
                                            <p:cond delay="0"/>
                                          </p:stCondLst>
                                        </p:cTn>
                                        <p:tgtEl>
                                          <p:spTgt spid="123941"/>
                                        </p:tgtEl>
                                        <p:attrNameLst>
                                          <p:attrName>style.visibility</p:attrName>
                                        </p:attrNameLst>
                                      </p:cBhvr>
                                      <p:to>
                                        <p:strVal val="visible"/>
                                      </p:to>
                                    </p:set>
                                    <p:animEffect transition="in" filter="fade">
                                      <p:cBhvr>
                                        <p:cTn id="22" dur="500"/>
                                        <p:tgtEl>
                                          <p:spTgt spid="123941"/>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23955"/>
                                        </p:tgtEl>
                                        <p:attrNameLst>
                                          <p:attrName>style.visibility</p:attrName>
                                        </p:attrNameLst>
                                      </p:cBhvr>
                                      <p:to>
                                        <p:strVal val="visible"/>
                                      </p:to>
                                    </p:set>
                                    <p:animEffect transition="in" filter="fade">
                                      <p:cBhvr>
                                        <p:cTn id="25" dur="500"/>
                                        <p:tgtEl>
                                          <p:spTgt spid="123955"/>
                                        </p:tgtEl>
                                      </p:cBhvr>
                                    </p:animEffect>
                                  </p:childTnLst>
                                </p:cTn>
                              </p:par>
                            </p:childTnLst>
                          </p:cTn>
                        </p:par>
                        <p:par>
                          <p:cTn id="26" fill="hold" nodeType="afterGroup">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123915"/>
                                        </p:tgtEl>
                                        <p:attrNameLst>
                                          <p:attrName>style.visibility</p:attrName>
                                        </p:attrNameLst>
                                      </p:cBhvr>
                                      <p:to>
                                        <p:strVal val="visible"/>
                                      </p:to>
                                    </p:set>
                                    <p:animEffect transition="in" filter="fade">
                                      <p:cBhvr>
                                        <p:cTn id="29" dur="500"/>
                                        <p:tgtEl>
                                          <p:spTgt spid="123915"/>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23917"/>
                                        </p:tgtEl>
                                        <p:attrNameLst>
                                          <p:attrName>style.visibility</p:attrName>
                                        </p:attrNameLst>
                                      </p:cBhvr>
                                      <p:to>
                                        <p:strVal val="visible"/>
                                      </p:to>
                                    </p:set>
                                    <p:animEffect transition="in" filter="fade">
                                      <p:cBhvr>
                                        <p:cTn id="32" dur="500"/>
                                        <p:tgtEl>
                                          <p:spTgt spid="123917"/>
                                        </p:tgtEl>
                                      </p:cBhvr>
                                    </p:animEffect>
                                  </p:childTnLst>
                                </p:cTn>
                              </p:par>
                              <p:par>
                                <p:cTn id="33" presetID="10" presetClass="entr" presetSubtype="0" fill="hold" nodeType="withEffect">
                                  <p:stCondLst>
                                    <p:cond delay="0"/>
                                  </p:stCondLst>
                                  <p:childTnLst>
                                    <p:set>
                                      <p:cBhvr>
                                        <p:cTn id="34" dur="1" fill="hold">
                                          <p:stCondLst>
                                            <p:cond delay="0"/>
                                          </p:stCondLst>
                                        </p:cTn>
                                        <p:tgtEl>
                                          <p:spTgt spid="123942"/>
                                        </p:tgtEl>
                                        <p:attrNameLst>
                                          <p:attrName>style.visibility</p:attrName>
                                        </p:attrNameLst>
                                      </p:cBhvr>
                                      <p:to>
                                        <p:strVal val="visible"/>
                                      </p:to>
                                    </p:set>
                                    <p:animEffect transition="in" filter="fade">
                                      <p:cBhvr>
                                        <p:cTn id="35" dur="500"/>
                                        <p:tgtEl>
                                          <p:spTgt spid="123942"/>
                                        </p:tgtEl>
                                      </p:cBhvr>
                                    </p:animEffect>
                                  </p:childTnLst>
                                </p:cTn>
                              </p:par>
                              <p:par>
                                <p:cTn id="36" presetID="10" presetClass="entr" presetSubtype="0" fill="hold" nodeType="withEffect">
                                  <p:stCondLst>
                                    <p:cond delay="0"/>
                                  </p:stCondLst>
                                  <p:childTnLst>
                                    <p:set>
                                      <p:cBhvr>
                                        <p:cTn id="37" dur="1" fill="hold">
                                          <p:stCondLst>
                                            <p:cond delay="0"/>
                                          </p:stCondLst>
                                        </p:cTn>
                                        <p:tgtEl>
                                          <p:spTgt spid="123944"/>
                                        </p:tgtEl>
                                        <p:attrNameLst>
                                          <p:attrName>style.visibility</p:attrName>
                                        </p:attrNameLst>
                                      </p:cBhvr>
                                      <p:to>
                                        <p:strVal val="visible"/>
                                      </p:to>
                                    </p:set>
                                    <p:animEffect transition="in" filter="fade">
                                      <p:cBhvr>
                                        <p:cTn id="38" dur="500"/>
                                        <p:tgtEl>
                                          <p:spTgt spid="123944"/>
                                        </p:tgtEl>
                                      </p:cBhvr>
                                    </p:animEffect>
                                  </p:childTnLst>
                                </p:cTn>
                              </p:par>
                              <p:par>
                                <p:cTn id="39" presetID="10" presetClass="entr" presetSubtype="0" fill="hold" nodeType="withEffect">
                                  <p:stCondLst>
                                    <p:cond delay="0"/>
                                  </p:stCondLst>
                                  <p:childTnLst>
                                    <p:set>
                                      <p:cBhvr>
                                        <p:cTn id="40" dur="1" fill="hold">
                                          <p:stCondLst>
                                            <p:cond delay="0"/>
                                          </p:stCondLst>
                                        </p:cTn>
                                        <p:tgtEl>
                                          <p:spTgt spid="123945"/>
                                        </p:tgtEl>
                                        <p:attrNameLst>
                                          <p:attrName>style.visibility</p:attrName>
                                        </p:attrNameLst>
                                      </p:cBhvr>
                                      <p:to>
                                        <p:strVal val="visible"/>
                                      </p:to>
                                    </p:set>
                                    <p:animEffect transition="in" filter="fade">
                                      <p:cBhvr>
                                        <p:cTn id="41" dur="500"/>
                                        <p:tgtEl>
                                          <p:spTgt spid="123945"/>
                                        </p:tgtEl>
                                      </p:cBhvr>
                                    </p:animEffect>
                                  </p:childTnLst>
                                </p:cTn>
                              </p:par>
                              <p:par>
                                <p:cTn id="42" presetID="10" presetClass="entr" presetSubtype="0" fill="hold" nodeType="withEffect">
                                  <p:stCondLst>
                                    <p:cond delay="0"/>
                                  </p:stCondLst>
                                  <p:childTnLst>
                                    <p:set>
                                      <p:cBhvr>
                                        <p:cTn id="43" dur="1" fill="hold">
                                          <p:stCondLst>
                                            <p:cond delay="0"/>
                                          </p:stCondLst>
                                        </p:cTn>
                                        <p:tgtEl>
                                          <p:spTgt spid="123947"/>
                                        </p:tgtEl>
                                        <p:attrNameLst>
                                          <p:attrName>style.visibility</p:attrName>
                                        </p:attrNameLst>
                                      </p:cBhvr>
                                      <p:to>
                                        <p:strVal val="visible"/>
                                      </p:to>
                                    </p:set>
                                    <p:animEffect transition="in" filter="fade">
                                      <p:cBhvr>
                                        <p:cTn id="44" dur="500"/>
                                        <p:tgtEl>
                                          <p:spTgt spid="123947"/>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23956"/>
                                        </p:tgtEl>
                                        <p:attrNameLst>
                                          <p:attrName>style.visibility</p:attrName>
                                        </p:attrNameLst>
                                      </p:cBhvr>
                                      <p:to>
                                        <p:strVal val="visible"/>
                                      </p:to>
                                    </p:set>
                                    <p:animEffect transition="in" filter="fade">
                                      <p:cBhvr>
                                        <p:cTn id="47" dur="500"/>
                                        <p:tgtEl>
                                          <p:spTgt spid="123956"/>
                                        </p:tgtEl>
                                      </p:cBhvr>
                                    </p:animEffect>
                                  </p:childTnLst>
                                </p:cTn>
                              </p:par>
                            </p:childTnLst>
                          </p:cTn>
                        </p:par>
                        <p:par>
                          <p:cTn id="48" fill="hold" nodeType="afterGroup">
                            <p:stCondLst>
                              <p:cond delay="1000"/>
                            </p:stCondLst>
                            <p:childTnLst>
                              <p:par>
                                <p:cTn id="49" presetID="10" presetClass="entr" presetSubtype="0" fill="hold" grpId="0" nodeType="afterEffect">
                                  <p:stCondLst>
                                    <p:cond delay="0"/>
                                  </p:stCondLst>
                                  <p:childTnLst>
                                    <p:set>
                                      <p:cBhvr>
                                        <p:cTn id="50" dur="1" fill="hold">
                                          <p:stCondLst>
                                            <p:cond delay="0"/>
                                          </p:stCondLst>
                                        </p:cTn>
                                        <p:tgtEl>
                                          <p:spTgt spid="123909"/>
                                        </p:tgtEl>
                                        <p:attrNameLst>
                                          <p:attrName>style.visibility</p:attrName>
                                        </p:attrNameLst>
                                      </p:cBhvr>
                                      <p:to>
                                        <p:strVal val="visible"/>
                                      </p:to>
                                    </p:set>
                                    <p:animEffect transition="in" filter="fade">
                                      <p:cBhvr>
                                        <p:cTn id="51" dur="500"/>
                                        <p:tgtEl>
                                          <p:spTgt spid="123909"/>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123911"/>
                                        </p:tgtEl>
                                        <p:attrNameLst>
                                          <p:attrName>style.visibility</p:attrName>
                                        </p:attrNameLst>
                                      </p:cBhvr>
                                      <p:to>
                                        <p:strVal val="visible"/>
                                      </p:to>
                                    </p:set>
                                    <p:animEffect transition="in" filter="fade">
                                      <p:cBhvr>
                                        <p:cTn id="54" dur="500"/>
                                        <p:tgtEl>
                                          <p:spTgt spid="123911"/>
                                        </p:tgtEl>
                                      </p:cBhvr>
                                    </p:animEffect>
                                  </p:childTnLst>
                                </p:cTn>
                              </p:par>
                              <p:par>
                                <p:cTn id="55" presetID="10" presetClass="entr" presetSubtype="0" fill="hold" nodeType="withEffect">
                                  <p:stCondLst>
                                    <p:cond delay="0"/>
                                  </p:stCondLst>
                                  <p:childTnLst>
                                    <p:set>
                                      <p:cBhvr>
                                        <p:cTn id="56" dur="1" fill="hold">
                                          <p:stCondLst>
                                            <p:cond delay="0"/>
                                          </p:stCondLst>
                                        </p:cTn>
                                        <p:tgtEl>
                                          <p:spTgt spid="123948"/>
                                        </p:tgtEl>
                                        <p:attrNameLst>
                                          <p:attrName>style.visibility</p:attrName>
                                        </p:attrNameLst>
                                      </p:cBhvr>
                                      <p:to>
                                        <p:strVal val="visible"/>
                                      </p:to>
                                    </p:set>
                                    <p:animEffect transition="in" filter="fade">
                                      <p:cBhvr>
                                        <p:cTn id="57" dur="500"/>
                                        <p:tgtEl>
                                          <p:spTgt spid="123948"/>
                                        </p:tgtEl>
                                      </p:cBhvr>
                                    </p:animEffect>
                                  </p:childTnLst>
                                </p:cTn>
                              </p:par>
                              <p:par>
                                <p:cTn id="58" presetID="10" presetClass="entr" presetSubtype="0" fill="hold" nodeType="withEffect">
                                  <p:stCondLst>
                                    <p:cond delay="0"/>
                                  </p:stCondLst>
                                  <p:childTnLst>
                                    <p:set>
                                      <p:cBhvr>
                                        <p:cTn id="59" dur="1" fill="hold">
                                          <p:stCondLst>
                                            <p:cond delay="0"/>
                                          </p:stCondLst>
                                        </p:cTn>
                                        <p:tgtEl>
                                          <p:spTgt spid="123949"/>
                                        </p:tgtEl>
                                        <p:attrNameLst>
                                          <p:attrName>style.visibility</p:attrName>
                                        </p:attrNameLst>
                                      </p:cBhvr>
                                      <p:to>
                                        <p:strVal val="visible"/>
                                      </p:to>
                                    </p:set>
                                    <p:animEffect transition="in" filter="fade">
                                      <p:cBhvr>
                                        <p:cTn id="60" dur="500"/>
                                        <p:tgtEl>
                                          <p:spTgt spid="123949"/>
                                        </p:tgtEl>
                                      </p:cBhvr>
                                    </p:animEffect>
                                  </p:childTnLst>
                                </p:cTn>
                              </p:par>
                              <p:par>
                                <p:cTn id="61" presetID="10" presetClass="entr" presetSubtype="0" fill="hold" nodeType="withEffect">
                                  <p:stCondLst>
                                    <p:cond delay="0"/>
                                  </p:stCondLst>
                                  <p:childTnLst>
                                    <p:set>
                                      <p:cBhvr>
                                        <p:cTn id="62" dur="1" fill="hold">
                                          <p:stCondLst>
                                            <p:cond delay="0"/>
                                          </p:stCondLst>
                                        </p:cTn>
                                        <p:tgtEl>
                                          <p:spTgt spid="123950"/>
                                        </p:tgtEl>
                                        <p:attrNameLst>
                                          <p:attrName>style.visibility</p:attrName>
                                        </p:attrNameLst>
                                      </p:cBhvr>
                                      <p:to>
                                        <p:strVal val="visible"/>
                                      </p:to>
                                    </p:set>
                                    <p:animEffect transition="in" filter="fade">
                                      <p:cBhvr>
                                        <p:cTn id="63" dur="500"/>
                                        <p:tgtEl>
                                          <p:spTgt spid="123950"/>
                                        </p:tgtEl>
                                      </p:cBhvr>
                                    </p:animEffect>
                                  </p:childTnLst>
                                </p:cTn>
                              </p:par>
                              <p:par>
                                <p:cTn id="64" presetID="10" presetClass="entr" presetSubtype="0" fill="hold" nodeType="withEffect">
                                  <p:stCondLst>
                                    <p:cond delay="0"/>
                                  </p:stCondLst>
                                  <p:childTnLst>
                                    <p:set>
                                      <p:cBhvr>
                                        <p:cTn id="65" dur="1" fill="hold">
                                          <p:stCondLst>
                                            <p:cond delay="0"/>
                                          </p:stCondLst>
                                        </p:cTn>
                                        <p:tgtEl>
                                          <p:spTgt spid="123951"/>
                                        </p:tgtEl>
                                        <p:attrNameLst>
                                          <p:attrName>style.visibility</p:attrName>
                                        </p:attrNameLst>
                                      </p:cBhvr>
                                      <p:to>
                                        <p:strVal val="visible"/>
                                      </p:to>
                                    </p:set>
                                    <p:animEffect transition="in" filter="fade">
                                      <p:cBhvr>
                                        <p:cTn id="66" dur="500"/>
                                        <p:tgtEl>
                                          <p:spTgt spid="123951"/>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123957"/>
                                        </p:tgtEl>
                                        <p:attrNameLst>
                                          <p:attrName>style.visibility</p:attrName>
                                        </p:attrNameLst>
                                      </p:cBhvr>
                                      <p:to>
                                        <p:strVal val="visible"/>
                                      </p:to>
                                    </p:set>
                                    <p:animEffect transition="in" filter="fade">
                                      <p:cBhvr>
                                        <p:cTn id="69" dur="500"/>
                                        <p:tgtEl>
                                          <p:spTgt spid="123957"/>
                                        </p:tgtEl>
                                      </p:cBhvr>
                                    </p:animEffect>
                                  </p:childTnLst>
                                </p:cTn>
                              </p:par>
                            </p:childTnLst>
                          </p:cTn>
                        </p:par>
                      </p:childTnLst>
                    </p:cTn>
                  </p:par>
                  <p:par>
                    <p:cTn id="70" fill="hold" nodeType="clickPar">
                      <p:stCondLst>
                        <p:cond delay="indefinite"/>
                      </p:stCondLst>
                      <p:childTnLst>
                        <p:par>
                          <p:cTn id="71" fill="hold" nodeType="withGroup">
                            <p:stCondLst>
                              <p:cond delay="0"/>
                            </p:stCondLst>
                            <p:childTnLst>
                              <p:par>
                                <p:cTn id="72" presetID="10" presetClass="entr" presetSubtype="0" fill="hold" nodeType="clickEffect">
                                  <p:stCondLst>
                                    <p:cond delay="0"/>
                                  </p:stCondLst>
                                  <p:childTnLst>
                                    <p:set>
                                      <p:cBhvr>
                                        <p:cTn id="73" dur="1" fill="hold">
                                          <p:stCondLst>
                                            <p:cond delay="0"/>
                                          </p:stCondLst>
                                        </p:cTn>
                                        <p:tgtEl>
                                          <p:spTgt spid="2"/>
                                        </p:tgtEl>
                                        <p:attrNameLst>
                                          <p:attrName>style.visibility</p:attrName>
                                        </p:attrNameLst>
                                      </p:cBhvr>
                                      <p:to>
                                        <p:strVal val="visible"/>
                                      </p:to>
                                    </p:set>
                                    <p:animEffect transition="in" filter="fade">
                                      <p:cBhvr>
                                        <p:cTn id="74" dur="500"/>
                                        <p:tgtEl>
                                          <p:spTgt spid="2"/>
                                        </p:tgtEl>
                                      </p:cBhvr>
                                    </p:animEffect>
                                  </p:childTnLst>
                                </p:cTn>
                              </p:par>
                              <p:par>
                                <p:cTn id="75" presetID="10" presetClass="entr" presetSubtype="0" fill="hold" nodeType="withEffect">
                                  <p:stCondLst>
                                    <p:cond delay="0"/>
                                  </p:stCondLst>
                                  <p:childTnLst>
                                    <p:set>
                                      <p:cBhvr>
                                        <p:cTn id="76" dur="1" fill="hold">
                                          <p:stCondLst>
                                            <p:cond delay="0"/>
                                          </p:stCondLst>
                                        </p:cTn>
                                        <p:tgtEl>
                                          <p:spTgt spid="3"/>
                                        </p:tgtEl>
                                        <p:attrNameLst>
                                          <p:attrName>style.visibility</p:attrName>
                                        </p:attrNameLst>
                                      </p:cBhvr>
                                      <p:to>
                                        <p:strVal val="visible"/>
                                      </p:to>
                                    </p:set>
                                    <p:animEffect transition="in" filter="fade">
                                      <p:cBhvr>
                                        <p:cTn id="77" dur="500"/>
                                        <p:tgtEl>
                                          <p:spTgt spid="3"/>
                                        </p:tgtEl>
                                      </p:cBhvr>
                                    </p:animEffect>
                                  </p:childTnLst>
                                </p:cTn>
                              </p:par>
                              <p:par>
                                <p:cTn id="78" presetID="10" presetClass="entr" presetSubtype="0" fill="hold" nodeType="withEffect">
                                  <p:stCondLst>
                                    <p:cond delay="0"/>
                                  </p:stCondLst>
                                  <p:childTnLst>
                                    <p:set>
                                      <p:cBhvr>
                                        <p:cTn id="79" dur="1" fill="hold">
                                          <p:stCondLst>
                                            <p:cond delay="0"/>
                                          </p:stCondLst>
                                        </p:cTn>
                                        <p:tgtEl>
                                          <p:spTgt spid="4"/>
                                        </p:tgtEl>
                                        <p:attrNameLst>
                                          <p:attrName>style.visibility</p:attrName>
                                        </p:attrNameLst>
                                      </p:cBhvr>
                                      <p:to>
                                        <p:strVal val="visible"/>
                                      </p:to>
                                    </p:set>
                                    <p:animEffect transition="in" filter="fade">
                                      <p:cBhvr>
                                        <p:cTn id="80" dur="500"/>
                                        <p:tgtEl>
                                          <p:spTgt spid="4"/>
                                        </p:tgtEl>
                                      </p:cBhvr>
                                    </p:animEffect>
                                  </p:childTnLst>
                                </p:cTn>
                              </p:par>
                            </p:childTnLst>
                          </p:cTn>
                        </p:par>
                      </p:childTnLst>
                    </p:cTn>
                  </p:par>
                  <p:par>
                    <p:cTn id="81" fill="hold" nodeType="clickPar">
                      <p:stCondLst>
                        <p:cond delay="indefinite"/>
                      </p:stCondLst>
                      <p:childTnLst>
                        <p:par>
                          <p:cTn id="82" fill="hold" nodeType="withGroup">
                            <p:stCondLst>
                              <p:cond delay="0"/>
                            </p:stCondLst>
                            <p:childTnLst>
                              <p:par>
                                <p:cTn id="83" presetID="10" presetClass="entr" presetSubtype="0" fill="hold" nodeType="clickEffect">
                                  <p:stCondLst>
                                    <p:cond delay="0"/>
                                  </p:stCondLst>
                                  <p:childTnLst>
                                    <p:set>
                                      <p:cBhvr>
                                        <p:cTn id="84" dur="1" fill="hold">
                                          <p:stCondLst>
                                            <p:cond delay="0"/>
                                          </p:stCondLst>
                                        </p:cTn>
                                        <p:tgtEl>
                                          <p:spTgt spid="6"/>
                                        </p:tgtEl>
                                        <p:attrNameLst>
                                          <p:attrName>style.visibility</p:attrName>
                                        </p:attrNameLst>
                                      </p:cBhvr>
                                      <p:to>
                                        <p:strVal val="visible"/>
                                      </p:to>
                                    </p:set>
                                    <p:animEffect transition="in" filter="fade">
                                      <p:cBhvr>
                                        <p:cTn id="85" dur="500"/>
                                        <p:tgtEl>
                                          <p:spTgt spid="6"/>
                                        </p:tgtEl>
                                      </p:cBhvr>
                                    </p:animEffect>
                                  </p:childTnLst>
                                </p:cTn>
                              </p:par>
                              <p:par>
                                <p:cTn id="86" presetID="10" presetClass="entr" presetSubtype="0" fill="hold" nodeType="withEffect">
                                  <p:stCondLst>
                                    <p:cond delay="0"/>
                                  </p:stCondLst>
                                  <p:childTnLst>
                                    <p:set>
                                      <p:cBhvr>
                                        <p:cTn id="87" dur="1" fill="hold">
                                          <p:stCondLst>
                                            <p:cond delay="0"/>
                                          </p:stCondLst>
                                        </p:cTn>
                                        <p:tgtEl>
                                          <p:spTgt spid="5"/>
                                        </p:tgtEl>
                                        <p:attrNameLst>
                                          <p:attrName>style.visibility</p:attrName>
                                        </p:attrNameLst>
                                      </p:cBhvr>
                                      <p:to>
                                        <p:strVal val="visible"/>
                                      </p:to>
                                    </p:set>
                                    <p:animEffect transition="in" filter="fade">
                                      <p:cBhvr>
                                        <p:cTn id="88" dur="500"/>
                                        <p:tgtEl>
                                          <p:spTgt spid="5"/>
                                        </p:tgtEl>
                                      </p:cBhvr>
                                    </p:animEffect>
                                  </p:childTnLst>
                                </p:cTn>
                              </p:par>
                            </p:childTnLst>
                          </p:cTn>
                        </p:par>
                      </p:childTnLst>
                    </p:cTn>
                  </p:par>
                  <p:par>
                    <p:cTn id="89" fill="hold" nodeType="clickPar">
                      <p:stCondLst>
                        <p:cond delay="indefinite"/>
                      </p:stCondLst>
                      <p:childTnLst>
                        <p:par>
                          <p:cTn id="90" fill="hold" nodeType="withGroup">
                            <p:stCondLst>
                              <p:cond delay="0"/>
                            </p:stCondLst>
                            <p:childTnLst>
                              <p:par>
                                <p:cTn id="91" presetID="10" presetClass="entr" presetSubtype="0" fill="hold" grpId="0" nodeType="clickEffect">
                                  <p:stCondLst>
                                    <p:cond delay="0"/>
                                  </p:stCondLst>
                                  <p:childTnLst>
                                    <p:set>
                                      <p:cBhvr>
                                        <p:cTn id="92" dur="1" fill="hold">
                                          <p:stCondLst>
                                            <p:cond delay="0"/>
                                          </p:stCondLst>
                                        </p:cTn>
                                        <p:tgtEl>
                                          <p:spTgt spid="123990"/>
                                        </p:tgtEl>
                                        <p:attrNameLst>
                                          <p:attrName>style.visibility</p:attrName>
                                        </p:attrNameLst>
                                      </p:cBhvr>
                                      <p:to>
                                        <p:strVal val="visible"/>
                                      </p:to>
                                    </p:set>
                                    <p:animEffect transition="in" filter="fade">
                                      <p:cBhvr>
                                        <p:cTn id="93" dur="500"/>
                                        <p:tgtEl>
                                          <p:spTgt spid="123990"/>
                                        </p:tgtEl>
                                      </p:cBhvr>
                                    </p:animEffect>
                                  </p:childTnLst>
                                </p:cTn>
                              </p:par>
                            </p:childTnLst>
                          </p:cTn>
                        </p:par>
                        <p:par>
                          <p:cTn id="94" fill="hold" nodeType="afterGroup">
                            <p:stCondLst>
                              <p:cond delay="500"/>
                            </p:stCondLst>
                            <p:childTnLst>
                              <p:par>
                                <p:cTn id="95" presetID="10" presetClass="entr" presetSubtype="0" fill="hold" grpId="0" nodeType="afterEffect">
                                  <p:stCondLst>
                                    <p:cond delay="0"/>
                                  </p:stCondLst>
                                  <p:childTnLst>
                                    <p:set>
                                      <p:cBhvr>
                                        <p:cTn id="96" dur="1" fill="hold">
                                          <p:stCondLst>
                                            <p:cond delay="0"/>
                                          </p:stCondLst>
                                        </p:cTn>
                                        <p:tgtEl>
                                          <p:spTgt spid="123991"/>
                                        </p:tgtEl>
                                        <p:attrNameLst>
                                          <p:attrName>style.visibility</p:attrName>
                                        </p:attrNameLst>
                                      </p:cBhvr>
                                      <p:to>
                                        <p:strVal val="visible"/>
                                      </p:to>
                                    </p:set>
                                    <p:animEffect transition="in" filter="fade">
                                      <p:cBhvr>
                                        <p:cTn id="97" dur="500"/>
                                        <p:tgtEl>
                                          <p:spTgt spid="123991"/>
                                        </p:tgtEl>
                                      </p:cBhvr>
                                    </p:animEffect>
                                  </p:childTnLst>
                                </p:cTn>
                              </p:par>
                            </p:childTnLst>
                          </p:cTn>
                        </p:par>
                        <p:par>
                          <p:cTn id="98" fill="hold" nodeType="afterGroup">
                            <p:stCondLst>
                              <p:cond delay="1000"/>
                            </p:stCondLst>
                            <p:childTnLst>
                              <p:par>
                                <p:cTn id="99" presetID="10" presetClass="entr" presetSubtype="0" fill="hold" grpId="0" nodeType="afterEffect">
                                  <p:stCondLst>
                                    <p:cond delay="0"/>
                                  </p:stCondLst>
                                  <p:childTnLst>
                                    <p:set>
                                      <p:cBhvr>
                                        <p:cTn id="100" dur="1" fill="hold">
                                          <p:stCondLst>
                                            <p:cond delay="0"/>
                                          </p:stCondLst>
                                        </p:cTn>
                                        <p:tgtEl>
                                          <p:spTgt spid="123992"/>
                                        </p:tgtEl>
                                        <p:attrNameLst>
                                          <p:attrName>style.visibility</p:attrName>
                                        </p:attrNameLst>
                                      </p:cBhvr>
                                      <p:to>
                                        <p:strVal val="visible"/>
                                      </p:to>
                                    </p:set>
                                    <p:animEffect transition="in" filter="fade">
                                      <p:cBhvr>
                                        <p:cTn id="101" dur="500"/>
                                        <p:tgtEl>
                                          <p:spTgt spid="123992"/>
                                        </p:tgtEl>
                                      </p:cBhvr>
                                    </p:animEffect>
                                  </p:childTnLst>
                                </p:cTn>
                              </p:par>
                            </p:childTnLst>
                          </p:cTn>
                        </p:par>
                      </p:childTnLst>
                    </p:cTn>
                  </p:par>
                  <p:par>
                    <p:cTn id="102" fill="hold" nodeType="clickPar">
                      <p:stCondLst>
                        <p:cond delay="indefinite"/>
                      </p:stCondLst>
                      <p:childTnLst>
                        <p:par>
                          <p:cTn id="103" fill="hold" nodeType="withGroup">
                            <p:stCondLst>
                              <p:cond delay="0"/>
                            </p:stCondLst>
                            <p:childTnLst>
                              <p:par>
                                <p:cTn id="104" presetID="10" presetClass="entr" presetSubtype="0" fill="hold" grpId="0" nodeType="clickEffect">
                                  <p:stCondLst>
                                    <p:cond delay="0"/>
                                  </p:stCondLst>
                                  <p:childTnLst>
                                    <p:set>
                                      <p:cBhvr>
                                        <p:cTn id="105" dur="1" fill="hold">
                                          <p:stCondLst>
                                            <p:cond delay="0"/>
                                          </p:stCondLst>
                                        </p:cTn>
                                        <p:tgtEl>
                                          <p:spTgt spid="76"/>
                                        </p:tgtEl>
                                        <p:attrNameLst>
                                          <p:attrName>style.visibility</p:attrName>
                                        </p:attrNameLst>
                                      </p:cBhvr>
                                      <p:to>
                                        <p:strVal val="visible"/>
                                      </p:to>
                                    </p:set>
                                    <p:animEffect transition="in" filter="fade">
                                      <p:cBhvr>
                                        <p:cTn id="106" dur="500"/>
                                        <p:tgtEl>
                                          <p:spTgt spid="76"/>
                                        </p:tgtEl>
                                      </p:cBhvr>
                                    </p:animEffect>
                                  </p:childTnLst>
                                </p:cTn>
                              </p:par>
                              <p:par>
                                <p:cTn id="107" presetID="10" presetClass="entr" presetSubtype="0" fill="hold" grpId="0" nodeType="withEffect">
                                  <p:stCondLst>
                                    <p:cond delay="0"/>
                                  </p:stCondLst>
                                  <p:childTnLst>
                                    <p:set>
                                      <p:cBhvr>
                                        <p:cTn id="108" dur="1" fill="hold">
                                          <p:stCondLst>
                                            <p:cond delay="0"/>
                                          </p:stCondLst>
                                        </p:cTn>
                                        <p:tgtEl>
                                          <p:spTgt spid="74"/>
                                        </p:tgtEl>
                                        <p:attrNameLst>
                                          <p:attrName>style.visibility</p:attrName>
                                        </p:attrNameLst>
                                      </p:cBhvr>
                                      <p:to>
                                        <p:strVal val="visible"/>
                                      </p:to>
                                    </p:set>
                                    <p:animEffect transition="in" filter="fade">
                                      <p:cBhvr>
                                        <p:cTn id="109" dur="500"/>
                                        <p:tgtEl>
                                          <p:spTgt spid="74"/>
                                        </p:tgtEl>
                                      </p:cBhvr>
                                    </p:animEffect>
                                  </p:childTnLst>
                                </p:cTn>
                              </p:par>
                              <p:par>
                                <p:cTn id="110" presetID="10" presetClass="entr" presetSubtype="0" fill="hold" grpId="0" nodeType="withEffect">
                                  <p:stCondLst>
                                    <p:cond delay="0"/>
                                  </p:stCondLst>
                                  <p:childTnLst>
                                    <p:set>
                                      <p:cBhvr>
                                        <p:cTn id="111" dur="1" fill="hold">
                                          <p:stCondLst>
                                            <p:cond delay="0"/>
                                          </p:stCondLst>
                                        </p:cTn>
                                        <p:tgtEl>
                                          <p:spTgt spid="75"/>
                                        </p:tgtEl>
                                        <p:attrNameLst>
                                          <p:attrName>style.visibility</p:attrName>
                                        </p:attrNameLst>
                                      </p:cBhvr>
                                      <p:to>
                                        <p:strVal val="visible"/>
                                      </p:to>
                                    </p:set>
                                    <p:animEffect transition="in" filter="fade">
                                      <p:cBhvr>
                                        <p:cTn id="112" dur="500"/>
                                        <p:tgtEl>
                                          <p:spTgt spid="75"/>
                                        </p:tgtEl>
                                      </p:cBhvr>
                                    </p:animEffect>
                                  </p:childTnLst>
                                </p:cTn>
                              </p:par>
                            </p:childTnLst>
                          </p:cTn>
                        </p:par>
                      </p:childTnLst>
                    </p:cTn>
                  </p:par>
                  <p:par>
                    <p:cTn id="113" fill="hold" nodeType="clickPar">
                      <p:stCondLst>
                        <p:cond delay="indefinite"/>
                      </p:stCondLst>
                      <p:childTnLst>
                        <p:par>
                          <p:cTn id="114" fill="hold" nodeType="withGroup">
                            <p:stCondLst>
                              <p:cond delay="0"/>
                            </p:stCondLst>
                            <p:childTnLst>
                              <p:par>
                                <p:cTn id="115" presetID="22" presetClass="entr" presetSubtype="1" fill="hold" nodeType="clickEffect">
                                  <p:stCondLst>
                                    <p:cond delay="0"/>
                                  </p:stCondLst>
                                  <p:childTnLst>
                                    <p:set>
                                      <p:cBhvr>
                                        <p:cTn id="116" dur="1" fill="hold">
                                          <p:stCondLst>
                                            <p:cond delay="0"/>
                                          </p:stCondLst>
                                        </p:cTn>
                                        <p:tgtEl>
                                          <p:spTgt spid="124003"/>
                                        </p:tgtEl>
                                        <p:attrNameLst>
                                          <p:attrName>style.visibility</p:attrName>
                                        </p:attrNameLst>
                                      </p:cBhvr>
                                      <p:to>
                                        <p:strVal val="visible"/>
                                      </p:to>
                                    </p:set>
                                    <p:animEffect transition="in" filter="wipe(up)">
                                      <p:cBhvr>
                                        <p:cTn id="117" dur="1000"/>
                                        <p:tgtEl>
                                          <p:spTgt spid="124003"/>
                                        </p:tgtEl>
                                      </p:cBhvr>
                                    </p:animEffect>
                                  </p:childTnLst>
                                </p:cTn>
                              </p:par>
                            </p:childTnLst>
                          </p:cTn>
                        </p:par>
                        <p:par>
                          <p:cTn id="118" fill="hold" nodeType="afterGroup">
                            <p:stCondLst>
                              <p:cond delay="1000"/>
                            </p:stCondLst>
                            <p:childTnLst>
                              <p:par>
                                <p:cTn id="119" presetID="22" presetClass="entr" presetSubtype="1" fill="hold" nodeType="afterEffect">
                                  <p:stCondLst>
                                    <p:cond delay="1500"/>
                                  </p:stCondLst>
                                  <p:childTnLst>
                                    <p:set>
                                      <p:cBhvr>
                                        <p:cTn id="120" dur="1" fill="hold">
                                          <p:stCondLst>
                                            <p:cond delay="0"/>
                                          </p:stCondLst>
                                        </p:cTn>
                                        <p:tgtEl>
                                          <p:spTgt spid="124004"/>
                                        </p:tgtEl>
                                        <p:attrNameLst>
                                          <p:attrName>style.visibility</p:attrName>
                                        </p:attrNameLst>
                                      </p:cBhvr>
                                      <p:to>
                                        <p:strVal val="visible"/>
                                      </p:to>
                                    </p:set>
                                    <p:animEffect transition="in" filter="wipe(up)">
                                      <p:cBhvr>
                                        <p:cTn id="121" dur="1000"/>
                                        <p:tgtEl>
                                          <p:spTgt spid="124004"/>
                                        </p:tgtEl>
                                      </p:cBhvr>
                                    </p:animEffect>
                                  </p:childTnLst>
                                </p:cTn>
                              </p:par>
                            </p:childTnLst>
                          </p:cTn>
                        </p:par>
                        <p:par>
                          <p:cTn id="122" fill="hold" nodeType="afterGroup">
                            <p:stCondLst>
                              <p:cond delay="3500"/>
                            </p:stCondLst>
                            <p:childTnLst>
                              <p:par>
                                <p:cTn id="123" presetID="22" presetClass="entr" presetSubtype="1" fill="hold" nodeType="afterEffect">
                                  <p:stCondLst>
                                    <p:cond delay="1500"/>
                                  </p:stCondLst>
                                  <p:childTnLst>
                                    <p:set>
                                      <p:cBhvr>
                                        <p:cTn id="124" dur="1" fill="hold">
                                          <p:stCondLst>
                                            <p:cond delay="0"/>
                                          </p:stCondLst>
                                        </p:cTn>
                                        <p:tgtEl>
                                          <p:spTgt spid="124005"/>
                                        </p:tgtEl>
                                        <p:attrNameLst>
                                          <p:attrName>style.visibility</p:attrName>
                                        </p:attrNameLst>
                                      </p:cBhvr>
                                      <p:to>
                                        <p:strVal val="visible"/>
                                      </p:to>
                                    </p:set>
                                    <p:animEffect transition="in" filter="wipe(up)">
                                      <p:cBhvr>
                                        <p:cTn id="125" dur="1000"/>
                                        <p:tgtEl>
                                          <p:spTgt spid="124005"/>
                                        </p:tgtEl>
                                      </p:cBhvr>
                                    </p:animEffect>
                                  </p:childTnLst>
                                </p:cTn>
                              </p:par>
                            </p:childTnLst>
                          </p:cTn>
                        </p:par>
                      </p:childTnLst>
                    </p:cTn>
                  </p:par>
                  <p:par>
                    <p:cTn id="126" fill="hold" nodeType="clickPar">
                      <p:stCondLst>
                        <p:cond delay="indefinite"/>
                      </p:stCondLst>
                      <p:childTnLst>
                        <p:par>
                          <p:cTn id="127" fill="hold" nodeType="withGroup">
                            <p:stCondLst>
                              <p:cond delay="0"/>
                            </p:stCondLst>
                            <p:childTnLst>
                              <p:par>
                                <p:cTn id="128" presetID="10" presetClass="entr" presetSubtype="0" fill="hold" nodeType="clickEffect">
                                  <p:stCondLst>
                                    <p:cond delay="0"/>
                                  </p:stCondLst>
                                  <p:childTnLst>
                                    <p:set>
                                      <p:cBhvr>
                                        <p:cTn id="129" dur="1" fill="hold">
                                          <p:stCondLst>
                                            <p:cond delay="0"/>
                                          </p:stCondLst>
                                        </p:cTn>
                                        <p:tgtEl>
                                          <p:spTgt spid="41986"/>
                                        </p:tgtEl>
                                        <p:attrNameLst>
                                          <p:attrName>style.visibility</p:attrName>
                                        </p:attrNameLst>
                                      </p:cBhvr>
                                      <p:to>
                                        <p:strVal val="visible"/>
                                      </p:to>
                                    </p:set>
                                    <p:animEffect transition="in" filter="fade">
                                      <p:cBhvr>
                                        <p:cTn id="130" dur="500"/>
                                        <p:tgtEl>
                                          <p:spTgt spid="41986"/>
                                        </p:tgtEl>
                                      </p:cBhvr>
                                    </p:animEffect>
                                  </p:childTnLst>
                                </p:cTn>
                              </p:par>
                            </p:childTnLst>
                          </p:cTn>
                        </p:par>
                      </p:childTnLst>
                    </p:cTn>
                  </p:par>
                  <p:par>
                    <p:cTn id="131" fill="hold" nodeType="clickPar">
                      <p:stCondLst>
                        <p:cond delay="indefinite"/>
                      </p:stCondLst>
                      <p:childTnLst>
                        <p:par>
                          <p:cTn id="132" fill="hold" nodeType="withGroup">
                            <p:stCondLst>
                              <p:cond delay="0"/>
                            </p:stCondLst>
                            <p:childTnLst>
                              <p:par>
                                <p:cTn id="133" presetID="10" presetClass="entr" presetSubtype="0" fill="hold" nodeType="clickEffect">
                                  <p:stCondLst>
                                    <p:cond delay="0"/>
                                  </p:stCondLst>
                                  <p:childTnLst>
                                    <p:set>
                                      <p:cBhvr>
                                        <p:cTn id="134" dur="1" fill="hold">
                                          <p:stCondLst>
                                            <p:cond delay="0"/>
                                          </p:stCondLst>
                                        </p:cTn>
                                        <p:tgtEl>
                                          <p:spTgt spid="7"/>
                                        </p:tgtEl>
                                        <p:attrNameLst>
                                          <p:attrName>style.visibility</p:attrName>
                                        </p:attrNameLst>
                                      </p:cBhvr>
                                      <p:to>
                                        <p:strVal val="visible"/>
                                      </p:to>
                                    </p:set>
                                    <p:animEffect transition="in" filter="fade">
                                      <p:cBhvr>
                                        <p:cTn id="135" dur="500"/>
                                        <p:tgtEl>
                                          <p:spTgt spid="7"/>
                                        </p:tgtEl>
                                      </p:cBhvr>
                                    </p:animEffect>
                                  </p:childTnLst>
                                </p:cTn>
                              </p:par>
                            </p:childTnLst>
                          </p:cTn>
                        </p:par>
                      </p:childTnLst>
                    </p:cTn>
                  </p:par>
                  <p:par>
                    <p:cTn id="136" fill="hold" nodeType="clickPar">
                      <p:stCondLst>
                        <p:cond delay="indefinite"/>
                      </p:stCondLst>
                      <p:childTnLst>
                        <p:par>
                          <p:cTn id="137" fill="hold" nodeType="withGroup">
                            <p:stCondLst>
                              <p:cond delay="0"/>
                            </p:stCondLst>
                            <p:childTnLst>
                              <p:par>
                                <p:cTn id="138" presetID="10" presetClass="entr" presetSubtype="0" fill="hold" grpId="0" nodeType="clickEffect">
                                  <p:stCondLst>
                                    <p:cond delay="0"/>
                                  </p:stCondLst>
                                  <p:childTnLst>
                                    <p:set>
                                      <p:cBhvr>
                                        <p:cTn id="139" dur="1" fill="hold">
                                          <p:stCondLst>
                                            <p:cond delay="0"/>
                                          </p:stCondLst>
                                        </p:cTn>
                                        <p:tgtEl>
                                          <p:spTgt spid="78"/>
                                        </p:tgtEl>
                                        <p:attrNameLst>
                                          <p:attrName>style.visibility</p:attrName>
                                        </p:attrNameLst>
                                      </p:cBhvr>
                                      <p:to>
                                        <p:strVal val="visible"/>
                                      </p:to>
                                    </p:set>
                                    <p:animEffect transition="in" filter="fade">
                                      <p:cBhvr>
                                        <p:cTn id="140" dur="500"/>
                                        <p:tgtEl>
                                          <p:spTgt spid="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908" grpId="0" animBg="1"/>
      <p:bldP spid="123910" grpId="0" animBg="1"/>
      <p:bldP spid="123909" grpId="0" animBg="1"/>
      <p:bldP spid="123911" grpId="0" animBg="1"/>
      <p:bldP spid="123915" grpId="0" animBg="1"/>
      <p:bldP spid="123917" grpId="0" animBg="1"/>
      <p:bldP spid="123955" grpId="0"/>
      <p:bldP spid="123956" grpId="0"/>
      <p:bldP spid="123957" grpId="0"/>
      <p:bldP spid="123990" grpId="0"/>
      <p:bldP spid="123991" grpId="0"/>
      <p:bldP spid="123992" grpId="0"/>
      <p:bldP spid="74" grpId="0"/>
      <p:bldP spid="75" grpId="0"/>
      <p:bldP spid="76" grpId="0"/>
      <p:bldP spid="7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Title 1"/>
          <p:cNvSpPr>
            <a:spLocks noGrp="1"/>
          </p:cNvSpPr>
          <p:nvPr>
            <p:ph type="title"/>
          </p:nvPr>
        </p:nvSpPr>
        <p:spPr/>
        <p:txBody>
          <a:bodyPr/>
          <a:lstStyle/>
          <a:p>
            <a:pPr eaLnBrk="1" hangingPunct="1"/>
            <a:r>
              <a:rPr lang="en-US" altLang="en-US"/>
              <a:t>Structure from motion</a:t>
            </a:r>
          </a:p>
        </p:txBody>
      </p:sp>
      <p:sp>
        <p:nvSpPr>
          <p:cNvPr id="3" name="Content Placeholder 2"/>
          <p:cNvSpPr>
            <a:spLocks noGrp="1"/>
          </p:cNvSpPr>
          <p:nvPr>
            <p:ph idx="1"/>
          </p:nvPr>
        </p:nvSpPr>
        <p:spPr>
          <a:xfrm>
            <a:off x="457200" y="1600200"/>
            <a:ext cx="8229600" cy="5029200"/>
          </a:xfrm>
        </p:spPr>
        <p:txBody>
          <a:bodyPr rtlCol="0">
            <a:normAutofit fontScale="92500" lnSpcReduction="10000"/>
          </a:bodyPr>
          <a:lstStyle/>
          <a:p>
            <a:pPr eaLnBrk="1" fontAlgn="auto" hangingPunct="1">
              <a:spcAft>
                <a:spcPts val="0"/>
              </a:spcAft>
              <a:defRPr/>
            </a:pPr>
            <a:r>
              <a:rPr lang="en-US" dirty="0"/>
              <a:t>Minimize sum of squared </a:t>
            </a:r>
            <a:r>
              <a:rPr lang="en-US" dirty="0" err="1"/>
              <a:t>reprojection</a:t>
            </a:r>
            <a:r>
              <a:rPr lang="en-US" dirty="0"/>
              <a:t> errors:</a:t>
            </a:r>
          </a:p>
          <a:p>
            <a:pPr eaLnBrk="1" fontAlgn="auto" hangingPunct="1">
              <a:spcAft>
                <a:spcPts val="0"/>
              </a:spcAft>
              <a:defRPr/>
            </a:pPr>
            <a:endParaRPr lang="en-US" dirty="0"/>
          </a:p>
          <a:p>
            <a:pPr eaLnBrk="1" fontAlgn="auto" hangingPunct="1">
              <a:spcAft>
                <a:spcPts val="0"/>
              </a:spcAft>
              <a:defRPr/>
            </a:pPr>
            <a:endParaRPr lang="en-US" dirty="0"/>
          </a:p>
          <a:p>
            <a:pPr eaLnBrk="1" fontAlgn="auto" hangingPunct="1">
              <a:spcAft>
                <a:spcPts val="0"/>
              </a:spcAft>
              <a:defRPr/>
            </a:pPr>
            <a:endParaRPr lang="en-US" dirty="0"/>
          </a:p>
          <a:p>
            <a:pPr eaLnBrk="1" fontAlgn="auto" hangingPunct="1">
              <a:spcAft>
                <a:spcPts val="0"/>
              </a:spcAft>
              <a:defRPr/>
            </a:pPr>
            <a:endParaRPr lang="en-US" dirty="0"/>
          </a:p>
          <a:p>
            <a:pPr eaLnBrk="1" fontAlgn="auto" hangingPunct="1">
              <a:spcAft>
                <a:spcPts val="0"/>
              </a:spcAft>
              <a:defRPr/>
            </a:pPr>
            <a:endParaRPr lang="en-US" dirty="0"/>
          </a:p>
          <a:p>
            <a:pPr eaLnBrk="1" fontAlgn="auto" hangingPunct="1">
              <a:spcAft>
                <a:spcPts val="0"/>
              </a:spcAft>
              <a:defRPr/>
            </a:pPr>
            <a:r>
              <a:rPr lang="en-US" dirty="0"/>
              <a:t>Minimizing this function is called </a:t>
            </a:r>
            <a:r>
              <a:rPr lang="en-US" i="1" dirty="0"/>
              <a:t>bundle adjustment</a:t>
            </a:r>
          </a:p>
          <a:p>
            <a:pPr lvl="1" eaLnBrk="1" fontAlgn="auto" hangingPunct="1">
              <a:spcAft>
                <a:spcPts val="0"/>
              </a:spcAft>
              <a:defRPr/>
            </a:pPr>
            <a:r>
              <a:rPr lang="en-US" dirty="0"/>
              <a:t>Optimized using non-linear least squares, 			e.g. </a:t>
            </a:r>
            <a:r>
              <a:rPr lang="en-US" dirty="0" err="1"/>
              <a:t>Levenberg</a:t>
            </a:r>
            <a:r>
              <a:rPr lang="en-US" dirty="0"/>
              <a:t>-Marquardt</a:t>
            </a:r>
          </a:p>
        </p:txBody>
      </p:sp>
      <p:pic>
        <p:nvPicPr>
          <p:cNvPr id="4" name="Picture 2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8888" y="2097090"/>
            <a:ext cx="57150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ight Brace 4"/>
          <p:cNvSpPr/>
          <p:nvPr/>
        </p:nvSpPr>
        <p:spPr>
          <a:xfrm rot="5400000">
            <a:off x="5576888" y="2354263"/>
            <a:ext cx="228600" cy="1752600"/>
          </a:xfrm>
          <a:prstGeom prst="rightBrace">
            <a:avLst/>
          </a:prstGeom>
          <a:ln w="22225">
            <a:solidFill>
              <a:srgbClr val="000000"/>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5"/>
          <p:cNvSpPr txBox="1">
            <a:spLocks noChangeArrowheads="1"/>
          </p:cNvSpPr>
          <p:nvPr/>
        </p:nvSpPr>
        <p:spPr bwMode="auto">
          <a:xfrm>
            <a:off x="4930777" y="3344863"/>
            <a:ext cx="156051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1800" b="0" i="1" u="none" strike="noStrike" kern="1200" cap="none" spc="0" normalizeH="0" baseline="0" noProof="0">
                <a:ln>
                  <a:noFill/>
                </a:ln>
                <a:solidFill>
                  <a:srgbClr val="000000"/>
                </a:solidFill>
                <a:effectLst/>
                <a:uLnTx/>
                <a:uFillTx/>
                <a:latin typeface="Calibri" panose="020F0502020204030204" pitchFamily="34" charset="0"/>
                <a:ea typeface="+mn-ea"/>
                <a:cs typeface="+mn-cs"/>
              </a:rPr>
              <a:t>predicted</a:t>
            </a:r>
            <a:r>
              <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 </a:t>
            </a: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image location</a:t>
            </a:r>
          </a:p>
        </p:txBody>
      </p:sp>
      <p:sp>
        <p:nvSpPr>
          <p:cNvPr id="7" name="TextBox 6"/>
          <p:cNvSpPr txBox="1">
            <a:spLocks noChangeArrowheads="1"/>
          </p:cNvSpPr>
          <p:nvPr/>
        </p:nvSpPr>
        <p:spPr bwMode="auto">
          <a:xfrm>
            <a:off x="6683377" y="3344863"/>
            <a:ext cx="156051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1800" b="0" i="1" u="none" strike="noStrike" kern="1200" cap="none" spc="0" normalizeH="0" baseline="0" noProof="0">
                <a:ln>
                  <a:noFill/>
                </a:ln>
                <a:solidFill>
                  <a:srgbClr val="000000"/>
                </a:solidFill>
                <a:effectLst/>
                <a:uLnTx/>
                <a:uFillTx/>
                <a:latin typeface="Calibri" panose="020F0502020204030204" pitchFamily="34" charset="0"/>
                <a:ea typeface="+mn-ea"/>
                <a:cs typeface="+mn-cs"/>
              </a:rPr>
              <a:t>observed</a:t>
            </a: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image location</a:t>
            </a:r>
          </a:p>
        </p:txBody>
      </p:sp>
      <p:sp>
        <p:nvSpPr>
          <p:cNvPr id="8" name="Right Brace 7"/>
          <p:cNvSpPr/>
          <p:nvPr/>
        </p:nvSpPr>
        <p:spPr>
          <a:xfrm rot="5400000">
            <a:off x="7306469" y="2788444"/>
            <a:ext cx="228600" cy="884238"/>
          </a:xfrm>
          <a:prstGeom prst="rightBrace">
            <a:avLst/>
          </a:prstGeom>
          <a:ln w="22225">
            <a:solidFill>
              <a:srgbClr val="000000"/>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200713" name="Picture 28"/>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33400" y="2492375"/>
            <a:ext cx="2058988"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ight Brace 12"/>
          <p:cNvSpPr/>
          <p:nvPr/>
        </p:nvSpPr>
        <p:spPr>
          <a:xfrm rot="5400000">
            <a:off x="3940175" y="3011488"/>
            <a:ext cx="228600" cy="533400"/>
          </a:xfrm>
          <a:prstGeom prst="rightBrace">
            <a:avLst/>
          </a:prstGeom>
          <a:ln w="22225">
            <a:solidFill>
              <a:srgbClr val="000000"/>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3"/>
          <p:cNvSpPr txBox="1">
            <a:spLocks noChangeArrowheads="1"/>
          </p:cNvSpPr>
          <p:nvPr/>
        </p:nvSpPr>
        <p:spPr bwMode="auto">
          <a:xfrm>
            <a:off x="2762252" y="3903663"/>
            <a:ext cx="274161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1800" b="0" i="1" u="none" strike="noStrike" kern="1200" cap="none" spc="0" normalizeH="0" baseline="0" noProof="0">
                <a:ln>
                  <a:noFill/>
                </a:ln>
                <a:solidFill>
                  <a:srgbClr val="000000"/>
                </a:solidFill>
                <a:effectLst/>
                <a:uLnTx/>
                <a:uFillTx/>
                <a:latin typeface="Calibri" panose="020F0502020204030204" pitchFamily="34" charset="0"/>
                <a:ea typeface="+mn-ea"/>
                <a:cs typeface="+mn-cs"/>
              </a:rPr>
              <a:t>indicator variable</a:t>
            </a:r>
            <a:r>
              <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a:t>
            </a: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is point </a:t>
            </a:r>
            <a:r>
              <a:rPr kumimoji="0" lang="en-US" altLang="en-US" sz="1800" b="0" i="1" u="none" strike="noStrike" kern="1200" cap="none" spc="0" normalizeH="0" baseline="0" noProof="0">
                <a:ln>
                  <a:noFill/>
                </a:ln>
                <a:solidFill>
                  <a:srgbClr val="000000"/>
                </a:solidFill>
                <a:effectLst/>
                <a:uLnTx/>
                <a:uFillTx/>
                <a:latin typeface="Calibri" panose="020F0502020204030204" pitchFamily="34" charset="0"/>
                <a:ea typeface="+mn-ea"/>
                <a:cs typeface="+mn-cs"/>
              </a:rPr>
              <a:t>i </a:t>
            </a:r>
            <a:r>
              <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visible in image </a:t>
            </a:r>
            <a:r>
              <a:rPr kumimoji="0" lang="en-US" altLang="en-US" sz="1800" b="0" i="1" u="none" strike="noStrike" kern="1200" cap="none" spc="0" normalizeH="0" baseline="0" noProof="0">
                <a:ln>
                  <a:noFill/>
                </a:ln>
                <a:solidFill>
                  <a:srgbClr val="000000"/>
                </a:solidFill>
                <a:effectLst/>
                <a:uLnTx/>
                <a:uFillTx/>
                <a:latin typeface="Calibri" panose="020F0502020204030204" pitchFamily="34" charset="0"/>
                <a:ea typeface="+mn-ea"/>
                <a:cs typeface="+mn-cs"/>
              </a:rPr>
              <a:t>j </a:t>
            </a:r>
            <a:r>
              <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a:t>
            </a:r>
            <a:endParaRPr kumimoji="0" lang="en-US" altLang="en-US" sz="1800" b="0" i="1"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cxnSp>
        <p:nvCxnSpPr>
          <p:cNvPr id="16" name="Straight Arrow Connector 15"/>
          <p:cNvCxnSpPr/>
          <p:nvPr/>
        </p:nvCxnSpPr>
        <p:spPr>
          <a:xfrm rot="16200000" flipH="1">
            <a:off x="3856038" y="3749675"/>
            <a:ext cx="417512" cy="793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87774533"/>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par>
                                <p:cTn id="32" presetID="10" presetClass="entr" presetSubtype="0" fill="hold"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500"/>
                                        <p:tgtEl>
                                          <p:spTgt spid="16"/>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10" presetClass="entr" presetSubtype="0" fill="hold" nodeType="click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animEffect transition="in" filter="fade">
                                      <p:cBhvr>
                                        <p:cTn id="39" dur="500"/>
                                        <p:tgtEl>
                                          <p:spTgt spid="3">
                                            <p:txEl>
                                              <p:pRg st="6" end="6"/>
                                            </p:txEl>
                                          </p:spTgt>
                                        </p:tgtEl>
                                      </p:cBhvr>
                                    </p:animEffect>
                                  </p:childTnLst>
                                </p:cTn>
                              </p:par>
                              <p:par>
                                <p:cTn id="40" presetID="10" presetClass="entr" presetSubtype="0" fill="hold" nodeType="with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p:bldP spid="8" grpId="0" animBg="1"/>
      <p:bldP spid="13" grpId="0" animBg="1"/>
      <p:bldP spid="1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Title 1"/>
          <p:cNvSpPr>
            <a:spLocks noGrp="1"/>
          </p:cNvSpPr>
          <p:nvPr>
            <p:ph type="title"/>
          </p:nvPr>
        </p:nvSpPr>
        <p:spPr>
          <a:xfrm>
            <a:off x="457200" y="125413"/>
            <a:ext cx="8229600" cy="1143000"/>
          </a:xfrm>
        </p:spPr>
        <p:txBody>
          <a:bodyPr/>
          <a:lstStyle/>
          <a:p>
            <a:pPr eaLnBrk="1" hangingPunct="1"/>
            <a:r>
              <a:rPr lang="en-US" altLang="en-US"/>
              <a:t>Solving structure from motion</a:t>
            </a:r>
          </a:p>
        </p:txBody>
      </p:sp>
      <p:sp>
        <p:nvSpPr>
          <p:cNvPr id="6" name="Content Placeholder 5"/>
          <p:cNvSpPr>
            <a:spLocks noGrp="1"/>
          </p:cNvSpPr>
          <p:nvPr>
            <p:ph idx="1"/>
          </p:nvPr>
        </p:nvSpPr>
        <p:spPr>
          <a:xfrm>
            <a:off x="549277" y="3863977"/>
            <a:ext cx="8183563" cy="2811463"/>
          </a:xfrm>
        </p:spPr>
        <p:txBody>
          <a:bodyPr/>
          <a:lstStyle/>
          <a:p>
            <a:pPr eaLnBrk="1" hangingPunct="1"/>
            <a:r>
              <a:rPr lang="en-US" altLang="en-US" dirty="0"/>
              <a:t>Challenges:</a:t>
            </a:r>
          </a:p>
          <a:p>
            <a:pPr lvl="1" eaLnBrk="1" hangingPunct="1"/>
            <a:r>
              <a:rPr lang="en-US" altLang="en-US" dirty="0"/>
              <a:t>Large number of parameters (1000’s of cameras, millions of points)</a:t>
            </a:r>
          </a:p>
          <a:p>
            <a:pPr lvl="1" eaLnBrk="1" hangingPunct="1"/>
            <a:r>
              <a:rPr lang="en-US" altLang="en-US" dirty="0"/>
              <a:t>Very non-linear objective function</a:t>
            </a:r>
          </a:p>
        </p:txBody>
      </p:sp>
      <p:pic>
        <p:nvPicPr>
          <p:cNvPr id="1026" name="Picture 2" descr="C:\snavely\work\talks\2009\CVPR_short_course\sfm_figur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78425" y="1200152"/>
            <a:ext cx="2832100" cy="185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1733"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5313" y="1822452"/>
            <a:ext cx="3530600" cy="84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1734" name="Rectangle 8"/>
          <p:cNvSpPr>
            <a:spLocks noChangeArrowheads="1"/>
          </p:cNvSpPr>
          <p:nvPr/>
        </p:nvSpPr>
        <p:spPr bwMode="auto">
          <a:xfrm>
            <a:off x="901700" y="3106738"/>
            <a:ext cx="28336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4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Inputs: feature tracks</a:t>
            </a:r>
          </a:p>
        </p:txBody>
      </p:sp>
      <p:sp>
        <p:nvSpPr>
          <p:cNvPr id="10" name="Rectangle 9"/>
          <p:cNvSpPr>
            <a:spLocks noChangeArrowheads="1"/>
          </p:cNvSpPr>
          <p:nvPr/>
        </p:nvSpPr>
        <p:spPr bwMode="auto">
          <a:xfrm>
            <a:off x="4470400" y="3117852"/>
            <a:ext cx="4191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4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Outputs: 3D cameras and points</a:t>
            </a:r>
          </a:p>
        </p:txBody>
      </p:sp>
      <p:sp>
        <p:nvSpPr>
          <p:cNvPr id="8" name="Right Arrow 7"/>
          <p:cNvSpPr/>
          <p:nvPr/>
        </p:nvSpPr>
        <p:spPr>
          <a:xfrm>
            <a:off x="4457702" y="1965327"/>
            <a:ext cx="479425" cy="492125"/>
          </a:xfrm>
          <a:prstGeom prst="rightArrow">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195893804"/>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nodeType="clickEffect">
                                  <p:stCondLst>
                                    <p:cond delay="0"/>
                                  </p:stCondLst>
                                  <p:childTnLst>
                                    <p:set>
                                      <p:cBhvr>
                                        <p:cTn id="17" dur="1" fill="hold">
                                          <p:stCondLst>
                                            <p:cond delay="0"/>
                                          </p:stCondLst>
                                        </p:cTn>
                                        <p:tgtEl>
                                          <p:spTgt spid="6">
                                            <p:txEl>
                                              <p:pRg st="0" end="0"/>
                                            </p:txEl>
                                          </p:spTgt>
                                        </p:tgtEl>
                                        <p:attrNameLst>
                                          <p:attrName>style.visibility</p:attrName>
                                        </p:attrNameLst>
                                      </p:cBhvr>
                                      <p:to>
                                        <p:strVal val="visible"/>
                                      </p:to>
                                    </p:set>
                                    <p:animEffect transition="in" filter="fade">
                                      <p:cBhvr>
                                        <p:cTn id="18" dur="500"/>
                                        <p:tgtEl>
                                          <p:spTgt spid="6">
                                            <p:txEl>
                                              <p:pRg st="0" end="0"/>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6">
                                            <p:txEl>
                                              <p:pRg st="1" end="1"/>
                                            </p:txEl>
                                          </p:spTgt>
                                        </p:tgtEl>
                                        <p:attrNameLst>
                                          <p:attrName>style.visibility</p:attrName>
                                        </p:attrNameLst>
                                      </p:cBhvr>
                                      <p:to>
                                        <p:strVal val="visible"/>
                                      </p:to>
                                    </p:set>
                                    <p:animEffect transition="in" filter="fade">
                                      <p:cBhvr>
                                        <p:cTn id="21" dur="500"/>
                                        <p:tgtEl>
                                          <p:spTgt spid="6">
                                            <p:txEl>
                                              <p:pRg st="1" end="1"/>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ntr" presetSubtype="0" fill="hold" nodeType="clickEffect">
                                  <p:stCondLst>
                                    <p:cond delay="0"/>
                                  </p:stCondLst>
                                  <p:childTnLst>
                                    <p:set>
                                      <p:cBhvr>
                                        <p:cTn id="25" dur="1" fill="hold">
                                          <p:stCondLst>
                                            <p:cond delay="0"/>
                                          </p:stCondLst>
                                        </p:cTn>
                                        <p:tgtEl>
                                          <p:spTgt spid="6">
                                            <p:txEl>
                                              <p:pRg st="2" end="2"/>
                                            </p:txEl>
                                          </p:spTgt>
                                        </p:tgtEl>
                                        <p:attrNameLst>
                                          <p:attrName>style.visibility</p:attrName>
                                        </p:attrNameLst>
                                      </p:cBhvr>
                                      <p:to>
                                        <p:strVal val="visible"/>
                                      </p:to>
                                    </p:set>
                                    <p:animEffect transition="in" filter="fade">
                                      <p:cBhvr>
                                        <p:cTn id="26"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Title 1"/>
          <p:cNvSpPr>
            <a:spLocks noGrp="1"/>
          </p:cNvSpPr>
          <p:nvPr>
            <p:ph type="title"/>
          </p:nvPr>
        </p:nvSpPr>
        <p:spPr>
          <a:xfrm>
            <a:off x="457200" y="125413"/>
            <a:ext cx="8229600" cy="1143000"/>
          </a:xfrm>
        </p:spPr>
        <p:txBody>
          <a:bodyPr/>
          <a:lstStyle/>
          <a:p>
            <a:pPr eaLnBrk="1" hangingPunct="1"/>
            <a:r>
              <a:rPr lang="en-US" altLang="en-US"/>
              <a:t>Solving structure from motion</a:t>
            </a:r>
          </a:p>
        </p:txBody>
      </p:sp>
      <p:pic>
        <p:nvPicPr>
          <p:cNvPr id="202755" name="Picture 2" descr="C:\snavely\work\talks\2009\CVPR_short_course\sfm_figur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78425" y="1200152"/>
            <a:ext cx="2832100" cy="185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275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5313" y="1822452"/>
            <a:ext cx="3530600" cy="84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2757" name="Rectangle 7"/>
          <p:cNvSpPr>
            <a:spLocks noChangeArrowheads="1"/>
          </p:cNvSpPr>
          <p:nvPr/>
        </p:nvSpPr>
        <p:spPr bwMode="auto">
          <a:xfrm>
            <a:off x="901700" y="3106738"/>
            <a:ext cx="28336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4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Inputs: feature tracks</a:t>
            </a:r>
          </a:p>
        </p:txBody>
      </p:sp>
      <p:sp>
        <p:nvSpPr>
          <p:cNvPr id="202758" name="Rectangle 8"/>
          <p:cNvSpPr>
            <a:spLocks noChangeArrowheads="1"/>
          </p:cNvSpPr>
          <p:nvPr/>
        </p:nvSpPr>
        <p:spPr bwMode="auto">
          <a:xfrm>
            <a:off x="4470400" y="3117852"/>
            <a:ext cx="4191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4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Outputs: 3D cameras and points</a:t>
            </a:r>
          </a:p>
        </p:txBody>
      </p:sp>
      <p:sp>
        <p:nvSpPr>
          <p:cNvPr id="10" name="Content Placeholder 5"/>
          <p:cNvSpPr>
            <a:spLocks noGrp="1"/>
          </p:cNvSpPr>
          <p:nvPr>
            <p:ph idx="1"/>
          </p:nvPr>
        </p:nvSpPr>
        <p:spPr>
          <a:xfrm>
            <a:off x="549277" y="3863977"/>
            <a:ext cx="8183563" cy="2811463"/>
          </a:xfrm>
        </p:spPr>
        <p:txBody>
          <a:bodyPr rtlCol="0">
            <a:normAutofit fontScale="92500" lnSpcReduction="10000"/>
          </a:bodyPr>
          <a:lstStyle/>
          <a:p>
            <a:pPr eaLnBrk="1" fontAlgn="auto" hangingPunct="1">
              <a:spcAft>
                <a:spcPts val="0"/>
              </a:spcAft>
              <a:defRPr/>
            </a:pPr>
            <a:r>
              <a:rPr lang="en-US" sz="2800" dirty="0"/>
              <a:t>Important tool: Bundle Adjustment [</a:t>
            </a:r>
            <a:r>
              <a:rPr lang="en-US" sz="2800" dirty="0" err="1"/>
              <a:t>Triggs</a:t>
            </a:r>
            <a:r>
              <a:rPr lang="en-US" sz="2800" dirty="0"/>
              <a:t> </a:t>
            </a:r>
            <a:r>
              <a:rPr lang="en-US" sz="2800" i="1" dirty="0"/>
              <a:t>et al.</a:t>
            </a:r>
            <a:r>
              <a:rPr lang="en-US" sz="2800" dirty="0"/>
              <a:t> ’00]</a:t>
            </a:r>
          </a:p>
          <a:p>
            <a:pPr lvl="1" eaLnBrk="1" fontAlgn="auto" hangingPunct="1">
              <a:spcAft>
                <a:spcPts val="0"/>
              </a:spcAft>
              <a:defRPr/>
            </a:pPr>
            <a:r>
              <a:rPr lang="en-US" sz="2400" dirty="0"/>
              <a:t>Joint non-linear optimization of both cameras and points</a:t>
            </a:r>
          </a:p>
          <a:p>
            <a:pPr lvl="1" eaLnBrk="1" fontAlgn="auto" hangingPunct="1">
              <a:spcAft>
                <a:spcPts val="0"/>
              </a:spcAft>
              <a:defRPr/>
            </a:pPr>
            <a:r>
              <a:rPr lang="en-US" sz="2400" dirty="0"/>
              <a:t>Very powerful, elegant tool</a:t>
            </a:r>
          </a:p>
          <a:p>
            <a:pPr eaLnBrk="1" fontAlgn="auto" hangingPunct="1">
              <a:spcAft>
                <a:spcPts val="0"/>
              </a:spcAft>
              <a:defRPr/>
            </a:pPr>
            <a:r>
              <a:rPr lang="en-US" sz="2800" dirty="0"/>
              <a:t>The bad news:</a:t>
            </a:r>
          </a:p>
          <a:p>
            <a:pPr lvl="1" eaLnBrk="1" fontAlgn="auto" hangingPunct="1">
              <a:spcAft>
                <a:spcPts val="0"/>
              </a:spcAft>
              <a:defRPr/>
            </a:pPr>
            <a:r>
              <a:rPr lang="en-US" sz="2400" dirty="0"/>
              <a:t>Starting from a random initialization is very likely to give the wrong answer</a:t>
            </a:r>
          </a:p>
          <a:p>
            <a:pPr lvl="1" eaLnBrk="1" fontAlgn="auto" hangingPunct="1">
              <a:spcAft>
                <a:spcPts val="0"/>
              </a:spcAft>
              <a:defRPr/>
            </a:pPr>
            <a:r>
              <a:rPr lang="en-US" sz="2400" dirty="0"/>
              <a:t>Difficult to initialize all the cameras at once</a:t>
            </a:r>
          </a:p>
        </p:txBody>
      </p:sp>
      <p:sp>
        <p:nvSpPr>
          <p:cNvPr id="11" name="Right Arrow 10"/>
          <p:cNvSpPr/>
          <p:nvPr/>
        </p:nvSpPr>
        <p:spPr>
          <a:xfrm>
            <a:off x="4457702" y="1965327"/>
            <a:ext cx="479425" cy="492125"/>
          </a:xfrm>
          <a:prstGeom prst="rightArrow">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672979967"/>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3" end="3"/>
                                            </p:txEl>
                                          </p:spTgt>
                                        </p:tgtEl>
                                        <p:attrNameLst>
                                          <p:attrName>style.visibility</p:attrName>
                                        </p:attrNameLst>
                                      </p:cBhvr>
                                      <p:to>
                                        <p:strVal val="visible"/>
                                      </p:to>
                                    </p:set>
                                    <p:animEffect transition="in" filter="fade">
                                      <p:cBhvr>
                                        <p:cTn id="7" dur="500"/>
                                        <p:tgtEl>
                                          <p:spTgt spid="10">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0">
                                            <p:txEl>
                                              <p:pRg st="4" end="4"/>
                                            </p:txEl>
                                          </p:spTgt>
                                        </p:tgtEl>
                                        <p:attrNameLst>
                                          <p:attrName>style.visibility</p:attrName>
                                        </p:attrNameLst>
                                      </p:cBhvr>
                                      <p:to>
                                        <p:strVal val="visible"/>
                                      </p:to>
                                    </p:set>
                                    <p:animEffect transition="in" filter="fade">
                                      <p:cBhvr>
                                        <p:cTn id="10" dur="500"/>
                                        <p:tgtEl>
                                          <p:spTgt spid="10">
                                            <p:txEl>
                                              <p:pRg st="4" end="4"/>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xEl>
                                              <p:pRg st="5" end="5"/>
                                            </p:txEl>
                                          </p:spTgt>
                                        </p:tgtEl>
                                        <p:attrNameLst>
                                          <p:attrName>style.visibility</p:attrName>
                                        </p:attrNameLst>
                                      </p:cBhvr>
                                      <p:to>
                                        <p:strVal val="visible"/>
                                      </p:to>
                                    </p:set>
                                    <p:animEffect transition="in" filter="fade">
                                      <p:cBhvr>
                                        <p:cTn id="13" dur="500"/>
                                        <p:tgtEl>
                                          <p:spTgt spid="10">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Title 1"/>
          <p:cNvSpPr>
            <a:spLocks noGrp="1"/>
          </p:cNvSpPr>
          <p:nvPr>
            <p:ph type="title"/>
          </p:nvPr>
        </p:nvSpPr>
        <p:spPr>
          <a:xfrm>
            <a:off x="457200" y="125413"/>
            <a:ext cx="8229600" cy="1143000"/>
          </a:xfrm>
        </p:spPr>
        <p:txBody>
          <a:bodyPr/>
          <a:lstStyle/>
          <a:p>
            <a:pPr eaLnBrk="1" hangingPunct="1"/>
            <a:r>
              <a:rPr lang="en-US" altLang="en-US"/>
              <a:t>Solving structure from motion</a:t>
            </a:r>
          </a:p>
        </p:txBody>
      </p:sp>
      <p:pic>
        <p:nvPicPr>
          <p:cNvPr id="203779" name="Picture 2" descr="C:\snavely\work\talks\2009\CVPR_short_course\sfm_figur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78425" y="1200152"/>
            <a:ext cx="2832100" cy="185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378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5313" y="1822452"/>
            <a:ext cx="3530600" cy="84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3781" name="Rectangle 7"/>
          <p:cNvSpPr>
            <a:spLocks noChangeArrowheads="1"/>
          </p:cNvSpPr>
          <p:nvPr/>
        </p:nvSpPr>
        <p:spPr bwMode="auto">
          <a:xfrm>
            <a:off x="901700" y="3106738"/>
            <a:ext cx="28336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4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Inputs: feature tracks</a:t>
            </a:r>
          </a:p>
        </p:txBody>
      </p:sp>
      <p:sp>
        <p:nvSpPr>
          <p:cNvPr id="203782" name="Rectangle 8"/>
          <p:cNvSpPr>
            <a:spLocks noChangeArrowheads="1"/>
          </p:cNvSpPr>
          <p:nvPr/>
        </p:nvSpPr>
        <p:spPr bwMode="auto">
          <a:xfrm>
            <a:off x="4470400" y="3117852"/>
            <a:ext cx="4191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4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Outputs: 3D cameras and points</a:t>
            </a:r>
          </a:p>
        </p:txBody>
      </p:sp>
      <p:sp>
        <p:nvSpPr>
          <p:cNvPr id="10" name="Content Placeholder 5"/>
          <p:cNvSpPr>
            <a:spLocks noGrp="1"/>
          </p:cNvSpPr>
          <p:nvPr>
            <p:ph idx="1"/>
          </p:nvPr>
        </p:nvSpPr>
        <p:spPr>
          <a:xfrm>
            <a:off x="434977" y="3978277"/>
            <a:ext cx="8412163" cy="2879725"/>
          </a:xfrm>
        </p:spPr>
        <p:txBody>
          <a:bodyPr/>
          <a:lstStyle/>
          <a:p>
            <a:pPr eaLnBrk="1" hangingPunct="1"/>
            <a:r>
              <a:rPr lang="en-US" altLang="en-US" sz="2800"/>
              <a:t>The good news:</a:t>
            </a:r>
          </a:p>
          <a:p>
            <a:pPr lvl="1" eaLnBrk="1" hangingPunct="1"/>
            <a:r>
              <a:rPr lang="en-US" altLang="en-US" sz="2400"/>
              <a:t>Structure from motion with two cameras is (relatively) easy</a:t>
            </a:r>
          </a:p>
          <a:p>
            <a:pPr lvl="1" eaLnBrk="1" hangingPunct="1"/>
            <a:r>
              <a:rPr lang="en-US" altLang="en-US" sz="2400"/>
              <a:t>Once we have an initial model, it’s easy to add new cameras</a:t>
            </a:r>
          </a:p>
          <a:p>
            <a:pPr eaLnBrk="1" hangingPunct="1"/>
            <a:r>
              <a:rPr lang="en-US" altLang="en-US" sz="2800"/>
              <a:t>Idea:</a:t>
            </a:r>
          </a:p>
          <a:p>
            <a:pPr lvl="1" eaLnBrk="1" hangingPunct="1"/>
            <a:r>
              <a:rPr lang="en-US" altLang="en-US" sz="2400"/>
              <a:t>Start with a small seed reconstruction, and grow</a:t>
            </a:r>
            <a:endParaRPr lang="en-US" altLang="en-US"/>
          </a:p>
          <a:p>
            <a:pPr eaLnBrk="1" hangingPunct="1"/>
            <a:endParaRPr lang="en-US" altLang="en-US" sz="2800"/>
          </a:p>
        </p:txBody>
      </p:sp>
      <p:sp>
        <p:nvSpPr>
          <p:cNvPr id="11" name="Right Arrow 10"/>
          <p:cNvSpPr/>
          <p:nvPr/>
        </p:nvSpPr>
        <p:spPr>
          <a:xfrm>
            <a:off x="4457702" y="1965327"/>
            <a:ext cx="479425" cy="492125"/>
          </a:xfrm>
          <a:prstGeom prst="rightArrow">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0233792"/>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3" end="3"/>
                                            </p:txEl>
                                          </p:spTgt>
                                        </p:tgtEl>
                                        <p:attrNameLst>
                                          <p:attrName>style.visibility</p:attrName>
                                        </p:attrNameLst>
                                      </p:cBhvr>
                                      <p:to>
                                        <p:strVal val="visible"/>
                                      </p:to>
                                    </p:set>
                                    <p:animEffect transition="in" filter="fade">
                                      <p:cBhvr>
                                        <p:cTn id="7" dur="500"/>
                                        <p:tgtEl>
                                          <p:spTgt spid="10">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0">
                                            <p:txEl>
                                              <p:pRg st="4" end="4"/>
                                            </p:txEl>
                                          </p:spTgt>
                                        </p:tgtEl>
                                        <p:attrNameLst>
                                          <p:attrName>style.visibility</p:attrName>
                                        </p:attrNameLst>
                                      </p:cBhvr>
                                      <p:to>
                                        <p:strVal val="visible"/>
                                      </p:to>
                                    </p:set>
                                    <p:animEffect transition="in" filter="fade">
                                      <p:cBhvr>
                                        <p:cTn id="10" dur="500"/>
                                        <p:tgtEl>
                                          <p:spTgt spid="1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Line 2"/>
          <p:cNvSpPr>
            <a:spLocks noChangeShapeType="1"/>
          </p:cNvSpPr>
          <p:nvPr/>
        </p:nvSpPr>
        <p:spPr bwMode="auto">
          <a:xfrm flipH="1" flipV="1">
            <a:off x="2959100" y="3967165"/>
            <a:ext cx="3455988" cy="1343025"/>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04803" name="Rectangle 3"/>
          <p:cNvSpPr>
            <a:spLocks noGrp="1" noChangeArrowheads="1"/>
          </p:cNvSpPr>
          <p:nvPr>
            <p:ph type="title"/>
          </p:nvPr>
        </p:nvSpPr>
        <p:spPr/>
        <p:txBody>
          <a:bodyPr/>
          <a:lstStyle/>
          <a:p>
            <a:pPr eaLnBrk="1" hangingPunct="1"/>
            <a:r>
              <a:rPr lang="en-US" altLang="en-US"/>
              <a:t>Incremental SfM</a:t>
            </a:r>
          </a:p>
        </p:txBody>
      </p:sp>
      <p:grpSp>
        <p:nvGrpSpPr>
          <p:cNvPr id="204804" name="Group 4"/>
          <p:cNvGrpSpPr>
            <a:grpSpLocks/>
          </p:cNvGrpSpPr>
          <p:nvPr/>
        </p:nvGrpSpPr>
        <p:grpSpPr bwMode="auto">
          <a:xfrm>
            <a:off x="2413000" y="1944690"/>
            <a:ext cx="4192588" cy="3711575"/>
            <a:chOff x="1520" y="1225"/>
            <a:chExt cx="2641" cy="2338"/>
          </a:xfrm>
        </p:grpSpPr>
        <p:sp>
          <p:nvSpPr>
            <p:cNvPr id="204824" name="Line 5"/>
            <p:cNvSpPr>
              <a:spLocks noChangeShapeType="1"/>
            </p:cNvSpPr>
            <p:nvPr/>
          </p:nvSpPr>
          <p:spPr bwMode="auto">
            <a:xfrm flipH="1">
              <a:off x="3859" y="2113"/>
              <a:ext cx="32" cy="565"/>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04825" name="Line 6"/>
            <p:cNvSpPr>
              <a:spLocks noChangeShapeType="1"/>
            </p:cNvSpPr>
            <p:nvPr/>
          </p:nvSpPr>
          <p:spPr bwMode="auto">
            <a:xfrm>
              <a:off x="3828" y="2710"/>
              <a:ext cx="156" cy="566"/>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04826" name="Line 7"/>
            <p:cNvSpPr>
              <a:spLocks noChangeShapeType="1"/>
            </p:cNvSpPr>
            <p:nvPr/>
          </p:nvSpPr>
          <p:spPr bwMode="auto">
            <a:xfrm flipV="1">
              <a:off x="2505" y="2008"/>
              <a:ext cx="755" cy="608"/>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04827" name="Line 8"/>
            <p:cNvSpPr>
              <a:spLocks noChangeShapeType="1"/>
            </p:cNvSpPr>
            <p:nvPr/>
          </p:nvSpPr>
          <p:spPr bwMode="auto">
            <a:xfrm>
              <a:off x="3261" y="2019"/>
              <a:ext cx="628" cy="52"/>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04828" name="Line 9"/>
            <p:cNvSpPr>
              <a:spLocks noChangeShapeType="1"/>
            </p:cNvSpPr>
            <p:nvPr/>
          </p:nvSpPr>
          <p:spPr bwMode="auto">
            <a:xfrm>
              <a:off x="2316" y="1406"/>
              <a:ext cx="216" cy="614"/>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04829" name="Line 10"/>
            <p:cNvSpPr>
              <a:spLocks noChangeShapeType="1"/>
            </p:cNvSpPr>
            <p:nvPr/>
          </p:nvSpPr>
          <p:spPr bwMode="auto">
            <a:xfrm>
              <a:off x="2316" y="1406"/>
              <a:ext cx="181" cy="1263"/>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04830" name="Line 11"/>
            <p:cNvSpPr>
              <a:spLocks noChangeShapeType="1"/>
            </p:cNvSpPr>
            <p:nvPr/>
          </p:nvSpPr>
          <p:spPr bwMode="auto">
            <a:xfrm flipH="1">
              <a:off x="2497" y="2020"/>
              <a:ext cx="35" cy="649"/>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04831" name="Line 12"/>
            <p:cNvSpPr>
              <a:spLocks noChangeShapeType="1"/>
            </p:cNvSpPr>
            <p:nvPr/>
          </p:nvSpPr>
          <p:spPr bwMode="auto">
            <a:xfrm>
              <a:off x="1809" y="2452"/>
              <a:ext cx="688" cy="217"/>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04832" name="Line 13"/>
            <p:cNvSpPr>
              <a:spLocks noChangeShapeType="1"/>
            </p:cNvSpPr>
            <p:nvPr/>
          </p:nvSpPr>
          <p:spPr bwMode="auto">
            <a:xfrm>
              <a:off x="1809" y="3140"/>
              <a:ext cx="615" cy="252"/>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04833" name="Line 14"/>
            <p:cNvSpPr>
              <a:spLocks noChangeShapeType="1"/>
            </p:cNvSpPr>
            <p:nvPr/>
          </p:nvSpPr>
          <p:spPr bwMode="auto">
            <a:xfrm flipH="1">
              <a:off x="1918" y="1513"/>
              <a:ext cx="1339" cy="976"/>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04834" name="Line 15"/>
            <p:cNvSpPr>
              <a:spLocks noChangeShapeType="1"/>
            </p:cNvSpPr>
            <p:nvPr/>
          </p:nvSpPr>
          <p:spPr bwMode="auto">
            <a:xfrm>
              <a:off x="3003" y="3247"/>
              <a:ext cx="616" cy="73"/>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04835" name="Line 16"/>
            <p:cNvSpPr>
              <a:spLocks noChangeShapeType="1"/>
            </p:cNvSpPr>
            <p:nvPr/>
          </p:nvSpPr>
          <p:spPr bwMode="auto">
            <a:xfrm>
              <a:off x="1845" y="2562"/>
              <a:ext cx="1774" cy="758"/>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04836" name="Line 17"/>
            <p:cNvSpPr>
              <a:spLocks noChangeShapeType="1"/>
            </p:cNvSpPr>
            <p:nvPr/>
          </p:nvSpPr>
          <p:spPr bwMode="auto">
            <a:xfrm flipV="1">
              <a:off x="1737" y="2669"/>
              <a:ext cx="724" cy="398"/>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04837" name="Line 18"/>
            <p:cNvSpPr>
              <a:spLocks noChangeShapeType="1"/>
            </p:cNvSpPr>
            <p:nvPr/>
          </p:nvSpPr>
          <p:spPr bwMode="auto">
            <a:xfrm flipV="1">
              <a:off x="3003" y="2669"/>
              <a:ext cx="833" cy="578"/>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04838" name="Line 19"/>
            <p:cNvSpPr>
              <a:spLocks noChangeShapeType="1"/>
            </p:cNvSpPr>
            <p:nvPr/>
          </p:nvSpPr>
          <p:spPr bwMode="auto">
            <a:xfrm flipV="1">
              <a:off x="3184" y="1659"/>
              <a:ext cx="579" cy="325"/>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04839" name="Line 20"/>
            <p:cNvSpPr>
              <a:spLocks noChangeShapeType="1"/>
            </p:cNvSpPr>
            <p:nvPr/>
          </p:nvSpPr>
          <p:spPr bwMode="auto">
            <a:xfrm flipH="1" flipV="1">
              <a:off x="2532" y="2598"/>
              <a:ext cx="689" cy="35"/>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04840" name="Line 21"/>
            <p:cNvSpPr>
              <a:spLocks noChangeShapeType="1"/>
            </p:cNvSpPr>
            <p:nvPr/>
          </p:nvSpPr>
          <p:spPr bwMode="auto">
            <a:xfrm flipH="1">
              <a:off x="2388" y="2128"/>
              <a:ext cx="1483" cy="1264"/>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pic>
          <p:nvPicPr>
            <p:cNvPr id="204841" name="Picture 22" descr="vgasull_2349754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5" y="3211"/>
              <a:ext cx="470" cy="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42" name="Picture 23" descr="vgasull_2513809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5" y="1478"/>
              <a:ext cx="470" cy="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43" name="Picture 24" descr="12537899@N00_6199863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0" y="2959"/>
              <a:ext cx="470" cy="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44" name="Picture 25" descr="amos_33004438"/>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099" y="1225"/>
              <a:ext cx="470" cy="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4925">
                  <a:solidFill>
                    <a:srgbClr val="000000"/>
                  </a:solidFill>
                  <a:miter lim="800000"/>
                  <a:headEnd/>
                  <a:tailEnd/>
                </a14:hiddenLine>
              </a:ext>
            </a:extLst>
          </p:spPr>
        </p:pic>
        <p:pic>
          <p:nvPicPr>
            <p:cNvPr id="204845" name="Picture 26" descr="antmoose_3589323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92" y="1730"/>
              <a:ext cx="471" cy="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46" name="Picture 27" descr="brodo_160872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750" y="3103"/>
              <a:ext cx="471" cy="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47" name="Picture 28" descr="daryoush_6653631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690" y="1947"/>
              <a:ext cx="471" cy="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48" name="Picture 29" descr="ekenzie_1894713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401" y="3067"/>
              <a:ext cx="317" cy="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49" name="Picture 30" descr="ewanmcdowall_6082158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280" y="2452"/>
              <a:ext cx="470" cy="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0" name="Picture 31" descr="gauiscaecilius_66831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967" y="1839"/>
              <a:ext cx="471" cy="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1" name="Picture 32" descr="kurtnaks_3126825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967" y="1406"/>
              <a:ext cx="471" cy="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2" name="Picture 33" descr="mrjennings_23299087"/>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040" y="2417"/>
              <a:ext cx="352" cy="4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3" name="Picture 34" descr="mrjennings_62624466"/>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619" y="2489"/>
              <a:ext cx="469" cy="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4" name="Picture 35" descr="mscolly_8512764"/>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316" y="1730"/>
              <a:ext cx="353" cy="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5" name="Picture 36" descr="daryoush_6653631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690" y="1947"/>
              <a:ext cx="471" cy="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6" name="Picture 37" descr="gauiscaecilius_66831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967" y="1839"/>
              <a:ext cx="471" cy="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7" name="Picture 38" descr="mscolly_8512764"/>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316" y="1730"/>
              <a:ext cx="353" cy="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58" name="Oval 39"/>
            <p:cNvSpPr>
              <a:spLocks noChangeArrowheads="1"/>
            </p:cNvSpPr>
            <p:nvPr/>
          </p:nvSpPr>
          <p:spPr bwMode="auto">
            <a:xfrm flipH="1">
              <a:off x="2207" y="1369"/>
              <a:ext cx="44" cy="4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859" name="Oval 40"/>
            <p:cNvSpPr>
              <a:spLocks noChangeArrowheads="1"/>
            </p:cNvSpPr>
            <p:nvPr/>
          </p:nvSpPr>
          <p:spPr bwMode="auto">
            <a:xfrm flipH="1">
              <a:off x="2345" y="1442"/>
              <a:ext cx="43" cy="4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860" name="Oval 41"/>
            <p:cNvSpPr>
              <a:spLocks noChangeArrowheads="1"/>
            </p:cNvSpPr>
            <p:nvPr/>
          </p:nvSpPr>
          <p:spPr bwMode="auto">
            <a:xfrm flipH="1">
              <a:off x="2489" y="1298"/>
              <a:ext cx="43" cy="4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861" name="Oval 42"/>
            <p:cNvSpPr>
              <a:spLocks noChangeArrowheads="1"/>
            </p:cNvSpPr>
            <p:nvPr/>
          </p:nvSpPr>
          <p:spPr bwMode="auto">
            <a:xfrm flipH="1">
              <a:off x="2388" y="1795"/>
              <a:ext cx="44" cy="4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862" name="Oval 43"/>
            <p:cNvSpPr>
              <a:spLocks noChangeArrowheads="1"/>
            </p:cNvSpPr>
            <p:nvPr/>
          </p:nvSpPr>
          <p:spPr bwMode="auto">
            <a:xfrm flipH="1">
              <a:off x="2532" y="1911"/>
              <a:ext cx="45" cy="4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863" name="Oval 44"/>
            <p:cNvSpPr>
              <a:spLocks noChangeArrowheads="1"/>
            </p:cNvSpPr>
            <p:nvPr/>
          </p:nvSpPr>
          <p:spPr bwMode="auto">
            <a:xfrm flipH="1">
              <a:off x="2135" y="1478"/>
              <a:ext cx="43" cy="4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864" name="Oval 45"/>
            <p:cNvSpPr>
              <a:spLocks noChangeArrowheads="1"/>
            </p:cNvSpPr>
            <p:nvPr/>
          </p:nvSpPr>
          <p:spPr bwMode="auto">
            <a:xfrm flipH="1">
              <a:off x="3040" y="1478"/>
              <a:ext cx="43" cy="4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865" name="Oval 46"/>
            <p:cNvSpPr>
              <a:spLocks noChangeArrowheads="1"/>
            </p:cNvSpPr>
            <p:nvPr/>
          </p:nvSpPr>
          <p:spPr bwMode="auto">
            <a:xfrm flipH="1">
              <a:off x="2388" y="2020"/>
              <a:ext cx="44" cy="4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866" name="Oval 47"/>
            <p:cNvSpPr>
              <a:spLocks noChangeArrowheads="1"/>
            </p:cNvSpPr>
            <p:nvPr/>
          </p:nvSpPr>
          <p:spPr bwMode="auto">
            <a:xfrm flipH="1">
              <a:off x="3365" y="1513"/>
              <a:ext cx="44" cy="45"/>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867" name="Oval 48"/>
            <p:cNvSpPr>
              <a:spLocks noChangeArrowheads="1"/>
            </p:cNvSpPr>
            <p:nvPr/>
          </p:nvSpPr>
          <p:spPr bwMode="auto">
            <a:xfrm flipH="1">
              <a:off x="3148" y="1659"/>
              <a:ext cx="44" cy="4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868" name="Oval 49"/>
            <p:cNvSpPr>
              <a:spLocks noChangeArrowheads="1"/>
            </p:cNvSpPr>
            <p:nvPr/>
          </p:nvSpPr>
          <p:spPr bwMode="auto">
            <a:xfrm flipH="1">
              <a:off x="3003" y="1911"/>
              <a:ext cx="45" cy="4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869" name="Oval 50"/>
            <p:cNvSpPr>
              <a:spLocks noChangeArrowheads="1"/>
            </p:cNvSpPr>
            <p:nvPr/>
          </p:nvSpPr>
          <p:spPr bwMode="auto">
            <a:xfrm flipH="1">
              <a:off x="3365" y="2091"/>
              <a:ext cx="44" cy="45"/>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870" name="Oval 51"/>
            <p:cNvSpPr>
              <a:spLocks noChangeArrowheads="1"/>
            </p:cNvSpPr>
            <p:nvPr/>
          </p:nvSpPr>
          <p:spPr bwMode="auto">
            <a:xfrm flipH="1">
              <a:off x="3148" y="2562"/>
              <a:ext cx="44" cy="42"/>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871" name="Oval 52"/>
            <p:cNvSpPr>
              <a:spLocks noChangeArrowheads="1"/>
            </p:cNvSpPr>
            <p:nvPr/>
          </p:nvSpPr>
          <p:spPr bwMode="auto">
            <a:xfrm flipH="1">
              <a:off x="3292" y="2633"/>
              <a:ext cx="44" cy="4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872" name="Oval 53"/>
            <p:cNvSpPr>
              <a:spLocks noChangeArrowheads="1"/>
            </p:cNvSpPr>
            <p:nvPr/>
          </p:nvSpPr>
          <p:spPr bwMode="auto">
            <a:xfrm flipH="1">
              <a:off x="2678" y="2489"/>
              <a:ext cx="43" cy="4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873" name="Oval 54"/>
            <p:cNvSpPr>
              <a:spLocks noChangeArrowheads="1"/>
            </p:cNvSpPr>
            <p:nvPr/>
          </p:nvSpPr>
          <p:spPr bwMode="auto">
            <a:xfrm flipH="1">
              <a:off x="3076" y="2778"/>
              <a:ext cx="43" cy="4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874" name="Oval 55"/>
            <p:cNvSpPr>
              <a:spLocks noChangeArrowheads="1"/>
            </p:cNvSpPr>
            <p:nvPr/>
          </p:nvSpPr>
          <p:spPr bwMode="auto">
            <a:xfrm flipH="1">
              <a:off x="2532" y="2633"/>
              <a:ext cx="45" cy="4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875" name="Oval 56"/>
            <p:cNvSpPr>
              <a:spLocks noChangeArrowheads="1"/>
            </p:cNvSpPr>
            <p:nvPr/>
          </p:nvSpPr>
          <p:spPr bwMode="auto">
            <a:xfrm flipH="1">
              <a:off x="1701" y="1839"/>
              <a:ext cx="43" cy="4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876" name="Oval 57"/>
            <p:cNvSpPr>
              <a:spLocks noChangeArrowheads="1"/>
            </p:cNvSpPr>
            <p:nvPr/>
          </p:nvSpPr>
          <p:spPr bwMode="auto">
            <a:xfrm flipH="1">
              <a:off x="1918" y="1874"/>
              <a:ext cx="43" cy="45"/>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877" name="Oval 58"/>
            <p:cNvSpPr>
              <a:spLocks noChangeArrowheads="1"/>
            </p:cNvSpPr>
            <p:nvPr/>
          </p:nvSpPr>
          <p:spPr bwMode="auto">
            <a:xfrm flipH="1">
              <a:off x="1918" y="3103"/>
              <a:ext cx="43" cy="4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878" name="Oval 59"/>
            <p:cNvSpPr>
              <a:spLocks noChangeArrowheads="1"/>
            </p:cNvSpPr>
            <p:nvPr/>
          </p:nvSpPr>
          <p:spPr bwMode="auto">
            <a:xfrm flipH="1">
              <a:off x="1845" y="3211"/>
              <a:ext cx="45" cy="4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879" name="Oval 60"/>
            <p:cNvSpPr>
              <a:spLocks noChangeArrowheads="1"/>
            </p:cNvSpPr>
            <p:nvPr/>
          </p:nvSpPr>
          <p:spPr bwMode="auto">
            <a:xfrm flipH="1">
              <a:off x="2388" y="3284"/>
              <a:ext cx="44" cy="4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880" name="Oval 61"/>
            <p:cNvSpPr>
              <a:spLocks noChangeArrowheads="1"/>
            </p:cNvSpPr>
            <p:nvPr/>
          </p:nvSpPr>
          <p:spPr bwMode="auto">
            <a:xfrm flipH="1">
              <a:off x="2532" y="2633"/>
              <a:ext cx="45" cy="4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881" name="Oval 62"/>
            <p:cNvSpPr>
              <a:spLocks noChangeArrowheads="1"/>
            </p:cNvSpPr>
            <p:nvPr/>
          </p:nvSpPr>
          <p:spPr bwMode="auto">
            <a:xfrm flipH="1">
              <a:off x="2207" y="3392"/>
              <a:ext cx="44" cy="4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882" name="Oval 63"/>
            <p:cNvSpPr>
              <a:spLocks noChangeArrowheads="1"/>
            </p:cNvSpPr>
            <p:nvPr/>
          </p:nvSpPr>
          <p:spPr bwMode="auto">
            <a:xfrm flipH="1">
              <a:off x="2351" y="2742"/>
              <a:ext cx="45" cy="4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883" name="Oval 64"/>
            <p:cNvSpPr>
              <a:spLocks noChangeArrowheads="1"/>
            </p:cNvSpPr>
            <p:nvPr/>
          </p:nvSpPr>
          <p:spPr bwMode="auto">
            <a:xfrm flipH="1">
              <a:off x="2316" y="3392"/>
              <a:ext cx="43" cy="4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884" name="Oval 65"/>
            <p:cNvSpPr>
              <a:spLocks noChangeArrowheads="1"/>
            </p:cNvSpPr>
            <p:nvPr/>
          </p:nvSpPr>
          <p:spPr bwMode="auto">
            <a:xfrm flipH="1">
              <a:off x="2497" y="2742"/>
              <a:ext cx="43" cy="4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885" name="Oval 66"/>
            <p:cNvSpPr>
              <a:spLocks noChangeArrowheads="1"/>
            </p:cNvSpPr>
            <p:nvPr/>
          </p:nvSpPr>
          <p:spPr bwMode="auto">
            <a:xfrm flipH="1">
              <a:off x="2859" y="3175"/>
              <a:ext cx="43" cy="4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886" name="Oval 67"/>
            <p:cNvSpPr>
              <a:spLocks noChangeArrowheads="1"/>
            </p:cNvSpPr>
            <p:nvPr/>
          </p:nvSpPr>
          <p:spPr bwMode="auto">
            <a:xfrm flipH="1">
              <a:off x="3474" y="3211"/>
              <a:ext cx="43" cy="4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887" name="Oval 68"/>
            <p:cNvSpPr>
              <a:spLocks noChangeArrowheads="1"/>
            </p:cNvSpPr>
            <p:nvPr/>
          </p:nvSpPr>
          <p:spPr bwMode="auto">
            <a:xfrm flipH="1">
              <a:off x="3908" y="2669"/>
              <a:ext cx="44" cy="45"/>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888" name="Oval 69"/>
            <p:cNvSpPr>
              <a:spLocks noChangeArrowheads="1"/>
            </p:cNvSpPr>
            <p:nvPr/>
          </p:nvSpPr>
          <p:spPr bwMode="auto">
            <a:xfrm flipH="1">
              <a:off x="3582" y="3392"/>
              <a:ext cx="45" cy="4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889" name="Oval 70"/>
            <p:cNvSpPr>
              <a:spLocks noChangeArrowheads="1"/>
            </p:cNvSpPr>
            <p:nvPr/>
          </p:nvSpPr>
          <p:spPr bwMode="auto">
            <a:xfrm flipH="1">
              <a:off x="3727" y="2742"/>
              <a:ext cx="44" cy="4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890" name="Oval 71"/>
            <p:cNvSpPr>
              <a:spLocks noChangeArrowheads="1"/>
            </p:cNvSpPr>
            <p:nvPr/>
          </p:nvSpPr>
          <p:spPr bwMode="auto">
            <a:xfrm flipH="1">
              <a:off x="3690" y="1550"/>
              <a:ext cx="45" cy="4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891" name="Oval 72"/>
            <p:cNvSpPr>
              <a:spLocks noChangeArrowheads="1"/>
            </p:cNvSpPr>
            <p:nvPr/>
          </p:nvSpPr>
          <p:spPr bwMode="auto">
            <a:xfrm flipH="1">
              <a:off x="3908" y="1730"/>
              <a:ext cx="44" cy="4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892" name="Oval 73"/>
            <p:cNvSpPr>
              <a:spLocks noChangeArrowheads="1"/>
            </p:cNvSpPr>
            <p:nvPr/>
          </p:nvSpPr>
          <p:spPr bwMode="auto">
            <a:xfrm flipH="1">
              <a:off x="4017" y="2091"/>
              <a:ext cx="43" cy="45"/>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893" name="Oval 74"/>
            <p:cNvSpPr>
              <a:spLocks noChangeArrowheads="1"/>
            </p:cNvSpPr>
            <p:nvPr/>
          </p:nvSpPr>
          <p:spPr bwMode="auto">
            <a:xfrm flipH="1">
              <a:off x="4017" y="1984"/>
              <a:ext cx="43" cy="4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894" name="Oval 75"/>
            <p:cNvSpPr>
              <a:spLocks noChangeArrowheads="1"/>
            </p:cNvSpPr>
            <p:nvPr/>
          </p:nvSpPr>
          <p:spPr bwMode="auto">
            <a:xfrm flipH="1">
              <a:off x="1556" y="2994"/>
              <a:ext cx="43" cy="4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895" name="Oval 76"/>
            <p:cNvSpPr>
              <a:spLocks noChangeArrowheads="1"/>
            </p:cNvSpPr>
            <p:nvPr/>
          </p:nvSpPr>
          <p:spPr bwMode="auto">
            <a:xfrm flipH="1">
              <a:off x="2316" y="1333"/>
              <a:ext cx="43" cy="4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896" name="Oval 77"/>
            <p:cNvSpPr>
              <a:spLocks noChangeArrowheads="1"/>
            </p:cNvSpPr>
            <p:nvPr/>
          </p:nvSpPr>
          <p:spPr bwMode="auto">
            <a:xfrm flipH="1">
              <a:off x="2461" y="1406"/>
              <a:ext cx="43" cy="4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897" name="Oval 78"/>
            <p:cNvSpPr>
              <a:spLocks noChangeArrowheads="1"/>
            </p:cNvSpPr>
            <p:nvPr/>
          </p:nvSpPr>
          <p:spPr bwMode="auto">
            <a:xfrm flipH="1">
              <a:off x="3076" y="1586"/>
              <a:ext cx="43" cy="4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898" name="Oval 79"/>
            <p:cNvSpPr>
              <a:spLocks noChangeArrowheads="1"/>
            </p:cNvSpPr>
            <p:nvPr/>
          </p:nvSpPr>
          <p:spPr bwMode="auto">
            <a:xfrm flipH="1">
              <a:off x="3257" y="1513"/>
              <a:ext cx="43" cy="45"/>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899" name="Oval 80"/>
            <p:cNvSpPr>
              <a:spLocks noChangeArrowheads="1"/>
            </p:cNvSpPr>
            <p:nvPr/>
          </p:nvSpPr>
          <p:spPr bwMode="auto">
            <a:xfrm flipH="1">
              <a:off x="3292" y="1442"/>
              <a:ext cx="44" cy="43"/>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900" name="Oval 81"/>
            <p:cNvSpPr>
              <a:spLocks noChangeArrowheads="1"/>
            </p:cNvSpPr>
            <p:nvPr/>
          </p:nvSpPr>
          <p:spPr bwMode="auto">
            <a:xfrm flipH="1">
              <a:off x="3980" y="1586"/>
              <a:ext cx="43" cy="4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901" name="Oval 82"/>
            <p:cNvSpPr>
              <a:spLocks noChangeArrowheads="1"/>
            </p:cNvSpPr>
            <p:nvPr/>
          </p:nvSpPr>
          <p:spPr bwMode="auto">
            <a:xfrm flipH="1">
              <a:off x="3836" y="1513"/>
              <a:ext cx="43" cy="45"/>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902" name="Oval 83"/>
            <p:cNvSpPr>
              <a:spLocks noChangeArrowheads="1"/>
            </p:cNvSpPr>
            <p:nvPr/>
          </p:nvSpPr>
          <p:spPr bwMode="auto">
            <a:xfrm flipH="1">
              <a:off x="3727" y="1659"/>
              <a:ext cx="44" cy="43"/>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903" name="Oval 84"/>
            <p:cNvSpPr>
              <a:spLocks noChangeArrowheads="1"/>
            </p:cNvSpPr>
            <p:nvPr/>
          </p:nvSpPr>
          <p:spPr bwMode="auto">
            <a:xfrm flipH="1">
              <a:off x="1701" y="1947"/>
              <a:ext cx="43" cy="4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904" name="Oval 85"/>
            <p:cNvSpPr>
              <a:spLocks noChangeArrowheads="1"/>
            </p:cNvSpPr>
            <p:nvPr/>
          </p:nvSpPr>
          <p:spPr bwMode="auto">
            <a:xfrm flipH="1">
              <a:off x="1955" y="1767"/>
              <a:ext cx="43" cy="4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905" name="Oval 86"/>
            <p:cNvSpPr>
              <a:spLocks noChangeArrowheads="1"/>
            </p:cNvSpPr>
            <p:nvPr/>
          </p:nvSpPr>
          <p:spPr bwMode="auto">
            <a:xfrm flipH="1">
              <a:off x="3111" y="1911"/>
              <a:ext cx="45" cy="4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906" name="Oval 87"/>
            <p:cNvSpPr>
              <a:spLocks noChangeArrowheads="1"/>
            </p:cNvSpPr>
            <p:nvPr/>
          </p:nvSpPr>
          <p:spPr bwMode="auto">
            <a:xfrm flipH="1">
              <a:off x="3040" y="2128"/>
              <a:ext cx="43" cy="4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907" name="Oval 88"/>
            <p:cNvSpPr>
              <a:spLocks noChangeArrowheads="1"/>
            </p:cNvSpPr>
            <p:nvPr/>
          </p:nvSpPr>
          <p:spPr bwMode="auto">
            <a:xfrm flipH="1">
              <a:off x="3257" y="2020"/>
              <a:ext cx="43" cy="43"/>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908" name="Oval 89"/>
            <p:cNvSpPr>
              <a:spLocks noChangeArrowheads="1"/>
            </p:cNvSpPr>
            <p:nvPr/>
          </p:nvSpPr>
          <p:spPr bwMode="auto">
            <a:xfrm flipH="1">
              <a:off x="2532" y="2020"/>
              <a:ext cx="45" cy="43"/>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909" name="Oval 90"/>
            <p:cNvSpPr>
              <a:spLocks noChangeArrowheads="1"/>
            </p:cNvSpPr>
            <p:nvPr/>
          </p:nvSpPr>
          <p:spPr bwMode="auto">
            <a:xfrm flipH="1">
              <a:off x="2569" y="1767"/>
              <a:ext cx="44" cy="4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910" name="Oval 91"/>
            <p:cNvSpPr>
              <a:spLocks noChangeArrowheads="1"/>
            </p:cNvSpPr>
            <p:nvPr/>
          </p:nvSpPr>
          <p:spPr bwMode="auto">
            <a:xfrm flipH="1">
              <a:off x="2388" y="2525"/>
              <a:ext cx="44" cy="4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911" name="Oval 92"/>
            <p:cNvSpPr>
              <a:spLocks noChangeArrowheads="1"/>
            </p:cNvSpPr>
            <p:nvPr/>
          </p:nvSpPr>
          <p:spPr bwMode="auto">
            <a:xfrm flipH="1">
              <a:off x="3257" y="2742"/>
              <a:ext cx="43" cy="43"/>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912" name="Oval 93"/>
            <p:cNvSpPr>
              <a:spLocks noChangeArrowheads="1"/>
            </p:cNvSpPr>
            <p:nvPr/>
          </p:nvSpPr>
          <p:spPr bwMode="auto">
            <a:xfrm flipH="1">
              <a:off x="3292" y="2489"/>
              <a:ext cx="44" cy="4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913" name="Oval 94"/>
            <p:cNvSpPr>
              <a:spLocks noChangeArrowheads="1"/>
            </p:cNvSpPr>
            <p:nvPr/>
          </p:nvSpPr>
          <p:spPr bwMode="auto">
            <a:xfrm flipH="1">
              <a:off x="3800" y="2669"/>
              <a:ext cx="43" cy="45"/>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914" name="Oval 95"/>
            <p:cNvSpPr>
              <a:spLocks noChangeArrowheads="1"/>
            </p:cNvSpPr>
            <p:nvPr/>
          </p:nvSpPr>
          <p:spPr bwMode="auto">
            <a:xfrm flipH="1">
              <a:off x="3836" y="2525"/>
              <a:ext cx="43" cy="4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915" name="Oval 96"/>
            <p:cNvSpPr>
              <a:spLocks noChangeArrowheads="1"/>
            </p:cNvSpPr>
            <p:nvPr/>
          </p:nvSpPr>
          <p:spPr bwMode="auto">
            <a:xfrm flipH="1">
              <a:off x="3655" y="2669"/>
              <a:ext cx="43" cy="45"/>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916" name="Oval 97"/>
            <p:cNvSpPr>
              <a:spLocks noChangeArrowheads="1"/>
            </p:cNvSpPr>
            <p:nvPr/>
          </p:nvSpPr>
          <p:spPr bwMode="auto">
            <a:xfrm flipH="1">
              <a:off x="3582" y="3247"/>
              <a:ext cx="45" cy="45"/>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917" name="Oval 98"/>
            <p:cNvSpPr>
              <a:spLocks noChangeArrowheads="1"/>
            </p:cNvSpPr>
            <p:nvPr/>
          </p:nvSpPr>
          <p:spPr bwMode="auto">
            <a:xfrm flipH="1">
              <a:off x="3619" y="3140"/>
              <a:ext cx="43" cy="42"/>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918" name="Oval 99"/>
            <p:cNvSpPr>
              <a:spLocks noChangeArrowheads="1"/>
            </p:cNvSpPr>
            <p:nvPr/>
          </p:nvSpPr>
          <p:spPr bwMode="auto">
            <a:xfrm flipH="1">
              <a:off x="3040" y="3247"/>
              <a:ext cx="43" cy="45"/>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919" name="Oval 100"/>
            <p:cNvSpPr>
              <a:spLocks noChangeArrowheads="1"/>
            </p:cNvSpPr>
            <p:nvPr/>
          </p:nvSpPr>
          <p:spPr bwMode="auto">
            <a:xfrm flipH="1">
              <a:off x="2786" y="3284"/>
              <a:ext cx="44" cy="43"/>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920" name="Oval 101"/>
            <p:cNvSpPr>
              <a:spLocks noChangeArrowheads="1"/>
            </p:cNvSpPr>
            <p:nvPr/>
          </p:nvSpPr>
          <p:spPr bwMode="auto">
            <a:xfrm flipH="1">
              <a:off x="3148" y="3355"/>
              <a:ext cx="44" cy="4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921" name="Oval 102"/>
            <p:cNvSpPr>
              <a:spLocks noChangeArrowheads="1"/>
            </p:cNvSpPr>
            <p:nvPr/>
          </p:nvSpPr>
          <p:spPr bwMode="auto">
            <a:xfrm flipH="1">
              <a:off x="2497" y="3428"/>
              <a:ext cx="43" cy="4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922" name="Oval 103"/>
            <p:cNvSpPr>
              <a:spLocks noChangeArrowheads="1"/>
            </p:cNvSpPr>
            <p:nvPr/>
          </p:nvSpPr>
          <p:spPr bwMode="auto">
            <a:xfrm flipH="1">
              <a:off x="2207" y="3247"/>
              <a:ext cx="44" cy="45"/>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923" name="Oval 104"/>
            <p:cNvSpPr>
              <a:spLocks noChangeArrowheads="1"/>
            </p:cNvSpPr>
            <p:nvPr/>
          </p:nvSpPr>
          <p:spPr bwMode="auto">
            <a:xfrm flipH="1">
              <a:off x="2280" y="3464"/>
              <a:ext cx="43" cy="4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924" name="Oval 105"/>
            <p:cNvSpPr>
              <a:spLocks noChangeArrowheads="1"/>
            </p:cNvSpPr>
            <p:nvPr/>
          </p:nvSpPr>
          <p:spPr bwMode="auto">
            <a:xfrm flipH="1">
              <a:off x="1556" y="3211"/>
              <a:ext cx="43" cy="4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925" name="Oval 106"/>
            <p:cNvSpPr>
              <a:spLocks noChangeArrowheads="1"/>
            </p:cNvSpPr>
            <p:nvPr/>
          </p:nvSpPr>
          <p:spPr bwMode="auto">
            <a:xfrm flipH="1">
              <a:off x="1701" y="3030"/>
              <a:ext cx="43" cy="45"/>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926" name="Oval 107"/>
            <p:cNvSpPr>
              <a:spLocks noChangeArrowheads="1"/>
            </p:cNvSpPr>
            <p:nvPr/>
          </p:nvSpPr>
          <p:spPr bwMode="auto">
            <a:xfrm flipH="1">
              <a:off x="2135" y="1298"/>
              <a:ext cx="43" cy="4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927" name="Oval 108"/>
            <p:cNvSpPr>
              <a:spLocks noChangeArrowheads="1"/>
            </p:cNvSpPr>
            <p:nvPr/>
          </p:nvSpPr>
          <p:spPr bwMode="auto">
            <a:xfrm flipH="1">
              <a:off x="2243" y="1478"/>
              <a:ext cx="45" cy="4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928" name="Oval 109"/>
            <p:cNvSpPr>
              <a:spLocks noChangeArrowheads="1"/>
            </p:cNvSpPr>
            <p:nvPr/>
          </p:nvSpPr>
          <p:spPr bwMode="auto">
            <a:xfrm flipH="1">
              <a:off x="3257" y="1622"/>
              <a:ext cx="43" cy="4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929" name="Oval 110"/>
            <p:cNvSpPr>
              <a:spLocks noChangeArrowheads="1"/>
            </p:cNvSpPr>
            <p:nvPr/>
          </p:nvSpPr>
          <p:spPr bwMode="auto">
            <a:xfrm flipH="1">
              <a:off x="3148" y="1442"/>
              <a:ext cx="44" cy="4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930" name="Oval 111"/>
            <p:cNvSpPr>
              <a:spLocks noChangeArrowheads="1"/>
            </p:cNvSpPr>
            <p:nvPr/>
          </p:nvSpPr>
          <p:spPr bwMode="auto">
            <a:xfrm flipH="1">
              <a:off x="3836" y="1586"/>
              <a:ext cx="43" cy="4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931" name="Oval 112"/>
            <p:cNvSpPr>
              <a:spLocks noChangeArrowheads="1"/>
            </p:cNvSpPr>
            <p:nvPr/>
          </p:nvSpPr>
          <p:spPr bwMode="auto">
            <a:xfrm flipH="1">
              <a:off x="4053" y="1767"/>
              <a:ext cx="43" cy="4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932" name="Oval 113"/>
            <p:cNvSpPr>
              <a:spLocks noChangeArrowheads="1"/>
            </p:cNvSpPr>
            <p:nvPr/>
          </p:nvSpPr>
          <p:spPr bwMode="auto">
            <a:xfrm flipH="1">
              <a:off x="3655" y="3428"/>
              <a:ext cx="43" cy="4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933" name="Oval 114"/>
            <p:cNvSpPr>
              <a:spLocks noChangeArrowheads="1"/>
            </p:cNvSpPr>
            <p:nvPr/>
          </p:nvSpPr>
          <p:spPr bwMode="auto">
            <a:xfrm flipH="1">
              <a:off x="3474" y="3392"/>
              <a:ext cx="43" cy="4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934" name="Oval 115"/>
            <p:cNvSpPr>
              <a:spLocks noChangeArrowheads="1"/>
            </p:cNvSpPr>
            <p:nvPr/>
          </p:nvSpPr>
          <p:spPr bwMode="auto">
            <a:xfrm flipH="1">
              <a:off x="3438" y="3103"/>
              <a:ext cx="43" cy="4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935" name="Oval 116"/>
            <p:cNvSpPr>
              <a:spLocks noChangeArrowheads="1"/>
            </p:cNvSpPr>
            <p:nvPr/>
          </p:nvSpPr>
          <p:spPr bwMode="auto">
            <a:xfrm flipH="1">
              <a:off x="2967" y="3140"/>
              <a:ext cx="44" cy="42"/>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936" name="Oval 117"/>
            <p:cNvSpPr>
              <a:spLocks noChangeArrowheads="1"/>
            </p:cNvSpPr>
            <p:nvPr/>
          </p:nvSpPr>
          <p:spPr bwMode="auto">
            <a:xfrm flipH="1">
              <a:off x="3111" y="3175"/>
              <a:ext cx="45" cy="4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937" name="Oval 118"/>
            <p:cNvSpPr>
              <a:spLocks noChangeArrowheads="1"/>
            </p:cNvSpPr>
            <p:nvPr/>
          </p:nvSpPr>
          <p:spPr bwMode="auto">
            <a:xfrm flipH="1">
              <a:off x="2895" y="3284"/>
              <a:ext cx="43" cy="4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938" name="Oval 119"/>
            <p:cNvSpPr>
              <a:spLocks noChangeArrowheads="1"/>
            </p:cNvSpPr>
            <p:nvPr/>
          </p:nvSpPr>
          <p:spPr bwMode="auto">
            <a:xfrm flipH="1">
              <a:off x="2497" y="3320"/>
              <a:ext cx="43" cy="4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939" name="Oval 120"/>
            <p:cNvSpPr>
              <a:spLocks noChangeArrowheads="1"/>
            </p:cNvSpPr>
            <p:nvPr/>
          </p:nvSpPr>
          <p:spPr bwMode="auto">
            <a:xfrm flipH="1">
              <a:off x="2388" y="3464"/>
              <a:ext cx="44" cy="4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940" name="Oval 121"/>
            <p:cNvSpPr>
              <a:spLocks noChangeArrowheads="1"/>
            </p:cNvSpPr>
            <p:nvPr/>
          </p:nvSpPr>
          <p:spPr bwMode="auto">
            <a:xfrm flipH="1">
              <a:off x="1701" y="3211"/>
              <a:ext cx="43" cy="4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941" name="Oval 122"/>
            <p:cNvSpPr>
              <a:spLocks noChangeArrowheads="1"/>
            </p:cNvSpPr>
            <p:nvPr/>
          </p:nvSpPr>
          <p:spPr bwMode="auto">
            <a:xfrm flipH="1">
              <a:off x="1809" y="3030"/>
              <a:ext cx="44" cy="45"/>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942" name="Oval 123"/>
            <p:cNvSpPr>
              <a:spLocks noChangeArrowheads="1"/>
            </p:cNvSpPr>
            <p:nvPr/>
          </p:nvSpPr>
          <p:spPr bwMode="auto">
            <a:xfrm flipH="1">
              <a:off x="1556" y="3103"/>
              <a:ext cx="43" cy="4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943" name="Oval 124"/>
            <p:cNvSpPr>
              <a:spLocks noChangeArrowheads="1"/>
            </p:cNvSpPr>
            <p:nvPr/>
          </p:nvSpPr>
          <p:spPr bwMode="auto">
            <a:xfrm flipH="1">
              <a:off x="2497" y="2489"/>
              <a:ext cx="43" cy="4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944" name="Oval 125"/>
            <p:cNvSpPr>
              <a:spLocks noChangeArrowheads="1"/>
            </p:cNvSpPr>
            <p:nvPr/>
          </p:nvSpPr>
          <p:spPr bwMode="auto">
            <a:xfrm flipH="1">
              <a:off x="2642" y="2598"/>
              <a:ext cx="44" cy="4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945" name="Oval 126"/>
            <p:cNvSpPr>
              <a:spLocks noChangeArrowheads="1"/>
            </p:cNvSpPr>
            <p:nvPr/>
          </p:nvSpPr>
          <p:spPr bwMode="auto">
            <a:xfrm flipH="1">
              <a:off x="2569" y="2128"/>
              <a:ext cx="44" cy="4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946" name="Oval 127"/>
            <p:cNvSpPr>
              <a:spLocks noChangeArrowheads="1"/>
            </p:cNvSpPr>
            <p:nvPr/>
          </p:nvSpPr>
          <p:spPr bwMode="auto">
            <a:xfrm flipH="1">
              <a:off x="2351" y="1874"/>
              <a:ext cx="45" cy="45"/>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947" name="Oval 128"/>
            <p:cNvSpPr>
              <a:spLocks noChangeArrowheads="1"/>
            </p:cNvSpPr>
            <p:nvPr/>
          </p:nvSpPr>
          <p:spPr bwMode="auto">
            <a:xfrm flipH="1">
              <a:off x="3076" y="2056"/>
              <a:ext cx="43" cy="4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948" name="Oval 129"/>
            <p:cNvSpPr>
              <a:spLocks noChangeArrowheads="1"/>
            </p:cNvSpPr>
            <p:nvPr/>
          </p:nvSpPr>
          <p:spPr bwMode="auto">
            <a:xfrm flipH="1">
              <a:off x="3329" y="1874"/>
              <a:ext cx="44" cy="45"/>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949" name="Oval 130"/>
            <p:cNvSpPr>
              <a:spLocks noChangeArrowheads="1"/>
            </p:cNvSpPr>
            <p:nvPr/>
          </p:nvSpPr>
          <p:spPr bwMode="auto">
            <a:xfrm flipH="1">
              <a:off x="3908" y="2091"/>
              <a:ext cx="44" cy="45"/>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950" name="Oval 131"/>
            <p:cNvSpPr>
              <a:spLocks noChangeArrowheads="1"/>
            </p:cNvSpPr>
            <p:nvPr/>
          </p:nvSpPr>
          <p:spPr bwMode="auto">
            <a:xfrm flipH="1">
              <a:off x="3800" y="1984"/>
              <a:ext cx="43" cy="4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951" name="Oval 132"/>
            <p:cNvSpPr>
              <a:spLocks noChangeArrowheads="1"/>
            </p:cNvSpPr>
            <p:nvPr/>
          </p:nvSpPr>
          <p:spPr bwMode="auto">
            <a:xfrm flipH="1">
              <a:off x="4088" y="2200"/>
              <a:ext cx="45" cy="43"/>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952" name="Oval 133"/>
            <p:cNvSpPr>
              <a:spLocks noChangeArrowheads="1"/>
            </p:cNvSpPr>
            <p:nvPr/>
          </p:nvSpPr>
          <p:spPr bwMode="auto">
            <a:xfrm flipH="1">
              <a:off x="3221" y="2525"/>
              <a:ext cx="43" cy="4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953" name="Oval 134"/>
            <p:cNvSpPr>
              <a:spLocks noChangeArrowheads="1"/>
            </p:cNvSpPr>
            <p:nvPr/>
          </p:nvSpPr>
          <p:spPr bwMode="auto">
            <a:xfrm flipH="1">
              <a:off x="3076" y="2452"/>
              <a:ext cx="43" cy="45"/>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954" name="Oval 135"/>
            <p:cNvSpPr>
              <a:spLocks noChangeArrowheads="1"/>
            </p:cNvSpPr>
            <p:nvPr/>
          </p:nvSpPr>
          <p:spPr bwMode="auto">
            <a:xfrm flipH="1">
              <a:off x="3148" y="2814"/>
              <a:ext cx="44" cy="4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955" name="Oval 136"/>
            <p:cNvSpPr>
              <a:spLocks noChangeArrowheads="1"/>
            </p:cNvSpPr>
            <p:nvPr/>
          </p:nvSpPr>
          <p:spPr bwMode="auto">
            <a:xfrm flipH="1">
              <a:off x="3980" y="2598"/>
              <a:ext cx="43" cy="4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grpSp>
      <p:sp>
        <p:nvSpPr>
          <p:cNvPr id="645257" name="Rectangle 137"/>
          <p:cNvSpPr>
            <a:spLocks noChangeArrowheads="1"/>
          </p:cNvSpPr>
          <p:nvPr/>
        </p:nvSpPr>
        <p:spPr bwMode="auto">
          <a:xfrm>
            <a:off x="1844675" y="1585913"/>
            <a:ext cx="5799138" cy="4722812"/>
          </a:xfrm>
          <a:prstGeom prst="rect">
            <a:avLst/>
          </a:prstGeom>
          <a:solidFill>
            <a:srgbClr val="FFFFFF">
              <a:alpha val="74901"/>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grpSp>
        <p:nvGrpSpPr>
          <p:cNvPr id="204806" name="Group 138"/>
          <p:cNvGrpSpPr>
            <a:grpSpLocks/>
          </p:cNvGrpSpPr>
          <p:nvPr/>
        </p:nvGrpSpPr>
        <p:grpSpPr bwMode="auto">
          <a:xfrm>
            <a:off x="2700340" y="3606802"/>
            <a:ext cx="496887" cy="746125"/>
            <a:chOff x="1701" y="2272"/>
            <a:chExt cx="313" cy="470"/>
          </a:xfrm>
        </p:grpSpPr>
        <p:pic>
          <p:nvPicPr>
            <p:cNvPr id="204816" name="Picture 139" descr="kurtnaks_31263284"/>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701" y="2272"/>
              <a:ext cx="313" cy="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17" name="Oval 140"/>
            <p:cNvSpPr>
              <a:spLocks noChangeArrowheads="1"/>
            </p:cNvSpPr>
            <p:nvPr/>
          </p:nvSpPr>
          <p:spPr bwMode="auto">
            <a:xfrm flipH="1">
              <a:off x="1845" y="2345"/>
              <a:ext cx="45" cy="4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818" name="Oval 141"/>
            <p:cNvSpPr>
              <a:spLocks noChangeArrowheads="1"/>
            </p:cNvSpPr>
            <p:nvPr/>
          </p:nvSpPr>
          <p:spPr bwMode="auto">
            <a:xfrm flipH="1">
              <a:off x="1772" y="2525"/>
              <a:ext cx="45" cy="4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819" name="Oval 142"/>
            <p:cNvSpPr>
              <a:spLocks noChangeArrowheads="1"/>
            </p:cNvSpPr>
            <p:nvPr/>
          </p:nvSpPr>
          <p:spPr bwMode="auto">
            <a:xfrm flipH="1">
              <a:off x="1882" y="2562"/>
              <a:ext cx="44" cy="42"/>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820" name="Oval 143"/>
            <p:cNvSpPr>
              <a:spLocks noChangeArrowheads="1"/>
            </p:cNvSpPr>
            <p:nvPr/>
          </p:nvSpPr>
          <p:spPr bwMode="auto">
            <a:xfrm flipH="1">
              <a:off x="1918" y="2452"/>
              <a:ext cx="43" cy="45"/>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821" name="Oval 144"/>
            <p:cNvSpPr>
              <a:spLocks noChangeArrowheads="1"/>
            </p:cNvSpPr>
            <p:nvPr/>
          </p:nvSpPr>
          <p:spPr bwMode="auto">
            <a:xfrm flipH="1">
              <a:off x="1737" y="2633"/>
              <a:ext cx="43" cy="4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822" name="Oval 145"/>
            <p:cNvSpPr>
              <a:spLocks noChangeArrowheads="1"/>
            </p:cNvSpPr>
            <p:nvPr/>
          </p:nvSpPr>
          <p:spPr bwMode="auto">
            <a:xfrm flipH="1">
              <a:off x="1845" y="2669"/>
              <a:ext cx="45" cy="45"/>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823" name="Oval 146"/>
            <p:cNvSpPr>
              <a:spLocks noChangeArrowheads="1"/>
            </p:cNvSpPr>
            <p:nvPr/>
          </p:nvSpPr>
          <p:spPr bwMode="auto">
            <a:xfrm flipH="1">
              <a:off x="1955" y="2633"/>
              <a:ext cx="43" cy="4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grpSp>
      <p:sp>
        <p:nvSpPr>
          <p:cNvPr id="645267" name="Rectangle 147"/>
          <p:cNvSpPr>
            <a:spLocks noChangeArrowheads="1"/>
          </p:cNvSpPr>
          <p:nvPr/>
        </p:nvSpPr>
        <p:spPr bwMode="auto">
          <a:xfrm>
            <a:off x="2536825" y="3505200"/>
            <a:ext cx="806450" cy="960438"/>
          </a:xfrm>
          <a:prstGeom prst="rect">
            <a:avLst/>
          </a:prstGeom>
          <a:noFill/>
          <a:ln w="28575">
            <a:solidFill>
              <a:srgbClr val="0000FF"/>
            </a:solidFill>
            <a:prstDash val="dash"/>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grpSp>
        <p:nvGrpSpPr>
          <p:cNvPr id="204808" name="Group 148"/>
          <p:cNvGrpSpPr>
            <a:grpSpLocks/>
          </p:cNvGrpSpPr>
          <p:nvPr/>
        </p:nvGrpSpPr>
        <p:grpSpPr bwMode="auto">
          <a:xfrm>
            <a:off x="6145213" y="4868865"/>
            <a:ext cx="500062" cy="746125"/>
            <a:chOff x="3871" y="3067"/>
            <a:chExt cx="315" cy="470"/>
          </a:xfrm>
        </p:grpSpPr>
        <p:pic>
          <p:nvPicPr>
            <p:cNvPr id="204811" name="Picture 149" descr="kurtnaks_31264738"/>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3871" y="3067"/>
              <a:ext cx="315" cy="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12" name="Oval 150"/>
            <p:cNvSpPr>
              <a:spLocks noChangeArrowheads="1"/>
            </p:cNvSpPr>
            <p:nvPr/>
          </p:nvSpPr>
          <p:spPr bwMode="auto">
            <a:xfrm flipH="1">
              <a:off x="3980" y="3175"/>
              <a:ext cx="43" cy="4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813" name="Oval 151"/>
            <p:cNvSpPr>
              <a:spLocks noChangeArrowheads="1"/>
            </p:cNvSpPr>
            <p:nvPr/>
          </p:nvSpPr>
          <p:spPr bwMode="auto">
            <a:xfrm flipH="1">
              <a:off x="4125" y="3284"/>
              <a:ext cx="44" cy="4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814" name="Oval 152"/>
            <p:cNvSpPr>
              <a:spLocks noChangeArrowheads="1"/>
            </p:cNvSpPr>
            <p:nvPr/>
          </p:nvSpPr>
          <p:spPr bwMode="auto">
            <a:xfrm flipH="1">
              <a:off x="4017" y="3284"/>
              <a:ext cx="43" cy="43"/>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815" name="Oval 153"/>
            <p:cNvSpPr>
              <a:spLocks noChangeArrowheads="1"/>
            </p:cNvSpPr>
            <p:nvPr/>
          </p:nvSpPr>
          <p:spPr bwMode="auto">
            <a:xfrm flipH="1">
              <a:off x="3908" y="3355"/>
              <a:ext cx="44" cy="4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grpSp>
      <p:sp>
        <p:nvSpPr>
          <p:cNvPr id="645274" name="Rectangle 154"/>
          <p:cNvSpPr>
            <a:spLocks noChangeArrowheads="1"/>
          </p:cNvSpPr>
          <p:nvPr/>
        </p:nvSpPr>
        <p:spPr bwMode="auto">
          <a:xfrm>
            <a:off x="5992813" y="4773615"/>
            <a:ext cx="806450" cy="960437"/>
          </a:xfrm>
          <a:prstGeom prst="rect">
            <a:avLst/>
          </a:prstGeom>
          <a:noFill/>
          <a:ln w="28575">
            <a:solidFill>
              <a:srgbClr val="0000FF"/>
            </a:solidFill>
            <a:prstDash val="dash"/>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645275" name="Rectangle 155"/>
          <p:cNvSpPr>
            <a:spLocks noChangeArrowheads="1"/>
          </p:cNvSpPr>
          <p:nvPr/>
        </p:nvSpPr>
        <p:spPr bwMode="auto">
          <a:xfrm>
            <a:off x="347665" y="5848352"/>
            <a:ext cx="8415337" cy="111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342900" marR="0" lvl="0" indent="-342900" algn="l" defTabSz="914400" rtl="0" eaLnBrk="1" fontAlgn="base" latinLnBrk="0" hangingPunct="1">
              <a:lnSpc>
                <a:spcPct val="110000"/>
              </a:lnSpc>
              <a:spcBef>
                <a:spcPts val="600"/>
              </a:spcBef>
              <a:spcAft>
                <a:spcPts val="600"/>
              </a:spcAft>
              <a:buClr>
                <a:srgbClr val="C0504D"/>
              </a:buClr>
              <a:buSzPct val="110000"/>
              <a:buFontTx/>
              <a:buChar char="•"/>
              <a:tabLst/>
              <a:defRPr/>
            </a:pPr>
            <a:r>
              <a:rPr kumimoji="0" lang="en-US" altLang="en-US" sz="24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Automatically select an initial pair of images</a:t>
            </a:r>
          </a:p>
        </p:txBody>
      </p:sp>
    </p:spTree>
    <p:extLst>
      <p:ext uri="{BB962C8B-B14F-4D97-AF65-F5344CB8AC3E}">
        <p14:creationId xmlns:p14="http://schemas.microsoft.com/office/powerpoint/2010/main" val="3067544906"/>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45267"/>
                                        </p:tgtEl>
                                        <p:attrNameLst>
                                          <p:attrName>style.visibility</p:attrName>
                                        </p:attrNameLst>
                                      </p:cBhvr>
                                      <p:to>
                                        <p:strVal val="visible"/>
                                      </p:to>
                                    </p:set>
                                    <p:animEffect transition="in" filter="fade">
                                      <p:cBhvr>
                                        <p:cTn id="7" dur="500"/>
                                        <p:tgtEl>
                                          <p:spTgt spid="64526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45274"/>
                                        </p:tgtEl>
                                        <p:attrNameLst>
                                          <p:attrName>style.visibility</p:attrName>
                                        </p:attrNameLst>
                                      </p:cBhvr>
                                      <p:to>
                                        <p:strVal val="visible"/>
                                      </p:to>
                                    </p:set>
                                    <p:animEffect transition="in" filter="fade">
                                      <p:cBhvr>
                                        <p:cTn id="10" dur="500"/>
                                        <p:tgtEl>
                                          <p:spTgt spid="64527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45257"/>
                                        </p:tgtEl>
                                        <p:attrNameLst>
                                          <p:attrName>style.visibility</p:attrName>
                                        </p:attrNameLst>
                                      </p:cBhvr>
                                      <p:to>
                                        <p:strVal val="visible"/>
                                      </p:to>
                                    </p:set>
                                    <p:animEffect transition="in" filter="fade">
                                      <p:cBhvr>
                                        <p:cTn id="13" dur="500"/>
                                        <p:tgtEl>
                                          <p:spTgt spid="64525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45275">
                                            <p:txEl>
                                              <p:pRg st="0" end="0"/>
                                            </p:txEl>
                                          </p:spTgt>
                                        </p:tgtEl>
                                        <p:attrNameLst>
                                          <p:attrName>style.visibility</p:attrName>
                                        </p:attrNameLst>
                                      </p:cBhvr>
                                      <p:to>
                                        <p:strVal val="visible"/>
                                      </p:to>
                                    </p:set>
                                    <p:animEffect transition="in" filter="fade">
                                      <p:cBhvr>
                                        <p:cTn id="16" dur="500"/>
                                        <p:tgtEl>
                                          <p:spTgt spid="64527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257" grpId="0" animBg="1"/>
      <p:bldP spid="645267" grpId="0" animBg="1"/>
      <p:bldP spid="645274" grpId="0" animBg="1"/>
      <p:bldP spid="645275"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 name="Picture 68">
            <a:extLst>
              <a:ext uri="{FF2B5EF4-FFF2-40B4-BE49-F238E27FC236}">
                <a16:creationId xmlns:a16="http://schemas.microsoft.com/office/drawing/2014/main" id="{FB206958-8FDC-C441-92C6-52CF404E229F}"/>
              </a:ext>
            </a:extLst>
          </p:cNvPr>
          <p:cNvPicPr>
            <a:picLocks noChangeAspect="1"/>
          </p:cNvPicPr>
          <p:nvPr/>
        </p:nvPicPr>
        <p:blipFill>
          <a:blip r:embed="rId3"/>
          <a:stretch>
            <a:fillRect/>
          </a:stretch>
        </p:blipFill>
        <p:spPr>
          <a:xfrm>
            <a:off x="2914323" y="2831397"/>
            <a:ext cx="3181349" cy="1956414"/>
          </a:xfrm>
          <a:prstGeom prst="rect">
            <a:avLst/>
          </a:prstGeom>
        </p:spPr>
      </p:pic>
      <p:sp>
        <p:nvSpPr>
          <p:cNvPr id="2" name="Title 1">
            <a:extLst>
              <a:ext uri="{FF2B5EF4-FFF2-40B4-BE49-F238E27FC236}">
                <a16:creationId xmlns:a16="http://schemas.microsoft.com/office/drawing/2014/main" id="{68299722-4A06-9144-901A-62FBAFD646F7}"/>
              </a:ext>
            </a:extLst>
          </p:cNvPr>
          <p:cNvSpPr>
            <a:spLocks noGrp="1"/>
          </p:cNvSpPr>
          <p:nvPr>
            <p:ph type="title"/>
          </p:nvPr>
        </p:nvSpPr>
        <p:spPr/>
        <p:txBody>
          <a:bodyPr>
            <a:normAutofit/>
          </a:bodyPr>
          <a:lstStyle/>
          <a:p>
            <a:r>
              <a:rPr lang="en-US" dirty="0"/>
              <a:t>if you know 2 you get the other:</a:t>
            </a:r>
          </a:p>
        </p:txBody>
      </p:sp>
      <p:sp>
        <p:nvSpPr>
          <p:cNvPr id="4" name="Rounded Rectangle 3">
            <a:extLst>
              <a:ext uri="{FF2B5EF4-FFF2-40B4-BE49-F238E27FC236}">
                <a16:creationId xmlns:a16="http://schemas.microsoft.com/office/drawing/2014/main" id="{74D43E0E-8DDE-5043-8BBD-D829ACAC9106}"/>
              </a:ext>
            </a:extLst>
          </p:cNvPr>
          <p:cNvSpPr/>
          <p:nvPr/>
        </p:nvSpPr>
        <p:spPr>
          <a:xfrm>
            <a:off x="5143500" y="4613889"/>
            <a:ext cx="2343150" cy="857250"/>
          </a:xfrm>
          <a:prstGeom prst="roundRect">
            <a:avLst/>
          </a:prstGeom>
          <a:ln w="31750"/>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lang="en-US" dirty="0">
                <a:solidFill>
                  <a:prstClr val="black"/>
                </a:solidFill>
                <a:latin typeface="Calibri" panose="020F0502020204030204"/>
              </a:rPr>
              <a:t>Camera </a:t>
            </a:r>
          </a:p>
          <a:p>
            <a:pPr algn="ctr" defTabSz="685800"/>
            <a:r>
              <a:rPr lang="en-US" dirty="0">
                <a:solidFill>
                  <a:prstClr val="black"/>
                </a:solidFill>
                <a:latin typeface="Calibri" panose="020F0502020204030204"/>
              </a:rPr>
              <a:t>(Motion)</a:t>
            </a:r>
          </a:p>
        </p:txBody>
      </p:sp>
      <p:sp>
        <p:nvSpPr>
          <p:cNvPr id="5" name="Rounded Rectangle 4">
            <a:extLst>
              <a:ext uri="{FF2B5EF4-FFF2-40B4-BE49-F238E27FC236}">
                <a16:creationId xmlns:a16="http://schemas.microsoft.com/office/drawing/2014/main" id="{A9A0FD78-347A-4D4F-BA60-B7B91D1A554B}"/>
              </a:ext>
            </a:extLst>
          </p:cNvPr>
          <p:cNvSpPr/>
          <p:nvPr/>
        </p:nvSpPr>
        <p:spPr>
          <a:xfrm>
            <a:off x="1458311" y="4613889"/>
            <a:ext cx="2343150" cy="857250"/>
          </a:xfrm>
          <a:prstGeom prst="roundRect">
            <a:avLst/>
          </a:prstGeom>
          <a:noFill/>
          <a:ln w="31750"/>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lang="en-US" dirty="0">
                <a:solidFill>
                  <a:prstClr val="black"/>
                </a:solidFill>
                <a:latin typeface="Calibri" panose="020F0502020204030204"/>
              </a:rPr>
              <a:t>Correspondences</a:t>
            </a:r>
          </a:p>
        </p:txBody>
      </p:sp>
      <p:sp>
        <p:nvSpPr>
          <p:cNvPr id="6" name="Rounded Rectangle 5">
            <a:extLst>
              <a:ext uri="{FF2B5EF4-FFF2-40B4-BE49-F238E27FC236}">
                <a16:creationId xmlns:a16="http://schemas.microsoft.com/office/drawing/2014/main" id="{D62AE92C-698D-6047-991F-2EF490B5EA70}"/>
              </a:ext>
            </a:extLst>
          </p:cNvPr>
          <p:cNvSpPr/>
          <p:nvPr/>
        </p:nvSpPr>
        <p:spPr>
          <a:xfrm>
            <a:off x="3257550" y="1948135"/>
            <a:ext cx="2343150" cy="857250"/>
          </a:xfrm>
          <a:prstGeom prst="roundRect">
            <a:avLst/>
          </a:prstGeom>
          <a:noFill/>
          <a:ln w="31750"/>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lang="en-US" dirty="0">
                <a:solidFill>
                  <a:prstClr val="black"/>
                </a:solidFill>
                <a:latin typeface="Calibri" panose="020F0502020204030204"/>
              </a:rPr>
              <a:t>3D Points </a:t>
            </a:r>
          </a:p>
          <a:p>
            <a:pPr algn="ctr" defTabSz="685800"/>
            <a:r>
              <a:rPr lang="en-US" dirty="0">
                <a:solidFill>
                  <a:prstClr val="black"/>
                </a:solidFill>
                <a:latin typeface="Calibri" panose="020F0502020204030204"/>
              </a:rPr>
              <a:t>(Structure)</a:t>
            </a:r>
          </a:p>
        </p:txBody>
      </p:sp>
    </p:spTree>
    <p:extLst>
      <p:ext uri="{BB962C8B-B14F-4D97-AF65-F5344CB8AC3E}">
        <p14:creationId xmlns:p14="http://schemas.microsoft.com/office/powerpoint/2010/main" val="225984791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Title 1"/>
          <p:cNvSpPr>
            <a:spLocks noGrp="1"/>
          </p:cNvSpPr>
          <p:nvPr>
            <p:ph type="title"/>
          </p:nvPr>
        </p:nvSpPr>
        <p:spPr>
          <a:xfrm>
            <a:off x="457200" y="0"/>
            <a:ext cx="8229600" cy="1143000"/>
          </a:xfrm>
        </p:spPr>
        <p:txBody>
          <a:bodyPr/>
          <a:lstStyle/>
          <a:p>
            <a:pPr eaLnBrk="1" hangingPunct="1"/>
            <a:r>
              <a:rPr lang="en-US" altLang="en-US"/>
              <a:t>1. Picking the initial pair</a:t>
            </a:r>
          </a:p>
        </p:txBody>
      </p:sp>
      <p:sp>
        <p:nvSpPr>
          <p:cNvPr id="205827" name="Content Placeholder 2"/>
          <p:cNvSpPr>
            <a:spLocks noGrp="1"/>
          </p:cNvSpPr>
          <p:nvPr>
            <p:ph idx="1"/>
          </p:nvPr>
        </p:nvSpPr>
        <p:spPr>
          <a:xfrm>
            <a:off x="457200" y="1017588"/>
            <a:ext cx="8229600" cy="1211262"/>
          </a:xfrm>
        </p:spPr>
        <p:txBody>
          <a:bodyPr/>
          <a:lstStyle/>
          <a:p>
            <a:pPr eaLnBrk="1" hangingPunct="1"/>
            <a:r>
              <a:rPr lang="en-US" altLang="en-US"/>
              <a:t>We want a pair with many matches, but which has as large a baseline as possible</a:t>
            </a:r>
            <a:endParaRPr lang="en-US" altLang="en-US" i="1"/>
          </a:p>
        </p:txBody>
      </p:sp>
      <p:pic>
        <p:nvPicPr>
          <p:cNvPr id="2051" name="Picture 3" descr="C:\snavely\demos\PhotoTourism\data\Trevi\images\kurtnaks_31263284.thumb.floa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8025" y="2835277"/>
            <a:ext cx="1187450" cy="178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Picture 4" descr="C:\snavely\demos\PhotoTourism\data\Trevi\images\kurtnaks_31263006.thumb.floa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500" y="2835277"/>
            <a:ext cx="1189038" cy="178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p:nvSpPr>
        <p:spPr bwMode="auto">
          <a:xfrm>
            <a:off x="1096963" y="4606925"/>
            <a:ext cx="16748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lots of matches</a:t>
            </a:r>
          </a:p>
        </p:txBody>
      </p:sp>
      <p:sp>
        <p:nvSpPr>
          <p:cNvPr id="8" name="TextBox 7"/>
          <p:cNvSpPr txBox="1">
            <a:spLocks noChangeArrowheads="1"/>
          </p:cNvSpPr>
          <p:nvPr/>
        </p:nvSpPr>
        <p:spPr bwMode="auto">
          <a:xfrm>
            <a:off x="1101727" y="4873625"/>
            <a:ext cx="15081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small baseline</a:t>
            </a:r>
          </a:p>
        </p:txBody>
      </p:sp>
      <p:pic>
        <p:nvPicPr>
          <p:cNvPr id="2056" name="Picture 8" descr="C:\snavely\demos\PhotoTourism\data\Trevi\images\leemarie_17480384.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75325" y="2278065"/>
            <a:ext cx="1739900" cy="1303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7" name="Picture 9" descr="C:\snavely\demos\PhotoTourism\data\Trevi\images\manarh_41867580.thumb.float.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70327" y="2271715"/>
            <a:ext cx="1730375" cy="1296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p:cNvSpPr txBox="1">
            <a:spLocks noChangeArrowheads="1"/>
          </p:cNvSpPr>
          <p:nvPr/>
        </p:nvSpPr>
        <p:spPr bwMode="auto">
          <a:xfrm>
            <a:off x="4598988" y="3832225"/>
            <a:ext cx="1828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very few matches</a:t>
            </a:r>
          </a:p>
        </p:txBody>
      </p:sp>
      <p:sp>
        <p:nvSpPr>
          <p:cNvPr id="15" name="TextBox 14"/>
          <p:cNvSpPr txBox="1">
            <a:spLocks noChangeArrowheads="1"/>
          </p:cNvSpPr>
          <p:nvPr/>
        </p:nvSpPr>
        <p:spPr bwMode="auto">
          <a:xfrm>
            <a:off x="4602165" y="3562350"/>
            <a:ext cx="14811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large baseline</a:t>
            </a:r>
          </a:p>
        </p:txBody>
      </p:sp>
      <p:pic>
        <p:nvPicPr>
          <p:cNvPr id="2058" name="Picture 10" descr="C:\snavely\demos\PhotoTourism\data\Trevi\images\19654387@N00_12629437.thumb.float.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00825" y="4275140"/>
            <a:ext cx="1377950" cy="183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9" name="Picture 11" descr="C:\snavely\demos\PhotoTourism\data\Trevi\images\74235601@N00_42687237.thumb.float.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18025" y="4497388"/>
            <a:ext cx="1758950" cy="131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7"/>
          <p:cNvSpPr txBox="1">
            <a:spLocks noChangeArrowheads="1"/>
          </p:cNvSpPr>
          <p:nvPr/>
        </p:nvSpPr>
        <p:spPr bwMode="auto">
          <a:xfrm>
            <a:off x="5037140" y="6248400"/>
            <a:ext cx="16160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lots of matches</a:t>
            </a:r>
          </a:p>
        </p:txBody>
      </p:sp>
      <p:sp>
        <p:nvSpPr>
          <p:cNvPr id="19" name="TextBox 18"/>
          <p:cNvSpPr txBox="1">
            <a:spLocks noChangeArrowheads="1"/>
          </p:cNvSpPr>
          <p:nvPr/>
        </p:nvSpPr>
        <p:spPr bwMode="auto">
          <a:xfrm>
            <a:off x="5040315" y="5978525"/>
            <a:ext cx="14811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large baseline</a:t>
            </a:r>
          </a:p>
        </p:txBody>
      </p:sp>
      <p:pic>
        <p:nvPicPr>
          <p:cNvPr id="2060" name="Picture 12" descr="C:\Users\Noah Snavely\AppData\Local\Microsoft\Windows\Temporary Internet Files\Content.IE5\1Y5J8ACJ\MCj04413100000[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79475" y="4640263"/>
            <a:ext cx="285750"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12" descr="C:\Users\Noah Snavely\AppData\Local\Microsoft\Windows\Temporary Internet Files\Content.IE5\1Y5J8ACJ\MCj04413100000[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381500" y="3627438"/>
            <a:ext cx="285750"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12" descr="C:\Users\Noah Snavely\AppData\Local\Microsoft\Windows\Temporary Internet Files\Content.IE5\1Y5J8ACJ\MCj04413100000[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819650" y="6019800"/>
            <a:ext cx="285750"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12" descr="C:\Users\Noah Snavely\AppData\Local\Microsoft\Windows\Temporary Internet Files\Content.IE5\1Y5J8ACJ\MCj04413100000[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811713" y="6319840"/>
            <a:ext cx="285750"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1" name="Picture 13" descr="C:\Users\Noah Snavely\AppData\Local\Microsoft\Windows\Temporary Internet Files\Content.IE5\PV2XWU2F\MCj04395840000[1].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89000" y="4949825"/>
            <a:ext cx="255588"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13" descr="C:\Users\Noah Snavely\AppData\Local\Microsoft\Windows\Temporary Internet Files\Content.IE5\PV2XWU2F\MCj04395840000[1].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402138" y="3925888"/>
            <a:ext cx="2540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16358022"/>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051"/>
                                        </p:tgtEl>
                                        <p:attrNameLst>
                                          <p:attrName>style.visibility</p:attrName>
                                        </p:attrNameLst>
                                      </p:cBhvr>
                                      <p:to>
                                        <p:strVal val="visible"/>
                                      </p:to>
                                    </p:set>
                                    <p:animEffect transition="in" filter="fade">
                                      <p:cBhvr>
                                        <p:cTn id="7" dur="500"/>
                                        <p:tgtEl>
                                          <p:spTgt spid="2051"/>
                                        </p:tgtEl>
                                      </p:cBhvr>
                                    </p:animEffect>
                                  </p:childTnLst>
                                </p:cTn>
                              </p:par>
                              <p:par>
                                <p:cTn id="8" presetID="10" presetClass="entr" presetSubtype="0" fill="hold" nodeType="withEffect">
                                  <p:stCondLst>
                                    <p:cond delay="0"/>
                                  </p:stCondLst>
                                  <p:childTnLst>
                                    <p:set>
                                      <p:cBhvr>
                                        <p:cTn id="9" dur="1" fill="hold">
                                          <p:stCondLst>
                                            <p:cond delay="0"/>
                                          </p:stCondLst>
                                        </p:cTn>
                                        <p:tgtEl>
                                          <p:spTgt spid="2052"/>
                                        </p:tgtEl>
                                        <p:attrNameLst>
                                          <p:attrName>style.visibility</p:attrName>
                                        </p:attrNameLst>
                                      </p:cBhvr>
                                      <p:to>
                                        <p:strVal val="visible"/>
                                      </p:to>
                                    </p:set>
                                    <p:animEffect transition="in" filter="fade">
                                      <p:cBhvr>
                                        <p:cTn id="10" dur="500"/>
                                        <p:tgtEl>
                                          <p:spTgt spid="205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par>
                                <p:cTn id="17" presetID="10" presetClass="entr" presetSubtype="0" fill="hold" nodeType="withEffect">
                                  <p:stCondLst>
                                    <p:cond delay="0"/>
                                  </p:stCondLst>
                                  <p:childTnLst>
                                    <p:set>
                                      <p:cBhvr>
                                        <p:cTn id="18" dur="1" fill="hold">
                                          <p:stCondLst>
                                            <p:cond delay="0"/>
                                          </p:stCondLst>
                                        </p:cTn>
                                        <p:tgtEl>
                                          <p:spTgt spid="2060"/>
                                        </p:tgtEl>
                                        <p:attrNameLst>
                                          <p:attrName>style.visibility</p:attrName>
                                        </p:attrNameLst>
                                      </p:cBhvr>
                                      <p:to>
                                        <p:strVal val="visible"/>
                                      </p:to>
                                    </p:set>
                                    <p:animEffect transition="in" filter="fade">
                                      <p:cBhvr>
                                        <p:cTn id="19" dur="500"/>
                                        <p:tgtEl>
                                          <p:spTgt spid="2060"/>
                                        </p:tgtEl>
                                      </p:cBhvr>
                                    </p:animEffect>
                                  </p:childTnLst>
                                </p:cTn>
                              </p:par>
                              <p:par>
                                <p:cTn id="20" presetID="10" presetClass="entr" presetSubtype="0" fill="hold" nodeType="withEffect">
                                  <p:stCondLst>
                                    <p:cond delay="0"/>
                                  </p:stCondLst>
                                  <p:childTnLst>
                                    <p:set>
                                      <p:cBhvr>
                                        <p:cTn id="21" dur="1" fill="hold">
                                          <p:stCondLst>
                                            <p:cond delay="0"/>
                                          </p:stCondLst>
                                        </p:cTn>
                                        <p:tgtEl>
                                          <p:spTgt spid="2061"/>
                                        </p:tgtEl>
                                        <p:attrNameLst>
                                          <p:attrName>style.visibility</p:attrName>
                                        </p:attrNameLst>
                                      </p:cBhvr>
                                      <p:to>
                                        <p:strVal val="visible"/>
                                      </p:to>
                                    </p:set>
                                    <p:animEffect transition="in" filter="fade">
                                      <p:cBhvr>
                                        <p:cTn id="22" dur="500"/>
                                        <p:tgtEl>
                                          <p:spTgt spid="206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2056"/>
                                        </p:tgtEl>
                                        <p:attrNameLst>
                                          <p:attrName>style.visibility</p:attrName>
                                        </p:attrNameLst>
                                      </p:cBhvr>
                                      <p:to>
                                        <p:strVal val="visible"/>
                                      </p:to>
                                    </p:set>
                                    <p:animEffect transition="in" filter="fade">
                                      <p:cBhvr>
                                        <p:cTn id="27" dur="500"/>
                                        <p:tgtEl>
                                          <p:spTgt spid="2056"/>
                                        </p:tgtEl>
                                      </p:cBhvr>
                                    </p:animEffect>
                                  </p:childTnLst>
                                </p:cTn>
                              </p:par>
                              <p:par>
                                <p:cTn id="28" presetID="10" presetClass="entr" presetSubtype="0" fill="hold" nodeType="withEffect">
                                  <p:stCondLst>
                                    <p:cond delay="0"/>
                                  </p:stCondLst>
                                  <p:childTnLst>
                                    <p:set>
                                      <p:cBhvr>
                                        <p:cTn id="29" dur="1" fill="hold">
                                          <p:stCondLst>
                                            <p:cond delay="0"/>
                                          </p:stCondLst>
                                        </p:cTn>
                                        <p:tgtEl>
                                          <p:spTgt spid="2057"/>
                                        </p:tgtEl>
                                        <p:attrNameLst>
                                          <p:attrName>style.visibility</p:attrName>
                                        </p:attrNameLst>
                                      </p:cBhvr>
                                      <p:to>
                                        <p:strVal val="visible"/>
                                      </p:to>
                                    </p:set>
                                    <p:animEffect transition="in" filter="fade">
                                      <p:cBhvr>
                                        <p:cTn id="30" dur="500"/>
                                        <p:tgtEl>
                                          <p:spTgt spid="2057"/>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500"/>
                                        <p:tgtEl>
                                          <p:spTgt spid="14"/>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500"/>
                                        <p:tgtEl>
                                          <p:spTgt spid="15"/>
                                        </p:tgtEl>
                                      </p:cBhvr>
                                    </p:animEffect>
                                  </p:childTnLst>
                                </p:cTn>
                              </p:par>
                              <p:par>
                                <p:cTn id="37" presetID="10" presetClass="entr" presetSubtype="0" fill="hold" nodeType="with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fade">
                                      <p:cBhvr>
                                        <p:cTn id="39" dur="500"/>
                                        <p:tgtEl>
                                          <p:spTgt spid="21"/>
                                        </p:tgtEl>
                                      </p:cBhvr>
                                    </p:animEffect>
                                  </p:childTnLst>
                                </p:cTn>
                              </p:par>
                              <p:par>
                                <p:cTn id="40" presetID="10" presetClass="entr" presetSubtype="0" fill="hold" nodeType="with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fade">
                                      <p:cBhvr>
                                        <p:cTn id="42" dur="500"/>
                                        <p:tgtEl>
                                          <p:spTgt spid="25"/>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nodeType="clickEffect">
                                  <p:stCondLst>
                                    <p:cond delay="0"/>
                                  </p:stCondLst>
                                  <p:childTnLst>
                                    <p:set>
                                      <p:cBhvr>
                                        <p:cTn id="46" dur="1" fill="hold">
                                          <p:stCondLst>
                                            <p:cond delay="0"/>
                                          </p:stCondLst>
                                        </p:cTn>
                                        <p:tgtEl>
                                          <p:spTgt spid="2058"/>
                                        </p:tgtEl>
                                        <p:attrNameLst>
                                          <p:attrName>style.visibility</p:attrName>
                                        </p:attrNameLst>
                                      </p:cBhvr>
                                      <p:to>
                                        <p:strVal val="visible"/>
                                      </p:to>
                                    </p:set>
                                    <p:animEffect transition="in" filter="fade">
                                      <p:cBhvr>
                                        <p:cTn id="47" dur="500"/>
                                        <p:tgtEl>
                                          <p:spTgt spid="2058"/>
                                        </p:tgtEl>
                                      </p:cBhvr>
                                    </p:animEffect>
                                  </p:childTnLst>
                                </p:cTn>
                              </p:par>
                              <p:par>
                                <p:cTn id="48" presetID="10" presetClass="entr" presetSubtype="0" fill="hold" nodeType="withEffect">
                                  <p:stCondLst>
                                    <p:cond delay="0"/>
                                  </p:stCondLst>
                                  <p:childTnLst>
                                    <p:set>
                                      <p:cBhvr>
                                        <p:cTn id="49" dur="1" fill="hold">
                                          <p:stCondLst>
                                            <p:cond delay="0"/>
                                          </p:stCondLst>
                                        </p:cTn>
                                        <p:tgtEl>
                                          <p:spTgt spid="2059"/>
                                        </p:tgtEl>
                                        <p:attrNameLst>
                                          <p:attrName>style.visibility</p:attrName>
                                        </p:attrNameLst>
                                      </p:cBhvr>
                                      <p:to>
                                        <p:strVal val="visible"/>
                                      </p:to>
                                    </p:set>
                                    <p:animEffect transition="in" filter="fade">
                                      <p:cBhvr>
                                        <p:cTn id="50" dur="500"/>
                                        <p:tgtEl>
                                          <p:spTgt spid="2059"/>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18"/>
                                        </p:tgtEl>
                                        <p:attrNameLst>
                                          <p:attrName>style.visibility</p:attrName>
                                        </p:attrNameLst>
                                      </p:cBhvr>
                                      <p:to>
                                        <p:strVal val="visible"/>
                                      </p:to>
                                    </p:set>
                                    <p:animEffect transition="in" filter="fade">
                                      <p:cBhvr>
                                        <p:cTn id="53" dur="500"/>
                                        <p:tgtEl>
                                          <p:spTgt spid="18"/>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19"/>
                                        </p:tgtEl>
                                        <p:attrNameLst>
                                          <p:attrName>style.visibility</p:attrName>
                                        </p:attrNameLst>
                                      </p:cBhvr>
                                      <p:to>
                                        <p:strVal val="visible"/>
                                      </p:to>
                                    </p:set>
                                    <p:animEffect transition="in" filter="fade">
                                      <p:cBhvr>
                                        <p:cTn id="56" dur="500"/>
                                        <p:tgtEl>
                                          <p:spTgt spid="19"/>
                                        </p:tgtEl>
                                      </p:cBhvr>
                                    </p:animEffect>
                                  </p:childTnLst>
                                </p:cTn>
                              </p:par>
                              <p:par>
                                <p:cTn id="57" presetID="10" presetClass="entr" presetSubtype="0" fill="hold" nodeType="withEffect">
                                  <p:stCondLst>
                                    <p:cond delay="0"/>
                                  </p:stCondLst>
                                  <p:childTnLst>
                                    <p:set>
                                      <p:cBhvr>
                                        <p:cTn id="58" dur="1" fill="hold">
                                          <p:stCondLst>
                                            <p:cond delay="0"/>
                                          </p:stCondLst>
                                        </p:cTn>
                                        <p:tgtEl>
                                          <p:spTgt spid="22"/>
                                        </p:tgtEl>
                                        <p:attrNameLst>
                                          <p:attrName>style.visibility</p:attrName>
                                        </p:attrNameLst>
                                      </p:cBhvr>
                                      <p:to>
                                        <p:strVal val="visible"/>
                                      </p:to>
                                    </p:set>
                                    <p:animEffect transition="in" filter="fade">
                                      <p:cBhvr>
                                        <p:cTn id="59" dur="500"/>
                                        <p:tgtEl>
                                          <p:spTgt spid="22"/>
                                        </p:tgtEl>
                                      </p:cBhvr>
                                    </p:animEffect>
                                  </p:childTnLst>
                                </p:cTn>
                              </p:par>
                              <p:par>
                                <p:cTn id="60" presetID="10" presetClass="entr" presetSubtype="0" fill="hold" nodeType="withEffect">
                                  <p:stCondLst>
                                    <p:cond delay="0"/>
                                  </p:stCondLst>
                                  <p:childTnLst>
                                    <p:set>
                                      <p:cBhvr>
                                        <p:cTn id="61" dur="1" fill="hold">
                                          <p:stCondLst>
                                            <p:cond delay="0"/>
                                          </p:stCondLst>
                                        </p:cTn>
                                        <p:tgtEl>
                                          <p:spTgt spid="23"/>
                                        </p:tgtEl>
                                        <p:attrNameLst>
                                          <p:attrName>style.visibility</p:attrName>
                                        </p:attrNameLst>
                                      </p:cBhvr>
                                      <p:to>
                                        <p:strVal val="visible"/>
                                      </p:to>
                                    </p:set>
                                    <p:animEffect transition="in" filter="fade">
                                      <p:cBhvr>
                                        <p:cTn id="6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4" grpId="0"/>
      <p:bldP spid="15" grpId="0"/>
      <p:bldP spid="18" grpId="0"/>
      <p:bldP spid="19" grpId="0"/>
    </p:bld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2"/>
            <a:ext cx="8229600" cy="4822825"/>
          </a:xfrm>
        </p:spPr>
        <p:txBody>
          <a:bodyPr rtlCol="0">
            <a:normAutofit lnSpcReduction="10000"/>
          </a:bodyPr>
          <a:lstStyle/>
          <a:p>
            <a:pPr eaLnBrk="1" fontAlgn="auto" hangingPunct="1">
              <a:spcAft>
                <a:spcPts val="0"/>
              </a:spcAft>
              <a:defRPr/>
            </a:pPr>
            <a:r>
              <a:rPr lang="en-US" dirty="0"/>
              <a:t>Many possible heuristics</a:t>
            </a:r>
          </a:p>
          <a:p>
            <a:pPr eaLnBrk="1" fontAlgn="auto" hangingPunct="1">
              <a:spcAft>
                <a:spcPts val="0"/>
              </a:spcAft>
              <a:defRPr/>
            </a:pPr>
            <a:r>
              <a:rPr lang="en-US" dirty="0"/>
              <a:t>E.g.</a:t>
            </a:r>
          </a:p>
          <a:p>
            <a:pPr lvl="1" eaLnBrk="1" fontAlgn="auto" hangingPunct="1">
              <a:spcAft>
                <a:spcPts val="0"/>
              </a:spcAft>
              <a:defRPr/>
            </a:pPr>
            <a:r>
              <a:rPr lang="en-US" dirty="0"/>
              <a:t>Choose the pair with at least 100 matches, such that the ratio</a:t>
            </a:r>
          </a:p>
          <a:p>
            <a:pPr lvl="1" eaLnBrk="1" fontAlgn="auto" hangingPunct="1">
              <a:spcAft>
                <a:spcPts val="0"/>
              </a:spcAft>
              <a:defRPr/>
            </a:pPr>
            <a:endParaRPr lang="en-US" dirty="0"/>
          </a:p>
          <a:p>
            <a:pPr lvl="1" eaLnBrk="1" fontAlgn="auto" hangingPunct="1">
              <a:spcAft>
                <a:spcPts val="0"/>
              </a:spcAft>
              <a:buNone/>
              <a:defRPr/>
            </a:pPr>
            <a:endParaRPr lang="en-US" dirty="0"/>
          </a:p>
          <a:p>
            <a:pPr lvl="1" eaLnBrk="1" fontAlgn="auto" hangingPunct="1">
              <a:spcAft>
                <a:spcPts val="0"/>
              </a:spcAft>
              <a:buNone/>
              <a:defRPr/>
            </a:pPr>
            <a:r>
              <a:rPr lang="en-US" dirty="0"/>
              <a:t>	is as small as possible</a:t>
            </a:r>
          </a:p>
          <a:p>
            <a:pPr lvl="1" eaLnBrk="1" fontAlgn="auto" hangingPunct="1">
              <a:spcAft>
                <a:spcPts val="0"/>
              </a:spcAft>
              <a:defRPr/>
            </a:pPr>
            <a:endParaRPr lang="en-US" dirty="0"/>
          </a:p>
          <a:p>
            <a:pPr lvl="1" eaLnBrk="1" fontAlgn="auto" hangingPunct="1">
              <a:spcAft>
                <a:spcPts val="0"/>
              </a:spcAft>
              <a:defRPr/>
            </a:pPr>
            <a:r>
              <a:rPr lang="en-US" dirty="0"/>
              <a:t>A </a:t>
            </a:r>
            <a:r>
              <a:rPr lang="en-US" dirty="0" err="1"/>
              <a:t>homography</a:t>
            </a:r>
            <a:r>
              <a:rPr lang="en-US" dirty="0"/>
              <a:t> will be a bad fit if there is sufficient parallax (and the scene is not planar)</a:t>
            </a:r>
          </a:p>
        </p:txBody>
      </p:sp>
      <p:sp>
        <p:nvSpPr>
          <p:cNvPr id="206851" name="Title 3"/>
          <p:cNvSpPr>
            <a:spLocks noGrp="1"/>
          </p:cNvSpPr>
          <p:nvPr>
            <p:ph type="title"/>
          </p:nvPr>
        </p:nvSpPr>
        <p:spPr/>
        <p:txBody>
          <a:bodyPr/>
          <a:lstStyle/>
          <a:p>
            <a:pPr eaLnBrk="1" hangingPunct="1"/>
            <a:r>
              <a:rPr lang="en-US" altLang="en-US"/>
              <a:t>1. Picking the initial pair</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74990" y="3600452"/>
            <a:ext cx="3246437"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79266808"/>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074"/>
                                        </p:tgtEl>
                                        <p:attrNameLst>
                                          <p:attrName>style.visibility</p:attrName>
                                        </p:attrNameLst>
                                      </p:cBhvr>
                                      <p:to>
                                        <p:strVal val="visible"/>
                                      </p:to>
                                    </p:set>
                                    <p:animEffect transition="in" filter="fade">
                                      <p:cBhvr>
                                        <p:cTn id="10" dur="500"/>
                                        <p:tgtEl>
                                          <p:spTgt spid="3074"/>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animEffect transition="in" filter="fade">
                                      <p:cBhvr>
                                        <p:cTn id="13" dur="500"/>
                                        <p:tgtEl>
                                          <p:spTgt spid="3">
                                            <p:txEl>
                                              <p:pRg st="5" end="5"/>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7" end="7"/>
                                            </p:txEl>
                                          </p:spTgt>
                                        </p:tgtEl>
                                        <p:attrNameLst>
                                          <p:attrName>style.visibility</p:attrName>
                                        </p:attrNameLst>
                                      </p:cBhvr>
                                      <p:to>
                                        <p:strVal val="visible"/>
                                      </p:to>
                                    </p:set>
                                    <p:animEffect transition="in" filter="fade">
                                      <p:cBhvr>
                                        <p:cTn id="18"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7874" name="Title 1"/>
          <p:cNvSpPr>
            <a:spLocks noGrp="1"/>
          </p:cNvSpPr>
          <p:nvPr>
            <p:ph type="title"/>
          </p:nvPr>
        </p:nvSpPr>
        <p:spPr/>
        <p:txBody>
          <a:bodyPr/>
          <a:lstStyle/>
          <a:p>
            <a:pPr eaLnBrk="1" hangingPunct="1"/>
            <a:r>
              <a:rPr lang="en-US" altLang="en-US"/>
              <a:t>2. Two-frame reconstruction</a:t>
            </a:r>
          </a:p>
        </p:txBody>
      </p:sp>
      <p:sp>
        <p:nvSpPr>
          <p:cNvPr id="3" name="Content Placeholder 2"/>
          <p:cNvSpPr>
            <a:spLocks noGrp="1"/>
          </p:cNvSpPr>
          <p:nvPr>
            <p:ph idx="1"/>
          </p:nvPr>
        </p:nvSpPr>
        <p:spPr>
          <a:xfrm>
            <a:off x="457200" y="1474790"/>
            <a:ext cx="8229600" cy="4776787"/>
          </a:xfrm>
        </p:spPr>
        <p:txBody>
          <a:bodyPr/>
          <a:lstStyle/>
          <a:p>
            <a:pPr eaLnBrk="1" hangingPunct="1"/>
            <a:r>
              <a:rPr lang="en-US" altLang="en-US"/>
              <a:t>Input: two images with correspondence</a:t>
            </a:r>
          </a:p>
          <a:p>
            <a:pPr eaLnBrk="1" hangingPunct="1"/>
            <a:r>
              <a:rPr lang="en-US" altLang="en-US"/>
              <a:t>Output: camera parameters, 3D points</a:t>
            </a:r>
          </a:p>
          <a:p>
            <a:pPr eaLnBrk="1" hangingPunct="1"/>
            <a:endParaRPr lang="en-US" altLang="en-US"/>
          </a:p>
          <a:p>
            <a:pPr eaLnBrk="1" hangingPunct="1"/>
            <a:r>
              <a:rPr lang="en-US" altLang="en-US"/>
              <a:t>In general, there can be ambiguities if the cameras are uncalibrated (camera intrinsics are unknown)</a:t>
            </a:r>
          </a:p>
          <a:p>
            <a:pPr eaLnBrk="1" hangingPunct="1"/>
            <a:r>
              <a:rPr lang="en-US" altLang="en-US"/>
              <a:t>Usually assume that the only intrinsic parameter is an unknown focal length</a:t>
            </a:r>
          </a:p>
        </p:txBody>
      </p:sp>
    </p:spTree>
    <p:extLst>
      <p:ext uri="{BB962C8B-B14F-4D97-AF65-F5344CB8AC3E}">
        <p14:creationId xmlns:p14="http://schemas.microsoft.com/office/powerpoint/2010/main" val="2248361763"/>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8898" name="Title 1"/>
          <p:cNvSpPr>
            <a:spLocks noGrp="1"/>
          </p:cNvSpPr>
          <p:nvPr>
            <p:ph type="title"/>
          </p:nvPr>
        </p:nvSpPr>
        <p:spPr/>
        <p:txBody>
          <a:bodyPr/>
          <a:lstStyle/>
          <a:p>
            <a:pPr eaLnBrk="1" hangingPunct="1"/>
            <a:r>
              <a:rPr lang="en-US" altLang="en-US"/>
              <a:t>2. Two-view reconstruction</a:t>
            </a:r>
          </a:p>
        </p:txBody>
      </p:sp>
      <p:sp>
        <p:nvSpPr>
          <p:cNvPr id="3" name="Content Placeholder 2"/>
          <p:cNvSpPr>
            <a:spLocks noGrp="1"/>
          </p:cNvSpPr>
          <p:nvPr>
            <p:ph idx="1"/>
          </p:nvPr>
        </p:nvSpPr>
        <p:spPr>
          <a:xfrm>
            <a:off x="457200" y="1714502"/>
            <a:ext cx="8229600" cy="4594225"/>
          </a:xfrm>
        </p:spPr>
        <p:txBody>
          <a:bodyPr/>
          <a:lstStyle/>
          <a:p>
            <a:pPr eaLnBrk="1" hangingPunct="1"/>
            <a:r>
              <a:rPr lang="en-US" altLang="en-US"/>
              <a:t>Two-view SfM: Given two calibrated images with corresponding points, compute the camera and point positions</a:t>
            </a:r>
          </a:p>
          <a:p>
            <a:pPr eaLnBrk="1" hangingPunct="1"/>
            <a:r>
              <a:rPr lang="en-US" altLang="en-US"/>
              <a:t>Solved by finding the essential matrix between the images</a:t>
            </a:r>
          </a:p>
          <a:p>
            <a:pPr eaLnBrk="1" hangingPunct="1"/>
            <a:endParaRPr lang="en-US" altLang="en-US"/>
          </a:p>
        </p:txBody>
      </p:sp>
    </p:spTree>
    <p:extLst>
      <p:ext uri="{BB962C8B-B14F-4D97-AF65-F5344CB8AC3E}">
        <p14:creationId xmlns:p14="http://schemas.microsoft.com/office/powerpoint/2010/main" val="892621432"/>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Title 1"/>
          <p:cNvSpPr>
            <a:spLocks noGrp="1"/>
          </p:cNvSpPr>
          <p:nvPr>
            <p:ph type="title"/>
          </p:nvPr>
        </p:nvSpPr>
        <p:spPr/>
        <p:txBody>
          <a:bodyPr/>
          <a:lstStyle/>
          <a:p>
            <a:pPr eaLnBrk="1" hangingPunct="1"/>
            <a:r>
              <a:rPr lang="en-US" altLang="en-US"/>
              <a:t>Incremental SfM: Algorithm </a:t>
            </a:r>
          </a:p>
        </p:txBody>
      </p:sp>
      <p:sp>
        <p:nvSpPr>
          <p:cNvPr id="3" name="Content Placeholder 2"/>
          <p:cNvSpPr>
            <a:spLocks noGrp="1"/>
          </p:cNvSpPr>
          <p:nvPr>
            <p:ph idx="1"/>
          </p:nvPr>
        </p:nvSpPr>
        <p:spPr>
          <a:xfrm>
            <a:off x="457200" y="1760538"/>
            <a:ext cx="8229600" cy="4525962"/>
          </a:xfrm>
        </p:spPr>
        <p:txBody>
          <a:bodyPr/>
          <a:lstStyle/>
          <a:p>
            <a:pPr marL="971550" lvl="1" indent="-514350" eaLnBrk="1" hangingPunct="1">
              <a:buFont typeface="Arial" panose="020B0604020202020204" pitchFamily="34" charset="0"/>
              <a:buAutoNum type="arabicPeriod"/>
            </a:pPr>
            <a:r>
              <a:rPr lang="en-US" altLang="en-US"/>
              <a:t>Pick a strong initial pair of images</a:t>
            </a:r>
          </a:p>
          <a:p>
            <a:pPr marL="971550" lvl="1" indent="-514350" eaLnBrk="1" hangingPunct="1">
              <a:buFont typeface="Arial" panose="020B0604020202020204" pitchFamily="34" charset="0"/>
              <a:buAutoNum type="arabicPeriod"/>
            </a:pPr>
            <a:r>
              <a:rPr lang="en-US" altLang="en-US"/>
              <a:t>Initialize the model using two-frame SfM</a:t>
            </a:r>
          </a:p>
          <a:p>
            <a:pPr marL="971550" lvl="1" indent="-514350" eaLnBrk="1" hangingPunct="1">
              <a:buFont typeface="Arial" panose="020B0604020202020204" pitchFamily="34" charset="0"/>
              <a:buAutoNum type="arabicPeriod"/>
            </a:pPr>
            <a:r>
              <a:rPr lang="en-US" altLang="en-US"/>
              <a:t>While there are connected images remaining:</a:t>
            </a:r>
          </a:p>
          <a:p>
            <a:pPr marL="1371600" lvl="2" indent="-514350" eaLnBrk="1" hangingPunct="1">
              <a:buFont typeface="Arial" panose="020B0604020202020204" pitchFamily="34" charset="0"/>
              <a:buAutoNum type="alphaLcPeriod"/>
            </a:pPr>
            <a:r>
              <a:rPr lang="en-US" altLang="en-US"/>
              <a:t>Pick the image which sees the most existing 3D points</a:t>
            </a:r>
          </a:p>
          <a:p>
            <a:pPr marL="1371600" lvl="2" indent="-514350" eaLnBrk="1" hangingPunct="1">
              <a:buFont typeface="Arial" panose="020B0604020202020204" pitchFamily="34" charset="0"/>
              <a:buAutoNum type="alphaLcPeriod"/>
            </a:pPr>
            <a:r>
              <a:rPr lang="en-US" altLang="en-US"/>
              <a:t>Estimate the pose of that camera</a:t>
            </a:r>
          </a:p>
          <a:p>
            <a:pPr marL="1371600" lvl="2" indent="-514350" eaLnBrk="1" hangingPunct="1">
              <a:buFont typeface="Arial" panose="020B0604020202020204" pitchFamily="34" charset="0"/>
              <a:buAutoNum type="alphaLcPeriod"/>
            </a:pPr>
            <a:r>
              <a:rPr lang="en-US" altLang="en-US"/>
              <a:t>Triangulate any new points</a:t>
            </a:r>
          </a:p>
          <a:p>
            <a:pPr marL="1371600" lvl="2" indent="-514350" eaLnBrk="1" hangingPunct="1">
              <a:buFont typeface="Arial" panose="020B0604020202020204" pitchFamily="34" charset="0"/>
              <a:buAutoNum type="alphaLcPeriod"/>
            </a:pPr>
            <a:r>
              <a:rPr lang="en-US" altLang="en-US"/>
              <a:t>Run bundle adjustment</a:t>
            </a:r>
          </a:p>
        </p:txBody>
      </p:sp>
    </p:spTree>
    <p:extLst>
      <p:ext uri="{BB962C8B-B14F-4D97-AF65-F5344CB8AC3E}">
        <p14:creationId xmlns:p14="http://schemas.microsoft.com/office/powerpoint/2010/main" val="2609851097"/>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fade">
                                      <p:cBhvr>
                                        <p:cTn id="20" dur="500"/>
                                        <p:tgtEl>
                                          <p:spTgt spid="3">
                                            <p:txEl>
                                              <p:pRg st="4" end="4"/>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Effect transition="in" filter="fade">
                                      <p:cBhvr>
                                        <p:cTn id="23" dur="500"/>
                                        <p:tgtEl>
                                          <p:spTgt spid="3">
                                            <p:txEl>
                                              <p:pRg st="5" end="5"/>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3">
                                            <p:txEl>
                                              <p:pRg st="6" end="6"/>
                                            </p:txEl>
                                          </p:spTgt>
                                        </p:tgtEl>
                                        <p:attrNameLst>
                                          <p:attrName>style.visibility</p:attrName>
                                        </p:attrNameLst>
                                      </p:cBhvr>
                                      <p:to>
                                        <p:strVal val="visible"/>
                                      </p:to>
                                    </p:set>
                                    <p:animEffect transition="in" filter="fade">
                                      <p:cBhvr>
                                        <p:cTn id="26"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1C0B3-C84D-BD4A-8E94-BFB16D06FBF4}"/>
              </a:ext>
            </a:extLst>
          </p:cNvPr>
          <p:cNvSpPr>
            <a:spLocks noGrp="1"/>
          </p:cNvSpPr>
          <p:nvPr>
            <p:ph type="title"/>
          </p:nvPr>
        </p:nvSpPr>
        <p:spPr/>
        <p:txBody>
          <a:bodyPr>
            <a:normAutofit fontScale="90000"/>
          </a:bodyPr>
          <a:lstStyle/>
          <a:p>
            <a:r>
              <a:rPr lang="en-US" dirty="0"/>
              <a:t>Visual Simultaneous Localization and Mapping (V-SLAM)</a:t>
            </a:r>
          </a:p>
        </p:txBody>
      </p:sp>
      <p:sp>
        <p:nvSpPr>
          <p:cNvPr id="3" name="Content Placeholder 2">
            <a:extLst>
              <a:ext uri="{FF2B5EF4-FFF2-40B4-BE49-F238E27FC236}">
                <a16:creationId xmlns:a16="http://schemas.microsoft.com/office/drawing/2014/main" id="{579F3FF6-B998-A741-99F7-079002A8A054}"/>
              </a:ext>
            </a:extLst>
          </p:cNvPr>
          <p:cNvSpPr>
            <a:spLocks noGrp="1"/>
          </p:cNvSpPr>
          <p:nvPr>
            <p:ph idx="1"/>
          </p:nvPr>
        </p:nvSpPr>
        <p:spPr/>
        <p:txBody>
          <a:bodyPr/>
          <a:lstStyle/>
          <a:p>
            <a:r>
              <a:rPr lang="en-US" sz="2800" dirty="0"/>
              <a:t>Main differences with </a:t>
            </a:r>
            <a:r>
              <a:rPr lang="en-US" sz="2800" dirty="0" err="1"/>
              <a:t>SfM</a:t>
            </a:r>
            <a:r>
              <a:rPr lang="en-US" sz="2800" dirty="0"/>
              <a:t>:</a:t>
            </a:r>
          </a:p>
          <a:p>
            <a:pPr lvl="1"/>
            <a:r>
              <a:rPr lang="en-US" sz="2400" dirty="0"/>
              <a:t>Continuous visual input from sensor(s) over time</a:t>
            </a:r>
          </a:p>
          <a:p>
            <a:pPr lvl="1"/>
            <a:r>
              <a:rPr lang="en-US" sz="2400" dirty="0"/>
              <a:t>Gives rise to problems such as loop closure</a:t>
            </a:r>
          </a:p>
          <a:p>
            <a:pPr lvl="1"/>
            <a:r>
              <a:rPr lang="en-US" sz="2400" dirty="0"/>
              <a:t>Often the goal is to be online / real-time</a:t>
            </a:r>
          </a:p>
        </p:txBody>
      </p:sp>
      <p:sp>
        <p:nvSpPr>
          <p:cNvPr id="4" name="TextBox 3">
            <a:extLst>
              <a:ext uri="{FF2B5EF4-FFF2-40B4-BE49-F238E27FC236}">
                <a16:creationId xmlns:a16="http://schemas.microsoft.com/office/drawing/2014/main" id="{9BAFB841-8018-824C-A04E-8A043EB3CACE}"/>
              </a:ext>
            </a:extLst>
          </p:cNvPr>
          <p:cNvSpPr txBox="1"/>
          <p:nvPr/>
        </p:nvSpPr>
        <p:spPr>
          <a:xfrm>
            <a:off x="4953000" y="6477000"/>
            <a:ext cx="4191000"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Video from Daniel Cremer’s Lab</a:t>
            </a:r>
          </a:p>
        </p:txBody>
      </p:sp>
      <p:pic>
        <p:nvPicPr>
          <p:cNvPr id="5" name="demo_slam_h264" descr="demo_slam_h264">
            <a:hlinkClick r:id="" action="ppaction://media"/>
            <a:extLst>
              <a:ext uri="{FF2B5EF4-FFF2-40B4-BE49-F238E27FC236}">
                <a16:creationId xmlns:a16="http://schemas.microsoft.com/office/drawing/2014/main" id="{1666235B-F125-154D-BF2B-1E7D01D05D9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04800" y="3581400"/>
            <a:ext cx="5655452" cy="3181192"/>
          </a:xfrm>
          <a:prstGeom prst="rect">
            <a:avLst/>
          </a:prstGeom>
        </p:spPr>
      </p:pic>
    </p:spTree>
    <p:extLst>
      <p:ext uri="{BB962C8B-B14F-4D97-AF65-F5344CB8AC3E}">
        <p14:creationId xmlns:p14="http://schemas.microsoft.com/office/powerpoint/2010/main" val="35571033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par>
                          <p:cTn id="13" fill="hold">
                            <p:stCondLst>
                              <p:cond delay="0"/>
                            </p:stCondLst>
                            <p:childTnLst>
                              <p:par>
                                <p:cTn id="14" presetID="1" presetClass="mediacall" presetSubtype="0" fill="hold" nodeType="afterEffect">
                                  <p:stCondLst>
                                    <p:cond delay="0"/>
                                  </p:stCondLst>
                                  <p:childTnLst>
                                    <p:cmd type="call" cmd="playFrom(0.0)">
                                      <p:cBhvr>
                                        <p:cTn id="15" dur="9671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6" repeatCount="indefinite" fill="hold" display="0">
                  <p:stCondLst>
                    <p:cond delay="indefinite"/>
                  </p:stCondLst>
                </p:cTn>
                <p:tgtEl>
                  <p:spTgt spid="5"/>
                </p:tgtEl>
              </p:cMediaNode>
            </p:video>
            <p:seq concurrent="1" nextAc="seek">
              <p:cTn id="17" restart="whenNotActive" fill="hold" evtFilter="cancelBubble" nodeType="interactiveSeq">
                <p:stCondLst>
                  <p:cond evt="onClick" delay="0">
                    <p:tgtEl>
                      <p:spTgt spid="5"/>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5"/>
                                        </p:tgtEl>
                                      </p:cBhvr>
                                    </p:cmd>
                                  </p:childTnLst>
                                </p:cTn>
                              </p:par>
                            </p:childTnLst>
                          </p:cTn>
                        </p:par>
                      </p:childTnLst>
                    </p:cTn>
                  </p:par>
                </p:childTnLst>
              </p:cTn>
              <p:nextCondLst>
                <p:cond evt="onClick" delay="0">
                  <p:tgtEl>
                    <p:spTgt spid="5"/>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 name="Picture 68">
            <a:extLst>
              <a:ext uri="{FF2B5EF4-FFF2-40B4-BE49-F238E27FC236}">
                <a16:creationId xmlns:a16="http://schemas.microsoft.com/office/drawing/2014/main" id="{FB206958-8FDC-C441-92C6-52CF404E229F}"/>
              </a:ext>
            </a:extLst>
          </p:cNvPr>
          <p:cNvPicPr>
            <a:picLocks noChangeAspect="1"/>
          </p:cNvPicPr>
          <p:nvPr/>
        </p:nvPicPr>
        <p:blipFill>
          <a:blip r:embed="rId3"/>
          <a:stretch>
            <a:fillRect/>
          </a:stretch>
        </p:blipFill>
        <p:spPr>
          <a:xfrm>
            <a:off x="2914323" y="2831397"/>
            <a:ext cx="3181349" cy="1956414"/>
          </a:xfrm>
          <a:prstGeom prst="rect">
            <a:avLst/>
          </a:prstGeom>
        </p:spPr>
      </p:pic>
      <p:sp>
        <p:nvSpPr>
          <p:cNvPr id="2" name="Title 1">
            <a:extLst>
              <a:ext uri="{FF2B5EF4-FFF2-40B4-BE49-F238E27FC236}">
                <a16:creationId xmlns:a16="http://schemas.microsoft.com/office/drawing/2014/main" id="{68299722-4A06-9144-901A-62FBAFD646F7}"/>
              </a:ext>
            </a:extLst>
          </p:cNvPr>
          <p:cNvSpPr>
            <a:spLocks noGrp="1"/>
          </p:cNvSpPr>
          <p:nvPr>
            <p:ph type="title"/>
          </p:nvPr>
        </p:nvSpPr>
        <p:spPr/>
        <p:txBody>
          <a:bodyPr>
            <a:normAutofit fontScale="90000"/>
          </a:bodyPr>
          <a:lstStyle/>
          <a:p>
            <a:r>
              <a:rPr lang="en-US" dirty="0"/>
              <a:t>Camera Calibration; aka</a:t>
            </a:r>
            <a:br>
              <a:rPr lang="en-US" dirty="0"/>
            </a:br>
            <a:r>
              <a:rPr lang="en-US" dirty="0"/>
              <a:t>Perspective-n-Point</a:t>
            </a:r>
          </a:p>
        </p:txBody>
      </p:sp>
      <p:sp>
        <p:nvSpPr>
          <p:cNvPr id="4" name="Rounded Rectangle 3">
            <a:extLst>
              <a:ext uri="{FF2B5EF4-FFF2-40B4-BE49-F238E27FC236}">
                <a16:creationId xmlns:a16="http://schemas.microsoft.com/office/drawing/2014/main" id="{74D43E0E-8DDE-5043-8BBD-D829ACAC9106}"/>
              </a:ext>
            </a:extLst>
          </p:cNvPr>
          <p:cNvSpPr/>
          <p:nvPr/>
        </p:nvSpPr>
        <p:spPr>
          <a:xfrm>
            <a:off x="5143500" y="4613889"/>
            <a:ext cx="2343150" cy="857250"/>
          </a:xfrm>
          <a:prstGeom prst="roundRect">
            <a:avLst/>
          </a:prstGeom>
          <a:ln w="31750"/>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lang="en-US" dirty="0">
                <a:solidFill>
                  <a:prstClr val="black"/>
                </a:solidFill>
                <a:latin typeface="Calibri" panose="020F0502020204030204"/>
              </a:rPr>
              <a:t>Camera </a:t>
            </a:r>
          </a:p>
          <a:p>
            <a:pPr algn="ctr" defTabSz="685800"/>
            <a:r>
              <a:rPr lang="en-US" dirty="0">
                <a:solidFill>
                  <a:prstClr val="black"/>
                </a:solidFill>
                <a:latin typeface="Calibri" panose="020F0502020204030204"/>
              </a:rPr>
              <a:t>(Motion)</a:t>
            </a:r>
          </a:p>
        </p:txBody>
      </p:sp>
      <p:sp>
        <p:nvSpPr>
          <p:cNvPr id="5" name="Rounded Rectangle 4">
            <a:extLst>
              <a:ext uri="{FF2B5EF4-FFF2-40B4-BE49-F238E27FC236}">
                <a16:creationId xmlns:a16="http://schemas.microsoft.com/office/drawing/2014/main" id="{A9A0FD78-347A-4D4F-BA60-B7B91D1A554B}"/>
              </a:ext>
            </a:extLst>
          </p:cNvPr>
          <p:cNvSpPr/>
          <p:nvPr/>
        </p:nvSpPr>
        <p:spPr>
          <a:xfrm>
            <a:off x="1458311" y="4613889"/>
            <a:ext cx="2343150" cy="857250"/>
          </a:xfrm>
          <a:prstGeom prst="roundRect">
            <a:avLst/>
          </a:prstGeom>
          <a:solidFill>
            <a:schemeClr val="accent6">
              <a:lumMod val="20000"/>
              <a:lumOff val="80000"/>
            </a:schemeClr>
          </a:solidFill>
          <a:ln w="31750"/>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lang="en-US" dirty="0">
                <a:solidFill>
                  <a:prstClr val="black"/>
                </a:solidFill>
                <a:latin typeface="Calibri" panose="020F0502020204030204"/>
              </a:rPr>
              <a:t>Correspondences</a:t>
            </a:r>
          </a:p>
        </p:txBody>
      </p:sp>
      <p:sp>
        <p:nvSpPr>
          <p:cNvPr id="6" name="Rounded Rectangle 5">
            <a:extLst>
              <a:ext uri="{FF2B5EF4-FFF2-40B4-BE49-F238E27FC236}">
                <a16:creationId xmlns:a16="http://schemas.microsoft.com/office/drawing/2014/main" id="{D62AE92C-698D-6047-991F-2EF490B5EA70}"/>
              </a:ext>
            </a:extLst>
          </p:cNvPr>
          <p:cNvSpPr/>
          <p:nvPr/>
        </p:nvSpPr>
        <p:spPr>
          <a:xfrm>
            <a:off x="3257550" y="1948135"/>
            <a:ext cx="2343150" cy="857250"/>
          </a:xfrm>
          <a:prstGeom prst="roundRect">
            <a:avLst/>
          </a:prstGeom>
          <a:solidFill>
            <a:schemeClr val="accent6">
              <a:lumMod val="20000"/>
              <a:lumOff val="80000"/>
            </a:schemeClr>
          </a:solidFill>
          <a:ln w="31750"/>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lang="en-US" dirty="0">
                <a:solidFill>
                  <a:prstClr val="black"/>
                </a:solidFill>
                <a:latin typeface="Calibri" panose="020F0502020204030204"/>
              </a:rPr>
              <a:t>3D Points </a:t>
            </a:r>
          </a:p>
          <a:p>
            <a:pPr algn="ctr" defTabSz="685800"/>
            <a:r>
              <a:rPr lang="en-US" dirty="0">
                <a:solidFill>
                  <a:prstClr val="black"/>
                </a:solidFill>
                <a:latin typeface="Calibri" panose="020F0502020204030204"/>
              </a:rPr>
              <a:t>(Structure)</a:t>
            </a:r>
          </a:p>
        </p:txBody>
      </p:sp>
      <p:sp>
        <p:nvSpPr>
          <p:cNvPr id="3" name="Right Arrow 2">
            <a:extLst>
              <a:ext uri="{FF2B5EF4-FFF2-40B4-BE49-F238E27FC236}">
                <a16:creationId xmlns:a16="http://schemas.microsoft.com/office/drawing/2014/main" id="{5A94205C-1594-3D47-8EC7-09B889AF9D99}"/>
              </a:ext>
            </a:extLst>
          </p:cNvPr>
          <p:cNvSpPr/>
          <p:nvPr/>
        </p:nvSpPr>
        <p:spPr>
          <a:xfrm rot="3795437">
            <a:off x="5059291" y="3427485"/>
            <a:ext cx="1894613" cy="381000"/>
          </a:xfrm>
          <a:prstGeom prst="rightArrow">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Arrow 11">
            <a:extLst>
              <a:ext uri="{FF2B5EF4-FFF2-40B4-BE49-F238E27FC236}">
                <a16:creationId xmlns:a16="http://schemas.microsoft.com/office/drawing/2014/main" id="{24AFCDE2-9AAB-CE4F-AA9B-6A5008F2959D}"/>
              </a:ext>
            </a:extLst>
          </p:cNvPr>
          <p:cNvSpPr/>
          <p:nvPr/>
        </p:nvSpPr>
        <p:spPr>
          <a:xfrm>
            <a:off x="3905964" y="4852014"/>
            <a:ext cx="1183833" cy="381000"/>
          </a:xfrm>
          <a:prstGeom prst="rightArrow">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328586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 name="Picture 68">
            <a:extLst>
              <a:ext uri="{FF2B5EF4-FFF2-40B4-BE49-F238E27FC236}">
                <a16:creationId xmlns:a16="http://schemas.microsoft.com/office/drawing/2014/main" id="{FB206958-8FDC-C441-92C6-52CF404E229F}"/>
              </a:ext>
            </a:extLst>
          </p:cNvPr>
          <p:cNvPicPr>
            <a:picLocks noChangeAspect="1"/>
          </p:cNvPicPr>
          <p:nvPr/>
        </p:nvPicPr>
        <p:blipFill>
          <a:blip r:embed="rId3"/>
          <a:stretch>
            <a:fillRect/>
          </a:stretch>
        </p:blipFill>
        <p:spPr>
          <a:xfrm>
            <a:off x="2914323" y="2831397"/>
            <a:ext cx="3181349" cy="1956414"/>
          </a:xfrm>
          <a:prstGeom prst="rect">
            <a:avLst/>
          </a:prstGeom>
        </p:spPr>
      </p:pic>
      <p:sp>
        <p:nvSpPr>
          <p:cNvPr id="2" name="Title 1">
            <a:extLst>
              <a:ext uri="{FF2B5EF4-FFF2-40B4-BE49-F238E27FC236}">
                <a16:creationId xmlns:a16="http://schemas.microsoft.com/office/drawing/2014/main" id="{68299722-4A06-9144-901A-62FBAFD646F7}"/>
              </a:ext>
            </a:extLst>
          </p:cNvPr>
          <p:cNvSpPr>
            <a:spLocks noGrp="1"/>
          </p:cNvSpPr>
          <p:nvPr>
            <p:ph type="title"/>
          </p:nvPr>
        </p:nvSpPr>
        <p:spPr>
          <a:xfrm>
            <a:off x="457200" y="269403"/>
            <a:ext cx="8229600" cy="1143000"/>
          </a:xfrm>
        </p:spPr>
        <p:txBody>
          <a:bodyPr>
            <a:normAutofit fontScale="90000"/>
          </a:bodyPr>
          <a:lstStyle/>
          <a:p>
            <a:r>
              <a:rPr lang="en-US" dirty="0"/>
              <a:t>Stereo (w/2 cameras); aka</a:t>
            </a:r>
            <a:br>
              <a:rPr lang="en-US" dirty="0"/>
            </a:br>
            <a:r>
              <a:rPr lang="en-US" dirty="0"/>
              <a:t>Triangulation</a:t>
            </a:r>
          </a:p>
        </p:txBody>
      </p:sp>
      <p:sp>
        <p:nvSpPr>
          <p:cNvPr id="4" name="Rounded Rectangle 3">
            <a:extLst>
              <a:ext uri="{FF2B5EF4-FFF2-40B4-BE49-F238E27FC236}">
                <a16:creationId xmlns:a16="http://schemas.microsoft.com/office/drawing/2014/main" id="{74D43E0E-8DDE-5043-8BBD-D829ACAC9106}"/>
              </a:ext>
            </a:extLst>
          </p:cNvPr>
          <p:cNvSpPr/>
          <p:nvPr/>
        </p:nvSpPr>
        <p:spPr>
          <a:xfrm>
            <a:off x="5143500" y="4613889"/>
            <a:ext cx="2343150" cy="857250"/>
          </a:xfrm>
          <a:prstGeom prst="roundRect">
            <a:avLst/>
          </a:prstGeom>
          <a:solidFill>
            <a:schemeClr val="accent6">
              <a:lumMod val="20000"/>
              <a:lumOff val="80000"/>
            </a:schemeClr>
          </a:solidFill>
          <a:ln w="31750"/>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lang="en-US" dirty="0">
                <a:solidFill>
                  <a:prstClr val="black"/>
                </a:solidFill>
                <a:latin typeface="Calibri" panose="020F0502020204030204"/>
              </a:rPr>
              <a:t>Camera </a:t>
            </a:r>
          </a:p>
          <a:p>
            <a:pPr algn="ctr" defTabSz="685800"/>
            <a:r>
              <a:rPr lang="en-US" dirty="0">
                <a:solidFill>
                  <a:prstClr val="black"/>
                </a:solidFill>
                <a:latin typeface="Calibri" panose="020F0502020204030204"/>
              </a:rPr>
              <a:t>(Motion)</a:t>
            </a:r>
          </a:p>
        </p:txBody>
      </p:sp>
      <p:sp>
        <p:nvSpPr>
          <p:cNvPr id="5" name="Rounded Rectangle 4">
            <a:extLst>
              <a:ext uri="{FF2B5EF4-FFF2-40B4-BE49-F238E27FC236}">
                <a16:creationId xmlns:a16="http://schemas.microsoft.com/office/drawing/2014/main" id="{A9A0FD78-347A-4D4F-BA60-B7B91D1A554B}"/>
              </a:ext>
            </a:extLst>
          </p:cNvPr>
          <p:cNvSpPr/>
          <p:nvPr/>
        </p:nvSpPr>
        <p:spPr>
          <a:xfrm>
            <a:off x="1458311" y="4613889"/>
            <a:ext cx="2343150" cy="857250"/>
          </a:xfrm>
          <a:prstGeom prst="roundRect">
            <a:avLst/>
          </a:prstGeom>
          <a:solidFill>
            <a:schemeClr val="accent6">
              <a:lumMod val="20000"/>
              <a:lumOff val="80000"/>
            </a:schemeClr>
          </a:solidFill>
          <a:ln w="31750"/>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lang="en-US" dirty="0">
                <a:solidFill>
                  <a:prstClr val="black"/>
                </a:solidFill>
                <a:latin typeface="Calibri" panose="020F0502020204030204"/>
              </a:rPr>
              <a:t>Correspondences</a:t>
            </a:r>
          </a:p>
        </p:txBody>
      </p:sp>
      <p:sp>
        <p:nvSpPr>
          <p:cNvPr id="6" name="Rounded Rectangle 5">
            <a:extLst>
              <a:ext uri="{FF2B5EF4-FFF2-40B4-BE49-F238E27FC236}">
                <a16:creationId xmlns:a16="http://schemas.microsoft.com/office/drawing/2014/main" id="{D62AE92C-698D-6047-991F-2EF490B5EA70}"/>
              </a:ext>
            </a:extLst>
          </p:cNvPr>
          <p:cNvSpPr/>
          <p:nvPr/>
        </p:nvSpPr>
        <p:spPr>
          <a:xfrm>
            <a:off x="3257550" y="1948135"/>
            <a:ext cx="2343150" cy="857250"/>
          </a:xfrm>
          <a:prstGeom prst="roundRect">
            <a:avLst/>
          </a:prstGeom>
          <a:noFill/>
          <a:ln w="31750"/>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lang="en-US" dirty="0">
                <a:solidFill>
                  <a:prstClr val="black"/>
                </a:solidFill>
                <a:latin typeface="Calibri" panose="020F0502020204030204"/>
              </a:rPr>
              <a:t>3D Points </a:t>
            </a:r>
          </a:p>
          <a:p>
            <a:pPr algn="ctr" defTabSz="685800"/>
            <a:r>
              <a:rPr lang="en-US" dirty="0">
                <a:solidFill>
                  <a:prstClr val="black"/>
                </a:solidFill>
                <a:latin typeface="Calibri" panose="020F0502020204030204"/>
              </a:rPr>
              <a:t>(Structure)</a:t>
            </a:r>
          </a:p>
        </p:txBody>
      </p:sp>
      <p:sp>
        <p:nvSpPr>
          <p:cNvPr id="10" name="Right Arrow 9">
            <a:extLst>
              <a:ext uri="{FF2B5EF4-FFF2-40B4-BE49-F238E27FC236}">
                <a16:creationId xmlns:a16="http://schemas.microsoft.com/office/drawing/2014/main" id="{244902F1-0D8E-D847-9F55-DEAA47610225}"/>
              </a:ext>
            </a:extLst>
          </p:cNvPr>
          <p:cNvSpPr/>
          <p:nvPr/>
        </p:nvSpPr>
        <p:spPr>
          <a:xfrm rot="14277680">
            <a:off x="5059291" y="3427485"/>
            <a:ext cx="1894613" cy="381000"/>
          </a:xfrm>
          <a:prstGeom prst="rightArrow">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ight Arrow 13">
            <a:extLst>
              <a:ext uri="{FF2B5EF4-FFF2-40B4-BE49-F238E27FC236}">
                <a16:creationId xmlns:a16="http://schemas.microsoft.com/office/drawing/2014/main" id="{0FA9FC58-23E5-8847-88DF-8D44C352F979}"/>
              </a:ext>
            </a:extLst>
          </p:cNvPr>
          <p:cNvSpPr/>
          <p:nvPr/>
        </p:nvSpPr>
        <p:spPr>
          <a:xfrm rot="18020052">
            <a:off x="1921607" y="3493367"/>
            <a:ext cx="1894613" cy="381000"/>
          </a:xfrm>
          <a:prstGeom prst="rightArrow">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962543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 name="Picture 68">
            <a:extLst>
              <a:ext uri="{FF2B5EF4-FFF2-40B4-BE49-F238E27FC236}">
                <a16:creationId xmlns:a16="http://schemas.microsoft.com/office/drawing/2014/main" id="{FB206958-8FDC-C441-92C6-52CF404E229F}"/>
              </a:ext>
            </a:extLst>
          </p:cNvPr>
          <p:cNvPicPr>
            <a:picLocks noChangeAspect="1"/>
          </p:cNvPicPr>
          <p:nvPr/>
        </p:nvPicPr>
        <p:blipFill>
          <a:blip r:embed="rId3"/>
          <a:stretch>
            <a:fillRect/>
          </a:stretch>
        </p:blipFill>
        <p:spPr>
          <a:xfrm>
            <a:off x="2914323" y="2831397"/>
            <a:ext cx="3181349" cy="1956414"/>
          </a:xfrm>
          <a:prstGeom prst="rect">
            <a:avLst/>
          </a:prstGeom>
        </p:spPr>
      </p:pic>
      <p:sp>
        <p:nvSpPr>
          <p:cNvPr id="2" name="Title 1">
            <a:extLst>
              <a:ext uri="{FF2B5EF4-FFF2-40B4-BE49-F238E27FC236}">
                <a16:creationId xmlns:a16="http://schemas.microsoft.com/office/drawing/2014/main" id="{68299722-4A06-9144-901A-62FBAFD646F7}"/>
              </a:ext>
            </a:extLst>
          </p:cNvPr>
          <p:cNvSpPr>
            <a:spLocks noGrp="1"/>
          </p:cNvSpPr>
          <p:nvPr>
            <p:ph type="title"/>
          </p:nvPr>
        </p:nvSpPr>
        <p:spPr>
          <a:xfrm>
            <a:off x="457200" y="269403"/>
            <a:ext cx="8229600" cy="1143000"/>
          </a:xfrm>
        </p:spPr>
        <p:txBody>
          <a:bodyPr>
            <a:normAutofit/>
          </a:bodyPr>
          <a:lstStyle/>
          <a:p>
            <a:r>
              <a:rPr lang="en-US" dirty="0"/>
              <a:t>?</a:t>
            </a:r>
          </a:p>
        </p:txBody>
      </p:sp>
      <p:sp>
        <p:nvSpPr>
          <p:cNvPr id="4" name="Rounded Rectangle 3">
            <a:extLst>
              <a:ext uri="{FF2B5EF4-FFF2-40B4-BE49-F238E27FC236}">
                <a16:creationId xmlns:a16="http://schemas.microsoft.com/office/drawing/2014/main" id="{74D43E0E-8DDE-5043-8BBD-D829ACAC9106}"/>
              </a:ext>
            </a:extLst>
          </p:cNvPr>
          <p:cNvSpPr/>
          <p:nvPr/>
        </p:nvSpPr>
        <p:spPr>
          <a:xfrm>
            <a:off x="5143500" y="4613889"/>
            <a:ext cx="2343150" cy="857250"/>
          </a:xfrm>
          <a:prstGeom prst="roundRect">
            <a:avLst/>
          </a:prstGeom>
          <a:solidFill>
            <a:schemeClr val="accent6">
              <a:lumMod val="20000"/>
              <a:lumOff val="80000"/>
            </a:schemeClr>
          </a:solidFill>
          <a:ln w="31750"/>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lang="en-US" dirty="0">
                <a:solidFill>
                  <a:prstClr val="black"/>
                </a:solidFill>
                <a:latin typeface="Calibri" panose="020F0502020204030204"/>
              </a:rPr>
              <a:t>Camera </a:t>
            </a:r>
          </a:p>
          <a:p>
            <a:pPr algn="ctr" defTabSz="685800"/>
            <a:r>
              <a:rPr lang="en-US" dirty="0">
                <a:solidFill>
                  <a:prstClr val="black"/>
                </a:solidFill>
                <a:latin typeface="Calibri" panose="020F0502020204030204"/>
              </a:rPr>
              <a:t>(Motion)</a:t>
            </a:r>
          </a:p>
        </p:txBody>
      </p:sp>
      <p:sp>
        <p:nvSpPr>
          <p:cNvPr id="14" name="Right Arrow 13">
            <a:extLst>
              <a:ext uri="{FF2B5EF4-FFF2-40B4-BE49-F238E27FC236}">
                <a16:creationId xmlns:a16="http://schemas.microsoft.com/office/drawing/2014/main" id="{0FA9FC58-23E5-8847-88DF-8D44C352F979}"/>
              </a:ext>
            </a:extLst>
          </p:cNvPr>
          <p:cNvSpPr/>
          <p:nvPr/>
        </p:nvSpPr>
        <p:spPr>
          <a:xfrm rot="7334009">
            <a:off x="1921607" y="3493367"/>
            <a:ext cx="1894613" cy="381000"/>
          </a:xfrm>
          <a:prstGeom prst="rightArrow">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ed Rectangle 5">
            <a:extLst>
              <a:ext uri="{FF2B5EF4-FFF2-40B4-BE49-F238E27FC236}">
                <a16:creationId xmlns:a16="http://schemas.microsoft.com/office/drawing/2014/main" id="{E8C121E0-47BC-4D7B-C908-03C9ECED971B}"/>
              </a:ext>
            </a:extLst>
          </p:cNvPr>
          <p:cNvSpPr/>
          <p:nvPr/>
        </p:nvSpPr>
        <p:spPr>
          <a:xfrm>
            <a:off x="3257550" y="1948135"/>
            <a:ext cx="2343150" cy="857250"/>
          </a:xfrm>
          <a:prstGeom prst="roundRect">
            <a:avLst/>
          </a:prstGeom>
          <a:solidFill>
            <a:schemeClr val="accent6">
              <a:lumMod val="20000"/>
              <a:lumOff val="80000"/>
            </a:schemeClr>
          </a:solidFill>
          <a:ln w="31750"/>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lang="en-US" dirty="0">
                <a:solidFill>
                  <a:prstClr val="black"/>
                </a:solidFill>
                <a:latin typeface="Calibri" panose="020F0502020204030204"/>
              </a:rPr>
              <a:t>3D Points </a:t>
            </a:r>
          </a:p>
          <a:p>
            <a:pPr algn="ctr" defTabSz="685800"/>
            <a:r>
              <a:rPr lang="en-US" dirty="0">
                <a:solidFill>
                  <a:prstClr val="black"/>
                </a:solidFill>
                <a:latin typeface="Calibri" panose="020F0502020204030204"/>
              </a:rPr>
              <a:t>(Structure)</a:t>
            </a:r>
          </a:p>
        </p:txBody>
      </p:sp>
      <p:sp>
        <p:nvSpPr>
          <p:cNvPr id="7" name="Rounded Rectangle 4">
            <a:extLst>
              <a:ext uri="{FF2B5EF4-FFF2-40B4-BE49-F238E27FC236}">
                <a16:creationId xmlns:a16="http://schemas.microsoft.com/office/drawing/2014/main" id="{89E34494-DD9E-9353-4D32-DA29324214CD}"/>
              </a:ext>
            </a:extLst>
          </p:cNvPr>
          <p:cNvSpPr/>
          <p:nvPr/>
        </p:nvSpPr>
        <p:spPr>
          <a:xfrm>
            <a:off x="1458311" y="4613889"/>
            <a:ext cx="2343150" cy="857250"/>
          </a:xfrm>
          <a:prstGeom prst="roundRect">
            <a:avLst/>
          </a:prstGeom>
          <a:noFill/>
          <a:ln w="31750"/>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lang="en-US" dirty="0">
                <a:solidFill>
                  <a:prstClr val="black"/>
                </a:solidFill>
                <a:latin typeface="Calibri" panose="020F0502020204030204"/>
              </a:rPr>
              <a:t>Correspondences</a:t>
            </a:r>
          </a:p>
        </p:txBody>
      </p:sp>
      <p:sp>
        <p:nvSpPr>
          <p:cNvPr id="8" name="Right Arrow 11">
            <a:extLst>
              <a:ext uri="{FF2B5EF4-FFF2-40B4-BE49-F238E27FC236}">
                <a16:creationId xmlns:a16="http://schemas.microsoft.com/office/drawing/2014/main" id="{253F982A-6AFA-0A1B-4A68-12E46B17754D}"/>
              </a:ext>
            </a:extLst>
          </p:cNvPr>
          <p:cNvSpPr/>
          <p:nvPr/>
        </p:nvSpPr>
        <p:spPr>
          <a:xfrm rot="10800000">
            <a:off x="3845367" y="4852014"/>
            <a:ext cx="1183833" cy="381000"/>
          </a:xfrm>
          <a:prstGeom prst="rightArrow">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762473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 name="Picture 68">
            <a:extLst>
              <a:ext uri="{FF2B5EF4-FFF2-40B4-BE49-F238E27FC236}">
                <a16:creationId xmlns:a16="http://schemas.microsoft.com/office/drawing/2014/main" id="{FB206958-8FDC-C441-92C6-52CF404E229F}"/>
              </a:ext>
            </a:extLst>
          </p:cNvPr>
          <p:cNvPicPr>
            <a:picLocks noChangeAspect="1"/>
          </p:cNvPicPr>
          <p:nvPr/>
        </p:nvPicPr>
        <p:blipFill>
          <a:blip r:embed="rId3"/>
          <a:stretch>
            <a:fillRect/>
          </a:stretch>
        </p:blipFill>
        <p:spPr>
          <a:xfrm>
            <a:off x="2914323" y="2559662"/>
            <a:ext cx="3181349" cy="1956414"/>
          </a:xfrm>
          <a:prstGeom prst="rect">
            <a:avLst/>
          </a:prstGeom>
        </p:spPr>
      </p:pic>
      <p:sp>
        <p:nvSpPr>
          <p:cNvPr id="2" name="Title 1">
            <a:extLst>
              <a:ext uri="{FF2B5EF4-FFF2-40B4-BE49-F238E27FC236}">
                <a16:creationId xmlns:a16="http://schemas.microsoft.com/office/drawing/2014/main" id="{68299722-4A06-9144-901A-62FBAFD646F7}"/>
              </a:ext>
            </a:extLst>
          </p:cNvPr>
          <p:cNvSpPr>
            <a:spLocks noGrp="1"/>
          </p:cNvSpPr>
          <p:nvPr>
            <p:ph type="title"/>
          </p:nvPr>
        </p:nvSpPr>
        <p:spPr>
          <a:xfrm>
            <a:off x="457200" y="269403"/>
            <a:ext cx="8229600" cy="1143000"/>
          </a:xfrm>
        </p:spPr>
        <p:txBody>
          <a:bodyPr>
            <a:normAutofit/>
          </a:bodyPr>
          <a:lstStyle/>
          <a:p>
            <a:r>
              <a:rPr lang="en-US" dirty="0"/>
              <a:t>Ultimate: Structure-from-Motion</a:t>
            </a:r>
          </a:p>
        </p:txBody>
      </p:sp>
      <p:sp>
        <p:nvSpPr>
          <p:cNvPr id="4" name="Rounded Rectangle 3">
            <a:extLst>
              <a:ext uri="{FF2B5EF4-FFF2-40B4-BE49-F238E27FC236}">
                <a16:creationId xmlns:a16="http://schemas.microsoft.com/office/drawing/2014/main" id="{74D43E0E-8DDE-5043-8BBD-D829ACAC9106}"/>
              </a:ext>
            </a:extLst>
          </p:cNvPr>
          <p:cNvSpPr/>
          <p:nvPr/>
        </p:nvSpPr>
        <p:spPr>
          <a:xfrm>
            <a:off x="5143500" y="4342154"/>
            <a:ext cx="2343150" cy="857250"/>
          </a:xfrm>
          <a:prstGeom prst="roundRect">
            <a:avLst/>
          </a:prstGeom>
          <a:ln w="31750"/>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lang="en-US" dirty="0">
                <a:solidFill>
                  <a:prstClr val="black"/>
                </a:solidFill>
                <a:latin typeface="Calibri" panose="020F0502020204030204"/>
              </a:rPr>
              <a:t>Camera </a:t>
            </a:r>
          </a:p>
          <a:p>
            <a:pPr algn="ctr" defTabSz="685800"/>
            <a:r>
              <a:rPr lang="en-US" dirty="0">
                <a:solidFill>
                  <a:prstClr val="black"/>
                </a:solidFill>
                <a:latin typeface="Calibri" panose="020F0502020204030204"/>
              </a:rPr>
              <a:t>(Motion)</a:t>
            </a:r>
          </a:p>
        </p:txBody>
      </p:sp>
      <p:sp>
        <p:nvSpPr>
          <p:cNvPr id="5" name="Rounded Rectangle 4">
            <a:extLst>
              <a:ext uri="{FF2B5EF4-FFF2-40B4-BE49-F238E27FC236}">
                <a16:creationId xmlns:a16="http://schemas.microsoft.com/office/drawing/2014/main" id="{A9A0FD78-347A-4D4F-BA60-B7B91D1A554B}"/>
              </a:ext>
            </a:extLst>
          </p:cNvPr>
          <p:cNvSpPr/>
          <p:nvPr/>
        </p:nvSpPr>
        <p:spPr>
          <a:xfrm>
            <a:off x="1458311" y="4342154"/>
            <a:ext cx="2343150" cy="857250"/>
          </a:xfrm>
          <a:prstGeom prst="roundRect">
            <a:avLst/>
          </a:prstGeom>
          <a:noFill/>
          <a:ln w="31750"/>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lang="en-US" dirty="0">
                <a:solidFill>
                  <a:prstClr val="black"/>
                </a:solidFill>
                <a:latin typeface="Calibri" panose="020F0502020204030204"/>
              </a:rPr>
              <a:t>Correspondences</a:t>
            </a:r>
          </a:p>
        </p:txBody>
      </p:sp>
      <p:sp>
        <p:nvSpPr>
          <p:cNvPr id="6" name="Rounded Rectangle 5">
            <a:extLst>
              <a:ext uri="{FF2B5EF4-FFF2-40B4-BE49-F238E27FC236}">
                <a16:creationId xmlns:a16="http://schemas.microsoft.com/office/drawing/2014/main" id="{D62AE92C-698D-6047-991F-2EF490B5EA70}"/>
              </a:ext>
            </a:extLst>
          </p:cNvPr>
          <p:cNvSpPr/>
          <p:nvPr/>
        </p:nvSpPr>
        <p:spPr>
          <a:xfrm>
            <a:off x="3257550" y="1676400"/>
            <a:ext cx="2343150" cy="857250"/>
          </a:xfrm>
          <a:prstGeom prst="roundRect">
            <a:avLst/>
          </a:prstGeom>
          <a:noFill/>
          <a:ln w="31750"/>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lang="en-US" dirty="0">
                <a:solidFill>
                  <a:prstClr val="black"/>
                </a:solidFill>
                <a:latin typeface="Calibri" panose="020F0502020204030204"/>
              </a:rPr>
              <a:t>3D Points </a:t>
            </a:r>
          </a:p>
          <a:p>
            <a:pPr algn="ctr" defTabSz="685800"/>
            <a:r>
              <a:rPr lang="en-US" dirty="0">
                <a:solidFill>
                  <a:prstClr val="black"/>
                </a:solidFill>
                <a:latin typeface="Calibri" panose="020F0502020204030204"/>
              </a:rPr>
              <a:t>(Structure)</a:t>
            </a:r>
          </a:p>
        </p:txBody>
      </p:sp>
      <p:sp>
        <p:nvSpPr>
          <p:cNvPr id="12" name="TextBox 11">
            <a:extLst>
              <a:ext uri="{FF2B5EF4-FFF2-40B4-BE49-F238E27FC236}">
                <a16:creationId xmlns:a16="http://schemas.microsoft.com/office/drawing/2014/main" id="{31C474B3-AB69-884E-8522-00D87593BAA1}"/>
              </a:ext>
            </a:extLst>
          </p:cNvPr>
          <p:cNvSpPr txBox="1"/>
          <p:nvPr/>
        </p:nvSpPr>
        <p:spPr>
          <a:xfrm rot="20570393">
            <a:off x="2353661" y="1644035"/>
            <a:ext cx="2895600" cy="369332"/>
          </a:xfrm>
          <a:prstGeom prst="rect">
            <a:avLst/>
          </a:prstGeom>
          <a:solidFill>
            <a:schemeClr val="bg1"/>
          </a:solidFill>
          <a:ln w="31750">
            <a:solidFill>
              <a:schemeClr val="tx1"/>
            </a:solidFill>
          </a:ln>
        </p:spPr>
        <p:txBody>
          <a:bodyPr wrap="square" rtlCol="0">
            <a:spAutoFit/>
          </a:bodyPr>
          <a:lstStyle/>
          <a:p>
            <a:pPr algn="ctr"/>
            <a:r>
              <a:rPr lang="en-US" b="1" dirty="0">
                <a:solidFill>
                  <a:srgbClr val="FF0000"/>
                </a:solidFill>
              </a:rPr>
              <a:t>UNKNOWN</a:t>
            </a:r>
          </a:p>
        </p:txBody>
      </p:sp>
      <p:sp>
        <p:nvSpPr>
          <p:cNvPr id="11" name="TextBox 10">
            <a:extLst>
              <a:ext uri="{FF2B5EF4-FFF2-40B4-BE49-F238E27FC236}">
                <a16:creationId xmlns:a16="http://schemas.microsoft.com/office/drawing/2014/main" id="{EF42DFDF-1AC5-9846-BBBA-F5DB80B82DB0}"/>
              </a:ext>
            </a:extLst>
          </p:cNvPr>
          <p:cNvSpPr txBox="1"/>
          <p:nvPr/>
        </p:nvSpPr>
        <p:spPr>
          <a:xfrm rot="20570393">
            <a:off x="5400234" y="5062372"/>
            <a:ext cx="2895600" cy="369332"/>
          </a:xfrm>
          <a:prstGeom prst="rect">
            <a:avLst/>
          </a:prstGeom>
          <a:solidFill>
            <a:schemeClr val="bg1"/>
          </a:solidFill>
          <a:ln w="31750">
            <a:solidFill>
              <a:schemeClr val="tx1"/>
            </a:solidFill>
          </a:ln>
        </p:spPr>
        <p:txBody>
          <a:bodyPr wrap="square" rtlCol="0">
            <a:spAutoFit/>
          </a:bodyPr>
          <a:lstStyle/>
          <a:p>
            <a:pPr algn="ctr"/>
            <a:r>
              <a:rPr lang="en-US" b="1" dirty="0">
                <a:solidFill>
                  <a:srgbClr val="FF0000"/>
                </a:solidFill>
              </a:rPr>
              <a:t>UNKNOWN</a:t>
            </a:r>
          </a:p>
        </p:txBody>
      </p:sp>
      <p:sp>
        <p:nvSpPr>
          <p:cNvPr id="3" name="TextBox 2">
            <a:extLst>
              <a:ext uri="{FF2B5EF4-FFF2-40B4-BE49-F238E27FC236}">
                <a16:creationId xmlns:a16="http://schemas.microsoft.com/office/drawing/2014/main" id="{59D62C3C-C779-8B4A-9859-A562074AA817}"/>
              </a:ext>
            </a:extLst>
          </p:cNvPr>
          <p:cNvSpPr txBox="1"/>
          <p:nvPr/>
        </p:nvSpPr>
        <p:spPr>
          <a:xfrm>
            <a:off x="119194" y="6037023"/>
            <a:ext cx="8812561" cy="830997"/>
          </a:xfrm>
          <a:prstGeom prst="rect">
            <a:avLst/>
          </a:prstGeom>
          <a:noFill/>
        </p:spPr>
        <p:txBody>
          <a:bodyPr wrap="square" rtlCol="0">
            <a:spAutoFit/>
          </a:bodyPr>
          <a:lstStyle/>
          <a:p>
            <a:pPr algn="ctr"/>
            <a:r>
              <a:rPr lang="en-US" sz="2400" dirty="0"/>
              <a:t>Start from nothing known (except maybe </a:t>
            </a:r>
            <a:r>
              <a:rPr lang="en-US" sz="2400" dirty="0" err="1"/>
              <a:t>intrinsics</a:t>
            </a:r>
            <a:r>
              <a:rPr lang="en-US" sz="2400" dirty="0"/>
              <a:t>), exploit the relationship to slowly get the right answer</a:t>
            </a:r>
          </a:p>
        </p:txBody>
      </p:sp>
      <p:sp>
        <p:nvSpPr>
          <p:cNvPr id="14" name="TextBox 13">
            <a:extLst>
              <a:ext uri="{FF2B5EF4-FFF2-40B4-BE49-F238E27FC236}">
                <a16:creationId xmlns:a16="http://schemas.microsoft.com/office/drawing/2014/main" id="{16C71946-6F9C-7F43-B431-6E311F664074}"/>
              </a:ext>
            </a:extLst>
          </p:cNvPr>
          <p:cNvSpPr txBox="1"/>
          <p:nvPr/>
        </p:nvSpPr>
        <p:spPr>
          <a:xfrm rot="20570393">
            <a:off x="1639840" y="5146795"/>
            <a:ext cx="2895600" cy="369332"/>
          </a:xfrm>
          <a:prstGeom prst="rect">
            <a:avLst/>
          </a:prstGeom>
          <a:solidFill>
            <a:schemeClr val="bg1"/>
          </a:solidFill>
          <a:ln w="31750">
            <a:solidFill>
              <a:schemeClr val="tx1"/>
            </a:solidFill>
          </a:ln>
        </p:spPr>
        <p:txBody>
          <a:bodyPr wrap="square" rtlCol="0">
            <a:spAutoFit/>
          </a:bodyPr>
          <a:lstStyle/>
          <a:p>
            <a:pPr algn="ctr"/>
            <a:r>
              <a:rPr lang="en-US" b="1" dirty="0">
                <a:solidFill>
                  <a:srgbClr val="FF0000"/>
                </a:solidFill>
              </a:rPr>
              <a:t>UNKNOWN</a:t>
            </a:r>
          </a:p>
        </p:txBody>
      </p:sp>
    </p:spTree>
    <p:extLst>
      <p:ext uri="{BB962C8B-B14F-4D97-AF65-F5344CB8AC3E}">
        <p14:creationId xmlns:p14="http://schemas.microsoft.com/office/powerpoint/2010/main" val="31728891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7394" name="Title 1"/>
          <p:cNvSpPr>
            <a:spLocks noGrp="1"/>
          </p:cNvSpPr>
          <p:nvPr>
            <p:ph type="title"/>
          </p:nvPr>
        </p:nvSpPr>
        <p:spPr/>
        <p:txBody>
          <a:bodyPr/>
          <a:lstStyle/>
          <a:p>
            <a:pPr eaLnBrk="1" hangingPunct="1"/>
            <a:r>
              <a:rPr lang="en-US" altLang="en-US" dirty="0"/>
              <a:t>Structure from Motion (</a:t>
            </a:r>
            <a:r>
              <a:rPr lang="en-US" altLang="en-US" dirty="0" err="1"/>
              <a:t>SfM</a:t>
            </a:r>
            <a:r>
              <a:rPr lang="en-US" altLang="en-US" dirty="0"/>
              <a:t>)</a:t>
            </a:r>
          </a:p>
        </p:txBody>
      </p:sp>
      <p:sp>
        <p:nvSpPr>
          <p:cNvPr id="187395" name="Content Placeholder 2"/>
          <p:cNvSpPr>
            <a:spLocks noGrp="1"/>
          </p:cNvSpPr>
          <p:nvPr>
            <p:ph idx="1"/>
          </p:nvPr>
        </p:nvSpPr>
        <p:spPr/>
        <p:txBody>
          <a:bodyPr/>
          <a:lstStyle/>
          <a:p>
            <a:pPr eaLnBrk="1" hangingPunct="1"/>
            <a:endParaRPr lang="en-US" altLang="en-US"/>
          </a:p>
          <a:p>
            <a:pPr eaLnBrk="1" hangingPunct="1"/>
            <a:endParaRPr lang="en-US" altLang="en-US"/>
          </a:p>
          <a:p>
            <a:pPr eaLnBrk="1" hangingPunct="1"/>
            <a:r>
              <a:rPr lang="en-US" altLang="en-US"/>
              <a:t>SfM solves both of these problems </a:t>
            </a:r>
            <a:r>
              <a:rPr lang="en-US" altLang="en-US" i="1"/>
              <a:t>at once</a:t>
            </a:r>
          </a:p>
          <a:p>
            <a:pPr eaLnBrk="1" hangingPunct="1"/>
            <a:r>
              <a:rPr lang="en-US" altLang="en-US"/>
              <a:t>A kind of chicken-and-egg problem</a:t>
            </a:r>
          </a:p>
          <a:p>
            <a:pPr lvl="1" eaLnBrk="1" hangingPunct="1"/>
            <a:r>
              <a:rPr lang="en-US" altLang="en-US"/>
              <a:t>(but solvable)</a:t>
            </a:r>
          </a:p>
        </p:txBody>
      </p:sp>
    </p:spTree>
    <p:extLst>
      <p:ext uri="{BB962C8B-B14F-4D97-AF65-F5344CB8AC3E}">
        <p14:creationId xmlns:p14="http://schemas.microsoft.com/office/powerpoint/2010/main" val="18660041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Text Box 5"/>
          <p:cNvSpPr txBox="1">
            <a:spLocks noChangeArrowheads="1"/>
          </p:cNvSpPr>
          <p:nvPr/>
        </p:nvSpPr>
        <p:spPr bwMode="auto">
          <a:xfrm>
            <a:off x="2590800" y="228602"/>
            <a:ext cx="34544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4000" b="0" i="0" u="none" strike="noStrike" kern="1200" cap="none" spc="0" normalizeH="0" baseline="0" noProof="0">
                <a:ln>
                  <a:noFill/>
                </a:ln>
                <a:solidFill>
                  <a:srgbClr val="000000"/>
                </a:solidFill>
                <a:effectLst/>
                <a:uLnTx/>
                <a:uFillTx/>
                <a:latin typeface="Arial" panose="020B0604020202020204" pitchFamily="34" charset="0"/>
                <a:ea typeface="+mn-ea"/>
                <a:cs typeface="+mn-cs"/>
              </a:rPr>
              <a:t>Photo Tourism</a:t>
            </a:r>
          </a:p>
        </p:txBody>
      </p:sp>
      <p:pic>
        <p:nvPicPr>
          <p:cNvPr id="188419" name="Picture 8"/>
          <p:cNvPicPr>
            <a:picLocks noChangeAspect="1" noChangeArrowheads="1"/>
          </p:cNvPicPr>
          <p:nvPr/>
        </p:nvPicPr>
        <p:blipFill>
          <a:blip r:embed="rId2">
            <a:extLst>
              <a:ext uri="{28A0092B-C50C-407E-A947-70E740481C1C}">
                <a14:useLocalDpi xmlns:a14="http://schemas.microsoft.com/office/drawing/2010/main" val="0"/>
              </a:ext>
            </a:extLst>
          </a:blip>
          <a:srcRect t="29593" r="33333" b="7275"/>
          <a:stretch>
            <a:fillRect/>
          </a:stretch>
        </p:blipFill>
        <p:spPr bwMode="auto">
          <a:xfrm>
            <a:off x="304800" y="2362202"/>
            <a:ext cx="8458200" cy="338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sp>
        <p:nvSpPr>
          <p:cNvPr id="188420" name="Rectangle 9"/>
          <p:cNvSpPr>
            <a:spLocks noChangeArrowheads="1"/>
          </p:cNvSpPr>
          <p:nvPr/>
        </p:nvSpPr>
        <p:spPr bwMode="auto">
          <a:xfrm>
            <a:off x="304800" y="1308100"/>
            <a:ext cx="77724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Noah Snavely, Steven M. Seitz, Richard Szeliski, "</a:t>
            </a: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hlinkClick r:id="rId3"/>
              </a:rPr>
              <a:t>Photo tourism: Exploring photo collections in 3D</a:t>
            </a: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SIGGRAPH 2006</a:t>
            </a:r>
          </a:p>
        </p:txBody>
      </p:sp>
      <p:sp>
        <p:nvSpPr>
          <p:cNvPr id="188421" name="TextBox 4"/>
          <p:cNvSpPr txBox="1">
            <a:spLocks noChangeArrowheads="1"/>
          </p:cNvSpPr>
          <p:nvPr/>
        </p:nvSpPr>
        <p:spPr bwMode="auto">
          <a:xfrm>
            <a:off x="3429000" y="6019802"/>
            <a:ext cx="340349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hlinkClick r:id="rId4"/>
              </a:rPr>
              <a:t>https://youtu.be/mTBPGuPLI5Y</a:t>
            </a:r>
            <a:endPar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33377387"/>
      </p:ext>
    </p:extLst>
  </p:cSld>
  <p:clrMapOvr>
    <a:masterClrMapping/>
  </p:clrMapOvr>
  <p:transition>
    <p:fad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25595</TotalTime>
  <Words>1690</Words>
  <Application>Microsoft Office PowerPoint</Application>
  <PresentationFormat>On-screen Show (4:3)</PresentationFormat>
  <Paragraphs>266</Paragraphs>
  <Slides>35</Slides>
  <Notes>16</Notes>
  <HiddenSlides>4</HiddenSlides>
  <MMClips>3</MMClips>
  <ScaleCrop>false</ScaleCrop>
  <HeadingPairs>
    <vt:vector size="6" baseType="variant">
      <vt:variant>
        <vt:lpstr>Fonts Used</vt:lpstr>
      </vt:variant>
      <vt:variant>
        <vt:i4>4</vt:i4>
      </vt:variant>
      <vt:variant>
        <vt:lpstr>Theme</vt:lpstr>
      </vt:variant>
      <vt:variant>
        <vt:i4>5</vt:i4>
      </vt:variant>
      <vt:variant>
        <vt:lpstr>Slide Titles</vt:lpstr>
      </vt:variant>
      <vt:variant>
        <vt:i4>35</vt:i4>
      </vt:variant>
    </vt:vector>
  </HeadingPairs>
  <TitlesOfParts>
    <vt:vector size="44" baseType="lpstr">
      <vt:lpstr>Arial</vt:lpstr>
      <vt:lpstr>Calibri</vt:lpstr>
      <vt:lpstr>Times New Roman</vt:lpstr>
      <vt:lpstr>Wingdings</vt:lpstr>
      <vt:lpstr>Office Theme</vt:lpstr>
      <vt:lpstr>4_Office Theme</vt:lpstr>
      <vt:lpstr>9_Office Theme</vt:lpstr>
      <vt:lpstr>3_Office Theme</vt:lpstr>
      <vt:lpstr>6_Office Theme</vt:lpstr>
      <vt:lpstr>Structure-from-Motion (SfM)</vt:lpstr>
      <vt:lpstr>Recall: Camera calibration &amp; triangulation</vt:lpstr>
      <vt:lpstr>if you know 2 you get the other:</vt:lpstr>
      <vt:lpstr>Camera Calibration; aka Perspective-n-Point</vt:lpstr>
      <vt:lpstr>Stereo (w/2 cameras); aka Triangulation</vt:lpstr>
      <vt:lpstr>?</vt:lpstr>
      <vt:lpstr>Ultimate: Structure-from-Motion</vt:lpstr>
      <vt:lpstr>Structure from Motion (SfM)</vt:lpstr>
      <vt:lpstr>PowerPoint Presentation</vt:lpstr>
      <vt:lpstr>PowerPoint Presentation</vt:lpstr>
      <vt:lpstr>Structure from Motion (SfM)</vt:lpstr>
      <vt:lpstr>Structure from motion</vt:lpstr>
      <vt:lpstr>Large-scale structure from motion</vt:lpstr>
      <vt:lpstr>Large-scale structure from motion</vt:lpstr>
      <vt:lpstr>First step: Correspondence</vt:lpstr>
      <vt:lpstr>Feature detection</vt:lpstr>
      <vt:lpstr>Feature detection</vt:lpstr>
      <vt:lpstr>Feature matching</vt:lpstr>
      <vt:lpstr>Feature matching</vt:lpstr>
      <vt:lpstr>Correspondence estimation</vt:lpstr>
      <vt:lpstr>The story so far…</vt:lpstr>
      <vt:lpstr>PowerPoint Presentation</vt:lpstr>
      <vt:lpstr>Review: Points and cameras</vt:lpstr>
      <vt:lpstr>Structure from motion</vt:lpstr>
      <vt:lpstr>Structure from motion</vt:lpstr>
      <vt:lpstr>Solving structure from motion</vt:lpstr>
      <vt:lpstr>Solving structure from motion</vt:lpstr>
      <vt:lpstr>Solving structure from motion</vt:lpstr>
      <vt:lpstr>Incremental SfM</vt:lpstr>
      <vt:lpstr>1. Picking the initial pair</vt:lpstr>
      <vt:lpstr>1. Picking the initial pair</vt:lpstr>
      <vt:lpstr>2. Two-frame reconstruction</vt:lpstr>
      <vt:lpstr>2. Two-view reconstruction</vt:lpstr>
      <vt:lpstr>Incremental SfM: Algorithm </vt:lpstr>
      <vt:lpstr>Visual Simultaneous Localization and Mapping (V-SLAM)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Physical parameters of image formation</dc:title>
  <dc:creator>trevor</dc:creator>
  <cp:lastModifiedBy>Alyosha Efros</cp:lastModifiedBy>
  <cp:revision>456</cp:revision>
  <dcterms:created xsi:type="dcterms:W3CDTF">2009-09-01T01:33:15Z</dcterms:created>
  <dcterms:modified xsi:type="dcterms:W3CDTF">2024-11-26T00:39:00Z</dcterms:modified>
</cp:coreProperties>
</file>