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82"/>
  </p:notesMasterIdLst>
  <p:handoutMasterIdLst>
    <p:handoutMasterId r:id="rId83"/>
  </p:handoutMasterIdLst>
  <p:sldIdLst>
    <p:sldId id="395" r:id="rId3"/>
    <p:sldId id="538" r:id="rId4"/>
    <p:sldId id="439" r:id="rId5"/>
    <p:sldId id="281" r:id="rId6"/>
    <p:sldId id="282" r:id="rId7"/>
    <p:sldId id="489" r:id="rId8"/>
    <p:sldId id="449" r:id="rId9"/>
    <p:sldId id="450" r:id="rId10"/>
    <p:sldId id="453" r:id="rId11"/>
    <p:sldId id="469" r:id="rId12"/>
    <p:sldId id="452" r:id="rId13"/>
    <p:sldId id="451" r:id="rId14"/>
    <p:sldId id="435" r:id="rId15"/>
    <p:sldId id="436" r:id="rId16"/>
    <p:sldId id="437" r:id="rId17"/>
    <p:sldId id="438" r:id="rId18"/>
    <p:sldId id="334" r:id="rId19"/>
    <p:sldId id="556" r:id="rId20"/>
    <p:sldId id="557" r:id="rId21"/>
    <p:sldId id="558" r:id="rId22"/>
    <p:sldId id="559" r:id="rId23"/>
    <p:sldId id="440" r:id="rId24"/>
    <p:sldId id="441" r:id="rId25"/>
    <p:sldId id="442" r:id="rId26"/>
    <p:sldId id="443" r:id="rId27"/>
    <p:sldId id="444" r:id="rId28"/>
    <p:sldId id="445" r:id="rId29"/>
    <p:sldId id="447" r:id="rId30"/>
    <p:sldId id="400" r:id="rId31"/>
    <p:sldId id="399" r:id="rId32"/>
    <p:sldId id="401" r:id="rId33"/>
    <p:sldId id="448" r:id="rId34"/>
    <p:sldId id="292" r:id="rId35"/>
    <p:sldId id="562" r:id="rId36"/>
    <p:sldId id="521" r:id="rId37"/>
    <p:sldId id="910" r:id="rId38"/>
    <p:sldId id="456" r:id="rId39"/>
    <p:sldId id="455" r:id="rId40"/>
    <p:sldId id="431" r:id="rId41"/>
    <p:sldId id="403" r:id="rId42"/>
    <p:sldId id="313" r:id="rId43"/>
    <p:sldId id="318" r:id="rId44"/>
    <p:sldId id="319" r:id="rId45"/>
    <p:sldId id="304" r:id="rId46"/>
    <p:sldId id="468" r:id="rId47"/>
    <p:sldId id="413" r:id="rId48"/>
    <p:sldId id="286" r:id="rId49"/>
    <p:sldId id="432" r:id="rId50"/>
    <p:sldId id="398" r:id="rId51"/>
    <p:sldId id="475" r:id="rId52"/>
    <p:sldId id="414" r:id="rId53"/>
    <p:sldId id="411" r:id="rId54"/>
    <p:sldId id="406" r:id="rId55"/>
    <p:sldId id="463" r:id="rId56"/>
    <p:sldId id="408" r:id="rId57"/>
    <p:sldId id="397" r:id="rId58"/>
    <p:sldId id="415" r:id="rId59"/>
    <p:sldId id="412" r:id="rId60"/>
    <p:sldId id="416" r:id="rId61"/>
    <p:sldId id="418" r:id="rId62"/>
    <p:sldId id="457" r:id="rId63"/>
    <p:sldId id="561" r:id="rId64"/>
    <p:sldId id="466" r:id="rId65"/>
    <p:sldId id="911" r:id="rId66"/>
    <p:sldId id="458" r:id="rId67"/>
    <p:sldId id="474" r:id="rId68"/>
    <p:sldId id="462" r:id="rId69"/>
    <p:sldId id="464" r:id="rId70"/>
    <p:sldId id="465" r:id="rId71"/>
    <p:sldId id="460" r:id="rId72"/>
    <p:sldId id="461" r:id="rId73"/>
    <p:sldId id="420" r:id="rId74"/>
    <p:sldId id="421" r:id="rId75"/>
    <p:sldId id="471" r:id="rId76"/>
    <p:sldId id="422" r:id="rId77"/>
    <p:sldId id="423" r:id="rId78"/>
    <p:sldId id="424" r:id="rId79"/>
    <p:sldId id="425" r:id="rId80"/>
    <p:sldId id="485" r:id="rId81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5" autoAdjust="0"/>
    <p:restoredTop sz="92042" autoAdjust="0"/>
  </p:normalViewPr>
  <p:slideViewPr>
    <p:cSldViewPr showGuides="1">
      <p:cViewPr varScale="1">
        <p:scale>
          <a:sx n="45" d="100"/>
          <a:sy n="45" d="100"/>
        </p:scale>
        <p:origin x="1107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90F496DF-9E29-1C44-8033-51A9A6DC0E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C775D0E-85F7-C345-AFBD-20C5EDCC83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0CEB0255-1DF2-7F46-9ABC-D598E22EA9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F610761E-6383-F649-A6F3-CB58B8974DF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C199CCE-64F3-244C-93F0-40967CFDF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86CFB82-F479-C54A-B5A7-8AC1C7C6D9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E6F0780-D3AA-8A4A-B321-EE6DBB23BFF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A60890B-5309-5C40-8A37-8F6F10E8FC2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7638F0C6-175D-184B-BE69-268DB5F4CC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AF3E7F1E-DB96-2546-AE47-915C7EFE6D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F45C5B42-89A7-E248-AE55-2935206FA1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4D8C74C0-BB27-D241-B7BE-B0EC525A4D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A584EB6-6A39-EC43-98CF-3C7EEA42B8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FD178E2-F927-6A4A-B4C7-7B6061D9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8E1CDB2B-5E24-8646-8BB6-1CD3A197C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21BDBD5-00B3-B94A-BEF8-48F3889B8B8D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phone cameras all have cheap lens and small aperture (everything is kind of in focus, expensive cameras give you </a:t>
            </a:r>
            <a:r>
              <a:rPr lang="en-US" dirty="0" err="1"/>
              <a:t>stuf</a:t>
            </a:r>
            <a:r>
              <a:rPr lang="en-US" dirty="0"/>
              <a:t> like above)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40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exaggerated perspective effects on the nose, step back and zoom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955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A396B-A8F4-8D10-6F1F-C06ADDB17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>
            <a:extLst>
              <a:ext uri="{FF2B5EF4-FFF2-40B4-BE49-F238E27FC236}">
                <a16:creationId xmlns:a16="http://schemas.microsoft.com/office/drawing/2014/main" id="{A2B7C76C-7832-A848-42FB-7DC05C6BEF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813DE-9D7C-4320-8DD0-4A13413A0695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8D6CCC3-C92F-7B2D-C6B1-F66B3FA68C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CDB02A58-3264-491D-CFD7-5BCD0575C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2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Blur in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865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pick one over the other? When is the right preferable over the other? wide </a:t>
            </a:r>
            <a:r>
              <a:rPr lang="en-US" dirty="0" err="1"/>
              <a:t>DoF</a:t>
            </a:r>
            <a:r>
              <a:rPr lang="en-US" dirty="0"/>
              <a:t> which one do you want? (A: smaller aperture), if things are moving, then you open it up and won’t need to wait as much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009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long </a:t>
            </a:r>
            <a:r>
              <a:rPr lang="en-US" dirty="0" err="1"/>
              <a:t>apertureso</a:t>
            </a:r>
            <a:r>
              <a:rPr lang="en-US" dirty="0"/>
              <a:t> much that the earth moved (1hr~)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732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83B658DA-F4CD-3547-AC19-F06AC7621B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0A5AB114-09D9-0B48-8CA0-E84B04F5E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54FB5BF5-30BC-E34B-A1B7-B467B49EE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253E84-C383-C346-BB13-657904468C63}" type="slidenum">
              <a:rPr lang="en-US" altLang="en-US" sz="1200" smtClean="0"/>
              <a:pPr/>
              <a:t>74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28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AB16D2F-DB8E-5541-9A31-20A0A7D7A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FA9BFF-CCB9-1A4B-B0F1-4056474BC91D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1BA54EB-A578-5444-9B11-4EEDE9445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5175"/>
            <a:ext cx="5094288" cy="3821113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4ED5BB6-0B97-A34D-B44F-4DFFB8962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It gets inverted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F7FA0C5-8D77-1244-A182-D3AB9B19FB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0EDB35-2474-0841-8BEF-EBAB3DBA73B7}" type="slidenum">
              <a:rPr lang="en-US" altLang="en-US" sz="1200" smtClean="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2465022-58F5-AD44-9C02-AB4B8DE2C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488AA6B7-0EFE-7B40-BF08-5C262D670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813DE-9D7C-4320-8DD0-4A13413A069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8CFCF-0DC3-1126-999D-37F4F6975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DEC19E82-3EEC-1D60-B9E9-627CA4D22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96B17C24-7C64-E1FF-C5B6-BC581C869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67B8802E-C35B-5D74-7A06-DBB4EEBA2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  <p:extLst>
      <p:ext uri="{BB962C8B-B14F-4D97-AF65-F5344CB8AC3E}">
        <p14:creationId xmlns:p14="http://schemas.microsoft.com/office/powerpoint/2010/main" val="3905258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287681B6-996F-5247-8C1A-FAB5E00DC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0575" indent="-303213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7613" indent="-242888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3388" indent="-242888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0750" indent="-242888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47950" indent="-242888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05150" indent="-242888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62350" indent="-242888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9550" indent="-242888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008232-EDE5-E242-A182-64F629A61C50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972FEA2-416D-F148-9DDA-CC4DFAF28D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E9E32078-417C-F041-A431-F10581772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focal point is where all the rays meet through the lens, the distance </a:t>
            </a:r>
            <a:r>
              <a:rPr lang="en-US" dirty="0" err="1"/>
              <a:t>bwetetn</a:t>
            </a:r>
            <a:r>
              <a:rPr lang="en-US" dirty="0"/>
              <a:t> the focal point and the lens is the focal length with lenses.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76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DoF</a:t>
            </a:r>
            <a:r>
              <a:rPr lang="en-US" dirty="0"/>
              <a:t> = regions that look like are in focus (not a single plane)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72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90E54-3EA1-F144-B36F-9E90C77D3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DD9643-D92B-C549-83E1-F77487B842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623BC7-62E2-FD4D-BC13-261608434A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10340-26D1-ED4C-B311-782812314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77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CB26E-6B00-4840-B98B-747B71B47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195D44-0AB7-E946-89D9-326AE8987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59141D-AA3B-E545-B42E-123510E8AF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80E48-570F-5F42-A4EF-BCB19D103D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00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67C02D-9222-FA4C-A707-2B370950BD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03FAE5-F153-BF4A-8DA7-647B3B7FC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197773-C9C5-E046-94DE-8D632B5CF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35613-47E5-4D4E-99A6-5506C6F50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27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820794-0A46-C44A-BDD8-CC783ECFE6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99F2A9-016D-4145-B780-73CEC4B5D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9F0809-C1A3-D846-9BA3-3B6D18A3B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C2FC9-DA63-6C45-B752-48F296EE7D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350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244D72-2073-2543-AEA8-1C012D35B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6368B9-B121-CE44-B46F-03FD5C38A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7937D0-A218-4B47-BCB1-7476643A2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24495-FBCD-2444-90DD-08A2E0353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7C856D-8B94-DC4E-9F75-9F24B78CE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D62139-D2FE-9F41-B8D2-1C25FD3D7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465E63-49B2-4D44-8FEB-258B54E3D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3A7C-8AE6-A04A-9046-1C9ECEF26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357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73BF1-70BB-4640-97E1-4CAE2D6C5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39B5D-9CD2-DE4E-B636-E1F28DFDA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F9B84-1E75-1148-A14F-374B0F4890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BC8CC-C8C7-0C44-851C-9352E9047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414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73E4A4-3E83-124E-BA8A-6C642F2B5F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A30B47-A81A-894B-8F49-5C91D27A7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F7E3A2-AE5E-0041-8019-C20708343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30B3-A9AB-764B-9FC9-7029F1CAF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301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A3E8A6-D91E-6542-9BCF-8757DC72F6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8D6A74-EC01-E243-B68A-0540B3BAC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3AA77B-A1D4-B140-AEC6-398EE22E1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1EEBD-9E98-2B4C-9E27-2DB29E82E2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20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A6F8CE-CF47-3B46-B0A0-50ECEF3500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A0A97E-EE8B-D74E-8497-59B486E487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22D485-A7E7-EB44-A961-C96CE2F7CB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99B33-68A9-5B4F-9E0F-9E0AFB160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993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8AEB9-5799-F849-B6F9-571D8ABA2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CDE0D9-34E2-5B45-8EAE-951B4A7B3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3129D-0FEB-3043-B9C0-A0C5367C2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B3491-C025-0444-BE80-73EB24804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08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ECD21E-D25E-134F-B922-62235F54CA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F9F913-6E1F-C241-9574-BFFEC5D23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800013-48F7-A340-B614-F27E4E12C1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20656-4FCE-244F-9887-E4C156CABA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004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A7E2DF-660C-0840-9510-09BA52D88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831B8-4F4B-D54C-9CB2-59E23E7B63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0CED3-198F-7742-B0BD-6025710DDF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ABFDB-DA39-D444-A254-8312E0924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10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A72904-3CE6-DC45-85BC-FF23964F75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02074C-900E-E64B-BB48-2976C4CC2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C97A73-87D7-1846-8302-8B13F54BB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2A169-9EF7-B64A-B146-C84FFCEDC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05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740A81-CED5-2749-8D41-E2CD71E7AD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573FA6-4DE3-B54E-9DE4-492609438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B38F2B-FFC9-0342-8BE1-07BCC8DAE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6C3A3-8976-2540-A4EB-689C4C68A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237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2F26EC-72B7-5643-AD88-DE79E14DA5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378964-1A29-D944-94DD-80F52EDE5A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08FC0-923E-A94A-89D7-79CF137C0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379E2-57F9-C246-B633-7CEE338EC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5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78C65E-D0EE-8D49-A181-5CA20A7D2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5D096-A73E-B742-8DDB-3CC0E0113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B1730C-2E63-C245-B497-4329AE0B5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EC397-4F47-DD40-AFA6-F6212E77D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9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621C9-86DC-0F42-921A-F1920F21A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C7583-9BCB-324C-8B3F-7F35D08A6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F7093-AAE7-9546-B169-F55E7B17C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1EA2-5866-FF4B-8ECF-3BB624D84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37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6E7646-058E-2048-9108-5AAD5AC49B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19694C-4315-7F4B-915A-2968795F3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BFEC5D-8894-064F-B477-9855F41C6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7635D-B770-EF4D-98C8-BB090346D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76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16A92F-91EA-AB4E-A749-E75ACC549E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5BB433-BF8A-4746-8AE7-AF96BFAD97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5A4081-9083-0C44-92CC-5D8E5A294D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FD1F1-82D7-D349-935F-E3AC24F0A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03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5A00D8-74F5-D14B-8205-6138680AF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5F2BE1-7580-DE4A-A7B7-215D9B44A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E22C69-2E28-B948-941A-29790710C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ED8D9-B1CB-614E-8821-CCAD08F46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00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0A89D4-AB42-DE47-AE7A-B92F19541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8478B-B974-F94A-B0DA-AE6F24575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B7E7B-484C-D243-A6C7-538E3954DA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7E43C-F3A1-564D-84EA-263624371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58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B4E13-1087-F542-8611-E6AFF86C4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66CFB9-40AC-B94B-BD11-5BC6B61CCD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EB2F1-A918-D945-946F-EC8313ACEB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1A299-D836-8D4F-A8F3-8BBFC93F2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41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1F167F-4A99-1547-A0A0-BAA782CDC8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F9769A5-5288-BF47-A695-0C8AB4790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204EBAF-602B-5549-B754-B4A70BE9BA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41D5566-3550-9B4D-AB43-4D6D9D8095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A170EEE-D045-594D-A910-A2F6A347AB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B4D207-7196-024C-8D2B-AC6F4663C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11054129-3D0C-7242-95F1-F3676A42B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E64E856-E54A-0D4A-B8CA-82FE3C688C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4341927-7391-1B48-B270-FABAA00D3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47D46D8-4965-AA4B-9B64-FAC22885C3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BCD10AC-FD5F-EA40-A0FE-D22B8E2E4C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39EBA74-8650-134C-9197-1291B6C3BD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CB5590-6D35-7E4C-8C4F-28FC87B90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Line 7">
            <a:extLst>
              <a:ext uri="{FF2B5EF4-FFF2-40B4-BE49-F238E27FC236}">
                <a16:creationId xmlns:a16="http://schemas.microsoft.com/office/drawing/2014/main" id="{4CD970AB-8408-BD47-A1A9-3C39F8103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petapixel.com/2012/04/18/german-garbage-men-turn-dumpsters-into-giant-pinhole-camera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physicstogo.org/index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people.csail.mit.edu/torralba/research/accidentalcamer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ncbi.nlm.nih.gov/pubmed/12094435?dopt=Abstrac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SNYtd0Ayt0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aronhertzmann.com/2024/10/07/picture-perception.html" TargetMode="Externa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evec.org/Pinhole/35mm-pinhole-camera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ebevec.org/Pinhole/" TargetMode="Externa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://www.phy.ntnu.edu.tw/java/Lens/lens_e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fros\Dropbox\courses\Computational%20Photography\my%20slides\duck.wmv" TargetMode="External"/><Relationship Id="rId1" Type="http://schemas.microsoft.com/office/2007/relationships/media" Target="file:///C:\Users\efros\Dropbox\courses\Computational%20Photography\my%20slides\duck.wmv" TargetMode="Externa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hyperlink" Target="http://filmmakermagazine.com/83872-hitchcock-to-scorcese-47-years-of-the-dolly-zoom/#.VBNtn_ldVac" TargetMode="Externa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n.wikipedia.org/wiki/Shutter_speed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vimeo.com/14958082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lardomorell.net/books/books_m02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99CACA2-8663-7E4B-B34F-2A5974EF0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The Camera</a:t>
            </a:r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91A8703C-03D7-D144-9C53-16477A2C7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39800"/>
            <a:ext cx="475297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4003227C-8224-9B42-952C-592EC8F1A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27" y="5959475"/>
            <a:ext cx="6817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400" dirty="0"/>
              <a:t>CS180: Intro to Comp. Vision, and Comp. Photo</a:t>
            </a:r>
          </a:p>
          <a:p>
            <a:pPr algn="r">
              <a:spcBef>
                <a:spcPct val="0"/>
              </a:spcBef>
            </a:pPr>
            <a:r>
              <a:rPr lang="en-US" altLang="en-US" sz="2400" dirty="0"/>
              <a:t>Efros &amp; Kanazawa, UC Berkeley, Fall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B2917F3B-F5BA-E247-9449-FD6664E65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“Trashcam” Project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2891622-2475-094B-8FED-383D8EDFE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011863"/>
            <a:ext cx="929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hlinkClick r:id="rId2"/>
              </a:rPr>
              <a:t>http://petapixel.com/2012/04/18/german-garbage-men-turn-dumpsters-into-giant-pinhole-cameras/</a:t>
            </a:r>
            <a:endParaRPr lang="en-US" altLang="en-US" sz="2400"/>
          </a:p>
        </p:txBody>
      </p:sp>
      <p:pic>
        <p:nvPicPr>
          <p:cNvPr id="15364" name="Picture 2" descr="C:\Users\efros\Downloads\6943967992_3075371a97_z.jpg">
            <a:extLst>
              <a:ext uri="{FF2B5EF4-FFF2-40B4-BE49-F238E27FC236}">
                <a16:creationId xmlns:a16="http://schemas.microsoft.com/office/drawing/2014/main" id="{B2758FDE-112B-AD45-9D6F-1453F5DD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1400"/>
            <a:ext cx="3810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C:\Users\efros\Downloads\7089772133_fc7b11857c_k.jpg">
            <a:extLst>
              <a:ext uri="{FF2B5EF4-FFF2-40B4-BE49-F238E27FC236}">
                <a16:creationId xmlns:a16="http://schemas.microsoft.com/office/drawing/2014/main" id="{6CF8CC77-2DBD-D84D-B14C-8E57B9B61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828800"/>
            <a:ext cx="471328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>
            <a:extLst>
              <a:ext uri="{FF2B5EF4-FFF2-40B4-BE49-F238E27FC236}">
                <a16:creationId xmlns:a16="http://schemas.microsoft.com/office/drawing/2014/main" id="{1C16D9CE-0B73-1044-9CA6-1739F9AD3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C5455CE-F100-034A-8CA2-45A9DAE9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r>
              <a:rPr lang="en-US" altLang="en-US"/>
              <a:t>Pinhole cameras everywhere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C1427CA8-55A3-9048-9B84-25BDE989D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838200" y="5486400"/>
            <a:ext cx="7772400" cy="1066800"/>
          </a:xfrm>
        </p:spPr>
        <p:txBody>
          <a:bodyPr rIns="132080"/>
          <a:lstStyle/>
          <a:p>
            <a:pPr marL="382588" algn="ctr"/>
            <a:r>
              <a:rPr lang="en-US" altLang="en-US" sz="1800"/>
              <a:t>Tree shadow during a solar eclipse</a:t>
            </a:r>
          </a:p>
          <a:p>
            <a:pPr marL="382588" algn="ctr"/>
            <a:r>
              <a:rPr lang="en-US" altLang="en-US"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photo credit: Nils van der Burg</a:t>
            </a:r>
            <a:br>
              <a:rPr lang="en-US" altLang="en-US" sz="1800"/>
            </a:br>
            <a:r>
              <a:rPr lang="en-US" altLang="en-US" sz="1400" u="sng">
                <a:solidFill>
                  <a:srgbClr val="0000FF"/>
                </a:solidFill>
                <a:hlinkClick r:id="rId2"/>
              </a:rPr>
              <a:t>http://www.physicstogo.org/index.cfm</a:t>
            </a:r>
            <a:endParaRPr lang="en-US" altLang="en-US" sz="1400" u="sng">
              <a:solidFill>
                <a:srgbClr val="0000FF"/>
              </a:solidFill>
            </a:endParaRP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47CE16D7-9BF7-F24C-B709-13FF8C80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041400"/>
            <a:ext cx="660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E4468C0C-D074-D946-A7CD-8E9C3E43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Slide by Steve Seitz</a:t>
            </a:r>
          </a:p>
        </p:txBody>
      </p:sp>
      <p:pic>
        <p:nvPicPr>
          <p:cNvPr id="34823" name="Picture 7" descr="C:\Users\efros\Downloads\21077376_10156627152527501_4350683522340160244_n.jpg">
            <a:extLst>
              <a:ext uri="{FF2B5EF4-FFF2-40B4-BE49-F238E27FC236}">
                <a16:creationId xmlns:a16="http://schemas.microsoft.com/office/drawing/2014/main" id="{7C5ECB1E-B8A0-984F-8ED4-9F08F8E1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438400"/>
            <a:ext cx="684212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776E3-B3E2-414C-9703-6AABD999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6248400"/>
            <a:ext cx="1576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© Trina Singley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1A035CE-09DB-7E40-99A0-2E189F901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Accidental pinhole cameras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3C325D91-ACA5-E24F-B834-803D782842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6324600"/>
            <a:ext cx="9144000" cy="457200"/>
          </a:xfrm>
        </p:spPr>
        <p:txBody>
          <a:bodyPr/>
          <a:lstStyle/>
          <a:p>
            <a:pPr algn="ctr"/>
            <a:r>
              <a:rPr lang="en-US" altLang="en-US" sz="1800"/>
              <a:t>A. Torralba and W. Freeman, </a:t>
            </a:r>
            <a:r>
              <a:rPr lang="en-US" altLang="en-US" sz="1800">
                <a:hlinkClick r:id="rId2"/>
              </a:rPr>
              <a:t>Accidental Pinhole and Pinspeck Cameras</a:t>
            </a:r>
            <a:r>
              <a:rPr lang="en-US" altLang="en-US" sz="1800"/>
              <a:t>, CVPR 2012</a:t>
            </a: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23CDF7D3-69AE-AA42-9325-C97BFE14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36650"/>
            <a:ext cx="784860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id="{958ED0F5-ECB1-1047-B81A-C016C8CF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914900"/>
            <a:ext cx="79914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45FF4D6-083D-9D4A-BEE7-3B897480E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Torralba and Freeman, CVPR’12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36DE4FC6-6F95-4247-9D1A-B5E4D8874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3470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F06B32E-A2AD-DF48-993B-BCAC85716A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5EC4163A-C889-734A-B95F-D1498DC3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28600"/>
            <a:ext cx="8324850" cy="642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290C6221-53A4-9F4E-86CE-2D7E83CEB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2A7EEB4A-3D3F-A74A-9764-0800262F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5113"/>
            <a:ext cx="8305800" cy="644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0FA34E4-DCD5-6044-8022-58DE5651C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B129B214-9786-5846-9914-2AC0E3B02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9025"/>
            <a:ext cx="8077200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229600" cy="1981200"/>
          </a:xfrm>
        </p:spPr>
        <p:txBody>
          <a:bodyPr/>
          <a:lstStyle/>
          <a:p>
            <a:r>
              <a:rPr lang="en-US" dirty="0"/>
              <a:t>Pinhole model:</a:t>
            </a:r>
          </a:p>
          <a:p>
            <a:pPr lvl="1"/>
            <a:r>
              <a:rPr lang="en-US" dirty="0"/>
              <a:t>Captures </a:t>
            </a:r>
            <a:r>
              <a:rPr lang="en-US" b="1" dirty="0"/>
              <a:t>pencil of rays</a:t>
            </a:r>
            <a:r>
              <a:rPr lang="en-US" dirty="0"/>
              <a:t> – all rays through a single point</a:t>
            </a:r>
          </a:p>
          <a:p>
            <a:pPr lvl="1"/>
            <a:r>
              <a:rPr lang="en-US" dirty="0"/>
              <a:t>The point is called </a:t>
            </a:r>
            <a:r>
              <a:rPr lang="en-US" b="1" dirty="0"/>
              <a:t>Center of Projection (COP)</a:t>
            </a:r>
          </a:p>
          <a:p>
            <a:pPr lvl="1"/>
            <a:r>
              <a:rPr lang="en-US" dirty="0"/>
              <a:t>The image is formed on the </a:t>
            </a:r>
            <a:r>
              <a:rPr lang="en-US" b="1" dirty="0"/>
              <a:t>Image Plane</a:t>
            </a:r>
          </a:p>
          <a:p>
            <a:pPr lvl="1"/>
            <a:r>
              <a:rPr lang="en-US" b="1" dirty="0"/>
              <a:t>Effective focal length</a:t>
            </a:r>
            <a:r>
              <a:rPr lang="en-US" b="1" i="1" dirty="0"/>
              <a:t> f</a:t>
            </a:r>
            <a:r>
              <a:rPr lang="en-US" dirty="0"/>
              <a:t> is distance from COP to Image Plane</a:t>
            </a:r>
          </a:p>
        </p:txBody>
      </p:sp>
      <p:pic>
        <p:nvPicPr>
          <p:cNvPr id="5124" name="Picture 4" descr="pinhole_di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1143000"/>
            <a:ext cx="48006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812984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8871-BA0F-ED3E-A73C-2EF2D371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06618-34C7-A3E7-4E8A-57DE08B36347}"/>
              </a:ext>
            </a:extLst>
          </p:cNvPr>
          <p:cNvSpPr/>
          <p:nvPr/>
        </p:nvSpPr>
        <p:spPr>
          <a:xfrm>
            <a:off x="5334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F297D24-D9D3-8C9E-75D3-35C19B553D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4191000"/>
                <a:ext cx="8763000" cy="251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Font typeface="Arial" pitchFamily="34" charset="0"/>
                  <a:buChar char="•"/>
                </a:pPr>
                <a:r>
                  <a:rPr lang="en-US" sz="2400" kern="0" dirty="0"/>
                  <a:t>How do we find the projection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2400" kern="0" dirty="0"/>
                  <a:t>of a scene point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kern="0" dirty="0"/>
                  <a:t>? 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kern="0" dirty="0"/>
                  <a:t>Form the </a:t>
                </a:r>
                <a:r>
                  <a:rPr lang="en-US" b="1" kern="0" dirty="0"/>
                  <a:t>visual ray</a:t>
                </a:r>
                <a:r>
                  <a:rPr lang="en-US" kern="0" dirty="0"/>
                  <a:t> connecting </a:t>
                </a:r>
                <a14:m>
                  <m:oMath xmlns:m="http://schemas.openxmlformats.org/officeDocument/2006/math"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kern="0" dirty="0"/>
                  <a:t> to the Center Of Projection </a:t>
                </a:r>
                <a14:m>
                  <m:oMath xmlns:m="http://schemas.openxmlformats.org/officeDocument/2006/math"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kern="0" dirty="0"/>
                  <a:t> and find where it intersects the image plane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kern="0" dirty="0"/>
                  <a:t>All scene points that lie on this visual ray have the same projection in the image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kern="0" dirty="0"/>
                  <a:t>Are there scene points for which this projection is undefined?</a:t>
                </a:r>
              </a:p>
            </p:txBody>
          </p:sp>
        </mc:Choice>
        <mc:Fallback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F297D24-D9D3-8C9E-75D3-35C19B553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4191000"/>
                <a:ext cx="8763000" cy="2514600"/>
              </a:xfrm>
              <a:prstGeom prst="rect">
                <a:avLst/>
              </a:prstGeom>
              <a:blipFill>
                <a:blip r:embed="rId2"/>
                <a:stretch>
                  <a:fillRect l="-974" t="-1699" r="-10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23">
            <a:extLst>
              <a:ext uri="{FF2B5EF4-FFF2-40B4-BE49-F238E27FC236}">
                <a16:creationId xmlns:a16="http://schemas.microsoft.com/office/drawing/2014/main" id="{68757854-4355-1BFF-E3B8-B26710C4938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1336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6A87D4-2B84-E14B-7261-430C41AB4CF9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66">
              <a:extLst>
                <a:ext uri="{FF2B5EF4-FFF2-40B4-BE49-F238E27FC236}">
                  <a16:creationId xmlns:a16="http://schemas.microsoft.com/office/drawing/2014/main" id="{9ED89FB3-F3C6-D142-3252-D7579D5CF51A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6530A6-E973-24A7-C337-71A05DE511D7}"/>
                </a:ext>
              </a:extLst>
            </p:cNvPr>
            <p:cNvCxnSpPr>
              <a:stCxn id="7" idx="0"/>
              <a:endCxn id="8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id="{3EA1BC19-BE13-8A7A-2833-C9846E5CA1E0}"/>
              </a:ext>
            </a:extLst>
          </p:cNvPr>
          <p:cNvGrpSpPr/>
          <p:nvPr/>
        </p:nvGrpSpPr>
        <p:grpSpPr>
          <a:xfrm>
            <a:off x="6248401" y="1400301"/>
            <a:ext cx="464125" cy="2336241"/>
            <a:chOff x="7162800" y="1914134"/>
            <a:chExt cx="464125" cy="2336241"/>
          </a:xfrm>
        </p:grpSpPr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4BB256E2-9B9C-571B-A8B2-9F070BF3613C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C051C77-AB38-CB4B-5C09-19282D5B97D3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9E0FE1A-EBAB-E32B-93C2-3D88FFEC8384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818EF13-5551-62FA-787F-9CE766D6524A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3BC3BCC-D183-D77C-951D-D1C4B3EEFCFB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27B1AB-F6BD-AA0F-726F-72FA645C9A2C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70">
              <a:extLst>
                <a:ext uri="{FF2B5EF4-FFF2-40B4-BE49-F238E27FC236}">
                  <a16:creationId xmlns:a16="http://schemas.microsoft.com/office/drawing/2014/main" id="{15D4D0A5-4666-B99B-A170-BD08CBA886F7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A679B-C345-9E0E-3055-4C9784E18258}"/>
              </a:ext>
            </a:extLst>
          </p:cNvPr>
          <p:cNvCxnSpPr>
            <a:stCxn id="12" idx="0"/>
          </p:cNvCxnSpPr>
          <p:nvPr/>
        </p:nvCxnSpPr>
        <p:spPr>
          <a:xfrm flipH="1">
            <a:off x="22860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36B714-C4D5-70F2-08F1-4B8A5B3AF77A}"/>
                  </a:ext>
                </a:extLst>
              </p:cNvPr>
              <p:cNvSpPr txBox="1"/>
              <p:nvPr/>
            </p:nvSpPr>
            <p:spPr>
              <a:xfrm>
                <a:off x="41910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36B714-C4D5-70F2-08F1-4B8A5B3AF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514601"/>
                <a:ext cx="304800" cy="461665"/>
              </a:xfrm>
              <a:prstGeom prst="rect">
                <a:avLst/>
              </a:prstGeom>
              <a:blipFill>
                <a:blip r:embed="rId3"/>
                <a:stretch>
                  <a:fillRect l="-6000" r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9F3C36E0-082D-0C5D-687F-1B86DC028999}"/>
              </a:ext>
            </a:extLst>
          </p:cNvPr>
          <p:cNvSpPr/>
          <p:nvPr/>
        </p:nvSpPr>
        <p:spPr bwMode="auto">
          <a:xfrm>
            <a:off x="43434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0D1C49C-594F-5FDB-4D9C-9D2155EB0C5D}"/>
              </a:ext>
            </a:extLst>
          </p:cNvPr>
          <p:cNvSpPr/>
          <p:nvPr/>
        </p:nvSpPr>
        <p:spPr bwMode="auto">
          <a:xfrm>
            <a:off x="64160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F44F64-D51C-DAA5-6D82-F85A4684CAFF}"/>
              </a:ext>
            </a:extLst>
          </p:cNvPr>
          <p:cNvSpPr/>
          <p:nvPr/>
        </p:nvSpPr>
        <p:spPr bwMode="auto">
          <a:xfrm>
            <a:off x="22463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12A4FD-4377-4049-CD82-377E2D86CB2A}"/>
                  </a:ext>
                </a:extLst>
              </p:cNvPr>
              <p:cNvSpPr txBox="1"/>
              <p:nvPr/>
            </p:nvSpPr>
            <p:spPr>
              <a:xfrm>
                <a:off x="17526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12A4FD-4377-4049-CD82-377E2D86C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164776"/>
                <a:ext cx="6096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5">
            <a:extLst>
              <a:ext uri="{FF2B5EF4-FFF2-40B4-BE49-F238E27FC236}">
                <a16:creationId xmlns:a16="http://schemas.microsoft.com/office/drawing/2014/main" id="{589C0E04-9CB7-F73C-937C-07915845E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83363"/>
            <a:ext cx="1768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dirty="0"/>
              <a:t>Slide by Lana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88F200-1059-1E30-42DB-4CD00534DB53}"/>
                  </a:ext>
                </a:extLst>
              </p:cNvPr>
              <p:cNvSpPr txBox="1"/>
              <p:nvPr/>
            </p:nvSpPr>
            <p:spPr>
              <a:xfrm flipH="1">
                <a:off x="63246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88F200-1059-1E30-42DB-4CD00534D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24600" y="878776"/>
                <a:ext cx="381000" cy="461665"/>
              </a:xfrm>
              <a:prstGeom prst="rect">
                <a:avLst/>
              </a:prstGeom>
              <a:blipFill>
                <a:blip r:embed="rId5"/>
                <a:stretch>
                  <a:fillRect l="-4839" r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7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8DB3-AD10-AEE8-6614-7C370E29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FBF324-DA66-2C9F-9BCD-7318D0E573BD}"/>
              </a:ext>
            </a:extLst>
          </p:cNvPr>
          <p:cNvSpPr/>
          <p:nvPr/>
        </p:nvSpPr>
        <p:spPr>
          <a:xfrm>
            <a:off x="5334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2" name="Group 23">
            <a:extLst>
              <a:ext uri="{FF2B5EF4-FFF2-40B4-BE49-F238E27FC236}">
                <a16:creationId xmlns:a16="http://schemas.microsoft.com/office/drawing/2014/main" id="{871B2D96-2C64-2F84-19D1-F0E60DD650BF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1336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7744870-4EBE-E772-A775-113CFD7BC512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9FB059B5-0A74-C19F-2553-D82135E8ECE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70F82E0-A317-747F-5717-1473B47506BB}"/>
                </a:ext>
              </a:extLst>
            </p:cNvPr>
            <p:cNvCxnSpPr>
              <a:stCxn id="33" idx="0"/>
              <a:endCxn id="34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24">
            <a:extLst>
              <a:ext uri="{FF2B5EF4-FFF2-40B4-BE49-F238E27FC236}">
                <a16:creationId xmlns:a16="http://schemas.microsoft.com/office/drawing/2014/main" id="{6E4175AD-072B-7268-BE27-F784AC5B2C18}"/>
              </a:ext>
            </a:extLst>
          </p:cNvPr>
          <p:cNvGrpSpPr/>
          <p:nvPr/>
        </p:nvGrpSpPr>
        <p:grpSpPr>
          <a:xfrm>
            <a:off x="6248401" y="1400301"/>
            <a:ext cx="464125" cy="2336241"/>
            <a:chOff x="7162800" y="1914134"/>
            <a:chExt cx="464125" cy="2336241"/>
          </a:xfrm>
        </p:grpSpPr>
        <p:grpSp>
          <p:nvGrpSpPr>
            <p:cNvPr id="37" name="Group 18">
              <a:extLst>
                <a:ext uri="{FF2B5EF4-FFF2-40B4-BE49-F238E27FC236}">
                  <a16:creationId xmlns:a16="http://schemas.microsoft.com/office/drawing/2014/main" id="{A4FD6C6B-DFE5-FB2C-4DED-D25A8A17DF3F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7514D5B-75B6-D264-4959-18C4F5DA2E46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B6EF41-6F6D-7F75-7055-CA822314C65A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AE7ACC3-DC5D-E85A-54AF-2B5D2D6A2F3E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41254C5-2D87-2E6D-6CB5-51FC60E4325B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068FF8F-151B-F12A-5EF7-536AE865665F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Freeform 52">
              <a:extLst>
                <a:ext uri="{FF2B5EF4-FFF2-40B4-BE49-F238E27FC236}">
                  <a16:creationId xmlns:a16="http://schemas.microsoft.com/office/drawing/2014/main" id="{C4FECBDF-7D0F-5047-A1B2-67E52C4902C6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E73F239-FD40-3E92-7F0B-E2B1E3E834E8}"/>
              </a:ext>
            </a:extLst>
          </p:cNvPr>
          <p:cNvCxnSpPr>
            <a:stCxn id="38" idx="0"/>
          </p:cNvCxnSpPr>
          <p:nvPr/>
        </p:nvCxnSpPr>
        <p:spPr>
          <a:xfrm flipH="1">
            <a:off x="22860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3">
                <a:extLst>
                  <a:ext uri="{FF2B5EF4-FFF2-40B4-BE49-F238E27FC236}">
                    <a16:creationId xmlns:a16="http://schemas.microsoft.com/office/drawing/2014/main" id="{9F680360-1A22-2657-7715-A2CA222D93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4267200"/>
                <a:ext cx="8534400" cy="251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/>
                  <a:t>Canonical coordinate system</a:t>
                </a:r>
              </a:p>
              <a:p>
                <a:pPr lvl="1"/>
                <a:r>
                  <a:rPr lang="en-US" sz="1800" dirty="0"/>
                  <a:t>The optical center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800" dirty="0"/>
                  <a:t>) is at the origin</a:t>
                </a:r>
              </a:p>
              <a:p>
                <a:pPr lvl="1"/>
                <a:r>
                  <a:rPr lang="en-US" sz="1800" dirty="0"/>
                  <a:t>The z axis is the </a:t>
                </a:r>
                <a:r>
                  <a:rPr lang="en-US" sz="1800" i="1" dirty="0"/>
                  <a:t>optical axis </a:t>
                </a:r>
                <a:r>
                  <a:rPr lang="en-US" sz="1800" dirty="0"/>
                  <a:t>perpendicular to the image plane</a:t>
                </a:r>
              </a:p>
              <a:p>
                <a:pPr lvl="1"/>
                <a:r>
                  <a:rPr lang="en-US" sz="1800" dirty="0"/>
                  <a:t>The </a:t>
                </a:r>
                <a:r>
                  <a:rPr lang="en-US" sz="1800" dirty="0" err="1"/>
                  <a:t>xy</a:t>
                </a:r>
                <a:r>
                  <a:rPr lang="en-US" sz="1800" dirty="0"/>
                  <a:t> plane is parallel to the image plane, x and y axes are horizontal and vertical directions of the image plane</a:t>
                </a:r>
                <a:br>
                  <a:rPr lang="en-US" sz="1800" dirty="0"/>
                </a:br>
                <a:endParaRPr lang="en-US" sz="1800" dirty="0"/>
              </a:p>
            </p:txBody>
          </p:sp>
        </mc:Choice>
        <mc:Fallback xmlns="">
          <p:sp>
            <p:nvSpPr>
              <p:cNvPr id="45" name="Rectangle 3">
                <a:extLst>
                  <a:ext uri="{FF2B5EF4-FFF2-40B4-BE49-F238E27FC236}">
                    <a16:creationId xmlns:a16="http://schemas.microsoft.com/office/drawing/2014/main" id="{9F680360-1A22-2657-7715-A2CA222D9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4267200"/>
                <a:ext cx="8534400" cy="2514600"/>
              </a:xfrm>
              <a:prstGeom prst="rect">
                <a:avLst/>
              </a:prstGeom>
              <a:blipFill>
                <a:blip r:embed="rId2"/>
                <a:stretch>
                  <a:fillRect l="-1429" t="-2421" r="-1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>
            <a:extLst>
              <a:ext uri="{FF2B5EF4-FFF2-40B4-BE49-F238E27FC236}">
                <a16:creationId xmlns:a16="http://schemas.microsoft.com/office/drawing/2014/main" id="{D5CAFF47-9324-8C82-DB70-D4B470A32F43}"/>
              </a:ext>
            </a:extLst>
          </p:cNvPr>
          <p:cNvSpPr/>
          <p:nvPr/>
        </p:nvSpPr>
        <p:spPr bwMode="auto">
          <a:xfrm>
            <a:off x="43434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3F96A05-A9F4-2CE9-AB1D-D8655AA03530}"/>
              </a:ext>
            </a:extLst>
          </p:cNvPr>
          <p:cNvSpPr/>
          <p:nvPr/>
        </p:nvSpPr>
        <p:spPr bwMode="auto">
          <a:xfrm>
            <a:off x="64160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4ECFAA0-2D43-8C6F-930D-ED1158CF8889}"/>
              </a:ext>
            </a:extLst>
          </p:cNvPr>
          <p:cNvSpPr/>
          <p:nvPr/>
        </p:nvSpPr>
        <p:spPr bwMode="auto">
          <a:xfrm>
            <a:off x="22463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FA5F141-1319-A989-84F3-5C1E326BEF40}"/>
              </a:ext>
            </a:extLst>
          </p:cNvPr>
          <p:cNvCxnSpPr/>
          <p:nvPr/>
        </p:nvCxnSpPr>
        <p:spPr bwMode="auto">
          <a:xfrm flipH="1">
            <a:off x="73914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A970CEB-4AD4-8CA8-8176-45949D9726B5}"/>
              </a:ext>
            </a:extLst>
          </p:cNvPr>
          <p:cNvCxnSpPr/>
          <p:nvPr/>
        </p:nvCxnSpPr>
        <p:spPr bwMode="auto">
          <a:xfrm flipV="1">
            <a:off x="85344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4026336-15E0-8650-E47A-903D4A170798}"/>
              </a:ext>
            </a:extLst>
          </p:cNvPr>
          <p:cNvCxnSpPr/>
          <p:nvPr/>
        </p:nvCxnSpPr>
        <p:spPr bwMode="auto">
          <a:xfrm flipH="1">
            <a:off x="75438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4C69B1-99AF-59C3-32E7-F0360BA53736}"/>
                  </a:ext>
                </a:extLst>
              </p:cNvPr>
              <p:cNvSpPr txBox="1"/>
              <p:nvPr/>
            </p:nvSpPr>
            <p:spPr>
              <a:xfrm>
                <a:off x="6934200" y="22098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4C69B1-99AF-59C3-32E7-F0360BA53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2209801"/>
                <a:ext cx="304800" cy="461665"/>
              </a:xfrm>
              <a:prstGeom prst="rect">
                <a:avLst/>
              </a:prstGeom>
              <a:blipFill>
                <a:blip r:embed="rId3"/>
                <a:stretch>
                  <a:fillRect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57B61C4-8479-05EE-C611-206D86280A69}"/>
                  </a:ext>
                </a:extLst>
              </p:cNvPr>
              <p:cNvSpPr txBox="1"/>
              <p:nvPr/>
            </p:nvSpPr>
            <p:spPr>
              <a:xfrm>
                <a:off x="7162800" y="28194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57B61C4-8479-05EE-C611-206D86280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819401"/>
                <a:ext cx="304800" cy="461665"/>
              </a:xfrm>
              <a:prstGeom prst="rect">
                <a:avLst/>
              </a:prstGeom>
              <a:blipFill>
                <a:blip r:embed="rId4"/>
                <a:stretch>
                  <a:fillRect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C7F2AD0-71A7-387C-C9F6-B81097D187D6}"/>
                  </a:ext>
                </a:extLst>
              </p:cNvPr>
              <p:cNvSpPr txBox="1"/>
              <p:nvPr/>
            </p:nvSpPr>
            <p:spPr>
              <a:xfrm>
                <a:off x="8153400" y="1062336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C7F2AD0-71A7-387C-C9F6-B81097D18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062336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l="-6000" r="-2000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5C6517D-8DD3-6E75-D8BE-5805A47ABE93}"/>
                  </a:ext>
                </a:extLst>
              </p:cNvPr>
              <p:cNvSpPr txBox="1"/>
              <p:nvPr/>
            </p:nvSpPr>
            <p:spPr>
              <a:xfrm flipH="1">
                <a:off x="63246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5C6517D-8DD3-6E75-D8BE-5805A47AB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24600" y="878776"/>
                <a:ext cx="381000" cy="461665"/>
              </a:xfrm>
              <a:prstGeom prst="rect">
                <a:avLst/>
              </a:prstGeom>
              <a:blipFill>
                <a:blip r:embed="rId6"/>
                <a:stretch>
                  <a:fillRect l="-4839" r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1600F1-7B2A-EDEB-A881-064A688CE2DD}"/>
                  </a:ext>
                </a:extLst>
              </p:cNvPr>
              <p:cNvSpPr txBox="1"/>
              <p:nvPr/>
            </p:nvSpPr>
            <p:spPr>
              <a:xfrm>
                <a:off x="41910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1600F1-7B2A-EDEB-A881-064A688CE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514601"/>
                <a:ext cx="304800" cy="461665"/>
              </a:xfrm>
              <a:prstGeom prst="rect">
                <a:avLst/>
              </a:prstGeom>
              <a:blipFill>
                <a:blip r:embed="rId7"/>
                <a:stretch>
                  <a:fillRect l="-6000" r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019AB5F-1515-0F33-F1E0-41C50E92A38A}"/>
                  </a:ext>
                </a:extLst>
              </p:cNvPr>
              <p:cNvSpPr txBox="1"/>
              <p:nvPr/>
            </p:nvSpPr>
            <p:spPr>
              <a:xfrm>
                <a:off x="17526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019AB5F-1515-0F33-F1E0-41C50E92A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164776"/>
                <a:ext cx="6096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5">
            <a:extLst>
              <a:ext uri="{FF2B5EF4-FFF2-40B4-BE49-F238E27FC236}">
                <a16:creationId xmlns:a16="http://schemas.microsoft.com/office/drawing/2014/main" id="{7486A199-12F8-FBE0-B6E5-6FA0AFC3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83363"/>
            <a:ext cx="1768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dirty="0"/>
              <a:t>Slide by Lana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861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A702C22-B55A-4EE4-B761-B07E0979D9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 dirty="0"/>
              <a:t>PHOTOGRAPHY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2FEE036-1AA0-4221-B89F-D6AFF9FF0060}"/>
              </a:ext>
            </a:extLst>
          </p:cNvPr>
          <p:cNvSpPr/>
          <p:nvPr/>
        </p:nvSpPr>
        <p:spPr bwMode="auto">
          <a:xfrm rot="16200000">
            <a:off x="3352800" y="2590800"/>
            <a:ext cx="457200" cy="1371600"/>
          </a:xfrm>
          <a:prstGeom prst="leftBrace">
            <a:avLst>
              <a:gd name="adj1" fmla="val 45256"/>
              <a:gd name="adj2" fmla="val 50000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trike="sngStrike" dirty="0">
              <a:cs typeface="Arial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B6D7B1B-152B-4318-BFFE-B3338927EE39}"/>
              </a:ext>
            </a:extLst>
          </p:cNvPr>
          <p:cNvSpPr/>
          <p:nvPr/>
        </p:nvSpPr>
        <p:spPr bwMode="auto">
          <a:xfrm rot="16200000">
            <a:off x="5105400" y="2362200"/>
            <a:ext cx="457200" cy="1828800"/>
          </a:xfrm>
          <a:prstGeom prst="leftBrace">
            <a:avLst>
              <a:gd name="adj1" fmla="val 45256"/>
              <a:gd name="adj2" fmla="val 50000"/>
            </a:avLst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4431F-5475-4F9C-A964-E151AA31F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505200"/>
            <a:ext cx="75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E3211-A9C7-43DA-91F7-DF7F2DF8C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29000"/>
            <a:ext cx="1330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accent2"/>
                </a:solidFill>
              </a:rPr>
              <a:t>drawing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accent2"/>
                </a:solidFill>
              </a:rPr>
              <a:t> / writing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537D8C-A2CF-4619-8287-0E8C63E0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Etymology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3D503D-C224-9B88-6586-A53E5FE4DF76}"/>
              </a:ext>
            </a:extLst>
          </p:cNvPr>
          <p:cNvCxnSpPr/>
          <p:nvPr/>
        </p:nvCxnSpPr>
        <p:spPr>
          <a:xfrm flipH="1">
            <a:off x="2263983" y="2498260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C6220F-E5E7-2628-937A-E9B74466101B}"/>
                  </a:ext>
                </a:extLst>
              </p:cNvPr>
              <p:cNvSpPr txBox="1"/>
              <p:nvPr/>
            </p:nvSpPr>
            <p:spPr>
              <a:xfrm>
                <a:off x="3068391" y="1927681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C6220F-E5E7-2628-937A-E9B744661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91" y="1927681"/>
                <a:ext cx="448584" cy="461665"/>
              </a:xfrm>
              <a:prstGeom prst="rect">
                <a:avLst/>
              </a:prstGeom>
              <a:blipFill>
                <a:blip r:embed="rId2"/>
                <a:stretch>
                  <a:fillRect l="-1351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690F51-6C34-9D83-2838-BEB7D703F51A}"/>
              </a:ext>
            </a:extLst>
          </p:cNvPr>
          <p:cNvCxnSpPr/>
          <p:nvPr/>
        </p:nvCxnSpPr>
        <p:spPr>
          <a:xfrm>
            <a:off x="6443109" y="1495784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9C6873-C71F-4E59-7468-24EC9884C344}"/>
              </a:ext>
            </a:extLst>
          </p:cNvPr>
          <p:cNvCxnSpPr/>
          <p:nvPr/>
        </p:nvCxnSpPr>
        <p:spPr>
          <a:xfrm>
            <a:off x="4397583" y="2498260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4AC5E1-6708-D0B8-F135-A8234EAB5917}"/>
                  </a:ext>
                </a:extLst>
              </p:cNvPr>
              <p:cNvSpPr txBox="1"/>
              <p:nvPr/>
            </p:nvSpPr>
            <p:spPr>
              <a:xfrm>
                <a:off x="5616783" y="1973515"/>
                <a:ext cx="4239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4AC5E1-6708-D0B8-F135-A8234EAB5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783" y="1973515"/>
                <a:ext cx="42396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EF6538-88BC-3CB1-25A2-904B3E556984}"/>
              </a:ext>
            </a:extLst>
          </p:cNvPr>
          <p:cNvCxnSpPr/>
          <p:nvPr/>
        </p:nvCxnSpPr>
        <p:spPr>
          <a:xfrm rot="5400000">
            <a:off x="1730583" y="3031659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2AEE7F-C6E8-7F46-651A-72384ABCA0E9}"/>
                  </a:ext>
                </a:extLst>
              </p:cNvPr>
              <p:cNvSpPr txBox="1"/>
              <p:nvPr/>
            </p:nvSpPr>
            <p:spPr>
              <a:xfrm>
                <a:off x="2187783" y="2469559"/>
                <a:ext cx="991362" cy="722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2AEE7F-C6E8-7F46-651A-72384ABC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783" y="2469559"/>
                <a:ext cx="991362" cy="7223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3A03A7-2107-803D-5EEF-44F464C538D6}"/>
              </a:ext>
            </a:extLst>
          </p:cNvPr>
          <p:cNvCxnSpPr>
            <a:cxnSpLocks/>
          </p:cNvCxnSpPr>
          <p:nvPr/>
        </p:nvCxnSpPr>
        <p:spPr>
          <a:xfrm flipH="1">
            <a:off x="2263983" y="1439599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1865CC-371F-CE1C-74B7-E3AAEDB097EB}"/>
                  </a:ext>
                </a:extLst>
              </p:cNvPr>
              <p:cNvSpPr txBox="1"/>
              <p:nvPr/>
            </p:nvSpPr>
            <p:spPr>
              <a:xfrm>
                <a:off x="6563996" y="1671935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1865CC-371F-CE1C-74B7-E3AAEDB09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996" y="1671935"/>
                <a:ext cx="446404" cy="461665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988DD02A-8B24-3E91-EC3A-D38A5D2C7BB1}"/>
              </a:ext>
            </a:extLst>
          </p:cNvPr>
          <p:cNvSpPr/>
          <p:nvPr/>
        </p:nvSpPr>
        <p:spPr bwMode="auto">
          <a:xfrm>
            <a:off x="4321383" y="2481751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7497CF-1AB6-60A2-DA37-DDD7BE752F96}"/>
              </a:ext>
            </a:extLst>
          </p:cNvPr>
          <p:cNvSpPr/>
          <p:nvPr/>
        </p:nvSpPr>
        <p:spPr bwMode="auto">
          <a:xfrm>
            <a:off x="6394023" y="140275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E6E81C-6E21-54E0-16C5-CCEF6F36882C}"/>
              </a:ext>
            </a:extLst>
          </p:cNvPr>
          <p:cNvSpPr/>
          <p:nvPr/>
        </p:nvSpPr>
        <p:spPr bwMode="auto">
          <a:xfrm>
            <a:off x="2224359" y="353635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C06A94-A0F0-056D-8939-E387AC5851F5}"/>
                  </a:ext>
                </a:extLst>
              </p:cNvPr>
              <p:cNvSpPr txBox="1"/>
              <p:nvPr/>
            </p:nvSpPr>
            <p:spPr>
              <a:xfrm flipH="1">
                <a:off x="6302583" y="909935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C06A94-A0F0-056D-8939-E387AC585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02583" y="909935"/>
                <a:ext cx="381000" cy="461665"/>
              </a:xfrm>
              <a:prstGeom prst="rect">
                <a:avLst/>
              </a:prstGeom>
              <a:blipFill>
                <a:blip r:embed="rId6"/>
                <a:stretch>
                  <a:fillRect l="-4839" r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EF79A6-7F58-C93F-63A3-9273B85821BD}"/>
                  </a:ext>
                </a:extLst>
              </p:cNvPr>
              <p:cNvSpPr txBox="1"/>
              <p:nvPr/>
            </p:nvSpPr>
            <p:spPr>
              <a:xfrm>
                <a:off x="4168983" y="2545760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EF79A6-7F58-C93F-63A3-9273B8582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983" y="2545760"/>
                <a:ext cx="304800" cy="461665"/>
              </a:xfrm>
              <a:prstGeom prst="rect">
                <a:avLst/>
              </a:prstGeom>
              <a:blipFill>
                <a:blip r:embed="rId7"/>
                <a:stretch>
                  <a:fillRect l="-6000" r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DE10BE-1450-E341-F624-150E568B942C}"/>
                  </a:ext>
                </a:extLst>
              </p:cNvPr>
              <p:cNvSpPr txBox="1"/>
              <p:nvPr/>
            </p:nvSpPr>
            <p:spPr>
              <a:xfrm>
                <a:off x="1730583" y="3195935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DE10BE-1450-E341-F624-150E568B9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583" y="3195935"/>
                <a:ext cx="6096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3B932B-4A50-1FA7-F112-1674F6DD9A79}"/>
                  </a:ext>
                </a:extLst>
              </p:cNvPr>
              <p:cNvSpPr/>
              <p:nvPr/>
            </p:nvSpPr>
            <p:spPr>
              <a:xfrm>
                <a:off x="2590800" y="4648200"/>
                <a:ext cx="3426323" cy="82747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3B932B-4A50-1FA7-F112-1674F6DD9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4648200"/>
                <a:ext cx="3426323" cy="827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6203CB-A64F-CB3D-D1E0-7A2FB1E848A5}"/>
                  </a:ext>
                </a:extLst>
              </p:cNvPr>
              <p:cNvSpPr/>
              <p:nvPr/>
            </p:nvSpPr>
            <p:spPr>
              <a:xfrm>
                <a:off x="1791123" y="2617494"/>
                <a:ext cx="549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6203CB-A64F-CB3D-D1E0-7A2FB1E84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123" y="2617494"/>
                <a:ext cx="549060" cy="461665"/>
              </a:xfrm>
              <a:prstGeom prst="rect">
                <a:avLst/>
              </a:prstGeom>
              <a:blipFill>
                <a:blip r:embed="rId10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B5544FB5-0625-6AB0-AB5A-E99DBD99227E}"/>
              </a:ext>
            </a:extLst>
          </p:cNvPr>
          <p:cNvSpPr txBox="1">
            <a:spLocks/>
          </p:cNvSpPr>
          <p:nvPr/>
        </p:nvSpPr>
        <p:spPr>
          <a:xfrm>
            <a:off x="685800" y="195412"/>
            <a:ext cx="77724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Deriving perspective projection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4B75F2CC-C04D-6732-6AF5-03C0BC2D4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83363"/>
            <a:ext cx="17684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 dirty="0"/>
              <a:t>Slide by Lana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94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FA8A-8207-50A4-20BE-BBD46F5868F5}"/>
              </a:ext>
            </a:extLst>
          </p:cNvPr>
          <p:cNvSpPr txBox="1">
            <a:spLocks/>
          </p:cNvSpPr>
          <p:nvPr/>
        </p:nvSpPr>
        <p:spPr>
          <a:xfrm>
            <a:off x="685800" y="195412"/>
            <a:ext cx="77724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Avoiding Inversion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29C15-9DA8-9290-26B0-05FCB729783B}"/>
              </a:ext>
            </a:extLst>
          </p:cNvPr>
          <p:cNvSpPr txBox="1"/>
          <p:nvPr/>
        </p:nvSpPr>
        <p:spPr>
          <a:xfrm>
            <a:off x="105217" y="5462259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of dealing with an image that is </a:t>
            </a:r>
            <a:r>
              <a:rPr lang="en-US" b="1" dirty="0"/>
              <a:t>upside down</a:t>
            </a:r>
            <a:r>
              <a:rPr lang="en-US" dirty="0"/>
              <a:t>, most of the time we will pretend that the image plane is </a:t>
            </a:r>
            <a:r>
              <a:rPr lang="en-US" b="1" dirty="0"/>
              <a:t>in front </a:t>
            </a:r>
            <a:r>
              <a:rPr lang="en-US" dirty="0"/>
              <a:t>of the camera center</a:t>
            </a: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BE66D1D7-0DC7-CB2E-8B97-37ACFDCD63EC}"/>
              </a:ext>
            </a:extLst>
          </p:cNvPr>
          <p:cNvSpPr/>
          <p:nvPr/>
        </p:nvSpPr>
        <p:spPr bwMode="auto">
          <a:xfrm>
            <a:off x="310200" y="1981200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6EEA022C-160B-BB7F-FF7D-41C2F36A35D1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579585" y="2553960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3DCB91-CCC1-C54C-AEF3-83612634FF3C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1582C1DA-7B7D-26DA-F199-CE9A5A2033B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C7C1796-3250-F261-97E8-44FF0647040F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F9436594-0D21-C099-633B-FF1880DE9B69}"/>
              </a:ext>
            </a:extLst>
          </p:cNvPr>
          <p:cNvGrpSpPr/>
          <p:nvPr/>
        </p:nvGrpSpPr>
        <p:grpSpPr>
          <a:xfrm>
            <a:off x="3471600" y="1668261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45FBB862-DDE2-222A-31A9-883C0CAD2D1C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8CB1535-25A7-4904-851F-835CD9AB0EB3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3791F82-AFFA-0E45-19FD-62C96CE1E295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05B3740-BB7C-47C0-3D44-2FFCDAE14FF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7E2022-1E9D-0AC6-298F-A94B855430BA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B5FD2A3-424C-839B-3FF5-4E383FBB5D4F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A531EAA9-BA19-0ECA-2D37-57CC26F12099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A5F18E-9C79-2D3D-5817-974F090BAC23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51095" y="1676400"/>
            <a:ext cx="3026034" cy="1608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032C17-97FA-CE31-FE87-2B54633556DF}"/>
              </a:ext>
            </a:extLst>
          </p:cNvPr>
          <p:cNvCxnSpPr>
            <a:cxnSpLocks/>
            <a:stCxn id="12" idx="3"/>
            <a:endCxn id="6" idx="2"/>
          </p:cNvCxnSpPr>
          <p:nvPr/>
        </p:nvCxnSpPr>
        <p:spPr>
          <a:xfrm flipH="1" flipV="1">
            <a:off x="653992" y="2553960"/>
            <a:ext cx="2884563" cy="1417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4809EEF-8797-8466-88E1-886A1C249DDC}"/>
              </a:ext>
            </a:extLst>
          </p:cNvPr>
          <p:cNvSpPr/>
          <p:nvPr/>
        </p:nvSpPr>
        <p:spPr bwMode="auto">
          <a:xfrm>
            <a:off x="1315251" y="284351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23">
            <a:extLst>
              <a:ext uri="{FF2B5EF4-FFF2-40B4-BE49-F238E27FC236}">
                <a16:creationId xmlns:a16="http://schemas.microsoft.com/office/drawing/2014/main" id="{30069C13-6627-294A-9A3E-63649AF2BB05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6533070" y="2482792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0F53F4-661F-6CC2-DE87-57C08C1F274D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654637A0-1A61-C6CC-6B70-8DA0094985DE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ED44D0A-BC45-31B3-94F0-7C835B89D88F}"/>
                </a:ext>
              </a:extLst>
            </p:cNvPr>
            <p:cNvCxnSpPr>
              <a:stCxn id="21" idx="0"/>
              <a:endCxn id="22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DA3C1F7C-2B45-76C4-43C1-A2ED5057C637}"/>
              </a:ext>
            </a:extLst>
          </p:cNvPr>
          <p:cNvGrpSpPr/>
          <p:nvPr/>
        </p:nvGrpSpPr>
        <p:grpSpPr>
          <a:xfrm>
            <a:off x="7924801" y="1656979"/>
            <a:ext cx="464125" cy="2336241"/>
            <a:chOff x="7162800" y="1914134"/>
            <a:chExt cx="464125" cy="2336241"/>
          </a:xfrm>
        </p:grpSpPr>
        <p:grpSp>
          <p:nvGrpSpPr>
            <p:cNvPr id="25" name="Group 18">
              <a:extLst>
                <a:ext uri="{FF2B5EF4-FFF2-40B4-BE49-F238E27FC236}">
                  <a16:creationId xmlns:a16="http://schemas.microsoft.com/office/drawing/2014/main" id="{E43A5400-A986-1CC2-F80E-7DC3C56217DF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CF17637-1AED-8D5A-CA37-BF86DFF21A90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E71B28-8BB4-2A5E-2684-EDA352437C67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6D63C34-E8A0-6473-6FD5-BA9478457DE6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57A76D-381F-30F0-E7FE-DB574F3CA7A9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9B2085B-3C15-D1B6-C69F-ADB16ADC2780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143C2E27-29D4-014E-1009-3B7A14C768DB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4787CC-7B7D-E2DB-F1A0-8E77AA5F85A9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5804591" y="1665118"/>
            <a:ext cx="2325740" cy="1245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DA9EB5-7F95-561F-7EA9-014133A336E0}"/>
              </a:ext>
            </a:extLst>
          </p:cNvPr>
          <p:cNvCxnSpPr>
            <a:cxnSpLocks/>
            <a:stCxn id="27" idx="3"/>
            <a:endCxn id="34" idx="5"/>
          </p:cNvCxnSpPr>
          <p:nvPr/>
        </p:nvCxnSpPr>
        <p:spPr>
          <a:xfrm flipH="1" flipV="1">
            <a:off x="5869249" y="2910287"/>
            <a:ext cx="2122507" cy="104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8B05A16-8044-A617-2E2B-D83E3D0324E0}"/>
              </a:ext>
            </a:extLst>
          </p:cNvPr>
          <p:cNvSpPr/>
          <p:nvPr/>
        </p:nvSpPr>
        <p:spPr bwMode="auto">
          <a:xfrm>
            <a:off x="5791200" y="2832238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65">
            <a:extLst>
              <a:ext uri="{FF2B5EF4-FFF2-40B4-BE49-F238E27FC236}">
                <a16:creationId xmlns:a16="http://schemas.microsoft.com/office/drawing/2014/main" id="{8DBD84E3-E677-C144-EB1C-4E10BED84E21}"/>
              </a:ext>
            </a:extLst>
          </p:cNvPr>
          <p:cNvSpPr/>
          <p:nvPr/>
        </p:nvSpPr>
        <p:spPr bwMode="auto">
          <a:xfrm>
            <a:off x="6276178" y="1951669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Notched Right Arrow 4">
            <a:extLst>
              <a:ext uri="{FF2B5EF4-FFF2-40B4-BE49-F238E27FC236}">
                <a16:creationId xmlns:a16="http://schemas.microsoft.com/office/drawing/2014/main" id="{A6C4403D-B937-78BD-E1A7-EB5C4D8861E2}"/>
              </a:ext>
            </a:extLst>
          </p:cNvPr>
          <p:cNvSpPr/>
          <p:nvPr/>
        </p:nvSpPr>
        <p:spPr bwMode="auto">
          <a:xfrm>
            <a:off x="4419600" y="2449278"/>
            <a:ext cx="1107088" cy="94879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3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>
            <a:extLst>
              <a:ext uri="{FF2B5EF4-FFF2-40B4-BE49-F238E27FC236}">
                <a16:creationId xmlns:a16="http://schemas.microsoft.com/office/drawing/2014/main" id="{28DE411E-3D5E-EB47-A1AA-29B4C5B0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3">
            <a:extLst>
              <a:ext uri="{FF2B5EF4-FFF2-40B4-BE49-F238E27FC236}">
                <a16:creationId xmlns:a16="http://schemas.microsoft.com/office/drawing/2014/main" id="{8BB4B2EB-86D4-374D-B77A-24656EAC0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15">
            <a:extLst>
              <a:ext uri="{FF2B5EF4-FFF2-40B4-BE49-F238E27FC236}">
                <a16:creationId xmlns:a16="http://schemas.microsoft.com/office/drawing/2014/main" id="{803E3F4A-B7F1-9649-B007-B757F6C22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00">
                <a:solidFill>
                  <a:srgbClr val="000000"/>
                </a:solidFill>
                <a:latin typeface="EngraversGothic BT Regular" charset="0"/>
                <a:cs typeface="+mn-cs"/>
              </a:rPr>
              <a:t>Figures © Stephen E. Palmer, 2002</a:t>
            </a:r>
          </a:p>
        </p:txBody>
      </p:sp>
      <p:sp>
        <p:nvSpPr>
          <p:cNvPr id="27653" name="Text Box 18">
            <a:extLst>
              <a:ext uri="{FF2B5EF4-FFF2-40B4-BE49-F238E27FC236}">
                <a16:creationId xmlns:a16="http://schemas.microsoft.com/office/drawing/2014/main" id="{29300B1C-7AEE-AC4C-9D04-33C1C1A9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3D world</a:t>
            </a:r>
          </a:p>
        </p:txBody>
      </p:sp>
      <p:sp>
        <p:nvSpPr>
          <p:cNvPr id="219155" name="Text Box 19">
            <a:extLst>
              <a:ext uri="{FF2B5EF4-FFF2-40B4-BE49-F238E27FC236}">
                <a16:creationId xmlns:a16="http://schemas.microsoft.com/office/drawing/2014/main" id="{F1F56B3B-A5C6-3D48-8113-40433CEF1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2D image</a:t>
            </a:r>
          </a:p>
        </p:txBody>
      </p:sp>
      <p:sp>
        <p:nvSpPr>
          <p:cNvPr id="27655" name="Rectangle 16">
            <a:extLst>
              <a:ext uri="{FF2B5EF4-FFF2-40B4-BE49-F238E27FC236}">
                <a16:creationId xmlns:a16="http://schemas.microsoft.com/office/drawing/2014/main" id="{EF02BDE5-C2B9-DA44-8164-248FF9BDF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 sz="3000"/>
              <a:t>Dimensionality Reduction Machine (3D to 2D)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95942-A912-8A4A-A2A1-EA66ABA9C1E9}"/>
              </a:ext>
            </a:extLst>
          </p:cNvPr>
          <p:cNvSpPr/>
          <p:nvPr/>
        </p:nvSpPr>
        <p:spPr>
          <a:xfrm>
            <a:off x="2209800" y="5365750"/>
            <a:ext cx="457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cs typeface="+mn-cs"/>
              </a:rPr>
              <a:t>But there is a problem…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9A31E772-272E-EC4B-B5E9-16D3B055A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Emission Theory of Vision</a:t>
            </a:r>
          </a:p>
        </p:txBody>
      </p:sp>
      <p:pic>
        <p:nvPicPr>
          <p:cNvPr id="28675" name="Picture 4" descr="JPEG - 46.6 kb">
            <a:extLst>
              <a:ext uri="{FF2B5EF4-FFF2-40B4-BE49-F238E27FC236}">
                <a16:creationId xmlns:a16="http://schemas.microsoft.com/office/drawing/2014/main" id="{EB4E4BD2-32B8-B548-8279-0AA1234C6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8768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C2BC0A-DE7D-1748-8276-3B41F37B6E86}"/>
              </a:ext>
            </a:extLst>
          </p:cNvPr>
          <p:cNvSpPr/>
          <p:nvPr/>
        </p:nvSpPr>
        <p:spPr>
          <a:xfrm>
            <a:off x="4572000" y="838200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“For every complex problem there is an answer that is clear, simple, and wrong.”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		-- H. L. Mencken</a:t>
            </a:r>
          </a:p>
        </p:txBody>
      </p:sp>
      <p:pic>
        <p:nvPicPr>
          <p:cNvPr id="2050" name="Picture 2" descr="http://upload.wikimedia.org/wikipedia/commons/thumb/5/52/Female_officer_saluting.jpg/300px-Female_officer_saluting.jpg">
            <a:extLst>
              <a:ext uri="{FF2B5EF4-FFF2-40B4-BE49-F238E27FC236}">
                <a16:creationId xmlns:a16="http://schemas.microsoft.com/office/drawing/2014/main" id="{96708D30-A2C6-CB47-A386-F04A0D0B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4800600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EF550-ED90-EE4A-85B6-4BDE3CD71FD6}"/>
              </a:ext>
            </a:extLst>
          </p:cNvPr>
          <p:cNvSpPr txBox="1"/>
          <p:nvPr/>
        </p:nvSpPr>
        <p:spPr>
          <a:xfrm>
            <a:off x="5699125" y="1981200"/>
            <a:ext cx="3371850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Supported by: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Empedocles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Plato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Euclid (</a:t>
            </a:r>
            <a:r>
              <a:rPr lang="en-US" sz="1800" dirty="0" err="1">
                <a:solidFill>
                  <a:srgbClr val="000000"/>
                </a:solidFill>
                <a:latin typeface="Arial"/>
                <a:cs typeface="+mn-cs"/>
              </a:rPr>
              <a:t>kinda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Ptolemy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…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50% of US college students*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5C3D0-84BD-E642-9034-7EA85E61412C}"/>
              </a:ext>
            </a:extLst>
          </p:cNvPr>
          <p:cNvSpPr/>
          <p:nvPr/>
        </p:nvSpPr>
        <p:spPr>
          <a:xfrm>
            <a:off x="5462588" y="3914775"/>
            <a:ext cx="38338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+mn-cs"/>
                <a:hlinkClick r:id="rId4"/>
              </a:rPr>
              <a:t>*http://www.ncbi.nlm.nih.gov/pubmed/12094435?dopt=Abstract</a:t>
            </a:r>
            <a:endParaRPr lang="en-US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A5423-CD25-2249-906A-1FE8506BF069}"/>
              </a:ext>
            </a:extLst>
          </p:cNvPr>
          <p:cNvSpPr txBox="1"/>
          <p:nvPr/>
        </p:nvSpPr>
        <p:spPr>
          <a:xfrm>
            <a:off x="625475" y="6335713"/>
            <a:ext cx="44799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Eyes send out “feeling rays” into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830BFF7-1DCE-A048-BBCE-96694A3D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68C42742-6C1B-6B4C-B5FE-4F880050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B40547FB-F873-D54A-ABA4-E73FCD446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00">
                <a:solidFill>
                  <a:srgbClr val="000000"/>
                </a:solidFill>
                <a:latin typeface="EngraversGothic BT Regular" charset="0"/>
                <a:cs typeface="+mn-cs"/>
              </a:rPr>
              <a:t>Figures © Stephen E. Palmer, 2002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C0C8061B-0039-2B42-BCCB-92F0A168C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How we see the world</a:t>
            </a: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18A09426-C6C7-CE49-9E50-CF0226E7E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3D world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F93C0E42-BFFA-B444-A69F-B5D5D4176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2D image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AFF61EF-BBDE-6F4D-92AE-E5804A15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4D1EF037-BF72-E449-8813-398CD573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6" b="10655"/>
          <a:stretch>
            <a:fillRect/>
          </a:stretch>
        </p:blipFill>
        <p:spPr bwMode="auto">
          <a:xfrm>
            <a:off x="1066800" y="2209800"/>
            <a:ext cx="83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5">
            <a:extLst>
              <a:ext uri="{FF2B5EF4-FFF2-40B4-BE49-F238E27FC236}">
                <a16:creationId xmlns:a16="http://schemas.microsoft.com/office/drawing/2014/main" id="{ADB9B871-5561-FC47-B1BE-341EB1088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How we see the world</a:t>
            </a: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A2C9F489-6EB8-8645-90E6-FD2EF712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3D world</a:t>
            </a:r>
          </a:p>
        </p:txBody>
      </p:sp>
      <p:sp>
        <p:nvSpPr>
          <p:cNvPr id="30726" name="Text Box 7">
            <a:extLst>
              <a:ext uri="{FF2B5EF4-FFF2-40B4-BE49-F238E27FC236}">
                <a16:creationId xmlns:a16="http://schemas.microsoft.com/office/drawing/2014/main" id="{44525961-AA80-124B-A3E8-BED944CF7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2D image</a:t>
            </a:r>
          </a:p>
        </p:txBody>
      </p:sp>
      <p:sp>
        <p:nvSpPr>
          <p:cNvPr id="9223" name="Line 8">
            <a:extLst>
              <a:ext uri="{FF2B5EF4-FFF2-40B4-BE49-F238E27FC236}">
                <a16:creationId xmlns:a16="http://schemas.microsoft.com/office/drawing/2014/main" id="{2440E7EE-353C-8948-B80D-199BCED95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728" name="Text Box 9">
            <a:extLst>
              <a:ext uri="{FF2B5EF4-FFF2-40B4-BE49-F238E27FC236}">
                <a16:creationId xmlns:a16="http://schemas.microsoft.com/office/drawing/2014/main" id="{8E18416E-9566-574F-86A0-F11E6AD31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958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Painted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backdrop</a:t>
            </a:r>
          </a:p>
        </p:txBody>
      </p:sp>
      <p:sp>
        <p:nvSpPr>
          <p:cNvPr id="9225" name="Line 10">
            <a:extLst>
              <a:ext uri="{FF2B5EF4-FFF2-40B4-BE49-F238E27FC236}">
                <a16:creationId xmlns:a16="http://schemas.microsoft.com/office/drawing/2014/main" id="{8822D0F8-654D-814C-9273-31160A73F42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4343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B9B8A0-AF55-62D5-6BB6-EA11BC4FB261}"/>
                  </a:ext>
                </a:extLst>
              </p:cNvPr>
              <p:cNvSpPr/>
              <p:nvPr/>
            </p:nvSpPr>
            <p:spPr>
              <a:xfrm>
                <a:off x="2593477" y="5486400"/>
                <a:ext cx="3426323" cy="82747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B9B8A0-AF55-62D5-6BB6-EA11BC4FB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477" y="5486400"/>
                <a:ext cx="3426323" cy="827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0131D7A-F9D8-314D-8FDD-A8DB19AB4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Fooling the eye</a:t>
            </a:r>
          </a:p>
        </p:txBody>
      </p:sp>
      <p:pic>
        <p:nvPicPr>
          <p:cNvPr id="31747" name="Picture 20" descr="Julian Beever chalk artist">
            <a:extLst>
              <a:ext uri="{FF2B5EF4-FFF2-40B4-BE49-F238E27FC236}">
                <a16:creationId xmlns:a16="http://schemas.microsoft.com/office/drawing/2014/main" id="{7A9F1507-E664-AA44-AC97-76FAC853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idewalk art globe">
            <a:extLst>
              <a:ext uri="{FF2B5EF4-FFF2-40B4-BE49-F238E27FC236}">
                <a16:creationId xmlns:a16="http://schemas.microsoft.com/office/drawing/2014/main" id="{C65340F4-87FA-EA46-A212-A65F664A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EF32B369-63ED-9F49-8747-7EB646254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Fooling the eye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8EDB1-7FBE-FD4B-8820-ADEF90E0B97A}"/>
              </a:ext>
            </a:extLst>
          </p:cNvPr>
          <p:cNvSpPr txBox="1"/>
          <p:nvPr/>
        </p:nvSpPr>
        <p:spPr>
          <a:xfrm>
            <a:off x="381000" y="6477000"/>
            <a:ext cx="8534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Making of 3D sidewalk art: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  <a:hlinkClick r:id="rId3"/>
              </a:rPr>
              <a:t>http://www.youtube.com/watch?v=3SNYtd0Ayt0</a:t>
            </a:r>
            <a:endParaRPr lang="en-US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>
            <a:extLst>
              <a:ext uri="{FF2B5EF4-FFF2-40B4-BE49-F238E27FC236}">
                <a16:creationId xmlns:a16="http://schemas.microsoft.com/office/drawing/2014/main" id="{F56B0059-F524-5142-B71B-7F8392651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3">
            <a:extLst>
              <a:ext uri="{FF2B5EF4-FFF2-40B4-BE49-F238E27FC236}">
                <a16:creationId xmlns:a16="http://schemas.microsoft.com/office/drawing/2014/main" id="{A4EB302E-8E7E-9441-9ECF-D118088C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8">
            <a:extLst>
              <a:ext uri="{FF2B5EF4-FFF2-40B4-BE49-F238E27FC236}">
                <a16:creationId xmlns:a16="http://schemas.microsoft.com/office/drawing/2014/main" id="{4E2621B3-69EB-414B-81A8-90838616A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3D world</a:t>
            </a:r>
          </a:p>
        </p:txBody>
      </p:sp>
      <p:sp>
        <p:nvSpPr>
          <p:cNvPr id="219155" name="Text Box 19">
            <a:extLst>
              <a:ext uri="{FF2B5EF4-FFF2-40B4-BE49-F238E27FC236}">
                <a16:creationId xmlns:a16="http://schemas.microsoft.com/office/drawing/2014/main" id="{B7D50E04-6C06-934A-89F2-0F1EFA6E6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</a:rPr>
              <a:t>2D image</a:t>
            </a:r>
          </a:p>
        </p:txBody>
      </p:sp>
      <p:sp>
        <p:nvSpPr>
          <p:cNvPr id="33798" name="Rectangle 16">
            <a:extLst>
              <a:ext uri="{FF2B5EF4-FFF2-40B4-BE49-F238E27FC236}">
                <a16:creationId xmlns:a16="http://schemas.microsoft.com/office/drawing/2014/main" id="{BE9A18E1-7738-7C43-B481-685E7E067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 sz="3000"/>
              <a:t>Dimensionality Reduction Machine (3D to 2D)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5407E1D5-F0CC-444D-8177-62F4A896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34000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cs typeface="+mn-cs"/>
              </a:rPr>
              <a:t>Why did evolution opt for such strange solution?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Nice to have a passive, long-range sensor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Can get 3D with stereo or by moving around, plus experience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>
            <a:extLst>
              <a:ext uri="{FF2B5EF4-FFF2-40B4-BE49-F238E27FC236}">
                <a16:creationId xmlns:a16="http://schemas.microsoft.com/office/drawing/2014/main" id="{8F484FAA-C7AB-794E-8457-29939D52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3">
            <a:extLst>
              <a:ext uri="{FF2B5EF4-FFF2-40B4-BE49-F238E27FC236}">
                <a16:creationId xmlns:a16="http://schemas.microsoft.com/office/drawing/2014/main" id="{AB496F2E-7D36-EC4F-85A9-FD292FDC9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15">
            <a:extLst>
              <a:ext uri="{FF2B5EF4-FFF2-40B4-BE49-F238E27FC236}">
                <a16:creationId xmlns:a16="http://schemas.microsoft.com/office/drawing/2014/main" id="{D05E0432-9EA2-9E49-94D5-B3756E2B5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34821" name="Rectangle 16">
            <a:extLst>
              <a:ext uri="{FF2B5EF4-FFF2-40B4-BE49-F238E27FC236}">
                <a16:creationId xmlns:a16="http://schemas.microsoft.com/office/drawing/2014/main" id="{248019C3-A873-7341-ACCA-F6B3BEB35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 sz="3000"/>
              <a:t>Dimensionality Reduction Machine (3D to 2D)</a:t>
            </a:r>
          </a:p>
        </p:txBody>
      </p:sp>
      <p:sp>
        <p:nvSpPr>
          <p:cNvPr id="34822" name="Text Box 18">
            <a:extLst>
              <a:ext uri="{FF2B5EF4-FFF2-40B4-BE49-F238E27FC236}">
                <a16:creationId xmlns:a16="http://schemas.microsoft.com/office/drawing/2014/main" id="{9C3E6E5F-ACA1-B04B-AC19-BAF15FC9C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/>
              <a:t>3D world</a:t>
            </a:r>
          </a:p>
        </p:txBody>
      </p:sp>
      <p:sp>
        <p:nvSpPr>
          <p:cNvPr id="34823" name="Text Box 19">
            <a:extLst>
              <a:ext uri="{FF2B5EF4-FFF2-40B4-BE49-F238E27FC236}">
                <a16:creationId xmlns:a16="http://schemas.microsoft.com/office/drawing/2014/main" id="{E1E7B690-47D4-C44D-AD70-3C962BE39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/>
              <a:t>2D image</a:t>
            </a:r>
          </a:p>
        </p:txBody>
      </p:sp>
      <p:sp>
        <p:nvSpPr>
          <p:cNvPr id="219158" name="Rectangle 22">
            <a:extLst>
              <a:ext uri="{FF2B5EF4-FFF2-40B4-BE49-F238E27FC236}">
                <a16:creationId xmlns:a16="http://schemas.microsoft.com/office/drawing/2014/main" id="{94F2544C-4A01-6A4B-B6F7-A19885174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1816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What have we lost?</a:t>
            </a:r>
          </a:p>
          <a:p>
            <a:pPr lvl="1"/>
            <a:r>
              <a:rPr lang="en-US" altLang="en-US"/>
              <a:t>Angles</a:t>
            </a:r>
          </a:p>
          <a:p>
            <a:pPr lvl="1"/>
            <a:r>
              <a:rPr lang="en-US" altLang="en-US"/>
              <a:t>Distances (lengths)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98B7ABA-E65B-2140-A2E6-2B14E66CA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533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E0FA09D4-7A5E-FB43-B806-EA9B02B0B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Formation</a:t>
            </a:r>
          </a:p>
        </p:txBody>
      </p:sp>
      <p:pic>
        <p:nvPicPr>
          <p:cNvPr id="7172" name="Picture 5" descr="humaneye">
            <a:extLst>
              <a:ext uri="{FF2B5EF4-FFF2-40B4-BE49-F238E27FC236}">
                <a16:creationId xmlns:a16="http://schemas.microsoft.com/office/drawing/2014/main" id="{80A28603-280F-724A-87AA-480559BC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5791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3185077D-A0AE-CE48-8772-1B3C2CE4A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6172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7">
            <a:extLst>
              <a:ext uri="{FF2B5EF4-FFF2-40B4-BE49-F238E27FC236}">
                <a16:creationId xmlns:a16="http://schemas.microsoft.com/office/drawing/2014/main" id="{BA9FB36A-5637-1642-BDCC-810AB09F2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Digital Camera</a:t>
            </a:r>
          </a:p>
        </p:txBody>
      </p:sp>
      <p:sp>
        <p:nvSpPr>
          <p:cNvPr id="7175" name="Text Box 8">
            <a:extLst>
              <a:ext uri="{FF2B5EF4-FFF2-40B4-BE49-F238E27FC236}">
                <a16:creationId xmlns:a16="http://schemas.microsoft.com/office/drawing/2014/main" id="{616735AC-B8E0-1144-8C52-2D135DA78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The Eye</a:t>
            </a:r>
          </a:p>
        </p:txBody>
      </p:sp>
      <p:sp>
        <p:nvSpPr>
          <p:cNvPr id="7176" name="Text Box 9">
            <a:extLst>
              <a:ext uri="{FF2B5EF4-FFF2-40B4-BE49-F238E27FC236}">
                <a16:creationId xmlns:a16="http://schemas.microsoft.com/office/drawing/2014/main" id="{E06F8B7A-3D93-5344-97C8-63C9545CE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5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Film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>
            <a:extLst>
              <a:ext uri="{FF2B5EF4-FFF2-40B4-BE49-F238E27FC236}">
                <a16:creationId xmlns:a16="http://schemas.microsoft.com/office/drawing/2014/main" id="{C0CD41BD-C288-064F-AAE2-B08D27A0F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Funny things happen…</a:t>
            </a:r>
          </a:p>
        </p:txBody>
      </p:sp>
      <p:pic>
        <p:nvPicPr>
          <p:cNvPr id="16387" name="Picture 7">
            <a:extLst>
              <a:ext uri="{FF2B5EF4-FFF2-40B4-BE49-F238E27FC236}">
                <a16:creationId xmlns:a16="http://schemas.microsoft.com/office/drawing/2014/main" id="{4F20B278-CDA0-3049-BFD3-8B7C89E2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5052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73F516F5-F1E2-9545-8DB1-15D30839B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Parallel lines aren’t…</a:t>
            </a:r>
          </a:p>
        </p:txBody>
      </p:sp>
      <p:pic>
        <p:nvPicPr>
          <p:cNvPr id="36867" name="Picture 5">
            <a:extLst>
              <a:ext uri="{FF2B5EF4-FFF2-40B4-BE49-F238E27FC236}">
                <a16:creationId xmlns:a16="http://schemas.microsoft.com/office/drawing/2014/main" id="{E8E38A36-1510-B746-BE23-E75E6C69C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>
            <a:extLst>
              <a:ext uri="{FF2B5EF4-FFF2-40B4-BE49-F238E27FC236}">
                <a16:creationId xmlns:a16="http://schemas.microsoft.com/office/drawing/2014/main" id="{E223972D-1036-0341-ACB6-31BACAFA2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Figure by David Forsyth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AF891F6C-399B-5D49-A246-BCB928DE5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Exciting New Study!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F981DC8F-BC9E-5D4A-B13A-C676BF8FF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8530"/>
          <a:stretch>
            <a:fillRect/>
          </a:stretch>
        </p:blipFill>
        <p:spPr bwMode="auto">
          <a:xfrm>
            <a:off x="0" y="1447800"/>
            <a:ext cx="8939213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F781002-3F15-5B40-80D6-49A72CEEA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Lengths can’t be trusted...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4423B3AB-683D-3943-AB8E-E3E22709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86AADC5B-1C38-7B4B-B915-1B90FE39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Figure by David Forsyth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9FD172F1-90C5-2840-8423-B422D192B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38918" name="Rectangle 9">
            <a:extLst>
              <a:ext uri="{FF2B5EF4-FFF2-40B4-BE49-F238E27FC236}">
                <a16:creationId xmlns:a16="http://schemas.microsoft.com/office/drawing/2014/main" id="{D9FD2973-18EE-C940-A964-8FC32882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38919" name="Rectangle 10">
            <a:extLst>
              <a:ext uri="{FF2B5EF4-FFF2-40B4-BE49-F238E27FC236}">
                <a16:creationId xmlns:a16="http://schemas.microsoft.com/office/drawing/2014/main" id="{1F346809-56ED-C84D-9D22-A21E2931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38920" name="Text Box 11">
            <a:extLst>
              <a:ext uri="{FF2B5EF4-FFF2-40B4-BE49-F238E27FC236}">
                <a16:creationId xmlns:a16="http://schemas.microsoft.com/office/drawing/2014/main" id="{906C8574-C5E5-C64E-BBFA-45030DF0C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B’</a:t>
            </a:r>
          </a:p>
        </p:txBody>
      </p:sp>
      <p:sp>
        <p:nvSpPr>
          <p:cNvPr id="38921" name="Text Box 12">
            <a:extLst>
              <a:ext uri="{FF2B5EF4-FFF2-40B4-BE49-F238E27FC236}">
                <a16:creationId xmlns:a16="http://schemas.microsoft.com/office/drawing/2014/main" id="{EAF60F48-B319-734A-B581-7F49883DD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C’</a:t>
            </a:r>
          </a:p>
        </p:txBody>
      </p:sp>
      <p:sp>
        <p:nvSpPr>
          <p:cNvPr id="38922" name="Text Box 13">
            <a:extLst>
              <a:ext uri="{FF2B5EF4-FFF2-40B4-BE49-F238E27FC236}">
                <a16:creationId xmlns:a16="http://schemas.microsoft.com/office/drawing/2014/main" id="{3746EAA8-5903-A14D-8607-9277E94C5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A’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9" name="Picture 5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335115"/>
            <a:ext cx="4187806" cy="244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or parallel projection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AC717F-BF0B-11B6-F608-740A534F7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happens if we walk infinitely far away and zoom infinitely far in? </a:t>
            </a:r>
          </a:p>
        </p:txBody>
      </p:sp>
      <p:pic>
        <p:nvPicPr>
          <p:cNvPr id="963588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3979" y="1913287"/>
            <a:ext cx="2977421" cy="22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90" name="Picture 6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3430" y="1913289"/>
            <a:ext cx="2973770" cy="22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03C54A6-8749-8741-89AA-F15E14B3D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581001"/>
            <a:ext cx="2171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200" dirty="0"/>
              <a:t>Slide by Lana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3396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or parallel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1800" dirty="0"/>
              <a:t>Distance from center of projection to image plane is infinite</a:t>
            </a:r>
          </a:p>
          <a:p>
            <a:pPr lvl="1"/>
            <a:r>
              <a:rPr lang="en-US" sz="1800" dirty="0"/>
              <a:t>Projection equation: simply drop the z coordinate!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7949033" y="6550968"/>
            <a:ext cx="12105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Slide by Steve Seitz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F27DBA0C-A687-1B97-408F-E3087796B004}"/>
              </a:ext>
            </a:extLst>
          </p:cNvPr>
          <p:cNvSpPr>
            <a:spLocks/>
          </p:cNvSpPr>
          <p:nvPr/>
        </p:nvSpPr>
        <p:spPr bwMode="auto">
          <a:xfrm>
            <a:off x="2018110" y="3537347"/>
            <a:ext cx="1228725" cy="883444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52BEA3FB-1A14-11F0-8ECE-251D435267B8}"/>
              </a:ext>
            </a:extLst>
          </p:cNvPr>
          <p:cNvSpPr>
            <a:spLocks/>
          </p:cNvSpPr>
          <p:nvPr/>
        </p:nvSpPr>
        <p:spPr bwMode="auto">
          <a:xfrm>
            <a:off x="2000250" y="3873103"/>
            <a:ext cx="53579" cy="70247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2D197D7A-209D-26C4-9410-735D40C7C7D9}"/>
              </a:ext>
            </a:extLst>
          </p:cNvPr>
          <p:cNvSpPr>
            <a:spLocks/>
          </p:cNvSpPr>
          <p:nvPr/>
        </p:nvSpPr>
        <p:spPr bwMode="auto">
          <a:xfrm>
            <a:off x="3211117" y="3493293"/>
            <a:ext cx="53578" cy="70247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FB1D3AA-302B-126E-B796-3BA092F3558C}"/>
              </a:ext>
            </a:extLst>
          </p:cNvPr>
          <p:cNvSpPr>
            <a:spLocks/>
          </p:cNvSpPr>
          <p:nvPr/>
        </p:nvSpPr>
        <p:spPr bwMode="auto">
          <a:xfrm>
            <a:off x="2469356" y="4385072"/>
            <a:ext cx="52388" cy="70247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41D07230-3F5B-E449-2036-762B1AEBFEB5}"/>
              </a:ext>
            </a:extLst>
          </p:cNvPr>
          <p:cNvSpPr>
            <a:spLocks/>
          </p:cNvSpPr>
          <p:nvPr/>
        </p:nvSpPr>
        <p:spPr bwMode="auto">
          <a:xfrm>
            <a:off x="1657350" y="2983707"/>
            <a:ext cx="1996679" cy="1931194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17745E04-E726-DD22-00C8-48DEA9C1A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011" y="3221832"/>
            <a:ext cx="455253" cy="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75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1500" b="1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ABEFB58-7645-8865-BB93-1D608123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123" y="3236119"/>
            <a:ext cx="425053" cy="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75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1500" b="1">
              <a:latin typeface="Times New Roman" pitchFamily="18" charset="0"/>
            </a:endParaRPr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7BB72D15-D1C6-A1C6-C1C7-7F3C62CDBDF8}"/>
              </a:ext>
            </a:extLst>
          </p:cNvPr>
          <p:cNvGrpSpPr>
            <a:grpSpLocks/>
          </p:cNvGrpSpPr>
          <p:nvPr/>
        </p:nvGrpSpPr>
        <p:grpSpPr bwMode="auto">
          <a:xfrm>
            <a:off x="4138614" y="3477815"/>
            <a:ext cx="1264444" cy="963216"/>
            <a:chOff x="3978" y="2483"/>
            <a:chExt cx="1062" cy="809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A2C4E29E-8AB1-D2A2-A00F-DB5EE211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FE122AD2-DFB6-F97D-0518-FDB0B5983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38E28F5B-A76D-C378-3D29-421FEEA4B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76B5850-C8C1-C2B9-5CEA-5CDBEE301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4" name="Line 20">
            <a:extLst>
              <a:ext uri="{FF2B5EF4-FFF2-40B4-BE49-F238E27FC236}">
                <a16:creationId xmlns:a16="http://schemas.microsoft.com/office/drawing/2014/main" id="{3D02EF1A-9D5D-1B94-D853-956F4600D0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1263" y="4413647"/>
            <a:ext cx="2153841" cy="2619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1E7D803-F9D1-58F6-DDFB-54A40C8459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2156" y="3886200"/>
            <a:ext cx="2153841" cy="2619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6" name="Line 22">
            <a:extLst>
              <a:ext uri="{FF2B5EF4-FFF2-40B4-BE49-F238E27FC236}">
                <a16:creationId xmlns:a16="http://schemas.microsoft.com/office/drawing/2014/main" id="{14862BED-314E-EB0F-0E63-E2A04BFEDB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4930" y="3517107"/>
            <a:ext cx="2153840" cy="2619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13AA35-EC26-EE7D-E4F3-13805379B708}"/>
              </a:ext>
            </a:extLst>
          </p:cNvPr>
          <p:cNvCxnSpPr/>
          <p:nvPr/>
        </p:nvCxnSpPr>
        <p:spPr bwMode="auto">
          <a:xfrm flipH="1">
            <a:off x="6315075" y="4048057"/>
            <a:ext cx="857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8CB9D1-4B5F-265C-D4DD-AE1F4DDD88FA}"/>
              </a:ext>
            </a:extLst>
          </p:cNvPr>
          <p:cNvCxnSpPr/>
          <p:nvPr/>
        </p:nvCxnSpPr>
        <p:spPr bwMode="auto">
          <a:xfrm flipV="1">
            <a:off x="7172325" y="3190807"/>
            <a:ext cx="0" cy="8572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AEA22D-F66A-D8F8-67E0-3099FF4987B9}"/>
              </a:ext>
            </a:extLst>
          </p:cNvPr>
          <p:cNvCxnSpPr/>
          <p:nvPr/>
        </p:nvCxnSpPr>
        <p:spPr bwMode="auto">
          <a:xfrm flipH="1">
            <a:off x="6429375" y="4048057"/>
            <a:ext cx="742950" cy="342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FE932C-9724-4CBC-B966-1B6DE95D3146}"/>
                  </a:ext>
                </a:extLst>
              </p:cNvPr>
              <p:cNvSpPr txBox="1"/>
              <p:nvPr/>
            </p:nvSpPr>
            <p:spPr>
              <a:xfrm>
                <a:off x="5972175" y="3819458"/>
                <a:ext cx="22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FE932C-9724-4CBC-B966-1B6DE95D3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175" y="3819458"/>
                <a:ext cx="228600" cy="369332"/>
              </a:xfrm>
              <a:prstGeom prst="rect">
                <a:avLst/>
              </a:prstGeom>
              <a:blipFill>
                <a:blip r:embed="rId3"/>
                <a:stretch>
                  <a:fillRect r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737C09-43CE-6EE1-25DA-5A439FA8971B}"/>
                  </a:ext>
                </a:extLst>
              </p:cNvPr>
              <p:cNvSpPr txBox="1"/>
              <p:nvPr/>
            </p:nvSpPr>
            <p:spPr>
              <a:xfrm>
                <a:off x="6143625" y="4276658"/>
                <a:ext cx="22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737C09-43CE-6EE1-25DA-5A439FA89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25" y="4276658"/>
                <a:ext cx="228600" cy="369332"/>
              </a:xfrm>
              <a:prstGeom prst="rect">
                <a:avLst/>
              </a:prstGeom>
              <a:blipFill>
                <a:blip r:embed="rId4"/>
                <a:stretch>
                  <a:fillRect r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03E8D-C43C-0CB7-137A-BC3E4918BB05}"/>
                  </a:ext>
                </a:extLst>
              </p:cNvPr>
              <p:cNvSpPr txBox="1"/>
              <p:nvPr/>
            </p:nvSpPr>
            <p:spPr>
              <a:xfrm>
                <a:off x="6886575" y="2958859"/>
                <a:ext cx="22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03E8D-C43C-0CB7-137A-BC3E4918B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575" y="2958859"/>
                <a:ext cx="228600" cy="369332"/>
              </a:xfrm>
              <a:prstGeom prst="rect">
                <a:avLst/>
              </a:prstGeom>
              <a:blipFill>
                <a:blip r:embed="rId5"/>
                <a:stretch>
                  <a:fillRect r="-351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7C168FD-8526-7A6F-5B77-D259A2302E7A}"/>
                  </a:ext>
                </a:extLst>
              </p:cNvPr>
              <p:cNvSpPr/>
              <p:nvPr/>
            </p:nvSpPr>
            <p:spPr>
              <a:xfrm>
                <a:off x="3071961" y="5366750"/>
                <a:ext cx="2777492" cy="523220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7C168FD-8526-7A6F-5B77-D259A2302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961" y="5366750"/>
                <a:ext cx="277749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13BBC-7FB2-B099-6502-B30E40E18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CDCB011-C9DC-CC2A-F0E5-07E283D5E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or parallel projection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96083EC-906F-15F5-06AE-2C78687C0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1800" dirty="0"/>
              <a:t>Distance from center of projection to image plane is infinite</a:t>
            </a:r>
          </a:p>
          <a:p>
            <a:pPr lvl="1"/>
            <a:r>
              <a:rPr lang="en-US" sz="1800" dirty="0"/>
              <a:t>Projection equation: simply drop the z coordinate!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3" name="Picture 2" descr="http://moma.org/interactives/exhibitions/2011/talktome/assets/TTM_211a-large.jpg">
            <a:extLst>
              <a:ext uri="{FF2B5EF4-FFF2-40B4-BE49-F238E27FC236}">
                <a16:creationId xmlns:a16="http://schemas.microsoft.com/office/drawing/2014/main" id="{0FFB71D0-B1D8-8BC3-7D6A-77220B08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743201"/>
            <a:ext cx="4132451" cy="267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98BD0F-73F0-C6BB-DE5D-2215662522A6}"/>
              </a:ext>
            </a:extLst>
          </p:cNvPr>
          <p:cNvSpPr txBox="1"/>
          <p:nvPr/>
        </p:nvSpPr>
        <p:spPr>
          <a:xfrm>
            <a:off x="2147073" y="5424280"/>
            <a:ext cx="1213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SimCity 2000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778A96-294A-AC04-62C8-82090B11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18" y="2743201"/>
            <a:ext cx="3590122" cy="267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C067FE-D3C2-A98C-D892-6502CE889A65}"/>
              </a:ext>
            </a:extLst>
          </p:cNvPr>
          <p:cNvSpPr txBox="1"/>
          <p:nvPr/>
        </p:nvSpPr>
        <p:spPr>
          <a:xfrm>
            <a:off x="5520466" y="5433877"/>
            <a:ext cx="22717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12th century Chinese scroll</a:t>
            </a:r>
          </a:p>
          <a:p>
            <a:pPr algn="ctr"/>
            <a:r>
              <a:rPr lang="en-US" sz="1350" dirty="0"/>
              <a:t>(via </a:t>
            </a:r>
            <a:r>
              <a:rPr lang="en-US" sz="1350" dirty="0">
                <a:hlinkClick r:id="rId5"/>
              </a:rPr>
              <a:t>A. </a:t>
            </a:r>
            <a:r>
              <a:rPr lang="en-US" sz="1350" dirty="0" err="1">
                <a:hlinkClick r:id="rId5"/>
              </a:rPr>
              <a:t>Hertzmann</a:t>
            </a:r>
            <a:r>
              <a:rPr lang="en-US" sz="1350" dirty="0"/>
              <a:t>)</a:t>
            </a:r>
          </a:p>
        </p:txBody>
      </p:sp>
      <p:sp>
        <p:nvSpPr>
          <p:cNvPr id="2" name="Text Box 23">
            <a:extLst>
              <a:ext uri="{FF2B5EF4-FFF2-40B4-BE49-F238E27FC236}">
                <a16:creationId xmlns:a16="http://schemas.microsoft.com/office/drawing/2014/main" id="{EB1D9577-DD48-C765-8C7D-12F2A885A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7556" y="6550968"/>
            <a:ext cx="1377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Slide by Lana </a:t>
            </a:r>
            <a:r>
              <a:rPr lang="en-US" sz="900" dirty="0" err="1"/>
              <a:t>Lazebnik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58372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D536F25E-910A-534A-A400-D7FF6F606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838200"/>
          </a:xfrm>
        </p:spPr>
        <p:txBody>
          <a:bodyPr/>
          <a:lstStyle/>
          <a:p>
            <a:r>
              <a:rPr lang="en-US" altLang="en-US" sz="3600"/>
              <a:t>Scaled Orthographic or “Weak Perspective”</a:t>
            </a:r>
            <a:endParaRPr lang="en-US" altLang="en-US"/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1C852AC3-7DAA-3C44-9A8C-839F65B2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797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353B820-B5AC-8D45-8EBB-F01C9C677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-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/>
              <a:t>Scaled Orthographic or “Weak Perspective”</a:t>
            </a:r>
          </a:p>
        </p:txBody>
      </p:sp>
      <p:graphicFrame>
        <p:nvGraphicFramePr>
          <p:cNvPr id="41987" name="Object 4">
            <a:extLst>
              <a:ext uri="{FF2B5EF4-FFF2-40B4-BE49-F238E27FC236}">
                <a16:creationId xmlns:a16="http://schemas.microsoft.com/office/drawing/2014/main" id="{E4D04077-74DF-4843-B318-7D9CFDDD39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33400"/>
          <a:ext cx="9129713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65650" imgH="2743200" progId="Photoshop.Image.6">
                  <p:embed/>
                </p:oleObj>
              </mc:Choice>
              <mc:Fallback>
                <p:oleObj name="Image" r:id="rId3" imgW="4565650" imgH="2743200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3400"/>
                        <a:ext cx="9129713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41988" name="Rectangle 5">
            <a:extLst>
              <a:ext uri="{FF2B5EF4-FFF2-40B4-BE49-F238E27FC236}">
                <a16:creationId xmlns:a16="http://schemas.microsoft.com/office/drawing/2014/main" id="{56CDB7E0-3F5C-C34D-BDA3-0ABDFD15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063" y="4110038"/>
            <a:ext cx="171450" cy="2032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8C0D57B-F479-2A4D-90AD-81B9ABDDD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Projection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BA6D268-75B5-BD4A-BBAB-1C57F4199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286000"/>
          </a:xfrm>
        </p:spPr>
        <p:txBody>
          <a:bodyPr/>
          <a:lstStyle/>
          <a:p>
            <a:r>
              <a:rPr lang="en-US" altLang="en-US" dirty="0"/>
              <a:t>What if PP is spherical with center at COP?</a:t>
            </a:r>
          </a:p>
          <a:p>
            <a:r>
              <a:rPr lang="en-US" altLang="en-US" dirty="0"/>
              <a:t>In spherical coordinates, projection is trivial:</a:t>
            </a:r>
          </a:p>
          <a:p>
            <a:r>
              <a:rPr lang="en-US" altLang="en-US" dirty="0"/>
              <a:t>	</a:t>
            </a:r>
            <a:r>
              <a:rPr lang="en-US" altLang="en-US" b="1" i="1" dirty="0">
                <a:latin typeface="Symbol" pitchFamily="2" charset="2"/>
              </a:rPr>
              <a:t> (</a:t>
            </a:r>
            <a:r>
              <a:rPr lang="en-US" altLang="en-US" b="1" i="1" dirty="0" err="1">
                <a:latin typeface="Symbol" pitchFamily="2" charset="2"/>
              </a:rPr>
              <a:t>q,f,</a:t>
            </a:r>
            <a:r>
              <a:rPr lang="en-US" altLang="en-US" b="1" i="1" dirty="0" err="1">
                <a:latin typeface="+mj-lt"/>
              </a:rPr>
              <a:t>f</a:t>
            </a:r>
            <a:r>
              <a:rPr lang="en-US" altLang="en-US" b="1" i="1" dirty="0">
                <a:latin typeface="Symbol" pitchFamily="2" charset="2"/>
              </a:rPr>
              <a:t>) -&gt; (</a:t>
            </a:r>
            <a:r>
              <a:rPr lang="en-US" altLang="en-US" b="1" i="1" dirty="0" err="1">
                <a:latin typeface="Symbol" pitchFamily="2" charset="2"/>
              </a:rPr>
              <a:t>q,f</a:t>
            </a:r>
            <a:r>
              <a:rPr lang="en-US" altLang="en-US" b="1" i="1" dirty="0">
                <a:latin typeface="Symbol" pitchFamily="2" charset="2"/>
              </a:rPr>
              <a:t>) </a:t>
            </a:r>
          </a:p>
          <a:p>
            <a:r>
              <a:rPr lang="en-US" altLang="en-US" dirty="0"/>
              <a:t>Note: doesn’t depend on focal length f!</a:t>
            </a:r>
          </a:p>
        </p:txBody>
      </p:sp>
      <p:pic>
        <p:nvPicPr>
          <p:cNvPr id="45060" name="Picture 4" descr="McMillanPlenoptic">
            <a:extLst>
              <a:ext uri="{FF2B5EF4-FFF2-40B4-BE49-F238E27FC236}">
                <a16:creationId xmlns:a16="http://schemas.microsoft.com/office/drawing/2014/main" id="{1797566F-A342-5B45-9E0D-6A7161540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330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C31D04C-3FFE-4149-9131-095648554E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 we see the world?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29FFCC0-2080-B141-B66E-A357D6B98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/>
              <a:t>Let’s design a camera</a:t>
            </a:r>
          </a:p>
          <a:p>
            <a:pPr lvl="1"/>
            <a:r>
              <a:rPr lang="en-US" altLang="en-US"/>
              <a:t>Idea 1:  put a piece of film in front of an object</a:t>
            </a:r>
          </a:p>
          <a:p>
            <a:pPr lvl="1"/>
            <a:r>
              <a:rPr lang="en-US" altLang="en-US"/>
              <a:t>Do we get a reasonable image?</a:t>
            </a:r>
          </a:p>
        </p:txBody>
      </p:sp>
      <p:pic>
        <p:nvPicPr>
          <p:cNvPr id="8196" name="Picture 4" descr="image-nothing">
            <a:extLst>
              <a:ext uri="{FF2B5EF4-FFF2-40B4-BE49-F238E27FC236}">
                <a16:creationId xmlns:a16="http://schemas.microsoft.com/office/drawing/2014/main" id="{2CB2C782-DE28-5148-81DF-CA1B33BC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B36F496A-2776-B34D-96E7-3DE94CA19F62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8208" name="Line 6">
              <a:extLst>
                <a:ext uri="{FF2B5EF4-FFF2-40B4-BE49-F238E27FC236}">
                  <a16:creationId xmlns:a16="http://schemas.microsoft.com/office/drawing/2014/main" id="{C1D4443C-280F-B14E-9A52-D527A32C6D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Line 7">
              <a:extLst>
                <a:ext uri="{FF2B5EF4-FFF2-40B4-BE49-F238E27FC236}">
                  <a16:creationId xmlns:a16="http://schemas.microsoft.com/office/drawing/2014/main" id="{177CF9F0-1321-584D-9911-C794D484D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Line 8">
              <a:extLst>
                <a:ext uri="{FF2B5EF4-FFF2-40B4-BE49-F238E27FC236}">
                  <a16:creationId xmlns:a16="http://schemas.microsoft.com/office/drawing/2014/main" id="{1DF6FFEC-4EC1-564C-BACB-6AB890DCA0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3" name="Line 9">
            <a:extLst>
              <a:ext uri="{FF2B5EF4-FFF2-40B4-BE49-F238E27FC236}">
                <a16:creationId xmlns:a16="http://schemas.microsoft.com/office/drawing/2014/main" id="{C074CB11-6B07-3740-8114-722FB64AA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981200"/>
            <a:ext cx="4800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5C3983EF-E929-E54C-AD86-789B9BEBA8E0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8203" name="Group 11">
              <a:extLst>
                <a:ext uri="{FF2B5EF4-FFF2-40B4-BE49-F238E27FC236}">
                  <a16:creationId xmlns:a16="http://schemas.microsoft.com/office/drawing/2014/main" id="{7E728E91-A53E-DE4B-9F5B-1738A46E81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8205" name="Line 12">
                <a:extLst>
                  <a:ext uri="{FF2B5EF4-FFF2-40B4-BE49-F238E27FC236}">
                    <a16:creationId xmlns:a16="http://schemas.microsoft.com/office/drawing/2014/main" id="{E89DBE2A-FE01-9C46-93E5-0C3D7022D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Line 13">
                <a:extLst>
                  <a:ext uri="{FF2B5EF4-FFF2-40B4-BE49-F238E27FC236}">
                    <a16:creationId xmlns:a16="http://schemas.microsoft.com/office/drawing/2014/main" id="{E875AFD7-C0E0-9041-84CE-57832839F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7" name="Line 14">
                <a:extLst>
                  <a:ext uri="{FF2B5EF4-FFF2-40B4-BE49-F238E27FC236}">
                    <a16:creationId xmlns:a16="http://schemas.microsoft.com/office/drawing/2014/main" id="{62FF2F7B-0F70-3D4E-BD19-29261B5BA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4" name="Line 15">
              <a:extLst>
                <a:ext uri="{FF2B5EF4-FFF2-40B4-BE49-F238E27FC236}">
                  <a16:creationId xmlns:a16="http://schemas.microsoft.com/office/drawing/2014/main" id="{BF748017-84D1-2C4F-8562-26D3D3AC29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0" name="Oval 16">
            <a:extLst>
              <a:ext uri="{FF2B5EF4-FFF2-40B4-BE49-F238E27FC236}">
                <a16:creationId xmlns:a16="http://schemas.microsoft.com/office/drawing/2014/main" id="{A20072F1-DF7B-1447-8CAB-95CD5369E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8201" name="Oval 17">
            <a:extLst>
              <a:ext uri="{FF2B5EF4-FFF2-40B4-BE49-F238E27FC236}">
                <a16:creationId xmlns:a16="http://schemas.microsoft.com/office/drawing/2014/main" id="{FE1D5FF7-918A-DE43-960F-692992D4C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8202" name="Text Box 18">
            <a:extLst>
              <a:ext uri="{FF2B5EF4-FFF2-40B4-BE49-F238E27FC236}">
                <a16:creationId xmlns:a16="http://schemas.microsoft.com/office/drawing/2014/main" id="{21005B7E-A1EF-B844-A415-45B1A5D3C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9B89DDA-1AE5-234B-AB09-3857ADC3C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Building a real camera</a:t>
            </a:r>
          </a:p>
        </p:txBody>
      </p:sp>
      <p:pic>
        <p:nvPicPr>
          <p:cNvPr id="46083" name="Picture 4" descr="The image “http://www.gaia.hu/canon/big/canon-a520.jpg” cannot be displayed, because it contains errors.">
            <a:extLst>
              <a:ext uri="{FF2B5EF4-FFF2-40B4-BE49-F238E27FC236}">
                <a16:creationId xmlns:a16="http://schemas.microsoft.com/office/drawing/2014/main" id="{2FDE396B-953A-2648-A4A7-4B228DDC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71675"/>
            <a:ext cx="47720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D5BCC4F-E4CC-1A47-A6AE-9420AED0F2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way to make pinhole camera </a:t>
            </a:r>
          </a:p>
        </p:txBody>
      </p:sp>
      <p:pic>
        <p:nvPicPr>
          <p:cNvPr id="47107" name="Picture 11" descr="The image “http://www.debevec.org/Pinhole/pinhole-debevec.jpg” cannot be displayed, because it contains errors.">
            <a:extLst>
              <a:ext uri="{FF2B5EF4-FFF2-40B4-BE49-F238E27FC236}">
                <a16:creationId xmlns:a16="http://schemas.microsoft.com/office/drawing/2014/main" id="{CB887697-F2BE-6F43-A098-FED4DABA2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66900"/>
            <a:ext cx="6096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35mm-pinhole-camera">
            <a:hlinkClick r:id="rId3"/>
            <a:extLst>
              <a:ext uri="{FF2B5EF4-FFF2-40B4-BE49-F238E27FC236}">
                <a16:creationId xmlns:a16="http://schemas.microsoft.com/office/drawing/2014/main" id="{05888E0E-CB6E-0044-9ADA-264DCF1C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2">
            <a:extLst>
              <a:ext uri="{FF2B5EF4-FFF2-40B4-BE49-F238E27FC236}">
                <a16:creationId xmlns:a16="http://schemas.microsoft.com/office/drawing/2014/main" id="{BE376BCF-CE1F-0C40-8EE3-21F8193BD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hlinkClick r:id="rId5"/>
              </a:rPr>
              <a:t>http://www.debevec.org/Pinhole/</a:t>
            </a:r>
            <a:endParaRPr lang="en-US" altLang="en-US" sz="2000"/>
          </a:p>
        </p:txBody>
      </p:sp>
      <p:sp>
        <p:nvSpPr>
          <p:cNvPr id="102413" name="Text Box 13">
            <a:extLst>
              <a:ext uri="{FF2B5EF4-FFF2-40B4-BE49-F238E27FC236}">
                <a16:creationId xmlns:a16="http://schemas.microsoft.com/office/drawing/2014/main" id="{11EDABEF-58AB-BD4B-B151-62D423A37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800600"/>
            <a:ext cx="1200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Why so</a:t>
            </a:r>
          </a:p>
          <a:p>
            <a:pPr>
              <a:spcBef>
                <a:spcPct val="0"/>
              </a:spcBef>
            </a:pPr>
            <a:r>
              <a:rPr lang="en-US" altLang="en-US" sz="2400"/>
              <a:t>blurry?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A098190-24D2-D946-A56A-8D5F7E155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Shrinking the aperture</a:t>
            </a:r>
          </a:p>
        </p:txBody>
      </p:sp>
      <p:grpSp>
        <p:nvGrpSpPr>
          <p:cNvPr id="48131" name="Group 3">
            <a:extLst>
              <a:ext uri="{FF2B5EF4-FFF2-40B4-BE49-F238E27FC236}">
                <a16:creationId xmlns:a16="http://schemas.microsoft.com/office/drawing/2014/main" id="{A933654F-7783-394F-B1A7-8F56956481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48135" name="Picture 4" descr="pinhole_diff2">
              <a:extLst>
                <a:ext uri="{FF2B5EF4-FFF2-40B4-BE49-F238E27FC236}">
                  <a16:creationId xmlns:a16="http://schemas.microsoft.com/office/drawing/2014/main" id="{7E12C19F-BD5D-EB4C-9AC3-E7EA4A2E5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6" name="Rectangle 5">
              <a:extLst>
                <a:ext uri="{FF2B5EF4-FFF2-40B4-BE49-F238E27FC236}">
                  <a16:creationId xmlns:a16="http://schemas.microsoft.com/office/drawing/2014/main" id="{44177614-389B-FE4B-8BA1-E3337F8516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altLang="en-US" sz="1800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CD7DAE6C-FBE2-464A-94F2-7DD3D49C8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/>
          <a:lstStyle/>
          <a:p>
            <a:r>
              <a:rPr lang="en-US" altLang="en-US"/>
              <a:t>Why not make the aperture as small as possible?</a:t>
            </a:r>
          </a:p>
          <a:p>
            <a:pPr lvl="1"/>
            <a:r>
              <a:rPr lang="en-US" altLang="en-US"/>
              <a:t>Less light gets through</a:t>
            </a:r>
          </a:p>
          <a:p>
            <a:pPr lvl="1"/>
            <a:r>
              <a:rPr lang="en-US" altLang="en-US"/>
              <a:t>Diffraction effects…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74F0A055-AF16-3A49-BB91-641AD08F5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3200400"/>
            <a:ext cx="3252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Less light gets through</a:t>
            </a:r>
          </a:p>
        </p:txBody>
      </p:sp>
      <p:sp>
        <p:nvSpPr>
          <p:cNvPr id="48134" name="Text Box 9">
            <a:extLst>
              <a:ext uri="{FF2B5EF4-FFF2-40B4-BE49-F238E27FC236}">
                <a16:creationId xmlns:a16="http://schemas.microsoft.com/office/drawing/2014/main" id="{2906046A-40F3-3C4D-A8D0-903C5B87E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39DC062-318A-5940-9987-6627D003B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Shrinking the aperture</a:t>
            </a:r>
          </a:p>
        </p:txBody>
      </p:sp>
      <p:pic>
        <p:nvPicPr>
          <p:cNvPr id="49155" name="Picture 3" descr="pinhole_diff2">
            <a:extLst>
              <a:ext uri="{FF2B5EF4-FFF2-40B4-BE49-F238E27FC236}">
                <a16:creationId xmlns:a16="http://schemas.microsoft.com/office/drawing/2014/main" id="{37DD60AB-D30A-2B4E-8369-C4F6FA45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393781A-678F-224C-BFBC-DE18D8AE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09428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>
            <a:extLst>
              <a:ext uri="{FF2B5EF4-FFF2-40B4-BE49-F238E27FC236}">
                <a16:creationId xmlns:a16="http://schemas.microsoft.com/office/drawing/2014/main" id="{A2138AA9-34A2-DC49-9D76-444FD9B4E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reason for lenses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E3E254FA-959C-1547-AB71-B7283489A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365B51CB-D066-0F48-83BE-E8EDE2801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Replacing pinholes with lenses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430DB74F-1CEF-6E44-8D17-0E91E66E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066800"/>
            <a:ext cx="56007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2">
            <a:extLst>
              <a:ext uri="{FF2B5EF4-FFF2-40B4-BE49-F238E27FC236}">
                <a16:creationId xmlns:a16="http://schemas.microsoft.com/office/drawing/2014/main" id="{F7F0EAF8-A573-2043-8E8C-262A2F9EE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25" y="6059488"/>
            <a:ext cx="1604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Photography,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London et al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69961CE6-D5D2-D340-B2A2-9B25F1034C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/>
              <a:t>Focus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800EF5E2-9E47-7343-9F7A-76726A08D7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2509675-5D2E-3A44-8222-91DE21236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Focus and Defocus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B2B7153-48B6-7844-AA44-67A2C5305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r>
              <a:rPr lang="en-US" altLang="en-US"/>
              <a:t>A lens focuses light onto the film</a:t>
            </a:r>
          </a:p>
          <a:p>
            <a:pPr lvl="1"/>
            <a:r>
              <a:rPr lang="en-US" altLang="en-US"/>
              <a:t>There is a specific distance at which objects are “in focus”</a:t>
            </a:r>
          </a:p>
          <a:p>
            <a:pPr lvl="2"/>
            <a:r>
              <a:rPr lang="en-US" altLang="en-US"/>
              <a:t>other points project to a “circle of confusion” in the image</a:t>
            </a:r>
          </a:p>
          <a:p>
            <a:pPr lvl="1"/>
            <a:r>
              <a:rPr lang="en-US" altLang="en-US"/>
              <a:t>Changing the shape of the lens changes this distance</a:t>
            </a:r>
          </a:p>
        </p:txBody>
      </p:sp>
      <p:pic>
        <p:nvPicPr>
          <p:cNvPr id="53252" name="Picture 4" descr="image-lens">
            <a:extLst>
              <a:ext uri="{FF2B5EF4-FFF2-40B4-BE49-F238E27FC236}">
                <a16:creationId xmlns:a16="http://schemas.microsoft.com/office/drawing/2014/main" id="{80ABA63F-372A-7F45-8309-EC7112B8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Line 5">
            <a:extLst>
              <a:ext uri="{FF2B5EF4-FFF2-40B4-BE49-F238E27FC236}">
                <a16:creationId xmlns:a16="http://schemas.microsoft.com/office/drawing/2014/main" id="{33C0FF1A-49AA-AF40-A336-58A104D195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Oval 6">
            <a:extLst>
              <a:ext uri="{FF2B5EF4-FFF2-40B4-BE49-F238E27FC236}">
                <a16:creationId xmlns:a16="http://schemas.microsoft.com/office/drawing/2014/main" id="{F614405E-A272-3746-A55D-CCDF2C065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53255" name="Oval 7">
            <a:extLst>
              <a:ext uri="{FF2B5EF4-FFF2-40B4-BE49-F238E27FC236}">
                <a16:creationId xmlns:a16="http://schemas.microsoft.com/office/drawing/2014/main" id="{8E6A406F-F898-5F44-A357-D192B80C3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49058CB1-6717-D546-848C-5C1194C0F8D6}"/>
              </a:ext>
            </a:extLst>
          </p:cNvPr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53278" name="Line 9">
              <a:extLst>
                <a:ext uri="{FF2B5EF4-FFF2-40B4-BE49-F238E27FC236}">
                  <a16:creationId xmlns:a16="http://schemas.microsoft.com/office/drawing/2014/main" id="{29C06702-CB93-944B-9425-D87E2ED7C3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Line 10">
              <a:extLst>
                <a:ext uri="{FF2B5EF4-FFF2-40B4-BE49-F238E27FC236}">
                  <a16:creationId xmlns:a16="http://schemas.microsoft.com/office/drawing/2014/main" id="{D820BB4E-8BC2-234C-9B07-34A93DA9E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id="{26426BBE-D23D-3D47-91FF-B1468CE0494A}"/>
              </a:ext>
            </a:extLst>
          </p:cNvPr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53272" name="Group 12">
              <a:extLst>
                <a:ext uri="{FF2B5EF4-FFF2-40B4-BE49-F238E27FC236}">
                  <a16:creationId xmlns:a16="http://schemas.microsoft.com/office/drawing/2014/main" id="{E3AD7930-0C0E-1541-B45F-E1C134D8C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53276" name="Line 13">
                <a:extLst>
                  <a:ext uri="{FF2B5EF4-FFF2-40B4-BE49-F238E27FC236}">
                    <a16:creationId xmlns:a16="http://schemas.microsoft.com/office/drawing/2014/main" id="{5108E06B-9757-E44E-AE8E-144115BD7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7" name="Line 14">
                <a:extLst>
                  <a:ext uri="{FF2B5EF4-FFF2-40B4-BE49-F238E27FC236}">
                    <a16:creationId xmlns:a16="http://schemas.microsoft.com/office/drawing/2014/main" id="{38E23447-EC4A-D847-A837-52B16DB62F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73" name="Group 15">
              <a:extLst>
                <a:ext uri="{FF2B5EF4-FFF2-40B4-BE49-F238E27FC236}">
                  <a16:creationId xmlns:a16="http://schemas.microsoft.com/office/drawing/2014/main" id="{6838027C-A3F8-784F-B291-34276903EA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53274" name="Line 16">
                <a:extLst>
                  <a:ext uri="{FF2B5EF4-FFF2-40B4-BE49-F238E27FC236}">
                    <a16:creationId xmlns:a16="http://schemas.microsoft.com/office/drawing/2014/main" id="{611ECB04-A632-7945-B679-507D748E6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5" name="Line 17">
                <a:extLst>
                  <a:ext uri="{FF2B5EF4-FFF2-40B4-BE49-F238E27FC236}">
                    <a16:creationId xmlns:a16="http://schemas.microsoft.com/office/drawing/2014/main" id="{4A8413D7-CF4D-AD44-B3D2-80364677C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964ACBE3-D140-674E-AC45-664CED38806E}"/>
              </a:ext>
            </a:extLst>
          </p:cNvPr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53264" name="Line 19">
              <a:extLst>
                <a:ext uri="{FF2B5EF4-FFF2-40B4-BE49-F238E27FC236}">
                  <a16:creationId xmlns:a16="http://schemas.microsoft.com/office/drawing/2014/main" id="{61A1F7DB-2A17-EC41-B1E3-5C6053FD1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265" name="Group 20">
              <a:extLst>
                <a:ext uri="{FF2B5EF4-FFF2-40B4-BE49-F238E27FC236}">
                  <a16:creationId xmlns:a16="http://schemas.microsoft.com/office/drawing/2014/main" id="{0423EEE8-33AF-C441-AAB8-93ECE776C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53266" name="Line 21">
                <a:extLst>
                  <a:ext uri="{FF2B5EF4-FFF2-40B4-BE49-F238E27FC236}">
                    <a16:creationId xmlns:a16="http://schemas.microsoft.com/office/drawing/2014/main" id="{4A4D4298-40DF-BA4B-9892-1FABB0C7A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7" name="Line 22">
                <a:extLst>
                  <a:ext uri="{FF2B5EF4-FFF2-40B4-BE49-F238E27FC236}">
                    <a16:creationId xmlns:a16="http://schemas.microsoft.com/office/drawing/2014/main" id="{8DF8DC0C-F40A-9647-9D84-81FAD39C1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8" name="Line 23">
                <a:extLst>
                  <a:ext uri="{FF2B5EF4-FFF2-40B4-BE49-F238E27FC236}">
                    <a16:creationId xmlns:a16="http://schemas.microsoft.com/office/drawing/2014/main" id="{3DEE09A2-CE4B-CB46-960C-E3A041117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9" name="Line 24">
                <a:extLst>
                  <a:ext uri="{FF2B5EF4-FFF2-40B4-BE49-F238E27FC236}">
                    <a16:creationId xmlns:a16="http://schemas.microsoft.com/office/drawing/2014/main" id="{4096FFF1-FC77-EC42-AD8A-C75AC9BE36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0" name="Line 25">
                <a:extLst>
                  <a:ext uri="{FF2B5EF4-FFF2-40B4-BE49-F238E27FC236}">
                    <a16:creationId xmlns:a16="http://schemas.microsoft.com/office/drawing/2014/main" id="{3A441F5C-1448-8F47-A99C-AF9ED32DB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1" name="Line 26">
                <a:extLst>
                  <a:ext uri="{FF2B5EF4-FFF2-40B4-BE49-F238E27FC236}">
                    <a16:creationId xmlns:a16="http://schemas.microsoft.com/office/drawing/2014/main" id="{2F0D11F1-0494-9641-A151-0D1505FF6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3259" name="Oval 27">
            <a:extLst>
              <a:ext uri="{FF2B5EF4-FFF2-40B4-BE49-F238E27FC236}">
                <a16:creationId xmlns:a16="http://schemas.microsoft.com/office/drawing/2014/main" id="{7A232B3F-B537-F544-97E6-26A5B7CD1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grpSp>
        <p:nvGrpSpPr>
          <p:cNvPr id="8" name="Group 28">
            <a:extLst>
              <a:ext uri="{FF2B5EF4-FFF2-40B4-BE49-F238E27FC236}">
                <a16:creationId xmlns:a16="http://schemas.microsoft.com/office/drawing/2014/main" id="{45B48F6A-B366-A042-9035-C9B8CD4DAA53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53262" name="Text Box 29">
              <a:extLst>
                <a:ext uri="{FF2B5EF4-FFF2-40B4-BE49-F238E27FC236}">
                  <a16:creationId xmlns:a16="http://schemas.microsoft.com/office/drawing/2014/main" id="{FC3D523B-3B92-4947-9FFF-2FD84E149B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800"/>
                <a:t>“circle of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1800"/>
                <a:t>confusion”</a:t>
              </a:r>
            </a:p>
          </p:txBody>
        </p:sp>
        <p:sp>
          <p:nvSpPr>
            <p:cNvPr id="53263" name="Line 30">
              <a:extLst>
                <a:ext uri="{FF2B5EF4-FFF2-40B4-BE49-F238E27FC236}">
                  <a16:creationId xmlns:a16="http://schemas.microsoft.com/office/drawing/2014/main" id="{0FDEAFA5-5884-2144-987F-732B3DB4E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1" name="Text Box 31">
            <a:extLst>
              <a:ext uri="{FF2B5EF4-FFF2-40B4-BE49-F238E27FC236}">
                <a16:creationId xmlns:a16="http://schemas.microsoft.com/office/drawing/2014/main" id="{F2615B27-9A82-664F-9816-32539B93E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0FAD343-AB4B-814E-8264-C88F5BBBF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 lenses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F9CBBB5-6D1C-A749-B1A1-099AF09DF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7724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Thin lens equation: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endParaRPr lang="en-US" altLang="en-US" sz="1600" dirty="0"/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Any object point satisfying this equation is in focus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What is the shape of the focus region?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Thin lens applet:  </a:t>
            </a:r>
            <a:r>
              <a:rPr lang="en-US" altLang="en-US" sz="1200" dirty="0">
                <a:hlinkClick r:id="rId4"/>
              </a:rPr>
              <a:t>http://www.phy.ntnu.edu.tw/java/Lens/lens_e.html</a:t>
            </a:r>
            <a:r>
              <a:rPr lang="en-US" altLang="en-US" sz="1200" dirty="0"/>
              <a:t>  (by Fu-Kwun Hwang</a:t>
            </a:r>
            <a:r>
              <a:rPr lang="en-US" altLang="en-US" sz="1600" dirty="0"/>
              <a:t> )</a:t>
            </a:r>
          </a:p>
        </p:txBody>
      </p:sp>
      <p:pic>
        <p:nvPicPr>
          <p:cNvPr id="54276" name="Picture 4" descr="Edittex">
            <a:extLst>
              <a:ext uri="{FF2B5EF4-FFF2-40B4-BE49-F238E27FC236}">
                <a16:creationId xmlns:a16="http://schemas.microsoft.com/office/drawing/2014/main" id="{A4D0535F-916F-8043-8A56-9CC85BDAE9A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7244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>
            <a:extLst>
              <a:ext uri="{FF2B5EF4-FFF2-40B4-BE49-F238E27FC236}">
                <a16:creationId xmlns:a16="http://schemas.microsoft.com/office/drawing/2014/main" id="{D7C113A1-7B2E-6E40-A5FB-406136F63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5240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AF880257-C3E1-BE48-AB46-7767B7C24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>
            <a:extLst>
              <a:ext uri="{FF2B5EF4-FFF2-40B4-BE49-F238E27FC236}">
                <a16:creationId xmlns:a16="http://schemas.microsoft.com/office/drawing/2014/main" id="{234FB62F-F91F-D647-BC11-93569E6B5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>
            <a:extLst>
              <a:ext uri="{FF2B5EF4-FFF2-40B4-BE49-F238E27FC236}">
                <a16:creationId xmlns:a16="http://schemas.microsoft.com/office/drawing/2014/main" id="{6876F78C-B602-A04C-96C8-1368BEE90B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Varying Focus</a:t>
            </a:r>
          </a:p>
        </p:txBody>
      </p:sp>
      <p:pic>
        <p:nvPicPr>
          <p:cNvPr id="208902" name="duck.wmv">
            <a:hlinkClick r:id="" action="ppaction://media"/>
            <a:extLst>
              <a:ext uri="{FF2B5EF4-FFF2-40B4-BE49-F238E27FC236}">
                <a16:creationId xmlns:a16="http://schemas.microsoft.com/office/drawing/2014/main" id="{4440AF4B-6ED6-EA4D-8F60-74659DAA70E2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14400"/>
            <a:ext cx="7696200" cy="5772150"/>
          </a:xfrm>
        </p:spPr>
      </p:pic>
      <p:sp>
        <p:nvSpPr>
          <p:cNvPr id="55300" name="Text Box 8">
            <a:extLst>
              <a:ext uri="{FF2B5EF4-FFF2-40B4-BE49-F238E27FC236}">
                <a16:creationId xmlns:a16="http://schemas.microsoft.com/office/drawing/2014/main" id="{7C0604B7-A482-BA48-B736-EAC79032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6583363"/>
            <a:ext cx="930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Ren 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" fill="hold"/>
                                        <p:tgtEl>
                                          <p:spTgt spid="208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890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8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90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1C8E4EE-AAFA-EC42-9AEE-7BB9C7A8F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Pinhole camera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4A7BED2-3D6F-D744-B627-5E6280179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/>
              <a:t>Add a barrier to block off most of the rays</a:t>
            </a:r>
          </a:p>
          <a:p>
            <a:pPr lvl="1"/>
            <a:r>
              <a:rPr lang="en-US" altLang="en-US"/>
              <a:t>This reduces blurring</a:t>
            </a:r>
          </a:p>
          <a:p>
            <a:pPr lvl="1"/>
            <a:r>
              <a:rPr lang="en-US" altLang="en-US"/>
              <a:t>The opening known as the </a:t>
            </a:r>
            <a:r>
              <a:rPr lang="en-US" altLang="en-US" b="1"/>
              <a:t>aperture</a:t>
            </a:r>
          </a:p>
          <a:p>
            <a:pPr lvl="1"/>
            <a:r>
              <a:rPr lang="en-US" altLang="en-US"/>
              <a:t>How does this transform the image?</a:t>
            </a:r>
          </a:p>
        </p:txBody>
      </p:sp>
      <p:pic>
        <p:nvPicPr>
          <p:cNvPr id="9220" name="Picture 4" descr="image-pinhole">
            <a:extLst>
              <a:ext uri="{FF2B5EF4-FFF2-40B4-BE49-F238E27FC236}">
                <a16:creationId xmlns:a16="http://schemas.microsoft.com/office/drawing/2014/main" id="{FCE986A5-B2E4-C84D-929F-EC9F1AFA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FE1323A3-A55C-7B48-B673-20ABA729536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9231" name="Line 6">
              <a:extLst>
                <a:ext uri="{FF2B5EF4-FFF2-40B4-BE49-F238E27FC236}">
                  <a16:creationId xmlns:a16="http://schemas.microsoft.com/office/drawing/2014/main" id="{9AB40326-5A2E-0645-88BF-F9A1E945B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7">
              <a:extLst>
                <a:ext uri="{FF2B5EF4-FFF2-40B4-BE49-F238E27FC236}">
                  <a16:creationId xmlns:a16="http://schemas.microsoft.com/office/drawing/2014/main" id="{EE5556A4-5CD3-BE4E-8767-1037A55699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8">
              <a:extLst>
                <a:ext uri="{FF2B5EF4-FFF2-40B4-BE49-F238E27FC236}">
                  <a16:creationId xmlns:a16="http://schemas.microsoft.com/office/drawing/2014/main" id="{39199250-D332-224F-BB42-C4E196322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9">
              <a:extLst>
                <a:ext uri="{FF2B5EF4-FFF2-40B4-BE49-F238E27FC236}">
                  <a16:creationId xmlns:a16="http://schemas.microsoft.com/office/drawing/2014/main" id="{2CDB4E69-09F3-F340-9F31-4E34DE3EA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>
            <a:extLst>
              <a:ext uri="{FF2B5EF4-FFF2-40B4-BE49-F238E27FC236}">
                <a16:creationId xmlns:a16="http://schemas.microsoft.com/office/drawing/2014/main" id="{D5BBD1AF-7130-DD47-A196-341E4B8EAEC7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9227" name="Line 11">
              <a:extLst>
                <a:ext uri="{FF2B5EF4-FFF2-40B4-BE49-F238E27FC236}">
                  <a16:creationId xmlns:a16="http://schemas.microsoft.com/office/drawing/2014/main" id="{DE8AEE64-3571-8C43-BA74-8B77F5F5D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Line 12">
              <a:extLst>
                <a:ext uri="{FF2B5EF4-FFF2-40B4-BE49-F238E27FC236}">
                  <a16:creationId xmlns:a16="http://schemas.microsoft.com/office/drawing/2014/main" id="{7EC86384-F4E0-F549-8E7F-3725A68F0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Line 13">
              <a:extLst>
                <a:ext uri="{FF2B5EF4-FFF2-40B4-BE49-F238E27FC236}">
                  <a16:creationId xmlns:a16="http://schemas.microsoft.com/office/drawing/2014/main" id="{880C3714-52A8-C041-A3A9-519D5C95CB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14">
              <a:extLst>
                <a:ext uri="{FF2B5EF4-FFF2-40B4-BE49-F238E27FC236}">
                  <a16:creationId xmlns:a16="http://schemas.microsoft.com/office/drawing/2014/main" id="{2C483AFB-F535-FA41-9467-9577F91DA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3" name="Oval 15">
            <a:extLst>
              <a:ext uri="{FF2B5EF4-FFF2-40B4-BE49-F238E27FC236}">
                <a16:creationId xmlns:a16="http://schemas.microsoft.com/office/drawing/2014/main" id="{5B385A06-09F7-9948-8A4B-E00D3A077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9224" name="Oval 16">
            <a:extLst>
              <a:ext uri="{FF2B5EF4-FFF2-40B4-BE49-F238E27FC236}">
                <a16:creationId xmlns:a16="http://schemas.microsoft.com/office/drawing/2014/main" id="{6F340D6F-1860-A544-97E3-6BCF168F2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48145" name="Rectangle 17">
            <a:extLst>
              <a:ext uri="{FF2B5EF4-FFF2-40B4-BE49-F238E27FC236}">
                <a16:creationId xmlns:a16="http://schemas.microsoft.com/office/drawing/2014/main" id="{F5DAC5E6-A8FB-744B-B3B9-9691559DD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endParaRPr lang="ru-RU" altLang="en-US" sz="1800"/>
          </a:p>
        </p:txBody>
      </p:sp>
      <p:sp>
        <p:nvSpPr>
          <p:cNvPr id="9226" name="Text Box 18">
            <a:extLst>
              <a:ext uri="{FF2B5EF4-FFF2-40B4-BE49-F238E27FC236}">
                <a16:creationId xmlns:a16="http://schemas.microsoft.com/office/drawing/2014/main" id="{1EC91893-8325-884A-B50B-DBFE4E50D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7DF0-B091-8A40-8327-4D09A506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3E4D5-A9ED-CB4E-9B40-5FBC6197C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 descr="Three images of the same scene taken with different camera settings.... |  Download Scientific Diagram">
            <a:extLst>
              <a:ext uri="{FF2B5EF4-FFF2-40B4-BE49-F238E27FC236}">
                <a16:creationId xmlns:a16="http://schemas.microsoft.com/office/drawing/2014/main" id="{2ABB86C0-0E7B-7944-8629-5DCBFE78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8" y="2590800"/>
            <a:ext cx="91440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56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3E84936A-A3FD-9E41-BE98-F617C7F6BF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/>
              <a:t>Depth Of Field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61C404C1-5FA7-D146-A0BD-643BB79D07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>
            <a:extLst>
              <a:ext uri="{FF2B5EF4-FFF2-40B4-BE49-F238E27FC236}">
                <a16:creationId xmlns:a16="http://schemas.microsoft.com/office/drawing/2014/main" id="{E8D5DC5B-9F53-D64B-A71C-CEFBED252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Depth of Field</a:t>
            </a:r>
          </a:p>
        </p:txBody>
      </p:sp>
      <p:pic>
        <p:nvPicPr>
          <p:cNvPr id="57347" name="Picture 5">
            <a:extLst>
              <a:ext uri="{FF2B5EF4-FFF2-40B4-BE49-F238E27FC236}">
                <a16:creationId xmlns:a16="http://schemas.microsoft.com/office/drawing/2014/main" id="{6657C811-5735-7F43-A2CC-D0396F1E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>
            <a:extLst>
              <a:ext uri="{FF2B5EF4-FFF2-40B4-BE49-F238E27FC236}">
                <a16:creationId xmlns:a16="http://schemas.microsoft.com/office/drawing/2014/main" id="{AF891640-E0D1-6944-8E63-4220AAA3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7">
            <a:extLst>
              <a:ext uri="{FF2B5EF4-FFF2-40B4-BE49-F238E27FC236}">
                <a16:creationId xmlns:a16="http://schemas.microsoft.com/office/drawing/2014/main" id="{80FD7C5F-45E4-C84F-BA34-D84C8855E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463" y="6521450"/>
            <a:ext cx="5697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http://www.cambridgeincolour.com/tutorials/depth-of-field.htm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7D41586-06D9-5944-BCD6-7DC7A7339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Aperture controls Depth of Field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64E06DE6-F831-9947-B515-EEB821EC9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</p:spPr>
        <p:txBody>
          <a:bodyPr/>
          <a:lstStyle/>
          <a:p>
            <a:r>
              <a:rPr lang="en-US" altLang="en-US"/>
              <a:t>Changing the aperture size affects depth of field</a:t>
            </a:r>
          </a:p>
          <a:p>
            <a:pPr lvl="1"/>
            <a:r>
              <a:rPr lang="en-US" altLang="en-US"/>
              <a:t>A smaller aperture increases the range in which the object is approximately in focus</a:t>
            </a:r>
          </a:p>
          <a:p>
            <a:pPr lvl="1"/>
            <a:r>
              <a:rPr lang="en-US" altLang="en-US"/>
              <a:t>But small aperture reduces amount of light – need to increase exposure</a:t>
            </a:r>
          </a:p>
        </p:txBody>
      </p:sp>
      <p:sp>
        <p:nvSpPr>
          <p:cNvPr id="58372" name="Line 6">
            <a:extLst>
              <a:ext uri="{FF2B5EF4-FFF2-40B4-BE49-F238E27FC236}">
                <a16:creationId xmlns:a16="http://schemas.microsoft.com/office/drawing/2014/main" id="{78FDEB07-0363-3A47-8172-7F1171170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7938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373" name="Picture 7">
            <a:extLst>
              <a:ext uri="{FF2B5EF4-FFF2-40B4-BE49-F238E27FC236}">
                <a16:creationId xmlns:a16="http://schemas.microsoft.com/office/drawing/2014/main" id="{5BC9F15E-BEF9-D345-8930-7E4AA888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3280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6F9338B2-0503-184D-A082-0D745F337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458200" cy="838200"/>
          </a:xfrm>
        </p:spPr>
        <p:txBody>
          <a:bodyPr/>
          <a:lstStyle/>
          <a:p>
            <a:r>
              <a:rPr lang="en-US" altLang="en-US"/>
              <a:t>F-number: focal length / aperture diameter</a:t>
            </a: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C7D3BFED-8AB2-D04C-B222-18FA8F484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9396" name="Picture 2" descr="Image">
            <a:extLst>
              <a:ext uri="{FF2B5EF4-FFF2-40B4-BE49-F238E27FC236}">
                <a16:creationId xmlns:a16="http://schemas.microsoft.com/office/drawing/2014/main" id="{BC0F7A13-880B-374D-BEAB-6E14997F8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1961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873FB87A-A95E-084C-93CD-54A979693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Varying the aperture </a:t>
            </a:r>
          </a:p>
        </p:txBody>
      </p:sp>
      <p:pic>
        <p:nvPicPr>
          <p:cNvPr id="60419" name="Picture 5">
            <a:extLst>
              <a:ext uri="{FF2B5EF4-FFF2-40B4-BE49-F238E27FC236}">
                <a16:creationId xmlns:a16="http://schemas.microsoft.com/office/drawing/2014/main" id="{AE2396BF-725E-8D49-8212-240F112C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>
            <a:extLst>
              <a:ext uri="{FF2B5EF4-FFF2-40B4-BE49-F238E27FC236}">
                <a16:creationId xmlns:a16="http://schemas.microsoft.com/office/drawing/2014/main" id="{73DC2D39-F39D-E645-A558-BAD62B7A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>
            <a:extLst>
              <a:ext uri="{FF2B5EF4-FFF2-40B4-BE49-F238E27FC236}">
                <a16:creationId xmlns:a16="http://schemas.microsoft.com/office/drawing/2014/main" id="{575A64DF-8D2B-4C42-93E9-93A85F48D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6172200"/>
            <a:ext cx="3282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US" altLang="en-US" sz="2000"/>
          </a:p>
          <a:p>
            <a:pPr algn="ctr">
              <a:spcBef>
                <a:spcPct val="0"/>
              </a:spcBef>
            </a:pPr>
            <a:r>
              <a:rPr lang="en-US" altLang="en-US" sz="2000"/>
              <a:t>Wide apeture  = small DOF</a:t>
            </a:r>
          </a:p>
        </p:txBody>
      </p:sp>
      <p:sp>
        <p:nvSpPr>
          <p:cNvPr id="60422" name="Text Box 8">
            <a:extLst>
              <a:ext uri="{FF2B5EF4-FFF2-40B4-BE49-F238E27FC236}">
                <a16:creationId xmlns:a16="http://schemas.microsoft.com/office/drawing/2014/main" id="{361FBE6E-1A59-AB43-8149-1D2A125A0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6172200"/>
            <a:ext cx="3425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US" altLang="en-US" sz="2000"/>
          </a:p>
          <a:p>
            <a:pPr algn="ctr">
              <a:spcBef>
                <a:spcPct val="0"/>
              </a:spcBef>
            </a:pPr>
            <a:r>
              <a:rPr lang="en-US" altLang="en-US" sz="2000"/>
              <a:t>Narrow apeture = large DOF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>
            <a:extLst>
              <a:ext uri="{FF2B5EF4-FFF2-40B4-BE49-F238E27FC236}">
                <a16:creationId xmlns:a16="http://schemas.microsoft.com/office/drawing/2014/main" id="{72335FEF-E9CD-BF42-8FE1-959368196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Nice Depth of Field effect</a:t>
            </a:r>
          </a:p>
        </p:txBody>
      </p:sp>
      <p:pic>
        <p:nvPicPr>
          <p:cNvPr id="61443" name="Picture 5">
            <a:extLst>
              <a:ext uri="{FF2B5EF4-FFF2-40B4-BE49-F238E27FC236}">
                <a16:creationId xmlns:a16="http://schemas.microsoft.com/office/drawing/2014/main" id="{CC5FF3B6-2516-304B-95A4-B9FD6F6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16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EEA9377F-CD8E-9F44-A695-F962822E7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771650"/>
          </a:xfrm>
        </p:spPr>
        <p:txBody>
          <a:bodyPr/>
          <a:lstStyle/>
          <a:p>
            <a:pPr algn="ctr"/>
            <a:r>
              <a:rPr lang="en-US" altLang="en-US"/>
              <a:t>Field of View (Zoom)</a:t>
            </a:r>
          </a:p>
        </p:txBody>
      </p:sp>
      <p:sp>
        <p:nvSpPr>
          <p:cNvPr id="62467" name="Rectangle 5">
            <a:extLst>
              <a:ext uri="{FF2B5EF4-FFF2-40B4-BE49-F238E27FC236}">
                <a16:creationId xmlns:a16="http://schemas.microsoft.com/office/drawing/2014/main" id="{EA1A4CBB-77FF-AC48-9C2A-DE1DA1F579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>
            <a:extLst>
              <a:ext uri="{FF2B5EF4-FFF2-40B4-BE49-F238E27FC236}">
                <a16:creationId xmlns:a16="http://schemas.microsoft.com/office/drawing/2014/main" id="{CC00458B-CE79-254A-A2E0-4AC57AC5D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Field of View (Zoom)</a:t>
            </a:r>
          </a:p>
        </p:txBody>
      </p:sp>
      <p:pic>
        <p:nvPicPr>
          <p:cNvPr id="63491" name="Picture 5">
            <a:extLst>
              <a:ext uri="{FF2B5EF4-FFF2-40B4-BE49-F238E27FC236}">
                <a16:creationId xmlns:a16="http://schemas.microsoft.com/office/drawing/2014/main" id="{3C97D724-9249-F647-9FF9-3379AA86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/>
          <a:stretch>
            <a:fillRect/>
          </a:stretch>
        </p:blipFill>
        <p:spPr bwMode="auto">
          <a:xfrm>
            <a:off x="152400" y="1054100"/>
            <a:ext cx="88392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DBB6C2F3-086B-784F-85A1-7AFE0FE248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Field of View (Zoom) = Cropping</a:t>
            </a:r>
          </a:p>
        </p:txBody>
      </p:sp>
      <p:pic>
        <p:nvPicPr>
          <p:cNvPr id="64515" name="Picture 5">
            <a:extLst>
              <a:ext uri="{FF2B5EF4-FFF2-40B4-BE49-F238E27FC236}">
                <a16:creationId xmlns:a16="http://schemas.microsoft.com/office/drawing/2014/main" id="{BBA3BB21-93A2-E74B-9B8D-7BE3F2F4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/>
          <a:stretch>
            <a:fillRect/>
          </a:stretch>
        </p:blipFill>
        <p:spPr bwMode="auto">
          <a:xfrm>
            <a:off x="152400" y="1090613"/>
            <a:ext cx="8915400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EEC0-7A46-5506-6F24-CA6F8BD3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DIY Pinhole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4A482-5B11-34EB-B4E3-19CC2CB19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39890-D6D0-22BB-BBE3-8F944C17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51523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44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>
            <a:extLst>
              <a:ext uri="{FF2B5EF4-FFF2-40B4-BE49-F238E27FC236}">
                <a16:creationId xmlns:a16="http://schemas.microsoft.com/office/drawing/2014/main" id="{6E4DAE1A-BE1E-D949-9C8E-E618D6F21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240188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/>
              <a:t>f</a:t>
            </a:r>
          </a:p>
        </p:txBody>
      </p:sp>
      <p:sp>
        <p:nvSpPr>
          <p:cNvPr id="65539" name="Rectangle 6">
            <a:extLst>
              <a:ext uri="{FF2B5EF4-FFF2-40B4-BE49-F238E27FC236}">
                <a16:creationId xmlns:a16="http://schemas.microsoft.com/office/drawing/2014/main" id="{64E6A14E-F664-5544-9D13-63C00B68D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FOV depends of Focal Length</a:t>
            </a:r>
          </a:p>
        </p:txBody>
      </p:sp>
      <p:sp>
        <p:nvSpPr>
          <p:cNvPr id="65540" name="Text Box 7">
            <a:extLst>
              <a:ext uri="{FF2B5EF4-FFF2-40B4-BE49-F238E27FC236}">
                <a16:creationId xmlns:a16="http://schemas.microsoft.com/office/drawing/2014/main" id="{4CD7FEB8-F2C4-5241-886C-1AB3BF2B5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3" y="6324600"/>
            <a:ext cx="4903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Smaller FOV = larger Focal Length</a:t>
            </a:r>
          </a:p>
        </p:txBody>
      </p:sp>
      <p:pic>
        <p:nvPicPr>
          <p:cNvPr id="65541" name="Picture 8">
            <a:extLst>
              <a:ext uri="{FF2B5EF4-FFF2-40B4-BE49-F238E27FC236}">
                <a16:creationId xmlns:a16="http://schemas.microsoft.com/office/drawing/2014/main" id="{02524E63-6EC1-F148-BB82-69F0B1B6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68425"/>
            <a:ext cx="7315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9">
            <a:extLst>
              <a:ext uri="{FF2B5EF4-FFF2-40B4-BE49-F238E27FC236}">
                <a16:creationId xmlns:a16="http://schemas.microsoft.com/office/drawing/2014/main" id="{BB81285B-3459-7742-A86F-C2A086AAA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0"/>
            <a:ext cx="68056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10">
            <a:extLst>
              <a:ext uri="{FF2B5EF4-FFF2-40B4-BE49-F238E27FC236}">
                <a16:creationId xmlns:a16="http://schemas.microsoft.com/office/drawing/2014/main" id="{BF14DDA1-3D71-284E-82ED-F5961BD1E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240188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/>
              <a:t>f</a:t>
            </a:r>
            <a:endParaRPr lang="ru-RU" altLang="en-US" sz="2400" i="1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53376679-CCC4-3E47-8AE7-280D2EC06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Expensive toys…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8E7A93D8-6CA5-D440-BE36-F79D5D0C3A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6564" name="Picture 2">
            <a:extLst>
              <a:ext uri="{FF2B5EF4-FFF2-40B4-BE49-F238E27FC236}">
                <a16:creationId xmlns:a16="http://schemas.microsoft.com/office/drawing/2014/main" id="{72B7495B-8984-7942-84DF-8AC9825A0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"/>
          <a:stretch>
            <a:fillRect/>
          </a:stretch>
        </p:blipFill>
        <p:spPr bwMode="auto">
          <a:xfrm>
            <a:off x="204788" y="1289050"/>
            <a:ext cx="8939212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C9D3-E700-6223-BA9B-29C15888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Field of View / Focal Length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6B851-DAAB-BD55-211B-924FDE462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EE1A06A-E208-0720-19CC-BBBA6D2E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6" y="9906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61DCFB8-B1F4-92D2-8D20-C2391A31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0786" y="38100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A1552315-865B-BD84-A5C1-FFEA30E6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6" y="30480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Large FOV, small </a:t>
            </a:r>
            <a:r>
              <a:rPr lang="en-US" sz="1800" i="1" dirty="0"/>
              <a:t>f</a:t>
            </a:r>
          </a:p>
          <a:p>
            <a:r>
              <a:rPr lang="en-US" sz="1800" dirty="0"/>
              <a:t>Camera close to car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6674C458-0DA0-23EB-C02B-111844077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6" y="5943600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Small FOV, large</a:t>
            </a:r>
            <a:r>
              <a:rPr lang="en-US" sz="1800" i="1" dirty="0"/>
              <a:t> f</a:t>
            </a:r>
          </a:p>
          <a:p>
            <a:r>
              <a:rPr lang="en-US" sz="1800" dirty="0"/>
              <a:t>Camera far from the car</a:t>
            </a:r>
          </a:p>
        </p:txBody>
      </p:sp>
      <p:pic>
        <p:nvPicPr>
          <p:cNvPr id="8" name="Picture 10" descr="wide_angle_telephoto">
            <a:extLst>
              <a:ext uri="{FF2B5EF4-FFF2-40B4-BE49-F238E27FC236}">
                <a16:creationId xmlns:a16="http://schemas.microsoft.com/office/drawing/2014/main" id="{AD05B071-F77B-4C37-CE01-A150C842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786" y="1143000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7382CB5C-81C3-F9A7-EB86-8A463A744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13" y="6594463"/>
            <a:ext cx="1542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Sources: F. Durand</a:t>
            </a:r>
          </a:p>
        </p:txBody>
      </p:sp>
    </p:spTree>
    <p:extLst>
      <p:ext uri="{BB962C8B-B14F-4D97-AF65-F5344CB8AC3E}">
        <p14:creationId xmlns:p14="http://schemas.microsoft.com/office/powerpoint/2010/main" val="38289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97179BBD-AB12-AF4C-B631-DE2E48183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Focal length / distance in portraiture </a:t>
            </a:r>
          </a:p>
        </p:txBody>
      </p:sp>
      <p:pic>
        <p:nvPicPr>
          <p:cNvPr id="69635" name="Picture 8" descr="Image result for focal length portrait">
            <a:extLst>
              <a:ext uri="{FF2B5EF4-FFF2-40B4-BE49-F238E27FC236}">
                <a16:creationId xmlns:a16="http://schemas.microsoft.com/office/drawing/2014/main" id="{3765A835-83E1-224F-AFD0-1D92B8AB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7050"/>
            <a:ext cx="866616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91D7-6B51-CC53-4D4A-BFFD0FCE3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9" name="Picture 5" descr="fig5">
            <a:extLst>
              <a:ext uri="{FF2B5EF4-FFF2-40B4-BE49-F238E27FC236}">
                <a16:creationId xmlns:a16="http://schemas.microsoft.com/office/drawing/2014/main" id="{00EC04F3-C302-8895-8769-715B2DB45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335115"/>
            <a:ext cx="4187806" cy="244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>
            <a:extLst>
              <a:ext uri="{FF2B5EF4-FFF2-40B4-BE49-F238E27FC236}">
                <a16:creationId xmlns:a16="http://schemas.microsoft.com/office/drawing/2014/main" id="{25D4D54C-1B7A-CF1A-9307-A36EE05C2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Compression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2740D5-2B5C-CAB0-245B-7A754AC78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pic>
        <p:nvPicPr>
          <p:cNvPr id="963588" name="Picture 4" descr="fig5">
            <a:extLst>
              <a:ext uri="{FF2B5EF4-FFF2-40B4-BE49-F238E27FC236}">
                <a16:creationId xmlns:a16="http://schemas.microsoft.com/office/drawing/2014/main" id="{33C68BE3-6509-5ECD-B760-9204B0E8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2061" y="1722002"/>
            <a:ext cx="2977421" cy="22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90" name="Picture 6" descr="fig5">
            <a:extLst>
              <a:ext uri="{FF2B5EF4-FFF2-40B4-BE49-F238E27FC236}">
                <a16:creationId xmlns:a16="http://schemas.microsoft.com/office/drawing/2014/main" id="{89371DB5-9201-F785-BF55-A6399643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170" y="1719072"/>
            <a:ext cx="2973770" cy="22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78594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505E8EA8-F709-BB46-89DE-C41720FA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Dolly Zoom (“Vertigo Shot”)</a:t>
            </a: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DB496950-BC7A-1245-B9A6-FB6BDAF1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91200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hlinkClick r:id="rId2"/>
              </a:rPr>
              <a:t>http://filmmakermagazine.com/83872-hitchcock-to-scorcese-47-years-of-the-dolly-zoom/#.VBNtn_ldVac</a:t>
            </a:r>
            <a:endParaRPr lang="en-US" altLang="en-US" sz="2400"/>
          </a:p>
        </p:txBody>
      </p:sp>
      <p:pic>
        <p:nvPicPr>
          <p:cNvPr id="70660" name="Picture 5" descr="Image result for dolly zoom">
            <a:extLst>
              <a:ext uri="{FF2B5EF4-FFF2-40B4-BE49-F238E27FC236}">
                <a16:creationId xmlns:a16="http://schemas.microsoft.com/office/drawing/2014/main" id="{E76C01E2-1682-F746-9B1A-71A1ED6C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994525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25F70308-8F0B-EA4E-9D77-5A38632026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 sz="4400"/>
              <a:t>Exposure</a:t>
            </a:r>
          </a:p>
        </p:txBody>
      </p:sp>
      <p:sp>
        <p:nvSpPr>
          <p:cNvPr id="71683" name="Subtitle 2">
            <a:extLst>
              <a:ext uri="{FF2B5EF4-FFF2-40B4-BE49-F238E27FC236}">
                <a16:creationId xmlns:a16="http://schemas.microsoft.com/office/drawing/2014/main" id="{436D2531-17EA-D14F-95B8-64A590BCD1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18B1381D-B633-D74A-B474-45634B2A5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Shutter Speed</a:t>
            </a:r>
          </a:p>
        </p:txBody>
      </p:sp>
      <p:pic>
        <p:nvPicPr>
          <p:cNvPr id="72707" name="Picture 2" descr="http://upload.wikimedia.org/wikipedia/commons/7/77/Shutter_speed_waterfall.gif">
            <a:extLst>
              <a:ext uri="{FF2B5EF4-FFF2-40B4-BE49-F238E27FC236}">
                <a16:creationId xmlns:a16="http://schemas.microsoft.com/office/drawing/2014/main" id="{A6D89A6E-3D79-EC43-99E1-9711A042E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199438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1">
            <a:extLst>
              <a:ext uri="{FF2B5EF4-FFF2-40B4-BE49-F238E27FC236}">
                <a16:creationId xmlns:a16="http://schemas.microsoft.com/office/drawing/2014/main" id="{FF47115D-EC7F-9747-8C26-4C1DD552E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6457950"/>
            <a:ext cx="586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hlinkClick r:id="rId4"/>
              </a:rPr>
              <a:t>http://en.wikipedia.org/wiki/Shutter_speed</a:t>
            </a:r>
            <a:endParaRPr lang="en-US" altLang="en-US" sz="20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9F487487-8BAD-8E45-8FAC-842CEC901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Exposure: shutter speed vs. aperture</a:t>
            </a:r>
          </a:p>
        </p:txBody>
      </p:sp>
      <p:pic>
        <p:nvPicPr>
          <p:cNvPr id="73731" name="Picture 2" descr="Image">
            <a:extLst>
              <a:ext uri="{FF2B5EF4-FFF2-40B4-BE49-F238E27FC236}">
                <a16:creationId xmlns:a16="http://schemas.microsoft.com/office/drawing/2014/main" id="{4AD94EE0-1B4C-8446-B6F9-718AD528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2672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3219B5C9-9119-444F-95B5-1571CC1555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4755" name="Picture 2" descr="http://upload.wikimedia.org/wikipedia/commons/thumb/2/20/Trailing_stars_above_Paranal.jpg/800px-Trailing_stars_above_Paranal.jpg">
            <a:extLst>
              <a:ext uri="{FF2B5EF4-FFF2-40B4-BE49-F238E27FC236}">
                <a16:creationId xmlns:a16="http://schemas.microsoft.com/office/drawing/2014/main" id="{A5B03B50-A1CA-A449-AEED-BAD71F32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0"/>
            <a:ext cx="1029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D5C93E0-146D-7A4A-9854-E502C6076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Camera Obscura: the pre-camera</a:t>
            </a:r>
          </a:p>
        </p:txBody>
      </p:sp>
      <p:sp>
        <p:nvSpPr>
          <p:cNvPr id="11267" name="Rectangle 16">
            <a:extLst>
              <a:ext uri="{FF2B5EF4-FFF2-40B4-BE49-F238E27FC236}">
                <a16:creationId xmlns:a16="http://schemas.microsoft.com/office/drawing/2014/main" id="{FEDD0D60-C634-2C4B-A68A-6B1B24CA9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5800" y="1143000"/>
            <a:ext cx="44196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First Idea: Mo-Ti, China (470-390 BC)</a:t>
            </a:r>
          </a:p>
          <a:p>
            <a:pPr>
              <a:buFontTx/>
              <a:buChar char="•"/>
            </a:pPr>
            <a:r>
              <a:rPr lang="en-US" altLang="en-US"/>
              <a:t>First build: Al Hacen, Iraq/Egypt (965-1039 AD)</a:t>
            </a:r>
          </a:p>
          <a:p>
            <a:pPr>
              <a:buFontTx/>
              <a:buChar char="•"/>
            </a:pPr>
            <a:r>
              <a:rPr lang="en-US" altLang="en-US"/>
              <a:t>Drawing aid for artists: described by Leonardo da Vinci (1452-1519) </a:t>
            </a:r>
          </a:p>
        </p:txBody>
      </p:sp>
      <p:pic>
        <p:nvPicPr>
          <p:cNvPr id="11268" name="Picture 17" descr="obscura_frisius_58">
            <a:extLst>
              <a:ext uri="{FF2B5EF4-FFF2-40B4-BE49-F238E27FC236}">
                <a16:creationId xmlns:a16="http://schemas.microsoft.com/office/drawing/2014/main" id="{70A473F6-4F41-2B49-92E6-4703C827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18">
            <a:extLst>
              <a:ext uri="{FF2B5EF4-FFF2-40B4-BE49-F238E27FC236}">
                <a16:creationId xmlns:a16="http://schemas.microsoft.com/office/drawing/2014/main" id="{D2218386-8E30-D548-AB60-82E0014E4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Arial"/>
                <a:cs typeface="+mn-cs"/>
              </a:rPr>
              <a:t>Gemma Frisius, 1558</a:t>
            </a:r>
          </a:p>
        </p:txBody>
      </p:sp>
      <p:sp>
        <p:nvSpPr>
          <p:cNvPr id="11270" name="Picture 2" descr="http://upload.wikimedia.org/wikipedia/commons/thumb/b/b7/Camera_Obscura_%28San_Francisco%29.JPG/250px-Camera_Obscura_%28San_Francisco%29.JPG">
            <a:extLst>
              <a:ext uri="{FF2B5EF4-FFF2-40B4-BE49-F238E27FC236}">
                <a16:creationId xmlns:a16="http://schemas.microsoft.com/office/drawing/2014/main" id="{55195428-C962-444B-B6AA-AAE0771F1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29400" y="4876800"/>
            <a:ext cx="2381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99D69-836E-F248-B645-358B872BCA45}"/>
              </a:ext>
            </a:extLst>
          </p:cNvPr>
          <p:cNvSpPr txBox="1"/>
          <p:nvPr/>
        </p:nvSpPr>
        <p:spPr>
          <a:xfrm>
            <a:off x="5549900" y="6488113"/>
            <a:ext cx="36560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Camera </a:t>
            </a:r>
            <a:r>
              <a:rPr lang="en-US" sz="1800" dirty="0" err="1">
                <a:solidFill>
                  <a:srgbClr val="000000"/>
                </a:solidFill>
                <a:latin typeface="Arial"/>
                <a:cs typeface="+mn-cs"/>
              </a:rPr>
              <a:t>Obscura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 near Cliff House</a:t>
            </a:r>
          </a:p>
        </p:txBody>
      </p:sp>
      <p:pic>
        <p:nvPicPr>
          <p:cNvPr id="30729" name="Picture 9" descr="Image result for cliff house camera">
            <a:extLst>
              <a:ext uri="{FF2B5EF4-FFF2-40B4-BE49-F238E27FC236}">
                <a16:creationId xmlns:a16="http://schemas.microsoft.com/office/drawing/2014/main" id="{10DBA6D6-600D-284C-AE5D-F05028D3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05188"/>
            <a:ext cx="44894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7AF78F3D-B750-734F-9BCD-D91C8A7AF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Fun with slow shutter speeds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184B2D64-97EF-B34A-AA3E-80551D0908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5780" name="Picture 2">
            <a:extLst>
              <a:ext uri="{FF2B5EF4-FFF2-40B4-BE49-F238E27FC236}">
                <a16:creationId xmlns:a16="http://schemas.microsoft.com/office/drawing/2014/main" id="{C9F50A46-A1D2-2D4C-9EE1-D277C9EA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914400"/>
            <a:ext cx="38385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>
            <a:extLst>
              <a:ext uri="{FF2B5EF4-FFF2-40B4-BE49-F238E27FC236}">
                <a16:creationId xmlns:a16="http://schemas.microsoft.com/office/drawing/2014/main" id="{B655734A-9AFD-6044-AD91-C7C28EC6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914400"/>
            <a:ext cx="38385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6">
            <a:extLst>
              <a:ext uri="{FF2B5EF4-FFF2-40B4-BE49-F238E27FC236}">
                <a16:creationId xmlns:a16="http://schemas.microsoft.com/office/drawing/2014/main" id="{A8E987DF-ED1F-0A46-B961-5AC5271AA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6534150"/>
            <a:ext cx="2976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Photos by Fredo Durand</a:t>
            </a:r>
            <a:endParaRPr lang="ru-RU" altLang="en-US" sz="2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0056C975-A421-F943-97C0-15CD8EEA0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fun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70AB8809-F99A-3642-A8E6-A22034A98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248400"/>
            <a:ext cx="389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hlinkClick r:id="rId2"/>
              </a:rPr>
              <a:t>http://vimeo.com/14958082</a:t>
            </a:r>
            <a:endParaRPr lang="en-US" altLang="en-US" sz="2400" dirty="0"/>
          </a:p>
        </p:txBody>
      </p:sp>
      <p:pic>
        <p:nvPicPr>
          <p:cNvPr id="76804" name="Picture 5" descr="iPad light painting with painter">
            <a:extLst>
              <a:ext uri="{FF2B5EF4-FFF2-40B4-BE49-F238E27FC236}">
                <a16:creationId xmlns:a16="http://schemas.microsoft.com/office/drawing/2014/main" id="{1E2435CC-8AA6-5049-B1C6-85525F423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666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>
            <a:extLst>
              <a:ext uri="{FF2B5EF4-FFF2-40B4-BE49-F238E27FC236}">
                <a16:creationId xmlns:a16="http://schemas.microsoft.com/office/drawing/2014/main" id="{EF1D0FC2-3629-8547-97F8-32E30776CD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/>
              <a:t>Lens Flaws</a:t>
            </a:r>
          </a:p>
        </p:txBody>
      </p:sp>
      <p:sp>
        <p:nvSpPr>
          <p:cNvPr id="77827" name="Rectangle 5">
            <a:extLst>
              <a:ext uri="{FF2B5EF4-FFF2-40B4-BE49-F238E27FC236}">
                <a16:creationId xmlns:a16="http://schemas.microsoft.com/office/drawing/2014/main" id="{8FC62521-EE89-B645-973A-B4B9A38ADE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FBB953C-7EB7-3A4B-9B60-5ABE754A6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Lens Flaws: Chromatic Aberration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029B03E-12CC-5649-9F9A-5CA466BA5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Dispersion: wavelength-dependent refractive index</a:t>
            </a:r>
          </a:p>
          <a:p>
            <a:pPr lvl="1"/>
            <a:r>
              <a:rPr lang="en-US" altLang="en-US" sz="1800"/>
              <a:t>(enables prism to spread white light beam into rainbow)</a:t>
            </a:r>
          </a:p>
          <a:p>
            <a:r>
              <a:rPr lang="en-US" altLang="en-US" sz="2400"/>
              <a:t>Modifies ray-bending and lens focal length: f(</a:t>
            </a:r>
            <a:r>
              <a:rPr lang="en-US" altLang="en-US" sz="2400">
                <a:cs typeface="Arial" panose="020B0604020202020204" pitchFamily="34" charset="0"/>
                <a:sym typeface="Symbol" pitchFamily="2" charset="2"/>
              </a:rPr>
              <a:t></a:t>
            </a:r>
            <a:r>
              <a:rPr lang="en-US" altLang="en-US" sz="2400"/>
              <a:t>)</a:t>
            </a:r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r>
              <a:rPr lang="en-US" altLang="en-US" sz="2400"/>
              <a:t>color fringes near edges of image</a:t>
            </a:r>
          </a:p>
          <a:p>
            <a:r>
              <a:rPr lang="en-US" altLang="en-US" sz="2400"/>
              <a:t>Corrections: add ‘doublet’ lens of flint glass, etc.</a:t>
            </a:r>
          </a:p>
        </p:txBody>
      </p:sp>
      <p:pic>
        <p:nvPicPr>
          <p:cNvPr id="78852" name="Picture 5" descr="chrom">
            <a:extLst>
              <a:ext uri="{FF2B5EF4-FFF2-40B4-BE49-F238E27FC236}">
                <a16:creationId xmlns:a16="http://schemas.microsoft.com/office/drawing/2014/main" id="{AC5640CF-FC7B-124F-A512-C2E93379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541972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A38541DF-47DE-3B46-9278-AE916DE43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Chromatic Aberration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90753-4C1B-2C42-814F-3A18FB459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8" r="37772"/>
          <a:stretch>
            <a:fillRect/>
          </a:stretch>
        </p:blipFill>
        <p:spPr bwMode="auto">
          <a:xfrm>
            <a:off x="-152400" y="4114800"/>
            <a:ext cx="35052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2">
            <a:extLst>
              <a:ext uri="{FF2B5EF4-FFF2-40B4-BE49-F238E27FC236}">
                <a16:creationId xmlns:a16="http://schemas.microsoft.com/office/drawing/2014/main" id="{EC25F1C3-3899-054A-BFB6-60108CBD3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3297" r="17056" b="552"/>
          <a:stretch>
            <a:fillRect/>
          </a:stretch>
        </p:blipFill>
        <p:spPr bwMode="auto">
          <a:xfrm>
            <a:off x="0" y="1676400"/>
            <a:ext cx="33528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3">
            <a:extLst>
              <a:ext uri="{FF2B5EF4-FFF2-40B4-BE49-F238E27FC236}">
                <a16:creationId xmlns:a16="http://schemas.microsoft.com/office/drawing/2014/main" id="{BDCE2FCD-3F9B-1047-B19A-EBB103C36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0219A-0593-A947-8B2B-AEE45EDF0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Box 5">
            <a:extLst>
              <a:ext uri="{FF2B5EF4-FFF2-40B4-BE49-F238E27FC236}">
                <a16:creationId xmlns:a16="http://schemas.microsoft.com/office/drawing/2014/main" id="{48D0933B-3F92-A743-B7E5-A76E8152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3" y="6472238"/>
            <a:ext cx="3163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Slide by Carl Doersch</a:t>
            </a:r>
          </a:p>
        </p:txBody>
      </p:sp>
    </p:spTree>
    <p:custDataLst>
      <p:tags r:id="rId1"/>
    </p:custDataLst>
  </p:cSld>
  <p:clrMapOvr>
    <a:masterClrMapping/>
  </p:clrMapOvr>
  <p:transition spd="med" advTm="451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7AFCD78D-14DB-7D47-A002-33DA5CF88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Chromatic Aberration </a:t>
            </a:r>
          </a:p>
        </p:txBody>
      </p:sp>
      <p:sp>
        <p:nvSpPr>
          <p:cNvPr id="259076" name="Text Box 4">
            <a:extLst>
              <a:ext uri="{FF2B5EF4-FFF2-40B4-BE49-F238E27FC236}">
                <a16:creationId xmlns:a16="http://schemas.microsoft.com/office/drawing/2014/main" id="{A5494469-7A4B-5945-97A6-E38A0BF6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0"/>
            <a:ext cx="2592388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Near Lens Center</a:t>
            </a:r>
          </a:p>
        </p:txBody>
      </p:sp>
      <p:pic>
        <p:nvPicPr>
          <p:cNvPr id="81924" name="Picture 5" descr="colorAbberYes">
            <a:extLst>
              <a:ext uri="{FF2B5EF4-FFF2-40B4-BE49-F238E27FC236}">
                <a16:creationId xmlns:a16="http://schemas.microsoft.com/office/drawing/2014/main" id="{08C0E01D-4EFD-9D4C-8A29-3366B820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6" descr="colorAbberNo">
            <a:extLst>
              <a:ext uri="{FF2B5EF4-FFF2-40B4-BE49-F238E27FC236}">
                <a16:creationId xmlns:a16="http://schemas.microsoft.com/office/drawing/2014/main" id="{64145BA2-842D-E94F-965C-048EBA67E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9" name="Text Box 7">
            <a:extLst>
              <a:ext uri="{FF2B5EF4-FFF2-40B4-BE49-F238E27FC236}">
                <a16:creationId xmlns:a16="http://schemas.microsoft.com/office/drawing/2014/main" id="{6666D7BF-3AAD-5F41-8F34-05983DA22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048000"/>
            <a:ext cx="3235325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Near Lens Outer Edge</a:t>
            </a:r>
          </a:p>
        </p:txBody>
      </p:sp>
      <p:sp>
        <p:nvSpPr>
          <p:cNvPr id="81927" name="Rectangle 8">
            <a:extLst>
              <a:ext uri="{FF2B5EF4-FFF2-40B4-BE49-F238E27FC236}">
                <a16:creationId xmlns:a16="http://schemas.microsoft.com/office/drawing/2014/main" id="{D0DB5F51-6CDF-AA4F-8D9E-32FAEBA9F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AB404038-AB3E-7E4D-8DD1-4494CFA81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altLang="en-US" sz="3000"/>
              <a:t>Radial Distortion  (</a:t>
            </a:r>
            <a:r>
              <a:rPr lang="en-US" altLang="en-US" sz="3000" b="1" i="1"/>
              <a:t>e.g.</a:t>
            </a:r>
            <a:r>
              <a:rPr lang="en-US" altLang="en-US" sz="3000"/>
              <a:t> ‘Barrel’ and ‘pin-cushion’)</a:t>
            </a:r>
          </a:p>
        </p:txBody>
      </p:sp>
      <p:pic>
        <p:nvPicPr>
          <p:cNvPr id="82947" name="Picture 3">
            <a:extLst>
              <a:ext uri="{FF2B5EF4-FFF2-40B4-BE49-F238E27FC236}">
                <a16:creationId xmlns:a16="http://schemas.microsoft.com/office/drawing/2014/main" id="{F3F42241-537B-6448-807A-8E96276F9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3914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>
            <a:extLst>
              <a:ext uri="{FF2B5EF4-FFF2-40B4-BE49-F238E27FC236}">
                <a16:creationId xmlns:a16="http://schemas.microsoft.com/office/drawing/2014/main" id="{91F14114-1D1D-2044-B466-5854E9D78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None/>
            </a:pPr>
            <a:r>
              <a:rPr lang="en-US" altLang="en-US"/>
              <a:t>straight lines curve around the image center </a:t>
            </a:r>
            <a:br>
              <a:rPr lang="en-US" altLang="en-US"/>
            </a:br>
            <a:endParaRPr lang="en-US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5ABBF36F-C329-9E47-87CB-911B1340F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Radial Distortion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2CEACC06-9B9A-0242-83A5-6586575FE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1981200"/>
          </a:xfrm>
        </p:spPr>
        <p:txBody>
          <a:bodyPr/>
          <a:lstStyle/>
          <a:p>
            <a:r>
              <a:rPr lang="en-US" altLang="en-US"/>
              <a:t>Radial distortion of the image</a:t>
            </a:r>
          </a:p>
          <a:p>
            <a:pPr lvl="1"/>
            <a:r>
              <a:rPr lang="en-US" altLang="en-US"/>
              <a:t>Caused by imperfect lenses</a:t>
            </a:r>
          </a:p>
          <a:p>
            <a:pPr lvl="1"/>
            <a:r>
              <a:rPr lang="en-US" altLang="en-US"/>
              <a:t>Deviations are most noticeable for rays that pass through the edge of the lens</a:t>
            </a:r>
          </a:p>
        </p:txBody>
      </p:sp>
      <p:pic>
        <p:nvPicPr>
          <p:cNvPr id="83972" name="Picture 4" descr="hecht-231-a">
            <a:extLst>
              <a:ext uri="{FF2B5EF4-FFF2-40B4-BE49-F238E27FC236}">
                <a16:creationId xmlns:a16="http://schemas.microsoft.com/office/drawing/2014/main" id="{71F94F0E-DC42-2340-941D-45368E22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5">
            <a:extLst>
              <a:ext uri="{FF2B5EF4-FFF2-40B4-BE49-F238E27FC236}">
                <a16:creationId xmlns:a16="http://schemas.microsoft.com/office/drawing/2014/main" id="{78768358-FB5C-5A46-99E8-DC8602E46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165475"/>
            <a:ext cx="1466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altLang="en-US" sz="1800"/>
              <a:t>No distortion</a:t>
            </a:r>
          </a:p>
        </p:txBody>
      </p:sp>
      <p:sp>
        <p:nvSpPr>
          <p:cNvPr id="83974" name="Text Box 6">
            <a:extLst>
              <a:ext uri="{FF2B5EF4-FFF2-40B4-BE49-F238E27FC236}">
                <a16:creationId xmlns:a16="http://schemas.microsoft.com/office/drawing/2014/main" id="{A852A3FC-AE38-8345-8F24-6DEC678C6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3165475"/>
            <a:ext cx="1365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altLang="en-US" sz="1800"/>
              <a:t>Pin cushion</a:t>
            </a:r>
          </a:p>
        </p:txBody>
      </p:sp>
      <p:sp>
        <p:nvSpPr>
          <p:cNvPr id="83975" name="Text Box 7">
            <a:extLst>
              <a:ext uri="{FF2B5EF4-FFF2-40B4-BE49-F238E27FC236}">
                <a16:creationId xmlns:a16="http://schemas.microsoft.com/office/drawing/2014/main" id="{33762475-C021-7341-8A7F-738EAA93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3165475"/>
            <a:ext cx="793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altLang="en-US" sz="1800"/>
              <a:t>Barrel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9DA12806-E054-6449-9E1D-FE243DE7D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Radial Distortion</a:t>
            </a:r>
          </a:p>
        </p:txBody>
      </p:sp>
      <p:pic>
        <p:nvPicPr>
          <p:cNvPr id="84995" name="Picture 4" descr="hecht-231-b-1">
            <a:extLst>
              <a:ext uri="{FF2B5EF4-FFF2-40B4-BE49-F238E27FC236}">
                <a16:creationId xmlns:a16="http://schemas.microsoft.com/office/drawing/2014/main" id="{79C327CC-8445-DD47-AFF3-7FCFDD07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914400"/>
            <a:ext cx="40528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9" name="Picture 5" descr="hecht-231-b-2">
            <a:extLst>
              <a:ext uri="{FF2B5EF4-FFF2-40B4-BE49-F238E27FC236}">
                <a16:creationId xmlns:a16="http://schemas.microsoft.com/office/drawing/2014/main" id="{F47E7EC2-CB03-974B-81CD-D8EB885B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2514600"/>
            <a:ext cx="412115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50" name="Picture 6" descr="hecht-231-b-3">
            <a:extLst>
              <a:ext uri="{FF2B5EF4-FFF2-40B4-BE49-F238E27FC236}">
                <a16:creationId xmlns:a16="http://schemas.microsoft.com/office/drawing/2014/main" id="{BAE4B947-BC82-B945-8AE5-CBA54D99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267200"/>
            <a:ext cx="4051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altLang="en-US" dirty="0"/>
              <a:t>Programming Project #1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4759" name="Picture 7" descr="Tease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AF138F-04D9-0AD2-746B-0BE33E90BD50}"/>
              </a:ext>
            </a:extLst>
          </p:cNvPr>
          <p:cNvSpPr txBox="1"/>
          <p:nvPr/>
        </p:nvSpPr>
        <p:spPr>
          <a:xfrm>
            <a:off x="2819400" y="6304895"/>
            <a:ext cx="3704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Project out TONIGHT!</a:t>
            </a:r>
          </a:p>
        </p:txBody>
      </p:sp>
    </p:spTree>
    <p:extLst>
      <p:ext uri="{BB962C8B-B14F-4D97-AF65-F5344CB8AC3E}">
        <p14:creationId xmlns:p14="http://schemas.microsoft.com/office/powerpoint/2010/main" val="85550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96A89604-4681-1B41-8231-CD195319F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8-hour exposure (Abelardo Morell)</a:t>
            </a:r>
          </a:p>
        </p:txBody>
      </p:sp>
      <p:pic>
        <p:nvPicPr>
          <p:cNvPr id="13315" name="Picture 6" descr="camera20_Bostons-Custom-House">
            <a:extLst>
              <a:ext uri="{FF2B5EF4-FFF2-40B4-BE49-F238E27FC236}">
                <a16:creationId xmlns:a16="http://schemas.microsoft.com/office/drawing/2014/main" id="{BBC72B0C-4B90-3C4F-B365-D5FD0722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69342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>
            <a:extLst>
              <a:ext uri="{FF2B5EF4-FFF2-40B4-BE49-F238E27FC236}">
                <a16:creationId xmlns:a16="http://schemas.microsoft.com/office/drawing/2014/main" id="{629D04AD-B02E-F644-945D-BEBD6077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solidFill>
                  <a:srgbClr val="000000"/>
                </a:solidFill>
                <a:latin typeface="Arial"/>
                <a:cs typeface="+mn-cs"/>
                <a:hlinkClick r:id="rId3"/>
              </a:rPr>
              <a:t>http://www.abelardomorell.net/books/books_m02.html</a:t>
            </a:r>
            <a:r>
              <a:rPr lang="en-US" sz="1800">
                <a:solidFill>
                  <a:srgbClr val="000000"/>
                </a:solidFill>
                <a:latin typeface="Arial"/>
                <a:cs typeface="+mn-cs"/>
              </a:rPr>
              <a:t> 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D00C0EEF-AAC7-F94A-819A-604F5918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430963"/>
            <a:ext cx="330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</a:rPr>
              <a:t>From</a:t>
            </a:r>
            <a:r>
              <a:rPr lang="en-US" alt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altLang="en-US" sz="1000">
                <a:solidFill>
                  <a:srgbClr val="000000"/>
                </a:solidFill>
              </a:rPr>
              <a:t>, </a:t>
            </a:r>
            <a:r>
              <a:rPr lang="en-US" altLang="en-US" sz="1000" b="1">
                <a:solidFill>
                  <a:srgbClr val="000000"/>
                </a:solidFill>
              </a:rPr>
              <a:t>Photo District News,</a:t>
            </a:r>
            <a:r>
              <a:rPr lang="en-US" alt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3" name="Picture 8" descr="morell_blurb">
            <a:extLst>
              <a:ext uri="{FF2B5EF4-FFF2-40B4-BE49-F238E27FC236}">
                <a16:creationId xmlns:a16="http://schemas.microsoft.com/office/drawing/2014/main" id="{84E812A4-DB19-0143-80A1-B3C85B5B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32004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D6AD14D-7E6F-D746-BB65-3D4A6D643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9" name="Picture 2" descr="Camera Obscura: View of Central Park Looking  North-Fall, 2008">
            <a:extLst>
              <a:ext uri="{FF2B5EF4-FFF2-40B4-BE49-F238E27FC236}">
                <a16:creationId xmlns:a16="http://schemas.microsoft.com/office/drawing/2014/main" id="{1A78AD09-775B-FC4C-811F-9C5981041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8368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d_o} + \frac{1}{d_i} = &#10;\frac{1}{f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3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9.7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25258</TotalTime>
  <Words>1654</Words>
  <Application>Microsoft Office PowerPoint</Application>
  <PresentationFormat>On-screen Show (4:3)</PresentationFormat>
  <Paragraphs>310</Paragraphs>
  <Slides>79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Cambria Math</vt:lpstr>
      <vt:lpstr>EngraversGothic BT Regular</vt:lpstr>
      <vt:lpstr>Helvetica</vt:lpstr>
      <vt:lpstr>Myriad Roman</vt:lpstr>
      <vt:lpstr>Symbol</vt:lpstr>
      <vt:lpstr>Times New Roman</vt:lpstr>
      <vt:lpstr>Verdana</vt:lpstr>
      <vt:lpstr>Blank Presentation</vt:lpstr>
      <vt:lpstr>1_Blank Presentation</vt:lpstr>
      <vt:lpstr>Image</vt:lpstr>
      <vt:lpstr>The Camera</vt:lpstr>
      <vt:lpstr>PHOTOGRAPHY</vt:lpstr>
      <vt:lpstr>Image Formation</vt:lpstr>
      <vt:lpstr>How do we see the world?</vt:lpstr>
      <vt:lpstr>Pinhole camera</vt:lpstr>
      <vt:lpstr>DIY Pinhole Camera</vt:lpstr>
      <vt:lpstr>Camera Obscura: the pre-camera</vt:lpstr>
      <vt:lpstr>8-hour exposure (Abelardo Morell)</vt:lpstr>
      <vt:lpstr>PowerPoint Presentation</vt:lpstr>
      <vt:lpstr>“Trashcam” Project</vt:lpstr>
      <vt:lpstr>Pinhole cameras everywhere</vt:lpstr>
      <vt:lpstr>Accidental pinhole cameras</vt:lpstr>
      <vt:lpstr>Torralba and Freeman, CVPR’12</vt:lpstr>
      <vt:lpstr>PowerPoint Presentation</vt:lpstr>
      <vt:lpstr>PowerPoint Presentation</vt:lpstr>
      <vt:lpstr>PowerPoint Presentation</vt:lpstr>
      <vt:lpstr>Pinhole camera model</vt:lpstr>
      <vt:lpstr>Modeling Projection</vt:lpstr>
      <vt:lpstr>Modeling Projection</vt:lpstr>
      <vt:lpstr>PowerPoint Presentation</vt:lpstr>
      <vt:lpstr>PowerPoint Presentation</vt:lpstr>
      <vt:lpstr>Dimensionality Reduction Machine (3D to 2D)</vt:lpstr>
      <vt:lpstr>Emission Theory of Vision</vt:lpstr>
      <vt:lpstr>How we see the world</vt:lpstr>
      <vt:lpstr>How we see the world</vt:lpstr>
      <vt:lpstr>Fooling the eye</vt:lpstr>
      <vt:lpstr>Fooling the eye</vt:lpstr>
      <vt:lpstr>Dimensionality Reduction Machine (3D to 2D)</vt:lpstr>
      <vt:lpstr>Dimensionality Reduction Machine (3D to 2D)</vt:lpstr>
      <vt:lpstr>Funny things happen…</vt:lpstr>
      <vt:lpstr>Parallel lines aren’t…</vt:lpstr>
      <vt:lpstr>Exciting New Study!</vt:lpstr>
      <vt:lpstr>Lengths can’t be trusted...</vt:lpstr>
      <vt:lpstr>Orthographic or parallel projection</vt:lpstr>
      <vt:lpstr>Orthographic or parallel projection</vt:lpstr>
      <vt:lpstr>Orthographic or parallel projection</vt:lpstr>
      <vt:lpstr>Scaled Orthographic or “Weak Perspective”</vt:lpstr>
      <vt:lpstr>Scaled Orthographic or “Weak Perspective”</vt:lpstr>
      <vt:lpstr>Spherical Projection</vt:lpstr>
      <vt:lpstr>Building a real camera</vt:lpstr>
      <vt:lpstr>Another way to make pinhole camera </vt:lpstr>
      <vt:lpstr>Shrinking the aperture</vt:lpstr>
      <vt:lpstr>Shrinking the aperture</vt:lpstr>
      <vt:lpstr>The reason for lenses</vt:lpstr>
      <vt:lpstr>Replacing pinholes with lenses</vt:lpstr>
      <vt:lpstr>Focus</vt:lpstr>
      <vt:lpstr>Focus and Defocus</vt:lpstr>
      <vt:lpstr>Thin lenses</vt:lpstr>
      <vt:lpstr>Varying Focus</vt:lpstr>
      <vt:lpstr>Varying Focus</vt:lpstr>
      <vt:lpstr>Depth Of Field</vt:lpstr>
      <vt:lpstr>Depth of Field</vt:lpstr>
      <vt:lpstr>Aperture controls Depth of Field</vt:lpstr>
      <vt:lpstr>F-number: focal length / aperture diameter</vt:lpstr>
      <vt:lpstr>Varying the aperture </vt:lpstr>
      <vt:lpstr>Nice Depth of Field effect</vt:lpstr>
      <vt:lpstr>Field of View (Zoom)</vt:lpstr>
      <vt:lpstr>Field of View (Zoom)</vt:lpstr>
      <vt:lpstr>Field of View (Zoom) = Cropping</vt:lpstr>
      <vt:lpstr>FOV depends of Focal Length</vt:lpstr>
      <vt:lpstr>Expensive toys…</vt:lpstr>
      <vt:lpstr>Field of View / Focal Length</vt:lpstr>
      <vt:lpstr>Focal length / distance in portraiture </vt:lpstr>
      <vt:lpstr>Perspective Compression</vt:lpstr>
      <vt:lpstr>Dolly Zoom (“Vertigo Shot”)</vt:lpstr>
      <vt:lpstr>Exposure</vt:lpstr>
      <vt:lpstr>Shutter Speed</vt:lpstr>
      <vt:lpstr>Exposure: shutter speed vs. aperture</vt:lpstr>
      <vt:lpstr>PowerPoint Presentation</vt:lpstr>
      <vt:lpstr>Fun with slow shutter speeds</vt:lpstr>
      <vt:lpstr>More fun</vt:lpstr>
      <vt:lpstr>Lens Flaws</vt:lpstr>
      <vt:lpstr>Lens Flaws: Chromatic Aberration</vt:lpstr>
      <vt:lpstr>Chromatic Aberration</vt:lpstr>
      <vt:lpstr>Chromatic Aberration </vt:lpstr>
      <vt:lpstr>Radial Distortion  (e.g. ‘Barrel’ and ‘pin-cushion’)</vt:lpstr>
      <vt:lpstr>Radial Distortion</vt:lpstr>
      <vt:lpstr>Radial Distortion</vt:lpstr>
      <vt:lpstr>Programming Project #1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Alyosha Efros</cp:lastModifiedBy>
  <cp:revision>235</cp:revision>
  <dcterms:created xsi:type="dcterms:W3CDTF">2004-08-29T23:15:23Z</dcterms:created>
  <dcterms:modified xsi:type="dcterms:W3CDTF">2025-09-02T18:40:03Z</dcterms:modified>
</cp:coreProperties>
</file>