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441" r:id="rId2"/>
    <p:sldId id="495" r:id="rId3"/>
    <p:sldId id="403" r:id="rId4"/>
    <p:sldId id="472" r:id="rId5"/>
    <p:sldId id="279" r:id="rId6"/>
    <p:sldId id="305" r:id="rId7"/>
    <p:sldId id="306" r:id="rId8"/>
    <p:sldId id="307" r:id="rId9"/>
    <p:sldId id="308" r:id="rId10"/>
    <p:sldId id="309" r:id="rId11"/>
    <p:sldId id="310" r:id="rId12"/>
    <p:sldId id="332" r:id="rId13"/>
    <p:sldId id="484" r:id="rId14"/>
    <p:sldId id="392" r:id="rId15"/>
    <p:sldId id="391" r:id="rId16"/>
    <p:sldId id="494" r:id="rId17"/>
    <p:sldId id="400" r:id="rId18"/>
    <p:sldId id="407" r:id="rId19"/>
    <p:sldId id="405" r:id="rId20"/>
    <p:sldId id="445" r:id="rId21"/>
    <p:sldId id="422" r:id="rId22"/>
    <p:sldId id="343" r:id="rId23"/>
    <p:sldId id="477" r:id="rId24"/>
    <p:sldId id="478" r:id="rId25"/>
    <p:sldId id="475" r:id="rId26"/>
    <p:sldId id="479" r:id="rId27"/>
    <p:sldId id="480" r:id="rId28"/>
    <p:sldId id="490" r:id="rId29"/>
    <p:sldId id="492" r:id="rId30"/>
    <p:sldId id="489" r:id="rId31"/>
    <p:sldId id="481" r:id="rId32"/>
    <p:sldId id="491" r:id="rId33"/>
    <p:sldId id="488" r:id="rId34"/>
    <p:sldId id="505" r:id="rId35"/>
    <p:sldId id="506" r:id="rId36"/>
    <p:sldId id="508" r:id="rId37"/>
    <p:sldId id="409" r:id="rId38"/>
    <p:sldId id="449" r:id="rId39"/>
    <p:sldId id="461" r:id="rId40"/>
    <p:sldId id="460" r:id="rId41"/>
    <p:sldId id="434" r:id="rId42"/>
    <p:sldId id="424" r:id="rId43"/>
    <p:sldId id="507" r:id="rId44"/>
    <p:sldId id="452" r:id="rId45"/>
    <p:sldId id="453" r:id="rId46"/>
    <p:sldId id="454" r:id="rId47"/>
    <p:sldId id="455" r:id="rId48"/>
    <p:sldId id="458" r:id="rId49"/>
    <p:sldId id="442" r:id="rId50"/>
    <p:sldId id="443" r:id="rId51"/>
    <p:sldId id="444" r:id="rId52"/>
    <p:sldId id="459" r:id="rId53"/>
    <p:sldId id="404" r:id="rId54"/>
    <p:sldId id="425" r:id="rId55"/>
    <p:sldId id="435" r:id="rId56"/>
    <p:sldId id="464" r:id="rId57"/>
    <p:sldId id="486" r:id="rId58"/>
  </p:sldIdLst>
  <p:sldSz cx="9144000" cy="6858000" type="screen4x3"/>
  <p:notesSz cx="7099300" cy="10234613"/>
  <p:custDataLst>
    <p:tags r:id="rId6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65"/>
    <p:restoredTop sz="89273" autoAdjust="0"/>
  </p:normalViewPr>
  <p:slideViewPr>
    <p:cSldViewPr showGuides="1">
      <p:cViewPr>
        <p:scale>
          <a:sx n="40" d="100"/>
          <a:sy n="40" d="100"/>
        </p:scale>
        <p:origin x="948" y="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FD813246-6931-E94F-A24D-3EE940C74E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222CE24-3600-A548-AE4D-648F5D9BEF1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077892D1-0C26-F942-B199-F123B3B060C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7FBD6A8D-C288-BA40-89F0-EACD13FB2F3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9B07D654-6547-2943-AE87-AE0A144E2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3E51B47D-CCA6-A249-8E74-6027D9DFC7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4A30780A-9A60-D944-91EC-F1CE65F7F58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484D7E7-4C3E-EF4B-B99C-B573C72BF66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65175"/>
            <a:ext cx="5092700" cy="382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801B242C-A1DC-2B41-B912-BFD02910C4E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840288"/>
            <a:ext cx="52260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A8A03596-63C7-5746-90E9-08D226D6BD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F8C97EA5-D001-5C43-ABEC-51D767CB03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EBC16353-BE7D-684D-A3E0-01BC714E0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maximum information stored in an image? Even if you had the entire pencil (transparent back of head) all you have is a 2D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979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83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148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660139FE-FBBE-B4C2-DA01-C713523768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65638B-BD04-414E-81B4-E1B32094F3C4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84D7BBC-3804-1CEE-0757-59A322ABA6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DE2950B3-7E7A-C83C-279C-607EF6AAC0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61590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E64EED1-5B67-3058-BB11-4BB7C0444D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748DC3-575A-43A6-BC47-C8B03CB66AB0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EF47DEE5-4386-32FD-32BD-D6512D975E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A46C2DDB-6859-6ACE-A686-3C8218C44A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1326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fundamental idea behind spherical panorama: Normal image (with a transparent skull), nothing more than theta phi, even </a:t>
            </a:r>
            <a:r>
              <a:rPr lang="en-US" dirty="0" err="1"/>
              <a:t>tho</a:t>
            </a:r>
            <a:r>
              <a:rPr lang="en-US" dirty="0"/>
              <a:t> it looks cool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882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break this illusion?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416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is just a subset of the rays from the pencil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970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exaggerated perspective effects on the nose, step back and zoom 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C74C0-BB27-D241-B7BE-B0EC525A4DB9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441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effect as the object moves to the right (in the limit)?</a:t>
            </a:r>
          </a:p>
          <a:p>
            <a:r>
              <a:rPr lang="en-US" dirty="0"/>
              <a:t>What is the effect on the curved image plane?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496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effect as the object moves to the right (in the limit)?</a:t>
            </a:r>
          </a:p>
          <a:p>
            <a:r>
              <a:rPr lang="en-US" dirty="0"/>
              <a:t>What is the effect on the curved image plane?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316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61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it special?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50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E538BC-8091-A042-8C01-1C70409C95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ACB21D-437C-6A4A-B107-026835F6E2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A4BBB7-3B24-1F4B-AB41-BAD42F9C1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F6C7E-3A48-FB44-BA14-A6E532587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403EAA-4083-9441-99DF-62873334E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078266-B8E0-6B41-BB6D-71EF8D895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90DF0A-9D08-0346-ABA1-03B9D99469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613D3-1FE7-B641-A62E-9E7B058A6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25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FFC844-A634-7544-9BF9-D2EF08E437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5A45E7-4F36-FB4D-8A6A-F4FDA943A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D86DCA-70D0-2B45-8154-F9509AF3B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9DBA2-FA4D-6548-AE67-57940F119C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182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6D756-B5AB-1541-A7E7-12304B7004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A7E48-68AF-5C4B-9DF8-5A12A12390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3853AA-D1B2-B54C-AF79-B088511BE3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9B362-E9CE-E94C-9A4B-08E1306C7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78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77724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19500"/>
            <a:ext cx="77724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B8F3CD-16B8-7E4B-B90C-10C59392B5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68A441-BB0A-DA42-B5A5-26DFF2A086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67BDD-AF7D-ED45-B9F3-5CCACBDDE8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CDB46-D31A-5944-90A2-146EC1EF6E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4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534EB5-7BBB-2F49-A1D0-099C1FB17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0360C5-43C5-DA47-BF0A-D6369FA72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984449-D587-7843-B014-C7527AF4A2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C1D54-0FE8-ED43-828E-230053405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77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CDB97F-9A7D-1E4E-B5E3-1872B5582B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9381A5-C186-A449-B571-C8EAC8DD45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814CCF-2B4A-1849-A157-942EB123B7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CF9B6-3ABF-284F-8FE3-76DF0D1EF2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95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1D9E7-7EF9-D74B-8A83-08097C938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276BD-0FE7-D64E-8DAA-DB39F734C8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BDE361-BFEC-F145-B8C8-C96C38F5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6B863-FFC7-3B45-8BF3-8F08C51469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78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FFEF33D-54C7-284E-BDAD-58B7F4760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F67110-0825-1745-9FA9-068FC80E81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2AC01E4-331B-5B48-AC58-1AB2D493D7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B9A13-D267-6A41-BC87-89AC556D35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69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AA4976-0E4E-6E43-BDCF-481DD3857A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CBD6797-CD55-C147-9542-08805F1F86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CEE8A6-9088-5442-9AEB-225A2B367E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51ECB-D4EB-AB4D-A0A5-EB9F64CA20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00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CF56BD6-194A-9A4D-B5CD-6C54C552C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14B4E6-9463-7E4F-9176-824584F75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638BEF-DDC7-CF49-9D34-DB066D0FFA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86EE3-4345-4D4F-A71E-364B4B762B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3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D7780-AFB6-044B-844C-5C1295FCC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934AE9-469B-B842-9EE4-3BAFA1B15D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2881FA-FD3F-E64D-A418-C761F8DD9F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7FD30-4B33-9A40-AE83-3A16371DE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27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DE39B-CF48-524C-87E5-04B8D82D95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FA0F7F-6F55-3142-AC56-EDAEA15836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AD7E75-74CD-2247-B7D5-1827B213D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D138C-2F85-0845-9B07-440EC8E6B0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29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7CF9DD0-ECB2-A34E-9464-B8B1454CE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DFF94D2-BAB3-1946-B45B-AEA2FF4327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B995B6-7674-CE4E-AD06-995AB6A966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5DB6DD7-29FA-8649-8735-B6BB46A7A6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E5A645-2EA4-814C-A55C-99AE2E4CAE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2603223-E986-E94C-854B-68AC7D46E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32F4A409-0C13-A943-924D-C8040647B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://www.geocities.com/michaelschernau/pano/travelGal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60cities.net/curated_sets/90-new-year's-eve-celebration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360cities.net/image/new-year-in-prague-2015-2016?curated_set=90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8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31.png"/><Relationship Id="rId12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3.emf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28.emf"/><Relationship Id="rId9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2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ebseng.com/media_archeology/reading_materials/Bob_Shaw-Light_of_Other_Days.pdf" TargetMode="External"/><Relationship Id="rId2" Type="http://schemas.openxmlformats.org/officeDocument/2006/relationships/hyperlink" Target="http://www.scifi.com/scifiction/classics/classics_archive/shaw/shaw1.html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3448A0E-16EC-154A-B5F6-CC0A29A20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Homographies and Panoramas</a:t>
            </a:r>
          </a:p>
        </p:txBody>
      </p:sp>
      <p:sp>
        <p:nvSpPr>
          <p:cNvPr id="4099" name="Text Box 8">
            <a:extLst>
              <a:ext uri="{FF2B5EF4-FFF2-40B4-BE49-F238E27FC236}">
                <a16:creationId xmlns:a16="http://schemas.microsoft.com/office/drawing/2014/main" id="{B98E5A15-0394-9240-874C-3C702BD66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4" y="5542905"/>
            <a:ext cx="22076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200" i="1" dirty="0">
                <a:cs typeface="Arial" panose="020B0604020202020204" pitchFamily="34" charset="0"/>
              </a:rPr>
              <a:t>with a lot of slides stolen from</a:t>
            </a:r>
          </a:p>
          <a:p>
            <a:pPr algn="ctr">
              <a:spcBef>
                <a:spcPct val="0"/>
              </a:spcBef>
            </a:pPr>
            <a:r>
              <a:rPr lang="en-US" altLang="en-US" sz="1200" i="1" dirty="0">
                <a:cs typeface="Arial" panose="020B0604020202020204" pitchFamily="34" charset="0"/>
              </a:rPr>
              <a:t> Steve Seitz and Rick </a:t>
            </a:r>
            <a:r>
              <a:rPr lang="en-US" altLang="en-US" sz="1200" i="1" dirty="0" err="1">
                <a:cs typeface="Arial" panose="020B0604020202020204" pitchFamily="34" charset="0"/>
              </a:rPr>
              <a:t>Szeliski</a:t>
            </a:r>
            <a:endParaRPr lang="en-US" altLang="en-US" sz="1200" i="1" dirty="0">
              <a:cs typeface="Arial" panose="020B0604020202020204" pitchFamily="34" charset="0"/>
            </a:endParaRP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D851755F-E438-BF4E-A28D-89E20B1B9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429" y="6027738"/>
            <a:ext cx="80444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CS180: Intro to Computer Vision and Comp. Photo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dirty="0"/>
              <a:t>	             Efros &amp; Kanazawa, UC Berkeley, Fall 2025</a:t>
            </a:r>
          </a:p>
        </p:txBody>
      </p:sp>
      <p:pic>
        <p:nvPicPr>
          <p:cNvPr id="4101" name="Picture 8" descr="May be an image of 1 person">
            <a:extLst>
              <a:ext uri="{FF2B5EF4-FFF2-40B4-BE49-F238E27FC236}">
                <a16:creationId xmlns:a16="http://schemas.microsoft.com/office/drawing/2014/main" id="{27E22883-FEB5-7F47-9315-AFD6D5AF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8538"/>
            <a:ext cx="37703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">
            <a:extLst>
              <a:ext uri="{FF2B5EF4-FFF2-40B4-BE49-F238E27FC236}">
                <a16:creationId xmlns:a16="http://schemas.microsoft.com/office/drawing/2014/main" id="{7BBAEC66-DE22-7C45-AEAC-1A041DDEE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913" y="5773738"/>
            <a:ext cx="16732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Quicksand"/>
              </a:rPr>
              <a:t>© Andrew Campbell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3124727-CD3A-A94A-850D-A7613FD97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Holographic movie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43E0252-553C-9145-84F0-62F7A0CDC37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altLang="en-US"/>
              <a:t>is intensity of light </a:t>
            </a:r>
          </a:p>
          <a:p>
            <a:pPr lvl="1"/>
            <a:r>
              <a:rPr lang="en-US" altLang="en-US" sz="1800"/>
              <a:t>Seen from ANY viewpoint</a:t>
            </a:r>
          </a:p>
          <a:p>
            <a:pPr lvl="1"/>
            <a:r>
              <a:rPr lang="en-US" altLang="en-US" sz="1800"/>
              <a:t>Over time</a:t>
            </a:r>
          </a:p>
          <a:p>
            <a:pPr lvl="1"/>
            <a:r>
              <a:rPr lang="en-US" altLang="en-US" sz="1800"/>
              <a:t>As a function of wavelength</a:t>
            </a:r>
          </a:p>
        </p:txBody>
      </p:sp>
      <p:sp>
        <p:nvSpPr>
          <p:cNvPr id="12292" name="Text Box 5">
            <a:extLst>
              <a:ext uri="{FF2B5EF4-FFF2-40B4-BE49-F238E27FC236}">
                <a16:creationId xmlns:a16="http://schemas.microsoft.com/office/drawing/2014/main" id="{DBDBA79C-A810-5E46-A289-263D927F4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657600"/>
            <a:ext cx="3392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q,f,l</a:t>
            </a:r>
            <a:r>
              <a:rPr lang="en-US" altLang="en-US" sz="3200" b="1" i="1">
                <a:latin typeface="Times New Roman" panose="02020603050405020304" pitchFamily="18" charset="0"/>
              </a:rPr>
              <a:t>,t,V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X</a:t>
            </a:r>
            <a:r>
              <a:rPr lang="en-US" altLang="en-US" sz="3200" b="1" i="1">
                <a:latin typeface="Times New Roman" panose="02020603050405020304" pitchFamily="18" charset="0"/>
              </a:rPr>
              <a:t>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Y</a:t>
            </a:r>
            <a:r>
              <a:rPr lang="en-US" altLang="en-US" sz="3200" b="1" i="1">
                <a:latin typeface="Times New Roman" panose="02020603050405020304" pitchFamily="18" charset="0"/>
              </a:rPr>
              <a:t>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Z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2293" name="Picture 6">
            <a:extLst>
              <a:ext uri="{FF2B5EF4-FFF2-40B4-BE49-F238E27FC236}">
                <a16:creationId xmlns:a16="http://schemas.microsoft.com/office/drawing/2014/main" id="{93572D48-252A-7E4E-B82B-865B6652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33238" r="13428" b="28667"/>
          <a:stretch>
            <a:fillRect/>
          </a:stretch>
        </p:blipFill>
        <p:spPr bwMode="auto">
          <a:xfrm>
            <a:off x="1143000" y="954088"/>
            <a:ext cx="6705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FEA05E5-1726-6046-9E28-B476939A1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Plenoptic Function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D2E5344-C83B-364A-BF26-8897EA9E98F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438400"/>
          </a:xfrm>
        </p:spPr>
        <p:txBody>
          <a:bodyPr/>
          <a:lstStyle/>
          <a:p>
            <a:pPr lvl="1"/>
            <a:r>
              <a:rPr lang="en-US" altLang="en-US" sz="2400"/>
              <a:t>Can reconstruct every possible view, at every moment, from every position, at every wavelength</a:t>
            </a:r>
          </a:p>
          <a:p>
            <a:pPr lvl="1"/>
            <a:r>
              <a:rPr lang="en-US" altLang="en-US" sz="2400"/>
              <a:t>Contains every photograph, every movie, everything that anyone has ever seen! it completely captures our visual reality!   Not bad for a function…</a:t>
            </a:r>
          </a:p>
        </p:txBody>
      </p:sp>
      <p:sp>
        <p:nvSpPr>
          <p:cNvPr id="13316" name="Text Box 6">
            <a:extLst>
              <a:ext uri="{FF2B5EF4-FFF2-40B4-BE49-F238E27FC236}">
                <a16:creationId xmlns:a16="http://schemas.microsoft.com/office/drawing/2014/main" id="{8AB1B763-174C-7547-BCE6-A89713D3D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657600"/>
            <a:ext cx="3392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q,f,l</a:t>
            </a:r>
            <a:r>
              <a:rPr lang="en-US" altLang="en-US" sz="3200" b="1" i="1">
                <a:latin typeface="Times New Roman" panose="02020603050405020304" pitchFamily="18" charset="0"/>
              </a:rPr>
              <a:t>,t,V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X</a:t>
            </a:r>
            <a:r>
              <a:rPr lang="en-US" altLang="en-US" sz="3200" b="1" i="1">
                <a:latin typeface="Times New Roman" panose="02020603050405020304" pitchFamily="18" charset="0"/>
              </a:rPr>
              <a:t>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Y</a:t>
            </a:r>
            <a:r>
              <a:rPr lang="en-US" altLang="en-US" sz="3200" b="1" i="1">
                <a:latin typeface="Times New Roman" panose="02020603050405020304" pitchFamily="18" charset="0"/>
              </a:rPr>
              <a:t>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Z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3317" name="Picture 7">
            <a:extLst>
              <a:ext uri="{FF2B5EF4-FFF2-40B4-BE49-F238E27FC236}">
                <a16:creationId xmlns:a16="http://schemas.microsoft.com/office/drawing/2014/main" id="{2FF43E16-70D3-0540-AE69-24313B338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33238" r="13428" b="28667"/>
          <a:stretch>
            <a:fillRect/>
          </a:stretch>
        </p:blipFill>
        <p:spPr bwMode="auto">
          <a:xfrm>
            <a:off x="1143000" y="954088"/>
            <a:ext cx="6705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5AACA9E8-DB09-E947-AEDF-9831A234E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Sampling Plenoptic Function (top view)</a:t>
            </a:r>
          </a:p>
        </p:txBody>
      </p:sp>
      <p:grpSp>
        <p:nvGrpSpPr>
          <p:cNvPr id="14339" name="Group 105">
            <a:extLst>
              <a:ext uri="{FF2B5EF4-FFF2-40B4-BE49-F238E27FC236}">
                <a16:creationId xmlns:a16="http://schemas.microsoft.com/office/drawing/2014/main" id="{29F81AF0-6172-5E45-B043-783FF146E82C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3657600"/>
            <a:ext cx="3657600" cy="2514600"/>
            <a:chOff x="1056" y="1440"/>
            <a:chExt cx="2304" cy="1584"/>
          </a:xfrm>
        </p:grpSpPr>
        <p:sp>
          <p:nvSpPr>
            <p:cNvPr id="14461" name="Line 106">
              <a:extLst>
                <a:ext uri="{FF2B5EF4-FFF2-40B4-BE49-F238E27FC236}">
                  <a16:creationId xmlns:a16="http://schemas.microsoft.com/office/drawing/2014/main" id="{52F88364-C9FF-6F4B-8EFA-444F7276F6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2" name="Line 107">
              <a:extLst>
                <a:ext uri="{FF2B5EF4-FFF2-40B4-BE49-F238E27FC236}">
                  <a16:creationId xmlns:a16="http://schemas.microsoft.com/office/drawing/2014/main" id="{6DA7C005-3634-8441-818A-08B73520C7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3" name="Line 108">
              <a:extLst>
                <a:ext uri="{FF2B5EF4-FFF2-40B4-BE49-F238E27FC236}">
                  <a16:creationId xmlns:a16="http://schemas.microsoft.com/office/drawing/2014/main" id="{D1F84782-862E-0E4F-B84F-5896792450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4" name="Line 109">
              <a:extLst>
                <a:ext uri="{FF2B5EF4-FFF2-40B4-BE49-F238E27FC236}">
                  <a16:creationId xmlns:a16="http://schemas.microsoft.com/office/drawing/2014/main" id="{233890C3-2C59-384E-AB40-DC61C3551D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5" name="Line 110">
              <a:extLst>
                <a:ext uri="{FF2B5EF4-FFF2-40B4-BE49-F238E27FC236}">
                  <a16:creationId xmlns:a16="http://schemas.microsoft.com/office/drawing/2014/main" id="{47AC06B5-CD8E-0147-91E5-8DDAC250F7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6" name="Line 111">
              <a:extLst>
                <a:ext uri="{FF2B5EF4-FFF2-40B4-BE49-F238E27FC236}">
                  <a16:creationId xmlns:a16="http://schemas.microsoft.com/office/drawing/2014/main" id="{A60E9B83-B3C3-4A49-93B4-8298E2D152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7" name="Line 112">
              <a:extLst>
                <a:ext uri="{FF2B5EF4-FFF2-40B4-BE49-F238E27FC236}">
                  <a16:creationId xmlns:a16="http://schemas.microsoft.com/office/drawing/2014/main" id="{DBC4B922-D019-C04A-9AB5-976EABB51D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8" name="Line 113">
              <a:extLst>
                <a:ext uri="{FF2B5EF4-FFF2-40B4-BE49-F238E27FC236}">
                  <a16:creationId xmlns:a16="http://schemas.microsoft.com/office/drawing/2014/main" id="{7C2F8D1C-96E2-4942-8992-5A0EDAFC4A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9" name="Line 114">
              <a:extLst>
                <a:ext uri="{FF2B5EF4-FFF2-40B4-BE49-F238E27FC236}">
                  <a16:creationId xmlns:a16="http://schemas.microsoft.com/office/drawing/2014/main" id="{29CED1EA-E924-D542-9F00-D873BDD35C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0" name="Oval 115">
              <a:extLst>
                <a:ext uri="{FF2B5EF4-FFF2-40B4-BE49-F238E27FC236}">
                  <a16:creationId xmlns:a16="http://schemas.microsoft.com/office/drawing/2014/main" id="{B68F6E77-0020-D140-8EA6-16BB6D584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71" name="Line 116">
              <a:extLst>
                <a:ext uri="{FF2B5EF4-FFF2-40B4-BE49-F238E27FC236}">
                  <a16:creationId xmlns:a16="http://schemas.microsoft.com/office/drawing/2014/main" id="{265C5E74-875E-7C44-A2B5-57005F2574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2" name="Line 117">
              <a:extLst>
                <a:ext uri="{FF2B5EF4-FFF2-40B4-BE49-F238E27FC236}">
                  <a16:creationId xmlns:a16="http://schemas.microsoft.com/office/drawing/2014/main" id="{77A5F894-A193-2946-B7F2-F56F017CC2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3" name="Line 118">
              <a:extLst>
                <a:ext uri="{FF2B5EF4-FFF2-40B4-BE49-F238E27FC236}">
                  <a16:creationId xmlns:a16="http://schemas.microsoft.com/office/drawing/2014/main" id="{826BA6C2-9FB1-F740-B0D8-86AC689166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4" name="Line 119">
              <a:extLst>
                <a:ext uri="{FF2B5EF4-FFF2-40B4-BE49-F238E27FC236}">
                  <a16:creationId xmlns:a16="http://schemas.microsoft.com/office/drawing/2014/main" id="{FFA254B1-060B-E146-A001-2D5C0DCACC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0" name="Group 120">
            <a:extLst>
              <a:ext uri="{FF2B5EF4-FFF2-40B4-BE49-F238E27FC236}">
                <a16:creationId xmlns:a16="http://schemas.microsoft.com/office/drawing/2014/main" id="{B2BD93AE-27CA-F446-B0B3-5AB2219A04C4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066800"/>
            <a:ext cx="3657600" cy="2514600"/>
            <a:chOff x="1056" y="1440"/>
            <a:chExt cx="2304" cy="1584"/>
          </a:xfrm>
        </p:grpSpPr>
        <p:sp>
          <p:nvSpPr>
            <p:cNvPr id="14447" name="Line 121">
              <a:extLst>
                <a:ext uri="{FF2B5EF4-FFF2-40B4-BE49-F238E27FC236}">
                  <a16:creationId xmlns:a16="http://schemas.microsoft.com/office/drawing/2014/main" id="{9AC656DA-9EF5-6E42-94CA-D0201E0D0B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8" name="Line 122">
              <a:extLst>
                <a:ext uri="{FF2B5EF4-FFF2-40B4-BE49-F238E27FC236}">
                  <a16:creationId xmlns:a16="http://schemas.microsoft.com/office/drawing/2014/main" id="{E7F52C7F-4536-B741-B28A-158DF70F40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9" name="Line 123">
              <a:extLst>
                <a:ext uri="{FF2B5EF4-FFF2-40B4-BE49-F238E27FC236}">
                  <a16:creationId xmlns:a16="http://schemas.microsoft.com/office/drawing/2014/main" id="{B5C94EB9-6E19-E544-BCAD-8126F8AEE3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0" name="Line 124">
              <a:extLst>
                <a:ext uri="{FF2B5EF4-FFF2-40B4-BE49-F238E27FC236}">
                  <a16:creationId xmlns:a16="http://schemas.microsoft.com/office/drawing/2014/main" id="{A92E70DE-C1F6-A042-A536-A3DAFC696B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1" name="Line 125">
              <a:extLst>
                <a:ext uri="{FF2B5EF4-FFF2-40B4-BE49-F238E27FC236}">
                  <a16:creationId xmlns:a16="http://schemas.microsoft.com/office/drawing/2014/main" id="{262EC6FA-C24A-7946-BF75-580559DC0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2" name="Line 126">
              <a:extLst>
                <a:ext uri="{FF2B5EF4-FFF2-40B4-BE49-F238E27FC236}">
                  <a16:creationId xmlns:a16="http://schemas.microsoft.com/office/drawing/2014/main" id="{4B95CF7A-A9BE-854C-9AEF-527C0E0623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3" name="Line 127">
              <a:extLst>
                <a:ext uri="{FF2B5EF4-FFF2-40B4-BE49-F238E27FC236}">
                  <a16:creationId xmlns:a16="http://schemas.microsoft.com/office/drawing/2014/main" id="{F766782C-0B8C-8C48-AE81-D931A346F8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4" name="Line 128">
              <a:extLst>
                <a:ext uri="{FF2B5EF4-FFF2-40B4-BE49-F238E27FC236}">
                  <a16:creationId xmlns:a16="http://schemas.microsoft.com/office/drawing/2014/main" id="{9CB3695C-70EF-6D48-99B4-FD8DD0919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5" name="Line 129">
              <a:extLst>
                <a:ext uri="{FF2B5EF4-FFF2-40B4-BE49-F238E27FC236}">
                  <a16:creationId xmlns:a16="http://schemas.microsoft.com/office/drawing/2014/main" id="{B880F397-959B-F347-8386-6626B4BA13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6" name="Oval 130">
              <a:extLst>
                <a:ext uri="{FF2B5EF4-FFF2-40B4-BE49-F238E27FC236}">
                  <a16:creationId xmlns:a16="http://schemas.microsoft.com/office/drawing/2014/main" id="{55800490-4457-974A-9D68-651361DDD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57" name="Line 131">
              <a:extLst>
                <a:ext uri="{FF2B5EF4-FFF2-40B4-BE49-F238E27FC236}">
                  <a16:creationId xmlns:a16="http://schemas.microsoft.com/office/drawing/2014/main" id="{63BE9202-4CCD-C848-9DC8-3D25BE1032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8" name="Line 132">
              <a:extLst>
                <a:ext uri="{FF2B5EF4-FFF2-40B4-BE49-F238E27FC236}">
                  <a16:creationId xmlns:a16="http://schemas.microsoft.com/office/drawing/2014/main" id="{72BFCA76-1736-1A4D-94E5-2D9A20C545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9" name="Line 133">
              <a:extLst>
                <a:ext uri="{FF2B5EF4-FFF2-40B4-BE49-F238E27FC236}">
                  <a16:creationId xmlns:a16="http://schemas.microsoft.com/office/drawing/2014/main" id="{D692B219-772D-6241-BD88-8F48DE2F5F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0" name="Line 134">
              <a:extLst>
                <a:ext uri="{FF2B5EF4-FFF2-40B4-BE49-F238E27FC236}">
                  <a16:creationId xmlns:a16="http://schemas.microsoft.com/office/drawing/2014/main" id="{A3BF74F3-3C99-9C4F-98C3-F7FAB58A1A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135">
            <a:extLst>
              <a:ext uri="{FF2B5EF4-FFF2-40B4-BE49-F238E27FC236}">
                <a16:creationId xmlns:a16="http://schemas.microsoft.com/office/drawing/2014/main" id="{019C822A-500F-AC44-B16F-BC723EBAF584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657600"/>
            <a:ext cx="3657600" cy="2514600"/>
            <a:chOff x="1056" y="1440"/>
            <a:chExt cx="2304" cy="1584"/>
          </a:xfrm>
        </p:grpSpPr>
        <p:sp>
          <p:nvSpPr>
            <p:cNvPr id="14433" name="Line 136">
              <a:extLst>
                <a:ext uri="{FF2B5EF4-FFF2-40B4-BE49-F238E27FC236}">
                  <a16:creationId xmlns:a16="http://schemas.microsoft.com/office/drawing/2014/main" id="{C9F5D299-9B3F-0F43-8520-0F4EF8FAAB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4" name="Line 137">
              <a:extLst>
                <a:ext uri="{FF2B5EF4-FFF2-40B4-BE49-F238E27FC236}">
                  <a16:creationId xmlns:a16="http://schemas.microsoft.com/office/drawing/2014/main" id="{335B92BF-341F-184B-9334-0F1D78EC4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5" name="Line 138">
              <a:extLst>
                <a:ext uri="{FF2B5EF4-FFF2-40B4-BE49-F238E27FC236}">
                  <a16:creationId xmlns:a16="http://schemas.microsoft.com/office/drawing/2014/main" id="{FD15B833-B929-644D-B570-8EF95C70AC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6" name="Line 139">
              <a:extLst>
                <a:ext uri="{FF2B5EF4-FFF2-40B4-BE49-F238E27FC236}">
                  <a16:creationId xmlns:a16="http://schemas.microsoft.com/office/drawing/2014/main" id="{DCF96530-8853-424C-8A20-CFF9CC912C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7" name="Line 140">
              <a:extLst>
                <a:ext uri="{FF2B5EF4-FFF2-40B4-BE49-F238E27FC236}">
                  <a16:creationId xmlns:a16="http://schemas.microsoft.com/office/drawing/2014/main" id="{4B1C4782-FB26-B841-AB8F-2BE1890DDA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8" name="Line 141">
              <a:extLst>
                <a:ext uri="{FF2B5EF4-FFF2-40B4-BE49-F238E27FC236}">
                  <a16:creationId xmlns:a16="http://schemas.microsoft.com/office/drawing/2014/main" id="{D4738685-82FC-2447-A5CE-B23925B20E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9" name="Line 142">
              <a:extLst>
                <a:ext uri="{FF2B5EF4-FFF2-40B4-BE49-F238E27FC236}">
                  <a16:creationId xmlns:a16="http://schemas.microsoft.com/office/drawing/2014/main" id="{AFFB47B5-6D3C-1C4C-8625-3008C6D0F5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0" name="Line 143">
              <a:extLst>
                <a:ext uri="{FF2B5EF4-FFF2-40B4-BE49-F238E27FC236}">
                  <a16:creationId xmlns:a16="http://schemas.microsoft.com/office/drawing/2014/main" id="{D9982C5C-435D-6646-8408-991F89283B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" name="Line 144">
              <a:extLst>
                <a:ext uri="{FF2B5EF4-FFF2-40B4-BE49-F238E27FC236}">
                  <a16:creationId xmlns:a16="http://schemas.microsoft.com/office/drawing/2014/main" id="{FEBD03D2-C271-6641-92C8-8A0BCBE0E7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2" name="Oval 145">
              <a:extLst>
                <a:ext uri="{FF2B5EF4-FFF2-40B4-BE49-F238E27FC236}">
                  <a16:creationId xmlns:a16="http://schemas.microsoft.com/office/drawing/2014/main" id="{BA194C6F-2841-3C46-8356-A14C1483B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43" name="Line 146">
              <a:extLst>
                <a:ext uri="{FF2B5EF4-FFF2-40B4-BE49-F238E27FC236}">
                  <a16:creationId xmlns:a16="http://schemas.microsoft.com/office/drawing/2014/main" id="{6B555D3D-A465-AA47-931B-E950FE4E14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4" name="Line 147">
              <a:extLst>
                <a:ext uri="{FF2B5EF4-FFF2-40B4-BE49-F238E27FC236}">
                  <a16:creationId xmlns:a16="http://schemas.microsoft.com/office/drawing/2014/main" id="{E8094B44-7C72-E04D-8725-4206DB7193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5" name="Line 148">
              <a:extLst>
                <a:ext uri="{FF2B5EF4-FFF2-40B4-BE49-F238E27FC236}">
                  <a16:creationId xmlns:a16="http://schemas.microsoft.com/office/drawing/2014/main" id="{E0DFA1E5-AEBD-6341-9C5F-91EDA133F5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6" name="Line 149">
              <a:extLst>
                <a:ext uri="{FF2B5EF4-FFF2-40B4-BE49-F238E27FC236}">
                  <a16:creationId xmlns:a16="http://schemas.microsoft.com/office/drawing/2014/main" id="{F0E2508E-CDAF-194C-83A1-EEF9A8C690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2" name="Group 150">
            <a:extLst>
              <a:ext uri="{FF2B5EF4-FFF2-40B4-BE49-F238E27FC236}">
                <a16:creationId xmlns:a16="http://schemas.microsoft.com/office/drawing/2014/main" id="{FB0B719A-B6AE-8D40-A10D-54AD02B9A438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066800"/>
            <a:ext cx="3657600" cy="2514600"/>
            <a:chOff x="1056" y="1440"/>
            <a:chExt cx="2304" cy="1584"/>
          </a:xfrm>
        </p:grpSpPr>
        <p:sp>
          <p:nvSpPr>
            <p:cNvPr id="14419" name="Line 151">
              <a:extLst>
                <a:ext uri="{FF2B5EF4-FFF2-40B4-BE49-F238E27FC236}">
                  <a16:creationId xmlns:a16="http://schemas.microsoft.com/office/drawing/2014/main" id="{AC44A8EE-8A75-9344-BFC7-CFAD339CF2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0" name="Line 152">
              <a:extLst>
                <a:ext uri="{FF2B5EF4-FFF2-40B4-BE49-F238E27FC236}">
                  <a16:creationId xmlns:a16="http://schemas.microsoft.com/office/drawing/2014/main" id="{17A10449-8CFA-9B4D-9EA2-74EB651C68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1" name="Line 153">
              <a:extLst>
                <a:ext uri="{FF2B5EF4-FFF2-40B4-BE49-F238E27FC236}">
                  <a16:creationId xmlns:a16="http://schemas.microsoft.com/office/drawing/2014/main" id="{63961B9C-9A82-794F-95D9-0A3BF0521F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2" name="Line 154">
              <a:extLst>
                <a:ext uri="{FF2B5EF4-FFF2-40B4-BE49-F238E27FC236}">
                  <a16:creationId xmlns:a16="http://schemas.microsoft.com/office/drawing/2014/main" id="{421BBAD4-4C43-574B-9215-EA3004736C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3" name="Line 155">
              <a:extLst>
                <a:ext uri="{FF2B5EF4-FFF2-40B4-BE49-F238E27FC236}">
                  <a16:creationId xmlns:a16="http://schemas.microsoft.com/office/drawing/2014/main" id="{1BFEF867-F19E-624E-A011-0E5F1019E5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4" name="Line 156">
              <a:extLst>
                <a:ext uri="{FF2B5EF4-FFF2-40B4-BE49-F238E27FC236}">
                  <a16:creationId xmlns:a16="http://schemas.microsoft.com/office/drawing/2014/main" id="{40FB5FD3-431E-DD4C-B51F-31F181D5F4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5" name="Line 157">
              <a:extLst>
                <a:ext uri="{FF2B5EF4-FFF2-40B4-BE49-F238E27FC236}">
                  <a16:creationId xmlns:a16="http://schemas.microsoft.com/office/drawing/2014/main" id="{98D48328-6FAC-B54F-BA9B-9A04435EEE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6" name="Line 158">
              <a:extLst>
                <a:ext uri="{FF2B5EF4-FFF2-40B4-BE49-F238E27FC236}">
                  <a16:creationId xmlns:a16="http://schemas.microsoft.com/office/drawing/2014/main" id="{C651741A-16F9-9A48-B045-4F104B73BD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7" name="Line 159">
              <a:extLst>
                <a:ext uri="{FF2B5EF4-FFF2-40B4-BE49-F238E27FC236}">
                  <a16:creationId xmlns:a16="http://schemas.microsoft.com/office/drawing/2014/main" id="{5084FF24-52AB-E14A-8E8C-0581A1ADE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8" name="Oval 160">
              <a:extLst>
                <a:ext uri="{FF2B5EF4-FFF2-40B4-BE49-F238E27FC236}">
                  <a16:creationId xmlns:a16="http://schemas.microsoft.com/office/drawing/2014/main" id="{2BC5DDF1-9781-2F4D-9295-42ACB106C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29" name="Line 161">
              <a:extLst>
                <a:ext uri="{FF2B5EF4-FFF2-40B4-BE49-F238E27FC236}">
                  <a16:creationId xmlns:a16="http://schemas.microsoft.com/office/drawing/2014/main" id="{322A9901-98EA-894E-A3EA-565D751FB8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0" name="Line 162">
              <a:extLst>
                <a:ext uri="{FF2B5EF4-FFF2-40B4-BE49-F238E27FC236}">
                  <a16:creationId xmlns:a16="http://schemas.microsoft.com/office/drawing/2014/main" id="{159F41F2-801B-1341-BF0D-1F84C32767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1" name="Line 163">
              <a:extLst>
                <a:ext uri="{FF2B5EF4-FFF2-40B4-BE49-F238E27FC236}">
                  <a16:creationId xmlns:a16="http://schemas.microsoft.com/office/drawing/2014/main" id="{0527F60D-AB67-CE4E-9260-2E42D5F6B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2" name="Line 164">
              <a:extLst>
                <a:ext uri="{FF2B5EF4-FFF2-40B4-BE49-F238E27FC236}">
                  <a16:creationId xmlns:a16="http://schemas.microsoft.com/office/drawing/2014/main" id="{7DB6108B-ACE4-274A-8BFA-C62E4BADD5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3" name="Group 165">
            <a:extLst>
              <a:ext uri="{FF2B5EF4-FFF2-40B4-BE49-F238E27FC236}">
                <a16:creationId xmlns:a16="http://schemas.microsoft.com/office/drawing/2014/main" id="{5D81184B-B15B-CD4C-8D26-8F7C7D8B6880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362200"/>
            <a:ext cx="3657600" cy="2514600"/>
            <a:chOff x="1056" y="1440"/>
            <a:chExt cx="2304" cy="1584"/>
          </a:xfrm>
        </p:grpSpPr>
        <p:sp>
          <p:nvSpPr>
            <p:cNvPr id="14405" name="Line 166">
              <a:extLst>
                <a:ext uri="{FF2B5EF4-FFF2-40B4-BE49-F238E27FC236}">
                  <a16:creationId xmlns:a16="http://schemas.microsoft.com/office/drawing/2014/main" id="{2BF732D0-EC88-B142-AE74-C8BE2FE9FE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6" name="Line 167">
              <a:extLst>
                <a:ext uri="{FF2B5EF4-FFF2-40B4-BE49-F238E27FC236}">
                  <a16:creationId xmlns:a16="http://schemas.microsoft.com/office/drawing/2014/main" id="{CA1D2E92-3C7E-434A-B65F-A4DBC24ADA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7" name="Line 168">
              <a:extLst>
                <a:ext uri="{FF2B5EF4-FFF2-40B4-BE49-F238E27FC236}">
                  <a16:creationId xmlns:a16="http://schemas.microsoft.com/office/drawing/2014/main" id="{306D2795-10E0-8A4C-A2FB-82C36D07EB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8" name="Line 169">
              <a:extLst>
                <a:ext uri="{FF2B5EF4-FFF2-40B4-BE49-F238E27FC236}">
                  <a16:creationId xmlns:a16="http://schemas.microsoft.com/office/drawing/2014/main" id="{5FD8F615-33BA-B349-A04F-96B3DC6F55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9" name="Line 170">
              <a:extLst>
                <a:ext uri="{FF2B5EF4-FFF2-40B4-BE49-F238E27FC236}">
                  <a16:creationId xmlns:a16="http://schemas.microsoft.com/office/drawing/2014/main" id="{F80D1B54-2A84-EE49-B8E9-59B8AF7180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0" name="Line 171">
              <a:extLst>
                <a:ext uri="{FF2B5EF4-FFF2-40B4-BE49-F238E27FC236}">
                  <a16:creationId xmlns:a16="http://schemas.microsoft.com/office/drawing/2014/main" id="{C12AA009-AF6F-554D-9007-1B0A30202E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1" name="Line 172">
              <a:extLst>
                <a:ext uri="{FF2B5EF4-FFF2-40B4-BE49-F238E27FC236}">
                  <a16:creationId xmlns:a16="http://schemas.microsoft.com/office/drawing/2014/main" id="{AD1DF06E-469E-CC43-9CFA-900D1309D1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2" name="Line 173">
              <a:extLst>
                <a:ext uri="{FF2B5EF4-FFF2-40B4-BE49-F238E27FC236}">
                  <a16:creationId xmlns:a16="http://schemas.microsoft.com/office/drawing/2014/main" id="{0DA41C4E-EB3D-FA4A-A900-E9BBD132B4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3" name="Line 174">
              <a:extLst>
                <a:ext uri="{FF2B5EF4-FFF2-40B4-BE49-F238E27FC236}">
                  <a16:creationId xmlns:a16="http://schemas.microsoft.com/office/drawing/2014/main" id="{E2973A27-00D7-EF4A-A287-00C6A7D9A0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4" name="Oval 175">
              <a:extLst>
                <a:ext uri="{FF2B5EF4-FFF2-40B4-BE49-F238E27FC236}">
                  <a16:creationId xmlns:a16="http://schemas.microsoft.com/office/drawing/2014/main" id="{7DC2F38F-09D7-7347-84AA-1EF218947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15" name="Line 176">
              <a:extLst>
                <a:ext uri="{FF2B5EF4-FFF2-40B4-BE49-F238E27FC236}">
                  <a16:creationId xmlns:a16="http://schemas.microsoft.com/office/drawing/2014/main" id="{CC47FBDA-08C0-EC4D-8445-C37F49DA6A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6" name="Line 177">
              <a:extLst>
                <a:ext uri="{FF2B5EF4-FFF2-40B4-BE49-F238E27FC236}">
                  <a16:creationId xmlns:a16="http://schemas.microsoft.com/office/drawing/2014/main" id="{9F680694-2718-FC46-978D-1F0A23C8CD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7" name="Line 178">
              <a:extLst>
                <a:ext uri="{FF2B5EF4-FFF2-40B4-BE49-F238E27FC236}">
                  <a16:creationId xmlns:a16="http://schemas.microsoft.com/office/drawing/2014/main" id="{D91D0C3E-9C5E-C144-95C8-4AA50BE406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8" name="Line 179">
              <a:extLst>
                <a:ext uri="{FF2B5EF4-FFF2-40B4-BE49-F238E27FC236}">
                  <a16:creationId xmlns:a16="http://schemas.microsoft.com/office/drawing/2014/main" id="{3C969144-3A6B-4C49-BB9E-AD14CE8B64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4" name="Group 180">
            <a:extLst>
              <a:ext uri="{FF2B5EF4-FFF2-40B4-BE49-F238E27FC236}">
                <a16:creationId xmlns:a16="http://schemas.microsoft.com/office/drawing/2014/main" id="{58D26F9F-5245-054E-A846-712531F3CE3C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00"/>
            <a:ext cx="3657600" cy="2514600"/>
            <a:chOff x="1056" y="1440"/>
            <a:chExt cx="2304" cy="1584"/>
          </a:xfrm>
        </p:grpSpPr>
        <p:sp>
          <p:nvSpPr>
            <p:cNvPr id="14391" name="Line 181">
              <a:extLst>
                <a:ext uri="{FF2B5EF4-FFF2-40B4-BE49-F238E27FC236}">
                  <a16:creationId xmlns:a16="http://schemas.microsoft.com/office/drawing/2014/main" id="{52696D43-ED38-3D4B-97D6-70A27C736E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2" name="Line 182">
              <a:extLst>
                <a:ext uri="{FF2B5EF4-FFF2-40B4-BE49-F238E27FC236}">
                  <a16:creationId xmlns:a16="http://schemas.microsoft.com/office/drawing/2014/main" id="{F7258F12-956B-4E41-AE9B-A8B918D58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3" name="Line 183">
              <a:extLst>
                <a:ext uri="{FF2B5EF4-FFF2-40B4-BE49-F238E27FC236}">
                  <a16:creationId xmlns:a16="http://schemas.microsoft.com/office/drawing/2014/main" id="{E52CD636-490F-2148-AFF5-F5A51F7345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4" name="Line 184">
              <a:extLst>
                <a:ext uri="{FF2B5EF4-FFF2-40B4-BE49-F238E27FC236}">
                  <a16:creationId xmlns:a16="http://schemas.microsoft.com/office/drawing/2014/main" id="{5A551851-567C-8749-93A8-5BF084DFC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5" name="Line 185">
              <a:extLst>
                <a:ext uri="{FF2B5EF4-FFF2-40B4-BE49-F238E27FC236}">
                  <a16:creationId xmlns:a16="http://schemas.microsoft.com/office/drawing/2014/main" id="{0F61F8A1-7658-6B4E-BE08-7928D74A57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6" name="Line 186">
              <a:extLst>
                <a:ext uri="{FF2B5EF4-FFF2-40B4-BE49-F238E27FC236}">
                  <a16:creationId xmlns:a16="http://schemas.microsoft.com/office/drawing/2014/main" id="{0A4637E1-D523-4240-8D34-CEC5B50EF9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7" name="Line 187">
              <a:extLst>
                <a:ext uri="{FF2B5EF4-FFF2-40B4-BE49-F238E27FC236}">
                  <a16:creationId xmlns:a16="http://schemas.microsoft.com/office/drawing/2014/main" id="{8F2C1C4B-2735-1B41-A160-680A65F0F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8" name="Line 188">
              <a:extLst>
                <a:ext uri="{FF2B5EF4-FFF2-40B4-BE49-F238E27FC236}">
                  <a16:creationId xmlns:a16="http://schemas.microsoft.com/office/drawing/2014/main" id="{438A1D65-FD95-6741-94E5-2C27E252D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9" name="Line 189">
              <a:extLst>
                <a:ext uri="{FF2B5EF4-FFF2-40B4-BE49-F238E27FC236}">
                  <a16:creationId xmlns:a16="http://schemas.microsoft.com/office/drawing/2014/main" id="{D87B3805-E8F2-754D-9D85-BC505CA9EF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0" name="Oval 190">
              <a:extLst>
                <a:ext uri="{FF2B5EF4-FFF2-40B4-BE49-F238E27FC236}">
                  <a16:creationId xmlns:a16="http://schemas.microsoft.com/office/drawing/2014/main" id="{4D6C2381-6F85-9D4A-90DE-223C50B08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01" name="Line 191">
              <a:extLst>
                <a:ext uri="{FF2B5EF4-FFF2-40B4-BE49-F238E27FC236}">
                  <a16:creationId xmlns:a16="http://schemas.microsoft.com/office/drawing/2014/main" id="{065931DC-CBEB-C046-AB67-50904ED470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2" name="Line 192">
              <a:extLst>
                <a:ext uri="{FF2B5EF4-FFF2-40B4-BE49-F238E27FC236}">
                  <a16:creationId xmlns:a16="http://schemas.microsoft.com/office/drawing/2014/main" id="{B36EE3E9-E3D0-7243-8DB7-0930776D92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3" name="Line 193">
              <a:extLst>
                <a:ext uri="{FF2B5EF4-FFF2-40B4-BE49-F238E27FC236}">
                  <a16:creationId xmlns:a16="http://schemas.microsoft.com/office/drawing/2014/main" id="{99BD4EAF-5A7E-A146-9147-D1B57E4B08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4" name="Line 194">
              <a:extLst>
                <a:ext uri="{FF2B5EF4-FFF2-40B4-BE49-F238E27FC236}">
                  <a16:creationId xmlns:a16="http://schemas.microsoft.com/office/drawing/2014/main" id="{74E53373-CC25-854C-A381-6FE06B671E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5" name="Group 195">
            <a:extLst>
              <a:ext uri="{FF2B5EF4-FFF2-40B4-BE49-F238E27FC236}">
                <a16:creationId xmlns:a16="http://schemas.microsoft.com/office/drawing/2014/main" id="{5CBA2F41-18ED-6D45-9102-8EE08F0D7D9B}"/>
              </a:ext>
            </a:extLst>
          </p:cNvPr>
          <p:cNvGrpSpPr>
            <a:grpSpLocks/>
          </p:cNvGrpSpPr>
          <p:nvPr/>
        </p:nvGrpSpPr>
        <p:grpSpPr bwMode="auto">
          <a:xfrm>
            <a:off x="-838200" y="990600"/>
            <a:ext cx="3657600" cy="2514600"/>
            <a:chOff x="1056" y="1440"/>
            <a:chExt cx="2304" cy="1584"/>
          </a:xfrm>
        </p:grpSpPr>
        <p:sp>
          <p:nvSpPr>
            <p:cNvPr id="14377" name="Line 196">
              <a:extLst>
                <a:ext uri="{FF2B5EF4-FFF2-40B4-BE49-F238E27FC236}">
                  <a16:creationId xmlns:a16="http://schemas.microsoft.com/office/drawing/2014/main" id="{92A585EB-5EA2-8246-82F6-DE0B8BA935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8" name="Line 197">
              <a:extLst>
                <a:ext uri="{FF2B5EF4-FFF2-40B4-BE49-F238E27FC236}">
                  <a16:creationId xmlns:a16="http://schemas.microsoft.com/office/drawing/2014/main" id="{A72AB163-7897-4844-95CD-6022539054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9" name="Line 198">
              <a:extLst>
                <a:ext uri="{FF2B5EF4-FFF2-40B4-BE49-F238E27FC236}">
                  <a16:creationId xmlns:a16="http://schemas.microsoft.com/office/drawing/2014/main" id="{B13884E4-C341-D64B-B717-690971171D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0" name="Line 199">
              <a:extLst>
                <a:ext uri="{FF2B5EF4-FFF2-40B4-BE49-F238E27FC236}">
                  <a16:creationId xmlns:a16="http://schemas.microsoft.com/office/drawing/2014/main" id="{C36A788B-D661-3843-B66F-553EE65FEA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1" name="Line 200">
              <a:extLst>
                <a:ext uri="{FF2B5EF4-FFF2-40B4-BE49-F238E27FC236}">
                  <a16:creationId xmlns:a16="http://schemas.microsoft.com/office/drawing/2014/main" id="{AFD2CDC4-4E4D-254D-B407-7324C58974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2" name="Line 201">
              <a:extLst>
                <a:ext uri="{FF2B5EF4-FFF2-40B4-BE49-F238E27FC236}">
                  <a16:creationId xmlns:a16="http://schemas.microsoft.com/office/drawing/2014/main" id="{F54E5D8B-005B-AA4C-8CD7-F42C1C136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3" name="Line 202">
              <a:extLst>
                <a:ext uri="{FF2B5EF4-FFF2-40B4-BE49-F238E27FC236}">
                  <a16:creationId xmlns:a16="http://schemas.microsoft.com/office/drawing/2014/main" id="{EF8D34A5-2E5E-154F-8796-00012CB812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4" name="Line 203">
              <a:extLst>
                <a:ext uri="{FF2B5EF4-FFF2-40B4-BE49-F238E27FC236}">
                  <a16:creationId xmlns:a16="http://schemas.microsoft.com/office/drawing/2014/main" id="{72BB3FAA-0364-BE4F-84E6-ED4EEB6301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5" name="Line 204">
              <a:extLst>
                <a:ext uri="{FF2B5EF4-FFF2-40B4-BE49-F238E27FC236}">
                  <a16:creationId xmlns:a16="http://schemas.microsoft.com/office/drawing/2014/main" id="{456FA1EC-9BE9-B940-A0D8-A464A2817E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6" name="Oval 205">
              <a:extLst>
                <a:ext uri="{FF2B5EF4-FFF2-40B4-BE49-F238E27FC236}">
                  <a16:creationId xmlns:a16="http://schemas.microsoft.com/office/drawing/2014/main" id="{A517FBC3-38F5-2D4B-954B-2BD3F622B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387" name="Line 206">
              <a:extLst>
                <a:ext uri="{FF2B5EF4-FFF2-40B4-BE49-F238E27FC236}">
                  <a16:creationId xmlns:a16="http://schemas.microsoft.com/office/drawing/2014/main" id="{973468B3-74BA-7A4C-8FAA-8EA71DC8EE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8" name="Line 207">
              <a:extLst>
                <a:ext uri="{FF2B5EF4-FFF2-40B4-BE49-F238E27FC236}">
                  <a16:creationId xmlns:a16="http://schemas.microsoft.com/office/drawing/2014/main" id="{B3A927B3-1C79-D148-BB91-E8DE87B277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9" name="Line 208">
              <a:extLst>
                <a:ext uri="{FF2B5EF4-FFF2-40B4-BE49-F238E27FC236}">
                  <a16:creationId xmlns:a16="http://schemas.microsoft.com/office/drawing/2014/main" id="{BBFAA10E-1211-3446-8DF0-52E61DA4DB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0" name="Line 209">
              <a:extLst>
                <a:ext uri="{FF2B5EF4-FFF2-40B4-BE49-F238E27FC236}">
                  <a16:creationId xmlns:a16="http://schemas.microsoft.com/office/drawing/2014/main" id="{9A24A158-8A34-A048-AA20-E61405FA10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6" name="Group 210">
            <a:extLst>
              <a:ext uri="{FF2B5EF4-FFF2-40B4-BE49-F238E27FC236}">
                <a16:creationId xmlns:a16="http://schemas.microsoft.com/office/drawing/2014/main" id="{4565E451-91AC-6946-B694-321B1DCF74B4}"/>
              </a:ext>
            </a:extLst>
          </p:cNvPr>
          <p:cNvGrpSpPr>
            <a:grpSpLocks/>
          </p:cNvGrpSpPr>
          <p:nvPr/>
        </p:nvGrpSpPr>
        <p:grpSpPr bwMode="auto">
          <a:xfrm>
            <a:off x="-685800" y="3657600"/>
            <a:ext cx="3657600" cy="2514600"/>
            <a:chOff x="1056" y="1440"/>
            <a:chExt cx="2304" cy="1584"/>
          </a:xfrm>
        </p:grpSpPr>
        <p:sp>
          <p:nvSpPr>
            <p:cNvPr id="14363" name="Line 211">
              <a:extLst>
                <a:ext uri="{FF2B5EF4-FFF2-40B4-BE49-F238E27FC236}">
                  <a16:creationId xmlns:a16="http://schemas.microsoft.com/office/drawing/2014/main" id="{286ED802-6B1C-C940-B474-DAAE6C1A0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Line 212">
              <a:extLst>
                <a:ext uri="{FF2B5EF4-FFF2-40B4-BE49-F238E27FC236}">
                  <a16:creationId xmlns:a16="http://schemas.microsoft.com/office/drawing/2014/main" id="{87BD24BA-2A3C-6C4C-A909-BDB0ADECE1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Line 213">
              <a:extLst>
                <a:ext uri="{FF2B5EF4-FFF2-40B4-BE49-F238E27FC236}">
                  <a16:creationId xmlns:a16="http://schemas.microsoft.com/office/drawing/2014/main" id="{D34860FC-7645-D44F-AAC9-347C2D7A13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Line 214">
              <a:extLst>
                <a:ext uri="{FF2B5EF4-FFF2-40B4-BE49-F238E27FC236}">
                  <a16:creationId xmlns:a16="http://schemas.microsoft.com/office/drawing/2014/main" id="{836F0B12-228D-7A4D-9F56-6C9D95403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Line 215">
              <a:extLst>
                <a:ext uri="{FF2B5EF4-FFF2-40B4-BE49-F238E27FC236}">
                  <a16:creationId xmlns:a16="http://schemas.microsoft.com/office/drawing/2014/main" id="{9E9A1F31-C4E8-184E-9ABC-FCB4E8FB34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Line 216">
              <a:extLst>
                <a:ext uri="{FF2B5EF4-FFF2-40B4-BE49-F238E27FC236}">
                  <a16:creationId xmlns:a16="http://schemas.microsoft.com/office/drawing/2014/main" id="{E39E659C-313F-A048-A815-FBEF175CC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Line 217">
              <a:extLst>
                <a:ext uri="{FF2B5EF4-FFF2-40B4-BE49-F238E27FC236}">
                  <a16:creationId xmlns:a16="http://schemas.microsoft.com/office/drawing/2014/main" id="{C390DEC2-1ACF-0E44-90BA-55816CC40F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Line 218">
              <a:extLst>
                <a:ext uri="{FF2B5EF4-FFF2-40B4-BE49-F238E27FC236}">
                  <a16:creationId xmlns:a16="http://schemas.microsoft.com/office/drawing/2014/main" id="{039F2C2E-73EF-F546-BC87-3663371D02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Line 219">
              <a:extLst>
                <a:ext uri="{FF2B5EF4-FFF2-40B4-BE49-F238E27FC236}">
                  <a16:creationId xmlns:a16="http://schemas.microsoft.com/office/drawing/2014/main" id="{C3C51520-80F4-054A-A198-FBB134BE2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Oval 220">
              <a:extLst>
                <a:ext uri="{FF2B5EF4-FFF2-40B4-BE49-F238E27FC236}">
                  <a16:creationId xmlns:a16="http://schemas.microsoft.com/office/drawing/2014/main" id="{6F35A0DA-38B8-B14C-9F77-9D7CF5DB8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373" name="Line 221">
              <a:extLst>
                <a:ext uri="{FF2B5EF4-FFF2-40B4-BE49-F238E27FC236}">
                  <a16:creationId xmlns:a16="http://schemas.microsoft.com/office/drawing/2014/main" id="{BE8105E9-AE19-2448-AEE7-D7042BA1C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4" name="Line 222">
              <a:extLst>
                <a:ext uri="{FF2B5EF4-FFF2-40B4-BE49-F238E27FC236}">
                  <a16:creationId xmlns:a16="http://schemas.microsoft.com/office/drawing/2014/main" id="{6A4803CF-5114-9344-9E41-59DE3704E9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5" name="Line 223">
              <a:extLst>
                <a:ext uri="{FF2B5EF4-FFF2-40B4-BE49-F238E27FC236}">
                  <a16:creationId xmlns:a16="http://schemas.microsoft.com/office/drawing/2014/main" id="{59FD6B2D-66EC-494F-B977-6A0CC1D1AE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6" name="Line 224">
              <a:extLst>
                <a:ext uri="{FF2B5EF4-FFF2-40B4-BE49-F238E27FC236}">
                  <a16:creationId xmlns:a16="http://schemas.microsoft.com/office/drawing/2014/main" id="{B23ED7CC-E96F-9F45-A550-EDE2A5B750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7" name="Group 225">
            <a:extLst>
              <a:ext uri="{FF2B5EF4-FFF2-40B4-BE49-F238E27FC236}">
                <a16:creationId xmlns:a16="http://schemas.microsoft.com/office/drawing/2014/main" id="{77C60979-D27A-EB4D-8ECE-F02711A17F84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2286000"/>
            <a:ext cx="3657600" cy="2514600"/>
            <a:chOff x="1056" y="1440"/>
            <a:chExt cx="2304" cy="1584"/>
          </a:xfrm>
        </p:grpSpPr>
        <p:sp>
          <p:nvSpPr>
            <p:cNvPr id="14349" name="Line 226">
              <a:extLst>
                <a:ext uri="{FF2B5EF4-FFF2-40B4-BE49-F238E27FC236}">
                  <a16:creationId xmlns:a16="http://schemas.microsoft.com/office/drawing/2014/main" id="{F3868C29-0FA3-EF44-915D-058976C39F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0" name="Line 227">
              <a:extLst>
                <a:ext uri="{FF2B5EF4-FFF2-40B4-BE49-F238E27FC236}">
                  <a16:creationId xmlns:a16="http://schemas.microsoft.com/office/drawing/2014/main" id="{B305A32E-0ECF-8044-A6E9-07B06ADB34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Line 228">
              <a:extLst>
                <a:ext uri="{FF2B5EF4-FFF2-40B4-BE49-F238E27FC236}">
                  <a16:creationId xmlns:a16="http://schemas.microsoft.com/office/drawing/2014/main" id="{68928C6F-D2E4-794B-800A-5E917D0A2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Line 229">
              <a:extLst>
                <a:ext uri="{FF2B5EF4-FFF2-40B4-BE49-F238E27FC236}">
                  <a16:creationId xmlns:a16="http://schemas.microsoft.com/office/drawing/2014/main" id="{8AE6C077-1B8D-2A42-A372-0827251F8F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3" name="Line 230">
              <a:extLst>
                <a:ext uri="{FF2B5EF4-FFF2-40B4-BE49-F238E27FC236}">
                  <a16:creationId xmlns:a16="http://schemas.microsoft.com/office/drawing/2014/main" id="{AC53D2A5-4BE3-5747-8EFF-5B99349FB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4" name="Line 231">
              <a:extLst>
                <a:ext uri="{FF2B5EF4-FFF2-40B4-BE49-F238E27FC236}">
                  <a16:creationId xmlns:a16="http://schemas.microsoft.com/office/drawing/2014/main" id="{CE1B5639-3889-E840-9882-CF8852E5B2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5" name="Line 232">
              <a:extLst>
                <a:ext uri="{FF2B5EF4-FFF2-40B4-BE49-F238E27FC236}">
                  <a16:creationId xmlns:a16="http://schemas.microsoft.com/office/drawing/2014/main" id="{F1399EED-3DDB-8A44-8414-A3C71F1B42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" name="Line 233">
              <a:extLst>
                <a:ext uri="{FF2B5EF4-FFF2-40B4-BE49-F238E27FC236}">
                  <a16:creationId xmlns:a16="http://schemas.microsoft.com/office/drawing/2014/main" id="{64F50264-09C5-7540-91DC-479B2703C2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7" name="Line 234">
              <a:extLst>
                <a:ext uri="{FF2B5EF4-FFF2-40B4-BE49-F238E27FC236}">
                  <a16:creationId xmlns:a16="http://schemas.microsoft.com/office/drawing/2014/main" id="{F3F4EC6E-05A9-FB44-993B-CD0E8D5BF5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8" name="Oval 235">
              <a:extLst>
                <a:ext uri="{FF2B5EF4-FFF2-40B4-BE49-F238E27FC236}">
                  <a16:creationId xmlns:a16="http://schemas.microsoft.com/office/drawing/2014/main" id="{9D8DFAEB-402D-924C-8DCD-89DD03614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359" name="Line 236">
              <a:extLst>
                <a:ext uri="{FF2B5EF4-FFF2-40B4-BE49-F238E27FC236}">
                  <a16:creationId xmlns:a16="http://schemas.microsoft.com/office/drawing/2014/main" id="{0171905E-EDEB-7548-856D-6701B98229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Line 237">
              <a:extLst>
                <a:ext uri="{FF2B5EF4-FFF2-40B4-BE49-F238E27FC236}">
                  <a16:creationId xmlns:a16="http://schemas.microsoft.com/office/drawing/2014/main" id="{A21EF4F0-ED54-CD4F-8A91-0CCFD313EC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1" name="Line 238">
              <a:extLst>
                <a:ext uri="{FF2B5EF4-FFF2-40B4-BE49-F238E27FC236}">
                  <a16:creationId xmlns:a16="http://schemas.microsoft.com/office/drawing/2014/main" id="{8BF6E3DB-F64C-4247-AF3E-64B8171DC6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Line 239">
              <a:extLst>
                <a:ext uri="{FF2B5EF4-FFF2-40B4-BE49-F238E27FC236}">
                  <a16:creationId xmlns:a16="http://schemas.microsoft.com/office/drawing/2014/main" id="{95FC4227-FB77-5945-812D-5778AF7D9F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8" name="Text Box 240">
            <a:extLst>
              <a:ext uri="{FF2B5EF4-FFF2-40B4-BE49-F238E27FC236}">
                <a16:creationId xmlns:a16="http://schemas.microsoft.com/office/drawing/2014/main" id="{55A4674F-20FE-F343-96E5-009B89B11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6288088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Just lookup -- Quicktime VR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3CED-5C1C-7A4B-AB5B-2CCF3A6D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</a:t>
            </a:r>
            <a:r>
              <a:rPr lang="en-US" dirty="0" err="1"/>
              <a:t>Quicktime</a:t>
            </a:r>
            <a:r>
              <a:rPr lang="en-US" dirty="0"/>
              <a:t> VR (1995)</a:t>
            </a:r>
          </a:p>
        </p:txBody>
      </p:sp>
      <p:pic>
        <p:nvPicPr>
          <p:cNvPr id="3" name="Apple QuickTime VR Demo" descr="Apple QuickTime VR Demo">
            <a:hlinkClick r:id="" action="ppaction://media"/>
            <a:extLst>
              <a:ext uri="{FF2B5EF4-FFF2-40B4-BE49-F238E27FC236}">
                <a16:creationId xmlns:a16="http://schemas.microsoft.com/office/drawing/2014/main" id="{71598417-4235-DE48-8733-532EE2FA97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813.14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8B429D6-E16B-0B44-80CC-88650E161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an image?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15A3F9C-DAD5-7641-A0AB-199108254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Line 4">
            <a:extLst>
              <a:ext uri="{FF2B5EF4-FFF2-40B4-BE49-F238E27FC236}">
                <a16:creationId xmlns:a16="http://schemas.microsoft.com/office/drawing/2014/main" id="{12E05786-9BCE-D347-BD2D-57E9F0685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5">
            <a:extLst>
              <a:ext uri="{FF2B5EF4-FFF2-40B4-BE49-F238E27FC236}">
                <a16:creationId xmlns:a16="http://schemas.microsoft.com/office/drawing/2014/main" id="{C4CC380A-B6ED-AE4A-A676-0A86D07837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6">
            <a:extLst>
              <a:ext uri="{FF2B5EF4-FFF2-40B4-BE49-F238E27FC236}">
                <a16:creationId xmlns:a16="http://schemas.microsoft.com/office/drawing/2014/main" id="{83EBBE44-D428-EA42-AECF-3197DC8BDD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>
            <a:extLst>
              <a:ext uri="{FF2B5EF4-FFF2-40B4-BE49-F238E27FC236}">
                <a16:creationId xmlns:a16="http://schemas.microsoft.com/office/drawing/2014/main" id="{DDDAB972-1B64-3A4C-91A4-101DFA9B2F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8">
            <a:extLst>
              <a:ext uri="{FF2B5EF4-FFF2-40B4-BE49-F238E27FC236}">
                <a16:creationId xmlns:a16="http://schemas.microsoft.com/office/drawing/2014/main" id="{1883361A-28B9-2A4A-AA0A-83C196E1A2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9">
            <a:extLst>
              <a:ext uri="{FF2B5EF4-FFF2-40B4-BE49-F238E27FC236}">
                <a16:creationId xmlns:a16="http://schemas.microsoft.com/office/drawing/2014/main" id="{F0C986AD-6B71-964F-9B1C-6EC0B0D98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">
            <a:extLst>
              <a:ext uri="{FF2B5EF4-FFF2-40B4-BE49-F238E27FC236}">
                <a16:creationId xmlns:a16="http://schemas.microsoft.com/office/drawing/2014/main" id="{6236485F-FAC2-364A-9EC8-F7759F16E3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0613" y="211455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Line 11">
            <a:extLst>
              <a:ext uri="{FF2B5EF4-FFF2-40B4-BE49-F238E27FC236}">
                <a16:creationId xmlns:a16="http://schemas.microsoft.com/office/drawing/2014/main" id="{CF2E5DE9-E2BB-F54B-AD42-C3F6A93A78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5913" y="3208338"/>
            <a:ext cx="3243262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Line 12">
            <a:extLst>
              <a:ext uri="{FF2B5EF4-FFF2-40B4-BE49-F238E27FC236}">
                <a16:creationId xmlns:a16="http://schemas.microsoft.com/office/drawing/2014/main" id="{E77F54FB-327D-6749-892F-D11F70199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3563938"/>
            <a:ext cx="1122362" cy="1257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Line 13">
            <a:extLst>
              <a:ext uri="{FF2B5EF4-FFF2-40B4-BE49-F238E27FC236}">
                <a16:creationId xmlns:a16="http://schemas.microsoft.com/office/drawing/2014/main" id="{91A66D6F-FB29-614E-B7EE-799F4F9435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Oval 14">
            <a:extLst>
              <a:ext uri="{FF2B5EF4-FFF2-40B4-BE49-F238E27FC236}">
                <a16:creationId xmlns:a16="http://schemas.microsoft.com/office/drawing/2014/main" id="{634245F3-D82B-314C-9631-0DC8378B0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5375" name="Text Box 15">
            <a:extLst>
              <a:ext uri="{FF2B5EF4-FFF2-40B4-BE49-F238E27FC236}">
                <a16:creationId xmlns:a16="http://schemas.microsoft.com/office/drawing/2014/main" id="{92B0C747-3638-214B-8718-9250F7451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583363"/>
            <a:ext cx="2968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Rick Szeliski and Michael Cohen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870B61E-679B-6F4D-980B-52A5BF45B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Spherical Panorama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44122EA-64A1-0140-A7D2-EAB984738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029200"/>
            <a:ext cx="7848600" cy="1828800"/>
          </a:xfrm>
        </p:spPr>
        <p:txBody>
          <a:bodyPr/>
          <a:lstStyle/>
          <a:p>
            <a:r>
              <a:rPr lang="en-US" altLang="en-US" dirty="0"/>
              <a:t>All light rays through a point form a </a:t>
            </a:r>
            <a:r>
              <a:rPr lang="en-US" altLang="en-US" dirty="0" err="1"/>
              <a:t>ponorama</a:t>
            </a:r>
            <a:endParaRPr lang="en-US" altLang="en-US" dirty="0"/>
          </a:p>
          <a:p>
            <a:r>
              <a:rPr lang="en-US" altLang="en-US" dirty="0"/>
              <a:t>Totally captured in a 2D array -- 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P(</a:t>
            </a:r>
            <a:r>
              <a:rPr lang="en-US" altLang="en-US" sz="3200" b="1" i="1" dirty="0" err="1">
                <a:latin typeface="Symbol" pitchFamily="2" charset="2"/>
              </a:rPr>
              <a:t>q,f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)</a:t>
            </a:r>
          </a:p>
          <a:p>
            <a:r>
              <a:rPr lang="en-US" altLang="en-US" dirty="0"/>
              <a:t>Where is the geometry???</a:t>
            </a:r>
          </a:p>
        </p:txBody>
      </p:sp>
      <p:pic>
        <p:nvPicPr>
          <p:cNvPr id="16388" name="Picture 4" descr="Spherical Panorama">
            <a:extLst>
              <a:ext uri="{FF2B5EF4-FFF2-40B4-BE49-F238E27FC236}">
                <a16:creationId xmlns:a16="http://schemas.microsoft.com/office/drawing/2014/main" id="{68141BB3-597A-0949-BD7B-DD2DA968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8004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Yellowstone">
            <a:hlinkClick r:id="rId4"/>
            <a:extLst>
              <a:ext uri="{FF2B5EF4-FFF2-40B4-BE49-F238E27FC236}">
                <a16:creationId xmlns:a16="http://schemas.microsoft.com/office/drawing/2014/main" id="{B37DFCAE-3F80-634A-81BA-9252D87B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600"/>
            <a:ext cx="50292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D472E-09E9-E542-AB26-45C11870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7BAFC-1D5A-FA44-81B8-FA50BD4C47F8}"/>
              </a:ext>
            </a:extLst>
          </p:cNvPr>
          <p:cNvSpPr txBox="1"/>
          <p:nvPr/>
        </p:nvSpPr>
        <p:spPr>
          <a:xfrm>
            <a:off x="2286000" y="3017249"/>
            <a:ext cx="457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https://www.360cities.net/curated_sets/90-new-year's-eve-celebrations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https://www.360cities.net/image/new-year-in-prague-2015-2016?curated_set=90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17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>
            <a:extLst>
              <a:ext uri="{FF2B5EF4-FFF2-40B4-BE49-F238E27FC236}">
                <a16:creationId xmlns:a16="http://schemas.microsoft.com/office/drawing/2014/main" id="{E637D80C-54AD-314D-B254-9028FEF993A2}"/>
              </a:ext>
            </a:extLst>
          </p:cNvPr>
          <p:cNvGrpSpPr>
            <a:grpSpLocks/>
          </p:cNvGrpSpPr>
          <p:nvPr/>
        </p:nvGrpSpPr>
        <p:grpSpPr bwMode="auto">
          <a:xfrm>
            <a:off x="1150938" y="2114550"/>
            <a:ext cx="6218237" cy="2706688"/>
            <a:chOff x="725" y="1332"/>
            <a:chExt cx="3917" cy="1705"/>
          </a:xfrm>
        </p:grpSpPr>
        <p:sp>
          <p:nvSpPr>
            <p:cNvPr id="17424" name="Line 3">
              <a:extLst>
                <a:ext uri="{FF2B5EF4-FFF2-40B4-BE49-F238E27FC236}">
                  <a16:creationId xmlns:a16="http://schemas.microsoft.com/office/drawing/2014/main" id="{235AB7EF-411F-8040-AB72-205F8B47F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1611"/>
              <a:ext cx="1968" cy="559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5" name="Line 4">
              <a:extLst>
                <a:ext uri="{FF2B5EF4-FFF2-40B4-BE49-F238E27FC236}">
                  <a16:creationId xmlns:a16="http://schemas.microsoft.com/office/drawing/2014/main" id="{4B700A34-C1F9-5140-97BA-3EADB13C27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74" cy="49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Line 5">
              <a:extLst>
                <a:ext uri="{FF2B5EF4-FFF2-40B4-BE49-F238E27FC236}">
                  <a16:creationId xmlns:a16="http://schemas.microsoft.com/office/drawing/2014/main" id="{2484E52B-1015-094C-8027-84DD6C4ED8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3" y="1811"/>
              <a:ext cx="924" cy="37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7" name="Line 6">
              <a:extLst>
                <a:ext uri="{FF2B5EF4-FFF2-40B4-BE49-F238E27FC236}">
                  <a16:creationId xmlns:a16="http://schemas.microsoft.com/office/drawing/2014/main" id="{DF4760D3-456D-3244-8764-833F1B4B9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1" y="2170"/>
              <a:ext cx="2208" cy="312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Line 7">
              <a:extLst>
                <a:ext uri="{FF2B5EF4-FFF2-40B4-BE49-F238E27FC236}">
                  <a16:creationId xmlns:a16="http://schemas.microsoft.com/office/drawing/2014/main" id="{6D68FBAF-E9D9-A848-A980-13170518D8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176"/>
              <a:ext cx="513" cy="757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Line 8">
              <a:extLst>
                <a:ext uri="{FF2B5EF4-FFF2-40B4-BE49-F238E27FC236}">
                  <a16:creationId xmlns:a16="http://schemas.microsoft.com/office/drawing/2014/main" id="{20DDDB53-CEC3-1D42-A49E-8BD43DBB9A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" y="2181"/>
              <a:ext cx="2052" cy="739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Line 9">
              <a:extLst>
                <a:ext uri="{FF2B5EF4-FFF2-40B4-BE49-F238E27FC236}">
                  <a16:creationId xmlns:a16="http://schemas.microsoft.com/office/drawing/2014/main" id="{A9A01F4C-5292-DF4A-A2AE-5366DFEE35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6" y="1332"/>
              <a:ext cx="1255" cy="847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1" name="Line 10">
              <a:extLst>
                <a:ext uri="{FF2B5EF4-FFF2-40B4-BE49-F238E27FC236}">
                  <a16:creationId xmlns:a16="http://schemas.microsoft.com/office/drawing/2014/main" id="{B6F2EB05-5BB7-C441-BF2F-516653A4C1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0" y="2021"/>
              <a:ext cx="2422" cy="15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Line 11">
              <a:extLst>
                <a:ext uri="{FF2B5EF4-FFF2-40B4-BE49-F238E27FC236}">
                  <a16:creationId xmlns:a16="http://schemas.microsoft.com/office/drawing/2014/main" id="{C0083B72-99CF-7940-9124-90E29D6F0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0" y="2174"/>
              <a:ext cx="770" cy="86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3" name="Line 12">
              <a:extLst>
                <a:ext uri="{FF2B5EF4-FFF2-40B4-BE49-F238E27FC236}">
                  <a16:creationId xmlns:a16="http://schemas.microsoft.com/office/drawing/2014/main" id="{93C6A0D2-E9A5-5145-B1A3-5263C317B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5" y="2179"/>
              <a:ext cx="1507" cy="49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4" name="Oval 13">
              <a:extLst>
                <a:ext uri="{FF2B5EF4-FFF2-40B4-BE49-F238E27FC236}">
                  <a16:creationId xmlns:a16="http://schemas.microsoft.com/office/drawing/2014/main" id="{0FCE46D4-7697-A246-B3BB-735C9089B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</p:grpSp>
      <p:sp>
        <p:nvSpPr>
          <p:cNvPr id="17411" name="Rectangle 14">
            <a:extLst>
              <a:ext uri="{FF2B5EF4-FFF2-40B4-BE49-F238E27FC236}">
                <a16:creationId xmlns:a16="http://schemas.microsoft.com/office/drawing/2014/main" id="{9B92E28B-72FF-6048-A5DD-7ABE4DA59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an Image?</a:t>
            </a:r>
          </a:p>
        </p:txBody>
      </p:sp>
      <p:sp>
        <p:nvSpPr>
          <p:cNvPr id="17412" name="Rectangle 15">
            <a:extLst>
              <a:ext uri="{FF2B5EF4-FFF2-40B4-BE49-F238E27FC236}">
                <a16:creationId xmlns:a16="http://schemas.microsoft.com/office/drawing/2014/main" id="{837F0504-6586-A844-87C4-32C2AF365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grpSp>
        <p:nvGrpSpPr>
          <p:cNvPr id="17413" name="Group 16">
            <a:extLst>
              <a:ext uri="{FF2B5EF4-FFF2-40B4-BE49-F238E27FC236}">
                <a16:creationId xmlns:a16="http://schemas.microsoft.com/office/drawing/2014/main" id="{C0F7FCDB-0C75-E94C-9BB2-B81AC31E0234}"/>
              </a:ext>
            </a:extLst>
          </p:cNvPr>
          <p:cNvGrpSpPr>
            <a:grpSpLocks/>
          </p:cNvGrpSpPr>
          <p:nvPr/>
        </p:nvGrpSpPr>
        <p:grpSpPr bwMode="auto">
          <a:xfrm>
            <a:off x="3409950" y="2557463"/>
            <a:ext cx="3959225" cy="2078037"/>
            <a:chOff x="2148" y="1611"/>
            <a:chExt cx="2494" cy="1309"/>
          </a:xfrm>
        </p:grpSpPr>
        <p:sp>
          <p:nvSpPr>
            <p:cNvPr id="17414" name="Line 17">
              <a:extLst>
                <a:ext uri="{FF2B5EF4-FFF2-40B4-BE49-F238E27FC236}">
                  <a16:creationId xmlns:a16="http://schemas.microsoft.com/office/drawing/2014/main" id="{CD6AB4E9-6BC1-3641-9A35-E84E9339B8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1611"/>
              <a:ext cx="1968" cy="55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5" name="Line 18">
              <a:extLst>
                <a:ext uri="{FF2B5EF4-FFF2-40B4-BE49-F238E27FC236}">
                  <a16:creationId xmlns:a16="http://schemas.microsoft.com/office/drawing/2014/main" id="{1771723B-EE2D-D745-B090-6292AE286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1" y="2170"/>
              <a:ext cx="2208" cy="3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6" name="Line 19">
              <a:extLst>
                <a:ext uri="{FF2B5EF4-FFF2-40B4-BE49-F238E27FC236}">
                  <a16:creationId xmlns:a16="http://schemas.microsoft.com/office/drawing/2014/main" id="{75AF35C4-1161-9344-83E2-743DFC9626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" y="2181"/>
              <a:ext cx="2052" cy="7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7" name="Line 20">
              <a:extLst>
                <a:ext uri="{FF2B5EF4-FFF2-40B4-BE49-F238E27FC236}">
                  <a16:creationId xmlns:a16="http://schemas.microsoft.com/office/drawing/2014/main" id="{75E2941F-0C2C-1D47-93E2-6C10CFE683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0" y="2021"/>
              <a:ext cx="2422" cy="1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8" name="Oval 21">
              <a:extLst>
                <a:ext uri="{FF2B5EF4-FFF2-40B4-BE49-F238E27FC236}">
                  <a16:creationId xmlns:a16="http://schemas.microsoft.com/office/drawing/2014/main" id="{FEC35A7F-78E8-DB4C-81AC-72CFE7F0B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19" name="Rectangle 22">
              <a:extLst>
                <a:ext uri="{FF2B5EF4-FFF2-40B4-BE49-F238E27FC236}">
                  <a16:creationId xmlns:a16="http://schemas.microsoft.com/office/drawing/2014/main" id="{72DDFBB7-AEF2-4B40-8B16-22663E8D0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1660"/>
              <a:ext cx="47" cy="118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20" name="Oval 23">
              <a:extLst>
                <a:ext uri="{FF2B5EF4-FFF2-40B4-BE49-F238E27FC236}">
                  <a16:creationId xmlns:a16="http://schemas.microsoft.com/office/drawing/2014/main" id="{04B1A5B1-DFF1-EA45-A0D5-3FF399B12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1701"/>
              <a:ext cx="91" cy="91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21" name="Oval 24">
              <a:extLst>
                <a:ext uri="{FF2B5EF4-FFF2-40B4-BE49-F238E27FC236}">
                  <a16:creationId xmlns:a16="http://schemas.microsoft.com/office/drawing/2014/main" id="{418F3289-1239-F148-8759-F7065168C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035"/>
              <a:ext cx="91" cy="91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22" name="Oval 25">
              <a:extLst>
                <a:ext uri="{FF2B5EF4-FFF2-40B4-BE49-F238E27FC236}">
                  <a16:creationId xmlns:a16="http://schemas.microsoft.com/office/drawing/2014/main" id="{8E2BEBEF-EB60-3246-88D2-B03675F88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345"/>
              <a:ext cx="91" cy="91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23" name="Oval 26">
              <a:extLst>
                <a:ext uri="{FF2B5EF4-FFF2-40B4-BE49-F238E27FC236}">
                  <a16:creationId xmlns:a16="http://schemas.microsoft.com/office/drawing/2014/main" id="{FC72E0D7-2C71-A647-9CB1-AFD74B9F3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696"/>
              <a:ext cx="91" cy="91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0EFC476-5EF4-1841-BDE8-520CAB81D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pencil of rays contains all views</a:t>
            </a:r>
          </a:p>
        </p:txBody>
      </p:sp>
      <p:sp>
        <p:nvSpPr>
          <p:cNvPr id="18435" name="Line 4">
            <a:extLst>
              <a:ext uri="{FF2B5EF4-FFF2-40B4-BE49-F238E27FC236}">
                <a16:creationId xmlns:a16="http://schemas.microsoft.com/office/drawing/2014/main" id="{EE0BB9D5-B7E8-BD4C-B423-E7E1EABF38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Line 5">
            <a:extLst>
              <a:ext uri="{FF2B5EF4-FFF2-40B4-BE49-F238E27FC236}">
                <a16:creationId xmlns:a16="http://schemas.microsoft.com/office/drawing/2014/main" id="{75349B3D-4DA2-714D-B6B6-EEBDA9C96A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Line 6">
            <a:extLst>
              <a:ext uri="{FF2B5EF4-FFF2-40B4-BE49-F238E27FC236}">
                <a16:creationId xmlns:a16="http://schemas.microsoft.com/office/drawing/2014/main" id="{200D2182-21A7-304D-BCD9-78F796B320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7">
            <a:extLst>
              <a:ext uri="{FF2B5EF4-FFF2-40B4-BE49-F238E27FC236}">
                <a16:creationId xmlns:a16="http://schemas.microsoft.com/office/drawing/2014/main" id="{9D7799BF-78AC-5046-9E59-07FE61E1AC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8">
            <a:extLst>
              <a:ext uri="{FF2B5EF4-FFF2-40B4-BE49-F238E27FC236}">
                <a16:creationId xmlns:a16="http://schemas.microsoft.com/office/drawing/2014/main" id="{A09EFB12-C89E-474A-A6B3-730A3227C3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Line 9">
            <a:extLst>
              <a:ext uri="{FF2B5EF4-FFF2-40B4-BE49-F238E27FC236}">
                <a16:creationId xmlns:a16="http://schemas.microsoft.com/office/drawing/2014/main" id="{BC86F483-1A5A-7A49-A6AF-2813E5D018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10">
            <a:extLst>
              <a:ext uri="{FF2B5EF4-FFF2-40B4-BE49-F238E27FC236}">
                <a16:creationId xmlns:a16="http://schemas.microsoft.com/office/drawing/2014/main" id="{0B8CAD98-12EC-434F-BD13-B8C29C3C94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1">
            <a:extLst>
              <a:ext uri="{FF2B5EF4-FFF2-40B4-BE49-F238E27FC236}">
                <a16:creationId xmlns:a16="http://schemas.microsoft.com/office/drawing/2014/main" id="{4202C887-3079-2D40-A50D-AF3EE9082F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2">
            <a:extLst>
              <a:ext uri="{FF2B5EF4-FFF2-40B4-BE49-F238E27FC236}">
                <a16:creationId xmlns:a16="http://schemas.microsoft.com/office/drawing/2014/main" id="{BC59597A-F442-8E4B-BCF3-BFAC0770C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3">
            <a:extLst>
              <a:ext uri="{FF2B5EF4-FFF2-40B4-BE49-F238E27FC236}">
                <a16:creationId xmlns:a16="http://schemas.microsoft.com/office/drawing/2014/main" id="{4CCBDD0B-2565-0D46-9F0E-0A3634F6C1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Oval 14">
            <a:extLst>
              <a:ext uri="{FF2B5EF4-FFF2-40B4-BE49-F238E27FC236}">
                <a16:creationId xmlns:a16="http://schemas.microsoft.com/office/drawing/2014/main" id="{8494ACC9-0B6C-CB4F-8B7E-F8E733061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5270E1A1-08AE-B94D-84A3-D13227B1852B}"/>
              </a:ext>
            </a:extLst>
          </p:cNvPr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18459" name="Line 17">
              <a:extLst>
                <a:ext uri="{FF2B5EF4-FFF2-40B4-BE49-F238E27FC236}">
                  <a16:creationId xmlns:a16="http://schemas.microsoft.com/office/drawing/2014/main" id="{A49DA9F9-FA1E-6646-BAB2-7F65720CD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Line 21">
              <a:extLst>
                <a:ext uri="{FF2B5EF4-FFF2-40B4-BE49-F238E27FC236}">
                  <a16:creationId xmlns:a16="http://schemas.microsoft.com/office/drawing/2014/main" id="{165A9BDD-1BA8-2749-A7B3-C72AB5470B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Text Box 31">
              <a:extLst>
                <a:ext uri="{FF2B5EF4-FFF2-40B4-BE49-F238E27FC236}">
                  <a16:creationId xmlns:a16="http://schemas.microsoft.com/office/drawing/2014/main" id="{60CC955D-AEE3-874F-8ADA-52EABC178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real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800"/>
                <a:t>camera</a:t>
              </a:r>
            </a:p>
          </p:txBody>
        </p:sp>
      </p:grpSp>
      <p:grpSp>
        <p:nvGrpSpPr>
          <p:cNvPr id="3" name="Group 37">
            <a:extLst>
              <a:ext uri="{FF2B5EF4-FFF2-40B4-BE49-F238E27FC236}">
                <a16:creationId xmlns:a16="http://schemas.microsoft.com/office/drawing/2014/main" id="{9EFE9D17-11B2-5042-9959-5543B4AC4EC8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18456" name="Line 22">
              <a:extLst>
                <a:ext uri="{FF2B5EF4-FFF2-40B4-BE49-F238E27FC236}">
                  <a16:creationId xmlns:a16="http://schemas.microsoft.com/office/drawing/2014/main" id="{5163106D-AD01-D441-8A1D-DAB3F3CF9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Line 19">
              <a:extLst>
                <a:ext uri="{FF2B5EF4-FFF2-40B4-BE49-F238E27FC236}">
                  <a16:creationId xmlns:a16="http://schemas.microsoft.com/office/drawing/2014/main" id="{D751B0AB-7BCF-F243-B0B4-CC507830A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Text Box 32">
              <a:extLst>
                <a:ext uri="{FF2B5EF4-FFF2-40B4-BE49-F238E27FC236}">
                  <a16:creationId xmlns:a16="http://schemas.microsoft.com/office/drawing/2014/main" id="{B2D1D9B8-9463-C347-867C-6C7A69D949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synthetic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800"/>
                <a:t>camera</a:t>
              </a:r>
            </a:p>
          </p:txBody>
        </p:sp>
      </p:grpSp>
      <p:grpSp>
        <p:nvGrpSpPr>
          <p:cNvPr id="4" name="Group 35">
            <a:extLst>
              <a:ext uri="{FF2B5EF4-FFF2-40B4-BE49-F238E27FC236}">
                <a16:creationId xmlns:a16="http://schemas.microsoft.com/office/drawing/2014/main" id="{5D4E4CE6-D6AB-ED44-94E8-CF33872F4547}"/>
              </a:ext>
            </a:extLst>
          </p:cNvPr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18450" name="Oval 24">
              <a:extLst>
                <a:ext uri="{FF2B5EF4-FFF2-40B4-BE49-F238E27FC236}">
                  <a16:creationId xmlns:a16="http://schemas.microsoft.com/office/drawing/2014/main" id="{51486820-574E-9D4F-8FB7-0209B70A2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1" name="Oval 25">
              <a:extLst>
                <a:ext uri="{FF2B5EF4-FFF2-40B4-BE49-F238E27FC236}">
                  <a16:creationId xmlns:a16="http://schemas.microsoft.com/office/drawing/2014/main" id="{2EEEF467-4824-9843-BD00-16B8D43D0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2" name="Oval 26">
              <a:extLst>
                <a:ext uri="{FF2B5EF4-FFF2-40B4-BE49-F238E27FC236}">
                  <a16:creationId xmlns:a16="http://schemas.microsoft.com/office/drawing/2014/main" id="{98791AE6-4E1F-5946-941F-7598B79A4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3" name="Oval 28">
              <a:extLst>
                <a:ext uri="{FF2B5EF4-FFF2-40B4-BE49-F238E27FC236}">
                  <a16:creationId xmlns:a16="http://schemas.microsoft.com/office/drawing/2014/main" id="{30A0F9EC-5696-4544-9BC1-8FD0B66B4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4" name="Oval 29">
              <a:extLst>
                <a:ext uri="{FF2B5EF4-FFF2-40B4-BE49-F238E27FC236}">
                  <a16:creationId xmlns:a16="http://schemas.microsoft.com/office/drawing/2014/main" id="{0796FB93-3C07-374A-844E-17F2E70C8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5" name="Oval 30">
              <a:extLst>
                <a:ext uri="{FF2B5EF4-FFF2-40B4-BE49-F238E27FC236}">
                  <a16:creationId xmlns:a16="http://schemas.microsoft.com/office/drawing/2014/main" id="{E783D3CC-679F-4943-933D-DA2A3B0FD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649252" name="Text Box 36">
            <a:extLst>
              <a:ext uri="{FF2B5EF4-FFF2-40B4-BE49-F238E27FC236}">
                <a16:creationId xmlns:a16="http://schemas.microsoft.com/office/drawing/2014/main" id="{32FAA921-0353-D04C-BE6B-65AD53D2B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907088"/>
            <a:ext cx="6805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Can generate any synthetic camera view</a:t>
            </a:r>
          </a:p>
          <a:p>
            <a:pPr>
              <a:spcBef>
                <a:spcPct val="0"/>
              </a:spcBef>
            </a:pPr>
            <a:r>
              <a:rPr lang="en-US" altLang="en-US"/>
              <a:t>as long as it has </a:t>
            </a:r>
            <a:r>
              <a:rPr lang="en-US" altLang="en-US" b="1"/>
              <a:t>the same center of projection</a:t>
            </a:r>
            <a:r>
              <a:rPr lang="en-US" altLang="en-US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235333D-7558-3E46-A039-3E88D2C87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reprojection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23BF4D3-9C09-3B4A-A3E7-B9B1EE4B1E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Basic question</a:t>
            </a:r>
          </a:p>
          <a:p>
            <a:pPr lvl="1"/>
            <a:r>
              <a:rPr lang="en-US" altLang="en-US" sz="1800"/>
              <a:t>How to relate two images from the same camera center?</a:t>
            </a:r>
          </a:p>
          <a:p>
            <a:pPr lvl="2"/>
            <a:r>
              <a:rPr lang="en-US" altLang="en-US" sz="1600"/>
              <a:t>how to map a pixel from PP1 to PP2</a:t>
            </a:r>
          </a:p>
        </p:txBody>
      </p:sp>
      <p:sp>
        <p:nvSpPr>
          <p:cNvPr id="19460" name="Freeform 4">
            <a:extLst>
              <a:ext uri="{FF2B5EF4-FFF2-40B4-BE49-F238E27FC236}">
                <a16:creationId xmlns:a16="http://schemas.microsoft.com/office/drawing/2014/main" id="{039E9F89-5A09-0342-A50C-84DA0EB87639}"/>
              </a:ext>
            </a:extLst>
          </p:cNvPr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2147483646 w 865"/>
              <a:gd name="T1" fmla="*/ 0 h 529"/>
              <a:gd name="T2" fmla="*/ 2147483646 w 865"/>
              <a:gd name="T3" fmla="*/ 2147483646 h 529"/>
              <a:gd name="T4" fmla="*/ 2147483646 w 865"/>
              <a:gd name="T5" fmla="*/ 2147483646 h 529"/>
              <a:gd name="T6" fmla="*/ 2147483646 w 865"/>
              <a:gd name="T7" fmla="*/ 2147483646 h 529"/>
              <a:gd name="T8" fmla="*/ 2147483646 w 865"/>
              <a:gd name="T9" fmla="*/ 2147483646 h 529"/>
              <a:gd name="T10" fmla="*/ 2147483646 w 865"/>
              <a:gd name="T11" fmla="*/ 2147483646 h 529"/>
              <a:gd name="T12" fmla="*/ 2147483646 w 865"/>
              <a:gd name="T13" fmla="*/ 2147483646 h 529"/>
              <a:gd name="T14" fmla="*/ 2147483646 w 865"/>
              <a:gd name="T15" fmla="*/ 2147483646 h 529"/>
              <a:gd name="T16" fmla="*/ 2147483646 w 865"/>
              <a:gd name="T17" fmla="*/ 2147483646 h 529"/>
              <a:gd name="T18" fmla="*/ 0 w 865"/>
              <a:gd name="T19" fmla="*/ 2147483646 h 529"/>
              <a:gd name="T20" fmla="*/ 0 w 865"/>
              <a:gd name="T21" fmla="*/ 2147483646 h 529"/>
              <a:gd name="T22" fmla="*/ 0 w 865"/>
              <a:gd name="T23" fmla="*/ 2147483646 h 529"/>
              <a:gd name="T24" fmla="*/ 2147483646 w 865"/>
              <a:gd name="T25" fmla="*/ 2147483646 h 529"/>
              <a:gd name="T26" fmla="*/ 2147483646 w 865"/>
              <a:gd name="T27" fmla="*/ 2147483646 h 529"/>
              <a:gd name="T28" fmla="*/ 2147483646 w 865"/>
              <a:gd name="T29" fmla="*/ 2147483646 h 529"/>
              <a:gd name="T30" fmla="*/ 2147483646 w 865"/>
              <a:gd name="T31" fmla="*/ 2147483646 h 529"/>
              <a:gd name="T32" fmla="*/ 2147483646 w 865"/>
              <a:gd name="T33" fmla="*/ 2147483646 h 529"/>
              <a:gd name="T34" fmla="*/ 2147483646 w 865"/>
              <a:gd name="T35" fmla="*/ 2147483646 h 529"/>
              <a:gd name="T36" fmla="*/ 2147483646 w 865"/>
              <a:gd name="T37" fmla="*/ 2147483646 h 529"/>
              <a:gd name="T38" fmla="*/ 2147483646 w 865"/>
              <a:gd name="T39" fmla="*/ 2147483646 h 529"/>
              <a:gd name="T40" fmla="*/ 2147483646 w 865"/>
              <a:gd name="T41" fmla="*/ 2147483646 h 529"/>
              <a:gd name="T42" fmla="*/ 2147483646 w 865"/>
              <a:gd name="T43" fmla="*/ 2147483646 h 529"/>
              <a:gd name="T44" fmla="*/ 2147483646 w 865"/>
              <a:gd name="T45" fmla="*/ 2147483646 h 529"/>
              <a:gd name="T46" fmla="*/ 2147483646 w 865"/>
              <a:gd name="T47" fmla="*/ 2147483646 h 529"/>
              <a:gd name="T48" fmla="*/ 2147483646 w 865"/>
              <a:gd name="T49" fmla="*/ 2147483646 h 529"/>
              <a:gd name="T50" fmla="*/ 2147483646 w 865"/>
              <a:gd name="T51" fmla="*/ 2147483646 h 529"/>
              <a:gd name="T52" fmla="*/ 2147483646 w 865"/>
              <a:gd name="T53" fmla="*/ 2147483646 h 529"/>
              <a:gd name="T54" fmla="*/ 2147483646 w 865"/>
              <a:gd name="T55" fmla="*/ 2147483646 h 529"/>
              <a:gd name="T56" fmla="*/ 2147483646 w 865"/>
              <a:gd name="T57" fmla="*/ 2147483646 h 529"/>
              <a:gd name="T58" fmla="*/ 2147483646 w 865"/>
              <a:gd name="T59" fmla="*/ 2147483646 h 529"/>
              <a:gd name="T60" fmla="*/ 2147483646 w 865"/>
              <a:gd name="T61" fmla="*/ 2147483646 h 529"/>
              <a:gd name="T62" fmla="*/ 2147483646 w 865"/>
              <a:gd name="T63" fmla="*/ 2147483646 h 529"/>
              <a:gd name="T64" fmla="*/ 2147483646 w 865"/>
              <a:gd name="T65" fmla="*/ 2147483646 h 529"/>
              <a:gd name="T66" fmla="*/ 2147483646 w 865"/>
              <a:gd name="T67" fmla="*/ 2147483646 h 529"/>
              <a:gd name="T68" fmla="*/ 2147483646 w 865"/>
              <a:gd name="T69" fmla="*/ 2147483646 h 529"/>
              <a:gd name="T70" fmla="*/ 2147483646 w 865"/>
              <a:gd name="T71" fmla="*/ 2147483646 h 529"/>
              <a:gd name="T72" fmla="*/ 2147483646 w 865"/>
              <a:gd name="T73" fmla="*/ 2147483646 h 529"/>
              <a:gd name="T74" fmla="*/ 2147483646 w 865"/>
              <a:gd name="T75" fmla="*/ 2147483646 h 529"/>
              <a:gd name="T76" fmla="*/ 2147483646 w 865"/>
              <a:gd name="T77" fmla="*/ 2147483646 h 529"/>
              <a:gd name="T78" fmla="*/ 2147483646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Freeform 5">
            <a:extLst>
              <a:ext uri="{FF2B5EF4-FFF2-40B4-BE49-F238E27FC236}">
                <a16:creationId xmlns:a16="http://schemas.microsoft.com/office/drawing/2014/main" id="{22D85E52-9CB0-0846-90D3-A01A9427BDA2}"/>
              </a:ext>
            </a:extLst>
          </p:cNvPr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47483646 w 1057"/>
              <a:gd name="T1" fmla="*/ 2147483646 h 961"/>
              <a:gd name="T2" fmla="*/ 0 w 1057"/>
              <a:gd name="T3" fmla="*/ 0 h 961"/>
              <a:gd name="T4" fmla="*/ 0 w 1057"/>
              <a:gd name="T5" fmla="*/ 2147483646 h 961"/>
              <a:gd name="T6" fmla="*/ 2147483646 w 1057"/>
              <a:gd name="T7" fmla="*/ 2147483646 h 961"/>
              <a:gd name="T8" fmla="*/ 2147483646 w 1057"/>
              <a:gd name="T9" fmla="*/ 2147483646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Freeform 6">
            <a:extLst>
              <a:ext uri="{FF2B5EF4-FFF2-40B4-BE49-F238E27FC236}">
                <a16:creationId xmlns:a16="http://schemas.microsoft.com/office/drawing/2014/main" id="{4654D54C-95C1-5D45-B049-A8521277E9A8}"/>
              </a:ext>
            </a:extLst>
          </p:cNvPr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147483646 h 1261"/>
              <a:gd name="T2" fmla="*/ 2147483646 w 865"/>
              <a:gd name="T3" fmla="*/ 2147483646 h 1261"/>
              <a:gd name="T4" fmla="*/ 2147483646 w 865"/>
              <a:gd name="T5" fmla="*/ 2147483646 h 1261"/>
              <a:gd name="T6" fmla="*/ 0 w 865"/>
              <a:gd name="T7" fmla="*/ 0 h 1261"/>
              <a:gd name="T8" fmla="*/ 0 w 865"/>
              <a:gd name="T9" fmla="*/ 2147483646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Freeform 7">
            <a:extLst>
              <a:ext uri="{FF2B5EF4-FFF2-40B4-BE49-F238E27FC236}">
                <a16:creationId xmlns:a16="http://schemas.microsoft.com/office/drawing/2014/main" id="{B74AA41F-87C0-1444-8AFC-33D8D8F6F5BF}"/>
              </a:ext>
            </a:extLst>
          </p:cNvPr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2147483646 w 202"/>
              <a:gd name="T1" fmla="*/ 2147483646 h 306"/>
              <a:gd name="T2" fmla="*/ 0 w 202"/>
              <a:gd name="T3" fmla="*/ 2147483646 h 306"/>
              <a:gd name="T4" fmla="*/ 2147483646 w 202"/>
              <a:gd name="T5" fmla="*/ 2147483646 h 306"/>
              <a:gd name="T6" fmla="*/ 2147483646 w 202"/>
              <a:gd name="T7" fmla="*/ 2147483646 h 306"/>
              <a:gd name="T8" fmla="*/ 2147483646 w 202"/>
              <a:gd name="T9" fmla="*/ 2147483646 h 306"/>
              <a:gd name="T10" fmla="*/ 2147483646 w 202"/>
              <a:gd name="T11" fmla="*/ 2147483646 h 306"/>
              <a:gd name="T12" fmla="*/ 2147483646 w 202"/>
              <a:gd name="T13" fmla="*/ 2147483646 h 306"/>
              <a:gd name="T14" fmla="*/ 2147483646 w 202"/>
              <a:gd name="T15" fmla="*/ 2147483646 h 306"/>
              <a:gd name="T16" fmla="*/ 2147483646 w 202"/>
              <a:gd name="T17" fmla="*/ 2147483646 h 306"/>
              <a:gd name="T18" fmla="*/ 2147483646 w 202"/>
              <a:gd name="T19" fmla="*/ 2147483646 h 306"/>
              <a:gd name="T20" fmla="*/ 2147483646 w 202"/>
              <a:gd name="T21" fmla="*/ 2147483646 h 306"/>
              <a:gd name="T22" fmla="*/ 2147483646 w 202"/>
              <a:gd name="T23" fmla="*/ 2147483646 h 306"/>
              <a:gd name="T24" fmla="*/ 2147483646 w 202"/>
              <a:gd name="T25" fmla="*/ 2147483646 h 306"/>
              <a:gd name="T26" fmla="*/ 2147483646 w 202"/>
              <a:gd name="T27" fmla="*/ 2147483646 h 306"/>
              <a:gd name="T28" fmla="*/ 2147483646 w 202"/>
              <a:gd name="T29" fmla="*/ 0 h 306"/>
              <a:gd name="T30" fmla="*/ 2147483646 w 202"/>
              <a:gd name="T31" fmla="*/ 0 h 306"/>
              <a:gd name="T32" fmla="*/ 2147483646 w 202"/>
              <a:gd name="T33" fmla="*/ 2147483646 h 306"/>
              <a:gd name="T34" fmla="*/ 2147483646 w 202"/>
              <a:gd name="T35" fmla="*/ 2147483646 h 306"/>
              <a:gd name="T36" fmla="*/ 2147483646 w 202"/>
              <a:gd name="T37" fmla="*/ 2147483646 h 306"/>
              <a:gd name="T38" fmla="*/ 2147483646 w 202"/>
              <a:gd name="T39" fmla="*/ 2147483646 h 306"/>
              <a:gd name="T40" fmla="*/ 2147483646 w 202"/>
              <a:gd name="T41" fmla="*/ 2147483646 h 306"/>
              <a:gd name="T42" fmla="*/ 2147483646 w 202"/>
              <a:gd name="T43" fmla="*/ 2147483646 h 306"/>
              <a:gd name="T44" fmla="*/ 2147483646 w 202"/>
              <a:gd name="T45" fmla="*/ 2147483646 h 306"/>
              <a:gd name="T46" fmla="*/ 2147483646 w 202"/>
              <a:gd name="T47" fmla="*/ 2147483646 h 306"/>
              <a:gd name="T48" fmla="*/ 2147483646 w 202"/>
              <a:gd name="T49" fmla="*/ 2147483646 h 306"/>
              <a:gd name="T50" fmla="*/ 2147483646 w 202"/>
              <a:gd name="T51" fmla="*/ 2147483646 h 306"/>
              <a:gd name="T52" fmla="*/ 2147483646 w 202"/>
              <a:gd name="T53" fmla="*/ 2147483646 h 306"/>
              <a:gd name="T54" fmla="*/ 2147483646 w 202"/>
              <a:gd name="T55" fmla="*/ 2147483646 h 306"/>
              <a:gd name="T56" fmla="*/ 2147483646 w 202"/>
              <a:gd name="T57" fmla="*/ 2147483646 h 306"/>
              <a:gd name="T58" fmla="*/ 2147483646 w 202"/>
              <a:gd name="T59" fmla="*/ 2147483646 h 306"/>
              <a:gd name="T60" fmla="*/ 2147483646 w 202"/>
              <a:gd name="T61" fmla="*/ 2147483646 h 306"/>
              <a:gd name="T62" fmla="*/ 2147483646 w 202"/>
              <a:gd name="T63" fmla="*/ 2147483646 h 306"/>
              <a:gd name="T64" fmla="*/ 2147483646 w 202"/>
              <a:gd name="T65" fmla="*/ 2147483646 h 306"/>
              <a:gd name="T66" fmla="*/ 2147483646 w 202"/>
              <a:gd name="T67" fmla="*/ 2147483646 h 306"/>
              <a:gd name="T68" fmla="*/ 2147483646 w 202"/>
              <a:gd name="T69" fmla="*/ 2147483646 h 306"/>
              <a:gd name="T70" fmla="*/ 2147483646 w 202"/>
              <a:gd name="T71" fmla="*/ 2147483646 h 306"/>
              <a:gd name="T72" fmla="*/ 2147483646 w 202"/>
              <a:gd name="T73" fmla="*/ 2147483646 h 306"/>
              <a:gd name="T74" fmla="*/ 2147483646 w 202"/>
              <a:gd name="T75" fmla="*/ 2147483646 h 306"/>
              <a:gd name="T76" fmla="*/ 2147483646 w 202"/>
              <a:gd name="T77" fmla="*/ 2147483646 h 306"/>
              <a:gd name="T78" fmla="*/ 2147483646 w 202"/>
              <a:gd name="T79" fmla="*/ 2147483646 h 306"/>
              <a:gd name="T80" fmla="*/ 2147483646 w 202"/>
              <a:gd name="T81" fmla="*/ 2147483646 h 306"/>
              <a:gd name="T82" fmla="*/ 2147483646 w 202"/>
              <a:gd name="T83" fmla="*/ 2147483646 h 306"/>
              <a:gd name="T84" fmla="*/ 2147483646 w 202"/>
              <a:gd name="T85" fmla="*/ 2147483646 h 306"/>
              <a:gd name="T86" fmla="*/ 2147483646 w 202"/>
              <a:gd name="T87" fmla="*/ 2147483646 h 306"/>
              <a:gd name="T88" fmla="*/ 2147483646 w 202"/>
              <a:gd name="T89" fmla="*/ 2147483646 h 306"/>
              <a:gd name="T90" fmla="*/ 2147483646 w 202"/>
              <a:gd name="T91" fmla="*/ 2147483646 h 306"/>
              <a:gd name="T92" fmla="*/ 2147483646 w 202"/>
              <a:gd name="T93" fmla="*/ 2147483646 h 306"/>
              <a:gd name="T94" fmla="*/ 2147483646 w 202"/>
              <a:gd name="T95" fmla="*/ 2147483646 h 306"/>
              <a:gd name="T96" fmla="*/ 2147483646 w 202"/>
              <a:gd name="T97" fmla="*/ 2147483646 h 306"/>
              <a:gd name="T98" fmla="*/ 2147483646 w 202"/>
              <a:gd name="T99" fmla="*/ 2147483646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Arc 8">
            <a:extLst>
              <a:ext uri="{FF2B5EF4-FFF2-40B4-BE49-F238E27FC236}">
                <a16:creationId xmlns:a16="http://schemas.microsoft.com/office/drawing/2014/main" id="{FF4C4A76-EDD9-4141-A103-918DF67F2EB6}"/>
              </a:ext>
            </a:extLst>
          </p:cNvPr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6 w 21745"/>
              <a:gd name="T3" fmla="*/ 2147483646 h 21600"/>
              <a:gd name="T4" fmla="*/ 2147483646 w 21745"/>
              <a:gd name="T5" fmla="*/ 214748364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938BB949-545B-0748-9C55-78786686C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Oval 10">
            <a:extLst>
              <a:ext uri="{FF2B5EF4-FFF2-40B4-BE49-F238E27FC236}">
                <a16:creationId xmlns:a16="http://schemas.microsoft.com/office/drawing/2014/main" id="{5E68B3D1-3AF1-514F-A0D5-83269E3F3C46}"/>
              </a:ext>
            </a:extLst>
          </p:cNvPr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67" name="Line 11">
            <a:extLst>
              <a:ext uri="{FF2B5EF4-FFF2-40B4-BE49-F238E27FC236}">
                <a16:creationId xmlns:a16="http://schemas.microsoft.com/office/drawing/2014/main" id="{A8F11316-B9EA-3647-9EF7-0DB00D44EB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0C17CE1C-E780-1242-9D36-DF9E07F62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PP2</a:t>
            </a: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id="{541FB883-7828-1E4D-90B8-51FCDE716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PP1</a:t>
            </a:r>
          </a:p>
        </p:txBody>
      </p:sp>
      <p:sp>
        <p:nvSpPr>
          <p:cNvPr id="647182" name="Rectangle 14">
            <a:extLst>
              <a:ext uri="{FF2B5EF4-FFF2-40B4-BE49-F238E27FC236}">
                <a16:creationId xmlns:a16="http://schemas.microsoft.com/office/drawing/2014/main" id="{F70A6E7A-304B-5C48-860E-E34E6E6C3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Answer</a:t>
            </a:r>
          </a:p>
          <a:p>
            <a:pPr lvl="1"/>
            <a:r>
              <a:rPr lang="en-US" altLang="en-US" sz="1800"/>
              <a:t>Cast a ray through each pixel in PP1</a:t>
            </a:r>
          </a:p>
          <a:p>
            <a:pPr lvl="1"/>
            <a:r>
              <a:rPr lang="en-US" altLang="en-US" sz="1800"/>
              <a:t>Draw the pixel where that ray intersects PP2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15BF3008-A9BA-8D4D-9E60-784DB22F6BF4}"/>
              </a:ext>
            </a:extLst>
          </p:cNvPr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19474" name="Line 16">
              <a:extLst>
                <a:ext uri="{FF2B5EF4-FFF2-40B4-BE49-F238E27FC236}">
                  <a16:creationId xmlns:a16="http://schemas.microsoft.com/office/drawing/2014/main" id="{7C128CFC-47A6-0E49-93F6-15C8FB296B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Line 17">
              <a:extLst>
                <a:ext uri="{FF2B5EF4-FFF2-40B4-BE49-F238E27FC236}">
                  <a16:creationId xmlns:a16="http://schemas.microsoft.com/office/drawing/2014/main" id="{248EDC04-2DEF-BC4B-A9E5-D1C50612E5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Line 18">
              <a:extLst>
                <a:ext uri="{FF2B5EF4-FFF2-40B4-BE49-F238E27FC236}">
                  <a16:creationId xmlns:a16="http://schemas.microsoft.com/office/drawing/2014/main" id="{007C66CE-A65A-C84A-A3C7-0EC376BC1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7" name="Oval 19">
              <a:extLst>
                <a:ext uri="{FF2B5EF4-FFF2-40B4-BE49-F238E27FC236}">
                  <a16:creationId xmlns:a16="http://schemas.microsoft.com/office/drawing/2014/main" id="{C2A48F66-4DE0-4049-AD58-401A4FB93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9478" name="Oval 20">
              <a:extLst>
                <a:ext uri="{FF2B5EF4-FFF2-40B4-BE49-F238E27FC236}">
                  <a16:creationId xmlns:a16="http://schemas.microsoft.com/office/drawing/2014/main" id="{132F582C-FEC5-EB4A-B3EC-09ED12BE8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647189" name="Text Box 21">
            <a:extLst>
              <a:ext uri="{FF2B5EF4-FFF2-40B4-BE49-F238E27FC236}">
                <a16:creationId xmlns:a16="http://schemas.microsoft.com/office/drawing/2014/main" id="{039C94CB-0A45-2341-A316-83624245E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43400"/>
            <a:ext cx="56245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But don’t we need to know the geometry</a:t>
            </a:r>
          </a:p>
          <a:p>
            <a:pPr>
              <a:spcBef>
                <a:spcPct val="0"/>
              </a:spcBef>
            </a:pPr>
            <a:r>
              <a:rPr lang="en-US" altLang="en-US"/>
              <a:t>of the two planes in respect to the eye?</a:t>
            </a:r>
          </a:p>
        </p:txBody>
      </p:sp>
      <p:sp>
        <p:nvSpPr>
          <p:cNvPr id="647190" name="Text Box 22">
            <a:extLst>
              <a:ext uri="{FF2B5EF4-FFF2-40B4-BE49-F238E27FC236}">
                <a16:creationId xmlns:a16="http://schemas.microsoft.com/office/drawing/2014/main" id="{9AB24FDE-2450-B84C-A04A-5C43C50B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562600"/>
            <a:ext cx="79597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Observation:</a:t>
            </a:r>
          </a:p>
          <a:p>
            <a:pPr>
              <a:spcBef>
                <a:spcPct val="0"/>
              </a:spcBef>
            </a:pPr>
            <a:r>
              <a:rPr lang="en-US" altLang="en-US"/>
              <a:t>Rather than thinking of this as a 3D reprojection, </a:t>
            </a:r>
          </a:p>
          <a:p>
            <a:pPr>
              <a:spcBef>
                <a:spcPct val="0"/>
              </a:spcBef>
            </a:pPr>
            <a:r>
              <a:rPr lang="en-US" altLang="en-US"/>
              <a:t>think of it as a 2D </a:t>
            </a:r>
            <a:r>
              <a:rPr lang="en-US" altLang="en-US" b="1"/>
              <a:t>image warp</a:t>
            </a:r>
            <a:r>
              <a:rPr lang="en-US" altLang="en-US"/>
              <a:t> from one image to another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89" grpId="0"/>
      <p:bldP spid="6471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56E28-B88A-4DE9-AD4E-1E3180B3C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visual world as a set of light rays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2EC63-F43C-9D4C-6CEE-90510CBC49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79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E5AC417-A015-D64C-89A3-021C9043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36700"/>
            <a:ext cx="39624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22C1D4D6-BAFD-3344-B333-6C02AF373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 to Image Warping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8FDFD524-2CC2-244F-8658-A84D50F79EA4}"/>
              </a:ext>
            </a:extLst>
          </p:cNvPr>
          <p:cNvGrpSpPr>
            <a:grpSpLocks/>
          </p:cNvGrpSpPr>
          <p:nvPr/>
        </p:nvGrpSpPr>
        <p:grpSpPr bwMode="auto">
          <a:xfrm>
            <a:off x="947738" y="3084513"/>
            <a:ext cx="1504950" cy="3048000"/>
            <a:chOff x="672" y="1847"/>
            <a:chExt cx="1066" cy="1920"/>
          </a:xfrm>
        </p:grpSpPr>
        <p:grpSp>
          <p:nvGrpSpPr>
            <p:cNvPr id="20506" name="Group 5">
              <a:extLst>
                <a:ext uri="{FF2B5EF4-FFF2-40B4-BE49-F238E27FC236}">
                  <a16:creationId xmlns:a16="http://schemas.microsoft.com/office/drawing/2014/main" id="{85810086-6763-3948-89D1-FD3C8B6BD1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361"/>
              <a:ext cx="960" cy="1056"/>
              <a:chOff x="2160" y="2880"/>
              <a:chExt cx="960" cy="1056"/>
            </a:xfrm>
          </p:grpSpPr>
          <p:pic>
            <p:nvPicPr>
              <p:cNvPr id="20509" name="Picture 6" descr="TRANSLATION">
                <a:extLst>
                  <a:ext uri="{FF2B5EF4-FFF2-40B4-BE49-F238E27FC236}">
                    <a16:creationId xmlns:a16="http://schemas.microsoft.com/office/drawing/2014/main" id="{6D5307E0-5EB0-CD43-B2C4-E5F61A334B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2880"/>
                <a:ext cx="960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10" name="Rectangle 7">
                <a:extLst>
                  <a:ext uri="{FF2B5EF4-FFF2-40B4-BE49-F238E27FC236}">
                    <a16:creationId xmlns:a16="http://schemas.microsoft.com/office/drawing/2014/main" id="{75970D5E-A850-3A4C-86C7-57538CFF3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880"/>
                <a:ext cx="672" cy="88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11" name="Rectangle 8">
                <a:extLst>
                  <a:ext uri="{FF2B5EF4-FFF2-40B4-BE49-F238E27FC236}">
                    <a16:creationId xmlns:a16="http://schemas.microsoft.com/office/drawing/2014/main" id="{B84DAABB-7038-7A4A-8197-3987BA5B4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3056"/>
                <a:ext cx="707" cy="880"/>
              </a:xfrm>
              <a:prstGeom prst="rect">
                <a:avLst/>
              </a:prstGeom>
              <a:noFill/>
              <a:ln w="28575">
                <a:solidFill>
                  <a:srgbClr val="60C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0507" name="Text Box 9">
              <a:extLst>
                <a:ext uri="{FF2B5EF4-FFF2-40B4-BE49-F238E27FC236}">
                  <a16:creationId xmlns:a16="http://schemas.microsoft.com/office/drawing/2014/main" id="{383229A0-B236-4C4C-8635-CF05253FD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847"/>
              <a:ext cx="10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Translation</a:t>
              </a:r>
            </a:p>
          </p:txBody>
        </p:sp>
        <p:sp>
          <p:nvSpPr>
            <p:cNvPr id="20508" name="Text Box 10">
              <a:extLst>
                <a:ext uri="{FF2B5EF4-FFF2-40B4-BE49-F238E27FC236}">
                  <a16:creationId xmlns:a16="http://schemas.microsoft.com/office/drawing/2014/main" id="{4ECD41A6-C2DF-7E48-AE3C-F61146B12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536"/>
              <a:ext cx="10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2 unknowns</a:t>
              </a: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5C071068-B8DA-D746-9E77-79ED7CD5514A}"/>
              </a:ext>
            </a:extLst>
          </p:cNvPr>
          <p:cNvGrpSpPr>
            <a:grpSpLocks/>
          </p:cNvGrpSpPr>
          <p:nvPr/>
        </p:nvGrpSpPr>
        <p:grpSpPr bwMode="auto">
          <a:xfrm>
            <a:off x="3811588" y="3048000"/>
            <a:ext cx="1522412" cy="3119438"/>
            <a:chOff x="2064" y="1824"/>
            <a:chExt cx="1079" cy="1965"/>
          </a:xfrm>
        </p:grpSpPr>
        <p:grpSp>
          <p:nvGrpSpPr>
            <p:cNvPr id="20497" name="Group 12">
              <a:extLst>
                <a:ext uri="{FF2B5EF4-FFF2-40B4-BE49-F238E27FC236}">
                  <a16:creationId xmlns:a16="http://schemas.microsoft.com/office/drawing/2014/main" id="{F1070595-8AC9-6A4D-B58C-91116C32F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2361"/>
              <a:ext cx="1008" cy="1056"/>
              <a:chOff x="816" y="2928"/>
              <a:chExt cx="864" cy="912"/>
            </a:xfrm>
          </p:grpSpPr>
          <p:pic>
            <p:nvPicPr>
              <p:cNvPr id="20500" name="Picture 13" descr="AFFINE">
                <a:extLst>
                  <a:ext uri="{FF2B5EF4-FFF2-40B4-BE49-F238E27FC236}">
                    <a16:creationId xmlns:a16="http://schemas.microsoft.com/office/drawing/2014/main" id="{61F2D333-926C-0B4E-A1E5-89FEE55C8A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928"/>
                <a:ext cx="864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01" name="Rectangle 14">
                <a:extLst>
                  <a:ext uri="{FF2B5EF4-FFF2-40B4-BE49-F238E27FC236}">
                    <a16:creationId xmlns:a16="http://schemas.microsoft.com/office/drawing/2014/main" id="{B21D065C-82D8-D642-A32C-554E5E8C3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2928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02" name="Line 15">
                <a:extLst>
                  <a:ext uri="{FF2B5EF4-FFF2-40B4-BE49-F238E27FC236}">
                    <a16:creationId xmlns:a16="http://schemas.microsoft.com/office/drawing/2014/main" id="{8B1D80E4-AB68-3D4A-B51F-2CD7BE8BD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3" name="Line 16">
                <a:extLst>
                  <a:ext uri="{FF2B5EF4-FFF2-40B4-BE49-F238E27FC236}">
                    <a16:creationId xmlns:a16="http://schemas.microsoft.com/office/drawing/2014/main" id="{AA547B16-B137-4B4C-A8A5-D596B0505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24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4" name="Line 17">
                <a:extLst>
                  <a:ext uri="{FF2B5EF4-FFF2-40B4-BE49-F238E27FC236}">
                    <a16:creationId xmlns:a16="http://schemas.microsoft.com/office/drawing/2014/main" id="{AF76B957-5017-9B4A-B90C-FE0070192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5" name="Line 18">
                <a:extLst>
                  <a:ext uri="{FF2B5EF4-FFF2-40B4-BE49-F238E27FC236}">
                    <a16:creationId xmlns:a16="http://schemas.microsoft.com/office/drawing/2014/main" id="{D9C4E784-F435-F24B-867B-9D6BB69AD1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744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8" name="Text Box 19">
              <a:extLst>
                <a:ext uri="{FF2B5EF4-FFF2-40B4-BE49-F238E27FC236}">
                  <a16:creationId xmlns:a16="http://schemas.microsoft.com/office/drawing/2014/main" id="{A5571DF0-5B61-F944-8535-BB6909A1A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8" y="1824"/>
              <a:ext cx="5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Affine</a:t>
              </a:r>
            </a:p>
          </p:txBody>
        </p:sp>
        <p:sp>
          <p:nvSpPr>
            <p:cNvPr id="20499" name="Text Box 20">
              <a:extLst>
                <a:ext uri="{FF2B5EF4-FFF2-40B4-BE49-F238E27FC236}">
                  <a16:creationId xmlns:a16="http://schemas.microsoft.com/office/drawing/2014/main" id="{ED80AFBA-BA46-7742-A624-817F4ADDD6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6" y="3558"/>
              <a:ext cx="10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6 unknowns</a:t>
              </a:r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227480DF-3F42-CD46-A30C-686AD961442B}"/>
              </a:ext>
            </a:extLst>
          </p:cNvPr>
          <p:cNvGrpSpPr>
            <a:grpSpLocks/>
          </p:cNvGrpSpPr>
          <p:nvPr/>
        </p:nvGrpSpPr>
        <p:grpSpPr bwMode="auto">
          <a:xfrm>
            <a:off x="6977063" y="3048000"/>
            <a:ext cx="1535112" cy="3124200"/>
            <a:chOff x="4944" y="1824"/>
            <a:chExt cx="1079" cy="1968"/>
          </a:xfrm>
        </p:grpSpPr>
        <p:grpSp>
          <p:nvGrpSpPr>
            <p:cNvPr id="20488" name="Group 32">
              <a:extLst>
                <a:ext uri="{FF2B5EF4-FFF2-40B4-BE49-F238E27FC236}">
                  <a16:creationId xmlns:a16="http://schemas.microsoft.com/office/drawing/2014/main" id="{C00FFF33-10CC-3445-BA34-944E73A3C0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2361"/>
              <a:ext cx="960" cy="1056"/>
              <a:chOff x="4944" y="2976"/>
              <a:chExt cx="912" cy="816"/>
            </a:xfrm>
          </p:grpSpPr>
          <p:pic>
            <p:nvPicPr>
              <p:cNvPr id="20491" name="Picture 33" descr="rot">
                <a:extLst>
                  <a:ext uri="{FF2B5EF4-FFF2-40B4-BE49-F238E27FC236}">
                    <a16:creationId xmlns:a16="http://schemas.microsoft.com/office/drawing/2014/main" id="{EBD56B27-2CFF-3049-BB61-0E7937219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976"/>
                <a:ext cx="912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92" name="Rectangle 34">
                <a:extLst>
                  <a:ext uri="{FF2B5EF4-FFF2-40B4-BE49-F238E27FC236}">
                    <a16:creationId xmlns:a16="http://schemas.microsoft.com/office/drawing/2014/main" id="{BAD911C7-B253-DC4C-8C70-D14321A2F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4" y="3024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93" name="Line 35">
                <a:extLst>
                  <a:ext uri="{FF2B5EF4-FFF2-40B4-BE49-F238E27FC236}">
                    <a16:creationId xmlns:a16="http://schemas.microsoft.com/office/drawing/2014/main" id="{F96B707A-5D23-5A44-8623-EF30832843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4" y="3072"/>
                <a:ext cx="48" cy="67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4" name="Line 36">
                <a:extLst>
                  <a:ext uri="{FF2B5EF4-FFF2-40B4-BE49-F238E27FC236}">
                    <a16:creationId xmlns:a16="http://schemas.microsoft.com/office/drawing/2014/main" id="{4A7F85C3-C75D-514A-A411-07E0FF16A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8" y="2976"/>
                <a:ext cx="48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5" name="Line 37">
                <a:extLst>
                  <a:ext uri="{FF2B5EF4-FFF2-40B4-BE49-F238E27FC236}">
                    <a16:creationId xmlns:a16="http://schemas.microsoft.com/office/drawing/2014/main" id="{351C9A6B-CA46-D642-BFBB-604740FBF7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84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6" name="Line 38">
                <a:extLst>
                  <a:ext uri="{FF2B5EF4-FFF2-40B4-BE49-F238E27FC236}">
                    <a16:creationId xmlns:a16="http://schemas.microsoft.com/office/drawing/2014/main" id="{1379EA34-6173-B743-8D1C-D3F43B9F6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2" y="3744"/>
                <a:ext cx="624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89" name="Text Box 39">
              <a:extLst>
                <a:ext uri="{FF2B5EF4-FFF2-40B4-BE49-F238E27FC236}">
                  <a16:creationId xmlns:a16="http://schemas.microsoft.com/office/drawing/2014/main" id="{7F801AC9-A919-D24F-8382-E1A6B48E7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1824"/>
              <a:ext cx="103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Perspective</a:t>
              </a:r>
            </a:p>
          </p:txBody>
        </p:sp>
        <p:sp>
          <p:nvSpPr>
            <p:cNvPr id="20490" name="Text Box 40">
              <a:extLst>
                <a:ext uri="{FF2B5EF4-FFF2-40B4-BE49-F238E27FC236}">
                  <a16:creationId xmlns:a16="http://schemas.microsoft.com/office/drawing/2014/main" id="{E324ABB7-F43C-8B4E-AC42-A3D329452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6" y="3561"/>
              <a:ext cx="10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8 unknowns</a:t>
              </a:r>
            </a:p>
          </p:txBody>
        </p:sp>
      </p:grpSp>
      <p:sp>
        <p:nvSpPr>
          <p:cNvPr id="20487" name="Rectangle 41">
            <a:extLst>
              <a:ext uri="{FF2B5EF4-FFF2-40B4-BE49-F238E27FC236}">
                <a16:creationId xmlns:a16="http://schemas.microsoft.com/office/drawing/2014/main" id="{0BA17703-94DA-E447-8C40-1386398DB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Which t-form is the right one for warping PP1 into PP2?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/>
              <a:t>    </a:t>
            </a:r>
            <a:r>
              <a:rPr lang="en-US" altLang="en-US" sz="2000"/>
              <a:t>e.g. translation, Euclidean, affine, projective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6D8A5D3-9E53-A544-9131-D2B2D85A56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Homography</a:t>
            </a:r>
          </a:p>
        </p:txBody>
      </p:sp>
      <p:sp>
        <p:nvSpPr>
          <p:cNvPr id="672771" name="Rectangle 3">
            <a:extLst>
              <a:ext uri="{FF2B5EF4-FFF2-40B4-BE49-F238E27FC236}">
                <a16:creationId xmlns:a16="http://schemas.microsoft.com/office/drawing/2014/main" id="{40330EA5-5CC4-A348-AD2F-E59085E1D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305800" cy="3200400"/>
          </a:xfrm>
        </p:spPr>
        <p:txBody>
          <a:bodyPr/>
          <a:lstStyle/>
          <a:p>
            <a:r>
              <a:rPr lang="en-US" altLang="en-US"/>
              <a:t>A: Projective – mapping between any two PPs with the same center of projection</a:t>
            </a:r>
          </a:p>
          <a:p>
            <a:pPr lvl="1"/>
            <a:r>
              <a:rPr lang="en-US" altLang="en-US"/>
              <a:t>rectangle should map to arbitrary quadrilateral </a:t>
            </a:r>
          </a:p>
          <a:p>
            <a:pPr lvl="1"/>
            <a:r>
              <a:rPr lang="en-US" altLang="en-US"/>
              <a:t>parallel lines aren’t</a:t>
            </a:r>
          </a:p>
          <a:p>
            <a:pPr lvl="1"/>
            <a:r>
              <a:rPr lang="en-US" altLang="en-US"/>
              <a:t>but must preserve straight lines</a:t>
            </a:r>
          </a:p>
          <a:p>
            <a:pPr lvl="1"/>
            <a:r>
              <a:rPr lang="en-US" altLang="en-US"/>
              <a:t>same as: unproject, rotate, reproject </a:t>
            </a:r>
          </a:p>
          <a:p>
            <a:r>
              <a:rPr lang="en-US" altLang="en-US"/>
              <a:t>called Homography</a:t>
            </a:r>
          </a:p>
          <a:p>
            <a:pPr lvl="1"/>
            <a:endParaRPr lang="en-US" altLang="en-US"/>
          </a:p>
        </p:txBody>
      </p:sp>
      <p:sp>
        <p:nvSpPr>
          <p:cNvPr id="21508" name="Freeform 4">
            <a:extLst>
              <a:ext uri="{FF2B5EF4-FFF2-40B4-BE49-F238E27FC236}">
                <a16:creationId xmlns:a16="http://schemas.microsoft.com/office/drawing/2014/main" id="{375FC50D-894F-1C42-B690-B2F4E04D5ACB}"/>
              </a:ext>
            </a:extLst>
          </p:cNvPr>
          <p:cNvSpPr>
            <a:spLocks/>
          </p:cNvSpPr>
          <p:nvPr/>
        </p:nvSpPr>
        <p:spPr bwMode="auto">
          <a:xfrm>
            <a:off x="7062788" y="2773363"/>
            <a:ext cx="1492250" cy="1525587"/>
          </a:xfrm>
          <a:custGeom>
            <a:avLst/>
            <a:gdLst>
              <a:gd name="T0" fmla="*/ 2147483646 w 1057"/>
              <a:gd name="T1" fmla="*/ 2147483646 h 961"/>
              <a:gd name="T2" fmla="*/ 0 w 1057"/>
              <a:gd name="T3" fmla="*/ 0 h 961"/>
              <a:gd name="T4" fmla="*/ 0 w 1057"/>
              <a:gd name="T5" fmla="*/ 2147483646 h 961"/>
              <a:gd name="T6" fmla="*/ 2147483646 w 1057"/>
              <a:gd name="T7" fmla="*/ 2147483646 h 961"/>
              <a:gd name="T8" fmla="*/ 2147483646 w 1057"/>
              <a:gd name="T9" fmla="*/ 2147483646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Freeform 5">
            <a:extLst>
              <a:ext uri="{FF2B5EF4-FFF2-40B4-BE49-F238E27FC236}">
                <a16:creationId xmlns:a16="http://schemas.microsoft.com/office/drawing/2014/main" id="{1CF5C477-3ABC-AF4A-A8B7-CB8BE31FADE8}"/>
              </a:ext>
            </a:extLst>
          </p:cNvPr>
          <p:cNvSpPr>
            <a:spLocks/>
          </p:cNvSpPr>
          <p:nvPr/>
        </p:nvSpPr>
        <p:spPr bwMode="auto">
          <a:xfrm>
            <a:off x="6859588" y="4268788"/>
            <a:ext cx="1220787" cy="2001837"/>
          </a:xfrm>
          <a:custGeom>
            <a:avLst/>
            <a:gdLst>
              <a:gd name="T0" fmla="*/ 0 w 865"/>
              <a:gd name="T1" fmla="*/ 2147483646 h 1261"/>
              <a:gd name="T2" fmla="*/ 2147483646 w 865"/>
              <a:gd name="T3" fmla="*/ 2147483646 h 1261"/>
              <a:gd name="T4" fmla="*/ 2147483646 w 865"/>
              <a:gd name="T5" fmla="*/ 2147483646 h 1261"/>
              <a:gd name="T6" fmla="*/ 0 w 865"/>
              <a:gd name="T7" fmla="*/ 0 h 1261"/>
              <a:gd name="T8" fmla="*/ 0 w 865"/>
              <a:gd name="T9" fmla="*/ 2147483646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0" name="Freeform 6">
            <a:extLst>
              <a:ext uri="{FF2B5EF4-FFF2-40B4-BE49-F238E27FC236}">
                <a16:creationId xmlns:a16="http://schemas.microsoft.com/office/drawing/2014/main" id="{9FB07974-C580-0247-9811-73AC83ED27D9}"/>
              </a:ext>
            </a:extLst>
          </p:cNvPr>
          <p:cNvSpPr>
            <a:spLocks/>
          </p:cNvSpPr>
          <p:nvPr/>
        </p:nvSpPr>
        <p:spPr bwMode="auto">
          <a:xfrm>
            <a:off x="6802438" y="6067425"/>
            <a:ext cx="285750" cy="485775"/>
          </a:xfrm>
          <a:custGeom>
            <a:avLst/>
            <a:gdLst>
              <a:gd name="T0" fmla="*/ 2147483646 w 202"/>
              <a:gd name="T1" fmla="*/ 2147483646 h 306"/>
              <a:gd name="T2" fmla="*/ 0 w 202"/>
              <a:gd name="T3" fmla="*/ 2147483646 h 306"/>
              <a:gd name="T4" fmla="*/ 2147483646 w 202"/>
              <a:gd name="T5" fmla="*/ 2147483646 h 306"/>
              <a:gd name="T6" fmla="*/ 2147483646 w 202"/>
              <a:gd name="T7" fmla="*/ 2147483646 h 306"/>
              <a:gd name="T8" fmla="*/ 2147483646 w 202"/>
              <a:gd name="T9" fmla="*/ 2147483646 h 306"/>
              <a:gd name="T10" fmla="*/ 2147483646 w 202"/>
              <a:gd name="T11" fmla="*/ 2147483646 h 306"/>
              <a:gd name="T12" fmla="*/ 2147483646 w 202"/>
              <a:gd name="T13" fmla="*/ 2147483646 h 306"/>
              <a:gd name="T14" fmla="*/ 2147483646 w 202"/>
              <a:gd name="T15" fmla="*/ 2147483646 h 306"/>
              <a:gd name="T16" fmla="*/ 2147483646 w 202"/>
              <a:gd name="T17" fmla="*/ 2147483646 h 306"/>
              <a:gd name="T18" fmla="*/ 2147483646 w 202"/>
              <a:gd name="T19" fmla="*/ 2147483646 h 306"/>
              <a:gd name="T20" fmla="*/ 2147483646 w 202"/>
              <a:gd name="T21" fmla="*/ 2147483646 h 306"/>
              <a:gd name="T22" fmla="*/ 2147483646 w 202"/>
              <a:gd name="T23" fmla="*/ 2147483646 h 306"/>
              <a:gd name="T24" fmla="*/ 2147483646 w 202"/>
              <a:gd name="T25" fmla="*/ 2147483646 h 306"/>
              <a:gd name="T26" fmla="*/ 2147483646 w 202"/>
              <a:gd name="T27" fmla="*/ 2147483646 h 306"/>
              <a:gd name="T28" fmla="*/ 2147483646 w 202"/>
              <a:gd name="T29" fmla="*/ 0 h 306"/>
              <a:gd name="T30" fmla="*/ 2147483646 w 202"/>
              <a:gd name="T31" fmla="*/ 0 h 306"/>
              <a:gd name="T32" fmla="*/ 2147483646 w 202"/>
              <a:gd name="T33" fmla="*/ 2147483646 h 306"/>
              <a:gd name="T34" fmla="*/ 2147483646 w 202"/>
              <a:gd name="T35" fmla="*/ 2147483646 h 306"/>
              <a:gd name="T36" fmla="*/ 2147483646 w 202"/>
              <a:gd name="T37" fmla="*/ 2147483646 h 306"/>
              <a:gd name="T38" fmla="*/ 2147483646 w 202"/>
              <a:gd name="T39" fmla="*/ 2147483646 h 306"/>
              <a:gd name="T40" fmla="*/ 2147483646 w 202"/>
              <a:gd name="T41" fmla="*/ 2147483646 h 306"/>
              <a:gd name="T42" fmla="*/ 2147483646 w 202"/>
              <a:gd name="T43" fmla="*/ 2147483646 h 306"/>
              <a:gd name="T44" fmla="*/ 2147483646 w 202"/>
              <a:gd name="T45" fmla="*/ 2147483646 h 306"/>
              <a:gd name="T46" fmla="*/ 2147483646 w 202"/>
              <a:gd name="T47" fmla="*/ 2147483646 h 306"/>
              <a:gd name="T48" fmla="*/ 2147483646 w 202"/>
              <a:gd name="T49" fmla="*/ 2147483646 h 306"/>
              <a:gd name="T50" fmla="*/ 2147483646 w 202"/>
              <a:gd name="T51" fmla="*/ 2147483646 h 306"/>
              <a:gd name="T52" fmla="*/ 2147483646 w 202"/>
              <a:gd name="T53" fmla="*/ 2147483646 h 306"/>
              <a:gd name="T54" fmla="*/ 2147483646 w 202"/>
              <a:gd name="T55" fmla="*/ 2147483646 h 306"/>
              <a:gd name="T56" fmla="*/ 2147483646 w 202"/>
              <a:gd name="T57" fmla="*/ 2147483646 h 306"/>
              <a:gd name="T58" fmla="*/ 2147483646 w 202"/>
              <a:gd name="T59" fmla="*/ 2147483646 h 306"/>
              <a:gd name="T60" fmla="*/ 2147483646 w 202"/>
              <a:gd name="T61" fmla="*/ 2147483646 h 306"/>
              <a:gd name="T62" fmla="*/ 2147483646 w 202"/>
              <a:gd name="T63" fmla="*/ 2147483646 h 306"/>
              <a:gd name="T64" fmla="*/ 2147483646 w 202"/>
              <a:gd name="T65" fmla="*/ 2147483646 h 306"/>
              <a:gd name="T66" fmla="*/ 2147483646 w 202"/>
              <a:gd name="T67" fmla="*/ 2147483646 h 306"/>
              <a:gd name="T68" fmla="*/ 2147483646 w 202"/>
              <a:gd name="T69" fmla="*/ 2147483646 h 306"/>
              <a:gd name="T70" fmla="*/ 2147483646 w 202"/>
              <a:gd name="T71" fmla="*/ 2147483646 h 306"/>
              <a:gd name="T72" fmla="*/ 2147483646 w 202"/>
              <a:gd name="T73" fmla="*/ 2147483646 h 306"/>
              <a:gd name="T74" fmla="*/ 2147483646 w 202"/>
              <a:gd name="T75" fmla="*/ 2147483646 h 306"/>
              <a:gd name="T76" fmla="*/ 2147483646 w 202"/>
              <a:gd name="T77" fmla="*/ 2147483646 h 306"/>
              <a:gd name="T78" fmla="*/ 2147483646 w 202"/>
              <a:gd name="T79" fmla="*/ 2147483646 h 306"/>
              <a:gd name="T80" fmla="*/ 2147483646 w 202"/>
              <a:gd name="T81" fmla="*/ 2147483646 h 306"/>
              <a:gd name="T82" fmla="*/ 2147483646 w 202"/>
              <a:gd name="T83" fmla="*/ 2147483646 h 306"/>
              <a:gd name="T84" fmla="*/ 2147483646 w 202"/>
              <a:gd name="T85" fmla="*/ 2147483646 h 306"/>
              <a:gd name="T86" fmla="*/ 2147483646 w 202"/>
              <a:gd name="T87" fmla="*/ 2147483646 h 306"/>
              <a:gd name="T88" fmla="*/ 2147483646 w 202"/>
              <a:gd name="T89" fmla="*/ 2147483646 h 306"/>
              <a:gd name="T90" fmla="*/ 2147483646 w 202"/>
              <a:gd name="T91" fmla="*/ 2147483646 h 306"/>
              <a:gd name="T92" fmla="*/ 2147483646 w 202"/>
              <a:gd name="T93" fmla="*/ 2147483646 h 306"/>
              <a:gd name="T94" fmla="*/ 2147483646 w 202"/>
              <a:gd name="T95" fmla="*/ 2147483646 h 306"/>
              <a:gd name="T96" fmla="*/ 2147483646 w 202"/>
              <a:gd name="T97" fmla="*/ 2147483646 h 306"/>
              <a:gd name="T98" fmla="*/ 2147483646 w 202"/>
              <a:gd name="T99" fmla="*/ 2147483646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Arc 7">
            <a:extLst>
              <a:ext uri="{FF2B5EF4-FFF2-40B4-BE49-F238E27FC236}">
                <a16:creationId xmlns:a16="http://schemas.microsoft.com/office/drawing/2014/main" id="{A3C3C0C5-F78E-FA42-8B1D-C6E7AE4885F2}"/>
              </a:ext>
            </a:extLst>
          </p:cNvPr>
          <p:cNvSpPr>
            <a:spLocks/>
          </p:cNvSpPr>
          <p:nvPr/>
        </p:nvSpPr>
        <p:spPr bwMode="auto">
          <a:xfrm rot="-1380000">
            <a:off x="6845300" y="6030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6 w 21745"/>
              <a:gd name="T3" fmla="*/ 2147483646 h 21600"/>
              <a:gd name="T4" fmla="*/ 2147483646 w 21745"/>
              <a:gd name="T5" fmla="*/ 214748364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E1376176-6141-D74C-8A5F-AAB23832A8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4500" y="5905500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Oval 9">
            <a:extLst>
              <a:ext uri="{FF2B5EF4-FFF2-40B4-BE49-F238E27FC236}">
                <a16:creationId xmlns:a16="http://schemas.microsoft.com/office/drawing/2014/main" id="{2B35067E-68E8-F049-AA0F-8B8A583FEFED}"/>
              </a:ext>
            </a:extLst>
          </p:cNvPr>
          <p:cNvSpPr>
            <a:spLocks noChangeArrowheads="1"/>
          </p:cNvSpPr>
          <p:nvPr/>
        </p:nvSpPr>
        <p:spPr bwMode="auto">
          <a:xfrm rot="-3960000">
            <a:off x="6902450" y="6035675"/>
            <a:ext cx="112713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514" name="Line 10">
            <a:extLst>
              <a:ext uri="{FF2B5EF4-FFF2-40B4-BE49-F238E27FC236}">
                <a16:creationId xmlns:a16="http://schemas.microsoft.com/office/drawing/2014/main" id="{C5D13AE3-17C5-5047-B714-060EF0B100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6250" y="60753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Text Box 11">
            <a:extLst>
              <a:ext uri="{FF2B5EF4-FFF2-40B4-BE49-F238E27FC236}">
                <a16:creationId xmlns:a16="http://schemas.microsoft.com/office/drawing/2014/main" id="{5853AC00-9032-E740-879A-B37514E03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5038" y="316547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PP2</a:t>
            </a:r>
          </a:p>
        </p:txBody>
      </p:sp>
      <p:sp>
        <p:nvSpPr>
          <p:cNvPr id="21516" name="Text Box 12">
            <a:extLst>
              <a:ext uri="{FF2B5EF4-FFF2-40B4-BE49-F238E27FC236}">
                <a16:creationId xmlns:a16="http://schemas.microsoft.com/office/drawing/2014/main" id="{D05C719E-F6C2-8F42-9275-87AA99341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838" y="48910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PP1</a:t>
            </a:r>
          </a:p>
        </p:txBody>
      </p:sp>
      <p:grpSp>
        <p:nvGrpSpPr>
          <p:cNvPr id="21517" name="Group 13">
            <a:extLst>
              <a:ext uri="{FF2B5EF4-FFF2-40B4-BE49-F238E27FC236}">
                <a16:creationId xmlns:a16="http://schemas.microsoft.com/office/drawing/2014/main" id="{069B80C7-B69F-3C42-8701-6DF22A6BAB7B}"/>
              </a:ext>
            </a:extLst>
          </p:cNvPr>
          <p:cNvGrpSpPr>
            <a:grpSpLocks/>
          </p:cNvGrpSpPr>
          <p:nvPr/>
        </p:nvGrpSpPr>
        <p:grpSpPr bwMode="auto">
          <a:xfrm>
            <a:off x="6954838" y="2209800"/>
            <a:ext cx="1625600" cy="3886200"/>
            <a:chOff x="4106" y="912"/>
            <a:chExt cx="1024" cy="2448"/>
          </a:xfrm>
        </p:grpSpPr>
        <p:sp>
          <p:nvSpPr>
            <p:cNvPr id="21524" name="Line 14">
              <a:extLst>
                <a:ext uri="{FF2B5EF4-FFF2-40B4-BE49-F238E27FC236}">
                  <a16:creationId xmlns:a16="http://schemas.microsoft.com/office/drawing/2014/main" id="{43BF3F58-20E4-4743-8246-F854157931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Line 15">
              <a:extLst>
                <a:ext uri="{FF2B5EF4-FFF2-40B4-BE49-F238E27FC236}">
                  <a16:creationId xmlns:a16="http://schemas.microsoft.com/office/drawing/2014/main" id="{C048868D-CD74-5E49-B468-138438AD8C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Line 16">
              <a:extLst>
                <a:ext uri="{FF2B5EF4-FFF2-40B4-BE49-F238E27FC236}">
                  <a16:creationId xmlns:a16="http://schemas.microsoft.com/office/drawing/2014/main" id="{CE44DDB9-B85C-E64E-AF44-4BC4BCF967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Oval 17">
              <a:extLst>
                <a:ext uri="{FF2B5EF4-FFF2-40B4-BE49-F238E27FC236}">
                  <a16:creationId xmlns:a16="http://schemas.microsoft.com/office/drawing/2014/main" id="{D2456252-1516-6E49-9DCE-FC509A26C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28" name="Oval 18">
              <a:extLst>
                <a:ext uri="{FF2B5EF4-FFF2-40B4-BE49-F238E27FC236}">
                  <a16:creationId xmlns:a16="http://schemas.microsoft.com/office/drawing/2014/main" id="{C7565846-01D9-7842-8778-88C31C8B7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5">
            <a:extLst>
              <a:ext uri="{FF2B5EF4-FFF2-40B4-BE49-F238E27FC236}">
                <a16:creationId xmlns:a16="http://schemas.microsoft.com/office/drawing/2014/main" id="{118877DC-4411-D740-B468-B47767FE273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4038600"/>
            <a:ext cx="2416175" cy="1219200"/>
            <a:chOff x="864" y="2544"/>
            <a:chExt cx="1522" cy="768"/>
          </a:xfrm>
        </p:grpSpPr>
        <p:graphicFrame>
          <p:nvGraphicFramePr>
            <p:cNvPr id="21520" name="Object 19">
              <a:extLst>
                <a:ext uri="{FF2B5EF4-FFF2-40B4-BE49-F238E27FC236}">
                  <a16:creationId xmlns:a16="http://schemas.microsoft.com/office/drawing/2014/main" id="{F559D24E-A22D-644B-B7EC-5A485D2D61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4226500" imgH="13462000" progId="Equation.3">
                    <p:embed/>
                  </p:oleObj>
                </mc:Choice>
                <mc:Fallback>
                  <p:oleObj name="Equation" r:id="rId2" imgW="34226500" imgH="1346200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1" name="Text Box 20">
              <a:extLst>
                <a:ext uri="{FF2B5EF4-FFF2-40B4-BE49-F238E27FC236}">
                  <a16:creationId xmlns:a16="http://schemas.microsoft.com/office/drawing/2014/main" id="{EE90789F-974C-AC4B-969D-A34B96DA8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1522" name="Text Box 21">
              <a:extLst>
                <a:ext uri="{FF2B5EF4-FFF2-40B4-BE49-F238E27FC236}">
                  <a16:creationId xmlns:a16="http://schemas.microsoft.com/office/drawing/2014/main" id="{C0D3A58A-57B5-2349-BE63-FFB7E5DA0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1523" name="Text Box 22">
              <a:extLst>
                <a:ext uri="{FF2B5EF4-FFF2-40B4-BE49-F238E27FC236}">
                  <a16:creationId xmlns:a16="http://schemas.microsoft.com/office/drawing/2014/main" id="{5B6715F5-B344-3C45-9716-B0CF0FFED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p’</a:t>
              </a:r>
              <a:r>
                <a:rPr lang="en-US" altLang="en-US">
                  <a:latin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672791" name="Rectangle 23">
            <a:extLst>
              <a:ext uri="{FF2B5EF4-FFF2-40B4-BE49-F238E27FC236}">
                <a16:creationId xmlns:a16="http://schemas.microsoft.com/office/drawing/2014/main" id="{EAF9B982-6AC0-464A-B575-0074BA8AC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257800"/>
            <a:ext cx="601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To apply a homography </a:t>
            </a:r>
            <a:r>
              <a:rPr lang="en-US" altLang="en-US" b="1"/>
              <a:t>H</a:t>
            </a:r>
          </a:p>
          <a:p>
            <a:pPr lvl="1"/>
            <a:r>
              <a:rPr lang="en-US" altLang="en-US"/>
              <a:t>Compute     </a:t>
            </a:r>
            <a:r>
              <a:rPr lang="en-US" altLang="en-US" b="1"/>
              <a:t>p’</a:t>
            </a:r>
            <a:r>
              <a:rPr lang="en-US" altLang="en-US"/>
              <a:t> = </a:t>
            </a:r>
            <a:r>
              <a:rPr lang="en-US" altLang="en-US" b="1"/>
              <a:t>Hp   </a:t>
            </a:r>
            <a:r>
              <a:rPr lang="en-US" altLang="en-US"/>
              <a:t>(regular matrix multiply)</a:t>
            </a:r>
          </a:p>
          <a:p>
            <a:pPr lvl="1"/>
            <a:r>
              <a:rPr lang="en-US" altLang="en-US"/>
              <a:t>Convert </a:t>
            </a:r>
            <a:r>
              <a:rPr lang="en-US" altLang="en-US" b="1"/>
              <a:t>p’</a:t>
            </a:r>
            <a:r>
              <a:rPr lang="en-US" altLang="en-US"/>
              <a:t> from homogeneous to  image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  <p:bldP spid="67279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53">
            <a:extLst>
              <a:ext uri="{FF2B5EF4-FFF2-40B4-BE49-F238E27FC236}">
                <a16:creationId xmlns:a16="http://schemas.microsoft.com/office/drawing/2014/main" id="{47E5EA72-2D56-E049-A7F2-EF8C249677AD}"/>
              </a:ext>
            </a:extLst>
          </p:cNvPr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2564" name="Freeform 54">
              <a:extLst>
                <a:ext uri="{FF2B5EF4-FFF2-40B4-BE49-F238E27FC236}">
                  <a16:creationId xmlns:a16="http://schemas.microsoft.com/office/drawing/2014/main" id="{55E0271D-98F9-1F4E-B9DA-30B98C699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4 w 202"/>
                <a:gd name="T13" fmla="*/ 11 h 306"/>
                <a:gd name="T14" fmla="*/ 4 w 202"/>
                <a:gd name="T15" fmla="*/ 7 h 306"/>
                <a:gd name="T16" fmla="*/ 4 w 202"/>
                <a:gd name="T17" fmla="*/ 9 h 306"/>
                <a:gd name="T18" fmla="*/ 4 w 202"/>
                <a:gd name="T19" fmla="*/ 6 h 306"/>
                <a:gd name="T20" fmla="*/ 4 w 202"/>
                <a:gd name="T21" fmla="*/ 5 h 306"/>
                <a:gd name="T22" fmla="*/ 4 w 202"/>
                <a:gd name="T23" fmla="*/ 3 h 306"/>
                <a:gd name="T24" fmla="*/ 5 w 202"/>
                <a:gd name="T25" fmla="*/ 4 h 306"/>
                <a:gd name="T26" fmla="*/ 6 w 202"/>
                <a:gd name="T27" fmla="*/ 3 h 306"/>
                <a:gd name="T28" fmla="*/ 6 w 202"/>
                <a:gd name="T29" fmla="*/ 0 h 306"/>
                <a:gd name="T30" fmla="*/ 7 w 202"/>
                <a:gd name="T31" fmla="*/ 0 h 306"/>
                <a:gd name="T32" fmla="*/ 8 w 202"/>
                <a:gd name="T33" fmla="*/ 1 h 306"/>
                <a:gd name="T34" fmla="*/ 8 w 202"/>
                <a:gd name="T35" fmla="*/ 1 h 306"/>
                <a:gd name="T36" fmla="*/ 9 w 202"/>
                <a:gd name="T37" fmla="*/ 3 h 306"/>
                <a:gd name="T38" fmla="*/ 9 w 202"/>
                <a:gd name="T39" fmla="*/ 4 h 306"/>
                <a:gd name="T40" fmla="*/ 10 w 202"/>
                <a:gd name="T41" fmla="*/ 7 h 306"/>
                <a:gd name="T42" fmla="*/ 10 w 202"/>
                <a:gd name="T43" fmla="*/ 7 h 306"/>
                <a:gd name="T44" fmla="*/ 11 w 202"/>
                <a:gd name="T45" fmla="*/ 10 h 306"/>
                <a:gd name="T46" fmla="*/ 11 w 202"/>
                <a:gd name="T47" fmla="*/ 12 h 306"/>
                <a:gd name="T48" fmla="*/ 12 w 202"/>
                <a:gd name="T49" fmla="*/ 11 h 306"/>
                <a:gd name="T50" fmla="*/ 12 w 202"/>
                <a:gd name="T51" fmla="*/ 16 h 306"/>
                <a:gd name="T52" fmla="*/ 12 w 202"/>
                <a:gd name="T53" fmla="*/ 17 h 306"/>
                <a:gd name="T54" fmla="*/ 13 w 202"/>
                <a:gd name="T55" fmla="*/ 19 h 306"/>
                <a:gd name="T56" fmla="*/ 14 w 202"/>
                <a:gd name="T57" fmla="*/ 21 h 306"/>
                <a:gd name="T58" fmla="*/ 14 w 202"/>
                <a:gd name="T59" fmla="*/ 24 h 306"/>
                <a:gd name="T60" fmla="*/ 14 w 202"/>
                <a:gd name="T61" fmla="*/ 27 h 306"/>
                <a:gd name="T62" fmla="*/ 15 w 202"/>
                <a:gd name="T63" fmla="*/ 31 h 306"/>
                <a:gd name="T64" fmla="*/ 15 w 202"/>
                <a:gd name="T65" fmla="*/ 35 h 306"/>
                <a:gd name="T66" fmla="*/ 16 w 202"/>
                <a:gd name="T67" fmla="*/ 36 h 306"/>
                <a:gd name="T68" fmla="*/ 16 w 202"/>
                <a:gd name="T69" fmla="*/ 41 h 306"/>
                <a:gd name="T70" fmla="*/ 16 w 202"/>
                <a:gd name="T71" fmla="*/ 44 h 306"/>
                <a:gd name="T72" fmla="*/ 16 w 202"/>
                <a:gd name="T73" fmla="*/ 46 h 306"/>
                <a:gd name="T74" fmla="*/ 17 w 202"/>
                <a:gd name="T75" fmla="*/ 50 h 306"/>
                <a:gd name="T76" fmla="*/ 18 w 202"/>
                <a:gd name="T77" fmla="*/ 53 h 306"/>
                <a:gd name="T78" fmla="*/ 18 w 202"/>
                <a:gd name="T79" fmla="*/ 55 h 306"/>
                <a:gd name="T80" fmla="*/ 18 w 202"/>
                <a:gd name="T81" fmla="*/ 59 h 306"/>
                <a:gd name="T82" fmla="*/ 18 w 202"/>
                <a:gd name="T83" fmla="*/ 62 h 306"/>
                <a:gd name="T84" fmla="*/ 18 w 202"/>
                <a:gd name="T85" fmla="*/ 67 h 306"/>
                <a:gd name="T86" fmla="*/ 18 w 202"/>
                <a:gd name="T87" fmla="*/ 73 h 306"/>
                <a:gd name="T88" fmla="*/ 19 w 202"/>
                <a:gd name="T89" fmla="*/ 76 h 306"/>
                <a:gd name="T90" fmla="*/ 20 w 202"/>
                <a:gd name="T91" fmla="*/ 80 h 306"/>
                <a:gd name="T92" fmla="*/ 20 w 202"/>
                <a:gd name="T93" fmla="*/ 84 h 306"/>
                <a:gd name="T94" fmla="*/ 20 w 202"/>
                <a:gd name="T95" fmla="*/ 90 h 306"/>
                <a:gd name="T96" fmla="*/ 20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Arc 55">
              <a:extLst>
                <a:ext uri="{FF2B5EF4-FFF2-40B4-BE49-F238E27FC236}">
                  <a16:creationId xmlns:a16="http://schemas.microsoft.com/office/drawing/2014/main" id="{BF75612C-9654-614E-97D2-CC4C25CC004F}"/>
                </a:ext>
              </a:extLst>
            </p:cNvPr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Line 56">
              <a:extLst>
                <a:ext uri="{FF2B5EF4-FFF2-40B4-BE49-F238E27FC236}">
                  <a16:creationId xmlns:a16="http://schemas.microsoft.com/office/drawing/2014/main" id="{E2900605-0975-DA41-A6A0-F3C1737C1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Oval 57">
              <a:extLst>
                <a:ext uri="{FF2B5EF4-FFF2-40B4-BE49-F238E27FC236}">
                  <a16:creationId xmlns:a16="http://schemas.microsoft.com/office/drawing/2014/main" id="{0F00902D-943B-4E4F-B2D5-A2BDC1BBF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8" name="Line 58">
              <a:extLst>
                <a:ext uri="{FF2B5EF4-FFF2-40B4-BE49-F238E27FC236}">
                  <a16:creationId xmlns:a16="http://schemas.microsoft.com/office/drawing/2014/main" id="{0A5CFE30-5D6C-AB4E-8500-9F5875C2AC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1" name="Line 62">
            <a:extLst>
              <a:ext uri="{FF2B5EF4-FFF2-40B4-BE49-F238E27FC236}">
                <a16:creationId xmlns:a16="http://schemas.microsoft.com/office/drawing/2014/main" id="{7A8B6548-EA1A-6A47-913F-B9C6ECA1EA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63">
            <a:extLst>
              <a:ext uri="{FF2B5EF4-FFF2-40B4-BE49-F238E27FC236}">
                <a16:creationId xmlns:a16="http://schemas.microsoft.com/office/drawing/2014/main" id="{6462715F-430C-644C-9B64-BDA354597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CD2288FA-3A7A-3249-A15D-D062886BC7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 with homographies</a:t>
            </a:r>
          </a:p>
        </p:txBody>
      </p:sp>
      <p:sp>
        <p:nvSpPr>
          <p:cNvPr id="22534" name="Rectangle 3">
            <a:extLst>
              <a:ext uri="{FF2B5EF4-FFF2-40B4-BE49-F238E27FC236}">
                <a16:creationId xmlns:a16="http://schemas.microsoft.com/office/drawing/2014/main" id="{B0382310-22FE-3449-92CD-44AC76189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22535" name="Object 4">
            <a:extLst>
              <a:ext uri="{FF2B5EF4-FFF2-40B4-BE49-F238E27FC236}">
                <a16:creationId xmlns:a16="http://schemas.microsoft.com/office/drawing/2014/main" id="{20552DA4-6947-4C4E-B14C-557C49DF04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403600" imgH="3448050" progId="MSPhotoEd.3">
                  <p:embed/>
                </p:oleObj>
              </mc:Choice>
              <mc:Fallback>
                <p:oleObj name="Photo Editor Photo" r:id="rId2" imgW="3403600" imgH="344805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5">
            <a:extLst>
              <a:ext uri="{FF2B5EF4-FFF2-40B4-BE49-F238E27FC236}">
                <a16:creationId xmlns:a16="http://schemas.microsoft.com/office/drawing/2014/main" id="{CD4A5682-3048-2B49-8FEB-1E15317134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3403600" imgH="3448050" progId="MSPhotoEd.3">
                  <p:embed/>
                </p:oleObj>
              </mc:Choice>
              <mc:Fallback>
                <p:oleObj name="Photo Editor Photo" r:id="rId4" imgW="3403600" imgH="344805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537" name="Group 20">
            <a:extLst>
              <a:ext uri="{FF2B5EF4-FFF2-40B4-BE49-F238E27FC236}">
                <a16:creationId xmlns:a16="http://schemas.microsoft.com/office/drawing/2014/main" id="{B446BE8F-9285-AD4C-A370-FEC31C2DBA29}"/>
              </a:ext>
            </a:extLst>
          </p:cNvPr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2559" name="Freeform 15">
              <a:extLst>
                <a:ext uri="{FF2B5EF4-FFF2-40B4-BE49-F238E27FC236}">
                  <a16:creationId xmlns:a16="http://schemas.microsoft.com/office/drawing/2014/main" id="{76F81C0A-A11B-0D4E-9919-32579DEAA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4 w 202"/>
                <a:gd name="T13" fmla="*/ 11 h 306"/>
                <a:gd name="T14" fmla="*/ 4 w 202"/>
                <a:gd name="T15" fmla="*/ 7 h 306"/>
                <a:gd name="T16" fmla="*/ 4 w 202"/>
                <a:gd name="T17" fmla="*/ 9 h 306"/>
                <a:gd name="T18" fmla="*/ 4 w 202"/>
                <a:gd name="T19" fmla="*/ 6 h 306"/>
                <a:gd name="T20" fmla="*/ 4 w 202"/>
                <a:gd name="T21" fmla="*/ 5 h 306"/>
                <a:gd name="T22" fmla="*/ 4 w 202"/>
                <a:gd name="T23" fmla="*/ 3 h 306"/>
                <a:gd name="T24" fmla="*/ 5 w 202"/>
                <a:gd name="T25" fmla="*/ 4 h 306"/>
                <a:gd name="T26" fmla="*/ 6 w 202"/>
                <a:gd name="T27" fmla="*/ 3 h 306"/>
                <a:gd name="T28" fmla="*/ 6 w 202"/>
                <a:gd name="T29" fmla="*/ 0 h 306"/>
                <a:gd name="T30" fmla="*/ 7 w 202"/>
                <a:gd name="T31" fmla="*/ 0 h 306"/>
                <a:gd name="T32" fmla="*/ 8 w 202"/>
                <a:gd name="T33" fmla="*/ 1 h 306"/>
                <a:gd name="T34" fmla="*/ 8 w 202"/>
                <a:gd name="T35" fmla="*/ 1 h 306"/>
                <a:gd name="T36" fmla="*/ 9 w 202"/>
                <a:gd name="T37" fmla="*/ 3 h 306"/>
                <a:gd name="T38" fmla="*/ 9 w 202"/>
                <a:gd name="T39" fmla="*/ 4 h 306"/>
                <a:gd name="T40" fmla="*/ 10 w 202"/>
                <a:gd name="T41" fmla="*/ 7 h 306"/>
                <a:gd name="T42" fmla="*/ 10 w 202"/>
                <a:gd name="T43" fmla="*/ 7 h 306"/>
                <a:gd name="T44" fmla="*/ 11 w 202"/>
                <a:gd name="T45" fmla="*/ 10 h 306"/>
                <a:gd name="T46" fmla="*/ 11 w 202"/>
                <a:gd name="T47" fmla="*/ 12 h 306"/>
                <a:gd name="T48" fmla="*/ 12 w 202"/>
                <a:gd name="T49" fmla="*/ 11 h 306"/>
                <a:gd name="T50" fmla="*/ 12 w 202"/>
                <a:gd name="T51" fmla="*/ 16 h 306"/>
                <a:gd name="T52" fmla="*/ 12 w 202"/>
                <a:gd name="T53" fmla="*/ 17 h 306"/>
                <a:gd name="T54" fmla="*/ 13 w 202"/>
                <a:gd name="T55" fmla="*/ 19 h 306"/>
                <a:gd name="T56" fmla="*/ 14 w 202"/>
                <a:gd name="T57" fmla="*/ 21 h 306"/>
                <a:gd name="T58" fmla="*/ 14 w 202"/>
                <a:gd name="T59" fmla="*/ 24 h 306"/>
                <a:gd name="T60" fmla="*/ 14 w 202"/>
                <a:gd name="T61" fmla="*/ 27 h 306"/>
                <a:gd name="T62" fmla="*/ 15 w 202"/>
                <a:gd name="T63" fmla="*/ 31 h 306"/>
                <a:gd name="T64" fmla="*/ 15 w 202"/>
                <a:gd name="T65" fmla="*/ 35 h 306"/>
                <a:gd name="T66" fmla="*/ 16 w 202"/>
                <a:gd name="T67" fmla="*/ 36 h 306"/>
                <a:gd name="T68" fmla="*/ 16 w 202"/>
                <a:gd name="T69" fmla="*/ 41 h 306"/>
                <a:gd name="T70" fmla="*/ 16 w 202"/>
                <a:gd name="T71" fmla="*/ 44 h 306"/>
                <a:gd name="T72" fmla="*/ 16 w 202"/>
                <a:gd name="T73" fmla="*/ 46 h 306"/>
                <a:gd name="T74" fmla="*/ 17 w 202"/>
                <a:gd name="T75" fmla="*/ 50 h 306"/>
                <a:gd name="T76" fmla="*/ 18 w 202"/>
                <a:gd name="T77" fmla="*/ 53 h 306"/>
                <a:gd name="T78" fmla="*/ 18 w 202"/>
                <a:gd name="T79" fmla="*/ 55 h 306"/>
                <a:gd name="T80" fmla="*/ 18 w 202"/>
                <a:gd name="T81" fmla="*/ 59 h 306"/>
                <a:gd name="T82" fmla="*/ 18 w 202"/>
                <a:gd name="T83" fmla="*/ 62 h 306"/>
                <a:gd name="T84" fmla="*/ 18 w 202"/>
                <a:gd name="T85" fmla="*/ 67 h 306"/>
                <a:gd name="T86" fmla="*/ 18 w 202"/>
                <a:gd name="T87" fmla="*/ 73 h 306"/>
                <a:gd name="T88" fmla="*/ 19 w 202"/>
                <a:gd name="T89" fmla="*/ 76 h 306"/>
                <a:gd name="T90" fmla="*/ 20 w 202"/>
                <a:gd name="T91" fmla="*/ 80 h 306"/>
                <a:gd name="T92" fmla="*/ 20 w 202"/>
                <a:gd name="T93" fmla="*/ 84 h 306"/>
                <a:gd name="T94" fmla="*/ 20 w 202"/>
                <a:gd name="T95" fmla="*/ 90 h 306"/>
                <a:gd name="T96" fmla="*/ 20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Arc 16">
              <a:extLst>
                <a:ext uri="{FF2B5EF4-FFF2-40B4-BE49-F238E27FC236}">
                  <a16:creationId xmlns:a16="http://schemas.microsoft.com/office/drawing/2014/main" id="{19FD0E17-CF86-D843-BF12-799ED60DBA81}"/>
                </a:ext>
              </a:extLst>
            </p:cNvPr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Line 17">
              <a:extLst>
                <a:ext uri="{FF2B5EF4-FFF2-40B4-BE49-F238E27FC236}">
                  <a16:creationId xmlns:a16="http://schemas.microsoft.com/office/drawing/2014/main" id="{C3B711CE-D870-7949-9929-1A0603EBB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Oval 18">
              <a:extLst>
                <a:ext uri="{FF2B5EF4-FFF2-40B4-BE49-F238E27FC236}">
                  <a16:creationId xmlns:a16="http://schemas.microsoft.com/office/drawing/2014/main" id="{D07F1DAC-F2A4-3141-9B7F-D58E4E8CAC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3" name="Line 19">
              <a:extLst>
                <a:ext uri="{FF2B5EF4-FFF2-40B4-BE49-F238E27FC236}">
                  <a16:creationId xmlns:a16="http://schemas.microsoft.com/office/drawing/2014/main" id="{452C4332-0076-9346-85E6-95AAB946EA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8" name="Line 24">
            <a:extLst>
              <a:ext uri="{FF2B5EF4-FFF2-40B4-BE49-F238E27FC236}">
                <a16:creationId xmlns:a16="http://schemas.microsoft.com/office/drawing/2014/main" id="{2AD23C89-388E-034B-8CB3-BBA85C88B6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25">
            <a:extLst>
              <a:ext uri="{FF2B5EF4-FFF2-40B4-BE49-F238E27FC236}">
                <a16:creationId xmlns:a16="http://schemas.microsoft.com/office/drawing/2014/main" id="{27193C28-9DE4-5C41-9408-CBD93D0D5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26">
            <a:extLst>
              <a:ext uri="{FF2B5EF4-FFF2-40B4-BE49-F238E27FC236}">
                <a16:creationId xmlns:a16="http://schemas.microsoft.com/office/drawing/2014/main" id="{53413B5D-57BF-FD48-99CC-C6BB4FDAC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27">
            <a:extLst>
              <a:ext uri="{FF2B5EF4-FFF2-40B4-BE49-F238E27FC236}">
                <a16:creationId xmlns:a16="http://schemas.microsoft.com/office/drawing/2014/main" id="{E6457147-F921-494A-8DFE-2FC567F2A8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42" name="Group 38">
            <a:extLst>
              <a:ext uri="{FF2B5EF4-FFF2-40B4-BE49-F238E27FC236}">
                <a16:creationId xmlns:a16="http://schemas.microsoft.com/office/drawing/2014/main" id="{A88493BC-B6CB-FD4F-B996-3360204B6AF6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2555" name="Line 34">
              <a:extLst>
                <a:ext uri="{FF2B5EF4-FFF2-40B4-BE49-F238E27FC236}">
                  <a16:creationId xmlns:a16="http://schemas.microsoft.com/office/drawing/2014/main" id="{EE1235E4-3BA4-4C4B-8CD7-CA108B16B9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Line 35">
              <a:extLst>
                <a:ext uri="{FF2B5EF4-FFF2-40B4-BE49-F238E27FC236}">
                  <a16:creationId xmlns:a16="http://schemas.microsoft.com/office/drawing/2014/main" id="{B04B3E18-8579-4E45-9544-78E47E78D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Line 36">
              <a:extLst>
                <a:ext uri="{FF2B5EF4-FFF2-40B4-BE49-F238E27FC236}">
                  <a16:creationId xmlns:a16="http://schemas.microsoft.com/office/drawing/2014/main" id="{402C752E-B6C9-F244-AF0A-D36727565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Line 37">
              <a:extLst>
                <a:ext uri="{FF2B5EF4-FFF2-40B4-BE49-F238E27FC236}">
                  <a16:creationId xmlns:a16="http://schemas.microsoft.com/office/drawing/2014/main" id="{F2C5BBA1-88A6-0849-A3E9-B3F9A34B0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3" name="Text Box 39">
            <a:extLst>
              <a:ext uri="{FF2B5EF4-FFF2-40B4-BE49-F238E27FC236}">
                <a16:creationId xmlns:a16="http://schemas.microsoft.com/office/drawing/2014/main" id="{F425C71B-0FF6-AA42-8D91-BD44766D6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image plane in front</a:t>
            </a:r>
          </a:p>
        </p:txBody>
      </p:sp>
      <p:sp>
        <p:nvSpPr>
          <p:cNvPr id="22544" name="Text Box 40">
            <a:extLst>
              <a:ext uri="{FF2B5EF4-FFF2-40B4-BE49-F238E27FC236}">
                <a16:creationId xmlns:a16="http://schemas.microsoft.com/office/drawing/2014/main" id="{2EF9525F-ABA1-7944-B060-7080622B6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image plane below</a:t>
            </a:r>
          </a:p>
        </p:txBody>
      </p:sp>
      <p:sp>
        <p:nvSpPr>
          <p:cNvPr id="22545" name="Line 41">
            <a:extLst>
              <a:ext uri="{FF2B5EF4-FFF2-40B4-BE49-F238E27FC236}">
                <a16:creationId xmlns:a16="http://schemas.microsoft.com/office/drawing/2014/main" id="{E665C931-3897-4A4D-A9FF-0F76B98A9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5">
            <a:extLst>
              <a:ext uri="{FF2B5EF4-FFF2-40B4-BE49-F238E27FC236}">
                <a16:creationId xmlns:a16="http://schemas.microsoft.com/office/drawing/2014/main" id="{135D89F0-E047-0545-99B3-A0D3ECD5DF7C}"/>
              </a:ext>
            </a:extLst>
          </p:cNvPr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2553" name="Text Box 43">
              <a:extLst>
                <a:ext uri="{FF2B5EF4-FFF2-40B4-BE49-F238E27FC236}">
                  <a16:creationId xmlns:a16="http://schemas.microsoft.com/office/drawing/2014/main" id="{17BFD86E-AFF6-454F-B7C6-6D112C9DBB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/>
                <a:t>black area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where no pixel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maps to</a:t>
              </a:r>
            </a:p>
          </p:txBody>
        </p:sp>
        <p:sp>
          <p:nvSpPr>
            <p:cNvPr id="22554" name="Line 44">
              <a:extLst>
                <a:ext uri="{FF2B5EF4-FFF2-40B4-BE49-F238E27FC236}">
                  <a16:creationId xmlns:a16="http://schemas.microsoft.com/office/drawing/2014/main" id="{328F31FD-F831-8347-9082-62C1144621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7" name="Line 60">
            <a:extLst>
              <a:ext uri="{FF2B5EF4-FFF2-40B4-BE49-F238E27FC236}">
                <a16:creationId xmlns:a16="http://schemas.microsoft.com/office/drawing/2014/main" id="{C7F1C1BD-ECB9-4746-9D84-664BC02176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61">
            <a:extLst>
              <a:ext uri="{FF2B5EF4-FFF2-40B4-BE49-F238E27FC236}">
                <a16:creationId xmlns:a16="http://schemas.microsoft.com/office/drawing/2014/main" id="{853F5C52-8281-D544-B9B4-6315F075A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52">
            <a:extLst>
              <a:ext uri="{FF2B5EF4-FFF2-40B4-BE49-F238E27FC236}">
                <a16:creationId xmlns:a16="http://schemas.microsoft.com/office/drawing/2014/main" id="{2C3AD225-AD44-474B-8915-6DE5BE906365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2550" name="Object 47">
              <a:extLst>
                <a:ext uri="{FF2B5EF4-FFF2-40B4-BE49-F238E27FC236}">
                  <a16:creationId xmlns:a16="http://schemas.microsoft.com/office/drawing/2014/main" id="{E4156878-6618-404C-A575-F32060064B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" imgW="3416300" imgH="3460750" progId="MSPhotoEd.3">
                    <p:embed/>
                  </p:oleObj>
                </mc:Choice>
                <mc:Fallback>
                  <p:oleObj name="Photo Editor Photo" r:id="rId6" imgW="3416300" imgH="3460750" progId="MSPhotoEd.3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51" name="Line 50">
              <a:extLst>
                <a:ext uri="{FF2B5EF4-FFF2-40B4-BE49-F238E27FC236}">
                  <a16:creationId xmlns:a16="http://schemas.microsoft.com/office/drawing/2014/main" id="{B9A4A44A-3EBA-F545-A65E-19D26C369D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Line 51">
              <a:extLst>
                <a:ext uri="{FF2B5EF4-FFF2-40B4-BE49-F238E27FC236}">
                  <a16:creationId xmlns:a16="http://schemas.microsoft.com/office/drawing/2014/main" id="{D0C20746-0182-BC4F-B18E-20A59BA0B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CC1A4-6CC7-6D4E-982C-D0CD4A381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2320FA-D45F-A740-A0A3-89DF4D39A4F5}"/>
              </a:ext>
            </a:extLst>
          </p:cNvPr>
          <p:cNvGrpSpPr/>
          <p:nvPr/>
        </p:nvGrpSpPr>
        <p:grpSpPr>
          <a:xfrm>
            <a:off x="1085056" y="981417"/>
            <a:ext cx="6973887" cy="5800383"/>
            <a:chOff x="341313" y="0"/>
            <a:chExt cx="8245475" cy="6858000"/>
          </a:xfrm>
        </p:grpSpPr>
        <p:pic>
          <p:nvPicPr>
            <p:cNvPr id="4" name="Picture 2" descr="CameraModel">
              <a:extLst>
                <a:ext uri="{FF2B5EF4-FFF2-40B4-BE49-F238E27FC236}">
                  <a16:creationId xmlns:a16="http://schemas.microsoft.com/office/drawing/2014/main" id="{08D82EF4-26F5-A242-A27C-1CC1F96D9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7" b="1736"/>
            <a:stretch>
              <a:fillRect/>
            </a:stretch>
          </p:blipFill>
          <p:spPr bwMode="auto">
            <a:xfrm>
              <a:off x="341313" y="0"/>
              <a:ext cx="8245475" cy="652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EB7EFC04-396E-C248-979F-0722E3622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338" y="6521450"/>
              <a:ext cx="23971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600">
                  <a:latin typeface="Times New Roman" panose="02020603050405020304" pitchFamily="18" charset="0"/>
                </a:rPr>
                <a:t>From Zisserman &amp; Hartley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161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97179BBD-AB12-AF4C-B631-DE2E48183C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0</a:t>
            </a:r>
          </a:p>
        </p:txBody>
      </p:sp>
      <p:pic>
        <p:nvPicPr>
          <p:cNvPr id="69635" name="Picture 8" descr="Image result for focal length portrait">
            <a:extLst>
              <a:ext uri="{FF2B5EF4-FFF2-40B4-BE49-F238E27FC236}">
                <a16:creationId xmlns:a16="http://schemas.microsoft.com/office/drawing/2014/main" id="{3765A835-83E1-224F-AFD0-1D92B8AB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97050"/>
            <a:ext cx="8666163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730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45C9E-537C-594D-85EB-869BDF26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B6033-F036-E94B-A0B3-A7F2FC8D5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due to lens flaws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87841-E0F9-E140-9E55-FC3C923AC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693" y="931827"/>
            <a:ext cx="4361507" cy="592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68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DCFE-A54F-7547-BBA0-5DC5ECE48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pointed out by Da Vinci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C04E6-DCEE-F14B-B854-872B78804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151"/>
            <a:ext cx="9144000" cy="3465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72C60-39E6-A24F-BA66-85E788073070}"/>
              </a:ext>
            </a:extLst>
          </p:cNvPr>
          <p:cNvSpPr txBox="1"/>
          <p:nvPr/>
        </p:nvSpPr>
        <p:spPr>
          <a:xfrm>
            <a:off x="533400" y="1234486"/>
            <a:ext cx="5234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The exterior columns appear bigger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28BEA7-4E52-A244-B723-382E2D419BF1}"/>
              </a:ext>
            </a:extLst>
          </p:cNvPr>
          <p:cNvCxnSpPr/>
          <p:nvPr/>
        </p:nvCxnSpPr>
        <p:spPr bwMode="auto">
          <a:xfrm flipV="1">
            <a:off x="6248400" y="4953000"/>
            <a:ext cx="762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EB58825-03D2-C340-8845-E38303330775}"/>
              </a:ext>
            </a:extLst>
          </p:cNvPr>
          <p:cNvSpPr txBox="1"/>
          <p:nvPr/>
        </p:nvSpPr>
        <p:spPr>
          <a:xfrm>
            <a:off x="5638800" y="6019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Image Plane</a:t>
            </a:r>
          </a:p>
        </p:txBody>
      </p:sp>
    </p:spTree>
    <p:extLst>
      <p:ext uri="{BB962C8B-B14F-4D97-AF65-F5344CB8AC3E}">
        <p14:creationId xmlns:p14="http://schemas.microsoft.com/office/powerpoint/2010/main" val="2241567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016807" y="3140915"/>
            <a:ext cx="1058716" cy="1861190"/>
            <a:chOff x="4187663" y="4614677"/>
            <a:chExt cx="1058716" cy="18611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187663" y="4614677"/>
              <a:ext cx="55099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738661" y="4614677"/>
              <a:ext cx="50771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43C3F-BC61-DE4B-A46A-3E98BC41D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r>
              <a:rPr lang="en-US" dirty="0"/>
              <a:t>Recall Perspective Projection: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00653-E15C-FD40-A9B1-E4D89EEA889D}"/>
              </a:ext>
            </a:extLst>
          </p:cNvPr>
          <p:cNvGrpSpPr/>
          <p:nvPr/>
        </p:nvGrpSpPr>
        <p:grpSpPr>
          <a:xfrm>
            <a:off x="5240487" y="914400"/>
            <a:ext cx="3196466" cy="533608"/>
            <a:chOff x="4267200" y="914400"/>
            <a:chExt cx="3196466" cy="533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2ABA971-0422-2345-834A-D8FF38F71566}"/>
                    </a:ext>
                  </a:extLst>
                </p:cNvPr>
                <p:cNvSpPr txBox="1"/>
                <p:nvPr/>
              </p:nvSpPr>
              <p:spPr>
                <a:xfrm>
                  <a:off x="4267200" y="914400"/>
                  <a:ext cx="1824866" cy="5336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dirty="0"/>
                    <a:t>x’ =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2ABA971-0422-2345-834A-D8FF38F715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200" y="914400"/>
                  <a:ext cx="1824866" cy="533608"/>
                </a:xfrm>
                <a:prstGeom prst="rect">
                  <a:avLst/>
                </a:prstGeom>
                <a:blipFill>
                  <a:blip r:embed="rId2"/>
                  <a:stretch>
                    <a:fillRect l="-10345" t="-4651"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BC24437-856B-8649-9B69-CA1BABA5DE22}"/>
                    </a:ext>
                  </a:extLst>
                </p:cNvPr>
                <p:cNvSpPr txBox="1"/>
                <p:nvPr/>
              </p:nvSpPr>
              <p:spPr>
                <a:xfrm>
                  <a:off x="5638800" y="914400"/>
                  <a:ext cx="1824866" cy="5225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dirty="0"/>
                    <a:t>y’ =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BC24437-856B-8649-9B69-CA1BABA5DE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800" y="914400"/>
                  <a:ext cx="1824866" cy="522515"/>
                </a:xfrm>
                <a:prstGeom prst="rect">
                  <a:avLst/>
                </a:prstGeom>
                <a:blipFill>
                  <a:blip r:embed="rId3"/>
                  <a:stretch>
                    <a:fillRect l="-10345" t="-4762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3051597" y="4528029"/>
            <a:ext cx="4191000" cy="812630"/>
            <a:chOff x="3124200" y="5833383"/>
            <a:chExt cx="4191000" cy="8126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556416" y="6307459"/>
              <a:ext cx="1180355" cy="338554"/>
              <a:chOff x="4556416" y="6307459"/>
              <a:chExt cx="1180355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556416" y="6307459"/>
                <a:ext cx="167983" cy="16798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3124200" y="5833383"/>
              <a:ext cx="4191000" cy="338554"/>
              <a:chOff x="3124200" y="5833383"/>
              <a:chExt cx="4191000" cy="33855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24200" y="5850259"/>
                <a:ext cx="314400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5867400" y="5833383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67805" y="2759916"/>
            <a:ext cx="3509396" cy="2242189"/>
            <a:chOff x="4415405" y="2607516"/>
            <a:chExt cx="3509396" cy="224218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3428755"/>
              <a:ext cx="3509396" cy="14209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2607516"/>
              <a:ext cx="2859202" cy="22421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153E3-0FE6-C145-A679-AF5585A38BA3}"/>
              </a:ext>
            </a:extLst>
          </p:cNvPr>
          <p:cNvGrpSpPr/>
          <p:nvPr/>
        </p:nvGrpSpPr>
        <p:grpSpPr>
          <a:xfrm>
            <a:off x="954994" y="2894444"/>
            <a:ext cx="7274606" cy="915556"/>
            <a:chOff x="1300389" y="2894444"/>
            <a:chExt cx="7274606" cy="9155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F4D29-F0C3-6448-B35D-8EAAEA3325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00389" y="3429000"/>
              <a:ext cx="72746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E256E8-9736-D148-A3D4-FABF8E52E126}"/>
                </a:ext>
              </a:extLst>
            </p:cNvPr>
            <p:cNvSpPr/>
            <p:nvPr/>
          </p:nvSpPr>
          <p:spPr bwMode="auto">
            <a:xfrm>
              <a:off x="1525131" y="2895600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CDBE9B-1A17-5643-998C-4C70376763A5}"/>
                </a:ext>
              </a:extLst>
            </p:cNvPr>
            <p:cNvSpPr/>
            <p:nvPr/>
          </p:nvSpPr>
          <p:spPr bwMode="auto">
            <a:xfrm>
              <a:off x="4420165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13CB63E-2BE0-074C-BBF1-7DA93D0DD6B3}"/>
                </a:ext>
              </a:extLst>
            </p:cNvPr>
            <p:cNvSpPr/>
            <p:nvPr/>
          </p:nvSpPr>
          <p:spPr bwMode="auto">
            <a:xfrm>
              <a:off x="7315200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Left Brace 78">
            <a:extLst>
              <a:ext uri="{FF2B5EF4-FFF2-40B4-BE49-F238E27FC236}">
                <a16:creationId xmlns:a16="http://schemas.microsoft.com/office/drawing/2014/main" id="{E1F5ADA0-5EF7-F34C-8AA1-D6450B08D12A}"/>
              </a:ext>
            </a:extLst>
          </p:cNvPr>
          <p:cNvSpPr/>
          <p:nvPr/>
        </p:nvSpPr>
        <p:spPr bwMode="auto">
          <a:xfrm rot="16200000" flipH="1" flipV="1">
            <a:off x="4493393" y="4332586"/>
            <a:ext cx="138925" cy="251962"/>
          </a:xfrm>
          <a:prstGeom prst="leftBrace">
            <a:avLst>
              <a:gd name="adj1" fmla="val 8333"/>
              <a:gd name="adj2" fmla="val 52927"/>
            </a:avLst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323354B8-0C10-4542-B8E2-E086AE0F6930}"/>
              </a:ext>
            </a:extLst>
          </p:cNvPr>
          <p:cNvSpPr/>
          <p:nvPr/>
        </p:nvSpPr>
        <p:spPr bwMode="auto">
          <a:xfrm rot="5400000" flipV="1">
            <a:off x="5378039" y="4192666"/>
            <a:ext cx="138925" cy="531803"/>
          </a:xfrm>
          <a:prstGeom prst="leftBrace">
            <a:avLst/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DF9637-E6B3-364F-804A-7F4E164544A0}"/>
              </a:ext>
            </a:extLst>
          </p:cNvPr>
          <p:cNvSpPr txBox="1"/>
          <p:nvPr/>
        </p:nvSpPr>
        <p:spPr>
          <a:xfrm>
            <a:off x="4861866" y="4108596"/>
            <a:ext cx="2752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2" grpId="0" animBg="1"/>
      <p:bldP spid="8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016807" y="3140915"/>
            <a:ext cx="1058716" cy="1861190"/>
            <a:chOff x="4187663" y="4614677"/>
            <a:chExt cx="1058716" cy="18611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187663" y="4614677"/>
              <a:ext cx="55099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738661" y="4614677"/>
              <a:ext cx="50771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3051597" y="4528029"/>
            <a:ext cx="4191000" cy="812630"/>
            <a:chOff x="3124200" y="5833383"/>
            <a:chExt cx="4191000" cy="8126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556416" y="6307459"/>
              <a:ext cx="1180355" cy="338554"/>
              <a:chOff x="4556416" y="6307459"/>
              <a:chExt cx="1180355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556416" y="6307459"/>
                <a:ext cx="167983" cy="16798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3124200" y="5833383"/>
              <a:ext cx="4191000" cy="338554"/>
              <a:chOff x="3124200" y="5833383"/>
              <a:chExt cx="4191000" cy="33855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24200" y="5850259"/>
                <a:ext cx="314400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5867400" y="5833383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67805" y="2759916"/>
            <a:ext cx="3509396" cy="2242189"/>
            <a:chOff x="4415405" y="2607516"/>
            <a:chExt cx="3509396" cy="224218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3428755"/>
              <a:ext cx="3509396" cy="14209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2607516"/>
              <a:ext cx="2859202" cy="22421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153E3-0FE6-C145-A679-AF5585A38BA3}"/>
              </a:ext>
            </a:extLst>
          </p:cNvPr>
          <p:cNvGrpSpPr/>
          <p:nvPr/>
        </p:nvGrpSpPr>
        <p:grpSpPr>
          <a:xfrm>
            <a:off x="954994" y="2894444"/>
            <a:ext cx="7274606" cy="915556"/>
            <a:chOff x="1300389" y="2894444"/>
            <a:chExt cx="7274606" cy="9155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F4D29-F0C3-6448-B35D-8EAAEA3325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00389" y="3429000"/>
              <a:ext cx="72746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E256E8-9736-D148-A3D4-FABF8E52E126}"/>
                </a:ext>
              </a:extLst>
            </p:cNvPr>
            <p:cNvSpPr/>
            <p:nvPr/>
          </p:nvSpPr>
          <p:spPr bwMode="auto">
            <a:xfrm>
              <a:off x="1525131" y="2895600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CDBE9B-1A17-5643-998C-4C70376763A5}"/>
                </a:ext>
              </a:extLst>
            </p:cNvPr>
            <p:cNvSpPr/>
            <p:nvPr/>
          </p:nvSpPr>
          <p:spPr bwMode="auto">
            <a:xfrm>
              <a:off x="4420165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13CB63E-2BE0-074C-BBF1-7DA93D0DD6B3}"/>
                </a:ext>
              </a:extLst>
            </p:cNvPr>
            <p:cNvSpPr/>
            <p:nvPr/>
          </p:nvSpPr>
          <p:spPr bwMode="auto">
            <a:xfrm>
              <a:off x="7315200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Left Brace 78">
            <a:extLst>
              <a:ext uri="{FF2B5EF4-FFF2-40B4-BE49-F238E27FC236}">
                <a16:creationId xmlns:a16="http://schemas.microsoft.com/office/drawing/2014/main" id="{E1F5ADA0-5EF7-F34C-8AA1-D6450B08D12A}"/>
              </a:ext>
            </a:extLst>
          </p:cNvPr>
          <p:cNvSpPr/>
          <p:nvPr/>
        </p:nvSpPr>
        <p:spPr bwMode="auto">
          <a:xfrm rot="16200000" flipH="1" flipV="1">
            <a:off x="4493393" y="4332586"/>
            <a:ext cx="138925" cy="251962"/>
          </a:xfrm>
          <a:prstGeom prst="leftBrace">
            <a:avLst>
              <a:gd name="adj1" fmla="val 8333"/>
              <a:gd name="adj2" fmla="val 52927"/>
            </a:avLst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323354B8-0C10-4542-B8E2-E086AE0F6930}"/>
              </a:ext>
            </a:extLst>
          </p:cNvPr>
          <p:cNvSpPr/>
          <p:nvPr/>
        </p:nvSpPr>
        <p:spPr bwMode="auto">
          <a:xfrm rot="5400000" flipV="1">
            <a:off x="5378039" y="4192666"/>
            <a:ext cx="138925" cy="531803"/>
          </a:xfrm>
          <a:prstGeom prst="leftBrace">
            <a:avLst/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DF9637-E6B3-364F-804A-7F4E164544A0}"/>
              </a:ext>
            </a:extLst>
          </p:cNvPr>
          <p:cNvSpPr txBox="1"/>
          <p:nvPr/>
        </p:nvSpPr>
        <p:spPr>
          <a:xfrm>
            <a:off x="4861866" y="4108596"/>
            <a:ext cx="2752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66E41D1-79F4-0B4D-92B8-9F404F934359}"/>
              </a:ext>
            </a:extLst>
          </p:cNvPr>
          <p:cNvSpPr/>
          <p:nvPr/>
        </p:nvSpPr>
        <p:spPr bwMode="auto">
          <a:xfrm>
            <a:off x="4074770" y="4561781"/>
            <a:ext cx="1000753" cy="1000753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4E286-B28E-5141-9224-E22E5307A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14400"/>
            <a:ext cx="6741207" cy="5257800"/>
          </a:xfrm>
        </p:spPr>
        <p:txBody>
          <a:bodyPr/>
          <a:lstStyle/>
          <a:p>
            <a:r>
              <a:rPr lang="en-US" dirty="0"/>
              <a:t>With a spherical projection plane</a:t>
            </a:r>
          </a:p>
        </p:txBody>
      </p:sp>
    </p:spTree>
    <p:extLst>
      <p:ext uri="{BB962C8B-B14F-4D97-AF65-F5344CB8AC3E}">
        <p14:creationId xmlns:p14="http://schemas.microsoft.com/office/powerpoint/2010/main" val="33192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016807" y="3140915"/>
            <a:ext cx="1058716" cy="1861190"/>
            <a:chOff x="4187663" y="4614677"/>
            <a:chExt cx="1058716" cy="18611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187663" y="4614677"/>
              <a:ext cx="55099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738661" y="4614677"/>
              <a:ext cx="50771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3051597" y="4528029"/>
            <a:ext cx="4191000" cy="812630"/>
            <a:chOff x="3124200" y="5833383"/>
            <a:chExt cx="4191000" cy="8126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556416" y="6307459"/>
              <a:ext cx="1180355" cy="338554"/>
              <a:chOff x="4556416" y="6307459"/>
              <a:chExt cx="1180355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556416" y="6307459"/>
                <a:ext cx="167983" cy="16798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3124200" y="5833383"/>
              <a:ext cx="4191000" cy="338554"/>
              <a:chOff x="3124200" y="5833383"/>
              <a:chExt cx="4191000" cy="33855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24200" y="5850259"/>
                <a:ext cx="314400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5867400" y="5833383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67805" y="2759916"/>
            <a:ext cx="3509396" cy="2242189"/>
            <a:chOff x="4415405" y="2607516"/>
            <a:chExt cx="3509396" cy="224218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3428755"/>
              <a:ext cx="3509396" cy="14209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2607516"/>
              <a:ext cx="2859202" cy="22421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153E3-0FE6-C145-A679-AF5585A38BA3}"/>
              </a:ext>
            </a:extLst>
          </p:cNvPr>
          <p:cNvGrpSpPr/>
          <p:nvPr/>
        </p:nvGrpSpPr>
        <p:grpSpPr>
          <a:xfrm>
            <a:off x="954994" y="2894444"/>
            <a:ext cx="7274606" cy="915556"/>
            <a:chOff x="1300389" y="2894444"/>
            <a:chExt cx="7274606" cy="9155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F4D29-F0C3-6448-B35D-8EAAEA3325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00389" y="3429000"/>
              <a:ext cx="72746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E256E8-9736-D148-A3D4-FABF8E52E126}"/>
                </a:ext>
              </a:extLst>
            </p:cNvPr>
            <p:cNvSpPr/>
            <p:nvPr/>
          </p:nvSpPr>
          <p:spPr bwMode="auto">
            <a:xfrm>
              <a:off x="1525131" y="2895600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CDBE9B-1A17-5643-998C-4C70376763A5}"/>
                </a:ext>
              </a:extLst>
            </p:cNvPr>
            <p:cNvSpPr/>
            <p:nvPr/>
          </p:nvSpPr>
          <p:spPr bwMode="auto">
            <a:xfrm>
              <a:off x="4420165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13CB63E-2BE0-074C-BBF1-7DA93D0DD6B3}"/>
                </a:ext>
              </a:extLst>
            </p:cNvPr>
            <p:cNvSpPr/>
            <p:nvPr/>
          </p:nvSpPr>
          <p:spPr bwMode="auto">
            <a:xfrm>
              <a:off x="7315200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Left Brace 78">
            <a:extLst>
              <a:ext uri="{FF2B5EF4-FFF2-40B4-BE49-F238E27FC236}">
                <a16:creationId xmlns:a16="http://schemas.microsoft.com/office/drawing/2014/main" id="{E1F5ADA0-5EF7-F34C-8AA1-D6450B08D12A}"/>
              </a:ext>
            </a:extLst>
          </p:cNvPr>
          <p:cNvSpPr/>
          <p:nvPr/>
        </p:nvSpPr>
        <p:spPr bwMode="auto">
          <a:xfrm rot="16200000" flipH="1" flipV="1">
            <a:off x="4493393" y="4332586"/>
            <a:ext cx="138925" cy="251962"/>
          </a:xfrm>
          <a:prstGeom prst="leftBrace">
            <a:avLst>
              <a:gd name="adj1" fmla="val 8333"/>
              <a:gd name="adj2" fmla="val 52927"/>
            </a:avLst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323354B8-0C10-4542-B8E2-E086AE0F6930}"/>
              </a:ext>
            </a:extLst>
          </p:cNvPr>
          <p:cNvSpPr/>
          <p:nvPr/>
        </p:nvSpPr>
        <p:spPr bwMode="auto">
          <a:xfrm rot="5400000" flipV="1">
            <a:off x="5378039" y="4192666"/>
            <a:ext cx="138925" cy="531803"/>
          </a:xfrm>
          <a:prstGeom prst="leftBrace">
            <a:avLst/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DF9637-E6B3-364F-804A-7F4E164544A0}"/>
              </a:ext>
            </a:extLst>
          </p:cNvPr>
          <p:cNvSpPr txBox="1"/>
          <p:nvPr/>
        </p:nvSpPr>
        <p:spPr>
          <a:xfrm>
            <a:off x="4861866" y="4108596"/>
            <a:ext cx="2752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66E41D1-79F4-0B4D-92B8-9F404F934359}"/>
              </a:ext>
            </a:extLst>
          </p:cNvPr>
          <p:cNvSpPr/>
          <p:nvPr/>
        </p:nvSpPr>
        <p:spPr bwMode="auto">
          <a:xfrm>
            <a:off x="4074770" y="4561781"/>
            <a:ext cx="1000753" cy="1000753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4E286-B28E-5141-9224-E22E5307A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14400"/>
            <a:ext cx="6741207" cy="5257800"/>
          </a:xfrm>
        </p:spPr>
        <p:txBody>
          <a:bodyPr/>
          <a:lstStyle/>
          <a:p>
            <a:r>
              <a:rPr lang="en-US" dirty="0"/>
              <a:t>With a spherical projection plane</a:t>
            </a:r>
          </a:p>
        </p:txBody>
      </p:sp>
    </p:spTree>
    <p:extLst>
      <p:ext uri="{BB962C8B-B14F-4D97-AF65-F5344CB8AC3E}">
        <p14:creationId xmlns:p14="http://schemas.microsoft.com/office/powerpoint/2010/main" val="221103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C40253C-C863-4941-9B72-69567E95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91D52183-9696-C940-8E17-CB8325D6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B0124834-4361-9E4E-BC64-6EE15727E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2B0071A0-DB2A-2346-8A9C-984A8E2AF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altLang="en-US"/>
              <a:t>What do we see?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A91A95BC-A451-4842-8534-2D179E02A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i="1"/>
              <a:t>3D world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A332FC27-4D8F-234D-B1BA-E8A1401E0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i="1"/>
              <a:t>2D image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3973286" y="3102429"/>
            <a:ext cx="1023257" cy="3162847"/>
            <a:chOff x="4144142" y="4576191"/>
            <a:chExt cx="1023257" cy="316284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144142" y="4576191"/>
              <a:ext cx="584497" cy="31628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728639" y="4619733"/>
              <a:ext cx="438760" cy="31193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3069772" y="4534020"/>
            <a:ext cx="5410200" cy="2069810"/>
            <a:chOff x="3152397" y="4576203"/>
            <a:chExt cx="5410200" cy="206981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556416" y="6307459"/>
              <a:ext cx="1180355" cy="338554"/>
              <a:chOff x="4556416" y="6307459"/>
              <a:chExt cx="1180355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556416" y="6307459"/>
                <a:ext cx="167983" cy="16798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3152397" y="4576203"/>
              <a:ext cx="5410200" cy="476541"/>
              <a:chOff x="3152397" y="4576203"/>
              <a:chExt cx="5410200" cy="47654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52397" y="4576203"/>
                <a:ext cx="4082142" cy="1620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7114797" y="4714190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57783" y="2764971"/>
            <a:ext cx="3704474" cy="3500305"/>
            <a:chOff x="4405383" y="2612571"/>
            <a:chExt cx="3704474" cy="350030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05383" y="3080657"/>
              <a:ext cx="3704474" cy="30322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05383" y="2612571"/>
              <a:ext cx="2692103" cy="35003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153E3-0FE6-C145-A679-AF5585A38BA3}"/>
              </a:ext>
            </a:extLst>
          </p:cNvPr>
          <p:cNvGrpSpPr/>
          <p:nvPr/>
        </p:nvGrpSpPr>
        <p:grpSpPr>
          <a:xfrm>
            <a:off x="920479" y="2882735"/>
            <a:ext cx="7274606" cy="915556"/>
            <a:chOff x="1300389" y="2894444"/>
            <a:chExt cx="7274606" cy="9155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F4D29-F0C3-6448-B35D-8EAAEA3325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00389" y="3429000"/>
              <a:ext cx="72746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E256E8-9736-D148-A3D4-FABF8E52E126}"/>
                </a:ext>
              </a:extLst>
            </p:cNvPr>
            <p:cNvSpPr/>
            <p:nvPr/>
          </p:nvSpPr>
          <p:spPr bwMode="auto">
            <a:xfrm>
              <a:off x="1525131" y="2895600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CDBE9B-1A17-5643-998C-4C70376763A5}"/>
                </a:ext>
              </a:extLst>
            </p:cNvPr>
            <p:cNvSpPr/>
            <p:nvPr/>
          </p:nvSpPr>
          <p:spPr bwMode="auto">
            <a:xfrm>
              <a:off x="4420165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13CB63E-2BE0-074C-BBF1-7DA93D0DD6B3}"/>
                </a:ext>
              </a:extLst>
            </p:cNvPr>
            <p:cNvSpPr/>
            <p:nvPr/>
          </p:nvSpPr>
          <p:spPr bwMode="auto">
            <a:xfrm>
              <a:off x="7315200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Left Brace 78">
            <a:extLst>
              <a:ext uri="{FF2B5EF4-FFF2-40B4-BE49-F238E27FC236}">
                <a16:creationId xmlns:a16="http://schemas.microsoft.com/office/drawing/2014/main" id="{E1F5ADA0-5EF7-F34C-8AA1-D6450B08D12A}"/>
              </a:ext>
            </a:extLst>
          </p:cNvPr>
          <p:cNvSpPr/>
          <p:nvPr/>
        </p:nvSpPr>
        <p:spPr bwMode="auto">
          <a:xfrm rot="16200000" flipH="1" flipV="1">
            <a:off x="4456265" y="4189153"/>
            <a:ext cx="161124" cy="561027"/>
          </a:xfrm>
          <a:prstGeom prst="leftBrace">
            <a:avLst>
              <a:gd name="adj1" fmla="val 8333"/>
              <a:gd name="adj2" fmla="val 52927"/>
            </a:avLst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323354B8-0C10-4542-B8E2-E086AE0F6930}"/>
              </a:ext>
            </a:extLst>
          </p:cNvPr>
          <p:cNvSpPr/>
          <p:nvPr/>
        </p:nvSpPr>
        <p:spPr bwMode="auto">
          <a:xfrm rot="5400000" flipV="1">
            <a:off x="6194082" y="4093139"/>
            <a:ext cx="171797" cy="785925"/>
          </a:xfrm>
          <a:prstGeom prst="leftBrace">
            <a:avLst/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7CFCEDE-7995-5C4C-91A7-F2A8892DB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391400" cy="691302"/>
          </a:xfrm>
        </p:spPr>
        <p:txBody>
          <a:bodyPr/>
          <a:lstStyle/>
          <a:p>
            <a:r>
              <a:rPr lang="en-US" dirty="0"/>
              <a:t>Less noticeable </a:t>
            </a:r>
            <a:r>
              <a:rPr lang="en-US"/>
              <a:t>with long </a:t>
            </a:r>
            <a:r>
              <a:rPr lang="en-US" dirty="0"/>
              <a:t>focal length (i.e. you see distortion more with wide-angle camera)</a:t>
            </a:r>
          </a:p>
        </p:txBody>
      </p:sp>
    </p:spTree>
    <p:extLst>
      <p:ext uri="{BB962C8B-B14F-4D97-AF65-F5344CB8AC3E}">
        <p14:creationId xmlns:p14="http://schemas.microsoft.com/office/powerpoint/2010/main" val="2347871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275498" y="4266676"/>
            <a:ext cx="641861" cy="917662"/>
            <a:chOff x="4275498" y="5540720"/>
            <a:chExt cx="641861" cy="917662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stCxn id="55" idx="4"/>
              <a:endCxn id="9" idx="0"/>
            </p:cNvCxnSpPr>
            <p:nvPr/>
          </p:nvCxnSpPr>
          <p:spPr bwMode="auto">
            <a:xfrm>
              <a:off x="4275498" y="5540720"/>
              <a:ext cx="282404" cy="9176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stCxn id="56" idx="4"/>
              <a:endCxn id="9" idx="0"/>
            </p:cNvCxnSpPr>
            <p:nvPr/>
          </p:nvCxnSpPr>
          <p:spPr bwMode="auto">
            <a:xfrm flipH="1">
              <a:off x="4557902" y="5547800"/>
              <a:ext cx="359457" cy="9105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43C3F-BC61-DE4B-A46A-3E98BC41D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r>
              <a:rPr lang="en-US" dirty="0"/>
              <a:t>It’s about the change in depths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720515" y="4576215"/>
            <a:ext cx="6344838" cy="795754"/>
            <a:chOff x="720515" y="5850259"/>
            <a:chExt cx="6344838" cy="79575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486275" y="6307459"/>
              <a:ext cx="1250496" cy="338554"/>
              <a:chOff x="4486275" y="6307459"/>
              <a:chExt cx="1250496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486275" y="6458382"/>
                <a:ext cx="143253" cy="14325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720515" y="5850259"/>
              <a:ext cx="6344838" cy="352364"/>
              <a:chOff x="720515" y="5850259"/>
              <a:chExt cx="6344838" cy="35236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5442" y="5850259"/>
                <a:ext cx="6009911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720515" y="5864069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pic>
        <p:nvPicPr>
          <p:cNvPr id="87044" name="Picture 4" descr="Veranda 3-1/2 ft. W x 4 ft. H White Vinyl Chatham Scalloped Top Spaced Picket  Fence Gate 181983 - The Home Depot">
            <a:extLst>
              <a:ext uri="{FF2B5EF4-FFF2-40B4-BE49-F238E27FC236}">
                <a16:creationId xmlns:a16="http://schemas.microsoft.com/office/drawing/2014/main" id="{54B86F9A-7999-9742-A714-56813133F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6666"/>
          <a:stretch/>
        </p:blipFill>
        <p:spPr bwMode="auto">
          <a:xfrm>
            <a:off x="3220204" y="1997926"/>
            <a:ext cx="3048000" cy="14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EF4D29-F0C3-6448-B35D-8EAAEA332550}"/>
              </a:ext>
            </a:extLst>
          </p:cNvPr>
          <p:cNvCxnSpPr>
            <a:cxnSpLocks/>
          </p:cNvCxnSpPr>
          <p:nvPr/>
        </p:nvCxnSpPr>
        <p:spPr bwMode="auto">
          <a:xfrm>
            <a:off x="1598085" y="4202129"/>
            <a:ext cx="6781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5E1024-6E58-A046-BF47-854A7C00FEDB}"/>
              </a:ext>
            </a:extLst>
          </p:cNvPr>
          <p:cNvGrpSpPr/>
          <p:nvPr/>
        </p:nvGrpSpPr>
        <p:grpSpPr>
          <a:xfrm>
            <a:off x="1771387" y="3950837"/>
            <a:ext cx="6248925" cy="478971"/>
            <a:chOff x="1771387" y="4093029"/>
            <a:chExt cx="6248925" cy="4789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15F660-4695-5443-B905-1516C5A34861}"/>
                </a:ext>
              </a:extLst>
            </p:cNvPr>
            <p:cNvGrpSpPr/>
            <p:nvPr/>
          </p:nvGrpSpPr>
          <p:grpSpPr>
            <a:xfrm>
              <a:off x="4267200" y="4114800"/>
              <a:ext cx="647700" cy="457200"/>
              <a:chOff x="4267200" y="4114800"/>
              <a:chExt cx="647700" cy="4572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1EBEF14-AB32-004D-AFF9-2ECE501D6A8F}"/>
                  </a:ext>
                </a:extLst>
              </p:cNvPr>
              <p:cNvCxnSpPr/>
              <p:nvPr/>
            </p:nvCxnSpPr>
            <p:spPr bwMode="auto">
              <a:xfrm>
                <a:off x="42672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EBA34E2-37E6-514B-9375-5977BDFAB9A4}"/>
                  </a:ext>
                </a:extLst>
              </p:cNvPr>
              <p:cNvCxnSpPr/>
              <p:nvPr/>
            </p:nvCxnSpPr>
            <p:spPr bwMode="auto">
              <a:xfrm>
                <a:off x="49149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E70F43F-FC1D-3042-9B3F-E75FDA1E72E6}"/>
                </a:ext>
              </a:extLst>
            </p:cNvPr>
            <p:cNvGrpSpPr/>
            <p:nvPr/>
          </p:nvGrpSpPr>
          <p:grpSpPr>
            <a:xfrm>
              <a:off x="7372612" y="4093029"/>
              <a:ext cx="647700" cy="457200"/>
              <a:chOff x="4267200" y="4114800"/>
              <a:chExt cx="6477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97FF058-5F08-FF4C-AFD1-303EF388696C}"/>
                  </a:ext>
                </a:extLst>
              </p:cNvPr>
              <p:cNvCxnSpPr/>
              <p:nvPr/>
            </p:nvCxnSpPr>
            <p:spPr bwMode="auto">
              <a:xfrm>
                <a:off x="42672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921B5B5-B9CA-7B42-99B9-61E19BFCEB72}"/>
                  </a:ext>
                </a:extLst>
              </p:cNvPr>
              <p:cNvCxnSpPr/>
              <p:nvPr/>
            </p:nvCxnSpPr>
            <p:spPr bwMode="auto">
              <a:xfrm>
                <a:off x="49149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72DDB98-2C5B-D142-8332-7767EBA9FE63}"/>
                </a:ext>
              </a:extLst>
            </p:cNvPr>
            <p:cNvGrpSpPr/>
            <p:nvPr/>
          </p:nvGrpSpPr>
          <p:grpSpPr>
            <a:xfrm>
              <a:off x="1771387" y="4114800"/>
              <a:ext cx="647700" cy="457200"/>
              <a:chOff x="4267200" y="4114800"/>
              <a:chExt cx="647700" cy="4572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DF0EAD8-1708-ED4C-B63B-F838C9B7DE47}"/>
                  </a:ext>
                </a:extLst>
              </p:cNvPr>
              <p:cNvCxnSpPr/>
              <p:nvPr/>
            </p:nvCxnSpPr>
            <p:spPr bwMode="auto">
              <a:xfrm>
                <a:off x="42672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1D581D2-3867-BA4C-BEBA-DDDA2D78DB89}"/>
                  </a:ext>
                </a:extLst>
              </p:cNvPr>
              <p:cNvCxnSpPr/>
              <p:nvPr/>
            </p:nvCxnSpPr>
            <p:spPr bwMode="auto">
              <a:xfrm>
                <a:off x="49149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57902" y="4092613"/>
            <a:ext cx="3557235" cy="1093202"/>
            <a:chOff x="4405502" y="5214257"/>
            <a:chExt cx="3557235" cy="109320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29503" y="5214257"/>
              <a:ext cx="3146954" cy="10932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stCxn id="13" idx="2"/>
              <a:endCxn id="9" idx="0"/>
            </p:cNvCxnSpPr>
            <p:nvPr/>
          </p:nvCxnSpPr>
          <p:spPr bwMode="auto">
            <a:xfrm flipH="1">
              <a:off x="4405502" y="5316694"/>
              <a:ext cx="3557235" cy="9892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F56794-7662-6341-B0A7-5FBD8E48785E}"/>
              </a:ext>
            </a:extLst>
          </p:cNvPr>
          <p:cNvSpPr txBox="1"/>
          <p:nvPr/>
        </p:nvSpPr>
        <p:spPr>
          <a:xfrm>
            <a:off x="8022771" y="37333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AC09E86-C392-E84D-9079-03E6A16D98BC}"/>
              </a:ext>
            </a:extLst>
          </p:cNvPr>
          <p:cNvSpPr/>
          <p:nvPr/>
        </p:nvSpPr>
        <p:spPr bwMode="auto">
          <a:xfrm>
            <a:off x="4381877" y="4471769"/>
            <a:ext cx="400051" cy="222702"/>
          </a:xfrm>
          <a:prstGeom prst="rect">
            <a:avLst/>
          </a:prstGeom>
          <a:solidFill>
            <a:srgbClr val="FF0000">
              <a:alpha val="4169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474E22-4F70-B148-8732-6D7F168AB145}"/>
              </a:ext>
            </a:extLst>
          </p:cNvPr>
          <p:cNvSpPr/>
          <p:nvPr/>
        </p:nvSpPr>
        <p:spPr bwMode="auto">
          <a:xfrm>
            <a:off x="6350193" y="4471769"/>
            <a:ext cx="400051" cy="222702"/>
          </a:xfrm>
          <a:prstGeom prst="rect">
            <a:avLst/>
          </a:prstGeom>
          <a:solidFill>
            <a:srgbClr val="FF0000">
              <a:alpha val="4169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2F2C680-BEDD-5F4E-8C12-E79AA3F10EA9}"/>
              </a:ext>
            </a:extLst>
          </p:cNvPr>
          <p:cNvGrpSpPr/>
          <p:nvPr/>
        </p:nvGrpSpPr>
        <p:grpSpPr>
          <a:xfrm>
            <a:off x="4203871" y="4123423"/>
            <a:ext cx="785114" cy="150333"/>
            <a:chOff x="4203871" y="5397467"/>
            <a:chExt cx="785114" cy="15033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9D67910-0112-DB4A-B4D2-BA5F8689670E}"/>
                </a:ext>
              </a:extLst>
            </p:cNvPr>
            <p:cNvSpPr/>
            <p:nvPr/>
          </p:nvSpPr>
          <p:spPr bwMode="auto">
            <a:xfrm>
              <a:off x="4203871" y="5397467"/>
              <a:ext cx="143253" cy="143253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17AE914-6600-444B-A83C-A29E1A51D2FC}"/>
                </a:ext>
              </a:extLst>
            </p:cNvPr>
            <p:cNvSpPr/>
            <p:nvPr/>
          </p:nvSpPr>
          <p:spPr bwMode="auto">
            <a:xfrm>
              <a:off x="4845732" y="5404547"/>
              <a:ext cx="143253" cy="143253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74075C0-A195-1944-8FD2-E469F13E200D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1365979" y="4099112"/>
            <a:ext cx="3191923" cy="10852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47F601E-68E9-0441-933D-63AF6C805E3F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2303746" y="4148851"/>
            <a:ext cx="2254156" cy="1035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184EB4BA-119A-AE49-93F5-1C3CF7EDBB9D}"/>
              </a:ext>
            </a:extLst>
          </p:cNvPr>
          <p:cNvSpPr/>
          <p:nvPr/>
        </p:nvSpPr>
        <p:spPr bwMode="auto">
          <a:xfrm>
            <a:off x="2807776" y="4471769"/>
            <a:ext cx="400051" cy="222702"/>
          </a:xfrm>
          <a:prstGeom prst="rect">
            <a:avLst/>
          </a:prstGeom>
          <a:solidFill>
            <a:srgbClr val="FF0000">
              <a:alpha val="4169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1F692127-66AD-8B4D-9878-F1F0EB8EB48E}"/>
              </a:ext>
            </a:extLst>
          </p:cNvPr>
          <p:cNvSpPr txBox="1">
            <a:spLocks/>
          </p:cNvSpPr>
          <p:nvPr/>
        </p:nvSpPr>
        <p:spPr bwMode="auto">
          <a:xfrm>
            <a:off x="851430" y="6115963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But this is a very special case..</a:t>
            </a:r>
          </a:p>
        </p:txBody>
      </p:sp>
    </p:spTree>
    <p:extLst>
      <p:ext uri="{BB962C8B-B14F-4D97-AF65-F5344CB8AC3E}">
        <p14:creationId xmlns:p14="http://schemas.microsoft.com/office/powerpoint/2010/main" val="29989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255557" y="3733385"/>
            <a:ext cx="660027" cy="1450953"/>
            <a:chOff x="4255557" y="5007429"/>
            <a:chExt cx="660027" cy="145095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255557" y="5007429"/>
              <a:ext cx="302345" cy="1450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stCxn id="40" idx="3"/>
              <a:endCxn id="9" idx="0"/>
            </p:cNvCxnSpPr>
            <p:nvPr/>
          </p:nvCxnSpPr>
          <p:spPr bwMode="auto">
            <a:xfrm flipH="1">
              <a:off x="4557902" y="5221766"/>
              <a:ext cx="357682" cy="12366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43C3F-BC61-DE4B-A46A-3E98BC41D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r>
              <a:rPr lang="en-US" dirty="0"/>
              <a:t>More likely..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720515" y="4576215"/>
            <a:ext cx="6344838" cy="795754"/>
            <a:chOff x="720515" y="5850259"/>
            <a:chExt cx="6344838" cy="79575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486275" y="6307459"/>
              <a:ext cx="1250496" cy="338554"/>
              <a:chOff x="4486275" y="6307459"/>
              <a:chExt cx="1250496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486275" y="6458382"/>
                <a:ext cx="143253" cy="14325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720515" y="5850259"/>
              <a:ext cx="6344838" cy="352364"/>
              <a:chOff x="720515" y="5850259"/>
              <a:chExt cx="6344838" cy="35236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5442" y="5850259"/>
                <a:ext cx="6009911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720515" y="5864069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EF4D29-F0C3-6448-B35D-8EAAEA332550}"/>
              </a:ext>
            </a:extLst>
          </p:cNvPr>
          <p:cNvCxnSpPr>
            <a:cxnSpLocks/>
          </p:cNvCxnSpPr>
          <p:nvPr/>
        </p:nvCxnSpPr>
        <p:spPr bwMode="auto">
          <a:xfrm>
            <a:off x="1524000" y="3733385"/>
            <a:ext cx="6855885" cy="4687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57902" y="4063263"/>
            <a:ext cx="3701678" cy="1122552"/>
            <a:chOff x="4405502" y="5184907"/>
            <a:chExt cx="3701678" cy="112255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29503" y="5184907"/>
              <a:ext cx="2940922" cy="11225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05502" y="5228949"/>
              <a:ext cx="3701678" cy="107703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F56794-7662-6341-B0A7-5FBD8E48785E}"/>
              </a:ext>
            </a:extLst>
          </p:cNvPr>
          <p:cNvSpPr txBox="1"/>
          <p:nvPr/>
        </p:nvSpPr>
        <p:spPr>
          <a:xfrm>
            <a:off x="8022771" y="37333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AC09E86-C392-E84D-9079-03E6A16D98BC}"/>
              </a:ext>
            </a:extLst>
          </p:cNvPr>
          <p:cNvSpPr/>
          <p:nvPr/>
        </p:nvSpPr>
        <p:spPr bwMode="auto">
          <a:xfrm>
            <a:off x="4424246" y="4471769"/>
            <a:ext cx="319958" cy="255112"/>
          </a:xfrm>
          <a:prstGeom prst="rect">
            <a:avLst/>
          </a:prstGeom>
          <a:solidFill>
            <a:srgbClr val="FF0000">
              <a:alpha val="4169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474E22-4F70-B148-8732-6D7F168AB145}"/>
              </a:ext>
            </a:extLst>
          </p:cNvPr>
          <p:cNvSpPr/>
          <p:nvPr/>
        </p:nvSpPr>
        <p:spPr bwMode="auto">
          <a:xfrm>
            <a:off x="6153149" y="4471768"/>
            <a:ext cx="476251" cy="236449"/>
          </a:xfrm>
          <a:prstGeom prst="rect">
            <a:avLst/>
          </a:prstGeom>
          <a:solidFill>
            <a:schemeClr val="accent2">
              <a:lumMod val="75000"/>
              <a:alpha val="4169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74075C0-A195-1944-8FD2-E469F13E200D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1571223" y="3630943"/>
            <a:ext cx="2986679" cy="15533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47F601E-68E9-0441-933D-63AF6C805E3F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2308485" y="3702570"/>
            <a:ext cx="2249417" cy="14817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184EB4BA-119A-AE49-93F5-1C3CF7EDBB9D}"/>
              </a:ext>
            </a:extLst>
          </p:cNvPr>
          <p:cNvSpPr/>
          <p:nvPr/>
        </p:nvSpPr>
        <p:spPr bwMode="auto">
          <a:xfrm>
            <a:off x="3392695" y="4471768"/>
            <a:ext cx="282404" cy="236449"/>
          </a:xfrm>
          <a:prstGeom prst="rect">
            <a:avLst/>
          </a:prstGeom>
          <a:solidFill>
            <a:schemeClr val="accent1">
              <a:lumMod val="75000"/>
              <a:alpha val="4169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E7AAC1-3F37-1246-8F6D-52C335709E55}"/>
              </a:ext>
            </a:extLst>
          </p:cNvPr>
          <p:cNvSpPr/>
          <p:nvPr/>
        </p:nvSpPr>
        <p:spPr bwMode="auto">
          <a:xfrm rot="294917">
            <a:off x="4269075" y="3748307"/>
            <a:ext cx="647700" cy="3433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AA0275-B6A4-8F46-B0B0-302EFE1E5EFF}"/>
              </a:ext>
            </a:extLst>
          </p:cNvPr>
          <p:cNvSpPr/>
          <p:nvPr/>
        </p:nvSpPr>
        <p:spPr bwMode="auto">
          <a:xfrm rot="294917">
            <a:off x="7373197" y="3977184"/>
            <a:ext cx="647700" cy="3433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5AD95B1-4C4E-0042-B4BD-4765CEC38AEB}"/>
              </a:ext>
            </a:extLst>
          </p:cNvPr>
          <p:cNvSpPr/>
          <p:nvPr/>
        </p:nvSpPr>
        <p:spPr bwMode="auto">
          <a:xfrm rot="294917">
            <a:off x="1784904" y="3603099"/>
            <a:ext cx="647700" cy="3433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234" name="Picture 2" descr="Yardlink Cedar Wood Fence Panel, 34 inch H x 47 inch W - Walmart.com">
            <a:extLst>
              <a:ext uri="{FF2B5EF4-FFF2-40B4-BE49-F238E27FC236}">
                <a16:creationId xmlns:a16="http://schemas.microsoft.com/office/drawing/2014/main" id="{BC5C9740-E3A2-DC4F-A43A-18DC03B2E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/>
        </p:blipFill>
        <p:spPr bwMode="auto">
          <a:xfrm>
            <a:off x="3538874" y="1545924"/>
            <a:ext cx="2181308" cy="15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28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C51BF-238E-F840-9967-E368D375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Foreshortening</a:t>
            </a:r>
          </a:p>
        </p:txBody>
      </p:sp>
      <p:pic>
        <p:nvPicPr>
          <p:cNvPr id="7" name="Picture 6" descr="A paper with text and a diagram&#10;&#10;Description automatically generated">
            <a:extLst>
              <a:ext uri="{FF2B5EF4-FFF2-40B4-BE49-F238E27FC236}">
                <a16:creationId xmlns:a16="http://schemas.microsoft.com/office/drawing/2014/main" id="{07E2D481-2755-5843-8A00-B96B8EF15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6"/>
          <a:stretch/>
        </p:blipFill>
        <p:spPr>
          <a:xfrm>
            <a:off x="382026" y="1720027"/>
            <a:ext cx="8394742" cy="394607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CEEB8A-AF6F-E34C-923B-8DCF779B53DD}"/>
              </a:ext>
            </a:extLst>
          </p:cNvPr>
          <p:cNvSpPr txBox="1"/>
          <p:nvPr/>
        </p:nvSpPr>
        <p:spPr>
          <a:xfrm>
            <a:off x="8044571" y="513947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706D101-3EDA-BA47-9BF8-4F054F10CC68}"/>
              </a:ext>
            </a:extLst>
          </p:cNvPr>
          <p:cNvGrpSpPr/>
          <p:nvPr/>
        </p:nvGrpSpPr>
        <p:grpSpPr>
          <a:xfrm>
            <a:off x="914400" y="6858000"/>
            <a:ext cx="6344838" cy="2079344"/>
            <a:chOff x="742315" y="4920343"/>
            <a:chExt cx="6344838" cy="20793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E6FC363-6C4A-0F46-AA5B-8206388C8A6B}"/>
                </a:ext>
              </a:extLst>
            </p:cNvPr>
            <p:cNvGrpSpPr/>
            <p:nvPr/>
          </p:nvGrpSpPr>
          <p:grpSpPr>
            <a:xfrm>
              <a:off x="4234922" y="5388429"/>
              <a:ext cx="794278" cy="1201994"/>
              <a:chOff x="4213122" y="5256388"/>
              <a:chExt cx="794278" cy="1201994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07AC11-FE3C-5A4A-93BE-270308255B3B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 bwMode="auto">
              <a:xfrm>
                <a:off x="4213122" y="5338030"/>
                <a:ext cx="344780" cy="112035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2A4833B-549D-7A4D-AC1B-26242E7EF465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 bwMode="auto">
              <a:xfrm flipH="1">
                <a:off x="4557902" y="5256388"/>
                <a:ext cx="449498" cy="12019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13815B6-A9CF-2A40-B551-0E412479FA18}"/>
                </a:ext>
              </a:extLst>
            </p:cNvPr>
            <p:cNvGrpSpPr/>
            <p:nvPr/>
          </p:nvGrpSpPr>
          <p:grpSpPr>
            <a:xfrm>
              <a:off x="742315" y="5982300"/>
              <a:ext cx="6344838" cy="795754"/>
              <a:chOff x="720515" y="5850259"/>
              <a:chExt cx="6344838" cy="79575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850E711-E71F-1E44-ABED-A21872EC4DA0}"/>
                  </a:ext>
                </a:extLst>
              </p:cNvPr>
              <p:cNvGrpSpPr/>
              <p:nvPr/>
            </p:nvGrpSpPr>
            <p:grpSpPr>
              <a:xfrm>
                <a:off x="4486275" y="6307459"/>
                <a:ext cx="1250496" cy="338554"/>
                <a:chOff x="4486275" y="6307459"/>
                <a:chExt cx="1250496" cy="338554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C5C75EEC-0933-8146-AECF-3F636028D794}"/>
                    </a:ext>
                  </a:extLst>
                </p:cNvPr>
                <p:cNvSpPr/>
                <p:nvPr/>
              </p:nvSpPr>
              <p:spPr bwMode="auto">
                <a:xfrm>
                  <a:off x="4486275" y="6458382"/>
                  <a:ext cx="143253" cy="143253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4CC8CA5-2C30-B142-8747-D3617BF21A31}"/>
                    </a:ext>
                  </a:extLst>
                </p:cNvPr>
                <p:cNvSpPr txBox="1"/>
                <p:nvPr/>
              </p:nvSpPr>
              <p:spPr>
                <a:xfrm>
                  <a:off x="4744204" y="6307459"/>
                  <a:ext cx="99256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COP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19CF688-8752-784D-AB64-6A8D5E01EEC5}"/>
                  </a:ext>
                </a:extLst>
              </p:cNvPr>
              <p:cNvGrpSpPr/>
              <p:nvPr/>
            </p:nvGrpSpPr>
            <p:grpSpPr>
              <a:xfrm>
                <a:off x="720515" y="5850259"/>
                <a:ext cx="6344838" cy="352364"/>
                <a:chOff x="720515" y="5850259"/>
                <a:chExt cx="6344838" cy="352364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340DA87-6AAD-B942-A38F-D7EE4C92742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055442" y="5850259"/>
                  <a:ext cx="6009911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F995C66-6B19-5145-843F-69C8E1CE5CF1}"/>
                    </a:ext>
                  </a:extLst>
                </p:cNvPr>
                <p:cNvSpPr txBox="1"/>
                <p:nvPr/>
              </p:nvSpPr>
              <p:spPr>
                <a:xfrm>
                  <a:off x="720515" y="5864069"/>
                  <a:ext cx="1447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Image Plane</a:t>
                  </a: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6C0093A-ED30-F949-8860-8307F18923FA}"/>
                </a:ext>
              </a:extLst>
            </p:cNvPr>
            <p:cNvGrpSpPr/>
            <p:nvPr/>
          </p:nvGrpSpPr>
          <p:grpSpPr>
            <a:xfrm>
              <a:off x="4579702" y="4920343"/>
              <a:ext cx="1875528" cy="1670080"/>
              <a:chOff x="4405502" y="4635902"/>
              <a:chExt cx="1875528" cy="167008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B149F04-379C-284A-9D96-238AFF18FC1E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 bwMode="auto">
              <a:xfrm flipH="1">
                <a:off x="4405502" y="4635902"/>
                <a:ext cx="1636042" cy="167008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F934D35-8212-8B4A-AC7E-F7B46B9CEED7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 bwMode="auto">
              <a:xfrm flipH="1">
                <a:off x="4405502" y="4831845"/>
                <a:ext cx="1875528" cy="147413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844F794-0A59-D74F-9B16-460832D69658}"/>
                </a:ext>
              </a:extLst>
            </p:cNvPr>
            <p:cNvSpPr/>
            <p:nvPr/>
          </p:nvSpPr>
          <p:spPr bwMode="auto">
            <a:xfrm>
              <a:off x="4403677" y="5877854"/>
              <a:ext cx="400051" cy="222702"/>
            </a:xfrm>
            <a:prstGeom prst="rect">
              <a:avLst/>
            </a:prstGeom>
            <a:solidFill>
              <a:srgbClr val="FF0000">
                <a:alpha val="41693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6090ED-DB43-F047-BCD7-0A7300FD5669}"/>
                </a:ext>
              </a:extLst>
            </p:cNvPr>
            <p:cNvSpPr/>
            <p:nvPr/>
          </p:nvSpPr>
          <p:spPr bwMode="auto">
            <a:xfrm>
              <a:off x="4291459" y="5258184"/>
              <a:ext cx="647700" cy="3433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AFDECAD-D613-744E-BC05-2522859DA593}"/>
                </a:ext>
              </a:extLst>
            </p:cNvPr>
            <p:cNvSpPr/>
            <p:nvPr/>
          </p:nvSpPr>
          <p:spPr bwMode="auto">
            <a:xfrm rot="20293923">
              <a:off x="5534059" y="5084977"/>
              <a:ext cx="647700" cy="3433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F5C62CD-478F-264C-9978-5E089378B4E1}"/>
                </a:ext>
              </a:extLst>
            </p:cNvPr>
            <p:cNvSpPr/>
            <p:nvPr/>
          </p:nvSpPr>
          <p:spPr bwMode="auto">
            <a:xfrm>
              <a:off x="4093238" y="5998934"/>
              <a:ext cx="1000753" cy="1000753"/>
            </a:xfrm>
            <a:prstGeom prst="ellips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4361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E26C51BB-982B-3ED6-ACF8-49C7A03710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Renaissance Painters’ solution</a:t>
            </a:r>
          </a:p>
        </p:txBody>
      </p:sp>
      <p:pic>
        <p:nvPicPr>
          <p:cNvPr id="31747" name="Picture 1027" descr="schoolofathens">
            <a:extLst>
              <a:ext uri="{FF2B5EF4-FFF2-40B4-BE49-F238E27FC236}">
                <a16:creationId xmlns:a16="http://schemas.microsoft.com/office/drawing/2014/main" id="{7F9CBA93-5F33-631F-0FD7-6C642C34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349375"/>
            <a:ext cx="5722937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1028">
            <a:extLst>
              <a:ext uri="{FF2B5EF4-FFF2-40B4-BE49-F238E27FC236}">
                <a16:creationId xmlns:a16="http://schemas.microsoft.com/office/drawing/2014/main" id="{66821B1D-75AD-017E-1EB6-C270E89B6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5576888"/>
            <a:ext cx="4625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Futura" pitchFamily="6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Futura" pitchFamily="6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Futura" pitchFamily="6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Futura" pitchFamily="6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“School of Athens”, Raffaello Sanzio ~1510 </a:t>
            </a:r>
          </a:p>
        </p:txBody>
      </p:sp>
      <p:sp>
        <p:nvSpPr>
          <p:cNvPr id="455685" name="Line 1029">
            <a:extLst>
              <a:ext uri="{FF2B5EF4-FFF2-40B4-BE49-F238E27FC236}">
                <a16:creationId xmlns:a16="http://schemas.microsoft.com/office/drawing/2014/main" id="{EB010E2F-D08A-D8BC-923D-BC9D41A365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67313" y="2514600"/>
            <a:ext cx="1371600" cy="1501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5686" name="Line 1030">
            <a:extLst>
              <a:ext uri="{FF2B5EF4-FFF2-40B4-BE49-F238E27FC236}">
                <a16:creationId xmlns:a16="http://schemas.microsoft.com/office/drawing/2014/main" id="{E0310623-461F-ED04-C223-5217DD5569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05513" y="4343400"/>
            <a:ext cx="2667000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5687" name="Rectangle 1031">
            <a:extLst>
              <a:ext uri="{FF2B5EF4-FFF2-40B4-BE49-F238E27FC236}">
                <a16:creationId xmlns:a16="http://schemas.microsoft.com/office/drawing/2014/main" id="{7001B92A-144C-6297-0E42-664BA4919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3" y="4016375"/>
            <a:ext cx="838200" cy="8382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Futura" pitchFamily="6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Futura" pitchFamily="6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Futura" pitchFamily="6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Futura" pitchFamily="6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455688" name="Picture 1032" descr="schoolofathens-sphere">
            <a:extLst>
              <a:ext uri="{FF2B5EF4-FFF2-40B4-BE49-F238E27FC236}">
                <a16:creationId xmlns:a16="http://schemas.microsoft.com/office/drawing/2014/main" id="{A49A641A-1499-BE06-AA10-BA288631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2514600"/>
            <a:ext cx="2147887" cy="1806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5689" name="Text Box 1033">
            <a:extLst>
              <a:ext uri="{FF2B5EF4-FFF2-40B4-BE49-F238E27FC236}">
                <a16:creationId xmlns:a16="http://schemas.microsoft.com/office/drawing/2014/main" id="{0180F2A9-7A7F-0584-F926-AE285E16D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6186488"/>
            <a:ext cx="8129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Futura" pitchFamily="6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Futura" pitchFamily="6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Futura" pitchFamily="6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Futura" pitchFamily="6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Give a separate treatment to different parts of the scene!!</a:t>
            </a:r>
          </a:p>
        </p:txBody>
      </p:sp>
    </p:spTree>
    <p:extLst>
      <p:ext uri="{BB962C8B-B14F-4D97-AF65-F5344CB8AC3E}">
        <p14:creationId xmlns:p14="http://schemas.microsoft.com/office/powerpoint/2010/main" val="30444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5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5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7" grpId="0" animBg="1"/>
      <p:bldP spid="45568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>
            <a:extLst>
              <a:ext uri="{FF2B5EF4-FFF2-40B4-BE49-F238E27FC236}">
                <a16:creationId xmlns:a16="http://schemas.microsoft.com/office/drawing/2014/main" id="{A5AB7384-5E5D-2DFF-2DF5-A0C1B5CC11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Personalized projections</a:t>
            </a:r>
          </a:p>
        </p:txBody>
      </p:sp>
      <p:pic>
        <p:nvPicPr>
          <p:cNvPr id="33795" name="Picture 1027" descr="schoolofathens">
            <a:extLst>
              <a:ext uri="{FF2B5EF4-FFF2-40B4-BE49-F238E27FC236}">
                <a16:creationId xmlns:a16="http://schemas.microsoft.com/office/drawing/2014/main" id="{1DD61272-78C6-145B-342F-7808FCFB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349375"/>
            <a:ext cx="5722937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1028">
            <a:extLst>
              <a:ext uri="{FF2B5EF4-FFF2-40B4-BE49-F238E27FC236}">
                <a16:creationId xmlns:a16="http://schemas.microsoft.com/office/drawing/2014/main" id="{24C5D840-EFD1-99D6-AE59-15A4B97C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5576888"/>
            <a:ext cx="4625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Futura" pitchFamily="6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Futura" pitchFamily="6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Futura" pitchFamily="6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Futura" pitchFamily="6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“School of Athens”, Raffaello Sanzio ~1510 </a:t>
            </a:r>
          </a:p>
        </p:txBody>
      </p:sp>
      <p:sp>
        <p:nvSpPr>
          <p:cNvPr id="33797" name="Text Box 1029">
            <a:extLst>
              <a:ext uri="{FF2B5EF4-FFF2-40B4-BE49-F238E27FC236}">
                <a16:creationId xmlns:a16="http://schemas.microsoft.com/office/drawing/2014/main" id="{44138980-9709-FBB0-E93C-6C648014A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64263"/>
            <a:ext cx="8129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Futura" pitchFamily="6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Futura" pitchFamily="6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Futura" pitchFamily="6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Futura" pitchFamily="6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Give a separate treatment to different parts of the scene!!</a:t>
            </a:r>
          </a:p>
        </p:txBody>
      </p:sp>
      <p:grpSp>
        <p:nvGrpSpPr>
          <p:cNvPr id="33798" name="Group 1030">
            <a:extLst>
              <a:ext uri="{FF2B5EF4-FFF2-40B4-BE49-F238E27FC236}">
                <a16:creationId xmlns:a16="http://schemas.microsoft.com/office/drawing/2014/main" id="{5A8D28D1-CF19-4A23-255C-9348932100F2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1524000"/>
            <a:ext cx="3276600" cy="3886200"/>
            <a:chOff x="28790" y="3216"/>
            <a:chExt cx="2064" cy="2448"/>
          </a:xfrm>
        </p:grpSpPr>
        <p:sp>
          <p:nvSpPr>
            <p:cNvPr id="33799" name="Rectangle 1031">
              <a:extLst>
                <a:ext uri="{FF2B5EF4-FFF2-40B4-BE49-F238E27FC236}">
                  <a16:creationId xmlns:a16="http://schemas.microsoft.com/office/drawing/2014/main" id="{AA48879C-E53D-F515-0F49-116868B98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90" y="3216"/>
              <a:ext cx="2064" cy="24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Futura" pitchFamily="6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Futura" pitchFamily="6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Futura" pitchFamily="6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Futura" pitchFamily="6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800" name="Oval 1032">
              <a:extLst>
                <a:ext uri="{FF2B5EF4-FFF2-40B4-BE49-F238E27FC236}">
                  <a16:creationId xmlns:a16="http://schemas.microsoft.com/office/drawing/2014/main" id="{52E5DFE0-C279-AA09-A80E-00FDCB68F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26" y="4320"/>
              <a:ext cx="1248" cy="12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Futura" pitchFamily="6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Futura" pitchFamily="6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Futura" pitchFamily="6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Futura" pitchFamily="6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801" name="Line 1033">
              <a:extLst>
                <a:ext uri="{FF2B5EF4-FFF2-40B4-BE49-F238E27FC236}">
                  <a16:creationId xmlns:a16="http://schemas.microsoft.com/office/drawing/2014/main" id="{2DA05DAB-F12F-AA5E-2194-D8F82FE750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38" y="4350"/>
              <a:ext cx="192" cy="144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Oval 1034">
              <a:extLst>
                <a:ext uri="{FF2B5EF4-FFF2-40B4-BE49-F238E27FC236}">
                  <a16:creationId xmlns:a16="http://schemas.microsoft.com/office/drawing/2014/main" id="{4DC14291-3167-1B92-8411-AE353D194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26" y="492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Futura" pitchFamily="6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Futura" pitchFamily="6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Futura" pitchFamily="6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Futura" pitchFamily="6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803" name="Line 1035">
              <a:extLst>
                <a:ext uri="{FF2B5EF4-FFF2-40B4-BE49-F238E27FC236}">
                  <a16:creationId xmlns:a16="http://schemas.microsoft.com/office/drawing/2014/main" id="{B02B543C-7676-D045-8671-C0D62C878A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96" y="4320"/>
              <a:ext cx="854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Line 1036">
              <a:extLst>
                <a:ext uri="{FF2B5EF4-FFF2-40B4-BE49-F238E27FC236}">
                  <a16:creationId xmlns:a16="http://schemas.microsoft.com/office/drawing/2014/main" id="{3799CDAA-2C71-4ED2-6E57-35570C1304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50" y="4512"/>
              <a:ext cx="43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Line 1037">
              <a:extLst>
                <a:ext uri="{FF2B5EF4-FFF2-40B4-BE49-F238E27FC236}">
                  <a16:creationId xmlns:a16="http://schemas.microsoft.com/office/drawing/2014/main" id="{0857AC77-6E37-5FA8-F61C-E467E04FA8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50" y="4320"/>
              <a:ext cx="1018" cy="6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Line 1038">
              <a:extLst>
                <a:ext uri="{FF2B5EF4-FFF2-40B4-BE49-F238E27FC236}">
                  <a16:creationId xmlns:a16="http://schemas.microsoft.com/office/drawing/2014/main" id="{E9DED1F4-51FF-7174-5DC5-1B209855B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86" y="4304"/>
              <a:ext cx="1882" cy="1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1039">
              <a:extLst>
                <a:ext uri="{FF2B5EF4-FFF2-40B4-BE49-F238E27FC236}">
                  <a16:creationId xmlns:a16="http://schemas.microsoft.com/office/drawing/2014/main" id="{A02BDA6B-AB07-7C87-2F89-D979CD9025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50" y="4416"/>
              <a:ext cx="288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8" name="Line 1040">
              <a:extLst>
                <a:ext uri="{FF2B5EF4-FFF2-40B4-BE49-F238E27FC236}">
                  <a16:creationId xmlns:a16="http://schemas.microsoft.com/office/drawing/2014/main" id="{BD67E62D-3F96-B49E-E544-64F20313B0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68" y="4314"/>
              <a:ext cx="240" cy="0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3809" name="Picture 1041" descr="schoolofathens">
              <a:extLst>
                <a:ext uri="{FF2B5EF4-FFF2-40B4-BE49-F238E27FC236}">
                  <a16:creationId xmlns:a16="http://schemas.microsoft.com/office/drawing/2014/main" id="{045A2766-31CE-49B0-561B-EC4D50883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991"/>
            <a:stretch>
              <a:fillRect/>
            </a:stretch>
          </p:blipFill>
          <p:spPr bwMode="auto">
            <a:xfrm>
              <a:off x="28943" y="3360"/>
              <a:ext cx="1797" cy="64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10" name="Picture 1042" descr="schoolofathens-sphere">
              <a:extLst>
                <a:ext uri="{FF2B5EF4-FFF2-40B4-BE49-F238E27FC236}">
                  <a16:creationId xmlns:a16="http://schemas.microsoft.com/office/drawing/2014/main" id="{CE0FB930-221E-133E-1EEF-E350E50C6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8" t="21089" r="57428" b="53603"/>
            <a:stretch>
              <a:fillRect/>
            </a:stretch>
          </p:blipFill>
          <p:spPr bwMode="auto">
            <a:xfrm>
              <a:off x="30047" y="3855"/>
              <a:ext cx="336" cy="288"/>
            </a:xfrm>
            <a:prstGeom prst="rect">
              <a:avLst/>
            </a:prstGeom>
            <a:noFill/>
            <a:ln w="38100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11" name="Arc 1043">
              <a:extLst>
                <a:ext uri="{FF2B5EF4-FFF2-40B4-BE49-F238E27FC236}">
                  <a16:creationId xmlns:a16="http://schemas.microsoft.com/office/drawing/2014/main" id="{7D00C276-3BA0-1AE1-F482-099874FF362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0192" y="4320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Oval 1044">
              <a:extLst>
                <a:ext uri="{FF2B5EF4-FFF2-40B4-BE49-F238E27FC236}">
                  <a16:creationId xmlns:a16="http://schemas.microsoft.com/office/drawing/2014/main" id="{E1186A5E-F161-3D27-4ACB-8C7AEFBFC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28" y="42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Futura" pitchFamily="6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Futura" pitchFamily="6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Futura" pitchFamily="6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Futura" pitchFamily="6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813" name="Oval 1045">
              <a:extLst>
                <a:ext uri="{FF2B5EF4-FFF2-40B4-BE49-F238E27FC236}">
                  <a16:creationId xmlns:a16="http://schemas.microsoft.com/office/drawing/2014/main" id="{43163DDC-8A44-E9AD-6DA7-6A545F223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8" y="4398"/>
              <a:ext cx="96" cy="9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Futura" pitchFamily="6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Futura" pitchFamily="6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Futura" pitchFamily="6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Futura" pitchFamily="6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155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C1E40-AD07-1B0F-F609-3F3706DA3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53">
            <a:extLst>
              <a:ext uri="{FF2B5EF4-FFF2-40B4-BE49-F238E27FC236}">
                <a16:creationId xmlns:a16="http://schemas.microsoft.com/office/drawing/2014/main" id="{8DD63F00-6955-5B23-A6CD-9CB4A77771A3}"/>
              </a:ext>
            </a:extLst>
          </p:cNvPr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2564" name="Freeform 54">
              <a:extLst>
                <a:ext uri="{FF2B5EF4-FFF2-40B4-BE49-F238E27FC236}">
                  <a16:creationId xmlns:a16="http://schemas.microsoft.com/office/drawing/2014/main" id="{4DA6100F-5164-68FD-B936-46B666DD4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4 w 202"/>
                <a:gd name="T13" fmla="*/ 11 h 306"/>
                <a:gd name="T14" fmla="*/ 4 w 202"/>
                <a:gd name="T15" fmla="*/ 7 h 306"/>
                <a:gd name="T16" fmla="*/ 4 w 202"/>
                <a:gd name="T17" fmla="*/ 9 h 306"/>
                <a:gd name="T18" fmla="*/ 4 w 202"/>
                <a:gd name="T19" fmla="*/ 6 h 306"/>
                <a:gd name="T20" fmla="*/ 4 w 202"/>
                <a:gd name="T21" fmla="*/ 5 h 306"/>
                <a:gd name="T22" fmla="*/ 4 w 202"/>
                <a:gd name="T23" fmla="*/ 3 h 306"/>
                <a:gd name="T24" fmla="*/ 5 w 202"/>
                <a:gd name="T25" fmla="*/ 4 h 306"/>
                <a:gd name="T26" fmla="*/ 6 w 202"/>
                <a:gd name="T27" fmla="*/ 3 h 306"/>
                <a:gd name="T28" fmla="*/ 6 w 202"/>
                <a:gd name="T29" fmla="*/ 0 h 306"/>
                <a:gd name="T30" fmla="*/ 7 w 202"/>
                <a:gd name="T31" fmla="*/ 0 h 306"/>
                <a:gd name="T32" fmla="*/ 8 w 202"/>
                <a:gd name="T33" fmla="*/ 1 h 306"/>
                <a:gd name="T34" fmla="*/ 8 w 202"/>
                <a:gd name="T35" fmla="*/ 1 h 306"/>
                <a:gd name="T36" fmla="*/ 9 w 202"/>
                <a:gd name="T37" fmla="*/ 3 h 306"/>
                <a:gd name="T38" fmla="*/ 9 w 202"/>
                <a:gd name="T39" fmla="*/ 4 h 306"/>
                <a:gd name="T40" fmla="*/ 10 w 202"/>
                <a:gd name="T41" fmla="*/ 7 h 306"/>
                <a:gd name="T42" fmla="*/ 10 w 202"/>
                <a:gd name="T43" fmla="*/ 7 h 306"/>
                <a:gd name="T44" fmla="*/ 11 w 202"/>
                <a:gd name="T45" fmla="*/ 10 h 306"/>
                <a:gd name="T46" fmla="*/ 11 w 202"/>
                <a:gd name="T47" fmla="*/ 12 h 306"/>
                <a:gd name="T48" fmla="*/ 12 w 202"/>
                <a:gd name="T49" fmla="*/ 11 h 306"/>
                <a:gd name="T50" fmla="*/ 12 w 202"/>
                <a:gd name="T51" fmla="*/ 16 h 306"/>
                <a:gd name="T52" fmla="*/ 12 w 202"/>
                <a:gd name="T53" fmla="*/ 17 h 306"/>
                <a:gd name="T54" fmla="*/ 13 w 202"/>
                <a:gd name="T55" fmla="*/ 19 h 306"/>
                <a:gd name="T56" fmla="*/ 14 w 202"/>
                <a:gd name="T57" fmla="*/ 21 h 306"/>
                <a:gd name="T58" fmla="*/ 14 w 202"/>
                <a:gd name="T59" fmla="*/ 24 h 306"/>
                <a:gd name="T60" fmla="*/ 14 w 202"/>
                <a:gd name="T61" fmla="*/ 27 h 306"/>
                <a:gd name="T62" fmla="*/ 15 w 202"/>
                <a:gd name="T63" fmla="*/ 31 h 306"/>
                <a:gd name="T64" fmla="*/ 15 w 202"/>
                <a:gd name="T65" fmla="*/ 35 h 306"/>
                <a:gd name="T66" fmla="*/ 16 w 202"/>
                <a:gd name="T67" fmla="*/ 36 h 306"/>
                <a:gd name="T68" fmla="*/ 16 w 202"/>
                <a:gd name="T69" fmla="*/ 41 h 306"/>
                <a:gd name="T70" fmla="*/ 16 w 202"/>
                <a:gd name="T71" fmla="*/ 44 h 306"/>
                <a:gd name="T72" fmla="*/ 16 w 202"/>
                <a:gd name="T73" fmla="*/ 46 h 306"/>
                <a:gd name="T74" fmla="*/ 17 w 202"/>
                <a:gd name="T75" fmla="*/ 50 h 306"/>
                <a:gd name="T76" fmla="*/ 18 w 202"/>
                <a:gd name="T77" fmla="*/ 53 h 306"/>
                <a:gd name="T78" fmla="*/ 18 w 202"/>
                <a:gd name="T79" fmla="*/ 55 h 306"/>
                <a:gd name="T80" fmla="*/ 18 w 202"/>
                <a:gd name="T81" fmla="*/ 59 h 306"/>
                <a:gd name="T82" fmla="*/ 18 w 202"/>
                <a:gd name="T83" fmla="*/ 62 h 306"/>
                <a:gd name="T84" fmla="*/ 18 w 202"/>
                <a:gd name="T85" fmla="*/ 67 h 306"/>
                <a:gd name="T86" fmla="*/ 18 w 202"/>
                <a:gd name="T87" fmla="*/ 73 h 306"/>
                <a:gd name="T88" fmla="*/ 19 w 202"/>
                <a:gd name="T89" fmla="*/ 76 h 306"/>
                <a:gd name="T90" fmla="*/ 20 w 202"/>
                <a:gd name="T91" fmla="*/ 80 h 306"/>
                <a:gd name="T92" fmla="*/ 20 w 202"/>
                <a:gd name="T93" fmla="*/ 84 h 306"/>
                <a:gd name="T94" fmla="*/ 20 w 202"/>
                <a:gd name="T95" fmla="*/ 90 h 306"/>
                <a:gd name="T96" fmla="*/ 20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Arc 55">
              <a:extLst>
                <a:ext uri="{FF2B5EF4-FFF2-40B4-BE49-F238E27FC236}">
                  <a16:creationId xmlns:a16="http://schemas.microsoft.com/office/drawing/2014/main" id="{9BE20DC3-FEF7-F51E-ECD8-A65A01EE99F1}"/>
                </a:ext>
              </a:extLst>
            </p:cNvPr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Line 56">
              <a:extLst>
                <a:ext uri="{FF2B5EF4-FFF2-40B4-BE49-F238E27FC236}">
                  <a16:creationId xmlns:a16="http://schemas.microsoft.com/office/drawing/2014/main" id="{2421CACD-E4C6-DDA4-B728-3FFD7F552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Oval 57">
              <a:extLst>
                <a:ext uri="{FF2B5EF4-FFF2-40B4-BE49-F238E27FC236}">
                  <a16:creationId xmlns:a16="http://schemas.microsoft.com/office/drawing/2014/main" id="{714072E1-C63B-D9C5-5B88-EF6738AB89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8" name="Line 58">
              <a:extLst>
                <a:ext uri="{FF2B5EF4-FFF2-40B4-BE49-F238E27FC236}">
                  <a16:creationId xmlns:a16="http://schemas.microsoft.com/office/drawing/2014/main" id="{E99E3FAD-F2C8-EAF1-515C-C1BD9FFBCB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1" name="Line 62">
            <a:extLst>
              <a:ext uri="{FF2B5EF4-FFF2-40B4-BE49-F238E27FC236}">
                <a16:creationId xmlns:a16="http://schemas.microsoft.com/office/drawing/2014/main" id="{5C2B419B-29EA-0E2A-7FD5-2F77C9633E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63">
            <a:extLst>
              <a:ext uri="{FF2B5EF4-FFF2-40B4-BE49-F238E27FC236}">
                <a16:creationId xmlns:a16="http://schemas.microsoft.com/office/drawing/2014/main" id="{1EB90B40-3FA1-C000-6F46-C8D00C9009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E47623D9-124B-6694-BB78-EA1904AF1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 with homographies</a:t>
            </a:r>
          </a:p>
        </p:txBody>
      </p:sp>
      <p:sp>
        <p:nvSpPr>
          <p:cNvPr id="22534" name="Rectangle 3">
            <a:extLst>
              <a:ext uri="{FF2B5EF4-FFF2-40B4-BE49-F238E27FC236}">
                <a16:creationId xmlns:a16="http://schemas.microsoft.com/office/drawing/2014/main" id="{B8A70077-1999-7609-71A8-3DFA58D43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22535" name="Object 4">
            <a:extLst>
              <a:ext uri="{FF2B5EF4-FFF2-40B4-BE49-F238E27FC236}">
                <a16:creationId xmlns:a16="http://schemas.microsoft.com/office/drawing/2014/main" id="{181ADB39-46FE-92EB-2578-46ED8F6D09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403600" imgH="3448050" progId="MSPhotoEd.3">
                  <p:embed/>
                </p:oleObj>
              </mc:Choice>
              <mc:Fallback>
                <p:oleObj name="Photo Editor Photo" r:id="rId2" imgW="3403600" imgH="3448050" progId="MSPhotoEd.3">
                  <p:embed/>
                  <p:pic>
                    <p:nvPicPr>
                      <p:cNvPr id="22535" name="Object 4">
                        <a:extLst>
                          <a:ext uri="{FF2B5EF4-FFF2-40B4-BE49-F238E27FC236}">
                            <a16:creationId xmlns:a16="http://schemas.microsoft.com/office/drawing/2014/main" id="{20552DA4-6947-4C4E-B14C-557C49DF04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5">
            <a:extLst>
              <a:ext uri="{FF2B5EF4-FFF2-40B4-BE49-F238E27FC236}">
                <a16:creationId xmlns:a16="http://schemas.microsoft.com/office/drawing/2014/main" id="{DBA8A473-87DE-E872-BE2D-E7609995D0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3403600" imgH="3448050" progId="MSPhotoEd.3">
                  <p:embed/>
                </p:oleObj>
              </mc:Choice>
              <mc:Fallback>
                <p:oleObj name="Photo Editor Photo" r:id="rId4" imgW="3403600" imgH="3448050" progId="MSPhotoEd.3">
                  <p:embed/>
                  <p:pic>
                    <p:nvPicPr>
                      <p:cNvPr id="22536" name="Object 5">
                        <a:extLst>
                          <a:ext uri="{FF2B5EF4-FFF2-40B4-BE49-F238E27FC236}">
                            <a16:creationId xmlns:a16="http://schemas.microsoft.com/office/drawing/2014/main" id="{CD4A5682-3048-2B49-8FEB-1E15317134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537" name="Group 20">
            <a:extLst>
              <a:ext uri="{FF2B5EF4-FFF2-40B4-BE49-F238E27FC236}">
                <a16:creationId xmlns:a16="http://schemas.microsoft.com/office/drawing/2014/main" id="{EF973B79-16F3-08F5-C8F2-06E4BD9F81C4}"/>
              </a:ext>
            </a:extLst>
          </p:cNvPr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2559" name="Freeform 15">
              <a:extLst>
                <a:ext uri="{FF2B5EF4-FFF2-40B4-BE49-F238E27FC236}">
                  <a16:creationId xmlns:a16="http://schemas.microsoft.com/office/drawing/2014/main" id="{B4E7927E-52B4-473A-2450-F826FF617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4 w 202"/>
                <a:gd name="T13" fmla="*/ 11 h 306"/>
                <a:gd name="T14" fmla="*/ 4 w 202"/>
                <a:gd name="T15" fmla="*/ 7 h 306"/>
                <a:gd name="T16" fmla="*/ 4 w 202"/>
                <a:gd name="T17" fmla="*/ 9 h 306"/>
                <a:gd name="T18" fmla="*/ 4 w 202"/>
                <a:gd name="T19" fmla="*/ 6 h 306"/>
                <a:gd name="T20" fmla="*/ 4 w 202"/>
                <a:gd name="T21" fmla="*/ 5 h 306"/>
                <a:gd name="T22" fmla="*/ 4 w 202"/>
                <a:gd name="T23" fmla="*/ 3 h 306"/>
                <a:gd name="T24" fmla="*/ 5 w 202"/>
                <a:gd name="T25" fmla="*/ 4 h 306"/>
                <a:gd name="T26" fmla="*/ 6 w 202"/>
                <a:gd name="T27" fmla="*/ 3 h 306"/>
                <a:gd name="T28" fmla="*/ 6 w 202"/>
                <a:gd name="T29" fmla="*/ 0 h 306"/>
                <a:gd name="T30" fmla="*/ 7 w 202"/>
                <a:gd name="T31" fmla="*/ 0 h 306"/>
                <a:gd name="T32" fmla="*/ 8 w 202"/>
                <a:gd name="T33" fmla="*/ 1 h 306"/>
                <a:gd name="T34" fmla="*/ 8 w 202"/>
                <a:gd name="T35" fmla="*/ 1 h 306"/>
                <a:gd name="T36" fmla="*/ 9 w 202"/>
                <a:gd name="T37" fmla="*/ 3 h 306"/>
                <a:gd name="T38" fmla="*/ 9 w 202"/>
                <a:gd name="T39" fmla="*/ 4 h 306"/>
                <a:gd name="T40" fmla="*/ 10 w 202"/>
                <a:gd name="T41" fmla="*/ 7 h 306"/>
                <a:gd name="T42" fmla="*/ 10 w 202"/>
                <a:gd name="T43" fmla="*/ 7 h 306"/>
                <a:gd name="T44" fmla="*/ 11 w 202"/>
                <a:gd name="T45" fmla="*/ 10 h 306"/>
                <a:gd name="T46" fmla="*/ 11 w 202"/>
                <a:gd name="T47" fmla="*/ 12 h 306"/>
                <a:gd name="T48" fmla="*/ 12 w 202"/>
                <a:gd name="T49" fmla="*/ 11 h 306"/>
                <a:gd name="T50" fmla="*/ 12 w 202"/>
                <a:gd name="T51" fmla="*/ 16 h 306"/>
                <a:gd name="T52" fmla="*/ 12 w 202"/>
                <a:gd name="T53" fmla="*/ 17 h 306"/>
                <a:gd name="T54" fmla="*/ 13 w 202"/>
                <a:gd name="T55" fmla="*/ 19 h 306"/>
                <a:gd name="T56" fmla="*/ 14 w 202"/>
                <a:gd name="T57" fmla="*/ 21 h 306"/>
                <a:gd name="T58" fmla="*/ 14 w 202"/>
                <a:gd name="T59" fmla="*/ 24 h 306"/>
                <a:gd name="T60" fmla="*/ 14 w 202"/>
                <a:gd name="T61" fmla="*/ 27 h 306"/>
                <a:gd name="T62" fmla="*/ 15 w 202"/>
                <a:gd name="T63" fmla="*/ 31 h 306"/>
                <a:gd name="T64" fmla="*/ 15 w 202"/>
                <a:gd name="T65" fmla="*/ 35 h 306"/>
                <a:gd name="T66" fmla="*/ 16 w 202"/>
                <a:gd name="T67" fmla="*/ 36 h 306"/>
                <a:gd name="T68" fmla="*/ 16 w 202"/>
                <a:gd name="T69" fmla="*/ 41 h 306"/>
                <a:gd name="T70" fmla="*/ 16 w 202"/>
                <a:gd name="T71" fmla="*/ 44 h 306"/>
                <a:gd name="T72" fmla="*/ 16 w 202"/>
                <a:gd name="T73" fmla="*/ 46 h 306"/>
                <a:gd name="T74" fmla="*/ 17 w 202"/>
                <a:gd name="T75" fmla="*/ 50 h 306"/>
                <a:gd name="T76" fmla="*/ 18 w 202"/>
                <a:gd name="T77" fmla="*/ 53 h 306"/>
                <a:gd name="T78" fmla="*/ 18 w 202"/>
                <a:gd name="T79" fmla="*/ 55 h 306"/>
                <a:gd name="T80" fmla="*/ 18 w 202"/>
                <a:gd name="T81" fmla="*/ 59 h 306"/>
                <a:gd name="T82" fmla="*/ 18 w 202"/>
                <a:gd name="T83" fmla="*/ 62 h 306"/>
                <a:gd name="T84" fmla="*/ 18 w 202"/>
                <a:gd name="T85" fmla="*/ 67 h 306"/>
                <a:gd name="T86" fmla="*/ 18 w 202"/>
                <a:gd name="T87" fmla="*/ 73 h 306"/>
                <a:gd name="T88" fmla="*/ 19 w 202"/>
                <a:gd name="T89" fmla="*/ 76 h 306"/>
                <a:gd name="T90" fmla="*/ 20 w 202"/>
                <a:gd name="T91" fmla="*/ 80 h 306"/>
                <a:gd name="T92" fmla="*/ 20 w 202"/>
                <a:gd name="T93" fmla="*/ 84 h 306"/>
                <a:gd name="T94" fmla="*/ 20 w 202"/>
                <a:gd name="T95" fmla="*/ 90 h 306"/>
                <a:gd name="T96" fmla="*/ 20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Arc 16">
              <a:extLst>
                <a:ext uri="{FF2B5EF4-FFF2-40B4-BE49-F238E27FC236}">
                  <a16:creationId xmlns:a16="http://schemas.microsoft.com/office/drawing/2014/main" id="{1CCFA21D-F816-7A36-5B52-BFE9F6E6AB01}"/>
                </a:ext>
              </a:extLst>
            </p:cNvPr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Line 17">
              <a:extLst>
                <a:ext uri="{FF2B5EF4-FFF2-40B4-BE49-F238E27FC236}">
                  <a16:creationId xmlns:a16="http://schemas.microsoft.com/office/drawing/2014/main" id="{3677C387-29B9-0424-30D0-240906A539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Oval 18">
              <a:extLst>
                <a:ext uri="{FF2B5EF4-FFF2-40B4-BE49-F238E27FC236}">
                  <a16:creationId xmlns:a16="http://schemas.microsoft.com/office/drawing/2014/main" id="{8C20B85F-78C1-02BB-4326-5CC2F247DF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3" name="Line 19">
              <a:extLst>
                <a:ext uri="{FF2B5EF4-FFF2-40B4-BE49-F238E27FC236}">
                  <a16:creationId xmlns:a16="http://schemas.microsoft.com/office/drawing/2014/main" id="{903AF5BC-C4C4-738F-A167-75F5C6178D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8" name="Line 24">
            <a:extLst>
              <a:ext uri="{FF2B5EF4-FFF2-40B4-BE49-F238E27FC236}">
                <a16:creationId xmlns:a16="http://schemas.microsoft.com/office/drawing/2014/main" id="{25439358-EB9C-C77B-431D-CFE1B2E21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25">
            <a:extLst>
              <a:ext uri="{FF2B5EF4-FFF2-40B4-BE49-F238E27FC236}">
                <a16:creationId xmlns:a16="http://schemas.microsoft.com/office/drawing/2014/main" id="{ED34F4E0-83A7-8E54-0CE2-F56995F4D5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26">
            <a:extLst>
              <a:ext uri="{FF2B5EF4-FFF2-40B4-BE49-F238E27FC236}">
                <a16:creationId xmlns:a16="http://schemas.microsoft.com/office/drawing/2014/main" id="{8D05F899-56F9-E918-C8CC-33FCB0A2DF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27">
            <a:extLst>
              <a:ext uri="{FF2B5EF4-FFF2-40B4-BE49-F238E27FC236}">
                <a16:creationId xmlns:a16="http://schemas.microsoft.com/office/drawing/2014/main" id="{3C3B0A7A-1614-CEA2-AD0C-381BEC697C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42" name="Group 38">
            <a:extLst>
              <a:ext uri="{FF2B5EF4-FFF2-40B4-BE49-F238E27FC236}">
                <a16:creationId xmlns:a16="http://schemas.microsoft.com/office/drawing/2014/main" id="{9188E781-7BE0-848E-D9B6-AE6143E5BF2C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2555" name="Line 34">
              <a:extLst>
                <a:ext uri="{FF2B5EF4-FFF2-40B4-BE49-F238E27FC236}">
                  <a16:creationId xmlns:a16="http://schemas.microsoft.com/office/drawing/2014/main" id="{2FFD0F3F-7F3E-A837-8FAA-B1C6B633F1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Line 35">
              <a:extLst>
                <a:ext uri="{FF2B5EF4-FFF2-40B4-BE49-F238E27FC236}">
                  <a16:creationId xmlns:a16="http://schemas.microsoft.com/office/drawing/2014/main" id="{0CE0C909-B54F-D099-1A86-2D460CD84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Line 36">
              <a:extLst>
                <a:ext uri="{FF2B5EF4-FFF2-40B4-BE49-F238E27FC236}">
                  <a16:creationId xmlns:a16="http://schemas.microsoft.com/office/drawing/2014/main" id="{ED865851-AF88-72C3-4203-BC8C544104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Line 37">
              <a:extLst>
                <a:ext uri="{FF2B5EF4-FFF2-40B4-BE49-F238E27FC236}">
                  <a16:creationId xmlns:a16="http://schemas.microsoft.com/office/drawing/2014/main" id="{E8D00503-832E-B19C-4101-2F4D158427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3" name="Text Box 39">
            <a:extLst>
              <a:ext uri="{FF2B5EF4-FFF2-40B4-BE49-F238E27FC236}">
                <a16:creationId xmlns:a16="http://schemas.microsoft.com/office/drawing/2014/main" id="{6BD30377-466F-BA33-5430-B9BCE92D0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image plane in front</a:t>
            </a:r>
          </a:p>
        </p:txBody>
      </p:sp>
      <p:sp>
        <p:nvSpPr>
          <p:cNvPr id="22544" name="Text Box 40">
            <a:extLst>
              <a:ext uri="{FF2B5EF4-FFF2-40B4-BE49-F238E27FC236}">
                <a16:creationId xmlns:a16="http://schemas.microsoft.com/office/drawing/2014/main" id="{2130B64B-3342-7576-F7A8-DE4BA6D49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image plane below</a:t>
            </a:r>
          </a:p>
        </p:txBody>
      </p:sp>
      <p:sp>
        <p:nvSpPr>
          <p:cNvPr id="22545" name="Line 41">
            <a:extLst>
              <a:ext uri="{FF2B5EF4-FFF2-40B4-BE49-F238E27FC236}">
                <a16:creationId xmlns:a16="http://schemas.microsoft.com/office/drawing/2014/main" id="{C918AFD5-DFC1-C53D-A7F5-FD6523D61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5">
            <a:extLst>
              <a:ext uri="{FF2B5EF4-FFF2-40B4-BE49-F238E27FC236}">
                <a16:creationId xmlns:a16="http://schemas.microsoft.com/office/drawing/2014/main" id="{D41FE07A-D8EE-8269-8257-5FFED2037DFA}"/>
              </a:ext>
            </a:extLst>
          </p:cNvPr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2553" name="Text Box 43">
              <a:extLst>
                <a:ext uri="{FF2B5EF4-FFF2-40B4-BE49-F238E27FC236}">
                  <a16:creationId xmlns:a16="http://schemas.microsoft.com/office/drawing/2014/main" id="{AA0C271F-27E2-6043-103B-AF4B979C3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/>
                <a:t>black area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where no pixel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maps to</a:t>
              </a:r>
            </a:p>
          </p:txBody>
        </p:sp>
        <p:sp>
          <p:nvSpPr>
            <p:cNvPr id="22554" name="Line 44">
              <a:extLst>
                <a:ext uri="{FF2B5EF4-FFF2-40B4-BE49-F238E27FC236}">
                  <a16:creationId xmlns:a16="http://schemas.microsoft.com/office/drawing/2014/main" id="{9B1CD032-A2A2-6A12-F8C4-93ADFE1A94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7" name="Line 60">
            <a:extLst>
              <a:ext uri="{FF2B5EF4-FFF2-40B4-BE49-F238E27FC236}">
                <a16:creationId xmlns:a16="http://schemas.microsoft.com/office/drawing/2014/main" id="{5C7F7388-858A-872E-23B3-E66DCAFFD0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61">
            <a:extLst>
              <a:ext uri="{FF2B5EF4-FFF2-40B4-BE49-F238E27FC236}">
                <a16:creationId xmlns:a16="http://schemas.microsoft.com/office/drawing/2014/main" id="{C01F2C59-3CF0-89CF-7B10-E4B805A000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8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4B223B8-9252-474D-957B-4B75A5517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rectification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4B7AD71-9203-EB49-9756-D6E275EDC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23556" name="Object 4">
            <a:extLst>
              <a:ext uri="{FF2B5EF4-FFF2-40B4-BE49-F238E27FC236}">
                <a16:creationId xmlns:a16="http://schemas.microsoft.com/office/drawing/2014/main" id="{1352BD0D-8324-0642-A97D-20AFB3DF39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403600" imgH="3448050" progId="MSPhotoEd.3">
                  <p:embed/>
                </p:oleObj>
              </mc:Choice>
              <mc:Fallback>
                <p:oleObj name="Photo Editor Photo" r:id="rId2" imgW="3403600" imgH="344805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>
            <a:extLst>
              <a:ext uri="{FF2B5EF4-FFF2-40B4-BE49-F238E27FC236}">
                <a16:creationId xmlns:a16="http://schemas.microsoft.com/office/drawing/2014/main" id="{90853E77-9D40-2E45-97DF-4F39DB06BA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3403600" imgH="3448050" progId="MSPhotoEd.3">
                  <p:embed/>
                </p:oleObj>
              </mc:Choice>
              <mc:Fallback>
                <p:oleObj name="Photo Editor Photo" r:id="rId4" imgW="3403600" imgH="344805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Oval 6">
            <a:extLst>
              <a:ext uri="{FF2B5EF4-FFF2-40B4-BE49-F238E27FC236}">
                <a16:creationId xmlns:a16="http://schemas.microsoft.com/office/drawing/2014/main" id="{9A7FAFDF-D439-7A46-A23B-B0EA8632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59" name="Oval 7">
            <a:extLst>
              <a:ext uri="{FF2B5EF4-FFF2-40B4-BE49-F238E27FC236}">
                <a16:creationId xmlns:a16="http://schemas.microsoft.com/office/drawing/2014/main" id="{49B0F375-DEC0-EC4D-BD74-FE599D245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0" name="Oval 8">
            <a:extLst>
              <a:ext uri="{FF2B5EF4-FFF2-40B4-BE49-F238E27FC236}">
                <a16:creationId xmlns:a16="http://schemas.microsoft.com/office/drawing/2014/main" id="{01E0A642-BEE7-BF45-B779-5AA833D70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1" name="Oval 9">
            <a:extLst>
              <a:ext uri="{FF2B5EF4-FFF2-40B4-BE49-F238E27FC236}">
                <a16:creationId xmlns:a16="http://schemas.microsoft.com/office/drawing/2014/main" id="{32DC9885-0CA4-DB43-B27D-10F8521E5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2" name="Oval 10">
            <a:extLst>
              <a:ext uri="{FF2B5EF4-FFF2-40B4-BE49-F238E27FC236}">
                <a16:creationId xmlns:a16="http://schemas.microsoft.com/office/drawing/2014/main" id="{AA899C26-7D32-EB47-AD3E-7EF17F8B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65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3" name="Oval 11">
            <a:extLst>
              <a:ext uri="{FF2B5EF4-FFF2-40B4-BE49-F238E27FC236}">
                <a16:creationId xmlns:a16="http://schemas.microsoft.com/office/drawing/2014/main" id="{4B800F2F-7976-BD45-A1DB-14AF2A619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91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4" name="Oval 12">
            <a:extLst>
              <a:ext uri="{FF2B5EF4-FFF2-40B4-BE49-F238E27FC236}">
                <a16:creationId xmlns:a16="http://schemas.microsoft.com/office/drawing/2014/main" id="{F6A92178-7208-2049-9F6E-698DB00A2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7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5" name="Oval 13">
            <a:extLst>
              <a:ext uri="{FF2B5EF4-FFF2-40B4-BE49-F238E27FC236}">
                <a16:creationId xmlns:a16="http://schemas.microsoft.com/office/drawing/2014/main" id="{2F4AAC9F-0C56-E741-BE7B-F91FCEB3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6" name="Rectangle 14">
            <a:extLst>
              <a:ext uri="{FF2B5EF4-FFF2-40B4-BE49-F238E27FC236}">
                <a16:creationId xmlns:a16="http://schemas.microsoft.com/office/drawing/2014/main" id="{D8B7DBDF-4DC3-4D49-AB9E-044FDF662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To unwarp (rectify) an image</a:t>
            </a:r>
          </a:p>
          <a:p>
            <a:pPr lvl="1"/>
            <a:r>
              <a:rPr lang="en-US" altLang="en-US" dirty="0"/>
              <a:t>Find the </a:t>
            </a:r>
            <a:r>
              <a:rPr lang="en-US" altLang="en-US" dirty="0" err="1"/>
              <a:t>homography</a:t>
            </a:r>
            <a:r>
              <a:rPr lang="en-US" altLang="en-US" dirty="0"/>
              <a:t> </a:t>
            </a:r>
            <a:r>
              <a:rPr lang="en-US" altLang="en-US" b="1" dirty="0"/>
              <a:t>H</a:t>
            </a:r>
            <a:r>
              <a:rPr lang="en-US" altLang="en-US" dirty="0"/>
              <a:t> given a set of </a:t>
            </a:r>
            <a:r>
              <a:rPr lang="en-US" altLang="en-US" b="1" dirty="0"/>
              <a:t>p</a:t>
            </a:r>
            <a:r>
              <a:rPr lang="en-US" altLang="en-US" dirty="0"/>
              <a:t> and </a:t>
            </a:r>
            <a:r>
              <a:rPr lang="en-US" altLang="en-US" b="1" dirty="0"/>
              <a:t>p’ </a:t>
            </a:r>
            <a:r>
              <a:rPr lang="en-US" altLang="en-US" dirty="0"/>
              <a:t>pairs</a:t>
            </a:r>
          </a:p>
          <a:p>
            <a:pPr lvl="1"/>
            <a:r>
              <a:rPr lang="en-US" altLang="en-US" dirty="0"/>
              <a:t>How many correspondences are needed?</a:t>
            </a:r>
          </a:p>
          <a:p>
            <a:pPr lvl="1"/>
            <a:r>
              <a:rPr lang="en-US" altLang="en-US" dirty="0"/>
              <a:t>Tricky to write H analytically, but we can </a:t>
            </a:r>
            <a:r>
              <a:rPr lang="en-US" altLang="en-US" u="sng" dirty="0"/>
              <a:t>solve</a:t>
            </a:r>
            <a:r>
              <a:rPr lang="en-US" altLang="en-US" dirty="0"/>
              <a:t> for it!</a:t>
            </a:r>
          </a:p>
          <a:p>
            <a:pPr lvl="2">
              <a:buFontTx/>
              <a:buChar char="•"/>
            </a:pPr>
            <a:r>
              <a:rPr lang="en-US" altLang="en-US" sz="2000" dirty="0"/>
              <a:t>Find such H that “best” transforms points p into p’ </a:t>
            </a:r>
          </a:p>
          <a:p>
            <a:pPr lvl="2">
              <a:buFontTx/>
              <a:buChar char="•"/>
            </a:pPr>
            <a:r>
              <a:rPr lang="en-US" altLang="en-US" sz="2000" dirty="0"/>
              <a:t>Use least-squares!</a:t>
            </a:r>
          </a:p>
        </p:txBody>
      </p:sp>
      <p:sp>
        <p:nvSpPr>
          <p:cNvPr id="23567" name="Text Box 15">
            <a:extLst>
              <a:ext uri="{FF2B5EF4-FFF2-40B4-BE49-F238E27FC236}">
                <a16:creationId xmlns:a16="http://schemas.microsoft.com/office/drawing/2014/main" id="{FF438774-3621-D54A-A23A-D3172FC62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33369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3568" name="Text Box 16">
            <a:extLst>
              <a:ext uri="{FF2B5EF4-FFF2-40B4-BE49-F238E27FC236}">
                <a16:creationId xmlns:a16="http://schemas.microsoft.com/office/drawing/2014/main" id="{F3D458E9-9348-D245-A10C-94B5C7EFA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163" y="3124200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p’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AD8315E-7DDB-AB4C-B425-5FC0A27C4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Least Squares Example</a:t>
            </a:r>
          </a:p>
        </p:txBody>
      </p:sp>
      <p:sp>
        <p:nvSpPr>
          <p:cNvPr id="710659" name="Rectangle 3">
            <a:extLst>
              <a:ext uri="{FF2B5EF4-FFF2-40B4-BE49-F238E27FC236}">
                <a16:creationId xmlns:a16="http://schemas.microsoft.com/office/drawing/2014/main" id="{43AD4923-60EA-5F45-8F7E-0504852DF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idx="1"/>
          </p:nvPr>
        </p:nvSpPr>
        <p:spPr>
          <a:xfrm>
            <a:off x="685800" y="914400"/>
            <a:ext cx="7772400" cy="3429000"/>
          </a:xfrm>
          <a:blipFill rotWithShape="1">
            <a:blip r:embed="rId2"/>
            <a:srcRect/>
            <a:stretch>
              <a:fillRect l="-1256" t="-1243" r="1" b="-53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aphicFrame>
        <p:nvGraphicFramePr>
          <p:cNvPr id="710662" name="Object 6">
            <a:extLst>
              <a:ext uri="{FF2B5EF4-FFF2-40B4-BE49-F238E27FC236}">
                <a16:creationId xmlns:a16="http://schemas.microsoft.com/office/drawing/2014/main" id="{3C5E0839-51E7-F745-90E7-9BE4E4AFF8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2050" y="3379788"/>
          <a:ext cx="2019300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777200" imgH="10528300" progId="Equation.3">
                  <p:embed/>
                </p:oleObj>
              </mc:Choice>
              <mc:Fallback>
                <p:oleObj name="Equation" r:id="rId3" imgW="20777200" imgH="10528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3379788"/>
                        <a:ext cx="2019300" cy="96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0668" name="Object 12">
            <a:extLst>
              <a:ext uri="{FF2B5EF4-FFF2-40B4-BE49-F238E27FC236}">
                <a16:creationId xmlns:a16="http://schemas.microsoft.com/office/drawing/2014/main" id="{7517EDBA-7234-BE4C-AED6-332926F116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64013" y="3352800"/>
          <a:ext cx="2784475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676600" imgH="11112500" progId="Equation.3">
                  <p:embed/>
                </p:oleObj>
              </mc:Choice>
              <mc:Fallback>
                <p:oleObj name="Equation" r:id="rId5" imgW="28676600" imgH="111125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3352800"/>
                        <a:ext cx="2784475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72BCCAE-9F40-4148-8043-5E7192478DA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43800" y="3581400"/>
            <a:ext cx="1049518" cy="461665"/>
          </a:xfrm>
          <a:prstGeom prst="rect">
            <a:avLst/>
          </a:prstGeom>
          <a:blipFill rotWithShape="1">
            <a:blip r:embed="rId7"/>
            <a:stretch>
              <a:fillRect l="-9302" t="-10667" b="-29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10432D2-7DDC-7540-8907-45C5712ED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Least Squares Example</a:t>
            </a:r>
          </a:p>
        </p:txBody>
      </p:sp>
      <p:sp>
        <p:nvSpPr>
          <p:cNvPr id="710659" name="Rectangle 3">
            <a:extLst>
              <a:ext uri="{FF2B5EF4-FFF2-40B4-BE49-F238E27FC236}">
                <a16:creationId xmlns:a16="http://schemas.microsoft.com/office/drawing/2014/main" id="{12617EAE-DCDF-8C40-AD94-63CFD0F37D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idx="1"/>
          </p:nvPr>
        </p:nvSpPr>
        <p:spPr>
          <a:blipFill rotWithShape="1">
            <a:blip r:embed="rId2"/>
            <a:stretch>
              <a:fillRect l="-1255" t="-81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aphicFrame>
        <p:nvGraphicFramePr>
          <p:cNvPr id="25604" name="Object 6">
            <a:extLst>
              <a:ext uri="{FF2B5EF4-FFF2-40B4-BE49-F238E27FC236}">
                <a16:creationId xmlns:a16="http://schemas.microsoft.com/office/drawing/2014/main" id="{AB6BCC3E-C815-014A-92FF-2B5D69596D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2050" y="3379788"/>
          <a:ext cx="2019300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777200" imgH="10528300" progId="Equation.3">
                  <p:embed/>
                </p:oleObj>
              </mc:Choice>
              <mc:Fallback>
                <p:oleObj name="Equation" r:id="rId3" imgW="20777200" imgH="10528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3379788"/>
                        <a:ext cx="2019300" cy="96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12">
            <a:extLst>
              <a:ext uri="{FF2B5EF4-FFF2-40B4-BE49-F238E27FC236}">
                <a16:creationId xmlns:a16="http://schemas.microsoft.com/office/drawing/2014/main" id="{3F24D439-DFB4-504C-9EC5-F08617008C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64013" y="3352800"/>
          <a:ext cx="2784475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676600" imgH="11112500" progId="Equation.3">
                  <p:embed/>
                </p:oleObj>
              </mc:Choice>
              <mc:Fallback>
                <p:oleObj name="Equation" r:id="rId5" imgW="28676600" imgH="111125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3352800"/>
                        <a:ext cx="2784475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0670" name="Picture 14">
            <a:extLst>
              <a:ext uri="{FF2B5EF4-FFF2-40B4-BE49-F238E27FC236}">
                <a16:creationId xmlns:a16="http://schemas.microsoft.com/office/drawing/2014/main" id="{98FF98D8-5074-9144-B8AB-D54E3710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1981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0674" name="Object 18">
            <a:extLst>
              <a:ext uri="{FF2B5EF4-FFF2-40B4-BE49-F238E27FC236}">
                <a16:creationId xmlns:a16="http://schemas.microsoft.com/office/drawing/2014/main" id="{51F47A52-3B84-D943-85D5-61EF62E556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5975" y="4648200"/>
          <a:ext cx="238918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845000" imgH="21653500" progId="Equation.3">
                  <p:embed/>
                </p:oleObj>
              </mc:Choice>
              <mc:Fallback>
                <p:oleObj name="Equation" r:id="rId8" imgW="29845000" imgH="216535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" y="4648200"/>
                        <a:ext cx="2389188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0675" name="Text Box 19">
            <a:extLst>
              <a:ext uri="{FF2B5EF4-FFF2-40B4-BE49-F238E27FC236}">
                <a16:creationId xmlns:a16="http://schemas.microsoft.com/office/drawing/2014/main" id="{3814CFE4-2C03-1146-A8FE-5FB81DC62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6399213"/>
            <a:ext cx="2355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overconstrained</a:t>
            </a:r>
          </a:p>
        </p:txBody>
      </p:sp>
      <p:graphicFrame>
        <p:nvGraphicFramePr>
          <p:cNvPr id="710678" name="Object 22">
            <a:extLst>
              <a:ext uri="{FF2B5EF4-FFF2-40B4-BE49-F238E27FC236}">
                <a16:creationId xmlns:a16="http://schemas.microsoft.com/office/drawing/2014/main" id="{6596BBF3-E34A-454E-8622-35B046E69B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5321300"/>
          <a:ext cx="16002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719800" imgH="6438900" progId="Equation.3">
                  <p:embed/>
                </p:oleObj>
              </mc:Choice>
              <mc:Fallback>
                <p:oleObj name="Equation" r:id="rId10" imgW="18719800" imgH="64389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321300"/>
                        <a:ext cx="16002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86E9E12-57CC-1B4A-BD92-CEABFFD1185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43800" y="3581400"/>
            <a:ext cx="1049518" cy="461665"/>
          </a:xfrm>
          <a:prstGeom prst="rect">
            <a:avLst/>
          </a:prstGeom>
          <a:blipFill rotWithShape="1">
            <a:blip r:embed="rId12"/>
            <a:stretch>
              <a:fillRect l="-9302" t="-10667" b="-29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0C6C025-B778-E442-8FC0-5F54BD557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0738F065-E0B0-1549-85D3-92AD5D61D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96" b="10655"/>
          <a:stretch>
            <a:fillRect/>
          </a:stretch>
        </p:blipFill>
        <p:spPr bwMode="auto">
          <a:xfrm>
            <a:off x="1066800" y="2209800"/>
            <a:ext cx="83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5">
            <a:extLst>
              <a:ext uri="{FF2B5EF4-FFF2-40B4-BE49-F238E27FC236}">
                <a16:creationId xmlns:a16="http://schemas.microsoft.com/office/drawing/2014/main" id="{9725F2DD-B6CD-7145-A087-1E8B8B9D9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altLang="en-US"/>
              <a:t>What do we see?</a:t>
            </a:r>
          </a:p>
        </p:txBody>
      </p:sp>
      <p:sp>
        <p:nvSpPr>
          <p:cNvPr id="6149" name="Text Box 6">
            <a:extLst>
              <a:ext uri="{FF2B5EF4-FFF2-40B4-BE49-F238E27FC236}">
                <a16:creationId xmlns:a16="http://schemas.microsoft.com/office/drawing/2014/main" id="{D65481CF-576E-724E-B41D-5C1034A41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i="1"/>
              <a:t>3D world</a:t>
            </a:r>
          </a:p>
        </p:txBody>
      </p:sp>
      <p:sp>
        <p:nvSpPr>
          <p:cNvPr id="6150" name="Text Box 7">
            <a:extLst>
              <a:ext uri="{FF2B5EF4-FFF2-40B4-BE49-F238E27FC236}">
                <a16:creationId xmlns:a16="http://schemas.microsoft.com/office/drawing/2014/main" id="{FB52616F-2F88-7F4A-BD57-C6E540F4E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i="1"/>
              <a:t>2D image</a:t>
            </a:r>
          </a:p>
        </p:txBody>
      </p:sp>
      <p:sp>
        <p:nvSpPr>
          <p:cNvPr id="6151" name="Line 8">
            <a:extLst>
              <a:ext uri="{FF2B5EF4-FFF2-40B4-BE49-F238E27FC236}">
                <a16:creationId xmlns:a16="http://schemas.microsoft.com/office/drawing/2014/main" id="{03701688-2831-C54C-AB80-AD55B467F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5908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Text Box 9">
            <a:extLst>
              <a:ext uri="{FF2B5EF4-FFF2-40B4-BE49-F238E27FC236}">
                <a16:creationId xmlns:a16="http://schemas.microsoft.com/office/drawing/2014/main" id="{7EA9BAFB-4682-F143-8E12-C2491D085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9580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Painted 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backdrop</a:t>
            </a:r>
          </a:p>
        </p:txBody>
      </p:sp>
      <p:sp>
        <p:nvSpPr>
          <p:cNvPr id="6153" name="Line 10">
            <a:extLst>
              <a:ext uri="{FF2B5EF4-FFF2-40B4-BE49-F238E27FC236}">
                <a16:creationId xmlns:a16="http://schemas.microsoft.com/office/drawing/2014/main" id="{1F4D4943-FF06-CE42-B7BE-5FAAAE5A3F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81200" y="4343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08A44C7-E9D7-D14F-A3C7-3209E6F56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Least-Squares</a:t>
            </a:r>
          </a:p>
        </p:txBody>
      </p:sp>
      <p:sp>
        <p:nvSpPr>
          <p:cNvPr id="26627" name="Rectangle 5">
            <a:extLst>
              <a:ext uri="{FF2B5EF4-FFF2-40B4-BE49-F238E27FC236}">
                <a16:creationId xmlns:a16="http://schemas.microsoft.com/office/drawing/2014/main" id="{78E41186-A9E6-AF4D-8AFB-6180A89A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9372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>
                <a:cs typeface="Times New Roman" panose="02020603050405020304" pitchFamily="18" charset="0"/>
              </a:rPr>
              <a:t>Solve:</a:t>
            </a:r>
          </a:p>
          <a:p>
            <a:pPr>
              <a:lnSpc>
                <a:spcPct val="90000"/>
              </a:lnSpc>
            </a:pPr>
            <a:r>
              <a:rPr lang="en-US" altLang="en-US" sz="3200">
                <a:cs typeface="Times New Roman" panose="02020603050405020304" pitchFamily="18" charset="0"/>
              </a:rPr>
              <a:t>	 A </a:t>
            </a:r>
            <a:r>
              <a:rPr lang="en-US" altLang="en-US" sz="3200" b="1">
                <a:cs typeface="Times New Roman" panose="02020603050405020304" pitchFamily="18" charset="0"/>
              </a:rPr>
              <a:t>x</a:t>
            </a:r>
            <a:r>
              <a:rPr lang="en-US" altLang="en-US" sz="3200"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cs typeface="Times New Roman" panose="02020603050405020304" pitchFamily="18" charset="0"/>
              </a:rPr>
              <a:t> </a:t>
            </a:r>
            <a:r>
              <a:rPr lang="en-US" altLang="en-US" sz="3200">
                <a:cs typeface="Times New Roman" panose="02020603050405020304" pitchFamily="18" charset="0"/>
              </a:rPr>
              <a:t>= </a:t>
            </a:r>
            <a:r>
              <a:rPr lang="en-US" altLang="en-US" sz="3200" b="1">
                <a:cs typeface="Times New Roman" panose="02020603050405020304" pitchFamily="18" charset="0"/>
              </a:rPr>
              <a:t>b</a:t>
            </a:r>
          </a:p>
          <a:p>
            <a:pPr>
              <a:lnSpc>
                <a:spcPct val="90000"/>
              </a:lnSpc>
            </a:pPr>
            <a:r>
              <a:rPr lang="en-US" altLang="en-US" sz="1800" b="1">
                <a:cs typeface="Times New Roman" panose="02020603050405020304" pitchFamily="18" charset="0"/>
              </a:rPr>
              <a:t>     (N,d)(d,1) = (N,1)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altLang="en-US" sz="3200" b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>
                <a:cs typeface="Times New Roman" panose="02020603050405020304" pitchFamily="18" charset="0"/>
              </a:rPr>
              <a:t>Normal equations</a:t>
            </a:r>
          </a:p>
          <a:p>
            <a:pPr>
              <a:lnSpc>
                <a:spcPct val="90000"/>
              </a:lnSpc>
            </a:pPr>
            <a:r>
              <a:rPr lang="en-US" altLang="en-US" sz="3200">
                <a:cs typeface="Times New Roman" panose="02020603050405020304" pitchFamily="18" charset="0"/>
              </a:rPr>
              <a:t>	A</a:t>
            </a:r>
            <a:r>
              <a:rPr lang="en-US" altLang="en-US" sz="3200" baseline="30000">
                <a:cs typeface="Times New Roman" panose="02020603050405020304" pitchFamily="18" charset="0"/>
              </a:rPr>
              <a:t>T</a:t>
            </a:r>
            <a:r>
              <a:rPr lang="en-US" altLang="en-US" sz="3200">
                <a:cs typeface="Times New Roman" panose="02020603050405020304" pitchFamily="18" charset="0"/>
              </a:rPr>
              <a:t>A  </a:t>
            </a:r>
            <a:r>
              <a:rPr lang="en-US" altLang="en-US" sz="3200" b="1">
                <a:cs typeface="Times New Roman" panose="02020603050405020304" pitchFamily="18" charset="0"/>
              </a:rPr>
              <a:t>x</a:t>
            </a:r>
            <a:r>
              <a:rPr lang="en-US" altLang="en-US" sz="3200" baseline="30000">
                <a:cs typeface="Times New Roman" panose="02020603050405020304" pitchFamily="18" charset="0"/>
              </a:rPr>
              <a:t>     </a:t>
            </a:r>
            <a:r>
              <a:rPr lang="en-US" altLang="en-US" sz="3200">
                <a:cs typeface="Times New Roman" panose="02020603050405020304" pitchFamily="18" charset="0"/>
              </a:rPr>
              <a:t>= A</a:t>
            </a:r>
            <a:r>
              <a:rPr lang="en-US" altLang="en-US" sz="3200" baseline="30000">
                <a:cs typeface="Times New Roman" panose="02020603050405020304" pitchFamily="18" charset="0"/>
              </a:rPr>
              <a:t>T</a:t>
            </a:r>
            <a:r>
              <a:rPr lang="en-US" altLang="en-US" sz="3200" b="1">
                <a:cs typeface="Times New Roman" panose="02020603050405020304" pitchFamily="18" charset="0"/>
              </a:rPr>
              <a:t>b</a:t>
            </a:r>
          </a:p>
          <a:p>
            <a:pPr>
              <a:lnSpc>
                <a:spcPct val="90000"/>
              </a:lnSpc>
            </a:pPr>
            <a:r>
              <a:rPr lang="en-US" altLang="en-US" sz="1800" b="1">
                <a:cs typeface="Times New Roman" panose="02020603050405020304" pitchFamily="18" charset="0"/>
              </a:rPr>
              <a:t> (d,N)(N,d)(d,1)   = (d,N)(N,1)</a:t>
            </a:r>
          </a:p>
          <a:p>
            <a:pPr>
              <a:lnSpc>
                <a:spcPct val="90000"/>
              </a:lnSpc>
            </a:pPr>
            <a:endParaRPr lang="en-US" altLang="en-US" sz="3200" b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>
                <a:cs typeface="Times New Roman" panose="02020603050405020304" pitchFamily="18" charset="0"/>
              </a:rPr>
              <a:t>Solution:</a:t>
            </a:r>
          </a:p>
          <a:p>
            <a:pPr>
              <a:lnSpc>
                <a:spcPct val="90000"/>
              </a:lnSpc>
            </a:pPr>
            <a:r>
              <a:rPr lang="en-US" altLang="en-US" sz="3200">
                <a:cs typeface="Times New Roman" panose="02020603050405020304" pitchFamily="18" charset="0"/>
              </a:rPr>
              <a:t>	</a:t>
            </a:r>
            <a:r>
              <a:rPr lang="en-US" altLang="en-US" sz="3200" b="1">
                <a:cs typeface="Times New Roman" panose="02020603050405020304" pitchFamily="18" charset="0"/>
              </a:rPr>
              <a:t>x</a:t>
            </a:r>
            <a:r>
              <a:rPr lang="en-US" altLang="en-US" sz="3200" baseline="30000">
                <a:cs typeface="Times New Roman" panose="02020603050405020304" pitchFamily="18" charset="0"/>
              </a:rPr>
              <a:t>    </a:t>
            </a:r>
            <a:r>
              <a:rPr lang="en-US" altLang="en-US" sz="3200">
                <a:cs typeface="Times New Roman" panose="02020603050405020304" pitchFamily="18" charset="0"/>
              </a:rPr>
              <a:t>= </a:t>
            </a:r>
            <a:r>
              <a:rPr lang="en-US" altLang="en-US" sz="3200">
                <a:solidFill>
                  <a:srgbClr val="C00000"/>
                </a:solidFill>
                <a:cs typeface="Times New Roman" panose="02020603050405020304" pitchFamily="18" charset="0"/>
              </a:rPr>
              <a:t>(A</a:t>
            </a:r>
            <a:r>
              <a:rPr lang="en-US" altLang="en-US" sz="3200" baseline="30000">
                <a:solidFill>
                  <a:srgbClr val="C0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3200">
                <a:solidFill>
                  <a:srgbClr val="C00000"/>
                </a:solidFill>
                <a:cs typeface="Times New Roman" panose="02020603050405020304" pitchFamily="18" charset="0"/>
              </a:rPr>
              <a:t>A)</a:t>
            </a:r>
            <a:r>
              <a:rPr lang="en-US" altLang="en-US" sz="3200" baseline="30000">
                <a:solidFill>
                  <a:srgbClr val="C00000"/>
                </a:solidFill>
                <a:cs typeface="Times New Roman" panose="02020603050405020304" pitchFamily="18" charset="0"/>
              </a:rPr>
              <a:t>-1</a:t>
            </a:r>
            <a:r>
              <a:rPr lang="en-US" altLang="en-US" sz="3200">
                <a:cs typeface="Times New Roman" panose="02020603050405020304" pitchFamily="18" charset="0"/>
              </a:rPr>
              <a:t>A</a:t>
            </a:r>
            <a:r>
              <a:rPr lang="en-US" altLang="en-US" sz="3200" baseline="30000">
                <a:cs typeface="Times New Roman" panose="02020603050405020304" pitchFamily="18" charset="0"/>
              </a:rPr>
              <a:t>T</a:t>
            </a:r>
            <a:r>
              <a:rPr lang="en-US" altLang="en-US" sz="3200" b="1">
                <a:cs typeface="Times New Roman" panose="02020603050405020304" pitchFamily="18" charset="0"/>
              </a:rPr>
              <a:t>b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altLang="en-US" sz="3200" b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3200" b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1800" b="1">
                <a:cs typeface="Times New Roman" panose="02020603050405020304" pitchFamily="18" charset="0"/>
              </a:rPr>
              <a:t>     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2DC2AFA6-3A49-0A4C-A7CA-C9561BD2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524000"/>
            <a:ext cx="7620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9" name="Text Box 7">
            <a:extLst>
              <a:ext uri="{FF2B5EF4-FFF2-40B4-BE49-F238E27FC236}">
                <a16:creationId xmlns:a16="http://schemas.microsoft.com/office/drawing/2014/main" id="{830A0691-E591-6943-B6F7-4D4D005BD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362200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/>
              <a:t>A</a:t>
            </a:r>
          </a:p>
        </p:txBody>
      </p:sp>
      <p:sp>
        <p:nvSpPr>
          <p:cNvPr id="26630" name="Text Box 9">
            <a:extLst>
              <a:ext uri="{FF2B5EF4-FFF2-40B4-BE49-F238E27FC236}">
                <a16:creationId xmlns:a16="http://schemas.microsoft.com/office/drawing/2014/main" id="{D85E38D1-D79B-CE42-9762-BD1B3A8B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066800"/>
            <a:ext cx="3063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6631" name="Text Box 11">
            <a:extLst>
              <a:ext uri="{FF2B5EF4-FFF2-40B4-BE49-F238E27FC236}">
                <a16:creationId xmlns:a16="http://schemas.microsoft.com/office/drawing/2014/main" id="{379460F2-FE0E-8442-AFA2-C70E0F1B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14600"/>
            <a:ext cx="3333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6632" name="Text Box 12">
            <a:extLst>
              <a:ext uri="{FF2B5EF4-FFF2-40B4-BE49-F238E27FC236}">
                <a16:creationId xmlns:a16="http://schemas.microsoft.com/office/drawing/2014/main" id="{0D3ABFB5-1FCB-3B42-A47F-DF35F0AA8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5" y="4302125"/>
            <a:ext cx="28829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rank(A)</a:t>
            </a:r>
            <a:r>
              <a:rPr lang="en-US" altLang="en-US">
                <a:sym typeface="Symbol" pitchFamily="2" charset="2"/>
              </a:rPr>
              <a:t></a:t>
            </a:r>
            <a:r>
              <a:rPr lang="en-US" altLang="en-US"/>
              <a:t>min(d,N)</a:t>
            </a:r>
          </a:p>
          <a:p>
            <a:pPr>
              <a:spcBef>
                <a:spcPct val="0"/>
              </a:spcBef>
            </a:pPr>
            <a:r>
              <a:rPr lang="en-US" altLang="en-US"/>
              <a:t>assume rank(A)=d</a:t>
            </a:r>
          </a:p>
          <a:p>
            <a:pPr>
              <a:spcBef>
                <a:spcPct val="0"/>
              </a:spcBef>
            </a:pPr>
            <a:r>
              <a:rPr lang="en-US" altLang="en-US"/>
              <a:t>implies rank(A</a:t>
            </a:r>
            <a:r>
              <a:rPr lang="en-US" altLang="en-US" baseline="30000"/>
              <a:t>T</a:t>
            </a:r>
            <a:r>
              <a:rPr lang="en-US" altLang="en-US"/>
              <a:t>A)=d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C00000"/>
                </a:solidFill>
              </a:rPr>
              <a:t>A</a:t>
            </a:r>
            <a:r>
              <a:rPr lang="en-US" altLang="en-US" baseline="30000">
                <a:solidFill>
                  <a:srgbClr val="C00000"/>
                </a:solidFill>
              </a:rPr>
              <a:t>T</a:t>
            </a:r>
            <a:r>
              <a:rPr lang="en-US" altLang="en-US">
                <a:solidFill>
                  <a:srgbClr val="C00000"/>
                </a:solidFill>
              </a:rPr>
              <a:t>A is invertible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6D379B5-7746-5B44-A028-CBBAA0BD0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Solving for homographies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B16BD73-AA7A-2442-ABF0-D764B153FD8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altLang="en-US" sz="2000"/>
              <a:t>Can set scale factor </a:t>
            </a:r>
            <a:r>
              <a:rPr lang="en-US" altLang="en-US" sz="2000" i="1"/>
              <a:t>i</a:t>
            </a:r>
            <a:r>
              <a:rPr lang="en-US" altLang="en-US" sz="2000"/>
              <a:t>=1. So, there are 8 unkowns.</a:t>
            </a:r>
          </a:p>
          <a:p>
            <a:pPr marL="0" indent="0"/>
            <a:r>
              <a:rPr lang="en-US" altLang="en-US" sz="2000"/>
              <a:t>Set up a system of linear equations:</a:t>
            </a:r>
          </a:p>
          <a:p>
            <a:pPr marL="0" indent="0" algn="ctr"/>
            <a:r>
              <a:rPr lang="en-US" altLang="en-US" sz="2000" b="1"/>
              <a:t>Ah = b</a:t>
            </a:r>
          </a:p>
          <a:p>
            <a:pPr marL="0" indent="0"/>
            <a:r>
              <a:rPr lang="en-US" altLang="en-US" sz="2000"/>
              <a:t>where vector of unknowns h = [a,b,c,d,e,f,g,h]</a:t>
            </a:r>
            <a:r>
              <a:rPr lang="en-US" altLang="en-US" sz="2000" baseline="30000"/>
              <a:t>T</a:t>
            </a:r>
          </a:p>
          <a:p>
            <a:pPr marL="0" indent="0"/>
            <a:r>
              <a:rPr lang="en-US" altLang="en-US" sz="2000"/>
              <a:t>Need at least 8 eqs, but the more the better…</a:t>
            </a:r>
          </a:p>
          <a:p>
            <a:pPr marL="0" indent="0"/>
            <a:r>
              <a:rPr lang="en-US" altLang="en-US" sz="2000"/>
              <a:t>Solve for h. If overconstrained, solve using least-squares: </a:t>
            </a:r>
          </a:p>
          <a:p>
            <a:pPr marL="0" indent="0"/>
            <a:endParaRPr lang="en-US" altLang="en-US" sz="2000"/>
          </a:p>
          <a:p>
            <a:pPr marL="0" indent="0"/>
            <a:r>
              <a:rPr lang="en-US" altLang="en-US" sz="2000"/>
              <a:t>Can be done in Matlab using “\” command</a:t>
            </a:r>
          </a:p>
          <a:p>
            <a:pPr lvl="1"/>
            <a:r>
              <a:rPr lang="en-US" altLang="en-US" sz="1800"/>
              <a:t>see “help lmdivide”</a:t>
            </a:r>
          </a:p>
        </p:txBody>
      </p:sp>
      <p:graphicFrame>
        <p:nvGraphicFramePr>
          <p:cNvPr id="27652" name="Object 5">
            <a:extLst>
              <a:ext uri="{FF2B5EF4-FFF2-40B4-BE49-F238E27FC236}">
                <a16:creationId xmlns:a16="http://schemas.microsoft.com/office/drawing/2014/main" id="{2326459A-4F97-F244-BE95-68F69A0B8E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1295400"/>
          <a:ext cx="3259138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394900" imgH="16090900" progId="Equation.3">
                  <p:embed/>
                </p:oleObj>
              </mc:Choice>
              <mc:Fallback>
                <p:oleObj name="Equation" r:id="rId2" imgW="35394900" imgH="16090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95400"/>
                        <a:ext cx="3259138" cy="148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Rectangle 9">
            <a:extLst>
              <a:ext uri="{FF2B5EF4-FFF2-40B4-BE49-F238E27FC236}">
                <a16:creationId xmlns:a16="http://schemas.microsoft.com/office/drawing/2014/main" id="{AE384795-3E7B-EE49-91B2-ED0116A19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p’</a:t>
            </a:r>
            <a:r>
              <a:rPr lang="en-US" altLang="en-US"/>
              <a:t> = </a:t>
            </a:r>
            <a:r>
              <a:rPr lang="en-US" altLang="en-US" b="1"/>
              <a:t>Hp</a:t>
            </a:r>
          </a:p>
        </p:txBody>
      </p:sp>
      <p:graphicFrame>
        <p:nvGraphicFramePr>
          <p:cNvPr id="27654" name="Object 10">
            <a:extLst>
              <a:ext uri="{FF2B5EF4-FFF2-40B4-BE49-F238E27FC236}">
                <a16:creationId xmlns:a16="http://schemas.microsoft.com/office/drawing/2014/main" id="{BD41193C-C594-AC41-8952-B823D89C4DE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200400" y="5037138"/>
          <a:ext cx="160020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719800" imgH="6146800" progId="Equation.3">
                  <p:embed/>
                </p:oleObj>
              </mc:Choice>
              <mc:Fallback>
                <p:oleObj name="Equation" r:id="rId4" imgW="18719800" imgH="6146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037138"/>
                        <a:ext cx="1600200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30FF1CC1-C0A4-0A44-97FA-BDE4EB509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rectification</a:t>
            </a:r>
          </a:p>
        </p:txBody>
      </p:sp>
      <p:pic>
        <p:nvPicPr>
          <p:cNvPr id="28675" name="Picture 5">
            <a:extLst>
              <a:ext uri="{FF2B5EF4-FFF2-40B4-BE49-F238E27FC236}">
                <a16:creationId xmlns:a16="http://schemas.microsoft.com/office/drawing/2014/main" id="{8BE725B1-184E-5049-9144-CF42C4EFF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1038"/>
            <a:ext cx="43434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26">
            <a:extLst>
              <a:ext uri="{FF2B5EF4-FFF2-40B4-BE49-F238E27FC236}">
                <a16:creationId xmlns:a16="http://schemas.microsoft.com/office/drawing/2014/main" id="{656BD1B1-2FE2-E54A-BD3C-CF4988F9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990600"/>
            <a:ext cx="43053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8">
            <a:extLst>
              <a:ext uri="{FF2B5EF4-FFF2-40B4-BE49-F238E27FC236}">
                <a16:creationId xmlns:a16="http://schemas.microsoft.com/office/drawing/2014/main" id="{494533D2-DB5A-424E-B351-067721E0A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368675"/>
            <a:ext cx="18494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/>
              <a:t>St.Petersburg</a:t>
            </a:r>
          </a:p>
          <a:p>
            <a:pPr>
              <a:spcBef>
                <a:spcPct val="0"/>
              </a:spcBef>
            </a:pPr>
            <a:r>
              <a:rPr lang="en-US" altLang="en-US" sz="1400"/>
              <a:t>photo by A. Tikhonov</a:t>
            </a:r>
          </a:p>
        </p:txBody>
      </p:sp>
      <p:sp>
        <p:nvSpPr>
          <p:cNvPr id="28678" name="Text Box 9">
            <a:extLst>
              <a:ext uri="{FF2B5EF4-FFF2-40B4-BE49-F238E27FC236}">
                <a16:creationId xmlns:a16="http://schemas.microsoft.com/office/drawing/2014/main" id="{F688135B-ACFA-834B-824A-5D2D00DF7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114800"/>
            <a:ext cx="286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Virtual camera rotations</a:t>
            </a:r>
          </a:p>
        </p:txBody>
      </p:sp>
      <p:sp>
        <p:nvSpPr>
          <p:cNvPr id="28679" name="Text Box 10">
            <a:extLst>
              <a:ext uri="{FF2B5EF4-FFF2-40B4-BE49-F238E27FC236}">
                <a16:creationId xmlns:a16="http://schemas.microsoft.com/office/drawing/2014/main" id="{6A908D3E-47B0-9748-82F0-A9527563E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182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Original image</a:t>
            </a:r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3946CABD-7668-E14E-ACB4-18342393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98975"/>
            <a:ext cx="4724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CD4D0-1B1D-BB90-6303-08B63E89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rectification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C5B29-68B7-88F5-D539-8CC842AA6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 descr="May be an image of 1 person">
            <a:extLst>
              <a:ext uri="{FF2B5EF4-FFF2-40B4-BE49-F238E27FC236}">
                <a16:creationId xmlns:a16="http://schemas.microsoft.com/office/drawing/2014/main" id="{01E5F9C8-9664-1A8E-603F-79911A994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43" y="1447800"/>
            <a:ext cx="37703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858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E7D6D39-3A0B-DE4B-8917-948402192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03188"/>
            <a:ext cx="8458200" cy="658812"/>
          </a:xfrm>
        </p:spPr>
        <p:txBody>
          <a:bodyPr/>
          <a:lstStyle/>
          <a:p>
            <a:r>
              <a:rPr lang="en-US" altLang="en-US" sz="3000" dirty="0"/>
              <a:t>Rectification for Art Analysis</a:t>
            </a:r>
          </a:p>
        </p:txBody>
      </p:sp>
      <p:graphicFrame>
        <p:nvGraphicFramePr>
          <p:cNvPr id="745475" name="Object 3">
            <a:extLst>
              <a:ext uri="{FF2B5EF4-FFF2-40B4-BE49-F238E27FC236}">
                <a16:creationId xmlns:a16="http://schemas.microsoft.com/office/drawing/2014/main" id="{843433C3-9CB5-5F46-9CBE-9F03BDE790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879600" imgH="5435600" progId="MSPhotoEd.3">
                  <p:embed/>
                </p:oleObj>
              </mc:Choice>
              <mc:Fallback>
                <p:oleObj name="Photo Editor Photo" r:id="rId2" imgW="1879600" imgH="54356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0" name="Object 4">
            <a:extLst>
              <a:ext uri="{FF2B5EF4-FFF2-40B4-BE49-F238E27FC236}">
                <a16:creationId xmlns:a16="http://schemas.microsoft.com/office/drawing/2014/main" id="{9DA07A39-69A6-5042-A796-4D7930F731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5372100" imgH="3816350" progId="MSPhotoEd.3">
                  <p:embed/>
                </p:oleObj>
              </mc:Choice>
              <mc:Fallback>
                <p:oleObj name="Photo Editor Photo" r:id="rId4" imgW="5372100" imgH="381635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5">
            <a:extLst>
              <a:ext uri="{FF2B5EF4-FFF2-40B4-BE49-F238E27FC236}">
                <a16:creationId xmlns:a16="http://schemas.microsoft.com/office/drawing/2014/main" id="{7D3B0DD5-374E-3E4D-9B4E-50EEFCBE54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2540000" imgH="387350" progId="MSPhotoEd.3">
                  <p:embed/>
                </p:oleObj>
              </mc:Choice>
              <mc:Fallback>
                <p:oleObj name="Photo Editor Photo" r:id="rId6" imgW="2540000" imgH="38735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>
            <a:extLst>
              <a:ext uri="{FF2B5EF4-FFF2-40B4-BE49-F238E27FC236}">
                <a16:creationId xmlns:a16="http://schemas.microsoft.com/office/drawing/2014/main" id="{19A0F3ED-BC30-4D44-9715-7948DBF11850}"/>
              </a:ext>
            </a:extLst>
          </p:cNvPr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29707" name="Group 7">
              <a:extLst>
                <a:ext uri="{FF2B5EF4-FFF2-40B4-BE49-F238E27FC236}">
                  <a16:creationId xmlns:a16="http://schemas.microsoft.com/office/drawing/2014/main" id="{2A6924F2-C146-3043-A74E-1402A66FB9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9709" name="Line 8">
                <a:extLst>
                  <a:ext uri="{FF2B5EF4-FFF2-40B4-BE49-F238E27FC236}">
                    <a16:creationId xmlns:a16="http://schemas.microsoft.com/office/drawing/2014/main" id="{5BBD4C2E-4C3E-8649-B120-AE3343FCA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9710" name="Line 9">
                <a:extLst>
                  <a:ext uri="{FF2B5EF4-FFF2-40B4-BE49-F238E27FC236}">
                    <a16:creationId xmlns:a16="http://schemas.microsoft.com/office/drawing/2014/main" id="{6DFF181C-D8CD-5445-ACDE-9B1EA30324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9711" name="Freeform 10">
                <a:extLst>
                  <a:ext uri="{FF2B5EF4-FFF2-40B4-BE49-F238E27FC236}">
                    <a16:creationId xmlns:a16="http://schemas.microsoft.com/office/drawing/2014/main" id="{4F78DA81-2CFF-AC49-91A7-C38237C43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9708" name="Text Box 11">
              <a:extLst>
                <a:ext uri="{FF2B5EF4-FFF2-40B4-BE49-F238E27FC236}">
                  <a16:creationId xmlns:a16="http://schemas.microsoft.com/office/drawing/2014/main" id="{7C5CF629-233B-AB4B-BA84-B5B09C6B5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>
            <a:extLst>
              <a:ext uri="{FF2B5EF4-FFF2-40B4-BE49-F238E27FC236}">
                <a16:creationId xmlns:a16="http://schemas.microsoft.com/office/drawing/2014/main" id="{E594A78C-E3C3-7B40-8D93-BFFA38C11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Automatically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/>
              <a:t>rectified floor</a:t>
            </a:r>
          </a:p>
        </p:txBody>
      </p:sp>
      <p:sp>
        <p:nvSpPr>
          <p:cNvPr id="745485" name="Text Box 13">
            <a:extLst>
              <a:ext uri="{FF2B5EF4-FFF2-40B4-BE49-F238E27FC236}">
                <a16:creationId xmlns:a16="http://schemas.microsoft.com/office/drawing/2014/main" id="{0FF168CE-0435-D547-928C-010AA6560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The floor (enlarged)</a:t>
            </a:r>
          </a:p>
        </p:txBody>
      </p:sp>
      <p:sp>
        <p:nvSpPr>
          <p:cNvPr id="29705" name="Text Box 14">
            <a:extLst>
              <a:ext uri="{FF2B5EF4-FFF2-40B4-BE49-F238E27FC236}">
                <a16:creationId xmlns:a16="http://schemas.microsoft.com/office/drawing/2014/main" id="{286C7EDA-168F-1143-AB38-CC1F595F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0"/>
            <a:ext cx="634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9706" name="Text Box 15">
            <a:extLst>
              <a:ext uri="{FF2B5EF4-FFF2-40B4-BE49-F238E27FC236}">
                <a16:creationId xmlns:a16="http://schemas.microsoft.com/office/drawing/2014/main" id="{585CAC60-549C-AE4D-8695-B62865E5B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>
            <a:extLst>
              <a:ext uri="{FF2B5EF4-FFF2-40B4-BE49-F238E27FC236}">
                <a16:creationId xmlns:a16="http://schemas.microsoft.com/office/drawing/2014/main" id="{6283B419-6FEE-6441-8D80-7834F839F67A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879600" imgH="5435600" progId="MSPhotoEd.3">
                  <p:embed/>
                </p:oleObj>
              </mc:Choice>
              <mc:Fallback>
                <p:oleObj name="Photo Editor Photo" r:id="rId2" imgW="1879600" imgH="54356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 Box 3">
            <a:extLst>
              <a:ext uri="{FF2B5EF4-FFF2-40B4-BE49-F238E27FC236}">
                <a16:creationId xmlns:a16="http://schemas.microsoft.com/office/drawing/2014/main" id="{F3778A5F-7839-F948-8604-DC04C3250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00EF98F0-6AE3-234E-A499-8280905591A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 rectification</a:t>
            </a:r>
            <a:endParaRPr lang="en-US" altLang="en-US" sz="2000" b="1" i="1"/>
          </a:p>
        </p:txBody>
      </p:sp>
      <p:pic>
        <p:nvPicPr>
          <p:cNvPr id="30725" name="Picture 5" descr="a">
            <a:extLst>
              <a:ext uri="{FF2B5EF4-FFF2-40B4-BE49-F238E27FC236}">
                <a16:creationId xmlns:a16="http://schemas.microsoft.com/office/drawing/2014/main" id="{4BCA2990-D737-F14B-9FEA-BFDA6C9EA56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30726" name="Rectangle 6">
            <a:extLst>
              <a:ext uri="{FF2B5EF4-FFF2-40B4-BE49-F238E27FC236}">
                <a16:creationId xmlns:a16="http://schemas.microsoft.com/office/drawing/2014/main" id="{9988E613-02DB-2449-9E57-D60010085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338" y="103188"/>
            <a:ext cx="8229600" cy="735012"/>
          </a:xfrm>
          <a:noFill/>
        </p:spPr>
        <p:txBody>
          <a:bodyPr/>
          <a:lstStyle/>
          <a:p>
            <a:r>
              <a:rPr lang="en-US" altLang="en-US" sz="3200"/>
              <a:t>Analysing patterns and shapes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05C4CD8C-F777-6549-B158-246981509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19800"/>
            <a:ext cx="4275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2 patterns have been discovered !</a:t>
            </a:r>
            <a:endParaRPr lang="en-US" altLang="en-US" sz="2000" b="1" i="1"/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0498FFC0-57C1-CE49-88C6-47AF23C83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>
            <a:extLst>
              <a:ext uri="{FF2B5EF4-FFF2-40B4-BE49-F238E27FC236}">
                <a16:creationId xmlns:a16="http://schemas.microsoft.com/office/drawing/2014/main" id="{AB503BBA-29C3-CF4D-AE40-A6F9FD562F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965450" imgH="2857500" progId="MSPhotoEd.3">
                  <p:embed/>
                </p:oleObj>
              </mc:Choice>
              <mc:Fallback>
                <p:oleObj name="Photo Editor Photo" r:id="rId2" imgW="2965450" imgH="28575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>
            <a:extLst>
              <a:ext uri="{FF2B5EF4-FFF2-40B4-BE49-F238E27FC236}">
                <a16:creationId xmlns:a16="http://schemas.microsoft.com/office/drawing/2014/main" id="{F8A2A94D-77D8-6248-A46B-56CD2508E5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5207000" imgH="2260600" progId="MSPhotoEd.3">
                  <p:embed/>
                </p:oleObj>
              </mc:Choice>
              <mc:Fallback>
                <p:oleObj name="Photo Editor Photo" r:id="rId4" imgW="5207000" imgH="22606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4">
            <a:extLst>
              <a:ext uri="{FF2B5EF4-FFF2-40B4-BE49-F238E27FC236}">
                <a16:creationId xmlns:a16="http://schemas.microsoft.com/office/drawing/2014/main" id="{04B8BFA5-AD3E-ED4F-A7F8-AF46E5EB0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Automatically rectified floor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B41CD72A-FD20-7B40-AC63-4FE749294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i="1">
                <a:latin typeface="Tahoma" panose="020B0604030504040204" pitchFamily="34" charset="0"/>
              </a:rPr>
              <a:t>St. Lucy Altarpiece,</a:t>
            </a:r>
            <a:r>
              <a:rPr lang="en-US" altLang="en-US" sz="2000" b="1">
                <a:latin typeface="Tahoma" panose="020B0604030504040204" pitchFamily="34" charset="0"/>
              </a:rPr>
              <a:t> D. Veneziano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13FD647F-76F9-D045-A3D3-54239AF6F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Analysing patterns and shapes</a:t>
            </a:r>
          </a:p>
        </p:txBody>
      </p:sp>
      <p:sp>
        <p:nvSpPr>
          <p:cNvPr id="31751" name="Text Box 7">
            <a:extLst>
              <a:ext uri="{FF2B5EF4-FFF2-40B4-BE49-F238E27FC236}">
                <a16:creationId xmlns:a16="http://schemas.microsoft.com/office/drawing/2014/main" id="{9DD23D92-E6C8-0A4E-8C4E-E5F9AEB8C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What is the (complicated)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9810C4EF-FA23-7F42-9F7D-8349ED1FA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>
            <a:extLst>
              <a:ext uri="{FF2B5EF4-FFF2-40B4-BE49-F238E27FC236}">
                <a16:creationId xmlns:a16="http://schemas.microsoft.com/office/drawing/2014/main" id="{00E45A6E-970D-9840-AABA-74DFF94A8FBE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207000" imgH="2260600" progId="MSPhotoEd.3">
                  <p:embed/>
                </p:oleObj>
              </mc:Choice>
              <mc:Fallback>
                <p:oleObj name="Photo Editor Photo" r:id="rId2" imgW="5207000" imgH="22606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1" name="Picture 3" descr="ven_floorwarpmanual">
            <a:extLst>
              <a:ext uri="{FF2B5EF4-FFF2-40B4-BE49-F238E27FC236}">
                <a16:creationId xmlns:a16="http://schemas.microsoft.com/office/drawing/2014/main" id="{65617FB3-34CC-9D41-AECD-F89BBC69F8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3BE80DCF-3FDA-C941-920B-CCB464D9C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Kemp,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B268E3BF-9500-8F41-BE8C-205EA8BDF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</a:t>
            </a:r>
          </a:p>
          <a:p>
            <a:pPr>
              <a:spcBef>
                <a:spcPct val="0"/>
              </a:spcBef>
            </a:pPr>
            <a:r>
              <a:rPr lang="en-US" altLang="en-US" sz="2000" b="1"/>
              <a:t>rectification</a:t>
            </a:r>
            <a:endParaRPr lang="en-US" altLang="en-US" sz="2000" b="1" i="1"/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3D3EF759-EBC5-3E42-829F-8EF1712B24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Analysing patterns and shapes</a:t>
            </a:r>
          </a:p>
        </p:txBody>
      </p:sp>
      <p:sp>
        <p:nvSpPr>
          <p:cNvPr id="32775" name="Text Box 7">
            <a:extLst>
              <a:ext uri="{FF2B5EF4-FFF2-40B4-BE49-F238E27FC236}">
                <a16:creationId xmlns:a16="http://schemas.microsoft.com/office/drawing/2014/main" id="{C7870976-0557-354E-808F-DD15D3045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A42C82F-61B5-E34E-9CC9-3A484BF3950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Mosaics: stitching images together</a:t>
            </a:r>
          </a:p>
        </p:txBody>
      </p:sp>
      <p:pic>
        <p:nvPicPr>
          <p:cNvPr id="33795" name="Picture 4" descr="IMG_0107">
            <a:extLst>
              <a:ext uri="{FF2B5EF4-FFF2-40B4-BE49-F238E27FC236}">
                <a16:creationId xmlns:a16="http://schemas.microsoft.com/office/drawing/2014/main" id="{702D1FAD-68C3-D841-9605-BBAA6A45B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670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IMG_0100">
            <a:extLst>
              <a:ext uri="{FF2B5EF4-FFF2-40B4-BE49-F238E27FC236}">
                <a16:creationId xmlns:a16="http://schemas.microsoft.com/office/drawing/2014/main" id="{9F665560-333B-1D49-9F36-78B0811D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9906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IMG_0101">
            <a:extLst>
              <a:ext uri="{FF2B5EF4-FFF2-40B4-BE49-F238E27FC236}">
                <a16:creationId xmlns:a16="http://schemas.microsoft.com/office/drawing/2014/main" id="{6611A4F0-B44A-1C40-B13E-76676C94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IMG_0102">
            <a:extLst>
              <a:ext uri="{FF2B5EF4-FFF2-40B4-BE49-F238E27FC236}">
                <a16:creationId xmlns:a16="http://schemas.microsoft.com/office/drawing/2014/main" id="{2165FD82-B287-A641-B5AA-F7837D64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 descr="IMG_0103">
            <a:extLst>
              <a:ext uri="{FF2B5EF4-FFF2-40B4-BE49-F238E27FC236}">
                <a16:creationId xmlns:a16="http://schemas.microsoft.com/office/drawing/2014/main" id="{EB736385-814D-C342-8C15-310A19E7B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906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 descr="IMG_0104">
            <a:extLst>
              <a:ext uri="{FF2B5EF4-FFF2-40B4-BE49-F238E27FC236}">
                <a16:creationId xmlns:a16="http://schemas.microsoft.com/office/drawing/2014/main" id="{FDF878F8-2927-514A-981C-8E5F5278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" descr="IMG_0105">
            <a:extLst>
              <a:ext uri="{FF2B5EF4-FFF2-40B4-BE49-F238E27FC236}">
                <a16:creationId xmlns:a16="http://schemas.microsoft.com/office/drawing/2014/main" id="{C80EE55E-552A-5445-8433-CFE55702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1" descr="IMG_0106">
            <a:extLst>
              <a:ext uri="{FF2B5EF4-FFF2-40B4-BE49-F238E27FC236}">
                <a16:creationId xmlns:a16="http://schemas.microsoft.com/office/drawing/2014/main" id="{1610249A-2682-B849-B684-B5BDF4DD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0012" name="Picture 12" descr="pan2">
            <a:extLst>
              <a:ext uri="{FF2B5EF4-FFF2-40B4-BE49-F238E27FC236}">
                <a16:creationId xmlns:a16="http://schemas.microsoft.com/office/drawing/2014/main" id="{15589B4D-CF60-F445-8E65-5B3B158B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98950"/>
            <a:ext cx="6535738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13" name="Text Box 13">
            <a:extLst>
              <a:ext uri="{FF2B5EF4-FFF2-40B4-BE49-F238E27FC236}">
                <a16:creationId xmlns:a16="http://schemas.microsoft.com/office/drawing/2014/main" id="{C57D6249-E946-6C4F-A03F-AE0508FC4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461125"/>
            <a:ext cx="3078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virtual wide-angle camera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0913D2A-4029-5545-9623-F0E2CA48E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8AB18EC-7111-1C49-9316-36C283D5B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Are you getting the whole picture?</a:t>
            </a:r>
          </a:p>
          <a:p>
            <a:pPr lvl="1"/>
            <a:r>
              <a:rPr lang="en-US" altLang="en-US"/>
              <a:t>Compact Camera FOV = 50 x 35°</a:t>
            </a:r>
          </a:p>
        </p:txBody>
      </p:sp>
      <p:pic>
        <p:nvPicPr>
          <p:cNvPr id="34820" name="Picture 4" descr="compact">
            <a:extLst>
              <a:ext uri="{FF2B5EF4-FFF2-40B4-BE49-F238E27FC236}">
                <a16:creationId xmlns:a16="http://schemas.microsoft.com/office/drawing/2014/main" id="{2A5052D3-3839-9947-B5A5-F5B1E9E59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81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>
            <a:extLst>
              <a:ext uri="{FF2B5EF4-FFF2-40B4-BE49-F238E27FC236}">
                <a16:creationId xmlns:a16="http://schemas.microsoft.com/office/drawing/2014/main" id="{4D922ED1-1C87-D24D-A4B8-819B76206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65151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from Brown &amp; Lowe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8F2B77C-4B6F-404C-8820-CF3C9224A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 Simulating the Visual Experience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100A684-57E2-EB4D-A9F6-752720462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/>
          <a:lstStyle/>
          <a:p>
            <a:r>
              <a:rPr lang="en-US" altLang="en-US" dirty="0"/>
              <a:t>Just feed the eyes the right data</a:t>
            </a:r>
          </a:p>
          <a:p>
            <a:pPr lvl="1"/>
            <a:r>
              <a:rPr lang="en-US" altLang="en-US" sz="1800" dirty="0"/>
              <a:t>No one will know the difference!</a:t>
            </a:r>
          </a:p>
          <a:p>
            <a:r>
              <a:rPr lang="en-US" altLang="en-US" dirty="0"/>
              <a:t>Philosophy:</a:t>
            </a:r>
          </a:p>
          <a:p>
            <a:pPr lvl="1"/>
            <a:r>
              <a:rPr lang="en-US" altLang="en-US" sz="1800" dirty="0"/>
              <a:t>Ancient question: “Does the world really exist?”</a:t>
            </a:r>
          </a:p>
          <a:p>
            <a:r>
              <a:rPr lang="en-US" altLang="en-US" dirty="0"/>
              <a:t>Science fiction:</a:t>
            </a:r>
          </a:p>
          <a:p>
            <a:pPr lvl="1"/>
            <a:r>
              <a:rPr lang="en-US" altLang="en-US" sz="1800" dirty="0"/>
              <a:t>Many, many, many books on the subject, e.g. </a:t>
            </a:r>
            <a:r>
              <a:rPr lang="en-US" altLang="en-US" sz="1800" i="1" dirty="0" err="1"/>
              <a:t>slowglass</a:t>
            </a:r>
            <a:r>
              <a:rPr lang="en-US" altLang="en-US" sz="1800" dirty="0"/>
              <a:t> from </a:t>
            </a:r>
            <a:r>
              <a:rPr lang="en-US" altLang="en-US" sz="1800" dirty="0">
                <a:hlinkClick r:id="rId2"/>
              </a:rPr>
              <a:t>“</a:t>
            </a:r>
            <a:r>
              <a:rPr lang="en-US" altLang="en-US" sz="1800" dirty="0">
                <a:hlinkClick r:id="rId3"/>
              </a:rPr>
              <a:t>Light</a:t>
            </a:r>
            <a:r>
              <a:rPr lang="en-US" altLang="en-US" sz="1800" dirty="0">
                <a:hlinkClick r:id="rId2"/>
              </a:rPr>
              <a:t> of Other Days”</a:t>
            </a:r>
            <a:endParaRPr lang="en-US" altLang="en-US" sz="1800" i="1" dirty="0"/>
          </a:p>
          <a:p>
            <a:pPr lvl="1"/>
            <a:r>
              <a:rPr lang="en-US" altLang="en-US" sz="1800" dirty="0"/>
              <a:t>“Latest” take: </a:t>
            </a:r>
            <a:r>
              <a:rPr lang="en-US" altLang="en-US" sz="1800" i="1" dirty="0"/>
              <a:t>The Matrix</a:t>
            </a:r>
          </a:p>
          <a:p>
            <a:r>
              <a:rPr lang="en-US" altLang="en-US" dirty="0"/>
              <a:t>Physics:</a:t>
            </a:r>
          </a:p>
          <a:p>
            <a:pPr lvl="1"/>
            <a:r>
              <a:rPr lang="en-US" altLang="en-US" sz="1800" i="1" u="sng" dirty="0" err="1"/>
              <a:t>Slowglass</a:t>
            </a:r>
            <a:r>
              <a:rPr lang="en-US" altLang="en-US" sz="1800" i="1" dirty="0"/>
              <a:t> </a:t>
            </a:r>
            <a:r>
              <a:rPr lang="en-US" altLang="en-US" sz="1800" dirty="0"/>
              <a:t>might be possible?</a:t>
            </a:r>
          </a:p>
          <a:p>
            <a:r>
              <a:rPr lang="en-US" altLang="en-US" dirty="0"/>
              <a:t>Computer Science:</a:t>
            </a:r>
          </a:p>
          <a:p>
            <a:pPr lvl="1"/>
            <a:r>
              <a:rPr lang="en-US" altLang="en-US" sz="1800" dirty="0"/>
              <a:t>Virtual Reality</a:t>
            </a:r>
          </a:p>
          <a:p>
            <a:pPr lvl="1"/>
            <a:endParaRPr lang="en-US" altLang="en-US" sz="1800" dirty="0"/>
          </a:p>
          <a:p>
            <a:r>
              <a:rPr lang="en-US" altLang="en-US" dirty="0"/>
              <a:t>To simulate we need to know:</a:t>
            </a:r>
          </a:p>
          <a:p>
            <a:r>
              <a:rPr lang="en-US" altLang="en-US" dirty="0"/>
              <a:t>	What does a person see?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7938B0C4-EDFB-0F4C-A7FC-1FB9665E7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AF2207D-03DE-7445-87C0-770D01908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Are you getting the whole picture?</a:t>
            </a:r>
          </a:p>
          <a:p>
            <a:pPr lvl="1"/>
            <a:r>
              <a:rPr lang="en-US" altLang="en-US"/>
              <a:t>Compact Camera FOV = 50 x 35°</a:t>
            </a:r>
          </a:p>
          <a:p>
            <a:pPr lvl="1"/>
            <a:r>
              <a:rPr lang="en-US" altLang="en-US"/>
              <a:t>Human FOV                = 200 x 135°</a:t>
            </a:r>
          </a:p>
          <a:p>
            <a:pPr lvl="1"/>
            <a:endParaRPr lang="en-US" altLang="en-US"/>
          </a:p>
        </p:txBody>
      </p:sp>
      <p:pic>
        <p:nvPicPr>
          <p:cNvPr id="35844" name="Picture 4" descr="human">
            <a:extLst>
              <a:ext uri="{FF2B5EF4-FFF2-40B4-BE49-F238E27FC236}">
                <a16:creationId xmlns:a16="http://schemas.microsoft.com/office/drawing/2014/main" id="{D7EF2C68-A37E-7D41-8FF2-64D08F60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81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>
            <a:extLst>
              <a:ext uri="{FF2B5EF4-FFF2-40B4-BE49-F238E27FC236}">
                <a16:creationId xmlns:a16="http://schemas.microsoft.com/office/drawing/2014/main" id="{429827D9-5A7E-9142-A155-B15528076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65151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from Brown &amp; Lowe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484B0A3-F4EF-6146-9B03-90B63FBFF1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A130990-843D-9846-A181-DCCD0EB26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Are you getting the whole picture?</a:t>
            </a:r>
          </a:p>
          <a:p>
            <a:pPr lvl="1"/>
            <a:r>
              <a:rPr lang="en-US" altLang="en-US"/>
              <a:t>Compact Camera FOV = 50 x 35°</a:t>
            </a:r>
          </a:p>
          <a:p>
            <a:pPr lvl="1"/>
            <a:r>
              <a:rPr lang="en-US" altLang="en-US"/>
              <a:t>Human FOV                = 200 x 135°</a:t>
            </a:r>
          </a:p>
          <a:p>
            <a:pPr lvl="1"/>
            <a:r>
              <a:rPr lang="en-US" altLang="en-US"/>
              <a:t>Panoramic Mosaic        = 360 x 180°</a:t>
            </a:r>
          </a:p>
          <a:p>
            <a:pPr lvl="1"/>
            <a:endParaRPr lang="en-US" altLang="en-US"/>
          </a:p>
        </p:txBody>
      </p:sp>
      <p:pic>
        <p:nvPicPr>
          <p:cNvPr id="36868" name="Picture 4" descr="294x1000">
            <a:extLst>
              <a:ext uri="{FF2B5EF4-FFF2-40B4-BE49-F238E27FC236}">
                <a16:creationId xmlns:a16="http://schemas.microsoft.com/office/drawing/2014/main" id="{AD68A703-5BAD-4448-AA64-08C991C8A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04AE45DE-72D2-6746-ADDD-8168F9BAE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65151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from Brown &amp; Lowe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116332A-4C03-A140-ACD8-391441AD30C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Naïve Stitching</a:t>
            </a:r>
          </a:p>
        </p:txBody>
      </p:sp>
      <p:sp>
        <p:nvSpPr>
          <p:cNvPr id="645123" name="Rectangle 3">
            <a:extLst>
              <a:ext uri="{FF2B5EF4-FFF2-40B4-BE49-F238E27FC236}">
                <a16:creationId xmlns:a16="http://schemas.microsoft.com/office/drawing/2014/main" id="{CC0457C9-052E-5343-A472-E569A951784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4495800"/>
            <a:ext cx="6553200" cy="533400"/>
          </a:xfrm>
        </p:spPr>
        <p:txBody>
          <a:bodyPr/>
          <a:lstStyle/>
          <a:p>
            <a:pPr lvl="1">
              <a:buFontTx/>
              <a:buNone/>
            </a:pPr>
            <a:r>
              <a:rPr lang="en-US" altLang="en-US"/>
              <a:t>Translations are not enough to align the images</a:t>
            </a:r>
          </a:p>
        </p:txBody>
      </p:sp>
      <p:pic>
        <p:nvPicPr>
          <p:cNvPr id="37892" name="Picture 6" descr="IMG_0105">
            <a:extLst>
              <a:ext uri="{FF2B5EF4-FFF2-40B4-BE49-F238E27FC236}">
                <a16:creationId xmlns:a16="http://schemas.microsoft.com/office/drawing/2014/main" id="{B4DDB826-5160-DE48-87B0-20B78DFA5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IMG_0102">
            <a:extLst>
              <a:ext uri="{FF2B5EF4-FFF2-40B4-BE49-F238E27FC236}">
                <a16:creationId xmlns:a16="http://schemas.microsoft.com/office/drawing/2014/main" id="{6349EC20-1531-E348-8B8B-DBF7F752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0668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3" name="Picture 13" descr="pan3">
            <a:extLst>
              <a:ext uri="{FF2B5EF4-FFF2-40B4-BE49-F238E27FC236}">
                <a16:creationId xmlns:a16="http://schemas.microsoft.com/office/drawing/2014/main" id="{CEB2C8E8-A974-1D4E-A85A-037736A5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953000"/>
            <a:ext cx="375761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CB3E933D-7B83-CD4E-8D59-E7C286BB5B6A}"/>
              </a:ext>
            </a:extLst>
          </p:cNvPr>
          <p:cNvGrpSpPr>
            <a:grpSpLocks/>
          </p:cNvGrpSpPr>
          <p:nvPr/>
        </p:nvGrpSpPr>
        <p:grpSpPr bwMode="auto">
          <a:xfrm>
            <a:off x="379413" y="2514600"/>
            <a:ext cx="8002587" cy="1911350"/>
            <a:chOff x="239" y="1584"/>
            <a:chExt cx="5041" cy="1204"/>
          </a:xfrm>
        </p:grpSpPr>
        <p:pic>
          <p:nvPicPr>
            <p:cNvPr id="37896" name="Picture 7" descr="IMG_0105">
              <a:extLst>
                <a:ext uri="{FF2B5EF4-FFF2-40B4-BE49-F238E27FC236}">
                  <a16:creationId xmlns:a16="http://schemas.microsoft.com/office/drawing/2014/main" id="{C8CC6BD9-06CF-2E4F-8637-92D2F9554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11" descr="IMG_0102">
              <a:extLst>
                <a:ext uri="{FF2B5EF4-FFF2-40B4-BE49-F238E27FC236}">
                  <a16:creationId xmlns:a16="http://schemas.microsoft.com/office/drawing/2014/main" id="{4D4F2E02-1FB6-8343-9457-E8C69AB7F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8" descr="IMG_0102">
              <a:extLst>
                <a:ext uri="{FF2B5EF4-FFF2-40B4-BE49-F238E27FC236}">
                  <a16:creationId xmlns:a16="http://schemas.microsoft.com/office/drawing/2014/main" id="{5F492FE5-9AF8-D54D-98C3-BF4DDD200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Picture 12" descr="IMG_0105">
              <a:extLst>
                <a:ext uri="{FF2B5EF4-FFF2-40B4-BE49-F238E27FC236}">
                  <a16:creationId xmlns:a16="http://schemas.microsoft.com/office/drawing/2014/main" id="{DDA5D7A2-35FC-F949-A172-24B10BE0F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0" name="Text Box 15">
              <a:extLst>
                <a:ext uri="{FF2B5EF4-FFF2-40B4-BE49-F238E27FC236}">
                  <a16:creationId xmlns:a16="http://schemas.microsoft.com/office/drawing/2014/main" id="{82ABF210-6D06-9D4B-8C63-B440B1943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" y="1584"/>
              <a:ext cx="8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left on top</a:t>
              </a:r>
            </a:p>
          </p:txBody>
        </p:sp>
        <p:sp>
          <p:nvSpPr>
            <p:cNvPr id="37901" name="Text Box 16">
              <a:extLst>
                <a:ext uri="{FF2B5EF4-FFF2-40B4-BE49-F238E27FC236}">
                  <a16:creationId xmlns:a16="http://schemas.microsoft.com/office/drawing/2014/main" id="{5D6A53B7-E326-9E45-8D60-537BF5847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5" y="1584"/>
              <a:ext cx="9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right on top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153FD1-FCAA-1C45-9977-37279C9E09E9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990600"/>
            <a:ext cx="1981200" cy="3989388"/>
            <a:chOff x="3264" y="624"/>
            <a:chExt cx="1248" cy="2513"/>
          </a:xfrm>
        </p:grpSpPr>
        <p:sp>
          <p:nvSpPr>
            <p:cNvPr id="38955" name="Line 3">
              <a:extLst>
                <a:ext uri="{FF2B5EF4-FFF2-40B4-BE49-F238E27FC236}">
                  <a16:creationId xmlns:a16="http://schemas.microsoft.com/office/drawing/2014/main" id="{6D1B6493-FF55-C146-B0C3-E0F7394FF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6" name="Text Box 4">
              <a:extLst>
                <a:ext uri="{FF2B5EF4-FFF2-40B4-BE49-F238E27FC236}">
                  <a16:creationId xmlns:a16="http://schemas.microsoft.com/office/drawing/2014/main" id="{264DFC61-40C9-4A47-98BF-DA8ED63DAA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mosaic PP</a:t>
              </a:r>
            </a:p>
          </p:txBody>
        </p:sp>
        <p:sp>
          <p:nvSpPr>
            <p:cNvPr id="38957" name="Line 5">
              <a:extLst>
                <a:ext uri="{FF2B5EF4-FFF2-40B4-BE49-F238E27FC236}">
                  <a16:creationId xmlns:a16="http://schemas.microsoft.com/office/drawing/2014/main" id="{7E189BE6-20FD-4A46-8222-DD4C000B2A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1487BA46-00B6-0F49-90C9-26D372165E5E}"/>
              </a:ext>
            </a:extLst>
          </p:cNvPr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38948" name="Line 7">
              <a:extLst>
                <a:ext uri="{FF2B5EF4-FFF2-40B4-BE49-F238E27FC236}">
                  <a16:creationId xmlns:a16="http://schemas.microsoft.com/office/drawing/2014/main" id="{0F46504F-6B53-9D4F-A62A-FF0B81147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49" name="Group 8">
              <a:extLst>
                <a:ext uri="{FF2B5EF4-FFF2-40B4-BE49-F238E27FC236}">
                  <a16:creationId xmlns:a16="http://schemas.microsoft.com/office/drawing/2014/main" id="{0908F826-0608-C64C-82BA-CDE899B55CA3}"/>
                </a:ext>
              </a:extLst>
            </p:cNvPr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38950" name="Freeform 9">
                <a:extLst>
                  <a:ext uri="{FF2B5EF4-FFF2-40B4-BE49-F238E27FC236}">
                    <a16:creationId xmlns:a16="http://schemas.microsoft.com/office/drawing/2014/main" id="{4A06A1E0-B088-5E48-BD00-4E3BB426B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4 w 202"/>
                  <a:gd name="T13" fmla="*/ 11 h 306"/>
                  <a:gd name="T14" fmla="*/ 4 w 202"/>
                  <a:gd name="T15" fmla="*/ 7 h 306"/>
                  <a:gd name="T16" fmla="*/ 4 w 202"/>
                  <a:gd name="T17" fmla="*/ 9 h 306"/>
                  <a:gd name="T18" fmla="*/ 4 w 202"/>
                  <a:gd name="T19" fmla="*/ 6 h 306"/>
                  <a:gd name="T20" fmla="*/ 4 w 202"/>
                  <a:gd name="T21" fmla="*/ 5 h 306"/>
                  <a:gd name="T22" fmla="*/ 4 w 202"/>
                  <a:gd name="T23" fmla="*/ 3 h 306"/>
                  <a:gd name="T24" fmla="*/ 5 w 202"/>
                  <a:gd name="T25" fmla="*/ 4 h 306"/>
                  <a:gd name="T26" fmla="*/ 6 w 202"/>
                  <a:gd name="T27" fmla="*/ 3 h 306"/>
                  <a:gd name="T28" fmla="*/ 6 w 202"/>
                  <a:gd name="T29" fmla="*/ 0 h 306"/>
                  <a:gd name="T30" fmla="*/ 7 w 202"/>
                  <a:gd name="T31" fmla="*/ 0 h 306"/>
                  <a:gd name="T32" fmla="*/ 8 w 202"/>
                  <a:gd name="T33" fmla="*/ 1 h 306"/>
                  <a:gd name="T34" fmla="*/ 8 w 202"/>
                  <a:gd name="T35" fmla="*/ 1 h 306"/>
                  <a:gd name="T36" fmla="*/ 9 w 202"/>
                  <a:gd name="T37" fmla="*/ 3 h 306"/>
                  <a:gd name="T38" fmla="*/ 9 w 202"/>
                  <a:gd name="T39" fmla="*/ 4 h 306"/>
                  <a:gd name="T40" fmla="*/ 10 w 202"/>
                  <a:gd name="T41" fmla="*/ 7 h 306"/>
                  <a:gd name="T42" fmla="*/ 10 w 202"/>
                  <a:gd name="T43" fmla="*/ 7 h 306"/>
                  <a:gd name="T44" fmla="*/ 11 w 202"/>
                  <a:gd name="T45" fmla="*/ 10 h 306"/>
                  <a:gd name="T46" fmla="*/ 11 w 202"/>
                  <a:gd name="T47" fmla="*/ 12 h 306"/>
                  <a:gd name="T48" fmla="*/ 12 w 202"/>
                  <a:gd name="T49" fmla="*/ 11 h 306"/>
                  <a:gd name="T50" fmla="*/ 12 w 202"/>
                  <a:gd name="T51" fmla="*/ 16 h 306"/>
                  <a:gd name="T52" fmla="*/ 12 w 202"/>
                  <a:gd name="T53" fmla="*/ 17 h 306"/>
                  <a:gd name="T54" fmla="*/ 13 w 202"/>
                  <a:gd name="T55" fmla="*/ 19 h 306"/>
                  <a:gd name="T56" fmla="*/ 14 w 202"/>
                  <a:gd name="T57" fmla="*/ 21 h 306"/>
                  <a:gd name="T58" fmla="*/ 14 w 202"/>
                  <a:gd name="T59" fmla="*/ 24 h 306"/>
                  <a:gd name="T60" fmla="*/ 14 w 202"/>
                  <a:gd name="T61" fmla="*/ 27 h 306"/>
                  <a:gd name="T62" fmla="*/ 15 w 202"/>
                  <a:gd name="T63" fmla="*/ 31 h 306"/>
                  <a:gd name="T64" fmla="*/ 15 w 202"/>
                  <a:gd name="T65" fmla="*/ 35 h 306"/>
                  <a:gd name="T66" fmla="*/ 16 w 202"/>
                  <a:gd name="T67" fmla="*/ 36 h 306"/>
                  <a:gd name="T68" fmla="*/ 16 w 202"/>
                  <a:gd name="T69" fmla="*/ 41 h 306"/>
                  <a:gd name="T70" fmla="*/ 16 w 202"/>
                  <a:gd name="T71" fmla="*/ 44 h 306"/>
                  <a:gd name="T72" fmla="*/ 16 w 202"/>
                  <a:gd name="T73" fmla="*/ 46 h 306"/>
                  <a:gd name="T74" fmla="*/ 17 w 202"/>
                  <a:gd name="T75" fmla="*/ 50 h 306"/>
                  <a:gd name="T76" fmla="*/ 18 w 202"/>
                  <a:gd name="T77" fmla="*/ 53 h 306"/>
                  <a:gd name="T78" fmla="*/ 18 w 202"/>
                  <a:gd name="T79" fmla="*/ 55 h 306"/>
                  <a:gd name="T80" fmla="*/ 18 w 202"/>
                  <a:gd name="T81" fmla="*/ 59 h 306"/>
                  <a:gd name="T82" fmla="*/ 18 w 202"/>
                  <a:gd name="T83" fmla="*/ 62 h 306"/>
                  <a:gd name="T84" fmla="*/ 18 w 202"/>
                  <a:gd name="T85" fmla="*/ 67 h 306"/>
                  <a:gd name="T86" fmla="*/ 18 w 202"/>
                  <a:gd name="T87" fmla="*/ 73 h 306"/>
                  <a:gd name="T88" fmla="*/ 19 w 202"/>
                  <a:gd name="T89" fmla="*/ 76 h 306"/>
                  <a:gd name="T90" fmla="*/ 20 w 202"/>
                  <a:gd name="T91" fmla="*/ 80 h 306"/>
                  <a:gd name="T92" fmla="*/ 20 w 202"/>
                  <a:gd name="T93" fmla="*/ 84 h 306"/>
                  <a:gd name="T94" fmla="*/ 20 w 202"/>
                  <a:gd name="T95" fmla="*/ 90 h 306"/>
                  <a:gd name="T96" fmla="*/ 20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1" name="Arc 10">
                <a:extLst>
                  <a:ext uri="{FF2B5EF4-FFF2-40B4-BE49-F238E27FC236}">
                    <a16:creationId xmlns:a16="http://schemas.microsoft.com/office/drawing/2014/main" id="{60ED09BA-B2CA-044E-96E5-D6D6B4351B1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52" name="Line 11">
                <a:extLst>
                  <a:ext uri="{FF2B5EF4-FFF2-40B4-BE49-F238E27FC236}">
                    <a16:creationId xmlns:a16="http://schemas.microsoft.com/office/drawing/2014/main" id="{0D3A876A-C53D-4449-9F35-13A8BACCB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53" name="Oval 12">
                <a:extLst>
                  <a:ext uri="{FF2B5EF4-FFF2-40B4-BE49-F238E27FC236}">
                    <a16:creationId xmlns:a16="http://schemas.microsoft.com/office/drawing/2014/main" id="{66D782FB-96D5-D042-9CD9-1F2C066C0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54" name="Line 13">
                <a:extLst>
                  <a:ext uri="{FF2B5EF4-FFF2-40B4-BE49-F238E27FC236}">
                    <a16:creationId xmlns:a16="http://schemas.microsoft.com/office/drawing/2014/main" id="{3F3A034E-9713-C644-B0E7-309118E6BA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8916" name="Rectangle 14">
            <a:extLst>
              <a:ext uri="{FF2B5EF4-FFF2-40B4-BE49-F238E27FC236}">
                <a16:creationId xmlns:a16="http://schemas.microsoft.com/office/drawing/2014/main" id="{43D4EE36-3237-064B-A2EF-BEA5C8F52D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reprojection</a:t>
            </a:r>
          </a:p>
        </p:txBody>
      </p:sp>
      <p:sp>
        <p:nvSpPr>
          <p:cNvPr id="38917" name="Rectangle 15">
            <a:extLst>
              <a:ext uri="{FF2B5EF4-FFF2-40B4-BE49-F238E27FC236}">
                <a16:creationId xmlns:a16="http://schemas.microsoft.com/office/drawing/2014/main" id="{15F291B8-7D8F-CB47-A28D-1DEE588DD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The images are reprojected onto a common plane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Mosaic is a </a:t>
            </a:r>
            <a:r>
              <a:rPr lang="en-US" altLang="en-US" i="1"/>
              <a:t>synthetic wide-angle camera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7D8EB12A-5FB5-984B-9900-86D592A38ECF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38941" name="Group 17">
              <a:extLst>
                <a:ext uri="{FF2B5EF4-FFF2-40B4-BE49-F238E27FC236}">
                  <a16:creationId xmlns:a16="http://schemas.microsoft.com/office/drawing/2014/main" id="{0D6BBBD4-1E8B-A649-AF77-FFFDB29C2600}"/>
                </a:ext>
              </a:extLst>
            </p:cNvPr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38943" name="Freeform 18">
                <a:extLst>
                  <a:ext uri="{FF2B5EF4-FFF2-40B4-BE49-F238E27FC236}">
                    <a16:creationId xmlns:a16="http://schemas.microsoft.com/office/drawing/2014/main" id="{2DC51A06-219F-4C40-A94C-A02005229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4 w 202"/>
                  <a:gd name="T13" fmla="*/ 11 h 306"/>
                  <a:gd name="T14" fmla="*/ 4 w 202"/>
                  <a:gd name="T15" fmla="*/ 7 h 306"/>
                  <a:gd name="T16" fmla="*/ 4 w 202"/>
                  <a:gd name="T17" fmla="*/ 9 h 306"/>
                  <a:gd name="T18" fmla="*/ 4 w 202"/>
                  <a:gd name="T19" fmla="*/ 6 h 306"/>
                  <a:gd name="T20" fmla="*/ 4 w 202"/>
                  <a:gd name="T21" fmla="*/ 5 h 306"/>
                  <a:gd name="T22" fmla="*/ 4 w 202"/>
                  <a:gd name="T23" fmla="*/ 3 h 306"/>
                  <a:gd name="T24" fmla="*/ 5 w 202"/>
                  <a:gd name="T25" fmla="*/ 4 h 306"/>
                  <a:gd name="T26" fmla="*/ 6 w 202"/>
                  <a:gd name="T27" fmla="*/ 3 h 306"/>
                  <a:gd name="T28" fmla="*/ 6 w 202"/>
                  <a:gd name="T29" fmla="*/ 0 h 306"/>
                  <a:gd name="T30" fmla="*/ 7 w 202"/>
                  <a:gd name="T31" fmla="*/ 0 h 306"/>
                  <a:gd name="T32" fmla="*/ 8 w 202"/>
                  <a:gd name="T33" fmla="*/ 1 h 306"/>
                  <a:gd name="T34" fmla="*/ 8 w 202"/>
                  <a:gd name="T35" fmla="*/ 1 h 306"/>
                  <a:gd name="T36" fmla="*/ 9 w 202"/>
                  <a:gd name="T37" fmla="*/ 3 h 306"/>
                  <a:gd name="T38" fmla="*/ 9 w 202"/>
                  <a:gd name="T39" fmla="*/ 4 h 306"/>
                  <a:gd name="T40" fmla="*/ 10 w 202"/>
                  <a:gd name="T41" fmla="*/ 7 h 306"/>
                  <a:gd name="T42" fmla="*/ 10 w 202"/>
                  <a:gd name="T43" fmla="*/ 7 h 306"/>
                  <a:gd name="T44" fmla="*/ 11 w 202"/>
                  <a:gd name="T45" fmla="*/ 10 h 306"/>
                  <a:gd name="T46" fmla="*/ 11 w 202"/>
                  <a:gd name="T47" fmla="*/ 12 h 306"/>
                  <a:gd name="T48" fmla="*/ 12 w 202"/>
                  <a:gd name="T49" fmla="*/ 11 h 306"/>
                  <a:gd name="T50" fmla="*/ 12 w 202"/>
                  <a:gd name="T51" fmla="*/ 16 h 306"/>
                  <a:gd name="T52" fmla="*/ 12 w 202"/>
                  <a:gd name="T53" fmla="*/ 17 h 306"/>
                  <a:gd name="T54" fmla="*/ 13 w 202"/>
                  <a:gd name="T55" fmla="*/ 19 h 306"/>
                  <a:gd name="T56" fmla="*/ 14 w 202"/>
                  <a:gd name="T57" fmla="*/ 21 h 306"/>
                  <a:gd name="T58" fmla="*/ 14 w 202"/>
                  <a:gd name="T59" fmla="*/ 24 h 306"/>
                  <a:gd name="T60" fmla="*/ 14 w 202"/>
                  <a:gd name="T61" fmla="*/ 27 h 306"/>
                  <a:gd name="T62" fmla="*/ 15 w 202"/>
                  <a:gd name="T63" fmla="*/ 31 h 306"/>
                  <a:gd name="T64" fmla="*/ 15 w 202"/>
                  <a:gd name="T65" fmla="*/ 35 h 306"/>
                  <a:gd name="T66" fmla="*/ 16 w 202"/>
                  <a:gd name="T67" fmla="*/ 36 h 306"/>
                  <a:gd name="T68" fmla="*/ 16 w 202"/>
                  <a:gd name="T69" fmla="*/ 41 h 306"/>
                  <a:gd name="T70" fmla="*/ 16 w 202"/>
                  <a:gd name="T71" fmla="*/ 44 h 306"/>
                  <a:gd name="T72" fmla="*/ 16 w 202"/>
                  <a:gd name="T73" fmla="*/ 46 h 306"/>
                  <a:gd name="T74" fmla="*/ 17 w 202"/>
                  <a:gd name="T75" fmla="*/ 50 h 306"/>
                  <a:gd name="T76" fmla="*/ 18 w 202"/>
                  <a:gd name="T77" fmla="*/ 53 h 306"/>
                  <a:gd name="T78" fmla="*/ 18 w 202"/>
                  <a:gd name="T79" fmla="*/ 55 h 306"/>
                  <a:gd name="T80" fmla="*/ 18 w 202"/>
                  <a:gd name="T81" fmla="*/ 59 h 306"/>
                  <a:gd name="T82" fmla="*/ 18 w 202"/>
                  <a:gd name="T83" fmla="*/ 62 h 306"/>
                  <a:gd name="T84" fmla="*/ 18 w 202"/>
                  <a:gd name="T85" fmla="*/ 67 h 306"/>
                  <a:gd name="T86" fmla="*/ 18 w 202"/>
                  <a:gd name="T87" fmla="*/ 73 h 306"/>
                  <a:gd name="T88" fmla="*/ 19 w 202"/>
                  <a:gd name="T89" fmla="*/ 76 h 306"/>
                  <a:gd name="T90" fmla="*/ 20 w 202"/>
                  <a:gd name="T91" fmla="*/ 80 h 306"/>
                  <a:gd name="T92" fmla="*/ 20 w 202"/>
                  <a:gd name="T93" fmla="*/ 84 h 306"/>
                  <a:gd name="T94" fmla="*/ 20 w 202"/>
                  <a:gd name="T95" fmla="*/ 90 h 306"/>
                  <a:gd name="T96" fmla="*/ 20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4" name="Arc 19">
                <a:extLst>
                  <a:ext uri="{FF2B5EF4-FFF2-40B4-BE49-F238E27FC236}">
                    <a16:creationId xmlns:a16="http://schemas.microsoft.com/office/drawing/2014/main" id="{B50FB91D-D736-5A48-8E1A-DEED3BA6D4C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5" name="Line 20">
                <a:extLst>
                  <a:ext uri="{FF2B5EF4-FFF2-40B4-BE49-F238E27FC236}">
                    <a16:creationId xmlns:a16="http://schemas.microsoft.com/office/drawing/2014/main" id="{467C5B61-5181-2D4C-BB0A-402F07C9CE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6" name="Oval 21">
                <a:extLst>
                  <a:ext uri="{FF2B5EF4-FFF2-40B4-BE49-F238E27FC236}">
                    <a16:creationId xmlns:a16="http://schemas.microsoft.com/office/drawing/2014/main" id="{DD28417E-8586-1947-A387-6F1F143EC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47" name="Line 22">
                <a:extLst>
                  <a:ext uri="{FF2B5EF4-FFF2-40B4-BE49-F238E27FC236}">
                    <a16:creationId xmlns:a16="http://schemas.microsoft.com/office/drawing/2014/main" id="{A1B38A9D-D201-BB40-8C96-6C78C0A88D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942" name="Line 23">
              <a:extLst>
                <a:ext uri="{FF2B5EF4-FFF2-40B4-BE49-F238E27FC236}">
                  <a16:creationId xmlns:a16="http://schemas.microsoft.com/office/drawing/2014/main" id="{E2274702-5F29-CF4D-81CE-27BFAB26B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4">
            <a:extLst>
              <a:ext uri="{FF2B5EF4-FFF2-40B4-BE49-F238E27FC236}">
                <a16:creationId xmlns:a16="http://schemas.microsoft.com/office/drawing/2014/main" id="{0147C769-5764-5545-86A2-F7079AF5CA2A}"/>
              </a:ext>
            </a:extLst>
          </p:cNvPr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38934" name="Line 25">
              <a:extLst>
                <a:ext uri="{FF2B5EF4-FFF2-40B4-BE49-F238E27FC236}">
                  <a16:creationId xmlns:a16="http://schemas.microsoft.com/office/drawing/2014/main" id="{3CE1DD33-7E10-8746-A3E6-9D1CA4DB3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35" name="Group 26">
              <a:extLst>
                <a:ext uri="{FF2B5EF4-FFF2-40B4-BE49-F238E27FC236}">
                  <a16:creationId xmlns:a16="http://schemas.microsoft.com/office/drawing/2014/main" id="{FB60CDB3-AE67-5A40-9105-35D711A2B1B4}"/>
                </a:ext>
              </a:extLst>
            </p:cNvPr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38936" name="Freeform 27">
                <a:extLst>
                  <a:ext uri="{FF2B5EF4-FFF2-40B4-BE49-F238E27FC236}">
                    <a16:creationId xmlns:a16="http://schemas.microsoft.com/office/drawing/2014/main" id="{F15FA05B-A272-E146-8381-7A1B5DC9B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4 w 202"/>
                  <a:gd name="T13" fmla="*/ 11 h 306"/>
                  <a:gd name="T14" fmla="*/ 4 w 202"/>
                  <a:gd name="T15" fmla="*/ 7 h 306"/>
                  <a:gd name="T16" fmla="*/ 4 w 202"/>
                  <a:gd name="T17" fmla="*/ 9 h 306"/>
                  <a:gd name="T18" fmla="*/ 4 w 202"/>
                  <a:gd name="T19" fmla="*/ 6 h 306"/>
                  <a:gd name="T20" fmla="*/ 4 w 202"/>
                  <a:gd name="T21" fmla="*/ 5 h 306"/>
                  <a:gd name="T22" fmla="*/ 4 w 202"/>
                  <a:gd name="T23" fmla="*/ 3 h 306"/>
                  <a:gd name="T24" fmla="*/ 5 w 202"/>
                  <a:gd name="T25" fmla="*/ 4 h 306"/>
                  <a:gd name="T26" fmla="*/ 6 w 202"/>
                  <a:gd name="T27" fmla="*/ 3 h 306"/>
                  <a:gd name="T28" fmla="*/ 6 w 202"/>
                  <a:gd name="T29" fmla="*/ 0 h 306"/>
                  <a:gd name="T30" fmla="*/ 7 w 202"/>
                  <a:gd name="T31" fmla="*/ 0 h 306"/>
                  <a:gd name="T32" fmla="*/ 8 w 202"/>
                  <a:gd name="T33" fmla="*/ 1 h 306"/>
                  <a:gd name="T34" fmla="*/ 8 w 202"/>
                  <a:gd name="T35" fmla="*/ 1 h 306"/>
                  <a:gd name="T36" fmla="*/ 9 w 202"/>
                  <a:gd name="T37" fmla="*/ 3 h 306"/>
                  <a:gd name="T38" fmla="*/ 9 w 202"/>
                  <a:gd name="T39" fmla="*/ 4 h 306"/>
                  <a:gd name="T40" fmla="*/ 10 w 202"/>
                  <a:gd name="T41" fmla="*/ 7 h 306"/>
                  <a:gd name="T42" fmla="*/ 10 w 202"/>
                  <a:gd name="T43" fmla="*/ 7 h 306"/>
                  <a:gd name="T44" fmla="*/ 11 w 202"/>
                  <a:gd name="T45" fmla="*/ 10 h 306"/>
                  <a:gd name="T46" fmla="*/ 11 w 202"/>
                  <a:gd name="T47" fmla="*/ 12 h 306"/>
                  <a:gd name="T48" fmla="*/ 12 w 202"/>
                  <a:gd name="T49" fmla="*/ 11 h 306"/>
                  <a:gd name="T50" fmla="*/ 12 w 202"/>
                  <a:gd name="T51" fmla="*/ 16 h 306"/>
                  <a:gd name="T52" fmla="*/ 12 w 202"/>
                  <a:gd name="T53" fmla="*/ 17 h 306"/>
                  <a:gd name="T54" fmla="*/ 13 w 202"/>
                  <a:gd name="T55" fmla="*/ 19 h 306"/>
                  <a:gd name="T56" fmla="*/ 14 w 202"/>
                  <a:gd name="T57" fmla="*/ 21 h 306"/>
                  <a:gd name="T58" fmla="*/ 14 w 202"/>
                  <a:gd name="T59" fmla="*/ 24 h 306"/>
                  <a:gd name="T60" fmla="*/ 14 w 202"/>
                  <a:gd name="T61" fmla="*/ 27 h 306"/>
                  <a:gd name="T62" fmla="*/ 15 w 202"/>
                  <a:gd name="T63" fmla="*/ 31 h 306"/>
                  <a:gd name="T64" fmla="*/ 15 w 202"/>
                  <a:gd name="T65" fmla="*/ 35 h 306"/>
                  <a:gd name="T66" fmla="*/ 16 w 202"/>
                  <a:gd name="T67" fmla="*/ 36 h 306"/>
                  <a:gd name="T68" fmla="*/ 16 w 202"/>
                  <a:gd name="T69" fmla="*/ 41 h 306"/>
                  <a:gd name="T70" fmla="*/ 16 w 202"/>
                  <a:gd name="T71" fmla="*/ 44 h 306"/>
                  <a:gd name="T72" fmla="*/ 16 w 202"/>
                  <a:gd name="T73" fmla="*/ 46 h 306"/>
                  <a:gd name="T74" fmla="*/ 17 w 202"/>
                  <a:gd name="T75" fmla="*/ 50 h 306"/>
                  <a:gd name="T76" fmla="*/ 18 w 202"/>
                  <a:gd name="T77" fmla="*/ 53 h 306"/>
                  <a:gd name="T78" fmla="*/ 18 w 202"/>
                  <a:gd name="T79" fmla="*/ 55 h 306"/>
                  <a:gd name="T80" fmla="*/ 18 w 202"/>
                  <a:gd name="T81" fmla="*/ 59 h 306"/>
                  <a:gd name="T82" fmla="*/ 18 w 202"/>
                  <a:gd name="T83" fmla="*/ 62 h 306"/>
                  <a:gd name="T84" fmla="*/ 18 w 202"/>
                  <a:gd name="T85" fmla="*/ 67 h 306"/>
                  <a:gd name="T86" fmla="*/ 18 w 202"/>
                  <a:gd name="T87" fmla="*/ 73 h 306"/>
                  <a:gd name="T88" fmla="*/ 19 w 202"/>
                  <a:gd name="T89" fmla="*/ 76 h 306"/>
                  <a:gd name="T90" fmla="*/ 20 w 202"/>
                  <a:gd name="T91" fmla="*/ 80 h 306"/>
                  <a:gd name="T92" fmla="*/ 20 w 202"/>
                  <a:gd name="T93" fmla="*/ 84 h 306"/>
                  <a:gd name="T94" fmla="*/ 20 w 202"/>
                  <a:gd name="T95" fmla="*/ 90 h 306"/>
                  <a:gd name="T96" fmla="*/ 20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7" name="Arc 28">
                <a:extLst>
                  <a:ext uri="{FF2B5EF4-FFF2-40B4-BE49-F238E27FC236}">
                    <a16:creationId xmlns:a16="http://schemas.microsoft.com/office/drawing/2014/main" id="{EB9BFFB4-FA2D-294C-B240-3613BF4B9C8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8" name="Line 29">
                <a:extLst>
                  <a:ext uri="{FF2B5EF4-FFF2-40B4-BE49-F238E27FC236}">
                    <a16:creationId xmlns:a16="http://schemas.microsoft.com/office/drawing/2014/main" id="{6DBC1044-8E2E-4E46-8354-3646EA3AF8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9" name="Oval 30">
                <a:extLst>
                  <a:ext uri="{FF2B5EF4-FFF2-40B4-BE49-F238E27FC236}">
                    <a16:creationId xmlns:a16="http://schemas.microsoft.com/office/drawing/2014/main" id="{3232DED9-2DD5-1243-9791-700808662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40" name="Line 31">
                <a:extLst>
                  <a:ext uri="{FF2B5EF4-FFF2-40B4-BE49-F238E27FC236}">
                    <a16:creationId xmlns:a16="http://schemas.microsoft.com/office/drawing/2014/main" id="{9D509B57-0C57-814E-8970-C490BCCC4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" name="Group 32">
            <a:extLst>
              <a:ext uri="{FF2B5EF4-FFF2-40B4-BE49-F238E27FC236}">
                <a16:creationId xmlns:a16="http://schemas.microsoft.com/office/drawing/2014/main" id="{D1EEAF20-1CFB-EA4D-98A1-9D7F930EB6B0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38931" name="Line 33">
              <a:extLst>
                <a:ext uri="{FF2B5EF4-FFF2-40B4-BE49-F238E27FC236}">
                  <a16:creationId xmlns:a16="http://schemas.microsoft.com/office/drawing/2014/main" id="{77FFC61B-F2AA-F848-8658-4437147DB3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2" name="Line 34">
              <a:extLst>
                <a:ext uri="{FF2B5EF4-FFF2-40B4-BE49-F238E27FC236}">
                  <a16:creationId xmlns:a16="http://schemas.microsoft.com/office/drawing/2014/main" id="{F1230E0B-DE34-AC4D-918C-5259C15CC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3" name="Line 35">
              <a:extLst>
                <a:ext uri="{FF2B5EF4-FFF2-40B4-BE49-F238E27FC236}">
                  <a16:creationId xmlns:a16="http://schemas.microsoft.com/office/drawing/2014/main" id="{FDE2A0AD-4E54-9047-9E60-385FB5D38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6">
            <a:extLst>
              <a:ext uri="{FF2B5EF4-FFF2-40B4-BE49-F238E27FC236}">
                <a16:creationId xmlns:a16="http://schemas.microsoft.com/office/drawing/2014/main" id="{90FED266-8C0F-D841-8339-0D16714E368B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38928" name="Line 37">
              <a:extLst>
                <a:ext uri="{FF2B5EF4-FFF2-40B4-BE49-F238E27FC236}">
                  <a16:creationId xmlns:a16="http://schemas.microsoft.com/office/drawing/2014/main" id="{FF16C21B-6C79-E349-9EA0-0E2D4F7024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9" name="Line 38">
              <a:extLst>
                <a:ext uri="{FF2B5EF4-FFF2-40B4-BE49-F238E27FC236}">
                  <a16:creationId xmlns:a16="http://schemas.microsoft.com/office/drawing/2014/main" id="{85099731-B846-2745-8D0F-0D01FD790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0" name="Line 39">
              <a:extLst>
                <a:ext uri="{FF2B5EF4-FFF2-40B4-BE49-F238E27FC236}">
                  <a16:creationId xmlns:a16="http://schemas.microsoft.com/office/drawing/2014/main" id="{890E3E89-80F4-664B-9760-B51CDFF81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40">
            <a:extLst>
              <a:ext uri="{FF2B5EF4-FFF2-40B4-BE49-F238E27FC236}">
                <a16:creationId xmlns:a16="http://schemas.microsoft.com/office/drawing/2014/main" id="{755D681F-40D0-CA4B-99A2-DF866398216C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38923" name="Group 41">
              <a:extLst>
                <a:ext uri="{FF2B5EF4-FFF2-40B4-BE49-F238E27FC236}">
                  <a16:creationId xmlns:a16="http://schemas.microsoft.com/office/drawing/2014/main" id="{F664D3E0-1839-F542-8E68-727E211505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38925" name="Line 42">
                <a:extLst>
                  <a:ext uri="{FF2B5EF4-FFF2-40B4-BE49-F238E27FC236}">
                    <a16:creationId xmlns:a16="http://schemas.microsoft.com/office/drawing/2014/main" id="{4AECCA7A-1A56-E140-AC0B-661BB066B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6" name="Line 43">
                <a:extLst>
                  <a:ext uri="{FF2B5EF4-FFF2-40B4-BE49-F238E27FC236}">
                    <a16:creationId xmlns:a16="http://schemas.microsoft.com/office/drawing/2014/main" id="{60CFCC42-3BB1-3148-9419-3DF5A8E486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7" name="Line 44">
                <a:extLst>
                  <a:ext uri="{FF2B5EF4-FFF2-40B4-BE49-F238E27FC236}">
                    <a16:creationId xmlns:a16="http://schemas.microsoft.com/office/drawing/2014/main" id="{0D50C084-4545-2243-990F-CC58D6C249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24" name="Line 45">
              <a:extLst>
                <a:ext uri="{FF2B5EF4-FFF2-40B4-BE49-F238E27FC236}">
                  <a16:creationId xmlns:a16="http://schemas.microsoft.com/office/drawing/2014/main" id="{97183370-9023-B04E-A3C0-C29A9A5A77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912278A-ED51-A144-B216-FAC138B09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Panoramas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7E8CA3E-476B-0242-BF81-E70D235FF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8229600" cy="16002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/>
              <a:t>Pick one image (red)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Warp the other images towards it (usually, one by one)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blend</a:t>
            </a: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87CCBC2C-3DF1-234E-8D42-BD61F7F30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990600"/>
            <a:ext cx="845026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0CB4E4B-1203-E14D-A625-5C1E843B9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Programming Project #4 (part 1)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8AE4A68-FFED-A74F-8439-BF84BB08AC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581400"/>
          </a:xfrm>
        </p:spPr>
        <p:txBody>
          <a:bodyPr/>
          <a:lstStyle/>
          <a:p>
            <a:r>
              <a:rPr lang="en-US" altLang="en-US" b="1"/>
              <a:t>Homographies and Panoramic Mosaics</a:t>
            </a:r>
          </a:p>
          <a:p>
            <a:pPr>
              <a:buFontTx/>
              <a:buChar char="•"/>
            </a:pPr>
            <a:r>
              <a:rPr lang="en-US" altLang="en-US"/>
              <a:t>Capture photographs (and possibly video)</a:t>
            </a:r>
          </a:p>
          <a:p>
            <a:pPr lvl="1"/>
            <a:r>
              <a:rPr lang="en-US" altLang="en-US"/>
              <a:t>Might want to use tripod</a:t>
            </a:r>
          </a:p>
          <a:p>
            <a:pPr>
              <a:buFontTx/>
              <a:buChar char="•"/>
            </a:pPr>
            <a:r>
              <a:rPr lang="en-US" altLang="en-US"/>
              <a:t>Compute homographies (define correspondences)</a:t>
            </a:r>
          </a:p>
          <a:p>
            <a:pPr lvl="1"/>
            <a:r>
              <a:rPr lang="en-US" altLang="en-US"/>
              <a:t>will need to figure out how to setup system of eqs.</a:t>
            </a:r>
          </a:p>
          <a:p>
            <a:pPr>
              <a:buFontTx/>
              <a:buChar char="•"/>
            </a:pPr>
            <a:r>
              <a:rPr lang="en-US" altLang="en-US"/>
              <a:t>(un)warp an image (undo perspective distortion)</a:t>
            </a:r>
          </a:p>
          <a:p>
            <a:pPr>
              <a:buFontTx/>
              <a:buChar char="•"/>
            </a:pPr>
            <a:r>
              <a:rPr lang="en-US" altLang="en-US"/>
              <a:t>Produce panoramic mosaics (with blending)</a:t>
            </a:r>
          </a:p>
          <a:p>
            <a:pPr>
              <a:buFontTx/>
              <a:buChar char="•"/>
            </a:pPr>
            <a:r>
              <a:rPr lang="en-US" altLang="en-US"/>
              <a:t>Do some of the Bells and Whistles</a:t>
            </a:r>
          </a:p>
        </p:txBody>
      </p:sp>
      <p:pic>
        <p:nvPicPr>
          <p:cNvPr id="46084" name="Picture 4" descr="pan2">
            <a:extLst>
              <a:ext uri="{FF2B5EF4-FFF2-40B4-BE49-F238E27FC236}">
                <a16:creationId xmlns:a16="http://schemas.microsoft.com/office/drawing/2014/main" id="{314B91BF-44E1-4D4C-B841-B046F46F3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0263"/>
            <a:ext cx="6248400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BCC5EFEC-35F4-C94E-B599-25E6D2F83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homography final project</a:t>
            </a:r>
          </a:p>
        </p:txBody>
      </p:sp>
      <p:pic>
        <p:nvPicPr>
          <p:cNvPr id="3" name="project" descr="project">
            <a:hlinkClick r:id="" action="ppaction://media"/>
            <a:extLst>
              <a:ext uri="{FF2B5EF4-FFF2-40B4-BE49-F238E27FC236}">
                <a16:creationId xmlns:a16="http://schemas.microsoft.com/office/drawing/2014/main" id="{D2BE6254-54FB-4447-9A06-BB6BC17A47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14400"/>
            <a:ext cx="7772400" cy="5829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133FB-A0E5-514A-8CCA-9011EAEE9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this: When is this not true?</a:t>
            </a:r>
          </a:p>
        </p:txBody>
      </p:sp>
      <p:sp>
        <p:nvSpPr>
          <p:cNvPr id="4" name="Text Box 36">
            <a:extLst>
              <a:ext uri="{FF2B5EF4-FFF2-40B4-BE49-F238E27FC236}">
                <a16:creationId xmlns:a16="http://schemas.microsoft.com/office/drawing/2014/main" id="{4B2B21CE-5A13-574F-BD96-49F79D1BA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321" y="1219200"/>
            <a:ext cx="68707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/>
              <a:t>We can generate any synthetic camera view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as long as it has </a:t>
            </a:r>
            <a:r>
              <a:rPr lang="en-US" altLang="en-US" b="1" dirty="0"/>
              <a:t>the same center of projection</a:t>
            </a:r>
            <a:r>
              <a:rPr lang="en-US" altLang="en-US" dirty="0"/>
              <a:t>!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BC39741-9104-024D-A4F8-B6EFFDA309C3}"/>
              </a:ext>
            </a:extLst>
          </p:cNvPr>
          <p:cNvGrpSpPr/>
          <p:nvPr/>
        </p:nvGrpSpPr>
        <p:grpSpPr>
          <a:xfrm>
            <a:off x="2209800" y="2271058"/>
            <a:ext cx="5384028" cy="2944275"/>
            <a:chOff x="1150938" y="1803400"/>
            <a:chExt cx="7013576" cy="3835400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FF6092AD-BB41-624C-842A-0450919DC2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16350" y="2557463"/>
              <a:ext cx="2849563" cy="8001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79A43AD5-3FD5-6947-A032-39EF1B4BF3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89275" y="2659063"/>
              <a:ext cx="373063" cy="6191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7B6DE1A8-481C-4440-A00A-9D83D2A226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52638" y="2874963"/>
              <a:ext cx="1304925" cy="487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2A591F88-56C5-6044-9F32-C7BC338DB2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6325" y="3481388"/>
              <a:ext cx="3430588" cy="45878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B2A8FB14-18B3-DB4E-A3F6-26B5F36AA3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9863" y="3567113"/>
              <a:ext cx="714375" cy="10890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15D07D1E-08DE-2B44-8909-34CDB94AD4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2700" y="3575050"/>
              <a:ext cx="2955925" cy="10604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775325EA-8A3A-D841-8CF6-3E632439B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30613" y="2057400"/>
              <a:ext cx="1879600" cy="1270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6A7864A7-B674-4548-B73D-BCD8A80B8E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6200" y="3208338"/>
              <a:ext cx="3243263" cy="2095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62C10AB7-C6D1-F749-AABD-631EE2159D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388" y="3563938"/>
              <a:ext cx="2030412" cy="20748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8954EBDD-E12E-D347-9357-D3DC1D5556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0938" y="3533775"/>
              <a:ext cx="2179637" cy="7080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6512BC-E7E0-D14F-83E8-F1E5FA41B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9950" y="3321050"/>
              <a:ext cx="228600" cy="228600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000">
                <a:latin typeface="Times New Roman" panose="02020603050405020304" pitchFamily="18" charset="0"/>
              </a:endParaRPr>
            </a:p>
          </p:txBody>
        </p:sp>
        <p:grpSp>
          <p:nvGrpSpPr>
            <p:cNvPr id="16" name="Group 33">
              <a:extLst>
                <a:ext uri="{FF2B5EF4-FFF2-40B4-BE49-F238E27FC236}">
                  <a16:creationId xmlns:a16="http://schemas.microsoft.com/office/drawing/2014/main" id="{69CA870E-0209-3040-B1A0-12415C310C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0575" y="1803400"/>
              <a:ext cx="1771650" cy="2006600"/>
              <a:chOff x="2098" y="1136"/>
              <a:chExt cx="1116" cy="1264"/>
            </a:xfrm>
          </p:grpSpPr>
          <p:sp>
            <p:nvSpPr>
              <p:cNvPr id="17" name="Line 17">
                <a:extLst>
                  <a:ext uri="{FF2B5EF4-FFF2-40B4-BE49-F238E27FC236}">
                    <a16:creationId xmlns:a16="http://schemas.microsoft.com/office/drawing/2014/main" id="{25CB4468-96F9-D840-A62A-C8DF560A4D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1440"/>
                <a:ext cx="432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8" name="Line 21">
                <a:extLst>
                  <a:ext uri="{FF2B5EF4-FFF2-40B4-BE49-F238E27FC236}">
                    <a16:creationId xmlns:a16="http://schemas.microsoft.com/office/drawing/2014/main" id="{FFB2C701-CB41-AB41-8412-6133C9FA07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4" y="1776"/>
                <a:ext cx="288" cy="144"/>
              </a:xfrm>
              <a:prstGeom prst="line">
                <a:avLst/>
              </a:prstGeom>
              <a:noFill/>
              <a:ln w="38100" cap="rnd">
                <a:solidFill>
                  <a:schemeClr val="folHlink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9" name="Text Box 31">
                <a:extLst>
                  <a:ext uri="{FF2B5EF4-FFF2-40B4-BE49-F238E27FC236}">
                    <a16:creationId xmlns:a16="http://schemas.microsoft.com/office/drawing/2014/main" id="{8DDBA7A0-0525-9E42-923F-EF3D173838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8" y="1136"/>
                <a:ext cx="111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600" dirty="0"/>
                  <a:t>real camera</a:t>
                </a:r>
              </a:p>
            </p:txBody>
          </p:sp>
        </p:grpSp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38F81F37-4F0A-2C4C-9A10-2961614694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0601" y="2035175"/>
              <a:ext cx="3363913" cy="3527425"/>
              <a:chOff x="3024" y="1282"/>
              <a:chExt cx="2119" cy="2222"/>
            </a:xfrm>
          </p:grpSpPr>
          <p:sp>
            <p:nvSpPr>
              <p:cNvPr id="21" name="Line 22">
                <a:extLst>
                  <a:ext uri="{FF2B5EF4-FFF2-40B4-BE49-F238E27FC236}">
                    <a16:creationId xmlns:a16="http://schemas.microsoft.com/office/drawing/2014/main" id="{8557B079-0154-8448-AD25-0EFA97393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2" y="2448"/>
                <a:ext cx="336" cy="96"/>
              </a:xfrm>
              <a:prstGeom prst="line">
                <a:avLst/>
              </a:prstGeom>
              <a:noFill/>
              <a:ln w="38100" cap="rnd">
                <a:solidFill>
                  <a:schemeClr val="folHlink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22" name="Line 19">
                <a:extLst>
                  <a:ext uri="{FF2B5EF4-FFF2-40B4-BE49-F238E27FC236}">
                    <a16:creationId xmlns:a16="http://schemas.microsoft.com/office/drawing/2014/main" id="{91FB698F-9900-0446-A6E1-19BF22AA0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24" y="1488"/>
                <a:ext cx="480" cy="2016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23" name="Text Box 32">
                <a:extLst>
                  <a:ext uri="{FF2B5EF4-FFF2-40B4-BE49-F238E27FC236}">
                    <a16:creationId xmlns:a16="http://schemas.microsoft.com/office/drawing/2014/main" id="{0BFC587A-5362-704E-B2A6-101449D554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9" y="1282"/>
                <a:ext cx="1624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600" dirty="0"/>
                  <a:t>synthetic camera</a:t>
                </a:r>
              </a:p>
            </p:txBody>
          </p:sp>
        </p:grpSp>
        <p:grpSp>
          <p:nvGrpSpPr>
            <p:cNvPr id="24" name="Group 35">
              <a:extLst>
                <a:ext uri="{FF2B5EF4-FFF2-40B4-BE49-F238E27FC236}">
                  <a16:creationId xmlns:a16="http://schemas.microsoft.com/office/drawing/2014/main" id="{7C9F0411-B7B8-E140-AC8F-57B358960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5625" y="2841625"/>
              <a:ext cx="1131888" cy="925513"/>
              <a:chOff x="2750" y="1790"/>
              <a:chExt cx="713" cy="583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68AC2EC-1757-5A4A-99C7-CC64BDB86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0" y="195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F397F7C-3361-DC43-AF29-8C458573E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2071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880C39E-A656-944F-90D9-EF397061E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24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9C710DF3-6745-EC41-BBE3-38A29F5E3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7" y="179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FF99F83D-4B2E-044D-947C-959BD1291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05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id="{2A5A0A74-7338-734D-B90B-D42ED66B9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227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2" name="Text Box 36">
            <a:extLst>
              <a:ext uri="{FF2B5EF4-FFF2-40B4-BE49-F238E27FC236}">
                <a16:creationId xmlns:a16="http://schemas.microsoft.com/office/drawing/2014/main" id="{30063E86-ECE6-7741-9DDD-E18F95EFB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340" y="5594564"/>
            <a:ext cx="72523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/>
              <a:t>What happens if there are two center of projection? 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(you move your head)</a:t>
            </a:r>
          </a:p>
        </p:txBody>
      </p:sp>
    </p:spTree>
    <p:extLst>
      <p:ext uri="{BB962C8B-B14F-4D97-AF65-F5344CB8AC3E}">
        <p14:creationId xmlns:p14="http://schemas.microsoft.com/office/powerpoint/2010/main" val="2542599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2FFA58A-58D4-FD4E-ABE2-AC484E9BD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Plenoptic Function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B7E62A3-7AC5-2B41-AF78-2E92B00DC40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3810000"/>
            <a:ext cx="7772400" cy="2362200"/>
          </a:xfrm>
        </p:spPr>
        <p:txBody>
          <a:bodyPr/>
          <a:lstStyle/>
          <a:p>
            <a:pPr marL="0" indent="0"/>
            <a:r>
              <a:rPr lang="en-US" altLang="en-US"/>
              <a:t>Q: What is the set of all things that we can ever see?</a:t>
            </a:r>
          </a:p>
          <a:p>
            <a:pPr marL="0" indent="0"/>
            <a:r>
              <a:rPr lang="en-US" altLang="en-US"/>
              <a:t>A: The Plenoptic Function (Adelson &amp; Bergen)</a:t>
            </a:r>
          </a:p>
          <a:p>
            <a:pPr marL="0" indent="0"/>
            <a:endParaRPr lang="en-US" altLang="en-US"/>
          </a:p>
          <a:p>
            <a:pPr marL="0" indent="0"/>
            <a:r>
              <a:rPr lang="en-US" altLang="en-US"/>
              <a:t>Let’s start with a stationary person and try to parameterize </a:t>
            </a:r>
            <a:r>
              <a:rPr lang="en-US" altLang="en-US" u="sng"/>
              <a:t>everything</a:t>
            </a:r>
            <a:r>
              <a:rPr lang="en-US" altLang="en-US"/>
              <a:t> that he can see…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FDAD8D2-A367-4E43-9109-9AD94D7BA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>
            <a:extLst>
              <a:ext uri="{FF2B5EF4-FFF2-40B4-BE49-F238E27FC236}">
                <a16:creationId xmlns:a16="http://schemas.microsoft.com/office/drawing/2014/main" id="{E659EB67-47DF-A748-9F8C-B65CBC7E9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581400"/>
            <a:ext cx="2057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Figure by Leonard McMillan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EE940BD-0496-AE41-A595-E35736CE2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Grayscale snapshot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00450C1-048A-5244-80C0-8E5F07EAC56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altLang="en-US"/>
              <a:t>is intensity of light </a:t>
            </a:r>
          </a:p>
          <a:p>
            <a:pPr lvl="1"/>
            <a:r>
              <a:rPr lang="en-US" altLang="en-US" sz="1800"/>
              <a:t>Seen from a single view point</a:t>
            </a:r>
          </a:p>
          <a:p>
            <a:pPr lvl="1"/>
            <a:r>
              <a:rPr lang="en-US" altLang="en-US" sz="1800"/>
              <a:t>At a single time</a:t>
            </a:r>
          </a:p>
          <a:p>
            <a:pPr lvl="1"/>
            <a:r>
              <a:rPr lang="en-US" altLang="en-US" sz="1800"/>
              <a:t>Averaged over the wavelengths of the visible spectrum</a:t>
            </a:r>
          </a:p>
          <a:p>
            <a:pPr marL="0" indent="0"/>
            <a:r>
              <a:rPr lang="en-US" altLang="en-US" sz="2000"/>
              <a:t>(can also do </a:t>
            </a:r>
            <a:r>
              <a:rPr lang="en-US" altLang="en-US" sz="2000" i="1"/>
              <a:t>P(x,y), </a:t>
            </a:r>
            <a:r>
              <a:rPr lang="en-US" altLang="en-US" sz="2000"/>
              <a:t>but spherical coordinate are nicer)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0E998D85-9C7D-0B40-A87B-E7580D03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7">
            <a:extLst>
              <a:ext uri="{FF2B5EF4-FFF2-40B4-BE49-F238E27FC236}">
                <a16:creationId xmlns:a16="http://schemas.microsoft.com/office/drawing/2014/main" id="{5435C42F-E264-D24D-9C7F-E6EBA2D2C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275" y="3657600"/>
            <a:ext cx="122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  <a:endParaRPr lang="en-US" altLang="en-US" sz="3200" b="1" i="1">
              <a:latin typeface="Symbol" pitchFamily="2" charset="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CB112F5-AED2-664A-B9E2-1AD6578C19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snapshot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4FAD662-A9D5-9448-A879-DB005510D90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altLang="en-US"/>
              <a:t>is intensity of light </a:t>
            </a:r>
          </a:p>
          <a:p>
            <a:pPr lvl="1"/>
            <a:r>
              <a:rPr lang="en-US" altLang="en-US" sz="1800"/>
              <a:t>Seen from a single view point</a:t>
            </a:r>
          </a:p>
          <a:p>
            <a:pPr lvl="1"/>
            <a:r>
              <a:rPr lang="en-US" altLang="en-US" sz="1800"/>
              <a:t>At a single time</a:t>
            </a:r>
          </a:p>
          <a:p>
            <a:pPr lvl="1"/>
            <a:r>
              <a:rPr lang="en-US" altLang="en-US" sz="1800"/>
              <a:t>As a function of wavelength</a:t>
            </a:r>
          </a:p>
          <a:p>
            <a:pPr marL="0" indent="0"/>
            <a:endParaRPr lang="en-US" altLang="en-US" sz="200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13BA572F-BFEF-2644-8E18-73440CD76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8FAC4CDD-2195-4043-BFF0-CF4D61C44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275" y="3657600"/>
            <a:ext cx="1554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q,f,l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878853C-62FB-AA40-B274-A834829212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movie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8823077-4080-3242-8A69-0D87C06BD92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altLang="en-US"/>
              <a:t>is intensity of light </a:t>
            </a:r>
          </a:p>
          <a:p>
            <a:pPr lvl="1"/>
            <a:r>
              <a:rPr lang="en-US" altLang="en-US" sz="1800"/>
              <a:t>Seen from a single view point</a:t>
            </a:r>
          </a:p>
          <a:p>
            <a:pPr lvl="1"/>
            <a:r>
              <a:rPr lang="en-US" altLang="en-US" sz="1800"/>
              <a:t>Over time</a:t>
            </a:r>
          </a:p>
          <a:p>
            <a:pPr lvl="1"/>
            <a:r>
              <a:rPr lang="en-US" altLang="en-US" sz="1800"/>
              <a:t>As a function of wavelength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85E96EAB-F0FC-4349-A1B2-4F8E9C2F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>
            <a:extLst>
              <a:ext uri="{FF2B5EF4-FFF2-40B4-BE49-F238E27FC236}">
                <a16:creationId xmlns:a16="http://schemas.microsoft.com/office/drawing/2014/main" id="{3FD41F9D-41CD-464E-8F4A-74E7DEB9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657600"/>
            <a:ext cx="1768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q,f,l</a:t>
            </a:r>
            <a:r>
              <a:rPr lang="en-US" altLang="en-US" sz="3200" b="1" i="1">
                <a:latin typeface="Times New Roman" panose="02020603050405020304" pitchFamily="18" charset="0"/>
              </a:rPr>
              <a:t>,t)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636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Image Processing I</Template>
  <TotalTime>30721</TotalTime>
  <Words>1763</Words>
  <Application>Microsoft Office PowerPoint</Application>
  <PresentationFormat>On-screen Show (4:3)</PresentationFormat>
  <Paragraphs>340</Paragraphs>
  <Slides>57</Slides>
  <Notes>13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Cambria Math</vt:lpstr>
      <vt:lpstr>EngraversGothic BT Regular</vt:lpstr>
      <vt:lpstr>Quicksand</vt:lpstr>
      <vt:lpstr>Symbol</vt:lpstr>
      <vt:lpstr>Tahoma</vt:lpstr>
      <vt:lpstr>Times New Roman</vt:lpstr>
      <vt:lpstr>Blank Presentation</vt:lpstr>
      <vt:lpstr>Equation</vt:lpstr>
      <vt:lpstr>Photo Editor Photo</vt:lpstr>
      <vt:lpstr>Homographies and Panoramas</vt:lpstr>
      <vt:lpstr>Our visual world as a set of light rays</vt:lpstr>
      <vt:lpstr>What do we see?</vt:lpstr>
      <vt:lpstr>What do we see?</vt:lpstr>
      <vt:lpstr>On Simulating the Visual Experience</vt:lpstr>
      <vt:lpstr>The Plenoptic Function</vt:lpstr>
      <vt:lpstr>Grayscale snapshot</vt:lpstr>
      <vt:lpstr>Color snapshot</vt:lpstr>
      <vt:lpstr>A movie</vt:lpstr>
      <vt:lpstr>Holographic movie</vt:lpstr>
      <vt:lpstr>The Plenoptic Function</vt:lpstr>
      <vt:lpstr>Sampling Plenoptic Function (top view)</vt:lpstr>
      <vt:lpstr>Apple Quicktime VR (1995)</vt:lpstr>
      <vt:lpstr>What is an image?</vt:lpstr>
      <vt:lpstr>Spherical Panorama</vt:lpstr>
      <vt:lpstr>PowerPoint Presentation</vt:lpstr>
      <vt:lpstr>What is an Image?</vt:lpstr>
      <vt:lpstr>A pencil of rays contains all views</vt:lpstr>
      <vt:lpstr>Image reprojection</vt:lpstr>
      <vt:lpstr>Back to Image Warping</vt:lpstr>
      <vt:lpstr>Homography</vt:lpstr>
      <vt:lpstr>Image warping with homographies</vt:lpstr>
      <vt:lpstr>Recap</vt:lpstr>
      <vt:lpstr>Project 0</vt:lpstr>
      <vt:lpstr>Perspective Distortion</vt:lpstr>
      <vt:lpstr>Problem pointed out by Da Vinci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</vt:lpstr>
      <vt:lpstr>Foreshortening</vt:lpstr>
      <vt:lpstr>Renaissance Painters’ solution</vt:lpstr>
      <vt:lpstr>Personalized projections</vt:lpstr>
      <vt:lpstr>Image warping with homographies</vt:lpstr>
      <vt:lpstr>Image rectification</vt:lpstr>
      <vt:lpstr>Least Squares Example</vt:lpstr>
      <vt:lpstr>Least Squares Example</vt:lpstr>
      <vt:lpstr>Least-Squares</vt:lpstr>
      <vt:lpstr>Solving for homographies</vt:lpstr>
      <vt:lpstr>Image rectification</vt:lpstr>
      <vt:lpstr>Inverse rectification</vt:lpstr>
      <vt:lpstr>Rectification for Art Analysis</vt:lpstr>
      <vt:lpstr>Analysing patterns and shapes</vt:lpstr>
      <vt:lpstr>Analysing patterns and shapes</vt:lpstr>
      <vt:lpstr>Analysing patterns and shapes</vt:lpstr>
      <vt:lpstr>Mosaics: stitching images together</vt:lpstr>
      <vt:lpstr>Why Mosaic?</vt:lpstr>
      <vt:lpstr>Why Mosaic?</vt:lpstr>
      <vt:lpstr>Why Mosaic?</vt:lpstr>
      <vt:lpstr>Naïve Stitching</vt:lpstr>
      <vt:lpstr>Image reprojection</vt:lpstr>
      <vt:lpstr>Panoramas</vt:lpstr>
      <vt:lpstr>Programming Project #4 (part 1)</vt:lpstr>
      <vt:lpstr>Example homography final project</vt:lpstr>
      <vt:lpstr>Think about this: When is this not true?</vt:lpstr>
    </vt:vector>
  </TitlesOfParts>
  <Company>Carnegie Mellon Univeristy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</dc:title>
  <dc:creator>Alexei Efros</dc:creator>
  <cp:lastModifiedBy>Alyosha Efros</cp:lastModifiedBy>
  <cp:revision>768</cp:revision>
  <cp:lastPrinted>1999-10-04T18:53:50Z</cp:lastPrinted>
  <dcterms:created xsi:type="dcterms:W3CDTF">1998-05-10T17:20:27Z</dcterms:created>
  <dcterms:modified xsi:type="dcterms:W3CDTF">2025-09-25T19:08:31Z</dcterms:modified>
</cp:coreProperties>
</file>