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8" r:id="rId1"/>
    <p:sldMasterId id="2147483799" r:id="rId2"/>
    <p:sldMasterId id="2147483812" r:id="rId3"/>
    <p:sldMasterId id="2147483851" r:id="rId4"/>
  </p:sldMasterIdLst>
  <p:notesMasterIdLst>
    <p:notesMasterId r:id="rId74"/>
  </p:notesMasterIdLst>
  <p:sldIdLst>
    <p:sldId id="741" r:id="rId5"/>
    <p:sldId id="1596" r:id="rId6"/>
    <p:sldId id="531" r:id="rId7"/>
    <p:sldId id="1597" r:id="rId8"/>
    <p:sldId id="1602" r:id="rId9"/>
    <p:sldId id="1603" r:id="rId10"/>
    <p:sldId id="1605" r:id="rId11"/>
    <p:sldId id="1754" r:id="rId12"/>
    <p:sldId id="842" r:id="rId13"/>
    <p:sldId id="843" r:id="rId14"/>
    <p:sldId id="848" r:id="rId15"/>
    <p:sldId id="849" r:id="rId16"/>
    <p:sldId id="850" r:id="rId17"/>
    <p:sldId id="1851" r:id="rId18"/>
    <p:sldId id="933" r:id="rId19"/>
    <p:sldId id="932" r:id="rId20"/>
    <p:sldId id="857" r:id="rId21"/>
    <p:sldId id="858" r:id="rId22"/>
    <p:sldId id="860" r:id="rId23"/>
    <p:sldId id="861" r:id="rId24"/>
    <p:sldId id="862" r:id="rId25"/>
    <p:sldId id="863" r:id="rId26"/>
    <p:sldId id="876" r:id="rId27"/>
    <p:sldId id="877" r:id="rId28"/>
    <p:sldId id="881" r:id="rId29"/>
    <p:sldId id="882" r:id="rId30"/>
    <p:sldId id="883" r:id="rId31"/>
    <p:sldId id="884" r:id="rId32"/>
    <p:sldId id="885" r:id="rId33"/>
    <p:sldId id="924" r:id="rId34"/>
    <p:sldId id="925" r:id="rId35"/>
    <p:sldId id="926" r:id="rId36"/>
    <p:sldId id="927" r:id="rId37"/>
    <p:sldId id="928" r:id="rId38"/>
    <p:sldId id="929" r:id="rId39"/>
    <p:sldId id="930" r:id="rId40"/>
    <p:sldId id="1757" r:id="rId41"/>
    <p:sldId id="1758" r:id="rId42"/>
    <p:sldId id="1759" r:id="rId43"/>
    <p:sldId id="1760" r:id="rId44"/>
    <p:sldId id="943" r:id="rId45"/>
    <p:sldId id="944" r:id="rId46"/>
    <p:sldId id="945" r:id="rId47"/>
    <p:sldId id="946" r:id="rId48"/>
    <p:sldId id="1761" r:id="rId49"/>
    <p:sldId id="1762" r:id="rId50"/>
    <p:sldId id="1763" r:id="rId51"/>
    <p:sldId id="1764" r:id="rId52"/>
    <p:sldId id="1765" r:id="rId53"/>
    <p:sldId id="1766" r:id="rId54"/>
    <p:sldId id="1767" r:id="rId55"/>
    <p:sldId id="1768" r:id="rId56"/>
    <p:sldId id="1769" r:id="rId57"/>
    <p:sldId id="1770" r:id="rId58"/>
    <p:sldId id="1771" r:id="rId59"/>
    <p:sldId id="1772" r:id="rId60"/>
    <p:sldId id="1773" r:id="rId61"/>
    <p:sldId id="1774" r:id="rId62"/>
    <p:sldId id="961" r:id="rId63"/>
    <p:sldId id="962" r:id="rId64"/>
    <p:sldId id="963" r:id="rId65"/>
    <p:sldId id="1775" r:id="rId66"/>
    <p:sldId id="1776" r:id="rId67"/>
    <p:sldId id="1780" r:id="rId68"/>
    <p:sldId id="1781" r:id="rId69"/>
    <p:sldId id="1838" r:id="rId70"/>
    <p:sldId id="1852" r:id="rId71"/>
    <p:sldId id="1853" r:id="rId72"/>
    <p:sldId id="1795" r:id="rId7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Arial"/>
        <a:ea typeface="Arial"/>
        <a:cs typeface="Arial"/>
        <a:sym typeface="Arial"/>
      </a:defRPr>
    </a:lvl1pPr>
    <a:lvl2pPr marL="0" marR="0" indent="457200" algn="ctr" defTabSz="2438338"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Arial"/>
        <a:ea typeface="Arial"/>
        <a:cs typeface="Arial"/>
        <a:sym typeface="Arial"/>
      </a:defRPr>
    </a:lvl2pPr>
    <a:lvl3pPr marL="0" marR="0" indent="914400" algn="ctr" defTabSz="2438338"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Arial"/>
        <a:ea typeface="Arial"/>
        <a:cs typeface="Arial"/>
        <a:sym typeface="Arial"/>
      </a:defRPr>
    </a:lvl3pPr>
    <a:lvl4pPr marL="0" marR="0" indent="1371600" algn="ctr" defTabSz="2438338"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Arial"/>
        <a:ea typeface="Arial"/>
        <a:cs typeface="Arial"/>
        <a:sym typeface="Arial"/>
      </a:defRPr>
    </a:lvl4pPr>
    <a:lvl5pPr marL="0" marR="0" indent="1828800" algn="ctr" defTabSz="2438338"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Arial"/>
        <a:ea typeface="Arial"/>
        <a:cs typeface="Arial"/>
        <a:sym typeface="Arial"/>
      </a:defRPr>
    </a:lvl5pPr>
    <a:lvl6pPr marL="0" marR="0" indent="2286000" algn="ctr" defTabSz="2438338"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Arial"/>
        <a:ea typeface="Arial"/>
        <a:cs typeface="Arial"/>
        <a:sym typeface="Arial"/>
      </a:defRPr>
    </a:lvl6pPr>
    <a:lvl7pPr marL="0" marR="0" indent="2743200" algn="ctr" defTabSz="2438338"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Arial"/>
        <a:ea typeface="Arial"/>
        <a:cs typeface="Arial"/>
        <a:sym typeface="Arial"/>
      </a:defRPr>
    </a:lvl7pPr>
    <a:lvl8pPr marL="0" marR="0" indent="3200400" algn="ctr" defTabSz="2438338"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Arial"/>
        <a:ea typeface="Arial"/>
        <a:cs typeface="Arial"/>
        <a:sym typeface="Arial"/>
      </a:defRPr>
    </a:lvl8pPr>
    <a:lvl9pPr marL="0" marR="0" indent="3657600" algn="ctr" defTabSz="2438338"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868" autoAdjust="0"/>
  </p:normalViewPr>
  <p:slideViewPr>
    <p:cSldViewPr snapToGrid="0">
      <p:cViewPr varScale="1">
        <p:scale>
          <a:sx n="16" d="100"/>
          <a:sy n="16" d="100"/>
        </p:scale>
        <p:origin x="1173" y="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a:latin typeface="+mn-lt"/>
        <a:ea typeface="+mn-ea"/>
        <a:cs typeface="+mn-cs"/>
        <a:sym typeface="Helvetica Neue"/>
      </a:defRPr>
    </a:lvl1pPr>
    <a:lvl2pPr indent="228600" defTabSz="457200" latinLnBrk="0">
      <a:lnSpc>
        <a:spcPct val="117999"/>
      </a:lnSpc>
      <a:defRPr>
        <a:latin typeface="+mn-lt"/>
        <a:ea typeface="+mn-ea"/>
        <a:cs typeface="+mn-cs"/>
        <a:sym typeface="Helvetica Neue"/>
      </a:defRPr>
    </a:lvl2pPr>
    <a:lvl3pPr indent="457200" defTabSz="457200" latinLnBrk="0">
      <a:lnSpc>
        <a:spcPct val="117999"/>
      </a:lnSpc>
      <a:defRPr>
        <a:latin typeface="+mn-lt"/>
        <a:ea typeface="+mn-ea"/>
        <a:cs typeface="+mn-cs"/>
        <a:sym typeface="Helvetica Neue"/>
      </a:defRPr>
    </a:lvl3pPr>
    <a:lvl4pPr indent="685800" defTabSz="457200" latinLnBrk="0">
      <a:lnSpc>
        <a:spcPct val="117999"/>
      </a:lnSpc>
      <a:defRPr>
        <a:latin typeface="+mn-lt"/>
        <a:ea typeface="+mn-ea"/>
        <a:cs typeface="+mn-cs"/>
        <a:sym typeface="Helvetica Neue"/>
      </a:defRPr>
    </a:lvl4pPr>
    <a:lvl5pPr indent="914400" defTabSz="457200" latinLnBrk="0">
      <a:lnSpc>
        <a:spcPct val="117999"/>
      </a:lnSpc>
      <a:defRPr>
        <a:latin typeface="+mn-lt"/>
        <a:ea typeface="+mn-ea"/>
        <a:cs typeface="+mn-cs"/>
        <a:sym typeface="Helvetica Neue"/>
      </a:defRPr>
    </a:lvl5pPr>
    <a:lvl6pPr indent="1143000" defTabSz="457200" latinLnBrk="0">
      <a:lnSpc>
        <a:spcPct val="117999"/>
      </a:lnSpc>
      <a:defRPr>
        <a:latin typeface="+mn-lt"/>
        <a:ea typeface="+mn-ea"/>
        <a:cs typeface="+mn-cs"/>
        <a:sym typeface="Helvetica Neue"/>
      </a:defRPr>
    </a:lvl6pPr>
    <a:lvl7pPr indent="1371600" defTabSz="457200" latinLnBrk="0">
      <a:lnSpc>
        <a:spcPct val="117999"/>
      </a:lnSpc>
      <a:defRPr>
        <a:latin typeface="+mn-lt"/>
        <a:ea typeface="+mn-ea"/>
        <a:cs typeface="+mn-cs"/>
        <a:sym typeface="Helvetica Neue"/>
      </a:defRPr>
    </a:lvl7pPr>
    <a:lvl8pPr indent="1600200" defTabSz="457200" latinLnBrk="0">
      <a:lnSpc>
        <a:spcPct val="117999"/>
      </a:lnSpc>
      <a:defRPr>
        <a:latin typeface="+mn-lt"/>
        <a:ea typeface="+mn-ea"/>
        <a:cs typeface="+mn-cs"/>
        <a:sym typeface="Helvetica Neue"/>
      </a:defRPr>
    </a:lvl8pPr>
    <a:lvl9pPr indent="1828800" defTabSz="457200" latinLnBrk="0">
      <a:lnSpc>
        <a:spcPct val="117999"/>
      </a:lnSpc>
      <a:defRPr>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1303038" rtl="0" eaLnBrk="1" fontAlgn="auto" latinLnBrk="0" hangingPunct="1">
              <a:lnSpc>
                <a:spcPct val="100000"/>
              </a:lnSpc>
              <a:spcBef>
                <a:spcPts val="0"/>
              </a:spcBef>
              <a:spcAft>
                <a:spcPts val="0"/>
              </a:spcAft>
              <a:buClrTx/>
              <a:buSzTx/>
              <a:buFontTx/>
              <a:buNone/>
              <a:tabLst/>
              <a:defRPr/>
            </a:pPr>
            <a:fld id="{44984205-66EA-4DB4-BC9E-8BD5856D2554}" type="slidenum">
              <a:rPr kumimoji="0" lang="en-US" sz="1200" b="0" i="0" u="none" strike="noStrike" kern="1200" cap="none" spc="0" normalizeH="0" baseline="0" noProof="0">
                <a:ln>
                  <a:noFill/>
                </a:ln>
                <a:solidFill>
                  <a:prstClr val="black"/>
                </a:solidFill>
                <a:effectLst/>
                <a:uLnTx/>
                <a:uFillTx/>
                <a:latin typeface="Calibri"/>
                <a:ea typeface="+mn-ea"/>
                <a:cs typeface="+mn-cs"/>
                <a:sym typeface="Helvetica Light"/>
              </a:rPr>
              <a:pPr marL="0" marR="0" lvl="0" indent="0" algn="r" defTabSz="1303038"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sym typeface="Helvetica Light"/>
            </a:endParaRPr>
          </a:p>
        </p:txBody>
      </p:sp>
      <p:sp>
        <p:nvSpPr>
          <p:cNvPr id="221187" name="Rectangle 2"/>
          <p:cNvSpPr>
            <a:spLocks noGrp="1" noRot="1" noChangeAspect="1" noChangeArrowheads="1" noTextEdit="1"/>
          </p:cNvSpPr>
          <p:nvPr>
            <p:ph type="sldImg"/>
          </p:nvPr>
        </p:nvSpPr>
        <p:spPr bwMode="auto">
          <a:xfrm>
            <a:off x="482600" y="585788"/>
            <a:ext cx="5326063" cy="2997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8" name="Rectangle 3"/>
          <p:cNvSpPr>
            <a:spLocks noGrp="1" noChangeArrowheads="1"/>
          </p:cNvSpPr>
          <p:nvPr>
            <p:ph type="body" idx="1"/>
          </p:nvPr>
        </p:nvSpPr>
        <p:spPr bwMode="auto">
          <a:xfrm>
            <a:off x="830265" y="3779839"/>
            <a:ext cx="4632325" cy="3582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Tree>
    <p:extLst>
      <p:ext uri="{BB962C8B-B14F-4D97-AF65-F5344CB8AC3E}">
        <p14:creationId xmlns:p14="http://schemas.microsoft.com/office/powerpoint/2010/main" val="407967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0" name="Shape 3280"/>
          <p:cNvSpPr>
            <a:spLocks noGrp="1" noRot="1" noChangeAspect="1"/>
          </p:cNvSpPr>
          <p:nvPr>
            <p:ph type="sldImg"/>
          </p:nvPr>
        </p:nvSpPr>
        <p:spPr>
          <a:xfrm>
            <a:off x="381000" y="685800"/>
            <a:ext cx="6096000" cy="3429000"/>
          </a:xfrm>
          <a:prstGeom prst="rect">
            <a:avLst/>
          </a:prstGeom>
        </p:spPr>
        <p:txBody>
          <a:bodyPr/>
          <a:lstStyle/>
          <a:p>
            <a:endParaRPr/>
          </a:p>
        </p:txBody>
      </p:sp>
      <p:sp>
        <p:nvSpPr>
          <p:cNvPr id="3281" name="Shape 3281"/>
          <p:cNvSpPr>
            <a:spLocks noGrp="1"/>
          </p:cNvSpPr>
          <p:nvPr>
            <p:ph type="body" sz="quarter" idx="1"/>
          </p:nvPr>
        </p:nvSpPr>
        <p:spPr>
          <a:prstGeom prst="rect">
            <a:avLst/>
          </a:prstGeom>
        </p:spPr>
        <p:txBody>
          <a:bodyPr/>
          <a:lstStyle/>
          <a:p>
            <a:pPr>
              <a:defRPr sz="1800"/>
            </a:pPr>
            <a:r>
              <a:t>Required lots of engineering. Choose a color space, discretization scheme, soft-encoding, class-rebalancing with regularization, annealed-mean, etc.</a:t>
            </a:r>
          </a:p>
          <a:p>
            <a:pPr>
              <a:defRPr sz="1800"/>
            </a:pPr>
            <a:endParaRPr/>
          </a:p>
          <a:p>
            <a:pPr>
              <a:defRPr sz="1800"/>
            </a:pPr>
            <a:r>
              <a:t>Can we just automatically learn all this?</a:t>
            </a:r>
          </a:p>
        </p:txBody>
      </p:sp>
    </p:spTree>
    <p:extLst>
      <p:ext uri="{BB962C8B-B14F-4D97-AF65-F5344CB8AC3E}">
        <p14:creationId xmlns:p14="http://schemas.microsoft.com/office/powerpoint/2010/main" val="48746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3" name="Shape 3463"/>
          <p:cNvSpPr>
            <a:spLocks noGrp="1" noRot="1" noChangeAspect="1"/>
          </p:cNvSpPr>
          <p:nvPr>
            <p:ph type="sldImg"/>
          </p:nvPr>
        </p:nvSpPr>
        <p:spPr>
          <a:xfrm>
            <a:off x="381000" y="685800"/>
            <a:ext cx="6096000" cy="3429000"/>
          </a:xfrm>
          <a:prstGeom prst="rect">
            <a:avLst/>
          </a:prstGeom>
        </p:spPr>
        <p:txBody>
          <a:bodyPr/>
          <a:lstStyle/>
          <a:p>
            <a:endParaRPr/>
          </a:p>
        </p:txBody>
      </p:sp>
      <p:sp>
        <p:nvSpPr>
          <p:cNvPr id="3464" name="Shape 3464"/>
          <p:cNvSpPr>
            <a:spLocks noGrp="1"/>
          </p:cNvSpPr>
          <p:nvPr>
            <p:ph type="body" sz="quarter" idx="1"/>
          </p:nvPr>
        </p:nvSpPr>
        <p:spPr>
          <a:prstGeom prst="rect">
            <a:avLst/>
          </a:prstGeom>
        </p:spPr>
        <p:txBody>
          <a:bodyPr/>
          <a:lstStyle/>
          <a:p>
            <a:r>
              <a:t>So we can carefully engineer our loss functions</a:t>
            </a:r>
          </a:p>
        </p:txBody>
      </p:sp>
    </p:spTree>
    <p:extLst>
      <p:ext uri="{BB962C8B-B14F-4D97-AF65-F5344CB8AC3E}">
        <p14:creationId xmlns:p14="http://schemas.microsoft.com/office/powerpoint/2010/main" val="3208096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5" name="Shape 3485"/>
          <p:cNvSpPr>
            <a:spLocks noGrp="1" noRot="1" noChangeAspect="1"/>
          </p:cNvSpPr>
          <p:nvPr>
            <p:ph type="sldImg"/>
          </p:nvPr>
        </p:nvSpPr>
        <p:spPr>
          <a:xfrm>
            <a:off x="381000" y="685800"/>
            <a:ext cx="6096000" cy="3429000"/>
          </a:xfrm>
          <a:prstGeom prst="rect">
            <a:avLst/>
          </a:prstGeom>
        </p:spPr>
        <p:txBody>
          <a:bodyPr/>
          <a:lstStyle/>
          <a:p>
            <a:endParaRPr/>
          </a:p>
        </p:txBody>
      </p:sp>
      <p:sp>
        <p:nvSpPr>
          <p:cNvPr id="3486" name="Shape 3486"/>
          <p:cNvSpPr>
            <a:spLocks noGrp="1"/>
          </p:cNvSpPr>
          <p:nvPr>
            <p:ph type="body" sz="quarter" idx="1"/>
          </p:nvPr>
        </p:nvSpPr>
        <p:spPr>
          <a:prstGeom prst="rect">
            <a:avLst/>
          </a:prstGeom>
        </p:spPr>
        <p:txBody>
          <a:bodyPr/>
          <a:lstStyle/>
          <a:p>
            <a:r>
              <a:t>All of these are just predicting pixels from pixels, so shouldn’t there be some universal loss?</a:t>
            </a:r>
          </a:p>
        </p:txBody>
      </p:sp>
    </p:spTree>
    <p:extLst>
      <p:ext uri="{BB962C8B-B14F-4D97-AF65-F5344CB8AC3E}">
        <p14:creationId xmlns:p14="http://schemas.microsoft.com/office/powerpoint/2010/main" val="1720078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6" name="Shape 3526"/>
          <p:cNvSpPr>
            <a:spLocks noGrp="1" noRot="1" noChangeAspect="1"/>
          </p:cNvSpPr>
          <p:nvPr>
            <p:ph type="sldImg"/>
          </p:nvPr>
        </p:nvSpPr>
        <p:spPr>
          <a:xfrm>
            <a:off x="381000" y="685800"/>
            <a:ext cx="6096000" cy="3429000"/>
          </a:xfrm>
          <a:prstGeom prst="rect">
            <a:avLst/>
          </a:prstGeom>
        </p:spPr>
        <p:txBody>
          <a:bodyPr/>
          <a:lstStyle/>
          <a:p>
            <a:endParaRPr/>
          </a:p>
        </p:txBody>
      </p:sp>
      <p:sp>
        <p:nvSpPr>
          <p:cNvPr id="3527" name="Shape 3527"/>
          <p:cNvSpPr>
            <a:spLocks noGrp="1"/>
          </p:cNvSpPr>
          <p:nvPr>
            <p:ph type="body" sz="quarter" idx="1"/>
          </p:nvPr>
        </p:nvSpPr>
        <p:spPr>
          <a:prstGeom prst="rect">
            <a:avLst/>
          </a:prstGeom>
        </p:spPr>
        <p:txBody>
          <a:bodyPr/>
          <a:lstStyle/>
          <a:p>
            <a:r>
              <a:t>motivate with either turk “real vs fake” or graphics</a:t>
            </a:r>
          </a:p>
          <a:p>
            <a:r>
              <a:t>add full citation</a:t>
            </a:r>
          </a:p>
        </p:txBody>
      </p:sp>
    </p:spTree>
    <p:extLst>
      <p:ext uri="{BB962C8B-B14F-4D97-AF65-F5344CB8AC3E}">
        <p14:creationId xmlns:p14="http://schemas.microsoft.com/office/powerpoint/2010/main" val="144935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6" name="Shape 3736"/>
          <p:cNvSpPr>
            <a:spLocks noGrp="1" noRot="1" noChangeAspect="1"/>
          </p:cNvSpPr>
          <p:nvPr>
            <p:ph type="sldImg"/>
          </p:nvPr>
        </p:nvSpPr>
        <p:spPr>
          <a:xfrm>
            <a:off x="381000" y="685800"/>
            <a:ext cx="6096000" cy="3429000"/>
          </a:xfrm>
          <a:prstGeom prst="rect">
            <a:avLst/>
          </a:prstGeom>
        </p:spPr>
        <p:txBody>
          <a:bodyPr/>
          <a:lstStyle/>
          <a:p>
            <a:endParaRPr/>
          </a:p>
        </p:txBody>
      </p:sp>
      <p:sp>
        <p:nvSpPr>
          <p:cNvPr id="3737" name="Shape 3737"/>
          <p:cNvSpPr>
            <a:spLocks noGrp="1"/>
          </p:cNvSpPr>
          <p:nvPr>
            <p:ph type="body" sz="quarter" idx="1"/>
          </p:nvPr>
        </p:nvSpPr>
        <p:spPr>
          <a:prstGeom prst="rect">
            <a:avLst/>
          </a:prstGeom>
        </p:spPr>
        <p:txBody>
          <a:bodyPr/>
          <a:lstStyle/>
          <a:p>
            <a:r>
              <a:t>But what if, given this input, out generator outputs this image? Is it real or is it fake? </a:t>
            </a:r>
          </a:p>
        </p:txBody>
      </p:sp>
    </p:spTree>
    <p:extLst>
      <p:ext uri="{BB962C8B-B14F-4D97-AF65-F5344CB8AC3E}">
        <p14:creationId xmlns:p14="http://schemas.microsoft.com/office/powerpoint/2010/main" val="2174297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4" name="Shape 3984"/>
          <p:cNvSpPr>
            <a:spLocks noGrp="1" noRot="1" noChangeAspect="1"/>
          </p:cNvSpPr>
          <p:nvPr>
            <p:ph type="sldImg"/>
          </p:nvPr>
        </p:nvSpPr>
        <p:spPr>
          <a:xfrm>
            <a:off x="381000" y="685800"/>
            <a:ext cx="6096000" cy="3429000"/>
          </a:xfrm>
          <a:prstGeom prst="rect">
            <a:avLst/>
          </a:prstGeom>
        </p:spPr>
        <p:txBody>
          <a:bodyPr/>
          <a:lstStyle/>
          <a:p>
            <a:endParaRPr/>
          </a:p>
        </p:txBody>
      </p:sp>
      <p:sp>
        <p:nvSpPr>
          <p:cNvPr id="3985" name="Shape 3985"/>
          <p:cNvSpPr>
            <a:spLocks noGrp="1"/>
          </p:cNvSpPr>
          <p:nvPr>
            <p:ph type="body" sz="quarter" idx="1"/>
          </p:nvPr>
        </p:nvSpPr>
        <p:spPr>
          <a:prstGeom prst="rect">
            <a:avLst/>
          </a:prstGeom>
        </p:spPr>
        <p:txBody>
          <a:bodyPr/>
          <a:lstStyle/>
          <a:p>
            <a:pPr defTabSz="912401">
              <a:lnSpc>
                <a:spcPct val="100000"/>
              </a:lnSpc>
              <a:defRPr sz="1000">
                <a:latin typeface="Calibri"/>
                <a:ea typeface="Calibri"/>
                <a:cs typeface="Calibri"/>
                <a:sym typeface="Calibri"/>
              </a:defRPr>
            </a:pPr>
            <a:r>
              <a:t>Again, pixels to pixels!</a:t>
            </a:r>
          </a:p>
          <a:p>
            <a:pPr defTabSz="912401">
              <a:lnSpc>
                <a:spcPct val="100000"/>
              </a:lnSpc>
              <a:defRPr sz="1000">
                <a:latin typeface="Calibri"/>
                <a:ea typeface="Calibri"/>
                <a:cs typeface="Calibri"/>
                <a:sym typeface="Calibri"/>
              </a:defRPr>
            </a:pPr>
            <a:endParaRPr/>
          </a:p>
          <a:p>
            <a:pPr defTabSz="912401">
              <a:lnSpc>
                <a:spcPct val="100000"/>
              </a:lnSpc>
              <a:defRPr sz="1000">
                <a:latin typeface="Calibri"/>
                <a:ea typeface="Calibri"/>
                <a:cs typeface="Calibri"/>
                <a:sym typeface="Calibri"/>
              </a:defRPr>
            </a:pPr>
            <a:r>
              <a:t>These are 512x512 but you can run it at any resolution, since it’s fully convolutional.</a:t>
            </a:r>
          </a:p>
        </p:txBody>
      </p:sp>
    </p:spTree>
    <p:extLst>
      <p:ext uri="{BB962C8B-B14F-4D97-AF65-F5344CB8AC3E}">
        <p14:creationId xmlns:p14="http://schemas.microsoft.com/office/powerpoint/2010/main" val="341267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5" name="Shape 3995"/>
          <p:cNvSpPr>
            <a:spLocks noGrp="1" noRot="1" noChangeAspect="1"/>
          </p:cNvSpPr>
          <p:nvPr>
            <p:ph type="sldImg"/>
          </p:nvPr>
        </p:nvSpPr>
        <p:spPr>
          <a:xfrm>
            <a:off x="381000" y="685800"/>
            <a:ext cx="6096000" cy="3429000"/>
          </a:xfrm>
          <a:prstGeom prst="rect">
            <a:avLst/>
          </a:prstGeom>
        </p:spPr>
        <p:txBody>
          <a:bodyPr/>
          <a:lstStyle/>
          <a:p>
            <a:endParaRPr/>
          </a:p>
        </p:txBody>
      </p:sp>
      <p:sp>
        <p:nvSpPr>
          <p:cNvPr id="3996" name="Shape 3996"/>
          <p:cNvSpPr>
            <a:spLocks noGrp="1"/>
          </p:cNvSpPr>
          <p:nvPr>
            <p:ph type="body" sz="quarter" idx="1"/>
          </p:nvPr>
        </p:nvSpPr>
        <p:spPr>
          <a:prstGeom prst="rect">
            <a:avLst/>
          </a:prstGeom>
        </p:spPr>
        <p:txBody>
          <a:bodyPr/>
          <a:lstStyle>
            <a:lvl1pPr defTabSz="912401">
              <a:lnSpc>
                <a:spcPct val="100000"/>
              </a:lnSpc>
              <a:defRPr sz="1000">
                <a:latin typeface="Calibri"/>
                <a:ea typeface="Calibri"/>
                <a:cs typeface="Calibri"/>
                <a:sym typeface="Calibri"/>
              </a:defRPr>
            </a:lvl1pPr>
          </a:lstStyle>
          <a:p>
            <a:r>
              <a:t>Note 512x512</a:t>
            </a:r>
          </a:p>
        </p:txBody>
      </p:sp>
    </p:spTree>
    <p:extLst>
      <p:ext uri="{BB962C8B-B14F-4D97-AF65-F5344CB8AC3E}">
        <p14:creationId xmlns:p14="http://schemas.microsoft.com/office/powerpoint/2010/main" val="4254645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66</a:t>
            </a:fld>
            <a:endParaRPr lang="en-US"/>
          </a:p>
        </p:txBody>
      </p:sp>
    </p:spTree>
    <p:extLst>
      <p:ext uri="{BB962C8B-B14F-4D97-AF65-F5344CB8AC3E}">
        <p14:creationId xmlns:p14="http://schemas.microsoft.com/office/powerpoint/2010/main" val="3935064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xfrm>
            <a:off x="381000" y="685800"/>
            <a:ext cx="6096000" cy="3429000"/>
          </a:xfrm>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lvl1pPr>
              <a:lnSpc>
                <a:spcPct val="100000"/>
              </a:lnSpc>
              <a:spcBef>
                <a:spcPts val="400"/>
              </a:spcBef>
              <a:defRPr sz="1200"/>
            </a:lvl1pPr>
          </a:lstStyle>
          <a:p>
            <a:r>
              <a:t>One generic and useful class of images we may want to address is the set of all “natural images” which is a term we often use to represent images that are captured with an imaging system in the natural world, aka not synthetically generated images. However, this is, as you may now better understand after taking the class so far, a highly complex set!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xfrm>
            <a:off x="381000" y="685800"/>
            <a:ext cx="6096000" cy="3429000"/>
          </a:xfrm>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p>
            <a:r>
              <a:t>The space of natural images is just very small part of the space of all possible images. In the case of color images with 32x32 pixels, most of the space is filled with images that look like noise.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1303038" rtl="0" eaLnBrk="1" fontAlgn="auto" latinLnBrk="0" hangingPunct="1">
              <a:lnSpc>
                <a:spcPct val="100000"/>
              </a:lnSpc>
              <a:spcBef>
                <a:spcPts val="0"/>
              </a:spcBef>
              <a:spcAft>
                <a:spcPts val="0"/>
              </a:spcAft>
              <a:buClrTx/>
              <a:buSzTx/>
              <a:buFontTx/>
              <a:buNone/>
              <a:tabLst/>
              <a:defRPr/>
            </a:pPr>
            <a:fld id="{7A463808-7FDF-4E44-8C47-6A327BC2D7EA}" type="slidenum">
              <a:rPr kumimoji="0" lang="en-US" sz="1200" b="0" i="0" u="none" strike="noStrike" kern="1200" cap="none" spc="0" normalizeH="0" baseline="0" noProof="0">
                <a:ln>
                  <a:noFill/>
                </a:ln>
                <a:solidFill>
                  <a:prstClr val="black"/>
                </a:solidFill>
                <a:effectLst/>
                <a:uLnTx/>
                <a:uFillTx/>
                <a:latin typeface="Calibri"/>
                <a:ea typeface="+mn-ea"/>
                <a:cs typeface="+mn-cs"/>
                <a:sym typeface="Helvetica Light"/>
              </a:rPr>
              <a:pPr marL="0" marR="0" lvl="0" indent="0" algn="r" defTabSz="130303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sym typeface="Helvetica Light"/>
            </a:endParaRPr>
          </a:p>
        </p:txBody>
      </p:sp>
      <p:sp>
        <p:nvSpPr>
          <p:cNvPr id="222211" name="Rectangle 2"/>
          <p:cNvSpPr>
            <a:spLocks noGrp="1" noRot="1" noChangeAspect="1" noChangeArrowheads="1" noTextEdit="1"/>
          </p:cNvSpPr>
          <p:nvPr>
            <p:ph type="sldImg"/>
          </p:nvPr>
        </p:nvSpPr>
        <p:spPr bwMode="auto">
          <a:xfrm>
            <a:off x="482600" y="585788"/>
            <a:ext cx="5326063" cy="2997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2" name="Rectangle 3"/>
          <p:cNvSpPr>
            <a:spLocks noGrp="1" noChangeArrowheads="1"/>
          </p:cNvSpPr>
          <p:nvPr>
            <p:ph type="body" idx="1"/>
          </p:nvPr>
        </p:nvSpPr>
        <p:spPr bwMode="auto">
          <a:xfrm>
            <a:off x="830264" y="3781426"/>
            <a:ext cx="4632325"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Tree>
    <p:extLst>
      <p:ext uri="{BB962C8B-B14F-4D97-AF65-F5344CB8AC3E}">
        <p14:creationId xmlns:p14="http://schemas.microsoft.com/office/powerpoint/2010/main" val="766848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54B8A-75A9-18DB-81AA-09738EBA99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521B3A-6DCD-66C3-579F-79DEB678C26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FE70FF4-AA6B-8D3C-DC06-A2DED2AF37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E2D6A3-38A7-5152-5E13-963C80E927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5CA6A4-D76F-804D-9E0A-7D6B0F4A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91648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developed an</a:t>
            </a:r>
            <a:r>
              <a:rPr lang="en-US" baseline="0" dirty="0"/>
              <a:t> image-to-image translation algorithm, called pix2pix for doing that.  Phillip is the leading author of this paper who did the most of the hard work.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7FEA5E-F7F5-4500-A602-A04F11FD5847}" type="slidenum">
              <a:rPr kumimoji="0" lang="es-E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s-E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962205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4145E-CABE-4CDE-82E6-4A9FC197B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556187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4145E-CABE-4CDE-82E6-4A9FC197B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938693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8" name="Shape 3248"/>
          <p:cNvSpPr>
            <a:spLocks noGrp="1" noRot="1" noChangeAspect="1"/>
          </p:cNvSpPr>
          <p:nvPr>
            <p:ph type="sldImg"/>
          </p:nvPr>
        </p:nvSpPr>
        <p:spPr>
          <a:xfrm>
            <a:off x="381000" y="685800"/>
            <a:ext cx="6096000" cy="3429000"/>
          </a:xfrm>
          <a:prstGeom prst="rect">
            <a:avLst/>
          </a:prstGeom>
        </p:spPr>
        <p:txBody>
          <a:bodyPr/>
          <a:lstStyle/>
          <a:p>
            <a:endParaRPr/>
          </a:p>
        </p:txBody>
      </p:sp>
      <p:sp>
        <p:nvSpPr>
          <p:cNvPr id="3249" name="Shape 3249"/>
          <p:cNvSpPr>
            <a:spLocks noGrp="1"/>
          </p:cNvSpPr>
          <p:nvPr>
            <p:ph type="body" sz="quarter" idx="1"/>
          </p:nvPr>
        </p:nvSpPr>
        <p:spPr>
          <a:prstGeom prst="rect">
            <a:avLst/>
          </a:prstGeom>
        </p:spPr>
        <p:txBody>
          <a:bodyPr/>
          <a:lstStyle/>
          <a:p>
            <a:r>
              <a:rPr dirty="0"/>
              <a:t>Sounds reasonable, right?</a:t>
            </a:r>
          </a:p>
          <a:p>
            <a:endParaRPr dirty="0"/>
          </a:p>
          <a:p>
            <a:r>
              <a:rPr dirty="0"/>
              <a:t>“Minimize Euclidean distance between each predicted pixel color and its ground truth value.” </a:t>
            </a:r>
          </a:p>
        </p:txBody>
      </p:sp>
    </p:spTree>
    <p:extLst>
      <p:ext uri="{BB962C8B-B14F-4D97-AF65-F5344CB8AC3E}">
        <p14:creationId xmlns:p14="http://schemas.microsoft.com/office/powerpoint/2010/main" val="568468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5" name="Shape 3265"/>
          <p:cNvSpPr>
            <a:spLocks noGrp="1" noRot="1" noChangeAspect="1"/>
          </p:cNvSpPr>
          <p:nvPr>
            <p:ph type="sldImg"/>
          </p:nvPr>
        </p:nvSpPr>
        <p:spPr>
          <a:xfrm>
            <a:off x="381000" y="685800"/>
            <a:ext cx="6096000" cy="3429000"/>
          </a:xfrm>
          <a:prstGeom prst="rect">
            <a:avLst/>
          </a:prstGeom>
        </p:spPr>
        <p:txBody>
          <a:bodyPr/>
          <a:lstStyle/>
          <a:p>
            <a:endParaRPr/>
          </a:p>
        </p:txBody>
      </p:sp>
      <p:sp>
        <p:nvSpPr>
          <p:cNvPr id="3266" name="Shape 3266"/>
          <p:cNvSpPr>
            <a:spLocks noGrp="1"/>
          </p:cNvSpPr>
          <p:nvPr>
            <p:ph type="body" sz="quarter" idx="1"/>
          </p:nvPr>
        </p:nvSpPr>
        <p:spPr>
          <a:prstGeom prst="rect">
            <a:avLst/>
          </a:prstGeom>
        </p:spPr>
        <p:txBody>
          <a:bodyPr/>
          <a:lstStyle/>
          <a:p>
            <a:r>
              <a:t>Suppose there is an equal chance that the actual color is red or blue. Then the solution that minimizes the L2 norm is to output average of red and blue, which gives a grayish result.</a:t>
            </a:r>
          </a:p>
        </p:txBody>
      </p:sp>
    </p:spTree>
    <p:extLst>
      <p:ext uri="{BB962C8B-B14F-4D97-AF65-F5344CB8AC3E}">
        <p14:creationId xmlns:p14="http://schemas.microsoft.com/office/powerpoint/2010/main" val="1829769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4145E-CABE-4CDE-82E6-4A9FC197B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248872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4145E-CABE-4CDE-82E6-4A9FC197B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421245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8" y="4260860"/>
            <a:ext cx="20726400" cy="2940051"/>
          </a:xfrm>
        </p:spPr>
        <p:txBody>
          <a:bodyPr/>
          <a:lstStyle/>
          <a:p>
            <a:r>
              <a:rPr lang="en-US"/>
              <a:t>Click to edit Master title style</a:t>
            </a:r>
          </a:p>
        </p:txBody>
      </p:sp>
      <p:sp>
        <p:nvSpPr>
          <p:cNvPr id="3" name="Subtitle 2"/>
          <p:cNvSpPr>
            <a:spLocks noGrp="1"/>
          </p:cNvSpPr>
          <p:nvPr>
            <p:ph type="subTitle" idx="1"/>
          </p:nvPr>
        </p:nvSpPr>
        <p:spPr>
          <a:xfrm>
            <a:off x="3657644" y="7772411"/>
            <a:ext cx="17068803" cy="3505200"/>
          </a:xfrm>
        </p:spPr>
        <p:txBody>
          <a:bodyPr/>
          <a:lstStyle>
            <a:lvl1pPr marL="0" indent="0" algn="ctr">
              <a:buNone/>
              <a:defRPr/>
            </a:lvl1pPr>
            <a:lvl2pPr marL="1082136" indent="0" algn="ctr">
              <a:buNone/>
              <a:defRPr/>
            </a:lvl2pPr>
            <a:lvl3pPr marL="2164288" indent="0" algn="ctr">
              <a:buNone/>
              <a:defRPr/>
            </a:lvl3pPr>
            <a:lvl4pPr marL="3246449" indent="0" algn="ctr">
              <a:buNone/>
              <a:defRPr/>
            </a:lvl4pPr>
            <a:lvl5pPr marL="4328590" indent="0" algn="ctr">
              <a:buNone/>
              <a:defRPr/>
            </a:lvl5pPr>
            <a:lvl6pPr marL="5410732" indent="0" algn="ctr">
              <a:buNone/>
              <a:defRPr/>
            </a:lvl6pPr>
            <a:lvl7pPr marL="6492892" indent="0" algn="ctr">
              <a:buNone/>
              <a:defRPr/>
            </a:lvl7pPr>
            <a:lvl8pPr marL="7575033" indent="0" algn="ctr">
              <a:buNone/>
              <a:defRPr/>
            </a:lvl8pPr>
            <a:lvl9pPr marL="865717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FEDD790-EA10-4509-A2CA-D3A5E6DED27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251629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85D9524-00B6-461F-9A3D-4AEAAE5DD08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154016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3" y="549325"/>
            <a:ext cx="5486400" cy="117030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11" y="549325"/>
            <a:ext cx="16052800" cy="117030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7D300CD-0166-4CCD-9E64-408CEF015FC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257341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44725"/>
            <a:ext cx="20726400"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000" y="7204075"/>
            <a:ext cx="18288000" cy="3311525"/>
          </a:xfrm>
        </p:spPr>
        <p:txBody>
          <a:bodyPr/>
          <a:lstStyle>
            <a:lvl1pPr marL="0" indent="0" algn="ctr">
              <a:buNone/>
              <a:defRPr sz="4800"/>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786498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866293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1" y="3419481"/>
            <a:ext cx="21031200" cy="5705475"/>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701" y="9178931"/>
            <a:ext cx="21031200" cy="3000373"/>
          </a:xfrm>
        </p:spPr>
        <p:txBody>
          <a:bodyPr/>
          <a:lstStyle>
            <a:lvl1pPr marL="0" indent="0">
              <a:buNone/>
              <a:defRPr sz="4800">
                <a:solidFill>
                  <a:schemeClr val="tx1"/>
                </a:solidFill>
              </a:defRPr>
            </a:lvl1pPr>
            <a:lvl2pPr marL="914411" indent="0">
              <a:buNone/>
              <a:defRPr sz="4000">
                <a:solidFill>
                  <a:schemeClr val="tx1">
                    <a:tint val="75000"/>
                  </a:schemeClr>
                </a:solidFill>
              </a:defRPr>
            </a:lvl2pPr>
            <a:lvl3pPr marL="1828823" indent="0">
              <a:buNone/>
              <a:defRPr sz="3600">
                <a:solidFill>
                  <a:schemeClr val="tx1">
                    <a:tint val="75000"/>
                  </a:schemeClr>
                </a:solidFill>
              </a:defRPr>
            </a:lvl3pPr>
            <a:lvl4pPr marL="2743234" indent="0">
              <a:buNone/>
              <a:defRPr sz="3200">
                <a:solidFill>
                  <a:schemeClr val="tx1">
                    <a:tint val="75000"/>
                  </a:schemeClr>
                </a:solidFill>
              </a:defRPr>
            </a:lvl4pPr>
            <a:lvl5pPr marL="3657646" indent="0">
              <a:buNone/>
              <a:defRPr sz="3200">
                <a:solidFill>
                  <a:schemeClr val="tx1">
                    <a:tint val="75000"/>
                  </a:schemeClr>
                </a:solidFill>
              </a:defRPr>
            </a:lvl5pPr>
            <a:lvl6pPr marL="4572057" indent="0">
              <a:buNone/>
              <a:defRPr sz="3200">
                <a:solidFill>
                  <a:schemeClr val="tx1">
                    <a:tint val="75000"/>
                  </a:schemeClr>
                </a:solidFill>
              </a:defRPr>
            </a:lvl6pPr>
            <a:lvl7pPr marL="5486469" indent="0">
              <a:buNone/>
              <a:defRPr sz="3200">
                <a:solidFill>
                  <a:schemeClr val="tx1">
                    <a:tint val="75000"/>
                  </a:schemeClr>
                </a:solidFill>
              </a:defRPr>
            </a:lvl7pPr>
            <a:lvl8pPr marL="6400880" indent="0">
              <a:buNone/>
              <a:defRPr sz="3200">
                <a:solidFill>
                  <a:schemeClr val="tx1">
                    <a:tint val="75000"/>
                  </a:schemeClr>
                </a:solidFill>
              </a:defRPr>
            </a:lvl8pPr>
            <a:lvl9pPr marL="7315291"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3A2CEE-8553-4EF5-8C07-9C65C7BAD42E}"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735712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400" y="3651251"/>
            <a:ext cx="10363200" cy="87026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4400" y="3651251"/>
            <a:ext cx="10363200" cy="87026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3A2CEE-8553-4EF5-8C07-9C65C7BAD42E}"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818984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4"/>
            <a:ext cx="21031200" cy="265112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579" y="3362325"/>
            <a:ext cx="10315573"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en-US"/>
              <a:t>Edit Master text styles</a:t>
            </a:r>
          </a:p>
        </p:txBody>
      </p:sp>
      <p:sp>
        <p:nvSpPr>
          <p:cNvPr id="4" name="Content Placeholder 3"/>
          <p:cNvSpPr>
            <a:spLocks noGrp="1"/>
          </p:cNvSpPr>
          <p:nvPr>
            <p:ph sz="half" idx="2"/>
          </p:nvPr>
        </p:nvSpPr>
        <p:spPr>
          <a:xfrm>
            <a:off x="1679579" y="5010151"/>
            <a:ext cx="10315573"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4404" y="3362325"/>
            <a:ext cx="10366376"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en-US"/>
              <a:t>Edit Master text styles</a:t>
            </a:r>
          </a:p>
        </p:txBody>
      </p:sp>
      <p:sp>
        <p:nvSpPr>
          <p:cNvPr id="6" name="Content Placeholder 5"/>
          <p:cNvSpPr>
            <a:spLocks noGrp="1"/>
          </p:cNvSpPr>
          <p:nvPr>
            <p:ph sz="quarter" idx="4"/>
          </p:nvPr>
        </p:nvSpPr>
        <p:spPr>
          <a:xfrm>
            <a:off x="12344404" y="5010151"/>
            <a:ext cx="103663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3A2CEE-8553-4EF5-8C07-9C65C7BAD42E}" type="datetimeFigureOut">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070385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3A2CEE-8553-4EF5-8C07-9C65C7BAD42E}" type="datetimeFigureOut">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483565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3A2CEE-8553-4EF5-8C07-9C65C7BAD42E}" type="datetimeFigureOut">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932929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7864475"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6376" y="1974855"/>
            <a:ext cx="12344400" cy="9747251"/>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963A2CEE-8553-4EF5-8C07-9C65C7BAD42E}"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601485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4E9DB71-DE1E-4C70-A877-A2CC987F9AD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37839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7864475"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6376" y="1974855"/>
            <a:ext cx="12344400" cy="9747251"/>
          </a:xfrm>
        </p:spPr>
        <p:txBody>
          <a:bodyPr anchor="t"/>
          <a:lstStyle>
            <a:lvl1pPr marL="0" indent="0">
              <a:buNone/>
              <a:defRPr sz="6400"/>
            </a:lvl1pPr>
            <a:lvl2pPr marL="914411" indent="0">
              <a:buNone/>
              <a:defRPr sz="5600"/>
            </a:lvl2pPr>
            <a:lvl3pPr marL="1828823" indent="0">
              <a:buNone/>
              <a:defRPr sz="4800"/>
            </a:lvl3pPr>
            <a:lvl4pPr marL="2743234" indent="0">
              <a:buNone/>
              <a:defRPr sz="4000"/>
            </a:lvl4pPr>
            <a:lvl5pPr marL="3657646" indent="0">
              <a:buNone/>
              <a:defRPr sz="4000"/>
            </a:lvl5pPr>
            <a:lvl6pPr marL="4572057" indent="0">
              <a:buNone/>
              <a:defRPr sz="4000"/>
            </a:lvl6pPr>
            <a:lvl7pPr marL="5486469" indent="0">
              <a:buNone/>
              <a:defRPr sz="4000"/>
            </a:lvl7pPr>
            <a:lvl8pPr marL="6400880" indent="0">
              <a:buNone/>
              <a:defRPr sz="4000"/>
            </a:lvl8pPr>
            <a:lvl9pPr marL="7315291"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963A2CEE-8553-4EF5-8C07-9C65C7BAD42E}"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927734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926872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4" y="730252"/>
            <a:ext cx="5257800" cy="116236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404" y="730252"/>
            <a:ext cx="15468600" cy="116236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2090266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xfrm>
            <a:off x="4387459" y="625103"/>
            <a:ext cx="15609093" cy="3036093"/>
          </a:xfrm>
          <a:prstGeom prst="rect">
            <a:avLst/>
          </a:prstGeom>
        </p:spPr>
        <p:txBody>
          <a:bodyPr lIns="71412" tIns="71412" rIns="71412" bIns="71412"/>
          <a:lstStyle>
            <a:lvl1pPr defTabSz="821141">
              <a:defRPr sz="11200">
                <a:latin typeface="+mn-lt"/>
                <a:ea typeface="+mn-ea"/>
                <a:cs typeface="+mn-cs"/>
                <a:sym typeface="Helvetica Light"/>
              </a:defRPr>
            </a:lvl1pPr>
          </a:lstStyle>
          <a:p>
            <a:r>
              <a:t>Title Text</a:t>
            </a:r>
          </a:p>
        </p:txBody>
      </p:sp>
      <p:sp>
        <p:nvSpPr>
          <p:cNvPr id="57" name="Shape 57"/>
          <p:cNvSpPr>
            <a:spLocks noGrp="1"/>
          </p:cNvSpPr>
          <p:nvPr>
            <p:ph type="body" idx="1"/>
          </p:nvPr>
        </p:nvSpPr>
        <p:spPr>
          <a:xfrm>
            <a:off x="4387459" y="3661180"/>
            <a:ext cx="15609093" cy="8840392"/>
          </a:xfrm>
          <a:prstGeom prst="rect">
            <a:avLst/>
          </a:prstGeom>
        </p:spPr>
        <p:txBody>
          <a:bodyPr lIns="71412" tIns="71412" rIns="71412" bIns="71412" anchor="ctr"/>
          <a:lstStyle>
            <a:lvl1pPr marL="617069" indent="-617069" defTabSz="821141">
              <a:spcBef>
                <a:spcPts val="5901"/>
              </a:spcBef>
              <a:buSzPct val="75000"/>
              <a:defRPr sz="5101">
                <a:latin typeface="+mn-lt"/>
                <a:ea typeface="+mn-ea"/>
                <a:cs typeface="+mn-cs"/>
                <a:sym typeface="Helvetica Light"/>
              </a:defRPr>
            </a:lvl1pPr>
            <a:lvl2pPr marL="1061365" indent="-617069" defTabSz="821141">
              <a:spcBef>
                <a:spcPts val="5901"/>
              </a:spcBef>
              <a:buSzPct val="75000"/>
              <a:buChar char="•"/>
              <a:defRPr sz="5101">
                <a:latin typeface="+mn-lt"/>
                <a:ea typeface="+mn-ea"/>
                <a:cs typeface="+mn-cs"/>
                <a:sym typeface="Helvetica Light"/>
              </a:defRPr>
            </a:lvl2pPr>
            <a:lvl3pPr marL="1505661" indent="-617069" defTabSz="821141">
              <a:spcBef>
                <a:spcPts val="5901"/>
              </a:spcBef>
              <a:buSzPct val="75000"/>
              <a:defRPr sz="5101">
                <a:latin typeface="+mn-lt"/>
                <a:ea typeface="+mn-ea"/>
                <a:cs typeface="+mn-cs"/>
                <a:sym typeface="Helvetica Light"/>
              </a:defRPr>
            </a:lvl3pPr>
            <a:lvl4pPr marL="1949955" indent="-617069" defTabSz="821141">
              <a:spcBef>
                <a:spcPts val="5901"/>
              </a:spcBef>
              <a:buSzPct val="75000"/>
              <a:buChar char="•"/>
              <a:defRPr sz="5101">
                <a:latin typeface="+mn-lt"/>
                <a:ea typeface="+mn-ea"/>
                <a:cs typeface="+mn-cs"/>
                <a:sym typeface="Helvetica Light"/>
              </a:defRPr>
            </a:lvl4pPr>
            <a:lvl5pPr marL="2394249" indent="-617069" defTabSz="821141">
              <a:spcBef>
                <a:spcPts val="5901"/>
              </a:spcBef>
              <a:buSzPct val="75000"/>
              <a:buChar char="•"/>
              <a:defRPr sz="5101">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11802703" y="13010579"/>
            <a:ext cx="760755" cy="753915"/>
          </a:xfrm>
          <a:prstGeom prst="rect">
            <a:avLst/>
          </a:prstGeom>
        </p:spPr>
        <p:txBody>
          <a:bodyPr lIns="71412" tIns="71412" rIns="71412" bIns="71412"/>
          <a:lstStyle>
            <a:lvl1pPr algn="ctr" defTabSz="821141">
              <a:defRPr sz="2400">
                <a:latin typeface="+mn-lt"/>
                <a:ea typeface="+mn-ea"/>
                <a:cs typeface="+mn-cs"/>
                <a:sym typeface="Helvetica Light"/>
              </a:defRPr>
            </a:lvl1pPr>
          </a:lstStyle>
          <a:p>
            <a:fld id="{86CB4B4D-7CA3-9044-876B-883B54F8677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67548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381250" y="2303859"/>
            <a:ext cx="19621500" cy="4643438"/>
          </a:xfrm>
          <a:prstGeom prst="rect">
            <a:avLst/>
          </a:prstGeom>
        </p:spPr>
        <p:txBody>
          <a:bodyPr anchor="b"/>
          <a:lstStyle/>
          <a:p>
            <a:r>
              <a:t>Title Text</a:t>
            </a:r>
          </a:p>
        </p:txBody>
      </p:sp>
      <p:sp>
        <p:nvSpPr>
          <p:cNvPr id="12" name="Body Level One…"/>
          <p:cNvSpPr txBox="1">
            <a:spLocks noGrp="1"/>
          </p:cNvSpPr>
          <p:nvPr>
            <p:ph type="body" sz="quarter" idx="1"/>
          </p:nvPr>
        </p:nvSpPr>
        <p:spPr>
          <a:xfrm>
            <a:off x="2381250" y="7090172"/>
            <a:ext cx="19621500" cy="1589484"/>
          </a:xfrm>
          <a:prstGeom prst="rect">
            <a:avLst/>
          </a:prstGeom>
        </p:spPr>
        <p:txBody>
          <a:bodyPr anchor="t"/>
          <a:lstStyle>
            <a:lvl1pPr marL="0" indent="0" algn="ctr">
              <a:spcBef>
                <a:spcPts val="0"/>
              </a:spcBef>
              <a:buSzTx/>
              <a:buNone/>
              <a:defRPr sz="5203"/>
            </a:lvl1pPr>
            <a:lvl2pPr marL="0" indent="321480" algn="ctr">
              <a:spcBef>
                <a:spcPts val="0"/>
              </a:spcBef>
              <a:buSzTx/>
              <a:buNone/>
              <a:defRPr sz="5203"/>
            </a:lvl2pPr>
            <a:lvl3pPr marL="0" indent="642960" algn="ctr">
              <a:spcBef>
                <a:spcPts val="0"/>
              </a:spcBef>
              <a:buSzTx/>
              <a:buNone/>
              <a:defRPr sz="5203"/>
            </a:lvl3pPr>
            <a:lvl4pPr marL="0" indent="964441" algn="ctr">
              <a:spcBef>
                <a:spcPts val="0"/>
              </a:spcBef>
              <a:buSzTx/>
              <a:buNone/>
              <a:defRPr sz="5203"/>
            </a:lvl4pPr>
            <a:lvl5pPr marL="0" indent="1285921" algn="ctr">
              <a:spcBef>
                <a:spcPts val="0"/>
              </a:spcBef>
              <a:buSzTx/>
              <a:buNone/>
              <a:defRPr sz="5203"/>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683741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3041416" y="406546"/>
            <a:ext cx="18288006" cy="9148766"/>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381250" y="9447609"/>
            <a:ext cx="19621500" cy="2000250"/>
          </a:xfrm>
          <a:prstGeom prst="rect">
            <a:avLst/>
          </a:prstGeom>
        </p:spPr>
        <p:txBody>
          <a:bodyPr anchor="b"/>
          <a:lstStyle>
            <a:lvl1pPr>
              <a:defRPr>
                <a:latin typeface="+mn-lt"/>
                <a:ea typeface="+mn-ea"/>
                <a:cs typeface="+mn-cs"/>
                <a:sym typeface="Avenir Medium"/>
              </a:defRPr>
            </a:lvl1pPr>
          </a:lstStyle>
          <a:p>
            <a:r>
              <a:t>Title Text</a:t>
            </a:r>
          </a:p>
        </p:txBody>
      </p:sp>
      <p:sp>
        <p:nvSpPr>
          <p:cNvPr id="22" name="Body Level One…"/>
          <p:cNvSpPr txBox="1">
            <a:spLocks noGrp="1"/>
          </p:cNvSpPr>
          <p:nvPr>
            <p:ph type="body" sz="quarter" idx="1"/>
          </p:nvPr>
        </p:nvSpPr>
        <p:spPr>
          <a:xfrm>
            <a:off x="2381250" y="11465719"/>
            <a:ext cx="19621500" cy="1589484"/>
          </a:xfrm>
          <a:prstGeom prst="rect">
            <a:avLst/>
          </a:prstGeom>
        </p:spPr>
        <p:txBody>
          <a:bodyPr anchor="t"/>
          <a:lstStyle>
            <a:lvl1pPr marL="0" indent="0" algn="ctr">
              <a:spcBef>
                <a:spcPts val="0"/>
              </a:spcBef>
              <a:buSzTx/>
              <a:buNone/>
              <a:defRPr sz="5203"/>
            </a:lvl1pPr>
            <a:lvl2pPr marL="0" indent="321480" algn="ctr">
              <a:spcBef>
                <a:spcPts val="0"/>
              </a:spcBef>
              <a:buSzTx/>
              <a:buNone/>
              <a:defRPr sz="5203"/>
            </a:lvl2pPr>
            <a:lvl3pPr marL="0" indent="642960" algn="ctr">
              <a:spcBef>
                <a:spcPts val="0"/>
              </a:spcBef>
              <a:buSzTx/>
              <a:buNone/>
              <a:defRPr sz="5203"/>
            </a:lvl3pPr>
            <a:lvl4pPr marL="0" indent="964441" algn="ctr">
              <a:spcBef>
                <a:spcPts val="0"/>
              </a:spcBef>
              <a:buSzTx/>
              <a:buNone/>
              <a:defRPr sz="5203"/>
            </a:lvl4pPr>
            <a:lvl5pPr marL="0" indent="1285921" algn="ctr">
              <a:spcBef>
                <a:spcPts val="0"/>
              </a:spcBef>
              <a:buSzTx/>
              <a:buNone/>
              <a:defRPr sz="5203"/>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850676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381250" y="4536281"/>
            <a:ext cx="19621500" cy="4643438"/>
          </a:xfrm>
          <a:prstGeom prst="rect">
            <a:avLst/>
          </a:prstGeom>
        </p:spPr>
        <p:txBody>
          <a:bodyPr/>
          <a:lstStyle>
            <a:lvl1pPr>
              <a:defRPr>
                <a:latin typeface="+mn-lt"/>
                <a:ea typeface="+mn-ea"/>
                <a:cs typeface="+mn-cs"/>
                <a:sym typeface="Avenir Medium"/>
              </a:defRPr>
            </a:lvl1p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494793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4244578" y="863203"/>
            <a:ext cx="23252906" cy="11626455"/>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785938" y="892969"/>
            <a:ext cx="10001250" cy="5607844"/>
          </a:xfrm>
          <a:prstGeom prst="rect">
            <a:avLst/>
          </a:prstGeom>
        </p:spPr>
        <p:txBody>
          <a:bodyPr anchor="b"/>
          <a:lstStyle>
            <a:lvl1pPr>
              <a:defRPr sz="8438">
                <a:latin typeface="+mn-lt"/>
                <a:ea typeface="+mn-ea"/>
                <a:cs typeface="+mn-cs"/>
                <a:sym typeface="Avenir Medium"/>
              </a:defRPr>
            </a:lvl1pPr>
          </a:lstStyle>
          <a:p>
            <a:r>
              <a:t>Title Text</a:t>
            </a:r>
          </a:p>
        </p:txBody>
      </p:sp>
      <p:sp>
        <p:nvSpPr>
          <p:cNvPr id="40" name="Body Level One…"/>
          <p:cNvSpPr txBox="1">
            <a:spLocks noGrp="1"/>
          </p:cNvSpPr>
          <p:nvPr>
            <p:ph type="body" sz="quarter" idx="1"/>
          </p:nvPr>
        </p:nvSpPr>
        <p:spPr>
          <a:xfrm>
            <a:off x="1785938" y="6643687"/>
            <a:ext cx="10001250" cy="5786438"/>
          </a:xfrm>
          <a:prstGeom prst="rect">
            <a:avLst/>
          </a:prstGeom>
        </p:spPr>
        <p:txBody>
          <a:bodyPr anchor="t"/>
          <a:lstStyle>
            <a:lvl1pPr marL="0" indent="0" algn="ctr">
              <a:spcBef>
                <a:spcPts val="0"/>
              </a:spcBef>
              <a:buSzTx/>
              <a:buNone/>
              <a:defRPr sz="5203"/>
            </a:lvl1pPr>
            <a:lvl2pPr marL="0" indent="321480" algn="ctr">
              <a:spcBef>
                <a:spcPts val="0"/>
              </a:spcBef>
              <a:buSzTx/>
              <a:buNone/>
              <a:defRPr sz="5203"/>
            </a:lvl2pPr>
            <a:lvl3pPr marL="0" indent="642960" algn="ctr">
              <a:spcBef>
                <a:spcPts val="0"/>
              </a:spcBef>
              <a:buSzTx/>
              <a:buNone/>
              <a:defRPr sz="5203"/>
            </a:lvl3pPr>
            <a:lvl4pPr marL="0" indent="964441" algn="ctr">
              <a:spcBef>
                <a:spcPts val="0"/>
              </a:spcBef>
              <a:buSzTx/>
              <a:buNone/>
              <a:defRPr sz="5203"/>
            </a:lvl4pPr>
            <a:lvl5pPr marL="0" indent="1285921" algn="ctr">
              <a:spcBef>
                <a:spcPts val="0"/>
              </a:spcBef>
              <a:buSzTx/>
              <a:buNone/>
              <a:defRPr sz="5203"/>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744255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244483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6212176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48"/>
            <a:ext cx="20726400" cy="2724149"/>
          </a:xfrm>
        </p:spPr>
        <p:txBody>
          <a:bodyPr anchor="t"/>
          <a:lstStyle>
            <a:lvl1pPr algn="l">
              <a:defRPr sz="9333" b="1" cap="all"/>
            </a:lvl1pPr>
          </a:lstStyle>
          <a:p>
            <a:r>
              <a:rPr lang="en-US"/>
              <a:t>Click to edit Master title style</a:t>
            </a:r>
          </a:p>
        </p:txBody>
      </p:sp>
      <p:sp>
        <p:nvSpPr>
          <p:cNvPr id="3" name="Text Placeholder 2"/>
          <p:cNvSpPr>
            <a:spLocks noGrp="1"/>
          </p:cNvSpPr>
          <p:nvPr>
            <p:ph type="body" idx="1"/>
          </p:nvPr>
        </p:nvSpPr>
        <p:spPr>
          <a:xfrm>
            <a:off x="1926168" y="5813470"/>
            <a:ext cx="20726400" cy="3000373"/>
          </a:xfrm>
        </p:spPr>
        <p:txBody>
          <a:bodyPr anchor="b"/>
          <a:lstStyle>
            <a:lvl1pPr marL="0" indent="0">
              <a:buNone/>
              <a:defRPr sz="4800"/>
            </a:lvl1pPr>
            <a:lvl2pPr marL="1082136" indent="0">
              <a:buNone/>
              <a:defRPr sz="4267"/>
            </a:lvl2pPr>
            <a:lvl3pPr marL="2164288" indent="0">
              <a:buNone/>
              <a:defRPr sz="3733"/>
            </a:lvl3pPr>
            <a:lvl4pPr marL="3246449" indent="0">
              <a:buNone/>
              <a:defRPr sz="3467"/>
            </a:lvl4pPr>
            <a:lvl5pPr marL="4328590" indent="0">
              <a:buNone/>
              <a:defRPr sz="3467"/>
            </a:lvl5pPr>
            <a:lvl6pPr marL="5410732" indent="0">
              <a:buNone/>
              <a:defRPr sz="3467"/>
            </a:lvl6pPr>
            <a:lvl7pPr marL="6492892" indent="0">
              <a:buNone/>
              <a:defRPr sz="3467"/>
            </a:lvl7pPr>
            <a:lvl8pPr marL="7575033" indent="0">
              <a:buNone/>
              <a:defRPr sz="3467"/>
            </a:lvl8pPr>
            <a:lvl9pPr marL="8657175" indent="0">
              <a:buNone/>
              <a:defRPr sz="3467"/>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02998B3-FD82-4F3A-BF1E-B9B8CA255BD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895841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7661672" y="3637359"/>
            <a:ext cx="17680781" cy="8840392"/>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785938" y="3643312"/>
            <a:ext cx="10001250" cy="8840391"/>
          </a:xfrm>
          <a:prstGeom prst="rect">
            <a:avLst/>
          </a:prstGeom>
        </p:spPr>
        <p:txBody>
          <a:bodyPr/>
          <a:lstStyle>
            <a:lvl1pPr marL="482220" indent="-482220">
              <a:spcBef>
                <a:spcPts val="4500"/>
              </a:spcBef>
              <a:defRPr sz="3938"/>
            </a:lvl1pPr>
            <a:lvl2pPr marL="964441" indent="-482220">
              <a:spcBef>
                <a:spcPts val="4500"/>
              </a:spcBef>
              <a:defRPr sz="3938"/>
            </a:lvl2pPr>
            <a:lvl3pPr marL="1446661" indent="-482220">
              <a:spcBef>
                <a:spcPts val="4500"/>
              </a:spcBef>
              <a:defRPr sz="3938"/>
            </a:lvl3pPr>
            <a:lvl4pPr marL="1928881" indent="-482220">
              <a:spcBef>
                <a:spcPts val="4500"/>
              </a:spcBef>
              <a:defRPr sz="3938"/>
            </a:lvl4pPr>
            <a:lvl5pPr marL="2411101" indent="-482220">
              <a:spcBef>
                <a:spcPts val="4500"/>
              </a:spcBef>
              <a:defRPr sz="3938"/>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757381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785938" y="1785938"/>
            <a:ext cx="20812125" cy="1014412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084002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2525375" y="7072313"/>
            <a:ext cx="11352653" cy="5679281"/>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12192000" y="1250157"/>
            <a:ext cx="11001375" cy="5500689"/>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4452938" y="1250156"/>
            <a:ext cx="22467094" cy="11233547"/>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4748822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1250" y="8947547"/>
            <a:ext cx="19621500" cy="621965"/>
          </a:xfrm>
          <a:prstGeom prst="rect">
            <a:avLst/>
          </a:prstGeom>
        </p:spPr>
        <p:txBody>
          <a:bodyPr anchor="t">
            <a:spAutoFit/>
          </a:bodyPr>
          <a:lstStyle>
            <a:lvl1pPr marL="0" indent="0" algn="ctr">
              <a:spcBef>
                <a:spcPts val="0"/>
              </a:spcBef>
              <a:buSzTx/>
              <a:buNone/>
              <a:defRPr sz="3375"/>
            </a:lvl1pPr>
          </a:lstStyle>
          <a:p>
            <a:r>
              <a:t>–Johnny Appleseed</a:t>
            </a:r>
          </a:p>
        </p:txBody>
      </p:sp>
      <p:sp>
        <p:nvSpPr>
          <p:cNvPr id="94" name="“Type a quote here.”"/>
          <p:cNvSpPr txBox="1">
            <a:spLocks noGrp="1"/>
          </p:cNvSpPr>
          <p:nvPr>
            <p:ph type="body" sz="quarter" idx="22"/>
          </p:nvPr>
        </p:nvSpPr>
        <p:spPr>
          <a:xfrm>
            <a:off x="2381250" y="6010222"/>
            <a:ext cx="19621500" cy="838306"/>
          </a:xfrm>
          <a:prstGeom prst="rect">
            <a:avLst/>
          </a:prstGeom>
        </p:spPr>
        <p:txBody>
          <a:bodyPr>
            <a:spAutoFit/>
          </a:bodyPr>
          <a:lstStyle>
            <a:lvl1pPr marL="0" indent="0" algn="ctr">
              <a:spcBef>
                <a:spcPts val="0"/>
              </a:spcBef>
              <a:buSzTx/>
              <a:buNone/>
              <a:defRPr sz="4781"/>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522786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1780975" y="0"/>
            <a:ext cx="27945949" cy="13983891"/>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4513158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353854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828798" y="4260850"/>
            <a:ext cx="20726404" cy="2940051"/>
          </a:xfrm>
          <a:prstGeom prst="rect">
            <a:avLst/>
          </a:prstGeom>
        </p:spPr>
        <p:txBody>
          <a:bodyPr lIns="65023" tIns="65023" rIns="65023" bIns="65023"/>
          <a:lstStyle>
            <a:lvl1pPr defTabSz="914433">
              <a:defRPr sz="8719"/>
            </a:lvl1pPr>
          </a:lstStyle>
          <a:p>
            <a:r>
              <a:t>Title Text</a:t>
            </a:r>
          </a:p>
        </p:txBody>
      </p:sp>
      <p:sp>
        <p:nvSpPr>
          <p:cNvPr id="118" name="Body Level One…"/>
          <p:cNvSpPr txBox="1">
            <a:spLocks noGrp="1"/>
          </p:cNvSpPr>
          <p:nvPr>
            <p:ph type="body" sz="quarter" idx="1"/>
          </p:nvPr>
        </p:nvSpPr>
        <p:spPr>
          <a:xfrm>
            <a:off x="3657599" y="7772401"/>
            <a:ext cx="17068802" cy="3505200"/>
          </a:xfrm>
          <a:prstGeom prst="rect">
            <a:avLst/>
          </a:prstGeom>
        </p:spPr>
        <p:txBody>
          <a:bodyPr lIns="65023" tIns="65023" rIns="65023" bIns="65023" anchor="t"/>
          <a:lstStyle>
            <a:lvl1pPr marL="0" indent="0" algn="ctr" defTabSz="914433">
              <a:spcBef>
                <a:spcPts val="1406"/>
              </a:spcBef>
              <a:buSzTx/>
              <a:buNone/>
              <a:defRPr sz="6188">
                <a:solidFill>
                  <a:srgbClr val="888888"/>
                </a:solidFill>
              </a:defRPr>
            </a:lvl1pPr>
            <a:lvl2pPr marL="0" indent="642960" algn="ctr" defTabSz="914433">
              <a:spcBef>
                <a:spcPts val="1406"/>
              </a:spcBef>
              <a:buSzTx/>
              <a:buNone/>
              <a:defRPr sz="6188">
                <a:solidFill>
                  <a:srgbClr val="888888"/>
                </a:solidFill>
              </a:defRPr>
            </a:lvl2pPr>
            <a:lvl3pPr marL="0" indent="1285921" algn="ctr" defTabSz="914433">
              <a:spcBef>
                <a:spcPts val="1406"/>
              </a:spcBef>
              <a:buSzTx/>
              <a:buNone/>
              <a:defRPr sz="6188">
                <a:solidFill>
                  <a:srgbClr val="888888"/>
                </a:solidFill>
              </a:defRPr>
            </a:lvl3pPr>
            <a:lvl4pPr marL="0" indent="1928881" algn="ctr" defTabSz="914433">
              <a:spcBef>
                <a:spcPts val="1406"/>
              </a:spcBef>
              <a:buSzTx/>
              <a:buNone/>
              <a:defRPr sz="6188">
                <a:solidFill>
                  <a:srgbClr val="888888"/>
                </a:solidFill>
              </a:defRPr>
            </a:lvl4pPr>
            <a:lvl5pPr marL="0" indent="2571841" algn="ctr" defTabSz="914433">
              <a:spcBef>
                <a:spcPts val="1406"/>
              </a:spcBef>
              <a:buSzTx/>
              <a:buNone/>
              <a:defRPr sz="6188">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22684030" y="12839042"/>
            <a:ext cx="480771" cy="477565"/>
          </a:xfrm>
          <a:prstGeom prst="rect">
            <a:avLst/>
          </a:prstGeom>
        </p:spPr>
        <p:txBody>
          <a:bodyPr lIns="65023" tIns="65023" rIns="65023" bIns="65023" anchor="ctr"/>
          <a:lstStyle>
            <a:lvl1pPr algn="r" defTabSz="914433">
              <a:defRPr>
                <a:solidFill>
                  <a:srgbClr val="898989"/>
                </a:solidFill>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277742767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19198" y="69849"/>
            <a:ext cx="21945604" cy="2286001"/>
          </a:xfrm>
          <a:prstGeom prst="rect">
            <a:avLst/>
          </a:prstGeom>
        </p:spPr>
        <p:txBody>
          <a:bodyPr lIns="65023" tIns="65023" rIns="65023" bIns="65023"/>
          <a:lstStyle>
            <a:lvl1pPr defTabSz="914433">
              <a:defRPr sz="8719"/>
            </a:lvl1pPr>
          </a:lstStyle>
          <a:p>
            <a:r>
              <a:t>Title Text</a:t>
            </a:r>
          </a:p>
        </p:txBody>
      </p:sp>
      <p:sp>
        <p:nvSpPr>
          <p:cNvPr id="136" name="Body Level One…"/>
          <p:cNvSpPr txBox="1">
            <a:spLocks noGrp="1"/>
          </p:cNvSpPr>
          <p:nvPr>
            <p:ph type="body" idx="1"/>
          </p:nvPr>
        </p:nvSpPr>
        <p:spPr>
          <a:xfrm>
            <a:off x="1219198" y="3200399"/>
            <a:ext cx="21945604" cy="9051929"/>
          </a:xfrm>
          <a:prstGeom prst="rect">
            <a:avLst/>
          </a:prstGeom>
        </p:spPr>
        <p:txBody>
          <a:bodyPr lIns="65023" tIns="65023" rIns="65023" bIns="65023" anchor="t"/>
          <a:lstStyle>
            <a:lvl1pPr marL="663052" indent="-663052" defTabSz="914433">
              <a:spcBef>
                <a:spcPts val="1406"/>
              </a:spcBef>
              <a:buSzPct val="100000"/>
              <a:buFont typeface="Avenir Book"/>
              <a:defRPr sz="6188"/>
            </a:lvl1pPr>
            <a:lvl2pPr marL="1274438" indent="-631478" defTabSz="914433">
              <a:spcBef>
                <a:spcPts val="1406"/>
              </a:spcBef>
              <a:buSzPct val="100000"/>
              <a:buFont typeface="Avenir Book"/>
              <a:buChar char="–"/>
              <a:defRPr sz="6188"/>
            </a:lvl2pPr>
            <a:lvl3pPr indent="-589380" defTabSz="914433">
              <a:spcBef>
                <a:spcPts val="1406"/>
              </a:spcBef>
              <a:buSzPct val="100000"/>
              <a:buFont typeface="Avenir Book"/>
              <a:defRPr sz="6188"/>
            </a:lvl3pPr>
            <a:lvl4pPr marL="2636137" indent="-707256" defTabSz="914433">
              <a:spcBef>
                <a:spcPts val="1406"/>
              </a:spcBef>
              <a:buSzPct val="100000"/>
              <a:buFont typeface="Avenir Book"/>
              <a:buChar char="–"/>
              <a:defRPr sz="6188"/>
            </a:lvl4pPr>
            <a:lvl5pPr marL="3279098" indent="-707256" defTabSz="914433">
              <a:spcBef>
                <a:spcPts val="1406"/>
              </a:spcBef>
              <a:buSzPct val="100000"/>
              <a:buFont typeface="Avenir Book"/>
              <a:buChar char="»"/>
              <a:defRPr sz="6188"/>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22684030" y="12839042"/>
            <a:ext cx="480771" cy="477565"/>
          </a:xfrm>
          <a:prstGeom prst="rect">
            <a:avLst/>
          </a:prstGeom>
        </p:spPr>
        <p:txBody>
          <a:bodyPr lIns="65023" tIns="65023" rIns="65023" bIns="65023" anchor="ctr"/>
          <a:lstStyle>
            <a:lvl1pPr algn="r" defTabSz="914433">
              <a:defRPr>
                <a:solidFill>
                  <a:srgbClr val="898989"/>
                </a:solidFill>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274603420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219198" y="69849"/>
            <a:ext cx="21945604" cy="2286001"/>
          </a:xfrm>
          <a:prstGeom prst="rect">
            <a:avLst/>
          </a:prstGeom>
        </p:spPr>
        <p:txBody>
          <a:bodyPr lIns="65023" tIns="65023" rIns="65023" bIns="65023"/>
          <a:lstStyle>
            <a:lvl1pPr defTabSz="914433">
              <a:defRPr sz="8719"/>
            </a:lvl1pPr>
          </a:lstStyle>
          <a:p>
            <a:r>
              <a:t>Title Text</a:t>
            </a:r>
          </a:p>
        </p:txBody>
      </p:sp>
      <p:sp>
        <p:nvSpPr>
          <p:cNvPr id="145" name="Slide Number"/>
          <p:cNvSpPr txBox="1">
            <a:spLocks noGrp="1"/>
          </p:cNvSpPr>
          <p:nvPr>
            <p:ph type="sldNum" sz="quarter" idx="2"/>
          </p:nvPr>
        </p:nvSpPr>
        <p:spPr>
          <a:xfrm>
            <a:off x="22684030" y="12839042"/>
            <a:ext cx="480771" cy="477565"/>
          </a:xfrm>
          <a:prstGeom prst="rect">
            <a:avLst/>
          </a:prstGeom>
        </p:spPr>
        <p:txBody>
          <a:bodyPr lIns="65023" tIns="65023" rIns="65023" bIns="65023" anchor="ctr"/>
          <a:lstStyle>
            <a:lvl1pPr algn="r" defTabSz="914433">
              <a:defRPr>
                <a:solidFill>
                  <a:srgbClr val="898989"/>
                </a:solidFill>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303745718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1219198" y="-1"/>
            <a:ext cx="21945604" cy="1784351"/>
          </a:xfrm>
          <a:prstGeom prst="rect">
            <a:avLst/>
          </a:prstGeom>
        </p:spPr>
        <p:txBody>
          <a:bodyPr lIns="65023" tIns="65023" rIns="65023" bIns="65023"/>
          <a:lstStyle>
            <a:lvl1pPr defTabSz="914433">
              <a:defRPr sz="8719"/>
            </a:lvl1pPr>
          </a:lstStyle>
          <a:p>
            <a:r>
              <a:t>Title Text</a:t>
            </a:r>
          </a:p>
        </p:txBody>
      </p:sp>
      <p:sp>
        <p:nvSpPr>
          <p:cNvPr id="153" name="Slide Number"/>
          <p:cNvSpPr txBox="1">
            <a:spLocks noGrp="1"/>
          </p:cNvSpPr>
          <p:nvPr>
            <p:ph type="sldNum" sz="quarter" idx="2"/>
          </p:nvPr>
        </p:nvSpPr>
        <p:spPr>
          <a:xfrm>
            <a:off x="22684030" y="12839042"/>
            <a:ext cx="480771" cy="477565"/>
          </a:xfrm>
          <a:prstGeom prst="rect">
            <a:avLst/>
          </a:prstGeom>
        </p:spPr>
        <p:txBody>
          <a:bodyPr lIns="65023" tIns="65023" rIns="65023" bIns="65023" anchor="ctr"/>
          <a:lstStyle>
            <a:lvl1pPr algn="r" defTabSz="914433">
              <a:defRPr>
                <a:solidFill>
                  <a:srgbClr val="898989"/>
                </a:solidFill>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190507910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8" y="3200463"/>
            <a:ext cx="10769600" cy="9051928"/>
          </a:xfrm>
        </p:spPr>
        <p:txBody>
          <a:bodyPr/>
          <a:lstStyle>
            <a:lvl1pPr>
              <a:defRPr sz="6667"/>
            </a:lvl1pPr>
            <a:lvl2pPr>
              <a:defRPr sz="5600"/>
            </a:lvl2pPr>
            <a:lvl3pPr>
              <a:defRPr sz="4800"/>
            </a:lvl3pPr>
            <a:lvl4pPr>
              <a:defRPr sz="4267"/>
            </a:lvl4pPr>
            <a:lvl5pPr>
              <a:defRPr sz="4267"/>
            </a:lvl5pPr>
            <a:lvl6pPr>
              <a:defRPr sz="4267"/>
            </a:lvl6pPr>
            <a:lvl7pPr>
              <a:defRPr sz="4267"/>
            </a:lvl7pPr>
            <a:lvl8pPr>
              <a:defRPr sz="4267"/>
            </a:lvl8pPr>
            <a:lvl9pPr>
              <a:defRPr sz="4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11" y="3200463"/>
            <a:ext cx="10769600" cy="9051928"/>
          </a:xfrm>
        </p:spPr>
        <p:txBody>
          <a:bodyPr/>
          <a:lstStyle>
            <a:lvl1pPr>
              <a:defRPr sz="6667"/>
            </a:lvl1pPr>
            <a:lvl2pPr>
              <a:defRPr sz="5600"/>
            </a:lvl2pPr>
            <a:lvl3pPr>
              <a:defRPr sz="4800"/>
            </a:lvl3pPr>
            <a:lvl4pPr>
              <a:defRPr sz="4267"/>
            </a:lvl4pPr>
            <a:lvl5pPr>
              <a:defRPr sz="4267"/>
            </a:lvl5pPr>
            <a:lvl6pPr>
              <a:defRPr sz="4267"/>
            </a:lvl6pPr>
            <a:lvl7pPr>
              <a:defRPr sz="4267"/>
            </a:lvl7pPr>
            <a:lvl8pPr>
              <a:defRPr sz="4267"/>
            </a:lvl8pPr>
            <a:lvl9pPr>
              <a:defRPr sz="4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C6C3B1E3-A42C-4F22-8E6F-0124CFD70AF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9920353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2_Title and Content">
    <p:bg>
      <p:bgPr>
        <a:solidFill>
          <a:srgbClr val="000000"/>
        </a:solidFill>
        <a:effectLst/>
      </p:bgPr>
    </p:bg>
    <p:spTree>
      <p:nvGrpSpPr>
        <p:cNvPr id="1" name=""/>
        <p:cNvGrpSpPr/>
        <p:nvPr/>
      </p:nvGrpSpPr>
      <p:grpSpPr>
        <a:xfrm>
          <a:off x="0" y="0"/>
          <a:ext cx="0" cy="0"/>
          <a:chOff x="0" y="0"/>
          <a:chExt cx="0" cy="0"/>
        </a:xfrm>
      </p:grpSpPr>
      <p:sp>
        <p:nvSpPr>
          <p:cNvPr id="160" name="Title Text"/>
          <p:cNvSpPr txBox="1">
            <a:spLocks noGrp="1"/>
          </p:cNvSpPr>
          <p:nvPr>
            <p:ph type="title"/>
          </p:nvPr>
        </p:nvSpPr>
        <p:spPr>
          <a:xfrm>
            <a:off x="812800" y="203200"/>
            <a:ext cx="22555202" cy="2197101"/>
          </a:xfrm>
          <a:prstGeom prst="rect">
            <a:avLst/>
          </a:prstGeom>
        </p:spPr>
        <p:txBody>
          <a:bodyPr lIns="65023" tIns="65023" rIns="65023" bIns="65023"/>
          <a:lstStyle>
            <a:lvl1pPr algn="l" defTabSz="1828865">
              <a:defRPr sz="7313">
                <a:solidFill>
                  <a:srgbClr val="FFFFFF"/>
                </a:solidFill>
              </a:defRPr>
            </a:lvl1pPr>
          </a:lstStyle>
          <a:p>
            <a:r>
              <a:t>Title Text</a:t>
            </a:r>
          </a:p>
        </p:txBody>
      </p:sp>
      <p:sp>
        <p:nvSpPr>
          <p:cNvPr id="161" name="Body Level One…"/>
          <p:cNvSpPr txBox="1">
            <a:spLocks noGrp="1"/>
          </p:cNvSpPr>
          <p:nvPr>
            <p:ph type="body" idx="1"/>
          </p:nvPr>
        </p:nvSpPr>
        <p:spPr>
          <a:xfrm>
            <a:off x="812799" y="2952750"/>
            <a:ext cx="22440904" cy="10001251"/>
          </a:xfrm>
          <a:prstGeom prst="rect">
            <a:avLst/>
          </a:prstGeom>
        </p:spPr>
        <p:txBody>
          <a:bodyPr lIns="65023" tIns="65023" rIns="65023" bIns="65023" anchor="t"/>
          <a:lstStyle>
            <a:lvl1pPr marL="684441" indent="-684441" defTabSz="1828865">
              <a:lnSpc>
                <a:spcPct val="110000"/>
              </a:lnSpc>
              <a:spcBef>
                <a:spcPts val="1125"/>
              </a:spcBef>
              <a:buClr>
                <a:srgbClr val="FFFFFF"/>
              </a:buClr>
              <a:buSzPct val="110000"/>
              <a:defRPr sz="6188">
                <a:solidFill>
                  <a:srgbClr val="FFFFFF"/>
                </a:solidFill>
              </a:defRPr>
            </a:lvl1pPr>
            <a:lvl2pPr marL="1323013" indent="-680053" defTabSz="1828865">
              <a:lnSpc>
                <a:spcPct val="110000"/>
              </a:lnSpc>
              <a:spcBef>
                <a:spcPts val="1125"/>
              </a:spcBef>
              <a:buClr>
                <a:srgbClr val="FFFFFF"/>
              </a:buClr>
              <a:buSzPct val="110000"/>
              <a:buChar char="–"/>
              <a:defRPr sz="6188">
                <a:solidFill>
                  <a:srgbClr val="FFFFFF"/>
                </a:solidFill>
              </a:defRPr>
            </a:lvl2pPr>
            <a:lvl3pPr marL="1959498" indent="-673577" defTabSz="1828865">
              <a:lnSpc>
                <a:spcPct val="110000"/>
              </a:lnSpc>
              <a:spcBef>
                <a:spcPts val="1125"/>
              </a:spcBef>
              <a:buClr>
                <a:srgbClr val="FFFFFF"/>
              </a:buClr>
              <a:buSzPct val="110000"/>
              <a:defRPr sz="6188">
                <a:solidFill>
                  <a:srgbClr val="FFFFFF"/>
                </a:solidFill>
              </a:defRPr>
            </a:lvl3pPr>
            <a:lvl4pPr marL="2636137" indent="-707256" defTabSz="1828865">
              <a:lnSpc>
                <a:spcPct val="110000"/>
              </a:lnSpc>
              <a:spcBef>
                <a:spcPts val="1125"/>
              </a:spcBef>
              <a:buClr>
                <a:srgbClr val="FFFFFF"/>
              </a:buClr>
              <a:buSzPct val="110000"/>
              <a:buChar char="–"/>
              <a:defRPr sz="6188">
                <a:solidFill>
                  <a:srgbClr val="FFFFFF"/>
                </a:solidFill>
              </a:defRPr>
            </a:lvl4pPr>
            <a:lvl5pPr marL="3279098" indent="-707256" defTabSz="1828865">
              <a:lnSpc>
                <a:spcPct val="110000"/>
              </a:lnSpc>
              <a:spcBef>
                <a:spcPts val="1125"/>
              </a:spcBef>
              <a:buClr>
                <a:srgbClr val="FFFFFF"/>
              </a:buClr>
              <a:buSzPct val="110000"/>
              <a:buChar char="›"/>
              <a:defRPr sz="6188">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2" name="Slide Number"/>
          <p:cNvSpPr txBox="1">
            <a:spLocks noGrp="1"/>
          </p:cNvSpPr>
          <p:nvPr>
            <p:ph type="sldNum" sz="quarter" idx="2"/>
          </p:nvPr>
        </p:nvSpPr>
        <p:spPr>
          <a:xfrm>
            <a:off x="16994432" y="12473918"/>
            <a:ext cx="480771" cy="477565"/>
          </a:xfrm>
          <a:prstGeom prst="rect">
            <a:avLst/>
          </a:prstGeom>
        </p:spPr>
        <p:txBody>
          <a:bodyPr lIns="65023" tIns="65023" rIns="65023" bIns="65023" anchor="ctr"/>
          <a:lstStyle>
            <a:lvl1pPr algn="r" defTabSz="914433">
              <a:defRPr>
                <a:solidFill>
                  <a:srgbClr val="898989"/>
                </a:solidFill>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187336255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169" name="Title Text"/>
          <p:cNvSpPr txBox="1">
            <a:spLocks noGrp="1"/>
          </p:cNvSpPr>
          <p:nvPr>
            <p:ph type="title"/>
          </p:nvPr>
        </p:nvSpPr>
        <p:spPr>
          <a:xfrm>
            <a:off x="812800" y="203200"/>
            <a:ext cx="22555202" cy="2197101"/>
          </a:xfrm>
          <a:prstGeom prst="rect">
            <a:avLst/>
          </a:prstGeom>
        </p:spPr>
        <p:txBody>
          <a:bodyPr lIns="65023" tIns="65023" rIns="65023" bIns="65023"/>
          <a:lstStyle>
            <a:lvl1pPr algn="l" defTabSz="1828865">
              <a:defRPr sz="7313">
                <a:solidFill>
                  <a:srgbClr val="FFFFFF"/>
                </a:solidFill>
              </a:defRPr>
            </a:lvl1pPr>
          </a:lstStyle>
          <a:p>
            <a:r>
              <a:t>Title Text</a:t>
            </a:r>
          </a:p>
        </p:txBody>
      </p:sp>
      <p:sp>
        <p:nvSpPr>
          <p:cNvPr id="170" name="Body Level One…"/>
          <p:cNvSpPr txBox="1">
            <a:spLocks noGrp="1"/>
          </p:cNvSpPr>
          <p:nvPr>
            <p:ph type="body" sz="half" idx="1"/>
          </p:nvPr>
        </p:nvSpPr>
        <p:spPr>
          <a:xfrm>
            <a:off x="812800" y="2952750"/>
            <a:ext cx="11015136" cy="10001251"/>
          </a:xfrm>
          <a:prstGeom prst="rect">
            <a:avLst/>
          </a:prstGeom>
        </p:spPr>
        <p:txBody>
          <a:bodyPr lIns="65023" tIns="65023" rIns="65023" bIns="65023" anchor="t"/>
          <a:lstStyle>
            <a:lvl1pPr marL="654441" indent="-654441" defTabSz="1828865">
              <a:lnSpc>
                <a:spcPct val="110000"/>
              </a:lnSpc>
              <a:spcBef>
                <a:spcPts val="1125"/>
              </a:spcBef>
              <a:buClr>
                <a:srgbClr val="FFFFFF"/>
              </a:buClr>
              <a:buSzPct val="110000"/>
              <a:defRPr sz="5344">
                <a:solidFill>
                  <a:srgbClr val="FFFFFF"/>
                </a:solidFill>
              </a:defRPr>
            </a:lvl1pPr>
            <a:lvl2pPr marL="1279223" indent="-636262" defTabSz="1828865">
              <a:lnSpc>
                <a:spcPct val="110000"/>
              </a:lnSpc>
              <a:spcBef>
                <a:spcPts val="1125"/>
              </a:spcBef>
              <a:buClr>
                <a:srgbClr val="FFFFFF"/>
              </a:buClr>
              <a:buSzPct val="110000"/>
              <a:buChar char="–"/>
              <a:defRPr sz="5344">
                <a:solidFill>
                  <a:srgbClr val="FFFFFF"/>
                </a:solidFill>
              </a:defRPr>
            </a:lvl2pPr>
            <a:lvl3pPr marL="1896732" indent="-610811" defTabSz="1828865">
              <a:lnSpc>
                <a:spcPct val="110000"/>
              </a:lnSpc>
              <a:spcBef>
                <a:spcPts val="1125"/>
              </a:spcBef>
              <a:buClr>
                <a:srgbClr val="FFFFFF"/>
              </a:buClr>
              <a:buSzPct val="110000"/>
              <a:defRPr sz="5344">
                <a:solidFill>
                  <a:srgbClr val="FFFFFF"/>
                </a:solidFill>
              </a:defRPr>
            </a:lvl3pPr>
            <a:lvl4pPr marL="2607561" indent="-678680" defTabSz="1828865">
              <a:lnSpc>
                <a:spcPct val="110000"/>
              </a:lnSpc>
              <a:spcBef>
                <a:spcPts val="1125"/>
              </a:spcBef>
              <a:buClr>
                <a:srgbClr val="FFFFFF"/>
              </a:buClr>
              <a:buSzPct val="110000"/>
              <a:buChar char="–"/>
              <a:defRPr sz="5344">
                <a:solidFill>
                  <a:srgbClr val="FFFFFF"/>
                </a:solidFill>
              </a:defRPr>
            </a:lvl4pPr>
            <a:lvl5pPr marL="3250522" indent="-678680" defTabSz="1828865">
              <a:lnSpc>
                <a:spcPct val="110000"/>
              </a:lnSpc>
              <a:spcBef>
                <a:spcPts val="1125"/>
              </a:spcBef>
              <a:buClr>
                <a:srgbClr val="FFFFFF"/>
              </a:buClr>
              <a:buSzPct val="110000"/>
              <a:buChar char="›"/>
              <a:defRPr sz="5344">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71" name="Slide Number"/>
          <p:cNvSpPr txBox="1">
            <a:spLocks noGrp="1"/>
          </p:cNvSpPr>
          <p:nvPr>
            <p:ph type="sldNum" sz="quarter" idx="2"/>
          </p:nvPr>
        </p:nvSpPr>
        <p:spPr>
          <a:xfrm>
            <a:off x="16994432" y="12473918"/>
            <a:ext cx="480771" cy="477565"/>
          </a:xfrm>
          <a:prstGeom prst="rect">
            <a:avLst/>
          </a:prstGeom>
        </p:spPr>
        <p:txBody>
          <a:bodyPr lIns="65023" tIns="65023" rIns="65023" bIns="65023" anchor="ctr"/>
          <a:lstStyle>
            <a:lvl1pPr algn="r" defTabSz="914433">
              <a:defRPr>
                <a:solidFill>
                  <a:srgbClr val="898989"/>
                </a:solidFill>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167015040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78" name="Title Text"/>
          <p:cNvSpPr txBox="1">
            <a:spLocks noGrp="1"/>
          </p:cNvSpPr>
          <p:nvPr>
            <p:ph type="title"/>
          </p:nvPr>
        </p:nvSpPr>
        <p:spPr>
          <a:xfrm>
            <a:off x="1219198" y="69849"/>
            <a:ext cx="21945604" cy="2286001"/>
          </a:xfrm>
          <a:prstGeom prst="rect">
            <a:avLst/>
          </a:prstGeom>
        </p:spPr>
        <p:txBody>
          <a:bodyPr lIns="65023" tIns="65023" rIns="65023" bIns="65023"/>
          <a:lstStyle>
            <a:lvl1pPr defTabSz="914433">
              <a:defRPr sz="8719"/>
            </a:lvl1pPr>
          </a:lstStyle>
          <a:p>
            <a:r>
              <a:t>Title Text</a:t>
            </a:r>
          </a:p>
        </p:txBody>
      </p:sp>
      <p:sp>
        <p:nvSpPr>
          <p:cNvPr id="179" name="Body Level One…"/>
          <p:cNvSpPr txBox="1">
            <a:spLocks noGrp="1"/>
          </p:cNvSpPr>
          <p:nvPr>
            <p:ph type="body" sz="half" idx="1"/>
          </p:nvPr>
        </p:nvSpPr>
        <p:spPr>
          <a:xfrm>
            <a:off x="1219198" y="3200399"/>
            <a:ext cx="10769603" cy="9051929"/>
          </a:xfrm>
          <a:prstGeom prst="rect">
            <a:avLst/>
          </a:prstGeom>
        </p:spPr>
        <p:txBody>
          <a:bodyPr lIns="65023" tIns="65023" rIns="65023" bIns="65023" anchor="t"/>
          <a:lstStyle>
            <a:lvl1pPr marL="654441" indent="-654441" defTabSz="914433">
              <a:spcBef>
                <a:spcPts val="1266"/>
              </a:spcBef>
              <a:buSzPct val="100000"/>
              <a:buFont typeface="Avenir Book"/>
              <a:defRPr sz="5344"/>
            </a:lvl1pPr>
            <a:lvl2pPr marL="1279223" indent="-636262" defTabSz="914433">
              <a:spcBef>
                <a:spcPts val="1266"/>
              </a:spcBef>
              <a:buSzPct val="100000"/>
              <a:buFont typeface="Avenir Book"/>
              <a:buChar char="–"/>
              <a:defRPr sz="5344"/>
            </a:lvl2pPr>
            <a:lvl3pPr marL="1896732" indent="-610811" defTabSz="914433">
              <a:spcBef>
                <a:spcPts val="1266"/>
              </a:spcBef>
              <a:buSzPct val="100000"/>
              <a:buFont typeface="Avenir Book"/>
              <a:defRPr sz="5344"/>
            </a:lvl3pPr>
            <a:lvl4pPr marL="2607561" indent="-678680" defTabSz="914433">
              <a:spcBef>
                <a:spcPts val="1266"/>
              </a:spcBef>
              <a:buSzPct val="100000"/>
              <a:buFont typeface="Avenir Book"/>
              <a:buChar char="–"/>
              <a:defRPr sz="5344"/>
            </a:lvl4pPr>
            <a:lvl5pPr marL="3250522" indent="-678680" defTabSz="914433">
              <a:spcBef>
                <a:spcPts val="1266"/>
              </a:spcBef>
              <a:buSzPct val="100000"/>
              <a:buFont typeface="Avenir Book"/>
              <a:buChar char="»"/>
              <a:defRPr sz="5344"/>
            </a:lvl5pPr>
          </a:lstStyle>
          <a:p>
            <a:r>
              <a:t>Body Level One</a:t>
            </a:r>
          </a:p>
          <a:p>
            <a:pPr lvl="1"/>
            <a:r>
              <a:t>Body Level Two</a:t>
            </a:r>
          </a:p>
          <a:p>
            <a:pPr lvl="2"/>
            <a:r>
              <a:t>Body Level Three</a:t>
            </a:r>
          </a:p>
          <a:p>
            <a:pPr lvl="3"/>
            <a:r>
              <a:t>Body Level Four</a:t>
            </a:r>
          </a:p>
          <a:p>
            <a:pPr lvl="4"/>
            <a:r>
              <a:t>Body Level Five</a:t>
            </a:r>
          </a:p>
        </p:txBody>
      </p:sp>
      <p:sp>
        <p:nvSpPr>
          <p:cNvPr id="180" name="Slide Number"/>
          <p:cNvSpPr txBox="1">
            <a:spLocks noGrp="1"/>
          </p:cNvSpPr>
          <p:nvPr>
            <p:ph type="sldNum" sz="quarter" idx="2"/>
          </p:nvPr>
        </p:nvSpPr>
        <p:spPr>
          <a:xfrm>
            <a:off x="22684030" y="12839042"/>
            <a:ext cx="480771" cy="477565"/>
          </a:xfrm>
          <a:prstGeom prst="rect">
            <a:avLst/>
          </a:prstGeom>
        </p:spPr>
        <p:txBody>
          <a:bodyPr lIns="65023" tIns="65023" rIns="65023" bIns="65023" anchor="ctr"/>
          <a:lstStyle>
            <a:lvl1pPr algn="r" defTabSz="914433">
              <a:defRPr>
                <a:solidFill>
                  <a:srgbClr val="898989"/>
                </a:solidFill>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412309924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87" name="Title Text"/>
          <p:cNvSpPr txBox="1">
            <a:spLocks noGrp="1"/>
          </p:cNvSpPr>
          <p:nvPr>
            <p:ph type="title"/>
          </p:nvPr>
        </p:nvSpPr>
        <p:spPr>
          <a:xfrm>
            <a:off x="1219198" y="-1"/>
            <a:ext cx="21945604" cy="1784351"/>
          </a:xfrm>
          <a:prstGeom prst="rect">
            <a:avLst/>
          </a:prstGeom>
        </p:spPr>
        <p:txBody>
          <a:bodyPr lIns="65023" tIns="65023" rIns="65023" bIns="65023"/>
          <a:lstStyle>
            <a:lvl1pPr defTabSz="914433">
              <a:defRPr sz="8719"/>
            </a:lvl1pPr>
          </a:lstStyle>
          <a:p>
            <a:r>
              <a:t>Title Text</a:t>
            </a:r>
          </a:p>
        </p:txBody>
      </p:sp>
      <p:sp>
        <p:nvSpPr>
          <p:cNvPr id="188" name="Body Level One…"/>
          <p:cNvSpPr txBox="1">
            <a:spLocks noGrp="1"/>
          </p:cNvSpPr>
          <p:nvPr>
            <p:ph type="body" idx="1"/>
          </p:nvPr>
        </p:nvSpPr>
        <p:spPr>
          <a:xfrm>
            <a:off x="1219198" y="2162176"/>
            <a:ext cx="21945604" cy="10090152"/>
          </a:xfrm>
          <a:prstGeom prst="rect">
            <a:avLst/>
          </a:prstGeom>
        </p:spPr>
        <p:txBody>
          <a:bodyPr lIns="65023" tIns="65023" rIns="65023" bIns="65023" anchor="t"/>
          <a:lstStyle>
            <a:lvl1pPr marL="663052" indent="-663052" defTabSz="914433">
              <a:spcBef>
                <a:spcPts val="1406"/>
              </a:spcBef>
              <a:buSzPct val="100000"/>
              <a:buFont typeface="Avenir Book"/>
              <a:defRPr sz="6188"/>
            </a:lvl1pPr>
            <a:lvl2pPr marL="1274438" indent="-631478" defTabSz="914433">
              <a:spcBef>
                <a:spcPts val="1406"/>
              </a:spcBef>
              <a:buSzPct val="100000"/>
              <a:buFont typeface="Avenir Book"/>
              <a:buChar char="–"/>
              <a:defRPr sz="6188"/>
            </a:lvl2pPr>
            <a:lvl3pPr indent="-589380" defTabSz="914433">
              <a:spcBef>
                <a:spcPts val="1406"/>
              </a:spcBef>
              <a:buSzPct val="100000"/>
              <a:buFont typeface="Avenir Book"/>
              <a:defRPr sz="6188"/>
            </a:lvl3pPr>
            <a:lvl4pPr marL="2636137" indent="-707256" defTabSz="914433">
              <a:spcBef>
                <a:spcPts val="1406"/>
              </a:spcBef>
              <a:buSzPct val="100000"/>
              <a:buFont typeface="Avenir Book"/>
              <a:buChar char="–"/>
              <a:defRPr sz="6188"/>
            </a:lvl4pPr>
            <a:lvl5pPr marL="3279098" indent="-707256" defTabSz="914433">
              <a:spcBef>
                <a:spcPts val="1406"/>
              </a:spcBef>
              <a:buSzPct val="100000"/>
              <a:buFont typeface="Avenir Book"/>
              <a:buChar char="»"/>
              <a:defRPr sz="6188"/>
            </a:lvl5pPr>
          </a:lstStyle>
          <a:p>
            <a:r>
              <a:t>Body Level One</a:t>
            </a:r>
          </a:p>
          <a:p>
            <a:pPr lvl="1"/>
            <a:r>
              <a:t>Body Level Two</a:t>
            </a:r>
          </a:p>
          <a:p>
            <a:pPr lvl="2"/>
            <a:r>
              <a:t>Body Level Three</a:t>
            </a:r>
          </a:p>
          <a:p>
            <a:pPr lvl="3"/>
            <a:r>
              <a:t>Body Level Four</a:t>
            </a:r>
          </a:p>
          <a:p>
            <a:pPr lvl="4"/>
            <a:r>
              <a:t>Body Level Five</a:t>
            </a:r>
          </a:p>
        </p:txBody>
      </p:sp>
      <p:sp>
        <p:nvSpPr>
          <p:cNvPr id="189" name="Slide Number"/>
          <p:cNvSpPr txBox="1">
            <a:spLocks noGrp="1"/>
          </p:cNvSpPr>
          <p:nvPr>
            <p:ph type="sldNum" sz="quarter" idx="2"/>
          </p:nvPr>
        </p:nvSpPr>
        <p:spPr>
          <a:xfrm>
            <a:off x="22684030" y="12839042"/>
            <a:ext cx="480771" cy="477565"/>
          </a:xfrm>
          <a:prstGeom prst="rect">
            <a:avLst/>
          </a:prstGeom>
        </p:spPr>
        <p:txBody>
          <a:bodyPr lIns="65023" tIns="65023" rIns="65023" bIns="65023" anchor="ctr"/>
          <a:lstStyle>
            <a:lvl1pPr algn="r" defTabSz="914433">
              <a:defRPr>
                <a:solidFill>
                  <a:srgbClr val="898989"/>
                </a:solidFill>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294036101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196" name="Title Text"/>
          <p:cNvSpPr txBox="1">
            <a:spLocks noGrp="1"/>
          </p:cNvSpPr>
          <p:nvPr>
            <p:ph type="title"/>
          </p:nvPr>
        </p:nvSpPr>
        <p:spPr>
          <a:xfrm>
            <a:off x="1219198" y="-1"/>
            <a:ext cx="21945604" cy="1784351"/>
          </a:xfrm>
          <a:prstGeom prst="rect">
            <a:avLst/>
          </a:prstGeom>
        </p:spPr>
        <p:txBody>
          <a:bodyPr lIns="65023" tIns="65023" rIns="65023" bIns="65023"/>
          <a:lstStyle>
            <a:lvl1pPr defTabSz="914433">
              <a:defRPr sz="8719"/>
            </a:lvl1pPr>
          </a:lstStyle>
          <a:p>
            <a:r>
              <a:t>Title Text</a:t>
            </a:r>
          </a:p>
        </p:txBody>
      </p:sp>
      <p:sp>
        <p:nvSpPr>
          <p:cNvPr id="197" name="Body Level One…"/>
          <p:cNvSpPr txBox="1">
            <a:spLocks noGrp="1"/>
          </p:cNvSpPr>
          <p:nvPr>
            <p:ph type="body" sz="half" idx="1"/>
          </p:nvPr>
        </p:nvSpPr>
        <p:spPr>
          <a:xfrm>
            <a:off x="1219198" y="3200399"/>
            <a:ext cx="10769603" cy="9051929"/>
          </a:xfrm>
          <a:prstGeom prst="rect">
            <a:avLst/>
          </a:prstGeom>
        </p:spPr>
        <p:txBody>
          <a:bodyPr lIns="65023" tIns="65023" rIns="65023" bIns="65023" anchor="t"/>
          <a:lstStyle>
            <a:lvl1pPr marL="654441" indent="-654441" defTabSz="914433">
              <a:spcBef>
                <a:spcPts val="1266"/>
              </a:spcBef>
              <a:buSzPct val="100000"/>
              <a:buFont typeface="Avenir Book"/>
              <a:defRPr sz="5344"/>
            </a:lvl1pPr>
            <a:lvl2pPr marL="1279223" indent="-636262" defTabSz="914433">
              <a:spcBef>
                <a:spcPts val="1266"/>
              </a:spcBef>
              <a:buSzPct val="100000"/>
              <a:buFont typeface="Avenir Book"/>
              <a:buChar char="–"/>
              <a:defRPr sz="5344"/>
            </a:lvl2pPr>
            <a:lvl3pPr marL="1896732" indent="-610811" defTabSz="914433">
              <a:spcBef>
                <a:spcPts val="1266"/>
              </a:spcBef>
              <a:buSzPct val="100000"/>
              <a:buFont typeface="Avenir Book"/>
              <a:defRPr sz="5344"/>
            </a:lvl3pPr>
            <a:lvl4pPr marL="2607561" indent="-678680" defTabSz="914433">
              <a:spcBef>
                <a:spcPts val="1266"/>
              </a:spcBef>
              <a:buSzPct val="100000"/>
              <a:buFont typeface="Avenir Book"/>
              <a:buChar char="–"/>
              <a:defRPr sz="5344"/>
            </a:lvl4pPr>
            <a:lvl5pPr marL="3250522" indent="-678680" defTabSz="914433">
              <a:spcBef>
                <a:spcPts val="1266"/>
              </a:spcBef>
              <a:buSzPct val="100000"/>
              <a:buFont typeface="Avenir Book"/>
              <a:buChar char="»"/>
              <a:defRPr sz="5344"/>
            </a:lvl5pPr>
          </a:lstStyle>
          <a:p>
            <a:r>
              <a:t>Body Level One</a:t>
            </a:r>
          </a:p>
          <a:p>
            <a:pPr lvl="1"/>
            <a:r>
              <a:t>Body Level Two</a:t>
            </a:r>
          </a:p>
          <a:p>
            <a:pPr lvl="2"/>
            <a:r>
              <a:t>Body Level Three</a:t>
            </a:r>
          </a:p>
          <a:p>
            <a:pPr lvl="3"/>
            <a:r>
              <a:t>Body Level Four</a:t>
            </a:r>
          </a:p>
          <a:p>
            <a:pPr lvl="4"/>
            <a:r>
              <a:t>Body Level Five</a:t>
            </a:r>
          </a:p>
        </p:txBody>
      </p:sp>
      <p:sp>
        <p:nvSpPr>
          <p:cNvPr id="198" name="Slide Number"/>
          <p:cNvSpPr txBox="1">
            <a:spLocks noGrp="1"/>
          </p:cNvSpPr>
          <p:nvPr>
            <p:ph type="sldNum" sz="quarter" idx="2"/>
          </p:nvPr>
        </p:nvSpPr>
        <p:spPr>
          <a:xfrm>
            <a:off x="22684030" y="12839042"/>
            <a:ext cx="480771" cy="477565"/>
          </a:xfrm>
          <a:prstGeom prst="rect">
            <a:avLst/>
          </a:prstGeom>
        </p:spPr>
        <p:txBody>
          <a:bodyPr lIns="65023" tIns="65023" rIns="65023" bIns="65023" anchor="ctr"/>
          <a:lstStyle>
            <a:lvl1pPr algn="r" defTabSz="914433">
              <a:defRPr>
                <a:solidFill>
                  <a:srgbClr val="898989"/>
                </a:solidFill>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282001792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205" name="Title Text"/>
          <p:cNvSpPr txBox="1">
            <a:spLocks noGrp="1"/>
          </p:cNvSpPr>
          <p:nvPr>
            <p:ph type="title"/>
          </p:nvPr>
        </p:nvSpPr>
        <p:spPr>
          <a:xfrm>
            <a:off x="1219198" y="549277"/>
            <a:ext cx="21945604" cy="2286001"/>
          </a:xfrm>
          <a:prstGeom prst="rect">
            <a:avLst/>
          </a:prstGeom>
        </p:spPr>
        <p:txBody>
          <a:bodyPr lIns="65023" tIns="65023" rIns="65023" bIns="65023"/>
          <a:lstStyle>
            <a:lvl1pPr defTabSz="914433">
              <a:defRPr sz="8719"/>
            </a:lvl1pPr>
          </a:lstStyle>
          <a:p>
            <a:r>
              <a:t>Title Text</a:t>
            </a:r>
          </a:p>
        </p:txBody>
      </p:sp>
      <p:sp>
        <p:nvSpPr>
          <p:cNvPr id="206" name="Body Level One…"/>
          <p:cNvSpPr txBox="1">
            <a:spLocks noGrp="1"/>
          </p:cNvSpPr>
          <p:nvPr>
            <p:ph type="body" idx="1"/>
          </p:nvPr>
        </p:nvSpPr>
        <p:spPr>
          <a:xfrm>
            <a:off x="1219198" y="3200399"/>
            <a:ext cx="21945604" cy="9051929"/>
          </a:xfrm>
          <a:prstGeom prst="rect">
            <a:avLst/>
          </a:prstGeom>
        </p:spPr>
        <p:txBody>
          <a:bodyPr lIns="65023" tIns="65023" rIns="65023" bIns="65023" anchor="t"/>
          <a:lstStyle>
            <a:lvl1pPr marL="663052" indent="-663052" defTabSz="914433">
              <a:spcBef>
                <a:spcPts val="1406"/>
              </a:spcBef>
              <a:buSzPct val="100000"/>
              <a:buFont typeface="Avenir Book"/>
              <a:defRPr sz="6188"/>
            </a:lvl1pPr>
            <a:lvl2pPr marL="1274438" indent="-631478" defTabSz="914433">
              <a:spcBef>
                <a:spcPts val="1406"/>
              </a:spcBef>
              <a:buSzPct val="100000"/>
              <a:buFont typeface="Avenir Book"/>
              <a:buChar char="–"/>
              <a:defRPr sz="6188"/>
            </a:lvl2pPr>
            <a:lvl3pPr indent="-589380" defTabSz="914433">
              <a:spcBef>
                <a:spcPts val="1406"/>
              </a:spcBef>
              <a:buSzPct val="100000"/>
              <a:buFont typeface="Avenir Book"/>
              <a:defRPr sz="6188"/>
            </a:lvl3pPr>
            <a:lvl4pPr marL="2636137" indent="-707256" defTabSz="914433">
              <a:spcBef>
                <a:spcPts val="1406"/>
              </a:spcBef>
              <a:buSzPct val="100000"/>
              <a:buFont typeface="Avenir Book"/>
              <a:buChar char="–"/>
              <a:defRPr sz="6188"/>
            </a:lvl4pPr>
            <a:lvl5pPr marL="3279098" indent="-707256" defTabSz="914433">
              <a:spcBef>
                <a:spcPts val="1406"/>
              </a:spcBef>
              <a:buSzPct val="100000"/>
              <a:buFont typeface="Avenir Book"/>
              <a:buChar char="»"/>
              <a:defRPr sz="6188"/>
            </a:lvl5pPr>
          </a:lstStyle>
          <a:p>
            <a:r>
              <a:t>Body Level One</a:t>
            </a:r>
          </a:p>
          <a:p>
            <a:pPr lvl="1"/>
            <a:r>
              <a:t>Body Level Two</a:t>
            </a:r>
          </a:p>
          <a:p>
            <a:pPr lvl="2"/>
            <a:r>
              <a:t>Body Level Three</a:t>
            </a:r>
          </a:p>
          <a:p>
            <a:pPr lvl="3"/>
            <a:r>
              <a:t>Body Level Four</a:t>
            </a:r>
          </a:p>
          <a:p>
            <a:pPr lvl="4"/>
            <a:r>
              <a:t>Body Level Five</a:t>
            </a:r>
          </a:p>
        </p:txBody>
      </p:sp>
      <p:sp>
        <p:nvSpPr>
          <p:cNvPr id="207" name="Slide Number"/>
          <p:cNvSpPr txBox="1">
            <a:spLocks noGrp="1"/>
          </p:cNvSpPr>
          <p:nvPr>
            <p:ph type="sldNum" sz="quarter" idx="2"/>
          </p:nvPr>
        </p:nvSpPr>
        <p:spPr>
          <a:xfrm>
            <a:off x="22684030" y="12839042"/>
            <a:ext cx="480771" cy="477565"/>
          </a:xfrm>
          <a:prstGeom prst="rect">
            <a:avLst/>
          </a:prstGeom>
        </p:spPr>
        <p:txBody>
          <a:bodyPr lIns="65023" tIns="65023" rIns="65023" bIns="65023" anchor="ctr"/>
          <a:lstStyle>
            <a:lvl1pPr algn="r" defTabSz="914433">
              <a:defRPr>
                <a:solidFill>
                  <a:srgbClr val="898989"/>
                </a:solidFill>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140561896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nd 4 Content">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1219198" y="549277"/>
            <a:ext cx="21945604" cy="2286001"/>
          </a:xfrm>
          <a:prstGeom prst="rect">
            <a:avLst/>
          </a:prstGeom>
        </p:spPr>
        <p:txBody>
          <a:bodyPr lIns="65023" tIns="65023" rIns="65023" bIns="65023"/>
          <a:lstStyle>
            <a:lvl1pPr defTabSz="914433">
              <a:defRPr sz="8719"/>
            </a:lvl1pPr>
          </a:lstStyle>
          <a:p>
            <a:r>
              <a:t>Title Text</a:t>
            </a:r>
          </a:p>
        </p:txBody>
      </p:sp>
      <p:sp>
        <p:nvSpPr>
          <p:cNvPr id="215" name="Body Level One…"/>
          <p:cNvSpPr txBox="1">
            <a:spLocks noGrp="1"/>
          </p:cNvSpPr>
          <p:nvPr>
            <p:ph type="body" sz="quarter" idx="1"/>
          </p:nvPr>
        </p:nvSpPr>
        <p:spPr>
          <a:xfrm>
            <a:off x="1219198" y="3200399"/>
            <a:ext cx="10769603" cy="4371978"/>
          </a:xfrm>
          <a:prstGeom prst="rect">
            <a:avLst/>
          </a:prstGeom>
        </p:spPr>
        <p:txBody>
          <a:bodyPr lIns="65023" tIns="65023" rIns="65023" bIns="65023" anchor="t"/>
          <a:lstStyle>
            <a:lvl1pPr marL="663052" indent="-663052" defTabSz="914433">
              <a:spcBef>
                <a:spcPts val="1406"/>
              </a:spcBef>
              <a:buSzPct val="100000"/>
              <a:buFont typeface="Avenir Book"/>
              <a:defRPr sz="6188"/>
            </a:lvl1pPr>
            <a:lvl2pPr marL="1274438" indent="-631478" defTabSz="914433">
              <a:spcBef>
                <a:spcPts val="1406"/>
              </a:spcBef>
              <a:buSzPct val="100000"/>
              <a:buFont typeface="Avenir Book"/>
              <a:buChar char="–"/>
              <a:defRPr sz="6188"/>
            </a:lvl2pPr>
            <a:lvl3pPr indent="-589380" defTabSz="914433">
              <a:spcBef>
                <a:spcPts val="1406"/>
              </a:spcBef>
              <a:buSzPct val="100000"/>
              <a:buFont typeface="Avenir Book"/>
              <a:defRPr sz="6188"/>
            </a:lvl3pPr>
            <a:lvl4pPr marL="2636137" indent="-707256" defTabSz="914433">
              <a:spcBef>
                <a:spcPts val="1406"/>
              </a:spcBef>
              <a:buSzPct val="100000"/>
              <a:buFont typeface="Avenir Book"/>
              <a:buChar char="–"/>
              <a:defRPr sz="6188"/>
            </a:lvl4pPr>
            <a:lvl5pPr marL="3279098" indent="-707256" defTabSz="914433">
              <a:spcBef>
                <a:spcPts val="1406"/>
              </a:spcBef>
              <a:buSzPct val="100000"/>
              <a:buFont typeface="Avenir Book"/>
              <a:buChar char="»"/>
              <a:defRPr sz="6188"/>
            </a:lvl5pPr>
          </a:lstStyle>
          <a:p>
            <a:r>
              <a:t>Body Level One</a:t>
            </a:r>
          </a:p>
          <a:p>
            <a:pPr lvl="1"/>
            <a:r>
              <a:t>Body Level Two</a:t>
            </a:r>
          </a:p>
          <a:p>
            <a:pPr lvl="2"/>
            <a:r>
              <a:t>Body Level Three</a:t>
            </a:r>
          </a:p>
          <a:p>
            <a:pPr lvl="3"/>
            <a:r>
              <a:t>Body Level Four</a:t>
            </a:r>
          </a:p>
          <a:p>
            <a:pPr lvl="4"/>
            <a:r>
              <a:t>Body Level Five</a:t>
            </a:r>
          </a:p>
        </p:txBody>
      </p:sp>
      <p:sp>
        <p:nvSpPr>
          <p:cNvPr id="216" name="Slide Number"/>
          <p:cNvSpPr txBox="1">
            <a:spLocks noGrp="1"/>
          </p:cNvSpPr>
          <p:nvPr>
            <p:ph type="sldNum" sz="quarter" idx="2"/>
          </p:nvPr>
        </p:nvSpPr>
        <p:spPr>
          <a:xfrm>
            <a:off x="22684030" y="12727918"/>
            <a:ext cx="480771" cy="477565"/>
          </a:xfrm>
          <a:prstGeom prst="rect">
            <a:avLst/>
          </a:prstGeom>
        </p:spPr>
        <p:txBody>
          <a:bodyPr lIns="65023" tIns="65023" rIns="65023" bIns="65023" anchor="ctr"/>
          <a:lstStyle>
            <a:lvl1pPr algn="r" defTabSz="914433">
              <a:defRPr>
                <a:solidFill>
                  <a:srgbClr val="898989"/>
                </a:solidFill>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388804992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1219198" y="549277"/>
            <a:ext cx="21945604" cy="2286001"/>
          </a:xfrm>
          <a:prstGeom prst="rect">
            <a:avLst/>
          </a:prstGeom>
        </p:spPr>
        <p:txBody>
          <a:bodyPr lIns="65023" tIns="65023" rIns="65023" bIns="65023"/>
          <a:lstStyle>
            <a:lvl1pPr defTabSz="914433">
              <a:defRPr sz="8719"/>
            </a:lvl1pPr>
          </a:lstStyle>
          <a:p>
            <a:r>
              <a:t>Title Text</a:t>
            </a:r>
          </a:p>
        </p:txBody>
      </p:sp>
      <p:sp>
        <p:nvSpPr>
          <p:cNvPr id="224" name="Slide Number"/>
          <p:cNvSpPr txBox="1">
            <a:spLocks noGrp="1"/>
          </p:cNvSpPr>
          <p:nvPr>
            <p:ph type="sldNum" sz="quarter" idx="2"/>
          </p:nvPr>
        </p:nvSpPr>
        <p:spPr>
          <a:xfrm>
            <a:off x="22684030" y="12839042"/>
            <a:ext cx="480771" cy="477565"/>
          </a:xfrm>
          <a:prstGeom prst="rect">
            <a:avLst/>
          </a:prstGeom>
        </p:spPr>
        <p:txBody>
          <a:bodyPr lIns="65023" tIns="65023" rIns="65023" bIns="65023" anchor="ctr"/>
          <a:lstStyle>
            <a:lvl1pPr algn="r" defTabSz="914433">
              <a:defRPr>
                <a:solidFill>
                  <a:srgbClr val="898989"/>
                </a:solidFill>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47277517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231" name="Title Text"/>
          <p:cNvSpPr txBox="1">
            <a:spLocks noGrp="1"/>
          </p:cNvSpPr>
          <p:nvPr>
            <p:ph type="title"/>
          </p:nvPr>
        </p:nvSpPr>
        <p:spPr>
          <a:xfrm>
            <a:off x="1219198" y="549277"/>
            <a:ext cx="21945604" cy="2286001"/>
          </a:xfrm>
          <a:prstGeom prst="rect">
            <a:avLst/>
          </a:prstGeom>
        </p:spPr>
        <p:txBody>
          <a:bodyPr lIns="65023" tIns="65023" rIns="65023" bIns="65023"/>
          <a:lstStyle>
            <a:lvl1pPr defTabSz="1828865">
              <a:defRPr sz="8719"/>
            </a:lvl1pPr>
          </a:lstStyle>
          <a:p>
            <a:r>
              <a:t>Title Text</a:t>
            </a:r>
          </a:p>
        </p:txBody>
      </p:sp>
      <p:sp>
        <p:nvSpPr>
          <p:cNvPr id="232" name="Body Level One…"/>
          <p:cNvSpPr txBox="1">
            <a:spLocks noGrp="1"/>
          </p:cNvSpPr>
          <p:nvPr>
            <p:ph type="body" idx="1"/>
          </p:nvPr>
        </p:nvSpPr>
        <p:spPr>
          <a:xfrm>
            <a:off x="1219198" y="3200399"/>
            <a:ext cx="21945604" cy="9051929"/>
          </a:xfrm>
          <a:prstGeom prst="rect">
            <a:avLst/>
          </a:prstGeom>
        </p:spPr>
        <p:txBody>
          <a:bodyPr lIns="65023" tIns="65023" rIns="65023" bIns="65023" anchor="t"/>
          <a:lstStyle>
            <a:lvl1pPr marL="663052" indent="-663052" defTabSz="1828865">
              <a:spcBef>
                <a:spcPts val="1406"/>
              </a:spcBef>
              <a:buSzPct val="100000"/>
              <a:defRPr sz="6188"/>
            </a:lvl1pPr>
            <a:lvl2pPr marL="1274438" indent="-631478" defTabSz="1828865">
              <a:spcBef>
                <a:spcPts val="1406"/>
              </a:spcBef>
              <a:buSzPct val="100000"/>
              <a:buChar char="–"/>
              <a:defRPr sz="6188"/>
            </a:lvl2pPr>
            <a:lvl3pPr indent="-589380" defTabSz="1828865">
              <a:spcBef>
                <a:spcPts val="1406"/>
              </a:spcBef>
              <a:buSzPct val="100000"/>
              <a:defRPr sz="6188"/>
            </a:lvl3pPr>
            <a:lvl4pPr marL="2636137" indent="-707256" defTabSz="1828865">
              <a:spcBef>
                <a:spcPts val="1406"/>
              </a:spcBef>
              <a:buSzPct val="100000"/>
              <a:buChar char="–"/>
              <a:defRPr sz="6188"/>
            </a:lvl4pPr>
            <a:lvl5pPr marL="3279098" indent="-707256" defTabSz="1828865">
              <a:spcBef>
                <a:spcPts val="1406"/>
              </a:spcBef>
              <a:buSzPct val="100000"/>
              <a:buChar char="»"/>
              <a:defRPr sz="6188"/>
            </a:lvl5pPr>
          </a:lstStyle>
          <a:p>
            <a:r>
              <a:t>Body Level One</a:t>
            </a:r>
          </a:p>
          <a:p>
            <a:pPr lvl="1"/>
            <a:r>
              <a:t>Body Level Two</a:t>
            </a:r>
          </a:p>
          <a:p>
            <a:pPr lvl="2"/>
            <a:r>
              <a:t>Body Level Three</a:t>
            </a:r>
          </a:p>
          <a:p>
            <a:pPr lvl="3"/>
            <a:r>
              <a:t>Body Level Four</a:t>
            </a:r>
          </a:p>
          <a:p>
            <a:pPr lvl="4"/>
            <a:r>
              <a:t>Body Level Five</a:t>
            </a:r>
          </a:p>
        </p:txBody>
      </p:sp>
      <p:sp>
        <p:nvSpPr>
          <p:cNvPr id="233" name="Slide Number"/>
          <p:cNvSpPr txBox="1">
            <a:spLocks noGrp="1"/>
          </p:cNvSpPr>
          <p:nvPr>
            <p:ph type="sldNum" sz="quarter" idx="2"/>
          </p:nvPr>
        </p:nvSpPr>
        <p:spPr>
          <a:xfrm>
            <a:off x="22640749" y="12490451"/>
            <a:ext cx="524051" cy="520782"/>
          </a:xfrm>
          <a:prstGeom prst="rect">
            <a:avLst/>
          </a:prstGeom>
        </p:spPr>
        <p:txBody>
          <a:bodyPr lIns="65023" tIns="65023" rIns="65023" bIns="65023"/>
          <a:lstStyle>
            <a:lvl1pPr algn="r" defTabSz="914433">
              <a:defRPr sz="2531">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75513317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sp>
        <p:nvSpPr>
          <p:cNvPr id="240" name="Slide Number"/>
          <p:cNvSpPr txBox="1">
            <a:spLocks noGrp="1"/>
          </p:cNvSpPr>
          <p:nvPr>
            <p:ph type="sldNum" sz="quarter" idx="2"/>
          </p:nvPr>
        </p:nvSpPr>
        <p:spPr>
          <a:xfrm>
            <a:off x="16994432" y="12473918"/>
            <a:ext cx="480771" cy="477565"/>
          </a:xfrm>
          <a:prstGeom prst="rect">
            <a:avLst/>
          </a:prstGeom>
        </p:spPr>
        <p:txBody>
          <a:bodyPr lIns="65023" tIns="65023" rIns="65023" bIns="65023" anchor="ctr"/>
          <a:lstStyle>
            <a:lvl1pPr algn="r" defTabSz="914433">
              <a:defRPr>
                <a:solidFill>
                  <a:srgbClr val="898989"/>
                </a:solidFill>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85637967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47" y="3070252"/>
            <a:ext cx="10773837" cy="1279528"/>
          </a:xfrm>
        </p:spPr>
        <p:txBody>
          <a:bodyPr anchor="b"/>
          <a:lstStyle>
            <a:lvl1pPr marL="0" indent="0">
              <a:buNone/>
              <a:defRPr sz="5600" b="1"/>
            </a:lvl1pPr>
            <a:lvl2pPr marL="1082136" indent="0">
              <a:buNone/>
              <a:defRPr sz="4800" b="1"/>
            </a:lvl2pPr>
            <a:lvl3pPr marL="2164288" indent="0">
              <a:buNone/>
              <a:defRPr sz="4267" b="1"/>
            </a:lvl3pPr>
            <a:lvl4pPr marL="3246449" indent="0">
              <a:buNone/>
              <a:defRPr sz="3733" b="1"/>
            </a:lvl4pPr>
            <a:lvl5pPr marL="4328590" indent="0">
              <a:buNone/>
              <a:defRPr sz="3733" b="1"/>
            </a:lvl5pPr>
            <a:lvl6pPr marL="5410732" indent="0">
              <a:buNone/>
              <a:defRPr sz="3733" b="1"/>
            </a:lvl6pPr>
            <a:lvl7pPr marL="6492892" indent="0">
              <a:buNone/>
              <a:defRPr sz="3733" b="1"/>
            </a:lvl7pPr>
            <a:lvl8pPr marL="7575033" indent="0">
              <a:buNone/>
              <a:defRPr sz="3733" b="1"/>
            </a:lvl8pPr>
            <a:lvl9pPr marL="8657175" indent="0">
              <a:buNone/>
              <a:defRPr sz="3733" b="1"/>
            </a:lvl9pPr>
          </a:lstStyle>
          <a:p>
            <a:pPr lvl="0"/>
            <a:r>
              <a:rPr lang="en-US"/>
              <a:t>Click to edit Master text styles</a:t>
            </a:r>
          </a:p>
        </p:txBody>
      </p:sp>
      <p:sp>
        <p:nvSpPr>
          <p:cNvPr id="4" name="Content Placeholder 3"/>
          <p:cNvSpPr>
            <a:spLocks noGrp="1"/>
          </p:cNvSpPr>
          <p:nvPr>
            <p:ph sz="half" idx="2"/>
          </p:nvPr>
        </p:nvSpPr>
        <p:spPr>
          <a:xfrm>
            <a:off x="1219247" y="4349820"/>
            <a:ext cx="10773837" cy="7902579"/>
          </a:xfrm>
        </p:spPr>
        <p:txBody>
          <a:bodyPr/>
          <a:lstStyle>
            <a:lvl1pPr>
              <a:defRPr sz="5600"/>
            </a:lvl1pPr>
            <a:lvl2pPr>
              <a:defRPr sz="4800"/>
            </a:lvl2pPr>
            <a:lvl3pPr>
              <a:defRPr sz="4267"/>
            </a:lvl3pPr>
            <a:lvl4pPr>
              <a:defRPr sz="3733"/>
            </a:lvl4pPr>
            <a:lvl5pPr>
              <a:defRPr sz="3733"/>
            </a:lvl5pPr>
            <a:lvl6pPr>
              <a:defRPr sz="3733"/>
            </a:lvl6pPr>
            <a:lvl7pPr>
              <a:defRPr sz="3733"/>
            </a:lvl7pPr>
            <a:lvl8pPr>
              <a:defRPr sz="3733"/>
            </a:lvl8pPr>
            <a:lvl9pPr>
              <a:defRPr sz="3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45" y="3070252"/>
            <a:ext cx="10778067" cy="1279528"/>
          </a:xfrm>
        </p:spPr>
        <p:txBody>
          <a:bodyPr anchor="b"/>
          <a:lstStyle>
            <a:lvl1pPr marL="0" indent="0">
              <a:buNone/>
              <a:defRPr sz="5600" b="1"/>
            </a:lvl1pPr>
            <a:lvl2pPr marL="1082136" indent="0">
              <a:buNone/>
              <a:defRPr sz="4800" b="1"/>
            </a:lvl2pPr>
            <a:lvl3pPr marL="2164288" indent="0">
              <a:buNone/>
              <a:defRPr sz="4267" b="1"/>
            </a:lvl3pPr>
            <a:lvl4pPr marL="3246449" indent="0">
              <a:buNone/>
              <a:defRPr sz="3733" b="1"/>
            </a:lvl4pPr>
            <a:lvl5pPr marL="4328590" indent="0">
              <a:buNone/>
              <a:defRPr sz="3733" b="1"/>
            </a:lvl5pPr>
            <a:lvl6pPr marL="5410732" indent="0">
              <a:buNone/>
              <a:defRPr sz="3733" b="1"/>
            </a:lvl6pPr>
            <a:lvl7pPr marL="6492892" indent="0">
              <a:buNone/>
              <a:defRPr sz="3733" b="1"/>
            </a:lvl7pPr>
            <a:lvl8pPr marL="7575033" indent="0">
              <a:buNone/>
              <a:defRPr sz="3733" b="1"/>
            </a:lvl8pPr>
            <a:lvl9pPr marL="8657175" indent="0">
              <a:buNone/>
              <a:defRPr sz="3733" b="1"/>
            </a:lvl9pPr>
          </a:lstStyle>
          <a:p>
            <a:pPr lvl="0"/>
            <a:r>
              <a:rPr lang="en-US"/>
              <a:t>Click to edit Master text styles</a:t>
            </a:r>
          </a:p>
        </p:txBody>
      </p:sp>
      <p:sp>
        <p:nvSpPr>
          <p:cNvPr id="6" name="Content Placeholder 5"/>
          <p:cNvSpPr>
            <a:spLocks noGrp="1"/>
          </p:cNvSpPr>
          <p:nvPr>
            <p:ph sz="quarter" idx="4"/>
          </p:nvPr>
        </p:nvSpPr>
        <p:spPr>
          <a:xfrm>
            <a:off x="12386745" y="4349820"/>
            <a:ext cx="10778067" cy="7902579"/>
          </a:xfrm>
        </p:spPr>
        <p:txBody>
          <a:bodyPr/>
          <a:lstStyle>
            <a:lvl1pPr>
              <a:defRPr sz="5600"/>
            </a:lvl1pPr>
            <a:lvl2pPr>
              <a:defRPr sz="4800"/>
            </a:lvl2pPr>
            <a:lvl3pPr>
              <a:defRPr sz="4267"/>
            </a:lvl3pPr>
            <a:lvl4pPr>
              <a:defRPr sz="3733"/>
            </a:lvl4pPr>
            <a:lvl5pPr>
              <a:defRPr sz="3733"/>
            </a:lvl5pPr>
            <a:lvl6pPr>
              <a:defRPr sz="3733"/>
            </a:lvl6pPr>
            <a:lvl7pPr>
              <a:defRPr sz="3733"/>
            </a:lvl7pPr>
            <a:lvl8pPr>
              <a:defRPr sz="3733"/>
            </a:lvl8pPr>
            <a:lvl9pPr>
              <a:defRPr sz="3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BC5FB4F-C5D0-4C28-B01C-0E46FA51E01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2363905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247" name="Title Text"/>
          <p:cNvSpPr txBox="1">
            <a:spLocks noGrp="1"/>
          </p:cNvSpPr>
          <p:nvPr>
            <p:ph type="title"/>
          </p:nvPr>
        </p:nvSpPr>
        <p:spPr>
          <a:xfrm>
            <a:off x="1828798" y="1219200"/>
            <a:ext cx="20726404" cy="2286001"/>
          </a:xfrm>
          <a:prstGeom prst="rect">
            <a:avLst/>
          </a:prstGeom>
        </p:spPr>
        <p:txBody>
          <a:bodyPr lIns="65023" tIns="65023" rIns="65023" bIns="65023"/>
          <a:lstStyle>
            <a:lvl1pPr defTabSz="1828865">
              <a:defRPr sz="8719"/>
            </a:lvl1pPr>
          </a:lstStyle>
          <a:p>
            <a:r>
              <a:t>Title Text</a:t>
            </a:r>
          </a:p>
        </p:txBody>
      </p:sp>
      <p:sp>
        <p:nvSpPr>
          <p:cNvPr id="248" name="Slide Number"/>
          <p:cNvSpPr txBox="1">
            <a:spLocks noGrp="1"/>
          </p:cNvSpPr>
          <p:nvPr>
            <p:ph type="sldNum" sz="quarter" idx="2"/>
          </p:nvPr>
        </p:nvSpPr>
        <p:spPr>
          <a:xfrm>
            <a:off x="22031152" y="12496800"/>
            <a:ext cx="524051" cy="520782"/>
          </a:xfrm>
          <a:prstGeom prst="rect">
            <a:avLst/>
          </a:prstGeom>
        </p:spPr>
        <p:txBody>
          <a:bodyPr lIns="65023" tIns="65023" rIns="65023" bIns="65023"/>
          <a:lstStyle>
            <a:lvl1pPr algn="r" defTabSz="914433">
              <a:defRPr sz="2531">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192850627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55" name="Title Text"/>
          <p:cNvSpPr txBox="1">
            <a:spLocks noGrp="1"/>
          </p:cNvSpPr>
          <p:nvPr>
            <p:ph type="title"/>
          </p:nvPr>
        </p:nvSpPr>
        <p:spPr>
          <a:xfrm>
            <a:off x="1219198" y="184151"/>
            <a:ext cx="21945604" cy="3016249"/>
          </a:xfrm>
          <a:prstGeom prst="rect">
            <a:avLst/>
          </a:prstGeom>
        </p:spPr>
        <p:txBody>
          <a:bodyPr lIns="54186" tIns="54186" rIns="54186" bIns="54186">
            <a:noAutofit/>
          </a:bodyPr>
          <a:lstStyle>
            <a:lvl1pPr defTabSz="1828865">
              <a:defRPr sz="8719">
                <a:uFill>
                  <a:solidFill>
                    <a:srgbClr val="000000"/>
                  </a:solidFill>
                </a:uFill>
              </a:defRPr>
            </a:lvl1pPr>
          </a:lstStyle>
          <a:p>
            <a:r>
              <a:t>Title Text</a:t>
            </a:r>
          </a:p>
        </p:txBody>
      </p:sp>
      <p:sp>
        <p:nvSpPr>
          <p:cNvPr id="256" name="Body Level One…"/>
          <p:cNvSpPr txBox="1">
            <a:spLocks noGrp="1"/>
          </p:cNvSpPr>
          <p:nvPr>
            <p:ph type="body" idx="1"/>
          </p:nvPr>
        </p:nvSpPr>
        <p:spPr>
          <a:xfrm>
            <a:off x="1219198" y="3200399"/>
            <a:ext cx="21945604" cy="10515603"/>
          </a:xfrm>
          <a:prstGeom prst="rect">
            <a:avLst/>
          </a:prstGeom>
        </p:spPr>
        <p:txBody>
          <a:bodyPr lIns="54186" tIns="54186" rIns="54186" bIns="54186" anchor="t">
            <a:noAutofit/>
          </a:bodyPr>
          <a:lstStyle>
            <a:lvl1pPr marL="663052" indent="-663052" defTabSz="1828865">
              <a:spcBef>
                <a:spcPts val="1406"/>
              </a:spcBef>
              <a:buClr>
                <a:srgbClr val="000000"/>
              </a:buClr>
              <a:buSzPct val="100000"/>
              <a:defRPr sz="6188">
                <a:uFill>
                  <a:solidFill>
                    <a:srgbClr val="000000"/>
                  </a:solidFill>
                </a:uFill>
              </a:defRPr>
            </a:lvl1pPr>
            <a:lvl2pPr marL="1188328" indent="-545367" defTabSz="1828865">
              <a:spcBef>
                <a:spcPts val="1266"/>
              </a:spcBef>
              <a:buClr>
                <a:srgbClr val="000000"/>
              </a:buClr>
              <a:buSzPct val="100000"/>
              <a:buChar char="–"/>
              <a:defRPr sz="5344">
                <a:uFill>
                  <a:solidFill>
                    <a:srgbClr val="000000"/>
                  </a:solidFill>
                </a:uFill>
              </a:defRPr>
            </a:lvl2pPr>
            <a:lvl3pPr marL="1741351" indent="-455430" defTabSz="1828865">
              <a:spcBef>
                <a:spcPts val="1125"/>
              </a:spcBef>
              <a:buClr>
                <a:srgbClr val="000000"/>
              </a:buClr>
              <a:buSzPct val="100000"/>
              <a:defRPr sz="4781">
                <a:uFill>
                  <a:solidFill>
                    <a:srgbClr val="000000"/>
                  </a:solidFill>
                </a:uFill>
              </a:defRPr>
            </a:lvl3pPr>
            <a:lvl4pPr marL="2378952" indent="-450071" defTabSz="1828865">
              <a:spcBef>
                <a:spcPts val="844"/>
              </a:spcBef>
              <a:buClr>
                <a:srgbClr val="000000"/>
              </a:buClr>
              <a:buSzPct val="100000"/>
              <a:buChar char="–"/>
              <a:defRPr sz="3938">
                <a:uFill>
                  <a:solidFill>
                    <a:srgbClr val="000000"/>
                  </a:solidFill>
                </a:uFill>
              </a:defRPr>
            </a:lvl4pPr>
            <a:lvl5pPr marL="3021912" indent="-450071" defTabSz="1828865">
              <a:spcBef>
                <a:spcPts val="844"/>
              </a:spcBef>
              <a:buClr>
                <a:srgbClr val="000000"/>
              </a:buClr>
              <a:buSzPct val="100000"/>
              <a:buChar char="»"/>
              <a:defRPr sz="3938">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257" name="Slide Number"/>
          <p:cNvSpPr txBox="1">
            <a:spLocks noGrp="1"/>
          </p:cNvSpPr>
          <p:nvPr>
            <p:ph type="sldNum" sz="quarter" idx="2"/>
          </p:nvPr>
        </p:nvSpPr>
        <p:spPr>
          <a:xfrm>
            <a:off x="22662635" y="12944056"/>
            <a:ext cx="502166" cy="498896"/>
          </a:xfrm>
          <a:prstGeom prst="rect">
            <a:avLst/>
          </a:prstGeom>
          <a:ln>
            <a:round/>
          </a:ln>
        </p:spPr>
        <p:txBody>
          <a:bodyPr lIns="54186" tIns="54186" rIns="54186" bIns="54186" anchor="b"/>
          <a:lstStyle>
            <a:lvl1pPr algn="r" defTabSz="914433">
              <a:defRPr sz="2531">
                <a:uFill>
                  <a:solidFill>
                    <a:srgbClr val="000000"/>
                  </a:solidFill>
                </a:uFill>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100029168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Default - Title Only">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1219198" y="184151"/>
            <a:ext cx="21945604" cy="3016249"/>
          </a:xfrm>
          <a:prstGeom prst="rect">
            <a:avLst/>
          </a:prstGeom>
        </p:spPr>
        <p:txBody>
          <a:bodyPr lIns="54186" tIns="54186" rIns="54186" bIns="54186">
            <a:noAutofit/>
          </a:bodyPr>
          <a:lstStyle>
            <a:lvl1pPr defTabSz="1828865">
              <a:defRPr sz="8719">
                <a:uFill>
                  <a:solidFill>
                    <a:srgbClr val="000000"/>
                  </a:solidFill>
                </a:uFill>
              </a:defRPr>
            </a:lvl1pPr>
          </a:lstStyle>
          <a:p>
            <a:r>
              <a:t>Title Text</a:t>
            </a:r>
          </a:p>
        </p:txBody>
      </p:sp>
      <p:sp>
        <p:nvSpPr>
          <p:cNvPr id="265" name="Slide Number"/>
          <p:cNvSpPr txBox="1">
            <a:spLocks noGrp="1"/>
          </p:cNvSpPr>
          <p:nvPr>
            <p:ph type="sldNum" sz="quarter" idx="2"/>
          </p:nvPr>
        </p:nvSpPr>
        <p:spPr>
          <a:xfrm>
            <a:off x="22662635" y="12944056"/>
            <a:ext cx="502166" cy="498896"/>
          </a:xfrm>
          <a:prstGeom prst="rect">
            <a:avLst/>
          </a:prstGeom>
          <a:ln>
            <a:round/>
          </a:ln>
        </p:spPr>
        <p:txBody>
          <a:bodyPr lIns="54186" tIns="54186" rIns="54186" bIns="54186" anchor="b"/>
          <a:lstStyle>
            <a:lvl1pPr algn="r" defTabSz="914433">
              <a:defRPr sz="2531">
                <a:uFill>
                  <a:solidFill>
                    <a:srgbClr val="000000"/>
                  </a:solidFill>
                </a:uFill>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650977134"/>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Default - Title Only">
    <p:bg>
      <p:bgPr>
        <a:solidFill>
          <a:srgbClr val="000000"/>
        </a:solidFill>
        <a:effectLst/>
      </p:bgPr>
    </p:bg>
    <p:spTree>
      <p:nvGrpSpPr>
        <p:cNvPr id="1" name=""/>
        <p:cNvGrpSpPr/>
        <p:nvPr/>
      </p:nvGrpSpPr>
      <p:grpSpPr>
        <a:xfrm>
          <a:off x="0" y="0"/>
          <a:ext cx="0" cy="0"/>
          <a:chOff x="0" y="0"/>
          <a:chExt cx="0" cy="0"/>
        </a:xfrm>
      </p:grpSpPr>
      <p:sp>
        <p:nvSpPr>
          <p:cNvPr id="272" name="Title Text"/>
          <p:cNvSpPr txBox="1">
            <a:spLocks noGrp="1"/>
          </p:cNvSpPr>
          <p:nvPr>
            <p:ph type="title"/>
          </p:nvPr>
        </p:nvSpPr>
        <p:spPr>
          <a:xfrm>
            <a:off x="1625600" y="-1"/>
            <a:ext cx="20726402" cy="2286001"/>
          </a:xfrm>
          <a:prstGeom prst="rect">
            <a:avLst/>
          </a:prstGeom>
        </p:spPr>
        <p:txBody>
          <a:bodyPr lIns="54186" tIns="54186" rIns="54186" bIns="54186">
            <a:noAutofit/>
          </a:bodyPr>
          <a:lstStyle>
            <a:lvl1pPr defTabSz="1828865">
              <a:defRPr sz="8719">
                <a:solidFill>
                  <a:srgbClr val="FFFB00"/>
                </a:solidFill>
                <a:uFill>
                  <a:solidFill>
                    <a:srgbClr val="FFFB00"/>
                  </a:solidFill>
                </a:uFill>
              </a:defRPr>
            </a:lvl1pPr>
          </a:lstStyle>
          <a:p>
            <a:r>
              <a:t>Title Text</a:t>
            </a:r>
          </a:p>
        </p:txBody>
      </p:sp>
      <p:sp>
        <p:nvSpPr>
          <p:cNvPr id="273" name="Slide Number"/>
          <p:cNvSpPr txBox="1">
            <a:spLocks noGrp="1"/>
          </p:cNvSpPr>
          <p:nvPr>
            <p:ph type="sldNum" sz="quarter" idx="2"/>
          </p:nvPr>
        </p:nvSpPr>
        <p:spPr>
          <a:xfrm>
            <a:off x="22053036" y="12912305"/>
            <a:ext cx="502166" cy="498896"/>
          </a:xfrm>
          <a:prstGeom prst="rect">
            <a:avLst/>
          </a:prstGeom>
          <a:ln>
            <a:round/>
          </a:ln>
        </p:spPr>
        <p:txBody>
          <a:bodyPr lIns="54186" tIns="54186" rIns="54186" bIns="54186" anchor="b"/>
          <a:lstStyle>
            <a:lvl1pPr algn="r" defTabSz="914433">
              <a:defRPr sz="2531">
                <a:solidFill>
                  <a:srgbClr val="FFFFFF"/>
                </a:solidFill>
                <a:uFill>
                  <a:solidFill>
                    <a:srgbClr val="FFFFFF"/>
                  </a:solidFill>
                </a:uFill>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293366846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_Default - Title and Content">
    <p:bg>
      <p:bgPr>
        <a:solidFill>
          <a:srgbClr val="000000"/>
        </a:solidFill>
        <a:effectLst/>
      </p:bgPr>
    </p:bg>
    <p:spTree>
      <p:nvGrpSpPr>
        <p:cNvPr id="1" name=""/>
        <p:cNvGrpSpPr/>
        <p:nvPr/>
      </p:nvGrpSpPr>
      <p:grpSpPr>
        <a:xfrm>
          <a:off x="0" y="0"/>
          <a:ext cx="0" cy="0"/>
          <a:chOff x="0" y="0"/>
          <a:chExt cx="0" cy="0"/>
        </a:xfrm>
      </p:grpSpPr>
      <p:sp>
        <p:nvSpPr>
          <p:cNvPr id="280" name="Title Text"/>
          <p:cNvSpPr txBox="1">
            <a:spLocks noGrp="1"/>
          </p:cNvSpPr>
          <p:nvPr>
            <p:ph type="title"/>
          </p:nvPr>
        </p:nvSpPr>
        <p:spPr>
          <a:xfrm>
            <a:off x="1625600" y="-1"/>
            <a:ext cx="20726402" cy="2286001"/>
          </a:xfrm>
          <a:prstGeom prst="rect">
            <a:avLst/>
          </a:prstGeom>
        </p:spPr>
        <p:txBody>
          <a:bodyPr lIns="54186" tIns="54186" rIns="54186" bIns="54186">
            <a:noAutofit/>
          </a:bodyPr>
          <a:lstStyle>
            <a:lvl1pPr defTabSz="1828865">
              <a:defRPr sz="8719">
                <a:solidFill>
                  <a:srgbClr val="FFFB00"/>
                </a:solidFill>
                <a:uFill>
                  <a:solidFill>
                    <a:srgbClr val="FFFB00"/>
                  </a:solidFill>
                </a:uFill>
              </a:defRPr>
            </a:lvl1pPr>
          </a:lstStyle>
          <a:p>
            <a:r>
              <a:t>Title Text</a:t>
            </a:r>
          </a:p>
        </p:txBody>
      </p:sp>
      <p:sp>
        <p:nvSpPr>
          <p:cNvPr id="281" name="Body Level One…"/>
          <p:cNvSpPr txBox="1">
            <a:spLocks noGrp="1"/>
          </p:cNvSpPr>
          <p:nvPr>
            <p:ph type="body" idx="1"/>
          </p:nvPr>
        </p:nvSpPr>
        <p:spPr>
          <a:xfrm>
            <a:off x="1828798" y="2590800"/>
            <a:ext cx="20726404" cy="11125202"/>
          </a:xfrm>
          <a:prstGeom prst="rect">
            <a:avLst/>
          </a:prstGeom>
        </p:spPr>
        <p:txBody>
          <a:bodyPr lIns="54186" tIns="54186" rIns="54186" bIns="54186" anchor="t">
            <a:noAutofit/>
          </a:bodyPr>
          <a:lstStyle>
            <a:lvl1pPr marL="663052" indent="-663052" defTabSz="1828865">
              <a:spcBef>
                <a:spcPts val="1406"/>
              </a:spcBef>
              <a:buClr>
                <a:srgbClr val="FFFFFF"/>
              </a:buClr>
              <a:buSzPct val="100000"/>
              <a:defRPr sz="6188">
                <a:solidFill>
                  <a:srgbClr val="FFFFFF"/>
                </a:solidFill>
                <a:uFill>
                  <a:solidFill>
                    <a:srgbClr val="FFFFFF"/>
                  </a:solidFill>
                </a:uFill>
              </a:defRPr>
            </a:lvl1pPr>
            <a:lvl2pPr marL="1188328" indent="-545367" defTabSz="1828865">
              <a:spcBef>
                <a:spcPts val="1266"/>
              </a:spcBef>
              <a:buClr>
                <a:srgbClr val="FFFFFF"/>
              </a:buClr>
              <a:buSzPct val="100000"/>
              <a:buChar char="–"/>
              <a:defRPr sz="5344">
                <a:solidFill>
                  <a:srgbClr val="FFFFFF"/>
                </a:solidFill>
                <a:uFill>
                  <a:solidFill>
                    <a:srgbClr val="FFFFFF"/>
                  </a:solidFill>
                </a:uFill>
              </a:defRPr>
            </a:lvl2pPr>
            <a:lvl3pPr marL="1741351" indent="-455430" defTabSz="1828865">
              <a:spcBef>
                <a:spcPts val="1125"/>
              </a:spcBef>
              <a:buClr>
                <a:srgbClr val="FFFFFF"/>
              </a:buClr>
              <a:buSzPct val="100000"/>
              <a:defRPr sz="4781">
                <a:solidFill>
                  <a:srgbClr val="FFFFFF"/>
                </a:solidFill>
                <a:uFill>
                  <a:solidFill>
                    <a:srgbClr val="FFFFFF"/>
                  </a:solidFill>
                </a:uFill>
              </a:defRPr>
            </a:lvl3pPr>
            <a:lvl4pPr marL="2378952" indent="-450071" defTabSz="1828865">
              <a:spcBef>
                <a:spcPts val="844"/>
              </a:spcBef>
              <a:buClr>
                <a:srgbClr val="FFFFFF"/>
              </a:buClr>
              <a:buSzPct val="100000"/>
              <a:buChar char="–"/>
              <a:defRPr sz="3938">
                <a:solidFill>
                  <a:srgbClr val="FFFFFF"/>
                </a:solidFill>
                <a:uFill>
                  <a:solidFill>
                    <a:srgbClr val="FFFFFF"/>
                  </a:solidFill>
                </a:uFill>
              </a:defRPr>
            </a:lvl4pPr>
            <a:lvl5pPr marL="3021912" indent="-450071" defTabSz="1828865">
              <a:spcBef>
                <a:spcPts val="844"/>
              </a:spcBef>
              <a:buClr>
                <a:srgbClr val="FFFFFF"/>
              </a:buClr>
              <a:buSzPct val="100000"/>
              <a:buChar char="»"/>
              <a:defRPr sz="3938">
                <a:solidFill>
                  <a:srgbClr val="FFFFFF"/>
                </a:solidFill>
                <a:uFill>
                  <a:solidFill>
                    <a:srgbClr val="FFFFFF"/>
                  </a:solidFill>
                </a:uFill>
              </a:defRPr>
            </a:lvl5pPr>
          </a:lstStyle>
          <a:p>
            <a:r>
              <a:t>Body Level One</a:t>
            </a:r>
          </a:p>
          <a:p>
            <a:pPr lvl="1"/>
            <a:r>
              <a:t>Body Level Two</a:t>
            </a:r>
          </a:p>
          <a:p>
            <a:pPr lvl="2"/>
            <a:r>
              <a:t>Body Level Three</a:t>
            </a:r>
          </a:p>
          <a:p>
            <a:pPr lvl="3"/>
            <a:r>
              <a:t>Body Level Four</a:t>
            </a:r>
          </a:p>
          <a:p>
            <a:pPr lvl="4"/>
            <a:r>
              <a:t>Body Level Five</a:t>
            </a:r>
          </a:p>
        </p:txBody>
      </p:sp>
      <p:sp>
        <p:nvSpPr>
          <p:cNvPr id="282" name="Slide Number"/>
          <p:cNvSpPr txBox="1">
            <a:spLocks noGrp="1"/>
          </p:cNvSpPr>
          <p:nvPr>
            <p:ph type="sldNum" sz="quarter" idx="2"/>
          </p:nvPr>
        </p:nvSpPr>
        <p:spPr>
          <a:xfrm>
            <a:off x="22053036" y="12912305"/>
            <a:ext cx="502166" cy="498896"/>
          </a:xfrm>
          <a:prstGeom prst="rect">
            <a:avLst/>
          </a:prstGeom>
          <a:ln>
            <a:round/>
          </a:ln>
        </p:spPr>
        <p:txBody>
          <a:bodyPr lIns="54186" tIns="54186" rIns="54186" bIns="54186" anchor="b"/>
          <a:lstStyle>
            <a:lvl1pPr algn="r" defTabSz="914433">
              <a:defRPr sz="2531">
                <a:solidFill>
                  <a:srgbClr val="FFFFFF"/>
                </a:solidFill>
                <a:uFill>
                  <a:solidFill>
                    <a:srgbClr val="FFFFFF"/>
                  </a:solidFill>
                </a:uFill>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413758968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Default - Blank">
    <p:bg>
      <p:bgPr>
        <a:solidFill>
          <a:srgbClr val="000000"/>
        </a:solidFill>
        <a:effectLst/>
      </p:bgPr>
    </p:bg>
    <p:spTree>
      <p:nvGrpSpPr>
        <p:cNvPr id="1" name=""/>
        <p:cNvGrpSpPr/>
        <p:nvPr/>
      </p:nvGrpSpPr>
      <p:grpSpPr>
        <a:xfrm>
          <a:off x="0" y="0"/>
          <a:ext cx="0" cy="0"/>
          <a:chOff x="0" y="0"/>
          <a:chExt cx="0" cy="0"/>
        </a:xfrm>
      </p:grpSpPr>
      <p:sp>
        <p:nvSpPr>
          <p:cNvPr id="289" name="Slide Number"/>
          <p:cNvSpPr txBox="1">
            <a:spLocks noGrp="1"/>
          </p:cNvSpPr>
          <p:nvPr>
            <p:ph type="sldNum" sz="quarter" idx="2"/>
          </p:nvPr>
        </p:nvSpPr>
        <p:spPr>
          <a:xfrm>
            <a:off x="22053036" y="12912305"/>
            <a:ext cx="502166" cy="498896"/>
          </a:xfrm>
          <a:prstGeom prst="rect">
            <a:avLst/>
          </a:prstGeom>
          <a:ln>
            <a:round/>
          </a:ln>
        </p:spPr>
        <p:txBody>
          <a:bodyPr lIns="54186" tIns="54186" rIns="54186" bIns="54186" anchor="b"/>
          <a:lstStyle>
            <a:lvl1pPr algn="r" defTabSz="914433">
              <a:defRPr sz="2531">
                <a:solidFill>
                  <a:srgbClr val="FFFFFF"/>
                </a:solidFill>
                <a:uFill>
                  <a:solidFill>
                    <a:srgbClr val="FFFFFF"/>
                  </a:solidFill>
                </a:uFill>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38460252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Default - Title, Text and Clip Art">
    <p:spTree>
      <p:nvGrpSpPr>
        <p:cNvPr id="1" name=""/>
        <p:cNvGrpSpPr/>
        <p:nvPr/>
      </p:nvGrpSpPr>
      <p:grpSpPr>
        <a:xfrm>
          <a:off x="0" y="0"/>
          <a:ext cx="0" cy="0"/>
          <a:chOff x="0" y="0"/>
          <a:chExt cx="0" cy="0"/>
        </a:xfrm>
      </p:grpSpPr>
      <p:sp>
        <p:nvSpPr>
          <p:cNvPr id="296" name="Object Placeholder"/>
          <p:cNvSpPr txBox="1">
            <a:spLocks noGrp="1"/>
          </p:cNvSpPr>
          <p:nvPr>
            <p:ph sz="half" idx="3"/>
          </p:nvPr>
        </p:nvSpPr>
        <p:spPr>
          <a:xfrm>
            <a:off x="12395200" y="3200399"/>
            <a:ext cx="10769601" cy="9051927"/>
          </a:xfrm>
          <a:prstGeom prst="rect">
            <a:avLst/>
          </a:prstGeom>
        </p:spPr>
        <p:txBody>
          <a:bodyPr lIns="54186" tIns="54186" rIns="54186" bIns="54186">
            <a:noAutofit/>
          </a:bodyPr>
          <a:lstStyle>
            <a:lvl1pPr marL="0" indent="0" algn="ctr" defTabSz="914433">
              <a:spcBef>
                <a:spcPts val="0"/>
              </a:spcBef>
              <a:buSzTx/>
              <a:buNone/>
              <a:defRPr sz="5600">
                <a:uFill>
                  <a:solidFill>
                    <a:srgbClr val="000000"/>
                  </a:solidFill>
                </a:uFill>
              </a:defRPr>
            </a:lvl1pPr>
          </a:lstStyle>
          <a:p>
            <a:pPr marL="0" indent="0" algn="ctr" defTabSz="650240">
              <a:spcBef>
                <a:spcPts val="0"/>
              </a:spcBef>
              <a:buSzTx/>
              <a:buNone/>
              <a:defRPr sz="5600">
                <a:uFill>
                  <a:solidFill>
                    <a:srgbClr val="000000"/>
                  </a:solidFill>
                </a:uFill>
              </a:defRPr>
            </a:pPr>
            <a:endParaRPr/>
          </a:p>
        </p:txBody>
      </p:sp>
      <p:sp>
        <p:nvSpPr>
          <p:cNvPr id="297" name="Title Text"/>
          <p:cNvSpPr txBox="1">
            <a:spLocks noGrp="1"/>
          </p:cNvSpPr>
          <p:nvPr>
            <p:ph type="title"/>
          </p:nvPr>
        </p:nvSpPr>
        <p:spPr>
          <a:xfrm>
            <a:off x="1219198" y="184151"/>
            <a:ext cx="21945604" cy="3016249"/>
          </a:xfrm>
          <a:prstGeom prst="rect">
            <a:avLst/>
          </a:prstGeom>
        </p:spPr>
        <p:txBody>
          <a:bodyPr lIns="54186" tIns="54186" rIns="54186" bIns="54186">
            <a:noAutofit/>
          </a:bodyPr>
          <a:lstStyle>
            <a:lvl1pPr defTabSz="1828865">
              <a:defRPr sz="8719">
                <a:uFill>
                  <a:solidFill>
                    <a:srgbClr val="000000"/>
                  </a:solidFill>
                </a:uFill>
              </a:defRPr>
            </a:lvl1pPr>
          </a:lstStyle>
          <a:p>
            <a:r>
              <a:t>Title Text</a:t>
            </a:r>
          </a:p>
        </p:txBody>
      </p:sp>
      <p:sp>
        <p:nvSpPr>
          <p:cNvPr id="298" name="Body Level One…"/>
          <p:cNvSpPr txBox="1">
            <a:spLocks noGrp="1"/>
          </p:cNvSpPr>
          <p:nvPr>
            <p:ph type="body" sz="half" idx="1"/>
          </p:nvPr>
        </p:nvSpPr>
        <p:spPr>
          <a:xfrm>
            <a:off x="1219198" y="3200399"/>
            <a:ext cx="10769603" cy="10515603"/>
          </a:xfrm>
          <a:prstGeom prst="rect">
            <a:avLst/>
          </a:prstGeom>
        </p:spPr>
        <p:txBody>
          <a:bodyPr lIns="54186" tIns="54186" rIns="54186" bIns="54186" anchor="t">
            <a:noAutofit/>
          </a:bodyPr>
          <a:lstStyle>
            <a:lvl1pPr marL="663052" indent="-663052" defTabSz="1828865">
              <a:spcBef>
                <a:spcPts val="1406"/>
              </a:spcBef>
              <a:buClr>
                <a:srgbClr val="000000"/>
              </a:buClr>
              <a:buSzPct val="100000"/>
              <a:defRPr sz="6188">
                <a:uFill>
                  <a:solidFill>
                    <a:srgbClr val="000000"/>
                  </a:solidFill>
                </a:uFill>
              </a:defRPr>
            </a:lvl1pPr>
            <a:lvl2pPr marL="1188328" indent="-545367" defTabSz="1828865">
              <a:spcBef>
                <a:spcPts val="1266"/>
              </a:spcBef>
              <a:buClr>
                <a:srgbClr val="000000"/>
              </a:buClr>
              <a:buSzPct val="100000"/>
              <a:buChar char="–"/>
              <a:defRPr sz="5344">
                <a:uFill>
                  <a:solidFill>
                    <a:srgbClr val="000000"/>
                  </a:solidFill>
                </a:uFill>
              </a:defRPr>
            </a:lvl2pPr>
            <a:lvl3pPr marL="1741351" indent="-455430" defTabSz="1828865">
              <a:spcBef>
                <a:spcPts val="1125"/>
              </a:spcBef>
              <a:buClr>
                <a:srgbClr val="000000"/>
              </a:buClr>
              <a:buSzPct val="100000"/>
              <a:defRPr sz="4781">
                <a:uFill>
                  <a:solidFill>
                    <a:srgbClr val="000000"/>
                  </a:solidFill>
                </a:uFill>
              </a:defRPr>
            </a:lvl3pPr>
            <a:lvl4pPr marL="2378952" indent="-450071" defTabSz="1828865">
              <a:spcBef>
                <a:spcPts val="844"/>
              </a:spcBef>
              <a:buClr>
                <a:srgbClr val="000000"/>
              </a:buClr>
              <a:buSzPct val="100000"/>
              <a:buChar char="–"/>
              <a:defRPr sz="3938">
                <a:uFill>
                  <a:solidFill>
                    <a:srgbClr val="000000"/>
                  </a:solidFill>
                </a:uFill>
              </a:defRPr>
            </a:lvl4pPr>
            <a:lvl5pPr marL="3021912" indent="-450071" defTabSz="1828865">
              <a:spcBef>
                <a:spcPts val="844"/>
              </a:spcBef>
              <a:buClr>
                <a:srgbClr val="000000"/>
              </a:buClr>
              <a:buSzPct val="100000"/>
              <a:buChar char="»"/>
              <a:defRPr sz="3938">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299" name="Slide Number"/>
          <p:cNvSpPr txBox="1">
            <a:spLocks noGrp="1"/>
          </p:cNvSpPr>
          <p:nvPr>
            <p:ph type="sldNum" sz="quarter" idx="2"/>
          </p:nvPr>
        </p:nvSpPr>
        <p:spPr>
          <a:xfrm>
            <a:off x="22662635" y="12944056"/>
            <a:ext cx="502166" cy="498896"/>
          </a:xfrm>
          <a:prstGeom prst="rect">
            <a:avLst/>
          </a:prstGeom>
          <a:ln>
            <a:round/>
          </a:ln>
        </p:spPr>
        <p:txBody>
          <a:bodyPr lIns="54186" tIns="54186" rIns="54186" bIns="54186" anchor="b"/>
          <a:lstStyle>
            <a:lvl1pPr algn="r" defTabSz="914433">
              <a:defRPr sz="2531">
                <a:uFill>
                  <a:solidFill>
                    <a:srgbClr val="000000"/>
                  </a:solidFill>
                </a:uFill>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1255763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_Default - Blank">
    <p:spTree>
      <p:nvGrpSpPr>
        <p:cNvPr id="1" name=""/>
        <p:cNvGrpSpPr/>
        <p:nvPr/>
      </p:nvGrpSpPr>
      <p:grpSpPr>
        <a:xfrm>
          <a:off x="0" y="0"/>
          <a:ext cx="0" cy="0"/>
          <a:chOff x="0" y="0"/>
          <a:chExt cx="0" cy="0"/>
        </a:xfrm>
      </p:grpSpPr>
      <p:sp>
        <p:nvSpPr>
          <p:cNvPr id="306" name="Slide Number"/>
          <p:cNvSpPr txBox="1">
            <a:spLocks noGrp="1"/>
          </p:cNvSpPr>
          <p:nvPr>
            <p:ph type="sldNum" sz="quarter" idx="2"/>
          </p:nvPr>
        </p:nvSpPr>
        <p:spPr>
          <a:xfrm>
            <a:off x="22662635" y="12944056"/>
            <a:ext cx="502166" cy="498896"/>
          </a:xfrm>
          <a:prstGeom prst="rect">
            <a:avLst/>
          </a:prstGeom>
          <a:ln>
            <a:round/>
          </a:ln>
        </p:spPr>
        <p:txBody>
          <a:bodyPr lIns="54186" tIns="54186" rIns="54186" bIns="54186" anchor="b"/>
          <a:lstStyle>
            <a:lvl1pPr algn="r" defTabSz="914433">
              <a:defRPr sz="2531">
                <a:uFill>
                  <a:solidFill>
                    <a:srgbClr val="000000"/>
                  </a:solidFill>
                </a:uFill>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2742503050"/>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313" name="Title Text"/>
          <p:cNvSpPr txBox="1">
            <a:spLocks noGrp="1"/>
          </p:cNvSpPr>
          <p:nvPr>
            <p:ph type="title"/>
          </p:nvPr>
        </p:nvSpPr>
        <p:spPr>
          <a:xfrm>
            <a:off x="3047998" y="1828800"/>
            <a:ext cx="18288004" cy="1028701"/>
          </a:xfrm>
          <a:prstGeom prst="rect">
            <a:avLst/>
          </a:prstGeom>
        </p:spPr>
        <p:txBody>
          <a:bodyPr lIns="48767" tIns="48767" rIns="48767" bIns="48767"/>
          <a:lstStyle>
            <a:lvl1pPr defTabSz="1828865">
              <a:defRPr sz="7032"/>
            </a:lvl1pPr>
          </a:lstStyle>
          <a:p>
            <a:r>
              <a:t>Title Text</a:t>
            </a:r>
          </a:p>
        </p:txBody>
      </p:sp>
      <p:sp>
        <p:nvSpPr>
          <p:cNvPr id="314" name="Slide Number"/>
          <p:cNvSpPr txBox="1">
            <a:spLocks noGrp="1"/>
          </p:cNvSpPr>
          <p:nvPr>
            <p:ph type="sldNum" sz="quarter" idx="2"/>
          </p:nvPr>
        </p:nvSpPr>
        <p:spPr>
          <a:xfrm>
            <a:off x="19473179" y="11087099"/>
            <a:ext cx="491223" cy="487952"/>
          </a:xfrm>
          <a:prstGeom prst="rect">
            <a:avLst/>
          </a:prstGeom>
        </p:spPr>
        <p:txBody>
          <a:bodyPr lIns="48767" tIns="48767" rIns="48767" bIns="48767"/>
          <a:lstStyle>
            <a:lvl1pPr algn="r" defTabSz="914433">
              <a:defRPr sz="2531">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301536593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321" name="Title Text"/>
          <p:cNvSpPr txBox="1">
            <a:spLocks noGrp="1"/>
          </p:cNvSpPr>
          <p:nvPr>
            <p:ph type="title"/>
          </p:nvPr>
        </p:nvSpPr>
        <p:spPr>
          <a:xfrm>
            <a:off x="3962399" y="2126458"/>
            <a:ext cx="16459202" cy="1714501"/>
          </a:xfrm>
          <a:prstGeom prst="rect">
            <a:avLst/>
          </a:prstGeom>
        </p:spPr>
        <p:txBody>
          <a:bodyPr lIns="48767" tIns="48767" rIns="48767" bIns="48767"/>
          <a:lstStyle>
            <a:lvl1pPr defTabSz="1828865">
              <a:defRPr sz="8719"/>
            </a:lvl1pPr>
          </a:lstStyle>
          <a:p>
            <a:r>
              <a:t>Title Text</a:t>
            </a:r>
          </a:p>
        </p:txBody>
      </p:sp>
      <p:sp>
        <p:nvSpPr>
          <p:cNvPr id="322" name="Body Level One…"/>
          <p:cNvSpPr txBox="1">
            <a:spLocks noGrp="1"/>
          </p:cNvSpPr>
          <p:nvPr>
            <p:ph type="body" sz="half" idx="1"/>
          </p:nvPr>
        </p:nvSpPr>
        <p:spPr>
          <a:xfrm>
            <a:off x="3962399" y="4114798"/>
            <a:ext cx="16459202" cy="6788948"/>
          </a:xfrm>
          <a:prstGeom prst="rect">
            <a:avLst/>
          </a:prstGeom>
        </p:spPr>
        <p:txBody>
          <a:bodyPr lIns="48767" tIns="48767" rIns="48767" bIns="48767" anchor="t"/>
          <a:lstStyle>
            <a:lvl1pPr marL="663052" indent="-663052" defTabSz="1828865">
              <a:spcBef>
                <a:spcPts val="1406"/>
              </a:spcBef>
              <a:buSzPct val="100000"/>
              <a:defRPr sz="6188"/>
            </a:lvl1pPr>
            <a:lvl2pPr marL="1274438" indent="-631478" defTabSz="1828865">
              <a:spcBef>
                <a:spcPts val="1406"/>
              </a:spcBef>
              <a:buSzPct val="100000"/>
              <a:buChar char="–"/>
              <a:defRPr sz="6188"/>
            </a:lvl2pPr>
            <a:lvl3pPr indent="-589380" defTabSz="1828865">
              <a:spcBef>
                <a:spcPts val="1406"/>
              </a:spcBef>
              <a:buSzPct val="100000"/>
              <a:defRPr sz="6188"/>
            </a:lvl3pPr>
            <a:lvl4pPr marL="2636137" indent="-707256" defTabSz="1828865">
              <a:spcBef>
                <a:spcPts val="1406"/>
              </a:spcBef>
              <a:buSzPct val="100000"/>
              <a:buChar char="–"/>
              <a:defRPr sz="6188"/>
            </a:lvl4pPr>
            <a:lvl5pPr marL="3279098" indent="-707256" defTabSz="1828865">
              <a:spcBef>
                <a:spcPts val="1406"/>
              </a:spcBef>
              <a:buSzPct val="100000"/>
              <a:buChar char="»"/>
              <a:defRPr sz="6188"/>
            </a:lvl5pPr>
          </a:lstStyle>
          <a:p>
            <a:r>
              <a:t>Body Level One</a:t>
            </a:r>
          </a:p>
          <a:p>
            <a:pPr lvl="1"/>
            <a:r>
              <a:t>Body Level Two</a:t>
            </a:r>
          </a:p>
          <a:p>
            <a:pPr lvl="2"/>
            <a:r>
              <a:t>Body Level Three</a:t>
            </a:r>
          </a:p>
          <a:p>
            <a:pPr lvl="3"/>
            <a:r>
              <a:t>Body Level Four</a:t>
            </a:r>
          </a:p>
          <a:p>
            <a:pPr lvl="4"/>
            <a:r>
              <a:t>Body Level Five</a:t>
            </a:r>
          </a:p>
        </p:txBody>
      </p:sp>
      <p:sp>
        <p:nvSpPr>
          <p:cNvPr id="323" name="Slide Number"/>
          <p:cNvSpPr txBox="1">
            <a:spLocks noGrp="1"/>
          </p:cNvSpPr>
          <p:nvPr>
            <p:ph type="sldNum" sz="quarter" idx="2"/>
          </p:nvPr>
        </p:nvSpPr>
        <p:spPr>
          <a:xfrm>
            <a:off x="19930379" y="11082338"/>
            <a:ext cx="491223" cy="487952"/>
          </a:xfrm>
          <a:prstGeom prst="rect">
            <a:avLst/>
          </a:prstGeom>
        </p:spPr>
        <p:txBody>
          <a:bodyPr lIns="48767" tIns="48767" rIns="48767" bIns="48767"/>
          <a:lstStyle>
            <a:lvl1pPr algn="r" defTabSz="914433">
              <a:defRPr sz="2531">
                <a:latin typeface="Avenir Book"/>
                <a:ea typeface="Avenir Book"/>
                <a:cs typeface="Avenir Book"/>
                <a:sym typeface="Avenir Book"/>
              </a:defRPr>
            </a:lvl1pPr>
          </a:lstStyle>
          <a:p>
            <a:fld id="{86CB4B4D-7CA3-9044-876B-883B54F8677D}" type="slidenum">
              <a:t>‹#›</a:t>
            </a:fld>
            <a:endParaRPr/>
          </a:p>
        </p:txBody>
      </p:sp>
    </p:spTree>
    <p:extLst>
      <p:ext uri="{BB962C8B-B14F-4D97-AF65-F5344CB8AC3E}">
        <p14:creationId xmlns:p14="http://schemas.microsoft.com/office/powerpoint/2010/main" val="148618462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8FD4722C-5785-47FB-B018-69783C008CA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2941796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330" name="Rectangle"/>
          <p:cNvSpPr/>
          <p:nvPr/>
        </p:nvSpPr>
        <p:spPr>
          <a:xfrm>
            <a:off x="-166218" y="11103534"/>
            <a:ext cx="24716439" cy="952502"/>
          </a:xfrm>
          <a:prstGeom prst="rect">
            <a:avLst/>
          </a:prstGeom>
          <a:solidFill>
            <a:srgbClr val="FFFFFF"/>
          </a:solidFill>
          <a:ln w="3175">
            <a:solidFill>
              <a:srgbClr val="000000"/>
            </a:solidFill>
            <a:miter lim="400000"/>
          </a:ln>
        </p:spPr>
        <p:txBody>
          <a:bodyPr lIns="0" tIns="0" rIns="0" bIns="0" anchor="ctr"/>
          <a:lstStyle/>
          <a:p>
            <a:pPr defTabSz="825529">
              <a:defRPr sz="2200">
                <a:solidFill>
                  <a:srgbClr val="FFFFFF"/>
                </a:solidFill>
                <a:latin typeface="Avenir Book"/>
                <a:ea typeface="Avenir Book"/>
                <a:cs typeface="Avenir Book"/>
                <a:sym typeface="Avenir Book"/>
              </a:defRPr>
            </a:pPr>
            <a:endParaRPr sz="3094"/>
          </a:p>
        </p:txBody>
      </p:sp>
      <p:pic>
        <p:nvPicPr>
          <p:cNvPr id="331" name="ADE_val_00000807_seg.png" descr="ADE_val_00000807_seg.png"/>
          <p:cNvPicPr>
            <a:picLocks noChangeAspect="1"/>
          </p:cNvPicPr>
          <p:nvPr/>
        </p:nvPicPr>
        <p:blipFill>
          <a:blip r:embed="rId2"/>
          <a:srcRect t="15623" b="16323"/>
          <a:stretch>
            <a:fillRect/>
          </a:stretch>
        </p:blipFill>
        <p:spPr>
          <a:xfrm>
            <a:off x="-89868" y="1680976"/>
            <a:ext cx="24563706" cy="9403054"/>
          </a:xfrm>
          <a:prstGeom prst="rect">
            <a:avLst/>
          </a:prstGeom>
          <a:ln w="12700">
            <a:miter lim="400000"/>
          </a:ln>
        </p:spPr>
      </p:pic>
      <p:sp>
        <p:nvSpPr>
          <p:cNvPr id="332" name="Title Text"/>
          <p:cNvSpPr txBox="1">
            <a:spLocks noGrp="1"/>
          </p:cNvSpPr>
          <p:nvPr>
            <p:ph type="title"/>
          </p:nvPr>
        </p:nvSpPr>
        <p:spPr>
          <a:xfrm>
            <a:off x="1371598" y="4344996"/>
            <a:ext cx="20828003" cy="1340657"/>
          </a:xfrm>
          <a:prstGeom prst="rect">
            <a:avLst/>
          </a:prstGeom>
        </p:spPr>
        <p:txBody>
          <a:bodyPr lIns="27093" tIns="27093" rIns="27093" bIns="27093" anchor="b"/>
          <a:lstStyle>
            <a:lvl1pPr algn="l" defTabSz="825529">
              <a:defRPr sz="10969"/>
            </a:lvl1pPr>
          </a:lstStyle>
          <a:p>
            <a:r>
              <a:t>Title Text</a:t>
            </a:r>
          </a:p>
        </p:txBody>
      </p:sp>
      <p:sp>
        <p:nvSpPr>
          <p:cNvPr id="333" name="Section title"/>
          <p:cNvSpPr txBox="1">
            <a:spLocks noGrp="1"/>
          </p:cNvSpPr>
          <p:nvPr>
            <p:ph type="body" sz="quarter" idx="21"/>
          </p:nvPr>
        </p:nvSpPr>
        <p:spPr>
          <a:xfrm>
            <a:off x="3564280" y="5670903"/>
            <a:ext cx="9378366" cy="1340657"/>
          </a:xfrm>
          <a:prstGeom prst="rect">
            <a:avLst/>
          </a:prstGeom>
        </p:spPr>
        <p:txBody>
          <a:bodyPr lIns="27093" tIns="27093" rIns="27093" bIns="27093">
            <a:noAutofit/>
          </a:bodyPr>
          <a:lstStyle>
            <a:lvl1pPr marL="0" indent="0" defTabSz="825529">
              <a:spcBef>
                <a:spcPts val="0"/>
              </a:spcBef>
              <a:buSzTx/>
              <a:buNone/>
              <a:defRPr sz="9844"/>
            </a:lvl1pPr>
          </a:lstStyle>
          <a:p>
            <a:r>
              <a:t>Section title </a:t>
            </a:r>
          </a:p>
        </p:txBody>
      </p:sp>
      <p:sp>
        <p:nvSpPr>
          <p:cNvPr id="334" name="6.3800/6.3801 Advances in Computer Vision"/>
          <p:cNvSpPr txBox="1"/>
          <p:nvPr/>
        </p:nvSpPr>
        <p:spPr>
          <a:xfrm>
            <a:off x="3370603" y="11284185"/>
            <a:ext cx="8356455" cy="609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l" defTabSz="325120">
              <a:lnSpc>
                <a:spcPts val="4600"/>
              </a:lnSpc>
              <a:spcBef>
                <a:spcPts val="1100"/>
              </a:spcBef>
              <a:defRPr sz="2200">
                <a:solidFill>
                  <a:srgbClr val="A21F34"/>
                </a:solidFill>
              </a:defRPr>
            </a:lvl1pPr>
          </a:lstStyle>
          <a:p>
            <a:r>
              <a:rPr sz="3094"/>
              <a:t>6.3800/6.3801 Advances in Computer Vision</a:t>
            </a:r>
          </a:p>
        </p:txBody>
      </p:sp>
      <p:sp>
        <p:nvSpPr>
          <p:cNvPr id="335" name="Spring 2024"/>
          <p:cNvSpPr txBox="1"/>
          <p:nvPr/>
        </p:nvSpPr>
        <p:spPr>
          <a:xfrm>
            <a:off x="21701672" y="11350586"/>
            <a:ext cx="1703993" cy="4583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l" defTabSz="325120">
              <a:lnSpc>
                <a:spcPts val="3100"/>
              </a:lnSpc>
              <a:defRPr sz="1800">
                <a:latin typeface="Avenir Book"/>
                <a:ea typeface="Avenir Book"/>
                <a:cs typeface="Avenir Book"/>
                <a:sym typeface="Avenir Book"/>
              </a:defRPr>
            </a:lvl1pPr>
          </a:lstStyle>
          <a:p>
            <a:r>
              <a:rPr sz="2531"/>
              <a:t>Spring 2024</a:t>
            </a:r>
          </a:p>
        </p:txBody>
      </p:sp>
      <p:sp>
        <p:nvSpPr>
          <p:cNvPr id="336" name="Beery, He, Sitzmann, Konakovic Lukovic"/>
          <p:cNvSpPr txBox="1"/>
          <p:nvPr/>
        </p:nvSpPr>
        <p:spPr>
          <a:xfrm>
            <a:off x="17032679" y="11815242"/>
            <a:ext cx="5639364" cy="517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l" defTabSz="325120">
              <a:lnSpc>
                <a:spcPts val="3900"/>
              </a:lnSpc>
              <a:spcBef>
                <a:spcPts val="1100"/>
              </a:spcBef>
              <a:defRPr sz="1600"/>
            </a:lvl1pPr>
          </a:lstStyle>
          <a:p>
            <a:r>
              <a:rPr sz="2250"/>
              <a:t>Beery, He, Sitzmann, Konakovic Lukovic</a:t>
            </a:r>
          </a:p>
        </p:txBody>
      </p:sp>
      <p:pic>
        <p:nvPicPr>
          <p:cNvPr id="337" name="mit_pe_horiz_large_alpha.png" descr="mit_pe_horiz_large_alpha.png"/>
          <p:cNvPicPr>
            <a:picLocks noChangeAspect="1"/>
          </p:cNvPicPr>
          <p:nvPr/>
        </p:nvPicPr>
        <p:blipFill>
          <a:blip r:embed="rId3"/>
          <a:srcRect r="76207"/>
          <a:stretch>
            <a:fillRect/>
          </a:stretch>
        </p:blipFill>
        <p:spPr>
          <a:xfrm>
            <a:off x="152399" y="11076391"/>
            <a:ext cx="1626291" cy="1025307"/>
          </a:xfrm>
          <a:prstGeom prst="rect">
            <a:avLst/>
          </a:prstGeom>
          <a:ln w="12700">
            <a:miter lim="400000"/>
          </a:ln>
        </p:spPr>
      </p:pic>
      <p:pic>
        <p:nvPicPr>
          <p:cNvPr id="338" name="Picture 6" descr="Picture 6"/>
          <p:cNvPicPr>
            <a:picLocks noChangeAspect="1"/>
          </p:cNvPicPr>
          <p:nvPr/>
        </p:nvPicPr>
        <p:blipFill>
          <a:blip r:embed="rId4"/>
          <a:srcRect r="85120"/>
          <a:stretch>
            <a:fillRect/>
          </a:stretch>
        </p:blipFill>
        <p:spPr>
          <a:xfrm>
            <a:off x="1895819" y="11140832"/>
            <a:ext cx="1357592" cy="839393"/>
          </a:xfrm>
          <a:prstGeom prst="rect">
            <a:avLst/>
          </a:prstGeom>
          <a:ln w="12700">
            <a:miter lim="400000"/>
          </a:ln>
        </p:spPr>
      </p:pic>
      <p:sp>
        <p:nvSpPr>
          <p:cNvPr id="339" name="Slide Number"/>
          <p:cNvSpPr txBox="1">
            <a:spLocks noGrp="1"/>
          </p:cNvSpPr>
          <p:nvPr>
            <p:ph type="sldNum" sz="quarter" idx="2"/>
          </p:nvPr>
        </p:nvSpPr>
        <p:spPr>
          <a:xfrm>
            <a:off x="11986772" y="11525250"/>
            <a:ext cx="397758" cy="400964"/>
          </a:xfrm>
          <a:prstGeom prst="rect">
            <a:avLst/>
          </a:prstGeom>
        </p:spPr>
        <p:txBody>
          <a:bodyPr lIns="27093" tIns="27093" rIns="27093" bIns="27093"/>
          <a:lstStyle>
            <a:lvl1pPr defTabSz="825529"/>
          </a:lstStyle>
          <a:p>
            <a:fld id="{86CB4B4D-7CA3-9044-876B-883B54F8677D}" type="slidenum">
              <a:t>‹#›</a:t>
            </a:fld>
            <a:endParaRPr/>
          </a:p>
        </p:txBody>
      </p:sp>
    </p:spTree>
    <p:extLst>
      <p:ext uri="{BB962C8B-B14F-4D97-AF65-F5344CB8AC3E}">
        <p14:creationId xmlns:p14="http://schemas.microsoft.com/office/powerpoint/2010/main" val="278519300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3"/>
            <a:ext cx="20726400" cy="2940050"/>
          </a:xfrm>
        </p:spPr>
        <p:txBody>
          <a:bodyPr/>
          <a:lstStyle/>
          <a:p>
            <a:r>
              <a:rPr lang="en-US" dirty="0"/>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6640857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29558830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3"/>
            <a:ext cx="20726400" cy="2724150"/>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23708043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sz="half" idx="1"/>
          </p:nvPr>
        </p:nvSpPr>
        <p:spPr>
          <a:xfrm>
            <a:off x="1219200" y="3200403"/>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3"/>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27579667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Text Placeholder 2"/>
          <p:cNvSpPr>
            <a:spLocks noGrp="1"/>
          </p:cNvSpPr>
          <p:nvPr>
            <p:ph type="body" idx="1"/>
          </p:nvPr>
        </p:nvSpPr>
        <p:spPr>
          <a:xfrm>
            <a:off x="1219201" y="3070226"/>
            <a:ext cx="10773834"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219201" y="4349750"/>
            <a:ext cx="10773834"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7" y="3070226"/>
            <a:ext cx="10778066"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86737" y="4349750"/>
            <a:ext cx="10778066"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5218319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27492179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1794068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2" y="546100"/>
            <a:ext cx="8022168" cy="2324100"/>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9533467" y="546103"/>
            <a:ext cx="13631334"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2" y="2870203"/>
            <a:ext cx="8022168"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4816476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4" y="9601200"/>
            <a:ext cx="14630400" cy="1133476"/>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4779434" y="1225550"/>
            <a:ext cx="14630400"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4779434" y="10734676"/>
            <a:ext cx="14630400"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667679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FC631E3C-2177-417B-99D5-CEDCF610B64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969391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4984262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9"/>
            <a:ext cx="5486400"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49279"/>
            <a:ext cx="1605280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9639097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0" y="12985751"/>
            <a:ext cx="15087600" cy="730250"/>
          </a:xfrm>
        </p:spPr>
        <p:txBody>
          <a:bodyPr/>
          <a:lstStyle>
            <a:lvl1pPr algn="l">
              <a:defRPr>
                <a:latin typeface="+mn-lt"/>
              </a:defRPr>
            </a:lvl1p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8" name="Content Placeholder 7"/>
          <p:cNvSpPr>
            <a:spLocks noGrp="1"/>
          </p:cNvSpPr>
          <p:nvPr>
            <p:ph sz="quarter" idx="12"/>
          </p:nvPr>
        </p:nvSpPr>
        <p:spPr>
          <a:xfrm>
            <a:off x="1219200" y="2275844"/>
            <a:ext cx="21945600" cy="9932416"/>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774281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0" y="12985751"/>
            <a:ext cx="15627928" cy="730250"/>
          </a:xfrm>
        </p:spPr>
        <p:txBody>
          <a:bodyPr/>
          <a:lstStyle/>
          <a:p>
            <a:endParaRPr lang="en-US"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1718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52" y="546112"/>
            <a:ext cx="8022168" cy="2324101"/>
          </a:xfrm>
        </p:spPr>
        <p:txBody>
          <a:bodyPr anchor="b"/>
          <a:lstStyle>
            <a:lvl1pPr algn="l">
              <a:defRPr sz="4800" b="1"/>
            </a:lvl1pPr>
          </a:lstStyle>
          <a:p>
            <a:r>
              <a:rPr lang="en-US"/>
              <a:t>Click to edit Master title style</a:t>
            </a:r>
          </a:p>
        </p:txBody>
      </p:sp>
      <p:sp>
        <p:nvSpPr>
          <p:cNvPr id="3" name="Content Placeholder 2"/>
          <p:cNvSpPr>
            <a:spLocks noGrp="1"/>
          </p:cNvSpPr>
          <p:nvPr>
            <p:ph idx="1"/>
          </p:nvPr>
        </p:nvSpPr>
        <p:spPr>
          <a:xfrm>
            <a:off x="9533475" y="546151"/>
            <a:ext cx="13631333" cy="11706227"/>
          </a:xfrm>
        </p:spPr>
        <p:txBody>
          <a:bodyPr/>
          <a:lstStyle>
            <a:lvl1pPr>
              <a:defRPr sz="7733"/>
            </a:lvl1pPr>
            <a:lvl2pPr>
              <a:defRPr sz="6667"/>
            </a:lvl2pPr>
            <a:lvl3pPr>
              <a:defRPr sz="560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52" y="2870211"/>
            <a:ext cx="8022168" cy="9382128"/>
          </a:xfrm>
        </p:spPr>
        <p:txBody>
          <a:bodyPr/>
          <a:lstStyle>
            <a:lvl1pPr marL="0" indent="0">
              <a:buNone/>
              <a:defRPr sz="3467"/>
            </a:lvl1pPr>
            <a:lvl2pPr marL="1082136" indent="0">
              <a:buNone/>
              <a:defRPr sz="2933"/>
            </a:lvl2pPr>
            <a:lvl3pPr marL="2164288" indent="0">
              <a:buNone/>
              <a:defRPr sz="2400"/>
            </a:lvl3pPr>
            <a:lvl4pPr marL="3246449" indent="0">
              <a:buNone/>
              <a:defRPr sz="2133"/>
            </a:lvl4pPr>
            <a:lvl5pPr marL="4328590" indent="0">
              <a:buNone/>
              <a:defRPr sz="2133"/>
            </a:lvl5pPr>
            <a:lvl6pPr marL="5410732" indent="0">
              <a:buNone/>
              <a:defRPr sz="2133"/>
            </a:lvl6pPr>
            <a:lvl7pPr marL="6492892" indent="0">
              <a:buNone/>
              <a:defRPr sz="2133"/>
            </a:lvl7pPr>
            <a:lvl8pPr marL="7575033" indent="0">
              <a:buNone/>
              <a:defRPr sz="2133"/>
            </a:lvl8pPr>
            <a:lvl9pPr marL="8657175" indent="0">
              <a:buNone/>
              <a:defRPr sz="2133"/>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606E871-D665-48B6-810B-F4843F8FF60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102104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7" y="9601239"/>
            <a:ext cx="14630400" cy="1133475"/>
          </a:xfrm>
        </p:spPr>
        <p:txBody>
          <a:bodyPr anchor="b"/>
          <a:lstStyle>
            <a:lvl1pPr algn="l">
              <a:defRPr sz="4800" b="1"/>
            </a:lvl1pPr>
          </a:lstStyle>
          <a:p>
            <a:r>
              <a:rPr lang="en-US"/>
              <a:t>Click to edit Master title style</a:t>
            </a:r>
          </a:p>
        </p:txBody>
      </p:sp>
      <p:sp>
        <p:nvSpPr>
          <p:cNvPr id="3" name="Picture Placeholder 2"/>
          <p:cNvSpPr>
            <a:spLocks noGrp="1"/>
          </p:cNvSpPr>
          <p:nvPr>
            <p:ph type="pic" idx="1"/>
          </p:nvPr>
        </p:nvSpPr>
        <p:spPr>
          <a:xfrm>
            <a:off x="4779437" y="1225555"/>
            <a:ext cx="14630400" cy="8229600"/>
          </a:xfrm>
        </p:spPr>
        <p:txBody>
          <a:bodyPr/>
          <a:lstStyle>
            <a:lvl1pPr marL="0" indent="0">
              <a:buNone/>
              <a:defRPr sz="7733"/>
            </a:lvl1pPr>
            <a:lvl2pPr marL="1082136" indent="0">
              <a:buNone/>
              <a:defRPr sz="6667"/>
            </a:lvl2pPr>
            <a:lvl3pPr marL="2164288" indent="0">
              <a:buNone/>
              <a:defRPr sz="5600"/>
            </a:lvl3pPr>
            <a:lvl4pPr marL="3246449" indent="0">
              <a:buNone/>
              <a:defRPr sz="4800"/>
            </a:lvl4pPr>
            <a:lvl5pPr marL="4328590" indent="0">
              <a:buNone/>
              <a:defRPr sz="4800"/>
            </a:lvl5pPr>
            <a:lvl6pPr marL="5410732" indent="0">
              <a:buNone/>
              <a:defRPr sz="4800"/>
            </a:lvl6pPr>
            <a:lvl7pPr marL="6492892" indent="0">
              <a:buNone/>
              <a:defRPr sz="4800"/>
            </a:lvl7pPr>
            <a:lvl8pPr marL="7575033" indent="0">
              <a:buNone/>
              <a:defRPr sz="4800"/>
            </a:lvl8pPr>
            <a:lvl9pPr marL="8657175" indent="0">
              <a:buNone/>
              <a:defRPr sz="4800"/>
            </a:lvl9pPr>
          </a:lstStyle>
          <a:p>
            <a:pPr lvl="0"/>
            <a:endParaRPr lang="en-US" noProof="0"/>
          </a:p>
        </p:txBody>
      </p:sp>
      <p:sp>
        <p:nvSpPr>
          <p:cNvPr id="4" name="Text Placeholder 3"/>
          <p:cNvSpPr>
            <a:spLocks noGrp="1"/>
          </p:cNvSpPr>
          <p:nvPr>
            <p:ph type="body" sz="half" idx="2"/>
          </p:nvPr>
        </p:nvSpPr>
        <p:spPr>
          <a:xfrm>
            <a:off x="4779437" y="10734680"/>
            <a:ext cx="14630400" cy="1609728"/>
          </a:xfrm>
        </p:spPr>
        <p:txBody>
          <a:bodyPr/>
          <a:lstStyle>
            <a:lvl1pPr marL="0" indent="0">
              <a:buNone/>
              <a:defRPr sz="3467"/>
            </a:lvl1pPr>
            <a:lvl2pPr marL="1082136" indent="0">
              <a:buNone/>
              <a:defRPr sz="2933"/>
            </a:lvl2pPr>
            <a:lvl3pPr marL="2164288" indent="0">
              <a:buNone/>
              <a:defRPr sz="2400"/>
            </a:lvl3pPr>
            <a:lvl4pPr marL="3246449" indent="0">
              <a:buNone/>
              <a:defRPr sz="2133"/>
            </a:lvl4pPr>
            <a:lvl5pPr marL="4328590" indent="0">
              <a:buNone/>
              <a:defRPr sz="2133"/>
            </a:lvl5pPr>
            <a:lvl6pPr marL="5410732" indent="0">
              <a:buNone/>
              <a:defRPr sz="2133"/>
            </a:lvl6pPr>
            <a:lvl7pPr marL="6492892" indent="0">
              <a:buNone/>
              <a:defRPr sz="2133"/>
            </a:lvl7pPr>
            <a:lvl8pPr marL="7575033" indent="0">
              <a:buNone/>
              <a:defRPr sz="2133"/>
            </a:lvl8pPr>
            <a:lvl9pPr marL="8657175" indent="0">
              <a:buNone/>
              <a:defRPr sz="2133"/>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064FEB8-6949-40C8-BDD1-9D37EB110AC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567722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8" Type="http://schemas.openxmlformats.org/officeDocument/2006/relationships/slideLayout" Target="../slideLayouts/slideLayout31.xml"/><Relationship Id="rId3"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1220438" y="549176"/>
            <a:ext cx="2194321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158" tIns="40580" rIns="81158" bIns="40580" numCol="1" anchor="ctr" anchorCtr="0" compatLnSpc="1">
            <a:prstTxWarp prst="textNoShape">
              <a:avLst/>
            </a:prstTxWarp>
          </a:bodyPr>
          <a:lstStyle/>
          <a:p>
            <a:pPr lvl="0"/>
            <a:r>
              <a:rPr lang="ru-RU" altLang="en-US"/>
              <a:t>Click to edit Master title style</a:t>
            </a:r>
          </a:p>
        </p:txBody>
      </p:sp>
      <p:sp>
        <p:nvSpPr>
          <p:cNvPr id="7171" name="Rectangle 3"/>
          <p:cNvSpPr>
            <a:spLocks noGrp="1" noChangeArrowheads="1"/>
          </p:cNvSpPr>
          <p:nvPr>
            <p:ph type="body" idx="1"/>
          </p:nvPr>
        </p:nvSpPr>
        <p:spPr bwMode="auto">
          <a:xfrm>
            <a:off x="1220438" y="3201340"/>
            <a:ext cx="21943219" cy="905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158" tIns="40580" rIns="81158" bIns="40580" numCol="1" anchor="t" anchorCtr="0" compatLnSpc="1">
            <a:prstTxWarp prst="textNoShape">
              <a:avLst/>
            </a:prstTxWarp>
          </a:bodyPr>
          <a:lstStyle/>
          <a:p>
            <a:pPr lvl="0"/>
            <a:r>
              <a:rPr lang="ru-RU" altLang="en-US"/>
              <a:t>Click to edit Master text styles</a:t>
            </a:r>
          </a:p>
          <a:p>
            <a:pPr lvl="1"/>
            <a:r>
              <a:rPr lang="ru-RU" altLang="en-US"/>
              <a:t>Second level</a:t>
            </a:r>
          </a:p>
          <a:p>
            <a:pPr lvl="2"/>
            <a:r>
              <a:rPr lang="ru-RU" altLang="en-US"/>
              <a:t>Third level</a:t>
            </a:r>
          </a:p>
          <a:p>
            <a:pPr lvl="3"/>
            <a:r>
              <a:rPr lang="ru-RU" altLang="en-US"/>
              <a:t>Fourth level</a:t>
            </a:r>
          </a:p>
          <a:p>
            <a:pPr lvl="4"/>
            <a:r>
              <a:rPr lang="ru-RU" altLang="en-US"/>
              <a:t>Fifth level</a:t>
            </a:r>
          </a:p>
        </p:txBody>
      </p:sp>
      <p:sp>
        <p:nvSpPr>
          <p:cNvPr id="1028" name="Rectangle 4"/>
          <p:cNvSpPr>
            <a:spLocks noGrp="1" noChangeArrowheads="1"/>
          </p:cNvSpPr>
          <p:nvPr>
            <p:ph type="dt" sz="half" idx="2"/>
          </p:nvPr>
        </p:nvSpPr>
        <p:spPr bwMode="auto">
          <a:xfrm>
            <a:off x="1220399" y="12490400"/>
            <a:ext cx="5688211" cy="953243"/>
          </a:xfrm>
          <a:prstGeom prst="rect">
            <a:avLst/>
          </a:prstGeom>
          <a:noFill/>
          <a:ln w="9525">
            <a:noFill/>
            <a:miter lim="800000"/>
            <a:headEnd/>
            <a:tailEnd/>
          </a:ln>
          <a:effectLst/>
        </p:spPr>
        <p:txBody>
          <a:bodyPr vert="horz" wrap="square" lIns="81158" tIns="40580" rIns="81158" bIns="40580" numCol="1" anchor="t" anchorCtr="0" compatLnSpc="1">
            <a:prstTxWarp prst="textNoShape">
              <a:avLst/>
            </a:prstTxWarp>
          </a:bodyPr>
          <a:lstStyle>
            <a:lvl1pPr algn="l">
              <a:defRPr sz="3467">
                <a:latin typeface="Arial" charset="0"/>
                <a:cs typeface="Arial" charset="0"/>
              </a:defRPr>
            </a:lvl1pPr>
          </a:lstStyle>
          <a:p>
            <a:pPr defTabSz="1523398">
              <a:defRPr/>
            </a:pPr>
            <a:endParaRPr lang="ru-RU">
              <a:ea typeface="+mn-ea"/>
              <a:sym typeface="Gill Sans"/>
            </a:endParaRPr>
          </a:p>
        </p:txBody>
      </p:sp>
      <p:sp>
        <p:nvSpPr>
          <p:cNvPr id="1029" name="Rectangle 5"/>
          <p:cNvSpPr>
            <a:spLocks noGrp="1" noChangeArrowheads="1"/>
          </p:cNvSpPr>
          <p:nvPr>
            <p:ph type="ftr" sz="quarter" idx="3"/>
          </p:nvPr>
        </p:nvSpPr>
        <p:spPr bwMode="auto">
          <a:xfrm>
            <a:off x="8331431" y="12490400"/>
            <a:ext cx="7721203" cy="953243"/>
          </a:xfrm>
          <a:prstGeom prst="rect">
            <a:avLst/>
          </a:prstGeom>
          <a:noFill/>
          <a:ln w="9525">
            <a:noFill/>
            <a:miter lim="800000"/>
            <a:headEnd/>
            <a:tailEnd/>
          </a:ln>
          <a:effectLst/>
        </p:spPr>
        <p:txBody>
          <a:bodyPr vert="horz" wrap="square" lIns="81158" tIns="40580" rIns="81158" bIns="40580" numCol="1" anchor="t" anchorCtr="0" compatLnSpc="1">
            <a:prstTxWarp prst="textNoShape">
              <a:avLst/>
            </a:prstTxWarp>
          </a:bodyPr>
          <a:lstStyle>
            <a:lvl1pPr algn="ctr">
              <a:defRPr sz="3467">
                <a:latin typeface="Arial" charset="0"/>
                <a:cs typeface="Arial" charset="0"/>
              </a:defRPr>
            </a:lvl1pPr>
          </a:lstStyle>
          <a:p>
            <a:pPr defTabSz="1523398">
              <a:defRPr/>
            </a:pPr>
            <a:endParaRPr lang="ru-RU">
              <a:ea typeface="+mn-ea"/>
              <a:sym typeface="Gill Sans"/>
            </a:endParaRPr>
          </a:p>
        </p:txBody>
      </p:sp>
      <p:sp>
        <p:nvSpPr>
          <p:cNvPr id="1030" name="Rectangle 6"/>
          <p:cNvSpPr>
            <a:spLocks noGrp="1" noChangeArrowheads="1"/>
          </p:cNvSpPr>
          <p:nvPr>
            <p:ph type="sldNum" sz="quarter" idx="4"/>
          </p:nvPr>
        </p:nvSpPr>
        <p:spPr bwMode="auto">
          <a:xfrm>
            <a:off x="17475407" y="12490400"/>
            <a:ext cx="5688211" cy="953243"/>
          </a:xfrm>
          <a:prstGeom prst="rect">
            <a:avLst/>
          </a:prstGeom>
          <a:noFill/>
          <a:ln w="9525">
            <a:noFill/>
            <a:miter lim="800000"/>
            <a:headEnd/>
            <a:tailEnd/>
          </a:ln>
          <a:effectLst/>
        </p:spPr>
        <p:txBody>
          <a:bodyPr vert="horz" wrap="square" lIns="81158" tIns="40580" rIns="81158" bIns="40580" numCol="1" anchor="t" anchorCtr="0" compatLnSpc="1">
            <a:prstTxWarp prst="textNoShape">
              <a:avLst/>
            </a:prstTxWarp>
          </a:bodyPr>
          <a:lstStyle>
            <a:lvl1pPr algn="r">
              <a:defRPr sz="3467">
                <a:latin typeface="Arial" charset="0"/>
                <a:cs typeface="Arial" charset="0"/>
              </a:defRPr>
            </a:lvl1pPr>
          </a:lstStyle>
          <a:p>
            <a:pPr defTabSz="1523398">
              <a:defRPr/>
            </a:pPr>
            <a:fld id="{D3AE1128-5485-4825-B48B-9AEF1D534499}" type="slidenum">
              <a:rPr lang="ru-RU" smtClean="0">
                <a:ea typeface="+mn-ea"/>
                <a:sym typeface="Gill Sans"/>
              </a:rPr>
              <a:pPr defTabSz="1523398">
                <a:defRPr/>
              </a:pPr>
              <a:t>‹#›</a:t>
            </a:fld>
            <a:endParaRPr lang="ru-RU">
              <a:ea typeface="+mn-ea"/>
              <a:sym typeface="Gill Sans"/>
            </a:endParaRPr>
          </a:p>
        </p:txBody>
      </p:sp>
    </p:spTree>
    <p:extLst>
      <p:ext uri="{BB962C8B-B14F-4D97-AF65-F5344CB8AC3E}">
        <p14:creationId xmlns:p14="http://schemas.microsoft.com/office/powerpoint/2010/main" val="210985737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sldNum="0" hdr="0" ftr="0" dt="0"/>
  <p:txStyles>
    <p:titleStyle>
      <a:lvl1pPr algn="ctr" rtl="0" eaLnBrk="0" fontAlgn="base" hangingPunct="0">
        <a:spcBef>
          <a:spcPct val="0"/>
        </a:spcBef>
        <a:spcAft>
          <a:spcPct val="0"/>
        </a:spcAft>
        <a:defRPr sz="10133">
          <a:solidFill>
            <a:schemeClr val="tx2"/>
          </a:solidFill>
          <a:latin typeface="+mj-lt"/>
          <a:ea typeface="+mj-ea"/>
          <a:cs typeface="+mj-cs"/>
        </a:defRPr>
      </a:lvl1pPr>
      <a:lvl2pPr algn="ctr" rtl="0" eaLnBrk="0" fontAlgn="base" hangingPunct="0">
        <a:spcBef>
          <a:spcPct val="0"/>
        </a:spcBef>
        <a:spcAft>
          <a:spcPct val="0"/>
        </a:spcAft>
        <a:defRPr sz="10133">
          <a:solidFill>
            <a:schemeClr val="tx2"/>
          </a:solidFill>
          <a:latin typeface="Arial" charset="0"/>
          <a:cs typeface="Arial" charset="0"/>
        </a:defRPr>
      </a:lvl2pPr>
      <a:lvl3pPr algn="ctr" rtl="0" eaLnBrk="0" fontAlgn="base" hangingPunct="0">
        <a:spcBef>
          <a:spcPct val="0"/>
        </a:spcBef>
        <a:spcAft>
          <a:spcPct val="0"/>
        </a:spcAft>
        <a:defRPr sz="10133">
          <a:solidFill>
            <a:schemeClr val="tx2"/>
          </a:solidFill>
          <a:latin typeface="Arial" charset="0"/>
          <a:cs typeface="Arial" charset="0"/>
        </a:defRPr>
      </a:lvl3pPr>
      <a:lvl4pPr algn="ctr" rtl="0" eaLnBrk="0" fontAlgn="base" hangingPunct="0">
        <a:spcBef>
          <a:spcPct val="0"/>
        </a:spcBef>
        <a:spcAft>
          <a:spcPct val="0"/>
        </a:spcAft>
        <a:defRPr sz="10133">
          <a:solidFill>
            <a:schemeClr val="tx2"/>
          </a:solidFill>
          <a:latin typeface="Arial" charset="0"/>
          <a:cs typeface="Arial" charset="0"/>
        </a:defRPr>
      </a:lvl4pPr>
      <a:lvl5pPr algn="ctr" rtl="0" eaLnBrk="0" fontAlgn="base" hangingPunct="0">
        <a:spcBef>
          <a:spcPct val="0"/>
        </a:spcBef>
        <a:spcAft>
          <a:spcPct val="0"/>
        </a:spcAft>
        <a:defRPr sz="10133">
          <a:solidFill>
            <a:schemeClr val="tx2"/>
          </a:solidFill>
          <a:latin typeface="Arial" charset="0"/>
          <a:cs typeface="Arial" charset="0"/>
        </a:defRPr>
      </a:lvl5pPr>
      <a:lvl6pPr marL="1082136" algn="ctr" rtl="0" fontAlgn="base">
        <a:spcBef>
          <a:spcPct val="0"/>
        </a:spcBef>
        <a:spcAft>
          <a:spcPct val="0"/>
        </a:spcAft>
        <a:defRPr sz="10133">
          <a:solidFill>
            <a:schemeClr val="tx2"/>
          </a:solidFill>
          <a:latin typeface="Arial" charset="0"/>
          <a:cs typeface="Arial" charset="0"/>
        </a:defRPr>
      </a:lvl6pPr>
      <a:lvl7pPr marL="2164288" algn="ctr" rtl="0" fontAlgn="base">
        <a:spcBef>
          <a:spcPct val="0"/>
        </a:spcBef>
        <a:spcAft>
          <a:spcPct val="0"/>
        </a:spcAft>
        <a:defRPr sz="10133">
          <a:solidFill>
            <a:schemeClr val="tx2"/>
          </a:solidFill>
          <a:latin typeface="Arial" charset="0"/>
          <a:cs typeface="Arial" charset="0"/>
        </a:defRPr>
      </a:lvl7pPr>
      <a:lvl8pPr marL="3246449" algn="ctr" rtl="0" fontAlgn="base">
        <a:spcBef>
          <a:spcPct val="0"/>
        </a:spcBef>
        <a:spcAft>
          <a:spcPct val="0"/>
        </a:spcAft>
        <a:defRPr sz="10133">
          <a:solidFill>
            <a:schemeClr val="tx2"/>
          </a:solidFill>
          <a:latin typeface="Arial" charset="0"/>
          <a:cs typeface="Arial" charset="0"/>
        </a:defRPr>
      </a:lvl8pPr>
      <a:lvl9pPr marL="4328590" algn="ctr" rtl="0" fontAlgn="base">
        <a:spcBef>
          <a:spcPct val="0"/>
        </a:spcBef>
        <a:spcAft>
          <a:spcPct val="0"/>
        </a:spcAft>
        <a:defRPr sz="10133">
          <a:solidFill>
            <a:schemeClr val="tx2"/>
          </a:solidFill>
          <a:latin typeface="Arial" charset="0"/>
          <a:cs typeface="Arial" charset="0"/>
        </a:defRPr>
      </a:lvl9pPr>
    </p:titleStyle>
    <p:bodyStyle>
      <a:lvl1pPr marL="806333" indent="-806333" algn="l" rtl="0" eaLnBrk="0" fontAlgn="base" hangingPunct="0">
        <a:spcBef>
          <a:spcPct val="20000"/>
        </a:spcBef>
        <a:spcAft>
          <a:spcPct val="0"/>
        </a:spcAft>
        <a:buChar char="•"/>
        <a:defRPr sz="7733">
          <a:solidFill>
            <a:schemeClr val="tx1"/>
          </a:solidFill>
          <a:latin typeface="+mn-lt"/>
          <a:ea typeface="+mn-ea"/>
          <a:cs typeface="+mn-cs"/>
        </a:defRPr>
      </a:lvl1pPr>
      <a:lvl2pPr marL="1752771" indent="-668859" algn="l" rtl="0" eaLnBrk="0" fontAlgn="base" hangingPunct="0">
        <a:spcBef>
          <a:spcPct val="20000"/>
        </a:spcBef>
        <a:spcAft>
          <a:spcPct val="0"/>
        </a:spcAft>
        <a:buChar char="–"/>
        <a:defRPr sz="6667">
          <a:solidFill>
            <a:schemeClr val="tx1"/>
          </a:solidFill>
          <a:latin typeface="+mn-lt"/>
          <a:cs typeface="+mn-cs"/>
        </a:defRPr>
      </a:lvl2pPr>
      <a:lvl3pPr marL="2699215" indent="-534023" algn="l" rtl="0" eaLnBrk="0" fontAlgn="base" hangingPunct="0">
        <a:spcBef>
          <a:spcPct val="20000"/>
        </a:spcBef>
        <a:spcAft>
          <a:spcPct val="0"/>
        </a:spcAft>
        <a:buChar char="•"/>
        <a:defRPr sz="5600">
          <a:solidFill>
            <a:schemeClr val="tx1"/>
          </a:solidFill>
          <a:latin typeface="+mn-lt"/>
          <a:cs typeface="+mn-cs"/>
        </a:defRPr>
      </a:lvl3pPr>
      <a:lvl4pPr marL="3783135" indent="-534023" algn="l" rtl="0" eaLnBrk="0" fontAlgn="base" hangingPunct="0">
        <a:spcBef>
          <a:spcPct val="20000"/>
        </a:spcBef>
        <a:spcAft>
          <a:spcPct val="0"/>
        </a:spcAft>
        <a:buChar char="–"/>
        <a:defRPr sz="4800">
          <a:solidFill>
            <a:schemeClr val="tx1"/>
          </a:solidFill>
          <a:latin typeface="+mn-lt"/>
          <a:cs typeface="+mn-cs"/>
        </a:defRPr>
      </a:lvl4pPr>
      <a:lvl5pPr marL="4864410" indent="-534023" algn="l" rtl="0" eaLnBrk="0" fontAlgn="base" hangingPunct="0">
        <a:spcBef>
          <a:spcPct val="20000"/>
        </a:spcBef>
        <a:spcAft>
          <a:spcPct val="0"/>
        </a:spcAft>
        <a:buChar char="»"/>
        <a:defRPr sz="4800">
          <a:solidFill>
            <a:schemeClr val="tx1"/>
          </a:solidFill>
          <a:latin typeface="+mn-lt"/>
          <a:cs typeface="+mn-cs"/>
        </a:defRPr>
      </a:lvl5pPr>
      <a:lvl6pPr marL="5951818" indent="-541065" algn="l" rtl="0" fontAlgn="base">
        <a:spcBef>
          <a:spcPct val="20000"/>
        </a:spcBef>
        <a:spcAft>
          <a:spcPct val="0"/>
        </a:spcAft>
        <a:buChar char="»"/>
        <a:defRPr sz="4800">
          <a:solidFill>
            <a:schemeClr val="tx1"/>
          </a:solidFill>
          <a:latin typeface="+mn-lt"/>
          <a:cs typeface="+mn-cs"/>
        </a:defRPr>
      </a:lvl6pPr>
      <a:lvl7pPr marL="7033963" indent="-541065" algn="l" rtl="0" fontAlgn="base">
        <a:spcBef>
          <a:spcPct val="20000"/>
        </a:spcBef>
        <a:spcAft>
          <a:spcPct val="0"/>
        </a:spcAft>
        <a:buChar char="»"/>
        <a:defRPr sz="4800">
          <a:solidFill>
            <a:schemeClr val="tx1"/>
          </a:solidFill>
          <a:latin typeface="+mn-lt"/>
          <a:cs typeface="+mn-cs"/>
        </a:defRPr>
      </a:lvl7pPr>
      <a:lvl8pPr marL="8116109" indent="-541065" algn="l" rtl="0" fontAlgn="base">
        <a:spcBef>
          <a:spcPct val="20000"/>
        </a:spcBef>
        <a:spcAft>
          <a:spcPct val="0"/>
        </a:spcAft>
        <a:buChar char="»"/>
        <a:defRPr sz="4800">
          <a:solidFill>
            <a:schemeClr val="tx1"/>
          </a:solidFill>
          <a:latin typeface="+mn-lt"/>
          <a:cs typeface="+mn-cs"/>
        </a:defRPr>
      </a:lvl8pPr>
      <a:lvl9pPr marL="9198240" indent="-541065" algn="l" rtl="0" fontAlgn="base">
        <a:spcBef>
          <a:spcPct val="20000"/>
        </a:spcBef>
        <a:spcAft>
          <a:spcPct val="0"/>
        </a:spcAft>
        <a:buChar char="»"/>
        <a:defRPr sz="4800">
          <a:solidFill>
            <a:schemeClr val="tx1"/>
          </a:solidFill>
          <a:latin typeface="+mn-lt"/>
          <a:cs typeface="+mn-cs"/>
        </a:defRPr>
      </a:lvl9pPr>
    </p:bodyStyle>
    <p:otherStyle>
      <a:defPPr>
        <a:defRPr lang="en-US"/>
      </a:defPPr>
      <a:lvl1pPr marL="0" algn="l" defTabSz="2164288" rtl="0" eaLnBrk="1" latinLnBrk="0" hangingPunct="1">
        <a:defRPr sz="4267" kern="1200">
          <a:solidFill>
            <a:schemeClr val="tx1"/>
          </a:solidFill>
          <a:latin typeface="+mn-lt"/>
          <a:ea typeface="+mn-ea"/>
          <a:cs typeface="+mn-cs"/>
        </a:defRPr>
      </a:lvl1pPr>
      <a:lvl2pPr marL="1082136" algn="l" defTabSz="2164288" rtl="0" eaLnBrk="1" latinLnBrk="0" hangingPunct="1">
        <a:defRPr sz="4267" kern="1200">
          <a:solidFill>
            <a:schemeClr val="tx1"/>
          </a:solidFill>
          <a:latin typeface="+mn-lt"/>
          <a:ea typeface="+mn-ea"/>
          <a:cs typeface="+mn-cs"/>
        </a:defRPr>
      </a:lvl2pPr>
      <a:lvl3pPr marL="2164288" algn="l" defTabSz="2164288" rtl="0" eaLnBrk="1" latinLnBrk="0" hangingPunct="1">
        <a:defRPr sz="4267" kern="1200">
          <a:solidFill>
            <a:schemeClr val="tx1"/>
          </a:solidFill>
          <a:latin typeface="+mn-lt"/>
          <a:ea typeface="+mn-ea"/>
          <a:cs typeface="+mn-cs"/>
        </a:defRPr>
      </a:lvl3pPr>
      <a:lvl4pPr marL="3246449" algn="l" defTabSz="2164288" rtl="0" eaLnBrk="1" latinLnBrk="0" hangingPunct="1">
        <a:defRPr sz="4267" kern="1200">
          <a:solidFill>
            <a:schemeClr val="tx1"/>
          </a:solidFill>
          <a:latin typeface="+mn-lt"/>
          <a:ea typeface="+mn-ea"/>
          <a:cs typeface="+mn-cs"/>
        </a:defRPr>
      </a:lvl4pPr>
      <a:lvl5pPr marL="4328590" algn="l" defTabSz="2164288" rtl="0" eaLnBrk="1" latinLnBrk="0" hangingPunct="1">
        <a:defRPr sz="4267" kern="1200">
          <a:solidFill>
            <a:schemeClr val="tx1"/>
          </a:solidFill>
          <a:latin typeface="+mn-lt"/>
          <a:ea typeface="+mn-ea"/>
          <a:cs typeface="+mn-cs"/>
        </a:defRPr>
      </a:lvl5pPr>
      <a:lvl6pPr marL="5410732" algn="l" defTabSz="2164288" rtl="0" eaLnBrk="1" latinLnBrk="0" hangingPunct="1">
        <a:defRPr sz="4267" kern="1200">
          <a:solidFill>
            <a:schemeClr val="tx1"/>
          </a:solidFill>
          <a:latin typeface="+mn-lt"/>
          <a:ea typeface="+mn-ea"/>
          <a:cs typeface="+mn-cs"/>
        </a:defRPr>
      </a:lvl6pPr>
      <a:lvl7pPr marL="6492892" algn="l" defTabSz="2164288" rtl="0" eaLnBrk="1" latinLnBrk="0" hangingPunct="1">
        <a:defRPr sz="4267" kern="1200">
          <a:solidFill>
            <a:schemeClr val="tx1"/>
          </a:solidFill>
          <a:latin typeface="+mn-lt"/>
          <a:ea typeface="+mn-ea"/>
          <a:cs typeface="+mn-cs"/>
        </a:defRPr>
      </a:lvl7pPr>
      <a:lvl8pPr marL="7575033" algn="l" defTabSz="2164288" rtl="0" eaLnBrk="1" latinLnBrk="0" hangingPunct="1">
        <a:defRPr sz="4267" kern="1200">
          <a:solidFill>
            <a:schemeClr val="tx1"/>
          </a:solidFill>
          <a:latin typeface="+mn-lt"/>
          <a:ea typeface="+mn-ea"/>
          <a:cs typeface="+mn-cs"/>
        </a:defRPr>
      </a:lvl8pPr>
      <a:lvl9pPr marL="8657175" algn="l" defTabSz="2164288" rtl="0" eaLnBrk="1" latinLnBrk="0" hangingPunct="1">
        <a:defRPr sz="42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4"/>
            <a:ext cx="21031200" cy="26511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400" y="3651251"/>
            <a:ext cx="21031200" cy="870267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400" y="12712704"/>
            <a:ext cx="5486400" cy="730251"/>
          </a:xfrm>
          <a:prstGeom prst="rect">
            <a:avLst/>
          </a:prstGeom>
        </p:spPr>
        <p:txBody>
          <a:bodyPr vert="horz" lIns="91440" tIns="45720" rIns="91440" bIns="45720" rtlCol="0" anchor="ctr"/>
          <a:lstStyle>
            <a:lvl1pPr algn="l">
              <a:defRPr sz="2400">
                <a:solidFill>
                  <a:schemeClr val="tx1">
                    <a:tint val="75000"/>
                  </a:schemeClr>
                </a:solidFill>
              </a:defRPr>
            </a:lvl1pPr>
          </a:lstStyle>
          <a:p>
            <a:fld id="{963A2CEE-8553-4EF5-8C07-9C65C7BAD42E}" type="datetimeFigureOut">
              <a:rPr lang="en-US" smtClean="0"/>
              <a:t>11/6/2025</a:t>
            </a:fld>
            <a:endParaRPr lang="en-US"/>
          </a:p>
        </p:txBody>
      </p:sp>
      <p:sp>
        <p:nvSpPr>
          <p:cNvPr id="5" name="Footer Placeholder 4"/>
          <p:cNvSpPr>
            <a:spLocks noGrp="1"/>
          </p:cNvSpPr>
          <p:nvPr>
            <p:ph type="ftr" sz="quarter" idx="3"/>
          </p:nvPr>
        </p:nvSpPr>
        <p:spPr>
          <a:xfrm>
            <a:off x="8077200" y="12712704"/>
            <a:ext cx="8229600" cy="730251"/>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4"/>
            <a:ext cx="5486400" cy="730251"/>
          </a:xfrm>
          <a:prstGeom prst="rect">
            <a:avLst/>
          </a:prstGeom>
        </p:spPr>
        <p:txBody>
          <a:bodyPr vert="horz" lIns="91440" tIns="45720" rIns="91440" bIns="45720" rtlCol="0" anchor="ctr"/>
          <a:lstStyle>
            <a:lvl1pPr algn="r">
              <a:defRPr sz="2400">
                <a:solidFill>
                  <a:schemeClr val="tx1">
                    <a:tint val="75000"/>
                  </a:schemeClr>
                </a:solidFill>
              </a:defRPr>
            </a:lvl1pPr>
          </a:lstStyle>
          <a:p>
            <a:fld id="{A4988FC8-CA68-4348-9658-2286908ED762}" type="slidenum">
              <a:rPr lang="en-US" smtClean="0"/>
              <a:t>‹#›</a:t>
            </a:fld>
            <a:endParaRPr lang="en-US"/>
          </a:p>
        </p:txBody>
      </p:sp>
    </p:spTree>
    <p:extLst>
      <p:ext uri="{BB962C8B-B14F-4D97-AF65-F5344CB8AC3E}">
        <p14:creationId xmlns:p14="http://schemas.microsoft.com/office/powerpoint/2010/main" val="75054057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xStyles>
    <p:titleStyle>
      <a:lvl1pPr algn="ctr" defTabSz="1828823" rtl="0" eaLnBrk="1" latinLnBrk="0" hangingPunct="1">
        <a:lnSpc>
          <a:spcPct val="90000"/>
        </a:lnSpc>
        <a:spcBef>
          <a:spcPct val="0"/>
        </a:spcBef>
        <a:buNone/>
        <a:defRPr sz="7600" kern="1200">
          <a:solidFill>
            <a:schemeClr val="tx1"/>
          </a:solidFill>
          <a:latin typeface="+mj-lt"/>
          <a:ea typeface="+mj-ea"/>
          <a:cs typeface="+mj-cs"/>
        </a:defRPr>
      </a:lvl1pPr>
    </p:titleStyle>
    <p:bodyStyle>
      <a:lvl1pPr marL="457206" indent="-457206" algn="l" defTabSz="1828823"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17" indent="-457206" algn="l" defTabSz="1828823"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29" indent="-457206" algn="l" defTabSz="1828823"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40"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51"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63"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74"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86"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97"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23" rtl="0" eaLnBrk="1" latinLnBrk="0" hangingPunct="1">
        <a:defRPr sz="3600" kern="1200">
          <a:solidFill>
            <a:schemeClr val="tx1"/>
          </a:solidFill>
          <a:latin typeface="+mn-lt"/>
          <a:ea typeface="+mn-ea"/>
          <a:cs typeface="+mn-cs"/>
        </a:defRPr>
      </a:lvl1pPr>
      <a:lvl2pPr marL="914411" algn="l" defTabSz="1828823" rtl="0" eaLnBrk="1" latinLnBrk="0" hangingPunct="1">
        <a:defRPr sz="3600" kern="1200">
          <a:solidFill>
            <a:schemeClr val="tx1"/>
          </a:solidFill>
          <a:latin typeface="+mn-lt"/>
          <a:ea typeface="+mn-ea"/>
          <a:cs typeface="+mn-cs"/>
        </a:defRPr>
      </a:lvl2pPr>
      <a:lvl3pPr marL="1828823" algn="l" defTabSz="1828823" rtl="0" eaLnBrk="1" latinLnBrk="0" hangingPunct="1">
        <a:defRPr sz="3600" kern="1200">
          <a:solidFill>
            <a:schemeClr val="tx1"/>
          </a:solidFill>
          <a:latin typeface="+mn-lt"/>
          <a:ea typeface="+mn-ea"/>
          <a:cs typeface="+mn-cs"/>
        </a:defRPr>
      </a:lvl3pPr>
      <a:lvl4pPr marL="2743234" algn="l" defTabSz="1828823" rtl="0" eaLnBrk="1" latinLnBrk="0" hangingPunct="1">
        <a:defRPr sz="3600" kern="1200">
          <a:solidFill>
            <a:schemeClr val="tx1"/>
          </a:solidFill>
          <a:latin typeface="+mn-lt"/>
          <a:ea typeface="+mn-ea"/>
          <a:cs typeface="+mn-cs"/>
        </a:defRPr>
      </a:lvl4pPr>
      <a:lvl5pPr marL="3657646" algn="l" defTabSz="1828823" rtl="0" eaLnBrk="1" latinLnBrk="0" hangingPunct="1">
        <a:defRPr sz="3600" kern="1200">
          <a:solidFill>
            <a:schemeClr val="tx1"/>
          </a:solidFill>
          <a:latin typeface="+mn-lt"/>
          <a:ea typeface="+mn-ea"/>
          <a:cs typeface="+mn-cs"/>
        </a:defRPr>
      </a:lvl5pPr>
      <a:lvl6pPr marL="4572057" algn="l" defTabSz="1828823" rtl="0" eaLnBrk="1" latinLnBrk="0" hangingPunct="1">
        <a:defRPr sz="3600" kern="1200">
          <a:solidFill>
            <a:schemeClr val="tx1"/>
          </a:solidFill>
          <a:latin typeface="+mn-lt"/>
          <a:ea typeface="+mn-ea"/>
          <a:cs typeface="+mn-cs"/>
        </a:defRPr>
      </a:lvl6pPr>
      <a:lvl7pPr marL="5486469" algn="l" defTabSz="1828823" rtl="0" eaLnBrk="1" latinLnBrk="0" hangingPunct="1">
        <a:defRPr sz="3600" kern="1200">
          <a:solidFill>
            <a:schemeClr val="tx1"/>
          </a:solidFill>
          <a:latin typeface="+mn-lt"/>
          <a:ea typeface="+mn-ea"/>
          <a:cs typeface="+mn-cs"/>
        </a:defRPr>
      </a:lvl7pPr>
      <a:lvl8pPr marL="6400880" algn="l" defTabSz="1828823" rtl="0" eaLnBrk="1" latinLnBrk="0" hangingPunct="1">
        <a:defRPr sz="3600" kern="1200">
          <a:solidFill>
            <a:schemeClr val="tx1"/>
          </a:solidFill>
          <a:latin typeface="+mn-lt"/>
          <a:ea typeface="+mn-ea"/>
          <a:cs typeface="+mn-cs"/>
        </a:defRPr>
      </a:lvl8pPr>
      <a:lvl9pPr marL="7315291" algn="l" defTabSz="1828823"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785938" y="357187"/>
            <a:ext cx="20812125" cy="3036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785938" y="3643312"/>
            <a:ext cx="20812125" cy="8840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62833" y="13073063"/>
            <a:ext cx="445635" cy="448841"/>
          </a:xfrm>
          <a:prstGeom prst="rect">
            <a:avLst/>
          </a:prstGeom>
          <a:ln w="12700">
            <a:miter lim="400000"/>
          </a:ln>
        </p:spPr>
        <p:txBody>
          <a:bodyPr wrap="none" lIns="50800" tIns="50800" rIns="50800" bIns="50800">
            <a:spAutoFit/>
          </a:bodyPr>
          <a:lstStyle>
            <a:lvl1pPr>
              <a:defRPr sz="2250">
                <a:latin typeface="Avenir Light"/>
                <a:ea typeface="Avenir Light"/>
                <a:cs typeface="Avenir Light"/>
                <a:sym typeface="Avenir Light"/>
              </a:defRPr>
            </a:lvl1pPr>
          </a:lstStyle>
          <a:p>
            <a:fld id="{86CB4B4D-7CA3-9044-876B-883B54F8677D}" type="slidenum">
              <a:t>‹#›</a:t>
            </a:fld>
            <a:endParaRPr/>
          </a:p>
        </p:txBody>
      </p:sp>
    </p:spTree>
    <p:extLst>
      <p:ext uri="{BB962C8B-B14F-4D97-AF65-F5344CB8AC3E}">
        <p14:creationId xmlns:p14="http://schemas.microsoft.com/office/powerpoint/2010/main" val="4192158701"/>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Lst>
  <p:transition spd="med"/>
  <p:txStyles>
    <p:titleStyle>
      <a:lvl1pPr marL="0" marR="0" indent="0" algn="ctr" defTabSz="821560" latinLnBrk="0">
        <a:lnSpc>
          <a:spcPct val="100000"/>
        </a:lnSpc>
        <a:spcBef>
          <a:spcPts val="0"/>
        </a:spcBef>
        <a:spcAft>
          <a:spcPts val="0"/>
        </a:spcAft>
        <a:buClrTx/>
        <a:buSzTx/>
        <a:buFontTx/>
        <a:buNone/>
        <a:tabLst/>
        <a:defRPr sz="11250" b="0" i="0" u="none" strike="noStrike" cap="none" spc="0" baseline="0">
          <a:solidFill>
            <a:srgbClr val="000000"/>
          </a:solidFill>
          <a:uFillTx/>
          <a:latin typeface="Avenir Book"/>
          <a:ea typeface="Avenir Book"/>
          <a:cs typeface="Avenir Book"/>
          <a:sym typeface="Avenir Book"/>
        </a:defRPr>
      </a:lvl1pPr>
      <a:lvl2pPr marL="0" marR="0" indent="321480" algn="ctr" defTabSz="821560" latinLnBrk="0">
        <a:lnSpc>
          <a:spcPct val="100000"/>
        </a:lnSpc>
        <a:spcBef>
          <a:spcPts val="0"/>
        </a:spcBef>
        <a:spcAft>
          <a:spcPts val="0"/>
        </a:spcAft>
        <a:buClrTx/>
        <a:buSzTx/>
        <a:buFontTx/>
        <a:buNone/>
        <a:tabLst/>
        <a:defRPr sz="11250" b="0" i="0" u="none" strike="noStrike" cap="none" spc="0" baseline="0">
          <a:solidFill>
            <a:srgbClr val="000000"/>
          </a:solidFill>
          <a:uFillTx/>
          <a:latin typeface="Avenir Book"/>
          <a:ea typeface="Avenir Book"/>
          <a:cs typeface="Avenir Book"/>
          <a:sym typeface="Avenir Book"/>
        </a:defRPr>
      </a:lvl2pPr>
      <a:lvl3pPr marL="0" marR="0" indent="642960" algn="ctr" defTabSz="821560" latinLnBrk="0">
        <a:lnSpc>
          <a:spcPct val="100000"/>
        </a:lnSpc>
        <a:spcBef>
          <a:spcPts val="0"/>
        </a:spcBef>
        <a:spcAft>
          <a:spcPts val="0"/>
        </a:spcAft>
        <a:buClrTx/>
        <a:buSzTx/>
        <a:buFontTx/>
        <a:buNone/>
        <a:tabLst/>
        <a:defRPr sz="11250" b="0" i="0" u="none" strike="noStrike" cap="none" spc="0" baseline="0">
          <a:solidFill>
            <a:srgbClr val="000000"/>
          </a:solidFill>
          <a:uFillTx/>
          <a:latin typeface="Avenir Book"/>
          <a:ea typeface="Avenir Book"/>
          <a:cs typeface="Avenir Book"/>
          <a:sym typeface="Avenir Book"/>
        </a:defRPr>
      </a:lvl3pPr>
      <a:lvl4pPr marL="0" marR="0" indent="964441" algn="ctr" defTabSz="821560" latinLnBrk="0">
        <a:lnSpc>
          <a:spcPct val="100000"/>
        </a:lnSpc>
        <a:spcBef>
          <a:spcPts val="0"/>
        </a:spcBef>
        <a:spcAft>
          <a:spcPts val="0"/>
        </a:spcAft>
        <a:buClrTx/>
        <a:buSzTx/>
        <a:buFontTx/>
        <a:buNone/>
        <a:tabLst/>
        <a:defRPr sz="11250" b="0" i="0" u="none" strike="noStrike" cap="none" spc="0" baseline="0">
          <a:solidFill>
            <a:srgbClr val="000000"/>
          </a:solidFill>
          <a:uFillTx/>
          <a:latin typeface="Avenir Book"/>
          <a:ea typeface="Avenir Book"/>
          <a:cs typeface="Avenir Book"/>
          <a:sym typeface="Avenir Book"/>
        </a:defRPr>
      </a:lvl4pPr>
      <a:lvl5pPr marL="0" marR="0" indent="1285921" algn="ctr" defTabSz="821560" latinLnBrk="0">
        <a:lnSpc>
          <a:spcPct val="100000"/>
        </a:lnSpc>
        <a:spcBef>
          <a:spcPts val="0"/>
        </a:spcBef>
        <a:spcAft>
          <a:spcPts val="0"/>
        </a:spcAft>
        <a:buClrTx/>
        <a:buSzTx/>
        <a:buFontTx/>
        <a:buNone/>
        <a:tabLst/>
        <a:defRPr sz="11250" b="0" i="0" u="none" strike="noStrike" cap="none" spc="0" baseline="0">
          <a:solidFill>
            <a:srgbClr val="000000"/>
          </a:solidFill>
          <a:uFillTx/>
          <a:latin typeface="Avenir Book"/>
          <a:ea typeface="Avenir Book"/>
          <a:cs typeface="Avenir Book"/>
          <a:sym typeface="Avenir Book"/>
        </a:defRPr>
      </a:lvl5pPr>
      <a:lvl6pPr marL="0" marR="0" indent="1607401" algn="ctr" defTabSz="821560" latinLnBrk="0">
        <a:lnSpc>
          <a:spcPct val="100000"/>
        </a:lnSpc>
        <a:spcBef>
          <a:spcPts val="0"/>
        </a:spcBef>
        <a:spcAft>
          <a:spcPts val="0"/>
        </a:spcAft>
        <a:buClrTx/>
        <a:buSzTx/>
        <a:buFontTx/>
        <a:buNone/>
        <a:tabLst/>
        <a:defRPr sz="11250" b="0" i="0" u="none" strike="noStrike" cap="none" spc="0" baseline="0">
          <a:solidFill>
            <a:srgbClr val="000000"/>
          </a:solidFill>
          <a:uFillTx/>
          <a:latin typeface="Avenir Book"/>
          <a:ea typeface="Avenir Book"/>
          <a:cs typeface="Avenir Book"/>
          <a:sym typeface="Avenir Book"/>
        </a:defRPr>
      </a:lvl6pPr>
      <a:lvl7pPr marL="0" marR="0" indent="1928881" algn="ctr" defTabSz="821560" latinLnBrk="0">
        <a:lnSpc>
          <a:spcPct val="100000"/>
        </a:lnSpc>
        <a:spcBef>
          <a:spcPts val="0"/>
        </a:spcBef>
        <a:spcAft>
          <a:spcPts val="0"/>
        </a:spcAft>
        <a:buClrTx/>
        <a:buSzTx/>
        <a:buFontTx/>
        <a:buNone/>
        <a:tabLst/>
        <a:defRPr sz="11250" b="0" i="0" u="none" strike="noStrike" cap="none" spc="0" baseline="0">
          <a:solidFill>
            <a:srgbClr val="000000"/>
          </a:solidFill>
          <a:uFillTx/>
          <a:latin typeface="Avenir Book"/>
          <a:ea typeface="Avenir Book"/>
          <a:cs typeface="Avenir Book"/>
          <a:sym typeface="Avenir Book"/>
        </a:defRPr>
      </a:lvl7pPr>
      <a:lvl8pPr marL="0" marR="0" indent="2250361" algn="ctr" defTabSz="821560" latinLnBrk="0">
        <a:lnSpc>
          <a:spcPct val="100000"/>
        </a:lnSpc>
        <a:spcBef>
          <a:spcPts val="0"/>
        </a:spcBef>
        <a:spcAft>
          <a:spcPts val="0"/>
        </a:spcAft>
        <a:buClrTx/>
        <a:buSzTx/>
        <a:buFontTx/>
        <a:buNone/>
        <a:tabLst/>
        <a:defRPr sz="11250" b="0" i="0" u="none" strike="noStrike" cap="none" spc="0" baseline="0">
          <a:solidFill>
            <a:srgbClr val="000000"/>
          </a:solidFill>
          <a:uFillTx/>
          <a:latin typeface="Avenir Book"/>
          <a:ea typeface="Avenir Book"/>
          <a:cs typeface="Avenir Book"/>
          <a:sym typeface="Avenir Book"/>
        </a:defRPr>
      </a:lvl8pPr>
      <a:lvl9pPr marL="0" marR="0" indent="2571841" algn="ctr" defTabSz="821560" latinLnBrk="0">
        <a:lnSpc>
          <a:spcPct val="100000"/>
        </a:lnSpc>
        <a:spcBef>
          <a:spcPts val="0"/>
        </a:spcBef>
        <a:spcAft>
          <a:spcPts val="0"/>
        </a:spcAft>
        <a:buClrTx/>
        <a:buSzTx/>
        <a:buFontTx/>
        <a:buNone/>
        <a:tabLst/>
        <a:defRPr sz="11250" b="0" i="0" u="none" strike="noStrike" cap="none" spc="0" baseline="0">
          <a:solidFill>
            <a:srgbClr val="000000"/>
          </a:solidFill>
          <a:uFillTx/>
          <a:latin typeface="Avenir Book"/>
          <a:ea typeface="Avenir Book"/>
          <a:cs typeface="Avenir Book"/>
          <a:sym typeface="Avenir Book"/>
        </a:defRPr>
      </a:lvl9pPr>
    </p:titleStyle>
    <p:bodyStyle>
      <a:lvl1pPr marL="625100" marR="0" indent="-625100" algn="l" defTabSz="821560" rtl="0" latinLnBrk="0">
        <a:lnSpc>
          <a:spcPct val="100000"/>
        </a:lnSpc>
        <a:spcBef>
          <a:spcPts val="5906"/>
        </a:spcBef>
        <a:spcAft>
          <a:spcPts val="0"/>
        </a:spcAft>
        <a:buClrTx/>
        <a:buSzPct val="145000"/>
        <a:buFontTx/>
        <a:buChar char="•"/>
        <a:tabLst/>
        <a:defRPr sz="4500" b="0" i="0" u="none" strike="noStrike" cap="none" spc="0" baseline="0">
          <a:solidFill>
            <a:srgbClr val="000000"/>
          </a:solidFill>
          <a:uFillTx/>
          <a:latin typeface="Avenir Book"/>
          <a:ea typeface="Avenir Book"/>
          <a:cs typeface="Avenir Book"/>
          <a:sym typeface="Avenir Book"/>
        </a:defRPr>
      </a:lvl1pPr>
      <a:lvl2pPr marL="1250201" marR="0" indent="-625100" algn="l" defTabSz="821560" rtl="0" latinLnBrk="0">
        <a:lnSpc>
          <a:spcPct val="100000"/>
        </a:lnSpc>
        <a:spcBef>
          <a:spcPts val="5906"/>
        </a:spcBef>
        <a:spcAft>
          <a:spcPts val="0"/>
        </a:spcAft>
        <a:buClrTx/>
        <a:buSzPct val="145000"/>
        <a:buFontTx/>
        <a:buChar char="•"/>
        <a:tabLst/>
        <a:defRPr sz="4500" b="0" i="0" u="none" strike="noStrike" cap="none" spc="0" baseline="0">
          <a:solidFill>
            <a:srgbClr val="000000"/>
          </a:solidFill>
          <a:uFillTx/>
          <a:latin typeface="Avenir Book"/>
          <a:ea typeface="Avenir Book"/>
          <a:cs typeface="Avenir Book"/>
          <a:sym typeface="Avenir Book"/>
        </a:defRPr>
      </a:lvl2pPr>
      <a:lvl3pPr marL="1875301" marR="0" indent="-625100" algn="l" defTabSz="821560" rtl="0" latinLnBrk="0">
        <a:lnSpc>
          <a:spcPct val="100000"/>
        </a:lnSpc>
        <a:spcBef>
          <a:spcPts val="5906"/>
        </a:spcBef>
        <a:spcAft>
          <a:spcPts val="0"/>
        </a:spcAft>
        <a:buClrTx/>
        <a:buSzPct val="145000"/>
        <a:buFontTx/>
        <a:buChar char="•"/>
        <a:tabLst/>
        <a:defRPr sz="4500" b="0" i="0" u="none" strike="noStrike" cap="none" spc="0" baseline="0">
          <a:solidFill>
            <a:srgbClr val="000000"/>
          </a:solidFill>
          <a:uFillTx/>
          <a:latin typeface="Avenir Book"/>
          <a:ea typeface="Avenir Book"/>
          <a:cs typeface="Avenir Book"/>
          <a:sym typeface="Avenir Book"/>
        </a:defRPr>
      </a:lvl3pPr>
      <a:lvl4pPr marL="2500401" marR="0" indent="-625100" algn="l" defTabSz="821560" rtl="0" latinLnBrk="0">
        <a:lnSpc>
          <a:spcPct val="100000"/>
        </a:lnSpc>
        <a:spcBef>
          <a:spcPts val="5906"/>
        </a:spcBef>
        <a:spcAft>
          <a:spcPts val="0"/>
        </a:spcAft>
        <a:buClrTx/>
        <a:buSzPct val="145000"/>
        <a:buFontTx/>
        <a:buChar char="•"/>
        <a:tabLst/>
        <a:defRPr sz="4500" b="0" i="0" u="none" strike="noStrike" cap="none" spc="0" baseline="0">
          <a:solidFill>
            <a:srgbClr val="000000"/>
          </a:solidFill>
          <a:uFillTx/>
          <a:latin typeface="Avenir Book"/>
          <a:ea typeface="Avenir Book"/>
          <a:cs typeface="Avenir Book"/>
          <a:sym typeface="Avenir Book"/>
        </a:defRPr>
      </a:lvl4pPr>
      <a:lvl5pPr marL="3125502" marR="0" indent="-625100" algn="l" defTabSz="821560" rtl="0" latinLnBrk="0">
        <a:lnSpc>
          <a:spcPct val="100000"/>
        </a:lnSpc>
        <a:spcBef>
          <a:spcPts val="5906"/>
        </a:spcBef>
        <a:spcAft>
          <a:spcPts val="0"/>
        </a:spcAft>
        <a:buClrTx/>
        <a:buSzPct val="145000"/>
        <a:buFontTx/>
        <a:buChar char="•"/>
        <a:tabLst/>
        <a:defRPr sz="4500" b="0" i="0" u="none" strike="noStrike" cap="none" spc="0" baseline="0">
          <a:solidFill>
            <a:srgbClr val="000000"/>
          </a:solidFill>
          <a:uFillTx/>
          <a:latin typeface="Avenir Book"/>
          <a:ea typeface="Avenir Book"/>
          <a:cs typeface="Avenir Book"/>
          <a:sym typeface="Avenir Book"/>
        </a:defRPr>
      </a:lvl5pPr>
      <a:lvl6pPr marL="3750602" marR="0" indent="-625100" algn="l" defTabSz="821560" rtl="0" latinLnBrk="0">
        <a:lnSpc>
          <a:spcPct val="100000"/>
        </a:lnSpc>
        <a:spcBef>
          <a:spcPts val="5906"/>
        </a:spcBef>
        <a:spcAft>
          <a:spcPts val="0"/>
        </a:spcAft>
        <a:buClrTx/>
        <a:buSzPct val="145000"/>
        <a:buFontTx/>
        <a:buChar char="•"/>
        <a:tabLst/>
        <a:defRPr sz="4500" b="0" i="0" u="none" strike="noStrike" cap="none" spc="0" baseline="0">
          <a:solidFill>
            <a:srgbClr val="000000"/>
          </a:solidFill>
          <a:uFillTx/>
          <a:latin typeface="Avenir Book"/>
          <a:ea typeface="Avenir Book"/>
          <a:cs typeface="Avenir Book"/>
          <a:sym typeface="Avenir Book"/>
        </a:defRPr>
      </a:lvl6pPr>
      <a:lvl7pPr marL="4375702" marR="0" indent="-625100" algn="l" defTabSz="821560" rtl="0" latinLnBrk="0">
        <a:lnSpc>
          <a:spcPct val="100000"/>
        </a:lnSpc>
        <a:spcBef>
          <a:spcPts val="5906"/>
        </a:spcBef>
        <a:spcAft>
          <a:spcPts val="0"/>
        </a:spcAft>
        <a:buClrTx/>
        <a:buSzPct val="145000"/>
        <a:buFontTx/>
        <a:buChar char="•"/>
        <a:tabLst/>
        <a:defRPr sz="4500" b="0" i="0" u="none" strike="noStrike" cap="none" spc="0" baseline="0">
          <a:solidFill>
            <a:srgbClr val="000000"/>
          </a:solidFill>
          <a:uFillTx/>
          <a:latin typeface="Avenir Book"/>
          <a:ea typeface="Avenir Book"/>
          <a:cs typeface="Avenir Book"/>
          <a:sym typeface="Avenir Book"/>
        </a:defRPr>
      </a:lvl7pPr>
      <a:lvl8pPr marL="5000803" marR="0" indent="-625100" algn="l" defTabSz="821560" rtl="0" latinLnBrk="0">
        <a:lnSpc>
          <a:spcPct val="100000"/>
        </a:lnSpc>
        <a:spcBef>
          <a:spcPts val="5906"/>
        </a:spcBef>
        <a:spcAft>
          <a:spcPts val="0"/>
        </a:spcAft>
        <a:buClrTx/>
        <a:buSzPct val="145000"/>
        <a:buFontTx/>
        <a:buChar char="•"/>
        <a:tabLst/>
        <a:defRPr sz="4500" b="0" i="0" u="none" strike="noStrike" cap="none" spc="0" baseline="0">
          <a:solidFill>
            <a:srgbClr val="000000"/>
          </a:solidFill>
          <a:uFillTx/>
          <a:latin typeface="Avenir Book"/>
          <a:ea typeface="Avenir Book"/>
          <a:cs typeface="Avenir Book"/>
          <a:sym typeface="Avenir Book"/>
        </a:defRPr>
      </a:lvl8pPr>
      <a:lvl9pPr marL="5625903" marR="0" indent="-625100" algn="l" defTabSz="821560" rtl="0" latinLnBrk="0">
        <a:lnSpc>
          <a:spcPct val="100000"/>
        </a:lnSpc>
        <a:spcBef>
          <a:spcPts val="5906"/>
        </a:spcBef>
        <a:spcAft>
          <a:spcPts val="0"/>
        </a:spcAft>
        <a:buClrTx/>
        <a:buSzPct val="145000"/>
        <a:buFontTx/>
        <a:buChar char="•"/>
        <a:tabLst/>
        <a:defRPr sz="4500" b="0" i="0" u="none" strike="noStrike" cap="none" spc="0" baseline="0">
          <a:solidFill>
            <a:srgbClr val="000000"/>
          </a:solidFill>
          <a:uFillTx/>
          <a:latin typeface="Avenir Book"/>
          <a:ea typeface="Avenir Book"/>
          <a:cs typeface="Avenir Book"/>
          <a:sym typeface="Avenir Book"/>
        </a:defRPr>
      </a:lvl9pPr>
    </p:bodyStyle>
    <p:otherStyle>
      <a:lvl1pPr marL="0" marR="0" indent="0" algn="ctr" defTabSz="821560" rtl="0" latinLnBrk="0">
        <a:lnSpc>
          <a:spcPct val="100000"/>
        </a:lnSpc>
        <a:spcBef>
          <a:spcPts val="0"/>
        </a:spcBef>
        <a:spcAft>
          <a:spcPts val="0"/>
        </a:spcAft>
        <a:buClrTx/>
        <a:buSzTx/>
        <a:buFontTx/>
        <a:buNone/>
        <a:tabLst/>
        <a:defRPr sz="2250" b="0" i="0" u="none" strike="noStrike" cap="none" spc="0" baseline="0">
          <a:solidFill>
            <a:schemeClr val="tx1"/>
          </a:solidFill>
          <a:uFillTx/>
          <a:latin typeface="+mn-lt"/>
          <a:ea typeface="+mn-ea"/>
          <a:cs typeface="+mn-cs"/>
          <a:sym typeface="Avenir Light"/>
        </a:defRPr>
      </a:lvl1pPr>
      <a:lvl2pPr marL="0" marR="0" indent="321480" algn="ctr" defTabSz="821560" rtl="0" latinLnBrk="0">
        <a:lnSpc>
          <a:spcPct val="100000"/>
        </a:lnSpc>
        <a:spcBef>
          <a:spcPts val="0"/>
        </a:spcBef>
        <a:spcAft>
          <a:spcPts val="0"/>
        </a:spcAft>
        <a:buClrTx/>
        <a:buSzTx/>
        <a:buFontTx/>
        <a:buNone/>
        <a:tabLst/>
        <a:defRPr sz="2250" b="0" i="0" u="none" strike="noStrike" cap="none" spc="0" baseline="0">
          <a:solidFill>
            <a:schemeClr val="tx1"/>
          </a:solidFill>
          <a:uFillTx/>
          <a:latin typeface="+mn-lt"/>
          <a:ea typeface="+mn-ea"/>
          <a:cs typeface="+mn-cs"/>
          <a:sym typeface="Avenir Light"/>
        </a:defRPr>
      </a:lvl2pPr>
      <a:lvl3pPr marL="0" marR="0" indent="642960" algn="ctr" defTabSz="821560" rtl="0" latinLnBrk="0">
        <a:lnSpc>
          <a:spcPct val="100000"/>
        </a:lnSpc>
        <a:spcBef>
          <a:spcPts val="0"/>
        </a:spcBef>
        <a:spcAft>
          <a:spcPts val="0"/>
        </a:spcAft>
        <a:buClrTx/>
        <a:buSzTx/>
        <a:buFontTx/>
        <a:buNone/>
        <a:tabLst/>
        <a:defRPr sz="2250" b="0" i="0" u="none" strike="noStrike" cap="none" spc="0" baseline="0">
          <a:solidFill>
            <a:schemeClr val="tx1"/>
          </a:solidFill>
          <a:uFillTx/>
          <a:latin typeface="+mn-lt"/>
          <a:ea typeface="+mn-ea"/>
          <a:cs typeface="+mn-cs"/>
          <a:sym typeface="Avenir Light"/>
        </a:defRPr>
      </a:lvl3pPr>
      <a:lvl4pPr marL="0" marR="0" indent="964441" algn="ctr" defTabSz="821560" rtl="0" latinLnBrk="0">
        <a:lnSpc>
          <a:spcPct val="100000"/>
        </a:lnSpc>
        <a:spcBef>
          <a:spcPts val="0"/>
        </a:spcBef>
        <a:spcAft>
          <a:spcPts val="0"/>
        </a:spcAft>
        <a:buClrTx/>
        <a:buSzTx/>
        <a:buFontTx/>
        <a:buNone/>
        <a:tabLst/>
        <a:defRPr sz="2250" b="0" i="0" u="none" strike="noStrike" cap="none" spc="0" baseline="0">
          <a:solidFill>
            <a:schemeClr val="tx1"/>
          </a:solidFill>
          <a:uFillTx/>
          <a:latin typeface="+mn-lt"/>
          <a:ea typeface="+mn-ea"/>
          <a:cs typeface="+mn-cs"/>
          <a:sym typeface="Avenir Light"/>
        </a:defRPr>
      </a:lvl4pPr>
      <a:lvl5pPr marL="0" marR="0" indent="1285921" algn="ctr" defTabSz="821560" rtl="0" latinLnBrk="0">
        <a:lnSpc>
          <a:spcPct val="100000"/>
        </a:lnSpc>
        <a:spcBef>
          <a:spcPts val="0"/>
        </a:spcBef>
        <a:spcAft>
          <a:spcPts val="0"/>
        </a:spcAft>
        <a:buClrTx/>
        <a:buSzTx/>
        <a:buFontTx/>
        <a:buNone/>
        <a:tabLst/>
        <a:defRPr sz="2250" b="0" i="0" u="none" strike="noStrike" cap="none" spc="0" baseline="0">
          <a:solidFill>
            <a:schemeClr val="tx1"/>
          </a:solidFill>
          <a:uFillTx/>
          <a:latin typeface="+mn-lt"/>
          <a:ea typeface="+mn-ea"/>
          <a:cs typeface="+mn-cs"/>
          <a:sym typeface="Avenir Light"/>
        </a:defRPr>
      </a:lvl5pPr>
      <a:lvl6pPr marL="0" marR="0" indent="1607401" algn="ctr" defTabSz="821560" rtl="0" latinLnBrk="0">
        <a:lnSpc>
          <a:spcPct val="100000"/>
        </a:lnSpc>
        <a:spcBef>
          <a:spcPts val="0"/>
        </a:spcBef>
        <a:spcAft>
          <a:spcPts val="0"/>
        </a:spcAft>
        <a:buClrTx/>
        <a:buSzTx/>
        <a:buFontTx/>
        <a:buNone/>
        <a:tabLst/>
        <a:defRPr sz="2250" b="0" i="0" u="none" strike="noStrike" cap="none" spc="0" baseline="0">
          <a:solidFill>
            <a:schemeClr val="tx1"/>
          </a:solidFill>
          <a:uFillTx/>
          <a:latin typeface="+mn-lt"/>
          <a:ea typeface="+mn-ea"/>
          <a:cs typeface="+mn-cs"/>
          <a:sym typeface="Avenir Light"/>
        </a:defRPr>
      </a:lvl6pPr>
      <a:lvl7pPr marL="0" marR="0" indent="1928881" algn="ctr" defTabSz="821560" rtl="0" latinLnBrk="0">
        <a:lnSpc>
          <a:spcPct val="100000"/>
        </a:lnSpc>
        <a:spcBef>
          <a:spcPts val="0"/>
        </a:spcBef>
        <a:spcAft>
          <a:spcPts val="0"/>
        </a:spcAft>
        <a:buClrTx/>
        <a:buSzTx/>
        <a:buFontTx/>
        <a:buNone/>
        <a:tabLst/>
        <a:defRPr sz="2250" b="0" i="0" u="none" strike="noStrike" cap="none" spc="0" baseline="0">
          <a:solidFill>
            <a:schemeClr val="tx1"/>
          </a:solidFill>
          <a:uFillTx/>
          <a:latin typeface="+mn-lt"/>
          <a:ea typeface="+mn-ea"/>
          <a:cs typeface="+mn-cs"/>
          <a:sym typeface="Avenir Light"/>
        </a:defRPr>
      </a:lvl7pPr>
      <a:lvl8pPr marL="0" marR="0" indent="2250361" algn="ctr" defTabSz="821560" rtl="0" latinLnBrk="0">
        <a:lnSpc>
          <a:spcPct val="100000"/>
        </a:lnSpc>
        <a:spcBef>
          <a:spcPts val="0"/>
        </a:spcBef>
        <a:spcAft>
          <a:spcPts val="0"/>
        </a:spcAft>
        <a:buClrTx/>
        <a:buSzTx/>
        <a:buFontTx/>
        <a:buNone/>
        <a:tabLst/>
        <a:defRPr sz="2250" b="0" i="0" u="none" strike="noStrike" cap="none" spc="0" baseline="0">
          <a:solidFill>
            <a:schemeClr val="tx1"/>
          </a:solidFill>
          <a:uFillTx/>
          <a:latin typeface="+mn-lt"/>
          <a:ea typeface="+mn-ea"/>
          <a:cs typeface="+mn-cs"/>
          <a:sym typeface="Avenir Light"/>
        </a:defRPr>
      </a:lvl8pPr>
      <a:lvl9pPr marL="0" marR="0" indent="2571841" algn="ctr" defTabSz="821560" rtl="0" latinLnBrk="0">
        <a:lnSpc>
          <a:spcPct val="100000"/>
        </a:lnSpc>
        <a:spcBef>
          <a:spcPts val="0"/>
        </a:spcBef>
        <a:spcAft>
          <a:spcPts val="0"/>
        </a:spcAft>
        <a:buClrTx/>
        <a:buSzTx/>
        <a:buFontTx/>
        <a:buNone/>
        <a:tabLst/>
        <a:defRPr sz="2250" b="0" i="0" u="none" strike="noStrike" cap="none" spc="0" baseline="0">
          <a:solidFill>
            <a:schemeClr val="tx1"/>
          </a:solidFill>
          <a:uFillTx/>
          <a:latin typeface="+mn-lt"/>
          <a:ea typeface="+mn-ea"/>
          <a:cs typeface="+mn-cs"/>
          <a:sym typeface="Avenir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6"/>
            <a:ext cx="21945600" cy="228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19200" y="3200403"/>
            <a:ext cx="21945600" cy="90519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0" y="12712703"/>
            <a:ext cx="56896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46535FC9-4C7C-4839-AD87-B5CD13220982}" type="datetimeFigureOut">
              <a:rPr lang="en-US" smtClean="0"/>
              <a:pPr/>
              <a:t>11/6/2025</a:t>
            </a:fld>
            <a:endParaRPr lang="en-US"/>
          </a:p>
        </p:txBody>
      </p:sp>
      <p:sp>
        <p:nvSpPr>
          <p:cNvPr id="5" name="Footer Placeholder 4"/>
          <p:cNvSpPr>
            <a:spLocks noGrp="1"/>
          </p:cNvSpPr>
          <p:nvPr>
            <p:ph type="ftr" sz="quarter" idx="3"/>
          </p:nvPr>
        </p:nvSpPr>
        <p:spPr>
          <a:xfrm>
            <a:off x="8331200" y="12712703"/>
            <a:ext cx="7721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5200" y="12712703"/>
            <a:ext cx="56896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2941B2BE-37E8-49C8-A941-FB00A9E058CF}" type="slidenum">
              <a:rPr lang="en-US" smtClean="0"/>
              <a:pPr/>
              <a:t>‹#›</a:t>
            </a:fld>
            <a:endParaRPr lang="en-US"/>
          </a:p>
        </p:txBody>
      </p:sp>
    </p:spTree>
    <p:extLst>
      <p:ext uri="{BB962C8B-B14F-4D97-AF65-F5344CB8AC3E}">
        <p14:creationId xmlns:p14="http://schemas.microsoft.com/office/powerpoint/2010/main" val="348841141"/>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26.jpeg"/><Relationship Id="rId4" Type="http://schemas.openxmlformats.org/officeDocument/2006/relationships/image" Target="../media/image23.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20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13.xml"/><Relationship Id="rId5" Type="http://schemas.openxmlformats.org/officeDocument/2006/relationships/image" Target="../media/image35.jp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9.jp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9.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tiff"/><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8.png"/><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tiff"/><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71.png"/><Relationship Id="rId5" Type="http://schemas.openxmlformats.org/officeDocument/2006/relationships/image" Target="../media/image72.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1.png"/><Relationship Id="rId7"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70.png"/><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66.png"/><Relationship Id="rId9"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3.xml"/><Relationship Id="rId6" Type="http://schemas.openxmlformats.org/officeDocument/2006/relationships/image" Target="../media/image67.png"/><Relationship Id="rId5" Type="http://schemas.openxmlformats.org/officeDocument/2006/relationships/image" Target="../media/image68.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67.png"/><Relationship Id="rId2" Type="http://schemas.openxmlformats.org/officeDocument/2006/relationships/image" Target="../media/image79.png"/><Relationship Id="rId1" Type="http://schemas.openxmlformats.org/officeDocument/2006/relationships/slideLayout" Target="../slideLayouts/slideLayout23.xml"/><Relationship Id="rId6" Type="http://schemas.openxmlformats.org/officeDocument/2006/relationships/image" Target="../media/image68.png"/><Relationship Id="rId5" Type="http://schemas.openxmlformats.org/officeDocument/2006/relationships/image" Target="../media/image78.pn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5.png"/><Relationship Id="rId3" Type="http://schemas.openxmlformats.org/officeDocument/2006/relationships/image" Target="../media/image76.png"/><Relationship Id="rId7" Type="http://schemas.openxmlformats.org/officeDocument/2006/relationships/image" Target="../media/image82.png"/><Relationship Id="rId12" Type="http://schemas.openxmlformats.org/officeDocument/2006/relationships/image" Target="../media/image67.png"/><Relationship Id="rId2" Type="http://schemas.openxmlformats.org/officeDocument/2006/relationships/image" Target="../media/image79.png"/><Relationship Id="rId16" Type="http://schemas.openxmlformats.org/officeDocument/2006/relationships/image" Target="../media/image88.png"/><Relationship Id="rId1" Type="http://schemas.openxmlformats.org/officeDocument/2006/relationships/slideLayout" Target="../slideLayouts/slideLayout23.xml"/><Relationship Id="rId6" Type="http://schemas.openxmlformats.org/officeDocument/2006/relationships/image" Target="../media/image81.png"/><Relationship Id="rId11" Type="http://schemas.openxmlformats.org/officeDocument/2006/relationships/image" Target="../media/image68.png"/><Relationship Id="rId5" Type="http://schemas.openxmlformats.org/officeDocument/2006/relationships/image" Target="../media/image80.png"/><Relationship Id="rId15" Type="http://schemas.openxmlformats.org/officeDocument/2006/relationships/image" Target="../media/image87.png"/><Relationship Id="rId10"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4.png"/><Relationship Id="rId14" Type="http://schemas.openxmlformats.org/officeDocument/2006/relationships/image" Target="../media/image86.png"/></Relationships>
</file>

<file path=ppt/slides/_rels/slide4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68.png"/><Relationship Id="rId3" Type="http://schemas.openxmlformats.org/officeDocument/2006/relationships/image" Target="../media/image84.png"/><Relationship Id="rId7" Type="http://schemas.openxmlformats.org/officeDocument/2006/relationships/image" Target="../media/image81.png"/><Relationship Id="rId12" Type="http://schemas.openxmlformats.org/officeDocument/2006/relationships/image" Target="../media/image78.png"/><Relationship Id="rId2" Type="http://schemas.openxmlformats.org/officeDocument/2006/relationships/image" Target="../media/image89.png"/><Relationship Id="rId1" Type="http://schemas.openxmlformats.org/officeDocument/2006/relationships/slideLayout" Target="../slideLayouts/slideLayout23.xml"/><Relationship Id="rId6" Type="http://schemas.openxmlformats.org/officeDocument/2006/relationships/image" Target="../media/image86.png"/><Relationship Id="rId11" Type="http://schemas.openxmlformats.org/officeDocument/2006/relationships/image" Target="../media/image77.png"/><Relationship Id="rId5" Type="http://schemas.openxmlformats.org/officeDocument/2006/relationships/image" Target="../media/image85.png"/><Relationship Id="rId15" Type="http://schemas.openxmlformats.org/officeDocument/2006/relationships/image" Target="../media/image90.png"/><Relationship Id="rId10" Type="http://schemas.openxmlformats.org/officeDocument/2006/relationships/image" Target="../media/image79.png"/><Relationship Id="rId4" Type="http://schemas.openxmlformats.org/officeDocument/2006/relationships/image" Target="../media/image80.png"/><Relationship Id="rId9" Type="http://schemas.openxmlformats.org/officeDocument/2006/relationships/image" Target="../media/image82.png"/><Relationship Id="rId14" Type="http://schemas.openxmlformats.org/officeDocument/2006/relationships/image" Target="../media/image67.png"/></Relationships>
</file>

<file path=ppt/slides/_rels/slide45.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76.png"/><Relationship Id="rId12" Type="http://schemas.openxmlformats.org/officeDocument/2006/relationships/image" Target="../media/image67.png"/><Relationship Id="rId2" Type="http://schemas.openxmlformats.org/officeDocument/2006/relationships/image" Target="../media/image84.png"/><Relationship Id="rId1" Type="http://schemas.openxmlformats.org/officeDocument/2006/relationships/slideLayout" Target="../slideLayouts/slideLayout23.xml"/><Relationship Id="rId6" Type="http://schemas.openxmlformats.org/officeDocument/2006/relationships/image" Target="../media/image79.png"/><Relationship Id="rId11" Type="http://schemas.openxmlformats.org/officeDocument/2006/relationships/image" Target="../media/image81.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67.png"/><Relationship Id="rId2" Type="http://schemas.openxmlformats.org/officeDocument/2006/relationships/image" Target="../media/image79.png"/><Relationship Id="rId1" Type="http://schemas.openxmlformats.org/officeDocument/2006/relationships/slideLayout" Target="../slideLayouts/slideLayout2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1.png"/><Relationship Id="rId3" Type="http://schemas.openxmlformats.org/officeDocument/2006/relationships/image" Target="../media/image79.png"/><Relationship Id="rId7" Type="http://schemas.openxmlformats.org/officeDocument/2006/relationships/image" Target="../media/image67.png"/><Relationship Id="rId12"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78.png"/><Relationship Id="rId11" Type="http://schemas.openxmlformats.org/officeDocument/2006/relationships/image" Target="../media/image86.png"/><Relationship Id="rId5" Type="http://schemas.openxmlformats.org/officeDocument/2006/relationships/image" Target="../media/image77.png"/><Relationship Id="rId10" Type="http://schemas.openxmlformats.org/officeDocument/2006/relationships/image" Target="../media/image85.png"/><Relationship Id="rId4" Type="http://schemas.openxmlformats.org/officeDocument/2006/relationships/image" Target="../media/image76.png"/><Relationship Id="rId9" Type="http://schemas.openxmlformats.org/officeDocument/2006/relationships/image" Target="../media/image80.png"/><Relationship Id="rId14" Type="http://schemas.openxmlformats.org/officeDocument/2006/relationships/image" Target="../media/image92.png"/></Relationships>
</file>

<file path=ppt/slides/_rels/slide4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92.png"/><Relationship Id="rId3" Type="http://schemas.openxmlformats.org/officeDocument/2006/relationships/image" Target="../media/image76.png"/><Relationship Id="rId7" Type="http://schemas.openxmlformats.org/officeDocument/2006/relationships/image" Target="../media/image84.png"/><Relationship Id="rId12" Type="http://schemas.openxmlformats.org/officeDocument/2006/relationships/image" Target="../media/image81.png"/><Relationship Id="rId2" Type="http://schemas.openxmlformats.org/officeDocument/2006/relationships/image" Target="../media/image79.png"/><Relationship Id="rId1" Type="http://schemas.openxmlformats.org/officeDocument/2006/relationships/slideLayout" Target="../slideLayouts/slideLayout23.xml"/><Relationship Id="rId6" Type="http://schemas.openxmlformats.org/officeDocument/2006/relationships/image" Target="../media/image67.png"/><Relationship Id="rId11" Type="http://schemas.openxmlformats.org/officeDocument/2006/relationships/image" Target="../media/image91.png"/><Relationship Id="rId5" Type="http://schemas.openxmlformats.org/officeDocument/2006/relationships/image" Target="../media/image78.png"/><Relationship Id="rId10" Type="http://schemas.openxmlformats.org/officeDocument/2006/relationships/image" Target="../media/image86.png"/><Relationship Id="rId4" Type="http://schemas.openxmlformats.org/officeDocument/2006/relationships/image" Target="../media/image77.png"/><Relationship Id="rId9" Type="http://schemas.openxmlformats.org/officeDocument/2006/relationships/image" Target="../media/image85.png"/></Relationships>
</file>

<file path=ppt/slides/_rels/slide4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92.png"/><Relationship Id="rId3" Type="http://schemas.openxmlformats.org/officeDocument/2006/relationships/image" Target="../media/image91.png"/><Relationship Id="rId7" Type="http://schemas.openxmlformats.org/officeDocument/2006/relationships/image" Target="../media/image80.png"/><Relationship Id="rId12" Type="http://schemas.openxmlformats.org/officeDocument/2006/relationships/image" Target="../media/image67.png"/><Relationship Id="rId2" Type="http://schemas.openxmlformats.org/officeDocument/2006/relationships/image" Target="../media/image79.png"/><Relationship Id="rId1" Type="http://schemas.openxmlformats.org/officeDocument/2006/relationships/slideLayout" Target="../slideLayouts/slideLayout23.xml"/><Relationship Id="rId6" Type="http://schemas.openxmlformats.org/officeDocument/2006/relationships/image" Target="../media/image86.png"/><Relationship Id="rId11" Type="http://schemas.openxmlformats.org/officeDocument/2006/relationships/image" Target="../media/image78.png"/><Relationship Id="rId5" Type="http://schemas.openxmlformats.org/officeDocument/2006/relationships/image" Target="../media/image85.png"/><Relationship Id="rId10" Type="http://schemas.openxmlformats.org/officeDocument/2006/relationships/image" Target="../media/image77.png"/><Relationship Id="rId4" Type="http://schemas.openxmlformats.org/officeDocument/2006/relationships/image" Target="../media/image84.png"/><Relationship Id="rId9"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0.png"/><Relationship Id="rId7" Type="http://schemas.openxmlformats.org/officeDocument/2006/relationships/image" Target="../media/image76.png"/><Relationship Id="rId2" Type="http://schemas.openxmlformats.org/officeDocument/2006/relationships/image" Target="../media/image91.png"/><Relationship Id="rId1" Type="http://schemas.openxmlformats.org/officeDocument/2006/relationships/slideLayout" Target="../slideLayouts/slideLayout23.xml"/><Relationship Id="rId6" Type="http://schemas.openxmlformats.org/officeDocument/2006/relationships/image" Target="../media/image79.png"/><Relationship Id="rId11" Type="http://schemas.openxmlformats.org/officeDocument/2006/relationships/image" Target="../media/image92.png"/><Relationship Id="rId5" Type="http://schemas.openxmlformats.org/officeDocument/2006/relationships/image" Target="../media/image93.png"/><Relationship Id="rId10" Type="http://schemas.openxmlformats.org/officeDocument/2006/relationships/image" Target="../media/image67.png"/><Relationship Id="rId4" Type="http://schemas.openxmlformats.org/officeDocument/2006/relationships/image" Target="../media/image81.png"/><Relationship Id="rId9" Type="http://schemas.openxmlformats.org/officeDocument/2006/relationships/image" Target="../media/image78.png"/></Relationships>
</file>

<file path=ppt/slides/_rels/slide5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0.png"/><Relationship Id="rId7" Type="http://schemas.openxmlformats.org/officeDocument/2006/relationships/image" Target="../media/image76.png"/><Relationship Id="rId2" Type="http://schemas.openxmlformats.org/officeDocument/2006/relationships/image" Target="../media/image91.png"/><Relationship Id="rId1" Type="http://schemas.openxmlformats.org/officeDocument/2006/relationships/slideLayout" Target="../slideLayouts/slideLayout23.xml"/><Relationship Id="rId6" Type="http://schemas.openxmlformats.org/officeDocument/2006/relationships/image" Target="../media/image79.png"/><Relationship Id="rId11" Type="http://schemas.openxmlformats.org/officeDocument/2006/relationships/image" Target="../media/image92.png"/><Relationship Id="rId5" Type="http://schemas.openxmlformats.org/officeDocument/2006/relationships/image" Target="../media/image93.png"/><Relationship Id="rId10" Type="http://schemas.openxmlformats.org/officeDocument/2006/relationships/image" Target="../media/image67.png"/><Relationship Id="rId4" Type="http://schemas.openxmlformats.org/officeDocument/2006/relationships/image" Target="../media/image81.png"/><Relationship Id="rId9" Type="http://schemas.openxmlformats.org/officeDocument/2006/relationships/image" Target="../media/image78.png"/></Relationships>
</file>

<file path=ppt/slides/_rels/slide5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0.png"/><Relationship Id="rId7" Type="http://schemas.openxmlformats.org/officeDocument/2006/relationships/image" Target="../media/image76.png"/><Relationship Id="rId2" Type="http://schemas.openxmlformats.org/officeDocument/2006/relationships/image" Target="../media/image91.png"/><Relationship Id="rId1" Type="http://schemas.openxmlformats.org/officeDocument/2006/relationships/slideLayout" Target="../slideLayouts/slideLayout23.xml"/><Relationship Id="rId6" Type="http://schemas.openxmlformats.org/officeDocument/2006/relationships/image" Target="../media/image79.png"/><Relationship Id="rId11" Type="http://schemas.openxmlformats.org/officeDocument/2006/relationships/image" Target="../media/image90.png"/><Relationship Id="rId5" Type="http://schemas.openxmlformats.org/officeDocument/2006/relationships/image" Target="../media/image93.png"/><Relationship Id="rId10" Type="http://schemas.openxmlformats.org/officeDocument/2006/relationships/image" Target="../media/image67.png"/><Relationship Id="rId4" Type="http://schemas.openxmlformats.org/officeDocument/2006/relationships/image" Target="../media/image81.png"/><Relationship Id="rId9" Type="http://schemas.openxmlformats.org/officeDocument/2006/relationships/image" Target="../media/image78.png"/></Relationships>
</file>

<file path=ppt/slides/_rels/slide5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9.png"/><Relationship Id="rId7" Type="http://schemas.openxmlformats.org/officeDocument/2006/relationships/image" Target="../media/image67.png"/><Relationship Id="rId2" Type="http://schemas.openxmlformats.org/officeDocument/2006/relationships/image" Target="../media/image90.png"/><Relationship Id="rId1" Type="http://schemas.openxmlformats.org/officeDocument/2006/relationships/slideLayout" Target="../slideLayouts/slideLayout23.xml"/><Relationship Id="rId6" Type="http://schemas.openxmlformats.org/officeDocument/2006/relationships/image" Target="../media/image78.png"/><Relationship Id="rId11" Type="http://schemas.openxmlformats.org/officeDocument/2006/relationships/image" Target="../media/image93.png"/><Relationship Id="rId5" Type="http://schemas.openxmlformats.org/officeDocument/2006/relationships/image" Target="../media/image77.png"/><Relationship Id="rId10" Type="http://schemas.openxmlformats.org/officeDocument/2006/relationships/image" Target="../media/image81.png"/><Relationship Id="rId4" Type="http://schemas.openxmlformats.org/officeDocument/2006/relationships/image" Target="../media/image76.png"/><Relationship Id="rId9"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23.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image" Target="../media/image94.png"/><Relationship Id="rId1" Type="http://schemas.openxmlformats.org/officeDocument/2006/relationships/slideLayout" Target="../slideLayouts/slideLayout23.xml"/><Relationship Id="rId6" Type="http://schemas.openxmlformats.org/officeDocument/2006/relationships/image" Target="../media/image98.jpe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5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6.png"/><Relationship Id="rId7" Type="http://schemas.openxmlformats.org/officeDocument/2006/relationships/hyperlink" Target="http://maps.google.com/" TargetMode="External"/><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hyperlink" Target="http://maps.google.com/" TargetMode="External"/><Relationship Id="rId5" Type="http://schemas.openxmlformats.org/officeDocument/2006/relationships/image" Target="../media/image106.png"/><Relationship Id="rId4" Type="http://schemas.openxmlformats.org/officeDocument/2006/relationships/image" Target="../media/image107.png"/></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23.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 Id="rId9" Type="http://schemas.openxmlformats.org/officeDocument/2006/relationships/image" Target="../media/image118.jpe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image" Target="../media/image130.jpeg"/><Relationship Id="rId3" Type="http://schemas.openxmlformats.org/officeDocument/2006/relationships/image" Target="../media/image120.jpeg"/><Relationship Id="rId7" Type="http://schemas.openxmlformats.org/officeDocument/2006/relationships/image" Target="../media/image124.jpeg"/><Relationship Id="rId12" Type="http://schemas.openxmlformats.org/officeDocument/2006/relationships/image" Target="../media/image129.jpeg"/><Relationship Id="rId2" Type="http://schemas.openxmlformats.org/officeDocument/2006/relationships/image" Target="../media/image119.jpeg"/><Relationship Id="rId1" Type="http://schemas.openxmlformats.org/officeDocument/2006/relationships/slideLayout" Target="../slideLayouts/slideLayout23.xml"/><Relationship Id="rId6" Type="http://schemas.openxmlformats.org/officeDocument/2006/relationships/image" Target="../media/image123.jpeg"/><Relationship Id="rId11" Type="http://schemas.openxmlformats.org/officeDocument/2006/relationships/image" Target="../media/image128.jpeg"/><Relationship Id="rId5" Type="http://schemas.openxmlformats.org/officeDocument/2006/relationships/image" Target="../media/image122.jpeg"/><Relationship Id="rId10" Type="http://schemas.openxmlformats.org/officeDocument/2006/relationships/image" Target="../media/image127.jpeg"/><Relationship Id="rId4" Type="http://schemas.openxmlformats.org/officeDocument/2006/relationships/image" Target="../media/image121.jpeg"/><Relationship Id="rId9" Type="http://schemas.openxmlformats.org/officeDocument/2006/relationships/image" Target="../media/image126.jpeg"/></Relationships>
</file>

<file path=ppt/slides/_rels/slide6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8" Type="http://schemas.openxmlformats.org/officeDocument/2006/relationships/image" Target="../media/image138.jpeg"/><Relationship Id="rId13" Type="http://schemas.openxmlformats.org/officeDocument/2006/relationships/image" Target="../media/image143.jpeg"/><Relationship Id="rId3" Type="http://schemas.openxmlformats.org/officeDocument/2006/relationships/image" Target="../media/image133.jpeg"/><Relationship Id="rId7" Type="http://schemas.openxmlformats.org/officeDocument/2006/relationships/image" Target="../media/image137.jpeg"/><Relationship Id="rId12" Type="http://schemas.openxmlformats.org/officeDocument/2006/relationships/image" Target="../media/image142.jpeg"/><Relationship Id="rId2" Type="http://schemas.openxmlformats.org/officeDocument/2006/relationships/image" Target="../media/image132.jpeg"/><Relationship Id="rId1" Type="http://schemas.openxmlformats.org/officeDocument/2006/relationships/slideLayout" Target="../slideLayouts/slideLayout23.xml"/><Relationship Id="rId6" Type="http://schemas.openxmlformats.org/officeDocument/2006/relationships/image" Target="../media/image136.jpeg"/><Relationship Id="rId11" Type="http://schemas.openxmlformats.org/officeDocument/2006/relationships/image" Target="../media/image141.jpeg"/><Relationship Id="rId5" Type="http://schemas.openxmlformats.org/officeDocument/2006/relationships/image" Target="../media/image135.jpeg"/><Relationship Id="rId10" Type="http://schemas.openxmlformats.org/officeDocument/2006/relationships/image" Target="../media/image140.jpeg"/><Relationship Id="rId4" Type="http://schemas.openxmlformats.org/officeDocument/2006/relationships/image" Target="../media/image134.jpeg"/><Relationship Id="rId9" Type="http://schemas.openxmlformats.org/officeDocument/2006/relationships/image" Target="../media/image139.jpeg"/></Relationships>
</file>

<file path=ppt/slides/_rels/slide63.xml.rels><?xml version="1.0" encoding="UTF-8" standalone="yes"?>
<Relationships xmlns="http://schemas.openxmlformats.org/package/2006/relationships"><Relationship Id="rId8" Type="http://schemas.openxmlformats.org/officeDocument/2006/relationships/image" Target="../media/image150.jpeg"/><Relationship Id="rId13" Type="http://schemas.openxmlformats.org/officeDocument/2006/relationships/image" Target="../media/image155.jpeg"/><Relationship Id="rId3" Type="http://schemas.openxmlformats.org/officeDocument/2006/relationships/image" Target="../media/image145.jpeg"/><Relationship Id="rId7" Type="http://schemas.openxmlformats.org/officeDocument/2006/relationships/image" Target="../media/image149.jpeg"/><Relationship Id="rId12" Type="http://schemas.openxmlformats.org/officeDocument/2006/relationships/image" Target="../media/image154.jpeg"/><Relationship Id="rId2" Type="http://schemas.openxmlformats.org/officeDocument/2006/relationships/image" Target="../media/image144.jpeg"/><Relationship Id="rId1" Type="http://schemas.openxmlformats.org/officeDocument/2006/relationships/slideLayout" Target="../slideLayouts/slideLayout23.xml"/><Relationship Id="rId6" Type="http://schemas.openxmlformats.org/officeDocument/2006/relationships/image" Target="../media/image148.jpeg"/><Relationship Id="rId11" Type="http://schemas.openxmlformats.org/officeDocument/2006/relationships/image" Target="../media/image153.jpeg"/><Relationship Id="rId5" Type="http://schemas.openxmlformats.org/officeDocument/2006/relationships/image" Target="../media/image147.jpeg"/><Relationship Id="rId10" Type="http://schemas.openxmlformats.org/officeDocument/2006/relationships/image" Target="../media/image152.jpeg"/><Relationship Id="rId4" Type="http://schemas.openxmlformats.org/officeDocument/2006/relationships/image" Target="../media/image146.jpeg"/><Relationship Id="rId9" Type="http://schemas.openxmlformats.org/officeDocument/2006/relationships/image" Target="../media/image151.jpeg"/></Relationships>
</file>

<file path=ppt/slides/_rels/slide6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hyperlink" Target="http://www.scott-eaton.com/" TargetMode="Externa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7.png"/></Relationships>
</file>

<file path=ppt/slides/_rels/slide66.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61.jpg"/><Relationship Id="rId5" Type="http://schemas.openxmlformats.org/officeDocument/2006/relationships/image" Target="../media/image160.jpg"/><Relationship Id="rId4" Type="http://schemas.openxmlformats.org/officeDocument/2006/relationships/image" Target="../media/image159.jpeg"/></Relationships>
</file>

<file path=ppt/slides/_rels/slide6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xml"/><Relationship Id="rId1" Type="http://schemas.openxmlformats.org/officeDocument/2006/relationships/slideLayout" Target="../slideLayouts/slideLayout38.xml"/><Relationship Id="rId4" Type="http://schemas.openxmlformats.org/officeDocument/2006/relationships/image" Target="../media/image164.png"/></Relationships>
</file>

<file path=ppt/slides/_rels/slide6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8" Type="http://schemas.openxmlformats.org/officeDocument/2006/relationships/image" Target="../media/image160.jpg"/><Relationship Id="rId3" Type="http://schemas.openxmlformats.org/officeDocument/2006/relationships/image" Target="../media/image166.png"/><Relationship Id="rId7" Type="http://schemas.openxmlformats.org/officeDocument/2006/relationships/image" Target="../media/image159.jpeg"/><Relationship Id="rId2" Type="http://schemas.openxmlformats.org/officeDocument/2006/relationships/notesSlide" Target="../notesSlides/notesSlide20.xml"/><Relationship Id="rId1" Type="http://schemas.openxmlformats.org/officeDocument/2006/relationships/slideLayout" Target="../slideLayouts/slideLayout62.xml"/><Relationship Id="rId6" Type="http://schemas.openxmlformats.org/officeDocument/2006/relationships/image" Target="../media/image162.jpeg"/><Relationship Id="rId5" Type="http://schemas.openxmlformats.org/officeDocument/2006/relationships/image" Target="../media/image168.svg"/><Relationship Id="rId4" Type="http://schemas.openxmlformats.org/officeDocument/2006/relationships/image" Target="../media/image167.png"/><Relationship Id="rId9" Type="http://schemas.openxmlformats.org/officeDocument/2006/relationships/image" Target="../media/image161.jp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98912" y="77524"/>
            <a:ext cx="20726400" cy="2556007"/>
          </a:xfrm>
        </p:spPr>
        <p:txBody>
          <a:bodyPr/>
          <a:lstStyle/>
          <a:p>
            <a:r>
              <a:rPr lang="en-US" dirty="0"/>
              <a:t>Image-to-Image Translation</a:t>
            </a:r>
          </a:p>
        </p:txBody>
      </p:sp>
      <p:sp>
        <p:nvSpPr>
          <p:cNvPr id="5" name="Text Box 4"/>
          <p:cNvSpPr txBox="1">
            <a:spLocks noChangeArrowheads="1"/>
          </p:cNvSpPr>
          <p:nvPr/>
        </p:nvSpPr>
        <p:spPr bwMode="auto">
          <a:xfrm>
            <a:off x="6961025" y="11511463"/>
            <a:ext cx="1742297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r" defTabSz="2438430" fontAlgn="base" hangingPunct="1">
              <a:spcBef>
                <a:spcPct val="0"/>
              </a:spcBef>
              <a:spcAft>
                <a:spcPct val="0"/>
              </a:spcAft>
            </a:pPr>
            <a:r>
              <a:rPr lang="en-US" altLang="en-US" sz="6400" b="0" kern="1200" dirty="0">
                <a:solidFill>
                  <a:srgbClr val="000000"/>
                </a:solidFill>
                <a:ea typeface="ＭＳ Ｐゴシック" charset="0"/>
              </a:rPr>
              <a:t>CS180: Intro to Comp. Vision and Comp. Photo</a:t>
            </a:r>
          </a:p>
          <a:p>
            <a:pPr algn="r" defTabSz="2438430" fontAlgn="base" hangingPunct="1">
              <a:spcBef>
                <a:spcPct val="0"/>
              </a:spcBef>
              <a:spcAft>
                <a:spcPct val="0"/>
              </a:spcAft>
            </a:pPr>
            <a:r>
              <a:rPr lang="en-US" altLang="en-US" sz="6400" b="0" kern="1200" dirty="0">
                <a:solidFill>
                  <a:srgbClr val="000000"/>
                </a:solidFill>
                <a:ea typeface="ＭＳ Ｐゴシック" charset="0"/>
              </a:rPr>
              <a:t>Alexei Efros, UC Berkeley, Fall 2025</a:t>
            </a:r>
          </a:p>
        </p:txBody>
      </p:sp>
      <p:pic>
        <p:nvPicPr>
          <p:cNvPr id="4" name="input_71-filtered.jpeg">
            <a:extLst>
              <a:ext uri="{FF2B5EF4-FFF2-40B4-BE49-F238E27FC236}">
                <a16:creationId xmlns:a16="http://schemas.microsoft.com/office/drawing/2014/main" id="{A396751D-AE9B-6CDA-EB45-C49AEF120E5A}"/>
              </a:ext>
            </a:extLst>
          </p:cNvPr>
          <p:cNvPicPr>
            <a:picLocks noChangeAspect="1"/>
          </p:cNvPicPr>
          <p:nvPr/>
        </p:nvPicPr>
        <p:blipFill>
          <a:blip r:embed="rId2"/>
          <a:stretch>
            <a:fillRect/>
          </a:stretch>
        </p:blipFill>
        <p:spPr>
          <a:xfrm>
            <a:off x="3274422" y="2310428"/>
            <a:ext cx="8868747" cy="8868747"/>
          </a:xfrm>
          <a:prstGeom prst="rect">
            <a:avLst/>
          </a:prstGeom>
          <a:ln w="12700">
            <a:miter lim="400000"/>
          </a:ln>
        </p:spPr>
      </p:pic>
      <p:pic>
        <p:nvPicPr>
          <p:cNvPr id="6" name="L1cGAN_71.jpg">
            <a:extLst>
              <a:ext uri="{FF2B5EF4-FFF2-40B4-BE49-F238E27FC236}">
                <a16:creationId xmlns:a16="http://schemas.microsoft.com/office/drawing/2014/main" id="{D4D61A25-34C2-45DB-B07C-30614E25D07E}"/>
              </a:ext>
            </a:extLst>
          </p:cNvPr>
          <p:cNvPicPr>
            <a:picLocks noChangeAspect="1"/>
          </p:cNvPicPr>
          <p:nvPr/>
        </p:nvPicPr>
        <p:blipFill>
          <a:blip r:embed="rId3"/>
          <a:stretch>
            <a:fillRect/>
          </a:stretch>
        </p:blipFill>
        <p:spPr>
          <a:xfrm>
            <a:off x="12240840" y="2310429"/>
            <a:ext cx="8868738" cy="8868738"/>
          </a:xfrm>
          <a:prstGeom prst="rect">
            <a:avLst/>
          </a:prstGeom>
          <a:ln w="12700">
            <a:miter lim="400000"/>
          </a:ln>
        </p:spPr>
      </p:pic>
    </p:spTree>
    <p:extLst>
      <p:ext uri="{BB962C8B-B14F-4D97-AF65-F5344CB8AC3E}">
        <p14:creationId xmlns:p14="http://schemas.microsoft.com/office/powerpoint/2010/main" val="92216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D030F-E6EF-4961-A126-A368A343B9EB}"/>
              </a:ext>
            </a:extLst>
          </p:cNvPr>
          <p:cNvSpPr>
            <a:spLocks noGrp="1"/>
          </p:cNvSpPr>
          <p:nvPr>
            <p:ph type="title"/>
          </p:nvPr>
        </p:nvSpPr>
        <p:spPr>
          <a:xfrm>
            <a:off x="1676400" y="24192"/>
            <a:ext cx="21031200" cy="2651125"/>
          </a:xfrm>
        </p:spPr>
        <p:txBody>
          <a:bodyPr/>
          <a:lstStyle/>
          <a:p>
            <a:r>
              <a:rPr lang="en-US" dirty="0"/>
              <a:t>Pixel Labeling</a:t>
            </a:r>
          </a:p>
        </p:txBody>
      </p:sp>
      <p:cxnSp>
        <p:nvCxnSpPr>
          <p:cNvPr id="5" name="Straight Connector 4">
            <a:extLst>
              <a:ext uri="{FF2B5EF4-FFF2-40B4-BE49-F238E27FC236}">
                <a16:creationId xmlns:a16="http://schemas.microsoft.com/office/drawing/2014/main" id="{41998A92-8ED9-4429-9437-378D592D1047}"/>
              </a:ext>
            </a:extLst>
          </p:cNvPr>
          <p:cNvCxnSpPr>
            <a:cxnSpLocks/>
          </p:cNvCxnSpPr>
          <p:nvPr/>
        </p:nvCxnSpPr>
        <p:spPr>
          <a:xfrm>
            <a:off x="8313036" y="5497957"/>
            <a:ext cx="896557"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80B80D9-61E4-4003-9085-824094F6781B}"/>
              </a:ext>
            </a:extLst>
          </p:cNvPr>
          <p:cNvGrpSpPr/>
          <p:nvPr/>
        </p:nvGrpSpPr>
        <p:grpSpPr>
          <a:xfrm>
            <a:off x="5194534" y="2531395"/>
            <a:ext cx="2831205" cy="5060669"/>
            <a:chOff x="628650" y="1701926"/>
            <a:chExt cx="1415602" cy="2530334"/>
          </a:xfrm>
        </p:grpSpPr>
        <p:sp>
          <p:nvSpPr>
            <p:cNvPr id="14" name="Cube 13">
              <a:extLst>
                <a:ext uri="{FF2B5EF4-FFF2-40B4-BE49-F238E27FC236}">
                  <a16:creationId xmlns:a16="http://schemas.microsoft.com/office/drawing/2014/main" id="{E0B7AE47-084F-4208-BF2D-10A211D137AA}"/>
                </a:ext>
              </a:extLst>
            </p:cNvPr>
            <p:cNvSpPr/>
            <p:nvPr/>
          </p:nvSpPr>
          <p:spPr>
            <a:xfrm>
              <a:off x="1220911" y="2297939"/>
              <a:ext cx="672506" cy="1934321"/>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5" name="TextBox 14">
              <a:extLst>
                <a:ext uri="{FF2B5EF4-FFF2-40B4-BE49-F238E27FC236}">
                  <a16:creationId xmlns:a16="http://schemas.microsoft.com/office/drawing/2014/main" id="{3694E93C-0DDE-4D6F-A80C-FDB60F461F6A}"/>
                </a:ext>
              </a:extLst>
            </p:cNvPr>
            <p:cNvSpPr txBox="1"/>
            <p:nvPr/>
          </p:nvSpPr>
          <p:spPr>
            <a:xfrm>
              <a:off x="628650" y="3105710"/>
              <a:ext cx="487086"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H</a:t>
              </a:r>
            </a:p>
          </p:txBody>
        </p:sp>
        <p:sp>
          <p:nvSpPr>
            <p:cNvPr id="16" name="TextBox 15">
              <a:extLst>
                <a:ext uri="{FF2B5EF4-FFF2-40B4-BE49-F238E27FC236}">
                  <a16:creationId xmlns:a16="http://schemas.microsoft.com/office/drawing/2014/main" id="{03E0C9BE-2F0E-4520-9818-6C1B9D517898}"/>
                </a:ext>
              </a:extLst>
            </p:cNvPr>
            <p:cNvSpPr txBox="1"/>
            <p:nvPr/>
          </p:nvSpPr>
          <p:spPr>
            <a:xfrm>
              <a:off x="872193" y="1940286"/>
              <a:ext cx="487086"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W</a:t>
              </a:r>
            </a:p>
          </p:txBody>
        </p:sp>
        <p:sp>
          <p:nvSpPr>
            <p:cNvPr id="17" name="TextBox 16">
              <a:extLst>
                <a:ext uri="{FF2B5EF4-FFF2-40B4-BE49-F238E27FC236}">
                  <a16:creationId xmlns:a16="http://schemas.microsoft.com/office/drawing/2014/main" id="{135EB8BA-2097-4EFA-8D84-DA4C3DB3D041}"/>
                </a:ext>
              </a:extLst>
            </p:cNvPr>
            <p:cNvSpPr txBox="1"/>
            <p:nvPr/>
          </p:nvSpPr>
          <p:spPr>
            <a:xfrm>
              <a:off x="1557166" y="1701926"/>
              <a:ext cx="487086"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C</a:t>
              </a:r>
            </a:p>
          </p:txBody>
        </p:sp>
      </p:grpSp>
      <p:sp>
        <p:nvSpPr>
          <p:cNvPr id="8" name="Rectangle 7">
            <a:extLst>
              <a:ext uri="{FF2B5EF4-FFF2-40B4-BE49-F238E27FC236}">
                <a16:creationId xmlns:a16="http://schemas.microsoft.com/office/drawing/2014/main" id="{8B336B8E-32EF-4CDF-BE28-A2B34236BDE6}"/>
              </a:ext>
            </a:extLst>
          </p:cNvPr>
          <p:cNvSpPr/>
          <p:nvPr/>
        </p:nvSpPr>
        <p:spPr>
          <a:xfrm>
            <a:off x="9792751" y="4882299"/>
            <a:ext cx="3664264" cy="12313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r>
              <a:rPr lang="en-US" sz="6400" b="0" kern="1200" dirty="0">
                <a:solidFill>
                  <a:sysClr val="windowText" lastClr="000000"/>
                </a:solidFill>
                <a:latin typeface="Arial" panose="020B0604020202020204"/>
              </a:rPr>
              <a:t>CNN</a:t>
            </a:r>
          </a:p>
        </p:txBody>
      </p:sp>
      <p:cxnSp>
        <p:nvCxnSpPr>
          <p:cNvPr id="9" name="Straight Connector 8">
            <a:extLst>
              <a:ext uri="{FF2B5EF4-FFF2-40B4-BE49-F238E27FC236}">
                <a16:creationId xmlns:a16="http://schemas.microsoft.com/office/drawing/2014/main" id="{598FA188-0B06-4BA7-8DD8-CE08938812A4}"/>
              </a:ext>
            </a:extLst>
          </p:cNvPr>
          <p:cNvCxnSpPr>
            <a:cxnSpLocks/>
          </p:cNvCxnSpPr>
          <p:nvPr/>
        </p:nvCxnSpPr>
        <p:spPr>
          <a:xfrm>
            <a:off x="13819012" y="5497957"/>
            <a:ext cx="896557"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66802AD2-2C8B-4B47-9260-31FF31FE75B6}"/>
              </a:ext>
            </a:extLst>
          </p:cNvPr>
          <p:cNvGrpSpPr/>
          <p:nvPr/>
        </p:nvGrpSpPr>
        <p:grpSpPr>
          <a:xfrm>
            <a:off x="14715566" y="2537827"/>
            <a:ext cx="2831205" cy="5060669"/>
            <a:chOff x="628650" y="1701926"/>
            <a:chExt cx="1415602" cy="2530334"/>
          </a:xfrm>
        </p:grpSpPr>
        <p:sp>
          <p:nvSpPr>
            <p:cNvPr id="19" name="Cube 18">
              <a:extLst>
                <a:ext uri="{FF2B5EF4-FFF2-40B4-BE49-F238E27FC236}">
                  <a16:creationId xmlns:a16="http://schemas.microsoft.com/office/drawing/2014/main" id="{F73625C5-A799-4799-88A0-0D973CAE48FC}"/>
                </a:ext>
              </a:extLst>
            </p:cNvPr>
            <p:cNvSpPr/>
            <p:nvPr/>
          </p:nvSpPr>
          <p:spPr>
            <a:xfrm>
              <a:off x="1220911" y="2297939"/>
              <a:ext cx="672506" cy="1934321"/>
            </a:xfrm>
            <a:prstGeom prst="cube">
              <a:avLst>
                <a:gd name="adj" fmla="val 67261"/>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0" name="TextBox 19">
              <a:extLst>
                <a:ext uri="{FF2B5EF4-FFF2-40B4-BE49-F238E27FC236}">
                  <a16:creationId xmlns:a16="http://schemas.microsoft.com/office/drawing/2014/main" id="{E5704A7C-3D97-46FD-ACE8-9CB65DB1A08F}"/>
                </a:ext>
              </a:extLst>
            </p:cNvPr>
            <p:cNvSpPr txBox="1"/>
            <p:nvPr/>
          </p:nvSpPr>
          <p:spPr>
            <a:xfrm>
              <a:off x="628650" y="3105710"/>
              <a:ext cx="487086"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H</a:t>
              </a:r>
            </a:p>
          </p:txBody>
        </p:sp>
        <p:sp>
          <p:nvSpPr>
            <p:cNvPr id="21" name="TextBox 20">
              <a:extLst>
                <a:ext uri="{FF2B5EF4-FFF2-40B4-BE49-F238E27FC236}">
                  <a16:creationId xmlns:a16="http://schemas.microsoft.com/office/drawing/2014/main" id="{CEC449E3-C2E4-42E9-A8DE-787815BE80EA}"/>
                </a:ext>
              </a:extLst>
            </p:cNvPr>
            <p:cNvSpPr txBox="1"/>
            <p:nvPr/>
          </p:nvSpPr>
          <p:spPr>
            <a:xfrm>
              <a:off x="872193" y="1940286"/>
              <a:ext cx="487086"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W</a:t>
              </a:r>
            </a:p>
          </p:txBody>
        </p:sp>
        <p:sp>
          <p:nvSpPr>
            <p:cNvPr id="22" name="TextBox 21">
              <a:extLst>
                <a:ext uri="{FF2B5EF4-FFF2-40B4-BE49-F238E27FC236}">
                  <a16:creationId xmlns:a16="http://schemas.microsoft.com/office/drawing/2014/main" id="{BCA07A3A-D1DF-4D8C-9D3E-13DB1EA28FBF}"/>
                </a:ext>
              </a:extLst>
            </p:cNvPr>
            <p:cNvSpPr txBox="1"/>
            <p:nvPr/>
          </p:nvSpPr>
          <p:spPr>
            <a:xfrm>
              <a:off x="1557166" y="1701926"/>
              <a:ext cx="487086"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F</a:t>
              </a:r>
            </a:p>
          </p:txBody>
        </p:sp>
      </p:grpSp>
      <p:sp>
        <p:nvSpPr>
          <p:cNvPr id="23" name="TextBox 22">
            <a:extLst>
              <a:ext uri="{FF2B5EF4-FFF2-40B4-BE49-F238E27FC236}">
                <a16:creationId xmlns:a16="http://schemas.microsoft.com/office/drawing/2014/main" id="{31E69962-9A49-483E-8B5F-9C8AE2144DDA}"/>
              </a:ext>
            </a:extLst>
          </p:cNvPr>
          <p:cNvSpPr txBox="1"/>
          <p:nvPr/>
        </p:nvSpPr>
        <p:spPr>
          <a:xfrm>
            <a:off x="3516630" y="7704943"/>
            <a:ext cx="17350741" cy="4401205"/>
          </a:xfrm>
          <a:prstGeom prst="rect">
            <a:avLst/>
          </a:prstGeom>
          <a:noFill/>
        </p:spPr>
        <p:txBody>
          <a:bodyPr wrap="square" rtlCol="0">
            <a:spAutoFit/>
          </a:bodyPr>
          <a:lstStyle/>
          <a:p>
            <a:pPr defTabSz="914411" hangingPunct="1"/>
            <a:r>
              <a:rPr lang="en-US" sz="5600" b="0" u="sng" kern="1200" dirty="0">
                <a:solidFill>
                  <a:prstClr val="black"/>
                </a:solidFill>
                <a:ea typeface="ＭＳ Ｐゴシック" charset="0"/>
                <a:cs typeface="+mn-cs"/>
              </a:rPr>
              <a:t>Convert </a:t>
            </a:r>
            <a:r>
              <a:rPr lang="en-US" sz="5600" b="0" u="sng" kern="1200" dirty="0" err="1">
                <a:solidFill>
                  <a:prstClr val="black"/>
                </a:solidFill>
                <a:ea typeface="ＭＳ Ｐゴシック" charset="0"/>
                <a:cs typeface="+mn-cs"/>
              </a:rPr>
              <a:t>HxW</a:t>
            </a:r>
            <a:r>
              <a:rPr lang="en-US" sz="5600" b="0" u="sng" kern="1200" dirty="0">
                <a:solidFill>
                  <a:prstClr val="black"/>
                </a:solidFill>
                <a:ea typeface="ＭＳ Ｐゴシック" charset="0"/>
                <a:cs typeface="+mn-cs"/>
              </a:rPr>
              <a:t> image into a F-dimensional vector</a:t>
            </a:r>
            <a:endParaRPr lang="en-US" sz="5600" u="sng" kern="1200" dirty="0">
              <a:solidFill>
                <a:prstClr val="black"/>
              </a:solidFill>
              <a:ea typeface="ＭＳ Ｐゴシック" charset="0"/>
              <a:cs typeface="+mn-cs"/>
            </a:endParaRPr>
          </a:p>
          <a:p>
            <a:pPr defTabSz="914411" hangingPunct="1"/>
            <a:endParaRPr lang="en-US" sz="5600" u="sng" kern="1200" dirty="0">
              <a:solidFill>
                <a:prstClr val="black"/>
              </a:solidFill>
              <a:ea typeface="ＭＳ Ｐゴシック" charset="0"/>
              <a:cs typeface="+mn-cs"/>
            </a:endParaRPr>
          </a:p>
          <a:p>
            <a:pPr defTabSz="914411" hangingPunct="1"/>
            <a:r>
              <a:rPr lang="en-US" sz="5600" b="0" kern="1200" dirty="0">
                <a:solidFill>
                  <a:prstClr val="black"/>
                </a:solidFill>
                <a:ea typeface="ＭＳ Ｐゴシック" charset="0"/>
                <a:cs typeface="+mn-cs"/>
              </a:rPr>
              <a:t>Which pixels in this image are a cat? </a:t>
            </a:r>
          </a:p>
          <a:p>
            <a:pPr defTabSz="914411" hangingPunct="1"/>
            <a:r>
              <a:rPr lang="en-US" sz="5600" b="0" kern="1200" dirty="0">
                <a:solidFill>
                  <a:prstClr val="black"/>
                </a:solidFill>
                <a:ea typeface="ＭＳ Ｐゴシック" charset="0"/>
                <a:cs typeface="+mn-cs"/>
              </a:rPr>
              <a:t>How far is each pixel away from the camera?</a:t>
            </a:r>
          </a:p>
          <a:p>
            <a:pPr defTabSz="914411" hangingPunct="1"/>
            <a:r>
              <a:rPr lang="en-US" sz="5600" b="0" kern="1200" dirty="0">
                <a:solidFill>
                  <a:prstClr val="black"/>
                </a:solidFill>
                <a:ea typeface="ＭＳ Ｐゴシック" charset="0"/>
                <a:cs typeface="+mn-cs"/>
              </a:rPr>
              <a:t>Which pixels of this image are fake?</a:t>
            </a:r>
          </a:p>
        </p:txBody>
      </p:sp>
      <p:sp>
        <p:nvSpPr>
          <p:cNvPr id="3" name="TextBox 2">
            <a:extLst>
              <a:ext uri="{FF2B5EF4-FFF2-40B4-BE49-F238E27FC236}">
                <a16:creationId xmlns:a16="http://schemas.microsoft.com/office/drawing/2014/main" id="{0B6A1F68-2BC7-6CE0-C06D-A6A1162CEAE0}"/>
              </a:ext>
            </a:extLst>
          </p:cNvPr>
          <p:cNvSpPr txBox="1"/>
          <p:nvPr/>
        </p:nvSpPr>
        <p:spPr>
          <a:xfrm>
            <a:off x="18113534" y="12703758"/>
            <a:ext cx="6438729" cy="1012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4800" b="0" kern="1200" dirty="0">
                <a:ea typeface="ＭＳ Ｐゴシック" charset="0"/>
                <a:cs typeface="+mn-cs"/>
                <a:sym typeface="Helvetica Light"/>
              </a:rPr>
              <a:t>Slide by David </a:t>
            </a:r>
            <a:r>
              <a:rPr lang="en-US" sz="4800" b="0" kern="1200" dirty="0" err="1">
                <a:ea typeface="ＭＳ Ｐゴシック" charset="0"/>
                <a:cs typeface="+mn-cs"/>
                <a:sym typeface="Helvetica Light"/>
              </a:rPr>
              <a:t>Fouhey</a:t>
            </a:r>
            <a:endParaRPr lang="en-US" sz="4800" b="0" kern="1200" dirty="0">
              <a:ea typeface="ＭＳ Ｐゴシック" charset="0"/>
              <a:cs typeface="+mn-cs"/>
              <a:sym typeface="Helvetica Light"/>
            </a:endParaRPr>
          </a:p>
        </p:txBody>
      </p:sp>
    </p:spTree>
    <p:extLst>
      <p:ext uri="{BB962C8B-B14F-4D97-AF65-F5344CB8AC3E}">
        <p14:creationId xmlns:p14="http://schemas.microsoft.com/office/powerpoint/2010/main" val="4131368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1993E-EEEB-4FC6-85D7-433FC2239687}"/>
              </a:ext>
            </a:extLst>
          </p:cNvPr>
          <p:cNvSpPr>
            <a:spLocks noGrp="1"/>
          </p:cNvSpPr>
          <p:nvPr>
            <p:ph type="title"/>
          </p:nvPr>
        </p:nvSpPr>
        <p:spPr/>
        <p:txBody>
          <a:bodyPr/>
          <a:lstStyle/>
          <a:p>
            <a:r>
              <a:rPr lang="en-US" dirty="0"/>
              <a:t>e.g. Depth Prediction</a:t>
            </a:r>
          </a:p>
        </p:txBody>
      </p:sp>
      <p:grpSp>
        <p:nvGrpSpPr>
          <p:cNvPr id="6" name="Group 5">
            <a:extLst>
              <a:ext uri="{FF2B5EF4-FFF2-40B4-BE49-F238E27FC236}">
                <a16:creationId xmlns:a16="http://schemas.microsoft.com/office/drawing/2014/main" id="{454C7937-55B2-41DC-A3F9-5E3F86F58466}"/>
              </a:ext>
            </a:extLst>
          </p:cNvPr>
          <p:cNvGrpSpPr/>
          <p:nvPr/>
        </p:nvGrpSpPr>
        <p:grpSpPr>
          <a:xfrm>
            <a:off x="3604653" y="8511771"/>
            <a:ext cx="17174699" cy="3757525"/>
            <a:chOff x="125038" y="3177516"/>
            <a:chExt cx="8587349" cy="1878762"/>
          </a:xfrm>
        </p:grpSpPr>
        <p:pic>
          <p:nvPicPr>
            <p:cNvPr id="3" name="Picture 2">
              <a:extLst>
                <a:ext uri="{FF2B5EF4-FFF2-40B4-BE49-F238E27FC236}">
                  <a16:creationId xmlns:a16="http://schemas.microsoft.com/office/drawing/2014/main" id="{A6C59E38-935E-4ADB-B72D-F4C37AD6AC8A}"/>
                </a:ext>
              </a:extLst>
            </p:cNvPr>
            <p:cNvPicPr>
              <a:picLocks noChangeAspect="1"/>
            </p:cNvPicPr>
            <p:nvPr/>
          </p:nvPicPr>
          <p:blipFill rotWithShape="1">
            <a:blip r:embed="rId2"/>
            <a:srcRect l="75138"/>
            <a:stretch/>
          </p:blipFill>
          <p:spPr>
            <a:xfrm>
              <a:off x="6211627" y="3177516"/>
              <a:ext cx="2500760" cy="1878762"/>
            </a:xfrm>
            <a:prstGeom prst="rect">
              <a:avLst/>
            </a:prstGeom>
          </p:spPr>
        </p:pic>
        <p:pic>
          <p:nvPicPr>
            <p:cNvPr id="4" name="Picture 3">
              <a:extLst>
                <a:ext uri="{FF2B5EF4-FFF2-40B4-BE49-F238E27FC236}">
                  <a16:creationId xmlns:a16="http://schemas.microsoft.com/office/drawing/2014/main" id="{4D8A4581-3905-4118-8285-43082A4639C4}"/>
                </a:ext>
              </a:extLst>
            </p:cNvPr>
            <p:cNvPicPr>
              <a:picLocks noChangeAspect="1"/>
            </p:cNvPicPr>
            <p:nvPr/>
          </p:nvPicPr>
          <p:blipFill rotWithShape="1">
            <a:blip r:embed="rId2"/>
            <a:srcRect r="75138"/>
            <a:stretch/>
          </p:blipFill>
          <p:spPr>
            <a:xfrm>
              <a:off x="125038" y="3177516"/>
              <a:ext cx="2500759" cy="1878762"/>
            </a:xfrm>
            <a:prstGeom prst="rect">
              <a:avLst/>
            </a:prstGeom>
          </p:spPr>
        </p:pic>
        <p:pic>
          <p:nvPicPr>
            <p:cNvPr id="5" name="Picture 4">
              <a:extLst>
                <a:ext uri="{FF2B5EF4-FFF2-40B4-BE49-F238E27FC236}">
                  <a16:creationId xmlns:a16="http://schemas.microsoft.com/office/drawing/2014/main" id="{E82F8564-44FA-4F7E-ADF4-23003B70CFD7}"/>
                </a:ext>
              </a:extLst>
            </p:cNvPr>
            <p:cNvPicPr>
              <a:picLocks noChangeAspect="1"/>
            </p:cNvPicPr>
            <p:nvPr/>
          </p:nvPicPr>
          <p:blipFill rotWithShape="1">
            <a:blip r:embed="rId2"/>
            <a:srcRect l="50000" r="25138"/>
            <a:stretch/>
          </p:blipFill>
          <p:spPr>
            <a:xfrm>
              <a:off x="3168332" y="3177516"/>
              <a:ext cx="2500759" cy="1878762"/>
            </a:xfrm>
            <a:prstGeom prst="rect">
              <a:avLst/>
            </a:prstGeom>
          </p:spPr>
        </p:pic>
      </p:grpSp>
      <p:sp>
        <p:nvSpPr>
          <p:cNvPr id="7" name="TextBox 6">
            <a:extLst>
              <a:ext uri="{FF2B5EF4-FFF2-40B4-BE49-F238E27FC236}">
                <a16:creationId xmlns:a16="http://schemas.microsoft.com/office/drawing/2014/main" id="{0DF042D7-2311-4E31-B8D0-18CBCDFC4E0E}"/>
              </a:ext>
            </a:extLst>
          </p:cNvPr>
          <p:cNvSpPr txBox="1"/>
          <p:nvPr/>
        </p:nvSpPr>
        <p:spPr>
          <a:xfrm>
            <a:off x="3604652" y="6542047"/>
            <a:ext cx="5001517" cy="1815882"/>
          </a:xfrm>
          <a:prstGeom prst="rect">
            <a:avLst/>
          </a:prstGeom>
          <a:noFill/>
        </p:spPr>
        <p:txBody>
          <a:bodyPr wrap="square" rtlCol="0">
            <a:spAutoFit/>
          </a:bodyPr>
          <a:lstStyle/>
          <a:p>
            <a:pPr defTabSz="914411" hangingPunct="1"/>
            <a:r>
              <a:rPr lang="en-US" sz="5600" b="0" kern="1200" dirty="0">
                <a:solidFill>
                  <a:prstClr val="black"/>
                </a:solidFill>
                <a:ea typeface="ＭＳ Ｐゴシック" charset="0"/>
                <a:cs typeface="+mn-cs"/>
              </a:rPr>
              <a:t>Input HxWx3</a:t>
            </a:r>
          </a:p>
          <a:p>
            <a:pPr defTabSz="914411" hangingPunct="1"/>
            <a:r>
              <a:rPr lang="en-US" sz="5600" b="0" kern="1200" dirty="0">
                <a:solidFill>
                  <a:prstClr val="black"/>
                </a:solidFill>
                <a:ea typeface="ＭＳ Ｐゴシック" charset="0"/>
                <a:cs typeface="+mn-cs"/>
              </a:rPr>
              <a:t>RGB Image</a:t>
            </a:r>
          </a:p>
        </p:txBody>
      </p:sp>
      <p:sp>
        <p:nvSpPr>
          <p:cNvPr id="8" name="TextBox 7">
            <a:extLst>
              <a:ext uri="{FF2B5EF4-FFF2-40B4-BE49-F238E27FC236}">
                <a16:creationId xmlns:a16="http://schemas.microsoft.com/office/drawing/2014/main" id="{2B5869CB-152D-4D98-A103-177867FB17B5}"/>
              </a:ext>
            </a:extLst>
          </p:cNvPr>
          <p:cNvSpPr txBox="1"/>
          <p:nvPr/>
        </p:nvSpPr>
        <p:spPr>
          <a:xfrm>
            <a:off x="3762811" y="12859079"/>
            <a:ext cx="16120405" cy="461665"/>
          </a:xfrm>
          <a:prstGeom prst="rect">
            <a:avLst/>
          </a:prstGeom>
          <a:noFill/>
        </p:spPr>
        <p:txBody>
          <a:bodyPr wrap="square" rtlCol="0">
            <a:spAutoFit/>
          </a:bodyPr>
          <a:lstStyle/>
          <a:p>
            <a:pPr algn="l" defTabSz="914411" hangingPunct="1"/>
            <a:r>
              <a:rPr lang="en-US" sz="2400" b="0" kern="1200" dirty="0">
                <a:solidFill>
                  <a:prstClr val="black"/>
                </a:solidFill>
                <a:ea typeface="ＭＳ Ｐゴシック" charset="0"/>
                <a:cs typeface="+mn-cs"/>
              </a:rPr>
              <a:t>Result credit: Eigen and Fergus, ICCV 2015</a:t>
            </a:r>
          </a:p>
        </p:txBody>
      </p:sp>
      <p:sp>
        <p:nvSpPr>
          <p:cNvPr id="9" name="TextBox 8">
            <a:extLst>
              <a:ext uri="{FF2B5EF4-FFF2-40B4-BE49-F238E27FC236}">
                <a16:creationId xmlns:a16="http://schemas.microsoft.com/office/drawing/2014/main" id="{8B539600-6242-404B-BBEC-2DBEA5E4A826}"/>
              </a:ext>
            </a:extLst>
          </p:cNvPr>
          <p:cNvSpPr txBox="1"/>
          <p:nvPr/>
        </p:nvSpPr>
        <p:spPr>
          <a:xfrm>
            <a:off x="9432548" y="6542000"/>
            <a:ext cx="5573101" cy="1815882"/>
          </a:xfrm>
          <a:prstGeom prst="rect">
            <a:avLst/>
          </a:prstGeom>
          <a:noFill/>
        </p:spPr>
        <p:txBody>
          <a:bodyPr wrap="square" rtlCol="0">
            <a:spAutoFit/>
          </a:bodyPr>
          <a:lstStyle/>
          <a:p>
            <a:pPr defTabSz="914411" hangingPunct="1"/>
            <a:r>
              <a:rPr lang="en-US" sz="5600" b="0" kern="1200" dirty="0">
                <a:solidFill>
                  <a:prstClr val="black"/>
                </a:solidFill>
                <a:ea typeface="ＭＳ Ｐゴシック" charset="0"/>
                <a:cs typeface="+mn-cs"/>
              </a:rPr>
              <a:t>Output HxWx1</a:t>
            </a:r>
          </a:p>
          <a:p>
            <a:pPr defTabSz="914411" hangingPunct="1"/>
            <a:r>
              <a:rPr lang="en-US" sz="5600" b="0" kern="1200" dirty="0">
                <a:solidFill>
                  <a:prstClr val="black"/>
                </a:solidFill>
                <a:ea typeface="ＭＳ Ｐゴシック" charset="0"/>
                <a:cs typeface="+mn-cs"/>
              </a:rPr>
              <a:t>Depth Image</a:t>
            </a:r>
          </a:p>
        </p:txBody>
      </p:sp>
      <p:sp>
        <p:nvSpPr>
          <p:cNvPr id="10" name="TextBox 9">
            <a:extLst>
              <a:ext uri="{FF2B5EF4-FFF2-40B4-BE49-F238E27FC236}">
                <a16:creationId xmlns:a16="http://schemas.microsoft.com/office/drawing/2014/main" id="{483F1665-52FF-454D-9F8B-858C4123D548}"/>
              </a:ext>
            </a:extLst>
          </p:cNvPr>
          <p:cNvSpPr txBox="1"/>
          <p:nvPr/>
        </p:nvSpPr>
        <p:spPr>
          <a:xfrm>
            <a:off x="15777834" y="6603558"/>
            <a:ext cx="5001517" cy="1815882"/>
          </a:xfrm>
          <a:prstGeom prst="rect">
            <a:avLst/>
          </a:prstGeom>
          <a:noFill/>
        </p:spPr>
        <p:txBody>
          <a:bodyPr wrap="square" rtlCol="0">
            <a:spAutoFit/>
          </a:bodyPr>
          <a:lstStyle/>
          <a:p>
            <a:pPr defTabSz="914411" hangingPunct="1"/>
            <a:r>
              <a:rPr lang="en-US" sz="5600" b="0" kern="1200" dirty="0">
                <a:solidFill>
                  <a:prstClr val="black"/>
                </a:solidFill>
                <a:ea typeface="ＭＳ Ｐゴシック" charset="0"/>
                <a:cs typeface="+mn-cs"/>
              </a:rPr>
              <a:t>True HxWx1</a:t>
            </a:r>
          </a:p>
          <a:p>
            <a:pPr defTabSz="914411" hangingPunct="1"/>
            <a:r>
              <a:rPr lang="en-US" sz="5600" b="0" kern="1200" dirty="0">
                <a:solidFill>
                  <a:prstClr val="black"/>
                </a:solidFill>
                <a:ea typeface="ＭＳ Ｐゴシック" charset="0"/>
                <a:cs typeface="+mn-cs"/>
              </a:rPr>
              <a:t>Depth Image</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F12547B-C19E-4C95-B2F2-73DDB6A072AB}"/>
                  </a:ext>
                </a:extLst>
              </p:cNvPr>
              <p:cNvSpPr txBox="1"/>
              <p:nvPr/>
            </p:nvSpPr>
            <p:spPr>
              <a:xfrm>
                <a:off x="3516630" y="2784520"/>
                <a:ext cx="17350741" cy="2677656"/>
              </a:xfrm>
              <a:prstGeom prst="rect">
                <a:avLst/>
              </a:prstGeom>
              <a:noFill/>
            </p:spPr>
            <p:txBody>
              <a:bodyPr wrap="square" rtlCol="0">
                <a:spAutoFit/>
              </a:bodyPr>
              <a:lstStyle/>
              <a:p>
                <a:pPr defTabSz="914411" hangingPunct="1"/>
                <a:r>
                  <a:rPr lang="en-US" sz="5600" b="0" kern="1200" dirty="0">
                    <a:solidFill>
                      <a:prstClr val="black"/>
                    </a:solidFill>
                    <a:ea typeface="ＭＳ Ｐゴシック" charset="0"/>
                    <a:cs typeface="+mn-cs"/>
                  </a:rPr>
                  <a:t>Instead: give label of </a:t>
                </a:r>
                <a:r>
                  <a:rPr lang="en-US" sz="5600" b="0" kern="1200" dirty="0" err="1">
                    <a:solidFill>
                      <a:prstClr val="black"/>
                    </a:solidFill>
                    <a:ea typeface="ＭＳ Ｐゴシック" charset="0"/>
                    <a:cs typeface="+mn-cs"/>
                  </a:rPr>
                  <a:t>depthmap</a:t>
                </a:r>
                <a:r>
                  <a:rPr lang="en-US" sz="5600" b="0" kern="1200" dirty="0">
                    <a:solidFill>
                      <a:prstClr val="black"/>
                    </a:solidFill>
                    <a:ea typeface="ＭＳ Ｐゴシック" charset="0"/>
                    <a:cs typeface="+mn-cs"/>
                  </a:rPr>
                  <a:t>, train network to do regression (e.g., </a:t>
                </a:r>
                <a14:m>
                  <m:oMath xmlns:m="http://schemas.openxmlformats.org/officeDocument/2006/math">
                    <m:d>
                      <m:dPr>
                        <m:begChr m:val="‖"/>
                        <m:endChr m:val="‖"/>
                        <m:ctrlPr>
                          <a:rPr lang="en-US" sz="5600" b="0" i="1" kern="1200">
                            <a:solidFill>
                              <a:prstClr val="black"/>
                            </a:solidFill>
                            <a:latin typeface="Cambria Math" panose="02040503050406030204" pitchFamily="18" charset="0"/>
                            <a:ea typeface="+mn-ea"/>
                            <a:cs typeface="+mn-cs"/>
                          </a:rPr>
                        </m:ctrlPr>
                      </m:dPr>
                      <m:e>
                        <m:sSub>
                          <m:sSubPr>
                            <m:ctrlPr>
                              <a:rPr lang="en-US" sz="5600" b="0" i="1" kern="1200">
                                <a:solidFill>
                                  <a:prstClr val="black"/>
                                </a:solidFill>
                                <a:latin typeface="Cambria Math" panose="02040503050406030204" pitchFamily="18" charset="0"/>
                                <a:ea typeface="+mn-ea"/>
                                <a:cs typeface="+mn-cs"/>
                              </a:rPr>
                            </m:ctrlPr>
                          </m:sSubPr>
                          <m:e>
                            <m:r>
                              <a:rPr lang="en-US" sz="5600" b="0" i="1" kern="1200">
                                <a:solidFill>
                                  <a:prstClr val="black"/>
                                </a:solidFill>
                                <a:latin typeface="Cambria Math" panose="02040503050406030204" pitchFamily="18" charset="0"/>
                                <a:ea typeface="+mn-ea"/>
                                <a:cs typeface="+mn-cs"/>
                              </a:rPr>
                              <m:t>𝑧</m:t>
                            </m:r>
                          </m:e>
                          <m:sub>
                            <m:r>
                              <a:rPr lang="en-US" sz="5600" b="0" i="1" kern="1200">
                                <a:solidFill>
                                  <a:prstClr val="black"/>
                                </a:solidFill>
                                <a:latin typeface="Cambria Math" panose="02040503050406030204" pitchFamily="18" charset="0"/>
                                <a:ea typeface="+mn-ea"/>
                                <a:cs typeface="+mn-cs"/>
                              </a:rPr>
                              <m:t>𝑖</m:t>
                            </m:r>
                          </m:sub>
                        </m:sSub>
                        <m:r>
                          <a:rPr lang="en-US" sz="5600" b="0" i="1" kern="1200">
                            <a:solidFill>
                              <a:prstClr val="black"/>
                            </a:solidFill>
                            <a:latin typeface="Cambria Math" panose="02040503050406030204" pitchFamily="18" charset="0"/>
                            <a:ea typeface="+mn-ea"/>
                            <a:cs typeface="+mn-cs"/>
                          </a:rPr>
                          <m:t>−</m:t>
                        </m:r>
                        <m:acc>
                          <m:accPr>
                            <m:chr m:val="̂"/>
                            <m:ctrlPr>
                              <a:rPr lang="en-US" sz="5600" b="0" i="1" kern="1200">
                                <a:solidFill>
                                  <a:prstClr val="black"/>
                                </a:solidFill>
                                <a:latin typeface="Cambria Math" panose="02040503050406030204" pitchFamily="18" charset="0"/>
                                <a:ea typeface="+mn-ea"/>
                                <a:cs typeface="+mn-cs"/>
                              </a:rPr>
                            </m:ctrlPr>
                          </m:accPr>
                          <m:e>
                            <m:sSub>
                              <m:sSubPr>
                                <m:ctrlPr>
                                  <a:rPr lang="en-US" sz="5600" b="0" i="1" kern="1200">
                                    <a:solidFill>
                                      <a:prstClr val="black"/>
                                    </a:solidFill>
                                    <a:latin typeface="Cambria Math" panose="02040503050406030204" pitchFamily="18" charset="0"/>
                                    <a:ea typeface="+mn-ea"/>
                                    <a:cs typeface="+mn-cs"/>
                                  </a:rPr>
                                </m:ctrlPr>
                              </m:sSubPr>
                              <m:e>
                                <m:r>
                                  <a:rPr lang="en-US" sz="5600" b="0" i="1" kern="1200">
                                    <a:solidFill>
                                      <a:prstClr val="black"/>
                                    </a:solidFill>
                                    <a:latin typeface="Cambria Math" panose="02040503050406030204" pitchFamily="18" charset="0"/>
                                    <a:ea typeface="+mn-ea"/>
                                    <a:cs typeface="+mn-cs"/>
                                  </a:rPr>
                                  <m:t>𝑧</m:t>
                                </m:r>
                              </m:e>
                              <m:sub>
                                <m:r>
                                  <a:rPr lang="en-US" sz="5600" b="0" i="1" kern="1200">
                                    <a:solidFill>
                                      <a:prstClr val="black"/>
                                    </a:solidFill>
                                    <a:latin typeface="Cambria Math" panose="02040503050406030204" pitchFamily="18" charset="0"/>
                                    <a:ea typeface="+mn-ea"/>
                                    <a:cs typeface="+mn-cs"/>
                                  </a:rPr>
                                  <m:t>𝑖</m:t>
                                </m:r>
                              </m:sub>
                            </m:sSub>
                          </m:e>
                        </m:acc>
                      </m:e>
                    </m:d>
                  </m:oMath>
                </a14:m>
                <a:r>
                  <a:rPr lang="en-US" sz="5600" b="0" kern="1200" dirty="0">
                    <a:solidFill>
                      <a:prstClr val="black"/>
                    </a:solidFill>
                    <a:ea typeface="ＭＳ Ｐゴシック" charset="0"/>
                    <a:cs typeface="+mn-cs"/>
                  </a:rPr>
                  <a:t> where </a:t>
                </a:r>
                <a14:m>
                  <m:oMath xmlns:m="http://schemas.openxmlformats.org/officeDocument/2006/math">
                    <m:sSub>
                      <m:sSubPr>
                        <m:ctrlPr>
                          <a:rPr lang="en-US" sz="5600" b="0" i="1" kern="1200">
                            <a:solidFill>
                              <a:prstClr val="black"/>
                            </a:solidFill>
                            <a:latin typeface="Cambria Math" panose="02040503050406030204" pitchFamily="18" charset="0"/>
                            <a:ea typeface="+mn-ea"/>
                            <a:cs typeface="+mn-cs"/>
                          </a:rPr>
                        </m:ctrlPr>
                      </m:sSubPr>
                      <m:e>
                        <m:r>
                          <a:rPr lang="en-US" sz="5600" b="0" i="1" kern="1200">
                            <a:solidFill>
                              <a:prstClr val="black"/>
                            </a:solidFill>
                            <a:latin typeface="Cambria Math" panose="02040503050406030204" pitchFamily="18" charset="0"/>
                            <a:ea typeface="+mn-ea"/>
                            <a:cs typeface="+mn-cs"/>
                          </a:rPr>
                          <m:t>𝑧</m:t>
                        </m:r>
                      </m:e>
                      <m:sub>
                        <m:r>
                          <a:rPr lang="en-US" sz="5600" b="0" i="1" kern="1200">
                            <a:solidFill>
                              <a:prstClr val="black"/>
                            </a:solidFill>
                            <a:latin typeface="Cambria Math" panose="02040503050406030204" pitchFamily="18" charset="0"/>
                            <a:ea typeface="+mn-ea"/>
                            <a:cs typeface="+mn-cs"/>
                          </a:rPr>
                          <m:t>𝑖</m:t>
                        </m:r>
                      </m:sub>
                    </m:sSub>
                  </m:oMath>
                </a14:m>
                <a:r>
                  <a:rPr lang="en-US" sz="5600" b="0" kern="1200" dirty="0">
                    <a:solidFill>
                      <a:prstClr val="black"/>
                    </a:solidFill>
                    <a:ea typeface="ＭＳ Ｐゴシック" charset="0"/>
                    <a:cs typeface="+mn-cs"/>
                  </a:rPr>
                  <a:t> is the ground-truth and </a:t>
                </a:r>
                <a14:m>
                  <m:oMath xmlns:m="http://schemas.openxmlformats.org/officeDocument/2006/math">
                    <m:acc>
                      <m:accPr>
                        <m:chr m:val="̂"/>
                        <m:ctrlPr>
                          <a:rPr lang="en-US" sz="5600" b="0" i="1" kern="1200">
                            <a:solidFill>
                              <a:prstClr val="black"/>
                            </a:solidFill>
                            <a:latin typeface="Cambria Math" panose="02040503050406030204" pitchFamily="18" charset="0"/>
                            <a:ea typeface="+mn-ea"/>
                            <a:cs typeface="+mn-cs"/>
                          </a:rPr>
                        </m:ctrlPr>
                      </m:accPr>
                      <m:e>
                        <m:sSub>
                          <m:sSubPr>
                            <m:ctrlPr>
                              <a:rPr lang="en-US" sz="5600" b="0" i="1" kern="1200">
                                <a:solidFill>
                                  <a:prstClr val="black"/>
                                </a:solidFill>
                                <a:latin typeface="Cambria Math" panose="02040503050406030204" pitchFamily="18" charset="0"/>
                                <a:ea typeface="+mn-ea"/>
                                <a:cs typeface="+mn-cs"/>
                              </a:rPr>
                            </m:ctrlPr>
                          </m:sSubPr>
                          <m:e>
                            <m:r>
                              <a:rPr lang="en-US" sz="5600" b="0" i="1" kern="1200">
                                <a:solidFill>
                                  <a:prstClr val="black"/>
                                </a:solidFill>
                                <a:latin typeface="Cambria Math" panose="02040503050406030204" pitchFamily="18" charset="0"/>
                                <a:ea typeface="+mn-ea"/>
                                <a:cs typeface="+mn-cs"/>
                              </a:rPr>
                              <m:t>𝑧</m:t>
                            </m:r>
                          </m:e>
                          <m:sub>
                            <m:r>
                              <a:rPr lang="en-US" sz="5600" b="0" i="1" kern="1200">
                                <a:solidFill>
                                  <a:prstClr val="black"/>
                                </a:solidFill>
                                <a:latin typeface="Cambria Math" panose="02040503050406030204" pitchFamily="18" charset="0"/>
                                <a:ea typeface="+mn-ea"/>
                                <a:cs typeface="+mn-cs"/>
                              </a:rPr>
                              <m:t>𝑖</m:t>
                            </m:r>
                          </m:sub>
                        </m:sSub>
                      </m:e>
                    </m:acc>
                  </m:oMath>
                </a14:m>
                <a:r>
                  <a:rPr lang="en-US" sz="5600" b="0" kern="1200" dirty="0">
                    <a:solidFill>
                      <a:prstClr val="black"/>
                    </a:solidFill>
                    <a:ea typeface="ＭＳ Ｐゴシック" charset="0"/>
                    <a:cs typeface="+mn-cs"/>
                  </a:rPr>
                  <a:t> the prediction of the network at pixel </a:t>
                </a:r>
                <a:r>
                  <a:rPr lang="en-US" sz="5600" b="0" kern="1200" dirty="0" err="1">
                    <a:solidFill>
                      <a:prstClr val="black"/>
                    </a:solidFill>
                    <a:ea typeface="ＭＳ Ｐゴシック" charset="0"/>
                    <a:cs typeface="+mn-cs"/>
                  </a:rPr>
                  <a:t>i</a:t>
                </a:r>
                <a:r>
                  <a:rPr lang="en-US" sz="5600" b="0" kern="1200" dirty="0">
                    <a:solidFill>
                      <a:prstClr val="black"/>
                    </a:solidFill>
                    <a:ea typeface="ＭＳ Ｐゴシック" charset="0"/>
                    <a:cs typeface="+mn-cs"/>
                  </a:rPr>
                  <a:t>).</a:t>
                </a:r>
              </a:p>
            </p:txBody>
          </p:sp>
        </mc:Choice>
        <mc:Fallback xmlns="">
          <p:sp>
            <p:nvSpPr>
              <p:cNvPr id="11" name="TextBox 10">
                <a:extLst>
                  <a:ext uri="{FF2B5EF4-FFF2-40B4-BE49-F238E27FC236}">
                    <a16:creationId xmlns:a16="http://schemas.microsoft.com/office/drawing/2014/main" id="{3F12547B-C19E-4C95-B2F2-73DDB6A072AB}"/>
                  </a:ext>
                </a:extLst>
              </p:cNvPr>
              <p:cNvSpPr txBox="1">
                <a:spLocks noRot="1" noChangeAspect="1" noMove="1" noResize="1" noEditPoints="1" noAdjustHandles="1" noChangeArrowheads="1" noChangeShapeType="1" noTextEdit="1"/>
              </p:cNvSpPr>
              <p:nvPr/>
            </p:nvSpPr>
            <p:spPr>
              <a:xfrm>
                <a:off x="3516630" y="2784520"/>
                <a:ext cx="17350741" cy="2677656"/>
              </a:xfrm>
              <a:prstGeom prst="rect">
                <a:avLst/>
              </a:prstGeom>
              <a:blipFill>
                <a:blip r:embed="rId3"/>
                <a:stretch>
                  <a:fillRect l="-1230" t="-6378" r="-2214" b="-13440"/>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224F26E3-2C34-2B3F-8FD4-A8F6D60ACC37}"/>
              </a:ext>
            </a:extLst>
          </p:cNvPr>
          <p:cNvSpPr txBox="1"/>
          <p:nvPr/>
        </p:nvSpPr>
        <p:spPr>
          <a:xfrm>
            <a:off x="18113534" y="12703758"/>
            <a:ext cx="6438729" cy="1012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4800" b="0" kern="1200" dirty="0">
                <a:ea typeface="ＭＳ Ｐゴシック" charset="0"/>
                <a:cs typeface="+mn-cs"/>
                <a:sym typeface="Helvetica Light"/>
              </a:rPr>
              <a:t>Slide by David </a:t>
            </a:r>
            <a:r>
              <a:rPr lang="en-US" sz="4800" b="0" kern="1200" dirty="0" err="1">
                <a:ea typeface="ＭＳ Ｐゴシック" charset="0"/>
                <a:cs typeface="+mn-cs"/>
                <a:sym typeface="Helvetica Light"/>
              </a:rPr>
              <a:t>Fouhey</a:t>
            </a:r>
            <a:endParaRPr lang="en-US" sz="4800" b="0" kern="1200" dirty="0">
              <a:ea typeface="ＭＳ Ｐゴシック" charset="0"/>
              <a:cs typeface="+mn-cs"/>
              <a:sym typeface="Helvetica Light"/>
            </a:endParaRPr>
          </a:p>
        </p:txBody>
      </p:sp>
    </p:spTree>
    <p:extLst>
      <p:ext uri="{BB962C8B-B14F-4D97-AF65-F5344CB8AC3E}">
        <p14:creationId xmlns:p14="http://schemas.microsoft.com/office/powerpoint/2010/main" val="891028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62701-4E16-42A9-8E03-51457091C9B3}"/>
              </a:ext>
            </a:extLst>
          </p:cNvPr>
          <p:cNvSpPr>
            <a:spLocks noGrp="1"/>
          </p:cNvSpPr>
          <p:nvPr>
            <p:ph type="title"/>
          </p:nvPr>
        </p:nvSpPr>
        <p:spPr/>
        <p:txBody>
          <a:bodyPr/>
          <a:lstStyle/>
          <a:p>
            <a:r>
              <a:rPr lang="en-US" dirty="0"/>
              <a:t>Surface </a:t>
            </a:r>
            <a:r>
              <a:rPr lang="en-US" dirty="0" err="1"/>
              <a:t>Normals</a:t>
            </a:r>
            <a:endParaRPr lang="en-US" dirty="0"/>
          </a:p>
        </p:txBody>
      </p:sp>
      <p:pic>
        <p:nvPicPr>
          <p:cNvPr id="15" name="Picture 4" descr="http://balaton.graphics.cs.cmu.edu/dfouhey/jobtalk/gtAll/nm_000618.mat.png">
            <a:extLst>
              <a:ext uri="{FF2B5EF4-FFF2-40B4-BE49-F238E27FC236}">
                <a16:creationId xmlns:a16="http://schemas.microsoft.com/office/drawing/2014/main" id="{658336A3-A75A-44ED-95EA-C308400E5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9809" y="6671661"/>
            <a:ext cx="6319395" cy="474940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D8C6A94-11C1-4327-9712-2EAFDA822B01}"/>
              </a:ext>
            </a:extLst>
          </p:cNvPr>
          <p:cNvSpPr txBox="1"/>
          <p:nvPr/>
        </p:nvSpPr>
        <p:spPr>
          <a:xfrm>
            <a:off x="11279806" y="11731005"/>
            <a:ext cx="6319397" cy="830997"/>
          </a:xfrm>
          <a:prstGeom prst="rect">
            <a:avLst/>
          </a:prstGeom>
          <a:solidFill>
            <a:schemeClr val="bg1"/>
          </a:solidFill>
        </p:spPr>
        <p:txBody>
          <a:bodyPr wrap="square" rtlCol="0">
            <a:spAutoFit/>
          </a:bodyPr>
          <a:lstStyle/>
          <a:p>
            <a:pPr defTabSz="914411" hangingPunct="1"/>
            <a:r>
              <a:rPr lang="en-US" sz="4800" b="0" kern="1200" dirty="0" err="1">
                <a:solidFill>
                  <a:prstClr val="black"/>
                </a:solidFill>
                <a:ea typeface="ＭＳ Ｐゴシック" charset="0"/>
                <a:cs typeface="+mn-cs"/>
              </a:rPr>
              <a:t>Normals</a:t>
            </a:r>
            <a:endParaRPr lang="en-US" sz="4800" b="0" kern="1200" dirty="0">
              <a:solidFill>
                <a:prstClr val="black"/>
              </a:solidFill>
              <a:ea typeface="ＭＳ Ｐゴシック" charset="0"/>
              <a:cs typeface="+mn-cs"/>
            </a:endParaRPr>
          </a:p>
        </p:txBody>
      </p:sp>
      <p:sp>
        <p:nvSpPr>
          <p:cNvPr id="17" name="TextBox 16">
            <a:extLst>
              <a:ext uri="{FF2B5EF4-FFF2-40B4-BE49-F238E27FC236}">
                <a16:creationId xmlns:a16="http://schemas.microsoft.com/office/drawing/2014/main" id="{52C70979-70C8-4333-B049-8E1C3ED584DE}"/>
              </a:ext>
            </a:extLst>
          </p:cNvPr>
          <p:cNvSpPr txBox="1"/>
          <p:nvPr/>
        </p:nvSpPr>
        <p:spPr>
          <a:xfrm>
            <a:off x="3220563" y="11731011"/>
            <a:ext cx="6319397" cy="830997"/>
          </a:xfrm>
          <a:prstGeom prst="rect">
            <a:avLst/>
          </a:prstGeom>
          <a:noFill/>
        </p:spPr>
        <p:txBody>
          <a:bodyPr wrap="square" rtlCol="0">
            <a:spAutoFit/>
          </a:bodyPr>
          <a:lstStyle/>
          <a:p>
            <a:pPr defTabSz="914411" hangingPunct="1"/>
            <a:r>
              <a:rPr lang="en-US" sz="4800" b="0" kern="1200" dirty="0">
                <a:solidFill>
                  <a:prstClr val="black"/>
                </a:solidFill>
                <a:ea typeface="ＭＳ Ｐゴシック" charset="0"/>
                <a:cs typeface="+mn-cs"/>
              </a:rPr>
              <a:t>Color Image</a:t>
            </a:r>
          </a:p>
        </p:txBody>
      </p:sp>
      <p:pic>
        <p:nvPicPr>
          <p:cNvPr id="18" name="Picture 4" descr="http://balaton.graphics.cs.cmu.edu/dfouhey/NYUImages/rgb_000618.jpg">
            <a:extLst>
              <a:ext uri="{FF2B5EF4-FFF2-40B4-BE49-F238E27FC236}">
                <a16:creationId xmlns:a16="http://schemas.microsoft.com/office/drawing/2014/main" id="{B3A9AEF6-DAEB-464B-B740-4DEFDEC52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563" y="6671663"/>
            <a:ext cx="6319397" cy="47395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4782AF4D-176B-49A3-B2DB-1F2181165172}"/>
              </a:ext>
            </a:extLst>
          </p:cNvPr>
          <p:cNvGrpSpPr/>
          <p:nvPr/>
        </p:nvGrpSpPr>
        <p:grpSpPr>
          <a:xfrm>
            <a:off x="3758271" y="2990107"/>
            <a:ext cx="12541037" cy="2648693"/>
            <a:chOff x="1219200" y="1356268"/>
            <a:chExt cx="6270519" cy="1324346"/>
          </a:xfrm>
        </p:grpSpPr>
        <p:pic>
          <p:nvPicPr>
            <p:cNvPr id="20" name="Picture 4" descr="File:Xbox-360-Kinect-Standalone.png">
              <a:extLst>
                <a:ext uri="{FF2B5EF4-FFF2-40B4-BE49-F238E27FC236}">
                  <a16:creationId xmlns:a16="http://schemas.microsoft.com/office/drawing/2014/main" id="{166D5E8F-0AFA-474D-8E88-A3D6EAB817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6208" y="1629966"/>
              <a:ext cx="2249211" cy="776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david\Dropbox\Job\talk\resources\primitives\VelodyneLidar.jpg">
              <a:extLst>
                <a:ext uri="{FF2B5EF4-FFF2-40B4-BE49-F238E27FC236}">
                  <a16:creationId xmlns:a16="http://schemas.microsoft.com/office/drawing/2014/main" id="{6FF89D5E-C9BE-4593-BD58-B1DC08221FC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043" r="92174">
                          <a14:foregroundMark x1="65217" y1="8368" x2="81739" y2="11297"/>
                          <a14:backgroundMark x1="16957" y1="78243" x2="34348" y2="98326"/>
                        </a14:backgroundRemoval>
                      </a14:imgEffect>
                    </a14:imgLayer>
                  </a14:imgProps>
                </a:ext>
                <a:ext uri="{28A0092B-C50C-407E-A947-70E740481C1C}">
                  <a14:useLocalDpi xmlns:a14="http://schemas.microsoft.com/office/drawing/2010/main" val="0"/>
                </a:ext>
              </a:extLst>
            </a:blip>
            <a:srcRect/>
            <a:stretch>
              <a:fillRect/>
            </a:stretch>
          </p:blipFill>
          <p:spPr bwMode="auto">
            <a:xfrm>
              <a:off x="6226282" y="1362426"/>
              <a:ext cx="1263437" cy="13120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david\Dropbox\Job\talk\resources\primitives\sr4000.jpg">
              <a:extLst>
                <a:ext uri="{FF2B5EF4-FFF2-40B4-BE49-F238E27FC236}">
                  <a16:creationId xmlns:a16="http://schemas.microsoft.com/office/drawing/2014/main" id="{C3A4E392-5D0F-40D8-9590-ABFE981B409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000" b="96458" l="6144" r="89862"/>
                      </a14:imgEffect>
                    </a14:imgLayer>
                  </a14:imgProps>
                </a:ext>
                <a:ext uri="{28A0092B-C50C-407E-A947-70E740481C1C}">
                  <a14:useLocalDpi xmlns:a14="http://schemas.microsoft.com/office/drawing/2010/main" val="0"/>
                </a:ext>
              </a:extLst>
            </a:blip>
            <a:srcRect/>
            <a:stretch>
              <a:fillRect/>
            </a:stretch>
          </p:blipFill>
          <p:spPr bwMode="auto">
            <a:xfrm>
              <a:off x="1219200" y="1356268"/>
              <a:ext cx="1796144" cy="1324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83CC7D40-643A-49C9-BE81-A89EAC900B8D}"/>
              </a:ext>
            </a:extLst>
          </p:cNvPr>
          <p:cNvGrpSpPr/>
          <p:nvPr/>
        </p:nvGrpSpPr>
        <p:grpSpPr>
          <a:xfrm>
            <a:off x="7641304" y="5791200"/>
            <a:ext cx="5575259" cy="1615973"/>
            <a:chOff x="3160718" y="3119382"/>
            <a:chExt cx="2787629" cy="807986"/>
          </a:xfrm>
        </p:grpSpPr>
        <p:cxnSp>
          <p:nvCxnSpPr>
            <p:cNvPr id="24" name="Straight Arrow Connector 23">
              <a:extLst>
                <a:ext uri="{FF2B5EF4-FFF2-40B4-BE49-F238E27FC236}">
                  <a16:creationId xmlns:a16="http://schemas.microsoft.com/office/drawing/2014/main" id="{512C5EA7-025D-4A98-B6C7-FA6CF0B75168}"/>
                </a:ext>
              </a:extLst>
            </p:cNvPr>
            <p:cNvCxnSpPr/>
            <p:nvPr/>
          </p:nvCxnSpPr>
          <p:spPr>
            <a:xfrm flipH="1">
              <a:off x="3160718" y="3119382"/>
              <a:ext cx="1393815" cy="807986"/>
            </a:xfrm>
            <a:prstGeom prst="straightConnector1">
              <a:avLst/>
            </a:prstGeom>
            <a:ln w="127000" cap="rnd">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EF4DBD0-8267-46A9-9652-9BBBD4561B7A}"/>
                </a:ext>
              </a:extLst>
            </p:cNvPr>
            <p:cNvCxnSpPr/>
            <p:nvPr/>
          </p:nvCxnSpPr>
          <p:spPr>
            <a:xfrm>
              <a:off x="4554532" y="3119382"/>
              <a:ext cx="1393815" cy="807986"/>
            </a:xfrm>
            <a:prstGeom prst="straightConnector1">
              <a:avLst/>
            </a:prstGeom>
            <a:ln w="127000" cap="rnd">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817C4F8F-7FCA-4164-8977-C956F39F1179}"/>
              </a:ext>
            </a:extLst>
          </p:cNvPr>
          <p:cNvSpPr/>
          <p:nvPr/>
        </p:nvSpPr>
        <p:spPr>
          <a:xfrm>
            <a:off x="15480485" y="7407173"/>
            <a:ext cx="637563" cy="63756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FFFAD82-3E5D-4E54-87EE-914E5F8DBFE7}"/>
                  </a:ext>
                </a:extLst>
              </p:cNvPr>
              <p:cNvSpPr txBox="1"/>
              <p:nvPr/>
            </p:nvSpPr>
            <p:spPr>
              <a:xfrm>
                <a:off x="4239237" y="8941226"/>
                <a:ext cx="8785216" cy="1133195"/>
              </a:xfrm>
              <a:prstGeom prst="rect">
                <a:avLst/>
              </a:prstGeom>
              <a:solidFill>
                <a:schemeClr val="bg1"/>
              </a:solidFill>
              <a:ln w="28575">
                <a:solidFill>
                  <a:srgbClr val="FF0000"/>
                </a:solidFill>
              </a:ln>
            </p:spPr>
            <p:txBody>
              <a:bodyPr wrap="square" lIns="0" tIns="0" rIns="0" bIns="0" rtlCol="0">
                <a:spAutoFit/>
              </a:bodyPr>
              <a:lstStyle/>
              <a:p>
                <a:pPr algn="l" defTabSz="914411" hangingPunct="1"/>
                <a14:m>
                  <m:oMathPara xmlns:m="http://schemas.openxmlformats.org/officeDocument/2006/math">
                    <m:oMathParaPr>
                      <m:jc m:val="right"/>
                    </m:oMathParaPr>
                    <m:oMath xmlns:m="http://schemas.openxmlformats.org/officeDocument/2006/math">
                      <m:r>
                        <a:rPr lang="en-US" sz="6400" i="1" kern="1200">
                          <a:solidFill>
                            <a:prstClr val="black"/>
                          </a:solidFill>
                          <a:latin typeface="Cambria Math" panose="02040503050406030204" pitchFamily="18" charset="0"/>
                          <a:ea typeface="+mn-ea"/>
                          <a:cs typeface="+mn-cs"/>
                        </a:rPr>
                        <m:t>𝒏</m:t>
                      </m:r>
                      <m:r>
                        <a:rPr lang="en-US" sz="6400" b="0" i="1" kern="1200">
                          <a:solidFill>
                            <a:prstClr val="black"/>
                          </a:solidFill>
                          <a:latin typeface="Cambria Math" panose="02040503050406030204" pitchFamily="18" charset="0"/>
                          <a:ea typeface="+mn-ea"/>
                          <a:cs typeface="+mn-cs"/>
                        </a:rPr>
                        <m:t>=</m:t>
                      </m:r>
                      <m:d>
                        <m:dPr>
                          <m:begChr m:val="["/>
                          <m:endChr m:val="]"/>
                          <m:ctrlPr>
                            <a:rPr lang="en-US" sz="6400" b="0" i="1" kern="1200">
                              <a:solidFill>
                                <a:prstClr val="black"/>
                              </a:solidFill>
                              <a:latin typeface="Cambria Math" panose="02040503050406030204" pitchFamily="18" charset="0"/>
                              <a:ea typeface="+mn-ea"/>
                              <a:cs typeface="+mn-cs"/>
                            </a:rPr>
                          </m:ctrlPr>
                        </m:dPr>
                        <m:e>
                          <m:sSub>
                            <m:sSubPr>
                              <m:ctrlPr>
                                <a:rPr lang="en-US" sz="6400" b="0" i="1" kern="1200">
                                  <a:solidFill>
                                    <a:prstClr val="black"/>
                                  </a:solidFill>
                                  <a:latin typeface="Cambria Math" panose="02040503050406030204" pitchFamily="18" charset="0"/>
                                  <a:ea typeface="+mn-ea"/>
                                  <a:cs typeface="+mn-cs"/>
                                </a:rPr>
                              </m:ctrlPr>
                            </m:sSubPr>
                            <m:e>
                              <m:r>
                                <a:rPr lang="en-US" sz="6400" b="0" i="1" kern="1200">
                                  <a:solidFill>
                                    <a:prstClr val="black"/>
                                  </a:solidFill>
                                  <a:latin typeface="Cambria Math" panose="02040503050406030204" pitchFamily="18" charset="0"/>
                                  <a:ea typeface="+mn-ea"/>
                                  <a:cs typeface="+mn-cs"/>
                                </a:rPr>
                                <m:t>𝑛</m:t>
                              </m:r>
                            </m:e>
                            <m:sub>
                              <m:r>
                                <a:rPr lang="en-US" sz="6400" b="0" i="1" kern="1200">
                                  <a:solidFill>
                                    <a:prstClr val="black"/>
                                  </a:solidFill>
                                  <a:latin typeface="Cambria Math" panose="02040503050406030204" pitchFamily="18" charset="0"/>
                                  <a:ea typeface="+mn-ea"/>
                                  <a:cs typeface="+mn-cs"/>
                                </a:rPr>
                                <m:t>𝑥</m:t>
                              </m:r>
                            </m:sub>
                          </m:sSub>
                          <m:r>
                            <a:rPr lang="en-US" sz="6400" b="0" i="1" kern="1200">
                              <a:solidFill>
                                <a:prstClr val="black"/>
                              </a:solidFill>
                              <a:latin typeface="Cambria Math" panose="02040503050406030204" pitchFamily="18" charset="0"/>
                              <a:ea typeface="+mn-ea"/>
                              <a:cs typeface="+mn-cs"/>
                            </a:rPr>
                            <m:t>, </m:t>
                          </m:r>
                          <m:sSub>
                            <m:sSubPr>
                              <m:ctrlPr>
                                <a:rPr lang="en-US" sz="6400" b="0" i="1" kern="1200">
                                  <a:solidFill>
                                    <a:prstClr val="black"/>
                                  </a:solidFill>
                                  <a:latin typeface="Cambria Math" panose="02040503050406030204" pitchFamily="18" charset="0"/>
                                  <a:ea typeface="+mn-ea"/>
                                  <a:cs typeface="+mn-cs"/>
                                </a:rPr>
                              </m:ctrlPr>
                            </m:sSubPr>
                            <m:e>
                              <m:r>
                                <a:rPr lang="en-US" sz="6400" b="0" i="1" kern="1200">
                                  <a:solidFill>
                                    <a:prstClr val="black"/>
                                  </a:solidFill>
                                  <a:latin typeface="Cambria Math" panose="02040503050406030204" pitchFamily="18" charset="0"/>
                                  <a:ea typeface="+mn-ea"/>
                                  <a:cs typeface="+mn-cs"/>
                                </a:rPr>
                                <m:t>𝑛</m:t>
                              </m:r>
                            </m:e>
                            <m:sub>
                              <m:r>
                                <a:rPr lang="en-US" sz="6400" b="0" i="1" kern="1200">
                                  <a:solidFill>
                                    <a:prstClr val="black"/>
                                  </a:solidFill>
                                  <a:latin typeface="Cambria Math" panose="02040503050406030204" pitchFamily="18" charset="0"/>
                                  <a:ea typeface="+mn-ea"/>
                                  <a:cs typeface="+mn-cs"/>
                                </a:rPr>
                                <m:t>𝑦</m:t>
                              </m:r>
                            </m:sub>
                          </m:sSub>
                          <m:r>
                            <a:rPr lang="en-US" sz="6400" b="0" i="1" kern="1200">
                              <a:solidFill>
                                <a:prstClr val="black"/>
                              </a:solidFill>
                              <a:latin typeface="Cambria Math" panose="02040503050406030204" pitchFamily="18" charset="0"/>
                              <a:ea typeface="+mn-ea"/>
                              <a:cs typeface="+mn-cs"/>
                            </a:rPr>
                            <m:t>, </m:t>
                          </m:r>
                          <m:sSub>
                            <m:sSubPr>
                              <m:ctrlPr>
                                <a:rPr lang="en-US" sz="6400" b="0" i="1" kern="1200">
                                  <a:solidFill>
                                    <a:prstClr val="black"/>
                                  </a:solidFill>
                                  <a:latin typeface="Cambria Math" panose="02040503050406030204" pitchFamily="18" charset="0"/>
                                  <a:ea typeface="+mn-ea"/>
                                  <a:cs typeface="+mn-cs"/>
                                </a:rPr>
                              </m:ctrlPr>
                            </m:sSubPr>
                            <m:e>
                              <m:r>
                                <a:rPr lang="en-US" sz="6400" b="0" i="1" kern="1200">
                                  <a:solidFill>
                                    <a:prstClr val="black"/>
                                  </a:solidFill>
                                  <a:latin typeface="Cambria Math" panose="02040503050406030204" pitchFamily="18" charset="0"/>
                                  <a:ea typeface="+mn-ea"/>
                                  <a:cs typeface="+mn-cs"/>
                                </a:rPr>
                                <m:t>𝑛</m:t>
                              </m:r>
                            </m:e>
                            <m:sub>
                              <m:r>
                                <a:rPr lang="en-US" sz="6400" b="0" i="1" kern="1200">
                                  <a:solidFill>
                                    <a:prstClr val="black"/>
                                  </a:solidFill>
                                  <a:latin typeface="Cambria Math" panose="02040503050406030204" pitchFamily="18" charset="0"/>
                                  <a:ea typeface="+mn-ea"/>
                                  <a:cs typeface="+mn-cs"/>
                                </a:rPr>
                                <m:t>𝑧</m:t>
                              </m:r>
                            </m:sub>
                          </m:sSub>
                        </m:e>
                      </m:d>
                      <m:r>
                        <a:rPr lang="en-US" sz="6400" b="0" i="1" kern="1200">
                          <a:solidFill>
                            <a:prstClr val="black"/>
                          </a:solidFill>
                          <a:latin typeface="Cambria Math" panose="02040503050406030204" pitchFamily="18" charset="0"/>
                          <a:ea typeface="+mn-ea"/>
                          <a:cs typeface="+mn-cs"/>
                        </a:rPr>
                        <m:t>,</m:t>
                      </m:r>
                      <m:d>
                        <m:dPr>
                          <m:begChr m:val="‖"/>
                          <m:endChr m:val="‖"/>
                          <m:ctrlPr>
                            <a:rPr lang="en-US" sz="6400" b="0" i="1" kern="1200">
                              <a:solidFill>
                                <a:prstClr val="black"/>
                              </a:solidFill>
                              <a:latin typeface="Cambria Math" panose="02040503050406030204" pitchFamily="18" charset="0"/>
                              <a:ea typeface="+mn-ea"/>
                              <a:cs typeface="+mn-cs"/>
                            </a:rPr>
                          </m:ctrlPr>
                        </m:dPr>
                        <m:e>
                          <m:r>
                            <a:rPr lang="en-US" sz="6400" i="1" kern="1200">
                              <a:solidFill>
                                <a:prstClr val="black"/>
                              </a:solidFill>
                              <a:latin typeface="Cambria Math" panose="02040503050406030204" pitchFamily="18" charset="0"/>
                              <a:ea typeface="+mn-ea"/>
                              <a:cs typeface="+mn-cs"/>
                            </a:rPr>
                            <m:t>𝒏</m:t>
                          </m:r>
                        </m:e>
                      </m:d>
                      <m:r>
                        <a:rPr lang="en-US" sz="6400" b="0" i="1" kern="1200">
                          <a:solidFill>
                            <a:prstClr val="black"/>
                          </a:solidFill>
                          <a:latin typeface="Cambria Math" panose="02040503050406030204" pitchFamily="18" charset="0"/>
                          <a:ea typeface="+mn-ea"/>
                          <a:cs typeface="+mn-cs"/>
                        </a:rPr>
                        <m:t>=1</m:t>
                      </m:r>
                    </m:oMath>
                  </m:oMathPara>
                </a14:m>
                <a:endParaRPr lang="en-US" sz="6400" b="0" kern="1200" dirty="0">
                  <a:solidFill>
                    <a:prstClr val="black"/>
                  </a:solidFill>
                  <a:ea typeface="ＭＳ Ｐゴシック" charset="0"/>
                  <a:cs typeface="+mn-cs"/>
                </a:endParaRPr>
              </a:p>
            </p:txBody>
          </p:sp>
        </mc:Choice>
        <mc:Fallback xmlns="">
          <p:sp>
            <p:nvSpPr>
              <p:cNvPr id="27" name="TextBox 26">
                <a:extLst>
                  <a:ext uri="{FF2B5EF4-FFF2-40B4-BE49-F238E27FC236}">
                    <a16:creationId xmlns:a16="http://schemas.microsoft.com/office/drawing/2014/main" id="{9FFFAD82-3E5D-4E54-87EE-914E5F8DBFE7}"/>
                  </a:ext>
                </a:extLst>
              </p:cNvPr>
              <p:cNvSpPr txBox="1">
                <a:spLocks noRot="1" noChangeAspect="1" noMove="1" noResize="1" noEditPoints="1" noAdjustHandles="1" noChangeArrowheads="1" noChangeShapeType="1" noTextEdit="1"/>
              </p:cNvSpPr>
              <p:nvPr/>
            </p:nvSpPr>
            <p:spPr>
              <a:xfrm>
                <a:off x="4239237" y="8941226"/>
                <a:ext cx="8785216" cy="1133195"/>
              </a:xfrm>
              <a:prstGeom prst="rect">
                <a:avLst/>
              </a:prstGeom>
              <a:blipFill>
                <a:blip r:embed="rId9"/>
                <a:stretch>
                  <a:fillRect/>
                </a:stretch>
              </a:blipFill>
              <a:ln w="28575">
                <a:solidFill>
                  <a:srgbClr val="FF0000"/>
                </a:solidFill>
              </a:ln>
            </p:spPr>
            <p:txBody>
              <a:bodyPr/>
              <a:lstStyle/>
              <a:p>
                <a:r>
                  <a:rPr lang="en-US">
                    <a:noFill/>
                  </a:rPr>
                  <a:t> </a:t>
                </a:r>
              </a:p>
            </p:txBody>
          </p:sp>
        </mc:Fallback>
      </mc:AlternateContent>
      <p:cxnSp>
        <p:nvCxnSpPr>
          <p:cNvPr id="28" name="Connector: Curved 27">
            <a:extLst>
              <a:ext uri="{FF2B5EF4-FFF2-40B4-BE49-F238E27FC236}">
                <a16:creationId xmlns:a16="http://schemas.microsoft.com/office/drawing/2014/main" id="{A6664668-0C2E-4025-BA44-ACE77333EC8A}"/>
              </a:ext>
            </a:extLst>
          </p:cNvPr>
          <p:cNvCxnSpPr>
            <a:cxnSpLocks/>
            <a:stCxn id="26" idx="2"/>
            <a:endCxn id="27" idx="3"/>
          </p:cNvCxnSpPr>
          <p:nvPr/>
        </p:nvCxnSpPr>
        <p:spPr>
          <a:xfrm rot="5400000">
            <a:off x="13680316" y="7388873"/>
            <a:ext cx="1463088" cy="2774814"/>
          </a:xfrm>
          <a:prstGeom prst="curved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5E38061B-62F6-4BB3-8675-F7D95B3F61CC}"/>
              </a:ext>
            </a:extLst>
          </p:cNvPr>
          <p:cNvSpPr/>
          <p:nvPr/>
        </p:nvSpPr>
        <p:spPr>
          <a:xfrm>
            <a:off x="18177673" y="3537508"/>
            <a:ext cx="2921539" cy="78068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4800" b="0" kern="1200" dirty="0">
              <a:solidFill>
                <a:prstClr val="white"/>
              </a:solidFill>
              <a:latin typeface="Arial" panose="020B0604020202020204"/>
            </a:endParaRPr>
          </a:p>
        </p:txBody>
      </p:sp>
      <p:grpSp>
        <p:nvGrpSpPr>
          <p:cNvPr id="34" name="Group 33">
            <a:extLst>
              <a:ext uri="{FF2B5EF4-FFF2-40B4-BE49-F238E27FC236}">
                <a16:creationId xmlns:a16="http://schemas.microsoft.com/office/drawing/2014/main" id="{33D03329-C982-43C9-8FD4-73F0507591A2}"/>
              </a:ext>
            </a:extLst>
          </p:cNvPr>
          <p:cNvGrpSpPr/>
          <p:nvPr/>
        </p:nvGrpSpPr>
        <p:grpSpPr>
          <a:xfrm>
            <a:off x="18072459" y="3766275"/>
            <a:ext cx="3131963" cy="7338847"/>
            <a:chOff x="6795827" y="1872108"/>
            <a:chExt cx="1722579" cy="4036367"/>
          </a:xfrm>
        </p:grpSpPr>
        <p:grpSp>
          <p:nvGrpSpPr>
            <p:cNvPr id="35" name="Group 34">
              <a:extLst>
                <a:ext uri="{FF2B5EF4-FFF2-40B4-BE49-F238E27FC236}">
                  <a16:creationId xmlns:a16="http://schemas.microsoft.com/office/drawing/2014/main" id="{65853A80-4BA5-478E-8C0F-5A3F95E222B1}"/>
                </a:ext>
              </a:extLst>
            </p:cNvPr>
            <p:cNvGrpSpPr/>
            <p:nvPr/>
          </p:nvGrpSpPr>
          <p:grpSpPr>
            <a:xfrm>
              <a:off x="6945307" y="1872108"/>
              <a:ext cx="1423621" cy="1934409"/>
              <a:chOff x="-2130424" y="631581"/>
              <a:chExt cx="2522031" cy="3426923"/>
            </a:xfrm>
          </p:grpSpPr>
          <p:pic>
            <p:nvPicPr>
              <p:cNvPr id="47" name="Picture 2" descr="C:\Users\david\Dropbox\talks\Oxford\misc\legendRGB.jpg">
                <a:extLst>
                  <a:ext uri="{FF2B5EF4-FFF2-40B4-BE49-F238E27FC236}">
                    <a16:creationId xmlns:a16="http://schemas.microsoft.com/office/drawing/2014/main" id="{DC6EE381-51B0-4C0C-B251-C11A421FFDE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30424" y="631581"/>
                <a:ext cx="2522031" cy="252203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AE586AB4-2916-40C4-8420-E884239AEB66}"/>
                  </a:ext>
                </a:extLst>
              </p:cNvPr>
              <p:cNvSpPr txBox="1"/>
              <p:nvPr/>
            </p:nvSpPr>
            <p:spPr>
              <a:xfrm>
                <a:off x="-2130424" y="3248815"/>
                <a:ext cx="2522031" cy="809689"/>
              </a:xfrm>
              <a:prstGeom prst="rect">
                <a:avLst/>
              </a:prstGeom>
              <a:noFill/>
            </p:spPr>
            <p:txBody>
              <a:bodyPr wrap="square" rtlCol="0">
                <a:spAutoFit/>
              </a:bodyPr>
              <a:lstStyle/>
              <a:p>
                <a:pPr defTabSz="914411" hangingPunct="1"/>
                <a:r>
                  <a:rPr lang="en-US" sz="4800" b="0" kern="1200" dirty="0">
                    <a:solidFill>
                      <a:prstClr val="black"/>
                    </a:solidFill>
                    <a:latin typeface="Palatino Linotype" panose="02040502050505030304" pitchFamily="18" charset="0"/>
                    <a:ea typeface="ＭＳ Ｐゴシック" charset="0"/>
                    <a:cs typeface="+mn-cs"/>
                  </a:rPr>
                  <a:t>Room</a:t>
                </a:r>
              </a:p>
            </p:txBody>
          </p:sp>
        </p:grpSp>
        <p:grpSp>
          <p:nvGrpSpPr>
            <p:cNvPr id="36" name="Group 35">
              <a:extLst>
                <a:ext uri="{FF2B5EF4-FFF2-40B4-BE49-F238E27FC236}">
                  <a16:creationId xmlns:a16="http://schemas.microsoft.com/office/drawing/2014/main" id="{E96B3073-6953-42CE-A45E-623C0FE7958C}"/>
                </a:ext>
              </a:extLst>
            </p:cNvPr>
            <p:cNvGrpSpPr/>
            <p:nvPr/>
          </p:nvGrpSpPr>
          <p:grpSpPr>
            <a:xfrm>
              <a:off x="6795827" y="3974066"/>
              <a:ext cx="1722579" cy="1934409"/>
              <a:chOff x="336069" y="427669"/>
              <a:chExt cx="3051654" cy="3426923"/>
            </a:xfrm>
          </p:grpSpPr>
          <p:sp>
            <p:nvSpPr>
              <p:cNvPr id="37" name="TextBox 36">
                <a:extLst>
                  <a:ext uri="{FF2B5EF4-FFF2-40B4-BE49-F238E27FC236}">
                    <a16:creationId xmlns:a16="http://schemas.microsoft.com/office/drawing/2014/main" id="{36A2FBF6-5CC0-45F2-B3A7-968A2283C313}"/>
                  </a:ext>
                </a:extLst>
              </p:cNvPr>
              <p:cNvSpPr txBox="1"/>
              <p:nvPr/>
            </p:nvSpPr>
            <p:spPr>
              <a:xfrm>
                <a:off x="336069" y="3044903"/>
                <a:ext cx="3051654" cy="809689"/>
              </a:xfrm>
              <a:prstGeom prst="rect">
                <a:avLst/>
              </a:prstGeom>
              <a:noFill/>
            </p:spPr>
            <p:txBody>
              <a:bodyPr wrap="square" rtlCol="0">
                <a:spAutoFit/>
              </a:bodyPr>
              <a:lstStyle/>
              <a:p>
                <a:pPr defTabSz="914411" hangingPunct="1"/>
                <a:r>
                  <a:rPr lang="en-US" sz="4800" b="0" kern="1200" dirty="0">
                    <a:solidFill>
                      <a:prstClr val="black"/>
                    </a:solidFill>
                    <a:latin typeface="Palatino Linotype" panose="02040502050505030304" pitchFamily="18" charset="0"/>
                    <a:ea typeface="ＭＳ Ｐゴシック" charset="0"/>
                    <a:cs typeface="+mn-cs"/>
                  </a:rPr>
                  <a:t>Legend</a:t>
                </a:r>
              </a:p>
            </p:txBody>
          </p:sp>
          <p:grpSp>
            <p:nvGrpSpPr>
              <p:cNvPr id="38" name="Group 37">
                <a:extLst>
                  <a:ext uri="{FF2B5EF4-FFF2-40B4-BE49-F238E27FC236}">
                    <a16:creationId xmlns:a16="http://schemas.microsoft.com/office/drawing/2014/main" id="{7669F0C7-F4C2-4559-8E15-84452F130A67}"/>
                  </a:ext>
                </a:extLst>
              </p:cNvPr>
              <p:cNvGrpSpPr/>
              <p:nvPr/>
            </p:nvGrpSpPr>
            <p:grpSpPr>
              <a:xfrm>
                <a:off x="600882" y="427669"/>
                <a:ext cx="2522028" cy="2522032"/>
                <a:chOff x="5091343" y="2302046"/>
                <a:chExt cx="2951214" cy="2951218"/>
              </a:xfrm>
            </p:grpSpPr>
            <p:pic>
              <p:nvPicPr>
                <p:cNvPr id="39" name="Picture 3" descr="C:\Users\david\Dropbox\talks\Oxford\misc\legend.png">
                  <a:extLst>
                    <a:ext uri="{FF2B5EF4-FFF2-40B4-BE49-F238E27FC236}">
                      <a16:creationId xmlns:a16="http://schemas.microsoft.com/office/drawing/2014/main" id="{4BC87A63-AA86-4B3C-AEDB-B0FE923CE29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91343" y="2302046"/>
                  <a:ext cx="2951214" cy="295121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9577E9DC-2784-4942-889D-87E329962C30}"/>
                    </a:ext>
                  </a:extLst>
                </p:cNvPr>
                <p:cNvGrpSpPr/>
                <p:nvPr/>
              </p:nvGrpSpPr>
              <p:grpSpPr>
                <a:xfrm>
                  <a:off x="6566950" y="2883678"/>
                  <a:ext cx="0" cy="2265176"/>
                  <a:chOff x="6560011" y="2861508"/>
                  <a:chExt cx="0" cy="2265176"/>
                </a:xfrm>
              </p:grpSpPr>
              <p:cxnSp>
                <p:nvCxnSpPr>
                  <p:cNvPr id="45" name="Straight Arrow Connector 44">
                    <a:extLst>
                      <a:ext uri="{FF2B5EF4-FFF2-40B4-BE49-F238E27FC236}">
                        <a16:creationId xmlns:a16="http://schemas.microsoft.com/office/drawing/2014/main" id="{EB0F1BEB-5B5C-461B-83CA-60EDFFFB729B}"/>
                      </a:ext>
                    </a:extLst>
                  </p:cNvPr>
                  <p:cNvCxnSpPr/>
                  <p:nvPr/>
                </p:nvCxnSpPr>
                <p:spPr>
                  <a:xfrm flipV="1">
                    <a:off x="6560011" y="4495800"/>
                    <a:ext cx="0" cy="6308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C3F70E2-6E2B-4CFD-A995-83AB7C7CA67B}"/>
                      </a:ext>
                    </a:extLst>
                  </p:cNvPr>
                  <p:cNvCxnSpPr/>
                  <p:nvPr/>
                </p:nvCxnSpPr>
                <p:spPr>
                  <a:xfrm rot="10800000" flipV="1">
                    <a:off x="6560011" y="2861508"/>
                    <a:ext cx="0" cy="6308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CDE9F55-835E-4843-A585-989177A57A56}"/>
                    </a:ext>
                  </a:extLst>
                </p:cNvPr>
                <p:cNvGrpSpPr/>
                <p:nvPr/>
              </p:nvGrpSpPr>
              <p:grpSpPr>
                <a:xfrm>
                  <a:off x="5446151" y="4016266"/>
                  <a:ext cx="2241599" cy="1"/>
                  <a:chOff x="5410200" y="4052046"/>
                  <a:chExt cx="2241599" cy="1"/>
                </a:xfrm>
              </p:grpSpPr>
              <p:cxnSp>
                <p:nvCxnSpPr>
                  <p:cNvPr id="43" name="Straight Arrow Connector 42">
                    <a:extLst>
                      <a:ext uri="{FF2B5EF4-FFF2-40B4-BE49-F238E27FC236}">
                        <a16:creationId xmlns:a16="http://schemas.microsoft.com/office/drawing/2014/main" id="{0D162168-08AF-4808-9F53-C9C1E7BB2122}"/>
                      </a:ext>
                    </a:extLst>
                  </p:cNvPr>
                  <p:cNvCxnSpPr/>
                  <p:nvPr/>
                </p:nvCxnSpPr>
                <p:spPr>
                  <a:xfrm rot="5400000" flipV="1">
                    <a:off x="5725642" y="3736604"/>
                    <a:ext cx="0" cy="6308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8E16A8C-4DBF-4668-98DA-787B2AC216ED}"/>
                      </a:ext>
                    </a:extLst>
                  </p:cNvPr>
                  <p:cNvCxnSpPr/>
                  <p:nvPr/>
                </p:nvCxnSpPr>
                <p:spPr>
                  <a:xfrm rot="16200000" flipV="1">
                    <a:off x="7336357" y="3736605"/>
                    <a:ext cx="0" cy="6308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Oval 41">
                  <a:extLst>
                    <a:ext uri="{FF2B5EF4-FFF2-40B4-BE49-F238E27FC236}">
                      <a16:creationId xmlns:a16="http://schemas.microsoft.com/office/drawing/2014/main" id="{6060CA2C-72A3-4EB3-A6EB-A37D9016EB57}"/>
                    </a:ext>
                  </a:extLst>
                </p:cNvPr>
                <p:cNvSpPr/>
                <p:nvPr/>
              </p:nvSpPr>
              <p:spPr>
                <a:xfrm>
                  <a:off x="6414550" y="3863867"/>
                  <a:ext cx="304800" cy="304800"/>
                </a:xfrm>
                <a:prstGeom prst="ellipse">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4800" b="0" kern="1200">
                    <a:solidFill>
                      <a:prstClr val="white"/>
                    </a:solidFill>
                    <a:latin typeface="Arial" panose="020B0604020202020204"/>
                  </a:endParaRPr>
                </a:p>
              </p:txBody>
            </p:sp>
          </p:grpSp>
        </p:grpSp>
      </p:grpSp>
      <p:sp>
        <p:nvSpPr>
          <p:cNvPr id="49" name="TextBox 48">
            <a:extLst>
              <a:ext uri="{FF2B5EF4-FFF2-40B4-BE49-F238E27FC236}">
                <a16:creationId xmlns:a16="http://schemas.microsoft.com/office/drawing/2014/main" id="{FA4A82C6-9D2D-4A59-B9B9-CD20802D9E1D}"/>
              </a:ext>
            </a:extLst>
          </p:cNvPr>
          <p:cNvSpPr txBox="1"/>
          <p:nvPr/>
        </p:nvSpPr>
        <p:spPr>
          <a:xfrm>
            <a:off x="3762811" y="12859079"/>
            <a:ext cx="16120405" cy="461665"/>
          </a:xfrm>
          <a:prstGeom prst="rect">
            <a:avLst/>
          </a:prstGeom>
          <a:noFill/>
        </p:spPr>
        <p:txBody>
          <a:bodyPr wrap="square" rtlCol="0">
            <a:spAutoFit/>
          </a:bodyPr>
          <a:lstStyle/>
          <a:p>
            <a:pPr algn="l" defTabSz="914411" hangingPunct="1"/>
            <a:r>
              <a:rPr lang="en-US" sz="2400" b="0" kern="1200" dirty="0">
                <a:solidFill>
                  <a:prstClr val="black"/>
                </a:solidFill>
                <a:ea typeface="ＭＳ Ｐゴシック" charset="0"/>
                <a:cs typeface="+mn-cs"/>
              </a:rPr>
              <a:t>Image credit: NYU Dataset, Silberman et al.  ECCV 2012</a:t>
            </a:r>
          </a:p>
        </p:txBody>
      </p:sp>
      <p:sp>
        <p:nvSpPr>
          <p:cNvPr id="3" name="TextBox 2">
            <a:extLst>
              <a:ext uri="{FF2B5EF4-FFF2-40B4-BE49-F238E27FC236}">
                <a16:creationId xmlns:a16="http://schemas.microsoft.com/office/drawing/2014/main" id="{E39F82FF-D694-6715-C73F-557B10E2D0A6}"/>
              </a:ext>
            </a:extLst>
          </p:cNvPr>
          <p:cNvSpPr txBox="1"/>
          <p:nvPr/>
        </p:nvSpPr>
        <p:spPr>
          <a:xfrm>
            <a:off x="18113534" y="12703758"/>
            <a:ext cx="6438729" cy="1012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4800" b="0" kern="1200" dirty="0">
                <a:ea typeface="ＭＳ Ｐゴシック" charset="0"/>
                <a:cs typeface="+mn-cs"/>
                <a:sym typeface="Helvetica Light"/>
              </a:rPr>
              <a:t>Slide by David </a:t>
            </a:r>
            <a:r>
              <a:rPr lang="en-US" sz="4800" b="0" kern="1200" dirty="0" err="1">
                <a:ea typeface="ＭＳ Ｐゴシック" charset="0"/>
                <a:cs typeface="+mn-cs"/>
                <a:sym typeface="Helvetica Light"/>
              </a:rPr>
              <a:t>Fouhey</a:t>
            </a:r>
            <a:endParaRPr lang="en-US" sz="4800" b="0" kern="1200" dirty="0">
              <a:ea typeface="ＭＳ Ｐゴシック" charset="0"/>
              <a:cs typeface="+mn-cs"/>
              <a:sym typeface="Helvetica Light"/>
            </a:endParaRPr>
          </a:p>
        </p:txBody>
      </p:sp>
    </p:spTree>
    <p:extLst>
      <p:ext uri="{BB962C8B-B14F-4D97-AF65-F5344CB8AC3E}">
        <p14:creationId xmlns:p14="http://schemas.microsoft.com/office/powerpoint/2010/main" val="4176843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52562-13D2-45D9-BBDD-E80E705CE63F}"/>
              </a:ext>
            </a:extLst>
          </p:cNvPr>
          <p:cNvSpPr>
            <a:spLocks noGrp="1"/>
          </p:cNvSpPr>
          <p:nvPr>
            <p:ph type="title"/>
          </p:nvPr>
        </p:nvSpPr>
        <p:spPr/>
        <p:txBody>
          <a:bodyPr/>
          <a:lstStyle/>
          <a:p>
            <a:r>
              <a:rPr lang="en-US" dirty="0"/>
              <a:t>Surface </a:t>
            </a:r>
            <a:r>
              <a:rPr lang="en-US" dirty="0" err="1"/>
              <a:t>Normals</a:t>
            </a:r>
            <a:endParaRPr lang="en-US" dirty="0"/>
          </a:p>
        </p:txBody>
      </p:sp>
      <p:pic>
        <p:nvPicPr>
          <p:cNvPr id="4" name="Picture 2" descr="http://balaton.graphics.cs.cmu.edu/dfouhey/deep3d/figData/figs/1098/crop.png">
            <a:extLst>
              <a:ext uri="{FF2B5EF4-FFF2-40B4-BE49-F238E27FC236}">
                <a16:creationId xmlns:a16="http://schemas.microsoft.com/office/drawing/2014/main" id="{ACD12A7D-687B-4BD1-9EFD-5693F1E5A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8205" y="6868200"/>
            <a:ext cx="7601568" cy="589179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D:\CVPR2015\Deep3d_ver1\rgb_001098.jpg">
            <a:extLst>
              <a:ext uri="{FF2B5EF4-FFF2-40B4-BE49-F238E27FC236}">
                <a16:creationId xmlns:a16="http://schemas.microsoft.com/office/drawing/2014/main" id="{99276FE8-252A-47EB-97E5-73BEAB601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2796" y="6858000"/>
            <a:ext cx="7346557" cy="588295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B20C29-1625-4D63-A9C3-3F7C562B66B7}"/>
              </a:ext>
            </a:extLst>
          </p:cNvPr>
          <p:cNvSpPr txBox="1"/>
          <p:nvPr/>
        </p:nvSpPr>
        <p:spPr>
          <a:xfrm>
            <a:off x="3498205" y="4947616"/>
            <a:ext cx="7601568" cy="1815882"/>
          </a:xfrm>
          <a:prstGeom prst="rect">
            <a:avLst/>
          </a:prstGeom>
          <a:noFill/>
        </p:spPr>
        <p:txBody>
          <a:bodyPr wrap="square" rtlCol="0">
            <a:spAutoFit/>
          </a:bodyPr>
          <a:lstStyle/>
          <a:p>
            <a:pPr defTabSz="914411" hangingPunct="1"/>
            <a:r>
              <a:rPr lang="en-US" sz="5600" b="0" kern="1200" dirty="0">
                <a:solidFill>
                  <a:prstClr val="black"/>
                </a:solidFill>
                <a:ea typeface="ＭＳ Ｐゴシック" charset="0"/>
                <a:cs typeface="+mn-cs"/>
              </a:rPr>
              <a:t>Input: HxWx3 </a:t>
            </a:r>
          </a:p>
          <a:p>
            <a:pPr defTabSz="914411" hangingPunct="1"/>
            <a:r>
              <a:rPr lang="en-US" sz="5600" b="0" kern="1200" dirty="0">
                <a:solidFill>
                  <a:prstClr val="black"/>
                </a:solidFill>
                <a:ea typeface="ＭＳ Ｐゴシック" charset="0"/>
                <a:cs typeface="+mn-cs"/>
              </a:rPr>
              <a:t>RGB Image</a:t>
            </a:r>
          </a:p>
        </p:txBody>
      </p:sp>
      <p:sp>
        <p:nvSpPr>
          <p:cNvPr id="7" name="TextBox 6">
            <a:extLst>
              <a:ext uri="{FF2B5EF4-FFF2-40B4-BE49-F238E27FC236}">
                <a16:creationId xmlns:a16="http://schemas.microsoft.com/office/drawing/2014/main" id="{7796CD62-6B7C-4FA4-9401-49E956EE40A0}"/>
              </a:ext>
            </a:extLst>
          </p:cNvPr>
          <p:cNvSpPr txBox="1"/>
          <p:nvPr/>
        </p:nvSpPr>
        <p:spPr>
          <a:xfrm>
            <a:off x="13572793" y="4947613"/>
            <a:ext cx="7346563" cy="1815882"/>
          </a:xfrm>
          <a:prstGeom prst="rect">
            <a:avLst/>
          </a:prstGeom>
          <a:noFill/>
        </p:spPr>
        <p:txBody>
          <a:bodyPr wrap="square" rtlCol="0">
            <a:spAutoFit/>
          </a:bodyPr>
          <a:lstStyle/>
          <a:p>
            <a:pPr defTabSz="914411" hangingPunct="1"/>
            <a:r>
              <a:rPr lang="en-US" sz="5600" b="0" kern="1200" dirty="0">
                <a:solidFill>
                  <a:prstClr val="black"/>
                </a:solidFill>
                <a:ea typeface="ＭＳ Ｐゴシック" charset="0"/>
                <a:cs typeface="+mn-cs"/>
              </a:rPr>
              <a:t>Output: HxWx3</a:t>
            </a:r>
          </a:p>
          <a:p>
            <a:pPr defTabSz="914411" hangingPunct="1"/>
            <a:r>
              <a:rPr lang="en-US" sz="5600" b="0" kern="1200" dirty="0" err="1">
                <a:solidFill>
                  <a:prstClr val="black"/>
                </a:solidFill>
                <a:ea typeface="ＭＳ Ｐゴシック" charset="0"/>
                <a:cs typeface="+mn-cs"/>
              </a:rPr>
              <a:t>Normals</a:t>
            </a:r>
            <a:endParaRPr lang="en-US" sz="5600" b="0" kern="1200" dirty="0">
              <a:solidFill>
                <a:prstClr val="black"/>
              </a:solidFill>
              <a:ea typeface="ＭＳ Ｐゴシック" charset="0"/>
              <a:cs typeface="+mn-cs"/>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9E7E08B-6388-4612-8246-7DD6500DB5D7}"/>
                  </a:ext>
                </a:extLst>
              </p:cNvPr>
              <p:cNvSpPr txBox="1"/>
              <p:nvPr/>
            </p:nvSpPr>
            <p:spPr>
              <a:xfrm>
                <a:off x="3516630" y="2861823"/>
                <a:ext cx="17350741" cy="1815882"/>
              </a:xfrm>
              <a:prstGeom prst="rect">
                <a:avLst/>
              </a:prstGeom>
              <a:noFill/>
            </p:spPr>
            <p:txBody>
              <a:bodyPr wrap="square" rtlCol="0">
                <a:spAutoFit/>
              </a:bodyPr>
              <a:lstStyle/>
              <a:p>
                <a:pPr defTabSz="914411" hangingPunct="1"/>
                <a:r>
                  <a:rPr lang="en-US" sz="5600" b="0" kern="1200" dirty="0">
                    <a:solidFill>
                      <a:prstClr val="black"/>
                    </a:solidFill>
                    <a:ea typeface="ＭＳ Ｐゴシック" charset="0"/>
                    <a:cs typeface="+mn-cs"/>
                  </a:rPr>
                  <a:t>Instead: train normal network to minimize </a:t>
                </a:r>
                <a14:m>
                  <m:oMath xmlns:m="http://schemas.openxmlformats.org/officeDocument/2006/math">
                    <m:d>
                      <m:dPr>
                        <m:begChr m:val="‖"/>
                        <m:endChr m:val="‖"/>
                        <m:ctrlPr>
                          <a:rPr lang="en-US" sz="5600" b="0" i="1" kern="1200">
                            <a:solidFill>
                              <a:prstClr val="black"/>
                            </a:solidFill>
                            <a:latin typeface="Cambria Math" panose="02040503050406030204" pitchFamily="18" charset="0"/>
                            <a:ea typeface="+mn-ea"/>
                            <a:cs typeface="+mn-cs"/>
                          </a:rPr>
                        </m:ctrlPr>
                      </m:dPr>
                      <m:e>
                        <m:sSub>
                          <m:sSubPr>
                            <m:ctrlPr>
                              <a:rPr lang="en-US" sz="5600" b="0" i="1" kern="1200">
                                <a:solidFill>
                                  <a:prstClr val="black"/>
                                </a:solidFill>
                                <a:latin typeface="Cambria Math" panose="02040503050406030204" pitchFamily="18" charset="0"/>
                                <a:ea typeface="+mn-ea"/>
                                <a:cs typeface="+mn-cs"/>
                              </a:rPr>
                            </m:ctrlPr>
                          </m:sSubPr>
                          <m:e>
                            <m:r>
                              <a:rPr lang="en-US" sz="5600" i="1" kern="1200">
                                <a:solidFill>
                                  <a:prstClr val="black"/>
                                </a:solidFill>
                                <a:latin typeface="Cambria Math" panose="02040503050406030204" pitchFamily="18" charset="0"/>
                                <a:ea typeface="+mn-ea"/>
                                <a:cs typeface="+mn-cs"/>
                              </a:rPr>
                              <m:t>𝒏</m:t>
                            </m:r>
                          </m:e>
                          <m:sub>
                            <m:r>
                              <a:rPr lang="en-US" sz="5600" b="0" i="1" kern="1200">
                                <a:solidFill>
                                  <a:prstClr val="black"/>
                                </a:solidFill>
                                <a:latin typeface="Cambria Math" panose="02040503050406030204" pitchFamily="18" charset="0"/>
                                <a:ea typeface="+mn-ea"/>
                                <a:cs typeface="+mn-cs"/>
                              </a:rPr>
                              <m:t>𝑖</m:t>
                            </m:r>
                          </m:sub>
                        </m:sSub>
                        <m:r>
                          <a:rPr lang="en-US" sz="5600" b="0" i="1" kern="1200">
                            <a:solidFill>
                              <a:prstClr val="black"/>
                            </a:solidFill>
                            <a:latin typeface="Cambria Math" panose="02040503050406030204" pitchFamily="18" charset="0"/>
                            <a:ea typeface="+mn-ea"/>
                            <a:cs typeface="+mn-cs"/>
                          </a:rPr>
                          <m:t>−</m:t>
                        </m:r>
                        <m:acc>
                          <m:accPr>
                            <m:chr m:val="̂"/>
                            <m:ctrlPr>
                              <a:rPr lang="en-US" sz="5600" b="0" i="1" kern="1200">
                                <a:solidFill>
                                  <a:prstClr val="black"/>
                                </a:solidFill>
                                <a:latin typeface="Cambria Math" panose="02040503050406030204" pitchFamily="18" charset="0"/>
                                <a:ea typeface="+mn-ea"/>
                                <a:cs typeface="+mn-cs"/>
                              </a:rPr>
                            </m:ctrlPr>
                          </m:accPr>
                          <m:e>
                            <m:sSub>
                              <m:sSubPr>
                                <m:ctrlPr>
                                  <a:rPr lang="en-US" sz="5600" b="0" i="1" kern="1200">
                                    <a:solidFill>
                                      <a:prstClr val="black"/>
                                    </a:solidFill>
                                    <a:latin typeface="Cambria Math" panose="02040503050406030204" pitchFamily="18" charset="0"/>
                                    <a:ea typeface="+mn-ea"/>
                                    <a:cs typeface="+mn-cs"/>
                                  </a:rPr>
                                </m:ctrlPr>
                              </m:sSubPr>
                              <m:e>
                                <m:r>
                                  <a:rPr lang="en-US" sz="5600" i="1" kern="1200">
                                    <a:solidFill>
                                      <a:prstClr val="black"/>
                                    </a:solidFill>
                                    <a:latin typeface="Cambria Math" panose="02040503050406030204" pitchFamily="18" charset="0"/>
                                    <a:ea typeface="+mn-ea"/>
                                    <a:cs typeface="+mn-cs"/>
                                  </a:rPr>
                                  <m:t>𝒏</m:t>
                                </m:r>
                              </m:e>
                              <m:sub>
                                <m:r>
                                  <a:rPr lang="en-US" sz="5600" b="0" i="1" kern="1200">
                                    <a:solidFill>
                                      <a:prstClr val="black"/>
                                    </a:solidFill>
                                    <a:latin typeface="Cambria Math" panose="02040503050406030204" pitchFamily="18" charset="0"/>
                                    <a:ea typeface="+mn-ea"/>
                                    <a:cs typeface="+mn-cs"/>
                                  </a:rPr>
                                  <m:t>𝑖</m:t>
                                </m:r>
                              </m:sub>
                            </m:sSub>
                          </m:e>
                        </m:acc>
                      </m:e>
                    </m:d>
                  </m:oMath>
                </a14:m>
                <a:r>
                  <a:rPr lang="en-US" sz="5600" b="0" kern="1200" dirty="0">
                    <a:solidFill>
                      <a:prstClr val="black"/>
                    </a:solidFill>
                    <a:ea typeface="ＭＳ Ｐゴシック" charset="0"/>
                    <a:cs typeface="+mn-cs"/>
                  </a:rPr>
                  <a:t> where </a:t>
                </a:r>
                <a14:m>
                  <m:oMath xmlns:m="http://schemas.openxmlformats.org/officeDocument/2006/math">
                    <m:sSub>
                      <m:sSubPr>
                        <m:ctrlPr>
                          <a:rPr lang="en-US" sz="5600" b="0" i="1" kern="1200">
                            <a:solidFill>
                              <a:prstClr val="black"/>
                            </a:solidFill>
                            <a:latin typeface="Cambria Math" panose="02040503050406030204" pitchFamily="18" charset="0"/>
                            <a:ea typeface="+mn-ea"/>
                            <a:cs typeface="+mn-cs"/>
                          </a:rPr>
                        </m:ctrlPr>
                      </m:sSubPr>
                      <m:e>
                        <m:r>
                          <a:rPr lang="en-US" sz="5600" i="1" kern="1200">
                            <a:solidFill>
                              <a:prstClr val="black"/>
                            </a:solidFill>
                            <a:latin typeface="Cambria Math" panose="02040503050406030204" pitchFamily="18" charset="0"/>
                            <a:ea typeface="+mn-ea"/>
                            <a:cs typeface="+mn-cs"/>
                          </a:rPr>
                          <m:t>𝒏</m:t>
                        </m:r>
                      </m:e>
                      <m:sub>
                        <m:r>
                          <a:rPr lang="en-US" sz="5600" b="0" i="1" kern="1200">
                            <a:solidFill>
                              <a:prstClr val="black"/>
                            </a:solidFill>
                            <a:latin typeface="Cambria Math" panose="02040503050406030204" pitchFamily="18" charset="0"/>
                            <a:ea typeface="+mn-ea"/>
                            <a:cs typeface="+mn-cs"/>
                          </a:rPr>
                          <m:t>𝑖</m:t>
                        </m:r>
                      </m:sub>
                    </m:sSub>
                  </m:oMath>
                </a14:m>
                <a:r>
                  <a:rPr lang="en-US" sz="5600" b="0" kern="1200" dirty="0">
                    <a:solidFill>
                      <a:prstClr val="black"/>
                    </a:solidFill>
                    <a:ea typeface="ＭＳ Ｐゴシック" charset="0"/>
                    <a:cs typeface="+mn-cs"/>
                  </a:rPr>
                  <a:t> is ground-truth and </a:t>
                </a:r>
                <a14:m>
                  <m:oMath xmlns:m="http://schemas.openxmlformats.org/officeDocument/2006/math">
                    <m:acc>
                      <m:accPr>
                        <m:chr m:val="̂"/>
                        <m:ctrlPr>
                          <a:rPr lang="en-US" sz="5600" b="0" i="1" kern="1200">
                            <a:solidFill>
                              <a:prstClr val="black"/>
                            </a:solidFill>
                            <a:latin typeface="Cambria Math" panose="02040503050406030204" pitchFamily="18" charset="0"/>
                            <a:ea typeface="+mn-ea"/>
                            <a:cs typeface="+mn-cs"/>
                          </a:rPr>
                        </m:ctrlPr>
                      </m:accPr>
                      <m:e>
                        <m:sSub>
                          <m:sSubPr>
                            <m:ctrlPr>
                              <a:rPr lang="en-US" sz="5600" b="0" i="1" kern="1200">
                                <a:solidFill>
                                  <a:prstClr val="black"/>
                                </a:solidFill>
                                <a:latin typeface="Cambria Math" panose="02040503050406030204" pitchFamily="18" charset="0"/>
                                <a:ea typeface="+mn-ea"/>
                                <a:cs typeface="+mn-cs"/>
                              </a:rPr>
                            </m:ctrlPr>
                          </m:sSubPr>
                          <m:e>
                            <m:r>
                              <a:rPr lang="en-US" sz="5600" i="1" kern="1200">
                                <a:solidFill>
                                  <a:prstClr val="black"/>
                                </a:solidFill>
                                <a:latin typeface="Cambria Math" panose="02040503050406030204" pitchFamily="18" charset="0"/>
                                <a:ea typeface="+mn-ea"/>
                                <a:cs typeface="+mn-cs"/>
                              </a:rPr>
                              <m:t>𝒏</m:t>
                            </m:r>
                          </m:e>
                          <m:sub>
                            <m:r>
                              <a:rPr lang="en-US" sz="5600" b="0" i="1" kern="1200">
                                <a:solidFill>
                                  <a:prstClr val="black"/>
                                </a:solidFill>
                                <a:latin typeface="Cambria Math" panose="02040503050406030204" pitchFamily="18" charset="0"/>
                                <a:ea typeface="+mn-ea"/>
                                <a:cs typeface="+mn-cs"/>
                              </a:rPr>
                              <m:t>𝑖</m:t>
                            </m:r>
                          </m:sub>
                        </m:sSub>
                      </m:e>
                    </m:acc>
                  </m:oMath>
                </a14:m>
                <a:r>
                  <a:rPr lang="en-US" sz="5600" b="0" kern="1200" dirty="0">
                    <a:solidFill>
                      <a:prstClr val="black"/>
                    </a:solidFill>
                    <a:ea typeface="ＭＳ Ｐゴシック" charset="0"/>
                    <a:cs typeface="+mn-cs"/>
                  </a:rPr>
                  <a:t> prediction at pixel </a:t>
                </a:r>
                <a:r>
                  <a:rPr lang="en-US" sz="5600" b="0" kern="1200" dirty="0" err="1">
                    <a:solidFill>
                      <a:prstClr val="black"/>
                    </a:solidFill>
                    <a:ea typeface="ＭＳ Ｐゴシック" charset="0"/>
                    <a:cs typeface="+mn-cs"/>
                  </a:rPr>
                  <a:t>i</a:t>
                </a:r>
                <a:r>
                  <a:rPr lang="en-US" sz="5600" b="0" kern="1200" dirty="0">
                    <a:solidFill>
                      <a:prstClr val="black"/>
                    </a:solidFill>
                    <a:ea typeface="ＭＳ Ｐゴシック" charset="0"/>
                    <a:cs typeface="+mn-cs"/>
                  </a:rPr>
                  <a:t>.</a:t>
                </a:r>
              </a:p>
            </p:txBody>
          </p:sp>
        </mc:Choice>
        <mc:Fallback xmlns="">
          <p:sp>
            <p:nvSpPr>
              <p:cNvPr id="17" name="TextBox 16">
                <a:extLst>
                  <a:ext uri="{FF2B5EF4-FFF2-40B4-BE49-F238E27FC236}">
                    <a16:creationId xmlns:a16="http://schemas.microsoft.com/office/drawing/2014/main" id="{09E7E08B-6388-4612-8246-7DD6500DB5D7}"/>
                  </a:ext>
                </a:extLst>
              </p:cNvPr>
              <p:cNvSpPr txBox="1">
                <a:spLocks noRot="1" noChangeAspect="1" noMove="1" noResize="1" noEditPoints="1" noAdjustHandles="1" noChangeArrowheads="1" noChangeShapeType="1" noTextEdit="1"/>
              </p:cNvSpPr>
              <p:nvPr/>
            </p:nvSpPr>
            <p:spPr>
              <a:xfrm>
                <a:off x="3516630" y="2861823"/>
                <a:ext cx="17350741" cy="1815882"/>
              </a:xfrm>
              <a:prstGeom prst="rect">
                <a:avLst/>
              </a:prstGeom>
              <a:blipFill>
                <a:blip r:embed="rId4"/>
                <a:stretch>
                  <a:fillRect t="-9396" b="-20134"/>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DA664CB7-EFCB-4423-B1E1-A879753D7A96}"/>
              </a:ext>
            </a:extLst>
          </p:cNvPr>
          <p:cNvSpPr txBox="1"/>
          <p:nvPr/>
        </p:nvSpPr>
        <p:spPr>
          <a:xfrm>
            <a:off x="3762811" y="12859079"/>
            <a:ext cx="16120405" cy="461665"/>
          </a:xfrm>
          <a:prstGeom prst="rect">
            <a:avLst/>
          </a:prstGeom>
          <a:noFill/>
        </p:spPr>
        <p:txBody>
          <a:bodyPr wrap="square" rtlCol="0">
            <a:spAutoFit/>
          </a:bodyPr>
          <a:lstStyle/>
          <a:p>
            <a:pPr algn="l" defTabSz="914411" hangingPunct="1"/>
            <a:r>
              <a:rPr lang="en-US" sz="2400" b="0" kern="1200" dirty="0">
                <a:solidFill>
                  <a:prstClr val="black"/>
                </a:solidFill>
                <a:ea typeface="ＭＳ Ｐゴシック" charset="0"/>
                <a:cs typeface="+mn-cs"/>
              </a:rPr>
              <a:t>Result credit: X. Wang, D. </a:t>
            </a:r>
            <a:r>
              <a:rPr lang="en-US" sz="2400" b="0" kern="1200" dirty="0" err="1">
                <a:solidFill>
                  <a:prstClr val="black"/>
                </a:solidFill>
                <a:ea typeface="ＭＳ Ｐゴシック" charset="0"/>
                <a:cs typeface="+mn-cs"/>
              </a:rPr>
              <a:t>Fouhey</a:t>
            </a:r>
            <a:r>
              <a:rPr lang="en-US" sz="2400" b="0" kern="1200" dirty="0">
                <a:solidFill>
                  <a:prstClr val="black"/>
                </a:solidFill>
                <a:ea typeface="ＭＳ Ｐゴシック" charset="0"/>
                <a:cs typeface="+mn-cs"/>
              </a:rPr>
              <a:t>, A. Gupta, </a:t>
            </a:r>
            <a:r>
              <a:rPr lang="en-US" sz="2400" b="0" i="1" kern="1200" dirty="0">
                <a:solidFill>
                  <a:prstClr val="black"/>
                </a:solidFill>
                <a:ea typeface="ＭＳ Ｐゴシック" charset="0"/>
                <a:cs typeface="+mn-cs"/>
              </a:rPr>
              <a:t>Designing Deep Networks for Surface Normal Estimation. </a:t>
            </a:r>
            <a:r>
              <a:rPr lang="en-US" sz="2400" b="0" kern="1200" dirty="0">
                <a:solidFill>
                  <a:prstClr val="black"/>
                </a:solidFill>
                <a:ea typeface="ＭＳ Ｐゴシック" charset="0"/>
                <a:cs typeface="+mn-cs"/>
              </a:rPr>
              <a:t>CVPR 2014</a:t>
            </a:r>
          </a:p>
        </p:txBody>
      </p:sp>
      <p:sp>
        <p:nvSpPr>
          <p:cNvPr id="3" name="TextBox 2">
            <a:extLst>
              <a:ext uri="{FF2B5EF4-FFF2-40B4-BE49-F238E27FC236}">
                <a16:creationId xmlns:a16="http://schemas.microsoft.com/office/drawing/2014/main" id="{7BB31168-BBCC-32A3-545F-A7061169A6C6}"/>
              </a:ext>
            </a:extLst>
          </p:cNvPr>
          <p:cNvSpPr txBox="1"/>
          <p:nvPr/>
        </p:nvSpPr>
        <p:spPr>
          <a:xfrm>
            <a:off x="18113534" y="12703758"/>
            <a:ext cx="6438729" cy="1012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4800" b="0" kern="1200" dirty="0">
                <a:ea typeface="ＭＳ Ｐゴシック" charset="0"/>
                <a:cs typeface="+mn-cs"/>
                <a:sym typeface="Helvetica Light"/>
              </a:rPr>
              <a:t>Slide by David </a:t>
            </a:r>
            <a:r>
              <a:rPr lang="en-US" sz="4800" b="0" kern="1200" dirty="0" err="1">
                <a:ea typeface="ＭＳ Ｐゴシック" charset="0"/>
                <a:cs typeface="+mn-cs"/>
                <a:sym typeface="Helvetica Light"/>
              </a:rPr>
              <a:t>Fouhey</a:t>
            </a:r>
            <a:endParaRPr lang="en-US" sz="4800" b="0" kern="1200" dirty="0">
              <a:ea typeface="ＭＳ Ｐゴシック" charset="0"/>
              <a:cs typeface="+mn-cs"/>
              <a:sym typeface="Helvetica Light"/>
            </a:endParaRPr>
          </a:p>
        </p:txBody>
      </p:sp>
    </p:spTree>
    <p:extLst>
      <p:ext uri="{BB962C8B-B14F-4D97-AF65-F5344CB8AC3E}">
        <p14:creationId xmlns:p14="http://schemas.microsoft.com/office/powerpoint/2010/main" val="4085052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9D403-513B-6AF2-4FD3-471A46914927}"/>
              </a:ext>
            </a:extLst>
          </p:cNvPr>
          <p:cNvSpPr>
            <a:spLocks noGrp="1"/>
          </p:cNvSpPr>
          <p:nvPr>
            <p:ph type="title"/>
          </p:nvPr>
        </p:nvSpPr>
        <p:spPr/>
        <p:txBody>
          <a:bodyPr/>
          <a:lstStyle/>
          <a:p>
            <a:r>
              <a:rPr lang="en-US" dirty="0"/>
              <a:t>Image Denoising</a:t>
            </a:r>
          </a:p>
        </p:txBody>
      </p:sp>
      <p:sp>
        <p:nvSpPr>
          <p:cNvPr id="6" name="Rectangle: Rounded Corners 5">
            <a:extLst>
              <a:ext uri="{FF2B5EF4-FFF2-40B4-BE49-F238E27FC236}">
                <a16:creationId xmlns:a16="http://schemas.microsoft.com/office/drawing/2014/main" id="{DFEE0B3A-3D5A-48E6-09DE-EB243D562E9B}"/>
              </a:ext>
            </a:extLst>
          </p:cNvPr>
          <p:cNvSpPr/>
          <p:nvPr/>
        </p:nvSpPr>
        <p:spPr>
          <a:xfrm>
            <a:off x="9458988" y="4673600"/>
            <a:ext cx="5069812" cy="43688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rPr>
              <a:t>Denoising neural network</a:t>
            </a:r>
          </a:p>
        </p:txBody>
      </p:sp>
      <p:grpSp>
        <p:nvGrpSpPr>
          <p:cNvPr id="9" name="Group 8">
            <a:extLst>
              <a:ext uri="{FF2B5EF4-FFF2-40B4-BE49-F238E27FC236}">
                <a16:creationId xmlns:a16="http://schemas.microsoft.com/office/drawing/2014/main" id="{07C83BC2-DDE0-8993-2188-82FA4B04A6E1}"/>
              </a:ext>
            </a:extLst>
          </p:cNvPr>
          <p:cNvGrpSpPr/>
          <p:nvPr/>
        </p:nvGrpSpPr>
        <p:grpSpPr>
          <a:xfrm>
            <a:off x="2385088" y="4673600"/>
            <a:ext cx="6603972" cy="4470344"/>
            <a:chOff x="1192544" y="2336800"/>
            <a:chExt cx="3301986" cy="2235172"/>
          </a:xfrm>
        </p:grpSpPr>
        <p:pic>
          <p:nvPicPr>
            <p:cNvPr id="4" name="Picture 3" descr="A close up of a person's face&#10;&#10;Description automatically generated with medium confidence">
              <a:extLst>
                <a:ext uri="{FF2B5EF4-FFF2-40B4-BE49-F238E27FC236}">
                  <a16:creationId xmlns:a16="http://schemas.microsoft.com/office/drawing/2014/main" id="{F71CD4CC-6CC1-BACE-3E98-131314C17C52}"/>
                </a:ext>
              </a:extLst>
            </p:cNvPr>
            <p:cNvPicPr>
              <a:picLocks noChangeAspect="1"/>
            </p:cNvPicPr>
            <p:nvPr/>
          </p:nvPicPr>
          <p:blipFill>
            <a:blip r:embed="rId2"/>
            <a:stretch>
              <a:fillRect/>
            </a:stretch>
          </p:blipFill>
          <p:spPr>
            <a:xfrm>
              <a:off x="1192544" y="2336800"/>
              <a:ext cx="2235172" cy="2235172"/>
            </a:xfrm>
            <a:prstGeom prst="rect">
              <a:avLst/>
            </a:prstGeom>
          </p:spPr>
        </p:pic>
        <p:sp>
          <p:nvSpPr>
            <p:cNvPr id="7" name="Arrow: Right 6">
              <a:extLst>
                <a:ext uri="{FF2B5EF4-FFF2-40B4-BE49-F238E27FC236}">
                  <a16:creationId xmlns:a16="http://schemas.microsoft.com/office/drawing/2014/main" id="{A0136A3D-3BCB-7888-0D13-6EA70FC738BE}"/>
                </a:ext>
              </a:extLst>
            </p:cNvPr>
            <p:cNvSpPr/>
            <p:nvPr/>
          </p:nvSpPr>
          <p:spPr>
            <a:xfrm>
              <a:off x="3662680" y="3054336"/>
              <a:ext cx="831850" cy="800100"/>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0"/>
            </a:p>
          </p:txBody>
        </p:sp>
      </p:grpSp>
      <p:grpSp>
        <p:nvGrpSpPr>
          <p:cNvPr id="10" name="Group 9">
            <a:extLst>
              <a:ext uri="{FF2B5EF4-FFF2-40B4-BE49-F238E27FC236}">
                <a16:creationId xmlns:a16="http://schemas.microsoft.com/office/drawing/2014/main" id="{54E42442-7AB7-FAAD-CCC8-CA12DDBB9039}"/>
              </a:ext>
            </a:extLst>
          </p:cNvPr>
          <p:cNvGrpSpPr/>
          <p:nvPr/>
        </p:nvGrpSpPr>
        <p:grpSpPr>
          <a:xfrm>
            <a:off x="14998728" y="4673600"/>
            <a:ext cx="6603972" cy="4470344"/>
            <a:chOff x="7499364" y="2336800"/>
            <a:chExt cx="3301986" cy="2235172"/>
          </a:xfrm>
        </p:grpSpPr>
        <p:pic>
          <p:nvPicPr>
            <p:cNvPr id="5" name="Picture 4" descr="A picture containing cat, mammal, domestic cat, looking&#10;&#10;Description automatically generated">
              <a:extLst>
                <a:ext uri="{FF2B5EF4-FFF2-40B4-BE49-F238E27FC236}">
                  <a16:creationId xmlns:a16="http://schemas.microsoft.com/office/drawing/2014/main" id="{09CA3C92-ED94-82C7-2987-A11EAFFCC513}"/>
                </a:ext>
              </a:extLst>
            </p:cNvPr>
            <p:cNvPicPr>
              <a:picLocks noChangeAspect="1"/>
            </p:cNvPicPr>
            <p:nvPr/>
          </p:nvPicPr>
          <p:blipFill>
            <a:blip r:embed="rId3"/>
            <a:stretch>
              <a:fillRect/>
            </a:stretch>
          </p:blipFill>
          <p:spPr>
            <a:xfrm>
              <a:off x="8566178" y="2336800"/>
              <a:ext cx="2235172" cy="2235172"/>
            </a:xfrm>
            <a:prstGeom prst="rect">
              <a:avLst/>
            </a:prstGeom>
          </p:spPr>
        </p:pic>
        <p:sp>
          <p:nvSpPr>
            <p:cNvPr id="8" name="Arrow: Right 7">
              <a:extLst>
                <a:ext uri="{FF2B5EF4-FFF2-40B4-BE49-F238E27FC236}">
                  <a16:creationId xmlns:a16="http://schemas.microsoft.com/office/drawing/2014/main" id="{0178FC1A-45AC-B75B-BA1F-B3293A53DE32}"/>
                </a:ext>
              </a:extLst>
            </p:cNvPr>
            <p:cNvSpPr/>
            <p:nvPr/>
          </p:nvSpPr>
          <p:spPr>
            <a:xfrm>
              <a:off x="7499364" y="3028950"/>
              <a:ext cx="831850" cy="800100"/>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0" dirty="0"/>
            </a:p>
          </p:txBody>
        </p:sp>
      </p:grpSp>
      <p:sp>
        <p:nvSpPr>
          <p:cNvPr id="15" name="TextBox 14">
            <a:extLst>
              <a:ext uri="{FF2B5EF4-FFF2-40B4-BE49-F238E27FC236}">
                <a16:creationId xmlns:a16="http://schemas.microsoft.com/office/drawing/2014/main" id="{D680833C-5CEC-4843-8E32-6068297A5938}"/>
              </a:ext>
            </a:extLst>
          </p:cNvPr>
          <p:cNvSpPr txBox="1"/>
          <p:nvPr/>
        </p:nvSpPr>
        <p:spPr>
          <a:xfrm>
            <a:off x="19299449" y="12852077"/>
            <a:ext cx="5035353" cy="584775"/>
          </a:xfrm>
          <a:prstGeom prst="rect">
            <a:avLst/>
          </a:prstGeom>
          <a:noFill/>
        </p:spPr>
        <p:txBody>
          <a:bodyPr wrap="none" rtlCol="0">
            <a:spAutoFit/>
          </a:bodyPr>
          <a:lstStyle/>
          <a:p>
            <a:r>
              <a:rPr lang="en-US" sz="3200" dirty="0"/>
              <a:t>Slide source: Steve Seitz</a:t>
            </a:r>
          </a:p>
        </p:txBody>
      </p:sp>
    </p:spTree>
    <p:extLst>
      <p:ext uri="{BB962C8B-B14F-4D97-AF65-F5344CB8AC3E}">
        <p14:creationId xmlns:p14="http://schemas.microsoft.com/office/powerpoint/2010/main" val="29281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9380-2A5F-4177-BB59-996897E60621}"/>
              </a:ext>
            </a:extLst>
          </p:cNvPr>
          <p:cNvSpPr>
            <a:spLocks noGrp="1"/>
          </p:cNvSpPr>
          <p:nvPr>
            <p:ph type="title"/>
          </p:nvPr>
        </p:nvSpPr>
        <p:spPr/>
        <p:txBody>
          <a:bodyPr/>
          <a:lstStyle/>
          <a:p>
            <a:r>
              <a:rPr lang="en-US" dirty="0"/>
              <a:t>“Semantic Segmentation”</a:t>
            </a:r>
          </a:p>
        </p:txBody>
      </p:sp>
      <p:grpSp>
        <p:nvGrpSpPr>
          <p:cNvPr id="27" name="Group 26">
            <a:extLst>
              <a:ext uri="{FF2B5EF4-FFF2-40B4-BE49-F238E27FC236}">
                <a16:creationId xmlns:a16="http://schemas.microsoft.com/office/drawing/2014/main" id="{979337FB-02AF-4CF7-A164-B98EAB0DF8FB}"/>
              </a:ext>
            </a:extLst>
          </p:cNvPr>
          <p:cNvGrpSpPr/>
          <p:nvPr/>
        </p:nvGrpSpPr>
        <p:grpSpPr>
          <a:xfrm>
            <a:off x="3384217" y="5568140"/>
            <a:ext cx="17615571" cy="6990040"/>
            <a:chOff x="168108" y="1992108"/>
            <a:chExt cx="8807785" cy="3495020"/>
          </a:xfrm>
        </p:grpSpPr>
        <p:grpSp>
          <p:nvGrpSpPr>
            <p:cNvPr id="22" name="Group 21">
              <a:extLst>
                <a:ext uri="{FF2B5EF4-FFF2-40B4-BE49-F238E27FC236}">
                  <a16:creationId xmlns:a16="http://schemas.microsoft.com/office/drawing/2014/main" id="{E859034A-5064-43C1-855C-01BA98578C34}"/>
                </a:ext>
              </a:extLst>
            </p:cNvPr>
            <p:cNvGrpSpPr/>
            <p:nvPr/>
          </p:nvGrpSpPr>
          <p:grpSpPr>
            <a:xfrm>
              <a:off x="168108" y="2515328"/>
              <a:ext cx="8807785" cy="2971800"/>
              <a:chOff x="92708" y="2297215"/>
              <a:chExt cx="8807785" cy="2971800"/>
            </a:xfrm>
          </p:grpSpPr>
          <p:pic>
            <p:nvPicPr>
              <p:cNvPr id="8" name="Picture 7">
                <a:extLst>
                  <a:ext uri="{FF2B5EF4-FFF2-40B4-BE49-F238E27FC236}">
                    <a16:creationId xmlns:a16="http://schemas.microsoft.com/office/drawing/2014/main" id="{A555BA86-4139-46AB-8560-C6C036270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5330" y="2297215"/>
                <a:ext cx="1985163" cy="2971800"/>
              </a:xfrm>
              <a:prstGeom prst="rect">
                <a:avLst/>
              </a:prstGeom>
            </p:spPr>
          </p:pic>
          <p:pic>
            <p:nvPicPr>
              <p:cNvPr id="9" name="Picture 8" descr="http://www.robots.ox.ac.uk/~szheng/crf-rnn-res-voc12-val/2007_000129.jpg">
                <a:extLst>
                  <a:ext uri="{FF2B5EF4-FFF2-40B4-BE49-F238E27FC236}">
                    <a16:creationId xmlns:a16="http://schemas.microsoft.com/office/drawing/2014/main" id="{EA3DEB03-ED5A-4059-B5AC-FD9FFF4207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97"/>
              <a:stretch/>
            </p:blipFill>
            <p:spPr bwMode="auto">
              <a:xfrm>
                <a:off x="4931813" y="2297215"/>
                <a:ext cx="1983517"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6D7FD70-D9BA-47A0-ABE6-B0E6B9F033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08" y="2297215"/>
                <a:ext cx="2282686" cy="2971800"/>
              </a:xfrm>
              <a:prstGeom prst="rect">
                <a:avLst/>
              </a:prstGeom>
            </p:spPr>
          </p:pic>
          <p:pic>
            <p:nvPicPr>
              <p:cNvPr id="21" name="Picture 20">
                <a:extLst>
                  <a:ext uri="{FF2B5EF4-FFF2-40B4-BE49-F238E27FC236}">
                    <a16:creationId xmlns:a16="http://schemas.microsoft.com/office/drawing/2014/main" id="{63C113D6-646C-40AF-BE14-FF1B70FA0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5394" y="2297215"/>
                <a:ext cx="2282687" cy="2971800"/>
              </a:xfrm>
              <a:prstGeom prst="rect">
                <a:avLst/>
              </a:prstGeom>
            </p:spPr>
          </p:pic>
        </p:grpSp>
        <p:sp>
          <p:nvSpPr>
            <p:cNvPr id="23" name="TextBox 22">
              <a:extLst>
                <a:ext uri="{FF2B5EF4-FFF2-40B4-BE49-F238E27FC236}">
                  <a16:creationId xmlns:a16="http://schemas.microsoft.com/office/drawing/2014/main" id="{B087920D-FCAB-420D-A7DC-9C4D6E503783}"/>
                </a:ext>
              </a:extLst>
            </p:cNvPr>
            <p:cNvSpPr txBox="1"/>
            <p:nvPr/>
          </p:nvSpPr>
          <p:spPr>
            <a:xfrm>
              <a:off x="168108" y="1992108"/>
              <a:ext cx="2282687" cy="477054"/>
            </a:xfrm>
            <a:prstGeom prst="rect">
              <a:avLst/>
            </a:prstGeom>
            <a:noFill/>
          </p:spPr>
          <p:txBody>
            <a:bodyPr wrap="square" rtlCol="0">
              <a:spAutoFit/>
            </a:bodyPr>
            <a:lstStyle/>
            <a:p>
              <a:pPr defTabSz="914411" hangingPunct="1"/>
              <a:r>
                <a:rPr lang="en-US" sz="5600" b="0" kern="1200" dirty="0">
                  <a:solidFill>
                    <a:prstClr val="black"/>
                  </a:solidFill>
                  <a:ea typeface="ＭＳ Ｐゴシック" charset="0"/>
                  <a:cs typeface="+mn-cs"/>
                </a:rPr>
                <a:t>Input</a:t>
              </a:r>
            </a:p>
          </p:txBody>
        </p:sp>
        <p:sp>
          <p:nvSpPr>
            <p:cNvPr id="24" name="TextBox 23">
              <a:extLst>
                <a:ext uri="{FF2B5EF4-FFF2-40B4-BE49-F238E27FC236}">
                  <a16:creationId xmlns:a16="http://schemas.microsoft.com/office/drawing/2014/main" id="{D7ECECFC-887F-4DEA-B160-90778E2BE1BA}"/>
                </a:ext>
              </a:extLst>
            </p:cNvPr>
            <p:cNvSpPr txBox="1"/>
            <p:nvPr/>
          </p:nvSpPr>
          <p:spPr>
            <a:xfrm>
              <a:off x="2450795" y="1992108"/>
              <a:ext cx="2282687" cy="477054"/>
            </a:xfrm>
            <a:prstGeom prst="rect">
              <a:avLst/>
            </a:prstGeom>
            <a:noFill/>
          </p:spPr>
          <p:txBody>
            <a:bodyPr wrap="square" rtlCol="0">
              <a:spAutoFit/>
            </a:bodyPr>
            <a:lstStyle/>
            <a:p>
              <a:pPr defTabSz="914411" hangingPunct="1"/>
              <a:r>
                <a:rPr lang="en-US" sz="5600" b="0" kern="1200" dirty="0">
                  <a:solidFill>
                    <a:prstClr val="black"/>
                  </a:solidFill>
                  <a:ea typeface="ＭＳ Ｐゴシック" charset="0"/>
                  <a:cs typeface="+mn-cs"/>
                </a:rPr>
                <a:t>Label</a:t>
              </a:r>
            </a:p>
          </p:txBody>
        </p:sp>
        <p:sp>
          <p:nvSpPr>
            <p:cNvPr id="25" name="TextBox 24">
              <a:extLst>
                <a:ext uri="{FF2B5EF4-FFF2-40B4-BE49-F238E27FC236}">
                  <a16:creationId xmlns:a16="http://schemas.microsoft.com/office/drawing/2014/main" id="{24B69D5F-A0CE-4166-A343-E1E45BBDEC7D}"/>
                </a:ext>
              </a:extLst>
            </p:cNvPr>
            <p:cNvSpPr txBox="1"/>
            <p:nvPr/>
          </p:nvSpPr>
          <p:spPr>
            <a:xfrm>
              <a:off x="5005566" y="1992108"/>
              <a:ext cx="1985164" cy="477054"/>
            </a:xfrm>
            <a:prstGeom prst="rect">
              <a:avLst/>
            </a:prstGeom>
            <a:noFill/>
          </p:spPr>
          <p:txBody>
            <a:bodyPr wrap="square" rtlCol="0">
              <a:spAutoFit/>
            </a:bodyPr>
            <a:lstStyle/>
            <a:p>
              <a:pPr defTabSz="914411" hangingPunct="1"/>
              <a:r>
                <a:rPr lang="en-US" sz="5600" b="0" kern="1200" dirty="0">
                  <a:solidFill>
                    <a:prstClr val="black"/>
                  </a:solidFill>
                  <a:ea typeface="ＭＳ Ｐゴシック" charset="0"/>
                  <a:cs typeface="+mn-cs"/>
                </a:rPr>
                <a:t>Input</a:t>
              </a:r>
            </a:p>
          </p:txBody>
        </p:sp>
        <p:sp>
          <p:nvSpPr>
            <p:cNvPr id="26" name="TextBox 25">
              <a:extLst>
                <a:ext uri="{FF2B5EF4-FFF2-40B4-BE49-F238E27FC236}">
                  <a16:creationId xmlns:a16="http://schemas.microsoft.com/office/drawing/2014/main" id="{64981FE6-523B-4D67-AB79-9A86076EB5E0}"/>
                </a:ext>
              </a:extLst>
            </p:cNvPr>
            <p:cNvSpPr txBox="1"/>
            <p:nvPr/>
          </p:nvSpPr>
          <p:spPr>
            <a:xfrm>
              <a:off x="6990730" y="1992108"/>
              <a:ext cx="1983517" cy="477054"/>
            </a:xfrm>
            <a:prstGeom prst="rect">
              <a:avLst/>
            </a:prstGeom>
            <a:noFill/>
          </p:spPr>
          <p:txBody>
            <a:bodyPr wrap="square" rtlCol="0">
              <a:spAutoFit/>
            </a:bodyPr>
            <a:lstStyle/>
            <a:p>
              <a:pPr defTabSz="914411" hangingPunct="1"/>
              <a:r>
                <a:rPr lang="en-US" sz="5600" b="0" kern="1200" dirty="0">
                  <a:solidFill>
                    <a:prstClr val="black"/>
                  </a:solidFill>
                  <a:ea typeface="ＭＳ Ｐゴシック" charset="0"/>
                  <a:cs typeface="+mn-cs"/>
                </a:rPr>
                <a:t>Label</a:t>
              </a:r>
            </a:p>
          </p:txBody>
        </p:sp>
      </p:grpSp>
      <p:sp>
        <p:nvSpPr>
          <p:cNvPr id="28" name="TextBox 27">
            <a:extLst>
              <a:ext uri="{FF2B5EF4-FFF2-40B4-BE49-F238E27FC236}">
                <a16:creationId xmlns:a16="http://schemas.microsoft.com/office/drawing/2014/main" id="{2A6B3F4C-E864-4123-A1EF-FEB63F9D7F43}"/>
              </a:ext>
            </a:extLst>
          </p:cNvPr>
          <p:cNvSpPr txBox="1"/>
          <p:nvPr/>
        </p:nvSpPr>
        <p:spPr>
          <a:xfrm>
            <a:off x="3516630" y="2798150"/>
            <a:ext cx="17350741" cy="2677656"/>
          </a:xfrm>
          <a:prstGeom prst="rect">
            <a:avLst/>
          </a:prstGeom>
          <a:noFill/>
        </p:spPr>
        <p:txBody>
          <a:bodyPr wrap="square" rtlCol="0">
            <a:spAutoFit/>
          </a:bodyPr>
          <a:lstStyle/>
          <a:p>
            <a:pPr defTabSz="914411" hangingPunct="1"/>
            <a:r>
              <a:rPr lang="en-US" sz="5600" b="0" kern="1200" dirty="0">
                <a:solidFill>
                  <a:prstClr val="black"/>
                </a:solidFill>
                <a:ea typeface="ＭＳ Ｐゴシック" charset="0"/>
                <a:cs typeface="+mn-cs"/>
              </a:rPr>
              <a:t>Each pixel has label, </a:t>
            </a:r>
            <a:r>
              <a:rPr lang="en-US" sz="5600" b="0" kern="1200" dirty="0" err="1">
                <a:solidFill>
                  <a:prstClr val="black"/>
                </a:solidFill>
                <a:ea typeface="ＭＳ Ｐゴシック" charset="0"/>
                <a:cs typeface="+mn-cs"/>
              </a:rPr>
              <a:t>inc.</a:t>
            </a:r>
            <a:r>
              <a:rPr lang="en-US" sz="5600" b="0" kern="1200" dirty="0">
                <a:solidFill>
                  <a:prstClr val="black"/>
                </a:solidFill>
                <a:ea typeface="ＭＳ Ｐゴシック" charset="0"/>
                <a:cs typeface="+mn-cs"/>
              </a:rPr>
              <a:t> </a:t>
            </a:r>
            <a:r>
              <a:rPr lang="en-US" sz="5600" kern="1200" dirty="0">
                <a:solidFill>
                  <a:prstClr val="black"/>
                </a:solidFill>
                <a:ea typeface="ＭＳ Ｐゴシック" charset="0"/>
                <a:cs typeface="+mn-cs"/>
              </a:rPr>
              <a:t>background</a:t>
            </a:r>
            <a:r>
              <a:rPr lang="en-US" sz="5600" b="0" kern="1200" dirty="0">
                <a:solidFill>
                  <a:prstClr val="black"/>
                </a:solidFill>
                <a:ea typeface="ＭＳ Ｐゴシック" charset="0"/>
                <a:cs typeface="+mn-cs"/>
              </a:rPr>
              <a:t>, and </a:t>
            </a:r>
            <a:r>
              <a:rPr lang="en-US" sz="5600" b="0" kern="1200" dirty="0">
                <a:ln w="9525">
                  <a:solidFill>
                    <a:sysClr val="windowText" lastClr="000000"/>
                  </a:solidFill>
                </a:ln>
                <a:solidFill>
                  <a:prstClr val="white"/>
                </a:solidFill>
                <a:ea typeface="ＭＳ Ｐゴシック" charset="0"/>
                <a:cs typeface="+mn-cs"/>
              </a:rPr>
              <a:t>unknown</a:t>
            </a:r>
            <a:endParaRPr lang="en-US" sz="5600" b="0" kern="1200" dirty="0">
              <a:solidFill>
                <a:prstClr val="black"/>
              </a:solidFill>
              <a:ea typeface="ＭＳ Ｐゴシック" charset="0"/>
              <a:cs typeface="+mn-cs"/>
            </a:endParaRPr>
          </a:p>
          <a:p>
            <a:pPr defTabSz="914411" hangingPunct="1"/>
            <a:r>
              <a:rPr lang="en-US" sz="5600" b="0" kern="1200" dirty="0">
                <a:solidFill>
                  <a:prstClr val="black"/>
                </a:solidFill>
                <a:ea typeface="ＭＳ Ｐゴシック" charset="0"/>
                <a:cs typeface="+mn-cs"/>
              </a:rPr>
              <a:t>Usually visualized by colors.</a:t>
            </a:r>
          </a:p>
          <a:p>
            <a:pPr defTabSz="914411" hangingPunct="1"/>
            <a:r>
              <a:rPr lang="en-US" sz="5600" b="0" kern="1200" dirty="0">
                <a:solidFill>
                  <a:prstClr val="black"/>
                </a:solidFill>
                <a:ea typeface="ＭＳ Ｐゴシック" charset="0"/>
                <a:cs typeface="+mn-cs"/>
              </a:rPr>
              <a:t>Note: don’t distinguish between object </a:t>
            </a:r>
            <a:r>
              <a:rPr lang="en-US" sz="5600" b="0" i="1" kern="1200" dirty="0">
                <a:solidFill>
                  <a:prstClr val="black"/>
                </a:solidFill>
                <a:ea typeface="ＭＳ Ｐゴシック" charset="0"/>
                <a:cs typeface="+mn-cs"/>
              </a:rPr>
              <a:t>instances</a:t>
            </a:r>
          </a:p>
        </p:txBody>
      </p:sp>
      <p:sp>
        <p:nvSpPr>
          <p:cNvPr id="29" name="TextBox 28">
            <a:extLst>
              <a:ext uri="{FF2B5EF4-FFF2-40B4-BE49-F238E27FC236}">
                <a16:creationId xmlns:a16="http://schemas.microsoft.com/office/drawing/2014/main" id="{11930963-BCF0-4F85-B250-702986C7AFAC}"/>
              </a:ext>
            </a:extLst>
          </p:cNvPr>
          <p:cNvSpPr txBox="1"/>
          <p:nvPr/>
        </p:nvSpPr>
        <p:spPr>
          <a:xfrm>
            <a:off x="3762811" y="12859079"/>
            <a:ext cx="16120405" cy="461665"/>
          </a:xfrm>
          <a:prstGeom prst="rect">
            <a:avLst/>
          </a:prstGeom>
          <a:noFill/>
        </p:spPr>
        <p:txBody>
          <a:bodyPr wrap="square" rtlCol="0">
            <a:spAutoFit/>
          </a:bodyPr>
          <a:lstStyle/>
          <a:p>
            <a:pPr algn="l" defTabSz="914411" hangingPunct="1"/>
            <a:r>
              <a:rPr lang="en-US" sz="2400" b="0" kern="1200" dirty="0">
                <a:solidFill>
                  <a:prstClr val="black"/>
                </a:solidFill>
                <a:ea typeface="ＭＳ Ｐゴシック" charset="0"/>
                <a:cs typeface="+mn-cs"/>
              </a:rPr>
              <a:t>Image Credit: Everingham et al. Pascal VOC 2012.</a:t>
            </a:r>
          </a:p>
        </p:txBody>
      </p:sp>
      <p:sp>
        <p:nvSpPr>
          <p:cNvPr id="3" name="TextBox 2">
            <a:extLst>
              <a:ext uri="{FF2B5EF4-FFF2-40B4-BE49-F238E27FC236}">
                <a16:creationId xmlns:a16="http://schemas.microsoft.com/office/drawing/2014/main" id="{D0616732-6D4B-0569-3C7F-0B9AC67D4427}"/>
              </a:ext>
            </a:extLst>
          </p:cNvPr>
          <p:cNvSpPr txBox="1"/>
          <p:nvPr/>
        </p:nvSpPr>
        <p:spPr>
          <a:xfrm>
            <a:off x="18113534" y="12703758"/>
            <a:ext cx="6438729" cy="1012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4800" b="0" kern="1200" dirty="0">
                <a:ea typeface="ＭＳ Ｐゴシック" charset="0"/>
                <a:cs typeface="+mn-cs"/>
                <a:sym typeface="Helvetica Light"/>
              </a:rPr>
              <a:t>Slide by David </a:t>
            </a:r>
            <a:r>
              <a:rPr lang="en-US" sz="4800" b="0" kern="1200" dirty="0" err="1">
                <a:ea typeface="ＭＳ Ｐゴシック" charset="0"/>
                <a:cs typeface="+mn-cs"/>
                <a:sym typeface="Helvetica Light"/>
              </a:rPr>
              <a:t>Fouhey</a:t>
            </a:r>
            <a:endParaRPr lang="en-US" sz="4800" b="0" kern="1200" dirty="0">
              <a:ea typeface="ＭＳ Ｐゴシック" charset="0"/>
              <a:cs typeface="+mn-cs"/>
              <a:sym typeface="Helvetica Light"/>
            </a:endParaRPr>
          </a:p>
        </p:txBody>
      </p:sp>
    </p:spTree>
    <p:extLst>
      <p:ext uri="{BB962C8B-B14F-4D97-AF65-F5344CB8AC3E}">
        <p14:creationId xmlns:p14="http://schemas.microsoft.com/office/powerpoint/2010/main" val="85085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2249489"/>
            <a:ext cx="24040968" cy="9241027"/>
          </a:xfrm>
          <a:prstGeom prst="rect">
            <a:avLst/>
          </a:prstGeom>
        </p:spPr>
      </p:pic>
      <p:sp>
        <p:nvSpPr>
          <p:cNvPr id="5" name="TextBox 4"/>
          <p:cNvSpPr txBox="1"/>
          <p:nvPr/>
        </p:nvSpPr>
        <p:spPr>
          <a:xfrm>
            <a:off x="2911951" y="165160"/>
            <a:ext cx="18217101" cy="16978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499" tIns="190499" rIns="190499" bIns="190499" numCol="1" spcCol="38100" rtlCol="0" anchor="ctr">
            <a:spAutoFit/>
          </a:bodyPr>
          <a:lstStyle/>
          <a:p>
            <a:pPr defTabSz="2190777"/>
            <a:r>
              <a:rPr lang="en-US" sz="8533" b="0" kern="1200" dirty="0">
                <a:ea typeface="ＭＳ Ｐゴシック" charset="0"/>
                <a:cs typeface="+mn-cs"/>
                <a:sym typeface="Helvetica Light"/>
              </a:rPr>
              <a:t>Generic: Image-to-Image Translation</a:t>
            </a:r>
          </a:p>
        </p:txBody>
      </p:sp>
    </p:spTree>
    <p:extLst>
      <p:ext uri="{BB962C8B-B14F-4D97-AF65-F5344CB8AC3E}">
        <p14:creationId xmlns:p14="http://schemas.microsoft.com/office/powerpoint/2010/main" val="3884138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E5BB2-CD70-4146-8B0C-6C2AA9B789FB}"/>
              </a:ext>
            </a:extLst>
          </p:cNvPr>
          <p:cNvSpPr>
            <a:spLocks noGrp="1"/>
          </p:cNvSpPr>
          <p:nvPr>
            <p:ph type="title"/>
          </p:nvPr>
        </p:nvSpPr>
        <p:spPr/>
        <p:txBody>
          <a:bodyPr/>
          <a:lstStyle/>
          <a:p>
            <a:r>
              <a:rPr lang="en-US" dirty="0"/>
              <a:t>First – Two “Wrong” Ways</a:t>
            </a:r>
          </a:p>
        </p:txBody>
      </p:sp>
      <p:sp>
        <p:nvSpPr>
          <p:cNvPr id="3" name="Content Placeholder 2">
            <a:extLst>
              <a:ext uri="{FF2B5EF4-FFF2-40B4-BE49-F238E27FC236}">
                <a16:creationId xmlns:a16="http://schemas.microsoft.com/office/drawing/2014/main" id="{1CC0DBB5-A014-4176-888A-53FED8791024}"/>
              </a:ext>
            </a:extLst>
          </p:cNvPr>
          <p:cNvSpPr>
            <a:spLocks noGrp="1"/>
          </p:cNvSpPr>
          <p:nvPr>
            <p:ph idx="1"/>
          </p:nvPr>
        </p:nvSpPr>
        <p:spPr/>
        <p:txBody>
          <a:bodyPr/>
          <a:lstStyle/>
          <a:p>
            <a:r>
              <a:rPr lang="en-US" dirty="0"/>
              <a:t>It’s helpful to see two “wrong” ways to do this.</a:t>
            </a:r>
          </a:p>
        </p:txBody>
      </p:sp>
      <p:sp>
        <p:nvSpPr>
          <p:cNvPr id="4" name="TextBox 3">
            <a:extLst>
              <a:ext uri="{FF2B5EF4-FFF2-40B4-BE49-F238E27FC236}">
                <a16:creationId xmlns:a16="http://schemas.microsoft.com/office/drawing/2014/main" id="{78C69E0C-9479-B74D-BD89-AF154179059B}"/>
              </a:ext>
            </a:extLst>
          </p:cNvPr>
          <p:cNvSpPr txBox="1"/>
          <p:nvPr/>
        </p:nvSpPr>
        <p:spPr>
          <a:xfrm>
            <a:off x="18113534" y="12703758"/>
            <a:ext cx="6438729" cy="1012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4800" b="0" kern="1200" dirty="0">
                <a:ea typeface="ＭＳ Ｐゴシック" charset="0"/>
                <a:cs typeface="+mn-cs"/>
                <a:sym typeface="Helvetica Light"/>
              </a:rPr>
              <a:t>Slide by David </a:t>
            </a:r>
            <a:r>
              <a:rPr lang="en-US" sz="4800" b="0" kern="1200" dirty="0" err="1">
                <a:ea typeface="ＭＳ Ｐゴシック" charset="0"/>
                <a:cs typeface="+mn-cs"/>
                <a:sym typeface="Helvetica Light"/>
              </a:rPr>
              <a:t>Fouhey</a:t>
            </a:r>
            <a:endParaRPr lang="en-US" sz="4800" b="0" kern="1200" dirty="0">
              <a:ea typeface="ＭＳ Ｐゴシック" charset="0"/>
              <a:cs typeface="+mn-cs"/>
              <a:sym typeface="Helvetica Light"/>
            </a:endParaRPr>
          </a:p>
        </p:txBody>
      </p:sp>
    </p:spTree>
    <p:extLst>
      <p:ext uri="{BB962C8B-B14F-4D97-AF65-F5344CB8AC3E}">
        <p14:creationId xmlns:p14="http://schemas.microsoft.com/office/powerpoint/2010/main" val="1392071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4CCDB-A852-4F89-B537-0F203969C476}"/>
              </a:ext>
            </a:extLst>
          </p:cNvPr>
          <p:cNvSpPr>
            <a:spLocks noGrp="1"/>
          </p:cNvSpPr>
          <p:nvPr>
            <p:ph type="title"/>
          </p:nvPr>
        </p:nvSpPr>
        <p:spPr/>
        <p:txBody>
          <a:bodyPr/>
          <a:lstStyle/>
          <a:p>
            <a:r>
              <a:rPr lang="en-US" dirty="0"/>
              <a:t>Why Not Stack Convolutions?</a:t>
            </a:r>
          </a:p>
        </p:txBody>
      </p:sp>
      <p:grpSp>
        <p:nvGrpSpPr>
          <p:cNvPr id="41" name="Group 40">
            <a:extLst>
              <a:ext uri="{FF2B5EF4-FFF2-40B4-BE49-F238E27FC236}">
                <a16:creationId xmlns:a16="http://schemas.microsoft.com/office/drawing/2014/main" id="{37698BFA-9E26-4BCA-A653-BBFC653C8DDC}"/>
              </a:ext>
            </a:extLst>
          </p:cNvPr>
          <p:cNvGrpSpPr/>
          <p:nvPr/>
        </p:nvGrpSpPr>
        <p:grpSpPr>
          <a:xfrm>
            <a:off x="3298623" y="2917291"/>
            <a:ext cx="16969517" cy="5060669"/>
            <a:chOff x="125310" y="1458645"/>
            <a:chExt cx="8484759" cy="2530334"/>
          </a:xfrm>
        </p:grpSpPr>
        <p:grpSp>
          <p:nvGrpSpPr>
            <p:cNvPr id="4" name="Group 3">
              <a:extLst>
                <a:ext uri="{FF2B5EF4-FFF2-40B4-BE49-F238E27FC236}">
                  <a16:creationId xmlns:a16="http://schemas.microsoft.com/office/drawing/2014/main" id="{12A05844-9525-4BD5-8EB2-943AF0DDC910}"/>
                </a:ext>
              </a:extLst>
            </p:cNvPr>
            <p:cNvGrpSpPr/>
            <p:nvPr/>
          </p:nvGrpSpPr>
          <p:grpSpPr>
            <a:xfrm>
              <a:off x="125310" y="1458645"/>
              <a:ext cx="1415602" cy="2530334"/>
              <a:chOff x="628650" y="1701926"/>
              <a:chExt cx="1415602" cy="2530334"/>
            </a:xfrm>
          </p:grpSpPr>
          <p:sp>
            <p:nvSpPr>
              <p:cNvPr id="5" name="Cube 4">
                <a:extLst>
                  <a:ext uri="{FF2B5EF4-FFF2-40B4-BE49-F238E27FC236}">
                    <a16:creationId xmlns:a16="http://schemas.microsoft.com/office/drawing/2014/main" id="{FDA436AE-4779-4D87-992A-07BF963454D2}"/>
                  </a:ext>
                </a:extLst>
              </p:cNvPr>
              <p:cNvSpPr/>
              <p:nvPr/>
            </p:nvSpPr>
            <p:spPr>
              <a:xfrm>
                <a:off x="1220911" y="2297939"/>
                <a:ext cx="672506" cy="1934321"/>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6" name="TextBox 5">
                <a:extLst>
                  <a:ext uri="{FF2B5EF4-FFF2-40B4-BE49-F238E27FC236}">
                    <a16:creationId xmlns:a16="http://schemas.microsoft.com/office/drawing/2014/main" id="{8E4756B7-6032-499E-BFB6-70E633F156EA}"/>
                  </a:ext>
                </a:extLst>
              </p:cNvPr>
              <p:cNvSpPr txBox="1"/>
              <p:nvPr/>
            </p:nvSpPr>
            <p:spPr>
              <a:xfrm>
                <a:off x="628650" y="3105710"/>
                <a:ext cx="487087"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H</a:t>
                </a:r>
              </a:p>
            </p:txBody>
          </p:sp>
          <p:sp>
            <p:nvSpPr>
              <p:cNvPr id="7" name="TextBox 6">
                <a:extLst>
                  <a:ext uri="{FF2B5EF4-FFF2-40B4-BE49-F238E27FC236}">
                    <a16:creationId xmlns:a16="http://schemas.microsoft.com/office/drawing/2014/main" id="{2AB10EF3-95BA-4658-88B9-9640BF58D35F}"/>
                  </a:ext>
                </a:extLst>
              </p:cNvPr>
              <p:cNvSpPr txBox="1"/>
              <p:nvPr/>
            </p:nvSpPr>
            <p:spPr>
              <a:xfrm>
                <a:off x="872193" y="1940286"/>
                <a:ext cx="487087"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W</a:t>
                </a:r>
              </a:p>
            </p:txBody>
          </p:sp>
          <p:sp>
            <p:nvSpPr>
              <p:cNvPr id="8" name="TextBox 7">
                <a:extLst>
                  <a:ext uri="{FF2B5EF4-FFF2-40B4-BE49-F238E27FC236}">
                    <a16:creationId xmlns:a16="http://schemas.microsoft.com/office/drawing/2014/main" id="{C423D8B4-1AE8-4347-8D62-4D6D5D84C84B}"/>
                  </a:ext>
                </a:extLst>
              </p:cNvPr>
              <p:cNvSpPr txBox="1"/>
              <p:nvPr/>
            </p:nvSpPr>
            <p:spPr>
              <a:xfrm>
                <a:off x="1557165" y="1701926"/>
                <a:ext cx="487087"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C</a:t>
                </a:r>
              </a:p>
            </p:txBody>
          </p:sp>
        </p:grpSp>
        <p:sp>
          <p:nvSpPr>
            <p:cNvPr id="12" name="Cube 11">
              <a:extLst>
                <a:ext uri="{FF2B5EF4-FFF2-40B4-BE49-F238E27FC236}">
                  <a16:creationId xmlns:a16="http://schemas.microsoft.com/office/drawing/2014/main" id="{A59D24D7-29C0-47C7-995D-B2A0FC36644E}"/>
                </a:ext>
              </a:extLst>
            </p:cNvPr>
            <p:cNvSpPr/>
            <p:nvPr/>
          </p:nvSpPr>
          <p:spPr>
            <a:xfrm>
              <a:off x="1402542"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3" name="Cube 12">
              <a:extLst>
                <a:ext uri="{FF2B5EF4-FFF2-40B4-BE49-F238E27FC236}">
                  <a16:creationId xmlns:a16="http://schemas.microsoft.com/office/drawing/2014/main" id="{E0624902-643C-4059-A911-F1ED750B8CA4}"/>
                </a:ext>
              </a:extLst>
            </p:cNvPr>
            <p:cNvSpPr/>
            <p:nvPr/>
          </p:nvSpPr>
          <p:spPr>
            <a:xfrm>
              <a:off x="1791029"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4" name="Cube 13">
              <a:extLst>
                <a:ext uri="{FF2B5EF4-FFF2-40B4-BE49-F238E27FC236}">
                  <a16:creationId xmlns:a16="http://schemas.microsoft.com/office/drawing/2014/main" id="{3E2272F1-1C89-4228-BB8F-602A958905C8}"/>
                </a:ext>
              </a:extLst>
            </p:cNvPr>
            <p:cNvSpPr/>
            <p:nvPr/>
          </p:nvSpPr>
          <p:spPr>
            <a:xfrm>
              <a:off x="2179516"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5" name="Cube 14">
              <a:extLst>
                <a:ext uri="{FF2B5EF4-FFF2-40B4-BE49-F238E27FC236}">
                  <a16:creationId xmlns:a16="http://schemas.microsoft.com/office/drawing/2014/main" id="{90373132-2C60-4A78-9979-6289542333FA}"/>
                </a:ext>
              </a:extLst>
            </p:cNvPr>
            <p:cNvSpPr/>
            <p:nvPr/>
          </p:nvSpPr>
          <p:spPr>
            <a:xfrm>
              <a:off x="2568003"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8" name="Cube 17">
              <a:extLst>
                <a:ext uri="{FF2B5EF4-FFF2-40B4-BE49-F238E27FC236}">
                  <a16:creationId xmlns:a16="http://schemas.microsoft.com/office/drawing/2014/main" id="{79583854-96A6-43BF-8148-6C1B01E98948}"/>
                </a:ext>
              </a:extLst>
            </p:cNvPr>
            <p:cNvSpPr/>
            <p:nvPr/>
          </p:nvSpPr>
          <p:spPr>
            <a:xfrm>
              <a:off x="2956490"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30" name="Cube 29">
              <a:extLst>
                <a:ext uri="{FF2B5EF4-FFF2-40B4-BE49-F238E27FC236}">
                  <a16:creationId xmlns:a16="http://schemas.microsoft.com/office/drawing/2014/main" id="{B5F55A31-8F12-4069-BA70-5E397AF0C586}"/>
                </a:ext>
              </a:extLst>
            </p:cNvPr>
            <p:cNvSpPr/>
            <p:nvPr/>
          </p:nvSpPr>
          <p:spPr>
            <a:xfrm>
              <a:off x="4510438"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31" name="Cube 30">
              <a:extLst>
                <a:ext uri="{FF2B5EF4-FFF2-40B4-BE49-F238E27FC236}">
                  <a16:creationId xmlns:a16="http://schemas.microsoft.com/office/drawing/2014/main" id="{405D0B3A-85D7-4755-9141-90C1E8F447C8}"/>
                </a:ext>
              </a:extLst>
            </p:cNvPr>
            <p:cNvSpPr/>
            <p:nvPr/>
          </p:nvSpPr>
          <p:spPr>
            <a:xfrm>
              <a:off x="4898925"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32" name="Cube 31">
              <a:extLst>
                <a:ext uri="{FF2B5EF4-FFF2-40B4-BE49-F238E27FC236}">
                  <a16:creationId xmlns:a16="http://schemas.microsoft.com/office/drawing/2014/main" id="{4159791C-7967-4FDE-81B2-A63B23B3111A}"/>
                </a:ext>
              </a:extLst>
            </p:cNvPr>
            <p:cNvSpPr/>
            <p:nvPr/>
          </p:nvSpPr>
          <p:spPr>
            <a:xfrm>
              <a:off x="5287412"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33" name="Cube 32">
              <a:extLst>
                <a:ext uri="{FF2B5EF4-FFF2-40B4-BE49-F238E27FC236}">
                  <a16:creationId xmlns:a16="http://schemas.microsoft.com/office/drawing/2014/main" id="{6A9275CB-E0B4-46BF-B1FB-3ECE9B3ACEBD}"/>
                </a:ext>
              </a:extLst>
            </p:cNvPr>
            <p:cNvSpPr/>
            <p:nvPr/>
          </p:nvSpPr>
          <p:spPr>
            <a:xfrm>
              <a:off x="5675899"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6" name="Cube 25">
              <a:extLst>
                <a:ext uri="{FF2B5EF4-FFF2-40B4-BE49-F238E27FC236}">
                  <a16:creationId xmlns:a16="http://schemas.microsoft.com/office/drawing/2014/main" id="{392FA676-2E3A-4108-A830-6DE7840938E4}"/>
                </a:ext>
              </a:extLst>
            </p:cNvPr>
            <p:cNvSpPr/>
            <p:nvPr/>
          </p:nvSpPr>
          <p:spPr>
            <a:xfrm>
              <a:off x="6064386"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7" name="Cube 26">
              <a:extLst>
                <a:ext uri="{FF2B5EF4-FFF2-40B4-BE49-F238E27FC236}">
                  <a16:creationId xmlns:a16="http://schemas.microsoft.com/office/drawing/2014/main" id="{3EF64C64-E7B2-49DF-A712-FB498FD6EA5A}"/>
                </a:ext>
              </a:extLst>
            </p:cNvPr>
            <p:cNvSpPr/>
            <p:nvPr/>
          </p:nvSpPr>
          <p:spPr>
            <a:xfrm>
              <a:off x="6452873"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8" name="Cube 27">
              <a:extLst>
                <a:ext uri="{FF2B5EF4-FFF2-40B4-BE49-F238E27FC236}">
                  <a16:creationId xmlns:a16="http://schemas.microsoft.com/office/drawing/2014/main" id="{460AF0F2-8AD2-4534-BFF3-B5B5856E5E08}"/>
                </a:ext>
              </a:extLst>
            </p:cNvPr>
            <p:cNvSpPr/>
            <p:nvPr/>
          </p:nvSpPr>
          <p:spPr>
            <a:xfrm>
              <a:off x="6841360"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9" name="Cube 28">
              <a:extLst>
                <a:ext uri="{FF2B5EF4-FFF2-40B4-BE49-F238E27FC236}">
                  <a16:creationId xmlns:a16="http://schemas.microsoft.com/office/drawing/2014/main" id="{580BD15D-56F1-4100-8946-F2998E2C7B1E}"/>
                </a:ext>
              </a:extLst>
            </p:cNvPr>
            <p:cNvSpPr/>
            <p:nvPr/>
          </p:nvSpPr>
          <p:spPr>
            <a:xfrm>
              <a:off x="7229845" y="2054658"/>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34" name="TextBox 33">
              <a:extLst>
                <a:ext uri="{FF2B5EF4-FFF2-40B4-BE49-F238E27FC236}">
                  <a16:creationId xmlns:a16="http://schemas.microsoft.com/office/drawing/2014/main" id="{9655556F-9F6C-475F-A589-BB986110F1C2}"/>
                </a:ext>
              </a:extLst>
            </p:cNvPr>
            <p:cNvSpPr txBox="1"/>
            <p:nvPr/>
          </p:nvSpPr>
          <p:spPr>
            <a:xfrm>
              <a:off x="3664782" y="2666593"/>
              <a:ext cx="741188" cy="661719"/>
            </a:xfrm>
            <a:prstGeom prst="rect">
              <a:avLst/>
            </a:prstGeom>
            <a:solidFill>
              <a:schemeClr val="bg1"/>
            </a:solidFill>
            <a:ln>
              <a:noFill/>
            </a:ln>
          </p:spPr>
          <p:txBody>
            <a:bodyPr wrap="square" rtlCol="0">
              <a:spAutoFit/>
            </a:bodyPr>
            <a:lstStyle/>
            <a:p>
              <a:pPr defTabSz="914411" hangingPunct="1"/>
              <a:r>
                <a:rPr lang="en-US" sz="8000" b="0" kern="1200" dirty="0">
                  <a:solidFill>
                    <a:prstClr val="black"/>
                  </a:solidFill>
                  <a:ea typeface="ＭＳ Ｐゴシック" charset="0"/>
                  <a:cs typeface="+mn-cs"/>
                </a:rPr>
                <a:t>…</a:t>
              </a:r>
            </a:p>
          </p:txBody>
        </p:sp>
        <p:grpSp>
          <p:nvGrpSpPr>
            <p:cNvPr id="36" name="Group 35">
              <a:extLst>
                <a:ext uri="{FF2B5EF4-FFF2-40B4-BE49-F238E27FC236}">
                  <a16:creationId xmlns:a16="http://schemas.microsoft.com/office/drawing/2014/main" id="{53E8FAF5-42FF-4559-9ED6-9715BF68B608}"/>
                </a:ext>
              </a:extLst>
            </p:cNvPr>
            <p:cNvGrpSpPr/>
            <p:nvPr/>
          </p:nvGrpSpPr>
          <p:grpSpPr>
            <a:xfrm>
              <a:off x="7707951" y="1458645"/>
              <a:ext cx="902118" cy="2530334"/>
              <a:chOff x="1142132" y="1701926"/>
              <a:chExt cx="902118" cy="2530334"/>
            </a:xfrm>
          </p:grpSpPr>
          <p:sp>
            <p:nvSpPr>
              <p:cNvPr id="37" name="Cube 36">
                <a:extLst>
                  <a:ext uri="{FF2B5EF4-FFF2-40B4-BE49-F238E27FC236}">
                    <a16:creationId xmlns:a16="http://schemas.microsoft.com/office/drawing/2014/main" id="{CC7C00E1-097E-4A0E-8AEF-4CFC661C8FAC}"/>
                  </a:ext>
                </a:extLst>
              </p:cNvPr>
              <p:cNvSpPr/>
              <p:nvPr/>
            </p:nvSpPr>
            <p:spPr>
              <a:xfrm>
                <a:off x="1220911" y="2297939"/>
                <a:ext cx="672506" cy="1934321"/>
              </a:xfrm>
              <a:prstGeom prst="cube">
                <a:avLst>
                  <a:gd name="adj" fmla="val 67261"/>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38" name="TextBox 37">
                <a:extLst>
                  <a:ext uri="{FF2B5EF4-FFF2-40B4-BE49-F238E27FC236}">
                    <a16:creationId xmlns:a16="http://schemas.microsoft.com/office/drawing/2014/main" id="{6B3D7E52-9254-48B1-A2CA-F99321F15180}"/>
                  </a:ext>
                </a:extLst>
              </p:cNvPr>
              <p:cNvSpPr txBox="1"/>
              <p:nvPr/>
            </p:nvSpPr>
            <p:spPr>
              <a:xfrm>
                <a:off x="1462446" y="3105710"/>
                <a:ext cx="487086"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H</a:t>
                </a:r>
              </a:p>
            </p:txBody>
          </p:sp>
          <p:sp>
            <p:nvSpPr>
              <p:cNvPr id="39" name="TextBox 38">
                <a:extLst>
                  <a:ext uri="{FF2B5EF4-FFF2-40B4-BE49-F238E27FC236}">
                    <a16:creationId xmlns:a16="http://schemas.microsoft.com/office/drawing/2014/main" id="{25E92894-DA36-488D-AE65-B1A3726977EE}"/>
                  </a:ext>
                </a:extLst>
              </p:cNvPr>
              <p:cNvSpPr txBox="1"/>
              <p:nvPr/>
            </p:nvSpPr>
            <p:spPr>
              <a:xfrm>
                <a:off x="1142132" y="1903631"/>
                <a:ext cx="487086"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W</a:t>
                </a:r>
              </a:p>
            </p:txBody>
          </p:sp>
          <p:sp>
            <p:nvSpPr>
              <p:cNvPr id="40" name="TextBox 39">
                <a:extLst>
                  <a:ext uri="{FF2B5EF4-FFF2-40B4-BE49-F238E27FC236}">
                    <a16:creationId xmlns:a16="http://schemas.microsoft.com/office/drawing/2014/main" id="{D94306E4-1384-4692-84E8-3AF905349D6F}"/>
                  </a:ext>
                </a:extLst>
              </p:cNvPr>
              <p:cNvSpPr txBox="1"/>
              <p:nvPr/>
            </p:nvSpPr>
            <p:spPr>
              <a:xfrm>
                <a:off x="1557164" y="1701926"/>
                <a:ext cx="487086"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F</a:t>
                </a:r>
              </a:p>
            </p:txBody>
          </p:sp>
        </p:grpSp>
      </p:grpSp>
      <p:sp>
        <p:nvSpPr>
          <p:cNvPr id="42" name="TextBox 41">
            <a:extLst>
              <a:ext uri="{FF2B5EF4-FFF2-40B4-BE49-F238E27FC236}">
                <a16:creationId xmlns:a16="http://schemas.microsoft.com/office/drawing/2014/main" id="{75C21321-3258-48A5-A58C-AE35CDB1F437}"/>
              </a:ext>
            </a:extLst>
          </p:cNvPr>
          <p:cNvSpPr txBox="1"/>
          <p:nvPr/>
        </p:nvSpPr>
        <p:spPr>
          <a:xfrm>
            <a:off x="3123860" y="8388992"/>
            <a:ext cx="18093144" cy="2062103"/>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n 3x3 </a:t>
            </a:r>
            <a:r>
              <a:rPr lang="en-US" sz="6400" b="0" kern="1200" dirty="0" err="1">
                <a:solidFill>
                  <a:prstClr val="black"/>
                </a:solidFill>
                <a:ea typeface="ＭＳ Ｐゴシック" charset="0"/>
                <a:cs typeface="+mn-cs"/>
              </a:rPr>
              <a:t>convs</a:t>
            </a:r>
            <a:r>
              <a:rPr lang="en-US" sz="6400" b="0" kern="1200" dirty="0">
                <a:solidFill>
                  <a:prstClr val="black"/>
                </a:solidFill>
                <a:ea typeface="ＭＳ Ｐゴシック" charset="0"/>
                <a:cs typeface="+mn-cs"/>
              </a:rPr>
              <a:t> have a receptive field of 2n+1 pixels</a:t>
            </a:r>
          </a:p>
          <a:p>
            <a:pPr defTabSz="914411" hangingPunct="1"/>
            <a:r>
              <a:rPr lang="en-US" sz="6400" kern="1200" dirty="0">
                <a:solidFill>
                  <a:prstClr val="black"/>
                </a:solidFill>
                <a:ea typeface="ＭＳ Ｐゴシック" charset="0"/>
                <a:cs typeface="+mn-cs"/>
              </a:rPr>
              <a:t>How many convolutions until &gt;=200 pixels?</a:t>
            </a:r>
          </a:p>
        </p:txBody>
      </p:sp>
      <p:sp>
        <p:nvSpPr>
          <p:cNvPr id="43" name="TextBox 42">
            <a:extLst>
              <a:ext uri="{FF2B5EF4-FFF2-40B4-BE49-F238E27FC236}">
                <a16:creationId xmlns:a16="http://schemas.microsoft.com/office/drawing/2014/main" id="{4FCF1DFF-FC45-40CB-97AF-00D6C1DE4FFD}"/>
              </a:ext>
            </a:extLst>
          </p:cNvPr>
          <p:cNvSpPr txBox="1"/>
          <p:nvPr/>
        </p:nvSpPr>
        <p:spPr>
          <a:xfrm>
            <a:off x="3780607" y="10466334"/>
            <a:ext cx="16487533" cy="1077218"/>
          </a:xfrm>
          <a:prstGeom prst="rect">
            <a:avLst/>
          </a:prstGeom>
          <a:noFill/>
        </p:spPr>
        <p:txBody>
          <a:bodyPr wrap="square" rtlCol="0">
            <a:spAutoFit/>
          </a:bodyPr>
          <a:lstStyle/>
          <a:p>
            <a:pPr defTabSz="914411" hangingPunct="1"/>
            <a:r>
              <a:rPr lang="en-US" sz="6400" kern="1200" dirty="0">
                <a:solidFill>
                  <a:prstClr val="black"/>
                </a:solidFill>
                <a:ea typeface="ＭＳ Ｐゴシック" charset="0"/>
                <a:cs typeface="+mn-cs"/>
              </a:rPr>
              <a:t>100</a:t>
            </a:r>
          </a:p>
        </p:txBody>
      </p:sp>
      <p:sp>
        <p:nvSpPr>
          <p:cNvPr id="3" name="TextBox 2">
            <a:extLst>
              <a:ext uri="{FF2B5EF4-FFF2-40B4-BE49-F238E27FC236}">
                <a16:creationId xmlns:a16="http://schemas.microsoft.com/office/drawing/2014/main" id="{179AF6B4-250C-B08B-4AB1-35CB559539A3}"/>
              </a:ext>
            </a:extLst>
          </p:cNvPr>
          <p:cNvSpPr txBox="1"/>
          <p:nvPr/>
        </p:nvSpPr>
        <p:spPr>
          <a:xfrm>
            <a:off x="18113534" y="12703758"/>
            <a:ext cx="6438729" cy="1012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4800" b="0" kern="1200" dirty="0">
                <a:ea typeface="ＭＳ Ｐゴシック" charset="0"/>
                <a:cs typeface="+mn-cs"/>
                <a:sym typeface="Helvetica Light"/>
              </a:rPr>
              <a:t>Slide by David </a:t>
            </a:r>
            <a:r>
              <a:rPr lang="en-US" sz="4800" b="0" kern="1200" dirty="0" err="1">
                <a:ea typeface="ＭＳ Ｐゴシック" charset="0"/>
                <a:cs typeface="+mn-cs"/>
                <a:sym typeface="Helvetica Light"/>
              </a:rPr>
              <a:t>Fouhey</a:t>
            </a:r>
            <a:endParaRPr lang="en-US" sz="4800" b="0" kern="1200" dirty="0">
              <a:ea typeface="ＭＳ Ｐゴシック" charset="0"/>
              <a:cs typeface="+mn-cs"/>
              <a:sym typeface="Helvetica Light"/>
            </a:endParaRPr>
          </a:p>
        </p:txBody>
      </p:sp>
    </p:spTree>
    <p:extLst>
      <p:ext uri="{BB962C8B-B14F-4D97-AF65-F5344CB8AC3E}">
        <p14:creationId xmlns:p14="http://schemas.microsoft.com/office/powerpoint/2010/main" val="369512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E8284-246E-4FF3-B71F-9F76D076E66E}"/>
              </a:ext>
            </a:extLst>
          </p:cNvPr>
          <p:cNvSpPr>
            <a:spLocks noGrp="1"/>
          </p:cNvSpPr>
          <p:nvPr>
            <p:ph type="title"/>
          </p:nvPr>
        </p:nvSpPr>
        <p:spPr/>
        <p:txBody>
          <a:bodyPr/>
          <a:lstStyle/>
          <a:p>
            <a:r>
              <a:rPr lang="en-US" dirty="0"/>
              <a:t>Idea #2</a:t>
            </a:r>
          </a:p>
        </p:txBody>
      </p:sp>
      <p:sp>
        <p:nvSpPr>
          <p:cNvPr id="22" name="TextBox 21">
            <a:extLst>
              <a:ext uri="{FF2B5EF4-FFF2-40B4-BE49-F238E27FC236}">
                <a16:creationId xmlns:a16="http://schemas.microsoft.com/office/drawing/2014/main" id="{99221886-CE4A-4839-92AD-E5981D11E855}"/>
              </a:ext>
            </a:extLst>
          </p:cNvPr>
          <p:cNvSpPr txBox="1"/>
          <p:nvPr/>
        </p:nvSpPr>
        <p:spPr>
          <a:xfrm>
            <a:off x="3948236" y="2873170"/>
            <a:ext cx="16487533" cy="2062103"/>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Crop out every sub-window and predict the label in the middle.</a:t>
            </a:r>
            <a:endParaRPr lang="en-US" sz="6400" kern="1200" dirty="0">
              <a:solidFill>
                <a:prstClr val="black"/>
              </a:solidFill>
              <a:ea typeface="ＭＳ Ｐゴシック" charset="0"/>
              <a:cs typeface="+mn-cs"/>
            </a:endParaRPr>
          </a:p>
        </p:txBody>
      </p:sp>
      <p:pic>
        <p:nvPicPr>
          <p:cNvPr id="11" name="Picture 10">
            <a:extLst>
              <a:ext uri="{FF2B5EF4-FFF2-40B4-BE49-F238E27FC236}">
                <a16:creationId xmlns:a16="http://schemas.microsoft.com/office/drawing/2014/main" id="{D7BF2BE9-6D0A-47B3-900A-CE579348B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2699" y="6776687"/>
            <a:ext cx="6505701" cy="4879277"/>
          </a:xfrm>
          <a:prstGeom prst="rect">
            <a:avLst/>
          </a:prstGeom>
        </p:spPr>
      </p:pic>
      <p:grpSp>
        <p:nvGrpSpPr>
          <p:cNvPr id="5" name="Group 4">
            <a:extLst>
              <a:ext uri="{FF2B5EF4-FFF2-40B4-BE49-F238E27FC236}">
                <a16:creationId xmlns:a16="http://schemas.microsoft.com/office/drawing/2014/main" id="{2D71DAD1-4F8F-4072-96BB-45176549475B}"/>
              </a:ext>
            </a:extLst>
          </p:cNvPr>
          <p:cNvGrpSpPr/>
          <p:nvPr/>
        </p:nvGrpSpPr>
        <p:grpSpPr>
          <a:xfrm>
            <a:off x="4814795" y="6776683"/>
            <a:ext cx="1810757" cy="1810757"/>
            <a:chOff x="883397" y="3388342"/>
            <a:chExt cx="905378" cy="905378"/>
          </a:xfrm>
        </p:grpSpPr>
        <p:sp>
          <p:nvSpPr>
            <p:cNvPr id="19" name="Rectangle 18">
              <a:extLst>
                <a:ext uri="{FF2B5EF4-FFF2-40B4-BE49-F238E27FC236}">
                  <a16:creationId xmlns:a16="http://schemas.microsoft.com/office/drawing/2014/main" id="{A2A40F30-DCC8-423B-B78E-AA848D1D2CC5}"/>
                </a:ext>
              </a:extLst>
            </p:cNvPr>
            <p:cNvSpPr/>
            <p:nvPr/>
          </p:nvSpPr>
          <p:spPr>
            <a:xfrm>
              <a:off x="883397" y="3388342"/>
              <a:ext cx="905378" cy="905378"/>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8" name="Rectangle 27">
              <a:extLst>
                <a:ext uri="{FF2B5EF4-FFF2-40B4-BE49-F238E27FC236}">
                  <a16:creationId xmlns:a16="http://schemas.microsoft.com/office/drawing/2014/main" id="{9E85E4ED-0509-4DCA-8B30-491697E7DBD2}"/>
                </a:ext>
              </a:extLst>
            </p:cNvPr>
            <p:cNvSpPr/>
            <p:nvPr/>
          </p:nvSpPr>
          <p:spPr>
            <a:xfrm>
              <a:off x="1227716" y="3732661"/>
              <a:ext cx="216740" cy="21674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grpSp>
      <p:grpSp>
        <p:nvGrpSpPr>
          <p:cNvPr id="10" name="Group 9">
            <a:extLst>
              <a:ext uri="{FF2B5EF4-FFF2-40B4-BE49-F238E27FC236}">
                <a16:creationId xmlns:a16="http://schemas.microsoft.com/office/drawing/2014/main" id="{0871452E-A73F-4161-A5C1-497AD809E1C8}"/>
              </a:ext>
            </a:extLst>
          </p:cNvPr>
          <p:cNvGrpSpPr/>
          <p:nvPr/>
        </p:nvGrpSpPr>
        <p:grpSpPr>
          <a:xfrm>
            <a:off x="3372699" y="5644448"/>
            <a:ext cx="17712176" cy="2942992"/>
            <a:chOff x="162349" y="2822224"/>
            <a:chExt cx="8856088" cy="1471496"/>
          </a:xfrm>
        </p:grpSpPr>
        <p:grpSp>
          <p:nvGrpSpPr>
            <p:cNvPr id="4" name="Group 3">
              <a:extLst>
                <a:ext uri="{FF2B5EF4-FFF2-40B4-BE49-F238E27FC236}">
                  <a16:creationId xmlns:a16="http://schemas.microsoft.com/office/drawing/2014/main" id="{630E0075-0348-42FE-A8C6-DD8811F76BEA}"/>
                </a:ext>
              </a:extLst>
            </p:cNvPr>
            <p:cNvGrpSpPr/>
            <p:nvPr/>
          </p:nvGrpSpPr>
          <p:grpSpPr>
            <a:xfrm>
              <a:off x="162349" y="3388342"/>
              <a:ext cx="905378" cy="905378"/>
              <a:chOff x="162349" y="3388342"/>
              <a:chExt cx="905378" cy="905378"/>
            </a:xfrm>
          </p:grpSpPr>
          <p:sp>
            <p:nvSpPr>
              <p:cNvPr id="18" name="Rectangle 17">
                <a:extLst>
                  <a:ext uri="{FF2B5EF4-FFF2-40B4-BE49-F238E27FC236}">
                    <a16:creationId xmlns:a16="http://schemas.microsoft.com/office/drawing/2014/main" id="{01337EBC-19D7-48B2-AC11-074E13FA1A6A}"/>
                  </a:ext>
                </a:extLst>
              </p:cNvPr>
              <p:cNvSpPr/>
              <p:nvPr/>
            </p:nvSpPr>
            <p:spPr>
              <a:xfrm>
                <a:off x="162349" y="3388342"/>
                <a:ext cx="905378" cy="905378"/>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7" name="Rectangle 26">
                <a:extLst>
                  <a:ext uri="{FF2B5EF4-FFF2-40B4-BE49-F238E27FC236}">
                    <a16:creationId xmlns:a16="http://schemas.microsoft.com/office/drawing/2014/main" id="{02B30A35-482E-4A1A-B688-72505A40B586}"/>
                  </a:ext>
                </a:extLst>
              </p:cNvPr>
              <p:cNvSpPr/>
              <p:nvPr/>
            </p:nvSpPr>
            <p:spPr>
              <a:xfrm>
                <a:off x="506668" y="3732661"/>
                <a:ext cx="216740" cy="2167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grpSp>
        <p:grpSp>
          <p:nvGrpSpPr>
            <p:cNvPr id="7" name="Group 6">
              <a:extLst>
                <a:ext uri="{FF2B5EF4-FFF2-40B4-BE49-F238E27FC236}">
                  <a16:creationId xmlns:a16="http://schemas.microsoft.com/office/drawing/2014/main" id="{64E273E4-D926-4F56-9699-CC05FD207BB5}"/>
                </a:ext>
              </a:extLst>
            </p:cNvPr>
            <p:cNvGrpSpPr/>
            <p:nvPr/>
          </p:nvGrpSpPr>
          <p:grpSpPr>
            <a:xfrm>
              <a:off x="3617609" y="2822224"/>
              <a:ext cx="5400828" cy="1095507"/>
              <a:chOff x="3617609" y="2822224"/>
              <a:chExt cx="5400828" cy="1095507"/>
            </a:xfrm>
          </p:grpSpPr>
          <p:pic>
            <p:nvPicPr>
              <p:cNvPr id="71" name="Picture 70">
                <a:extLst>
                  <a:ext uri="{FF2B5EF4-FFF2-40B4-BE49-F238E27FC236}">
                    <a16:creationId xmlns:a16="http://schemas.microsoft.com/office/drawing/2014/main" id="{D523F9F3-7A69-42ED-80E8-68ADC4A378E3}"/>
                  </a:ext>
                </a:extLst>
              </p:cNvPr>
              <p:cNvPicPr>
                <a:picLocks noChangeAspect="1"/>
              </p:cNvPicPr>
              <p:nvPr/>
            </p:nvPicPr>
            <p:blipFill rotWithShape="1">
              <a:blip r:embed="rId2">
                <a:extLst>
                  <a:ext uri="{28A0092B-C50C-407E-A947-70E740481C1C}">
                    <a14:useLocalDpi xmlns:a14="http://schemas.microsoft.com/office/drawing/2010/main" val="0"/>
                  </a:ext>
                </a:extLst>
              </a:blip>
              <a:srcRect l="561" r="68618" b="58905"/>
              <a:stretch/>
            </p:blipFill>
            <p:spPr>
              <a:xfrm>
                <a:off x="3617609" y="2822224"/>
                <a:ext cx="1095507" cy="1095507"/>
              </a:xfrm>
              <a:prstGeom prst="rect">
                <a:avLst/>
              </a:prstGeom>
              <a:ln w="38100">
                <a:solidFill>
                  <a:schemeClr val="accent2"/>
                </a:solidFill>
              </a:ln>
            </p:spPr>
          </p:pic>
          <p:sp>
            <p:nvSpPr>
              <p:cNvPr id="74" name="Rectangle 73">
                <a:extLst>
                  <a:ext uri="{FF2B5EF4-FFF2-40B4-BE49-F238E27FC236}">
                    <a16:creationId xmlns:a16="http://schemas.microsoft.com/office/drawing/2014/main" id="{39D5149B-1C61-45BF-B154-725D8394071B}"/>
                  </a:ext>
                </a:extLst>
              </p:cNvPr>
              <p:cNvSpPr/>
              <p:nvPr/>
            </p:nvSpPr>
            <p:spPr>
              <a:xfrm>
                <a:off x="4006697" y="3267931"/>
                <a:ext cx="317329" cy="3173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cxnSp>
            <p:nvCxnSpPr>
              <p:cNvPr id="78" name="Straight Arrow Connector 77">
                <a:extLst>
                  <a:ext uri="{FF2B5EF4-FFF2-40B4-BE49-F238E27FC236}">
                    <a16:creationId xmlns:a16="http://schemas.microsoft.com/office/drawing/2014/main" id="{3CDD6FC4-1E28-4226-A591-D779151B779F}"/>
                  </a:ext>
                </a:extLst>
              </p:cNvPr>
              <p:cNvCxnSpPr/>
              <p:nvPr/>
            </p:nvCxnSpPr>
            <p:spPr>
              <a:xfrm>
                <a:off x="4956567" y="3365951"/>
                <a:ext cx="56206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124B3ED7-6EC1-4EEA-9C3D-B841E66071C4}"/>
                  </a:ext>
                </a:extLst>
              </p:cNvPr>
              <p:cNvSpPr/>
              <p:nvPr/>
            </p:nvSpPr>
            <p:spPr>
              <a:xfrm>
                <a:off x="5603670" y="3058122"/>
                <a:ext cx="1376508"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r>
                  <a:rPr lang="en-US" sz="6400" b="0" kern="1200" dirty="0">
                    <a:solidFill>
                      <a:sysClr val="windowText" lastClr="000000"/>
                    </a:solidFill>
                    <a:latin typeface="Arial" panose="020B0604020202020204"/>
                  </a:rPr>
                  <a:t>CNN</a:t>
                </a:r>
              </a:p>
            </p:txBody>
          </p:sp>
          <p:sp>
            <p:nvSpPr>
              <p:cNvPr id="79" name="Cube 78">
                <a:extLst>
                  <a:ext uri="{FF2B5EF4-FFF2-40B4-BE49-F238E27FC236}">
                    <a16:creationId xmlns:a16="http://schemas.microsoft.com/office/drawing/2014/main" id="{143C08E1-5573-4307-98D8-95899D90316B}"/>
                  </a:ext>
                </a:extLst>
              </p:cNvPr>
              <p:cNvSpPr/>
              <p:nvPr/>
            </p:nvSpPr>
            <p:spPr>
              <a:xfrm>
                <a:off x="8027182" y="3199910"/>
                <a:ext cx="991255" cy="326118"/>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4400" b="0" kern="1200">
                  <a:solidFill>
                    <a:prstClr val="white"/>
                  </a:solidFill>
                  <a:latin typeface="Arial" panose="020B0604020202020204"/>
                </a:endParaRPr>
              </a:p>
            </p:txBody>
          </p:sp>
          <p:sp>
            <p:nvSpPr>
              <p:cNvPr id="80" name="TextBox 79">
                <a:extLst>
                  <a:ext uri="{FF2B5EF4-FFF2-40B4-BE49-F238E27FC236}">
                    <a16:creationId xmlns:a16="http://schemas.microsoft.com/office/drawing/2014/main" id="{5714A96F-D2DF-4C91-B51B-A826F892E622}"/>
                  </a:ext>
                </a:extLst>
              </p:cNvPr>
              <p:cNvSpPr txBox="1"/>
              <p:nvPr/>
            </p:nvSpPr>
            <p:spPr>
              <a:xfrm>
                <a:off x="7694496" y="3233009"/>
                <a:ext cx="332687" cy="384721"/>
              </a:xfrm>
              <a:prstGeom prst="rect">
                <a:avLst/>
              </a:prstGeom>
              <a:noFill/>
            </p:spPr>
            <p:txBody>
              <a:bodyPr wrap="square" rtlCol="0">
                <a:spAutoFit/>
              </a:bodyPr>
              <a:lstStyle/>
              <a:p>
                <a:pPr defTabSz="914411" hangingPunct="1"/>
                <a:r>
                  <a:rPr lang="en-US" sz="4400" b="0" kern="1200" dirty="0">
                    <a:solidFill>
                      <a:prstClr val="black"/>
                    </a:solidFill>
                    <a:ea typeface="ＭＳ Ｐゴシック" charset="0"/>
                    <a:cs typeface="+mn-cs"/>
                  </a:rPr>
                  <a:t>1</a:t>
                </a:r>
              </a:p>
            </p:txBody>
          </p:sp>
          <p:sp>
            <p:nvSpPr>
              <p:cNvPr id="81" name="TextBox 80">
                <a:extLst>
                  <a:ext uri="{FF2B5EF4-FFF2-40B4-BE49-F238E27FC236}">
                    <a16:creationId xmlns:a16="http://schemas.microsoft.com/office/drawing/2014/main" id="{FB890475-DDD9-4921-AB38-3001D7FE386C}"/>
                  </a:ext>
                </a:extLst>
              </p:cNvPr>
              <p:cNvSpPr txBox="1"/>
              <p:nvPr/>
            </p:nvSpPr>
            <p:spPr>
              <a:xfrm>
                <a:off x="7735740" y="2922900"/>
                <a:ext cx="332687" cy="384721"/>
              </a:xfrm>
              <a:prstGeom prst="rect">
                <a:avLst/>
              </a:prstGeom>
              <a:noFill/>
            </p:spPr>
            <p:txBody>
              <a:bodyPr wrap="square" rtlCol="0">
                <a:spAutoFit/>
              </a:bodyPr>
              <a:lstStyle/>
              <a:p>
                <a:pPr defTabSz="914411" hangingPunct="1"/>
                <a:r>
                  <a:rPr lang="en-US" sz="4400" b="0" kern="1200" dirty="0">
                    <a:solidFill>
                      <a:prstClr val="black"/>
                    </a:solidFill>
                    <a:ea typeface="ＭＳ Ｐゴシック" charset="0"/>
                    <a:cs typeface="+mn-cs"/>
                  </a:rPr>
                  <a:t>1</a:t>
                </a:r>
              </a:p>
            </p:txBody>
          </p:sp>
          <p:sp>
            <p:nvSpPr>
              <p:cNvPr id="82" name="TextBox 81">
                <a:extLst>
                  <a:ext uri="{FF2B5EF4-FFF2-40B4-BE49-F238E27FC236}">
                    <a16:creationId xmlns:a16="http://schemas.microsoft.com/office/drawing/2014/main" id="{3CE1D23E-BCD4-4F1A-8D4B-6E07D0422D2B}"/>
                  </a:ext>
                </a:extLst>
              </p:cNvPr>
              <p:cNvSpPr txBox="1"/>
              <p:nvPr/>
            </p:nvSpPr>
            <p:spPr>
              <a:xfrm>
                <a:off x="8384372" y="2833601"/>
                <a:ext cx="332687" cy="384721"/>
              </a:xfrm>
              <a:prstGeom prst="rect">
                <a:avLst/>
              </a:prstGeom>
              <a:noFill/>
            </p:spPr>
            <p:txBody>
              <a:bodyPr wrap="square" rtlCol="0">
                <a:spAutoFit/>
              </a:bodyPr>
              <a:lstStyle/>
              <a:p>
                <a:pPr defTabSz="914411" hangingPunct="1"/>
                <a:r>
                  <a:rPr lang="en-US" sz="4400" b="0" kern="1200" dirty="0">
                    <a:solidFill>
                      <a:prstClr val="black"/>
                    </a:solidFill>
                    <a:ea typeface="ＭＳ Ｐゴシック" charset="0"/>
                    <a:cs typeface="+mn-cs"/>
                  </a:rPr>
                  <a:t>F</a:t>
                </a:r>
              </a:p>
            </p:txBody>
          </p:sp>
          <p:cxnSp>
            <p:nvCxnSpPr>
              <p:cNvPr id="84" name="Straight Connector 83">
                <a:extLst>
                  <a:ext uri="{FF2B5EF4-FFF2-40B4-BE49-F238E27FC236}">
                    <a16:creationId xmlns:a16="http://schemas.microsoft.com/office/drawing/2014/main" id="{6E442213-C392-4AC7-9572-9F922BAD0FB4}"/>
                  </a:ext>
                </a:extLst>
              </p:cNvPr>
              <p:cNvCxnSpPr>
                <a:cxnSpLocks/>
              </p:cNvCxnSpPr>
              <p:nvPr/>
            </p:nvCxnSpPr>
            <p:spPr>
              <a:xfrm>
                <a:off x="7065219" y="3365951"/>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nvGrpSpPr>
          <p:cNvPr id="8" name="Group 7">
            <a:extLst>
              <a:ext uri="{FF2B5EF4-FFF2-40B4-BE49-F238E27FC236}">
                <a16:creationId xmlns:a16="http://schemas.microsoft.com/office/drawing/2014/main" id="{F2803EBC-720E-440F-903E-36210E45AE8B}"/>
              </a:ext>
            </a:extLst>
          </p:cNvPr>
          <p:cNvGrpSpPr/>
          <p:nvPr/>
        </p:nvGrpSpPr>
        <p:grpSpPr>
          <a:xfrm>
            <a:off x="10283220" y="8120819"/>
            <a:ext cx="10801656" cy="2191013"/>
            <a:chOff x="3617609" y="4060408"/>
            <a:chExt cx="5400828" cy="1095507"/>
          </a:xfrm>
        </p:grpSpPr>
        <p:pic>
          <p:nvPicPr>
            <p:cNvPr id="72" name="Picture 71">
              <a:extLst>
                <a:ext uri="{FF2B5EF4-FFF2-40B4-BE49-F238E27FC236}">
                  <a16:creationId xmlns:a16="http://schemas.microsoft.com/office/drawing/2014/main" id="{BE60A521-68FB-48DD-B563-96A7307F4472}"/>
                </a:ext>
              </a:extLst>
            </p:cNvPr>
            <p:cNvPicPr>
              <a:picLocks noChangeAspect="1"/>
            </p:cNvPicPr>
            <p:nvPr/>
          </p:nvPicPr>
          <p:blipFill rotWithShape="1">
            <a:blip r:embed="rId2">
              <a:extLst>
                <a:ext uri="{28A0092B-C50C-407E-A947-70E740481C1C}">
                  <a14:useLocalDpi xmlns:a14="http://schemas.microsoft.com/office/drawing/2010/main" val="0"/>
                </a:ext>
              </a:extLst>
            </a:blip>
            <a:srcRect l="20930" r="51237" b="62889"/>
            <a:stretch/>
          </p:blipFill>
          <p:spPr>
            <a:xfrm>
              <a:off x="3617609" y="4060408"/>
              <a:ext cx="1095507" cy="1095507"/>
            </a:xfrm>
            <a:prstGeom prst="rect">
              <a:avLst/>
            </a:prstGeom>
            <a:ln w="38100">
              <a:solidFill>
                <a:schemeClr val="accent1"/>
              </a:solidFill>
            </a:ln>
          </p:spPr>
        </p:pic>
        <p:sp>
          <p:nvSpPr>
            <p:cNvPr id="75" name="Rectangle 74">
              <a:extLst>
                <a:ext uri="{FF2B5EF4-FFF2-40B4-BE49-F238E27FC236}">
                  <a16:creationId xmlns:a16="http://schemas.microsoft.com/office/drawing/2014/main" id="{3251A569-B5DA-4C7B-B932-369D207374E7}"/>
                </a:ext>
              </a:extLst>
            </p:cNvPr>
            <p:cNvSpPr/>
            <p:nvPr/>
          </p:nvSpPr>
          <p:spPr>
            <a:xfrm>
              <a:off x="4006696" y="4449496"/>
              <a:ext cx="317329" cy="317329"/>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cxnSp>
          <p:nvCxnSpPr>
            <p:cNvPr id="86" name="Straight Arrow Connector 85">
              <a:extLst>
                <a:ext uri="{FF2B5EF4-FFF2-40B4-BE49-F238E27FC236}">
                  <a16:creationId xmlns:a16="http://schemas.microsoft.com/office/drawing/2014/main" id="{5B497B3E-88AB-470C-B5FC-E710E014B960}"/>
                </a:ext>
              </a:extLst>
            </p:cNvPr>
            <p:cNvCxnSpPr/>
            <p:nvPr/>
          </p:nvCxnSpPr>
          <p:spPr>
            <a:xfrm>
              <a:off x="4956567" y="4628306"/>
              <a:ext cx="56206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C67635A9-A6A3-43F6-BB36-DE9E992BB1B7}"/>
                </a:ext>
              </a:extLst>
            </p:cNvPr>
            <p:cNvSpPr/>
            <p:nvPr/>
          </p:nvSpPr>
          <p:spPr>
            <a:xfrm>
              <a:off x="5603670" y="4320477"/>
              <a:ext cx="1376508"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r>
                <a:rPr lang="en-US" sz="6400" b="0" kern="1200" dirty="0">
                  <a:solidFill>
                    <a:sysClr val="windowText" lastClr="000000"/>
                  </a:solidFill>
                  <a:latin typeface="Arial" panose="020B0604020202020204"/>
                </a:rPr>
                <a:t>CNN</a:t>
              </a:r>
            </a:p>
          </p:txBody>
        </p:sp>
        <p:sp>
          <p:nvSpPr>
            <p:cNvPr id="87" name="Cube 86">
              <a:extLst>
                <a:ext uri="{FF2B5EF4-FFF2-40B4-BE49-F238E27FC236}">
                  <a16:creationId xmlns:a16="http://schemas.microsoft.com/office/drawing/2014/main" id="{6981A87C-A948-4E37-9A8F-BF706DF1F068}"/>
                </a:ext>
              </a:extLst>
            </p:cNvPr>
            <p:cNvSpPr/>
            <p:nvPr/>
          </p:nvSpPr>
          <p:spPr>
            <a:xfrm>
              <a:off x="8027182" y="4462265"/>
              <a:ext cx="991255" cy="326118"/>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4400" b="0" kern="1200">
                <a:solidFill>
                  <a:prstClr val="white"/>
                </a:solidFill>
                <a:latin typeface="Arial" panose="020B0604020202020204"/>
              </a:endParaRPr>
            </a:p>
          </p:txBody>
        </p:sp>
        <p:sp>
          <p:nvSpPr>
            <p:cNvPr id="88" name="TextBox 87">
              <a:extLst>
                <a:ext uri="{FF2B5EF4-FFF2-40B4-BE49-F238E27FC236}">
                  <a16:creationId xmlns:a16="http://schemas.microsoft.com/office/drawing/2014/main" id="{171D88F8-A74D-447B-A698-9E93339E5FB4}"/>
                </a:ext>
              </a:extLst>
            </p:cNvPr>
            <p:cNvSpPr txBox="1"/>
            <p:nvPr/>
          </p:nvSpPr>
          <p:spPr>
            <a:xfrm>
              <a:off x="7694496" y="4495365"/>
              <a:ext cx="332687" cy="384721"/>
            </a:xfrm>
            <a:prstGeom prst="rect">
              <a:avLst/>
            </a:prstGeom>
            <a:noFill/>
          </p:spPr>
          <p:txBody>
            <a:bodyPr wrap="square" rtlCol="0">
              <a:spAutoFit/>
            </a:bodyPr>
            <a:lstStyle/>
            <a:p>
              <a:pPr defTabSz="914411" hangingPunct="1"/>
              <a:r>
                <a:rPr lang="en-US" sz="4400" b="0" kern="1200" dirty="0">
                  <a:solidFill>
                    <a:prstClr val="black"/>
                  </a:solidFill>
                  <a:ea typeface="ＭＳ Ｐゴシック" charset="0"/>
                  <a:cs typeface="+mn-cs"/>
                </a:rPr>
                <a:t>1</a:t>
              </a:r>
            </a:p>
          </p:txBody>
        </p:sp>
        <p:sp>
          <p:nvSpPr>
            <p:cNvPr id="89" name="TextBox 88">
              <a:extLst>
                <a:ext uri="{FF2B5EF4-FFF2-40B4-BE49-F238E27FC236}">
                  <a16:creationId xmlns:a16="http://schemas.microsoft.com/office/drawing/2014/main" id="{46784F00-8CAE-455F-94BE-8B31CD078E2E}"/>
                </a:ext>
              </a:extLst>
            </p:cNvPr>
            <p:cNvSpPr txBox="1"/>
            <p:nvPr/>
          </p:nvSpPr>
          <p:spPr>
            <a:xfrm>
              <a:off x="7735740" y="4185255"/>
              <a:ext cx="332687" cy="384721"/>
            </a:xfrm>
            <a:prstGeom prst="rect">
              <a:avLst/>
            </a:prstGeom>
            <a:noFill/>
          </p:spPr>
          <p:txBody>
            <a:bodyPr wrap="square" rtlCol="0">
              <a:spAutoFit/>
            </a:bodyPr>
            <a:lstStyle/>
            <a:p>
              <a:pPr defTabSz="914411" hangingPunct="1"/>
              <a:r>
                <a:rPr lang="en-US" sz="4400" b="0" kern="1200" dirty="0">
                  <a:solidFill>
                    <a:prstClr val="black"/>
                  </a:solidFill>
                  <a:ea typeface="ＭＳ Ｐゴシック" charset="0"/>
                  <a:cs typeface="+mn-cs"/>
                </a:rPr>
                <a:t>1</a:t>
              </a:r>
            </a:p>
          </p:txBody>
        </p:sp>
        <p:sp>
          <p:nvSpPr>
            <p:cNvPr id="90" name="TextBox 89">
              <a:extLst>
                <a:ext uri="{FF2B5EF4-FFF2-40B4-BE49-F238E27FC236}">
                  <a16:creationId xmlns:a16="http://schemas.microsoft.com/office/drawing/2014/main" id="{B2357983-4D4E-4FCB-B5B1-E29CE5FCA63F}"/>
                </a:ext>
              </a:extLst>
            </p:cNvPr>
            <p:cNvSpPr txBox="1"/>
            <p:nvPr/>
          </p:nvSpPr>
          <p:spPr>
            <a:xfrm>
              <a:off x="8384372" y="4095956"/>
              <a:ext cx="332687" cy="384721"/>
            </a:xfrm>
            <a:prstGeom prst="rect">
              <a:avLst/>
            </a:prstGeom>
            <a:noFill/>
          </p:spPr>
          <p:txBody>
            <a:bodyPr wrap="square" rtlCol="0">
              <a:spAutoFit/>
            </a:bodyPr>
            <a:lstStyle/>
            <a:p>
              <a:pPr defTabSz="914411" hangingPunct="1"/>
              <a:r>
                <a:rPr lang="en-US" sz="4400" b="0" kern="1200" dirty="0">
                  <a:solidFill>
                    <a:prstClr val="black"/>
                  </a:solidFill>
                  <a:ea typeface="ＭＳ Ｐゴシック" charset="0"/>
                  <a:cs typeface="+mn-cs"/>
                </a:rPr>
                <a:t>F</a:t>
              </a:r>
            </a:p>
          </p:txBody>
        </p:sp>
        <p:cxnSp>
          <p:nvCxnSpPr>
            <p:cNvPr id="92" name="Straight Connector 91">
              <a:extLst>
                <a:ext uri="{FF2B5EF4-FFF2-40B4-BE49-F238E27FC236}">
                  <a16:creationId xmlns:a16="http://schemas.microsoft.com/office/drawing/2014/main" id="{D8351548-3F09-488C-90E6-0AA21D4A12D5}"/>
                </a:ext>
              </a:extLst>
            </p:cNvPr>
            <p:cNvCxnSpPr>
              <a:cxnSpLocks/>
            </p:cNvCxnSpPr>
            <p:nvPr/>
          </p:nvCxnSpPr>
          <p:spPr>
            <a:xfrm>
              <a:off x="7065219" y="4628306"/>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9ACCB47-BDFA-40DA-BD47-9A4CEE318A2D}"/>
              </a:ext>
            </a:extLst>
          </p:cNvPr>
          <p:cNvGrpSpPr/>
          <p:nvPr/>
        </p:nvGrpSpPr>
        <p:grpSpPr>
          <a:xfrm>
            <a:off x="5799327" y="7821540"/>
            <a:ext cx="15285549" cy="4966661"/>
            <a:chOff x="1375663" y="3910769"/>
            <a:chExt cx="7642774" cy="2483330"/>
          </a:xfrm>
        </p:grpSpPr>
        <p:grpSp>
          <p:nvGrpSpPr>
            <p:cNvPr id="6" name="Group 5">
              <a:extLst>
                <a:ext uri="{FF2B5EF4-FFF2-40B4-BE49-F238E27FC236}">
                  <a16:creationId xmlns:a16="http://schemas.microsoft.com/office/drawing/2014/main" id="{FEA097E2-4748-483B-9DDA-23CED1AAAAEF}"/>
                </a:ext>
              </a:extLst>
            </p:cNvPr>
            <p:cNvGrpSpPr/>
            <p:nvPr/>
          </p:nvGrpSpPr>
          <p:grpSpPr>
            <a:xfrm>
              <a:off x="1375663" y="3910769"/>
              <a:ext cx="905378" cy="905378"/>
              <a:chOff x="1375663" y="3910769"/>
              <a:chExt cx="905378" cy="905378"/>
            </a:xfrm>
          </p:grpSpPr>
          <p:sp>
            <p:nvSpPr>
              <p:cNvPr id="20" name="Rectangle 19">
                <a:extLst>
                  <a:ext uri="{FF2B5EF4-FFF2-40B4-BE49-F238E27FC236}">
                    <a16:creationId xmlns:a16="http://schemas.microsoft.com/office/drawing/2014/main" id="{0437A468-0FB4-48DF-BE7A-AC93A877F7C5}"/>
                  </a:ext>
                </a:extLst>
              </p:cNvPr>
              <p:cNvSpPr/>
              <p:nvPr/>
            </p:nvSpPr>
            <p:spPr>
              <a:xfrm>
                <a:off x="1375663" y="3910769"/>
                <a:ext cx="905378" cy="905378"/>
              </a:xfrm>
              <a:prstGeom prst="rect">
                <a:avLst/>
              </a:prstGeom>
              <a:noFill/>
              <a:ln w="57150">
                <a:solidFill>
                  <a:srgbClr val="C04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36" name="Rectangle 35">
                <a:extLst>
                  <a:ext uri="{FF2B5EF4-FFF2-40B4-BE49-F238E27FC236}">
                    <a16:creationId xmlns:a16="http://schemas.microsoft.com/office/drawing/2014/main" id="{8F481D46-98D9-4F5E-9AA9-F16CE5CE8DD1}"/>
                  </a:ext>
                </a:extLst>
              </p:cNvPr>
              <p:cNvSpPr/>
              <p:nvPr/>
            </p:nvSpPr>
            <p:spPr>
              <a:xfrm>
                <a:off x="1719982" y="4274405"/>
                <a:ext cx="216740" cy="216740"/>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grpSp>
        <p:grpSp>
          <p:nvGrpSpPr>
            <p:cNvPr id="9" name="Group 8">
              <a:extLst>
                <a:ext uri="{FF2B5EF4-FFF2-40B4-BE49-F238E27FC236}">
                  <a16:creationId xmlns:a16="http://schemas.microsoft.com/office/drawing/2014/main" id="{EBDD0BD7-525A-429C-95CF-7F6714A33655}"/>
                </a:ext>
              </a:extLst>
            </p:cNvPr>
            <p:cNvGrpSpPr/>
            <p:nvPr/>
          </p:nvGrpSpPr>
          <p:grpSpPr>
            <a:xfrm>
              <a:off x="3617610" y="5298593"/>
              <a:ext cx="5400827" cy="1095506"/>
              <a:chOff x="3617610" y="5298593"/>
              <a:chExt cx="5400827" cy="1095506"/>
            </a:xfrm>
          </p:grpSpPr>
          <p:pic>
            <p:nvPicPr>
              <p:cNvPr id="73" name="Picture 72">
                <a:extLst>
                  <a:ext uri="{FF2B5EF4-FFF2-40B4-BE49-F238E27FC236}">
                    <a16:creationId xmlns:a16="http://schemas.microsoft.com/office/drawing/2014/main" id="{AAD28CDC-6852-46E6-AFD9-8CBC0672CBB1}"/>
                  </a:ext>
                </a:extLst>
              </p:cNvPr>
              <p:cNvPicPr>
                <a:picLocks noChangeAspect="1"/>
              </p:cNvPicPr>
              <p:nvPr/>
            </p:nvPicPr>
            <p:blipFill rotWithShape="1">
              <a:blip r:embed="rId2">
                <a:extLst>
                  <a:ext uri="{28A0092B-C50C-407E-A947-70E740481C1C}">
                    <a14:useLocalDpi xmlns:a14="http://schemas.microsoft.com/office/drawing/2010/main" val="0"/>
                  </a:ext>
                </a:extLst>
              </a:blip>
              <a:srcRect l="37604" t="23389" r="34563" b="39500"/>
              <a:stretch/>
            </p:blipFill>
            <p:spPr>
              <a:xfrm>
                <a:off x="3617610" y="5298593"/>
                <a:ext cx="1095506" cy="1095506"/>
              </a:xfrm>
              <a:prstGeom prst="rect">
                <a:avLst/>
              </a:prstGeom>
              <a:ln w="38100">
                <a:solidFill>
                  <a:srgbClr val="C040C0"/>
                </a:solidFill>
              </a:ln>
            </p:spPr>
          </p:pic>
          <p:sp>
            <p:nvSpPr>
              <p:cNvPr id="76" name="Rectangle 75">
                <a:extLst>
                  <a:ext uri="{FF2B5EF4-FFF2-40B4-BE49-F238E27FC236}">
                    <a16:creationId xmlns:a16="http://schemas.microsoft.com/office/drawing/2014/main" id="{7F7461D8-7EEE-46A0-A94B-3EE7A017E555}"/>
                  </a:ext>
                </a:extLst>
              </p:cNvPr>
              <p:cNvSpPr/>
              <p:nvPr/>
            </p:nvSpPr>
            <p:spPr>
              <a:xfrm>
                <a:off x="4006696" y="5687681"/>
                <a:ext cx="317329" cy="317329"/>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cxnSp>
            <p:nvCxnSpPr>
              <p:cNvPr id="94" name="Straight Arrow Connector 93">
                <a:extLst>
                  <a:ext uri="{FF2B5EF4-FFF2-40B4-BE49-F238E27FC236}">
                    <a16:creationId xmlns:a16="http://schemas.microsoft.com/office/drawing/2014/main" id="{BD9C5E84-991A-4611-8A6C-A67D4F647242}"/>
                  </a:ext>
                </a:extLst>
              </p:cNvPr>
              <p:cNvCxnSpPr/>
              <p:nvPr/>
            </p:nvCxnSpPr>
            <p:spPr>
              <a:xfrm>
                <a:off x="4956567" y="5860694"/>
                <a:ext cx="56206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5BAE27B2-9994-47A7-B9EA-34543453ADB8}"/>
                  </a:ext>
                </a:extLst>
              </p:cNvPr>
              <p:cNvSpPr/>
              <p:nvPr/>
            </p:nvSpPr>
            <p:spPr>
              <a:xfrm>
                <a:off x="5603670" y="5552865"/>
                <a:ext cx="1376508"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r>
                  <a:rPr lang="en-US" sz="6400" b="0" kern="1200" dirty="0">
                    <a:solidFill>
                      <a:sysClr val="windowText" lastClr="000000"/>
                    </a:solidFill>
                    <a:latin typeface="Arial" panose="020B0604020202020204"/>
                  </a:rPr>
                  <a:t>CNN</a:t>
                </a:r>
              </a:p>
            </p:txBody>
          </p:sp>
          <p:sp>
            <p:nvSpPr>
              <p:cNvPr id="95" name="Cube 94">
                <a:extLst>
                  <a:ext uri="{FF2B5EF4-FFF2-40B4-BE49-F238E27FC236}">
                    <a16:creationId xmlns:a16="http://schemas.microsoft.com/office/drawing/2014/main" id="{414771C6-F199-407F-B78E-813356258DF2}"/>
                  </a:ext>
                </a:extLst>
              </p:cNvPr>
              <p:cNvSpPr/>
              <p:nvPr/>
            </p:nvSpPr>
            <p:spPr>
              <a:xfrm>
                <a:off x="8027182" y="5694653"/>
                <a:ext cx="991255" cy="326118"/>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4400" b="0" kern="1200">
                  <a:solidFill>
                    <a:prstClr val="white"/>
                  </a:solidFill>
                  <a:latin typeface="Arial" panose="020B0604020202020204"/>
                </a:endParaRPr>
              </a:p>
            </p:txBody>
          </p:sp>
          <p:sp>
            <p:nvSpPr>
              <p:cNvPr id="96" name="TextBox 95">
                <a:extLst>
                  <a:ext uri="{FF2B5EF4-FFF2-40B4-BE49-F238E27FC236}">
                    <a16:creationId xmlns:a16="http://schemas.microsoft.com/office/drawing/2014/main" id="{85ACB8BA-ADB5-4458-83C8-07B01D5C06EC}"/>
                  </a:ext>
                </a:extLst>
              </p:cNvPr>
              <p:cNvSpPr txBox="1"/>
              <p:nvPr/>
            </p:nvSpPr>
            <p:spPr>
              <a:xfrm>
                <a:off x="7694496" y="5727753"/>
                <a:ext cx="332687" cy="384720"/>
              </a:xfrm>
              <a:prstGeom prst="rect">
                <a:avLst/>
              </a:prstGeom>
              <a:noFill/>
            </p:spPr>
            <p:txBody>
              <a:bodyPr wrap="square" rtlCol="0">
                <a:spAutoFit/>
              </a:bodyPr>
              <a:lstStyle/>
              <a:p>
                <a:pPr defTabSz="914411" hangingPunct="1"/>
                <a:r>
                  <a:rPr lang="en-US" sz="4400" b="0" kern="1200" dirty="0">
                    <a:solidFill>
                      <a:prstClr val="black"/>
                    </a:solidFill>
                    <a:ea typeface="ＭＳ Ｐゴシック" charset="0"/>
                    <a:cs typeface="+mn-cs"/>
                  </a:rPr>
                  <a:t>1</a:t>
                </a:r>
              </a:p>
            </p:txBody>
          </p:sp>
          <p:sp>
            <p:nvSpPr>
              <p:cNvPr id="97" name="TextBox 96">
                <a:extLst>
                  <a:ext uri="{FF2B5EF4-FFF2-40B4-BE49-F238E27FC236}">
                    <a16:creationId xmlns:a16="http://schemas.microsoft.com/office/drawing/2014/main" id="{DE64B4DE-6120-43B1-AF34-0BEC378DBFCF}"/>
                  </a:ext>
                </a:extLst>
              </p:cNvPr>
              <p:cNvSpPr txBox="1"/>
              <p:nvPr/>
            </p:nvSpPr>
            <p:spPr>
              <a:xfrm>
                <a:off x="7735739" y="5417644"/>
                <a:ext cx="332687" cy="384721"/>
              </a:xfrm>
              <a:prstGeom prst="rect">
                <a:avLst/>
              </a:prstGeom>
              <a:noFill/>
            </p:spPr>
            <p:txBody>
              <a:bodyPr wrap="square" rtlCol="0">
                <a:spAutoFit/>
              </a:bodyPr>
              <a:lstStyle/>
              <a:p>
                <a:pPr defTabSz="914411" hangingPunct="1"/>
                <a:r>
                  <a:rPr lang="en-US" sz="4400" b="0" kern="1200" dirty="0">
                    <a:solidFill>
                      <a:prstClr val="black"/>
                    </a:solidFill>
                    <a:ea typeface="ＭＳ Ｐゴシック" charset="0"/>
                    <a:cs typeface="+mn-cs"/>
                  </a:rPr>
                  <a:t>1</a:t>
                </a:r>
              </a:p>
            </p:txBody>
          </p:sp>
          <p:sp>
            <p:nvSpPr>
              <p:cNvPr id="98" name="TextBox 97">
                <a:extLst>
                  <a:ext uri="{FF2B5EF4-FFF2-40B4-BE49-F238E27FC236}">
                    <a16:creationId xmlns:a16="http://schemas.microsoft.com/office/drawing/2014/main" id="{20D83C4F-0DB1-497A-8235-992D0F38C264}"/>
                  </a:ext>
                </a:extLst>
              </p:cNvPr>
              <p:cNvSpPr txBox="1"/>
              <p:nvPr/>
            </p:nvSpPr>
            <p:spPr>
              <a:xfrm>
                <a:off x="8384370" y="5328344"/>
                <a:ext cx="332687" cy="384721"/>
              </a:xfrm>
              <a:prstGeom prst="rect">
                <a:avLst/>
              </a:prstGeom>
              <a:noFill/>
            </p:spPr>
            <p:txBody>
              <a:bodyPr wrap="square" rtlCol="0">
                <a:spAutoFit/>
              </a:bodyPr>
              <a:lstStyle/>
              <a:p>
                <a:pPr defTabSz="914411" hangingPunct="1"/>
                <a:r>
                  <a:rPr lang="en-US" sz="4400" b="0" kern="1200" dirty="0">
                    <a:solidFill>
                      <a:prstClr val="black"/>
                    </a:solidFill>
                    <a:ea typeface="ＭＳ Ｐゴシック" charset="0"/>
                    <a:cs typeface="+mn-cs"/>
                  </a:rPr>
                  <a:t>F</a:t>
                </a:r>
              </a:p>
            </p:txBody>
          </p:sp>
          <p:cxnSp>
            <p:nvCxnSpPr>
              <p:cNvPr id="100" name="Straight Connector 99">
                <a:extLst>
                  <a:ext uri="{FF2B5EF4-FFF2-40B4-BE49-F238E27FC236}">
                    <a16:creationId xmlns:a16="http://schemas.microsoft.com/office/drawing/2014/main" id="{D6344D2C-E849-41F2-9903-434B910A5AD8}"/>
                  </a:ext>
                </a:extLst>
              </p:cNvPr>
              <p:cNvCxnSpPr>
                <a:cxnSpLocks/>
              </p:cNvCxnSpPr>
              <p:nvPr/>
            </p:nvCxnSpPr>
            <p:spPr>
              <a:xfrm>
                <a:off x="7065219" y="5860694"/>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103" name="TextBox 102">
            <a:extLst>
              <a:ext uri="{FF2B5EF4-FFF2-40B4-BE49-F238E27FC236}">
                <a16:creationId xmlns:a16="http://schemas.microsoft.com/office/drawing/2014/main" id="{29A6F425-C318-4B3B-B830-B426622C04C3}"/>
              </a:ext>
            </a:extLst>
          </p:cNvPr>
          <p:cNvSpPr txBox="1"/>
          <p:nvPr/>
        </p:nvSpPr>
        <p:spPr>
          <a:xfrm>
            <a:off x="3762811" y="12859079"/>
            <a:ext cx="16120405" cy="461665"/>
          </a:xfrm>
          <a:prstGeom prst="rect">
            <a:avLst/>
          </a:prstGeom>
          <a:noFill/>
        </p:spPr>
        <p:txBody>
          <a:bodyPr wrap="square" rtlCol="0">
            <a:spAutoFit/>
          </a:bodyPr>
          <a:lstStyle/>
          <a:p>
            <a:pPr algn="l" defTabSz="914411" hangingPunct="1"/>
            <a:r>
              <a:rPr lang="en-US" sz="2400" b="0" kern="1200" dirty="0">
                <a:solidFill>
                  <a:prstClr val="black"/>
                </a:solidFill>
                <a:ea typeface="ＭＳ Ｐゴシック" charset="0"/>
                <a:cs typeface="+mn-cs"/>
              </a:rPr>
              <a:t>Image credit: PASCAL VOC, Everingham et al. </a:t>
            </a:r>
          </a:p>
        </p:txBody>
      </p:sp>
      <p:sp>
        <p:nvSpPr>
          <p:cNvPr id="3" name="TextBox 2">
            <a:extLst>
              <a:ext uri="{FF2B5EF4-FFF2-40B4-BE49-F238E27FC236}">
                <a16:creationId xmlns:a16="http://schemas.microsoft.com/office/drawing/2014/main" id="{6F950A83-AAA1-783F-B1F6-3CFCFC4CD134}"/>
              </a:ext>
            </a:extLst>
          </p:cNvPr>
          <p:cNvSpPr txBox="1"/>
          <p:nvPr/>
        </p:nvSpPr>
        <p:spPr>
          <a:xfrm>
            <a:off x="18113534" y="12703758"/>
            <a:ext cx="6438729" cy="1012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4800" b="0" kern="1200" dirty="0">
                <a:ea typeface="ＭＳ Ｐゴシック" charset="0"/>
                <a:cs typeface="+mn-cs"/>
                <a:sym typeface="Helvetica Light"/>
              </a:rPr>
              <a:t>Slide by David </a:t>
            </a:r>
            <a:r>
              <a:rPr lang="en-US" sz="4800" b="0" kern="1200" dirty="0" err="1">
                <a:ea typeface="ＭＳ Ｐゴシック" charset="0"/>
                <a:cs typeface="+mn-cs"/>
                <a:sym typeface="Helvetica Light"/>
              </a:rPr>
              <a:t>Fouhey</a:t>
            </a:r>
            <a:endParaRPr lang="en-US" sz="4800" b="0" kern="1200" dirty="0">
              <a:ea typeface="ＭＳ Ｐゴシック" charset="0"/>
              <a:cs typeface="+mn-cs"/>
              <a:sym typeface="Helvetica Light"/>
            </a:endParaRPr>
          </a:p>
        </p:txBody>
      </p:sp>
    </p:spTree>
    <p:extLst>
      <p:ext uri="{BB962C8B-B14F-4D97-AF65-F5344CB8AC3E}">
        <p14:creationId xmlns:p14="http://schemas.microsoft.com/office/powerpoint/2010/main" val="33430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US" dirty="0"/>
              <a:t>Visual Similarity is hard</a:t>
            </a:r>
          </a:p>
        </p:txBody>
      </p:sp>
      <p:pic>
        <p:nvPicPr>
          <p:cNvPr id="9523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75724" y="7943858"/>
            <a:ext cx="243840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39737" y="7943858"/>
            <a:ext cx="243840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88483" y="10991997"/>
            <a:ext cx="24130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Text Box 6"/>
          <p:cNvSpPr txBox="1">
            <a:spLocks noChangeArrowheads="1"/>
          </p:cNvSpPr>
          <p:nvPr/>
        </p:nvSpPr>
        <p:spPr bwMode="auto">
          <a:xfrm>
            <a:off x="7078161" y="5400705"/>
            <a:ext cx="697525" cy="117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8" tIns="108013" rIns="216008" bIns="10801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81946" rtl="0" eaLnBrk="0" fontAlgn="base" latinLnBrk="0" hangingPunct="0">
              <a:lnSpc>
                <a:spcPct val="93000"/>
              </a:lnSpc>
              <a:spcBef>
                <a:spcPct val="0"/>
              </a:spcBef>
              <a:spcAft>
                <a:spcPct val="0"/>
              </a:spcAft>
              <a:buClr>
                <a:srgbClr val="000000"/>
              </a:buClr>
              <a:buSzPct val="100000"/>
              <a:buFontTx/>
              <a:buNone/>
              <a:tabLst/>
              <a:defRPr/>
            </a:pPr>
            <a:r>
              <a:rPr kumimoji="0" lang="en-US" sz="6667" b="0" i="0" u="none" strike="noStrike" kern="1200" cap="none" spc="0" normalizeH="0" baseline="0" noProof="0">
                <a:ln>
                  <a:noFill/>
                </a:ln>
                <a:solidFill>
                  <a:prstClr val="black"/>
                </a:solidFill>
                <a:effectLst/>
                <a:uLnTx/>
                <a:uFillTx/>
                <a:latin typeface="Calibri" pitchFamily="34" charset="0"/>
                <a:ea typeface="Arial Unicode MS" pitchFamily="34" charset="-128"/>
                <a:cs typeface="Arial Unicode MS" pitchFamily="34" charset="-128"/>
                <a:sym typeface="Helvetica Light"/>
              </a:rPr>
              <a:t>-</a:t>
            </a:r>
          </a:p>
        </p:txBody>
      </p:sp>
      <p:sp>
        <p:nvSpPr>
          <p:cNvPr id="95239" name="Text Box 7"/>
          <p:cNvSpPr txBox="1">
            <a:spLocks noChangeArrowheads="1"/>
          </p:cNvSpPr>
          <p:nvPr/>
        </p:nvSpPr>
        <p:spPr bwMode="auto">
          <a:xfrm>
            <a:off x="7078170" y="8277262"/>
            <a:ext cx="724775" cy="126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8" tIns="108013" rIns="216008" bIns="10801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81946" rtl="0" eaLnBrk="0" fontAlgn="base" latinLnBrk="0" hangingPunct="0">
              <a:lnSpc>
                <a:spcPct val="93000"/>
              </a:lnSpc>
              <a:spcBef>
                <a:spcPct val="0"/>
              </a:spcBef>
              <a:spcAft>
                <a:spcPct val="0"/>
              </a:spcAft>
              <a:buClr>
                <a:srgbClr val="000000"/>
              </a:buClr>
              <a:buSzPct val="100000"/>
              <a:buFontTx/>
              <a:buNone/>
              <a:tabLst/>
              <a:defRPr/>
            </a:pPr>
            <a:r>
              <a:rPr kumimoji="0" lang="en-US" sz="7333" b="0" i="0" u="none" strike="noStrike" kern="1200" cap="none" spc="0" normalizeH="0" baseline="0" noProof="0">
                <a:ln>
                  <a:noFill/>
                </a:ln>
                <a:solidFill>
                  <a:prstClr val="black"/>
                </a:solidFill>
                <a:effectLst/>
                <a:uLnTx/>
                <a:uFillTx/>
                <a:latin typeface="Calibri" pitchFamily="34" charset="0"/>
                <a:ea typeface="Arial Unicode MS" pitchFamily="34" charset="-128"/>
                <a:cs typeface="Arial Unicode MS" pitchFamily="34" charset="-128"/>
                <a:sym typeface="Helvetica Light"/>
              </a:rPr>
              <a:t>-</a:t>
            </a:r>
          </a:p>
        </p:txBody>
      </p:sp>
      <p:sp>
        <p:nvSpPr>
          <p:cNvPr id="95240" name="Text Box 8"/>
          <p:cNvSpPr txBox="1">
            <a:spLocks noChangeArrowheads="1"/>
          </p:cNvSpPr>
          <p:nvPr/>
        </p:nvSpPr>
        <p:spPr bwMode="auto">
          <a:xfrm>
            <a:off x="7078170" y="11318910"/>
            <a:ext cx="724775" cy="126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8" tIns="108013" rIns="216008" bIns="10801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81946" rtl="0" eaLnBrk="0" fontAlgn="base" latinLnBrk="0" hangingPunct="0">
              <a:lnSpc>
                <a:spcPct val="93000"/>
              </a:lnSpc>
              <a:spcBef>
                <a:spcPct val="0"/>
              </a:spcBef>
              <a:spcAft>
                <a:spcPct val="0"/>
              </a:spcAft>
              <a:buClr>
                <a:srgbClr val="000000"/>
              </a:buClr>
              <a:buSzPct val="100000"/>
              <a:buFontTx/>
              <a:buNone/>
              <a:tabLst/>
              <a:defRPr/>
            </a:pPr>
            <a:r>
              <a:rPr kumimoji="0" lang="en-US" sz="7333" b="0" i="0" u="none" strike="noStrike" kern="1200" cap="none" spc="0" normalizeH="0" baseline="0" noProof="0">
                <a:ln>
                  <a:noFill/>
                </a:ln>
                <a:solidFill>
                  <a:prstClr val="black"/>
                </a:solidFill>
                <a:effectLst/>
                <a:uLnTx/>
                <a:uFillTx/>
                <a:latin typeface="Calibri" pitchFamily="34" charset="0"/>
                <a:ea typeface="Arial Unicode MS" pitchFamily="34" charset="-128"/>
                <a:cs typeface="Arial Unicode MS" pitchFamily="34" charset="-128"/>
                <a:sym typeface="Helvetica Light"/>
              </a:rPr>
              <a:t>-</a:t>
            </a:r>
          </a:p>
        </p:txBody>
      </p:sp>
      <p:sp>
        <p:nvSpPr>
          <p:cNvPr id="95241" name="Text Box 9"/>
          <p:cNvSpPr txBox="1">
            <a:spLocks noChangeArrowheads="1"/>
          </p:cNvSpPr>
          <p:nvPr/>
        </p:nvSpPr>
        <p:spPr bwMode="auto">
          <a:xfrm>
            <a:off x="5587999" y="3233375"/>
            <a:ext cx="10246988" cy="95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6008" tIns="108013" rIns="216008" bIns="10801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81946" rtl="0" eaLnBrk="0" fontAlgn="base" latinLnBrk="0" hangingPunct="0">
              <a:lnSpc>
                <a:spcPct val="93000"/>
              </a:lnSpc>
              <a:spcBef>
                <a:spcPct val="50000"/>
              </a:spcBef>
              <a:spcAft>
                <a:spcPct val="0"/>
              </a:spcAft>
              <a:buClr>
                <a:srgbClr val="000000"/>
              </a:buClr>
              <a:buSzPct val="100000"/>
              <a:buFontTx/>
              <a:buNone/>
              <a:tabLst/>
              <a:defRPr/>
            </a:pPr>
            <a:r>
              <a:rPr kumimoji="0" lang="en-US" sz="5167" b="0" i="0" u="none" strike="noStrike" kern="1200" cap="none" spc="0" normalizeH="0" baseline="0" noProof="0" dirty="0">
                <a:ln>
                  <a:noFill/>
                </a:ln>
                <a:solidFill>
                  <a:schemeClr val="tx1">
                    <a:lumMod val="95000"/>
                    <a:lumOff val="5000"/>
                  </a:schemeClr>
                </a:solidFill>
                <a:effectLst/>
                <a:uLnTx/>
                <a:uFillTx/>
                <a:latin typeface="Calibri" pitchFamily="34" charset="0"/>
                <a:ea typeface="Arial Unicode MS" pitchFamily="34" charset="-128"/>
                <a:cs typeface="Arial Unicode MS" pitchFamily="34" charset="-128"/>
                <a:sym typeface="Helvetica Light"/>
              </a:rPr>
              <a:t>42  -  24                       =  18</a:t>
            </a:r>
          </a:p>
        </p:txBody>
      </p:sp>
      <p:sp>
        <p:nvSpPr>
          <p:cNvPr id="95242" name="Text Box 10"/>
          <p:cNvSpPr txBox="1">
            <a:spLocks noChangeArrowheads="1"/>
          </p:cNvSpPr>
          <p:nvPr/>
        </p:nvSpPr>
        <p:spPr bwMode="auto">
          <a:xfrm>
            <a:off x="11345463" y="8490002"/>
            <a:ext cx="10799948" cy="95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6008" tIns="108013" rIns="216008" bIns="10801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81946" rtl="0" eaLnBrk="0" fontAlgn="base" latinLnBrk="0" hangingPunct="0">
              <a:lnSpc>
                <a:spcPct val="93000"/>
              </a:lnSpc>
              <a:spcBef>
                <a:spcPct val="50000"/>
              </a:spcBef>
              <a:spcAft>
                <a:spcPct val="0"/>
              </a:spcAft>
              <a:buClr>
                <a:srgbClr val="000000"/>
              </a:buClr>
              <a:buSzPct val="100000"/>
              <a:buFontTx/>
              <a:buNone/>
              <a:tabLst/>
              <a:defRPr/>
            </a:pPr>
            <a:r>
              <a:rPr kumimoji="0" lang="en-US" sz="5167" b="0" i="0" u="none" strike="noStrike" kern="1200" cap="none" spc="0" normalizeH="0" baseline="0" noProof="0" dirty="0">
                <a:ln>
                  <a:noFill/>
                </a:ln>
                <a:solidFill>
                  <a:schemeClr val="tx1">
                    <a:lumMod val="95000"/>
                    <a:lumOff val="5000"/>
                  </a:schemeClr>
                </a:solidFill>
                <a:effectLst/>
                <a:uLnTx/>
                <a:uFillTx/>
                <a:latin typeface="Calibri" pitchFamily="34" charset="0"/>
                <a:ea typeface="Arial Unicode MS" pitchFamily="34" charset="-128"/>
                <a:cs typeface="Arial Unicode MS" pitchFamily="34" charset="-128"/>
                <a:sym typeface="Helvetica Light"/>
              </a:rPr>
              <a:t>=  distance of 50 grey  values</a:t>
            </a:r>
          </a:p>
        </p:txBody>
      </p:sp>
      <p:sp>
        <p:nvSpPr>
          <p:cNvPr id="95243" name="Text Box 11"/>
          <p:cNvSpPr txBox="1">
            <a:spLocks noChangeArrowheads="1"/>
          </p:cNvSpPr>
          <p:nvPr/>
        </p:nvSpPr>
        <p:spPr bwMode="auto">
          <a:xfrm>
            <a:off x="11345355" y="11531655"/>
            <a:ext cx="2167470" cy="107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6008" tIns="108013" rIns="216008" bIns="10801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81946" rtl="0" eaLnBrk="0" fontAlgn="base" latinLnBrk="0" hangingPunct="0">
              <a:lnSpc>
                <a:spcPct val="93000"/>
              </a:lnSpc>
              <a:spcBef>
                <a:spcPct val="50000"/>
              </a:spcBef>
              <a:spcAft>
                <a:spcPct val="0"/>
              </a:spcAft>
              <a:buClr>
                <a:srgbClr val="000000"/>
              </a:buClr>
              <a:buSzPct val="100000"/>
              <a:buFontTx/>
              <a:buNone/>
              <a:tabLst/>
              <a:defRPr/>
            </a:pPr>
            <a:r>
              <a:rPr kumimoji="0" lang="en-US" sz="6000" b="0" i="0" u="none" strike="noStrike" kern="1200" cap="none" spc="0" normalizeH="0" baseline="0" noProof="0" dirty="0">
                <a:ln>
                  <a:noFill/>
                </a:ln>
                <a:solidFill>
                  <a:schemeClr val="tx1">
                    <a:lumMod val="95000"/>
                    <a:lumOff val="5000"/>
                  </a:schemeClr>
                </a:solidFill>
                <a:effectLst/>
                <a:uLnTx/>
                <a:uFillTx/>
                <a:latin typeface="Calibri" pitchFamily="34" charset="0"/>
                <a:ea typeface="Arial Unicode MS" pitchFamily="34" charset="-128"/>
                <a:cs typeface="Arial Unicode MS" pitchFamily="34" charset="-128"/>
                <a:sym typeface="Helvetica Light"/>
              </a:rPr>
              <a:t>= ?</a:t>
            </a:r>
          </a:p>
        </p:txBody>
      </p:sp>
      <p:pic>
        <p:nvPicPr>
          <p:cNvPr id="95246" name="Picture 2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352478" y="10991997"/>
            <a:ext cx="24130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9"/>
          <p:cNvSpPr txBox="1">
            <a:spLocks noChangeArrowheads="1"/>
          </p:cNvSpPr>
          <p:nvPr/>
        </p:nvSpPr>
        <p:spPr bwMode="auto">
          <a:xfrm>
            <a:off x="11345341" y="5900375"/>
            <a:ext cx="10246982" cy="95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6008" tIns="108013" rIns="216008" bIns="10801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81946" rtl="0" eaLnBrk="0" fontAlgn="base" latinLnBrk="0" hangingPunct="0">
              <a:lnSpc>
                <a:spcPct val="93000"/>
              </a:lnSpc>
              <a:spcBef>
                <a:spcPct val="50000"/>
              </a:spcBef>
              <a:spcAft>
                <a:spcPct val="0"/>
              </a:spcAft>
              <a:buClr>
                <a:srgbClr val="000000"/>
              </a:buClr>
              <a:buSzPct val="100000"/>
              <a:buFontTx/>
              <a:buNone/>
              <a:tabLst/>
              <a:defRPr/>
            </a:pPr>
            <a:r>
              <a:rPr kumimoji="0" lang="en-US" sz="5167" b="0" i="0" u="none" strike="noStrike" kern="1200" cap="none" spc="0" normalizeH="0" baseline="0" noProof="0" dirty="0">
                <a:ln>
                  <a:noFill/>
                </a:ln>
                <a:solidFill>
                  <a:schemeClr val="tx1">
                    <a:lumMod val="95000"/>
                    <a:lumOff val="5000"/>
                  </a:schemeClr>
                </a:solidFill>
                <a:effectLst/>
                <a:uLnTx/>
                <a:uFillTx/>
                <a:latin typeface="Calibri" pitchFamily="34" charset="0"/>
                <a:ea typeface="Arial Unicode MS" pitchFamily="34" charset="-128"/>
                <a:cs typeface="Arial Unicode MS" pitchFamily="34" charset="-128"/>
                <a:sym typeface="Helvetica Light"/>
              </a:rPr>
              <a:t>=  edit distance of 2 letters</a:t>
            </a:r>
          </a:p>
        </p:txBody>
      </p:sp>
      <p:sp>
        <p:nvSpPr>
          <p:cNvPr id="3" name="TextBox 2"/>
          <p:cNvSpPr txBox="1"/>
          <p:nvPr/>
        </p:nvSpPr>
        <p:spPr>
          <a:xfrm>
            <a:off x="4288393" y="5905577"/>
            <a:ext cx="5642275" cy="957633"/>
          </a:xfrm>
          <a:prstGeom prst="rect">
            <a:avLst/>
          </a:prstGeom>
          <a:noFill/>
        </p:spPr>
        <p:txBody>
          <a:bodyPr wrap="none" lIns="216008" tIns="108013" rIns="216008" bIns="108013" rtlCol="0">
            <a:spAutoFit/>
          </a:bodyPr>
          <a:lstStyle/>
          <a:p>
            <a:pPr marL="0" marR="0" lvl="0" indent="0" algn="l" defTabSz="981946" rtl="0" eaLnBrk="1" fontAlgn="base" latinLnBrk="0" hangingPunct="0">
              <a:lnSpc>
                <a:spcPct val="93000"/>
              </a:lnSpc>
              <a:spcBef>
                <a:spcPct val="0"/>
              </a:spcBef>
              <a:spcAft>
                <a:spcPct val="0"/>
              </a:spcAft>
              <a:buClr>
                <a:srgbClr val="000000"/>
              </a:buClr>
              <a:buSzPct val="100000"/>
              <a:buFontTx/>
              <a:buNone/>
              <a:tabLst/>
              <a:defRPr/>
            </a:pPr>
            <a:r>
              <a:rPr kumimoji="0" lang="en-US" sz="5167" b="0" i="1" u="none" strike="noStrike" kern="1200" cap="none" spc="0" normalizeH="0" baseline="0" noProof="0" dirty="0">
                <a:ln>
                  <a:noFill/>
                </a:ln>
                <a:solidFill>
                  <a:schemeClr val="tx1">
                    <a:lumMod val="95000"/>
                    <a:lumOff val="5000"/>
                  </a:schemeClr>
                </a:solidFill>
                <a:effectLst/>
                <a:uLnTx/>
                <a:uFillTx/>
                <a:latin typeface="Arial" charset="0"/>
                <a:ea typeface="+mn-ea"/>
                <a:cs typeface="Arial"/>
                <a:sym typeface="Helvetica Light"/>
              </a:rPr>
              <a:t>SLUMP - TRUMP</a:t>
            </a:r>
          </a:p>
        </p:txBody>
      </p:sp>
    </p:spTree>
    <p:extLst>
      <p:ext uri="{BB962C8B-B14F-4D97-AF65-F5344CB8AC3E}">
        <p14:creationId xmlns:p14="http://schemas.microsoft.com/office/powerpoint/2010/main" val="2727142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2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2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2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52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52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52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52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52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524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5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8" grpId="0"/>
      <p:bldP spid="95239" grpId="0"/>
      <p:bldP spid="95240" grpId="0"/>
      <p:bldP spid="95241" grpId="0"/>
      <p:bldP spid="95242" grpId="0"/>
      <p:bldP spid="95243" grpId="0"/>
      <p:bldP spid="24"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E8284-246E-4FF3-B71F-9F76D076E66E}"/>
              </a:ext>
            </a:extLst>
          </p:cNvPr>
          <p:cNvSpPr>
            <a:spLocks noGrp="1"/>
          </p:cNvSpPr>
          <p:nvPr>
            <p:ph type="title"/>
          </p:nvPr>
        </p:nvSpPr>
        <p:spPr/>
        <p:txBody>
          <a:bodyPr/>
          <a:lstStyle/>
          <a:p>
            <a:r>
              <a:rPr lang="en-US" dirty="0"/>
              <a:t>Idea #2</a:t>
            </a:r>
          </a:p>
        </p:txBody>
      </p:sp>
      <p:pic>
        <p:nvPicPr>
          <p:cNvPr id="11" name="Picture 10">
            <a:extLst>
              <a:ext uri="{FF2B5EF4-FFF2-40B4-BE49-F238E27FC236}">
                <a16:creationId xmlns:a16="http://schemas.microsoft.com/office/drawing/2014/main" id="{D7BF2BE9-6D0A-47B3-900A-CE579348B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2699" y="6776687"/>
            <a:ext cx="6505701" cy="4879277"/>
          </a:xfrm>
          <a:prstGeom prst="rect">
            <a:avLst/>
          </a:prstGeom>
        </p:spPr>
      </p:pic>
      <p:sp>
        <p:nvSpPr>
          <p:cNvPr id="20" name="Rectangle 19">
            <a:extLst>
              <a:ext uri="{FF2B5EF4-FFF2-40B4-BE49-F238E27FC236}">
                <a16:creationId xmlns:a16="http://schemas.microsoft.com/office/drawing/2014/main" id="{0437A468-0FB4-48DF-BE7A-AC93A877F7C5}"/>
              </a:ext>
            </a:extLst>
          </p:cNvPr>
          <p:cNvSpPr/>
          <p:nvPr/>
        </p:nvSpPr>
        <p:spPr>
          <a:xfrm>
            <a:off x="4943651" y="7536312"/>
            <a:ext cx="1810757" cy="181075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53" name="TextBox 52">
            <a:extLst>
              <a:ext uri="{FF2B5EF4-FFF2-40B4-BE49-F238E27FC236}">
                <a16:creationId xmlns:a16="http://schemas.microsoft.com/office/drawing/2014/main" id="{F4341A4A-5AD0-4C75-A14C-8DE385B5471C}"/>
              </a:ext>
            </a:extLst>
          </p:cNvPr>
          <p:cNvSpPr txBox="1"/>
          <p:nvPr/>
        </p:nvSpPr>
        <p:spPr>
          <a:xfrm>
            <a:off x="3762811" y="12859079"/>
            <a:ext cx="16120405" cy="461665"/>
          </a:xfrm>
          <a:prstGeom prst="rect">
            <a:avLst/>
          </a:prstGeom>
          <a:noFill/>
        </p:spPr>
        <p:txBody>
          <a:bodyPr wrap="square" rtlCol="0">
            <a:spAutoFit/>
          </a:bodyPr>
          <a:lstStyle/>
          <a:p>
            <a:pPr algn="l" defTabSz="914411" hangingPunct="1"/>
            <a:r>
              <a:rPr lang="en-US" sz="2400" b="0" kern="1200" dirty="0">
                <a:solidFill>
                  <a:prstClr val="black"/>
                </a:solidFill>
                <a:ea typeface="ＭＳ Ｐゴシック" charset="0"/>
                <a:cs typeface="+mn-cs"/>
              </a:rPr>
              <a:t>Image credit: PASCAL VOC, Everingham et al. </a:t>
            </a:r>
          </a:p>
        </p:txBody>
      </p:sp>
      <p:cxnSp>
        <p:nvCxnSpPr>
          <p:cNvPr id="5" name="Straight Arrow Connector 4">
            <a:extLst>
              <a:ext uri="{FF2B5EF4-FFF2-40B4-BE49-F238E27FC236}">
                <a16:creationId xmlns:a16="http://schemas.microsoft.com/office/drawing/2014/main" id="{2BBB6CEF-211A-4BF2-A4DC-F5F7FE961A96}"/>
              </a:ext>
            </a:extLst>
          </p:cNvPr>
          <p:cNvCxnSpPr>
            <a:cxnSpLocks/>
          </p:cNvCxnSpPr>
          <p:nvPr/>
        </p:nvCxnSpPr>
        <p:spPr>
          <a:xfrm flipH="1">
            <a:off x="6477552" y="8156564"/>
            <a:ext cx="1982699" cy="10613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F806CDA-DEFC-4694-BC8F-B8BFF371AEE0}"/>
              </a:ext>
            </a:extLst>
          </p:cNvPr>
          <p:cNvCxnSpPr>
            <a:cxnSpLocks/>
          </p:cNvCxnSpPr>
          <p:nvPr/>
        </p:nvCxnSpPr>
        <p:spPr>
          <a:xfrm>
            <a:off x="4943651" y="9781565"/>
            <a:ext cx="1810757" cy="0"/>
          </a:xfrm>
          <a:prstGeom prst="straightConnector1">
            <a:avLst/>
          </a:prstGeom>
          <a:ln w="762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DB95390-17E7-4F1D-B061-4F887282BCD0}"/>
              </a:ext>
            </a:extLst>
          </p:cNvPr>
          <p:cNvSpPr txBox="1"/>
          <p:nvPr/>
        </p:nvSpPr>
        <p:spPr>
          <a:xfrm>
            <a:off x="3637580" y="7808627"/>
            <a:ext cx="856205" cy="1077218"/>
          </a:xfrm>
          <a:prstGeom prst="rect">
            <a:avLst/>
          </a:prstGeom>
          <a:noFill/>
        </p:spPr>
        <p:txBody>
          <a:bodyPr wrap="square" rtlCol="0">
            <a:spAutoFit/>
          </a:bodyPr>
          <a:lstStyle/>
          <a:p>
            <a:pPr algn="l" defTabSz="914411" hangingPunct="1"/>
            <a:r>
              <a:rPr lang="en-US" sz="6400" kern="1200" dirty="0">
                <a:ln>
                  <a:solidFill>
                    <a:prstClr val="black"/>
                  </a:solidFill>
                </a:ln>
                <a:solidFill>
                  <a:srgbClr val="FFC000"/>
                </a:solidFill>
                <a:ea typeface="ＭＳ Ｐゴシック" charset="0"/>
                <a:cs typeface="+mn-cs"/>
              </a:rPr>
              <a:t>n</a:t>
            </a:r>
          </a:p>
        </p:txBody>
      </p:sp>
      <p:sp>
        <p:nvSpPr>
          <p:cNvPr id="59" name="TextBox 58">
            <a:extLst>
              <a:ext uri="{FF2B5EF4-FFF2-40B4-BE49-F238E27FC236}">
                <a16:creationId xmlns:a16="http://schemas.microsoft.com/office/drawing/2014/main" id="{626EBD43-EE5F-4EC5-B9D3-FA71C4D42715}"/>
              </a:ext>
            </a:extLst>
          </p:cNvPr>
          <p:cNvSpPr txBox="1"/>
          <p:nvPr/>
        </p:nvSpPr>
        <p:spPr>
          <a:xfrm>
            <a:off x="5420927" y="9706336"/>
            <a:ext cx="856205" cy="1077218"/>
          </a:xfrm>
          <a:prstGeom prst="rect">
            <a:avLst/>
          </a:prstGeom>
          <a:noFill/>
        </p:spPr>
        <p:txBody>
          <a:bodyPr wrap="square" rtlCol="0">
            <a:spAutoFit/>
          </a:bodyPr>
          <a:lstStyle/>
          <a:p>
            <a:pPr algn="l" defTabSz="914411" hangingPunct="1"/>
            <a:r>
              <a:rPr lang="en-US" sz="6400" kern="1200" dirty="0">
                <a:ln>
                  <a:solidFill>
                    <a:prstClr val="black"/>
                  </a:solidFill>
                </a:ln>
                <a:solidFill>
                  <a:srgbClr val="FFC000"/>
                </a:solidFill>
                <a:ea typeface="ＭＳ Ｐゴシック" charset="0"/>
                <a:cs typeface="+mn-cs"/>
              </a:rPr>
              <a:t>n</a:t>
            </a:r>
          </a:p>
        </p:txBody>
      </p:sp>
      <p:cxnSp>
        <p:nvCxnSpPr>
          <p:cNvPr id="60" name="Straight Arrow Connector 59">
            <a:extLst>
              <a:ext uri="{FF2B5EF4-FFF2-40B4-BE49-F238E27FC236}">
                <a16:creationId xmlns:a16="http://schemas.microsoft.com/office/drawing/2014/main" id="{44E22530-0916-40FF-938E-688700AC8034}"/>
              </a:ext>
            </a:extLst>
          </p:cNvPr>
          <p:cNvCxnSpPr>
            <a:cxnSpLocks/>
          </p:cNvCxnSpPr>
          <p:nvPr/>
        </p:nvCxnSpPr>
        <p:spPr>
          <a:xfrm>
            <a:off x="4695117" y="7392200"/>
            <a:ext cx="0" cy="1954869"/>
          </a:xfrm>
          <a:prstGeom prst="straightConnector1">
            <a:avLst/>
          </a:prstGeom>
          <a:ln w="762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9221886-CE4A-4839-92AD-E5981D11E855}"/>
              </a:ext>
            </a:extLst>
          </p:cNvPr>
          <p:cNvSpPr txBox="1"/>
          <p:nvPr/>
        </p:nvSpPr>
        <p:spPr>
          <a:xfrm>
            <a:off x="3372703" y="2942843"/>
            <a:ext cx="14769272" cy="2677656"/>
          </a:xfrm>
          <a:prstGeom prst="rect">
            <a:avLst/>
          </a:prstGeom>
          <a:noFill/>
        </p:spPr>
        <p:txBody>
          <a:bodyPr wrap="square" rtlCol="0">
            <a:spAutoFit/>
          </a:bodyPr>
          <a:lstStyle/>
          <a:p>
            <a:pPr defTabSz="914411" hangingPunct="1"/>
            <a:r>
              <a:rPr lang="en-US" sz="5600" b="0" kern="1200" dirty="0">
                <a:solidFill>
                  <a:prstClr val="black"/>
                </a:solidFill>
                <a:ea typeface="ＭＳ Ｐゴシック" charset="0"/>
                <a:cs typeface="+mn-cs"/>
              </a:rPr>
              <a:t>Meet “Gabor”. We extract </a:t>
            </a:r>
            <a:r>
              <a:rPr lang="en-US" sz="5600" b="0" kern="1200" dirty="0" err="1">
                <a:solidFill>
                  <a:prstClr val="black"/>
                </a:solidFill>
                <a:ea typeface="ＭＳ Ｐゴシック" charset="0"/>
                <a:cs typeface="+mn-cs"/>
              </a:rPr>
              <a:t>NxN</a:t>
            </a:r>
            <a:r>
              <a:rPr lang="en-US" sz="5600" b="0" kern="1200" dirty="0">
                <a:solidFill>
                  <a:prstClr val="black"/>
                </a:solidFill>
                <a:ea typeface="ＭＳ Ｐゴシック" charset="0"/>
                <a:cs typeface="+mn-cs"/>
              </a:rPr>
              <a:t> patches and do independent CNNs. </a:t>
            </a:r>
            <a:r>
              <a:rPr lang="en-US" sz="5600" kern="1200" dirty="0">
                <a:solidFill>
                  <a:prstClr val="black"/>
                </a:solidFill>
                <a:ea typeface="ＭＳ Ｐゴシック" charset="0"/>
                <a:cs typeface="+mn-cs"/>
              </a:rPr>
              <a:t>How many times does Gabor filter the red pixel?</a:t>
            </a:r>
          </a:p>
        </p:txBody>
      </p:sp>
      <p:pic>
        <p:nvPicPr>
          <p:cNvPr id="50" name="Picture 2" descr="http://cs231n.github.io/assets/cnnvis/filt1.jpeg">
            <a:extLst>
              <a:ext uri="{FF2B5EF4-FFF2-40B4-BE49-F238E27FC236}">
                <a16:creationId xmlns:a16="http://schemas.microsoft.com/office/drawing/2014/main" id="{4203AEE7-6295-4AD1-B8CE-D968452509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926" t="29967" r="21386" b="61313"/>
          <a:stretch/>
        </p:blipFill>
        <p:spPr bwMode="auto">
          <a:xfrm>
            <a:off x="18141981" y="2942843"/>
            <a:ext cx="2293787" cy="22937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B96D515-D611-4E6A-8CA3-88BBB74C083C}"/>
              </a:ext>
            </a:extLst>
          </p:cNvPr>
          <p:cNvSpPr txBox="1"/>
          <p:nvPr/>
        </p:nvSpPr>
        <p:spPr>
          <a:xfrm>
            <a:off x="18141981" y="5236627"/>
            <a:ext cx="2293787" cy="646331"/>
          </a:xfrm>
          <a:prstGeom prst="rect">
            <a:avLst/>
          </a:prstGeom>
          <a:noFill/>
        </p:spPr>
        <p:txBody>
          <a:bodyPr wrap="square" rtlCol="0">
            <a:spAutoFit/>
          </a:bodyPr>
          <a:lstStyle/>
          <a:p>
            <a:pPr defTabSz="914411" hangingPunct="1"/>
            <a:r>
              <a:rPr lang="en-US" sz="3600" kern="1200" dirty="0">
                <a:solidFill>
                  <a:prstClr val="black"/>
                </a:solidFill>
                <a:ea typeface="ＭＳ Ｐゴシック" charset="0"/>
                <a:cs typeface="+mn-cs"/>
              </a:rPr>
              <a:t>Gabor</a:t>
            </a:r>
          </a:p>
        </p:txBody>
      </p:sp>
      <p:grpSp>
        <p:nvGrpSpPr>
          <p:cNvPr id="4" name="Group 3">
            <a:extLst>
              <a:ext uri="{FF2B5EF4-FFF2-40B4-BE49-F238E27FC236}">
                <a16:creationId xmlns:a16="http://schemas.microsoft.com/office/drawing/2014/main" id="{287EA4BB-198D-4C7C-9F62-9F3B51F07D23}"/>
              </a:ext>
            </a:extLst>
          </p:cNvPr>
          <p:cNvGrpSpPr/>
          <p:nvPr/>
        </p:nvGrpSpPr>
        <p:grpSpPr>
          <a:xfrm>
            <a:off x="10757336" y="6776685"/>
            <a:ext cx="10014107" cy="4944110"/>
            <a:chOff x="3854668" y="3388342"/>
            <a:chExt cx="5007053" cy="2472054"/>
          </a:xfrm>
        </p:grpSpPr>
        <p:sp>
          <p:nvSpPr>
            <p:cNvPr id="14" name="TextBox 13">
              <a:extLst>
                <a:ext uri="{FF2B5EF4-FFF2-40B4-BE49-F238E27FC236}">
                  <a16:creationId xmlns:a16="http://schemas.microsoft.com/office/drawing/2014/main" id="{7B5CE716-7970-4151-8BD6-0280B27A6A74}"/>
                </a:ext>
              </a:extLst>
            </p:cNvPr>
            <p:cNvSpPr txBox="1"/>
            <p:nvPr/>
          </p:nvSpPr>
          <p:spPr>
            <a:xfrm>
              <a:off x="5931017" y="3388342"/>
              <a:ext cx="2930704" cy="907941"/>
            </a:xfrm>
            <a:prstGeom prst="rect">
              <a:avLst/>
            </a:prstGeom>
            <a:noFill/>
          </p:spPr>
          <p:txBody>
            <a:bodyPr wrap="square" rtlCol="0">
              <a:spAutoFit/>
            </a:bodyPr>
            <a:lstStyle/>
            <a:p>
              <a:pPr algn="l" defTabSz="914411" hangingPunct="1"/>
              <a:r>
                <a:rPr lang="en-US" sz="5600" b="0" kern="1200" dirty="0">
                  <a:solidFill>
                    <a:prstClr val="black"/>
                  </a:solidFill>
                  <a:ea typeface="ＭＳ Ｐゴシック" charset="0"/>
                  <a:cs typeface="+mn-cs"/>
                </a:rPr>
                <a:t>Answer: </a:t>
              </a:r>
            </a:p>
            <a:p>
              <a:pPr algn="l" defTabSz="914411" hangingPunct="1"/>
              <a:r>
                <a:rPr lang="en-US" sz="5600" b="0" kern="1200" dirty="0">
                  <a:solidFill>
                    <a:prstClr val="black"/>
                  </a:solidFill>
                  <a:ea typeface="ＭＳ Ｐゴシック" charset="0"/>
                  <a:cs typeface="+mn-cs"/>
                </a:rPr>
                <a:t>(2n-1)*(2n-1)</a:t>
              </a:r>
            </a:p>
          </p:txBody>
        </p:sp>
        <p:grpSp>
          <p:nvGrpSpPr>
            <p:cNvPr id="17" name="Group 16">
              <a:extLst>
                <a:ext uri="{FF2B5EF4-FFF2-40B4-BE49-F238E27FC236}">
                  <a16:creationId xmlns:a16="http://schemas.microsoft.com/office/drawing/2014/main" id="{DE8C4EA1-BEB4-4DA9-8ABE-529DE1561F48}"/>
                </a:ext>
              </a:extLst>
            </p:cNvPr>
            <p:cNvGrpSpPr/>
            <p:nvPr/>
          </p:nvGrpSpPr>
          <p:grpSpPr>
            <a:xfrm>
              <a:off x="3854668" y="3547777"/>
              <a:ext cx="1808739" cy="2312619"/>
              <a:chOff x="4549455" y="4036399"/>
              <a:chExt cx="1808739" cy="2312619"/>
            </a:xfrm>
          </p:grpSpPr>
          <p:sp>
            <p:nvSpPr>
              <p:cNvPr id="66" name="Rectangle 65">
                <a:extLst>
                  <a:ext uri="{FF2B5EF4-FFF2-40B4-BE49-F238E27FC236}">
                    <a16:creationId xmlns:a16="http://schemas.microsoft.com/office/drawing/2014/main" id="{51FE0545-2A4C-4864-873C-3162441D58B9}"/>
                  </a:ext>
                </a:extLst>
              </p:cNvPr>
              <p:cNvSpPr/>
              <p:nvPr/>
            </p:nvSpPr>
            <p:spPr>
              <a:xfrm>
                <a:off x="4572000" y="4036399"/>
                <a:ext cx="905378" cy="90537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67" name="Rectangle 66">
                <a:extLst>
                  <a:ext uri="{FF2B5EF4-FFF2-40B4-BE49-F238E27FC236}">
                    <a16:creationId xmlns:a16="http://schemas.microsoft.com/office/drawing/2014/main" id="{4DBA0BCC-F6FC-4CD9-8B29-E21798BF288B}"/>
                  </a:ext>
                </a:extLst>
              </p:cNvPr>
              <p:cNvSpPr/>
              <p:nvPr/>
            </p:nvSpPr>
            <p:spPr>
              <a:xfrm>
                <a:off x="5276113" y="4759735"/>
                <a:ext cx="905378" cy="90537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cxnSp>
            <p:nvCxnSpPr>
              <p:cNvPr id="68" name="Straight Arrow Connector 67">
                <a:extLst>
                  <a:ext uri="{FF2B5EF4-FFF2-40B4-BE49-F238E27FC236}">
                    <a16:creationId xmlns:a16="http://schemas.microsoft.com/office/drawing/2014/main" id="{EB2DBFB7-B108-41F1-9C9E-FB5DD34CFAB4}"/>
                  </a:ext>
                </a:extLst>
              </p:cNvPr>
              <p:cNvCxnSpPr>
                <a:cxnSpLocks/>
              </p:cNvCxnSpPr>
              <p:nvPr/>
            </p:nvCxnSpPr>
            <p:spPr>
              <a:xfrm flipH="1">
                <a:off x="5366845" y="4322487"/>
                <a:ext cx="991349" cy="53068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F71828A-D375-4A8E-B541-5A0C1743BFF1}"/>
                  </a:ext>
                </a:extLst>
              </p:cNvPr>
              <p:cNvCxnSpPr>
                <a:cxnSpLocks/>
              </p:cNvCxnSpPr>
              <p:nvPr/>
            </p:nvCxnSpPr>
            <p:spPr>
              <a:xfrm>
                <a:off x="5276113" y="5848023"/>
                <a:ext cx="965296" cy="0"/>
              </a:xfrm>
              <a:prstGeom prst="straightConnector1">
                <a:avLst/>
              </a:prstGeom>
              <a:ln w="762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75D67FED-2DA8-4C1D-B91B-2650D9D738C5}"/>
                  </a:ext>
                </a:extLst>
              </p:cNvPr>
              <p:cNvSpPr txBox="1"/>
              <p:nvPr/>
            </p:nvSpPr>
            <p:spPr>
              <a:xfrm>
                <a:off x="5514751" y="5810409"/>
                <a:ext cx="428101" cy="538609"/>
              </a:xfrm>
              <a:prstGeom prst="rect">
                <a:avLst/>
              </a:prstGeom>
              <a:noFill/>
            </p:spPr>
            <p:txBody>
              <a:bodyPr wrap="square" rtlCol="0">
                <a:spAutoFit/>
              </a:bodyPr>
              <a:lstStyle/>
              <a:p>
                <a:pPr algn="l" defTabSz="914411" hangingPunct="1"/>
                <a:r>
                  <a:rPr lang="en-US" sz="6400" kern="1200" dirty="0">
                    <a:ln>
                      <a:solidFill>
                        <a:prstClr val="black"/>
                      </a:solidFill>
                    </a:ln>
                    <a:solidFill>
                      <a:srgbClr val="FFC000"/>
                    </a:solidFill>
                    <a:ea typeface="ＭＳ Ｐゴシック" charset="0"/>
                    <a:cs typeface="+mn-cs"/>
                  </a:rPr>
                  <a:t>n</a:t>
                </a:r>
              </a:p>
            </p:txBody>
          </p:sp>
          <p:cxnSp>
            <p:nvCxnSpPr>
              <p:cNvPr id="77" name="Straight Arrow Connector 76">
                <a:extLst>
                  <a:ext uri="{FF2B5EF4-FFF2-40B4-BE49-F238E27FC236}">
                    <a16:creationId xmlns:a16="http://schemas.microsoft.com/office/drawing/2014/main" id="{6F925997-0D56-4D3F-9490-774CE30F23CE}"/>
                  </a:ext>
                </a:extLst>
              </p:cNvPr>
              <p:cNvCxnSpPr>
                <a:cxnSpLocks/>
              </p:cNvCxnSpPr>
              <p:nvPr/>
            </p:nvCxnSpPr>
            <p:spPr>
              <a:xfrm>
                <a:off x="4549455" y="5142369"/>
                <a:ext cx="965296" cy="0"/>
              </a:xfrm>
              <a:prstGeom prst="straightConnector1">
                <a:avLst/>
              </a:prstGeom>
              <a:ln w="762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B2573BD7-10C1-4633-95A0-7278CE4104CC}"/>
                  </a:ext>
                </a:extLst>
              </p:cNvPr>
              <p:cNvSpPr txBox="1"/>
              <p:nvPr/>
            </p:nvSpPr>
            <p:spPr>
              <a:xfrm>
                <a:off x="4788092" y="5104755"/>
                <a:ext cx="428101" cy="538609"/>
              </a:xfrm>
              <a:prstGeom prst="rect">
                <a:avLst/>
              </a:prstGeom>
              <a:noFill/>
            </p:spPr>
            <p:txBody>
              <a:bodyPr wrap="square" rtlCol="0">
                <a:spAutoFit/>
              </a:bodyPr>
              <a:lstStyle/>
              <a:p>
                <a:pPr algn="l" defTabSz="914411" hangingPunct="1"/>
                <a:r>
                  <a:rPr lang="en-US" sz="6400" kern="1200" dirty="0">
                    <a:ln>
                      <a:solidFill>
                        <a:prstClr val="black"/>
                      </a:solidFill>
                    </a:ln>
                    <a:solidFill>
                      <a:srgbClr val="FFC000"/>
                    </a:solidFill>
                    <a:ea typeface="ＭＳ Ｐゴシック" charset="0"/>
                    <a:cs typeface="+mn-cs"/>
                  </a:rPr>
                  <a:t>n</a:t>
                </a:r>
              </a:p>
            </p:txBody>
          </p:sp>
        </p:grpSp>
      </p:grpSp>
      <p:sp>
        <p:nvSpPr>
          <p:cNvPr id="3" name="TextBox 2">
            <a:extLst>
              <a:ext uri="{FF2B5EF4-FFF2-40B4-BE49-F238E27FC236}">
                <a16:creationId xmlns:a16="http://schemas.microsoft.com/office/drawing/2014/main" id="{C5F6EE17-0A12-2008-A431-7726706628C5}"/>
              </a:ext>
            </a:extLst>
          </p:cNvPr>
          <p:cNvSpPr txBox="1"/>
          <p:nvPr/>
        </p:nvSpPr>
        <p:spPr>
          <a:xfrm>
            <a:off x="18113534" y="12703758"/>
            <a:ext cx="6438729" cy="1012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4800" b="0" kern="1200" dirty="0">
                <a:ea typeface="ＭＳ Ｐゴシック" charset="0"/>
                <a:cs typeface="+mn-cs"/>
                <a:sym typeface="Helvetica Light"/>
              </a:rPr>
              <a:t>Slide by David </a:t>
            </a:r>
            <a:r>
              <a:rPr lang="en-US" sz="4800" b="0" kern="1200" dirty="0" err="1">
                <a:ea typeface="ＭＳ Ｐゴシック" charset="0"/>
                <a:cs typeface="+mn-cs"/>
                <a:sym typeface="Helvetica Light"/>
              </a:rPr>
              <a:t>Fouhey</a:t>
            </a:r>
            <a:endParaRPr lang="en-US" sz="4800" b="0" kern="1200" dirty="0">
              <a:ea typeface="ＭＳ Ｐゴシック" charset="0"/>
              <a:cs typeface="+mn-cs"/>
              <a:sym typeface="Helvetica Light"/>
            </a:endParaRPr>
          </a:p>
        </p:txBody>
      </p:sp>
    </p:spTree>
    <p:extLst>
      <p:ext uri="{BB962C8B-B14F-4D97-AF65-F5344CB8AC3E}">
        <p14:creationId xmlns:p14="http://schemas.microsoft.com/office/powerpoint/2010/main" val="151206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B1E8E-FF27-482F-B960-763A3382AF61}"/>
              </a:ext>
            </a:extLst>
          </p:cNvPr>
          <p:cNvSpPr>
            <a:spLocks noGrp="1"/>
          </p:cNvSpPr>
          <p:nvPr>
            <p:ph type="title"/>
          </p:nvPr>
        </p:nvSpPr>
        <p:spPr/>
        <p:txBody>
          <a:bodyPr/>
          <a:lstStyle/>
          <a:p>
            <a:r>
              <a:rPr lang="en-US" dirty="0"/>
              <a:t>The Big Issue</a:t>
            </a:r>
          </a:p>
        </p:txBody>
      </p:sp>
      <p:sp>
        <p:nvSpPr>
          <p:cNvPr id="3" name="Content Placeholder 2">
            <a:extLst>
              <a:ext uri="{FF2B5EF4-FFF2-40B4-BE49-F238E27FC236}">
                <a16:creationId xmlns:a16="http://schemas.microsoft.com/office/drawing/2014/main" id="{1E6D7ACD-0057-40A3-AD94-ED82AA089AAC}"/>
              </a:ext>
            </a:extLst>
          </p:cNvPr>
          <p:cNvSpPr>
            <a:spLocks noGrp="1"/>
          </p:cNvSpPr>
          <p:nvPr>
            <p:ph idx="1"/>
          </p:nvPr>
        </p:nvSpPr>
        <p:spPr/>
        <p:txBody>
          <a:bodyPr/>
          <a:lstStyle/>
          <a:p>
            <a:pPr marL="0" indent="0">
              <a:buNone/>
            </a:pPr>
            <a:r>
              <a:rPr lang="en-US" dirty="0"/>
              <a:t>We need to:</a:t>
            </a:r>
          </a:p>
          <a:p>
            <a:pPr marL="1028714" indent="-1028714">
              <a:buFont typeface="+mj-lt"/>
              <a:buAutoNum type="arabicPeriod"/>
            </a:pPr>
            <a:r>
              <a:rPr lang="en-US" dirty="0"/>
              <a:t>Have large receptive fields to figure out what we’re looking at</a:t>
            </a:r>
          </a:p>
          <a:p>
            <a:pPr marL="1028714" indent="-1028714">
              <a:buFont typeface="+mj-lt"/>
              <a:buAutoNum type="arabicPeriod"/>
            </a:pPr>
            <a:r>
              <a:rPr lang="en-US" dirty="0"/>
              <a:t>Not waste a ton of time or memory while doing so</a:t>
            </a:r>
          </a:p>
          <a:p>
            <a:pPr marL="1028714" indent="-1028714">
              <a:buFont typeface="+mj-lt"/>
              <a:buAutoNum type="arabicPeriod"/>
            </a:pPr>
            <a:endParaRPr lang="en-US" dirty="0"/>
          </a:p>
          <a:p>
            <a:pPr marL="0" indent="0">
              <a:buNone/>
            </a:pPr>
            <a:r>
              <a:rPr lang="en-US" dirty="0"/>
              <a:t>These two objectives are in total conflict </a:t>
            </a:r>
          </a:p>
          <a:p>
            <a:pPr lvl="1"/>
            <a:endParaRPr lang="en-US" dirty="0"/>
          </a:p>
        </p:txBody>
      </p:sp>
      <p:sp>
        <p:nvSpPr>
          <p:cNvPr id="4" name="TextBox 3">
            <a:extLst>
              <a:ext uri="{FF2B5EF4-FFF2-40B4-BE49-F238E27FC236}">
                <a16:creationId xmlns:a16="http://schemas.microsoft.com/office/drawing/2014/main" id="{6902F150-5233-7104-653E-EF77F3B0C59F}"/>
              </a:ext>
            </a:extLst>
          </p:cNvPr>
          <p:cNvSpPr txBox="1"/>
          <p:nvPr/>
        </p:nvSpPr>
        <p:spPr>
          <a:xfrm>
            <a:off x="18113534" y="12703758"/>
            <a:ext cx="6438729" cy="1012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4800" b="0" kern="1200" dirty="0">
                <a:ea typeface="ＭＳ Ｐゴシック" charset="0"/>
                <a:cs typeface="+mn-cs"/>
                <a:sym typeface="Helvetica Light"/>
              </a:rPr>
              <a:t>Slide by David </a:t>
            </a:r>
            <a:r>
              <a:rPr lang="en-US" sz="4800" b="0" kern="1200" dirty="0" err="1">
                <a:ea typeface="ＭＳ Ｐゴシック" charset="0"/>
                <a:cs typeface="+mn-cs"/>
                <a:sym typeface="Helvetica Light"/>
              </a:rPr>
              <a:t>Fouhey</a:t>
            </a:r>
            <a:endParaRPr lang="en-US" sz="4800" b="0" kern="1200" dirty="0">
              <a:ea typeface="ＭＳ Ｐゴシック" charset="0"/>
              <a:cs typeface="+mn-cs"/>
              <a:sym typeface="Helvetica Light"/>
            </a:endParaRPr>
          </a:p>
        </p:txBody>
      </p:sp>
    </p:spTree>
    <p:extLst>
      <p:ext uri="{BB962C8B-B14F-4D97-AF65-F5344CB8AC3E}">
        <p14:creationId xmlns:p14="http://schemas.microsoft.com/office/powerpoint/2010/main" val="10822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428A7-3E14-467C-BCA7-DB0AD80115B9}"/>
              </a:ext>
            </a:extLst>
          </p:cNvPr>
          <p:cNvSpPr>
            <a:spLocks noGrp="1"/>
          </p:cNvSpPr>
          <p:nvPr>
            <p:ph type="title"/>
          </p:nvPr>
        </p:nvSpPr>
        <p:spPr/>
        <p:txBody>
          <a:bodyPr/>
          <a:lstStyle/>
          <a:p>
            <a:r>
              <a:rPr lang="en-US" dirty="0"/>
              <a:t>Encoder-Decoder</a:t>
            </a:r>
          </a:p>
        </p:txBody>
      </p:sp>
      <p:sp>
        <p:nvSpPr>
          <p:cNvPr id="60" name="TextBox 59">
            <a:extLst>
              <a:ext uri="{FF2B5EF4-FFF2-40B4-BE49-F238E27FC236}">
                <a16:creationId xmlns:a16="http://schemas.microsoft.com/office/drawing/2014/main" id="{939748C3-52E9-461D-AD4C-148D858452B8}"/>
              </a:ext>
            </a:extLst>
          </p:cNvPr>
          <p:cNvSpPr txBox="1"/>
          <p:nvPr/>
        </p:nvSpPr>
        <p:spPr>
          <a:xfrm>
            <a:off x="3948235" y="3171514"/>
            <a:ext cx="17652811" cy="2062103"/>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Key idea: First </a:t>
            </a:r>
            <a:r>
              <a:rPr lang="en-US" sz="6400" kern="1200" dirty="0" err="1">
                <a:solidFill>
                  <a:prstClr val="black"/>
                </a:solidFill>
                <a:ea typeface="ＭＳ Ｐゴシック" charset="0"/>
                <a:cs typeface="+mn-cs"/>
              </a:rPr>
              <a:t>downsample</a:t>
            </a:r>
            <a:r>
              <a:rPr lang="en-US" sz="6400" b="0" kern="1200" dirty="0">
                <a:solidFill>
                  <a:prstClr val="black"/>
                </a:solidFill>
                <a:ea typeface="ＭＳ Ｐゴシック" charset="0"/>
                <a:cs typeface="+mn-cs"/>
              </a:rPr>
              <a:t> towards middle of network. Then </a:t>
            </a:r>
            <a:r>
              <a:rPr lang="en-US" sz="6400" kern="1200" dirty="0" err="1">
                <a:solidFill>
                  <a:prstClr val="black"/>
                </a:solidFill>
                <a:ea typeface="ＭＳ Ｐゴシック" charset="0"/>
                <a:cs typeface="+mn-cs"/>
              </a:rPr>
              <a:t>upsample</a:t>
            </a:r>
            <a:r>
              <a:rPr lang="en-US" sz="6400" b="0" kern="1200" dirty="0">
                <a:solidFill>
                  <a:prstClr val="black"/>
                </a:solidFill>
                <a:ea typeface="ＭＳ Ｐゴシック" charset="0"/>
                <a:cs typeface="+mn-cs"/>
              </a:rPr>
              <a:t> from middle.</a:t>
            </a:r>
            <a:endParaRPr lang="en-US" sz="6400" kern="1200" dirty="0">
              <a:solidFill>
                <a:prstClr val="black"/>
              </a:solidFill>
              <a:ea typeface="ＭＳ Ｐゴシック" charset="0"/>
              <a:cs typeface="+mn-cs"/>
            </a:endParaRPr>
          </a:p>
        </p:txBody>
      </p:sp>
      <p:grpSp>
        <p:nvGrpSpPr>
          <p:cNvPr id="75" name="Group 74">
            <a:extLst>
              <a:ext uri="{FF2B5EF4-FFF2-40B4-BE49-F238E27FC236}">
                <a16:creationId xmlns:a16="http://schemas.microsoft.com/office/drawing/2014/main" id="{CD7812DE-3BE3-4382-9850-F6171FF1B04D}"/>
              </a:ext>
            </a:extLst>
          </p:cNvPr>
          <p:cNvGrpSpPr/>
          <p:nvPr/>
        </p:nvGrpSpPr>
        <p:grpSpPr>
          <a:xfrm>
            <a:off x="6535339" y="7747235"/>
            <a:ext cx="11587141" cy="5060669"/>
            <a:chOff x="1282274" y="3680699"/>
            <a:chExt cx="5793570" cy="2530334"/>
          </a:xfrm>
        </p:grpSpPr>
        <p:sp>
          <p:nvSpPr>
            <p:cNvPr id="25" name="Cube 24">
              <a:extLst>
                <a:ext uri="{FF2B5EF4-FFF2-40B4-BE49-F238E27FC236}">
                  <a16:creationId xmlns:a16="http://schemas.microsoft.com/office/drawing/2014/main" id="{20770BBF-5657-4D7A-A9CD-DFC5E0C4FD89}"/>
                </a:ext>
              </a:extLst>
            </p:cNvPr>
            <p:cNvSpPr/>
            <p:nvPr/>
          </p:nvSpPr>
          <p:spPr>
            <a:xfrm>
              <a:off x="1781825" y="4276712"/>
              <a:ext cx="672506" cy="1934321"/>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6" name="TextBox 25">
              <a:extLst>
                <a:ext uri="{FF2B5EF4-FFF2-40B4-BE49-F238E27FC236}">
                  <a16:creationId xmlns:a16="http://schemas.microsoft.com/office/drawing/2014/main" id="{C81E77AE-0EB5-4193-8367-659B0AFCF3CC}"/>
                </a:ext>
              </a:extLst>
            </p:cNvPr>
            <p:cNvSpPr txBox="1"/>
            <p:nvPr/>
          </p:nvSpPr>
          <p:spPr>
            <a:xfrm>
              <a:off x="1282274" y="5084483"/>
              <a:ext cx="487087"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H</a:t>
              </a:r>
            </a:p>
          </p:txBody>
        </p:sp>
        <p:sp>
          <p:nvSpPr>
            <p:cNvPr id="27" name="TextBox 26">
              <a:extLst>
                <a:ext uri="{FF2B5EF4-FFF2-40B4-BE49-F238E27FC236}">
                  <a16:creationId xmlns:a16="http://schemas.microsoft.com/office/drawing/2014/main" id="{59CFE436-8258-46C6-A53B-7AD57392212E}"/>
                </a:ext>
              </a:extLst>
            </p:cNvPr>
            <p:cNvSpPr txBox="1"/>
            <p:nvPr/>
          </p:nvSpPr>
          <p:spPr>
            <a:xfrm>
              <a:off x="1433107" y="3919059"/>
              <a:ext cx="487087"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W</a:t>
              </a:r>
            </a:p>
          </p:txBody>
        </p:sp>
        <p:sp>
          <p:nvSpPr>
            <p:cNvPr id="28" name="TextBox 27">
              <a:extLst>
                <a:ext uri="{FF2B5EF4-FFF2-40B4-BE49-F238E27FC236}">
                  <a16:creationId xmlns:a16="http://schemas.microsoft.com/office/drawing/2014/main" id="{C102122F-8C18-410E-A4C6-9A67F9D3DEA1}"/>
                </a:ext>
              </a:extLst>
            </p:cNvPr>
            <p:cNvSpPr txBox="1"/>
            <p:nvPr/>
          </p:nvSpPr>
          <p:spPr>
            <a:xfrm>
              <a:off x="2118078" y="3680699"/>
              <a:ext cx="487087"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C</a:t>
              </a:r>
            </a:p>
          </p:txBody>
        </p:sp>
        <p:grpSp>
          <p:nvGrpSpPr>
            <p:cNvPr id="46" name="Group 45">
              <a:extLst>
                <a:ext uri="{FF2B5EF4-FFF2-40B4-BE49-F238E27FC236}">
                  <a16:creationId xmlns:a16="http://schemas.microsoft.com/office/drawing/2014/main" id="{A42641DF-2154-400F-8FAA-1277EDE58C9A}"/>
                </a:ext>
              </a:extLst>
            </p:cNvPr>
            <p:cNvGrpSpPr/>
            <p:nvPr/>
          </p:nvGrpSpPr>
          <p:grpSpPr>
            <a:xfrm>
              <a:off x="2466796" y="4276712"/>
              <a:ext cx="1909484" cy="1934321"/>
              <a:chOff x="1704892" y="3332140"/>
              <a:chExt cx="1909484" cy="1934321"/>
            </a:xfrm>
          </p:grpSpPr>
          <p:sp>
            <p:nvSpPr>
              <p:cNvPr id="6" name="Cube 5">
                <a:extLst>
                  <a:ext uri="{FF2B5EF4-FFF2-40B4-BE49-F238E27FC236}">
                    <a16:creationId xmlns:a16="http://schemas.microsoft.com/office/drawing/2014/main" id="{9ADDDB96-EA02-4957-98C4-BA5374FD9861}"/>
                  </a:ext>
                </a:extLst>
              </p:cNvPr>
              <p:cNvSpPr/>
              <p:nvPr/>
            </p:nvSpPr>
            <p:spPr>
              <a:xfrm>
                <a:off x="1704892" y="3332140"/>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7" name="Cube 6">
                <a:extLst>
                  <a:ext uri="{FF2B5EF4-FFF2-40B4-BE49-F238E27FC236}">
                    <a16:creationId xmlns:a16="http://schemas.microsoft.com/office/drawing/2014/main" id="{F245A296-A843-40C7-AAC2-8E104EE76099}"/>
                  </a:ext>
                </a:extLst>
              </p:cNvPr>
              <p:cNvSpPr/>
              <p:nvPr/>
            </p:nvSpPr>
            <p:spPr>
              <a:xfrm>
                <a:off x="2224874" y="3484366"/>
                <a:ext cx="555790" cy="1598613"/>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8" name="Cube 7">
                <a:extLst>
                  <a:ext uri="{FF2B5EF4-FFF2-40B4-BE49-F238E27FC236}">
                    <a16:creationId xmlns:a16="http://schemas.microsoft.com/office/drawing/2014/main" id="{13008E1B-F88E-4002-BDD5-BD8172F7B55A}"/>
                  </a:ext>
                </a:extLst>
              </p:cNvPr>
              <p:cNvSpPr/>
              <p:nvPr/>
            </p:nvSpPr>
            <p:spPr>
              <a:xfrm>
                <a:off x="2667714" y="3683141"/>
                <a:ext cx="459331" cy="120106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9" name="Cube 8">
                <a:extLst>
                  <a:ext uri="{FF2B5EF4-FFF2-40B4-BE49-F238E27FC236}">
                    <a16:creationId xmlns:a16="http://schemas.microsoft.com/office/drawing/2014/main" id="{7046F10B-5530-48E7-9890-6927A695B593}"/>
                  </a:ext>
                </a:extLst>
              </p:cNvPr>
              <p:cNvSpPr/>
              <p:nvPr/>
            </p:nvSpPr>
            <p:spPr>
              <a:xfrm>
                <a:off x="3037748" y="3832484"/>
                <a:ext cx="379613" cy="902376"/>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0" name="Cube 9">
                <a:extLst>
                  <a:ext uri="{FF2B5EF4-FFF2-40B4-BE49-F238E27FC236}">
                    <a16:creationId xmlns:a16="http://schemas.microsoft.com/office/drawing/2014/main" id="{D38F6D77-3CA0-4219-BF85-BE907E841ACC}"/>
                  </a:ext>
                </a:extLst>
              </p:cNvPr>
              <p:cNvSpPr/>
              <p:nvPr/>
            </p:nvSpPr>
            <p:spPr>
              <a:xfrm>
                <a:off x="3300646" y="3975505"/>
                <a:ext cx="313730" cy="616335"/>
              </a:xfrm>
              <a:prstGeom prst="cube">
                <a:avLst>
                  <a:gd name="adj" fmla="val 4052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grpSp>
        <p:sp>
          <p:nvSpPr>
            <p:cNvPr id="51" name="Cube 50">
              <a:extLst>
                <a:ext uri="{FF2B5EF4-FFF2-40B4-BE49-F238E27FC236}">
                  <a16:creationId xmlns:a16="http://schemas.microsoft.com/office/drawing/2014/main" id="{EB1D6971-76D9-4B91-B4FF-605036060BB8}"/>
                </a:ext>
              </a:extLst>
            </p:cNvPr>
            <p:cNvSpPr/>
            <p:nvPr/>
          </p:nvSpPr>
          <p:spPr>
            <a:xfrm>
              <a:off x="4352866" y="4777056"/>
              <a:ext cx="379613" cy="902376"/>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50" name="Cube 49">
              <a:extLst>
                <a:ext uri="{FF2B5EF4-FFF2-40B4-BE49-F238E27FC236}">
                  <a16:creationId xmlns:a16="http://schemas.microsoft.com/office/drawing/2014/main" id="{D23A477F-7AE1-4928-B55C-6154F392E57C}"/>
                </a:ext>
              </a:extLst>
            </p:cNvPr>
            <p:cNvSpPr/>
            <p:nvPr/>
          </p:nvSpPr>
          <p:spPr>
            <a:xfrm>
              <a:off x="4643182" y="4627713"/>
              <a:ext cx="459331" cy="120106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49" name="Cube 48">
              <a:extLst>
                <a:ext uri="{FF2B5EF4-FFF2-40B4-BE49-F238E27FC236}">
                  <a16:creationId xmlns:a16="http://schemas.microsoft.com/office/drawing/2014/main" id="{B4CEE2F4-D96D-4310-93E1-8E7CB023A4C9}"/>
                </a:ext>
              </a:extLst>
            </p:cNvPr>
            <p:cNvSpPr/>
            <p:nvPr/>
          </p:nvSpPr>
          <p:spPr>
            <a:xfrm>
              <a:off x="4989563" y="4428938"/>
              <a:ext cx="555790" cy="1598613"/>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48" name="Cube 47">
              <a:extLst>
                <a:ext uri="{FF2B5EF4-FFF2-40B4-BE49-F238E27FC236}">
                  <a16:creationId xmlns:a16="http://schemas.microsoft.com/office/drawing/2014/main" id="{2E34562D-3C54-4483-A6A1-7985D2187D13}"/>
                </a:ext>
              </a:extLst>
            </p:cNvPr>
            <p:cNvSpPr/>
            <p:nvPr/>
          </p:nvSpPr>
          <p:spPr>
            <a:xfrm>
              <a:off x="5392829" y="4276712"/>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55" name="Cube 54">
              <a:extLst>
                <a:ext uri="{FF2B5EF4-FFF2-40B4-BE49-F238E27FC236}">
                  <a16:creationId xmlns:a16="http://schemas.microsoft.com/office/drawing/2014/main" id="{54831110-B5EE-4EEA-8D5B-6B608C11A31E}"/>
                </a:ext>
              </a:extLst>
            </p:cNvPr>
            <p:cNvSpPr/>
            <p:nvPr/>
          </p:nvSpPr>
          <p:spPr>
            <a:xfrm>
              <a:off x="5916252" y="4276712"/>
              <a:ext cx="672506" cy="1934321"/>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56" name="TextBox 55">
              <a:extLst>
                <a:ext uri="{FF2B5EF4-FFF2-40B4-BE49-F238E27FC236}">
                  <a16:creationId xmlns:a16="http://schemas.microsoft.com/office/drawing/2014/main" id="{819E7922-EAFF-4477-89FA-CA9826B354AE}"/>
                </a:ext>
              </a:extLst>
            </p:cNvPr>
            <p:cNvSpPr txBox="1"/>
            <p:nvPr/>
          </p:nvSpPr>
          <p:spPr>
            <a:xfrm>
              <a:off x="6588757" y="5084483"/>
              <a:ext cx="487087"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H</a:t>
              </a:r>
            </a:p>
          </p:txBody>
        </p:sp>
        <p:sp>
          <p:nvSpPr>
            <p:cNvPr id="57" name="TextBox 56">
              <a:extLst>
                <a:ext uri="{FF2B5EF4-FFF2-40B4-BE49-F238E27FC236}">
                  <a16:creationId xmlns:a16="http://schemas.microsoft.com/office/drawing/2014/main" id="{E4849092-1E6D-4C13-B3A9-DB78F567619D}"/>
                </a:ext>
              </a:extLst>
            </p:cNvPr>
            <p:cNvSpPr txBox="1"/>
            <p:nvPr/>
          </p:nvSpPr>
          <p:spPr>
            <a:xfrm>
              <a:off x="5906597" y="3919059"/>
              <a:ext cx="487087"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W</a:t>
              </a:r>
            </a:p>
          </p:txBody>
        </p:sp>
        <p:sp>
          <p:nvSpPr>
            <p:cNvPr id="58" name="TextBox 57">
              <a:extLst>
                <a:ext uri="{FF2B5EF4-FFF2-40B4-BE49-F238E27FC236}">
                  <a16:creationId xmlns:a16="http://schemas.microsoft.com/office/drawing/2014/main" id="{416466A7-820E-4875-89CC-E85D207BB60E}"/>
                </a:ext>
              </a:extLst>
            </p:cNvPr>
            <p:cNvSpPr txBox="1"/>
            <p:nvPr/>
          </p:nvSpPr>
          <p:spPr>
            <a:xfrm>
              <a:off x="6252505" y="3680699"/>
              <a:ext cx="487087"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F</a:t>
              </a:r>
            </a:p>
          </p:txBody>
        </p:sp>
      </p:grpSp>
      <p:sp>
        <p:nvSpPr>
          <p:cNvPr id="77" name="TextBox 76">
            <a:extLst>
              <a:ext uri="{FF2B5EF4-FFF2-40B4-BE49-F238E27FC236}">
                <a16:creationId xmlns:a16="http://schemas.microsoft.com/office/drawing/2014/main" id="{ACEA15E9-EACB-4241-8DD1-363FE3506D3F}"/>
              </a:ext>
            </a:extLst>
          </p:cNvPr>
          <p:cNvSpPr txBox="1"/>
          <p:nvPr/>
        </p:nvSpPr>
        <p:spPr>
          <a:xfrm>
            <a:off x="3948236" y="5195543"/>
            <a:ext cx="16487533" cy="1077218"/>
          </a:xfrm>
          <a:prstGeom prst="rect">
            <a:avLst/>
          </a:prstGeom>
          <a:noFill/>
        </p:spPr>
        <p:txBody>
          <a:bodyPr wrap="square" rtlCol="0">
            <a:spAutoFit/>
          </a:bodyPr>
          <a:lstStyle/>
          <a:p>
            <a:pPr defTabSz="914411" hangingPunct="1"/>
            <a:r>
              <a:rPr lang="en-US" sz="6400" kern="1200" dirty="0">
                <a:solidFill>
                  <a:prstClr val="black"/>
                </a:solidFill>
                <a:ea typeface="ＭＳ Ｐゴシック" charset="0"/>
                <a:cs typeface="+mn-cs"/>
              </a:rPr>
              <a:t>How do we </a:t>
            </a:r>
            <a:r>
              <a:rPr lang="en-US" sz="6400" kern="1200" dirty="0" err="1">
                <a:solidFill>
                  <a:prstClr val="black"/>
                </a:solidFill>
                <a:ea typeface="ＭＳ Ｐゴシック" charset="0"/>
                <a:cs typeface="+mn-cs"/>
              </a:rPr>
              <a:t>downsample</a:t>
            </a:r>
            <a:r>
              <a:rPr lang="en-US" sz="6400" kern="1200" dirty="0">
                <a:solidFill>
                  <a:prstClr val="black"/>
                </a:solidFill>
                <a:ea typeface="ＭＳ Ｐゴシック" charset="0"/>
                <a:cs typeface="+mn-cs"/>
              </a:rPr>
              <a:t>?</a:t>
            </a:r>
          </a:p>
        </p:txBody>
      </p:sp>
      <p:sp>
        <p:nvSpPr>
          <p:cNvPr id="24" name="TextBox 23">
            <a:extLst>
              <a:ext uri="{FF2B5EF4-FFF2-40B4-BE49-F238E27FC236}">
                <a16:creationId xmlns:a16="http://schemas.microsoft.com/office/drawing/2014/main" id="{CDA8EFC6-4E35-4C7A-9510-FBFB7C3D34EF}"/>
              </a:ext>
            </a:extLst>
          </p:cNvPr>
          <p:cNvSpPr txBox="1"/>
          <p:nvPr/>
        </p:nvSpPr>
        <p:spPr>
          <a:xfrm>
            <a:off x="3948236" y="6208650"/>
            <a:ext cx="16487533" cy="1077218"/>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Convolutions, pooling</a:t>
            </a:r>
          </a:p>
        </p:txBody>
      </p:sp>
      <p:sp>
        <p:nvSpPr>
          <p:cNvPr id="3" name="TextBox 2">
            <a:extLst>
              <a:ext uri="{FF2B5EF4-FFF2-40B4-BE49-F238E27FC236}">
                <a16:creationId xmlns:a16="http://schemas.microsoft.com/office/drawing/2014/main" id="{AB7AD7F9-9258-FAFB-9397-36A2DE30050A}"/>
              </a:ext>
            </a:extLst>
          </p:cNvPr>
          <p:cNvSpPr txBox="1"/>
          <p:nvPr/>
        </p:nvSpPr>
        <p:spPr>
          <a:xfrm>
            <a:off x="18113534" y="12703758"/>
            <a:ext cx="6438729" cy="1012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4800" b="0" kern="1200" dirty="0">
                <a:ea typeface="ＭＳ Ｐゴシック" charset="0"/>
                <a:cs typeface="+mn-cs"/>
                <a:sym typeface="Helvetica Light"/>
              </a:rPr>
              <a:t>Slide by David </a:t>
            </a:r>
            <a:r>
              <a:rPr lang="en-US" sz="4800" b="0" kern="1200" dirty="0" err="1">
                <a:ea typeface="ＭＳ Ｐゴシック" charset="0"/>
                <a:cs typeface="+mn-cs"/>
                <a:sym typeface="Helvetica Light"/>
              </a:rPr>
              <a:t>Fouhey</a:t>
            </a:r>
            <a:endParaRPr lang="en-US" sz="4800" b="0" kern="1200" dirty="0">
              <a:ea typeface="ＭＳ Ｐゴシック" charset="0"/>
              <a:cs typeface="+mn-cs"/>
              <a:sym typeface="Helvetica Light"/>
            </a:endParaRPr>
          </a:p>
        </p:txBody>
      </p:sp>
    </p:spTree>
    <p:extLst>
      <p:ext uri="{BB962C8B-B14F-4D97-AF65-F5344CB8AC3E}">
        <p14:creationId xmlns:p14="http://schemas.microsoft.com/office/powerpoint/2010/main" val="211619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21141-8538-406E-B406-CB9C2CFA5A45}"/>
              </a:ext>
            </a:extLst>
          </p:cNvPr>
          <p:cNvSpPr>
            <a:spLocks noGrp="1"/>
          </p:cNvSpPr>
          <p:nvPr>
            <p:ph type="title"/>
          </p:nvPr>
        </p:nvSpPr>
        <p:spPr/>
        <p:txBody>
          <a:bodyPr/>
          <a:lstStyle/>
          <a:p>
            <a:r>
              <a:rPr lang="en-US" dirty="0"/>
              <a:t>Putting it Together</a:t>
            </a:r>
          </a:p>
        </p:txBody>
      </p:sp>
      <p:sp>
        <p:nvSpPr>
          <p:cNvPr id="22" name="Cube 21">
            <a:extLst>
              <a:ext uri="{FF2B5EF4-FFF2-40B4-BE49-F238E27FC236}">
                <a16:creationId xmlns:a16="http://schemas.microsoft.com/office/drawing/2014/main" id="{A524EA4B-742E-4C78-815D-924DBA76CF36}"/>
              </a:ext>
            </a:extLst>
          </p:cNvPr>
          <p:cNvSpPr/>
          <p:nvPr/>
        </p:nvSpPr>
        <p:spPr>
          <a:xfrm>
            <a:off x="11803339" y="9756210"/>
            <a:ext cx="627461" cy="1232669"/>
          </a:xfrm>
          <a:prstGeom prst="cube">
            <a:avLst>
              <a:gd name="adj" fmla="val 4052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dirty="0">
              <a:solidFill>
                <a:prstClr val="white"/>
              </a:solidFill>
              <a:latin typeface="Arial" panose="020B0604020202020204"/>
            </a:endParaRPr>
          </a:p>
        </p:txBody>
      </p:sp>
      <p:grpSp>
        <p:nvGrpSpPr>
          <p:cNvPr id="3" name="Group 2">
            <a:extLst>
              <a:ext uri="{FF2B5EF4-FFF2-40B4-BE49-F238E27FC236}">
                <a16:creationId xmlns:a16="http://schemas.microsoft.com/office/drawing/2014/main" id="{E3CB3335-BA8F-43D0-8D23-53CBDF8CFA40}"/>
              </a:ext>
            </a:extLst>
          </p:cNvPr>
          <p:cNvGrpSpPr/>
          <p:nvPr/>
        </p:nvGrpSpPr>
        <p:grpSpPr>
          <a:xfrm>
            <a:off x="3127726" y="5536375"/>
            <a:ext cx="3726453" cy="6801744"/>
            <a:chOff x="39863" y="2768187"/>
            <a:chExt cx="1863226" cy="3400872"/>
          </a:xfrm>
        </p:grpSpPr>
        <p:grpSp>
          <p:nvGrpSpPr>
            <p:cNvPr id="30" name="Group 29">
              <a:extLst>
                <a:ext uri="{FF2B5EF4-FFF2-40B4-BE49-F238E27FC236}">
                  <a16:creationId xmlns:a16="http://schemas.microsoft.com/office/drawing/2014/main" id="{216DEFBD-6110-4554-A9AA-116961D7DB8C}"/>
                </a:ext>
              </a:extLst>
            </p:cNvPr>
            <p:cNvGrpSpPr/>
            <p:nvPr/>
          </p:nvGrpSpPr>
          <p:grpSpPr>
            <a:xfrm>
              <a:off x="135672" y="3638725"/>
              <a:ext cx="1322890" cy="2530334"/>
              <a:chOff x="135672" y="3638725"/>
              <a:chExt cx="1322890" cy="2530334"/>
            </a:xfrm>
          </p:grpSpPr>
          <p:sp>
            <p:nvSpPr>
              <p:cNvPr id="5" name="Cube 4">
                <a:extLst>
                  <a:ext uri="{FF2B5EF4-FFF2-40B4-BE49-F238E27FC236}">
                    <a16:creationId xmlns:a16="http://schemas.microsoft.com/office/drawing/2014/main" id="{C4FA307B-A80A-452A-A348-5B98E8CB7DA6}"/>
                  </a:ext>
                </a:extLst>
              </p:cNvPr>
              <p:cNvSpPr/>
              <p:nvPr/>
            </p:nvSpPr>
            <p:spPr>
              <a:xfrm>
                <a:off x="635223" y="4234738"/>
                <a:ext cx="672506" cy="1934321"/>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6" name="TextBox 5">
                <a:extLst>
                  <a:ext uri="{FF2B5EF4-FFF2-40B4-BE49-F238E27FC236}">
                    <a16:creationId xmlns:a16="http://schemas.microsoft.com/office/drawing/2014/main" id="{A16DF2D8-1511-4389-BBFE-1D116D7E44AA}"/>
                  </a:ext>
                </a:extLst>
              </p:cNvPr>
              <p:cNvSpPr txBox="1"/>
              <p:nvPr/>
            </p:nvSpPr>
            <p:spPr>
              <a:xfrm>
                <a:off x="135672" y="5042509"/>
                <a:ext cx="487086"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H</a:t>
                </a:r>
              </a:p>
            </p:txBody>
          </p:sp>
          <p:sp>
            <p:nvSpPr>
              <p:cNvPr id="7" name="TextBox 6">
                <a:extLst>
                  <a:ext uri="{FF2B5EF4-FFF2-40B4-BE49-F238E27FC236}">
                    <a16:creationId xmlns:a16="http://schemas.microsoft.com/office/drawing/2014/main" id="{DA4D93C2-4073-4B0E-8D8C-8393DD1D9527}"/>
                  </a:ext>
                </a:extLst>
              </p:cNvPr>
              <p:cNvSpPr txBox="1"/>
              <p:nvPr/>
            </p:nvSpPr>
            <p:spPr>
              <a:xfrm>
                <a:off x="286505" y="3877085"/>
                <a:ext cx="487086"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W</a:t>
                </a:r>
              </a:p>
            </p:txBody>
          </p:sp>
          <p:sp>
            <p:nvSpPr>
              <p:cNvPr id="8" name="TextBox 7">
                <a:extLst>
                  <a:ext uri="{FF2B5EF4-FFF2-40B4-BE49-F238E27FC236}">
                    <a16:creationId xmlns:a16="http://schemas.microsoft.com/office/drawing/2014/main" id="{841C7CAC-AF79-4BBA-B11F-A0402C88C707}"/>
                  </a:ext>
                </a:extLst>
              </p:cNvPr>
              <p:cNvSpPr txBox="1"/>
              <p:nvPr/>
            </p:nvSpPr>
            <p:spPr>
              <a:xfrm>
                <a:off x="971476" y="3638725"/>
                <a:ext cx="487086"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C</a:t>
                </a:r>
              </a:p>
            </p:txBody>
          </p:sp>
        </p:grpSp>
        <p:sp>
          <p:nvSpPr>
            <p:cNvPr id="26" name="TextBox 25">
              <a:extLst>
                <a:ext uri="{FF2B5EF4-FFF2-40B4-BE49-F238E27FC236}">
                  <a16:creationId xmlns:a16="http://schemas.microsoft.com/office/drawing/2014/main" id="{332ACE50-9323-4DEE-B7C3-04129F4E149D}"/>
                </a:ext>
              </a:extLst>
            </p:cNvPr>
            <p:cNvSpPr txBox="1"/>
            <p:nvPr/>
          </p:nvSpPr>
          <p:spPr>
            <a:xfrm>
              <a:off x="39863" y="2768187"/>
              <a:ext cx="1863226" cy="477054"/>
            </a:xfrm>
            <a:prstGeom prst="rect">
              <a:avLst/>
            </a:prstGeom>
            <a:noFill/>
          </p:spPr>
          <p:txBody>
            <a:bodyPr wrap="square" rtlCol="0">
              <a:spAutoFit/>
            </a:bodyPr>
            <a:lstStyle/>
            <a:p>
              <a:pPr defTabSz="914411" hangingPunct="1"/>
              <a:r>
                <a:rPr lang="en-US" sz="5600" b="0" kern="1200" dirty="0">
                  <a:solidFill>
                    <a:prstClr val="black"/>
                  </a:solidFill>
                  <a:ea typeface="ＭＳ Ｐゴシック" charset="0"/>
                  <a:cs typeface="+mn-cs"/>
                </a:rPr>
                <a:t>Input</a:t>
              </a:r>
            </a:p>
          </p:txBody>
        </p:sp>
      </p:grpSp>
      <p:grpSp>
        <p:nvGrpSpPr>
          <p:cNvPr id="4" name="Group 3">
            <a:extLst>
              <a:ext uri="{FF2B5EF4-FFF2-40B4-BE49-F238E27FC236}">
                <a16:creationId xmlns:a16="http://schemas.microsoft.com/office/drawing/2014/main" id="{3A8C143A-525D-4C15-83D5-5F431788F551}"/>
              </a:ext>
            </a:extLst>
          </p:cNvPr>
          <p:cNvGrpSpPr/>
          <p:nvPr/>
        </p:nvGrpSpPr>
        <p:grpSpPr>
          <a:xfrm>
            <a:off x="6459688" y="5536375"/>
            <a:ext cx="5455899" cy="6801744"/>
            <a:chOff x="1705843" y="2768187"/>
            <a:chExt cx="2727949" cy="3400872"/>
          </a:xfrm>
        </p:grpSpPr>
        <p:grpSp>
          <p:nvGrpSpPr>
            <p:cNvPr id="23" name="Group 22">
              <a:extLst>
                <a:ext uri="{FF2B5EF4-FFF2-40B4-BE49-F238E27FC236}">
                  <a16:creationId xmlns:a16="http://schemas.microsoft.com/office/drawing/2014/main" id="{9AD56377-E828-49F3-98A6-CAB7EC20A219}"/>
                </a:ext>
              </a:extLst>
            </p:cNvPr>
            <p:cNvGrpSpPr/>
            <p:nvPr/>
          </p:nvGrpSpPr>
          <p:grpSpPr>
            <a:xfrm>
              <a:off x="2106995" y="4234738"/>
              <a:ext cx="1712469" cy="1934321"/>
              <a:chOff x="2928191" y="4469630"/>
              <a:chExt cx="1712469" cy="1934321"/>
            </a:xfrm>
          </p:grpSpPr>
          <p:sp>
            <p:nvSpPr>
              <p:cNvPr id="18" name="Cube 17">
                <a:extLst>
                  <a:ext uri="{FF2B5EF4-FFF2-40B4-BE49-F238E27FC236}">
                    <a16:creationId xmlns:a16="http://schemas.microsoft.com/office/drawing/2014/main" id="{900AFAC7-7675-4352-AD71-75C9B68D6FE9}"/>
                  </a:ext>
                </a:extLst>
              </p:cNvPr>
              <p:cNvSpPr/>
              <p:nvPr/>
            </p:nvSpPr>
            <p:spPr>
              <a:xfrm>
                <a:off x="2928191" y="4469630"/>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9" name="Cube 18">
                <a:extLst>
                  <a:ext uri="{FF2B5EF4-FFF2-40B4-BE49-F238E27FC236}">
                    <a16:creationId xmlns:a16="http://schemas.microsoft.com/office/drawing/2014/main" id="{0A8976D9-3265-4073-8830-56FD0550A86F}"/>
                  </a:ext>
                </a:extLst>
              </p:cNvPr>
              <p:cNvSpPr/>
              <p:nvPr/>
            </p:nvSpPr>
            <p:spPr>
              <a:xfrm>
                <a:off x="3448173" y="4621856"/>
                <a:ext cx="555790" cy="1598613"/>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0" name="Cube 19">
                <a:extLst>
                  <a:ext uri="{FF2B5EF4-FFF2-40B4-BE49-F238E27FC236}">
                    <a16:creationId xmlns:a16="http://schemas.microsoft.com/office/drawing/2014/main" id="{A06C598E-F37D-43EE-87E0-71EAB340F71B}"/>
                  </a:ext>
                </a:extLst>
              </p:cNvPr>
              <p:cNvSpPr/>
              <p:nvPr/>
            </p:nvSpPr>
            <p:spPr>
              <a:xfrm>
                <a:off x="3891013" y="4820631"/>
                <a:ext cx="459331" cy="120106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1" name="Cube 20">
                <a:extLst>
                  <a:ext uri="{FF2B5EF4-FFF2-40B4-BE49-F238E27FC236}">
                    <a16:creationId xmlns:a16="http://schemas.microsoft.com/office/drawing/2014/main" id="{DACCA4A4-DDD0-470C-8255-54C65499639B}"/>
                  </a:ext>
                </a:extLst>
              </p:cNvPr>
              <p:cNvSpPr/>
              <p:nvPr/>
            </p:nvSpPr>
            <p:spPr>
              <a:xfrm>
                <a:off x="4261047" y="4969974"/>
                <a:ext cx="379613" cy="902376"/>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grpSp>
        <p:sp>
          <p:nvSpPr>
            <p:cNvPr id="27" name="TextBox 26">
              <a:extLst>
                <a:ext uri="{FF2B5EF4-FFF2-40B4-BE49-F238E27FC236}">
                  <a16:creationId xmlns:a16="http://schemas.microsoft.com/office/drawing/2014/main" id="{8A1C46A8-A39E-4433-8C5A-4748E900C653}"/>
                </a:ext>
              </a:extLst>
            </p:cNvPr>
            <p:cNvSpPr txBox="1"/>
            <p:nvPr/>
          </p:nvSpPr>
          <p:spPr>
            <a:xfrm>
              <a:off x="1705843" y="2768187"/>
              <a:ext cx="2727949" cy="1154162"/>
            </a:xfrm>
            <a:prstGeom prst="rect">
              <a:avLst/>
            </a:prstGeom>
            <a:noFill/>
          </p:spPr>
          <p:txBody>
            <a:bodyPr wrap="square" rtlCol="0">
              <a:spAutoFit/>
            </a:bodyPr>
            <a:lstStyle/>
            <a:p>
              <a:pPr defTabSz="914411" hangingPunct="1"/>
              <a:r>
                <a:rPr lang="en-US" sz="4800" b="0" kern="1200" dirty="0" err="1">
                  <a:solidFill>
                    <a:prstClr val="black"/>
                  </a:solidFill>
                  <a:ea typeface="ＭＳ Ｐゴシック" charset="0"/>
                  <a:cs typeface="+mn-cs"/>
                </a:rPr>
                <a:t>Downsample</a:t>
              </a:r>
              <a:endParaRPr lang="en-US" sz="4800" b="0" kern="1200" dirty="0">
                <a:solidFill>
                  <a:prstClr val="black"/>
                </a:solidFill>
                <a:ea typeface="ＭＳ Ｐゴシック" charset="0"/>
                <a:cs typeface="+mn-cs"/>
              </a:endParaRPr>
            </a:p>
            <a:p>
              <a:pPr defTabSz="914411" hangingPunct="1"/>
              <a:r>
                <a:rPr lang="en-US" sz="4800" b="0" kern="1200" dirty="0">
                  <a:solidFill>
                    <a:prstClr val="black"/>
                  </a:solidFill>
                  <a:ea typeface="ＭＳ Ｐゴシック" charset="0"/>
                  <a:cs typeface="+mn-cs"/>
                </a:rPr>
                <a:t>Conv, pool</a:t>
              </a:r>
            </a:p>
            <a:p>
              <a:pPr defTabSz="914411" hangingPunct="1"/>
              <a:r>
                <a:rPr lang="en-US" sz="4800" b="0" kern="1200" dirty="0">
                  <a:solidFill>
                    <a:prstClr val="black"/>
                  </a:solidFill>
                  <a:ea typeface="ＭＳ Ｐゴシック" charset="0"/>
                  <a:cs typeface="+mn-cs"/>
                </a:rPr>
                <a:t>“Encoder”</a:t>
              </a:r>
            </a:p>
          </p:txBody>
        </p:sp>
      </p:grpSp>
      <p:grpSp>
        <p:nvGrpSpPr>
          <p:cNvPr id="9" name="Group 8">
            <a:extLst>
              <a:ext uri="{FF2B5EF4-FFF2-40B4-BE49-F238E27FC236}">
                <a16:creationId xmlns:a16="http://schemas.microsoft.com/office/drawing/2014/main" id="{384F65D2-B418-4E8C-AE98-6753C44EA68A}"/>
              </a:ext>
            </a:extLst>
          </p:cNvPr>
          <p:cNvGrpSpPr/>
          <p:nvPr/>
        </p:nvGrpSpPr>
        <p:grpSpPr>
          <a:xfrm>
            <a:off x="12299073" y="5536375"/>
            <a:ext cx="5178451" cy="6801744"/>
            <a:chOff x="4625537" y="2768187"/>
            <a:chExt cx="2589225" cy="3400872"/>
          </a:xfrm>
        </p:grpSpPr>
        <p:grpSp>
          <p:nvGrpSpPr>
            <p:cNvPr id="24" name="Group 23">
              <a:extLst>
                <a:ext uri="{FF2B5EF4-FFF2-40B4-BE49-F238E27FC236}">
                  <a16:creationId xmlns:a16="http://schemas.microsoft.com/office/drawing/2014/main" id="{0259FE21-4D5D-45CD-A03A-828CB3D84F20}"/>
                </a:ext>
              </a:extLst>
            </p:cNvPr>
            <p:cNvGrpSpPr/>
            <p:nvPr/>
          </p:nvGrpSpPr>
          <p:grpSpPr>
            <a:xfrm>
              <a:off x="5115868" y="4234738"/>
              <a:ext cx="1712469" cy="1934321"/>
              <a:chOff x="4814261" y="4469630"/>
              <a:chExt cx="1712469" cy="1934321"/>
            </a:xfrm>
          </p:grpSpPr>
          <p:sp>
            <p:nvSpPr>
              <p:cNvPr id="10" name="Cube 9">
                <a:extLst>
                  <a:ext uri="{FF2B5EF4-FFF2-40B4-BE49-F238E27FC236}">
                    <a16:creationId xmlns:a16="http://schemas.microsoft.com/office/drawing/2014/main" id="{02960CC5-C485-46CB-B7B6-C827F776CCE7}"/>
                  </a:ext>
                </a:extLst>
              </p:cNvPr>
              <p:cNvSpPr/>
              <p:nvPr/>
            </p:nvSpPr>
            <p:spPr>
              <a:xfrm>
                <a:off x="4814261" y="4969974"/>
                <a:ext cx="379613" cy="902376"/>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1" name="Cube 10">
                <a:extLst>
                  <a:ext uri="{FF2B5EF4-FFF2-40B4-BE49-F238E27FC236}">
                    <a16:creationId xmlns:a16="http://schemas.microsoft.com/office/drawing/2014/main" id="{D2087010-41D2-4D3A-9EF4-885040957B53}"/>
                  </a:ext>
                </a:extLst>
              </p:cNvPr>
              <p:cNvSpPr/>
              <p:nvPr/>
            </p:nvSpPr>
            <p:spPr>
              <a:xfrm>
                <a:off x="5104577" y="4820631"/>
                <a:ext cx="459331" cy="120106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2" name="Cube 11">
                <a:extLst>
                  <a:ext uri="{FF2B5EF4-FFF2-40B4-BE49-F238E27FC236}">
                    <a16:creationId xmlns:a16="http://schemas.microsoft.com/office/drawing/2014/main" id="{BD9D3081-1E5B-427C-909C-ED522E8573FE}"/>
                  </a:ext>
                </a:extLst>
              </p:cNvPr>
              <p:cNvSpPr/>
              <p:nvPr/>
            </p:nvSpPr>
            <p:spPr>
              <a:xfrm>
                <a:off x="5450958" y="4621856"/>
                <a:ext cx="555790" cy="1598613"/>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3" name="Cube 12">
                <a:extLst>
                  <a:ext uri="{FF2B5EF4-FFF2-40B4-BE49-F238E27FC236}">
                    <a16:creationId xmlns:a16="http://schemas.microsoft.com/office/drawing/2014/main" id="{9BA670B0-5542-4BC7-9E2B-663BAF4783CD}"/>
                  </a:ext>
                </a:extLst>
              </p:cNvPr>
              <p:cNvSpPr/>
              <p:nvPr/>
            </p:nvSpPr>
            <p:spPr>
              <a:xfrm>
                <a:off x="5854224" y="4469630"/>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dirty="0">
                  <a:solidFill>
                    <a:prstClr val="white"/>
                  </a:solidFill>
                  <a:latin typeface="Arial" panose="020B0604020202020204"/>
                </a:endParaRPr>
              </a:p>
            </p:txBody>
          </p:sp>
        </p:grpSp>
        <p:sp>
          <p:nvSpPr>
            <p:cNvPr id="28" name="TextBox 27">
              <a:extLst>
                <a:ext uri="{FF2B5EF4-FFF2-40B4-BE49-F238E27FC236}">
                  <a16:creationId xmlns:a16="http://schemas.microsoft.com/office/drawing/2014/main" id="{B3FE17FD-B31F-4BDC-A29E-81A2BEDF58B9}"/>
                </a:ext>
              </a:extLst>
            </p:cNvPr>
            <p:cNvSpPr txBox="1"/>
            <p:nvPr/>
          </p:nvSpPr>
          <p:spPr>
            <a:xfrm>
              <a:off x="4625537" y="2768187"/>
              <a:ext cx="2589225" cy="1154162"/>
            </a:xfrm>
            <a:prstGeom prst="rect">
              <a:avLst/>
            </a:prstGeom>
            <a:noFill/>
          </p:spPr>
          <p:txBody>
            <a:bodyPr wrap="square" rtlCol="0">
              <a:spAutoFit/>
            </a:bodyPr>
            <a:lstStyle/>
            <a:p>
              <a:pPr defTabSz="914411" hangingPunct="1"/>
              <a:r>
                <a:rPr lang="en-US" sz="4800" b="0" kern="1200" dirty="0" err="1">
                  <a:solidFill>
                    <a:prstClr val="black"/>
                  </a:solidFill>
                  <a:ea typeface="ＭＳ Ｐゴシック" charset="0"/>
                  <a:cs typeface="+mn-cs"/>
                </a:rPr>
                <a:t>Upsample</a:t>
              </a:r>
              <a:endParaRPr lang="en-US" sz="4800" b="0" kern="1200" dirty="0">
                <a:solidFill>
                  <a:prstClr val="black"/>
                </a:solidFill>
                <a:ea typeface="ＭＳ Ｐゴシック" charset="0"/>
                <a:cs typeface="+mn-cs"/>
              </a:endParaRPr>
            </a:p>
            <a:p>
              <a:pPr defTabSz="914411" hangingPunct="1"/>
              <a:r>
                <a:rPr lang="en-US" sz="4800" b="0" kern="1200" dirty="0">
                  <a:solidFill>
                    <a:prstClr val="black"/>
                  </a:solidFill>
                  <a:ea typeface="ＭＳ Ｐゴシック" charset="0"/>
                  <a:cs typeface="+mn-cs"/>
                </a:rPr>
                <a:t>Tr. Conv./</a:t>
              </a:r>
              <a:r>
                <a:rPr lang="en-US" sz="4800" b="0" kern="1200" dirty="0" err="1">
                  <a:solidFill>
                    <a:prstClr val="black"/>
                  </a:solidFill>
                  <a:ea typeface="ＭＳ Ｐゴシック" charset="0"/>
                  <a:cs typeface="+mn-cs"/>
                </a:rPr>
                <a:t>Unpool</a:t>
              </a:r>
              <a:endParaRPr lang="en-US" sz="4800" b="0" kern="1200" dirty="0">
                <a:solidFill>
                  <a:prstClr val="black"/>
                </a:solidFill>
                <a:ea typeface="ＭＳ Ｐゴシック" charset="0"/>
                <a:cs typeface="+mn-cs"/>
              </a:endParaRPr>
            </a:p>
            <a:p>
              <a:pPr defTabSz="914411" hangingPunct="1"/>
              <a:r>
                <a:rPr lang="en-US" sz="4800" b="0" kern="1200" dirty="0">
                  <a:solidFill>
                    <a:prstClr val="black"/>
                  </a:solidFill>
                  <a:ea typeface="ＭＳ Ｐゴシック" charset="0"/>
                  <a:cs typeface="+mn-cs"/>
                </a:rPr>
                <a:t>“Decoder”</a:t>
              </a:r>
            </a:p>
          </p:txBody>
        </p:sp>
      </p:grpSp>
      <p:grpSp>
        <p:nvGrpSpPr>
          <p:cNvPr id="32" name="Group 31">
            <a:extLst>
              <a:ext uri="{FF2B5EF4-FFF2-40B4-BE49-F238E27FC236}">
                <a16:creationId xmlns:a16="http://schemas.microsoft.com/office/drawing/2014/main" id="{79A3A44A-3E6A-49DA-8135-66A9E5FE09FB}"/>
              </a:ext>
            </a:extLst>
          </p:cNvPr>
          <p:cNvGrpSpPr/>
          <p:nvPr/>
        </p:nvGrpSpPr>
        <p:grpSpPr>
          <a:xfrm>
            <a:off x="17779190" y="5536375"/>
            <a:ext cx="3726453" cy="6801744"/>
            <a:chOff x="7365595" y="2768187"/>
            <a:chExt cx="1863226" cy="3400872"/>
          </a:xfrm>
        </p:grpSpPr>
        <p:grpSp>
          <p:nvGrpSpPr>
            <p:cNvPr id="25" name="Group 24">
              <a:extLst>
                <a:ext uri="{FF2B5EF4-FFF2-40B4-BE49-F238E27FC236}">
                  <a16:creationId xmlns:a16="http://schemas.microsoft.com/office/drawing/2014/main" id="{3C00021E-98D1-45EF-B444-EB115E377B48}"/>
                </a:ext>
              </a:extLst>
            </p:cNvPr>
            <p:cNvGrpSpPr/>
            <p:nvPr/>
          </p:nvGrpSpPr>
          <p:grpSpPr>
            <a:xfrm>
              <a:off x="7810122" y="3638725"/>
              <a:ext cx="1169246" cy="2530334"/>
              <a:chOff x="6367993" y="3873617"/>
              <a:chExt cx="1169246" cy="2530334"/>
            </a:xfrm>
          </p:grpSpPr>
          <p:sp>
            <p:nvSpPr>
              <p:cNvPr id="14" name="Cube 13">
                <a:extLst>
                  <a:ext uri="{FF2B5EF4-FFF2-40B4-BE49-F238E27FC236}">
                    <a16:creationId xmlns:a16="http://schemas.microsoft.com/office/drawing/2014/main" id="{AD051686-FF2D-4DF3-9F9E-B21F22F789E8}"/>
                  </a:ext>
                </a:extLst>
              </p:cNvPr>
              <p:cNvSpPr/>
              <p:nvPr/>
            </p:nvSpPr>
            <p:spPr>
              <a:xfrm>
                <a:off x="6377647" y="4469630"/>
                <a:ext cx="672506" cy="1934321"/>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5" name="TextBox 14">
                <a:extLst>
                  <a:ext uri="{FF2B5EF4-FFF2-40B4-BE49-F238E27FC236}">
                    <a16:creationId xmlns:a16="http://schemas.microsoft.com/office/drawing/2014/main" id="{3460CAFB-B9EF-447D-8E7E-C3BAD0857E54}"/>
                  </a:ext>
                </a:extLst>
              </p:cNvPr>
              <p:cNvSpPr txBox="1"/>
              <p:nvPr/>
            </p:nvSpPr>
            <p:spPr>
              <a:xfrm>
                <a:off x="7050153" y="5277401"/>
                <a:ext cx="487086"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H</a:t>
                </a:r>
              </a:p>
            </p:txBody>
          </p:sp>
          <p:sp>
            <p:nvSpPr>
              <p:cNvPr id="16" name="TextBox 15">
                <a:extLst>
                  <a:ext uri="{FF2B5EF4-FFF2-40B4-BE49-F238E27FC236}">
                    <a16:creationId xmlns:a16="http://schemas.microsoft.com/office/drawing/2014/main" id="{5FDEE84A-0F9D-49F3-9C1D-63A92C17676C}"/>
                  </a:ext>
                </a:extLst>
              </p:cNvPr>
              <p:cNvSpPr txBox="1"/>
              <p:nvPr/>
            </p:nvSpPr>
            <p:spPr>
              <a:xfrm>
                <a:off x="6367993" y="4111977"/>
                <a:ext cx="487086"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W</a:t>
                </a:r>
              </a:p>
            </p:txBody>
          </p:sp>
          <p:sp>
            <p:nvSpPr>
              <p:cNvPr id="17" name="TextBox 16">
                <a:extLst>
                  <a:ext uri="{FF2B5EF4-FFF2-40B4-BE49-F238E27FC236}">
                    <a16:creationId xmlns:a16="http://schemas.microsoft.com/office/drawing/2014/main" id="{34F7F20F-1477-4159-AE1A-04DB154D287A}"/>
                  </a:ext>
                </a:extLst>
              </p:cNvPr>
              <p:cNvSpPr txBox="1"/>
              <p:nvPr/>
            </p:nvSpPr>
            <p:spPr>
              <a:xfrm>
                <a:off x="6713899" y="3873617"/>
                <a:ext cx="487086"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F</a:t>
                </a:r>
              </a:p>
            </p:txBody>
          </p:sp>
        </p:grpSp>
        <p:sp>
          <p:nvSpPr>
            <p:cNvPr id="29" name="TextBox 28">
              <a:extLst>
                <a:ext uri="{FF2B5EF4-FFF2-40B4-BE49-F238E27FC236}">
                  <a16:creationId xmlns:a16="http://schemas.microsoft.com/office/drawing/2014/main" id="{E416D27D-AC60-4871-BD8E-90AAD487A128}"/>
                </a:ext>
              </a:extLst>
            </p:cNvPr>
            <p:cNvSpPr txBox="1"/>
            <p:nvPr/>
          </p:nvSpPr>
          <p:spPr>
            <a:xfrm>
              <a:off x="7365595" y="2768187"/>
              <a:ext cx="1863226" cy="477054"/>
            </a:xfrm>
            <a:prstGeom prst="rect">
              <a:avLst/>
            </a:prstGeom>
            <a:noFill/>
          </p:spPr>
          <p:txBody>
            <a:bodyPr wrap="square" rtlCol="0">
              <a:spAutoFit/>
            </a:bodyPr>
            <a:lstStyle/>
            <a:p>
              <a:pPr defTabSz="914411" hangingPunct="1"/>
              <a:r>
                <a:rPr lang="en-US" sz="5600" b="0" kern="1200" dirty="0">
                  <a:solidFill>
                    <a:prstClr val="black"/>
                  </a:solidFill>
                  <a:ea typeface="ＭＳ Ｐゴシック" charset="0"/>
                  <a:cs typeface="+mn-cs"/>
                </a:rPr>
                <a:t>Output</a:t>
              </a:r>
            </a:p>
          </p:txBody>
        </p:sp>
      </p:grpSp>
      <p:sp>
        <p:nvSpPr>
          <p:cNvPr id="31" name="TextBox 30">
            <a:extLst>
              <a:ext uri="{FF2B5EF4-FFF2-40B4-BE49-F238E27FC236}">
                <a16:creationId xmlns:a16="http://schemas.microsoft.com/office/drawing/2014/main" id="{9001445E-F6B9-4D02-A093-11BB33C4B2B6}"/>
              </a:ext>
            </a:extLst>
          </p:cNvPr>
          <p:cNvSpPr txBox="1"/>
          <p:nvPr/>
        </p:nvSpPr>
        <p:spPr>
          <a:xfrm flipH="1">
            <a:off x="2899323" y="3046196"/>
            <a:ext cx="18189691" cy="1569660"/>
          </a:xfrm>
          <a:prstGeom prst="rect">
            <a:avLst/>
          </a:prstGeom>
          <a:noFill/>
        </p:spPr>
        <p:txBody>
          <a:bodyPr wrap="square" rtlCol="0">
            <a:spAutoFit/>
          </a:bodyPr>
          <a:lstStyle/>
          <a:p>
            <a:pPr defTabSz="914411" hangingPunct="1"/>
            <a:r>
              <a:rPr lang="en-US" sz="4800" b="0" kern="1200" dirty="0">
                <a:solidFill>
                  <a:prstClr val="black"/>
                </a:solidFill>
                <a:ea typeface="ＭＳ Ｐゴシック" charset="0"/>
                <a:cs typeface="+mn-cs"/>
              </a:rPr>
              <a:t>Convolutions + pooling </a:t>
            </a:r>
            <a:r>
              <a:rPr lang="en-US" sz="4800" b="0" kern="1200" dirty="0" err="1">
                <a:solidFill>
                  <a:prstClr val="black"/>
                </a:solidFill>
                <a:ea typeface="ＭＳ Ｐゴシック" charset="0"/>
                <a:cs typeface="+mn-cs"/>
              </a:rPr>
              <a:t>downsample</a:t>
            </a:r>
            <a:r>
              <a:rPr lang="en-US" sz="4800" b="0" kern="1200" dirty="0">
                <a:solidFill>
                  <a:prstClr val="black"/>
                </a:solidFill>
                <a:ea typeface="ＭＳ Ｐゴシック" charset="0"/>
                <a:cs typeface="+mn-cs"/>
              </a:rPr>
              <a:t>/compress/encode</a:t>
            </a:r>
          </a:p>
          <a:p>
            <a:pPr defTabSz="914411" hangingPunct="1"/>
            <a:r>
              <a:rPr lang="en-US" sz="4800" b="0" kern="1200" dirty="0">
                <a:solidFill>
                  <a:prstClr val="black"/>
                </a:solidFill>
                <a:ea typeface="ＭＳ Ｐゴシック" charset="0"/>
                <a:cs typeface="+mn-cs"/>
              </a:rPr>
              <a:t>Transpose </a:t>
            </a:r>
            <a:r>
              <a:rPr lang="en-US" sz="4800" b="0" kern="1200" dirty="0" err="1">
                <a:solidFill>
                  <a:prstClr val="black"/>
                </a:solidFill>
                <a:ea typeface="ＭＳ Ｐゴシック" charset="0"/>
                <a:cs typeface="+mn-cs"/>
              </a:rPr>
              <a:t>convs</a:t>
            </a:r>
            <a:r>
              <a:rPr lang="en-US" sz="4800" b="0" kern="1200" dirty="0">
                <a:solidFill>
                  <a:prstClr val="black"/>
                </a:solidFill>
                <a:ea typeface="ＭＳ Ｐゴシック" charset="0"/>
                <a:cs typeface="+mn-cs"/>
              </a:rPr>
              <a:t>./</a:t>
            </a:r>
            <a:r>
              <a:rPr lang="en-US" sz="4800" b="0" kern="1200" dirty="0" err="1">
                <a:solidFill>
                  <a:prstClr val="black"/>
                </a:solidFill>
                <a:ea typeface="ＭＳ Ｐゴシック" charset="0"/>
                <a:cs typeface="+mn-cs"/>
              </a:rPr>
              <a:t>unpoolings</a:t>
            </a:r>
            <a:r>
              <a:rPr lang="en-US" sz="4800" b="0" kern="1200" dirty="0">
                <a:solidFill>
                  <a:prstClr val="black"/>
                </a:solidFill>
                <a:ea typeface="ＭＳ Ｐゴシック" charset="0"/>
                <a:cs typeface="+mn-cs"/>
              </a:rPr>
              <a:t> </a:t>
            </a:r>
            <a:r>
              <a:rPr lang="en-US" sz="4800" b="0" kern="1200" dirty="0" err="1">
                <a:solidFill>
                  <a:prstClr val="black"/>
                </a:solidFill>
                <a:ea typeface="ＭＳ Ｐゴシック" charset="0"/>
                <a:cs typeface="+mn-cs"/>
              </a:rPr>
              <a:t>upsample</a:t>
            </a:r>
            <a:r>
              <a:rPr lang="en-US" sz="4800" b="0" kern="1200" dirty="0">
                <a:solidFill>
                  <a:prstClr val="black"/>
                </a:solidFill>
                <a:ea typeface="ＭＳ Ｐゴシック" charset="0"/>
                <a:cs typeface="+mn-cs"/>
              </a:rPr>
              <a:t>/</a:t>
            </a:r>
            <a:r>
              <a:rPr lang="en-US" sz="4800" b="0" kern="1200" dirty="0" err="1">
                <a:solidFill>
                  <a:prstClr val="black"/>
                </a:solidFill>
                <a:ea typeface="ＭＳ Ｐゴシック" charset="0"/>
                <a:cs typeface="+mn-cs"/>
              </a:rPr>
              <a:t>uncompress</a:t>
            </a:r>
            <a:r>
              <a:rPr lang="en-US" sz="4800" b="0" kern="1200" dirty="0">
                <a:solidFill>
                  <a:prstClr val="black"/>
                </a:solidFill>
                <a:ea typeface="ＭＳ Ｐゴシック" charset="0"/>
                <a:cs typeface="+mn-cs"/>
              </a:rPr>
              <a:t>/decode</a:t>
            </a:r>
          </a:p>
        </p:txBody>
      </p:sp>
      <p:sp>
        <p:nvSpPr>
          <p:cNvPr id="33" name="TextBox 32">
            <a:extLst>
              <a:ext uri="{FF2B5EF4-FFF2-40B4-BE49-F238E27FC236}">
                <a16:creationId xmlns:a16="http://schemas.microsoft.com/office/drawing/2014/main" id="{D5CBA12D-59BB-5000-D8B2-34CFC17CF453}"/>
              </a:ext>
            </a:extLst>
          </p:cNvPr>
          <p:cNvSpPr txBox="1"/>
          <p:nvPr/>
        </p:nvSpPr>
        <p:spPr>
          <a:xfrm>
            <a:off x="18113534" y="12703758"/>
            <a:ext cx="6438729" cy="1012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4800" b="0" kern="1200" dirty="0">
                <a:ea typeface="ＭＳ Ｐゴシック" charset="0"/>
                <a:cs typeface="+mn-cs"/>
                <a:sym typeface="Helvetica Light"/>
              </a:rPr>
              <a:t>Slide by David </a:t>
            </a:r>
            <a:r>
              <a:rPr lang="en-US" sz="4800" b="0" kern="1200" dirty="0" err="1">
                <a:ea typeface="ＭＳ Ｐゴシック" charset="0"/>
                <a:cs typeface="+mn-cs"/>
                <a:sym typeface="Helvetica Light"/>
              </a:rPr>
              <a:t>Fouhey</a:t>
            </a:r>
            <a:endParaRPr lang="en-US" sz="4800" b="0" kern="1200" dirty="0">
              <a:ea typeface="ＭＳ Ｐゴシック" charset="0"/>
              <a:cs typeface="+mn-cs"/>
              <a:sym typeface="Helvetica Light"/>
            </a:endParaRPr>
          </a:p>
        </p:txBody>
      </p:sp>
    </p:spTree>
    <p:extLst>
      <p:ext uri="{BB962C8B-B14F-4D97-AF65-F5344CB8AC3E}">
        <p14:creationId xmlns:p14="http://schemas.microsoft.com/office/powerpoint/2010/main" val="255250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7128-76A1-4A6F-99F2-FA80645CFBD9}"/>
              </a:ext>
            </a:extLst>
          </p:cNvPr>
          <p:cNvSpPr>
            <a:spLocks noGrp="1"/>
          </p:cNvSpPr>
          <p:nvPr>
            <p:ph type="title"/>
          </p:nvPr>
        </p:nvSpPr>
        <p:spPr/>
        <p:txBody>
          <a:bodyPr/>
          <a:lstStyle/>
          <a:p>
            <a:r>
              <a:rPr lang="en-US" dirty="0"/>
              <a:t>Putting It Together – Block Sizes</a:t>
            </a:r>
          </a:p>
        </p:txBody>
      </p:sp>
      <p:sp>
        <p:nvSpPr>
          <p:cNvPr id="15" name="TextBox 14">
            <a:extLst>
              <a:ext uri="{FF2B5EF4-FFF2-40B4-BE49-F238E27FC236}">
                <a16:creationId xmlns:a16="http://schemas.microsoft.com/office/drawing/2014/main" id="{2D268CB9-6DAD-481C-96D6-0F508671007F}"/>
              </a:ext>
            </a:extLst>
          </p:cNvPr>
          <p:cNvSpPr txBox="1"/>
          <p:nvPr/>
        </p:nvSpPr>
        <p:spPr>
          <a:xfrm flipH="1">
            <a:off x="3726129" y="2825086"/>
            <a:ext cx="16536083" cy="2677656"/>
          </a:xfrm>
          <a:prstGeom prst="rect">
            <a:avLst/>
          </a:prstGeom>
          <a:noFill/>
        </p:spPr>
        <p:txBody>
          <a:bodyPr wrap="square" rtlCol="0">
            <a:spAutoFit/>
          </a:bodyPr>
          <a:lstStyle/>
          <a:p>
            <a:pPr marL="914411" indent="-914411" defTabSz="914411" hangingPunct="1">
              <a:buFont typeface="Arial" panose="020B0604020202020204" pitchFamily="34" charset="0"/>
              <a:buChar char="•"/>
            </a:pPr>
            <a:r>
              <a:rPr lang="en-US" sz="5600" b="0" kern="1200" dirty="0">
                <a:solidFill>
                  <a:prstClr val="black"/>
                </a:solidFill>
                <a:ea typeface="ＭＳ Ｐゴシック" charset="0"/>
                <a:cs typeface="+mn-cs"/>
              </a:rPr>
              <a:t>Networks come in lots of forms </a:t>
            </a:r>
          </a:p>
          <a:p>
            <a:pPr marL="914411" indent="-914411" defTabSz="914411" hangingPunct="1">
              <a:buFont typeface="Arial" panose="020B0604020202020204" pitchFamily="34" charset="0"/>
              <a:buChar char="•"/>
            </a:pPr>
            <a:r>
              <a:rPr lang="en-US" sz="5600" kern="1200" dirty="0">
                <a:solidFill>
                  <a:prstClr val="black"/>
                </a:solidFill>
                <a:ea typeface="ＭＳ Ｐゴシック" charset="0"/>
                <a:cs typeface="+mn-cs"/>
              </a:rPr>
              <a:t>Don’t take any block sizes literally.</a:t>
            </a:r>
          </a:p>
          <a:p>
            <a:pPr marL="914411" indent="-914411" defTabSz="914411" hangingPunct="1">
              <a:buFont typeface="Arial" panose="020B0604020202020204" pitchFamily="34" charset="0"/>
              <a:buChar char="•"/>
            </a:pPr>
            <a:r>
              <a:rPr lang="en-US" sz="5600" b="0" kern="1200" dirty="0">
                <a:solidFill>
                  <a:prstClr val="black"/>
                </a:solidFill>
                <a:ea typeface="ＭＳ Ｐゴシック" charset="0"/>
                <a:cs typeface="+mn-cs"/>
              </a:rPr>
              <a:t>Often (not always) keep some spatial resolution</a:t>
            </a:r>
          </a:p>
        </p:txBody>
      </p:sp>
      <p:grpSp>
        <p:nvGrpSpPr>
          <p:cNvPr id="5" name="Group 4">
            <a:extLst>
              <a:ext uri="{FF2B5EF4-FFF2-40B4-BE49-F238E27FC236}">
                <a16:creationId xmlns:a16="http://schemas.microsoft.com/office/drawing/2014/main" id="{A5FBD6A0-2E88-4057-9B36-33D091F43A38}"/>
              </a:ext>
            </a:extLst>
          </p:cNvPr>
          <p:cNvGrpSpPr/>
          <p:nvPr/>
        </p:nvGrpSpPr>
        <p:grpSpPr>
          <a:xfrm>
            <a:off x="3570639" y="6668322"/>
            <a:ext cx="7801224" cy="5518398"/>
            <a:chOff x="261319" y="3686497"/>
            <a:chExt cx="3900612" cy="2759199"/>
          </a:xfrm>
        </p:grpSpPr>
        <p:grpSp>
          <p:nvGrpSpPr>
            <p:cNvPr id="23" name="Group 22">
              <a:extLst>
                <a:ext uri="{FF2B5EF4-FFF2-40B4-BE49-F238E27FC236}">
                  <a16:creationId xmlns:a16="http://schemas.microsoft.com/office/drawing/2014/main" id="{09B6F259-1F11-4FF8-9901-3F31847E8AFE}"/>
                </a:ext>
              </a:extLst>
            </p:cNvPr>
            <p:cNvGrpSpPr/>
            <p:nvPr/>
          </p:nvGrpSpPr>
          <p:grpSpPr>
            <a:xfrm>
              <a:off x="261319" y="4847081"/>
              <a:ext cx="3900612" cy="1598615"/>
              <a:chOff x="635223" y="2237125"/>
              <a:chExt cx="4735510" cy="1934321"/>
            </a:xfrm>
          </p:grpSpPr>
          <p:sp>
            <p:nvSpPr>
              <p:cNvPr id="6" name="Cube 5">
                <a:extLst>
                  <a:ext uri="{FF2B5EF4-FFF2-40B4-BE49-F238E27FC236}">
                    <a16:creationId xmlns:a16="http://schemas.microsoft.com/office/drawing/2014/main" id="{417ADE07-9064-45D3-8290-EB026822B201}"/>
                  </a:ext>
                </a:extLst>
              </p:cNvPr>
              <p:cNvSpPr/>
              <p:nvPr/>
            </p:nvSpPr>
            <p:spPr>
              <a:xfrm>
                <a:off x="635223" y="2237125"/>
                <a:ext cx="672506" cy="1934321"/>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grpSp>
            <p:nvGrpSpPr>
              <p:cNvPr id="10" name="Group 9">
                <a:extLst>
                  <a:ext uri="{FF2B5EF4-FFF2-40B4-BE49-F238E27FC236}">
                    <a16:creationId xmlns:a16="http://schemas.microsoft.com/office/drawing/2014/main" id="{29FD0B34-A2AD-439E-847B-F62C76CA885A}"/>
                  </a:ext>
                </a:extLst>
              </p:cNvPr>
              <p:cNvGrpSpPr/>
              <p:nvPr/>
            </p:nvGrpSpPr>
            <p:grpSpPr>
              <a:xfrm>
                <a:off x="1125483" y="2237125"/>
                <a:ext cx="1712469" cy="1934321"/>
                <a:chOff x="2928191" y="4469630"/>
                <a:chExt cx="1712469" cy="1934321"/>
              </a:xfrm>
            </p:grpSpPr>
            <p:sp>
              <p:nvSpPr>
                <p:cNvPr id="11" name="Cube 10">
                  <a:extLst>
                    <a:ext uri="{FF2B5EF4-FFF2-40B4-BE49-F238E27FC236}">
                      <a16:creationId xmlns:a16="http://schemas.microsoft.com/office/drawing/2014/main" id="{1A9D63A3-6FF1-42B0-9643-DB0598C74710}"/>
                    </a:ext>
                  </a:extLst>
                </p:cNvPr>
                <p:cNvSpPr/>
                <p:nvPr/>
              </p:nvSpPr>
              <p:spPr>
                <a:xfrm>
                  <a:off x="2928191" y="4469630"/>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2" name="Cube 11">
                  <a:extLst>
                    <a:ext uri="{FF2B5EF4-FFF2-40B4-BE49-F238E27FC236}">
                      <a16:creationId xmlns:a16="http://schemas.microsoft.com/office/drawing/2014/main" id="{8C818BD2-F02F-44DF-8D10-F2B348AA3E56}"/>
                    </a:ext>
                  </a:extLst>
                </p:cNvPr>
                <p:cNvSpPr/>
                <p:nvPr/>
              </p:nvSpPr>
              <p:spPr>
                <a:xfrm>
                  <a:off x="3448173" y="4621856"/>
                  <a:ext cx="555790" cy="1598613"/>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3" name="Cube 12">
                  <a:extLst>
                    <a:ext uri="{FF2B5EF4-FFF2-40B4-BE49-F238E27FC236}">
                      <a16:creationId xmlns:a16="http://schemas.microsoft.com/office/drawing/2014/main" id="{1758862E-B509-4EEA-B8E5-02F89F6BB79E}"/>
                    </a:ext>
                  </a:extLst>
                </p:cNvPr>
                <p:cNvSpPr/>
                <p:nvPr/>
              </p:nvSpPr>
              <p:spPr>
                <a:xfrm>
                  <a:off x="3891013" y="4820631"/>
                  <a:ext cx="459331" cy="120106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4" name="Cube 13">
                  <a:extLst>
                    <a:ext uri="{FF2B5EF4-FFF2-40B4-BE49-F238E27FC236}">
                      <a16:creationId xmlns:a16="http://schemas.microsoft.com/office/drawing/2014/main" id="{C56FFB57-5E5C-415B-B12E-5D9DBB567DAE}"/>
                    </a:ext>
                  </a:extLst>
                </p:cNvPr>
                <p:cNvSpPr/>
                <p:nvPr/>
              </p:nvSpPr>
              <p:spPr>
                <a:xfrm>
                  <a:off x="4261047" y="4969974"/>
                  <a:ext cx="379613" cy="902376"/>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grpSp>
          <p:sp>
            <p:nvSpPr>
              <p:cNvPr id="16" name="Cube 15">
                <a:extLst>
                  <a:ext uri="{FF2B5EF4-FFF2-40B4-BE49-F238E27FC236}">
                    <a16:creationId xmlns:a16="http://schemas.microsoft.com/office/drawing/2014/main" id="{6099C6F1-2D27-413F-80D7-659453A37BA1}"/>
                  </a:ext>
                </a:extLst>
              </p:cNvPr>
              <p:cNvSpPr/>
              <p:nvPr/>
            </p:nvSpPr>
            <p:spPr>
              <a:xfrm>
                <a:off x="2870603" y="2848660"/>
                <a:ext cx="313730" cy="648166"/>
              </a:xfrm>
              <a:prstGeom prst="cube">
                <a:avLst>
                  <a:gd name="adj" fmla="val 4052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grpSp>
            <p:nvGrpSpPr>
              <p:cNvPr id="17" name="Group 16">
                <a:extLst>
                  <a:ext uri="{FF2B5EF4-FFF2-40B4-BE49-F238E27FC236}">
                    <a16:creationId xmlns:a16="http://schemas.microsoft.com/office/drawing/2014/main" id="{31D0B263-A016-4FFF-8421-2AA499480E1F}"/>
                  </a:ext>
                </a:extLst>
              </p:cNvPr>
              <p:cNvGrpSpPr/>
              <p:nvPr/>
            </p:nvGrpSpPr>
            <p:grpSpPr>
              <a:xfrm>
                <a:off x="3215424" y="2237125"/>
                <a:ext cx="1712469" cy="1934321"/>
                <a:chOff x="4814261" y="4469630"/>
                <a:chExt cx="1712469" cy="1934321"/>
              </a:xfrm>
            </p:grpSpPr>
            <p:sp>
              <p:nvSpPr>
                <p:cNvPr id="18" name="Cube 17">
                  <a:extLst>
                    <a:ext uri="{FF2B5EF4-FFF2-40B4-BE49-F238E27FC236}">
                      <a16:creationId xmlns:a16="http://schemas.microsoft.com/office/drawing/2014/main" id="{C5AF9F87-3D22-4C17-82D5-EFB2C963A8C3}"/>
                    </a:ext>
                  </a:extLst>
                </p:cNvPr>
                <p:cNvSpPr/>
                <p:nvPr/>
              </p:nvSpPr>
              <p:spPr>
                <a:xfrm>
                  <a:off x="4814261" y="4969974"/>
                  <a:ext cx="379613" cy="902376"/>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9" name="Cube 18">
                  <a:extLst>
                    <a:ext uri="{FF2B5EF4-FFF2-40B4-BE49-F238E27FC236}">
                      <a16:creationId xmlns:a16="http://schemas.microsoft.com/office/drawing/2014/main" id="{930072B7-1A84-47B2-A932-5FAF55F245FD}"/>
                    </a:ext>
                  </a:extLst>
                </p:cNvPr>
                <p:cNvSpPr/>
                <p:nvPr/>
              </p:nvSpPr>
              <p:spPr>
                <a:xfrm>
                  <a:off x="5104577" y="4820631"/>
                  <a:ext cx="459331" cy="120106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0" name="Cube 19">
                  <a:extLst>
                    <a:ext uri="{FF2B5EF4-FFF2-40B4-BE49-F238E27FC236}">
                      <a16:creationId xmlns:a16="http://schemas.microsoft.com/office/drawing/2014/main" id="{B93AF3B7-4A5A-420F-81DA-93EF566A85D5}"/>
                    </a:ext>
                  </a:extLst>
                </p:cNvPr>
                <p:cNvSpPr/>
                <p:nvPr/>
              </p:nvSpPr>
              <p:spPr>
                <a:xfrm>
                  <a:off x="5450958" y="4621856"/>
                  <a:ext cx="555790" cy="1598613"/>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1" name="Cube 20">
                  <a:extLst>
                    <a:ext uri="{FF2B5EF4-FFF2-40B4-BE49-F238E27FC236}">
                      <a16:creationId xmlns:a16="http://schemas.microsoft.com/office/drawing/2014/main" id="{434DE3B0-C371-498A-8909-6DB3389BD400}"/>
                    </a:ext>
                  </a:extLst>
                </p:cNvPr>
                <p:cNvSpPr/>
                <p:nvPr/>
              </p:nvSpPr>
              <p:spPr>
                <a:xfrm>
                  <a:off x="5854224" y="4469630"/>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grpSp>
          <p:sp>
            <p:nvSpPr>
              <p:cNvPr id="22" name="Cube 21">
                <a:extLst>
                  <a:ext uri="{FF2B5EF4-FFF2-40B4-BE49-F238E27FC236}">
                    <a16:creationId xmlns:a16="http://schemas.microsoft.com/office/drawing/2014/main" id="{8E961E7D-2761-46FF-98AC-E4F0E3A11D90}"/>
                  </a:ext>
                </a:extLst>
              </p:cNvPr>
              <p:cNvSpPr/>
              <p:nvPr/>
            </p:nvSpPr>
            <p:spPr>
              <a:xfrm>
                <a:off x="4698227" y="2237125"/>
                <a:ext cx="672506" cy="1934321"/>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grpSp>
        <p:sp>
          <p:nvSpPr>
            <p:cNvPr id="64" name="TextBox 63">
              <a:extLst>
                <a:ext uri="{FF2B5EF4-FFF2-40B4-BE49-F238E27FC236}">
                  <a16:creationId xmlns:a16="http://schemas.microsoft.com/office/drawing/2014/main" id="{FCBBB061-1128-4B8E-B6C3-665202E20558}"/>
                </a:ext>
              </a:extLst>
            </p:cNvPr>
            <p:cNvSpPr txBox="1"/>
            <p:nvPr/>
          </p:nvSpPr>
          <p:spPr>
            <a:xfrm>
              <a:off x="261319" y="3686497"/>
              <a:ext cx="3900612" cy="784830"/>
            </a:xfrm>
            <a:prstGeom prst="rect">
              <a:avLst/>
            </a:prstGeom>
            <a:noFill/>
          </p:spPr>
          <p:txBody>
            <a:bodyPr wrap="square" rtlCol="0">
              <a:spAutoFit/>
            </a:bodyPr>
            <a:lstStyle/>
            <a:p>
              <a:pPr defTabSz="914411" hangingPunct="1"/>
              <a:r>
                <a:rPr lang="en-US" sz="4800" b="0" kern="1200" dirty="0">
                  <a:solidFill>
                    <a:prstClr val="black"/>
                  </a:solidFill>
                  <a:ea typeface="ＭＳ Ｐゴシック" charset="0"/>
                  <a:cs typeface="+mn-cs"/>
                </a:rPr>
                <a:t>Encode to spatially smaller tensor, then decode.</a:t>
              </a:r>
            </a:p>
          </p:txBody>
        </p:sp>
      </p:grpSp>
      <p:grpSp>
        <p:nvGrpSpPr>
          <p:cNvPr id="7" name="Group 6">
            <a:extLst>
              <a:ext uri="{FF2B5EF4-FFF2-40B4-BE49-F238E27FC236}">
                <a16:creationId xmlns:a16="http://schemas.microsoft.com/office/drawing/2014/main" id="{1AD35DB9-4E6B-4A44-B495-ADFDE51D27FE}"/>
              </a:ext>
            </a:extLst>
          </p:cNvPr>
          <p:cNvGrpSpPr/>
          <p:nvPr/>
        </p:nvGrpSpPr>
        <p:grpSpPr>
          <a:xfrm>
            <a:off x="12718522" y="6668318"/>
            <a:ext cx="7827293" cy="5252117"/>
            <a:chOff x="4835260" y="3686497"/>
            <a:chExt cx="3913646" cy="2626058"/>
          </a:xfrm>
        </p:grpSpPr>
        <p:grpSp>
          <p:nvGrpSpPr>
            <p:cNvPr id="68" name="Group 67">
              <a:extLst>
                <a:ext uri="{FF2B5EF4-FFF2-40B4-BE49-F238E27FC236}">
                  <a16:creationId xmlns:a16="http://schemas.microsoft.com/office/drawing/2014/main" id="{6BFA03EE-2869-49DE-9857-07A1BDA87CA5}"/>
                </a:ext>
              </a:extLst>
            </p:cNvPr>
            <p:cNvGrpSpPr/>
            <p:nvPr/>
          </p:nvGrpSpPr>
          <p:grpSpPr>
            <a:xfrm>
              <a:off x="4835261" y="4713940"/>
              <a:ext cx="3913645" cy="1598615"/>
              <a:chOff x="5174875" y="4815229"/>
              <a:chExt cx="3234417" cy="1321169"/>
            </a:xfrm>
          </p:grpSpPr>
          <p:sp>
            <p:nvSpPr>
              <p:cNvPr id="50" name="Cube 49">
                <a:extLst>
                  <a:ext uri="{FF2B5EF4-FFF2-40B4-BE49-F238E27FC236}">
                    <a16:creationId xmlns:a16="http://schemas.microsoft.com/office/drawing/2014/main" id="{1AAE97BE-B312-4943-BA5B-344D1AE280AF}"/>
                  </a:ext>
                </a:extLst>
              </p:cNvPr>
              <p:cNvSpPr/>
              <p:nvPr/>
            </p:nvSpPr>
            <p:spPr>
              <a:xfrm>
                <a:off x="5174875" y="4815229"/>
                <a:ext cx="459331" cy="1321169"/>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59" name="Cube 58">
                <a:extLst>
                  <a:ext uri="{FF2B5EF4-FFF2-40B4-BE49-F238E27FC236}">
                    <a16:creationId xmlns:a16="http://schemas.microsoft.com/office/drawing/2014/main" id="{4A1C7535-A3D2-4545-88B6-71AF81A6E0A8}"/>
                  </a:ext>
                </a:extLst>
              </p:cNvPr>
              <p:cNvSpPr/>
              <p:nvPr/>
            </p:nvSpPr>
            <p:spPr>
              <a:xfrm>
                <a:off x="5509729" y="4815229"/>
                <a:ext cx="459331" cy="1321169"/>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60" name="Cube 59">
                <a:extLst>
                  <a:ext uri="{FF2B5EF4-FFF2-40B4-BE49-F238E27FC236}">
                    <a16:creationId xmlns:a16="http://schemas.microsoft.com/office/drawing/2014/main" id="{7E2C7D92-AB82-4E95-8D0B-780351076798}"/>
                  </a:ext>
                </a:extLst>
              </p:cNvPr>
              <p:cNvSpPr/>
              <p:nvPr/>
            </p:nvSpPr>
            <p:spPr>
              <a:xfrm>
                <a:off x="5864884" y="4919201"/>
                <a:ext cx="379612" cy="1091876"/>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61" name="Cube 60">
                <a:extLst>
                  <a:ext uri="{FF2B5EF4-FFF2-40B4-BE49-F238E27FC236}">
                    <a16:creationId xmlns:a16="http://schemas.microsoft.com/office/drawing/2014/main" id="{D09F3920-C4F4-425D-87DF-F1323F72887A}"/>
                  </a:ext>
                </a:extLst>
              </p:cNvPr>
              <p:cNvSpPr/>
              <p:nvPr/>
            </p:nvSpPr>
            <p:spPr>
              <a:xfrm>
                <a:off x="6181609" y="5156972"/>
                <a:ext cx="285208" cy="616335"/>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62" name="Cube 61">
                <a:extLst>
                  <a:ext uri="{FF2B5EF4-FFF2-40B4-BE49-F238E27FC236}">
                    <a16:creationId xmlns:a16="http://schemas.microsoft.com/office/drawing/2014/main" id="{93F6F306-ACCE-42FF-A553-F5F3257EB50A}"/>
                  </a:ext>
                </a:extLst>
              </p:cNvPr>
              <p:cNvSpPr/>
              <p:nvPr/>
            </p:nvSpPr>
            <p:spPr>
              <a:xfrm>
                <a:off x="6452326" y="5291186"/>
                <a:ext cx="194802" cy="347905"/>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52" name="Cube 51">
                <a:extLst>
                  <a:ext uri="{FF2B5EF4-FFF2-40B4-BE49-F238E27FC236}">
                    <a16:creationId xmlns:a16="http://schemas.microsoft.com/office/drawing/2014/main" id="{F7781B82-60D1-48A2-8627-6207F77B58AB}"/>
                  </a:ext>
                </a:extLst>
              </p:cNvPr>
              <p:cNvSpPr/>
              <p:nvPr/>
            </p:nvSpPr>
            <p:spPr>
              <a:xfrm>
                <a:off x="6685016" y="5387555"/>
                <a:ext cx="214282" cy="155165"/>
              </a:xfrm>
              <a:prstGeom prst="cube">
                <a:avLst>
                  <a:gd name="adj" fmla="val 4052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55" name="Cube 54">
                <a:extLst>
                  <a:ext uri="{FF2B5EF4-FFF2-40B4-BE49-F238E27FC236}">
                    <a16:creationId xmlns:a16="http://schemas.microsoft.com/office/drawing/2014/main" id="{F2D1B783-1BBF-42C4-AD87-4C027A00946A}"/>
                  </a:ext>
                </a:extLst>
              </p:cNvPr>
              <p:cNvSpPr/>
              <p:nvPr/>
            </p:nvSpPr>
            <p:spPr>
              <a:xfrm>
                <a:off x="6969426" y="5273791"/>
                <a:ext cx="194802" cy="382695"/>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56" name="Cube 55">
                <a:extLst>
                  <a:ext uri="{FF2B5EF4-FFF2-40B4-BE49-F238E27FC236}">
                    <a16:creationId xmlns:a16="http://schemas.microsoft.com/office/drawing/2014/main" id="{4657E7A5-67BD-4FAA-B80C-62EFAFBEF71A}"/>
                  </a:ext>
                </a:extLst>
              </p:cNvPr>
              <p:cNvSpPr/>
              <p:nvPr/>
            </p:nvSpPr>
            <p:spPr>
              <a:xfrm>
                <a:off x="7162701" y="5156972"/>
                <a:ext cx="259280" cy="616335"/>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57" name="Cube 56">
                <a:extLst>
                  <a:ext uri="{FF2B5EF4-FFF2-40B4-BE49-F238E27FC236}">
                    <a16:creationId xmlns:a16="http://schemas.microsoft.com/office/drawing/2014/main" id="{A02E3535-7FCB-4FF2-8352-C6633A70658B}"/>
                  </a:ext>
                </a:extLst>
              </p:cNvPr>
              <p:cNvSpPr/>
              <p:nvPr/>
            </p:nvSpPr>
            <p:spPr>
              <a:xfrm>
                <a:off x="7372059" y="4919201"/>
                <a:ext cx="379612" cy="1091876"/>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58" name="Cube 57">
                <a:extLst>
                  <a:ext uri="{FF2B5EF4-FFF2-40B4-BE49-F238E27FC236}">
                    <a16:creationId xmlns:a16="http://schemas.microsoft.com/office/drawing/2014/main" id="{ED893259-790C-4304-920E-B6DC81EB50DE}"/>
                  </a:ext>
                </a:extLst>
              </p:cNvPr>
              <p:cNvSpPr/>
              <p:nvPr/>
            </p:nvSpPr>
            <p:spPr>
              <a:xfrm>
                <a:off x="7647495" y="4815229"/>
                <a:ext cx="459331" cy="1321169"/>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54" name="Cube 53">
                <a:extLst>
                  <a:ext uri="{FF2B5EF4-FFF2-40B4-BE49-F238E27FC236}">
                    <a16:creationId xmlns:a16="http://schemas.microsoft.com/office/drawing/2014/main" id="{5E487916-79C0-41E8-8975-1D97836C994E}"/>
                  </a:ext>
                </a:extLst>
              </p:cNvPr>
              <p:cNvSpPr/>
              <p:nvPr/>
            </p:nvSpPr>
            <p:spPr>
              <a:xfrm>
                <a:off x="7949961" y="4815229"/>
                <a:ext cx="459331" cy="1321169"/>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grpSp>
        <p:sp>
          <p:nvSpPr>
            <p:cNvPr id="66" name="TextBox 65">
              <a:extLst>
                <a:ext uri="{FF2B5EF4-FFF2-40B4-BE49-F238E27FC236}">
                  <a16:creationId xmlns:a16="http://schemas.microsoft.com/office/drawing/2014/main" id="{BD2AB0C1-E627-434A-88DF-79BC3326ECBD}"/>
                </a:ext>
              </a:extLst>
            </p:cNvPr>
            <p:cNvSpPr txBox="1"/>
            <p:nvPr/>
          </p:nvSpPr>
          <p:spPr>
            <a:xfrm>
              <a:off x="4835260" y="3686497"/>
              <a:ext cx="3913645" cy="784830"/>
            </a:xfrm>
            <a:prstGeom prst="rect">
              <a:avLst/>
            </a:prstGeom>
            <a:noFill/>
          </p:spPr>
          <p:txBody>
            <a:bodyPr wrap="square" rtlCol="0">
              <a:spAutoFit/>
            </a:bodyPr>
            <a:lstStyle/>
            <a:p>
              <a:pPr defTabSz="914411" hangingPunct="1"/>
              <a:r>
                <a:rPr lang="en-US" sz="4800" b="0" kern="1200" dirty="0">
                  <a:solidFill>
                    <a:prstClr val="black"/>
                  </a:solidFill>
                  <a:ea typeface="ＭＳ Ｐゴシック" charset="0"/>
                  <a:cs typeface="+mn-cs"/>
                </a:rPr>
                <a:t>Encode to 1D vector then decode</a:t>
              </a:r>
            </a:p>
          </p:txBody>
        </p:sp>
      </p:grpSp>
      <p:sp>
        <p:nvSpPr>
          <p:cNvPr id="3" name="TextBox 2">
            <a:extLst>
              <a:ext uri="{FF2B5EF4-FFF2-40B4-BE49-F238E27FC236}">
                <a16:creationId xmlns:a16="http://schemas.microsoft.com/office/drawing/2014/main" id="{09BDC34F-CD6C-B4A5-9C91-90421D6ADFC3}"/>
              </a:ext>
            </a:extLst>
          </p:cNvPr>
          <p:cNvSpPr txBox="1"/>
          <p:nvPr/>
        </p:nvSpPr>
        <p:spPr>
          <a:xfrm>
            <a:off x="18113534" y="12703758"/>
            <a:ext cx="6438729" cy="1012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4800" b="0" kern="1200" dirty="0">
                <a:ea typeface="ＭＳ Ｐゴシック" charset="0"/>
                <a:cs typeface="+mn-cs"/>
                <a:sym typeface="Helvetica Light"/>
              </a:rPr>
              <a:t>Slide by David </a:t>
            </a:r>
            <a:r>
              <a:rPr lang="en-US" sz="4800" b="0" kern="1200" dirty="0" err="1">
                <a:ea typeface="ＭＳ Ｐゴシック" charset="0"/>
                <a:cs typeface="+mn-cs"/>
                <a:sym typeface="Helvetica Light"/>
              </a:rPr>
              <a:t>Fouhey</a:t>
            </a:r>
            <a:endParaRPr lang="en-US" sz="4800" b="0" kern="1200" dirty="0">
              <a:ea typeface="ＭＳ Ｐゴシック" charset="0"/>
              <a:cs typeface="+mn-cs"/>
              <a:sym typeface="Helvetica Light"/>
            </a:endParaRPr>
          </a:p>
        </p:txBody>
      </p:sp>
    </p:spTree>
    <p:extLst>
      <p:ext uri="{BB962C8B-B14F-4D97-AF65-F5344CB8AC3E}">
        <p14:creationId xmlns:p14="http://schemas.microsoft.com/office/powerpoint/2010/main" val="2753133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7D38B-8EFE-4EAE-9283-1C4E9E5F802F}"/>
              </a:ext>
            </a:extLst>
          </p:cNvPr>
          <p:cNvSpPr>
            <a:spLocks noGrp="1"/>
          </p:cNvSpPr>
          <p:nvPr>
            <p:ph type="title"/>
          </p:nvPr>
        </p:nvSpPr>
        <p:spPr/>
        <p:txBody>
          <a:bodyPr/>
          <a:lstStyle/>
          <a:p>
            <a:r>
              <a:rPr lang="en-US" dirty="0"/>
              <a:t>Missing Details</a:t>
            </a:r>
          </a:p>
        </p:txBody>
      </p:sp>
      <p:sp>
        <p:nvSpPr>
          <p:cNvPr id="8" name="TextBox 7">
            <a:extLst>
              <a:ext uri="{FF2B5EF4-FFF2-40B4-BE49-F238E27FC236}">
                <a16:creationId xmlns:a16="http://schemas.microsoft.com/office/drawing/2014/main" id="{D353F7B9-ACD6-448A-8DC0-343A8277F066}"/>
              </a:ext>
            </a:extLst>
          </p:cNvPr>
          <p:cNvSpPr txBox="1"/>
          <p:nvPr/>
        </p:nvSpPr>
        <p:spPr>
          <a:xfrm flipH="1">
            <a:off x="2899323" y="3046192"/>
            <a:ext cx="18701723" cy="2677656"/>
          </a:xfrm>
          <a:prstGeom prst="rect">
            <a:avLst/>
          </a:prstGeom>
          <a:noFill/>
        </p:spPr>
        <p:txBody>
          <a:bodyPr wrap="square" rtlCol="0">
            <a:spAutoFit/>
          </a:bodyPr>
          <a:lstStyle/>
          <a:p>
            <a:pPr defTabSz="914411" hangingPunct="1"/>
            <a:r>
              <a:rPr lang="en-US" sz="5600" b="0" kern="1200" dirty="0">
                <a:solidFill>
                  <a:prstClr val="black"/>
                </a:solidFill>
                <a:ea typeface="ＭＳ Ｐゴシック" charset="0"/>
                <a:cs typeface="+mn-cs"/>
              </a:rPr>
              <a:t>While the output </a:t>
            </a:r>
            <a:r>
              <a:rPr lang="en-US" sz="5600" b="0" i="1" kern="1200" dirty="0">
                <a:solidFill>
                  <a:prstClr val="black"/>
                </a:solidFill>
                <a:ea typeface="ＭＳ Ｐゴシック" charset="0"/>
                <a:cs typeface="+mn-cs"/>
              </a:rPr>
              <a:t>is</a:t>
            </a:r>
            <a:r>
              <a:rPr lang="en-US" sz="5600" b="0" kern="1200" dirty="0">
                <a:solidFill>
                  <a:prstClr val="black"/>
                </a:solidFill>
                <a:ea typeface="ＭＳ Ｐゴシック" charset="0"/>
                <a:cs typeface="+mn-cs"/>
              </a:rPr>
              <a:t> </a:t>
            </a:r>
            <a:r>
              <a:rPr lang="en-US" sz="5600" b="0" kern="1200" dirty="0" err="1">
                <a:solidFill>
                  <a:prstClr val="black"/>
                </a:solidFill>
                <a:ea typeface="ＭＳ Ｐゴシック" charset="0"/>
                <a:cs typeface="+mn-cs"/>
              </a:rPr>
              <a:t>HxW</a:t>
            </a:r>
            <a:r>
              <a:rPr lang="en-US" sz="5600" b="0" kern="1200" dirty="0">
                <a:solidFill>
                  <a:prstClr val="black"/>
                </a:solidFill>
                <a:ea typeface="ＭＳ Ｐゴシック" charset="0"/>
                <a:cs typeface="+mn-cs"/>
              </a:rPr>
              <a:t>, just </a:t>
            </a:r>
            <a:r>
              <a:rPr lang="en-US" sz="5600" b="0" kern="1200" dirty="0" err="1">
                <a:solidFill>
                  <a:prstClr val="black"/>
                </a:solidFill>
                <a:ea typeface="ＭＳ Ｐゴシック" charset="0"/>
                <a:cs typeface="+mn-cs"/>
              </a:rPr>
              <a:t>upsampling</a:t>
            </a:r>
            <a:r>
              <a:rPr lang="en-US" sz="5600" b="0" kern="1200" dirty="0">
                <a:solidFill>
                  <a:prstClr val="black"/>
                </a:solidFill>
                <a:ea typeface="ＭＳ Ｐゴシック" charset="0"/>
                <a:cs typeface="+mn-cs"/>
              </a:rPr>
              <a:t> often produces results without details/not aligned with the image. </a:t>
            </a:r>
          </a:p>
          <a:p>
            <a:pPr defTabSz="914411" hangingPunct="1"/>
            <a:r>
              <a:rPr lang="en-US" sz="5600" kern="1200" dirty="0">
                <a:solidFill>
                  <a:prstClr val="black"/>
                </a:solidFill>
                <a:ea typeface="ＭＳ Ｐゴシック" charset="0"/>
                <a:cs typeface="+mn-cs"/>
              </a:rPr>
              <a:t>Why?</a:t>
            </a:r>
          </a:p>
        </p:txBody>
      </p:sp>
      <p:pic>
        <p:nvPicPr>
          <p:cNvPr id="10" name="Picture 9">
            <a:extLst>
              <a:ext uri="{FF2B5EF4-FFF2-40B4-BE49-F238E27FC236}">
                <a16:creationId xmlns:a16="http://schemas.microsoft.com/office/drawing/2014/main" id="{D4DFA411-0E4D-4E71-BE06-CEC477284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79838" y="6858000"/>
            <a:ext cx="3664917" cy="5486400"/>
          </a:xfrm>
          <a:prstGeom prst="rect">
            <a:avLst/>
          </a:prstGeom>
        </p:spPr>
      </p:pic>
      <p:pic>
        <p:nvPicPr>
          <p:cNvPr id="2050" name="Picture 2" descr="http://www.robots.ox.ac.uk/~szheng/crf-rnn-res-voc12-val/2007_000129.jpg">
            <a:extLst>
              <a:ext uri="{FF2B5EF4-FFF2-40B4-BE49-F238E27FC236}">
                <a16:creationId xmlns:a16="http://schemas.microsoft.com/office/drawing/2014/main" id="{215D2C7C-B3C1-4ACD-BF07-605A413B32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97"/>
          <a:stretch/>
        </p:blipFill>
        <p:spPr bwMode="auto">
          <a:xfrm>
            <a:off x="3726125" y="6869616"/>
            <a:ext cx="3661872" cy="54864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1E3B4248-8891-49DF-941F-16B39AAD5191}"/>
              </a:ext>
            </a:extLst>
          </p:cNvPr>
          <p:cNvGrpSpPr/>
          <p:nvPr/>
        </p:nvGrpSpPr>
        <p:grpSpPr>
          <a:xfrm>
            <a:off x="8022604" y="8823294"/>
            <a:ext cx="8338797" cy="3516949"/>
            <a:chOff x="635223" y="4234738"/>
            <a:chExt cx="4586338" cy="1934321"/>
          </a:xfrm>
        </p:grpSpPr>
        <p:sp>
          <p:nvSpPr>
            <p:cNvPr id="13" name="Cube 12">
              <a:extLst>
                <a:ext uri="{FF2B5EF4-FFF2-40B4-BE49-F238E27FC236}">
                  <a16:creationId xmlns:a16="http://schemas.microsoft.com/office/drawing/2014/main" id="{33C5C173-23B8-4430-BB62-6931179BBF0F}"/>
                </a:ext>
              </a:extLst>
            </p:cNvPr>
            <p:cNvSpPr/>
            <p:nvPr/>
          </p:nvSpPr>
          <p:spPr>
            <a:xfrm>
              <a:off x="635223" y="4234738"/>
              <a:ext cx="672506" cy="1934321"/>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grpSp>
          <p:nvGrpSpPr>
            <p:cNvPr id="14" name="Group 13">
              <a:extLst>
                <a:ext uri="{FF2B5EF4-FFF2-40B4-BE49-F238E27FC236}">
                  <a16:creationId xmlns:a16="http://schemas.microsoft.com/office/drawing/2014/main" id="{7A670058-C7F2-4B29-A8E1-E8F91DCD13D1}"/>
                </a:ext>
              </a:extLst>
            </p:cNvPr>
            <p:cNvGrpSpPr/>
            <p:nvPr/>
          </p:nvGrpSpPr>
          <p:grpSpPr>
            <a:xfrm>
              <a:off x="1124000" y="4234738"/>
              <a:ext cx="1712469" cy="1934321"/>
              <a:chOff x="2928191" y="4469630"/>
              <a:chExt cx="1712469" cy="1934321"/>
            </a:xfrm>
          </p:grpSpPr>
          <p:sp>
            <p:nvSpPr>
              <p:cNvPr id="22" name="Cube 21">
                <a:extLst>
                  <a:ext uri="{FF2B5EF4-FFF2-40B4-BE49-F238E27FC236}">
                    <a16:creationId xmlns:a16="http://schemas.microsoft.com/office/drawing/2014/main" id="{7804F014-13C6-491D-9B7A-6138856B0860}"/>
                  </a:ext>
                </a:extLst>
              </p:cNvPr>
              <p:cNvSpPr/>
              <p:nvPr/>
            </p:nvSpPr>
            <p:spPr>
              <a:xfrm>
                <a:off x="2928191" y="4469630"/>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3" name="Cube 22">
                <a:extLst>
                  <a:ext uri="{FF2B5EF4-FFF2-40B4-BE49-F238E27FC236}">
                    <a16:creationId xmlns:a16="http://schemas.microsoft.com/office/drawing/2014/main" id="{2FC505BF-676E-47CE-853A-A0E88FCB40CD}"/>
                  </a:ext>
                </a:extLst>
              </p:cNvPr>
              <p:cNvSpPr/>
              <p:nvPr/>
            </p:nvSpPr>
            <p:spPr>
              <a:xfrm>
                <a:off x="3448173" y="4621856"/>
                <a:ext cx="555790" cy="1598613"/>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4" name="Cube 23">
                <a:extLst>
                  <a:ext uri="{FF2B5EF4-FFF2-40B4-BE49-F238E27FC236}">
                    <a16:creationId xmlns:a16="http://schemas.microsoft.com/office/drawing/2014/main" id="{F790E31E-446C-4F34-B2E3-E869D966AB4D}"/>
                  </a:ext>
                </a:extLst>
              </p:cNvPr>
              <p:cNvSpPr/>
              <p:nvPr/>
            </p:nvSpPr>
            <p:spPr>
              <a:xfrm>
                <a:off x="3891013" y="4820631"/>
                <a:ext cx="459331" cy="120106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5" name="Cube 24">
                <a:extLst>
                  <a:ext uri="{FF2B5EF4-FFF2-40B4-BE49-F238E27FC236}">
                    <a16:creationId xmlns:a16="http://schemas.microsoft.com/office/drawing/2014/main" id="{78139057-DBF0-4C42-A2F7-75C8E605DCDE}"/>
                  </a:ext>
                </a:extLst>
              </p:cNvPr>
              <p:cNvSpPr/>
              <p:nvPr/>
            </p:nvSpPr>
            <p:spPr>
              <a:xfrm>
                <a:off x="4261047" y="4969974"/>
                <a:ext cx="379613" cy="902376"/>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grpSp>
        <p:sp>
          <p:nvSpPr>
            <p:cNvPr id="15" name="Cube 14">
              <a:extLst>
                <a:ext uri="{FF2B5EF4-FFF2-40B4-BE49-F238E27FC236}">
                  <a16:creationId xmlns:a16="http://schemas.microsoft.com/office/drawing/2014/main" id="{A38BB41E-1C28-44F4-8864-6A1AAFFBF82F}"/>
                </a:ext>
              </a:extLst>
            </p:cNvPr>
            <p:cNvSpPr/>
            <p:nvPr/>
          </p:nvSpPr>
          <p:spPr>
            <a:xfrm>
              <a:off x="2766282" y="4878103"/>
              <a:ext cx="313730" cy="616335"/>
            </a:xfrm>
            <a:prstGeom prst="cube">
              <a:avLst>
                <a:gd name="adj" fmla="val 4052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grpSp>
          <p:nvGrpSpPr>
            <p:cNvPr id="16" name="Group 15">
              <a:extLst>
                <a:ext uri="{FF2B5EF4-FFF2-40B4-BE49-F238E27FC236}">
                  <a16:creationId xmlns:a16="http://schemas.microsoft.com/office/drawing/2014/main" id="{D0396D32-334E-4AC4-A268-CAAD4284F2CA}"/>
                </a:ext>
              </a:extLst>
            </p:cNvPr>
            <p:cNvGrpSpPr/>
            <p:nvPr/>
          </p:nvGrpSpPr>
          <p:grpSpPr>
            <a:xfrm>
              <a:off x="3056598" y="4234738"/>
              <a:ext cx="1712469" cy="1934321"/>
              <a:chOff x="4814261" y="4469630"/>
              <a:chExt cx="1712469" cy="1934321"/>
            </a:xfrm>
          </p:grpSpPr>
          <p:sp>
            <p:nvSpPr>
              <p:cNvPr id="18" name="Cube 17">
                <a:extLst>
                  <a:ext uri="{FF2B5EF4-FFF2-40B4-BE49-F238E27FC236}">
                    <a16:creationId xmlns:a16="http://schemas.microsoft.com/office/drawing/2014/main" id="{9301E64B-5AD8-4FF2-9DEC-554332A1FACB}"/>
                  </a:ext>
                </a:extLst>
              </p:cNvPr>
              <p:cNvSpPr/>
              <p:nvPr/>
            </p:nvSpPr>
            <p:spPr>
              <a:xfrm>
                <a:off x="4814261" y="4969974"/>
                <a:ext cx="379613" cy="902376"/>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9" name="Cube 18">
                <a:extLst>
                  <a:ext uri="{FF2B5EF4-FFF2-40B4-BE49-F238E27FC236}">
                    <a16:creationId xmlns:a16="http://schemas.microsoft.com/office/drawing/2014/main" id="{8D6FF981-2311-49DA-B9B4-CAA079FB4AED}"/>
                  </a:ext>
                </a:extLst>
              </p:cNvPr>
              <p:cNvSpPr/>
              <p:nvPr/>
            </p:nvSpPr>
            <p:spPr>
              <a:xfrm>
                <a:off x="5104577" y="4820631"/>
                <a:ext cx="459331" cy="120106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0" name="Cube 19">
                <a:extLst>
                  <a:ext uri="{FF2B5EF4-FFF2-40B4-BE49-F238E27FC236}">
                    <a16:creationId xmlns:a16="http://schemas.microsoft.com/office/drawing/2014/main" id="{3E94DFF5-DC66-40D0-B086-9D507B10A595}"/>
                  </a:ext>
                </a:extLst>
              </p:cNvPr>
              <p:cNvSpPr/>
              <p:nvPr/>
            </p:nvSpPr>
            <p:spPr>
              <a:xfrm>
                <a:off x="5450958" y="4621856"/>
                <a:ext cx="555790" cy="1598613"/>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1" name="Cube 20">
                <a:extLst>
                  <a:ext uri="{FF2B5EF4-FFF2-40B4-BE49-F238E27FC236}">
                    <a16:creationId xmlns:a16="http://schemas.microsoft.com/office/drawing/2014/main" id="{76645A2E-3FB4-47D0-9F31-F4C7E7BB94DC}"/>
                  </a:ext>
                </a:extLst>
              </p:cNvPr>
              <p:cNvSpPr/>
              <p:nvPr/>
            </p:nvSpPr>
            <p:spPr>
              <a:xfrm>
                <a:off x="5854224" y="4469630"/>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grpSp>
        <p:sp>
          <p:nvSpPr>
            <p:cNvPr id="17" name="Cube 16">
              <a:extLst>
                <a:ext uri="{FF2B5EF4-FFF2-40B4-BE49-F238E27FC236}">
                  <a16:creationId xmlns:a16="http://schemas.microsoft.com/office/drawing/2014/main" id="{5E3F21C3-600E-49B4-AF4F-B5FA7D1DA5F5}"/>
                </a:ext>
              </a:extLst>
            </p:cNvPr>
            <p:cNvSpPr/>
            <p:nvPr/>
          </p:nvSpPr>
          <p:spPr>
            <a:xfrm>
              <a:off x="4549055" y="4234738"/>
              <a:ext cx="672506" cy="1934321"/>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grpSp>
      <p:sp>
        <p:nvSpPr>
          <p:cNvPr id="30" name="TextBox 29">
            <a:extLst>
              <a:ext uri="{FF2B5EF4-FFF2-40B4-BE49-F238E27FC236}">
                <a16:creationId xmlns:a16="http://schemas.microsoft.com/office/drawing/2014/main" id="{43AC1C1C-BE86-4EEE-AAA0-60290FD1E5DD}"/>
              </a:ext>
            </a:extLst>
          </p:cNvPr>
          <p:cNvSpPr txBox="1"/>
          <p:nvPr/>
        </p:nvSpPr>
        <p:spPr>
          <a:xfrm>
            <a:off x="8022603" y="6858001"/>
            <a:ext cx="8777909" cy="1815882"/>
          </a:xfrm>
          <a:prstGeom prst="rect">
            <a:avLst/>
          </a:prstGeom>
          <a:noFill/>
        </p:spPr>
        <p:txBody>
          <a:bodyPr wrap="square" rtlCol="0">
            <a:spAutoFit/>
          </a:bodyPr>
          <a:lstStyle/>
          <a:p>
            <a:pPr defTabSz="914411" hangingPunct="1"/>
            <a:r>
              <a:rPr lang="en-US" sz="5600" b="0" kern="1200" dirty="0">
                <a:solidFill>
                  <a:prstClr val="black"/>
                </a:solidFill>
                <a:ea typeface="ＭＳ Ｐゴシック" charset="0"/>
                <a:cs typeface="+mn-cs"/>
              </a:rPr>
              <a:t>Information about details lost when </a:t>
            </a:r>
            <a:r>
              <a:rPr lang="en-US" sz="5600" b="0" kern="1200" dirty="0" err="1">
                <a:solidFill>
                  <a:prstClr val="black"/>
                </a:solidFill>
                <a:ea typeface="ＭＳ Ｐゴシック" charset="0"/>
                <a:cs typeface="+mn-cs"/>
              </a:rPr>
              <a:t>downsampling</a:t>
            </a:r>
            <a:r>
              <a:rPr lang="en-US" sz="5600" b="0" kern="1200" dirty="0">
                <a:solidFill>
                  <a:prstClr val="black"/>
                </a:solidFill>
                <a:ea typeface="ＭＳ Ｐゴシック" charset="0"/>
                <a:cs typeface="+mn-cs"/>
              </a:rPr>
              <a:t>!</a:t>
            </a:r>
          </a:p>
        </p:txBody>
      </p:sp>
      <p:sp>
        <p:nvSpPr>
          <p:cNvPr id="32" name="TextBox 31">
            <a:extLst>
              <a:ext uri="{FF2B5EF4-FFF2-40B4-BE49-F238E27FC236}">
                <a16:creationId xmlns:a16="http://schemas.microsoft.com/office/drawing/2014/main" id="{669C0B45-21C0-43CF-B527-9B6B9F72125D}"/>
              </a:ext>
            </a:extLst>
          </p:cNvPr>
          <p:cNvSpPr txBox="1"/>
          <p:nvPr/>
        </p:nvSpPr>
        <p:spPr>
          <a:xfrm>
            <a:off x="3762811" y="12859079"/>
            <a:ext cx="16120405" cy="461665"/>
          </a:xfrm>
          <a:prstGeom prst="rect">
            <a:avLst/>
          </a:prstGeom>
          <a:noFill/>
        </p:spPr>
        <p:txBody>
          <a:bodyPr wrap="square" rtlCol="0">
            <a:spAutoFit/>
          </a:bodyPr>
          <a:lstStyle/>
          <a:p>
            <a:pPr algn="l" defTabSz="914411" hangingPunct="1"/>
            <a:r>
              <a:rPr lang="en-US" sz="2400" b="0" kern="1200" dirty="0">
                <a:solidFill>
                  <a:prstClr val="black"/>
                </a:solidFill>
                <a:ea typeface="ＭＳ Ｐゴシック" charset="0"/>
                <a:cs typeface="+mn-cs"/>
              </a:rPr>
              <a:t>Result from Long et al. </a:t>
            </a:r>
            <a:r>
              <a:rPr lang="en-US" sz="2400" b="0" i="1" kern="1200" dirty="0">
                <a:solidFill>
                  <a:prstClr val="black"/>
                </a:solidFill>
                <a:ea typeface="ＭＳ Ｐゴシック" charset="0"/>
                <a:cs typeface="+mn-cs"/>
              </a:rPr>
              <a:t>Fully Convolutional Networks For Semantic Segmentation</a:t>
            </a:r>
            <a:r>
              <a:rPr lang="en-US" sz="2400" b="0" kern="1200" dirty="0">
                <a:solidFill>
                  <a:prstClr val="black"/>
                </a:solidFill>
                <a:ea typeface="ＭＳ Ｐゴシック" charset="0"/>
                <a:cs typeface="+mn-cs"/>
              </a:rPr>
              <a:t>. CVPR 2014</a:t>
            </a:r>
          </a:p>
        </p:txBody>
      </p:sp>
      <p:sp>
        <p:nvSpPr>
          <p:cNvPr id="3" name="TextBox 2">
            <a:extLst>
              <a:ext uri="{FF2B5EF4-FFF2-40B4-BE49-F238E27FC236}">
                <a16:creationId xmlns:a16="http://schemas.microsoft.com/office/drawing/2014/main" id="{A50F6811-02F0-EEEC-B98A-6D408D3254ED}"/>
              </a:ext>
            </a:extLst>
          </p:cNvPr>
          <p:cNvSpPr txBox="1"/>
          <p:nvPr/>
        </p:nvSpPr>
        <p:spPr>
          <a:xfrm>
            <a:off x="18113534" y="12703758"/>
            <a:ext cx="6438729" cy="1012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4800" b="0" kern="1200" dirty="0">
                <a:ea typeface="ＭＳ Ｐゴシック" charset="0"/>
                <a:cs typeface="+mn-cs"/>
                <a:sym typeface="Helvetica Light"/>
              </a:rPr>
              <a:t>Slide by David </a:t>
            </a:r>
            <a:r>
              <a:rPr lang="en-US" sz="4800" b="0" kern="1200" dirty="0" err="1">
                <a:ea typeface="ＭＳ Ｐゴシック" charset="0"/>
                <a:cs typeface="+mn-cs"/>
                <a:sym typeface="Helvetica Light"/>
              </a:rPr>
              <a:t>Fouhey</a:t>
            </a:r>
            <a:endParaRPr lang="en-US" sz="4800" b="0" kern="1200" dirty="0">
              <a:ea typeface="ＭＳ Ｐゴシック" charset="0"/>
              <a:cs typeface="+mn-cs"/>
              <a:sym typeface="Helvetica Light"/>
            </a:endParaRPr>
          </a:p>
        </p:txBody>
      </p:sp>
    </p:spTree>
    <p:extLst>
      <p:ext uri="{BB962C8B-B14F-4D97-AF65-F5344CB8AC3E}">
        <p14:creationId xmlns:p14="http://schemas.microsoft.com/office/powerpoint/2010/main" val="419118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7D38B-8EFE-4EAE-9283-1C4E9E5F802F}"/>
              </a:ext>
            </a:extLst>
          </p:cNvPr>
          <p:cNvSpPr>
            <a:spLocks noGrp="1"/>
          </p:cNvSpPr>
          <p:nvPr>
            <p:ph type="title"/>
          </p:nvPr>
        </p:nvSpPr>
        <p:spPr/>
        <p:txBody>
          <a:bodyPr/>
          <a:lstStyle/>
          <a:p>
            <a:r>
              <a:rPr lang="en-US" dirty="0"/>
              <a:t>Missing Details</a:t>
            </a:r>
          </a:p>
        </p:txBody>
      </p:sp>
      <p:sp>
        <p:nvSpPr>
          <p:cNvPr id="8" name="TextBox 7">
            <a:extLst>
              <a:ext uri="{FF2B5EF4-FFF2-40B4-BE49-F238E27FC236}">
                <a16:creationId xmlns:a16="http://schemas.microsoft.com/office/drawing/2014/main" id="{D353F7B9-ACD6-448A-8DC0-343A8277F066}"/>
              </a:ext>
            </a:extLst>
          </p:cNvPr>
          <p:cNvSpPr txBox="1"/>
          <p:nvPr/>
        </p:nvSpPr>
        <p:spPr>
          <a:xfrm flipH="1">
            <a:off x="3726129" y="3046193"/>
            <a:ext cx="16536083" cy="1815882"/>
          </a:xfrm>
          <a:prstGeom prst="rect">
            <a:avLst/>
          </a:prstGeom>
          <a:noFill/>
        </p:spPr>
        <p:txBody>
          <a:bodyPr wrap="square" rtlCol="0">
            <a:spAutoFit/>
          </a:bodyPr>
          <a:lstStyle/>
          <a:p>
            <a:pPr defTabSz="914411" hangingPunct="1"/>
            <a:r>
              <a:rPr lang="en-US" sz="5600" b="0" kern="1200" dirty="0">
                <a:solidFill>
                  <a:prstClr val="black"/>
                </a:solidFill>
                <a:ea typeface="ＭＳ Ｐゴシック" charset="0"/>
                <a:cs typeface="+mn-cs"/>
              </a:rPr>
              <a:t>Where is the useful information about the high-frequency details of the image?</a:t>
            </a:r>
          </a:p>
        </p:txBody>
      </p:sp>
      <p:pic>
        <p:nvPicPr>
          <p:cNvPr id="10" name="Picture 9">
            <a:extLst>
              <a:ext uri="{FF2B5EF4-FFF2-40B4-BE49-F238E27FC236}">
                <a16:creationId xmlns:a16="http://schemas.microsoft.com/office/drawing/2014/main" id="{D4DFA411-0E4D-4E71-BE06-CEC477284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79838" y="6858000"/>
            <a:ext cx="3664917" cy="5486400"/>
          </a:xfrm>
          <a:prstGeom prst="rect">
            <a:avLst/>
          </a:prstGeom>
        </p:spPr>
      </p:pic>
      <p:pic>
        <p:nvPicPr>
          <p:cNvPr id="2050" name="Picture 2" descr="http://www.robots.ox.ac.uk/~szheng/crf-rnn-res-voc12-val/2007_000129.jpg">
            <a:extLst>
              <a:ext uri="{FF2B5EF4-FFF2-40B4-BE49-F238E27FC236}">
                <a16:creationId xmlns:a16="http://schemas.microsoft.com/office/drawing/2014/main" id="{215D2C7C-B3C1-4ACD-BF07-605A413B32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97"/>
          <a:stretch/>
        </p:blipFill>
        <p:spPr bwMode="auto">
          <a:xfrm>
            <a:off x="3726125" y="6869616"/>
            <a:ext cx="3661872" cy="54864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1E3B4248-8891-49DF-941F-16B39AAD5191}"/>
              </a:ext>
            </a:extLst>
          </p:cNvPr>
          <p:cNvGrpSpPr/>
          <p:nvPr/>
        </p:nvGrpSpPr>
        <p:grpSpPr>
          <a:xfrm>
            <a:off x="8022604" y="8823294"/>
            <a:ext cx="8338797" cy="3516949"/>
            <a:chOff x="635223" y="4234738"/>
            <a:chExt cx="4586338" cy="1934321"/>
          </a:xfrm>
        </p:grpSpPr>
        <p:sp>
          <p:nvSpPr>
            <p:cNvPr id="13" name="Cube 12">
              <a:extLst>
                <a:ext uri="{FF2B5EF4-FFF2-40B4-BE49-F238E27FC236}">
                  <a16:creationId xmlns:a16="http://schemas.microsoft.com/office/drawing/2014/main" id="{33C5C173-23B8-4430-BB62-6931179BBF0F}"/>
                </a:ext>
              </a:extLst>
            </p:cNvPr>
            <p:cNvSpPr/>
            <p:nvPr/>
          </p:nvSpPr>
          <p:spPr>
            <a:xfrm>
              <a:off x="635223" y="4234738"/>
              <a:ext cx="672506" cy="1934321"/>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grpSp>
          <p:nvGrpSpPr>
            <p:cNvPr id="14" name="Group 13">
              <a:extLst>
                <a:ext uri="{FF2B5EF4-FFF2-40B4-BE49-F238E27FC236}">
                  <a16:creationId xmlns:a16="http://schemas.microsoft.com/office/drawing/2014/main" id="{7A670058-C7F2-4B29-A8E1-E8F91DCD13D1}"/>
                </a:ext>
              </a:extLst>
            </p:cNvPr>
            <p:cNvGrpSpPr/>
            <p:nvPr/>
          </p:nvGrpSpPr>
          <p:grpSpPr>
            <a:xfrm>
              <a:off x="1124000" y="4234738"/>
              <a:ext cx="1712469" cy="1934321"/>
              <a:chOff x="2928191" y="4469630"/>
              <a:chExt cx="1712469" cy="1934321"/>
            </a:xfrm>
          </p:grpSpPr>
          <p:sp>
            <p:nvSpPr>
              <p:cNvPr id="22" name="Cube 21">
                <a:extLst>
                  <a:ext uri="{FF2B5EF4-FFF2-40B4-BE49-F238E27FC236}">
                    <a16:creationId xmlns:a16="http://schemas.microsoft.com/office/drawing/2014/main" id="{7804F014-13C6-491D-9B7A-6138856B0860}"/>
                  </a:ext>
                </a:extLst>
              </p:cNvPr>
              <p:cNvSpPr/>
              <p:nvPr/>
            </p:nvSpPr>
            <p:spPr>
              <a:xfrm>
                <a:off x="2928191" y="4469630"/>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3" name="Cube 22">
                <a:extLst>
                  <a:ext uri="{FF2B5EF4-FFF2-40B4-BE49-F238E27FC236}">
                    <a16:creationId xmlns:a16="http://schemas.microsoft.com/office/drawing/2014/main" id="{2FC505BF-676E-47CE-853A-A0E88FCB40CD}"/>
                  </a:ext>
                </a:extLst>
              </p:cNvPr>
              <p:cNvSpPr/>
              <p:nvPr/>
            </p:nvSpPr>
            <p:spPr>
              <a:xfrm>
                <a:off x="3448173" y="4621856"/>
                <a:ext cx="555790" cy="1598613"/>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4" name="Cube 23">
                <a:extLst>
                  <a:ext uri="{FF2B5EF4-FFF2-40B4-BE49-F238E27FC236}">
                    <a16:creationId xmlns:a16="http://schemas.microsoft.com/office/drawing/2014/main" id="{F790E31E-446C-4F34-B2E3-E869D966AB4D}"/>
                  </a:ext>
                </a:extLst>
              </p:cNvPr>
              <p:cNvSpPr/>
              <p:nvPr/>
            </p:nvSpPr>
            <p:spPr>
              <a:xfrm>
                <a:off x="3891013" y="4820631"/>
                <a:ext cx="459331" cy="120106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5" name="Cube 24">
                <a:extLst>
                  <a:ext uri="{FF2B5EF4-FFF2-40B4-BE49-F238E27FC236}">
                    <a16:creationId xmlns:a16="http://schemas.microsoft.com/office/drawing/2014/main" id="{78139057-DBF0-4C42-A2F7-75C8E605DCDE}"/>
                  </a:ext>
                </a:extLst>
              </p:cNvPr>
              <p:cNvSpPr/>
              <p:nvPr/>
            </p:nvSpPr>
            <p:spPr>
              <a:xfrm>
                <a:off x="4261047" y="4969974"/>
                <a:ext cx="379613" cy="902376"/>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grpSp>
        <p:sp>
          <p:nvSpPr>
            <p:cNvPr id="15" name="Cube 14">
              <a:extLst>
                <a:ext uri="{FF2B5EF4-FFF2-40B4-BE49-F238E27FC236}">
                  <a16:creationId xmlns:a16="http://schemas.microsoft.com/office/drawing/2014/main" id="{A38BB41E-1C28-44F4-8864-6A1AAFFBF82F}"/>
                </a:ext>
              </a:extLst>
            </p:cNvPr>
            <p:cNvSpPr/>
            <p:nvPr/>
          </p:nvSpPr>
          <p:spPr>
            <a:xfrm>
              <a:off x="2766282" y="4878103"/>
              <a:ext cx="313730" cy="616335"/>
            </a:xfrm>
            <a:prstGeom prst="cube">
              <a:avLst>
                <a:gd name="adj" fmla="val 4052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grpSp>
          <p:nvGrpSpPr>
            <p:cNvPr id="16" name="Group 15">
              <a:extLst>
                <a:ext uri="{FF2B5EF4-FFF2-40B4-BE49-F238E27FC236}">
                  <a16:creationId xmlns:a16="http://schemas.microsoft.com/office/drawing/2014/main" id="{D0396D32-334E-4AC4-A268-CAAD4284F2CA}"/>
                </a:ext>
              </a:extLst>
            </p:cNvPr>
            <p:cNvGrpSpPr/>
            <p:nvPr/>
          </p:nvGrpSpPr>
          <p:grpSpPr>
            <a:xfrm>
              <a:off x="3056598" y="4234738"/>
              <a:ext cx="1712469" cy="1934321"/>
              <a:chOff x="4814261" y="4469630"/>
              <a:chExt cx="1712469" cy="1934321"/>
            </a:xfrm>
          </p:grpSpPr>
          <p:sp>
            <p:nvSpPr>
              <p:cNvPr id="18" name="Cube 17">
                <a:extLst>
                  <a:ext uri="{FF2B5EF4-FFF2-40B4-BE49-F238E27FC236}">
                    <a16:creationId xmlns:a16="http://schemas.microsoft.com/office/drawing/2014/main" id="{9301E64B-5AD8-4FF2-9DEC-554332A1FACB}"/>
                  </a:ext>
                </a:extLst>
              </p:cNvPr>
              <p:cNvSpPr/>
              <p:nvPr/>
            </p:nvSpPr>
            <p:spPr>
              <a:xfrm>
                <a:off x="4814261" y="4969974"/>
                <a:ext cx="379613" cy="902376"/>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9" name="Cube 18">
                <a:extLst>
                  <a:ext uri="{FF2B5EF4-FFF2-40B4-BE49-F238E27FC236}">
                    <a16:creationId xmlns:a16="http://schemas.microsoft.com/office/drawing/2014/main" id="{8D6FF981-2311-49DA-B9B4-CAA079FB4AED}"/>
                  </a:ext>
                </a:extLst>
              </p:cNvPr>
              <p:cNvSpPr/>
              <p:nvPr/>
            </p:nvSpPr>
            <p:spPr>
              <a:xfrm>
                <a:off x="5104577" y="4820631"/>
                <a:ext cx="459331" cy="120106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0" name="Cube 19">
                <a:extLst>
                  <a:ext uri="{FF2B5EF4-FFF2-40B4-BE49-F238E27FC236}">
                    <a16:creationId xmlns:a16="http://schemas.microsoft.com/office/drawing/2014/main" id="{3E94DFF5-DC66-40D0-B086-9D507B10A595}"/>
                  </a:ext>
                </a:extLst>
              </p:cNvPr>
              <p:cNvSpPr/>
              <p:nvPr/>
            </p:nvSpPr>
            <p:spPr>
              <a:xfrm>
                <a:off x="5450958" y="4621856"/>
                <a:ext cx="555790" cy="1598613"/>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1" name="Cube 20">
                <a:extLst>
                  <a:ext uri="{FF2B5EF4-FFF2-40B4-BE49-F238E27FC236}">
                    <a16:creationId xmlns:a16="http://schemas.microsoft.com/office/drawing/2014/main" id="{76645A2E-3FB4-47D0-9F31-F4C7E7BB94DC}"/>
                  </a:ext>
                </a:extLst>
              </p:cNvPr>
              <p:cNvSpPr/>
              <p:nvPr/>
            </p:nvSpPr>
            <p:spPr>
              <a:xfrm>
                <a:off x="5854224" y="4469630"/>
                <a:ext cx="672506" cy="193432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grpSp>
        <p:sp>
          <p:nvSpPr>
            <p:cNvPr id="17" name="Cube 16">
              <a:extLst>
                <a:ext uri="{FF2B5EF4-FFF2-40B4-BE49-F238E27FC236}">
                  <a16:creationId xmlns:a16="http://schemas.microsoft.com/office/drawing/2014/main" id="{5E3F21C3-600E-49B4-AF4F-B5FA7D1DA5F5}"/>
                </a:ext>
              </a:extLst>
            </p:cNvPr>
            <p:cNvSpPr/>
            <p:nvPr/>
          </p:nvSpPr>
          <p:spPr>
            <a:xfrm>
              <a:off x="4549055" y="4234738"/>
              <a:ext cx="672506" cy="1934321"/>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grpSp>
      <p:sp>
        <p:nvSpPr>
          <p:cNvPr id="32" name="TextBox 31">
            <a:extLst>
              <a:ext uri="{FF2B5EF4-FFF2-40B4-BE49-F238E27FC236}">
                <a16:creationId xmlns:a16="http://schemas.microsoft.com/office/drawing/2014/main" id="{669C0B45-21C0-43CF-B527-9B6B9F72125D}"/>
              </a:ext>
            </a:extLst>
          </p:cNvPr>
          <p:cNvSpPr txBox="1"/>
          <p:nvPr/>
        </p:nvSpPr>
        <p:spPr>
          <a:xfrm>
            <a:off x="3762811" y="12859079"/>
            <a:ext cx="16120405" cy="461665"/>
          </a:xfrm>
          <a:prstGeom prst="rect">
            <a:avLst/>
          </a:prstGeom>
          <a:noFill/>
        </p:spPr>
        <p:txBody>
          <a:bodyPr wrap="square" rtlCol="0">
            <a:spAutoFit/>
          </a:bodyPr>
          <a:lstStyle/>
          <a:p>
            <a:pPr algn="l" defTabSz="914411" hangingPunct="1"/>
            <a:r>
              <a:rPr lang="en-US" sz="2400" b="0" kern="1200" dirty="0">
                <a:solidFill>
                  <a:prstClr val="black"/>
                </a:solidFill>
                <a:ea typeface="ＭＳ Ｐゴシック" charset="0"/>
                <a:cs typeface="+mn-cs"/>
              </a:rPr>
              <a:t>Result from Long et al. </a:t>
            </a:r>
            <a:r>
              <a:rPr lang="en-US" sz="2400" b="0" i="1" kern="1200" dirty="0">
                <a:solidFill>
                  <a:prstClr val="black"/>
                </a:solidFill>
                <a:ea typeface="ＭＳ Ｐゴシック" charset="0"/>
                <a:cs typeface="+mn-cs"/>
              </a:rPr>
              <a:t>Fully Convolutional Networks For Semantic Segmentation</a:t>
            </a:r>
            <a:r>
              <a:rPr lang="en-US" sz="2400" b="0" kern="1200" dirty="0">
                <a:solidFill>
                  <a:prstClr val="black"/>
                </a:solidFill>
                <a:ea typeface="ＭＳ Ｐゴシック" charset="0"/>
                <a:cs typeface="+mn-cs"/>
              </a:rPr>
              <a:t>. CVPR 2014</a:t>
            </a:r>
          </a:p>
        </p:txBody>
      </p:sp>
      <p:grpSp>
        <p:nvGrpSpPr>
          <p:cNvPr id="11" name="Group 10">
            <a:extLst>
              <a:ext uri="{FF2B5EF4-FFF2-40B4-BE49-F238E27FC236}">
                <a16:creationId xmlns:a16="http://schemas.microsoft.com/office/drawing/2014/main" id="{7E93FB49-DB31-446E-93BA-817AA593A829}"/>
              </a:ext>
            </a:extLst>
          </p:cNvPr>
          <p:cNvGrpSpPr/>
          <p:nvPr/>
        </p:nvGrpSpPr>
        <p:grpSpPr>
          <a:xfrm>
            <a:off x="14665953" y="5600200"/>
            <a:ext cx="945416" cy="2881306"/>
            <a:chOff x="5808976" y="2800100"/>
            <a:chExt cx="472708" cy="1440653"/>
          </a:xfrm>
        </p:grpSpPr>
        <p:cxnSp>
          <p:nvCxnSpPr>
            <p:cNvPr id="4" name="Straight Arrow Connector 3">
              <a:extLst>
                <a:ext uri="{FF2B5EF4-FFF2-40B4-BE49-F238E27FC236}">
                  <a16:creationId xmlns:a16="http://schemas.microsoft.com/office/drawing/2014/main" id="{D23E0077-54BB-4EE8-8C6F-D66648F87D9A}"/>
                </a:ext>
              </a:extLst>
            </p:cNvPr>
            <p:cNvCxnSpPr>
              <a:cxnSpLocks/>
            </p:cNvCxnSpPr>
            <p:nvPr/>
          </p:nvCxnSpPr>
          <p:spPr>
            <a:xfrm>
              <a:off x="6045330" y="3645135"/>
              <a:ext cx="0" cy="59561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902EA5E-7772-484D-B007-6569BD6BA359}"/>
                </a:ext>
              </a:extLst>
            </p:cNvPr>
            <p:cNvSpPr txBox="1"/>
            <p:nvPr/>
          </p:nvSpPr>
          <p:spPr>
            <a:xfrm>
              <a:off x="5808976" y="2800100"/>
              <a:ext cx="472708" cy="784830"/>
            </a:xfrm>
            <a:prstGeom prst="rect">
              <a:avLst/>
            </a:prstGeom>
            <a:noFill/>
          </p:spPr>
          <p:txBody>
            <a:bodyPr wrap="square" rtlCol="0">
              <a:spAutoFit/>
            </a:bodyPr>
            <a:lstStyle/>
            <a:p>
              <a:pPr defTabSz="914411" hangingPunct="1"/>
              <a:r>
                <a:rPr lang="en-US" sz="9600" b="0" kern="1200" dirty="0">
                  <a:solidFill>
                    <a:prstClr val="black"/>
                  </a:solidFill>
                  <a:ea typeface="ＭＳ Ｐゴシック" charset="0"/>
                  <a:cs typeface="+mn-cs"/>
                </a:rPr>
                <a:t>E</a:t>
              </a:r>
            </a:p>
          </p:txBody>
        </p:sp>
      </p:grpSp>
      <p:grpSp>
        <p:nvGrpSpPr>
          <p:cNvPr id="5" name="Group 4">
            <a:extLst>
              <a:ext uri="{FF2B5EF4-FFF2-40B4-BE49-F238E27FC236}">
                <a16:creationId xmlns:a16="http://schemas.microsoft.com/office/drawing/2014/main" id="{CE475103-4E6D-4F07-94C8-F878387D5681}"/>
              </a:ext>
            </a:extLst>
          </p:cNvPr>
          <p:cNvGrpSpPr/>
          <p:nvPr/>
        </p:nvGrpSpPr>
        <p:grpSpPr>
          <a:xfrm>
            <a:off x="9456167" y="5600200"/>
            <a:ext cx="945416" cy="2881306"/>
            <a:chOff x="3204082" y="2800100"/>
            <a:chExt cx="472708" cy="1440653"/>
          </a:xfrm>
        </p:grpSpPr>
        <p:cxnSp>
          <p:nvCxnSpPr>
            <p:cNvPr id="28" name="Straight Arrow Connector 27">
              <a:extLst>
                <a:ext uri="{FF2B5EF4-FFF2-40B4-BE49-F238E27FC236}">
                  <a16:creationId xmlns:a16="http://schemas.microsoft.com/office/drawing/2014/main" id="{1AD29A0E-7C68-45C1-A31E-F0308BB16BCF}"/>
                </a:ext>
              </a:extLst>
            </p:cNvPr>
            <p:cNvCxnSpPr>
              <a:cxnSpLocks/>
            </p:cNvCxnSpPr>
            <p:nvPr/>
          </p:nvCxnSpPr>
          <p:spPr>
            <a:xfrm>
              <a:off x="3440436" y="3645135"/>
              <a:ext cx="0" cy="59561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4D1AE85-30CD-4E56-BEEF-B254F31FC5B4}"/>
                </a:ext>
              </a:extLst>
            </p:cNvPr>
            <p:cNvSpPr txBox="1"/>
            <p:nvPr/>
          </p:nvSpPr>
          <p:spPr>
            <a:xfrm>
              <a:off x="3204082" y="2800100"/>
              <a:ext cx="472708" cy="784830"/>
            </a:xfrm>
            <a:prstGeom prst="rect">
              <a:avLst/>
            </a:prstGeom>
            <a:noFill/>
          </p:spPr>
          <p:txBody>
            <a:bodyPr wrap="square" rtlCol="0">
              <a:spAutoFit/>
            </a:bodyPr>
            <a:lstStyle/>
            <a:p>
              <a:pPr defTabSz="914411" hangingPunct="1"/>
              <a:r>
                <a:rPr lang="en-US" sz="9600" b="0" kern="1200" dirty="0">
                  <a:solidFill>
                    <a:prstClr val="black"/>
                  </a:solidFill>
                  <a:ea typeface="ＭＳ Ｐゴシック" charset="0"/>
                  <a:cs typeface="+mn-cs"/>
                </a:rPr>
                <a:t>B</a:t>
              </a:r>
            </a:p>
          </p:txBody>
        </p:sp>
      </p:grpSp>
      <p:grpSp>
        <p:nvGrpSpPr>
          <p:cNvPr id="3" name="Group 2">
            <a:extLst>
              <a:ext uri="{FF2B5EF4-FFF2-40B4-BE49-F238E27FC236}">
                <a16:creationId xmlns:a16="http://schemas.microsoft.com/office/drawing/2014/main" id="{542E16AD-395D-46B4-A6BF-BF3FF3B5F9B7}"/>
              </a:ext>
            </a:extLst>
          </p:cNvPr>
          <p:cNvGrpSpPr/>
          <p:nvPr/>
        </p:nvGrpSpPr>
        <p:grpSpPr>
          <a:xfrm>
            <a:off x="8022604" y="5600200"/>
            <a:ext cx="945416" cy="2881306"/>
            <a:chOff x="2487301" y="2800100"/>
            <a:chExt cx="472708" cy="1440653"/>
          </a:xfrm>
        </p:grpSpPr>
        <p:cxnSp>
          <p:nvCxnSpPr>
            <p:cNvPr id="33" name="Straight Arrow Connector 32">
              <a:extLst>
                <a:ext uri="{FF2B5EF4-FFF2-40B4-BE49-F238E27FC236}">
                  <a16:creationId xmlns:a16="http://schemas.microsoft.com/office/drawing/2014/main" id="{7866AE8D-BF02-4174-8560-FEE9B00433D6}"/>
                </a:ext>
              </a:extLst>
            </p:cNvPr>
            <p:cNvCxnSpPr>
              <a:cxnSpLocks/>
            </p:cNvCxnSpPr>
            <p:nvPr/>
          </p:nvCxnSpPr>
          <p:spPr>
            <a:xfrm>
              <a:off x="2723655" y="3645135"/>
              <a:ext cx="0" cy="59561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65D00DF-1B4C-47AE-8658-7BE971529DAB}"/>
                </a:ext>
              </a:extLst>
            </p:cNvPr>
            <p:cNvSpPr txBox="1"/>
            <p:nvPr/>
          </p:nvSpPr>
          <p:spPr>
            <a:xfrm>
              <a:off x="2487301" y="2800100"/>
              <a:ext cx="472708" cy="784830"/>
            </a:xfrm>
            <a:prstGeom prst="rect">
              <a:avLst/>
            </a:prstGeom>
            <a:noFill/>
          </p:spPr>
          <p:txBody>
            <a:bodyPr wrap="square" rtlCol="0">
              <a:spAutoFit/>
            </a:bodyPr>
            <a:lstStyle/>
            <a:p>
              <a:pPr defTabSz="914411" hangingPunct="1"/>
              <a:r>
                <a:rPr lang="en-US" sz="9600" b="0" kern="1200" dirty="0">
                  <a:solidFill>
                    <a:prstClr val="black"/>
                  </a:solidFill>
                  <a:ea typeface="ＭＳ Ｐゴシック" charset="0"/>
                  <a:cs typeface="+mn-cs"/>
                </a:rPr>
                <a:t>A</a:t>
              </a:r>
            </a:p>
          </p:txBody>
        </p:sp>
      </p:grpSp>
      <p:grpSp>
        <p:nvGrpSpPr>
          <p:cNvPr id="7" name="Group 6">
            <a:extLst>
              <a:ext uri="{FF2B5EF4-FFF2-40B4-BE49-F238E27FC236}">
                <a16:creationId xmlns:a16="http://schemas.microsoft.com/office/drawing/2014/main" id="{2029C97E-72C9-4B93-ABD0-643C98EC485E}"/>
              </a:ext>
            </a:extLst>
          </p:cNvPr>
          <p:cNvGrpSpPr/>
          <p:nvPr/>
        </p:nvGrpSpPr>
        <p:grpSpPr>
          <a:xfrm>
            <a:off x="10782271" y="5600200"/>
            <a:ext cx="945416" cy="2881306"/>
            <a:chOff x="3867135" y="2800100"/>
            <a:chExt cx="472708" cy="1440653"/>
          </a:xfrm>
        </p:grpSpPr>
        <p:cxnSp>
          <p:nvCxnSpPr>
            <p:cNvPr id="36" name="Straight Arrow Connector 35">
              <a:extLst>
                <a:ext uri="{FF2B5EF4-FFF2-40B4-BE49-F238E27FC236}">
                  <a16:creationId xmlns:a16="http://schemas.microsoft.com/office/drawing/2014/main" id="{7B60964A-7E42-4C63-8E86-5D02C59684EE}"/>
                </a:ext>
              </a:extLst>
            </p:cNvPr>
            <p:cNvCxnSpPr>
              <a:cxnSpLocks/>
            </p:cNvCxnSpPr>
            <p:nvPr/>
          </p:nvCxnSpPr>
          <p:spPr>
            <a:xfrm>
              <a:off x="4103489" y="3645135"/>
              <a:ext cx="0" cy="59561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2938204-675C-44B1-BCCC-1DBA76067606}"/>
                </a:ext>
              </a:extLst>
            </p:cNvPr>
            <p:cNvSpPr txBox="1"/>
            <p:nvPr/>
          </p:nvSpPr>
          <p:spPr>
            <a:xfrm>
              <a:off x="3867135" y="2800100"/>
              <a:ext cx="472708" cy="784830"/>
            </a:xfrm>
            <a:prstGeom prst="rect">
              <a:avLst/>
            </a:prstGeom>
            <a:noFill/>
          </p:spPr>
          <p:txBody>
            <a:bodyPr wrap="square" rtlCol="0">
              <a:spAutoFit/>
            </a:bodyPr>
            <a:lstStyle/>
            <a:p>
              <a:pPr defTabSz="914411" hangingPunct="1"/>
              <a:r>
                <a:rPr lang="en-US" sz="9600" b="0" kern="1200" dirty="0">
                  <a:solidFill>
                    <a:prstClr val="black"/>
                  </a:solidFill>
                  <a:ea typeface="ＭＳ Ｐゴシック" charset="0"/>
                  <a:cs typeface="+mn-cs"/>
                </a:rPr>
                <a:t>C</a:t>
              </a:r>
            </a:p>
          </p:txBody>
        </p:sp>
      </p:grpSp>
      <p:grpSp>
        <p:nvGrpSpPr>
          <p:cNvPr id="9" name="Group 8">
            <a:extLst>
              <a:ext uri="{FF2B5EF4-FFF2-40B4-BE49-F238E27FC236}">
                <a16:creationId xmlns:a16="http://schemas.microsoft.com/office/drawing/2014/main" id="{EF5AD01E-AC27-4FE0-991B-101BB26C2558}"/>
              </a:ext>
            </a:extLst>
          </p:cNvPr>
          <p:cNvGrpSpPr/>
          <p:nvPr/>
        </p:nvGrpSpPr>
        <p:grpSpPr>
          <a:xfrm>
            <a:off x="13052671" y="5600200"/>
            <a:ext cx="945416" cy="2881306"/>
            <a:chOff x="5002334" y="2800100"/>
            <a:chExt cx="472708" cy="1440653"/>
          </a:xfrm>
        </p:grpSpPr>
        <p:cxnSp>
          <p:nvCxnSpPr>
            <p:cNvPr id="38" name="Straight Arrow Connector 37">
              <a:extLst>
                <a:ext uri="{FF2B5EF4-FFF2-40B4-BE49-F238E27FC236}">
                  <a16:creationId xmlns:a16="http://schemas.microsoft.com/office/drawing/2014/main" id="{F55FF59C-9322-4138-8386-F978F924FB32}"/>
                </a:ext>
              </a:extLst>
            </p:cNvPr>
            <p:cNvCxnSpPr>
              <a:cxnSpLocks/>
            </p:cNvCxnSpPr>
            <p:nvPr/>
          </p:nvCxnSpPr>
          <p:spPr>
            <a:xfrm>
              <a:off x="5238688" y="3645135"/>
              <a:ext cx="0" cy="59561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FCE5216-069F-4270-8D36-0A73D5048F54}"/>
                </a:ext>
              </a:extLst>
            </p:cNvPr>
            <p:cNvSpPr txBox="1"/>
            <p:nvPr/>
          </p:nvSpPr>
          <p:spPr>
            <a:xfrm>
              <a:off x="5002334" y="2800100"/>
              <a:ext cx="472708" cy="784830"/>
            </a:xfrm>
            <a:prstGeom prst="rect">
              <a:avLst/>
            </a:prstGeom>
            <a:noFill/>
          </p:spPr>
          <p:txBody>
            <a:bodyPr wrap="square" rtlCol="0">
              <a:spAutoFit/>
            </a:bodyPr>
            <a:lstStyle/>
            <a:p>
              <a:pPr defTabSz="914411" hangingPunct="1"/>
              <a:r>
                <a:rPr lang="en-US" sz="9600" b="0" kern="1200" dirty="0">
                  <a:solidFill>
                    <a:prstClr val="black"/>
                  </a:solidFill>
                  <a:ea typeface="ＭＳ Ｐゴシック" charset="0"/>
                  <a:cs typeface="+mn-cs"/>
                </a:rPr>
                <a:t>D</a:t>
              </a:r>
            </a:p>
          </p:txBody>
        </p:sp>
      </p:grpSp>
      <p:sp>
        <p:nvSpPr>
          <p:cNvPr id="26" name="TextBox 25">
            <a:extLst>
              <a:ext uri="{FF2B5EF4-FFF2-40B4-BE49-F238E27FC236}">
                <a16:creationId xmlns:a16="http://schemas.microsoft.com/office/drawing/2014/main" id="{28E6C55F-3652-4E60-BDDE-94D781C4AA1E}"/>
              </a:ext>
            </a:extLst>
          </p:cNvPr>
          <p:cNvSpPr txBox="1"/>
          <p:nvPr/>
        </p:nvSpPr>
        <p:spPr>
          <a:xfrm>
            <a:off x="18113534" y="12703758"/>
            <a:ext cx="6438729" cy="1012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4800" b="0" kern="1200" dirty="0">
                <a:ea typeface="ＭＳ Ｐゴシック" charset="0"/>
                <a:cs typeface="+mn-cs"/>
                <a:sym typeface="Helvetica Light"/>
              </a:rPr>
              <a:t>Slide by David </a:t>
            </a:r>
            <a:r>
              <a:rPr lang="en-US" sz="4800" b="0" kern="1200" dirty="0" err="1">
                <a:ea typeface="ＭＳ Ｐゴシック" charset="0"/>
                <a:cs typeface="+mn-cs"/>
                <a:sym typeface="Helvetica Light"/>
              </a:rPr>
              <a:t>Fouhey</a:t>
            </a:r>
            <a:endParaRPr lang="en-US" sz="4800" b="0" kern="1200" dirty="0">
              <a:ea typeface="ＭＳ Ｐゴシック" charset="0"/>
              <a:cs typeface="+mn-cs"/>
              <a:sym typeface="Helvetica Light"/>
            </a:endParaRPr>
          </a:p>
        </p:txBody>
      </p:sp>
    </p:spTree>
    <p:extLst>
      <p:ext uri="{BB962C8B-B14F-4D97-AF65-F5344CB8AC3E}">
        <p14:creationId xmlns:p14="http://schemas.microsoft.com/office/powerpoint/2010/main" val="40316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92E878B2-B33C-4216-AF94-CFA39FD25731}"/>
              </a:ext>
            </a:extLst>
          </p:cNvPr>
          <p:cNvGrpSpPr/>
          <p:nvPr/>
        </p:nvGrpSpPr>
        <p:grpSpPr>
          <a:xfrm>
            <a:off x="7835988" y="7466355"/>
            <a:ext cx="10898717" cy="5427062"/>
            <a:chOff x="2393994" y="2816528"/>
            <a:chExt cx="5449358" cy="2713531"/>
          </a:xfrm>
        </p:grpSpPr>
        <p:sp>
          <p:nvSpPr>
            <p:cNvPr id="77" name="Left Brace 76">
              <a:extLst>
                <a:ext uri="{FF2B5EF4-FFF2-40B4-BE49-F238E27FC236}">
                  <a16:creationId xmlns:a16="http://schemas.microsoft.com/office/drawing/2014/main" id="{B5DEA00C-F2B2-4EA9-8F63-88301A321ED1}"/>
                </a:ext>
              </a:extLst>
            </p:cNvPr>
            <p:cNvSpPr/>
            <p:nvPr/>
          </p:nvSpPr>
          <p:spPr>
            <a:xfrm rot="5400000">
              <a:off x="5085977" y="3082016"/>
              <a:ext cx="285209" cy="408761"/>
            </a:xfrm>
            <a:prstGeom prst="leftBrace">
              <a:avLst>
                <a:gd name="adj1" fmla="val 75117"/>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defTabSz="914411" hangingPunct="1"/>
              <a:endParaRPr lang="en-US" sz="3600" b="0" kern="1200">
                <a:solidFill>
                  <a:prstClr val="black"/>
                </a:solidFill>
                <a:latin typeface="Arial" panose="020B0604020202020204"/>
              </a:endParaRPr>
            </a:p>
          </p:txBody>
        </p:sp>
        <p:sp>
          <p:nvSpPr>
            <p:cNvPr id="85" name="Left Brace 84">
              <a:extLst>
                <a:ext uri="{FF2B5EF4-FFF2-40B4-BE49-F238E27FC236}">
                  <a16:creationId xmlns:a16="http://schemas.microsoft.com/office/drawing/2014/main" id="{BD689E9B-B8E6-4645-A83F-E44E3CC857FD}"/>
                </a:ext>
              </a:extLst>
            </p:cNvPr>
            <p:cNvSpPr/>
            <p:nvPr/>
          </p:nvSpPr>
          <p:spPr>
            <a:xfrm rot="5400000">
              <a:off x="6177723" y="2897357"/>
              <a:ext cx="285209" cy="408761"/>
            </a:xfrm>
            <a:prstGeom prst="leftBrace">
              <a:avLst>
                <a:gd name="adj1" fmla="val 75117"/>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defTabSz="914411" hangingPunct="1"/>
              <a:endParaRPr lang="en-US" sz="3600" b="0" kern="1200">
                <a:solidFill>
                  <a:prstClr val="black"/>
                </a:solidFill>
                <a:latin typeface="Arial" panose="020B0604020202020204"/>
              </a:endParaRPr>
            </a:p>
          </p:txBody>
        </p:sp>
        <p:sp>
          <p:nvSpPr>
            <p:cNvPr id="86" name="Left Brace 85">
              <a:extLst>
                <a:ext uri="{FF2B5EF4-FFF2-40B4-BE49-F238E27FC236}">
                  <a16:creationId xmlns:a16="http://schemas.microsoft.com/office/drawing/2014/main" id="{9B9F19C5-9B1C-46BC-B8C7-780FED6A8D9C}"/>
                </a:ext>
              </a:extLst>
            </p:cNvPr>
            <p:cNvSpPr/>
            <p:nvPr/>
          </p:nvSpPr>
          <p:spPr>
            <a:xfrm rot="5400000">
              <a:off x="7496367" y="2754752"/>
              <a:ext cx="285209" cy="408761"/>
            </a:xfrm>
            <a:prstGeom prst="leftBrace">
              <a:avLst>
                <a:gd name="adj1" fmla="val 75117"/>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defTabSz="914411" hangingPunct="1"/>
              <a:endParaRPr lang="en-US" sz="3600" b="0" kern="1200">
                <a:solidFill>
                  <a:prstClr val="black"/>
                </a:solidFill>
                <a:latin typeface="Arial" panose="020B0604020202020204"/>
              </a:endParaRPr>
            </a:p>
          </p:txBody>
        </p:sp>
        <p:grpSp>
          <p:nvGrpSpPr>
            <p:cNvPr id="89" name="Group 88">
              <a:extLst>
                <a:ext uri="{FF2B5EF4-FFF2-40B4-BE49-F238E27FC236}">
                  <a16:creationId xmlns:a16="http://schemas.microsoft.com/office/drawing/2014/main" id="{3832C9E1-E264-407D-814A-E479A6BA98C1}"/>
                </a:ext>
              </a:extLst>
            </p:cNvPr>
            <p:cNvGrpSpPr/>
            <p:nvPr/>
          </p:nvGrpSpPr>
          <p:grpSpPr>
            <a:xfrm>
              <a:off x="2393994" y="3205742"/>
              <a:ext cx="5286807" cy="2324317"/>
              <a:chOff x="2393994" y="3205742"/>
              <a:chExt cx="5286807" cy="2324317"/>
            </a:xfrm>
          </p:grpSpPr>
          <p:grpSp>
            <p:nvGrpSpPr>
              <p:cNvPr id="76" name="Group 75">
                <a:extLst>
                  <a:ext uri="{FF2B5EF4-FFF2-40B4-BE49-F238E27FC236}">
                    <a16:creationId xmlns:a16="http://schemas.microsoft.com/office/drawing/2014/main" id="{5B191176-6559-4BE0-83B1-F988E6839B01}"/>
                  </a:ext>
                </a:extLst>
              </p:cNvPr>
              <p:cNvGrpSpPr/>
              <p:nvPr/>
            </p:nvGrpSpPr>
            <p:grpSpPr>
              <a:xfrm>
                <a:off x="2393994" y="3205742"/>
                <a:ext cx="5286807" cy="1453285"/>
                <a:chOff x="2393994" y="3205742"/>
                <a:chExt cx="5286807" cy="1453285"/>
              </a:xfrm>
            </p:grpSpPr>
            <p:grpSp>
              <p:nvGrpSpPr>
                <p:cNvPr id="54" name="Group 53">
                  <a:extLst>
                    <a:ext uri="{FF2B5EF4-FFF2-40B4-BE49-F238E27FC236}">
                      <a16:creationId xmlns:a16="http://schemas.microsoft.com/office/drawing/2014/main" id="{59DE5F1D-1101-4F99-8959-33BBDCAFFB2E}"/>
                    </a:ext>
                  </a:extLst>
                </p:cNvPr>
                <p:cNvGrpSpPr/>
                <p:nvPr/>
              </p:nvGrpSpPr>
              <p:grpSpPr>
                <a:xfrm>
                  <a:off x="4951954" y="3205742"/>
                  <a:ext cx="2728847" cy="1453285"/>
                  <a:chOff x="4954667" y="2294695"/>
                  <a:chExt cx="2728847" cy="1453285"/>
                </a:xfrm>
              </p:grpSpPr>
              <p:sp>
                <p:nvSpPr>
                  <p:cNvPr id="55" name="Cube 54">
                    <a:extLst>
                      <a:ext uri="{FF2B5EF4-FFF2-40B4-BE49-F238E27FC236}">
                        <a16:creationId xmlns:a16="http://schemas.microsoft.com/office/drawing/2014/main" id="{7C46B3FF-39DA-4A1B-AE94-7ABC03266543}"/>
                      </a:ext>
                    </a:extLst>
                  </p:cNvPr>
                  <p:cNvSpPr/>
                  <p:nvPr/>
                </p:nvSpPr>
                <p:spPr>
                  <a:xfrm>
                    <a:off x="4954667" y="2550020"/>
                    <a:ext cx="345102" cy="902376"/>
                  </a:xfrm>
                  <a:prstGeom prst="cube">
                    <a:avLst>
                      <a:gd name="adj" fmla="val 58129"/>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dirty="0">
                      <a:solidFill>
                        <a:prstClr val="white"/>
                      </a:solidFill>
                      <a:latin typeface="Arial" panose="020B0604020202020204"/>
                    </a:endParaRPr>
                  </a:p>
                </p:txBody>
              </p:sp>
              <p:sp>
                <p:nvSpPr>
                  <p:cNvPr id="56" name="Cube 55">
                    <a:extLst>
                      <a:ext uri="{FF2B5EF4-FFF2-40B4-BE49-F238E27FC236}">
                        <a16:creationId xmlns:a16="http://schemas.microsoft.com/office/drawing/2014/main" id="{3BC93E6D-CA7B-4E19-894E-D59EF5F5BA9D}"/>
                      </a:ext>
                    </a:extLst>
                  </p:cNvPr>
                  <p:cNvSpPr/>
                  <p:nvPr/>
                </p:nvSpPr>
                <p:spPr>
                  <a:xfrm>
                    <a:off x="5948459" y="2400677"/>
                    <a:ext cx="417573" cy="1201062"/>
                  </a:xfrm>
                  <a:prstGeom prst="cube">
                    <a:avLst>
                      <a:gd name="adj" fmla="val 67261"/>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57" name="Cube 56">
                    <a:extLst>
                      <a:ext uri="{FF2B5EF4-FFF2-40B4-BE49-F238E27FC236}">
                        <a16:creationId xmlns:a16="http://schemas.microsoft.com/office/drawing/2014/main" id="{ED215E27-2F0D-4B2C-B835-8DB0EC1DAABC}"/>
                      </a:ext>
                    </a:extLst>
                  </p:cNvPr>
                  <p:cNvSpPr/>
                  <p:nvPr/>
                </p:nvSpPr>
                <p:spPr>
                  <a:xfrm>
                    <a:off x="7178250" y="2294695"/>
                    <a:ext cx="505264" cy="1453285"/>
                  </a:xfrm>
                  <a:prstGeom prst="cube">
                    <a:avLst>
                      <a:gd name="adj" fmla="val 67261"/>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grpSp>
            <p:grpSp>
              <p:nvGrpSpPr>
                <p:cNvPr id="75" name="Group 74">
                  <a:extLst>
                    <a:ext uri="{FF2B5EF4-FFF2-40B4-BE49-F238E27FC236}">
                      <a16:creationId xmlns:a16="http://schemas.microsoft.com/office/drawing/2014/main" id="{BA3ACFF3-EEAE-488B-8389-0D4F290314D9}"/>
                    </a:ext>
                  </a:extLst>
                </p:cNvPr>
                <p:cNvGrpSpPr/>
                <p:nvPr/>
              </p:nvGrpSpPr>
              <p:grpSpPr>
                <a:xfrm>
                  <a:off x="2393994" y="4363443"/>
                  <a:ext cx="4864252" cy="295584"/>
                  <a:chOff x="2393994" y="4363443"/>
                  <a:chExt cx="4864252" cy="295584"/>
                </a:xfrm>
              </p:grpSpPr>
              <p:cxnSp>
                <p:nvCxnSpPr>
                  <p:cNvPr id="59" name="Connector: Curved 58">
                    <a:extLst>
                      <a:ext uri="{FF2B5EF4-FFF2-40B4-BE49-F238E27FC236}">
                        <a16:creationId xmlns:a16="http://schemas.microsoft.com/office/drawing/2014/main" id="{C47973EA-AC32-42EA-A648-2FB4611B6E03}"/>
                      </a:ext>
                    </a:extLst>
                  </p:cNvPr>
                  <p:cNvCxnSpPr>
                    <a:stCxn id="43" idx="3"/>
                    <a:endCxn id="55" idx="3"/>
                  </p:cNvCxnSpPr>
                  <p:nvPr/>
                </p:nvCxnSpPr>
                <p:spPr>
                  <a:xfrm rot="5400000" flipH="1" flipV="1">
                    <a:off x="4443202" y="3785796"/>
                    <a:ext cx="3353" cy="1158647"/>
                  </a:xfrm>
                  <a:prstGeom prst="curvedConnector3">
                    <a:avLst>
                      <a:gd name="adj1" fmla="val -6817775"/>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or: Curved 59">
                    <a:extLst>
                      <a:ext uri="{FF2B5EF4-FFF2-40B4-BE49-F238E27FC236}">
                        <a16:creationId xmlns:a16="http://schemas.microsoft.com/office/drawing/2014/main" id="{9667A187-475A-4B99-9F9B-32CC21BFCB9F}"/>
                      </a:ext>
                    </a:extLst>
                  </p:cNvPr>
                  <p:cNvCxnSpPr>
                    <a:cxnSpLocks/>
                    <a:stCxn id="42" idx="3"/>
                    <a:endCxn id="56" idx="3"/>
                  </p:cNvCxnSpPr>
                  <p:nvPr/>
                </p:nvCxnSpPr>
                <p:spPr>
                  <a:xfrm rot="5400000" flipH="1" flipV="1">
                    <a:off x="4554242" y="3056281"/>
                    <a:ext cx="3353" cy="2916363"/>
                  </a:xfrm>
                  <a:prstGeom prst="curvedConnector3">
                    <a:avLst>
                      <a:gd name="adj1" fmla="val -6817775"/>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Curved 63">
                    <a:extLst>
                      <a:ext uri="{FF2B5EF4-FFF2-40B4-BE49-F238E27FC236}">
                        <a16:creationId xmlns:a16="http://schemas.microsoft.com/office/drawing/2014/main" id="{13D83951-FAAF-4886-BDBA-74874F710049}"/>
                      </a:ext>
                    </a:extLst>
                  </p:cNvPr>
                  <p:cNvCxnSpPr>
                    <a:cxnSpLocks/>
                    <a:stCxn id="41" idx="3"/>
                    <a:endCxn id="57" idx="3"/>
                  </p:cNvCxnSpPr>
                  <p:nvPr/>
                </p:nvCxnSpPr>
                <p:spPr>
                  <a:xfrm rot="16200000" flipH="1">
                    <a:off x="4823602" y="2224383"/>
                    <a:ext cx="5036" cy="4864252"/>
                  </a:xfrm>
                  <a:prstGeom prst="curvedConnector3">
                    <a:avLst>
                      <a:gd name="adj1" fmla="val 4639317"/>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8" name="TextBox 87">
                <a:extLst>
                  <a:ext uri="{FF2B5EF4-FFF2-40B4-BE49-F238E27FC236}">
                    <a16:creationId xmlns:a16="http://schemas.microsoft.com/office/drawing/2014/main" id="{755D82D8-9D7E-48CA-8A3E-265D14BDF643}"/>
                  </a:ext>
                </a:extLst>
              </p:cNvPr>
              <p:cNvSpPr txBox="1"/>
              <p:nvPr/>
            </p:nvSpPr>
            <p:spPr>
              <a:xfrm>
                <a:off x="3721636" y="4991450"/>
                <a:ext cx="1830936"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Copy</a:t>
                </a:r>
              </a:p>
            </p:txBody>
          </p:sp>
        </p:grpSp>
      </p:grpSp>
      <p:sp>
        <p:nvSpPr>
          <p:cNvPr id="2" name="Title 1">
            <a:extLst>
              <a:ext uri="{FF2B5EF4-FFF2-40B4-BE49-F238E27FC236}">
                <a16:creationId xmlns:a16="http://schemas.microsoft.com/office/drawing/2014/main" id="{96207E6B-DD3B-4B17-B8C3-B5BE024E7E41}"/>
              </a:ext>
            </a:extLst>
          </p:cNvPr>
          <p:cNvSpPr>
            <a:spLocks noGrp="1"/>
          </p:cNvSpPr>
          <p:nvPr>
            <p:ph type="title"/>
          </p:nvPr>
        </p:nvSpPr>
        <p:spPr>
          <a:xfrm>
            <a:off x="4305303" y="730254"/>
            <a:ext cx="15773400" cy="2651125"/>
          </a:xfrm>
        </p:spPr>
        <p:txBody>
          <a:bodyPr/>
          <a:lstStyle/>
          <a:p>
            <a:r>
              <a:rPr lang="en-US" dirty="0"/>
              <a:t>Missing Details</a:t>
            </a:r>
          </a:p>
        </p:txBody>
      </p:sp>
      <p:pic>
        <p:nvPicPr>
          <p:cNvPr id="18" name="Picture 2" descr="http://www.robots.ox.ac.uk/~szheng/crf-rnn-res-voc12-val/2007_000129.jpg">
            <a:extLst>
              <a:ext uri="{FF2B5EF4-FFF2-40B4-BE49-F238E27FC236}">
                <a16:creationId xmlns:a16="http://schemas.microsoft.com/office/drawing/2014/main" id="{AEAD2642-9ED6-4B21-9F32-0164E1C498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97"/>
          <a:stretch/>
        </p:blipFill>
        <p:spPr bwMode="auto">
          <a:xfrm>
            <a:off x="3702502" y="7814355"/>
            <a:ext cx="2501109" cy="3747285"/>
          </a:xfrm>
          <a:prstGeom prst="rect">
            <a:avLst/>
          </a:prstGeom>
          <a:noFill/>
          <a:extLst>
            <a:ext uri="{909E8E84-426E-40DD-AFC4-6F175D3DCCD1}">
              <a14:hiddenFill xmlns:a14="http://schemas.microsoft.com/office/drawing/2010/main">
                <a:solidFill>
                  <a:srgbClr val="FFFFFF"/>
                </a:solidFill>
              </a14:hiddenFill>
            </a:ext>
          </a:extLst>
        </p:spPr>
      </p:pic>
      <p:sp>
        <p:nvSpPr>
          <p:cNvPr id="20" name="Cube 19">
            <a:extLst>
              <a:ext uri="{FF2B5EF4-FFF2-40B4-BE49-F238E27FC236}">
                <a16:creationId xmlns:a16="http://schemas.microsoft.com/office/drawing/2014/main" id="{FFB796F8-2AC2-4580-9B00-5BBB0935CD31}"/>
              </a:ext>
            </a:extLst>
          </p:cNvPr>
          <p:cNvSpPr/>
          <p:nvPr/>
        </p:nvSpPr>
        <p:spPr>
          <a:xfrm>
            <a:off x="6430856" y="8234715"/>
            <a:ext cx="1010528" cy="2906571"/>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9" name="Cube 28">
            <a:extLst>
              <a:ext uri="{FF2B5EF4-FFF2-40B4-BE49-F238E27FC236}">
                <a16:creationId xmlns:a16="http://schemas.microsoft.com/office/drawing/2014/main" id="{F509121D-0D89-4286-A3D0-B547E3CBAF03}"/>
              </a:ext>
            </a:extLst>
          </p:cNvPr>
          <p:cNvSpPr/>
          <p:nvPr/>
        </p:nvSpPr>
        <p:spPr>
          <a:xfrm>
            <a:off x="7165307" y="8234715"/>
            <a:ext cx="1010528" cy="290657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30" name="Cube 29">
            <a:extLst>
              <a:ext uri="{FF2B5EF4-FFF2-40B4-BE49-F238E27FC236}">
                <a16:creationId xmlns:a16="http://schemas.microsoft.com/office/drawing/2014/main" id="{F09C6158-13BC-44B7-99A8-7199498C3841}"/>
              </a:ext>
            </a:extLst>
          </p:cNvPr>
          <p:cNvSpPr/>
          <p:nvPr/>
        </p:nvSpPr>
        <p:spPr>
          <a:xfrm>
            <a:off x="8707624" y="8463455"/>
            <a:ext cx="835147" cy="2402125"/>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31" name="Cube 30">
            <a:extLst>
              <a:ext uri="{FF2B5EF4-FFF2-40B4-BE49-F238E27FC236}">
                <a16:creationId xmlns:a16="http://schemas.microsoft.com/office/drawing/2014/main" id="{BB912F60-E50B-4F08-AA76-E00B408DC5A5}"/>
              </a:ext>
            </a:extLst>
          </p:cNvPr>
          <p:cNvSpPr/>
          <p:nvPr/>
        </p:nvSpPr>
        <p:spPr>
          <a:xfrm>
            <a:off x="10115556" y="8762139"/>
            <a:ext cx="690205" cy="180475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32" name="Cube 31">
            <a:extLst>
              <a:ext uri="{FF2B5EF4-FFF2-40B4-BE49-F238E27FC236}">
                <a16:creationId xmlns:a16="http://schemas.microsoft.com/office/drawing/2014/main" id="{CF07299D-FDF9-45DD-B4CB-8FC4B4FB64AA}"/>
              </a:ext>
            </a:extLst>
          </p:cNvPr>
          <p:cNvSpPr/>
          <p:nvPr/>
        </p:nvSpPr>
        <p:spPr>
          <a:xfrm>
            <a:off x="12037001" y="8986548"/>
            <a:ext cx="570419" cy="1355939"/>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6" name="Cube 25">
            <a:extLst>
              <a:ext uri="{FF2B5EF4-FFF2-40B4-BE49-F238E27FC236}">
                <a16:creationId xmlns:a16="http://schemas.microsoft.com/office/drawing/2014/main" id="{CFCF85F7-0781-4DE2-A6DF-EB0A72EB742A}"/>
              </a:ext>
            </a:extLst>
          </p:cNvPr>
          <p:cNvSpPr/>
          <p:nvPr/>
        </p:nvSpPr>
        <p:spPr>
          <a:xfrm>
            <a:off x="13223724" y="8762139"/>
            <a:ext cx="690205" cy="1804752"/>
          </a:xfrm>
          <a:prstGeom prst="cube">
            <a:avLst>
              <a:gd name="adj" fmla="val 58129"/>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41" name="Cube 40">
            <a:extLst>
              <a:ext uri="{FF2B5EF4-FFF2-40B4-BE49-F238E27FC236}">
                <a16:creationId xmlns:a16="http://schemas.microsoft.com/office/drawing/2014/main" id="{1F0F558C-AE05-4391-B622-610A2761544C}"/>
              </a:ext>
            </a:extLst>
          </p:cNvPr>
          <p:cNvSpPr/>
          <p:nvPr/>
        </p:nvSpPr>
        <p:spPr>
          <a:xfrm>
            <a:off x="7670571" y="8234712"/>
            <a:ext cx="1010528" cy="290657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42" name="Cube 41">
            <a:extLst>
              <a:ext uri="{FF2B5EF4-FFF2-40B4-BE49-F238E27FC236}">
                <a16:creationId xmlns:a16="http://schemas.microsoft.com/office/drawing/2014/main" id="{6507FF3B-4B48-4472-97E1-39BD02815BEF}"/>
              </a:ext>
            </a:extLst>
          </p:cNvPr>
          <p:cNvSpPr/>
          <p:nvPr/>
        </p:nvSpPr>
        <p:spPr>
          <a:xfrm>
            <a:off x="9106768" y="8463452"/>
            <a:ext cx="835147" cy="2402125"/>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43" name="Cube 42">
            <a:extLst>
              <a:ext uri="{FF2B5EF4-FFF2-40B4-BE49-F238E27FC236}">
                <a16:creationId xmlns:a16="http://schemas.microsoft.com/office/drawing/2014/main" id="{331C1568-EC99-47D1-98C3-EAAB8F054FF5}"/>
              </a:ext>
            </a:extLst>
          </p:cNvPr>
          <p:cNvSpPr/>
          <p:nvPr/>
        </p:nvSpPr>
        <p:spPr>
          <a:xfrm>
            <a:off x="10634615" y="8762139"/>
            <a:ext cx="690205" cy="180475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48" name="Cube 47">
            <a:extLst>
              <a:ext uri="{FF2B5EF4-FFF2-40B4-BE49-F238E27FC236}">
                <a16:creationId xmlns:a16="http://schemas.microsoft.com/office/drawing/2014/main" id="{C29D2911-57F8-4129-8F43-F40A18576737}"/>
              </a:ext>
            </a:extLst>
          </p:cNvPr>
          <p:cNvSpPr/>
          <p:nvPr/>
        </p:nvSpPr>
        <p:spPr>
          <a:xfrm>
            <a:off x="13685372" y="8762139"/>
            <a:ext cx="690205" cy="1804752"/>
          </a:xfrm>
          <a:prstGeom prst="cube">
            <a:avLst>
              <a:gd name="adj" fmla="val 58129"/>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7" name="Cube 26">
            <a:extLst>
              <a:ext uri="{FF2B5EF4-FFF2-40B4-BE49-F238E27FC236}">
                <a16:creationId xmlns:a16="http://schemas.microsoft.com/office/drawing/2014/main" id="{3885AF86-EA9F-4C66-89F3-5927180E6C4A}"/>
              </a:ext>
            </a:extLst>
          </p:cNvPr>
          <p:cNvSpPr/>
          <p:nvPr/>
        </p:nvSpPr>
        <p:spPr>
          <a:xfrm>
            <a:off x="15176464" y="8463455"/>
            <a:ext cx="835147" cy="2402125"/>
          </a:xfrm>
          <a:prstGeom prst="cube">
            <a:avLst>
              <a:gd name="adj" fmla="val 6726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45" name="Cube 44">
            <a:extLst>
              <a:ext uri="{FF2B5EF4-FFF2-40B4-BE49-F238E27FC236}">
                <a16:creationId xmlns:a16="http://schemas.microsoft.com/office/drawing/2014/main" id="{A202369B-5079-4341-932E-7A7839221A10}"/>
              </a:ext>
            </a:extLst>
          </p:cNvPr>
          <p:cNvSpPr/>
          <p:nvPr/>
        </p:nvSpPr>
        <p:spPr>
          <a:xfrm>
            <a:off x="15724224" y="8463452"/>
            <a:ext cx="835147" cy="2402125"/>
          </a:xfrm>
          <a:prstGeom prst="cube">
            <a:avLst>
              <a:gd name="adj" fmla="val 6726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8" name="Cube 27">
            <a:extLst>
              <a:ext uri="{FF2B5EF4-FFF2-40B4-BE49-F238E27FC236}">
                <a16:creationId xmlns:a16="http://schemas.microsoft.com/office/drawing/2014/main" id="{E1131613-FF5E-49EC-9F95-BEB507D2330D}"/>
              </a:ext>
            </a:extLst>
          </p:cNvPr>
          <p:cNvSpPr/>
          <p:nvPr/>
        </p:nvSpPr>
        <p:spPr>
          <a:xfrm>
            <a:off x="17724176" y="8234715"/>
            <a:ext cx="1010528" cy="2906571"/>
          </a:xfrm>
          <a:prstGeom prst="cube">
            <a:avLst>
              <a:gd name="adj" fmla="val 6726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47" name="Cube 46">
            <a:extLst>
              <a:ext uri="{FF2B5EF4-FFF2-40B4-BE49-F238E27FC236}">
                <a16:creationId xmlns:a16="http://schemas.microsoft.com/office/drawing/2014/main" id="{85587DCB-C0B7-4D90-AAB7-CFDB83CD0BD5}"/>
              </a:ext>
            </a:extLst>
          </p:cNvPr>
          <p:cNvSpPr/>
          <p:nvPr/>
        </p:nvSpPr>
        <p:spPr>
          <a:xfrm>
            <a:off x="18280909" y="8234712"/>
            <a:ext cx="1010528" cy="2906571"/>
          </a:xfrm>
          <a:prstGeom prst="cube">
            <a:avLst>
              <a:gd name="adj" fmla="val 6726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4" name="Cube 23">
            <a:extLst>
              <a:ext uri="{FF2B5EF4-FFF2-40B4-BE49-F238E27FC236}">
                <a16:creationId xmlns:a16="http://schemas.microsoft.com/office/drawing/2014/main" id="{1642A137-DF87-4CA8-BC1D-BAFC1090859D}"/>
              </a:ext>
            </a:extLst>
          </p:cNvPr>
          <p:cNvSpPr/>
          <p:nvPr/>
        </p:nvSpPr>
        <p:spPr>
          <a:xfrm>
            <a:off x="19174293" y="8234715"/>
            <a:ext cx="1010528" cy="2906571"/>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78" name="TextBox 77">
            <a:extLst>
              <a:ext uri="{FF2B5EF4-FFF2-40B4-BE49-F238E27FC236}">
                <a16:creationId xmlns:a16="http://schemas.microsoft.com/office/drawing/2014/main" id="{D8E038DA-3AFA-439B-9224-85D68CB88361}"/>
              </a:ext>
            </a:extLst>
          </p:cNvPr>
          <p:cNvSpPr txBox="1"/>
          <p:nvPr/>
        </p:nvSpPr>
        <p:spPr>
          <a:xfrm>
            <a:off x="3696759" y="2858157"/>
            <a:ext cx="16488061" cy="954107"/>
          </a:xfrm>
          <a:prstGeom prst="rect">
            <a:avLst/>
          </a:prstGeom>
          <a:noFill/>
        </p:spPr>
        <p:txBody>
          <a:bodyPr wrap="square" rtlCol="0">
            <a:spAutoFit/>
          </a:bodyPr>
          <a:lstStyle/>
          <a:p>
            <a:pPr defTabSz="914411" hangingPunct="1"/>
            <a:r>
              <a:rPr lang="en-US" sz="5600" b="0" kern="1200" dirty="0">
                <a:solidFill>
                  <a:prstClr val="black"/>
                </a:solidFill>
                <a:ea typeface="ＭＳ Ｐゴシック" charset="0"/>
                <a:cs typeface="+mn-cs"/>
              </a:rPr>
              <a:t>How do you send details forward in the network? </a:t>
            </a:r>
          </a:p>
        </p:txBody>
      </p:sp>
      <p:sp>
        <p:nvSpPr>
          <p:cNvPr id="87" name="TextBox 86">
            <a:extLst>
              <a:ext uri="{FF2B5EF4-FFF2-40B4-BE49-F238E27FC236}">
                <a16:creationId xmlns:a16="http://schemas.microsoft.com/office/drawing/2014/main" id="{C735690B-07FA-432F-A07B-D3EB40D13B64}"/>
              </a:ext>
            </a:extLst>
          </p:cNvPr>
          <p:cNvSpPr txBox="1"/>
          <p:nvPr/>
        </p:nvSpPr>
        <p:spPr>
          <a:xfrm>
            <a:off x="3792972" y="3792896"/>
            <a:ext cx="16488061" cy="2677656"/>
          </a:xfrm>
          <a:prstGeom prst="rect">
            <a:avLst/>
          </a:prstGeom>
          <a:noFill/>
        </p:spPr>
        <p:txBody>
          <a:bodyPr wrap="square" rtlCol="0">
            <a:spAutoFit/>
          </a:bodyPr>
          <a:lstStyle/>
          <a:p>
            <a:pPr defTabSz="914411" hangingPunct="1"/>
            <a:r>
              <a:rPr lang="en-US" sz="5600" b="0" kern="1200" dirty="0">
                <a:solidFill>
                  <a:prstClr val="black"/>
                </a:solidFill>
                <a:ea typeface="ＭＳ Ｐゴシック" charset="0"/>
                <a:cs typeface="+mn-cs"/>
              </a:rPr>
              <a:t>You copy the activations forward. </a:t>
            </a:r>
          </a:p>
          <a:p>
            <a:pPr defTabSz="914411" hangingPunct="1"/>
            <a:r>
              <a:rPr lang="en-US" sz="5600" b="0" kern="1200" dirty="0">
                <a:solidFill>
                  <a:prstClr val="black"/>
                </a:solidFill>
                <a:ea typeface="ＭＳ Ｐゴシック" charset="0"/>
                <a:cs typeface="+mn-cs"/>
              </a:rPr>
              <a:t>Subsequent layers at the same resolution figure out how to fuse things.</a:t>
            </a:r>
          </a:p>
        </p:txBody>
      </p:sp>
      <p:sp>
        <p:nvSpPr>
          <p:cNvPr id="110" name="TextBox 109">
            <a:extLst>
              <a:ext uri="{FF2B5EF4-FFF2-40B4-BE49-F238E27FC236}">
                <a16:creationId xmlns:a16="http://schemas.microsoft.com/office/drawing/2014/main" id="{ACD0F4E4-ADB5-48F7-92F9-0756B7D0AEE0}"/>
              </a:ext>
            </a:extLst>
          </p:cNvPr>
          <p:cNvSpPr txBox="1"/>
          <p:nvPr/>
        </p:nvSpPr>
        <p:spPr>
          <a:xfrm>
            <a:off x="3762811" y="12859079"/>
            <a:ext cx="16120405" cy="461665"/>
          </a:xfrm>
          <a:prstGeom prst="rect">
            <a:avLst/>
          </a:prstGeom>
          <a:noFill/>
        </p:spPr>
        <p:txBody>
          <a:bodyPr wrap="square" rtlCol="0">
            <a:spAutoFit/>
          </a:bodyPr>
          <a:lstStyle/>
          <a:p>
            <a:pPr algn="l" defTabSz="914411" hangingPunct="1"/>
            <a:r>
              <a:rPr lang="en-US" sz="2400" b="0" kern="1200" dirty="0">
                <a:solidFill>
                  <a:prstClr val="black"/>
                </a:solidFill>
                <a:ea typeface="ＭＳ Ｐゴシック" charset="0"/>
                <a:cs typeface="+mn-cs"/>
              </a:rPr>
              <a:t>Result from Long et al. </a:t>
            </a:r>
            <a:r>
              <a:rPr lang="en-US" sz="2400" b="0" i="1" kern="1200" dirty="0">
                <a:solidFill>
                  <a:prstClr val="black"/>
                </a:solidFill>
                <a:ea typeface="ＭＳ Ｐゴシック" charset="0"/>
                <a:cs typeface="+mn-cs"/>
              </a:rPr>
              <a:t>Fully Convolutional Networks For Semantic Segmentation</a:t>
            </a:r>
            <a:r>
              <a:rPr lang="en-US" sz="2400" b="0" kern="1200" dirty="0">
                <a:solidFill>
                  <a:prstClr val="black"/>
                </a:solidFill>
                <a:ea typeface="ＭＳ Ｐゴシック" charset="0"/>
                <a:cs typeface="+mn-cs"/>
              </a:rPr>
              <a:t>. CVPR 2014</a:t>
            </a:r>
          </a:p>
        </p:txBody>
      </p:sp>
    </p:spTree>
    <p:extLst>
      <p:ext uri="{BB962C8B-B14F-4D97-AF65-F5344CB8AC3E}">
        <p14:creationId xmlns:p14="http://schemas.microsoft.com/office/powerpoint/2010/main" val="96267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a:extLst>
              <a:ext uri="{FF2B5EF4-FFF2-40B4-BE49-F238E27FC236}">
                <a16:creationId xmlns:a16="http://schemas.microsoft.com/office/drawing/2014/main" id="{BFAF7B69-10EE-472B-B112-0623C035C826}"/>
              </a:ext>
            </a:extLst>
          </p:cNvPr>
          <p:cNvSpPr/>
          <p:nvPr/>
        </p:nvSpPr>
        <p:spPr>
          <a:xfrm>
            <a:off x="6430856" y="3050320"/>
            <a:ext cx="1010528" cy="2906571"/>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5" name="Cube 4">
            <a:extLst>
              <a:ext uri="{FF2B5EF4-FFF2-40B4-BE49-F238E27FC236}">
                <a16:creationId xmlns:a16="http://schemas.microsoft.com/office/drawing/2014/main" id="{F7911A7A-A15A-43CD-8AFA-197548BD4DBF}"/>
              </a:ext>
            </a:extLst>
          </p:cNvPr>
          <p:cNvSpPr/>
          <p:nvPr/>
        </p:nvSpPr>
        <p:spPr>
          <a:xfrm>
            <a:off x="7165307" y="3050320"/>
            <a:ext cx="1010528" cy="290657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0" name="Cube 9">
            <a:extLst>
              <a:ext uri="{FF2B5EF4-FFF2-40B4-BE49-F238E27FC236}">
                <a16:creationId xmlns:a16="http://schemas.microsoft.com/office/drawing/2014/main" id="{5E250A41-748C-405B-881D-FF4F9EC1F342}"/>
              </a:ext>
            </a:extLst>
          </p:cNvPr>
          <p:cNvSpPr/>
          <p:nvPr/>
        </p:nvSpPr>
        <p:spPr>
          <a:xfrm>
            <a:off x="7670571" y="3050315"/>
            <a:ext cx="1010528" cy="2906571"/>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31" name="Cube 30">
            <a:extLst>
              <a:ext uri="{FF2B5EF4-FFF2-40B4-BE49-F238E27FC236}">
                <a16:creationId xmlns:a16="http://schemas.microsoft.com/office/drawing/2014/main" id="{EC5671FD-D932-4063-B252-152B57478BFF}"/>
              </a:ext>
            </a:extLst>
          </p:cNvPr>
          <p:cNvSpPr/>
          <p:nvPr/>
        </p:nvSpPr>
        <p:spPr>
          <a:xfrm>
            <a:off x="12951908" y="8359467"/>
            <a:ext cx="690205" cy="1804752"/>
          </a:xfrm>
          <a:prstGeom prst="cube">
            <a:avLst>
              <a:gd name="adj" fmla="val 58129"/>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dirty="0">
              <a:solidFill>
                <a:prstClr val="white"/>
              </a:solidFill>
              <a:latin typeface="Arial" panose="020B0604020202020204"/>
            </a:endParaRPr>
          </a:p>
        </p:txBody>
      </p:sp>
      <p:sp>
        <p:nvSpPr>
          <p:cNvPr id="32" name="Cube 31">
            <a:extLst>
              <a:ext uri="{FF2B5EF4-FFF2-40B4-BE49-F238E27FC236}">
                <a16:creationId xmlns:a16="http://schemas.microsoft.com/office/drawing/2014/main" id="{2E1B82F7-3DA1-4B39-8DB1-E980060E6425}"/>
              </a:ext>
            </a:extLst>
          </p:cNvPr>
          <p:cNvSpPr/>
          <p:nvPr/>
        </p:nvSpPr>
        <p:spPr>
          <a:xfrm>
            <a:off x="14939493" y="5656935"/>
            <a:ext cx="835147" cy="2402125"/>
          </a:xfrm>
          <a:prstGeom prst="cube">
            <a:avLst>
              <a:gd name="adj" fmla="val 67261"/>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33" name="Cube 32">
            <a:extLst>
              <a:ext uri="{FF2B5EF4-FFF2-40B4-BE49-F238E27FC236}">
                <a16:creationId xmlns:a16="http://schemas.microsoft.com/office/drawing/2014/main" id="{44749104-BAC0-4569-9D42-2C32F83B2FEF}"/>
              </a:ext>
            </a:extLst>
          </p:cNvPr>
          <p:cNvSpPr/>
          <p:nvPr/>
        </p:nvSpPr>
        <p:spPr>
          <a:xfrm>
            <a:off x="17399075" y="3065872"/>
            <a:ext cx="1010528" cy="2906571"/>
          </a:xfrm>
          <a:prstGeom prst="cube">
            <a:avLst>
              <a:gd name="adj" fmla="val 67261"/>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2" name="Title 1">
            <a:extLst>
              <a:ext uri="{FF2B5EF4-FFF2-40B4-BE49-F238E27FC236}">
                <a16:creationId xmlns:a16="http://schemas.microsoft.com/office/drawing/2014/main" id="{2D189549-B4FF-4FDD-AE62-4CB91B10ACB0}"/>
              </a:ext>
            </a:extLst>
          </p:cNvPr>
          <p:cNvSpPr>
            <a:spLocks noGrp="1"/>
          </p:cNvSpPr>
          <p:nvPr>
            <p:ph type="title"/>
          </p:nvPr>
        </p:nvSpPr>
        <p:spPr/>
        <p:txBody>
          <a:bodyPr/>
          <a:lstStyle/>
          <a:p>
            <a:r>
              <a:rPr lang="en-US" dirty="0"/>
              <a:t>U-Net</a:t>
            </a:r>
          </a:p>
        </p:txBody>
      </p:sp>
      <p:pic>
        <p:nvPicPr>
          <p:cNvPr id="3" name="Picture 2" descr="http://www.robots.ox.ac.uk/~szheng/crf-rnn-res-voc12-val/2007_000129.jpg">
            <a:extLst>
              <a:ext uri="{FF2B5EF4-FFF2-40B4-BE49-F238E27FC236}">
                <a16:creationId xmlns:a16="http://schemas.microsoft.com/office/drawing/2014/main" id="{43F7A540-3F4E-4F25-B877-D997DBCEB3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97"/>
          <a:stretch/>
        </p:blipFill>
        <p:spPr bwMode="auto">
          <a:xfrm>
            <a:off x="3702502" y="2629960"/>
            <a:ext cx="2501109" cy="3747285"/>
          </a:xfrm>
          <a:prstGeom prst="rect">
            <a:avLst/>
          </a:prstGeom>
          <a:noFill/>
          <a:extLst>
            <a:ext uri="{909E8E84-426E-40DD-AFC4-6F175D3DCCD1}">
              <a14:hiddenFill xmlns:a14="http://schemas.microsoft.com/office/drawing/2010/main">
                <a:solidFill>
                  <a:srgbClr val="FFFFFF"/>
                </a:solidFill>
              </a14:hiddenFill>
            </a:ext>
          </a:extLst>
        </p:spPr>
      </p:pic>
      <p:sp>
        <p:nvSpPr>
          <p:cNvPr id="6" name="Cube 5">
            <a:extLst>
              <a:ext uri="{FF2B5EF4-FFF2-40B4-BE49-F238E27FC236}">
                <a16:creationId xmlns:a16="http://schemas.microsoft.com/office/drawing/2014/main" id="{1070D37A-0716-4F80-835A-B877341AD8B2}"/>
              </a:ext>
            </a:extLst>
          </p:cNvPr>
          <p:cNvSpPr/>
          <p:nvPr/>
        </p:nvSpPr>
        <p:spPr>
          <a:xfrm>
            <a:off x="8707624" y="5656940"/>
            <a:ext cx="835147" cy="2402125"/>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7" name="Cube 6">
            <a:extLst>
              <a:ext uri="{FF2B5EF4-FFF2-40B4-BE49-F238E27FC236}">
                <a16:creationId xmlns:a16="http://schemas.microsoft.com/office/drawing/2014/main" id="{13E9181D-46E8-40D3-9674-AAC35E766F18}"/>
              </a:ext>
            </a:extLst>
          </p:cNvPr>
          <p:cNvSpPr/>
          <p:nvPr/>
        </p:nvSpPr>
        <p:spPr>
          <a:xfrm>
            <a:off x="10115556" y="8359467"/>
            <a:ext cx="690205" cy="180475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8" name="Cube 7">
            <a:extLst>
              <a:ext uri="{FF2B5EF4-FFF2-40B4-BE49-F238E27FC236}">
                <a16:creationId xmlns:a16="http://schemas.microsoft.com/office/drawing/2014/main" id="{2817C145-8D68-4F04-918E-E467D343966D}"/>
              </a:ext>
            </a:extLst>
          </p:cNvPr>
          <p:cNvSpPr/>
          <p:nvPr/>
        </p:nvSpPr>
        <p:spPr>
          <a:xfrm>
            <a:off x="12037001" y="10496569"/>
            <a:ext cx="570419" cy="1355939"/>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9" name="Cube 8">
            <a:extLst>
              <a:ext uri="{FF2B5EF4-FFF2-40B4-BE49-F238E27FC236}">
                <a16:creationId xmlns:a16="http://schemas.microsoft.com/office/drawing/2014/main" id="{1438EC4F-92C4-4F1D-B7AD-83B6D7BC8D1A}"/>
              </a:ext>
            </a:extLst>
          </p:cNvPr>
          <p:cNvSpPr/>
          <p:nvPr/>
        </p:nvSpPr>
        <p:spPr>
          <a:xfrm>
            <a:off x="13223724" y="8359467"/>
            <a:ext cx="690205" cy="1804752"/>
          </a:xfrm>
          <a:prstGeom prst="cube">
            <a:avLst>
              <a:gd name="adj" fmla="val 58129"/>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1" name="Cube 10">
            <a:extLst>
              <a:ext uri="{FF2B5EF4-FFF2-40B4-BE49-F238E27FC236}">
                <a16:creationId xmlns:a16="http://schemas.microsoft.com/office/drawing/2014/main" id="{FAE7249E-99E3-4E76-9B17-8023C51301E8}"/>
              </a:ext>
            </a:extLst>
          </p:cNvPr>
          <p:cNvSpPr/>
          <p:nvPr/>
        </p:nvSpPr>
        <p:spPr>
          <a:xfrm>
            <a:off x="9106768" y="5656940"/>
            <a:ext cx="835147" cy="2402125"/>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2" name="Cube 11">
            <a:extLst>
              <a:ext uri="{FF2B5EF4-FFF2-40B4-BE49-F238E27FC236}">
                <a16:creationId xmlns:a16="http://schemas.microsoft.com/office/drawing/2014/main" id="{FB7FBBD8-2517-4108-983D-03B02DCCF21B}"/>
              </a:ext>
            </a:extLst>
          </p:cNvPr>
          <p:cNvSpPr/>
          <p:nvPr/>
        </p:nvSpPr>
        <p:spPr>
          <a:xfrm>
            <a:off x="10634615" y="8359467"/>
            <a:ext cx="690205" cy="1804752"/>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3" name="Cube 12">
            <a:extLst>
              <a:ext uri="{FF2B5EF4-FFF2-40B4-BE49-F238E27FC236}">
                <a16:creationId xmlns:a16="http://schemas.microsoft.com/office/drawing/2014/main" id="{655549BA-BEA0-4DB1-8736-23F0B374C423}"/>
              </a:ext>
            </a:extLst>
          </p:cNvPr>
          <p:cNvSpPr/>
          <p:nvPr/>
        </p:nvSpPr>
        <p:spPr>
          <a:xfrm>
            <a:off x="13685372" y="8359467"/>
            <a:ext cx="690205" cy="1804752"/>
          </a:xfrm>
          <a:prstGeom prst="cube">
            <a:avLst>
              <a:gd name="adj" fmla="val 58129"/>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4" name="Cube 13">
            <a:extLst>
              <a:ext uri="{FF2B5EF4-FFF2-40B4-BE49-F238E27FC236}">
                <a16:creationId xmlns:a16="http://schemas.microsoft.com/office/drawing/2014/main" id="{F3B4C466-D588-4BB1-942F-4ED191BFCAFB}"/>
              </a:ext>
            </a:extLst>
          </p:cNvPr>
          <p:cNvSpPr/>
          <p:nvPr/>
        </p:nvSpPr>
        <p:spPr>
          <a:xfrm>
            <a:off x="15176464" y="5656940"/>
            <a:ext cx="835147" cy="2402125"/>
          </a:xfrm>
          <a:prstGeom prst="cube">
            <a:avLst>
              <a:gd name="adj" fmla="val 6726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5" name="Cube 14">
            <a:extLst>
              <a:ext uri="{FF2B5EF4-FFF2-40B4-BE49-F238E27FC236}">
                <a16:creationId xmlns:a16="http://schemas.microsoft.com/office/drawing/2014/main" id="{74D37797-548C-41A0-9789-9A96BBFF6483}"/>
              </a:ext>
            </a:extLst>
          </p:cNvPr>
          <p:cNvSpPr/>
          <p:nvPr/>
        </p:nvSpPr>
        <p:spPr>
          <a:xfrm>
            <a:off x="15724224" y="5656935"/>
            <a:ext cx="835147" cy="2402125"/>
          </a:xfrm>
          <a:prstGeom prst="cube">
            <a:avLst>
              <a:gd name="adj" fmla="val 6726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6" name="Cube 15">
            <a:extLst>
              <a:ext uri="{FF2B5EF4-FFF2-40B4-BE49-F238E27FC236}">
                <a16:creationId xmlns:a16="http://schemas.microsoft.com/office/drawing/2014/main" id="{AA4095B7-151D-4A4C-9C4B-A9C28F1F5B53}"/>
              </a:ext>
            </a:extLst>
          </p:cNvPr>
          <p:cNvSpPr/>
          <p:nvPr/>
        </p:nvSpPr>
        <p:spPr>
          <a:xfrm>
            <a:off x="17724176" y="3050320"/>
            <a:ext cx="1010528" cy="2906571"/>
          </a:xfrm>
          <a:prstGeom prst="cube">
            <a:avLst>
              <a:gd name="adj" fmla="val 6726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7" name="Cube 16">
            <a:extLst>
              <a:ext uri="{FF2B5EF4-FFF2-40B4-BE49-F238E27FC236}">
                <a16:creationId xmlns:a16="http://schemas.microsoft.com/office/drawing/2014/main" id="{7DC4846A-1024-492B-AB15-6486460C26C3}"/>
              </a:ext>
            </a:extLst>
          </p:cNvPr>
          <p:cNvSpPr/>
          <p:nvPr/>
        </p:nvSpPr>
        <p:spPr>
          <a:xfrm>
            <a:off x="18280909" y="3050315"/>
            <a:ext cx="1010528" cy="2906571"/>
          </a:xfrm>
          <a:prstGeom prst="cube">
            <a:avLst>
              <a:gd name="adj" fmla="val 67261"/>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8" name="Cube 17">
            <a:extLst>
              <a:ext uri="{FF2B5EF4-FFF2-40B4-BE49-F238E27FC236}">
                <a16:creationId xmlns:a16="http://schemas.microsoft.com/office/drawing/2014/main" id="{6922E794-D821-44FF-933F-F7D0F0C0FE89}"/>
              </a:ext>
            </a:extLst>
          </p:cNvPr>
          <p:cNvSpPr/>
          <p:nvPr/>
        </p:nvSpPr>
        <p:spPr>
          <a:xfrm>
            <a:off x="19174293" y="3050320"/>
            <a:ext cx="1010528" cy="2906571"/>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cxnSp>
        <p:nvCxnSpPr>
          <p:cNvPr id="38" name="Straight Arrow Connector 37">
            <a:extLst>
              <a:ext uri="{FF2B5EF4-FFF2-40B4-BE49-F238E27FC236}">
                <a16:creationId xmlns:a16="http://schemas.microsoft.com/office/drawing/2014/main" id="{0D49681A-4150-4825-82A1-140AA12F8818}"/>
              </a:ext>
            </a:extLst>
          </p:cNvPr>
          <p:cNvCxnSpPr>
            <a:cxnSpLocks/>
          </p:cNvCxnSpPr>
          <p:nvPr/>
        </p:nvCxnSpPr>
        <p:spPr>
          <a:xfrm>
            <a:off x="9177061" y="8359468"/>
            <a:ext cx="694555" cy="116942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500F51B-06C3-4329-8139-8767C9DA1925}"/>
              </a:ext>
            </a:extLst>
          </p:cNvPr>
          <p:cNvCxnSpPr>
            <a:cxnSpLocks/>
          </p:cNvCxnSpPr>
          <p:nvPr/>
        </p:nvCxnSpPr>
        <p:spPr>
          <a:xfrm>
            <a:off x="7832525" y="6055324"/>
            <a:ext cx="694555" cy="116942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29ECF62-191D-4A92-B458-136C678176C3}"/>
              </a:ext>
            </a:extLst>
          </p:cNvPr>
          <p:cNvCxnSpPr>
            <a:cxnSpLocks/>
          </p:cNvCxnSpPr>
          <p:nvPr/>
        </p:nvCxnSpPr>
        <p:spPr>
          <a:xfrm>
            <a:off x="10981261" y="10365647"/>
            <a:ext cx="694555" cy="116942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524B43F-A777-4FFC-AE97-C92ED91A90F1}"/>
              </a:ext>
            </a:extLst>
          </p:cNvPr>
          <p:cNvCxnSpPr>
            <a:cxnSpLocks/>
            <a:endCxn id="9" idx="3"/>
          </p:cNvCxnSpPr>
          <p:nvPr/>
        </p:nvCxnSpPr>
        <p:spPr>
          <a:xfrm flipV="1">
            <a:off x="12697395" y="10164219"/>
            <a:ext cx="670827" cy="131963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240F7E8-4E7A-48D5-83C6-141A64918976}"/>
              </a:ext>
            </a:extLst>
          </p:cNvPr>
          <p:cNvCxnSpPr>
            <a:cxnSpLocks/>
            <a:endCxn id="14" idx="3"/>
          </p:cNvCxnSpPr>
          <p:nvPr/>
        </p:nvCxnSpPr>
        <p:spPr>
          <a:xfrm flipV="1">
            <a:off x="14376607" y="8059061"/>
            <a:ext cx="936568" cy="146982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FF646C9-0567-4CCB-9EAD-21F100F6F432}"/>
              </a:ext>
            </a:extLst>
          </p:cNvPr>
          <p:cNvCxnSpPr>
            <a:cxnSpLocks/>
          </p:cNvCxnSpPr>
          <p:nvPr/>
        </p:nvCxnSpPr>
        <p:spPr>
          <a:xfrm>
            <a:off x="11505712" y="9261843"/>
            <a:ext cx="1372576" cy="0"/>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9435168-FAFA-421A-8613-79A373142B44}"/>
              </a:ext>
            </a:extLst>
          </p:cNvPr>
          <p:cNvCxnSpPr>
            <a:cxnSpLocks/>
          </p:cNvCxnSpPr>
          <p:nvPr/>
        </p:nvCxnSpPr>
        <p:spPr>
          <a:xfrm>
            <a:off x="9607142" y="6877965"/>
            <a:ext cx="5237749" cy="0"/>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212DD2C-707C-4C38-BB69-6FFA4043C6C6}"/>
              </a:ext>
            </a:extLst>
          </p:cNvPr>
          <p:cNvCxnSpPr>
            <a:cxnSpLocks/>
          </p:cNvCxnSpPr>
          <p:nvPr/>
        </p:nvCxnSpPr>
        <p:spPr>
          <a:xfrm>
            <a:off x="8404363" y="4519157"/>
            <a:ext cx="8770699" cy="0"/>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19EE669-7E87-421C-92D9-DABA5A478852}"/>
              </a:ext>
            </a:extLst>
          </p:cNvPr>
          <p:cNvCxnSpPr>
            <a:cxnSpLocks/>
            <a:endCxn id="16" idx="3"/>
          </p:cNvCxnSpPr>
          <p:nvPr/>
        </p:nvCxnSpPr>
        <p:spPr>
          <a:xfrm flipV="1">
            <a:off x="16373439" y="5956888"/>
            <a:ext cx="1516157" cy="106713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9794ECFA-220E-4AB4-BD72-C55EE3EC5251}"/>
              </a:ext>
            </a:extLst>
          </p:cNvPr>
          <p:cNvSpPr txBox="1"/>
          <p:nvPr/>
        </p:nvSpPr>
        <p:spPr>
          <a:xfrm>
            <a:off x="3762811" y="12859079"/>
            <a:ext cx="16120405" cy="461665"/>
          </a:xfrm>
          <a:prstGeom prst="rect">
            <a:avLst/>
          </a:prstGeom>
          <a:noFill/>
        </p:spPr>
        <p:txBody>
          <a:bodyPr wrap="square" rtlCol="0">
            <a:spAutoFit/>
          </a:bodyPr>
          <a:lstStyle/>
          <a:p>
            <a:pPr algn="l" defTabSz="914411" hangingPunct="1"/>
            <a:r>
              <a:rPr lang="en-US" sz="2400" b="0" kern="1200" dirty="0" err="1">
                <a:solidFill>
                  <a:prstClr val="black"/>
                </a:solidFill>
                <a:ea typeface="ＭＳ Ｐゴシック" charset="0"/>
                <a:cs typeface="+mn-cs"/>
              </a:rPr>
              <a:t>Ronneberger</a:t>
            </a:r>
            <a:r>
              <a:rPr lang="en-US" sz="2400" b="0" kern="1200" dirty="0">
                <a:solidFill>
                  <a:prstClr val="black"/>
                </a:solidFill>
                <a:ea typeface="ＭＳ Ｐゴシック" charset="0"/>
                <a:cs typeface="+mn-cs"/>
              </a:rPr>
              <a:t> et al. “U-Net: Convolutional Networks for Biomedical Image Segmentation. MICCAI 2015 </a:t>
            </a:r>
          </a:p>
        </p:txBody>
      </p:sp>
      <p:sp>
        <p:nvSpPr>
          <p:cNvPr id="19" name="TextBox 18">
            <a:extLst>
              <a:ext uri="{FF2B5EF4-FFF2-40B4-BE49-F238E27FC236}">
                <a16:creationId xmlns:a16="http://schemas.microsoft.com/office/drawing/2014/main" id="{A329DD7F-BBAD-4143-8C91-B5A8CE3EF971}"/>
              </a:ext>
            </a:extLst>
          </p:cNvPr>
          <p:cNvSpPr txBox="1"/>
          <p:nvPr/>
        </p:nvSpPr>
        <p:spPr>
          <a:xfrm>
            <a:off x="2857090" y="7835010"/>
            <a:ext cx="5702957" cy="4524315"/>
          </a:xfrm>
          <a:prstGeom prst="rect">
            <a:avLst/>
          </a:prstGeom>
          <a:noFill/>
        </p:spPr>
        <p:txBody>
          <a:bodyPr wrap="square" rtlCol="0">
            <a:spAutoFit/>
          </a:bodyPr>
          <a:lstStyle/>
          <a:p>
            <a:pPr algn="l" defTabSz="914411" hangingPunct="1"/>
            <a:r>
              <a:rPr lang="en-US" sz="4800" b="0" kern="1200" dirty="0">
                <a:solidFill>
                  <a:prstClr val="black"/>
                </a:solidFill>
                <a:ea typeface="ＭＳ Ｐゴシック" charset="0"/>
                <a:cs typeface="+mn-cs"/>
              </a:rPr>
              <a:t>Extremely </a:t>
            </a:r>
          </a:p>
          <a:p>
            <a:pPr algn="l" defTabSz="914411" hangingPunct="1"/>
            <a:r>
              <a:rPr lang="en-US" sz="4800" b="0" kern="1200" dirty="0">
                <a:solidFill>
                  <a:prstClr val="black"/>
                </a:solidFill>
                <a:ea typeface="ＭＳ Ｐゴシック" charset="0"/>
                <a:cs typeface="+mn-cs"/>
              </a:rPr>
              <a:t>popular </a:t>
            </a:r>
          </a:p>
          <a:p>
            <a:pPr algn="l" defTabSz="914411" hangingPunct="1"/>
            <a:r>
              <a:rPr lang="en-US" sz="4800" b="0" kern="1200" dirty="0">
                <a:solidFill>
                  <a:prstClr val="black"/>
                </a:solidFill>
                <a:ea typeface="ＭＳ Ｐゴシック" charset="0"/>
                <a:cs typeface="+mn-cs"/>
              </a:rPr>
              <a:t>architecture, was originally used for biomedical image segmentation.</a:t>
            </a:r>
          </a:p>
        </p:txBody>
      </p:sp>
    </p:spTree>
    <p:extLst>
      <p:ext uri="{BB962C8B-B14F-4D97-AF65-F5344CB8AC3E}">
        <p14:creationId xmlns:p14="http://schemas.microsoft.com/office/powerpoint/2010/main" val="1454163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9B1F-FB32-454A-B309-A7C74D2298A9}"/>
              </a:ext>
            </a:extLst>
          </p:cNvPr>
          <p:cNvSpPr>
            <a:spLocks noGrp="1"/>
          </p:cNvSpPr>
          <p:nvPr>
            <p:ph type="title"/>
          </p:nvPr>
        </p:nvSpPr>
        <p:spPr>
          <a:xfrm>
            <a:off x="1676400" y="73635"/>
            <a:ext cx="21031200" cy="2651125"/>
          </a:xfrm>
        </p:spPr>
        <p:txBody>
          <a:bodyPr/>
          <a:lstStyle/>
          <a:p>
            <a:r>
              <a:rPr lang="en-US" dirty="0"/>
              <a:t>U-Net improves performance </a:t>
            </a:r>
          </a:p>
        </p:txBody>
      </p:sp>
      <p:sp>
        <p:nvSpPr>
          <p:cNvPr id="3" name="Cube 2">
            <a:extLst>
              <a:ext uri="{FF2B5EF4-FFF2-40B4-BE49-F238E27FC236}">
                <a16:creationId xmlns:a16="http://schemas.microsoft.com/office/drawing/2014/main" id="{D3504B64-1654-4329-9CCA-A23AFEB963DD}"/>
              </a:ext>
            </a:extLst>
          </p:cNvPr>
          <p:cNvSpPr/>
          <p:nvPr/>
        </p:nvSpPr>
        <p:spPr>
          <a:xfrm>
            <a:off x="14386992" y="5225683"/>
            <a:ext cx="1479515" cy="3868645"/>
          </a:xfrm>
          <a:prstGeom prst="cube">
            <a:avLst>
              <a:gd name="adj" fmla="val 672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pic>
        <p:nvPicPr>
          <p:cNvPr id="4" name="Picture 3" descr="http://www.robots.ox.ac.uk/~szheng/crf-rnn-res-voc12-val/2007_000129.jpg">
            <a:extLst>
              <a:ext uri="{FF2B5EF4-FFF2-40B4-BE49-F238E27FC236}">
                <a16:creationId xmlns:a16="http://schemas.microsoft.com/office/drawing/2014/main" id="{22685367-CB52-4875-BA08-1965445406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97"/>
          <a:stretch/>
        </p:blipFill>
        <p:spPr bwMode="auto">
          <a:xfrm>
            <a:off x="3702499" y="4416803"/>
            <a:ext cx="3661877" cy="5486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F0F6CFD-5294-4586-8B23-E8BBBDE74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62232" y="4416803"/>
            <a:ext cx="3664917" cy="5486400"/>
          </a:xfrm>
          <a:prstGeom prst="rect">
            <a:avLst/>
          </a:prstGeom>
        </p:spPr>
      </p:pic>
      <p:sp>
        <p:nvSpPr>
          <p:cNvPr id="6" name="Cube 5">
            <a:extLst>
              <a:ext uri="{FF2B5EF4-FFF2-40B4-BE49-F238E27FC236}">
                <a16:creationId xmlns:a16="http://schemas.microsoft.com/office/drawing/2014/main" id="{EED3E708-EE2D-4446-B8E0-274D8FFF60F3}"/>
              </a:ext>
            </a:extLst>
          </p:cNvPr>
          <p:cNvSpPr/>
          <p:nvPr/>
        </p:nvSpPr>
        <p:spPr>
          <a:xfrm>
            <a:off x="7946837" y="5225683"/>
            <a:ext cx="1479515" cy="3868645"/>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cxnSp>
        <p:nvCxnSpPr>
          <p:cNvPr id="11" name="Straight Connector 10">
            <a:extLst>
              <a:ext uri="{FF2B5EF4-FFF2-40B4-BE49-F238E27FC236}">
                <a16:creationId xmlns:a16="http://schemas.microsoft.com/office/drawing/2014/main" id="{06039E68-B197-4007-9572-43F5ECCBD3AF}"/>
              </a:ext>
            </a:extLst>
          </p:cNvPr>
          <p:cNvCxnSpPr>
            <a:cxnSpLocks/>
          </p:cNvCxnSpPr>
          <p:nvPr/>
        </p:nvCxnSpPr>
        <p:spPr>
          <a:xfrm>
            <a:off x="9538956" y="7160003"/>
            <a:ext cx="740957"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149EA4E-7CD7-49F8-BA2A-6F904C9C8178}"/>
              </a:ext>
            </a:extLst>
          </p:cNvPr>
          <p:cNvSpPr/>
          <p:nvPr/>
        </p:nvSpPr>
        <p:spPr>
          <a:xfrm>
            <a:off x="10392516" y="6544344"/>
            <a:ext cx="3028317" cy="12313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r>
              <a:rPr lang="en-US" sz="6400" b="0" kern="1200" dirty="0">
                <a:solidFill>
                  <a:sysClr val="windowText" lastClr="000000"/>
                </a:solidFill>
                <a:latin typeface="Arial" panose="020B0604020202020204"/>
              </a:rPr>
              <a:t>CNN</a:t>
            </a:r>
          </a:p>
        </p:txBody>
      </p:sp>
      <p:cxnSp>
        <p:nvCxnSpPr>
          <p:cNvPr id="13" name="Straight Connector 12">
            <a:extLst>
              <a:ext uri="{FF2B5EF4-FFF2-40B4-BE49-F238E27FC236}">
                <a16:creationId xmlns:a16="http://schemas.microsoft.com/office/drawing/2014/main" id="{11FA4DC4-DC2F-4F28-AC95-CAA40B878E9A}"/>
              </a:ext>
            </a:extLst>
          </p:cNvPr>
          <p:cNvCxnSpPr>
            <a:cxnSpLocks/>
          </p:cNvCxnSpPr>
          <p:nvPr/>
        </p:nvCxnSpPr>
        <p:spPr>
          <a:xfrm>
            <a:off x="13533436" y="7160003"/>
            <a:ext cx="740957"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5DEDDAB-BED2-4BDF-A924-D7D22C96ED28}"/>
              </a:ext>
            </a:extLst>
          </p:cNvPr>
          <p:cNvSpPr txBox="1"/>
          <p:nvPr/>
        </p:nvSpPr>
        <p:spPr>
          <a:xfrm>
            <a:off x="3702499" y="2517749"/>
            <a:ext cx="3661877" cy="1815882"/>
          </a:xfrm>
          <a:prstGeom prst="rect">
            <a:avLst/>
          </a:prstGeom>
          <a:noFill/>
        </p:spPr>
        <p:txBody>
          <a:bodyPr wrap="square" rtlCol="0">
            <a:spAutoFit/>
          </a:bodyPr>
          <a:lstStyle/>
          <a:p>
            <a:pPr defTabSz="914411" hangingPunct="1"/>
            <a:r>
              <a:rPr lang="en-US" sz="5600" b="0" kern="1200" dirty="0">
                <a:solidFill>
                  <a:prstClr val="black"/>
                </a:solidFill>
                <a:ea typeface="ＭＳ Ｐゴシック" charset="0"/>
                <a:cs typeface="+mn-cs"/>
              </a:rPr>
              <a:t>Input Image</a:t>
            </a:r>
          </a:p>
        </p:txBody>
      </p:sp>
      <p:sp>
        <p:nvSpPr>
          <p:cNvPr id="15" name="TextBox 14">
            <a:extLst>
              <a:ext uri="{FF2B5EF4-FFF2-40B4-BE49-F238E27FC236}">
                <a16:creationId xmlns:a16="http://schemas.microsoft.com/office/drawing/2014/main" id="{CC415F38-B298-4F59-9E8C-ADF80F44C4CB}"/>
              </a:ext>
            </a:extLst>
          </p:cNvPr>
          <p:cNvSpPr txBox="1"/>
          <p:nvPr/>
        </p:nvSpPr>
        <p:spPr>
          <a:xfrm>
            <a:off x="17165272" y="2517751"/>
            <a:ext cx="3661877" cy="1815882"/>
          </a:xfrm>
          <a:prstGeom prst="rect">
            <a:avLst/>
          </a:prstGeom>
          <a:noFill/>
        </p:spPr>
        <p:txBody>
          <a:bodyPr wrap="square" rtlCol="0">
            <a:spAutoFit/>
          </a:bodyPr>
          <a:lstStyle/>
          <a:p>
            <a:pPr defTabSz="914411" hangingPunct="1"/>
            <a:r>
              <a:rPr lang="en-US" sz="5600" b="0" kern="1200" dirty="0">
                <a:solidFill>
                  <a:prstClr val="black"/>
                </a:solidFill>
                <a:ea typeface="ＭＳ Ｐゴシック" charset="0"/>
                <a:cs typeface="+mn-cs"/>
              </a:rPr>
              <a:t>Predicted Classes</a:t>
            </a:r>
          </a:p>
        </p:txBody>
      </p:sp>
      <p:grpSp>
        <p:nvGrpSpPr>
          <p:cNvPr id="20" name="Group 19">
            <a:extLst>
              <a:ext uri="{FF2B5EF4-FFF2-40B4-BE49-F238E27FC236}">
                <a16:creationId xmlns:a16="http://schemas.microsoft.com/office/drawing/2014/main" id="{B9FC0637-477C-43F5-99D6-1F074CBB6318}"/>
              </a:ext>
            </a:extLst>
          </p:cNvPr>
          <p:cNvGrpSpPr/>
          <p:nvPr/>
        </p:nvGrpSpPr>
        <p:grpSpPr>
          <a:xfrm>
            <a:off x="13670744" y="4351528"/>
            <a:ext cx="2573819" cy="3919321"/>
            <a:chOff x="5301479" y="2704620"/>
            <a:chExt cx="1169917" cy="1472321"/>
          </a:xfrm>
        </p:grpSpPr>
        <p:sp>
          <p:nvSpPr>
            <p:cNvPr id="17" name="TextBox 16">
              <a:extLst>
                <a:ext uri="{FF2B5EF4-FFF2-40B4-BE49-F238E27FC236}">
                  <a16:creationId xmlns:a16="http://schemas.microsoft.com/office/drawing/2014/main" id="{D69CF3E0-FD80-464D-95DD-4BE0A4E7E1B9}"/>
                </a:ext>
              </a:extLst>
            </p:cNvPr>
            <p:cNvSpPr txBox="1"/>
            <p:nvPr/>
          </p:nvSpPr>
          <p:spPr>
            <a:xfrm>
              <a:off x="5301479" y="3864771"/>
              <a:ext cx="402550" cy="312170"/>
            </a:xfrm>
            <a:prstGeom prst="rect">
              <a:avLst/>
            </a:prstGeom>
            <a:noFill/>
          </p:spPr>
          <p:txBody>
            <a:bodyPr wrap="square" rtlCol="0">
              <a:spAutoFit/>
            </a:bodyPr>
            <a:lstStyle/>
            <a:p>
              <a:pPr defTabSz="914411" hangingPunct="1"/>
              <a:r>
                <a:rPr lang="en-US" sz="4800" b="0" kern="1200" dirty="0">
                  <a:solidFill>
                    <a:prstClr val="black"/>
                  </a:solidFill>
                  <a:ea typeface="ＭＳ Ｐゴシック" charset="0"/>
                  <a:cs typeface="+mn-cs"/>
                </a:rPr>
                <a:t>H</a:t>
              </a:r>
            </a:p>
          </p:txBody>
        </p:sp>
        <p:sp>
          <p:nvSpPr>
            <p:cNvPr id="18" name="TextBox 17">
              <a:extLst>
                <a:ext uri="{FF2B5EF4-FFF2-40B4-BE49-F238E27FC236}">
                  <a16:creationId xmlns:a16="http://schemas.microsoft.com/office/drawing/2014/main" id="{FD79FB58-34B4-4F7C-81EA-7F5E9AA74195}"/>
                </a:ext>
              </a:extLst>
            </p:cNvPr>
            <p:cNvSpPr txBox="1"/>
            <p:nvPr/>
          </p:nvSpPr>
          <p:spPr>
            <a:xfrm>
              <a:off x="5502754" y="2901612"/>
              <a:ext cx="402550" cy="312170"/>
            </a:xfrm>
            <a:prstGeom prst="rect">
              <a:avLst/>
            </a:prstGeom>
            <a:noFill/>
          </p:spPr>
          <p:txBody>
            <a:bodyPr wrap="square" rtlCol="0">
              <a:spAutoFit/>
            </a:bodyPr>
            <a:lstStyle/>
            <a:p>
              <a:pPr defTabSz="914411" hangingPunct="1"/>
              <a:r>
                <a:rPr lang="en-US" sz="4800" b="0" kern="1200" dirty="0">
                  <a:solidFill>
                    <a:prstClr val="black"/>
                  </a:solidFill>
                  <a:ea typeface="ＭＳ Ｐゴシック" charset="0"/>
                  <a:cs typeface="+mn-cs"/>
                </a:rPr>
                <a:t>W</a:t>
              </a:r>
            </a:p>
          </p:txBody>
        </p:sp>
        <p:sp>
          <p:nvSpPr>
            <p:cNvPr id="19" name="TextBox 18">
              <a:extLst>
                <a:ext uri="{FF2B5EF4-FFF2-40B4-BE49-F238E27FC236}">
                  <a16:creationId xmlns:a16="http://schemas.microsoft.com/office/drawing/2014/main" id="{7AD6E4FC-ADB7-4819-909B-4A7F6BDC1376}"/>
                </a:ext>
              </a:extLst>
            </p:cNvPr>
            <p:cNvSpPr txBox="1"/>
            <p:nvPr/>
          </p:nvSpPr>
          <p:spPr>
            <a:xfrm>
              <a:off x="6068846" y="2704620"/>
              <a:ext cx="402550" cy="312170"/>
            </a:xfrm>
            <a:prstGeom prst="rect">
              <a:avLst/>
            </a:prstGeom>
            <a:noFill/>
          </p:spPr>
          <p:txBody>
            <a:bodyPr wrap="square" rtlCol="0">
              <a:spAutoFit/>
            </a:bodyPr>
            <a:lstStyle/>
            <a:p>
              <a:pPr defTabSz="914411" hangingPunct="1"/>
              <a:r>
                <a:rPr lang="en-US" sz="4800" b="0" kern="1200" dirty="0">
                  <a:solidFill>
                    <a:prstClr val="black"/>
                  </a:solidFill>
                  <a:ea typeface="ＭＳ Ｐゴシック" charset="0"/>
                  <a:cs typeface="+mn-cs"/>
                </a:rPr>
                <a:t>F</a:t>
              </a:r>
            </a:p>
          </p:txBody>
        </p:sp>
      </p:grpSp>
      <p:grpSp>
        <p:nvGrpSpPr>
          <p:cNvPr id="21" name="Group 20">
            <a:extLst>
              <a:ext uri="{FF2B5EF4-FFF2-40B4-BE49-F238E27FC236}">
                <a16:creationId xmlns:a16="http://schemas.microsoft.com/office/drawing/2014/main" id="{668BD96B-83C2-4425-9BAD-0B873688F55F}"/>
              </a:ext>
            </a:extLst>
          </p:cNvPr>
          <p:cNvGrpSpPr/>
          <p:nvPr/>
        </p:nvGrpSpPr>
        <p:grpSpPr>
          <a:xfrm>
            <a:off x="7170835" y="4206640"/>
            <a:ext cx="2573819" cy="3919321"/>
            <a:chOff x="5301479" y="2704620"/>
            <a:chExt cx="1169917" cy="1472321"/>
          </a:xfrm>
        </p:grpSpPr>
        <p:sp>
          <p:nvSpPr>
            <p:cNvPr id="22" name="TextBox 21">
              <a:extLst>
                <a:ext uri="{FF2B5EF4-FFF2-40B4-BE49-F238E27FC236}">
                  <a16:creationId xmlns:a16="http://schemas.microsoft.com/office/drawing/2014/main" id="{46B9D0C1-F2EB-45ED-AA6B-EF24B26C3A4F}"/>
                </a:ext>
              </a:extLst>
            </p:cNvPr>
            <p:cNvSpPr txBox="1"/>
            <p:nvPr/>
          </p:nvSpPr>
          <p:spPr>
            <a:xfrm>
              <a:off x="5301479" y="3864771"/>
              <a:ext cx="402550" cy="312170"/>
            </a:xfrm>
            <a:prstGeom prst="rect">
              <a:avLst/>
            </a:prstGeom>
            <a:noFill/>
          </p:spPr>
          <p:txBody>
            <a:bodyPr wrap="square" rtlCol="0">
              <a:spAutoFit/>
            </a:bodyPr>
            <a:lstStyle/>
            <a:p>
              <a:pPr defTabSz="914411" hangingPunct="1"/>
              <a:r>
                <a:rPr lang="en-US" sz="4800" b="0" kern="1200" dirty="0">
                  <a:solidFill>
                    <a:prstClr val="black"/>
                  </a:solidFill>
                  <a:ea typeface="ＭＳ Ｐゴシック" charset="0"/>
                  <a:cs typeface="+mn-cs"/>
                </a:rPr>
                <a:t>H</a:t>
              </a:r>
            </a:p>
          </p:txBody>
        </p:sp>
        <p:sp>
          <p:nvSpPr>
            <p:cNvPr id="23" name="TextBox 22">
              <a:extLst>
                <a:ext uri="{FF2B5EF4-FFF2-40B4-BE49-F238E27FC236}">
                  <a16:creationId xmlns:a16="http://schemas.microsoft.com/office/drawing/2014/main" id="{8B25C8B2-C74B-4325-8B04-ABBB12A617AC}"/>
                </a:ext>
              </a:extLst>
            </p:cNvPr>
            <p:cNvSpPr txBox="1"/>
            <p:nvPr/>
          </p:nvSpPr>
          <p:spPr>
            <a:xfrm>
              <a:off x="5502754" y="2901612"/>
              <a:ext cx="402550" cy="312170"/>
            </a:xfrm>
            <a:prstGeom prst="rect">
              <a:avLst/>
            </a:prstGeom>
            <a:noFill/>
          </p:spPr>
          <p:txBody>
            <a:bodyPr wrap="square" rtlCol="0">
              <a:spAutoFit/>
            </a:bodyPr>
            <a:lstStyle/>
            <a:p>
              <a:pPr defTabSz="914411" hangingPunct="1"/>
              <a:r>
                <a:rPr lang="en-US" sz="4800" b="0" kern="1200" dirty="0">
                  <a:solidFill>
                    <a:prstClr val="black"/>
                  </a:solidFill>
                  <a:ea typeface="ＭＳ Ｐゴシック" charset="0"/>
                  <a:cs typeface="+mn-cs"/>
                </a:rPr>
                <a:t>W</a:t>
              </a:r>
            </a:p>
          </p:txBody>
        </p:sp>
        <p:sp>
          <p:nvSpPr>
            <p:cNvPr id="24" name="TextBox 23">
              <a:extLst>
                <a:ext uri="{FF2B5EF4-FFF2-40B4-BE49-F238E27FC236}">
                  <a16:creationId xmlns:a16="http://schemas.microsoft.com/office/drawing/2014/main" id="{E9D7808E-ABA9-48F6-BA44-33CC8220B464}"/>
                </a:ext>
              </a:extLst>
            </p:cNvPr>
            <p:cNvSpPr txBox="1"/>
            <p:nvPr/>
          </p:nvSpPr>
          <p:spPr>
            <a:xfrm>
              <a:off x="6068846" y="2704620"/>
              <a:ext cx="402550" cy="312170"/>
            </a:xfrm>
            <a:prstGeom prst="rect">
              <a:avLst/>
            </a:prstGeom>
            <a:noFill/>
          </p:spPr>
          <p:txBody>
            <a:bodyPr wrap="square" rtlCol="0">
              <a:spAutoFit/>
            </a:bodyPr>
            <a:lstStyle/>
            <a:p>
              <a:pPr defTabSz="914411" hangingPunct="1"/>
              <a:r>
                <a:rPr lang="en-US" sz="4800" b="0" kern="1200" dirty="0">
                  <a:solidFill>
                    <a:prstClr val="black"/>
                  </a:solidFill>
                  <a:ea typeface="ＭＳ Ｐゴシック" charset="0"/>
                  <a:cs typeface="+mn-cs"/>
                </a:rPr>
                <a:t>F</a:t>
              </a:r>
            </a:p>
          </p:txBody>
        </p:sp>
      </p:grpSp>
    </p:spTree>
    <p:extLst>
      <p:ext uri="{BB962C8B-B14F-4D97-AF65-F5344CB8AC3E}">
        <p14:creationId xmlns:p14="http://schemas.microsoft.com/office/powerpoint/2010/main" val="2155439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When are two textures similar?</a:t>
            </a:r>
          </a:p>
        </p:txBody>
      </p:sp>
      <p:pic>
        <p:nvPicPr>
          <p:cNvPr id="36867" name="Picture 3" descr="http://www.cs.berkeley.edu/~efros/research/quilting/figs/synth/3_out.gif"/>
          <p:cNvPicPr>
            <a:picLocks noChangeAspect="1" noChangeArrowheads="1"/>
          </p:cNvPicPr>
          <p:nvPr/>
        </p:nvPicPr>
        <p:blipFill>
          <a:blip r:embed="rId2"/>
          <a:srcRect t="65605" r="62170"/>
          <a:stretch>
            <a:fillRect/>
          </a:stretch>
        </p:blipFill>
        <p:spPr bwMode="auto">
          <a:xfrm>
            <a:off x="14935201" y="4308476"/>
            <a:ext cx="3321050" cy="3019424"/>
          </a:xfrm>
          <a:prstGeom prst="rect">
            <a:avLst/>
          </a:prstGeom>
          <a:noFill/>
          <a:ln w="9525">
            <a:noFill/>
            <a:miter lim="800000"/>
            <a:headEnd/>
            <a:tailEnd/>
          </a:ln>
        </p:spPr>
      </p:pic>
      <p:pic>
        <p:nvPicPr>
          <p:cNvPr id="36868" name="Picture 4" descr="http://www.cs.berkeley.edu/~efros/research/quilting/figs/synth/3_out.gif"/>
          <p:cNvPicPr>
            <a:picLocks noChangeAspect="1" noChangeArrowheads="1"/>
          </p:cNvPicPr>
          <p:nvPr/>
        </p:nvPicPr>
        <p:blipFill>
          <a:blip r:embed="rId2"/>
          <a:srcRect t="29150" r="63544" b="36130"/>
          <a:stretch>
            <a:fillRect/>
          </a:stretch>
        </p:blipFill>
        <p:spPr bwMode="auto">
          <a:xfrm>
            <a:off x="4826000" y="2673350"/>
            <a:ext cx="3200400" cy="3048000"/>
          </a:xfrm>
          <a:prstGeom prst="rect">
            <a:avLst/>
          </a:prstGeom>
          <a:noFill/>
          <a:ln w="9525">
            <a:noFill/>
            <a:miter lim="800000"/>
            <a:headEnd/>
            <a:tailEnd/>
          </a:ln>
        </p:spPr>
      </p:pic>
      <p:pic>
        <p:nvPicPr>
          <p:cNvPr id="36869" name="Picture 5" descr="http://www.cs.berkeley.edu/~efros/research/quilting/figs/synth/3_out.gif"/>
          <p:cNvPicPr>
            <a:picLocks noChangeAspect="1" noChangeArrowheads="1"/>
          </p:cNvPicPr>
          <p:nvPr/>
        </p:nvPicPr>
        <p:blipFill>
          <a:blip r:embed="rId2"/>
          <a:srcRect r="61809" b="65280"/>
          <a:stretch>
            <a:fillRect/>
          </a:stretch>
        </p:blipFill>
        <p:spPr bwMode="auto">
          <a:xfrm>
            <a:off x="6413500" y="6797676"/>
            <a:ext cx="3352800" cy="3048000"/>
          </a:xfrm>
          <a:prstGeom prst="rect">
            <a:avLst/>
          </a:prstGeom>
          <a:noFill/>
          <a:ln w="9525">
            <a:noFill/>
            <a:miter lim="800000"/>
            <a:headEnd/>
            <a:tailEnd/>
          </a:ln>
        </p:spPr>
      </p:pic>
      <p:pic>
        <p:nvPicPr>
          <p:cNvPr id="36870" name="Picture 6" descr="http://www.cs.berkeley.edu/~efros/research/quilting/figs/synth/3_out.gif"/>
          <p:cNvPicPr>
            <a:picLocks noChangeAspect="1" noChangeArrowheads="1"/>
          </p:cNvPicPr>
          <p:nvPr/>
        </p:nvPicPr>
        <p:blipFill>
          <a:blip r:embed="rId2"/>
          <a:srcRect l="50343" t="65280" r="11465"/>
          <a:stretch>
            <a:fillRect/>
          </a:stretch>
        </p:blipFill>
        <p:spPr bwMode="auto">
          <a:xfrm>
            <a:off x="10080626" y="2692400"/>
            <a:ext cx="3352800" cy="3048000"/>
          </a:xfrm>
          <a:prstGeom prst="rect">
            <a:avLst/>
          </a:prstGeom>
          <a:noFill/>
          <a:ln w="9525">
            <a:noFill/>
            <a:miter lim="800000"/>
            <a:headEnd/>
            <a:tailEnd/>
          </a:ln>
        </p:spPr>
      </p:pic>
      <p:pic>
        <p:nvPicPr>
          <p:cNvPr id="36871" name="Picture 7" descr="http://www.cs.berkeley.edu/~efros/research/quilting/figs/synth/3_out.gif"/>
          <p:cNvPicPr>
            <a:picLocks noChangeAspect="1" noChangeArrowheads="1"/>
          </p:cNvPicPr>
          <p:nvPr/>
        </p:nvPicPr>
        <p:blipFill>
          <a:blip r:embed="rId2"/>
          <a:srcRect l="62495" r="-687" b="65280"/>
          <a:stretch>
            <a:fillRect/>
          </a:stretch>
        </p:blipFill>
        <p:spPr bwMode="auto">
          <a:xfrm>
            <a:off x="11004550" y="7162800"/>
            <a:ext cx="3352800" cy="3048000"/>
          </a:xfrm>
          <a:prstGeom prst="rect">
            <a:avLst/>
          </a:prstGeom>
          <a:noFill/>
          <a:ln w="9525">
            <a:noFill/>
            <a:miter lim="800000"/>
            <a:headEnd/>
            <a:tailEnd/>
          </a:ln>
        </p:spPr>
      </p:pic>
      <p:sp>
        <p:nvSpPr>
          <p:cNvPr id="36872" name="Text Box 8"/>
          <p:cNvSpPr txBox="1">
            <a:spLocks noChangeArrowheads="1"/>
          </p:cNvSpPr>
          <p:nvPr/>
        </p:nvSpPr>
        <p:spPr bwMode="auto">
          <a:xfrm>
            <a:off x="13065127" y="3467101"/>
            <a:ext cx="184731" cy="646331"/>
          </a:xfrm>
          <a:prstGeom prst="rect">
            <a:avLst/>
          </a:prstGeom>
          <a:noFill/>
          <a:ln w="9525">
            <a:noFill/>
            <a:miter lim="800000"/>
            <a:headEnd/>
            <a:tailEnd/>
          </a:ln>
        </p:spPr>
        <p:txBody>
          <a:bodyPr wrap="none">
            <a:prstTxWarp prst="textNoShape">
              <a:avLst/>
            </a:prstTxWarp>
            <a:spAutoFit/>
          </a:bodyPr>
          <a:lstStyle/>
          <a:p>
            <a:pPr algn="l" defTabSz="914400" fontAlgn="base" hangingPunct="1">
              <a:spcBef>
                <a:spcPct val="0"/>
              </a:spcBef>
              <a:spcAft>
                <a:spcPct val="0"/>
              </a:spcAft>
              <a:defRPr/>
            </a:pPr>
            <a:endParaRPr lang="en-US" sz="3600" b="0" kern="1200">
              <a:ea typeface="ＭＳ Ｐゴシック" pitchFamily="-84" charset="-128"/>
            </a:endParaRPr>
          </a:p>
        </p:txBody>
      </p:sp>
    </p:spTree>
    <p:extLst>
      <p:ext uri="{BB962C8B-B14F-4D97-AF65-F5344CB8AC3E}">
        <p14:creationId xmlns:p14="http://schemas.microsoft.com/office/powerpoint/2010/main" val="2298959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517253" y="919408"/>
            <a:ext cx="10241280" cy="7680960"/>
          </a:xfrm>
          <a:prstGeom prst="rect">
            <a:avLst/>
          </a:prstGeom>
        </p:spPr>
      </p:pic>
      <p:pic>
        <p:nvPicPr>
          <p:cNvPr id="35" name="Picture 34"/>
          <p:cNvPicPr>
            <a:picLocks noChangeAspect="1"/>
          </p:cNvPicPr>
          <p:nvPr/>
        </p:nvPicPr>
        <p:blipFill>
          <a:blip r:embed="rId4"/>
          <a:stretch>
            <a:fillRect/>
          </a:stretch>
        </p:blipFill>
        <p:spPr>
          <a:xfrm>
            <a:off x="13732265" y="919408"/>
            <a:ext cx="10207592" cy="7680960"/>
          </a:xfrm>
          <a:prstGeom prst="rect">
            <a:avLst/>
          </a:prstGeom>
        </p:spPr>
      </p:pic>
      <p:sp>
        <p:nvSpPr>
          <p:cNvPr id="36" name="Right Arrow 35"/>
          <p:cNvSpPr/>
          <p:nvPr/>
        </p:nvSpPr>
        <p:spPr>
          <a:xfrm>
            <a:off x="11088813" y="3059304"/>
            <a:ext cx="2445056" cy="3480144"/>
          </a:xfrm>
          <a:prstGeom prst="rightArrow">
            <a:avLst>
              <a:gd name="adj1" fmla="val 50000"/>
              <a:gd name="adj2" fmla="val 5337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endParaRPr lang="en-US" sz="8000" b="0" kern="1200" dirty="0">
              <a:solidFill>
                <a:prstClr val="white"/>
              </a:solidFill>
              <a:latin typeface="Helvetica Light" charset="0"/>
              <a:ea typeface="Helvetica Light" charset="0"/>
              <a:cs typeface="Helvetica Light" charset="0"/>
            </a:endParaRPr>
          </a:p>
        </p:txBody>
      </p:sp>
      <p:sp>
        <p:nvSpPr>
          <p:cNvPr id="38" name="TextBox 37"/>
          <p:cNvSpPr txBox="1"/>
          <p:nvPr/>
        </p:nvSpPr>
        <p:spPr>
          <a:xfrm>
            <a:off x="932759" y="8756532"/>
            <a:ext cx="8704883" cy="954107"/>
          </a:xfrm>
          <a:prstGeom prst="rect">
            <a:avLst/>
          </a:prstGeom>
          <a:noFill/>
        </p:spPr>
        <p:txBody>
          <a:bodyPr wrap="none" rtlCol="0">
            <a:spAutoFit/>
          </a:bodyPr>
          <a:lstStyle/>
          <a:p>
            <a:pPr algn="l" defTabSz="1828823" hangingPunct="1">
              <a:defRPr/>
            </a:pPr>
            <a:r>
              <a:rPr lang="en-US" sz="5600" b="0" kern="1200" dirty="0">
                <a:solidFill>
                  <a:prstClr val="black"/>
                </a:solidFill>
                <a:latin typeface="Helvetica Light" charset="0"/>
                <a:ea typeface="Helvetica Light" charset="0"/>
                <a:cs typeface="Helvetica Light" charset="0"/>
              </a:rPr>
              <a:t>Grayscale image: </a:t>
            </a:r>
            <a:r>
              <a:rPr lang="en-US" sz="5600" b="0" i="1" kern="1200" dirty="0">
                <a:solidFill>
                  <a:prstClr val="black"/>
                </a:solidFill>
                <a:latin typeface="Helvetica Light" charset="0"/>
                <a:ea typeface="Helvetica Light" charset="0"/>
                <a:cs typeface="Helvetica Light" charset="0"/>
              </a:rPr>
              <a:t>L</a:t>
            </a:r>
            <a:r>
              <a:rPr lang="en-US" sz="5600" b="0" kern="1200" dirty="0">
                <a:solidFill>
                  <a:prstClr val="black"/>
                </a:solidFill>
                <a:latin typeface="Helvetica Light" charset="0"/>
                <a:ea typeface="Helvetica Light" charset="0"/>
                <a:cs typeface="Helvetica Light" charset="0"/>
              </a:rPr>
              <a:t> channel</a:t>
            </a:r>
          </a:p>
        </p:txBody>
      </p:sp>
      <p:sp>
        <p:nvSpPr>
          <p:cNvPr id="39" name="TextBox 38"/>
          <p:cNvSpPr txBox="1"/>
          <p:nvPr/>
        </p:nvSpPr>
        <p:spPr>
          <a:xfrm>
            <a:off x="13728087" y="8756532"/>
            <a:ext cx="9563131" cy="954107"/>
          </a:xfrm>
          <a:prstGeom prst="rect">
            <a:avLst/>
          </a:prstGeom>
          <a:noFill/>
        </p:spPr>
        <p:txBody>
          <a:bodyPr wrap="none" rtlCol="0">
            <a:spAutoFit/>
          </a:bodyPr>
          <a:lstStyle/>
          <a:p>
            <a:pPr algn="l" defTabSz="1828823" hangingPunct="1">
              <a:defRPr/>
            </a:pPr>
            <a:r>
              <a:rPr lang="en-US" sz="5600" b="0" kern="1200" dirty="0">
                <a:solidFill>
                  <a:prstClr val="black"/>
                </a:solidFill>
                <a:latin typeface="Helvetica Light" charset="0"/>
                <a:ea typeface="Helvetica Light" charset="0"/>
                <a:cs typeface="Helvetica Light" charset="0"/>
              </a:rPr>
              <a:t>Color information: </a:t>
            </a:r>
            <a:r>
              <a:rPr lang="en-US" sz="5600" b="0" i="1" kern="1200" dirty="0">
                <a:solidFill>
                  <a:prstClr val="black"/>
                </a:solidFill>
                <a:latin typeface="Helvetica Light" charset="0"/>
                <a:ea typeface="Helvetica Light" charset="0"/>
                <a:cs typeface="Helvetica Light" charset="0"/>
              </a:rPr>
              <a:t>ab</a:t>
            </a:r>
            <a:r>
              <a:rPr lang="en-US" sz="5600" b="0" kern="1200" dirty="0">
                <a:solidFill>
                  <a:prstClr val="black"/>
                </a:solidFill>
                <a:latin typeface="Helvetica Light" charset="0"/>
                <a:ea typeface="Helvetica Light" charset="0"/>
                <a:cs typeface="Helvetica Light" charset="0"/>
              </a:rPr>
              <a:t> channels</a:t>
            </a:r>
          </a:p>
        </p:txBody>
      </p:sp>
      <p:pic>
        <p:nvPicPr>
          <p:cNvPr id="44" name="Picture 4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694036" y="4325910"/>
            <a:ext cx="961208" cy="867957"/>
          </a:xfrm>
          <a:prstGeom prst="rect">
            <a:avLst/>
          </a:prstGeom>
        </p:spPr>
      </p:pic>
      <p:grpSp>
        <p:nvGrpSpPr>
          <p:cNvPr id="45" name="Group 44"/>
          <p:cNvGrpSpPr/>
          <p:nvPr/>
        </p:nvGrpSpPr>
        <p:grpSpPr>
          <a:xfrm>
            <a:off x="16148538" y="9770687"/>
            <a:ext cx="5363661" cy="1047448"/>
            <a:chOff x="8639851" y="4754611"/>
            <a:chExt cx="1871295" cy="365438"/>
          </a:xfrm>
        </p:grpSpPr>
        <p:pic>
          <p:nvPicPr>
            <p:cNvPr id="46" name="Picture 4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39851" y="4754611"/>
              <a:ext cx="295487" cy="335418"/>
            </a:xfrm>
            <a:prstGeom prst="rect">
              <a:avLst/>
            </a:prstGeom>
          </p:spPr>
        </p:pic>
        <p:pic>
          <p:nvPicPr>
            <p:cNvPr id="47" name="Picture 46"/>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9001004" y="4809153"/>
              <a:ext cx="1510142" cy="310896"/>
            </a:xfrm>
            <a:prstGeom prst="rect">
              <a:avLst/>
            </a:prstGeom>
          </p:spPr>
        </p:pic>
      </p:grpSp>
      <p:pic>
        <p:nvPicPr>
          <p:cNvPr id="48" name="Picture 47"/>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698876" y="9858243"/>
            <a:ext cx="5875885" cy="843568"/>
          </a:xfrm>
          <a:prstGeom prst="rect">
            <a:avLst/>
          </a:prstGeom>
        </p:spPr>
      </p:pic>
      <p:sp>
        <p:nvSpPr>
          <p:cNvPr id="13" name="Rectangle 12"/>
          <p:cNvSpPr/>
          <p:nvPr/>
        </p:nvSpPr>
        <p:spPr>
          <a:xfrm>
            <a:off x="15635187" y="11096398"/>
            <a:ext cx="2632283" cy="168328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r>
              <a:rPr lang="en-US" sz="5600" b="0" i="1" kern="1200" dirty="0">
                <a:solidFill>
                  <a:prstClr val="black"/>
                </a:solidFill>
                <a:latin typeface="Helvetica Light" charset="0"/>
                <a:ea typeface="Helvetica Light" charset="0"/>
                <a:cs typeface="Helvetica Light" charset="0"/>
              </a:rPr>
              <a:t>ab</a:t>
            </a:r>
            <a:endParaRPr lang="en-US" sz="5600" b="0" i="1" kern="1200" baseline="-25000" dirty="0">
              <a:solidFill>
                <a:prstClr val="black"/>
              </a:solidFill>
              <a:latin typeface="Helvetica Light" charset="0"/>
              <a:ea typeface="Helvetica Light" charset="0"/>
              <a:cs typeface="Helvetica Light" charset="0"/>
            </a:endParaRPr>
          </a:p>
        </p:txBody>
      </p:sp>
      <p:sp>
        <p:nvSpPr>
          <p:cNvPr id="14" name="Rectangle 13"/>
          <p:cNvSpPr/>
          <p:nvPr/>
        </p:nvSpPr>
        <p:spPr>
          <a:xfrm>
            <a:off x="6116533" y="11096398"/>
            <a:ext cx="2632283" cy="168328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r>
              <a:rPr lang="en-US" sz="5600" b="0" i="1" kern="1200" dirty="0">
                <a:solidFill>
                  <a:prstClr val="black"/>
                </a:solidFill>
                <a:latin typeface="Helvetica Light" charset="0"/>
                <a:ea typeface="Helvetica Light" charset="0"/>
                <a:cs typeface="Helvetica Light" charset="0"/>
              </a:rPr>
              <a:t>L</a:t>
            </a:r>
            <a:endParaRPr lang="en-US" sz="5600" b="0" i="1" kern="1200" baseline="-25000" dirty="0">
              <a:solidFill>
                <a:prstClr val="black"/>
              </a:solidFill>
              <a:latin typeface="Helvetica Light" charset="0"/>
              <a:ea typeface="Helvetica Light" charset="0"/>
              <a:cs typeface="Helvetica Light" charset="0"/>
            </a:endParaRPr>
          </a:p>
        </p:txBody>
      </p:sp>
      <p:cxnSp>
        <p:nvCxnSpPr>
          <p:cNvPr id="15" name="Straight Arrow Connector 14"/>
          <p:cNvCxnSpPr/>
          <p:nvPr/>
        </p:nvCxnSpPr>
        <p:spPr>
          <a:xfrm>
            <a:off x="9002026" y="11938040"/>
            <a:ext cx="175650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3728088" y="11938040"/>
            <a:ext cx="171666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3"/>
          <a:stretch>
            <a:fillRect/>
          </a:stretch>
        </p:blipFill>
        <p:spPr>
          <a:xfrm>
            <a:off x="517253" y="919408"/>
            <a:ext cx="10241280" cy="7680960"/>
          </a:xfrm>
          <a:prstGeom prst="rect">
            <a:avLst/>
          </a:prstGeom>
        </p:spPr>
      </p:pic>
      <p:pic>
        <p:nvPicPr>
          <p:cNvPr id="29" name="Picture 28"/>
          <p:cNvPicPr>
            <a:picLocks noChangeAspect="1"/>
          </p:cNvPicPr>
          <p:nvPr/>
        </p:nvPicPr>
        <p:blipFill>
          <a:blip r:embed="rId4">
            <a:alphaModFix amt="50000"/>
          </a:blip>
          <a:stretch>
            <a:fillRect/>
          </a:stretch>
        </p:blipFill>
        <p:spPr>
          <a:xfrm>
            <a:off x="13730175" y="919408"/>
            <a:ext cx="10207592" cy="7680960"/>
          </a:xfrm>
          <a:prstGeom prst="rect">
            <a:avLst/>
          </a:prstGeom>
        </p:spPr>
      </p:pic>
      <p:sp>
        <p:nvSpPr>
          <p:cNvPr id="30" name="TextBox 29"/>
          <p:cNvSpPr txBox="1"/>
          <p:nvPr/>
        </p:nvSpPr>
        <p:spPr>
          <a:xfrm>
            <a:off x="10446855" y="12977338"/>
            <a:ext cx="12758749" cy="646331"/>
          </a:xfrm>
          <a:prstGeom prst="rect">
            <a:avLst/>
          </a:prstGeom>
          <a:noFill/>
        </p:spPr>
        <p:txBody>
          <a:bodyPr wrap="none" rtlCol="0">
            <a:spAutoFit/>
          </a:bodyPr>
          <a:lstStyle/>
          <a:p>
            <a:pPr algn="l" defTabSz="1828823" hangingPunct="1">
              <a:defRPr/>
            </a:pPr>
            <a:r>
              <a:rPr lang="en-US" sz="3600" b="0" u="sng" kern="1200" dirty="0">
                <a:solidFill>
                  <a:prstClr val="black"/>
                </a:solidFill>
                <a:latin typeface="Helvetica Light" charset="0"/>
                <a:ea typeface="Helvetica Light" charset="0"/>
                <a:cs typeface="Helvetica Light" charset="0"/>
              </a:rPr>
              <a:t>Zhang</a:t>
            </a:r>
            <a:r>
              <a:rPr lang="en-US" sz="3600" b="0" kern="1200" dirty="0">
                <a:solidFill>
                  <a:prstClr val="black"/>
                </a:solidFill>
                <a:latin typeface="Helvetica Light" charset="0"/>
                <a:ea typeface="Helvetica Light" charset="0"/>
                <a:cs typeface="Helvetica Light" charset="0"/>
              </a:rPr>
              <a:t>, Isola, Efros. </a:t>
            </a:r>
            <a:r>
              <a:rPr lang="en-US" sz="3600" i="1" kern="1200" dirty="0">
                <a:solidFill>
                  <a:prstClr val="black"/>
                </a:solidFill>
                <a:latin typeface="Helvetica Light" charset="0"/>
                <a:ea typeface="Helvetica Light" charset="0"/>
                <a:cs typeface="Helvetica Light" charset="0"/>
              </a:rPr>
              <a:t>Colorful Image Colorization.</a:t>
            </a:r>
            <a:r>
              <a:rPr lang="en-US" sz="3600" b="0" kern="1200" dirty="0">
                <a:solidFill>
                  <a:prstClr val="black"/>
                </a:solidFill>
                <a:latin typeface="Helvetica Light" charset="0"/>
                <a:ea typeface="Helvetica Light" charset="0"/>
                <a:cs typeface="Helvetica Light" charset="0"/>
              </a:rPr>
              <a:t> In </a:t>
            </a:r>
            <a:r>
              <a:rPr lang="en-US" sz="3600" b="0" i="1" kern="1200" dirty="0">
                <a:solidFill>
                  <a:prstClr val="black"/>
                </a:solidFill>
                <a:latin typeface="Helvetica Light" charset="0"/>
                <a:ea typeface="Helvetica Light" charset="0"/>
                <a:cs typeface="Helvetica Light" charset="0"/>
              </a:rPr>
              <a:t>ECCV</a:t>
            </a:r>
            <a:r>
              <a:rPr lang="en-US" sz="3600" b="0" kern="1200" dirty="0">
                <a:solidFill>
                  <a:prstClr val="black"/>
                </a:solidFill>
                <a:latin typeface="Helvetica Light" charset="0"/>
                <a:ea typeface="Helvetica Light" charset="0"/>
                <a:cs typeface="Helvetica Light" charset="0"/>
              </a:rPr>
              <a:t>, 2016.</a:t>
            </a:r>
          </a:p>
        </p:txBody>
      </p:sp>
      <p:sp>
        <p:nvSpPr>
          <p:cNvPr id="2" name="Slide Number Placeholder 1"/>
          <p:cNvSpPr>
            <a:spLocks noGrp="1"/>
          </p:cNvSpPr>
          <p:nvPr>
            <p:ph type="sldNum" sz="quarter" idx="12"/>
          </p:nvPr>
        </p:nvSpPr>
        <p:spPr/>
        <p:txBody>
          <a:bodyPr/>
          <a:lstStyle/>
          <a:p>
            <a:pPr defTabSz="1828823" hangingPunct="1">
              <a:defRPr/>
            </a:pPr>
            <a:fld id="{9AFD1A69-E064-B346-A8E4-E3F25585DE1A}" type="slidenum">
              <a:rPr lang="en-US" b="0" kern="1200">
                <a:solidFill>
                  <a:prstClr val="black">
                    <a:tint val="75000"/>
                  </a:prstClr>
                </a:solidFill>
                <a:latin typeface="Arial" charset="0"/>
                <a:ea typeface="ＭＳ Ｐゴシック" charset="0"/>
                <a:cs typeface="+mn-cs"/>
              </a:rPr>
              <a:pPr defTabSz="1828823" hangingPunct="1">
                <a:defRPr/>
              </a:pPr>
              <a:t>30</a:t>
            </a:fld>
            <a:endParaRPr lang="en-US" b="0" kern="1200" dirty="0">
              <a:solidFill>
                <a:prstClr val="black">
                  <a:tint val="75000"/>
                </a:prstClr>
              </a:solidFill>
              <a:latin typeface="Arial" charset="0"/>
              <a:ea typeface="ＭＳ Ｐゴシック" charset="0"/>
              <a:cs typeface="+mn-cs"/>
            </a:endParaRPr>
          </a:p>
        </p:txBody>
      </p:sp>
      <p:grpSp>
        <p:nvGrpSpPr>
          <p:cNvPr id="32" name="Group 31"/>
          <p:cNvGrpSpPr/>
          <p:nvPr/>
        </p:nvGrpSpPr>
        <p:grpSpPr>
          <a:xfrm>
            <a:off x="11105367" y="10833684"/>
            <a:ext cx="2173272" cy="2212851"/>
            <a:chOff x="4965645" y="2061071"/>
            <a:chExt cx="2841558" cy="3599671"/>
          </a:xfrm>
        </p:grpSpPr>
        <p:sp>
          <p:nvSpPr>
            <p:cNvPr id="40" name="Rectangle 39"/>
            <p:cNvSpPr/>
            <p:nvPr/>
          </p:nvSpPr>
          <p:spPr>
            <a:xfrm>
              <a:off x="4965645" y="2061074"/>
              <a:ext cx="403393" cy="35996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endParaRPr lang="en-US" sz="3600" b="0" kern="1200">
                <a:solidFill>
                  <a:prstClr val="white"/>
                </a:solidFill>
                <a:latin typeface="Helvetica Light" charset="0"/>
                <a:ea typeface="Helvetica Light" charset="0"/>
                <a:cs typeface="Helvetica Light" charset="0"/>
              </a:endParaRPr>
            </a:p>
          </p:txBody>
        </p:sp>
        <p:sp>
          <p:nvSpPr>
            <p:cNvPr id="41" name="Rectangle 40"/>
            <p:cNvSpPr/>
            <p:nvPr/>
          </p:nvSpPr>
          <p:spPr>
            <a:xfrm>
              <a:off x="5575187" y="2061074"/>
              <a:ext cx="403393" cy="35996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endParaRPr lang="en-US" sz="3600" b="0" kern="1200">
                <a:solidFill>
                  <a:prstClr val="white"/>
                </a:solidFill>
                <a:latin typeface="Helvetica Light" charset="0"/>
                <a:ea typeface="Helvetica Light" charset="0"/>
                <a:cs typeface="Helvetica Light" charset="0"/>
              </a:endParaRPr>
            </a:p>
          </p:txBody>
        </p:sp>
        <p:sp>
          <p:nvSpPr>
            <p:cNvPr id="42" name="Rectangle 41"/>
            <p:cNvSpPr/>
            <p:nvPr/>
          </p:nvSpPr>
          <p:spPr>
            <a:xfrm>
              <a:off x="6184726" y="2061071"/>
              <a:ext cx="403393" cy="35996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endParaRPr lang="en-US" sz="3600" b="0" kern="1200">
                <a:solidFill>
                  <a:prstClr val="white"/>
                </a:solidFill>
                <a:latin typeface="Helvetica Light" charset="0"/>
                <a:ea typeface="Helvetica Light" charset="0"/>
                <a:cs typeface="Helvetica Light" charset="0"/>
              </a:endParaRPr>
            </a:p>
          </p:txBody>
        </p:sp>
        <p:sp>
          <p:nvSpPr>
            <p:cNvPr id="43" name="Rectangle 42"/>
            <p:cNvSpPr/>
            <p:nvPr/>
          </p:nvSpPr>
          <p:spPr>
            <a:xfrm>
              <a:off x="6794268" y="2061074"/>
              <a:ext cx="403393" cy="35996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endParaRPr lang="en-US" sz="3600" b="0" kern="1200">
                <a:solidFill>
                  <a:prstClr val="white"/>
                </a:solidFill>
                <a:latin typeface="Helvetica Light" charset="0"/>
                <a:ea typeface="Helvetica Light" charset="0"/>
                <a:cs typeface="Helvetica Light" charset="0"/>
              </a:endParaRPr>
            </a:p>
          </p:txBody>
        </p:sp>
        <p:sp>
          <p:nvSpPr>
            <p:cNvPr id="49" name="Rectangle 48"/>
            <p:cNvSpPr/>
            <p:nvPr/>
          </p:nvSpPr>
          <p:spPr>
            <a:xfrm>
              <a:off x="7403810" y="2061074"/>
              <a:ext cx="403393" cy="35996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endParaRPr lang="en-US" sz="3600" b="0" kern="1200">
                <a:solidFill>
                  <a:prstClr val="white"/>
                </a:solidFill>
                <a:latin typeface="Helvetica Light" charset="0"/>
                <a:ea typeface="Helvetica Light" charset="0"/>
                <a:cs typeface="Helvetica Light" charset="0"/>
              </a:endParaRPr>
            </a:p>
          </p:txBody>
        </p:sp>
      </p:grpSp>
      <p:grpSp>
        <p:nvGrpSpPr>
          <p:cNvPr id="7" name="Group 6"/>
          <p:cNvGrpSpPr/>
          <p:nvPr/>
        </p:nvGrpSpPr>
        <p:grpSpPr>
          <a:xfrm>
            <a:off x="11741589" y="11525320"/>
            <a:ext cx="900827" cy="825440"/>
            <a:chOff x="5892772" y="5762660"/>
            <a:chExt cx="450413" cy="412720"/>
          </a:xfrm>
        </p:grpSpPr>
        <p:sp>
          <p:nvSpPr>
            <p:cNvPr id="50" name="Rectangle 49"/>
            <p:cNvSpPr/>
            <p:nvPr/>
          </p:nvSpPr>
          <p:spPr>
            <a:xfrm>
              <a:off x="5892772" y="5762660"/>
              <a:ext cx="450413" cy="41272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endParaRPr lang="en-US" sz="3600" b="0" kern="1200">
                <a:solidFill>
                  <a:prstClr val="white"/>
                </a:solidFill>
                <a:latin typeface="Helvetica Light" charset="0"/>
                <a:ea typeface="Helvetica Light" charset="0"/>
                <a:cs typeface="Helvetica Light" charset="0"/>
              </a:endParaRPr>
            </a:p>
          </p:txBody>
        </p:sp>
        <p:pic>
          <p:nvPicPr>
            <p:cNvPr id="51" name="Picture 50"/>
            <p:cNvPicPr>
              <a:picLocks noChangeAspect="1"/>
            </p:cNvPicPr>
            <p:nvPr/>
          </p:nvPicPr>
          <p:blipFill>
            <a:blip r:embed="rId9"/>
            <a:stretch>
              <a:fillRect/>
            </a:stretch>
          </p:blipFill>
          <p:spPr>
            <a:xfrm>
              <a:off x="5956892" y="5833078"/>
              <a:ext cx="322172" cy="271884"/>
            </a:xfrm>
            <a:prstGeom prst="rect">
              <a:avLst/>
            </a:prstGeom>
          </p:spPr>
        </p:pic>
      </p:grpSp>
      <p:sp>
        <p:nvSpPr>
          <p:cNvPr id="31" name="Title 1">
            <a:extLst>
              <a:ext uri="{FF2B5EF4-FFF2-40B4-BE49-F238E27FC236}">
                <a16:creationId xmlns:a16="http://schemas.microsoft.com/office/drawing/2014/main" id="{29C8BA87-C349-4059-A562-799341A6AB0C}"/>
              </a:ext>
            </a:extLst>
          </p:cNvPr>
          <p:cNvSpPr>
            <a:spLocks noGrp="1"/>
          </p:cNvSpPr>
          <p:nvPr>
            <p:ph type="title"/>
          </p:nvPr>
        </p:nvSpPr>
        <p:spPr>
          <a:xfrm>
            <a:off x="1354229" y="-890384"/>
            <a:ext cx="21031200" cy="2651125"/>
          </a:xfrm>
        </p:spPr>
        <p:txBody>
          <a:bodyPr>
            <a:normAutofit/>
          </a:bodyPr>
          <a:lstStyle/>
          <a:p>
            <a:r>
              <a:rPr lang="en-US" sz="6400" dirty="0"/>
              <a:t>Image Colorization</a:t>
            </a:r>
          </a:p>
        </p:txBody>
      </p:sp>
    </p:spTree>
    <p:extLst>
      <p:ext uri="{BB962C8B-B14F-4D97-AF65-F5344CB8AC3E}">
        <p14:creationId xmlns:p14="http://schemas.microsoft.com/office/powerpoint/2010/main" val="233379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xit" presetSubtype="0" fill="hold" nodeType="withEffect">
                                  <p:stCondLst>
                                    <p:cond delay="0"/>
                                  </p:stCondLst>
                                  <p:childTnLst>
                                    <p:animEffect transition="out" filter="fade">
                                      <p:cBhvr>
                                        <p:cTn id="31" dur="2000"/>
                                        <p:tgtEl>
                                          <p:spTgt spid="35"/>
                                        </p:tgtEl>
                                      </p:cBhvr>
                                    </p:animEffect>
                                    <p:set>
                                      <p:cBhvr>
                                        <p:cTn id="32" dur="1" fill="hold">
                                          <p:stCondLst>
                                            <p:cond delay="1999"/>
                                          </p:stCondLst>
                                        </p:cTn>
                                        <p:tgtEl>
                                          <p:spTgt spid="35"/>
                                        </p:tgtEl>
                                        <p:attrNameLst>
                                          <p:attrName>style.visibility</p:attrName>
                                        </p:attrNameLst>
                                      </p:cBhvr>
                                      <p:to>
                                        <p:strVal val="hidden"/>
                                      </p:to>
                                    </p:set>
                                  </p:childTnLst>
                                </p:cTn>
                              </p:par>
                              <p:par>
                                <p:cTn id="33" presetID="42" presetClass="path" presetSubtype="0" accel="50000" decel="50000" fill="hold" nodeType="withEffect">
                                  <p:stCondLst>
                                    <p:cond delay="0"/>
                                  </p:stCondLst>
                                  <p:childTnLst>
                                    <p:animMotion origin="layout" path="M 2.77556E-17 -7.40741E-7 L 0.54232 -0.00139 " pathEditMode="relative" rAng="0" ptsTypes="AA">
                                      <p:cBhvr>
                                        <p:cTn id="34" dur="1000" fill="hold"/>
                                        <p:tgtEl>
                                          <p:spTgt spid="26"/>
                                        </p:tgtEl>
                                        <p:attrNameLst>
                                          <p:attrName>ppt_x</p:attrName>
                                          <p:attrName>ppt_y</p:attrName>
                                        </p:attrNameLst>
                                      </p:cBhvr>
                                      <p:rCtr x="27109" y="-69"/>
                                    </p:animMotion>
                                  </p:childTnLst>
                                </p:cTn>
                              </p:par>
                              <p:par>
                                <p:cTn id="35" presetID="10" presetClass="exit" presetSubtype="0" fill="hold" grpId="1" nodeType="withEffect">
                                  <p:stCondLst>
                                    <p:cond delay="0"/>
                                  </p:stCondLst>
                                  <p:childTnLst>
                                    <p:animEffect transition="out" filter="fade">
                                      <p:cBhvr>
                                        <p:cTn id="36" dur="500"/>
                                        <p:tgtEl>
                                          <p:spTgt spid="39"/>
                                        </p:tgtEl>
                                      </p:cBhvr>
                                    </p:animEffect>
                                    <p:set>
                                      <p:cBhvr>
                                        <p:cTn id="37" dur="1" fill="hold">
                                          <p:stCondLst>
                                            <p:cond delay="499"/>
                                          </p:stCondLst>
                                        </p:cTn>
                                        <p:tgtEl>
                                          <p:spTgt spid="39"/>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45"/>
                                        </p:tgtEl>
                                      </p:cBhvr>
                                    </p:animEffect>
                                    <p:set>
                                      <p:cBhvr>
                                        <p:cTn id="40"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p:bldP spid="39" grpId="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517253" y="919408"/>
            <a:ext cx="10241280" cy="7680960"/>
          </a:xfrm>
          <a:prstGeom prst="rect">
            <a:avLst/>
          </a:prstGeom>
        </p:spPr>
      </p:pic>
      <p:pic>
        <p:nvPicPr>
          <p:cNvPr id="35" name="Picture 34"/>
          <p:cNvPicPr>
            <a:picLocks noChangeAspect="1"/>
          </p:cNvPicPr>
          <p:nvPr/>
        </p:nvPicPr>
        <p:blipFill>
          <a:blip r:embed="rId4"/>
          <a:stretch>
            <a:fillRect/>
          </a:stretch>
        </p:blipFill>
        <p:spPr>
          <a:xfrm>
            <a:off x="13759460" y="919408"/>
            <a:ext cx="10204707" cy="7680960"/>
          </a:xfrm>
          <a:prstGeom prst="rect">
            <a:avLst/>
          </a:prstGeom>
          <a:ln>
            <a:noFill/>
          </a:ln>
        </p:spPr>
      </p:pic>
      <p:sp>
        <p:nvSpPr>
          <p:cNvPr id="42" name="Right Arrow 41"/>
          <p:cNvSpPr/>
          <p:nvPr/>
        </p:nvSpPr>
        <p:spPr>
          <a:xfrm>
            <a:off x="11088813" y="3059304"/>
            <a:ext cx="2445056" cy="3480144"/>
          </a:xfrm>
          <a:prstGeom prst="rightArrow">
            <a:avLst>
              <a:gd name="adj1" fmla="val 50000"/>
              <a:gd name="adj2" fmla="val 5337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endParaRPr lang="en-US" sz="8000" b="0" kern="1200" dirty="0">
              <a:solidFill>
                <a:prstClr val="white"/>
              </a:solidFill>
              <a:latin typeface="Calibri" panose="020F0502020204030204"/>
            </a:endParaRPr>
          </a:p>
        </p:txBody>
      </p:sp>
      <p:pic>
        <p:nvPicPr>
          <p:cNvPr id="43" name="Picture 4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694036" y="4325910"/>
            <a:ext cx="961208" cy="867957"/>
          </a:xfrm>
          <a:prstGeom prst="rect">
            <a:avLst/>
          </a:prstGeom>
        </p:spPr>
      </p:pic>
      <p:sp>
        <p:nvSpPr>
          <p:cNvPr id="37" name="TextBox 36"/>
          <p:cNvSpPr txBox="1"/>
          <p:nvPr/>
        </p:nvSpPr>
        <p:spPr>
          <a:xfrm>
            <a:off x="13994773" y="8756532"/>
            <a:ext cx="9113008" cy="954107"/>
          </a:xfrm>
          <a:prstGeom prst="rect">
            <a:avLst/>
          </a:prstGeom>
          <a:noFill/>
        </p:spPr>
        <p:txBody>
          <a:bodyPr wrap="none" rtlCol="0">
            <a:spAutoFit/>
          </a:bodyPr>
          <a:lstStyle/>
          <a:p>
            <a:pPr algn="l" defTabSz="1828823" hangingPunct="1">
              <a:defRPr/>
            </a:pPr>
            <a:r>
              <a:rPr lang="en-US" sz="5600" b="0" kern="1200" dirty="0">
                <a:solidFill>
                  <a:prstClr val="black"/>
                </a:solidFill>
                <a:latin typeface="Helvetica Light" charset="0"/>
                <a:ea typeface="Helvetica Light" charset="0"/>
                <a:cs typeface="Helvetica Light" charset="0"/>
              </a:rPr>
              <a:t>Concatenate (</a:t>
            </a:r>
            <a:r>
              <a:rPr lang="en-US" sz="5600" b="0" i="1" kern="1200" dirty="0" err="1">
                <a:solidFill>
                  <a:prstClr val="black"/>
                </a:solidFill>
                <a:latin typeface="Helvetica Light" charset="0"/>
                <a:ea typeface="Helvetica Light" charset="0"/>
                <a:cs typeface="Helvetica Light" charset="0"/>
              </a:rPr>
              <a:t>L</a:t>
            </a:r>
            <a:r>
              <a:rPr lang="en-US" sz="5600" b="0" kern="1200" dirty="0" err="1">
                <a:solidFill>
                  <a:prstClr val="black"/>
                </a:solidFill>
                <a:latin typeface="Helvetica Light" charset="0"/>
                <a:ea typeface="Helvetica Light" charset="0"/>
                <a:cs typeface="Helvetica Light" charset="0"/>
              </a:rPr>
              <a:t>,</a:t>
            </a:r>
            <a:r>
              <a:rPr lang="en-US" sz="5600" b="0" i="1" kern="1200" dirty="0" err="1">
                <a:solidFill>
                  <a:prstClr val="black"/>
                </a:solidFill>
                <a:latin typeface="Helvetica Light" charset="0"/>
                <a:ea typeface="Helvetica Light" charset="0"/>
                <a:cs typeface="Helvetica Light" charset="0"/>
              </a:rPr>
              <a:t>ab</a:t>
            </a:r>
            <a:r>
              <a:rPr lang="en-US" sz="5600" b="0" kern="1200" dirty="0">
                <a:solidFill>
                  <a:prstClr val="black"/>
                </a:solidFill>
                <a:latin typeface="Helvetica Light" charset="0"/>
                <a:ea typeface="Helvetica Light" charset="0"/>
                <a:cs typeface="Helvetica Light" charset="0"/>
              </a:rPr>
              <a:t>) channels</a:t>
            </a:r>
          </a:p>
        </p:txBody>
      </p:sp>
      <p:grpSp>
        <p:nvGrpSpPr>
          <p:cNvPr id="5" name="Group 4"/>
          <p:cNvGrpSpPr/>
          <p:nvPr/>
        </p:nvGrpSpPr>
        <p:grpSpPr>
          <a:xfrm>
            <a:off x="17585596" y="9712104"/>
            <a:ext cx="2552429" cy="1211227"/>
            <a:chOff x="6624465" y="4845955"/>
            <a:chExt cx="1276214" cy="605613"/>
          </a:xfrm>
        </p:grpSpPr>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24465" y="4858147"/>
              <a:ext cx="1276214" cy="593421"/>
            </a:xfrm>
            <a:prstGeom prst="rect">
              <a:avLst/>
            </a:prstGeom>
          </p:spPr>
        </p:pic>
        <p:pic>
          <p:nvPicPr>
            <p:cNvPr id="59" name="Picture 58"/>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6756876" y="4957055"/>
              <a:ext cx="416173" cy="375895"/>
            </a:xfrm>
            <a:prstGeom prst="rect">
              <a:avLst/>
            </a:prstGeom>
          </p:spPr>
        </p:pic>
        <p:pic>
          <p:nvPicPr>
            <p:cNvPr id="39" name="Picture 3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305459" y="4845955"/>
              <a:ext cx="423475" cy="480701"/>
            </a:xfrm>
            <a:prstGeom prst="rect">
              <a:avLst/>
            </a:prstGeom>
          </p:spPr>
        </p:pic>
        <p:sp>
          <p:nvSpPr>
            <p:cNvPr id="4" name="Rectangle 3"/>
            <p:cNvSpPr/>
            <p:nvPr/>
          </p:nvSpPr>
          <p:spPr>
            <a:xfrm>
              <a:off x="6766934" y="4845955"/>
              <a:ext cx="406115" cy="11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endParaRPr lang="en-US" sz="5600" b="0" kern="1200">
                <a:solidFill>
                  <a:prstClr val="white"/>
                </a:solidFill>
                <a:latin typeface="Calibri" panose="020F0502020204030204"/>
              </a:endParaRPr>
            </a:p>
          </p:txBody>
        </p:sp>
      </p:grpSp>
      <p:pic>
        <p:nvPicPr>
          <p:cNvPr id="30" name="Picture 2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698876" y="9858243"/>
            <a:ext cx="5875885" cy="843568"/>
          </a:xfrm>
          <a:prstGeom prst="rect">
            <a:avLst/>
          </a:prstGeom>
        </p:spPr>
      </p:pic>
      <p:sp>
        <p:nvSpPr>
          <p:cNvPr id="2" name="Slide Number Placeholder 1"/>
          <p:cNvSpPr>
            <a:spLocks noGrp="1"/>
          </p:cNvSpPr>
          <p:nvPr>
            <p:ph type="sldNum" sz="quarter" idx="12"/>
          </p:nvPr>
        </p:nvSpPr>
        <p:spPr/>
        <p:txBody>
          <a:bodyPr/>
          <a:lstStyle/>
          <a:p>
            <a:pPr defTabSz="1828823" hangingPunct="1">
              <a:defRPr/>
            </a:pPr>
            <a:fld id="{9AFD1A69-E064-B346-A8E4-E3F25585DE1A}" type="slidenum">
              <a:rPr lang="en-US" b="0" kern="1200">
                <a:solidFill>
                  <a:prstClr val="black">
                    <a:tint val="75000"/>
                  </a:prstClr>
                </a:solidFill>
                <a:latin typeface="Arial" charset="0"/>
                <a:ea typeface="ＭＳ Ｐゴシック" charset="0"/>
                <a:cs typeface="+mn-cs"/>
              </a:rPr>
              <a:pPr defTabSz="1828823" hangingPunct="1">
                <a:defRPr/>
              </a:pPr>
              <a:t>31</a:t>
            </a:fld>
            <a:endParaRPr lang="en-US" b="0" kern="1200">
              <a:solidFill>
                <a:prstClr val="black">
                  <a:tint val="75000"/>
                </a:prstClr>
              </a:solidFill>
              <a:latin typeface="Arial" charset="0"/>
              <a:ea typeface="ＭＳ Ｐゴシック" charset="0"/>
              <a:cs typeface="+mn-cs"/>
            </a:endParaRPr>
          </a:p>
        </p:txBody>
      </p:sp>
      <p:sp>
        <p:nvSpPr>
          <p:cNvPr id="40" name="TextBox 39"/>
          <p:cNvSpPr txBox="1"/>
          <p:nvPr/>
        </p:nvSpPr>
        <p:spPr>
          <a:xfrm>
            <a:off x="932759" y="8756532"/>
            <a:ext cx="8704883" cy="954107"/>
          </a:xfrm>
          <a:prstGeom prst="rect">
            <a:avLst/>
          </a:prstGeom>
          <a:noFill/>
        </p:spPr>
        <p:txBody>
          <a:bodyPr wrap="none" rtlCol="0">
            <a:spAutoFit/>
          </a:bodyPr>
          <a:lstStyle/>
          <a:p>
            <a:pPr algn="l" defTabSz="1828823" hangingPunct="1">
              <a:defRPr/>
            </a:pPr>
            <a:r>
              <a:rPr lang="en-US" sz="5600" b="0" kern="1200" dirty="0">
                <a:solidFill>
                  <a:prstClr val="black"/>
                </a:solidFill>
                <a:latin typeface="Helvetica Light" charset="0"/>
                <a:ea typeface="Helvetica Light" charset="0"/>
                <a:cs typeface="Helvetica Light" charset="0"/>
              </a:rPr>
              <a:t>Grayscale image: </a:t>
            </a:r>
            <a:r>
              <a:rPr lang="en-US" sz="5600" b="0" i="1" kern="1200" dirty="0">
                <a:solidFill>
                  <a:prstClr val="black"/>
                </a:solidFill>
                <a:latin typeface="Helvetica Light" charset="0"/>
                <a:ea typeface="Helvetica Light" charset="0"/>
                <a:cs typeface="Helvetica Light" charset="0"/>
              </a:rPr>
              <a:t>L</a:t>
            </a:r>
            <a:r>
              <a:rPr lang="en-US" sz="5600" b="0" kern="1200" dirty="0">
                <a:solidFill>
                  <a:prstClr val="black"/>
                </a:solidFill>
                <a:latin typeface="Helvetica Light" charset="0"/>
                <a:ea typeface="Helvetica Light" charset="0"/>
                <a:cs typeface="Helvetica Light" charset="0"/>
              </a:rPr>
              <a:t> channel</a:t>
            </a:r>
          </a:p>
        </p:txBody>
      </p:sp>
      <p:sp>
        <p:nvSpPr>
          <p:cNvPr id="61" name="TextBox 60"/>
          <p:cNvSpPr txBox="1"/>
          <p:nvPr/>
        </p:nvSpPr>
        <p:spPr>
          <a:xfrm>
            <a:off x="10446855" y="12977338"/>
            <a:ext cx="12758749" cy="646331"/>
          </a:xfrm>
          <a:prstGeom prst="rect">
            <a:avLst/>
          </a:prstGeom>
          <a:noFill/>
        </p:spPr>
        <p:txBody>
          <a:bodyPr wrap="none" rtlCol="0">
            <a:spAutoFit/>
          </a:bodyPr>
          <a:lstStyle/>
          <a:p>
            <a:pPr algn="l" defTabSz="1828823" hangingPunct="1">
              <a:defRPr/>
            </a:pPr>
            <a:r>
              <a:rPr lang="en-US" sz="3600" b="0" u="sng" kern="1200" dirty="0">
                <a:solidFill>
                  <a:prstClr val="black"/>
                </a:solidFill>
                <a:latin typeface="Helvetica Light" charset="0"/>
                <a:ea typeface="Helvetica Light" charset="0"/>
                <a:cs typeface="Helvetica Light" charset="0"/>
              </a:rPr>
              <a:t>Zhang</a:t>
            </a:r>
            <a:r>
              <a:rPr lang="en-US" sz="3600" b="0" kern="1200" dirty="0">
                <a:solidFill>
                  <a:prstClr val="black"/>
                </a:solidFill>
                <a:latin typeface="Helvetica Light" charset="0"/>
                <a:ea typeface="Helvetica Light" charset="0"/>
                <a:cs typeface="Helvetica Light" charset="0"/>
              </a:rPr>
              <a:t>, Isola, Efros. </a:t>
            </a:r>
            <a:r>
              <a:rPr lang="en-US" sz="3600" i="1" kern="1200" dirty="0">
                <a:solidFill>
                  <a:prstClr val="black"/>
                </a:solidFill>
                <a:latin typeface="Helvetica Light" charset="0"/>
                <a:ea typeface="Helvetica Light" charset="0"/>
                <a:cs typeface="Helvetica Light" charset="0"/>
              </a:rPr>
              <a:t>Colorful Image Colorization.</a:t>
            </a:r>
            <a:r>
              <a:rPr lang="en-US" sz="3600" b="0" kern="1200" dirty="0">
                <a:solidFill>
                  <a:prstClr val="black"/>
                </a:solidFill>
                <a:latin typeface="Helvetica Light" charset="0"/>
                <a:ea typeface="Helvetica Light" charset="0"/>
                <a:cs typeface="Helvetica Light" charset="0"/>
              </a:rPr>
              <a:t> In </a:t>
            </a:r>
            <a:r>
              <a:rPr lang="en-US" sz="3600" b="0" i="1" kern="1200" dirty="0">
                <a:solidFill>
                  <a:prstClr val="black"/>
                </a:solidFill>
                <a:latin typeface="Helvetica Light" charset="0"/>
                <a:ea typeface="Helvetica Light" charset="0"/>
                <a:cs typeface="Helvetica Light" charset="0"/>
              </a:rPr>
              <a:t>ECCV</a:t>
            </a:r>
            <a:r>
              <a:rPr lang="en-US" sz="3600" b="0" kern="1200" dirty="0">
                <a:solidFill>
                  <a:prstClr val="black"/>
                </a:solidFill>
                <a:latin typeface="Helvetica Light" charset="0"/>
                <a:ea typeface="Helvetica Light" charset="0"/>
                <a:cs typeface="Helvetica Light" charset="0"/>
              </a:rPr>
              <a:t>, 2016.</a:t>
            </a:r>
          </a:p>
        </p:txBody>
      </p:sp>
      <p:sp>
        <p:nvSpPr>
          <p:cNvPr id="60" name="Rectangle 59"/>
          <p:cNvSpPr/>
          <p:nvPr/>
        </p:nvSpPr>
        <p:spPr>
          <a:xfrm>
            <a:off x="15635187" y="11096398"/>
            <a:ext cx="2632283" cy="168328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r>
              <a:rPr lang="en-US" sz="5600" b="0" i="1" kern="1200" dirty="0">
                <a:solidFill>
                  <a:prstClr val="black"/>
                </a:solidFill>
                <a:latin typeface="Helvetica Light" charset="0"/>
                <a:ea typeface="Helvetica Light" charset="0"/>
                <a:cs typeface="Helvetica Light" charset="0"/>
              </a:rPr>
              <a:t>ab</a:t>
            </a:r>
            <a:endParaRPr lang="en-US" sz="5600" b="0" i="1" kern="1200" baseline="-25000" dirty="0">
              <a:solidFill>
                <a:prstClr val="black"/>
              </a:solidFill>
              <a:latin typeface="Helvetica Light" charset="0"/>
              <a:ea typeface="Helvetica Light" charset="0"/>
              <a:cs typeface="Helvetica Light" charset="0"/>
            </a:endParaRPr>
          </a:p>
        </p:txBody>
      </p:sp>
      <p:sp>
        <p:nvSpPr>
          <p:cNvPr id="62" name="Rectangle 61"/>
          <p:cNvSpPr/>
          <p:nvPr/>
        </p:nvSpPr>
        <p:spPr>
          <a:xfrm>
            <a:off x="6116533" y="11096398"/>
            <a:ext cx="2632283" cy="168328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r>
              <a:rPr lang="en-US" sz="5600" b="0" i="1" kern="1200" dirty="0">
                <a:solidFill>
                  <a:prstClr val="black"/>
                </a:solidFill>
                <a:latin typeface="Helvetica Light" charset="0"/>
                <a:ea typeface="Helvetica Light" charset="0"/>
                <a:cs typeface="Helvetica Light" charset="0"/>
              </a:rPr>
              <a:t>L</a:t>
            </a:r>
            <a:endParaRPr lang="en-US" sz="5600" b="0" i="1" kern="1200" baseline="-25000" dirty="0">
              <a:solidFill>
                <a:prstClr val="black"/>
              </a:solidFill>
              <a:latin typeface="Helvetica Light" charset="0"/>
              <a:ea typeface="Helvetica Light" charset="0"/>
              <a:cs typeface="Helvetica Light" charset="0"/>
            </a:endParaRPr>
          </a:p>
        </p:txBody>
      </p:sp>
      <p:cxnSp>
        <p:nvCxnSpPr>
          <p:cNvPr id="63" name="Straight Arrow Connector 62"/>
          <p:cNvCxnSpPr/>
          <p:nvPr/>
        </p:nvCxnSpPr>
        <p:spPr>
          <a:xfrm>
            <a:off x="9002026" y="11938040"/>
            <a:ext cx="175650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13728088" y="11938040"/>
            <a:ext cx="171666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11105367" y="10833684"/>
            <a:ext cx="2173272" cy="2212851"/>
            <a:chOff x="4965645" y="2061071"/>
            <a:chExt cx="2841558" cy="3599671"/>
          </a:xfrm>
        </p:grpSpPr>
        <p:sp>
          <p:nvSpPr>
            <p:cNvPr id="69" name="Rectangle 68"/>
            <p:cNvSpPr/>
            <p:nvPr/>
          </p:nvSpPr>
          <p:spPr>
            <a:xfrm>
              <a:off x="4965645" y="2061074"/>
              <a:ext cx="403393" cy="35996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endParaRPr lang="en-US" sz="3600" b="0" kern="1200">
                <a:solidFill>
                  <a:prstClr val="white"/>
                </a:solidFill>
                <a:latin typeface="Helvetica Light" charset="0"/>
                <a:ea typeface="Helvetica Light" charset="0"/>
                <a:cs typeface="Helvetica Light" charset="0"/>
              </a:endParaRPr>
            </a:p>
          </p:txBody>
        </p:sp>
        <p:sp>
          <p:nvSpPr>
            <p:cNvPr id="70" name="Rectangle 69"/>
            <p:cNvSpPr/>
            <p:nvPr/>
          </p:nvSpPr>
          <p:spPr>
            <a:xfrm>
              <a:off x="5575187" y="2061074"/>
              <a:ext cx="403393" cy="35996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endParaRPr lang="en-US" sz="3600" b="0" kern="1200">
                <a:solidFill>
                  <a:prstClr val="white"/>
                </a:solidFill>
                <a:latin typeface="Helvetica Light" charset="0"/>
                <a:ea typeface="Helvetica Light" charset="0"/>
                <a:cs typeface="Helvetica Light" charset="0"/>
              </a:endParaRPr>
            </a:p>
          </p:txBody>
        </p:sp>
        <p:sp>
          <p:nvSpPr>
            <p:cNvPr id="71" name="Rectangle 70"/>
            <p:cNvSpPr/>
            <p:nvPr/>
          </p:nvSpPr>
          <p:spPr>
            <a:xfrm>
              <a:off x="6184726" y="2061071"/>
              <a:ext cx="403393" cy="35996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endParaRPr lang="en-US" sz="3600" b="0" kern="1200">
                <a:solidFill>
                  <a:prstClr val="white"/>
                </a:solidFill>
                <a:latin typeface="Helvetica Light" charset="0"/>
                <a:ea typeface="Helvetica Light" charset="0"/>
                <a:cs typeface="Helvetica Light" charset="0"/>
              </a:endParaRPr>
            </a:p>
          </p:txBody>
        </p:sp>
        <p:sp>
          <p:nvSpPr>
            <p:cNvPr id="72" name="Rectangle 71"/>
            <p:cNvSpPr/>
            <p:nvPr/>
          </p:nvSpPr>
          <p:spPr>
            <a:xfrm>
              <a:off x="6794268" y="2061074"/>
              <a:ext cx="403393" cy="35996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endParaRPr lang="en-US" sz="3600" b="0" kern="1200">
                <a:solidFill>
                  <a:prstClr val="white"/>
                </a:solidFill>
                <a:latin typeface="Helvetica Light" charset="0"/>
                <a:ea typeface="Helvetica Light" charset="0"/>
                <a:cs typeface="Helvetica Light" charset="0"/>
              </a:endParaRPr>
            </a:p>
          </p:txBody>
        </p:sp>
        <p:sp>
          <p:nvSpPr>
            <p:cNvPr id="73" name="Rectangle 72"/>
            <p:cNvSpPr/>
            <p:nvPr/>
          </p:nvSpPr>
          <p:spPr>
            <a:xfrm>
              <a:off x="7403810" y="2061074"/>
              <a:ext cx="403393" cy="35996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endParaRPr lang="en-US" sz="3600" b="0" kern="1200">
                <a:solidFill>
                  <a:prstClr val="white"/>
                </a:solidFill>
                <a:latin typeface="Helvetica Light" charset="0"/>
                <a:ea typeface="Helvetica Light" charset="0"/>
                <a:cs typeface="Helvetica Light" charset="0"/>
              </a:endParaRPr>
            </a:p>
          </p:txBody>
        </p:sp>
      </p:grpSp>
      <p:grpSp>
        <p:nvGrpSpPr>
          <p:cNvPr id="74" name="Group 73"/>
          <p:cNvGrpSpPr/>
          <p:nvPr/>
        </p:nvGrpSpPr>
        <p:grpSpPr>
          <a:xfrm>
            <a:off x="11741589" y="11525320"/>
            <a:ext cx="900827" cy="825440"/>
            <a:chOff x="5892772" y="5762660"/>
            <a:chExt cx="450413" cy="412720"/>
          </a:xfrm>
        </p:grpSpPr>
        <p:sp>
          <p:nvSpPr>
            <p:cNvPr id="75" name="Rectangle 74"/>
            <p:cNvSpPr/>
            <p:nvPr/>
          </p:nvSpPr>
          <p:spPr>
            <a:xfrm>
              <a:off x="5892772" y="5762660"/>
              <a:ext cx="450413" cy="41272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endParaRPr lang="en-US" sz="3600" b="0" kern="1200">
                <a:solidFill>
                  <a:prstClr val="white"/>
                </a:solidFill>
                <a:latin typeface="Helvetica Light" charset="0"/>
                <a:ea typeface="Helvetica Light" charset="0"/>
                <a:cs typeface="Helvetica Light" charset="0"/>
              </a:endParaRPr>
            </a:p>
          </p:txBody>
        </p:sp>
        <p:pic>
          <p:nvPicPr>
            <p:cNvPr id="76" name="Picture 75"/>
            <p:cNvPicPr>
              <a:picLocks noChangeAspect="1"/>
            </p:cNvPicPr>
            <p:nvPr/>
          </p:nvPicPr>
          <p:blipFill>
            <a:blip r:embed="rId10"/>
            <a:stretch>
              <a:fillRect/>
            </a:stretch>
          </p:blipFill>
          <p:spPr>
            <a:xfrm>
              <a:off x="5956892" y="5833078"/>
              <a:ext cx="322172" cy="271884"/>
            </a:xfrm>
            <a:prstGeom prst="rect">
              <a:avLst/>
            </a:prstGeom>
          </p:spPr>
        </p:pic>
      </p:grpSp>
    </p:spTree>
    <p:extLst>
      <p:ext uri="{BB962C8B-B14F-4D97-AF65-F5344CB8AC3E}">
        <p14:creationId xmlns:p14="http://schemas.microsoft.com/office/powerpoint/2010/main" val="2105319089"/>
      </p:ext>
    </p:extLst>
  </p:cSld>
  <p:clrMapOvr>
    <a:masterClrMapping/>
  </p:clrMapOvr>
  <p:transition advClick="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38" name="Group 3238"/>
          <p:cNvGrpSpPr/>
          <p:nvPr/>
        </p:nvGrpSpPr>
        <p:grpSpPr>
          <a:xfrm>
            <a:off x="300459" y="2386082"/>
            <a:ext cx="7716165" cy="7809043"/>
            <a:chOff x="0" y="-6137"/>
            <a:chExt cx="7716161" cy="7809047"/>
          </a:xfrm>
        </p:grpSpPr>
        <p:sp>
          <p:nvSpPr>
            <p:cNvPr id="3236" name="Shape 3236"/>
            <p:cNvSpPr/>
            <p:nvPr/>
          </p:nvSpPr>
          <p:spPr>
            <a:xfrm>
              <a:off x="2970769" y="-6137"/>
              <a:ext cx="1691166" cy="10060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71437" tIns="71437" rIns="71437" bIns="71437" numCol="1" anchor="ctr">
              <a:spAutoFit/>
            </a:bodyPr>
            <a:lstStyle>
              <a:lvl1pPr>
                <a:defRPr sz="5600"/>
              </a:lvl1pPr>
            </a:lstStyle>
            <a:p>
              <a:pPr defTabSz="821141"/>
              <a:r>
                <a:rPr b="0">
                  <a:latin typeface="Helvetica Light"/>
                  <a:ea typeface="ＭＳ Ｐゴシック" charset="0"/>
                  <a:cs typeface="+mn-cs"/>
                  <a:sym typeface="Helvetica Light"/>
                </a:rPr>
                <a:t>Input</a:t>
              </a:r>
            </a:p>
          </p:txBody>
        </p:sp>
        <p:pic>
          <p:nvPicPr>
            <p:cNvPr id="3237" name="Screen Shot 2017-01-11 at 2.36.35 AM-filtered.png"/>
            <p:cNvPicPr>
              <a:picLocks noChangeAspect="1"/>
            </p:cNvPicPr>
            <p:nvPr/>
          </p:nvPicPr>
          <p:blipFill>
            <a:blip r:embed="rId3"/>
            <a:srcRect l="4853" t="5484" r="4567" b="6574"/>
            <a:stretch>
              <a:fillRect/>
            </a:stretch>
          </p:blipFill>
          <p:spPr>
            <a:xfrm>
              <a:off x="0" y="1074488"/>
              <a:ext cx="7716161" cy="6728422"/>
            </a:xfrm>
            <a:prstGeom prst="rect">
              <a:avLst/>
            </a:prstGeom>
            <a:ln w="12700" cap="flat">
              <a:noFill/>
              <a:miter lim="400000"/>
            </a:ln>
            <a:effectLst/>
          </p:spPr>
        </p:pic>
      </p:grpSp>
      <p:grpSp>
        <p:nvGrpSpPr>
          <p:cNvPr id="3241" name="Group 3241"/>
          <p:cNvGrpSpPr/>
          <p:nvPr/>
        </p:nvGrpSpPr>
        <p:grpSpPr>
          <a:xfrm>
            <a:off x="8383452" y="2386100"/>
            <a:ext cx="7795704" cy="7808955"/>
            <a:chOff x="0" y="-6135"/>
            <a:chExt cx="7795701" cy="7808959"/>
          </a:xfrm>
        </p:grpSpPr>
        <p:sp>
          <p:nvSpPr>
            <p:cNvPr id="3239" name="Shape 3239"/>
            <p:cNvSpPr/>
            <p:nvPr/>
          </p:nvSpPr>
          <p:spPr>
            <a:xfrm>
              <a:off x="2657476" y="-6135"/>
              <a:ext cx="2284278" cy="10060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71437" tIns="71437" rIns="71437" bIns="71437" numCol="1" anchor="ctr">
              <a:spAutoFit/>
            </a:bodyPr>
            <a:lstStyle>
              <a:lvl1pPr>
                <a:defRPr sz="5600"/>
              </a:lvl1pPr>
            </a:lstStyle>
            <a:p>
              <a:pPr defTabSz="821141"/>
              <a:r>
                <a:rPr b="0">
                  <a:latin typeface="Helvetica Light"/>
                  <a:ea typeface="ＭＳ Ｐゴシック" charset="0"/>
                  <a:cs typeface="+mn-cs"/>
                  <a:sym typeface="Helvetica Light"/>
                </a:rPr>
                <a:t>Output</a:t>
              </a:r>
            </a:p>
          </p:txBody>
        </p:sp>
        <p:pic>
          <p:nvPicPr>
            <p:cNvPr id="3240" name="pasted-image.pdf"/>
            <p:cNvPicPr>
              <a:picLocks noChangeAspect="1"/>
            </p:cNvPicPr>
            <p:nvPr/>
          </p:nvPicPr>
          <p:blipFill>
            <a:blip r:embed="rId4"/>
            <a:stretch>
              <a:fillRect/>
            </a:stretch>
          </p:blipFill>
          <p:spPr>
            <a:xfrm>
              <a:off x="0" y="1001747"/>
              <a:ext cx="7795701" cy="6801077"/>
            </a:xfrm>
            <a:prstGeom prst="rect">
              <a:avLst/>
            </a:prstGeom>
            <a:ln w="12700" cap="flat">
              <a:noFill/>
              <a:miter lim="400000"/>
            </a:ln>
            <a:effectLst/>
          </p:spPr>
        </p:pic>
      </p:grpSp>
      <p:grpSp>
        <p:nvGrpSpPr>
          <p:cNvPr id="3244" name="Group 3244"/>
          <p:cNvGrpSpPr/>
          <p:nvPr/>
        </p:nvGrpSpPr>
        <p:grpSpPr>
          <a:xfrm>
            <a:off x="16063736" y="2386104"/>
            <a:ext cx="8426776" cy="8244083"/>
            <a:chOff x="0" y="-6126"/>
            <a:chExt cx="8426773" cy="8244086"/>
          </a:xfrm>
        </p:grpSpPr>
        <p:pic>
          <p:nvPicPr>
            <p:cNvPr id="3242" name="Screen Shot 2017-01-11 at 2.36.35 AM.png"/>
            <p:cNvPicPr>
              <a:picLocks noChangeAspect="1"/>
            </p:cNvPicPr>
            <p:nvPr/>
          </p:nvPicPr>
          <p:blipFill>
            <a:blip r:embed="rId5"/>
            <a:stretch>
              <a:fillRect/>
            </a:stretch>
          </p:blipFill>
          <p:spPr>
            <a:xfrm>
              <a:off x="0" y="669469"/>
              <a:ext cx="8426773" cy="7568491"/>
            </a:xfrm>
            <a:prstGeom prst="rect">
              <a:avLst/>
            </a:prstGeom>
            <a:ln w="12700" cap="flat">
              <a:noFill/>
              <a:miter lim="400000"/>
            </a:ln>
            <a:effectLst/>
          </p:spPr>
        </p:pic>
        <p:sp>
          <p:nvSpPr>
            <p:cNvPr id="3243" name="Shape 3243"/>
            <p:cNvSpPr/>
            <p:nvPr/>
          </p:nvSpPr>
          <p:spPr>
            <a:xfrm>
              <a:off x="2167159" y="-6126"/>
              <a:ext cx="4092463" cy="10060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71437" tIns="71437" rIns="71437" bIns="71437" numCol="1" anchor="ctr">
              <a:spAutoFit/>
            </a:bodyPr>
            <a:lstStyle>
              <a:lvl1pPr>
                <a:defRPr sz="5600"/>
              </a:lvl1pPr>
            </a:lstStyle>
            <a:p>
              <a:pPr defTabSz="821141"/>
              <a:r>
                <a:rPr b="0">
                  <a:latin typeface="Helvetica Light"/>
                  <a:ea typeface="ＭＳ Ｐゴシック" charset="0"/>
                  <a:cs typeface="+mn-cs"/>
                  <a:sym typeface="Helvetica Light"/>
                </a:rPr>
                <a:t>Ground truth</a:t>
              </a:r>
            </a:p>
          </p:txBody>
        </p:sp>
      </p:grpSp>
      <p:pic>
        <p:nvPicPr>
          <p:cNvPr id="3245" name="pasted-image.pdf"/>
          <p:cNvPicPr>
            <a:picLocks noChangeAspect="1"/>
          </p:cNvPicPr>
          <p:nvPr/>
        </p:nvPicPr>
        <p:blipFill>
          <a:blip r:embed="rId6"/>
          <a:stretch>
            <a:fillRect/>
          </a:stretch>
        </p:blipFill>
        <p:spPr>
          <a:xfrm>
            <a:off x="7000396" y="10772764"/>
            <a:ext cx="10561816" cy="2112365"/>
          </a:xfrm>
          <a:prstGeom prst="rect">
            <a:avLst/>
          </a:prstGeom>
          <a:ln w="12700">
            <a:miter lim="400000"/>
          </a:ln>
        </p:spPr>
      </p:pic>
      <p:sp>
        <p:nvSpPr>
          <p:cNvPr id="3247" name="Shape 3247"/>
          <p:cNvSpPr/>
          <p:nvPr/>
        </p:nvSpPr>
        <p:spPr>
          <a:xfrm>
            <a:off x="2910550" y="395022"/>
            <a:ext cx="18545091" cy="1375327"/>
          </a:xfrm>
          <a:prstGeom prst="rect">
            <a:avLst/>
          </a:prstGeom>
          <a:ln w="12700">
            <a:miter lim="400000"/>
          </a:ln>
          <a:extLst>
            <a:ext uri="{C572A759-6A51-4108-AA02-DFA0A04FC94B}">
              <ma14:wrappingTextBoxFlag xmlns="" xmlns:ma14="http://schemas.microsoft.com/office/mac/drawingml/2011/main" val="1"/>
            </a:ext>
          </a:extLst>
        </p:spPr>
        <p:txBody>
          <a:bodyPr wrap="none" lIns="71413" tIns="71413" rIns="71413" bIns="71413" anchor="ctr">
            <a:spAutoFit/>
          </a:bodyPr>
          <a:lstStyle>
            <a:lvl1pPr>
              <a:defRPr sz="8000"/>
            </a:lvl1pPr>
          </a:lstStyle>
          <a:p>
            <a:pPr defTabSz="821141"/>
            <a:r>
              <a:rPr lang="en-US" b="0" dirty="0">
                <a:latin typeface="Helvetica Light"/>
                <a:ea typeface="ＭＳ Ｐゴシック" charset="0"/>
                <a:cs typeface="+mn-cs"/>
                <a:sym typeface="Helvetica Light"/>
              </a:rPr>
              <a:t>Regressing to pixel values doesn’t work </a:t>
            </a:r>
            <a:r>
              <a:rPr lang="en-US" b="0" dirty="0">
                <a:latin typeface="Helvetica Light"/>
                <a:ea typeface="ＭＳ Ｐゴシック" charset="0"/>
                <a:cs typeface="+mn-cs"/>
                <a:sym typeface="Wingdings" panose="05000000000000000000" pitchFamily="2" charset="2"/>
              </a:rPr>
              <a:t></a:t>
            </a:r>
            <a:endParaRPr b="0" dirty="0">
              <a:latin typeface="Helvetica Light"/>
              <a:ea typeface="ＭＳ Ｐゴシック" charset="0"/>
              <a:cs typeface="+mn-cs"/>
              <a:sym typeface="Helvetica Light"/>
            </a:endParaRPr>
          </a:p>
        </p:txBody>
      </p:sp>
      <p:sp>
        <p:nvSpPr>
          <p:cNvPr id="13" name="TextBox 12"/>
          <p:cNvSpPr txBox="1"/>
          <p:nvPr/>
        </p:nvSpPr>
        <p:spPr>
          <a:xfrm>
            <a:off x="17563255" y="12703758"/>
            <a:ext cx="6679180" cy="1012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4800" b="0" kern="1200" dirty="0">
                <a:ea typeface="ＭＳ Ｐゴシック" charset="0"/>
                <a:cs typeface="+mn-cs"/>
                <a:sym typeface="Helvetica Light"/>
              </a:rPr>
              <a:t>Slide by Richard Zhang</a:t>
            </a:r>
          </a:p>
        </p:txBody>
      </p:sp>
    </p:spTree>
    <p:extLst>
      <p:ext uri="{BB962C8B-B14F-4D97-AF65-F5344CB8AC3E}">
        <p14:creationId xmlns:p14="http://schemas.microsoft.com/office/powerpoint/2010/main" val="238331987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4"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1" name="pasted-image.pdf"/>
          <p:cNvPicPr>
            <a:picLocks noChangeAspect="1"/>
          </p:cNvPicPr>
          <p:nvPr/>
        </p:nvPicPr>
        <p:blipFill>
          <a:blip r:embed="rId3"/>
          <a:stretch>
            <a:fillRect/>
          </a:stretch>
        </p:blipFill>
        <p:spPr>
          <a:xfrm>
            <a:off x="9254036" y="402126"/>
            <a:ext cx="12375544" cy="11090101"/>
          </a:xfrm>
          <a:prstGeom prst="rect">
            <a:avLst/>
          </a:prstGeom>
          <a:ln w="12700">
            <a:miter lim="400000"/>
          </a:ln>
        </p:spPr>
      </p:pic>
      <p:pic>
        <p:nvPicPr>
          <p:cNvPr id="3252" name="Screen Shot 2017-01-11 at 2.36.35 AM-filtered.png"/>
          <p:cNvPicPr>
            <a:picLocks noChangeAspect="1"/>
          </p:cNvPicPr>
          <p:nvPr/>
        </p:nvPicPr>
        <p:blipFill>
          <a:blip r:embed="rId4"/>
          <a:stretch>
            <a:fillRect/>
          </a:stretch>
        </p:blipFill>
        <p:spPr>
          <a:xfrm>
            <a:off x="2896267" y="-146459"/>
            <a:ext cx="6508421" cy="5845525"/>
          </a:xfrm>
          <a:prstGeom prst="rect">
            <a:avLst/>
          </a:prstGeom>
          <a:ln w="12700">
            <a:miter lim="400000"/>
          </a:ln>
        </p:spPr>
      </p:pic>
      <p:sp>
        <p:nvSpPr>
          <p:cNvPr id="3253" name="Shape 3253"/>
          <p:cNvSpPr/>
          <p:nvPr/>
        </p:nvSpPr>
        <p:spPr>
          <a:xfrm>
            <a:off x="6250964" y="2142983"/>
            <a:ext cx="583608" cy="552333"/>
          </a:xfrm>
          <a:prstGeom prst="ellipse">
            <a:avLst/>
          </a:prstGeom>
          <a:ln w="101600">
            <a:solidFill>
              <a:srgbClr val="FFFFFF"/>
            </a:solidFill>
            <a:prstDash val="sysDot"/>
            <a:miter lim="400000"/>
          </a:ln>
        </p:spPr>
        <p:txBody>
          <a:bodyPr lIns="71413" tIns="71413" rIns="71413" bIns="71413" anchor="ctr"/>
          <a:lstStyle/>
          <a:p>
            <a:pPr defTabSz="821141">
              <a:defRPr sz="3200"/>
            </a:pPr>
            <a:endParaRPr sz="3200" b="0">
              <a:latin typeface="Helvetica Light"/>
              <a:ea typeface="ＭＳ Ｐゴシック" charset="0"/>
              <a:cs typeface="+mn-cs"/>
              <a:sym typeface="Helvetica Light"/>
            </a:endParaRPr>
          </a:p>
        </p:txBody>
      </p:sp>
      <p:sp>
        <p:nvSpPr>
          <p:cNvPr id="3254" name="Shape 3254"/>
          <p:cNvSpPr/>
          <p:nvPr/>
        </p:nvSpPr>
        <p:spPr>
          <a:xfrm>
            <a:off x="14872300" y="4208010"/>
            <a:ext cx="583608" cy="552333"/>
          </a:xfrm>
          <a:prstGeom prst="ellipse">
            <a:avLst/>
          </a:prstGeom>
          <a:ln w="101600">
            <a:solidFill>
              <a:srgbClr val="FFFFFF"/>
            </a:solidFill>
            <a:prstDash val="sysDot"/>
            <a:miter lim="400000"/>
          </a:ln>
        </p:spPr>
        <p:txBody>
          <a:bodyPr lIns="71413" tIns="71413" rIns="71413" bIns="71413" anchor="ctr"/>
          <a:lstStyle/>
          <a:p>
            <a:pPr defTabSz="821141">
              <a:defRPr sz="3200"/>
            </a:pPr>
            <a:endParaRPr sz="3200" b="0">
              <a:latin typeface="Helvetica Light"/>
              <a:ea typeface="ＭＳ Ｐゴシック" charset="0"/>
              <a:cs typeface="+mn-cs"/>
              <a:sym typeface="Helvetica Light"/>
            </a:endParaRPr>
          </a:p>
        </p:txBody>
      </p:sp>
      <p:sp>
        <p:nvSpPr>
          <p:cNvPr id="3255" name="Shape 3255"/>
          <p:cNvSpPr/>
          <p:nvPr/>
        </p:nvSpPr>
        <p:spPr>
          <a:xfrm>
            <a:off x="17244572" y="6115332"/>
            <a:ext cx="583608" cy="552333"/>
          </a:xfrm>
          <a:prstGeom prst="ellipse">
            <a:avLst/>
          </a:prstGeom>
          <a:ln w="101600">
            <a:solidFill>
              <a:srgbClr val="FFFFFF"/>
            </a:solidFill>
            <a:prstDash val="sysDot"/>
            <a:miter lim="400000"/>
          </a:ln>
        </p:spPr>
        <p:txBody>
          <a:bodyPr lIns="71413" tIns="71413" rIns="71413" bIns="71413" anchor="ctr"/>
          <a:lstStyle/>
          <a:p>
            <a:pPr defTabSz="821141">
              <a:defRPr sz="3200"/>
            </a:pPr>
            <a:endParaRPr sz="3200" b="0">
              <a:latin typeface="Helvetica Light"/>
              <a:ea typeface="ＭＳ Ｐゴシック" charset="0"/>
              <a:cs typeface="+mn-cs"/>
              <a:sym typeface="Helvetica Light"/>
            </a:endParaRPr>
          </a:p>
        </p:txBody>
      </p:sp>
      <p:grpSp>
        <p:nvGrpSpPr>
          <p:cNvPr id="3260" name="Group 3260"/>
          <p:cNvGrpSpPr/>
          <p:nvPr/>
        </p:nvGrpSpPr>
        <p:grpSpPr>
          <a:xfrm>
            <a:off x="15191470" y="4490582"/>
            <a:ext cx="2361173" cy="1889221"/>
            <a:chOff x="0" y="0"/>
            <a:chExt cx="2361170" cy="1889219"/>
          </a:xfrm>
        </p:grpSpPr>
        <p:sp>
          <p:nvSpPr>
            <p:cNvPr id="3256" name="Shape 3256"/>
            <p:cNvSpPr/>
            <p:nvPr/>
          </p:nvSpPr>
          <p:spPr>
            <a:xfrm>
              <a:off x="-1" y="0"/>
              <a:ext cx="2361172" cy="1889220"/>
            </a:xfrm>
            <a:prstGeom prst="line">
              <a:avLst/>
            </a:prstGeom>
            <a:noFill/>
            <a:ln w="88900" cap="flat">
              <a:solidFill>
                <a:srgbClr val="FFFFFF"/>
              </a:solidFill>
              <a:prstDash val="sysDot"/>
              <a:miter lim="400000"/>
            </a:ln>
            <a:effectLst/>
          </p:spPr>
          <p:txBody>
            <a:bodyPr wrap="square" lIns="71437" tIns="71437" rIns="71437" bIns="71437" numCol="1" anchor="ctr">
              <a:noAutofit/>
            </a:bodyPr>
            <a:lstStyle/>
            <a:p>
              <a:pPr defTabSz="821141">
                <a:defRPr sz="3200"/>
              </a:pPr>
              <a:endParaRPr sz="3200" b="0">
                <a:latin typeface="Helvetica Light"/>
                <a:ea typeface="ＭＳ Ｐゴシック" charset="0"/>
                <a:cs typeface="+mn-cs"/>
                <a:sym typeface="Helvetica Light"/>
              </a:endParaRPr>
            </a:p>
          </p:txBody>
        </p:sp>
        <p:grpSp>
          <p:nvGrpSpPr>
            <p:cNvPr id="3259" name="Group 3259"/>
            <p:cNvGrpSpPr/>
            <p:nvPr/>
          </p:nvGrpSpPr>
          <p:grpSpPr>
            <a:xfrm rot="1620009">
              <a:off x="969044" y="759858"/>
              <a:ext cx="351645" cy="333785"/>
              <a:chOff x="0" y="0"/>
              <a:chExt cx="351643" cy="333784"/>
            </a:xfrm>
          </p:grpSpPr>
          <p:sp>
            <p:nvSpPr>
              <p:cNvPr id="3257" name="Shape 3257"/>
              <p:cNvSpPr/>
              <p:nvPr/>
            </p:nvSpPr>
            <p:spPr>
              <a:xfrm flipH="1">
                <a:off x="0" y="-1"/>
                <a:ext cx="333785" cy="333786"/>
              </a:xfrm>
              <a:prstGeom prst="line">
                <a:avLst/>
              </a:prstGeom>
              <a:noFill/>
              <a:ln w="114300" cap="flat">
                <a:solidFill>
                  <a:srgbClr val="FFFFFF"/>
                </a:solidFill>
                <a:prstDash val="solid"/>
                <a:miter lim="400000"/>
              </a:ln>
              <a:effectLst/>
            </p:spPr>
            <p:txBody>
              <a:bodyPr wrap="square" lIns="71437" tIns="71437" rIns="71437" bIns="71437" numCol="1" anchor="ctr">
                <a:noAutofit/>
              </a:bodyPr>
              <a:lstStyle/>
              <a:p>
                <a:pPr defTabSz="821141">
                  <a:defRPr sz="3200"/>
                </a:pPr>
                <a:endParaRPr sz="3200" b="0">
                  <a:latin typeface="Helvetica Light"/>
                  <a:ea typeface="ＭＳ Ｐゴシック" charset="0"/>
                  <a:cs typeface="+mn-cs"/>
                  <a:sym typeface="Helvetica Light"/>
                </a:endParaRPr>
              </a:p>
            </p:txBody>
          </p:sp>
          <p:sp>
            <p:nvSpPr>
              <p:cNvPr id="3258" name="Shape 3258"/>
              <p:cNvSpPr/>
              <p:nvPr/>
            </p:nvSpPr>
            <p:spPr>
              <a:xfrm>
                <a:off x="17859" y="-1"/>
                <a:ext cx="333785" cy="333786"/>
              </a:xfrm>
              <a:prstGeom prst="line">
                <a:avLst/>
              </a:prstGeom>
              <a:noFill/>
              <a:ln w="114300" cap="flat">
                <a:solidFill>
                  <a:srgbClr val="FFFFFF"/>
                </a:solidFill>
                <a:prstDash val="solid"/>
                <a:miter lim="400000"/>
              </a:ln>
              <a:effectLst/>
            </p:spPr>
            <p:txBody>
              <a:bodyPr wrap="square" lIns="71437" tIns="71437" rIns="71437" bIns="71437" numCol="1" anchor="ctr">
                <a:noAutofit/>
              </a:bodyPr>
              <a:lstStyle/>
              <a:p>
                <a:pPr defTabSz="821141">
                  <a:defRPr sz="3200"/>
                </a:pPr>
                <a:endParaRPr sz="3200" b="0">
                  <a:latin typeface="Helvetica Light"/>
                  <a:ea typeface="ＭＳ Ｐゴシック" charset="0"/>
                  <a:cs typeface="+mn-cs"/>
                  <a:sym typeface="Helvetica Light"/>
                </a:endParaRPr>
              </a:p>
            </p:txBody>
          </p:sp>
        </p:grpSp>
      </p:grpSp>
      <p:pic>
        <p:nvPicPr>
          <p:cNvPr id="3261" name="pasted-image.pdf"/>
          <p:cNvPicPr>
            <a:picLocks noChangeAspect="1"/>
          </p:cNvPicPr>
          <p:nvPr/>
        </p:nvPicPr>
        <p:blipFill>
          <a:blip r:embed="rId5"/>
          <a:stretch>
            <a:fillRect/>
          </a:stretch>
        </p:blipFill>
        <p:spPr>
          <a:xfrm>
            <a:off x="7000396" y="10772764"/>
            <a:ext cx="10561816" cy="2112365"/>
          </a:xfrm>
          <a:prstGeom prst="rect">
            <a:avLst/>
          </a:prstGeom>
          <a:ln w="12700">
            <a:miter lim="400000"/>
          </a:ln>
        </p:spPr>
      </p:pic>
      <p:pic>
        <p:nvPicPr>
          <p:cNvPr id="3262" name="ours_fullres (1).png"/>
          <p:cNvPicPr>
            <a:picLocks noChangeAspect="1"/>
          </p:cNvPicPr>
          <p:nvPr/>
        </p:nvPicPr>
        <p:blipFill>
          <a:blip r:embed="rId6"/>
          <a:stretch>
            <a:fillRect/>
          </a:stretch>
        </p:blipFill>
        <p:spPr>
          <a:xfrm>
            <a:off x="12340314" y="1067554"/>
            <a:ext cx="2436893" cy="2112365"/>
          </a:xfrm>
          <a:prstGeom prst="rect">
            <a:avLst/>
          </a:prstGeom>
          <a:ln w="25400">
            <a:solidFill>
              <a:srgbClr val="000000"/>
            </a:solidFill>
            <a:miter lim="400000"/>
          </a:ln>
        </p:spPr>
      </p:pic>
      <p:pic>
        <p:nvPicPr>
          <p:cNvPr id="3263" name="ours_fullres.png"/>
          <p:cNvPicPr>
            <a:picLocks noChangeAspect="1"/>
          </p:cNvPicPr>
          <p:nvPr/>
        </p:nvPicPr>
        <p:blipFill>
          <a:blip r:embed="rId7"/>
          <a:stretch>
            <a:fillRect/>
          </a:stretch>
        </p:blipFill>
        <p:spPr>
          <a:xfrm>
            <a:off x="19384332" y="6494578"/>
            <a:ext cx="2436888" cy="2112365"/>
          </a:xfrm>
          <a:prstGeom prst="rect">
            <a:avLst/>
          </a:prstGeom>
          <a:ln w="25400">
            <a:solidFill>
              <a:srgbClr val="000000"/>
            </a:solidFill>
            <a:miter lim="400000"/>
          </a:ln>
        </p:spPr>
      </p:pic>
      <p:pic>
        <p:nvPicPr>
          <p:cNvPr id="3264" name="pasted-image.pdf"/>
          <p:cNvPicPr>
            <a:picLocks noChangeAspect="1"/>
          </p:cNvPicPr>
          <p:nvPr/>
        </p:nvPicPr>
        <p:blipFill>
          <a:blip r:embed="rId8"/>
          <a:srcRect l="1003" t="2744" r="2398" b="1949"/>
          <a:stretch>
            <a:fillRect/>
          </a:stretch>
        </p:blipFill>
        <p:spPr>
          <a:xfrm>
            <a:off x="17150900" y="2972133"/>
            <a:ext cx="2483501" cy="2137648"/>
          </a:xfrm>
          <a:prstGeom prst="rect">
            <a:avLst/>
          </a:prstGeom>
          <a:ln w="25400">
            <a:solidFill>
              <a:srgbClr val="000000"/>
            </a:solidFill>
            <a:miter lim="400000"/>
          </a:ln>
        </p:spPr>
      </p:pic>
      <p:sp>
        <p:nvSpPr>
          <p:cNvPr id="16" name="TextBox 15"/>
          <p:cNvSpPr txBox="1"/>
          <p:nvPr/>
        </p:nvSpPr>
        <p:spPr>
          <a:xfrm>
            <a:off x="17563255" y="12703758"/>
            <a:ext cx="6679180" cy="1012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4800" b="0" kern="1200" dirty="0">
                <a:ea typeface="ＭＳ Ｐゴシック" charset="0"/>
                <a:cs typeface="+mn-cs"/>
                <a:sym typeface="Helvetica Light"/>
              </a:rPr>
              <a:t>Slide by Richard Zhang</a:t>
            </a:r>
          </a:p>
        </p:txBody>
      </p:sp>
    </p:spTree>
    <p:extLst>
      <p:ext uri="{BB962C8B-B14F-4D97-AF65-F5344CB8AC3E}">
        <p14:creationId xmlns:p14="http://schemas.microsoft.com/office/powerpoint/2010/main" val="888610112"/>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25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326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3255"/>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32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3260"/>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3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3" grpId="0" animBg="1" advAuto="0"/>
      <p:bldP spid="3254" grpId="0" animBg="1" advAuto="0"/>
      <p:bldP spid="3255" grpId="0" animBg="1" advAuto="0"/>
      <p:bldP spid="3260" grpId="0" animBg="1" advAuto="0"/>
      <p:bldP spid="3262" grpId="0" animBg="1" advAuto="0"/>
      <p:bldP spid="3263" grpId="0" animBg="1" advAuto="0"/>
      <p:bldP spid="3264"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846789" y="2146107"/>
            <a:ext cx="12435840" cy="11150352"/>
          </a:xfrm>
          <a:prstGeom prst="rect">
            <a:avLst/>
          </a:prstGeom>
        </p:spPr>
      </p:pic>
      <p:sp>
        <p:nvSpPr>
          <p:cNvPr id="14" name="Title 1"/>
          <p:cNvSpPr>
            <a:spLocks noGrp="1"/>
          </p:cNvSpPr>
          <p:nvPr>
            <p:ph type="title"/>
          </p:nvPr>
        </p:nvSpPr>
        <p:spPr>
          <a:xfrm>
            <a:off x="8021" y="3"/>
            <a:ext cx="21031200" cy="2651125"/>
          </a:xfrm>
        </p:spPr>
        <p:txBody>
          <a:bodyPr/>
          <a:lstStyle/>
          <a:p>
            <a:pPr>
              <a:tabLst>
                <a:tab pos="889011" algn="l"/>
              </a:tabLst>
            </a:pPr>
            <a:r>
              <a:rPr lang="en-US" dirty="0"/>
              <a:t>	Better Loss Function</a:t>
            </a:r>
          </a:p>
        </p:txBody>
      </p:sp>
      <p:sp>
        <p:nvSpPr>
          <p:cNvPr id="22" name="TextBox 21"/>
          <p:cNvSpPr txBox="1"/>
          <p:nvPr/>
        </p:nvSpPr>
        <p:spPr>
          <a:xfrm>
            <a:off x="14469982" y="248344"/>
            <a:ext cx="8234725" cy="1815882"/>
          </a:xfrm>
          <a:prstGeom prst="rect">
            <a:avLst/>
          </a:prstGeom>
          <a:noFill/>
        </p:spPr>
        <p:txBody>
          <a:bodyPr wrap="square" rtlCol="0">
            <a:spAutoFit/>
          </a:bodyPr>
          <a:lstStyle/>
          <a:p>
            <a:pPr defTabSz="1828823" hangingPunct="1">
              <a:defRPr/>
            </a:pPr>
            <a:r>
              <a:rPr lang="en-US" sz="6400" kern="1200" dirty="0">
                <a:solidFill>
                  <a:prstClr val="black"/>
                </a:solidFill>
                <a:latin typeface="Calibri" panose="020F0502020204030204"/>
                <a:ea typeface="ＭＳ Ｐゴシック" charset="0"/>
                <a:cs typeface="+mn-cs"/>
              </a:rPr>
              <a:t>Colors in </a:t>
            </a:r>
            <a:r>
              <a:rPr lang="en-US" sz="6400" i="1" kern="1200" dirty="0">
                <a:solidFill>
                  <a:prstClr val="black"/>
                </a:solidFill>
                <a:latin typeface="Calibri" panose="020F0502020204030204"/>
                <a:ea typeface="ＭＳ Ｐゴシック" charset="0"/>
                <a:cs typeface="+mn-cs"/>
              </a:rPr>
              <a:t>ab</a:t>
            </a:r>
            <a:r>
              <a:rPr lang="en-US" sz="6400" kern="1200" dirty="0">
                <a:solidFill>
                  <a:prstClr val="black"/>
                </a:solidFill>
                <a:latin typeface="Calibri" panose="020F0502020204030204"/>
                <a:ea typeface="ＭＳ Ｐゴシック" charset="0"/>
                <a:cs typeface="+mn-cs"/>
              </a:rPr>
              <a:t> space</a:t>
            </a:r>
          </a:p>
          <a:p>
            <a:pPr defTabSz="1828823" hangingPunct="1">
              <a:defRPr/>
            </a:pPr>
            <a:r>
              <a:rPr lang="en-US" sz="4800" b="0" kern="1200" dirty="0">
                <a:solidFill>
                  <a:prstClr val="black"/>
                </a:solidFill>
                <a:latin typeface="Calibri" panose="020F0502020204030204"/>
                <a:ea typeface="ＭＳ Ｐゴシック" charset="0"/>
                <a:cs typeface="+mn-cs"/>
              </a:rPr>
              <a:t>(discrete)</a:t>
            </a:r>
          </a:p>
        </p:txBody>
      </p:sp>
      <p:pic>
        <p:nvPicPr>
          <p:cNvPr id="12" name="Picture 11"/>
          <p:cNvPicPr>
            <a:picLocks noChangeAspect="1"/>
          </p:cNvPicPr>
          <p:nvPr/>
        </p:nvPicPr>
        <p:blipFill>
          <a:blip r:embed="rId4"/>
          <a:stretch>
            <a:fillRect/>
          </a:stretch>
        </p:blipFill>
        <p:spPr>
          <a:xfrm>
            <a:off x="270938" y="10744061"/>
            <a:ext cx="12057165" cy="1564944"/>
          </a:xfrm>
          <a:prstGeom prst="rect">
            <a:avLst/>
          </a:prstGeom>
        </p:spPr>
      </p:pic>
      <p:sp>
        <p:nvSpPr>
          <p:cNvPr id="13" name="Rectangle 12"/>
          <p:cNvSpPr/>
          <p:nvPr/>
        </p:nvSpPr>
        <p:spPr>
          <a:xfrm>
            <a:off x="666055" y="6705600"/>
            <a:ext cx="8630653" cy="1540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endParaRPr lang="en-US" sz="3600" b="0" kern="1200">
              <a:solidFill>
                <a:prstClr val="white"/>
              </a:solidFill>
              <a:latin typeface="Calibri" panose="020F0502020204030204"/>
            </a:endParaRPr>
          </a:p>
        </p:txBody>
      </p:sp>
      <p:sp>
        <p:nvSpPr>
          <p:cNvPr id="17" name="Rectangle 16"/>
          <p:cNvSpPr/>
          <p:nvPr/>
        </p:nvSpPr>
        <p:spPr>
          <a:xfrm>
            <a:off x="76245" y="8585197"/>
            <a:ext cx="12192000" cy="4453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endParaRPr lang="en-US" sz="3600" b="0" kern="1200">
              <a:solidFill>
                <a:prstClr val="white"/>
              </a:solidFill>
              <a:latin typeface="Calibri" panose="020F0502020204030204"/>
            </a:endParaRPr>
          </a:p>
        </p:txBody>
      </p:sp>
      <p:sp>
        <p:nvSpPr>
          <p:cNvPr id="3" name="Slide Number Placeholder 2"/>
          <p:cNvSpPr>
            <a:spLocks noGrp="1"/>
          </p:cNvSpPr>
          <p:nvPr>
            <p:ph type="sldNum" sz="quarter" idx="12"/>
          </p:nvPr>
        </p:nvSpPr>
        <p:spPr/>
        <p:txBody>
          <a:bodyPr/>
          <a:lstStyle/>
          <a:p>
            <a:pPr defTabSz="1828823" hangingPunct="1">
              <a:defRPr/>
            </a:pPr>
            <a:fld id="{9AFD1A69-E064-B346-A8E4-E3F25585DE1A}" type="slidenum">
              <a:rPr lang="en-US" b="0" kern="1200">
                <a:solidFill>
                  <a:prstClr val="black">
                    <a:tint val="75000"/>
                  </a:prstClr>
                </a:solidFill>
                <a:latin typeface="Arial" charset="0"/>
                <a:ea typeface="ＭＳ Ｐゴシック" charset="0"/>
                <a:cs typeface="+mn-cs"/>
              </a:rPr>
              <a:pPr defTabSz="1828823" hangingPunct="1">
                <a:defRPr/>
              </a:pPr>
              <a:t>34</a:t>
            </a:fld>
            <a:endParaRPr lang="en-US" b="0" kern="1200">
              <a:solidFill>
                <a:prstClr val="black">
                  <a:tint val="75000"/>
                </a:prstClr>
              </a:solidFill>
              <a:latin typeface="Arial" charset="0"/>
              <a:ea typeface="ＭＳ Ｐゴシック" charset="0"/>
              <a:cs typeface="+mn-cs"/>
            </a:endParaRPr>
          </a:p>
        </p:txBody>
      </p:sp>
      <p:sp>
        <p:nvSpPr>
          <p:cNvPr id="20" name="Rectangle 19"/>
          <p:cNvSpPr/>
          <p:nvPr/>
        </p:nvSpPr>
        <p:spPr>
          <a:xfrm>
            <a:off x="1111171" y="10365861"/>
            <a:ext cx="11667280" cy="146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endParaRPr lang="en-US" sz="3600" b="0" kern="1200">
              <a:solidFill>
                <a:prstClr val="white"/>
              </a:solidFill>
              <a:latin typeface="Calibri" panose="020F0502020204030204"/>
            </a:endParaRPr>
          </a:p>
        </p:txBody>
      </p:sp>
      <p:sp>
        <p:nvSpPr>
          <p:cNvPr id="23" name="Rectangle 22"/>
          <p:cNvSpPr/>
          <p:nvPr/>
        </p:nvSpPr>
        <p:spPr>
          <a:xfrm>
            <a:off x="1111171" y="10365861"/>
            <a:ext cx="11667280" cy="146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endParaRPr lang="en-US" sz="3600" b="0" kern="1200">
              <a:solidFill>
                <a:prstClr val="white"/>
              </a:solidFill>
              <a:latin typeface="Calibri" panose="020F0502020204030204"/>
            </a:endParaRPr>
          </a:p>
        </p:txBody>
      </p:sp>
      <p:sp>
        <p:nvSpPr>
          <p:cNvPr id="24" name="Content Placeholder 2"/>
          <p:cNvSpPr txBox="1">
            <a:spLocks/>
          </p:cNvSpPr>
          <p:nvPr/>
        </p:nvSpPr>
        <p:spPr>
          <a:xfrm>
            <a:off x="270935" y="3957219"/>
            <a:ext cx="14199048" cy="8048667"/>
          </a:xfrm>
          <a:prstGeom prst="rect">
            <a:avLst/>
          </a:prstGeom>
        </p:spPr>
        <p:txBody>
          <a:bodyPr vert="horz" lIns="182880" tIns="91440" rIns="182880" bIns="9144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6" indent="-457206" defTabSz="1828823">
              <a:spcBef>
                <a:spcPts val="2000"/>
              </a:spcBef>
              <a:defRPr/>
            </a:pPr>
            <a:r>
              <a:rPr lang="en-US" sz="5200" b="0" dirty="0">
                <a:solidFill>
                  <a:prstClr val="black"/>
                </a:solidFill>
                <a:latin typeface="Helvetica Light" charset="0"/>
                <a:ea typeface="Helvetica Light" charset="0"/>
                <a:cs typeface="Helvetica Light" charset="0"/>
              </a:rPr>
              <a:t>Regression with L2 loss inadequate</a:t>
            </a:r>
          </a:p>
          <a:p>
            <a:pPr marL="457206" indent="-457206" defTabSz="1828823">
              <a:spcBef>
                <a:spcPts val="2000"/>
              </a:spcBef>
              <a:defRPr/>
            </a:pPr>
            <a:endParaRPr lang="en-US" sz="5200" b="0" dirty="0">
              <a:solidFill>
                <a:prstClr val="black"/>
              </a:solidFill>
              <a:latin typeface="Helvetica Light" charset="0"/>
              <a:ea typeface="Helvetica Light" charset="0"/>
              <a:cs typeface="Helvetica Light" charset="0"/>
            </a:endParaRPr>
          </a:p>
          <a:p>
            <a:pPr marL="457206" indent="-457206" defTabSz="1828823">
              <a:spcBef>
                <a:spcPts val="2000"/>
              </a:spcBef>
              <a:defRPr/>
            </a:pPr>
            <a:endParaRPr lang="en-US" sz="5200" b="0" dirty="0">
              <a:solidFill>
                <a:prstClr val="black"/>
              </a:solidFill>
              <a:latin typeface="Helvetica Light" charset="0"/>
              <a:ea typeface="Helvetica Light" charset="0"/>
              <a:cs typeface="Helvetica Light" charset="0"/>
            </a:endParaRPr>
          </a:p>
          <a:p>
            <a:pPr marL="457206" indent="-457206" defTabSz="1828823">
              <a:spcBef>
                <a:spcPts val="2000"/>
              </a:spcBef>
              <a:defRPr/>
            </a:pPr>
            <a:r>
              <a:rPr lang="en-US" sz="5200" b="0" dirty="0">
                <a:solidFill>
                  <a:prstClr val="black"/>
                </a:solidFill>
                <a:latin typeface="Helvetica Light" charset="0"/>
                <a:ea typeface="Helvetica Light" charset="0"/>
                <a:cs typeface="Helvetica Light" charset="0"/>
              </a:rPr>
              <a:t>Use per-pixel multinomial classification</a:t>
            </a:r>
          </a:p>
          <a:p>
            <a:pPr marL="457206" indent="-457206" defTabSz="1828823">
              <a:spcBef>
                <a:spcPts val="2000"/>
              </a:spcBef>
              <a:defRPr/>
            </a:pPr>
            <a:endParaRPr lang="en-US" sz="5200" b="0" dirty="0">
              <a:solidFill>
                <a:prstClr val="black"/>
              </a:solidFill>
              <a:latin typeface="Helvetica Light" charset="0"/>
              <a:ea typeface="Helvetica Light" charset="0"/>
              <a:cs typeface="Helvetica Light" charset="0"/>
            </a:endParaRPr>
          </a:p>
          <a:p>
            <a:pPr marL="457206" indent="-457206" defTabSz="1828823">
              <a:spcBef>
                <a:spcPts val="2000"/>
              </a:spcBef>
              <a:defRPr/>
            </a:pPr>
            <a:endParaRPr lang="en-US" sz="5200" b="0" dirty="0">
              <a:solidFill>
                <a:prstClr val="black"/>
              </a:solidFill>
              <a:latin typeface="Helvetica Light" charset="0"/>
              <a:ea typeface="Helvetica Light" charset="0"/>
              <a:cs typeface="Helvetica Light" charset="0"/>
            </a:endParaRPr>
          </a:p>
          <a:p>
            <a:pPr marL="457206" indent="-457206" defTabSz="1828823">
              <a:spcBef>
                <a:spcPts val="2000"/>
              </a:spcBef>
              <a:defRPr/>
            </a:pPr>
            <a:endParaRPr lang="en-US" sz="5200" b="0" dirty="0">
              <a:solidFill>
                <a:prstClr val="black"/>
              </a:solidFill>
              <a:latin typeface="Helvetica Light" charset="0"/>
              <a:ea typeface="Helvetica Light" charset="0"/>
              <a:cs typeface="Helvetica Light" charset="0"/>
            </a:endParaRPr>
          </a:p>
        </p:txBody>
      </p:sp>
      <p:sp>
        <p:nvSpPr>
          <p:cNvPr id="26" name="Rectangle 25"/>
          <p:cNvSpPr/>
          <p:nvPr/>
        </p:nvSpPr>
        <p:spPr>
          <a:xfrm>
            <a:off x="666055" y="8130984"/>
            <a:ext cx="8630653" cy="1540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hangingPunct="1">
              <a:defRPr/>
            </a:pPr>
            <a:endParaRPr lang="en-US" sz="3600" b="0" kern="1200">
              <a:solidFill>
                <a:prstClr val="white"/>
              </a:solidFill>
              <a:latin typeface="Calibri" panose="020F0502020204030204"/>
            </a:endParaRPr>
          </a:p>
        </p:txBody>
      </p:sp>
      <p:pic>
        <p:nvPicPr>
          <p:cNvPr id="27" name="Picture 26"/>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99484" y="8232581"/>
            <a:ext cx="5501197" cy="1676400"/>
          </a:xfrm>
          <a:prstGeom prst="rect">
            <a:avLst/>
          </a:prstGeom>
        </p:spPr>
      </p:pic>
      <p:pic>
        <p:nvPicPr>
          <p:cNvPr id="28" name="Picture 27"/>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900682" y="8232581"/>
            <a:ext cx="5457133" cy="1676400"/>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91847" y="4813497"/>
            <a:ext cx="8615341" cy="1700883"/>
          </a:xfrm>
          <a:prstGeom prst="rect">
            <a:avLst/>
          </a:prstGeom>
        </p:spPr>
      </p:pic>
      <p:pic>
        <p:nvPicPr>
          <p:cNvPr id="31" name="Picture 30"/>
          <p:cNvPicPr>
            <a:picLocks noChangeAspect="1"/>
          </p:cNvPicPr>
          <p:nvPr/>
        </p:nvPicPr>
        <p:blipFill>
          <a:blip r:embed="rId8"/>
          <a:stretch>
            <a:fillRect/>
          </a:stretch>
        </p:blipFill>
        <p:spPr>
          <a:xfrm>
            <a:off x="890521" y="2307061"/>
            <a:ext cx="10681891" cy="1434427"/>
          </a:xfrm>
          <a:prstGeom prst="rect">
            <a:avLst/>
          </a:prstGeom>
        </p:spPr>
      </p:pic>
      <p:sp>
        <p:nvSpPr>
          <p:cNvPr id="18" name="TextBox 17"/>
          <p:cNvSpPr txBox="1"/>
          <p:nvPr/>
        </p:nvSpPr>
        <p:spPr>
          <a:xfrm>
            <a:off x="17563255" y="12703758"/>
            <a:ext cx="6679180" cy="1012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4800" b="0" kern="1200" dirty="0">
                <a:ea typeface="ＭＳ Ｐゴシック" charset="0"/>
                <a:cs typeface="+mn-cs"/>
                <a:sym typeface="Helvetica Light"/>
              </a:rPr>
              <a:t>Slide by Richard Zhang</a:t>
            </a:r>
          </a:p>
        </p:txBody>
      </p:sp>
    </p:spTree>
    <p:extLst>
      <p:ext uri="{BB962C8B-B14F-4D97-AF65-F5344CB8AC3E}">
        <p14:creationId xmlns:p14="http://schemas.microsoft.com/office/powerpoint/2010/main" val="108680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889820" y="0"/>
            <a:ext cx="14604365" cy="13716000"/>
            <a:chOff x="2444909" y="0"/>
            <a:chExt cx="7302182" cy="6858000"/>
          </a:xfrm>
        </p:grpSpPr>
        <p:pic>
          <p:nvPicPr>
            <p:cNvPr id="11" name="Picture 10"/>
            <p:cNvPicPr>
              <a:picLocks noChangeAspect="1"/>
            </p:cNvPicPr>
            <p:nvPr/>
          </p:nvPicPr>
          <p:blipFill rotWithShape="1">
            <a:blip r:embed="rId3">
              <a:extLst>
                <a:ext uri="{28A0092B-C50C-407E-A947-70E740481C1C}">
                  <a14:useLocalDpi xmlns:a14="http://schemas.microsoft.com/office/drawing/2010/main"/>
                </a:ext>
              </a:extLst>
            </a:blip>
            <a:srcRect l="13587" t="7962" r="14870" b="2451"/>
            <a:stretch/>
          </p:blipFill>
          <p:spPr>
            <a:xfrm>
              <a:off x="2444909" y="0"/>
              <a:ext cx="7302182" cy="685800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2444909" y="0"/>
              <a:ext cx="2505592" cy="2085474"/>
            </a:xfrm>
            <a:prstGeom prst="rect">
              <a:avLst/>
            </a:prstGeom>
          </p:spPr>
        </p:pic>
      </p:grpSp>
      <p:sp>
        <p:nvSpPr>
          <p:cNvPr id="2" name="Slide Number Placeholder 1"/>
          <p:cNvSpPr>
            <a:spLocks noGrp="1"/>
          </p:cNvSpPr>
          <p:nvPr>
            <p:ph type="sldNum" sz="quarter" idx="12"/>
          </p:nvPr>
        </p:nvSpPr>
        <p:spPr/>
        <p:txBody>
          <a:bodyPr/>
          <a:lstStyle/>
          <a:p>
            <a:pPr defTabSz="1828823" hangingPunct="1">
              <a:defRPr/>
            </a:pPr>
            <a:fld id="{9AFD1A69-E064-B346-A8E4-E3F25585DE1A}" type="slidenum">
              <a:rPr lang="en-US" b="0" kern="1200">
                <a:solidFill>
                  <a:prstClr val="black">
                    <a:tint val="75000"/>
                  </a:prstClr>
                </a:solidFill>
                <a:latin typeface="Arial" charset="0"/>
                <a:ea typeface="ＭＳ Ｐゴシック" charset="0"/>
                <a:cs typeface="+mn-cs"/>
              </a:rPr>
              <a:pPr defTabSz="1828823" hangingPunct="1">
                <a:defRPr/>
              </a:pPr>
              <a:t>35</a:t>
            </a:fld>
            <a:endParaRPr lang="en-US" b="0" kern="1200">
              <a:solidFill>
                <a:prstClr val="black">
                  <a:tint val="75000"/>
                </a:prstClr>
              </a:solidFill>
              <a:latin typeface="Arial" charset="0"/>
              <a:ea typeface="ＭＳ Ｐゴシック" charset="0"/>
              <a:cs typeface="+mn-cs"/>
            </a:endParaRPr>
          </a:p>
        </p:txBody>
      </p:sp>
      <p:sp>
        <p:nvSpPr>
          <p:cNvPr id="8" name="TextBox 7"/>
          <p:cNvSpPr txBox="1"/>
          <p:nvPr/>
        </p:nvSpPr>
        <p:spPr>
          <a:xfrm>
            <a:off x="17563255" y="12703758"/>
            <a:ext cx="6679180" cy="1012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4800" b="0" kern="1200" dirty="0">
                <a:ea typeface="ＭＳ Ｐゴシック" charset="0"/>
                <a:cs typeface="+mn-cs"/>
                <a:sym typeface="Helvetica Light"/>
              </a:rPr>
              <a:t>Slide by Richard Zhang</a:t>
            </a:r>
          </a:p>
        </p:txBody>
      </p:sp>
    </p:spTree>
    <p:extLst>
      <p:ext uri="{BB962C8B-B14F-4D97-AF65-F5344CB8AC3E}">
        <p14:creationId xmlns:p14="http://schemas.microsoft.com/office/powerpoint/2010/main" val="13799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250000" y="250000"/>
                                    </p:animScale>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 0 L -0.13477 -0.12708 " pathEditMode="relative" rAng="0" ptsTypes="AA">
                                      <p:cBhvr>
                                        <p:cTn id="9" dur="2000" fill="hold"/>
                                        <p:tgtEl>
                                          <p:spTgt spid="7"/>
                                        </p:tgtEl>
                                        <p:attrNameLst>
                                          <p:attrName>ppt_x</p:attrName>
                                          <p:attrName>ppt_y</p:attrName>
                                        </p:attrNameLst>
                                      </p:cBhvr>
                                      <p:rCtr x="-6745" y="-6366"/>
                                    </p:animMotion>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13477 -0.12708 L -0.3431 0.26042 " pathEditMode="relative" rAng="0" ptsTypes="AA">
                                      <p:cBhvr>
                                        <p:cTn id="13" dur="2000" fill="hold"/>
                                        <p:tgtEl>
                                          <p:spTgt spid="7"/>
                                        </p:tgtEl>
                                        <p:attrNameLst>
                                          <p:attrName>ppt_x</p:attrName>
                                          <p:attrName>ppt_y</p:attrName>
                                        </p:attrNameLst>
                                      </p:cBhvr>
                                      <p:rCtr x="-10417" y="1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8" name="Shape 3268"/>
          <p:cNvSpPr/>
          <p:nvPr/>
        </p:nvSpPr>
        <p:spPr>
          <a:xfrm>
            <a:off x="998046" y="10698592"/>
            <a:ext cx="21871322" cy="1005995"/>
          </a:xfrm>
          <a:prstGeom prst="rect">
            <a:avLst/>
          </a:prstGeom>
          <a:ln w="12700">
            <a:miter lim="400000"/>
          </a:ln>
          <a:extLst>
            <a:ext uri="{C572A759-6A51-4108-AA02-DFA0A04FC94B}">
              <ma14:wrappingTextBoxFlag xmlns="" xmlns:ma14="http://schemas.microsoft.com/office/mac/drawingml/2011/main" val="1"/>
            </a:ext>
          </a:extLst>
        </p:spPr>
        <p:txBody>
          <a:bodyPr wrap="none" lIns="71413" tIns="71413" rIns="71413" bIns="71413" anchor="ctr">
            <a:spAutoFit/>
          </a:bodyPr>
          <a:lstStyle>
            <a:lvl1pPr>
              <a:defRPr sz="5600"/>
            </a:lvl1pPr>
          </a:lstStyle>
          <a:p>
            <a:pPr defTabSz="821141"/>
            <a:r>
              <a:rPr b="0">
                <a:latin typeface="Helvetica Light"/>
                <a:ea typeface="ＭＳ Ｐゴシック" charset="0"/>
                <a:cs typeface="+mn-cs"/>
                <a:sym typeface="Helvetica Light"/>
              </a:rPr>
              <a:t>Color distribution cross-entropy loss with colorfulness enhancing term. </a:t>
            </a:r>
          </a:p>
        </p:txBody>
      </p:sp>
      <p:grpSp>
        <p:nvGrpSpPr>
          <p:cNvPr id="3271" name="Group 3271"/>
          <p:cNvGrpSpPr/>
          <p:nvPr/>
        </p:nvGrpSpPr>
        <p:grpSpPr>
          <a:xfrm>
            <a:off x="8334004" y="2386098"/>
            <a:ext cx="7716072" cy="7786819"/>
            <a:chOff x="0" y="-6130"/>
            <a:chExt cx="7716069" cy="7786825"/>
          </a:xfrm>
        </p:grpSpPr>
        <p:sp>
          <p:nvSpPr>
            <p:cNvPr id="3269" name="Shape 3269"/>
            <p:cNvSpPr/>
            <p:nvPr/>
          </p:nvSpPr>
          <p:spPr>
            <a:xfrm>
              <a:off x="920161" y="-6130"/>
              <a:ext cx="5572035" cy="10060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71437" tIns="71437" rIns="71437" bIns="71437" numCol="1" anchor="ctr">
              <a:spAutoFit/>
            </a:bodyPr>
            <a:lstStyle>
              <a:lvl1pPr>
                <a:defRPr sz="5600"/>
              </a:lvl1pPr>
            </a:lstStyle>
            <a:p>
              <a:pPr defTabSz="821141"/>
              <a:r>
                <a:rPr b="0">
                  <a:latin typeface="Helvetica Light"/>
                  <a:ea typeface="ＭＳ Ｐゴシック" charset="0"/>
                  <a:cs typeface="+mn-cs"/>
                  <a:sym typeface="Helvetica Light"/>
                </a:rPr>
                <a:t>Zhang et al. 2016</a:t>
              </a:r>
            </a:p>
          </p:txBody>
        </p:sp>
        <p:pic>
          <p:nvPicPr>
            <p:cNvPr id="3270" name="pasted-image.pdf"/>
            <p:cNvPicPr>
              <a:picLocks noChangeAspect="1"/>
            </p:cNvPicPr>
            <p:nvPr/>
          </p:nvPicPr>
          <p:blipFill>
            <a:blip r:embed="rId3"/>
            <a:srcRect/>
            <a:stretch>
              <a:fillRect/>
            </a:stretch>
          </p:blipFill>
          <p:spPr>
            <a:xfrm>
              <a:off x="0" y="1049088"/>
              <a:ext cx="7716069" cy="6731607"/>
            </a:xfrm>
            <a:prstGeom prst="rect">
              <a:avLst/>
            </a:prstGeom>
            <a:ln w="12700" cap="flat">
              <a:noFill/>
              <a:miter lim="400000"/>
            </a:ln>
            <a:effectLst/>
          </p:spPr>
        </p:pic>
      </p:grpSp>
      <p:sp>
        <p:nvSpPr>
          <p:cNvPr id="3272" name="Shape 3272"/>
          <p:cNvSpPr/>
          <p:nvPr/>
        </p:nvSpPr>
        <p:spPr>
          <a:xfrm>
            <a:off x="15741573" y="12327945"/>
            <a:ext cx="7835429" cy="790552"/>
          </a:xfrm>
          <a:prstGeom prst="rect">
            <a:avLst/>
          </a:prstGeom>
          <a:ln w="12700">
            <a:miter lim="400000"/>
          </a:ln>
          <a:extLst>
            <a:ext uri="{C572A759-6A51-4108-AA02-DFA0A04FC94B}">
              <ma14:wrappingTextBoxFlag xmlns="" xmlns:ma14="http://schemas.microsoft.com/office/mac/drawingml/2011/main" val="1"/>
            </a:ext>
          </a:extLst>
        </p:spPr>
        <p:txBody>
          <a:bodyPr wrap="none" lIns="71413" tIns="71413" rIns="71413" bIns="71413" anchor="ctr">
            <a:spAutoFit/>
          </a:bodyPr>
          <a:lstStyle>
            <a:lvl1pPr>
              <a:defRPr sz="4200"/>
            </a:lvl1pPr>
          </a:lstStyle>
          <a:p>
            <a:pPr defTabSz="821141"/>
            <a:r>
              <a:rPr b="0">
                <a:latin typeface="Helvetica Light"/>
                <a:ea typeface="ＭＳ Ｐゴシック" charset="0"/>
                <a:cs typeface="+mn-cs"/>
                <a:sym typeface="Helvetica Light"/>
              </a:rPr>
              <a:t>[Zhang, Isola, Efros, ECCV 2016]</a:t>
            </a:r>
          </a:p>
        </p:txBody>
      </p:sp>
      <p:sp>
        <p:nvSpPr>
          <p:cNvPr id="3273" name="Shape 3273"/>
          <p:cNvSpPr/>
          <p:nvPr/>
        </p:nvSpPr>
        <p:spPr>
          <a:xfrm>
            <a:off x="5668522" y="395022"/>
            <a:ext cx="13029158" cy="1375327"/>
          </a:xfrm>
          <a:prstGeom prst="rect">
            <a:avLst/>
          </a:prstGeom>
          <a:ln w="12700">
            <a:miter lim="400000"/>
          </a:ln>
          <a:extLst>
            <a:ext uri="{C572A759-6A51-4108-AA02-DFA0A04FC94B}">
              <ma14:wrappingTextBoxFlag xmlns="" xmlns:ma14="http://schemas.microsoft.com/office/mac/drawingml/2011/main" val="1"/>
            </a:ext>
          </a:extLst>
        </p:spPr>
        <p:txBody>
          <a:bodyPr wrap="none" lIns="71413" tIns="71413" rIns="71413" bIns="71413" anchor="ctr">
            <a:spAutoFit/>
          </a:bodyPr>
          <a:lstStyle>
            <a:lvl1pPr>
              <a:defRPr sz="8000"/>
            </a:lvl1pPr>
          </a:lstStyle>
          <a:p>
            <a:pPr defTabSz="821141"/>
            <a:r>
              <a:rPr b="0" dirty="0">
                <a:latin typeface="Helvetica Light"/>
                <a:ea typeface="ＭＳ Ｐゴシック" charset="0"/>
                <a:cs typeface="+mn-cs"/>
                <a:sym typeface="Helvetica Light"/>
              </a:rPr>
              <a:t>Designing </a:t>
            </a:r>
            <a:r>
              <a:rPr lang="en-US" b="0" dirty="0">
                <a:latin typeface="Helvetica Light"/>
                <a:ea typeface="ＭＳ Ｐゴシック" charset="0"/>
                <a:cs typeface="+mn-cs"/>
                <a:sym typeface="Helvetica Light"/>
              </a:rPr>
              <a:t>pixel loss</a:t>
            </a:r>
            <a:r>
              <a:rPr b="0" dirty="0">
                <a:latin typeface="Helvetica Light"/>
                <a:ea typeface="ＭＳ Ｐゴシック" charset="0"/>
                <a:cs typeface="+mn-cs"/>
                <a:sym typeface="Helvetica Light"/>
              </a:rPr>
              <a:t> functions</a:t>
            </a:r>
          </a:p>
        </p:txBody>
      </p:sp>
      <p:grpSp>
        <p:nvGrpSpPr>
          <p:cNvPr id="3276" name="Group 3276"/>
          <p:cNvGrpSpPr/>
          <p:nvPr/>
        </p:nvGrpSpPr>
        <p:grpSpPr>
          <a:xfrm>
            <a:off x="300459" y="2386082"/>
            <a:ext cx="7716165" cy="7809043"/>
            <a:chOff x="0" y="-6137"/>
            <a:chExt cx="7716161" cy="7809047"/>
          </a:xfrm>
        </p:grpSpPr>
        <p:sp>
          <p:nvSpPr>
            <p:cNvPr id="3274" name="Shape 3274"/>
            <p:cNvSpPr/>
            <p:nvPr/>
          </p:nvSpPr>
          <p:spPr>
            <a:xfrm>
              <a:off x="2970769" y="-6137"/>
              <a:ext cx="1691166" cy="10060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71437" tIns="71437" rIns="71437" bIns="71437" numCol="1" anchor="ctr">
              <a:spAutoFit/>
            </a:bodyPr>
            <a:lstStyle>
              <a:lvl1pPr>
                <a:defRPr sz="5600"/>
              </a:lvl1pPr>
            </a:lstStyle>
            <a:p>
              <a:pPr defTabSz="821141"/>
              <a:r>
                <a:rPr b="0">
                  <a:latin typeface="Helvetica Light"/>
                  <a:ea typeface="ＭＳ Ｐゴシック" charset="0"/>
                  <a:cs typeface="+mn-cs"/>
                  <a:sym typeface="Helvetica Light"/>
                </a:rPr>
                <a:t>Input</a:t>
              </a:r>
            </a:p>
          </p:txBody>
        </p:sp>
        <p:pic>
          <p:nvPicPr>
            <p:cNvPr id="3275" name="Screen Shot 2017-01-11 at 2.36.35 AM-filtered.png"/>
            <p:cNvPicPr>
              <a:picLocks noChangeAspect="1"/>
            </p:cNvPicPr>
            <p:nvPr/>
          </p:nvPicPr>
          <p:blipFill>
            <a:blip r:embed="rId4"/>
            <a:srcRect l="4853" t="5484" r="4567" b="6574"/>
            <a:stretch>
              <a:fillRect/>
            </a:stretch>
          </p:blipFill>
          <p:spPr>
            <a:xfrm>
              <a:off x="0" y="1074488"/>
              <a:ext cx="7716161" cy="6728422"/>
            </a:xfrm>
            <a:prstGeom prst="rect">
              <a:avLst/>
            </a:prstGeom>
            <a:ln w="12700" cap="flat">
              <a:noFill/>
              <a:miter lim="400000"/>
            </a:ln>
            <a:effectLst/>
          </p:spPr>
        </p:pic>
      </p:grpSp>
      <p:grpSp>
        <p:nvGrpSpPr>
          <p:cNvPr id="3279" name="Group 3279"/>
          <p:cNvGrpSpPr/>
          <p:nvPr/>
        </p:nvGrpSpPr>
        <p:grpSpPr>
          <a:xfrm>
            <a:off x="16063736" y="2386104"/>
            <a:ext cx="8426776" cy="8244083"/>
            <a:chOff x="0" y="-6126"/>
            <a:chExt cx="8426773" cy="8244086"/>
          </a:xfrm>
        </p:grpSpPr>
        <p:pic>
          <p:nvPicPr>
            <p:cNvPr id="3277" name="Screen Shot 2017-01-11 at 2.36.35 AM.png"/>
            <p:cNvPicPr>
              <a:picLocks noChangeAspect="1"/>
            </p:cNvPicPr>
            <p:nvPr/>
          </p:nvPicPr>
          <p:blipFill>
            <a:blip r:embed="rId5"/>
            <a:srcRect/>
            <a:stretch>
              <a:fillRect/>
            </a:stretch>
          </p:blipFill>
          <p:spPr>
            <a:xfrm>
              <a:off x="0" y="669469"/>
              <a:ext cx="8426773" cy="7568491"/>
            </a:xfrm>
            <a:prstGeom prst="rect">
              <a:avLst/>
            </a:prstGeom>
            <a:ln w="12700" cap="flat">
              <a:noFill/>
              <a:miter lim="400000"/>
            </a:ln>
            <a:effectLst/>
          </p:spPr>
        </p:pic>
        <p:sp>
          <p:nvSpPr>
            <p:cNvPr id="3278" name="Shape 3278"/>
            <p:cNvSpPr/>
            <p:nvPr/>
          </p:nvSpPr>
          <p:spPr>
            <a:xfrm>
              <a:off x="2167159" y="-6126"/>
              <a:ext cx="4092463" cy="10060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71437" tIns="71437" rIns="71437" bIns="71437" numCol="1" anchor="ctr">
              <a:spAutoFit/>
            </a:bodyPr>
            <a:lstStyle>
              <a:lvl1pPr>
                <a:defRPr sz="5600"/>
              </a:lvl1pPr>
            </a:lstStyle>
            <a:p>
              <a:pPr defTabSz="821141"/>
              <a:r>
                <a:rPr b="0">
                  <a:latin typeface="Helvetica Light"/>
                  <a:ea typeface="ＭＳ Ｐゴシック" charset="0"/>
                  <a:cs typeface="+mn-cs"/>
                  <a:sym typeface="Helvetica Light"/>
                </a:rPr>
                <a:t>Ground truth</a:t>
              </a:r>
            </a:p>
          </p:txBody>
        </p:sp>
      </p:grpSp>
    </p:spTree>
    <p:extLst>
      <p:ext uri="{BB962C8B-B14F-4D97-AF65-F5344CB8AC3E}">
        <p14:creationId xmlns:p14="http://schemas.microsoft.com/office/powerpoint/2010/main" val="2739965660"/>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1" grpId="0" animBg="1" advAuto="0"/>
      <p:bldP spid="3279"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8" name="pasted-image-filtered.png"/>
          <p:cNvPicPr>
            <a:picLocks noChangeAspect="1"/>
          </p:cNvPicPr>
          <p:nvPr/>
        </p:nvPicPr>
        <p:blipFill>
          <a:blip r:embed="rId2"/>
          <a:stretch>
            <a:fillRect/>
          </a:stretch>
        </p:blipFill>
        <p:spPr>
          <a:xfrm>
            <a:off x="6151280" y="399996"/>
            <a:ext cx="12063584" cy="12063581"/>
          </a:xfrm>
          <a:prstGeom prst="rect">
            <a:avLst/>
          </a:prstGeom>
          <a:ln w="12700">
            <a:miter lim="400000"/>
          </a:ln>
        </p:spPr>
      </p:pic>
      <p:pic>
        <p:nvPicPr>
          <p:cNvPr id="3289" name="pasted-image.png"/>
          <p:cNvPicPr>
            <a:picLocks noChangeAspect="1"/>
          </p:cNvPicPr>
          <p:nvPr/>
        </p:nvPicPr>
        <p:blipFill>
          <a:blip r:embed="rId3"/>
          <a:stretch>
            <a:fillRect/>
          </a:stretch>
        </p:blipFill>
        <p:spPr>
          <a:xfrm>
            <a:off x="6144157" y="386237"/>
            <a:ext cx="12077856" cy="12077856"/>
          </a:xfrm>
          <a:prstGeom prst="rect">
            <a:avLst/>
          </a:prstGeom>
          <a:ln w="12700">
            <a:miter lim="400000"/>
          </a:ln>
        </p:spPr>
      </p:pic>
    </p:spTree>
    <p:extLst>
      <p:ext uri="{BB962C8B-B14F-4D97-AF65-F5344CB8AC3E}">
        <p14:creationId xmlns:p14="http://schemas.microsoft.com/office/powerpoint/2010/main" val="2256785690"/>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289"/>
                                        </p:tgtEl>
                                        <p:attrNameLst>
                                          <p:attrName>style.visibility</p:attrName>
                                        </p:attrNameLst>
                                      </p:cBhvr>
                                      <p:to>
                                        <p:strVal val="visible"/>
                                      </p:to>
                                    </p:set>
                                    <p:animEffect transition="in" filter="dissolve">
                                      <p:cBhvr>
                                        <p:cTn id="7" dur="500"/>
                                        <p:tgtEl>
                                          <p:spTgt spid="3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9"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37644" y="2634173"/>
            <a:ext cx="12212019" cy="4431435"/>
            <a:chOff x="442584" y="1580503"/>
            <a:chExt cx="7327211" cy="2658860"/>
          </a:xfrm>
        </p:grpSpPr>
        <p:pic>
          <p:nvPicPr>
            <p:cNvPr id="3441" name="pasted-image.pdf"/>
            <p:cNvPicPr>
              <a:picLocks noChangeAspect="1"/>
            </p:cNvPicPr>
            <p:nvPr/>
          </p:nvPicPr>
          <p:blipFill>
            <a:blip r:embed="rId3"/>
            <a:stretch>
              <a:fillRect/>
            </a:stretch>
          </p:blipFill>
          <p:spPr>
            <a:xfrm>
              <a:off x="5058400" y="1745694"/>
              <a:ext cx="2711395" cy="2365459"/>
            </a:xfrm>
            <a:prstGeom prst="rect">
              <a:avLst/>
            </a:prstGeom>
            <a:ln w="12700">
              <a:miter lim="400000"/>
            </a:ln>
          </p:spPr>
        </p:pic>
        <p:pic>
          <p:nvPicPr>
            <p:cNvPr id="3443" name="Screen Shot 2017-01-11 at 2.36.35 AM-filtered.png"/>
            <p:cNvPicPr>
              <a:picLocks noChangeAspect="1"/>
            </p:cNvPicPr>
            <p:nvPr/>
          </p:nvPicPr>
          <p:blipFill>
            <a:blip r:embed="rId4"/>
            <a:stretch>
              <a:fillRect/>
            </a:stretch>
          </p:blipFill>
          <p:spPr>
            <a:xfrm>
              <a:off x="442584" y="1580503"/>
              <a:ext cx="2960380" cy="2658860"/>
            </a:xfrm>
            <a:prstGeom prst="rect">
              <a:avLst/>
            </a:prstGeom>
            <a:ln w="12700">
              <a:miter lim="400000"/>
            </a:ln>
          </p:spPr>
        </p:pic>
        <p:grpSp>
          <p:nvGrpSpPr>
            <p:cNvPr id="3448" name="Group 3448"/>
            <p:cNvGrpSpPr/>
            <p:nvPr/>
          </p:nvGrpSpPr>
          <p:grpSpPr>
            <a:xfrm>
              <a:off x="3358536" y="2225709"/>
              <a:ext cx="1694122" cy="1349560"/>
              <a:chOff x="0" y="0"/>
              <a:chExt cx="2823535" cy="2249265"/>
            </a:xfrm>
          </p:grpSpPr>
          <p:sp>
            <p:nvSpPr>
              <p:cNvPr id="3444" name="Shape 3444"/>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42861" tIns="42861" rIns="42861" bIns="42861" numCol="1" anchor="ctr">
                <a:noAutofit/>
              </a:bodyPr>
              <a:lstStyle/>
              <a:p>
                <a:pPr algn="l" defTabSz="2437268" hangingPunct="1">
                  <a:defRPr sz="3200"/>
                </a:pPr>
                <a:endParaRPr sz="3101" b="0" kern="1200">
                  <a:solidFill>
                    <a:prstClr val="black"/>
                  </a:solidFill>
                  <a:latin typeface="Calibri"/>
                  <a:ea typeface="ＭＳ Ｐゴシック" charset="0"/>
                  <a:cs typeface="+mn-cs"/>
                  <a:sym typeface="Helvetica Light"/>
                </a:endParaRPr>
              </a:p>
            </p:txBody>
          </p:sp>
          <p:sp>
            <p:nvSpPr>
              <p:cNvPr id="3445" name="Shape 3445"/>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42861" tIns="42861" rIns="42861" bIns="42861" numCol="1" anchor="ctr">
                <a:noAutofit/>
              </a:bodyPr>
              <a:lstStyle/>
              <a:p>
                <a:pPr algn="l" defTabSz="2437268" hangingPunct="1">
                  <a:defRPr sz="3200">
                    <a:solidFill>
                      <a:srgbClr val="FFFFFF"/>
                    </a:solidFill>
                  </a:defRPr>
                </a:pPr>
                <a:endParaRPr sz="3101" b="0" kern="1200">
                  <a:solidFill>
                    <a:srgbClr val="FFFFFF"/>
                  </a:solidFill>
                  <a:latin typeface="Calibri"/>
                  <a:ea typeface="ＭＳ Ｐゴシック" charset="0"/>
                  <a:cs typeface="+mn-cs"/>
                  <a:sym typeface="Helvetica Light"/>
                </a:endParaRPr>
              </a:p>
            </p:txBody>
          </p:sp>
          <p:sp>
            <p:nvSpPr>
              <p:cNvPr id="3446" name="Shape 3446"/>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42861" tIns="42861" rIns="42861" bIns="42861" numCol="1" anchor="ctr">
                <a:noAutofit/>
              </a:bodyPr>
              <a:lstStyle/>
              <a:p>
                <a:pPr algn="l" defTabSz="2437268" hangingPunct="1">
                  <a:defRPr sz="3200">
                    <a:solidFill>
                      <a:srgbClr val="FFFFFF"/>
                    </a:solidFill>
                  </a:defRPr>
                </a:pPr>
                <a:endParaRPr sz="3101" b="0" kern="1200">
                  <a:solidFill>
                    <a:srgbClr val="FFFFFF"/>
                  </a:solidFill>
                  <a:latin typeface="Calibri"/>
                  <a:ea typeface="ＭＳ Ｐゴシック" charset="0"/>
                  <a:cs typeface="+mn-cs"/>
                  <a:sym typeface="Helvetica Light"/>
                </a:endParaRPr>
              </a:p>
            </p:txBody>
          </p:sp>
          <p:sp>
            <p:nvSpPr>
              <p:cNvPr id="3447" name="Shape 3447"/>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42861" tIns="42861" rIns="42861" bIns="42861" numCol="1" anchor="ctr">
                <a:noAutofit/>
              </a:bodyPr>
              <a:lstStyle/>
              <a:p>
                <a:pPr algn="l" defTabSz="2437268" hangingPunct="1">
                  <a:defRPr sz="3200">
                    <a:solidFill>
                      <a:srgbClr val="FFFFFF"/>
                    </a:solidFill>
                  </a:defRPr>
                </a:pPr>
                <a:endParaRPr sz="3101" b="0" kern="1200">
                  <a:solidFill>
                    <a:srgbClr val="FFFFFF"/>
                  </a:solidFill>
                  <a:latin typeface="Calibri"/>
                  <a:ea typeface="ＭＳ Ｐゴシック" charset="0"/>
                  <a:cs typeface="+mn-cs"/>
                  <a:sym typeface="Helvetica Light"/>
                </a:endParaRPr>
              </a:p>
            </p:txBody>
          </p:sp>
        </p:grpSp>
      </p:grpSp>
      <p:sp>
        <p:nvSpPr>
          <p:cNvPr id="3449" name="Shape 3449"/>
          <p:cNvSpPr/>
          <p:nvPr/>
        </p:nvSpPr>
        <p:spPr>
          <a:xfrm>
            <a:off x="314248" y="1746182"/>
            <a:ext cx="5112484" cy="944420"/>
          </a:xfrm>
          <a:prstGeom prst="rect">
            <a:avLst/>
          </a:prstGeom>
          <a:ln w="12700">
            <a:miter lim="400000"/>
          </a:ln>
          <a:extLst>
            <a:ext uri="{C572A759-6A51-4108-AA02-DFA0A04FC94B}">
              <ma14:wrappingTextBoxFlag xmlns:ma14="http://schemas.microsoft.com/office/mac/drawingml/2011/main" xmlns="" val="1"/>
            </a:ext>
          </a:extLst>
        </p:spPr>
        <p:txBody>
          <a:bodyPr wrap="none" lIns="71403" tIns="71403" rIns="71403" bIns="71403" anchor="ctr">
            <a:spAutoFit/>
          </a:bodyPr>
          <a:lstStyle/>
          <a:p>
            <a:pPr algn="l" defTabSz="2437268" hangingPunct="1">
              <a:defRPr/>
            </a:pPr>
            <a:r>
              <a:rPr sz="5200" b="0" kern="1200" dirty="0">
                <a:solidFill>
                  <a:prstClr val="black"/>
                </a:solidFill>
                <a:latin typeface="Calibri"/>
                <a:ea typeface="ＭＳ Ｐゴシック" charset="0"/>
                <a:cs typeface="+mn-cs"/>
                <a:sym typeface="Helvetica Light"/>
              </a:rPr>
              <a:t>Image colorization</a:t>
            </a:r>
          </a:p>
        </p:txBody>
      </p:sp>
      <p:sp>
        <p:nvSpPr>
          <p:cNvPr id="3451" name="Shape 3451"/>
          <p:cNvSpPr/>
          <p:nvPr/>
        </p:nvSpPr>
        <p:spPr>
          <a:xfrm>
            <a:off x="14874756" y="3961838"/>
            <a:ext cx="7678803" cy="1744639"/>
          </a:xfrm>
          <a:prstGeom prst="rect">
            <a:avLst/>
          </a:prstGeom>
          <a:ln w="12700">
            <a:miter lim="400000"/>
          </a:ln>
          <a:extLst>
            <a:ext uri="{C572A759-6A51-4108-AA02-DFA0A04FC94B}">
              <ma14:wrappingTextBoxFlag xmlns:ma14="http://schemas.microsoft.com/office/mac/drawingml/2011/main" xmlns="" val="1"/>
            </a:ext>
          </a:extLst>
        </p:spPr>
        <p:txBody>
          <a:bodyPr lIns="71403" tIns="71403" rIns="71403" bIns="71403" anchor="ctr">
            <a:spAutoFit/>
          </a:bodyPr>
          <a:lstStyle/>
          <a:p>
            <a:pPr algn="l" defTabSz="2437268" hangingPunct="1">
              <a:defRPr/>
            </a:pPr>
            <a:r>
              <a:rPr sz="5200" b="0" kern="1200" dirty="0">
                <a:solidFill>
                  <a:prstClr val="black"/>
                </a:solidFill>
                <a:latin typeface="Calibri"/>
                <a:ea typeface="ＭＳ Ｐゴシック" charset="0"/>
                <a:cs typeface="+mn-cs"/>
                <a:sym typeface="Helvetica Light"/>
              </a:rPr>
              <a:t>Cross entropy </a:t>
            </a:r>
            <a:r>
              <a:rPr lang="en-US" sz="5200" b="0" kern="1200" dirty="0">
                <a:solidFill>
                  <a:prstClr val="black"/>
                </a:solidFill>
                <a:latin typeface="Calibri"/>
                <a:ea typeface="ＭＳ Ｐゴシック" charset="0"/>
                <a:cs typeface="+mn-cs"/>
                <a:sym typeface="Helvetica Light"/>
              </a:rPr>
              <a:t>loss</a:t>
            </a:r>
            <a:r>
              <a:rPr sz="5200" b="0" kern="1200" dirty="0">
                <a:solidFill>
                  <a:prstClr val="black"/>
                </a:solidFill>
                <a:latin typeface="Calibri"/>
                <a:ea typeface="ＭＳ Ｐゴシック" charset="0"/>
                <a:cs typeface="+mn-cs"/>
                <a:sym typeface="Helvetica Light"/>
              </a:rPr>
              <a:t>, with colorfulness term</a:t>
            </a:r>
          </a:p>
        </p:txBody>
      </p:sp>
      <p:grpSp>
        <p:nvGrpSpPr>
          <p:cNvPr id="3" name="Group 2"/>
          <p:cNvGrpSpPr/>
          <p:nvPr/>
        </p:nvGrpSpPr>
        <p:grpSpPr>
          <a:xfrm>
            <a:off x="947528" y="8637741"/>
            <a:ext cx="12015899" cy="3807339"/>
            <a:chOff x="568517" y="5182641"/>
            <a:chExt cx="7209538" cy="2284403"/>
          </a:xfrm>
        </p:grpSpPr>
        <p:pic>
          <p:nvPicPr>
            <p:cNvPr id="3442" name="Screen Shot 2017-01-11 at 2.49.30 AM.png"/>
            <p:cNvPicPr>
              <a:picLocks noChangeAspect="1"/>
            </p:cNvPicPr>
            <p:nvPr/>
          </p:nvPicPr>
          <p:blipFill>
            <a:blip r:embed="rId5"/>
            <a:srcRect l="17628" r="7894"/>
            <a:stretch>
              <a:fillRect/>
            </a:stretch>
          </p:blipFill>
          <p:spPr>
            <a:xfrm>
              <a:off x="5133473" y="5182641"/>
              <a:ext cx="2644582" cy="2277376"/>
            </a:xfrm>
            <a:prstGeom prst="rect">
              <a:avLst/>
            </a:prstGeom>
            <a:ln w="12700">
              <a:miter lim="400000"/>
            </a:ln>
          </p:spPr>
        </p:pic>
        <p:pic>
          <p:nvPicPr>
            <p:cNvPr id="3452" name="Screen Shot 2017-01-11 at 2.48.58 AM.png"/>
            <p:cNvPicPr>
              <a:picLocks noChangeAspect="1"/>
            </p:cNvPicPr>
            <p:nvPr/>
          </p:nvPicPr>
          <p:blipFill>
            <a:blip r:embed="rId6"/>
            <a:srcRect l="15736" r="6678"/>
            <a:stretch>
              <a:fillRect/>
            </a:stretch>
          </p:blipFill>
          <p:spPr>
            <a:xfrm>
              <a:off x="568517" y="5189668"/>
              <a:ext cx="2731727" cy="2277376"/>
            </a:xfrm>
            <a:prstGeom prst="rect">
              <a:avLst/>
            </a:prstGeom>
            <a:ln w="12700">
              <a:miter lim="400000"/>
            </a:ln>
          </p:spPr>
        </p:pic>
        <p:grpSp>
          <p:nvGrpSpPr>
            <p:cNvPr id="3457" name="Group 3457"/>
            <p:cNvGrpSpPr/>
            <p:nvPr/>
          </p:nvGrpSpPr>
          <p:grpSpPr>
            <a:xfrm>
              <a:off x="3358536" y="5669436"/>
              <a:ext cx="1694122" cy="1349560"/>
              <a:chOff x="0" y="0"/>
              <a:chExt cx="2823535" cy="2249265"/>
            </a:xfrm>
          </p:grpSpPr>
          <p:sp>
            <p:nvSpPr>
              <p:cNvPr id="3453" name="Shape 3453"/>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42861" tIns="42861" rIns="42861" bIns="42861" numCol="1" anchor="ctr">
                <a:noAutofit/>
              </a:bodyPr>
              <a:lstStyle/>
              <a:p>
                <a:pPr algn="l" defTabSz="2437268" hangingPunct="1">
                  <a:defRPr sz="3200"/>
                </a:pPr>
                <a:endParaRPr sz="3101" b="0" kern="1200">
                  <a:solidFill>
                    <a:prstClr val="black"/>
                  </a:solidFill>
                  <a:latin typeface="Calibri"/>
                  <a:ea typeface="ＭＳ Ｐゴシック" charset="0"/>
                  <a:cs typeface="+mn-cs"/>
                  <a:sym typeface="Helvetica Light"/>
                </a:endParaRPr>
              </a:p>
            </p:txBody>
          </p:sp>
          <p:sp>
            <p:nvSpPr>
              <p:cNvPr id="3454" name="Shape 3454"/>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42861" tIns="42861" rIns="42861" bIns="42861" numCol="1" anchor="ctr">
                <a:noAutofit/>
              </a:bodyPr>
              <a:lstStyle/>
              <a:p>
                <a:pPr algn="l" defTabSz="2437268" hangingPunct="1">
                  <a:defRPr sz="3200">
                    <a:solidFill>
                      <a:srgbClr val="FFFFFF"/>
                    </a:solidFill>
                  </a:defRPr>
                </a:pPr>
                <a:endParaRPr sz="3101" b="0" kern="1200">
                  <a:solidFill>
                    <a:srgbClr val="FFFFFF"/>
                  </a:solidFill>
                  <a:latin typeface="Calibri"/>
                  <a:ea typeface="ＭＳ Ｐゴシック" charset="0"/>
                  <a:cs typeface="+mn-cs"/>
                  <a:sym typeface="Helvetica Light"/>
                </a:endParaRPr>
              </a:p>
            </p:txBody>
          </p:sp>
          <p:sp>
            <p:nvSpPr>
              <p:cNvPr id="3455" name="Shape 3455"/>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42861" tIns="42861" rIns="42861" bIns="42861" numCol="1" anchor="ctr">
                <a:noAutofit/>
              </a:bodyPr>
              <a:lstStyle/>
              <a:p>
                <a:pPr algn="l" defTabSz="2437268" hangingPunct="1">
                  <a:defRPr sz="3200">
                    <a:solidFill>
                      <a:srgbClr val="FFFFFF"/>
                    </a:solidFill>
                  </a:defRPr>
                </a:pPr>
                <a:endParaRPr sz="3101" b="0" kern="1200">
                  <a:solidFill>
                    <a:srgbClr val="FFFFFF"/>
                  </a:solidFill>
                  <a:latin typeface="Calibri"/>
                  <a:ea typeface="ＭＳ Ｐゴシック" charset="0"/>
                  <a:cs typeface="+mn-cs"/>
                  <a:sym typeface="Helvetica Light"/>
                </a:endParaRPr>
              </a:p>
            </p:txBody>
          </p:sp>
          <p:sp>
            <p:nvSpPr>
              <p:cNvPr id="3456" name="Shape 3456"/>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42861" tIns="42861" rIns="42861" bIns="42861" numCol="1" anchor="ctr">
                <a:noAutofit/>
              </a:bodyPr>
              <a:lstStyle/>
              <a:p>
                <a:pPr algn="l" defTabSz="2437268" hangingPunct="1">
                  <a:defRPr sz="3200">
                    <a:solidFill>
                      <a:srgbClr val="FFFFFF"/>
                    </a:solidFill>
                  </a:defRPr>
                </a:pPr>
                <a:endParaRPr sz="3101" b="0" kern="1200">
                  <a:solidFill>
                    <a:srgbClr val="FFFFFF"/>
                  </a:solidFill>
                  <a:latin typeface="Calibri"/>
                  <a:ea typeface="ＭＳ Ｐゴシック" charset="0"/>
                  <a:cs typeface="+mn-cs"/>
                  <a:sym typeface="Helvetica Light"/>
                </a:endParaRPr>
              </a:p>
            </p:txBody>
          </p:sp>
        </p:grpSp>
      </p:grpSp>
      <p:sp>
        <p:nvSpPr>
          <p:cNvPr id="3458" name="Shape 3458"/>
          <p:cNvSpPr/>
          <p:nvPr/>
        </p:nvSpPr>
        <p:spPr>
          <a:xfrm>
            <a:off x="14874756" y="9274891"/>
            <a:ext cx="7678803" cy="2544858"/>
          </a:xfrm>
          <a:prstGeom prst="rect">
            <a:avLst/>
          </a:prstGeom>
          <a:ln w="12700">
            <a:miter lim="400000"/>
          </a:ln>
          <a:extLst>
            <a:ext uri="{C572A759-6A51-4108-AA02-DFA0A04FC94B}">
              <ma14:wrappingTextBoxFlag xmlns:ma14="http://schemas.microsoft.com/office/mac/drawingml/2011/main" xmlns="" val="1"/>
            </a:ext>
          </a:extLst>
        </p:spPr>
        <p:txBody>
          <a:bodyPr lIns="71403" tIns="71403" rIns="71403" bIns="71403" anchor="ctr">
            <a:spAutoFit/>
          </a:bodyPr>
          <a:lstStyle/>
          <a:p>
            <a:pPr algn="l" defTabSz="2437268" hangingPunct="1">
              <a:defRPr/>
            </a:pPr>
            <a:r>
              <a:rPr lang="en-US" sz="5200" b="0" kern="1200" dirty="0">
                <a:solidFill>
                  <a:prstClr val="black"/>
                </a:solidFill>
                <a:latin typeface="Calibri"/>
                <a:ea typeface="ＭＳ Ｐゴシック" charset="0"/>
                <a:cs typeface="+mn-cs"/>
                <a:sym typeface="Helvetica Light"/>
              </a:rPr>
              <a:t>“semantic feature loss” (VGG f</a:t>
            </a:r>
            <a:r>
              <a:rPr sz="5200" b="0" kern="1200" dirty="0">
                <a:solidFill>
                  <a:prstClr val="black"/>
                </a:solidFill>
                <a:latin typeface="Calibri"/>
                <a:ea typeface="ＭＳ Ｐゴシック" charset="0"/>
                <a:cs typeface="+mn-cs"/>
                <a:sym typeface="Helvetica Light"/>
              </a:rPr>
              <a:t>eature covariance matching objective</a:t>
            </a:r>
            <a:r>
              <a:rPr lang="en-US" sz="5200" b="0" kern="1200" dirty="0">
                <a:solidFill>
                  <a:prstClr val="black"/>
                </a:solidFill>
                <a:latin typeface="Calibri"/>
                <a:ea typeface="ＭＳ Ｐゴシック" charset="0"/>
                <a:cs typeface="+mn-cs"/>
                <a:sym typeface="Helvetica Light"/>
              </a:rPr>
              <a:t>)</a:t>
            </a:r>
            <a:endParaRPr sz="5200" b="0" kern="1200" dirty="0">
              <a:solidFill>
                <a:prstClr val="black"/>
              </a:solidFill>
              <a:latin typeface="Calibri"/>
              <a:ea typeface="ＭＳ Ｐゴシック" charset="0"/>
              <a:cs typeface="+mn-cs"/>
              <a:sym typeface="Helvetica Light"/>
            </a:endParaRPr>
          </a:p>
        </p:txBody>
      </p:sp>
      <p:sp>
        <p:nvSpPr>
          <p:cNvPr id="3459" name="Shape 3459"/>
          <p:cNvSpPr/>
          <p:nvPr/>
        </p:nvSpPr>
        <p:spPr>
          <a:xfrm>
            <a:off x="4350883" y="12545698"/>
            <a:ext cx="5350626" cy="882864"/>
          </a:xfrm>
          <a:prstGeom prst="rect">
            <a:avLst/>
          </a:prstGeom>
          <a:ln w="12700">
            <a:miter lim="400000"/>
          </a:ln>
          <a:extLst>
            <a:ext uri="{C572A759-6A51-4108-AA02-DFA0A04FC94B}">
              <ma14:wrappingTextBoxFlag xmlns:ma14="http://schemas.microsoft.com/office/mac/drawingml/2011/main" xmlns="" val="1"/>
            </a:ext>
          </a:extLst>
        </p:spPr>
        <p:txBody>
          <a:bodyPr wrap="none" lIns="71403" tIns="71403" rIns="71403" bIns="71403" anchor="ctr">
            <a:spAutoFit/>
          </a:bodyPr>
          <a:lstStyle>
            <a:lvl1pPr>
              <a:defRPr sz="3600"/>
            </a:lvl1pPr>
          </a:lstStyle>
          <a:p>
            <a:pPr algn="l" defTabSz="2437268" hangingPunct="1">
              <a:defRPr/>
            </a:pPr>
            <a:r>
              <a:rPr sz="4800" b="0" kern="1200" dirty="0">
                <a:solidFill>
                  <a:prstClr val="black"/>
                </a:solidFill>
                <a:latin typeface="Calibri"/>
                <a:ea typeface="ＭＳ Ｐゴシック" charset="0"/>
                <a:cs typeface="+mn-cs"/>
                <a:sym typeface="Helvetica Light"/>
              </a:rPr>
              <a:t>[Johnson</a:t>
            </a:r>
            <a:r>
              <a:rPr lang="en-US" sz="4800" b="0" kern="1200" dirty="0">
                <a:solidFill>
                  <a:prstClr val="black"/>
                </a:solidFill>
                <a:latin typeface="Calibri"/>
                <a:ea typeface="ＭＳ Ｐゴシック" charset="0"/>
                <a:cs typeface="+mn-cs"/>
                <a:sym typeface="Helvetica Light"/>
              </a:rPr>
              <a:t> et al. </a:t>
            </a:r>
            <a:r>
              <a:rPr sz="4800" b="0" kern="1200" dirty="0">
                <a:solidFill>
                  <a:prstClr val="black"/>
                </a:solidFill>
                <a:latin typeface="Calibri"/>
                <a:ea typeface="ＭＳ Ｐゴシック" charset="0"/>
                <a:cs typeface="+mn-cs"/>
                <a:sym typeface="Helvetica Light"/>
              </a:rPr>
              <a:t>2016]</a:t>
            </a:r>
          </a:p>
        </p:txBody>
      </p:sp>
      <p:sp>
        <p:nvSpPr>
          <p:cNvPr id="3460" name="Shape 3460"/>
          <p:cNvSpPr/>
          <p:nvPr/>
        </p:nvSpPr>
        <p:spPr>
          <a:xfrm>
            <a:off x="439297" y="7639366"/>
            <a:ext cx="4668709" cy="944420"/>
          </a:xfrm>
          <a:prstGeom prst="rect">
            <a:avLst/>
          </a:prstGeom>
          <a:ln w="12700">
            <a:miter lim="400000"/>
          </a:ln>
          <a:extLst>
            <a:ext uri="{C572A759-6A51-4108-AA02-DFA0A04FC94B}">
              <ma14:wrappingTextBoxFlag xmlns:ma14="http://schemas.microsoft.com/office/mac/drawingml/2011/main" xmlns="" val="1"/>
            </a:ext>
          </a:extLst>
        </p:spPr>
        <p:txBody>
          <a:bodyPr wrap="none" lIns="71403" tIns="71403" rIns="71403" bIns="71403" anchor="ctr">
            <a:spAutoFit/>
          </a:bodyPr>
          <a:lstStyle/>
          <a:p>
            <a:pPr algn="l" defTabSz="2437268" hangingPunct="1">
              <a:defRPr/>
            </a:pPr>
            <a:r>
              <a:rPr sz="5200" b="0" kern="1200" dirty="0">
                <a:solidFill>
                  <a:prstClr val="black"/>
                </a:solidFill>
                <a:latin typeface="Calibri"/>
                <a:ea typeface="ＭＳ Ｐゴシック" charset="0"/>
                <a:cs typeface="+mn-cs"/>
                <a:sym typeface="Helvetica Light"/>
              </a:rPr>
              <a:t>Super-resolution</a:t>
            </a:r>
          </a:p>
        </p:txBody>
      </p:sp>
      <p:sp>
        <p:nvSpPr>
          <p:cNvPr id="3461" name="Shape 3461"/>
          <p:cNvSpPr/>
          <p:nvPr/>
        </p:nvSpPr>
        <p:spPr>
          <a:xfrm>
            <a:off x="4577015" y="6841120"/>
            <a:ext cx="4813620" cy="882864"/>
          </a:xfrm>
          <a:prstGeom prst="rect">
            <a:avLst/>
          </a:prstGeom>
          <a:ln w="12700">
            <a:miter lim="400000"/>
          </a:ln>
          <a:extLst>
            <a:ext uri="{C572A759-6A51-4108-AA02-DFA0A04FC94B}">
              <ma14:wrappingTextBoxFlag xmlns:ma14="http://schemas.microsoft.com/office/mac/drawingml/2011/main" xmlns="" val="1"/>
            </a:ext>
          </a:extLst>
        </p:spPr>
        <p:txBody>
          <a:bodyPr wrap="none" lIns="71403" tIns="71403" rIns="71403" bIns="71403" anchor="ctr">
            <a:spAutoFit/>
          </a:bodyPr>
          <a:lstStyle>
            <a:lvl1pPr>
              <a:defRPr sz="3600"/>
            </a:lvl1pPr>
          </a:lstStyle>
          <a:p>
            <a:pPr algn="l" defTabSz="2437268" hangingPunct="1">
              <a:defRPr/>
            </a:pPr>
            <a:r>
              <a:rPr sz="4800" b="0" kern="1200" dirty="0">
                <a:solidFill>
                  <a:prstClr val="black"/>
                </a:solidFill>
                <a:latin typeface="Calibri"/>
                <a:ea typeface="ＭＳ Ｐゴシック" charset="0"/>
                <a:cs typeface="+mn-cs"/>
                <a:sym typeface="Helvetica Light"/>
              </a:rPr>
              <a:t>[Zhang</a:t>
            </a:r>
            <a:r>
              <a:rPr lang="en-US" sz="4800" b="0" kern="1200" dirty="0">
                <a:solidFill>
                  <a:prstClr val="black"/>
                </a:solidFill>
                <a:latin typeface="Calibri"/>
                <a:ea typeface="ＭＳ Ｐゴシック" charset="0"/>
                <a:cs typeface="+mn-cs"/>
                <a:sym typeface="Helvetica Light"/>
              </a:rPr>
              <a:t> et al. </a:t>
            </a:r>
            <a:r>
              <a:rPr sz="4800" b="0" kern="1200" dirty="0">
                <a:solidFill>
                  <a:prstClr val="black"/>
                </a:solidFill>
                <a:latin typeface="Calibri"/>
                <a:ea typeface="ＭＳ Ｐゴシック" charset="0"/>
                <a:cs typeface="+mn-cs"/>
                <a:sym typeface="Helvetica Light"/>
              </a:rPr>
              <a:t>2016]</a:t>
            </a:r>
          </a:p>
        </p:txBody>
      </p:sp>
      <p:sp>
        <p:nvSpPr>
          <p:cNvPr id="25" name="Shape 3450"/>
          <p:cNvSpPr/>
          <p:nvPr/>
        </p:nvSpPr>
        <p:spPr>
          <a:xfrm>
            <a:off x="4483929" y="94872"/>
            <a:ext cx="18217866" cy="1975599"/>
          </a:xfrm>
          <a:prstGeom prst="rect">
            <a:avLst/>
          </a:prstGeom>
          <a:ln w="12700">
            <a:miter lim="400000"/>
          </a:ln>
          <a:extLst>
            <a:ext uri="{C572A759-6A51-4108-AA02-DFA0A04FC94B}">
              <ma14:wrappingTextBoxFlag xmlns:ma14="http://schemas.microsoft.com/office/mac/drawingml/2011/main" xmlns="" val="1"/>
            </a:ext>
          </a:extLst>
        </p:spPr>
        <p:txBody>
          <a:bodyPr wrap="none" lIns="71403" tIns="71403" rIns="71403" bIns="71403" anchor="ctr">
            <a:spAutoFit/>
          </a:bodyPr>
          <a:lstStyle>
            <a:lvl1pPr>
              <a:defRPr sz="8000"/>
            </a:lvl1pPr>
          </a:lstStyle>
          <a:p>
            <a:pPr algn="l" defTabSz="2437268" hangingPunct="1">
              <a:defRPr/>
            </a:pPr>
            <a:r>
              <a:rPr lang="en-US" sz="11901" b="0" kern="1200" dirty="0">
                <a:solidFill>
                  <a:prstClr val="black"/>
                </a:solidFill>
                <a:latin typeface="Calibri"/>
                <a:ea typeface="ＭＳ Ｐゴシック" charset="0"/>
                <a:cs typeface="+mn-cs"/>
                <a:sym typeface="Helvetica Light"/>
              </a:rPr>
              <a:t>Designing pixel loss functions</a:t>
            </a:r>
            <a:endParaRPr sz="11901" b="0" kern="1200" dirty="0">
              <a:solidFill>
                <a:prstClr val="black"/>
              </a:solidFill>
              <a:latin typeface="Calibri"/>
              <a:ea typeface="ＭＳ Ｐゴシック" charset="0"/>
              <a:cs typeface="+mn-cs"/>
              <a:sym typeface="Helvetica Light"/>
            </a:endParaRPr>
          </a:p>
        </p:txBody>
      </p:sp>
    </p:spTree>
    <p:extLst>
      <p:ext uri="{BB962C8B-B14F-4D97-AF65-F5344CB8AC3E}">
        <p14:creationId xmlns:p14="http://schemas.microsoft.com/office/powerpoint/2010/main" val="4285862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6" name="Screen Shot 2017-01-11 at 2.36.35 AM-filtered.png"/>
          <p:cNvPicPr>
            <a:picLocks noChangeAspect="1"/>
          </p:cNvPicPr>
          <p:nvPr/>
        </p:nvPicPr>
        <p:blipFill>
          <a:blip r:embed="rId3"/>
          <a:stretch>
            <a:fillRect/>
          </a:stretch>
        </p:blipFill>
        <p:spPr>
          <a:xfrm>
            <a:off x="711253" y="757235"/>
            <a:ext cx="3089632" cy="2774949"/>
          </a:xfrm>
          <a:prstGeom prst="rect">
            <a:avLst/>
          </a:prstGeom>
          <a:ln w="12700">
            <a:miter lim="400000"/>
          </a:ln>
        </p:spPr>
      </p:pic>
      <p:pic>
        <p:nvPicPr>
          <p:cNvPr id="3467" name="pasted-image.pdf"/>
          <p:cNvPicPr>
            <a:picLocks noChangeAspect="1"/>
          </p:cNvPicPr>
          <p:nvPr/>
        </p:nvPicPr>
        <p:blipFill>
          <a:blip r:embed="rId4"/>
          <a:stretch>
            <a:fillRect/>
          </a:stretch>
        </p:blipFill>
        <p:spPr>
          <a:xfrm>
            <a:off x="5564725" y="910312"/>
            <a:ext cx="2829776" cy="2468736"/>
          </a:xfrm>
          <a:prstGeom prst="rect">
            <a:avLst/>
          </a:prstGeom>
          <a:ln w="12700">
            <a:miter lim="400000"/>
          </a:ln>
        </p:spPr>
      </p:pic>
      <p:grpSp>
        <p:nvGrpSpPr>
          <p:cNvPr id="3472" name="Group 3472"/>
          <p:cNvGrpSpPr/>
          <p:nvPr/>
        </p:nvGrpSpPr>
        <p:grpSpPr>
          <a:xfrm>
            <a:off x="3754524" y="1430608"/>
            <a:ext cx="1768088" cy="1408485"/>
            <a:chOff x="0" y="0"/>
            <a:chExt cx="1768087" cy="1408481"/>
          </a:xfrm>
        </p:grpSpPr>
        <p:sp>
          <p:nvSpPr>
            <p:cNvPr id="3468" name="Shape 3468"/>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71437" tIns="71437" rIns="71437" bIns="71437" numCol="1" anchor="ctr">
              <a:noAutofit/>
            </a:bodyPr>
            <a:lstStyle/>
            <a:p>
              <a:pPr defTabSz="821141">
                <a:defRPr sz="3200"/>
              </a:pPr>
              <a:endParaRPr sz="3200" b="0">
                <a:latin typeface="Helvetica Light"/>
                <a:ea typeface="ＭＳ Ｐゴシック" charset="0"/>
                <a:cs typeface="+mn-cs"/>
                <a:sym typeface="Helvetica Light"/>
              </a:endParaRPr>
            </a:p>
          </p:txBody>
        </p:sp>
        <p:sp>
          <p:nvSpPr>
            <p:cNvPr id="3469" name="Shape 3469"/>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470" name="Shape 3470"/>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471" name="Shape 3471"/>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grpSp>
      <p:grpSp>
        <p:nvGrpSpPr>
          <p:cNvPr id="3479" name="Group 3479"/>
          <p:cNvGrpSpPr/>
          <p:nvPr/>
        </p:nvGrpSpPr>
        <p:grpSpPr>
          <a:xfrm>
            <a:off x="3754524" y="4149891"/>
            <a:ext cx="1768088" cy="1408485"/>
            <a:chOff x="0" y="0"/>
            <a:chExt cx="1768087" cy="1408481"/>
          </a:xfrm>
        </p:grpSpPr>
        <p:sp>
          <p:nvSpPr>
            <p:cNvPr id="3475" name="Shape 3475"/>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71437" tIns="71437" rIns="71437" bIns="71437" numCol="1" anchor="ctr">
              <a:noAutofit/>
            </a:bodyPr>
            <a:lstStyle/>
            <a:p>
              <a:pPr defTabSz="821141">
                <a:defRPr sz="3200"/>
              </a:pPr>
              <a:endParaRPr sz="3200" b="0">
                <a:latin typeface="Helvetica Light"/>
                <a:ea typeface="ＭＳ Ｐゴシック" charset="0"/>
                <a:cs typeface="+mn-cs"/>
                <a:sym typeface="Helvetica Light"/>
              </a:endParaRPr>
            </a:p>
          </p:txBody>
        </p:sp>
        <p:sp>
          <p:nvSpPr>
            <p:cNvPr id="3476" name="Shape 3476"/>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477" name="Shape 3477"/>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478" name="Shape 3478"/>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grpSp>
      <p:grpSp>
        <p:nvGrpSpPr>
          <p:cNvPr id="3482" name="Group 3482"/>
          <p:cNvGrpSpPr/>
          <p:nvPr/>
        </p:nvGrpSpPr>
        <p:grpSpPr>
          <a:xfrm>
            <a:off x="9226969" y="1522060"/>
            <a:ext cx="8477103" cy="6664205"/>
            <a:chOff x="0" y="0"/>
            <a:chExt cx="8477100" cy="6664202"/>
          </a:xfrm>
        </p:grpSpPr>
        <p:sp>
          <p:nvSpPr>
            <p:cNvPr id="3480" name="Shape 3480"/>
            <p:cNvSpPr/>
            <p:nvPr/>
          </p:nvSpPr>
          <p:spPr>
            <a:xfrm>
              <a:off x="1765330" y="2627891"/>
              <a:ext cx="6711770" cy="13753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sz="8000"/>
              </a:lvl1pPr>
            </a:lstStyle>
            <a:p>
              <a:pPr defTabSz="821141"/>
              <a:r>
                <a:rPr b="0">
                  <a:latin typeface="Helvetica Light"/>
                  <a:ea typeface="ＭＳ Ｐゴシック" charset="0"/>
                  <a:cs typeface="+mn-cs"/>
                  <a:sym typeface="Helvetica Light"/>
                </a:rPr>
                <a:t>Universal loss?</a:t>
              </a:r>
            </a:p>
          </p:txBody>
        </p:sp>
        <p:pic>
          <p:nvPicPr>
            <p:cNvPr id="3481" name="pasted-image.pdf"/>
            <p:cNvPicPr>
              <a:picLocks/>
            </p:cNvPicPr>
            <p:nvPr/>
          </p:nvPicPr>
          <p:blipFill>
            <a:blip r:embed="rId5"/>
            <a:stretch>
              <a:fillRect/>
            </a:stretch>
          </p:blipFill>
          <p:spPr>
            <a:xfrm>
              <a:off x="0" y="0"/>
              <a:ext cx="831780" cy="6664202"/>
            </a:xfrm>
            <a:prstGeom prst="rect">
              <a:avLst/>
            </a:prstGeom>
            <a:ln w="12700" cap="flat">
              <a:noFill/>
              <a:miter lim="400000"/>
            </a:ln>
            <a:effectLst/>
          </p:spPr>
        </p:pic>
      </p:grpSp>
      <p:sp>
        <p:nvSpPr>
          <p:cNvPr id="3483" name="Shape 3483"/>
          <p:cNvSpPr/>
          <p:nvPr/>
        </p:nvSpPr>
        <p:spPr>
          <a:xfrm rot="5400000">
            <a:off x="1753733" y="6245426"/>
            <a:ext cx="1029078" cy="1683104"/>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10000">
                <a:latin typeface="Adobe 繁黑體 Std B"/>
                <a:ea typeface="Adobe 繁黑體 Std B"/>
                <a:cs typeface="Adobe 繁黑體 Std B"/>
                <a:sym typeface="Adobe 繁黑體 Std B"/>
              </a:defRPr>
            </a:lvl1pPr>
          </a:lstStyle>
          <a:p>
            <a:pPr defTabSz="821141"/>
            <a:r>
              <a:rPr b="0"/>
              <a:t>…</a:t>
            </a:r>
          </a:p>
        </p:txBody>
      </p:sp>
      <p:sp>
        <p:nvSpPr>
          <p:cNvPr id="3484" name="Shape 3484"/>
          <p:cNvSpPr/>
          <p:nvPr/>
        </p:nvSpPr>
        <p:spPr>
          <a:xfrm rot="5400000">
            <a:off x="6260541" y="6200624"/>
            <a:ext cx="1029078" cy="1683104"/>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10000">
                <a:latin typeface="Adobe 繁黑體 Std B"/>
                <a:ea typeface="Adobe 繁黑體 Std B"/>
                <a:cs typeface="Adobe 繁黑體 Std B"/>
                <a:sym typeface="Adobe 繁黑體 Std B"/>
              </a:defRPr>
            </a:lvl1pPr>
          </a:lstStyle>
          <a:p>
            <a:pPr defTabSz="821141"/>
            <a:r>
              <a:rPr b="0"/>
              <a:t>…</a:t>
            </a:r>
          </a:p>
        </p:txBody>
      </p:sp>
      <p:pic>
        <p:nvPicPr>
          <p:cNvPr id="25" name="Screen Shot 2017-01-11 at 2.48.58 AM.png"/>
          <p:cNvPicPr>
            <a:picLocks noChangeAspect="1"/>
          </p:cNvPicPr>
          <p:nvPr/>
        </p:nvPicPr>
        <p:blipFill>
          <a:blip r:embed="rId6"/>
          <a:srcRect l="15736" r="6678"/>
          <a:stretch>
            <a:fillRect/>
          </a:stretch>
        </p:blipFill>
        <p:spPr>
          <a:xfrm>
            <a:off x="842683" y="3649164"/>
            <a:ext cx="2850997" cy="2376808"/>
          </a:xfrm>
          <a:prstGeom prst="rect">
            <a:avLst/>
          </a:prstGeom>
          <a:ln w="12700">
            <a:miter lim="400000"/>
          </a:ln>
        </p:spPr>
      </p:pic>
      <p:pic>
        <p:nvPicPr>
          <p:cNvPr id="26" name="Screen Shot 2017-01-11 at 2.49.30 AM.png"/>
          <p:cNvPicPr>
            <a:picLocks noChangeAspect="1"/>
          </p:cNvPicPr>
          <p:nvPr/>
        </p:nvPicPr>
        <p:blipFill>
          <a:blip r:embed="rId7"/>
          <a:srcRect l="14847" r="8324"/>
          <a:stretch>
            <a:fillRect/>
          </a:stretch>
        </p:blipFill>
        <p:spPr>
          <a:xfrm>
            <a:off x="5583398" y="3665687"/>
            <a:ext cx="2847221" cy="2376808"/>
          </a:xfrm>
          <a:prstGeom prst="rect">
            <a:avLst/>
          </a:prstGeom>
          <a:ln w="12700">
            <a:miter lim="400000"/>
          </a:ln>
        </p:spPr>
      </p:pic>
    </p:spTree>
    <p:extLst>
      <p:ext uri="{BB962C8B-B14F-4D97-AF65-F5344CB8AC3E}">
        <p14:creationId xmlns:p14="http://schemas.microsoft.com/office/powerpoint/2010/main" val="14050112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dirty="0"/>
              <a:t>Visual similarity via labels </a:t>
            </a:r>
          </a:p>
        </p:txBody>
      </p:sp>
      <p:pic>
        <p:nvPicPr>
          <p:cNvPr id="96260" name="Picture 4" descr="pengui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7" y="3383343"/>
            <a:ext cx="5333997" cy="79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5" descr="penguin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30" y="3378203"/>
            <a:ext cx="4952997" cy="79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6"/>
          <p:cNvSpPr txBox="1">
            <a:spLocks noChangeArrowheads="1"/>
          </p:cNvSpPr>
          <p:nvPr/>
        </p:nvSpPr>
        <p:spPr bwMode="auto">
          <a:xfrm>
            <a:off x="11176026" y="5334034"/>
            <a:ext cx="1202409" cy="219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7565" tIns="108787" rIns="217565" bIns="10878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2171773" rtl="0" eaLnBrk="1" fontAlgn="auto" latinLnBrk="0" hangingPunct="1">
              <a:lnSpc>
                <a:spcPct val="100000"/>
              </a:lnSpc>
              <a:spcBef>
                <a:spcPts val="0"/>
              </a:spcBef>
              <a:spcAft>
                <a:spcPts val="0"/>
              </a:spcAft>
              <a:buClrTx/>
              <a:buSzTx/>
              <a:buFontTx/>
              <a:buNone/>
              <a:tabLst/>
              <a:defRPr/>
            </a:pPr>
            <a:r>
              <a:rPr kumimoji="0" lang="en-US" sz="12834" b="0" i="0" u="none" strike="noStrike" kern="1200" cap="none" spc="0" normalizeH="0" baseline="0" noProof="0" dirty="0">
                <a:ln>
                  <a:noFill/>
                </a:ln>
                <a:solidFill>
                  <a:srgbClr val="FFFFFF"/>
                </a:solidFill>
                <a:effectLst/>
                <a:uLnTx/>
                <a:uFillTx/>
                <a:latin typeface="Calibri" pitchFamily="34" charset="0"/>
                <a:ea typeface="+mn-ea"/>
                <a:cs typeface="Arial" pitchFamily="34" charset="0"/>
                <a:sym typeface="Helvetica Light"/>
              </a:rPr>
              <a:t>?</a:t>
            </a:r>
          </a:p>
        </p:txBody>
      </p:sp>
      <p:sp>
        <p:nvSpPr>
          <p:cNvPr id="2" name="TextBox 1"/>
          <p:cNvSpPr txBox="1"/>
          <p:nvPr/>
        </p:nvSpPr>
        <p:spPr>
          <a:xfrm>
            <a:off x="11176024" y="7086599"/>
            <a:ext cx="1304723" cy="1179804"/>
          </a:xfrm>
          <a:prstGeom prst="rect">
            <a:avLst/>
          </a:prstGeom>
          <a:noFill/>
        </p:spPr>
        <p:txBody>
          <a:bodyPr wrap="none" lIns="152340" tIns="76165" rIns="152340" bIns="76165" rtlCol="0">
            <a:spAutoFit/>
          </a:bodyPr>
          <a:lstStyle/>
          <a:p>
            <a:pPr marL="0" marR="0" lvl="0" indent="0" algn="l" defTabSz="2171773" rtl="0" eaLnBrk="1" fontAlgn="auto" latinLnBrk="0" hangingPunct="1">
              <a:lnSpc>
                <a:spcPct val="100000"/>
              </a:lnSpc>
              <a:spcBef>
                <a:spcPts val="0"/>
              </a:spcBef>
              <a:spcAft>
                <a:spcPts val="0"/>
              </a:spcAft>
              <a:buClrTx/>
              <a:buSzTx/>
              <a:buFontTx/>
              <a:buNone/>
              <a:tabLst/>
              <a:defRPr/>
            </a:pPr>
            <a:r>
              <a:rPr kumimoji="0" lang="en-US" sz="6667" b="0" i="0" u="none" strike="noStrike" kern="1200" cap="none" spc="0" normalizeH="0" baseline="0" noProof="0" dirty="0">
                <a:ln>
                  <a:noFill/>
                </a:ln>
                <a:solidFill>
                  <a:srgbClr val="FFFFFF"/>
                </a:solidFill>
                <a:effectLst/>
                <a:uLnTx/>
                <a:uFillTx/>
                <a:latin typeface="Helvetica"/>
                <a:ea typeface="+mn-ea"/>
                <a:cs typeface="Arial"/>
                <a:sym typeface="Helvetica Light"/>
              </a:rPr>
              <a:t>==</a:t>
            </a:r>
            <a:endParaRPr kumimoji="0" lang="en-US" sz="4333" b="0" i="0" u="none" strike="noStrike" kern="1200" cap="none" spc="0" normalizeH="0" baseline="0" noProof="0" dirty="0">
              <a:ln>
                <a:noFill/>
              </a:ln>
              <a:solidFill>
                <a:srgbClr val="FFFFFF"/>
              </a:solidFill>
              <a:effectLst/>
              <a:uLnTx/>
              <a:uFillTx/>
              <a:latin typeface="Helvetica"/>
              <a:ea typeface="+mn-ea"/>
              <a:cs typeface="Arial"/>
              <a:sym typeface="Helvetica Light"/>
            </a:endParaRPr>
          </a:p>
        </p:txBody>
      </p:sp>
      <p:sp>
        <p:nvSpPr>
          <p:cNvPr id="3" name="TextBox 2"/>
          <p:cNvSpPr txBox="1"/>
          <p:nvPr/>
        </p:nvSpPr>
        <p:spPr>
          <a:xfrm>
            <a:off x="4064008" y="11521190"/>
            <a:ext cx="3645107" cy="1077147"/>
          </a:xfrm>
          <a:prstGeom prst="rect">
            <a:avLst/>
          </a:prstGeom>
          <a:noFill/>
        </p:spPr>
        <p:txBody>
          <a:bodyPr wrap="none" lIns="152340" tIns="76165" rIns="152340" bIns="76165" rtlCol="0">
            <a:spAutoFit/>
          </a:bodyPr>
          <a:lstStyle/>
          <a:p>
            <a:pPr marL="0" marR="0" lvl="0" indent="0" algn="l" defTabSz="2171773"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Helvetica"/>
                <a:ea typeface="+mn-ea"/>
                <a:cs typeface="Arial"/>
                <a:sym typeface="Helvetica Light"/>
              </a:rPr>
              <a:t>“Penguin”</a:t>
            </a:r>
          </a:p>
        </p:txBody>
      </p:sp>
      <p:sp>
        <p:nvSpPr>
          <p:cNvPr id="9" name="TextBox 8"/>
          <p:cNvSpPr txBox="1"/>
          <p:nvPr/>
        </p:nvSpPr>
        <p:spPr>
          <a:xfrm>
            <a:off x="16151993" y="11557010"/>
            <a:ext cx="3645107" cy="1077147"/>
          </a:xfrm>
          <a:prstGeom prst="rect">
            <a:avLst/>
          </a:prstGeom>
          <a:noFill/>
        </p:spPr>
        <p:txBody>
          <a:bodyPr wrap="none" lIns="152340" tIns="76165" rIns="152340" bIns="76165" rtlCol="0">
            <a:spAutoFit/>
          </a:bodyPr>
          <a:lstStyle/>
          <a:p>
            <a:pPr marL="0" marR="0" lvl="0" indent="0" algn="l" defTabSz="2171773"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Helvetica"/>
                <a:ea typeface="+mn-ea"/>
                <a:cs typeface="Arial"/>
                <a:sym typeface="Helvetica Light"/>
              </a:rPr>
              <a:t>“Penguin”</a:t>
            </a:r>
          </a:p>
        </p:txBody>
      </p:sp>
    </p:spTree>
    <p:extLst>
      <p:ext uri="{BB962C8B-B14F-4D97-AF65-F5344CB8AC3E}">
        <p14:creationId xmlns:p14="http://schemas.microsoft.com/office/powerpoint/2010/main" val="1695059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8" name="Screen Shot 2017-01-11 at 2.36.35 AM-filtered.png"/>
          <p:cNvPicPr>
            <a:picLocks noChangeAspect="1"/>
          </p:cNvPicPr>
          <p:nvPr/>
        </p:nvPicPr>
        <p:blipFill>
          <a:blip r:embed="rId3"/>
          <a:stretch>
            <a:fillRect/>
          </a:stretch>
        </p:blipFill>
        <p:spPr>
          <a:xfrm>
            <a:off x="711253" y="757235"/>
            <a:ext cx="3089632" cy="2774949"/>
          </a:xfrm>
          <a:prstGeom prst="rect">
            <a:avLst/>
          </a:prstGeom>
          <a:ln w="12700">
            <a:miter lim="400000"/>
          </a:ln>
        </p:spPr>
      </p:pic>
      <p:pic>
        <p:nvPicPr>
          <p:cNvPr id="3489" name="pasted-image.pdf"/>
          <p:cNvPicPr>
            <a:picLocks noChangeAspect="1"/>
          </p:cNvPicPr>
          <p:nvPr/>
        </p:nvPicPr>
        <p:blipFill>
          <a:blip r:embed="rId4"/>
          <a:stretch>
            <a:fillRect/>
          </a:stretch>
        </p:blipFill>
        <p:spPr>
          <a:xfrm>
            <a:off x="5564725" y="910312"/>
            <a:ext cx="2829776" cy="2468736"/>
          </a:xfrm>
          <a:prstGeom prst="rect">
            <a:avLst/>
          </a:prstGeom>
          <a:ln w="12700">
            <a:miter lim="400000"/>
          </a:ln>
        </p:spPr>
      </p:pic>
      <p:grpSp>
        <p:nvGrpSpPr>
          <p:cNvPr id="3494" name="Group 3494"/>
          <p:cNvGrpSpPr/>
          <p:nvPr/>
        </p:nvGrpSpPr>
        <p:grpSpPr>
          <a:xfrm>
            <a:off x="3754524" y="1430608"/>
            <a:ext cx="1768088" cy="1408485"/>
            <a:chOff x="0" y="0"/>
            <a:chExt cx="1768087" cy="1408481"/>
          </a:xfrm>
        </p:grpSpPr>
        <p:sp>
          <p:nvSpPr>
            <p:cNvPr id="3490" name="Shape 3490"/>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71437" tIns="71437" rIns="71437" bIns="71437" numCol="1" anchor="ctr">
              <a:noAutofit/>
            </a:bodyPr>
            <a:lstStyle/>
            <a:p>
              <a:pPr defTabSz="821141">
                <a:defRPr sz="3200"/>
              </a:pPr>
              <a:endParaRPr sz="3200" b="0">
                <a:latin typeface="Helvetica Light"/>
                <a:ea typeface="ＭＳ Ｐゴシック" charset="0"/>
                <a:cs typeface="+mn-cs"/>
                <a:sym typeface="Helvetica Light"/>
              </a:endParaRPr>
            </a:p>
          </p:txBody>
        </p:sp>
        <p:sp>
          <p:nvSpPr>
            <p:cNvPr id="3491" name="Shape 3491"/>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492" name="Shape 3492"/>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493" name="Shape 3493"/>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grpSp>
      <p:pic>
        <p:nvPicPr>
          <p:cNvPr id="3495" name="Screen Shot 2017-01-11 at 2.48.58 AM.png"/>
          <p:cNvPicPr>
            <a:picLocks noChangeAspect="1"/>
          </p:cNvPicPr>
          <p:nvPr/>
        </p:nvPicPr>
        <p:blipFill>
          <a:blip r:embed="rId5"/>
          <a:srcRect l="15736" r="6678"/>
          <a:stretch>
            <a:fillRect/>
          </a:stretch>
        </p:blipFill>
        <p:spPr>
          <a:xfrm>
            <a:off x="842683" y="3649164"/>
            <a:ext cx="2850997" cy="2376808"/>
          </a:xfrm>
          <a:prstGeom prst="rect">
            <a:avLst/>
          </a:prstGeom>
          <a:ln w="12700">
            <a:miter lim="400000"/>
          </a:ln>
        </p:spPr>
      </p:pic>
      <p:pic>
        <p:nvPicPr>
          <p:cNvPr id="3496" name="Screen Shot 2017-01-11 at 2.49.30 AM.png"/>
          <p:cNvPicPr>
            <a:picLocks noChangeAspect="1"/>
          </p:cNvPicPr>
          <p:nvPr/>
        </p:nvPicPr>
        <p:blipFill>
          <a:blip r:embed="rId6"/>
          <a:srcRect l="14847" r="8324"/>
          <a:stretch>
            <a:fillRect/>
          </a:stretch>
        </p:blipFill>
        <p:spPr>
          <a:xfrm>
            <a:off x="5583398" y="3665687"/>
            <a:ext cx="2847221" cy="2376808"/>
          </a:xfrm>
          <a:prstGeom prst="rect">
            <a:avLst/>
          </a:prstGeom>
          <a:ln w="12700">
            <a:miter lim="400000"/>
          </a:ln>
        </p:spPr>
      </p:pic>
      <p:grpSp>
        <p:nvGrpSpPr>
          <p:cNvPr id="3501" name="Group 3501"/>
          <p:cNvGrpSpPr/>
          <p:nvPr/>
        </p:nvGrpSpPr>
        <p:grpSpPr>
          <a:xfrm>
            <a:off x="3754524" y="4149891"/>
            <a:ext cx="1768088" cy="1408485"/>
            <a:chOff x="0" y="0"/>
            <a:chExt cx="1768087" cy="1408481"/>
          </a:xfrm>
        </p:grpSpPr>
        <p:sp>
          <p:nvSpPr>
            <p:cNvPr id="3497" name="Shape 3497"/>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71437" tIns="71437" rIns="71437" bIns="71437" numCol="1" anchor="ctr">
              <a:noAutofit/>
            </a:bodyPr>
            <a:lstStyle/>
            <a:p>
              <a:pPr defTabSz="821141">
                <a:defRPr sz="3200"/>
              </a:pPr>
              <a:endParaRPr sz="3200" b="0">
                <a:latin typeface="Helvetica Light"/>
                <a:ea typeface="ＭＳ Ｐゴシック" charset="0"/>
                <a:cs typeface="+mn-cs"/>
                <a:sym typeface="Helvetica Light"/>
              </a:endParaRPr>
            </a:p>
          </p:txBody>
        </p:sp>
        <p:sp>
          <p:nvSpPr>
            <p:cNvPr id="3498" name="Shape 3498"/>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499" name="Shape 3499"/>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500" name="Shape 3500"/>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grpSp>
      <p:sp>
        <p:nvSpPr>
          <p:cNvPr id="3502" name="Shape 3502"/>
          <p:cNvSpPr/>
          <p:nvPr/>
        </p:nvSpPr>
        <p:spPr>
          <a:xfrm rot="5400000">
            <a:off x="1753733" y="6245426"/>
            <a:ext cx="1029078" cy="1683104"/>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10000">
                <a:latin typeface="Adobe 繁黑體 Std B"/>
                <a:ea typeface="Adobe 繁黑體 Std B"/>
                <a:cs typeface="Adobe 繁黑體 Std B"/>
                <a:sym typeface="Adobe 繁黑體 Std B"/>
              </a:defRPr>
            </a:lvl1pPr>
          </a:lstStyle>
          <a:p>
            <a:pPr defTabSz="821141"/>
            <a:r>
              <a:rPr b="0"/>
              <a:t>…</a:t>
            </a:r>
          </a:p>
        </p:txBody>
      </p:sp>
      <p:pic>
        <p:nvPicPr>
          <p:cNvPr id="3503" name="pasted-image.pdf"/>
          <p:cNvPicPr>
            <a:picLocks/>
          </p:cNvPicPr>
          <p:nvPr/>
        </p:nvPicPr>
        <p:blipFill>
          <a:blip r:embed="rId7"/>
          <a:stretch>
            <a:fillRect/>
          </a:stretch>
        </p:blipFill>
        <p:spPr>
          <a:xfrm>
            <a:off x="9226944" y="1522028"/>
            <a:ext cx="831781" cy="6664205"/>
          </a:xfrm>
          <a:prstGeom prst="rect">
            <a:avLst/>
          </a:prstGeom>
          <a:ln w="12700">
            <a:miter lim="400000"/>
          </a:ln>
        </p:spPr>
      </p:pic>
      <p:grpSp>
        <p:nvGrpSpPr>
          <p:cNvPr id="3513" name="Group 3513"/>
          <p:cNvGrpSpPr/>
          <p:nvPr/>
        </p:nvGrpSpPr>
        <p:grpSpPr>
          <a:xfrm>
            <a:off x="10457291" y="914529"/>
            <a:ext cx="13782813" cy="12343893"/>
            <a:chOff x="459484" y="-13053"/>
            <a:chExt cx="13782803" cy="12343895"/>
          </a:xfrm>
        </p:grpSpPr>
        <p:grpSp>
          <p:nvGrpSpPr>
            <p:cNvPr id="3508" name="Group 3508"/>
            <p:cNvGrpSpPr/>
            <p:nvPr/>
          </p:nvGrpSpPr>
          <p:grpSpPr>
            <a:xfrm>
              <a:off x="765974" y="3346226"/>
              <a:ext cx="9313562" cy="6408656"/>
              <a:chOff x="-1" y="0"/>
              <a:chExt cx="9313561" cy="6408654"/>
            </a:xfrm>
          </p:grpSpPr>
          <p:sp>
            <p:nvSpPr>
              <p:cNvPr id="3504" name="Shape 3504"/>
              <p:cNvSpPr/>
              <p:nvPr/>
            </p:nvSpPr>
            <p:spPr>
              <a:xfrm>
                <a:off x="3957828" y="2052418"/>
                <a:ext cx="5355732" cy="32835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spAutoFit/>
              </a:bodyPr>
              <a:lstStyle/>
              <a:p>
                <a:pPr algn="l" defTabSz="821141">
                  <a:defRPr sz="7200"/>
                </a:pPr>
                <a:r>
                  <a:rPr sz="7200" b="0">
                    <a:latin typeface="Helvetica Light"/>
                    <a:ea typeface="ＭＳ Ｐゴシック" charset="0"/>
                    <a:cs typeface="+mn-cs"/>
                    <a:sym typeface="Helvetica Light"/>
                  </a:rPr>
                  <a:t>Generated vs Real</a:t>
                </a:r>
              </a:p>
              <a:p>
                <a:pPr algn="l" defTabSz="821141">
                  <a:defRPr sz="6000"/>
                </a:pPr>
                <a:r>
                  <a:rPr b="0">
                    <a:latin typeface="Helvetica Light"/>
                    <a:ea typeface="ＭＳ Ｐゴシック" charset="0"/>
                    <a:cs typeface="+mn-cs"/>
                    <a:sym typeface="Helvetica Light"/>
                  </a:rPr>
                  <a:t>(classifier)</a:t>
                </a:r>
              </a:p>
            </p:txBody>
          </p:sp>
          <p:sp>
            <p:nvSpPr>
              <p:cNvPr id="3505" name="Shape 3505"/>
              <p:cNvSpPr/>
              <p:nvPr/>
            </p:nvSpPr>
            <p:spPr>
              <a:xfrm>
                <a:off x="3234937" y="0"/>
                <a:ext cx="5866178" cy="64086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5028"/>
                    </a:lnTo>
                    <a:lnTo>
                      <a:pt x="21600" y="16641"/>
                    </a:lnTo>
                    <a:lnTo>
                      <a:pt x="0" y="21600"/>
                    </a:lnTo>
                    <a:lnTo>
                      <a:pt x="0" y="0"/>
                    </a:lnTo>
                    <a:close/>
                  </a:path>
                </a:pathLst>
              </a:custGeom>
              <a:noFill/>
              <a:ln w="63500" cap="flat">
                <a:solidFill>
                  <a:srgbClr val="000000"/>
                </a:solidFill>
                <a:prstDash val="solid"/>
                <a:miter lim="400000"/>
              </a:ln>
              <a:effectLst/>
            </p:spPr>
            <p:txBody>
              <a:bodyPr wrap="square" lIns="76200" tIns="76200" rIns="76200" bIns="76200" numCol="1" anchor="ctr">
                <a:noAutofit/>
              </a:bodyPr>
              <a:lstStyle/>
              <a:p>
                <a:pPr defTabSz="821141">
                  <a:defRPr sz="3200"/>
                </a:pPr>
                <a:endParaRPr sz="3200" b="0">
                  <a:latin typeface="Helvetica Light"/>
                  <a:ea typeface="ＭＳ Ｐゴシック" charset="0"/>
                  <a:cs typeface="+mn-cs"/>
                  <a:sym typeface="Helvetica Light"/>
                </a:endParaRPr>
              </a:p>
            </p:txBody>
          </p:sp>
          <p:sp>
            <p:nvSpPr>
              <p:cNvPr id="3506" name="Shape 3506"/>
              <p:cNvSpPr/>
              <p:nvPr/>
            </p:nvSpPr>
            <p:spPr>
              <a:xfrm>
                <a:off x="-1" y="975332"/>
                <a:ext cx="2557555" cy="1358482"/>
              </a:xfrm>
              <a:prstGeom prst="line">
                <a:avLst/>
              </a:prstGeom>
              <a:noFill/>
              <a:ln w="114300" cap="flat">
                <a:solidFill>
                  <a:srgbClr val="000000"/>
                </a:solidFill>
                <a:prstDash val="solid"/>
                <a:miter lim="400000"/>
                <a:tailEnd type="triangle" w="med" len="med"/>
              </a:ln>
              <a:effectLst/>
            </p:spPr>
            <p:txBody>
              <a:bodyPr wrap="square" lIns="71437" tIns="71437" rIns="71437" bIns="71437" numCol="1" anchor="ctr">
                <a:noAutofit/>
              </a:bodyPr>
              <a:lstStyle/>
              <a:p>
                <a:pPr defTabSz="821141">
                  <a:defRPr sz="3200"/>
                </a:pPr>
                <a:endParaRPr sz="3200" b="0">
                  <a:latin typeface="Helvetica Light"/>
                  <a:ea typeface="ＭＳ Ｐゴシック" charset="0"/>
                  <a:cs typeface="+mn-cs"/>
                  <a:sym typeface="Helvetica Light"/>
                </a:endParaRPr>
              </a:p>
            </p:txBody>
          </p:sp>
          <p:sp>
            <p:nvSpPr>
              <p:cNvPr id="3507" name="Shape 3507"/>
              <p:cNvSpPr/>
              <p:nvPr/>
            </p:nvSpPr>
            <p:spPr>
              <a:xfrm flipV="1">
                <a:off x="-1" y="4374644"/>
                <a:ext cx="2557555" cy="1358482"/>
              </a:xfrm>
              <a:prstGeom prst="line">
                <a:avLst/>
              </a:prstGeom>
              <a:noFill/>
              <a:ln w="114300" cap="flat">
                <a:solidFill>
                  <a:srgbClr val="000000"/>
                </a:solidFill>
                <a:prstDash val="solid"/>
                <a:miter lim="400000"/>
                <a:tailEnd type="triangle" w="med" len="med"/>
              </a:ln>
              <a:effectLst/>
            </p:spPr>
            <p:txBody>
              <a:bodyPr wrap="square" lIns="71437" tIns="71437" rIns="71437" bIns="71437" numCol="1" anchor="ctr">
                <a:noAutofit/>
              </a:bodyPr>
              <a:lstStyle/>
              <a:p>
                <a:pPr defTabSz="821141">
                  <a:defRPr sz="3200"/>
                </a:pPr>
                <a:endParaRPr sz="3200" b="0">
                  <a:latin typeface="Helvetica Light"/>
                  <a:ea typeface="ＭＳ Ｐゴシック" charset="0"/>
                  <a:cs typeface="+mn-cs"/>
                  <a:sym typeface="Helvetica Light"/>
                </a:endParaRPr>
              </a:p>
            </p:txBody>
          </p:sp>
        </p:grpSp>
        <p:grpSp>
          <p:nvGrpSpPr>
            <p:cNvPr id="3512" name="Group 3512"/>
            <p:cNvGrpSpPr/>
            <p:nvPr/>
          </p:nvGrpSpPr>
          <p:grpSpPr>
            <a:xfrm>
              <a:off x="459484" y="-13053"/>
              <a:ext cx="13782803" cy="12343895"/>
              <a:chOff x="-163808" y="-101952"/>
              <a:chExt cx="13782802" cy="12343894"/>
            </a:xfrm>
          </p:grpSpPr>
          <p:pic>
            <p:nvPicPr>
              <p:cNvPr id="3509" name="pasted-image.png"/>
              <p:cNvPicPr>
                <a:picLocks noChangeAspect="1"/>
              </p:cNvPicPr>
              <p:nvPr/>
            </p:nvPicPr>
            <p:blipFill>
              <a:blip r:embed="rId8"/>
              <a:stretch>
                <a:fillRect/>
              </a:stretch>
            </p:blipFill>
            <p:spPr>
              <a:xfrm>
                <a:off x="10457381" y="7994505"/>
                <a:ext cx="2419258" cy="2419258"/>
              </a:xfrm>
              <a:prstGeom prst="rect">
                <a:avLst/>
              </a:prstGeom>
              <a:ln w="25400" cap="flat">
                <a:solidFill>
                  <a:srgbClr val="000000"/>
                </a:solidFill>
                <a:prstDash val="solid"/>
                <a:miter lim="400000"/>
              </a:ln>
              <a:effectLst/>
            </p:spPr>
          </p:pic>
          <p:sp>
            <p:nvSpPr>
              <p:cNvPr id="3510" name="Shape 3510"/>
              <p:cNvSpPr/>
              <p:nvPr/>
            </p:nvSpPr>
            <p:spPr>
              <a:xfrm>
                <a:off x="2304430" y="10805011"/>
                <a:ext cx="11314564" cy="14369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spAutoFit/>
              </a:bodyPr>
              <a:lstStyle>
                <a:lvl1pPr algn="l">
                  <a:defRPr sz="4200"/>
                </a:lvl1pPr>
              </a:lstStyle>
              <a:p>
                <a:pPr defTabSz="821141"/>
                <a:r>
                  <a:rPr b="0">
                    <a:latin typeface="Helvetica Light"/>
                    <a:ea typeface="ＭＳ Ｐゴシック" charset="0"/>
                    <a:cs typeface="+mn-cs"/>
                    <a:sym typeface="Helvetica Light"/>
                  </a:rPr>
                  <a:t>[Goodfellow, Pouget-Abadie, Mirza, Xu, Warde-Farley, Ozair, Courville, Bengio 2014]</a:t>
                </a:r>
              </a:p>
            </p:txBody>
          </p:sp>
          <p:sp>
            <p:nvSpPr>
              <p:cNvPr id="3511" name="Shape 3511"/>
              <p:cNvSpPr/>
              <p:nvPr/>
            </p:nvSpPr>
            <p:spPr>
              <a:xfrm>
                <a:off x="-163808" y="-101952"/>
                <a:ext cx="12949047" cy="21755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defTabSz="821141">
                  <a:defRPr sz="6600" b="1">
                    <a:latin typeface="Helvetica"/>
                    <a:ea typeface="Helvetica"/>
                    <a:cs typeface="Helvetica"/>
                    <a:sym typeface="Helvetica"/>
                  </a:defRPr>
                </a:pPr>
                <a:r>
                  <a:rPr sz="6600" dirty="0">
                    <a:latin typeface="Helvetica"/>
                    <a:cs typeface="Helvetica"/>
                    <a:sym typeface="Helvetica"/>
                  </a:rPr>
                  <a:t>Generative Adversarial Network</a:t>
                </a:r>
              </a:p>
              <a:p>
                <a:pPr defTabSz="821141">
                  <a:defRPr sz="6600" b="1">
                    <a:latin typeface="Helvetica"/>
                    <a:ea typeface="Helvetica"/>
                    <a:cs typeface="Helvetica"/>
                    <a:sym typeface="Helvetica"/>
                  </a:defRPr>
                </a:pPr>
                <a:r>
                  <a:rPr sz="6600" dirty="0">
                    <a:latin typeface="Helvetica"/>
                    <a:cs typeface="Helvetica"/>
                    <a:sym typeface="Helvetica"/>
                  </a:rPr>
                  <a:t> (GANs)</a:t>
                </a:r>
              </a:p>
            </p:txBody>
          </p:sp>
        </p:grpSp>
      </p:grpSp>
      <p:grpSp>
        <p:nvGrpSpPr>
          <p:cNvPr id="3524" name="Group 3524"/>
          <p:cNvGrpSpPr/>
          <p:nvPr/>
        </p:nvGrpSpPr>
        <p:grpSpPr>
          <a:xfrm>
            <a:off x="750453" y="-11401"/>
            <a:ext cx="12049229" cy="13138041"/>
            <a:chOff x="-1" y="-12158"/>
            <a:chExt cx="12049224" cy="13138033"/>
          </a:xfrm>
        </p:grpSpPr>
        <p:grpSp>
          <p:nvGrpSpPr>
            <p:cNvPr id="3522" name="Group 3522"/>
            <p:cNvGrpSpPr/>
            <p:nvPr/>
          </p:nvGrpSpPr>
          <p:grpSpPr>
            <a:xfrm>
              <a:off x="-1" y="-12158"/>
              <a:ext cx="12049224" cy="13138033"/>
              <a:chOff x="-1" y="-12158"/>
              <a:chExt cx="12049223" cy="13138032"/>
            </a:xfrm>
          </p:grpSpPr>
          <p:grpSp>
            <p:nvGrpSpPr>
              <p:cNvPr id="3520" name="Group 3520"/>
              <p:cNvGrpSpPr/>
              <p:nvPr/>
            </p:nvGrpSpPr>
            <p:grpSpPr>
              <a:xfrm>
                <a:off x="-1" y="-12158"/>
                <a:ext cx="12049223" cy="13138032"/>
                <a:chOff x="-1" y="-12158"/>
                <a:chExt cx="12049222" cy="13138031"/>
              </a:xfrm>
            </p:grpSpPr>
            <p:grpSp>
              <p:nvGrpSpPr>
                <p:cNvPr id="3518" name="Group 3518"/>
                <p:cNvGrpSpPr/>
                <p:nvPr/>
              </p:nvGrpSpPr>
              <p:grpSpPr>
                <a:xfrm>
                  <a:off x="-1" y="8239040"/>
                  <a:ext cx="12049222" cy="4886833"/>
                  <a:chOff x="-1" y="-1"/>
                  <a:chExt cx="12049221" cy="4886832"/>
                </a:xfrm>
              </p:grpSpPr>
              <p:sp>
                <p:nvSpPr>
                  <p:cNvPr id="3514" name="Shape 3514"/>
                  <p:cNvSpPr/>
                  <p:nvPr/>
                </p:nvSpPr>
                <p:spPr>
                  <a:xfrm flipV="1">
                    <a:off x="-1" y="-1"/>
                    <a:ext cx="12049221" cy="2318949"/>
                  </a:xfrm>
                  <a:prstGeom prst="line">
                    <a:avLst/>
                  </a:prstGeom>
                  <a:noFill/>
                  <a:ln w="152400" cap="flat">
                    <a:solidFill>
                      <a:schemeClr val="accent1"/>
                    </a:solidFill>
                    <a:custDash>
                      <a:ds d="200000" sp="200000"/>
                    </a:custDash>
                    <a:miter lim="400000"/>
                  </a:ln>
                  <a:effectLst/>
                </p:spPr>
                <p:txBody>
                  <a:bodyPr wrap="square" lIns="71437" tIns="71437" rIns="71437" bIns="71437" numCol="1" anchor="ctr">
                    <a:noAutofit/>
                  </a:bodyPr>
                  <a:lstStyle/>
                  <a:p>
                    <a:pPr defTabSz="821141">
                      <a:defRPr sz="3200"/>
                    </a:pPr>
                    <a:endParaRPr sz="3200" b="0">
                      <a:latin typeface="Helvetica Light"/>
                      <a:ea typeface="ＭＳ Ｐゴシック" charset="0"/>
                      <a:cs typeface="+mn-cs"/>
                      <a:sym typeface="Helvetica Light"/>
                    </a:endParaRPr>
                  </a:p>
                </p:txBody>
              </p:sp>
              <p:grpSp>
                <p:nvGrpSpPr>
                  <p:cNvPr id="3517" name="Group 3517"/>
                  <p:cNvGrpSpPr/>
                  <p:nvPr/>
                </p:nvGrpSpPr>
                <p:grpSpPr>
                  <a:xfrm>
                    <a:off x="412456" y="2764246"/>
                    <a:ext cx="6499714" cy="2122585"/>
                    <a:chOff x="40735" y="1044416"/>
                    <a:chExt cx="6499713" cy="2122583"/>
                  </a:xfrm>
                </p:grpSpPr>
                <p:pic>
                  <p:nvPicPr>
                    <p:cNvPr id="3515" name="pasted-image.png"/>
                    <p:cNvPicPr>
                      <a:picLocks noChangeAspect="1"/>
                    </p:cNvPicPr>
                    <p:nvPr/>
                  </p:nvPicPr>
                  <p:blipFill>
                    <a:blip r:embed="rId9"/>
                    <a:stretch>
                      <a:fillRect/>
                    </a:stretch>
                  </p:blipFill>
                  <p:spPr>
                    <a:xfrm>
                      <a:off x="4234019" y="1044416"/>
                      <a:ext cx="2306429" cy="2122583"/>
                    </a:xfrm>
                    <a:prstGeom prst="rect">
                      <a:avLst/>
                    </a:prstGeom>
                    <a:ln w="25400" cap="flat">
                      <a:solidFill>
                        <a:srgbClr val="F3F7F5"/>
                      </a:solidFill>
                      <a:prstDash val="solid"/>
                      <a:miter lim="400000"/>
                    </a:ln>
                    <a:effectLst>
                      <a:outerShdw blurRad="63500" dist="25400" dir="3600000" rotWithShape="0">
                        <a:srgbClr val="000000">
                          <a:alpha val="70000"/>
                        </a:srgbClr>
                      </a:outerShdw>
                    </a:effectLst>
                  </p:spPr>
                </p:pic>
                <p:sp>
                  <p:nvSpPr>
                    <p:cNvPr id="3516" name="Shape 3516"/>
                    <p:cNvSpPr/>
                    <p:nvPr/>
                  </p:nvSpPr>
                  <p:spPr>
                    <a:xfrm>
                      <a:off x="40735" y="1592550"/>
                      <a:ext cx="3462482" cy="9292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defTabSz="821141"/>
                      <a:r>
                        <a:rPr sz="5101" b="0">
                          <a:latin typeface="Helvetica Light"/>
                          <a:ea typeface="ＭＳ Ｐゴシック" charset="0"/>
                          <a:cs typeface="+mn-cs"/>
                          <a:sym typeface="Helvetica Light"/>
                        </a:rPr>
                        <a:t>Real photos</a:t>
                      </a:r>
                    </a:p>
                  </p:txBody>
                </p:sp>
              </p:grpSp>
            </p:grpSp>
            <p:sp>
              <p:nvSpPr>
                <p:cNvPr id="3519" name="Shape 3519"/>
                <p:cNvSpPr/>
                <p:nvPr/>
              </p:nvSpPr>
              <p:spPr>
                <a:xfrm>
                  <a:off x="3597954" y="-12158"/>
                  <a:ext cx="5317156" cy="9292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defTabSz="821141"/>
                  <a:r>
                    <a:rPr sz="5101" b="0">
                      <a:latin typeface="Helvetica Light"/>
                      <a:ea typeface="ＭＳ Ｐゴシック" charset="0"/>
                      <a:cs typeface="+mn-cs"/>
                      <a:sym typeface="Helvetica Light"/>
                    </a:rPr>
                    <a:t>Generated images</a:t>
                  </a:r>
                </a:p>
              </p:txBody>
            </p:sp>
          </p:grpSp>
          <p:sp>
            <p:nvSpPr>
              <p:cNvPr id="3521" name="Shape 3521"/>
              <p:cNvSpPr/>
              <p:nvPr/>
            </p:nvSpPr>
            <p:spPr>
              <a:xfrm>
                <a:off x="7987515" y="11992783"/>
                <a:ext cx="674864" cy="10675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sz="6000">
                    <a:latin typeface="Adobe 繁黑體 Std B"/>
                    <a:ea typeface="Adobe 繁黑體 Std B"/>
                    <a:cs typeface="Adobe 繁黑體 Std B"/>
                    <a:sym typeface="Adobe 繁黑體 Std B"/>
                  </a:defRPr>
                </a:lvl1pPr>
              </a:lstStyle>
              <a:p>
                <a:pPr defTabSz="821141"/>
                <a:r>
                  <a:rPr b="0"/>
                  <a:t>…</a:t>
                </a:r>
              </a:p>
            </p:txBody>
          </p:sp>
        </p:grpSp>
        <p:pic>
          <p:nvPicPr>
            <p:cNvPr id="3523" name="pasted-image.png"/>
            <p:cNvPicPr>
              <a:picLocks noChangeAspect="1"/>
            </p:cNvPicPr>
            <p:nvPr/>
          </p:nvPicPr>
          <p:blipFill>
            <a:blip r:embed="rId10"/>
            <a:srcRect/>
            <a:stretch>
              <a:fillRect/>
            </a:stretch>
          </p:blipFill>
          <p:spPr>
            <a:xfrm>
              <a:off x="6020886" y="10132712"/>
              <a:ext cx="2409123" cy="1806842"/>
            </a:xfrm>
            <a:prstGeom prst="rect">
              <a:avLst/>
            </a:prstGeom>
            <a:ln w="12700" cap="flat">
              <a:noFill/>
              <a:miter lim="400000"/>
            </a:ln>
            <a:effectLst>
              <a:outerShdw blurRad="63500" dist="25400" dir="3600000" rotWithShape="0">
                <a:srgbClr val="000000">
                  <a:alpha val="70000"/>
                </a:srgbClr>
              </a:outerShdw>
            </a:effectLst>
          </p:spPr>
        </p:pic>
      </p:grpSp>
      <p:sp>
        <p:nvSpPr>
          <p:cNvPr id="3525" name="Shape 3525"/>
          <p:cNvSpPr/>
          <p:nvPr/>
        </p:nvSpPr>
        <p:spPr>
          <a:xfrm rot="5400000">
            <a:off x="6260541" y="6200624"/>
            <a:ext cx="1029078" cy="1683104"/>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10000">
                <a:latin typeface="Adobe 繁黑體 Std B"/>
                <a:ea typeface="Adobe 繁黑體 Std B"/>
                <a:cs typeface="Adobe 繁黑體 Std B"/>
                <a:sym typeface="Adobe 繁黑體 Std B"/>
              </a:defRPr>
            </a:lvl1pPr>
          </a:lstStyle>
          <a:p>
            <a:pPr defTabSz="821141"/>
            <a:r>
              <a:rPr b="0"/>
              <a:t>…</a:t>
            </a:r>
          </a:p>
        </p:txBody>
      </p:sp>
    </p:spTree>
    <p:extLst>
      <p:ext uri="{BB962C8B-B14F-4D97-AF65-F5344CB8AC3E}">
        <p14:creationId xmlns:p14="http://schemas.microsoft.com/office/powerpoint/2010/main" val="2837063322"/>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5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3" grpId="0" animBg="1" advAuto="0"/>
      <p:bldP spid="3524" grpId="0"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5" name="Shape 3565"/>
          <p:cNvSpPr/>
          <p:nvPr/>
        </p:nvSpPr>
        <p:spPr>
          <a:xfrm>
            <a:off x="4833096" y="3884155"/>
            <a:ext cx="2999168" cy="929179"/>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p>
            <a:pPr defTabSz="821141"/>
            <a:r>
              <a:rPr sz="5101" b="0">
                <a:latin typeface="Helvetica Light"/>
                <a:ea typeface="ＭＳ Ｐゴシック" charset="0"/>
                <a:cs typeface="+mn-cs"/>
                <a:sym typeface="Helvetica Light"/>
              </a:rPr>
              <a:t>Generator</a:t>
            </a:r>
          </a:p>
        </p:txBody>
      </p:sp>
      <p:sp>
        <p:nvSpPr>
          <p:cNvPr id="3566" name="Shape 3566"/>
          <p:cNvSpPr/>
          <p:nvPr/>
        </p:nvSpPr>
        <p:spPr>
          <a:xfrm>
            <a:off x="4347459" y="2723675"/>
            <a:ext cx="3994373" cy="5"/>
          </a:xfrm>
          <a:prstGeom prst="line">
            <a:avLst/>
          </a:prstGeom>
          <a:ln w="38100">
            <a:solidFill>
              <a:srgbClr val="000000"/>
            </a:solidFill>
            <a:miter lim="400000"/>
            <a:tailEnd type="stealth"/>
          </a:ln>
        </p:spPr>
        <p:txBody>
          <a:bodyPr lIns="71413" tIns="71413" rIns="71413" bIns="71413" anchor="ctr"/>
          <a:lstStyle/>
          <a:p>
            <a:pPr defTabSz="821141">
              <a:defRPr sz="3200"/>
            </a:pPr>
            <a:endParaRPr sz="3200" b="0">
              <a:latin typeface="Helvetica Light"/>
              <a:ea typeface="ＭＳ Ｐゴシック" charset="0"/>
              <a:cs typeface="+mn-cs"/>
              <a:sym typeface="Helvetica Light"/>
            </a:endParaRPr>
          </a:p>
        </p:txBody>
      </p:sp>
      <p:sp>
        <p:nvSpPr>
          <p:cNvPr id="3567" name="Shape 3567"/>
          <p:cNvSpPr/>
          <p:nvPr/>
        </p:nvSpPr>
        <p:spPr>
          <a:xfrm rot="10800000">
            <a:off x="6152223" y="1599043"/>
            <a:ext cx="384845" cy="2249269"/>
          </a:xfrm>
          <a:prstGeom prst="rect">
            <a:avLst/>
          </a:prstGeom>
          <a:solidFill>
            <a:srgbClr val="FFFFFF"/>
          </a:solidFill>
          <a:ln w="38100">
            <a:solidFill>
              <a:srgbClr val="000000"/>
            </a:solidFill>
            <a:miter lim="400000"/>
          </a:ln>
        </p:spPr>
        <p:txBody>
          <a:bodyPr lIns="71413" tIns="71413" rIns="71413" bIns="71413" anchor="ct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568" name="Shape 3568"/>
          <p:cNvSpPr/>
          <p:nvPr/>
        </p:nvSpPr>
        <p:spPr>
          <a:xfrm rot="10800000">
            <a:off x="6717842" y="1599043"/>
            <a:ext cx="384845" cy="2249269"/>
          </a:xfrm>
          <a:prstGeom prst="rect">
            <a:avLst/>
          </a:prstGeom>
          <a:solidFill>
            <a:srgbClr val="FFFFFF"/>
          </a:solidFill>
          <a:ln w="38100">
            <a:solidFill>
              <a:srgbClr val="000000"/>
            </a:solidFill>
            <a:miter lim="400000"/>
          </a:ln>
        </p:spPr>
        <p:txBody>
          <a:bodyPr lIns="71413" tIns="71413" rIns="71413" bIns="71413" anchor="ct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569" name="Shape 3569"/>
          <p:cNvSpPr/>
          <p:nvPr/>
        </p:nvSpPr>
        <p:spPr>
          <a:xfrm rot="10800000">
            <a:off x="5586604" y="1599043"/>
            <a:ext cx="384845" cy="2249269"/>
          </a:xfrm>
          <a:prstGeom prst="rect">
            <a:avLst/>
          </a:prstGeom>
          <a:solidFill>
            <a:srgbClr val="FFFFFF"/>
          </a:solidFill>
          <a:ln w="38100">
            <a:solidFill>
              <a:srgbClr val="000000"/>
            </a:solidFill>
            <a:miter lim="400000"/>
          </a:ln>
        </p:spPr>
        <p:txBody>
          <a:bodyPr lIns="71413" tIns="71413" rIns="71413" bIns="71413" anchor="ct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pic>
        <p:nvPicPr>
          <p:cNvPr id="3570" name="pasted-image.pdf"/>
          <p:cNvPicPr>
            <a:picLocks noChangeAspect="1"/>
          </p:cNvPicPr>
          <p:nvPr/>
        </p:nvPicPr>
        <p:blipFill>
          <a:blip r:embed="rId2"/>
          <a:stretch>
            <a:fillRect/>
          </a:stretch>
        </p:blipFill>
        <p:spPr>
          <a:xfrm>
            <a:off x="5988940" y="459090"/>
            <a:ext cx="711453" cy="737805"/>
          </a:xfrm>
          <a:prstGeom prst="rect">
            <a:avLst/>
          </a:prstGeom>
          <a:ln w="12700">
            <a:miter lim="400000"/>
          </a:ln>
        </p:spPr>
      </p:pic>
      <p:pic>
        <p:nvPicPr>
          <p:cNvPr id="3571" name="pasted-image.pdf"/>
          <p:cNvPicPr>
            <a:picLocks noChangeAspect="1"/>
          </p:cNvPicPr>
          <p:nvPr/>
        </p:nvPicPr>
        <p:blipFill>
          <a:blip r:embed="rId3"/>
          <a:stretch>
            <a:fillRect/>
          </a:stretch>
        </p:blipFill>
        <p:spPr>
          <a:xfrm>
            <a:off x="1885212" y="423728"/>
            <a:ext cx="579704" cy="447952"/>
          </a:xfrm>
          <a:prstGeom prst="rect">
            <a:avLst/>
          </a:prstGeom>
          <a:ln w="12700">
            <a:miter lim="400000"/>
          </a:ln>
        </p:spPr>
      </p:pic>
      <p:pic>
        <p:nvPicPr>
          <p:cNvPr id="3572" name="pasted-image.pdf"/>
          <p:cNvPicPr>
            <a:picLocks noChangeAspect="1"/>
          </p:cNvPicPr>
          <p:nvPr/>
        </p:nvPicPr>
        <p:blipFill>
          <a:blip r:embed="rId4"/>
          <a:stretch>
            <a:fillRect/>
          </a:stretch>
        </p:blipFill>
        <p:spPr>
          <a:xfrm>
            <a:off x="9853624" y="281468"/>
            <a:ext cx="1294901" cy="656317"/>
          </a:xfrm>
          <a:prstGeom prst="rect">
            <a:avLst/>
          </a:prstGeom>
          <a:ln w="12700">
            <a:miter lim="400000"/>
          </a:ln>
        </p:spPr>
      </p:pic>
      <p:pic>
        <p:nvPicPr>
          <p:cNvPr id="3573" name="pasted-image.png"/>
          <p:cNvPicPr>
            <a:picLocks noChangeAspect="1"/>
          </p:cNvPicPr>
          <p:nvPr/>
        </p:nvPicPr>
        <p:blipFill>
          <a:blip r:embed="rId5"/>
          <a:stretch>
            <a:fillRect/>
          </a:stretch>
        </p:blipFill>
        <p:spPr>
          <a:xfrm>
            <a:off x="8847595" y="1170768"/>
            <a:ext cx="3251205" cy="3251205"/>
          </a:xfrm>
          <a:prstGeom prst="rect">
            <a:avLst/>
          </a:prstGeom>
          <a:ln w="25400">
            <a:solidFill>
              <a:srgbClr val="000000"/>
            </a:solidFill>
            <a:miter lim="400000"/>
          </a:ln>
        </p:spPr>
      </p:pic>
      <p:pic>
        <p:nvPicPr>
          <p:cNvPr id="3574" name="pasted-image-filtered.png"/>
          <p:cNvPicPr>
            <a:picLocks noChangeAspect="1"/>
          </p:cNvPicPr>
          <p:nvPr/>
        </p:nvPicPr>
        <p:blipFill>
          <a:blip r:embed="rId6"/>
          <a:stretch>
            <a:fillRect/>
          </a:stretch>
        </p:blipFill>
        <p:spPr>
          <a:xfrm>
            <a:off x="590528" y="1170768"/>
            <a:ext cx="3251205" cy="3251205"/>
          </a:xfrm>
          <a:prstGeom prst="rect">
            <a:avLst/>
          </a:prstGeom>
          <a:ln w="25400">
            <a:solidFill>
              <a:srgbClr val="000000"/>
            </a:solidFill>
            <a:miter lim="400000"/>
          </a:ln>
        </p:spPr>
      </p:pic>
      <p:sp>
        <p:nvSpPr>
          <p:cNvPr id="3575" name="Shape 3575"/>
          <p:cNvSpPr/>
          <p:nvPr/>
        </p:nvSpPr>
        <p:spPr>
          <a:xfrm>
            <a:off x="18233950" y="12766836"/>
            <a:ext cx="5841293" cy="790552"/>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4200"/>
            </a:lvl1pPr>
          </a:lstStyle>
          <a:p>
            <a:pPr defTabSz="821141"/>
            <a:r>
              <a:rPr b="0">
                <a:latin typeface="Helvetica Light"/>
                <a:ea typeface="ＭＳ Ｐゴシック" charset="0"/>
                <a:cs typeface="+mn-cs"/>
                <a:sym typeface="Helvetica Light"/>
              </a:rPr>
              <a:t>[Goodfellow et al., 2014]</a:t>
            </a:r>
          </a:p>
        </p:txBody>
      </p:sp>
    </p:spTree>
    <p:extLst>
      <p:ext uri="{BB962C8B-B14F-4D97-AF65-F5344CB8AC3E}">
        <p14:creationId xmlns:p14="http://schemas.microsoft.com/office/powerpoint/2010/main" val="2588012602"/>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7" name="Shape 3577"/>
          <p:cNvSpPr/>
          <p:nvPr/>
        </p:nvSpPr>
        <p:spPr>
          <a:xfrm>
            <a:off x="1686708" y="7452404"/>
            <a:ext cx="16852301" cy="2906957"/>
          </a:xfrm>
          <a:prstGeom prst="rect">
            <a:avLst/>
          </a:prstGeom>
          <a:ln w="12700">
            <a:miter lim="400000"/>
          </a:ln>
          <a:extLst>
            <a:ext uri="{C572A759-6A51-4108-AA02-DFA0A04FC94B}">
              <ma14:wrappingTextBoxFlag xmlns:ma14="http://schemas.microsoft.com/office/mac/drawingml/2011/main" xmlns="" val="1"/>
            </a:ext>
          </a:extLst>
        </p:spPr>
        <p:txBody>
          <a:bodyPr lIns="71413" tIns="71413" rIns="71413" bIns="71413" anchor="ctr"/>
          <a:lstStyle/>
          <a:p>
            <a:pPr algn="l" defTabSz="821141">
              <a:spcBef>
                <a:spcPts val="4200"/>
              </a:spcBef>
              <a:defRPr sz="6000" b="1">
                <a:latin typeface="Helvetica"/>
                <a:ea typeface="Helvetica"/>
                <a:cs typeface="Helvetica"/>
                <a:sym typeface="Helvetica"/>
              </a:defRPr>
            </a:pPr>
            <a:r>
              <a:rPr>
                <a:latin typeface="Helvetica"/>
                <a:cs typeface="Helvetica"/>
                <a:sym typeface="Helvetica"/>
              </a:rPr>
              <a:t>G </a:t>
            </a:r>
            <a:r>
              <a:rPr>
                <a:latin typeface="Helvetica Light"/>
                <a:cs typeface="Helvetica"/>
                <a:sym typeface="Helvetica Light"/>
              </a:rPr>
              <a:t>tries to synthesize fake images that fool </a:t>
            </a:r>
            <a:r>
              <a:rPr>
                <a:latin typeface="Helvetica"/>
                <a:cs typeface="Helvetica"/>
                <a:sym typeface="Helvetica"/>
              </a:rPr>
              <a:t>D</a:t>
            </a:r>
          </a:p>
          <a:p>
            <a:pPr algn="l" defTabSz="821141">
              <a:spcBef>
                <a:spcPts val="4200"/>
              </a:spcBef>
              <a:defRPr sz="6000" b="1">
                <a:latin typeface="Helvetica"/>
                <a:ea typeface="Helvetica"/>
                <a:cs typeface="Helvetica"/>
                <a:sym typeface="Helvetica"/>
              </a:defRPr>
            </a:pPr>
            <a:r>
              <a:rPr>
                <a:latin typeface="Helvetica"/>
                <a:cs typeface="Helvetica"/>
                <a:sym typeface="Helvetica"/>
              </a:rPr>
              <a:t>D </a:t>
            </a:r>
            <a:r>
              <a:rPr>
                <a:latin typeface="Helvetica Light"/>
                <a:cs typeface="Helvetica"/>
                <a:sym typeface="Helvetica Light"/>
              </a:rPr>
              <a:t>tries to identify the fakes</a:t>
            </a:r>
          </a:p>
        </p:txBody>
      </p:sp>
      <p:sp>
        <p:nvSpPr>
          <p:cNvPr id="3578" name="Shape 3578"/>
          <p:cNvSpPr/>
          <p:nvPr/>
        </p:nvSpPr>
        <p:spPr>
          <a:xfrm>
            <a:off x="4833096" y="3884155"/>
            <a:ext cx="2999168" cy="929179"/>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p>
            <a:pPr defTabSz="821141"/>
            <a:r>
              <a:rPr sz="5101" b="0">
                <a:latin typeface="Helvetica Light"/>
                <a:ea typeface="ＭＳ Ｐゴシック" charset="0"/>
                <a:cs typeface="+mn-cs"/>
                <a:sym typeface="Helvetica Light"/>
              </a:rPr>
              <a:t>Generator</a:t>
            </a:r>
          </a:p>
        </p:txBody>
      </p:sp>
      <p:sp>
        <p:nvSpPr>
          <p:cNvPr id="3579" name="Shape 3579"/>
          <p:cNvSpPr/>
          <p:nvPr/>
        </p:nvSpPr>
        <p:spPr>
          <a:xfrm>
            <a:off x="12742940" y="3884155"/>
            <a:ext cx="3842349" cy="929179"/>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p>
            <a:pPr defTabSz="821141"/>
            <a:r>
              <a:rPr sz="5101" b="0">
                <a:latin typeface="Helvetica Light"/>
                <a:ea typeface="ＭＳ Ｐゴシック" charset="0"/>
                <a:cs typeface="+mn-cs"/>
                <a:sym typeface="Helvetica Light"/>
              </a:rPr>
              <a:t>Discriminator</a:t>
            </a:r>
          </a:p>
        </p:txBody>
      </p:sp>
      <p:sp>
        <p:nvSpPr>
          <p:cNvPr id="3580" name="Shape 3580"/>
          <p:cNvSpPr/>
          <p:nvPr/>
        </p:nvSpPr>
        <p:spPr>
          <a:xfrm>
            <a:off x="12666931" y="2729587"/>
            <a:ext cx="3994373" cy="5"/>
          </a:xfrm>
          <a:prstGeom prst="line">
            <a:avLst/>
          </a:prstGeom>
          <a:ln w="38100">
            <a:solidFill>
              <a:srgbClr val="000000"/>
            </a:solidFill>
            <a:miter lim="400000"/>
            <a:tailEnd type="stealth"/>
          </a:ln>
        </p:spPr>
        <p:txBody>
          <a:bodyPr lIns="71413" tIns="71413" rIns="71413" bIns="71413" anchor="ctr"/>
          <a:lstStyle/>
          <a:p>
            <a:pPr defTabSz="821141">
              <a:defRPr sz="3200"/>
            </a:pPr>
            <a:endParaRPr sz="3200" b="0">
              <a:latin typeface="Helvetica Light"/>
              <a:ea typeface="ＭＳ Ｐゴシック" charset="0"/>
              <a:cs typeface="+mn-cs"/>
              <a:sym typeface="Helvetica Light"/>
            </a:endParaRPr>
          </a:p>
        </p:txBody>
      </p:sp>
      <p:sp>
        <p:nvSpPr>
          <p:cNvPr id="3581" name="Shape 3581"/>
          <p:cNvSpPr/>
          <p:nvPr/>
        </p:nvSpPr>
        <p:spPr>
          <a:xfrm rot="10800000">
            <a:off x="14471690" y="1604955"/>
            <a:ext cx="384845" cy="2249269"/>
          </a:xfrm>
          <a:prstGeom prst="rect">
            <a:avLst/>
          </a:prstGeom>
          <a:solidFill>
            <a:srgbClr val="FFFFFF"/>
          </a:solidFill>
          <a:ln w="38100">
            <a:solidFill>
              <a:srgbClr val="000000"/>
            </a:solidFill>
            <a:miter lim="400000"/>
          </a:ln>
        </p:spPr>
        <p:txBody>
          <a:bodyPr lIns="71413" tIns="71413" rIns="71413" bIns="71413" anchor="ct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582" name="Shape 3582"/>
          <p:cNvSpPr/>
          <p:nvPr/>
        </p:nvSpPr>
        <p:spPr>
          <a:xfrm rot="10800000">
            <a:off x="15037314" y="1604955"/>
            <a:ext cx="384845" cy="2249269"/>
          </a:xfrm>
          <a:prstGeom prst="rect">
            <a:avLst/>
          </a:prstGeom>
          <a:solidFill>
            <a:srgbClr val="FFFFFF"/>
          </a:solidFill>
          <a:ln w="38100">
            <a:solidFill>
              <a:srgbClr val="000000"/>
            </a:solidFill>
            <a:miter lim="400000"/>
          </a:ln>
        </p:spPr>
        <p:txBody>
          <a:bodyPr lIns="71413" tIns="71413" rIns="71413" bIns="71413" anchor="ct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583" name="Shape 3583"/>
          <p:cNvSpPr/>
          <p:nvPr/>
        </p:nvSpPr>
        <p:spPr>
          <a:xfrm rot="10800000">
            <a:off x="13906074" y="1604955"/>
            <a:ext cx="384845" cy="2249269"/>
          </a:xfrm>
          <a:prstGeom prst="rect">
            <a:avLst/>
          </a:prstGeom>
          <a:solidFill>
            <a:srgbClr val="FFFFFF"/>
          </a:solidFill>
          <a:ln w="38100">
            <a:solidFill>
              <a:srgbClr val="000000"/>
            </a:solidFill>
            <a:miter lim="400000"/>
          </a:ln>
        </p:spPr>
        <p:txBody>
          <a:bodyPr lIns="71413" tIns="71413" rIns="71413" bIns="71413" anchor="ct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pic>
        <p:nvPicPr>
          <p:cNvPr id="3584" name="pasted-image.pdf"/>
          <p:cNvPicPr>
            <a:picLocks noChangeAspect="1"/>
          </p:cNvPicPr>
          <p:nvPr/>
        </p:nvPicPr>
        <p:blipFill>
          <a:blip r:embed="rId2"/>
          <a:stretch>
            <a:fillRect/>
          </a:stretch>
        </p:blipFill>
        <p:spPr>
          <a:xfrm>
            <a:off x="14301748" y="432629"/>
            <a:ext cx="764152" cy="658752"/>
          </a:xfrm>
          <a:prstGeom prst="rect">
            <a:avLst/>
          </a:prstGeom>
          <a:ln w="12700">
            <a:miter lim="400000"/>
          </a:ln>
        </p:spPr>
      </p:pic>
      <p:sp>
        <p:nvSpPr>
          <p:cNvPr id="3585" name="Shape 3585"/>
          <p:cNvSpPr/>
          <p:nvPr/>
        </p:nvSpPr>
        <p:spPr>
          <a:xfrm>
            <a:off x="4347459" y="2723675"/>
            <a:ext cx="3994373" cy="5"/>
          </a:xfrm>
          <a:prstGeom prst="line">
            <a:avLst/>
          </a:prstGeom>
          <a:ln w="38100">
            <a:solidFill>
              <a:srgbClr val="000000"/>
            </a:solidFill>
            <a:miter lim="400000"/>
            <a:tailEnd type="stealth"/>
          </a:ln>
        </p:spPr>
        <p:txBody>
          <a:bodyPr lIns="71413" tIns="71413" rIns="71413" bIns="71413" anchor="ctr"/>
          <a:lstStyle/>
          <a:p>
            <a:pPr defTabSz="821141">
              <a:defRPr sz="3200"/>
            </a:pPr>
            <a:endParaRPr sz="3200" b="0">
              <a:latin typeface="Helvetica Light"/>
              <a:ea typeface="ＭＳ Ｐゴシック" charset="0"/>
              <a:cs typeface="+mn-cs"/>
              <a:sym typeface="Helvetica Light"/>
            </a:endParaRPr>
          </a:p>
        </p:txBody>
      </p:sp>
      <p:sp>
        <p:nvSpPr>
          <p:cNvPr id="3586" name="Shape 3586"/>
          <p:cNvSpPr/>
          <p:nvPr/>
        </p:nvSpPr>
        <p:spPr>
          <a:xfrm rot="10800000">
            <a:off x="6152223" y="1599043"/>
            <a:ext cx="384845" cy="2249269"/>
          </a:xfrm>
          <a:prstGeom prst="rect">
            <a:avLst/>
          </a:prstGeom>
          <a:solidFill>
            <a:srgbClr val="FFFFFF"/>
          </a:solidFill>
          <a:ln w="38100">
            <a:solidFill>
              <a:srgbClr val="000000"/>
            </a:solidFill>
            <a:miter lim="400000"/>
          </a:ln>
        </p:spPr>
        <p:txBody>
          <a:bodyPr lIns="71413" tIns="71413" rIns="71413" bIns="71413" anchor="ct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587" name="Shape 3587"/>
          <p:cNvSpPr/>
          <p:nvPr/>
        </p:nvSpPr>
        <p:spPr>
          <a:xfrm rot="10800000">
            <a:off x="6717842" y="1599043"/>
            <a:ext cx="384845" cy="2249269"/>
          </a:xfrm>
          <a:prstGeom prst="rect">
            <a:avLst/>
          </a:prstGeom>
          <a:solidFill>
            <a:srgbClr val="FFFFFF"/>
          </a:solidFill>
          <a:ln w="38100">
            <a:solidFill>
              <a:srgbClr val="000000"/>
            </a:solidFill>
            <a:miter lim="400000"/>
          </a:ln>
        </p:spPr>
        <p:txBody>
          <a:bodyPr lIns="71413" tIns="71413" rIns="71413" bIns="71413" anchor="ct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588" name="Shape 3588"/>
          <p:cNvSpPr/>
          <p:nvPr/>
        </p:nvSpPr>
        <p:spPr>
          <a:xfrm rot="10800000">
            <a:off x="5586604" y="1599043"/>
            <a:ext cx="384845" cy="2249269"/>
          </a:xfrm>
          <a:prstGeom prst="rect">
            <a:avLst/>
          </a:prstGeom>
          <a:solidFill>
            <a:srgbClr val="FFFFFF"/>
          </a:solidFill>
          <a:ln w="38100">
            <a:solidFill>
              <a:srgbClr val="000000"/>
            </a:solidFill>
            <a:miter lim="400000"/>
          </a:ln>
        </p:spPr>
        <p:txBody>
          <a:bodyPr lIns="71413" tIns="71413" rIns="71413" bIns="71413" anchor="ct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pic>
        <p:nvPicPr>
          <p:cNvPr id="3589" name="pasted-image.pdf"/>
          <p:cNvPicPr>
            <a:picLocks noChangeAspect="1"/>
          </p:cNvPicPr>
          <p:nvPr/>
        </p:nvPicPr>
        <p:blipFill>
          <a:blip r:embed="rId3"/>
          <a:stretch>
            <a:fillRect/>
          </a:stretch>
        </p:blipFill>
        <p:spPr>
          <a:xfrm>
            <a:off x="5988940" y="459090"/>
            <a:ext cx="711453" cy="737805"/>
          </a:xfrm>
          <a:prstGeom prst="rect">
            <a:avLst/>
          </a:prstGeom>
          <a:ln w="12700">
            <a:miter lim="400000"/>
          </a:ln>
        </p:spPr>
      </p:pic>
      <p:pic>
        <p:nvPicPr>
          <p:cNvPr id="3590" name="pasted-image.pdf"/>
          <p:cNvPicPr>
            <a:picLocks noChangeAspect="1"/>
          </p:cNvPicPr>
          <p:nvPr/>
        </p:nvPicPr>
        <p:blipFill>
          <a:blip r:embed="rId4"/>
          <a:stretch>
            <a:fillRect/>
          </a:stretch>
        </p:blipFill>
        <p:spPr>
          <a:xfrm>
            <a:off x="1885212" y="423728"/>
            <a:ext cx="579704" cy="447952"/>
          </a:xfrm>
          <a:prstGeom prst="rect">
            <a:avLst/>
          </a:prstGeom>
          <a:ln w="12700">
            <a:miter lim="400000"/>
          </a:ln>
        </p:spPr>
      </p:pic>
      <p:pic>
        <p:nvPicPr>
          <p:cNvPr id="3591" name="pasted-image.pdf"/>
          <p:cNvPicPr>
            <a:picLocks noChangeAspect="1"/>
          </p:cNvPicPr>
          <p:nvPr/>
        </p:nvPicPr>
        <p:blipFill>
          <a:blip r:embed="rId5"/>
          <a:stretch>
            <a:fillRect/>
          </a:stretch>
        </p:blipFill>
        <p:spPr>
          <a:xfrm>
            <a:off x="9853624" y="281468"/>
            <a:ext cx="1294901" cy="656317"/>
          </a:xfrm>
          <a:prstGeom prst="rect">
            <a:avLst/>
          </a:prstGeom>
          <a:ln w="12700">
            <a:miter lim="400000"/>
          </a:ln>
        </p:spPr>
      </p:pic>
      <p:pic>
        <p:nvPicPr>
          <p:cNvPr id="3592" name="pasted-image.png"/>
          <p:cNvPicPr>
            <a:picLocks noChangeAspect="1"/>
          </p:cNvPicPr>
          <p:nvPr/>
        </p:nvPicPr>
        <p:blipFill>
          <a:blip r:embed="rId6"/>
          <a:stretch>
            <a:fillRect/>
          </a:stretch>
        </p:blipFill>
        <p:spPr>
          <a:xfrm>
            <a:off x="8847595" y="1170768"/>
            <a:ext cx="3251205" cy="3251205"/>
          </a:xfrm>
          <a:prstGeom prst="rect">
            <a:avLst/>
          </a:prstGeom>
          <a:ln w="25400">
            <a:solidFill>
              <a:srgbClr val="000000"/>
            </a:solidFill>
            <a:miter lim="400000"/>
          </a:ln>
        </p:spPr>
      </p:pic>
      <p:pic>
        <p:nvPicPr>
          <p:cNvPr id="3593" name="pasted-image-filtered.png"/>
          <p:cNvPicPr>
            <a:picLocks noChangeAspect="1"/>
          </p:cNvPicPr>
          <p:nvPr/>
        </p:nvPicPr>
        <p:blipFill>
          <a:blip r:embed="rId7"/>
          <a:stretch>
            <a:fillRect/>
          </a:stretch>
        </p:blipFill>
        <p:spPr>
          <a:xfrm>
            <a:off x="590528" y="1170768"/>
            <a:ext cx="3251205" cy="3251205"/>
          </a:xfrm>
          <a:prstGeom prst="rect">
            <a:avLst/>
          </a:prstGeom>
          <a:ln w="25400">
            <a:solidFill>
              <a:srgbClr val="000000"/>
            </a:solidFill>
            <a:miter lim="400000"/>
          </a:ln>
        </p:spPr>
      </p:pic>
      <p:sp>
        <p:nvSpPr>
          <p:cNvPr id="3594" name="Shape 3594"/>
          <p:cNvSpPr/>
          <p:nvPr/>
        </p:nvSpPr>
        <p:spPr>
          <a:xfrm>
            <a:off x="16860757" y="2201973"/>
            <a:ext cx="4344352" cy="1080592"/>
          </a:xfrm>
          <a:prstGeom prst="rect">
            <a:avLst/>
          </a:prstGeom>
          <a:ln w="12700">
            <a:miter lim="400000"/>
          </a:ln>
          <a:extLst>
            <a:ext uri="{C572A759-6A51-4108-AA02-DFA0A04FC94B}">
              <ma14:wrappingTextBoxFlag xmlns:ma14="http://schemas.microsoft.com/office/mac/drawingml/2011/main" xmlns="" val="1"/>
            </a:ext>
          </a:extLst>
        </p:spPr>
        <p:txBody>
          <a:bodyPr lIns="71413" tIns="71413" rIns="71413" bIns="71413" anchor="ctr"/>
          <a:lstStyle>
            <a:lvl1pPr>
              <a:defRPr sz="6000"/>
            </a:lvl1pPr>
          </a:lstStyle>
          <a:p>
            <a:pPr defTabSz="821141"/>
            <a:r>
              <a:rPr b="0">
                <a:latin typeface="Helvetica Light"/>
                <a:ea typeface="ＭＳ Ｐゴシック" charset="0"/>
                <a:cs typeface="+mn-cs"/>
                <a:sym typeface="Helvetica Light"/>
              </a:rPr>
              <a:t>real or fake?</a:t>
            </a:r>
          </a:p>
        </p:txBody>
      </p:sp>
      <p:sp>
        <p:nvSpPr>
          <p:cNvPr id="3595" name="Shape 3595"/>
          <p:cNvSpPr/>
          <p:nvPr/>
        </p:nvSpPr>
        <p:spPr>
          <a:xfrm>
            <a:off x="18233950" y="12766836"/>
            <a:ext cx="5841293" cy="790552"/>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4200"/>
            </a:lvl1pPr>
          </a:lstStyle>
          <a:p>
            <a:pPr defTabSz="821141"/>
            <a:r>
              <a:rPr b="0">
                <a:latin typeface="Helvetica Light"/>
                <a:ea typeface="ＭＳ Ｐゴシック" charset="0"/>
                <a:cs typeface="+mn-cs"/>
                <a:sym typeface="Helvetica Light"/>
              </a:rPr>
              <a:t>[Goodfellow et al., 2014]</a:t>
            </a:r>
          </a:p>
        </p:txBody>
      </p:sp>
    </p:spTree>
    <p:extLst>
      <p:ext uri="{BB962C8B-B14F-4D97-AF65-F5344CB8AC3E}">
        <p14:creationId xmlns:p14="http://schemas.microsoft.com/office/powerpoint/2010/main" val="156463381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577">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577">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357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7" grpId="0" build="p" bldLvl="5"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7" name="Shape 3597"/>
          <p:cNvSpPr/>
          <p:nvPr/>
        </p:nvSpPr>
        <p:spPr>
          <a:xfrm>
            <a:off x="12666928" y="2729591"/>
            <a:ext cx="3994373" cy="3"/>
          </a:xfrm>
          <a:prstGeom prst="line">
            <a:avLst/>
          </a:prstGeom>
          <a:ln w="38100">
            <a:solidFill>
              <a:srgbClr val="000000"/>
            </a:solidFill>
            <a:miter lim="400000"/>
            <a:tailEnd type="stealth"/>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598" name="Shape 3598"/>
          <p:cNvSpPr/>
          <p:nvPr/>
        </p:nvSpPr>
        <p:spPr>
          <a:xfrm rot="10800000">
            <a:off x="14471688" y="1604956"/>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599" name="Shape 3599"/>
          <p:cNvSpPr/>
          <p:nvPr/>
        </p:nvSpPr>
        <p:spPr>
          <a:xfrm rot="10800000">
            <a:off x="15037312" y="1604956"/>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600" name="Shape 3600"/>
          <p:cNvSpPr/>
          <p:nvPr/>
        </p:nvSpPr>
        <p:spPr>
          <a:xfrm rot="10800000">
            <a:off x="13906072" y="1604956"/>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pic>
        <p:nvPicPr>
          <p:cNvPr id="3601" name="pasted-image.pdf"/>
          <p:cNvPicPr>
            <a:picLocks noChangeAspect="1"/>
          </p:cNvPicPr>
          <p:nvPr/>
        </p:nvPicPr>
        <p:blipFill>
          <a:blip r:embed="rId2"/>
          <a:stretch>
            <a:fillRect/>
          </a:stretch>
        </p:blipFill>
        <p:spPr>
          <a:xfrm>
            <a:off x="14301745" y="432627"/>
            <a:ext cx="764152" cy="658752"/>
          </a:xfrm>
          <a:prstGeom prst="rect">
            <a:avLst/>
          </a:prstGeom>
          <a:ln w="12700">
            <a:miter lim="400000"/>
          </a:ln>
        </p:spPr>
      </p:pic>
      <p:sp>
        <p:nvSpPr>
          <p:cNvPr id="3602" name="Shape 3602"/>
          <p:cNvSpPr/>
          <p:nvPr/>
        </p:nvSpPr>
        <p:spPr>
          <a:xfrm>
            <a:off x="4347456" y="2723679"/>
            <a:ext cx="3994373" cy="3"/>
          </a:xfrm>
          <a:prstGeom prst="line">
            <a:avLst/>
          </a:prstGeom>
          <a:ln w="38100">
            <a:solidFill>
              <a:srgbClr val="000000"/>
            </a:solidFill>
            <a:miter lim="400000"/>
            <a:tailEnd type="stealth"/>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603" name="Shape 3603"/>
          <p:cNvSpPr/>
          <p:nvPr/>
        </p:nvSpPr>
        <p:spPr>
          <a:xfrm rot="10800000">
            <a:off x="6152221"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604" name="Shape 3604"/>
          <p:cNvSpPr/>
          <p:nvPr/>
        </p:nvSpPr>
        <p:spPr>
          <a:xfrm rot="10800000">
            <a:off x="6717840"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605" name="Shape 3605"/>
          <p:cNvSpPr/>
          <p:nvPr/>
        </p:nvSpPr>
        <p:spPr>
          <a:xfrm rot="10800000">
            <a:off x="5586603"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pic>
        <p:nvPicPr>
          <p:cNvPr id="3606" name="pasted-image.pdf"/>
          <p:cNvPicPr>
            <a:picLocks noChangeAspect="1"/>
          </p:cNvPicPr>
          <p:nvPr/>
        </p:nvPicPr>
        <p:blipFill>
          <a:blip r:embed="rId3"/>
          <a:stretch>
            <a:fillRect/>
          </a:stretch>
        </p:blipFill>
        <p:spPr>
          <a:xfrm>
            <a:off x="5988938" y="459088"/>
            <a:ext cx="711453" cy="737803"/>
          </a:xfrm>
          <a:prstGeom prst="rect">
            <a:avLst/>
          </a:prstGeom>
          <a:ln w="12700">
            <a:miter lim="400000"/>
          </a:ln>
        </p:spPr>
      </p:pic>
      <p:pic>
        <p:nvPicPr>
          <p:cNvPr id="3607" name="pasted-image.pdf"/>
          <p:cNvPicPr>
            <a:picLocks noChangeAspect="1"/>
          </p:cNvPicPr>
          <p:nvPr/>
        </p:nvPicPr>
        <p:blipFill>
          <a:blip r:embed="rId4"/>
          <a:stretch>
            <a:fillRect/>
          </a:stretch>
        </p:blipFill>
        <p:spPr>
          <a:xfrm>
            <a:off x="1885209" y="423728"/>
            <a:ext cx="579704" cy="447952"/>
          </a:xfrm>
          <a:prstGeom prst="rect">
            <a:avLst/>
          </a:prstGeom>
          <a:ln w="12700">
            <a:miter lim="400000"/>
          </a:ln>
        </p:spPr>
      </p:pic>
      <p:grpSp>
        <p:nvGrpSpPr>
          <p:cNvPr id="3613" name="Group 3613"/>
          <p:cNvGrpSpPr/>
          <p:nvPr/>
        </p:nvGrpSpPr>
        <p:grpSpPr>
          <a:xfrm>
            <a:off x="2956497" y="11279408"/>
            <a:ext cx="18471075" cy="1374709"/>
            <a:chOff x="0" y="0"/>
            <a:chExt cx="18471073" cy="1374706"/>
          </a:xfrm>
        </p:grpSpPr>
        <p:pic>
          <p:nvPicPr>
            <p:cNvPr id="3608" name="pasted-image.pdf"/>
            <p:cNvPicPr>
              <a:picLocks noChangeAspect="1"/>
            </p:cNvPicPr>
            <p:nvPr/>
          </p:nvPicPr>
          <p:blipFill>
            <a:blip r:embed="rId5"/>
            <a:stretch>
              <a:fillRect/>
            </a:stretch>
          </p:blipFill>
          <p:spPr>
            <a:xfrm>
              <a:off x="3370449" y="0"/>
              <a:ext cx="1878769" cy="903712"/>
            </a:xfrm>
            <a:prstGeom prst="rect">
              <a:avLst/>
            </a:prstGeom>
            <a:ln w="12700" cap="flat">
              <a:noFill/>
              <a:miter lim="400000"/>
            </a:ln>
            <a:effectLst/>
          </p:spPr>
        </p:pic>
        <p:pic>
          <p:nvPicPr>
            <p:cNvPr id="3609" name="pasted-image.pdf"/>
            <p:cNvPicPr>
              <a:picLocks noChangeAspect="1"/>
            </p:cNvPicPr>
            <p:nvPr/>
          </p:nvPicPr>
          <p:blipFill>
            <a:blip r:embed="rId6"/>
            <a:stretch>
              <a:fillRect/>
            </a:stretch>
          </p:blipFill>
          <p:spPr>
            <a:xfrm>
              <a:off x="18328382" y="765"/>
              <a:ext cx="142692" cy="879930"/>
            </a:xfrm>
            <a:prstGeom prst="rect">
              <a:avLst/>
            </a:prstGeom>
            <a:ln w="12700" cap="flat">
              <a:noFill/>
              <a:miter lim="400000"/>
            </a:ln>
            <a:effectLst/>
          </p:spPr>
        </p:pic>
        <p:pic>
          <p:nvPicPr>
            <p:cNvPr id="3610" name="pasted-image.pdf"/>
            <p:cNvPicPr>
              <a:picLocks noChangeAspect="1"/>
            </p:cNvPicPr>
            <p:nvPr/>
          </p:nvPicPr>
          <p:blipFill>
            <a:blip r:embed="rId7"/>
            <a:stretch>
              <a:fillRect/>
            </a:stretch>
          </p:blipFill>
          <p:spPr>
            <a:xfrm>
              <a:off x="0" y="251249"/>
              <a:ext cx="1182152" cy="579014"/>
            </a:xfrm>
            <a:prstGeom prst="rect">
              <a:avLst/>
            </a:prstGeom>
            <a:ln w="12700" cap="flat">
              <a:noFill/>
              <a:miter lim="400000"/>
            </a:ln>
            <a:effectLst/>
          </p:spPr>
        </p:pic>
        <p:pic>
          <p:nvPicPr>
            <p:cNvPr id="3611" name="pasted-image.pdf"/>
            <p:cNvPicPr>
              <a:picLocks noChangeAspect="1"/>
            </p:cNvPicPr>
            <p:nvPr/>
          </p:nvPicPr>
          <p:blipFill>
            <a:blip r:embed="rId8"/>
            <a:stretch>
              <a:fillRect/>
            </a:stretch>
          </p:blipFill>
          <p:spPr>
            <a:xfrm>
              <a:off x="1355107" y="251249"/>
              <a:ext cx="1592287" cy="410135"/>
            </a:xfrm>
            <a:prstGeom prst="rect">
              <a:avLst/>
            </a:prstGeom>
            <a:ln w="12700" cap="flat">
              <a:noFill/>
              <a:miter lim="400000"/>
            </a:ln>
            <a:effectLst/>
          </p:spPr>
        </p:pic>
        <p:pic>
          <p:nvPicPr>
            <p:cNvPr id="3612" name="pasted-image.pdf"/>
            <p:cNvPicPr>
              <a:picLocks noChangeAspect="1"/>
            </p:cNvPicPr>
            <p:nvPr/>
          </p:nvPicPr>
          <p:blipFill>
            <a:blip r:embed="rId2"/>
            <a:stretch>
              <a:fillRect/>
            </a:stretch>
          </p:blipFill>
          <p:spPr>
            <a:xfrm>
              <a:off x="1777802" y="897679"/>
              <a:ext cx="553353" cy="477028"/>
            </a:xfrm>
            <a:prstGeom prst="rect">
              <a:avLst/>
            </a:prstGeom>
            <a:ln w="12700" cap="flat">
              <a:noFill/>
              <a:miter lim="400000"/>
            </a:ln>
            <a:effectLst/>
          </p:spPr>
        </p:pic>
      </p:grpSp>
      <p:grpSp>
        <p:nvGrpSpPr>
          <p:cNvPr id="3617" name="Group 3617"/>
          <p:cNvGrpSpPr/>
          <p:nvPr/>
        </p:nvGrpSpPr>
        <p:grpSpPr>
          <a:xfrm>
            <a:off x="8461681" y="2200803"/>
            <a:ext cx="12508216" cy="10154341"/>
            <a:chOff x="0" y="0"/>
            <a:chExt cx="12508214" cy="10154341"/>
          </a:xfrm>
        </p:grpSpPr>
        <p:pic>
          <p:nvPicPr>
            <p:cNvPr id="3614" name="pasted-image.pdf"/>
            <p:cNvPicPr>
              <a:picLocks noChangeAspect="1"/>
            </p:cNvPicPr>
            <p:nvPr/>
          </p:nvPicPr>
          <p:blipFill>
            <a:blip r:embed="rId9"/>
            <a:stretch>
              <a:fillRect/>
            </a:stretch>
          </p:blipFill>
          <p:spPr>
            <a:xfrm>
              <a:off x="167060" y="9078611"/>
              <a:ext cx="4518556" cy="903712"/>
            </a:xfrm>
            <a:prstGeom prst="rect">
              <a:avLst/>
            </a:prstGeom>
            <a:ln w="12700" cap="flat">
              <a:noFill/>
              <a:miter lim="400000"/>
            </a:ln>
            <a:effectLst/>
          </p:spPr>
        </p:pic>
        <p:sp>
          <p:nvSpPr>
            <p:cNvPr id="3615" name="Shape 3615"/>
            <p:cNvSpPr/>
            <p:nvPr/>
          </p:nvSpPr>
          <p:spPr>
            <a:xfrm>
              <a:off x="8163862" y="0"/>
              <a:ext cx="4344353" cy="10805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7" tIns="71437" rIns="71437" bIns="71437" numCol="1" anchor="ctr">
              <a:noAutofit/>
            </a:bodyPr>
            <a:lstStyle/>
            <a:p>
              <a:pPr defTabSz="821138">
                <a:defRPr sz="6000" b="1">
                  <a:solidFill>
                    <a:srgbClr val="C82506"/>
                  </a:solidFill>
                  <a:latin typeface="Helvetica"/>
                  <a:ea typeface="Helvetica"/>
                  <a:cs typeface="Helvetica"/>
                  <a:sym typeface="Helvetica"/>
                </a:defRPr>
              </a:pPr>
              <a:r>
                <a:rPr>
                  <a:solidFill>
                    <a:srgbClr val="C82506"/>
                  </a:solidFill>
                  <a:latin typeface="Helvetica"/>
                  <a:cs typeface="Helvetica"/>
                  <a:sym typeface="Helvetica"/>
                </a:rPr>
                <a:t>fake </a:t>
              </a:r>
              <a:r>
                <a:rPr>
                  <a:latin typeface="Helvetica Light"/>
                  <a:ea typeface="ＭＳ Ｐゴシック" charset="0"/>
                  <a:cs typeface="Helvetica"/>
                  <a:sym typeface="Helvetica Light"/>
                </a:rPr>
                <a:t>(0.9)</a:t>
              </a:r>
            </a:p>
          </p:txBody>
        </p:sp>
        <p:sp>
          <p:nvSpPr>
            <p:cNvPr id="3616" name="Shape 3616"/>
            <p:cNvSpPr/>
            <p:nvPr/>
          </p:nvSpPr>
          <p:spPr>
            <a:xfrm>
              <a:off x="0" y="8884341"/>
              <a:ext cx="4852677" cy="1270001"/>
            </a:xfrm>
            <a:prstGeom prst="rect">
              <a:avLst/>
            </a:prstGeom>
            <a:noFill/>
            <a:ln w="76200" cap="flat">
              <a:solidFill>
                <a:schemeClr val="accent5"/>
              </a:solidFill>
              <a:prstDash val="solid"/>
              <a:miter lim="400000"/>
            </a:ln>
            <a:effectLst/>
          </p:spPr>
          <p:txBody>
            <a:bodyPr wrap="square" lIns="71437" tIns="71437" rIns="71437" bIns="71437" numCol="1" anchor="ctr">
              <a:noAutofit/>
            </a:bodyPr>
            <a:lstStyle/>
            <a:p>
              <a:pPr defTabSz="821138">
                <a:defRPr sz="3200"/>
              </a:pPr>
              <a:endParaRPr sz="3200" b="0">
                <a:latin typeface="Helvetica Light"/>
                <a:ea typeface="ＭＳ Ｐゴシック" charset="0"/>
                <a:cs typeface="+mn-cs"/>
                <a:sym typeface="Helvetica Light"/>
              </a:endParaRPr>
            </a:p>
          </p:txBody>
        </p:sp>
      </p:grpSp>
      <p:pic>
        <p:nvPicPr>
          <p:cNvPr id="3618" name="pasted-image.pdf"/>
          <p:cNvPicPr>
            <a:picLocks noChangeAspect="1"/>
          </p:cNvPicPr>
          <p:nvPr/>
        </p:nvPicPr>
        <p:blipFill>
          <a:blip r:embed="rId10"/>
          <a:stretch>
            <a:fillRect/>
          </a:stretch>
        </p:blipFill>
        <p:spPr>
          <a:xfrm>
            <a:off x="9853625" y="281468"/>
            <a:ext cx="1294899" cy="656317"/>
          </a:xfrm>
          <a:prstGeom prst="rect">
            <a:avLst/>
          </a:prstGeom>
          <a:ln w="12700">
            <a:miter lim="400000"/>
          </a:ln>
        </p:spPr>
      </p:pic>
      <p:pic>
        <p:nvPicPr>
          <p:cNvPr id="3619" name="pasted-image.png"/>
          <p:cNvPicPr>
            <a:picLocks noChangeAspect="1"/>
          </p:cNvPicPr>
          <p:nvPr/>
        </p:nvPicPr>
        <p:blipFill>
          <a:blip r:embed="rId11"/>
          <a:stretch>
            <a:fillRect/>
          </a:stretch>
        </p:blipFill>
        <p:spPr>
          <a:xfrm>
            <a:off x="8847599" y="1170769"/>
            <a:ext cx="3251203" cy="3251203"/>
          </a:xfrm>
          <a:prstGeom prst="rect">
            <a:avLst/>
          </a:prstGeom>
          <a:ln w="25400">
            <a:solidFill>
              <a:srgbClr val="000000"/>
            </a:solidFill>
            <a:miter lim="400000"/>
          </a:ln>
        </p:spPr>
      </p:pic>
      <p:pic>
        <p:nvPicPr>
          <p:cNvPr id="3620" name="pasted-image-filtered.png"/>
          <p:cNvPicPr>
            <a:picLocks noChangeAspect="1"/>
          </p:cNvPicPr>
          <p:nvPr/>
        </p:nvPicPr>
        <p:blipFill>
          <a:blip r:embed="rId12"/>
          <a:stretch>
            <a:fillRect/>
          </a:stretch>
        </p:blipFill>
        <p:spPr>
          <a:xfrm>
            <a:off x="590529" y="1170769"/>
            <a:ext cx="3251203" cy="3251203"/>
          </a:xfrm>
          <a:prstGeom prst="rect">
            <a:avLst/>
          </a:prstGeom>
          <a:ln w="25400">
            <a:solidFill>
              <a:srgbClr val="000000"/>
            </a:solidFill>
            <a:miter lim="400000"/>
          </a:ln>
        </p:spPr>
      </p:pic>
      <p:grpSp>
        <p:nvGrpSpPr>
          <p:cNvPr id="3635" name="Group 3635"/>
          <p:cNvGrpSpPr/>
          <p:nvPr/>
        </p:nvGrpSpPr>
        <p:grpSpPr>
          <a:xfrm>
            <a:off x="885673" y="5087266"/>
            <a:ext cx="20084243" cy="7267901"/>
            <a:chOff x="0" y="0"/>
            <a:chExt cx="20084240" cy="7267900"/>
          </a:xfrm>
        </p:grpSpPr>
        <p:grpSp>
          <p:nvGrpSpPr>
            <p:cNvPr id="3623" name="Group 3623"/>
            <p:cNvGrpSpPr/>
            <p:nvPr/>
          </p:nvGrpSpPr>
          <p:grpSpPr>
            <a:xfrm>
              <a:off x="13169086" y="6181044"/>
              <a:ext cx="6687666" cy="903712"/>
              <a:chOff x="0" y="0"/>
              <a:chExt cx="6687665" cy="903711"/>
            </a:xfrm>
          </p:grpSpPr>
          <p:pic>
            <p:nvPicPr>
              <p:cNvPr id="3621" name="pasted-image.pdf"/>
              <p:cNvPicPr>
                <a:picLocks noChangeAspect="1"/>
              </p:cNvPicPr>
              <p:nvPr/>
            </p:nvPicPr>
            <p:blipFill>
              <a:blip r:embed="rId13"/>
              <a:stretch>
                <a:fillRect/>
              </a:stretch>
            </p:blipFill>
            <p:spPr>
              <a:xfrm>
                <a:off x="0" y="174776"/>
                <a:ext cx="553352" cy="576409"/>
              </a:xfrm>
              <a:prstGeom prst="rect">
                <a:avLst/>
              </a:prstGeom>
              <a:ln w="12700" cap="flat">
                <a:noFill/>
                <a:miter lim="400000"/>
              </a:ln>
              <a:effectLst/>
            </p:spPr>
          </p:pic>
          <p:pic>
            <p:nvPicPr>
              <p:cNvPr id="3622" name="pasted-image.pdf"/>
              <p:cNvPicPr>
                <a:picLocks noChangeAspect="1"/>
              </p:cNvPicPr>
              <p:nvPr/>
            </p:nvPicPr>
            <p:blipFill>
              <a:blip r:embed="rId14"/>
              <a:stretch>
                <a:fillRect/>
              </a:stretch>
            </p:blipFill>
            <p:spPr>
              <a:xfrm>
                <a:off x="1460796" y="0"/>
                <a:ext cx="5226870" cy="903712"/>
              </a:xfrm>
              <a:prstGeom prst="rect">
                <a:avLst/>
              </a:prstGeom>
              <a:ln w="12700" cap="flat">
                <a:noFill/>
                <a:miter lim="400000"/>
              </a:ln>
              <a:effectLst/>
            </p:spPr>
          </p:pic>
        </p:grpSp>
        <p:sp>
          <p:nvSpPr>
            <p:cNvPr id="3624" name="Shape 3624"/>
            <p:cNvSpPr/>
            <p:nvPr/>
          </p:nvSpPr>
          <p:spPr>
            <a:xfrm>
              <a:off x="14446973" y="5997900"/>
              <a:ext cx="5513953" cy="1270001"/>
            </a:xfrm>
            <a:prstGeom prst="rect">
              <a:avLst/>
            </a:prstGeom>
            <a:noFill/>
            <a:ln w="76200" cap="flat">
              <a:solidFill>
                <a:schemeClr val="accent2"/>
              </a:solidFill>
              <a:prstDash val="solid"/>
              <a:miter lim="400000"/>
            </a:ln>
            <a:effectLst/>
          </p:spPr>
          <p:txBody>
            <a:bodyPr wrap="square" lIns="71437" tIns="71437" rIns="71437" bIns="71437" numCol="1" anchor="ctr">
              <a:noAutofit/>
            </a:bodyPr>
            <a:lstStyle/>
            <a:p>
              <a:pPr defTabSz="821138">
                <a:defRPr sz="3200"/>
              </a:pPr>
              <a:endParaRPr sz="3200" b="0">
                <a:latin typeface="Helvetica Light"/>
                <a:ea typeface="ＭＳ Ｐゴシック" charset="0"/>
                <a:cs typeface="+mn-cs"/>
                <a:sym typeface="Helvetica Light"/>
              </a:endParaRPr>
            </a:p>
          </p:txBody>
        </p:sp>
        <p:grpSp>
          <p:nvGrpSpPr>
            <p:cNvPr id="3634" name="Group 3634"/>
            <p:cNvGrpSpPr/>
            <p:nvPr/>
          </p:nvGrpSpPr>
          <p:grpSpPr>
            <a:xfrm>
              <a:off x="0" y="0"/>
              <a:ext cx="20084241" cy="4566408"/>
              <a:chOff x="0" y="0"/>
              <a:chExt cx="20084240" cy="4566407"/>
            </a:xfrm>
          </p:grpSpPr>
          <p:sp>
            <p:nvSpPr>
              <p:cNvPr id="3625" name="Shape 3625"/>
              <p:cNvSpPr/>
              <p:nvPr/>
            </p:nvSpPr>
            <p:spPr>
              <a:xfrm>
                <a:off x="0" y="0"/>
                <a:ext cx="19230804" cy="0"/>
              </a:xfrm>
              <a:prstGeom prst="line">
                <a:avLst/>
              </a:prstGeom>
              <a:noFill/>
              <a:ln w="152400" cap="flat">
                <a:solidFill>
                  <a:schemeClr val="accent1"/>
                </a:solidFill>
                <a:custDash>
                  <a:ds d="200000" sp="200000"/>
                </a:custDash>
                <a:miter lim="400000"/>
              </a:ln>
              <a:effectLst/>
            </p:spPr>
            <p:txBody>
              <a:bodyPr wrap="square" lIns="71437" tIns="71437" rIns="71437" bIns="71437" numCol="1" anchor="ctr">
                <a:noAutofit/>
              </a:bodyPr>
              <a:lstStyle/>
              <a:p>
                <a:pPr defTabSz="821138">
                  <a:defRPr sz="3200"/>
                </a:pPr>
                <a:endParaRPr sz="3200" b="0">
                  <a:latin typeface="Helvetica Light"/>
                  <a:ea typeface="ＭＳ Ｐゴシック" charset="0"/>
                  <a:cs typeface="+mn-cs"/>
                  <a:sym typeface="Helvetica Light"/>
                </a:endParaRPr>
              </a:p>
            </p:txBody>
          </p:sp>
          <p:sp>
            <p:nvSpPr>
              <p:cNvPr id="3626" name="Shape 3626"/>
              <p:cNvSpPr/>
              <p:nvPr/>
            </p:nvSpPr>
            <p:spPr>
              <a:xfrm>
                <a:off x="11828935" y="2943624"/>
                <a:ext cx="3994373" cy="1"/>
              </a:xfrm>
              <a:prstGeom prst="line">
                <a:avLst/>
              </a:prstGeom>
              <a:noFill/>
              <a:ln w="38100" cap="flat">
                <a:solidFill>
                  <a:srgbClr val="000000"/>
                </a:solidFill>
                <a:prstDash val="solid"/>
                <a:miter lim="400000"/>
                <a:tailEnd type="stealth" w="med" len="med"/>
              </a:ln>
              <a:effectLst/>
            </p:spPr>
            <p:txBody>
              <a:bodyPr wrap="square" lIns="71437" tIns="71437" rIns="71437" bIns="71437" numCol="1" anchor="ctr">
                <a:noAutofit/>
              </a:bodyPr>
              <a:lstStyle/>
              <a:p>
                <a:pPr defTabSz="821138">
                  <a:defRPr sz="3200"/>
                </a:pPr>
                <a:endParaRPr sz="3200" b="0">
                  <a:latin typeface="Helvetica Light"/>
                  <a:ea typeface="ＭＳ Ｐゴシック" charset="0"/>
                  <a:cs typeface="+mn-cs"/>
                  <a:sym typeface="Helvetica Light"/>
                </a:endParaRPr>
              </a:p>
            </p:txBody>
          </p:sp>
          <p:sp>
            <p:nvSpPr>
              <p:cNvPr id="3627" name="Shape 3627"/>
              <p:cNvSpPr/>
              <p:nvPr/>
            </p:nvSpPr>
            <p:spPr>
              <a:xfrm rot="10800000">
                <a:off x="13633698" y="1824901"/>
                <a:ext cx="384843" cy="2249267"/>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628" name="Shape 3628"/>
              <p:cNvSpPr/>
              <p:nvPr/>
            </p:nvSpPr>
            <p:spPr>
              <a:xfrm rot="10800000">
                <a:off x="14199317" y="1824901"/>
                <a:ext cx="384844" cy="2249267"/>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629" name="Shape 3629"/>
              <p:cNvSpPr/>
              <p:nvPr/>
            </p:nvSpPr>
            <p:spPr>
              <a:xfrm rot="10800000">
                <a:off x="13068079" y="1824901"/>
                <a:ext cx="384844" cy="2249267"/>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630" name="Shape 3630"/>
              <p:cNvSpPr/>
              <p:nvPr/>
            </p:nvSpPr>
            <p:spPr>
              <a:xfrm>
                <a:off x="15739888" y="2477704"/>
                <a:ext cx="4344353" cy="10805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7" tIns="71437" rIns="71437" bIns="71437" numCol="1" anchor="ctr">
                <a:noAutofit/>
              </a:bodyPr>
              <a:lstStyle/>
              <a:p>
                <a:pPr defTabSz="821138">
                  <a:defRPr sz="6000" b="1">
                    <a:solidFill>
                      <a:srgbClr val="00882B"/>
                    </a:solidFill>
                    <a:latin typeface="Helvetica"/>
                    <a:ea typeface="Helvetica"/>
                    <a:cs typeface="Helvetica"/>
                    <a:sym typeface="Helvetica"/>
                  </a:defRPr>
                </a:pPr>
                <a:r>
                  <a:rPr>
                    <a:solidFill>
                      <a:srgbClr val="00882B"/>
                    </a:solidFill>
                    <a:latin typeface="Helvetica"/>
                    <a:cs typeface="Helvetica"/>
                    <a:sym typeface="Helvetica"/>
                  </a:rPr>
                  <a:t>real </a:t>
                </a:r>
                <a:r>
                  <a:rPr>
                    <a:latin typeface="Helvetica Light"/>
                    <a:ea typeface="ＭＳ Ｐゴシック" charset="0"/>
                    <a:cs typeface="Helvetica"/>
                    <a:sym typeface="Helvetica Light"/>
                  </a:rPr>
                  <a:t>(0.1)</a:t>
                </a:r>
              </a:p>
            </p:txBody>
          </p:sp>
          <p:pic>
            <p:nvPicPr>
              <p:cNvPr id="3631" name="pasted-image.pdf"/>
              <p:cNvPicPr>
                <a:picLocks noChangeAspect="1"/>
              </p:cNvPicPr>
              <p:nvPr/>
            </p:nvPicPr>
            <p:blipFill>
              <a:blip r:embed="rId2"/>
              <a:stretch>
                <a:fillRect/>
              </a:stretch>
            </p:blipFill>
            <p:spPr>
              <a:xfrm>
                <a:off x="13463748" y="652592"/>
                <a:ext cx="764154" cy="658753"/>
              </a:xfrm>
              <a:prstGeom prst="rect">
                <a:avLst/>
              </a:prstGeom>
              <a:ln w="12700" cap="flat">
                <a:noFill/>
                <a:miter lim="400000"/>
              </a:ln>
              <a:effectLst/>
            </p:spPr>
          </p:pic>
          <p:pic>
            <p:nvPicPr>
              <p:cNvPr id="3632" name="pasted-image.pdf"/>
              <p:cNvPicPr>
                <a:picLocks noChangeAspect="1"/>
              </p:cNvPicPr>
              <p:nvPr/>
            </p:nvPicPr>
            <p:blipFill>
              <a:blip r:embed="rId15"/>
              <a:stretch>
                <a:fillRect/>
              </a:stretch>
            </p:blipFill>
            <p:spPr>
              <a:xfrm>
                <a:off x="9338726" y="384254"/>
                <a:ext cx="553352" cy="632403"/>
              </a:xfrm>
              <a:prstGeom prst="rect">
                <a:avLst/>
              </a:prstGeom>
              <a:ln w="12700" cap="flat">
                <a:noFill/>
                <a:miter lim="400000"/>
              </a:ln>
              <a:effectLst/>
            </p:spPr>
          </p:pic>
          <p:pic>
            <p:nvPicPr>
              <p:cNvPr id="3633" name="Screen Shot 2017-02-03 at 10.02.37 PM.png"/>
              <p:cNvPicPr>
                <a:picLocks noChangeAspect="1"/>
              </p:cNvPicPr>
              <p:nvPr/>
            </p:nvPicPr>
            <p:blipFill>
              <a:blip r:embed="rId16"/>
              <a:srcRect l="654" t="654"/>
              <a:stretch>
                <a:fillRect/>
              </a:stretch>
            </p:blipFill>
            <p:spPr>
              <a:xfrm>
                <a:off x="7945549" y="1226691"/>
                <a:ext cx="3339717" cy="3339717"/>
              </a:xfrm>
              <a:prstGeom prst="rect">
                <a:avLst/>
              </a:prstGeom>
              <a:ln w="25400" cap="flat">
                <a:solidFill>
                  <a:srgbClr val="000000"/>
                </a:solidFill>
                <a:prstDash val="solid"/>
                <a:miter lim="400000"/>
              </a:ln>
              <a:effectLst/>
            </p:spPr>
          </p:pic>
        </p:grpSp>
      </p:grpSp>
      <p:sp>
        <p:nvSpPr>
          <p:cNvPr id="3636" name="Shape 3636"/>
          <p:cNvSpPr/>
          <p:nvPr/>
        </p:nvSpPr>
        <p:spPr>
          <a:xfrm>
            <a:off x="18233950" y="12766833"/>
            <a:ext cx="5841293" cy="790552"/>
          </a:xfrm>
          <a:prstGeom prst="rect">
            <a:avLst/>
          </a:prstGeom>
          <a:ln w="12700">
            <a:miter lim="400000"/>
          </a:ln>
          <a:extLst>
            <a:ext uri="{C572A759-6A51-4108-AA02-DFA0A04FC94B}">
              <ma14:wrappingTextBoxFlag xmlns="" xmlns:ma14="http://schemas.microsoft.com/office/mac/drawingml/2011/main" val="1"/>
            </a:ext>
          </a:extLst>
        </p:spPr>
        <p:txBody>
          <a:bodyPr wrap="none" lIns="71413" tIns="71413" rIns="71413" bIns="71413" anchor="ctr">
            <a:spAutoFit/>
          </a:bodyPr>
          <a:lstStyle>
            <a:lvl1pPr>
              <a:defRPr sz="4200"/>
            </a:lvl1pPr>
          </a:lstStyle>
          <a:p>
            <a:pPr defTabSz="821138">
              <a:defRPr/>
            </a:pPr>
            <a:r>
              <a:rPr b="0">
                <a:latin typeface="Helvetica Light"/>
                <a:ea typeface="ＭＳ Ｐゴシック" charset="0"/>
                <a:cs typeface="+mn-cs"/>
                <a:sym typeface="Helvetica Light"/>
              </a:rPr>
              <a:t>[Goodfellow et al., 2014]</a:t>
            </a:r>
          </a:p>
        </p:txBody>
      </p:sp>
    </p:spTree>
    <p:extLst>
      <p:ext uri="{BB962C8B-B14F-4D97-AF65-F5344CB8AC3E}">
        <p14:creationId xmlns:p14="http://schemas.microsoft.com/office/powerpoint/2010/main" val="175065171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6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6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7" grpId="0" animBg="1" advAuto="0"/>
      <p:bldP spid="3635"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8" name="Shape 3638"/>
          <p:cNvSpPr/>
          <p:nvPr/>
        </p:nvSpPr>
        <p:spPr>
          <a:xfrm flipH="1" flipV="1">
            <a:off x="4347457" y="3147505"/>
            <a:ext cx="12307192" cy="3"/>
          </a:xfrm>
          <a:prstGeom prst="line">
            <a:avLst/>
          </a:prstGeom>
          <a:ln w="63500">
            <a:solidFill>
              <a:schemeClr val="accent4"/>
            </a:solidFill>
            <a:prstDash val="sysDot"/>
            <a:miter lim="400000"/>
            <a:tailEnd type="stealth"/>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pic>
        <p:nvPicPr>
          <p:cNvPr id="3639" name="pasted-image.pdf"/>
          <p:cNvPicPr>
            <a:picLocks noChangeAspect="1"/>
          </p:cNvPicPr>
          <p:nvPr/>
        </p:nvPicPr>
        <p:blipFill>
          <a:blip r:embed="rId2"/>
          <a:stretch>
            <a:fillRect/>
          </a:stretch>
        </p:blipFill>
        <p:spPr>
          <a:xfrm>
            <a:off x="5119024" y="9564278"/>
            <a:ext cx="1423408" cy="603141"/>
          </a:xfrm>
          <a:prstGeom prst="rect">
            <a:avLst/>
          </a:prstGeom>
          <a:ln w="12700">
            <a:miter lim="400000"/>
          </a:ln>
        </p:spPr>
      </p:pic>
      <p:sp>
        <p:nvSpPr>
          <p:cNvPr id="3640" name="Shape 3640"/>
          <p:cNvSpPr/>
          <p:nvPr/>
        </p:nvSpPr>
        <p:spPr>
          <a:xfrm>
            <a:off x="1454134" y="6259899"/>
            <a:ext cx="16111125" cy="3077723"/>
          </a:xfrm>
          <a:prstGeom prst="rect">
            <a:avLst/>
          </a:prstGeom>
          <a:ln w="12700">
            <a:miter lim="400000"/>
          </a:ln>
          <a:extLst>
            <a:ext uri="{C572A759-6A51-4108-AA02-DFA0A04FC94B}">
              <ma14:wrappingTextBoxFlag xmlns="" xmlns:ma14="http://schemas.microsoft.com/office/mac/drawingml/2011/main" val="1"/>
            </a:ext>
          </a:extLst>
        </p:spPr>
        <p:txBody>
          <a:bodyPr lIns="71413" tIns="71413" rIns="71413" bIns="71413" anchor="ctr"/>
          <a:lstStyle/>
          <a:p>
            <a:pPr algn="l" defTabSz="821138">
              <a:spcBef>
                <a:spcPts val="4200"/>
              </a:spcBef>
              <a:defRPr sz="6000" b="1">
                <a:latin typeface="Helvetica"/>
                <a:ea typeface="Helvetica"/>
                <a:cs typeface="Helvetica"/>
                <a:sym typeface="Helvetica"/>
              </a:defRPr>
            </a:pPr>
            <a:r>
              <a:rPr>
                <a:latin typeface="Helvetica"/>
                <a:cs typeface="Helvetica"/>
                <a:sym typeface="Helvetica"/>
              </a:rPr>
              <a:t>G </a:t>
            </a:r>
            <a:r>
              <a:rPr>
                <a:latin typeface="Helvetica Light"/>
                <a:ea typeface="ＭＳ Ｐゴシック" charset="0"/>
                <a:cs typeface="Helvetica"/>
                <a:sym typeface="Helvetica Light"/>
              </a:rPr>
              <a:t>tries to synthesize fake images that </a:t>
            </a:r>
            <a:r>
              <a:rPr i="1">
                <a:solidFill>
                  <a:srgbClr val="DE6A10"/>
                </a:solidFill>
                <a:latin typeface="Helvetica"/>
                <a:cs typeface="Helvetica"/>
                <a:sym typeface="Helvetica"/>
              </a:rPr>
              <a:t>fool</a:t>
            </a:r>
            <a:r>
              <a:rPr>
                <a:latin typeface="Helvetica Light"/>
                <a:ea typeface="ＭＳ Ｐゴシック" charset="0"/>
                <a:cs typeface="Helvetica"/>
                <a:sym typeface="Helvetica Light"/>
              </a:rPr>
              <a:t> </a:t>
            </a:r>
            <a:r>
              <a:rPr>
                <a:latin typeface="Helvetica"/>
                <a:cs typeface="Helvetica"/>
                <a:sym typeface="Helvetica"/>
              </a:rPr>
              <a:t>D</a:t>
            </a:r>
            <a:r>
              <a:rPr>
                <a:latin typeface="Helvetica Light"/>
                <a:ea typeface="ＭＳ Ｐゴシック" charset="0"/>
                <a:cs typeface="Helvetica"/>
                <a:sym typeface="Helvetica Light"/>
              </a:rPr>
              <a:t>:</a:t>
            </a:r>
          </a:p>
        </p:txBody>
      </p:sp>
      <p:pic>
        <p:nvPicPr>
          <p:cNvPr id="3641" name="pasted-image.pdf"/>
          <p:cNvPicPr>
            <a:picLocks noChangeAspect="1"/>
          </p:cNvPicPr>
          <p:nvPr/>
        </p:nvPicPr>
        <p:blipFill>
          <a:blip r:embed="rId3"/>
          <a:stretch>
            <a:fillRect/>
          </a:stretch>
        </p:blipFill>
        <p:spPr>
          <a:xfrm>
            <a:off x="9438567" y="9511883"/>
            <a:ext cx="4518557" cy="903712"/>
          </a:xfrm>
          <a:prstGeom prst="rect">
            <a:avLst/>
          </a:prstGeom>
          <a:ln w="12700">
            <a:miter lim="400000"/>
          </a:ln>
        </p:spPr>
      </p:pic>
      <p:pic>
        <p:nvPicPr>
          <p:cNvPr id="3642" name="pasted-image.pdf"/>
          <p:cNvPicPr>
            <a:picLocks noChangeAspect="1"/>
          </p:cNvPicPr>
          <p:nvPr/>
        </p:nvPicPr>
        <p:blipFill>
          <a:blip r:embed="rId4"/>
          <a:stretch>
            <a:fillRect/>
          </a:stretch>
        </p:blipFill>
        <p:spPr>
          <a:xfrm>
            <a:off x="7136725" y="9511883"/>
            <a:ext cx="1878768" cy="903712"/>
          </a:xfrm>
          <a:prstGeom prst="rect">
            <a:avLst/>
          </a:prstGeom>
          <a:ln w="12700">
            <a:miter lim="400000"/>
          </a:ln>
        </p:spPr>
      </p:pic>
      <p:grpSp>
        <p:nvGrpSpPr>
          <p:cNvPr id="3645" name="Group 3645"/>
          <p:cNvGrpSpPr/>
          <p:nvPr/>
        </p:nvGrpSpPr>
        <p:grpSpPr>
          <a:xfrm>
            <a:off x="14864567" y="9500752"/>
            <a:ext cx="6687667" cy="903712"/>
            <a:chOff x="0" y="0"/>
            <a:chExt cx="6687665" cy="903711"/>
          </a:xfrm>
        </p:grpSpPr>
        <p:pic>
          <p:nvPicPr>
            <p:cNvPr id="3643" name="pasted-image.pdf"/>
            <p:cNvPicPr>
              <a:picLocks noChangeAspect="1"/>
            </p:cNvPicPr>
            <p:nvPr/>
          </p:nvPicPr>
          <p:blipFill>
            <a:blip r:embed="rId5"/>
            <a:stretch>
              <a:fillRect/>
            </a:stretch>
          </p:blipFill>
          <p:spPr>
            <a:xfrm>
              <a:off x="0" y="174776"/>
              <a:ext cx="553352" cy="576409"/>
            </a:xfrm>
            <a:prstGeom prst="rect">
              <a:avLst/>
            </a:prstGeom>
            <a:ln w="12700" cap="flat">
              <a:noFill/>
              <a:miter lim="400000"/>
            </a:ln>
            <a:effectLst/>
          </p:spPr>
        </p:pic>
        <p:pic>
          <p:nvPicPr>
            <p:cNvPr id="3644" name="pasted-image.pdf"/>
            <p:cNvPicPr>
              <a:picLocks noChangeAspect="1"/>
            </p:cNvPicPr>
            <p:nvPr/>
          </p:nvPicPr>
          <p:blipFill>
            <a:blip r:embed="rId6"/>
            <a:stretch>
              <a:fillRect/>
            </a:stretch>
          </p:blipFill>
          <p:spPr>
            <a:xfrm>
              <a:off x="1460796" y="0"/>
              <a:ext cx="5226870" cy="903712"/>
            </a:xfrm>
            <a:prstGeom prst="rect">
              <a:avLst/>
            </a:prstGeom>
            <a:ln w="12700" cap="flat">
              <a:noFill/>
              <a:miter lim="400000"/>
            </a:ln>
            <a:effectLst/>
          </p:spPr>
        </p:pic>
      </p:grpSp>
      <p:pic>
        <p:nvPicPr>
          <p:cNvPr id="3646" name="pasted-image.pdf"/>
          <p:cNvPicPr>
            <a:picLocks noChangeAspect="1"/>
          </p:cNvPicPr>
          <p:nvPr/>
        </p:nvPicPr>
        <p:blipFill>
          <a:blip r:embed="rId7"/>
          <a:stretch>
            <a:fillRect/>
          </a:stretch>
        </p:blipFill>
        <p:spPr>
          <a:xfrm>
            <a:off x="22221654" y="9512643"/>
            <a:ext cx="142693" cy="879931"/>
          </a:xfrm>
          <a:prstGeom prst="rect">
            <a:avLst/>
          </a:prstGeom>
          <a:ln w="12700">
            <a:miter lim="400000"/>
          </a:ln>
        </p:spPr>
      </p:pic>
      <p:sp>
        <p:nvSpPr>
          <p:cNvPr id="3647" name="Shape 3647"/>
          <p:cNvSpPr/>
          <p:nvPr/>
        </p:nvSpPr>
        <p:spPr>
          <a:xfrm>
            <a:off x="16860757" y="2189272"/>
            <a:ext cx="4344352" cy="1080592"/>
          </a:xfrm>
          <a:prstGeom prst="rect">
            <a:avLst/>
          </a:prstGeom>
          <a:ln w="12700">
            <a:miter lim="400000"/>
          </a:ln>
          <a:extLst>
            <a:ext uri="{C572A759-6A51-4108-AA02-DFA0A04FC94B}">
              <ma14:wrappingTextBoxFlag xmlns="" xmlns:ma14="http://schemas.microsoft.com/office/mac/drawingml/2011/main" val="1"/>
            </a:ext>
          </a:extLst>
        </p:spPr>
        <p:txBody>
          <a:bodyPr lIns="71413" tIns="71413" rIns="71413" bIns="71413" anchor="ctr"/>
          <a:lstStyle>
            <a:lvl1pPr>
              <a:defRPr sz="6000"/>
            </a:lvl1pPr>
          </a:lstStyle>
          <a:p>
            <a:pPr defTabSz="821138">
              <a:defRPr/>
            </a:pPr>
            <a:r>
              <a:rPr b="0">
                <a:latin typeface="Helvetica Light"/>
                <a:ea typeface="ＭＳ Ｐゴシック" charset="0"/>
                <a:cs typeface="+mn-cs"/>
                <a:sym typeface="Helvetica Light"/>
              </a:rPr>
              <a:t>real or fake?</a:t>
            </a:r>
          </a:p>
        </p:txBody>
      </p:sp>
      <p:pic>
        <p:nvPicPr>
          <p:cNvPr id="3648" name="pasted-image.pdf"/>
          <p:cNvPicPr>
            <a:picLocks noChangeAspect="1"/>
          </p:cNvPicPr>
          <p:nvPr/>
        </p:nvPicPr>
        <p:blipFill>
          <a:blip r:embed="rId8"/>
          <a:stretch>
            <a:fillRect/>
          </a:stretch>
        </p:blipFill>
        <p:spPr>
          <a:xfrm>
            <a:off x="5623921" y="10394095"/>
            <a:ext cx="489859" cy="508003"/>
          </a:xfrm>
          <a:prstGeom prst="rect">
            <a:avLst/>
          </a:prstGeom>
          <a:ln w="12700">
            <a:miter lim="400000"/>
          </a:ln>
        </p:spPr>
      </p:pic>
      <p:pic>
        <p:nvPicPr>
          <p:cNvPr id="3649" name="pasted-image.pdf"/>
          <p:cNvPicPr>
            <a:picLocks noChangeAspect="1"/>
          </p:cNvPicPr>
          <p:nvPr/>
        </p:nvPicPr>
        <p:blipFill>
          <a:blip r:embed="rId9"/>
          <a:stretch>
            <a:fillRect/>
          </a:stretch>
        </p:blipFill>
        <p:spPr>
          <a:xfrm>
            <a:off x="3766273" y="9763128"/>
            <a:ext cx="1182152" cy="579013"/>
          </a:xfrm>
          <a:prstGeom prst="rect">
            <a:avLst/>
          </a:prstGeom>
          <a:ln w="12700">
            <a:miter lim="400000"/>
          </a:ln>
        </p:spPr>
      </p:pic>
      <p:sp>
        <p:nvSpPr>
          <p:cNvPr id="3650" name="Shape 3650"/>
          <p:cNvSpPr/>
          <p:nvPr/>
        </p:nvSpPr>
        <p:spPr>
          <a:xfrm>
            <a:off x="12666928" y="2729591"/>
            <a:ext cx="3994373" cy="3"/>
          </a:xfrm>
          <a:prstGeom prst="line">
            <a:avLst/>
          </a:prstGeom>
          <a:ln w="38100">
            <a:solidFill>
              <a:srgbClr val="000000"/>
            </a:solidFill>
            <a:miter lim="400000"/>
            <a:tailEnd type="stealth"/>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651" name="Shape 3651"/>
          <p:cNvSpPr/>
          <p:nvPr/>
        </p:nvSpPr>
        <p:spPr>
          <a:xfrm rot="10800000">
            <a:off x="14471688" y="1604956"/>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652" name="Shape 3652"/>
          <p:cNvSpPr/>
          <p:nvPr/>
        </p:nvSpPr>
        <p:spPr>
          <a:xfrm rot="10800000">
            <a:off x="15037312" y="1604956"/>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653" name="Shape 3653"/>
          <p:cNvSpPr/>
          <p:nvPr/>
        </p:nvSpPr>
        <p:spPr>
          <a:xfrm rot="10800000">
            <a:off x="13906072" y="1604956"/>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pic>
        <p:nvPicPr>
          <p:cNvPr id="3654" name="pasted-image.pdf"/>
          <p:cNvPicPr>
            <a:picLocks noChangeAspect="1"/>
          </p:cNvPicPr>
          <p:nvPr/>
        </p:nvPicPr>
        <p:blipFill>
          <a:blip r:embed="rId10"/>
          <a:stretch>
            <a:fillRect/>
          </a:stretch>
        </p:blipFill>
        <p:spPr>
          <a:xfrm>
            <a:off x="14301745" y="432627"/>
            <a:ext cx="764152" cy="658752"/>
          </a:xfrm>
          <a:prstGeom prst="rect">
            <a:avLst/>
          </a:prstGeom>
          <a:ln w="12700">
            <a:miter lim="400000"/>
          </a:ln>
        </p:spPr>
      </p:pic>
      <p:sp>
        <p:nvSpPr>
          <p:cNvPr id="3655" name="Shape 3655"/>
          <p:cNvSpPr/>
          <p:nvPr/>
        </p:nvSpPr>
        <p:spPr>
          <a:xfrm>
            <a:off x="4347456" y="2723679"/>
            <a:ext cx="3994373" cy="3"/>
          </a:xfrm>
          <a:prstGeom prst="line">
            <a:avLst/>
          </a:prstGeom>
          <a:ln w="38100">
            <a:solidFill>
              <a:srgbClr val="000000"/>
            </a:solidFill>
            <a:miter lim="400000"/>
            <a:tailEnd type="stealth"/>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656" name="Shape 3656"/>
          <p:cNvSpPr/>
          <p:nvPr/>
        </p:nvSpPr>
        <p:spPr>
          <a:xfrm rot="10800000">
            <a:off x="6152221"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657" name="Shape 3657"/>
          <p:cNvSpPr/>
          <p:nvPr/>
        </p:nvSpPr>
        <p:spPr>
          <a:xfrm rot="10800000">
            <a:off x="6717840"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658" name="Shape 3658"/>
          <p:cNvSpPr/>
          <p:nvPr/>
        </p:nvSpPr>
        <p:spPr>
          <a:xfrm rot="10800000">
            <a:off x="5586603"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pic>
        <p:nvPicPr>
          <p:cNvPr id="3659" name="pasted-image.pdf"/>
          <p:cNvPicPr>
            <a:picLocks noChangeAspect="1"/>
          </p:cNvPicPr>
          <p:nvPr/>
        </p:nvPicPr>
        <p:blipFill>
          <a:blip r:embed="rId8"/>
          <a:stretch>
            <a:fillRect/>
          </a:stretch>
        </p:blipFill>
        <p:spPr>
          <a:xfrm>
            <a:off x="5988938" y="459088"/>
            <a:ext cx="711453" cy="737803"/>
          </a:xfrm>
          <a:prstGeom prst="rect">
            <a:avLst/>
          </a:prstGeom>
          <a:ln w="12700">
            <a:miter lim="400000"/>
          </a:ln>
        </p:spPr>
      </p:pic>
      <p:pic>
        <p:nvPicPr>
          <p:cNvPr id="3660" name="pasted-image.pdf"/>
          <p:cNvPicPr>
            <a:picLocks noChangeAspect="1"/>
          </p:cNvPicPr>
          <p:nvPr/>
        </p:nvPicPr>
        <p:blipFill>
          <a:blip r:embed="rId11"/>
          <a:stretch>
            <a:fillRect/>
          </a:stretch>
        </p:blipFill>
        <p:spPr>
          <a:xfrm>
            <a:off x="1885209" y="423728"/>
            <a:ext cx="579704" cy="447952"/>
          </a:xfrm>
          <a:prstGeom prst="rect">
            <a:avLst/>
          </a:prstGeom>
          <a:ln w="12700">
            <a:miter lim="400000"/>
          </a:ln>
        </p:spPr>
      </p:pic>
      <p:pic>
        <p:nvPicPr>
          <p:cNvPr id="3661" name="pasted-image.pdf"/>
          <p:cNvPicPr>
            <a:picLocks noChangeAspect="1"/>
          </p:cNvPicPr>
          <p:nvPr/>
        </p:nvPicPr>
        <p:blipFill>
          <a:blip r:embed="rId12"/>
          <a:stretch>
            <a:fillRect/>
          </a:stretch>
        </p:blipFill>
        <p:spPr>
          <a:xfrm>
            <a:off x="9853625" y="281468"/>
            <a:ext cx="1294899" cy="656317"/>
          </a:xfrm>
          <a:prstGeom prst="rect">
            <a:avLst/>
          </a:prstGeom>
          <a:ln w="12700">
            <a:miter lim="400000"/>
          </a:ln>
        </p:spPr>
      </p:pic>
      <p:sp>
        <p:nvSpPr>
          <p:cNvPr id="3662" name="Shape 3662"/>
          <p:cNvSpPr/>
          <p:nvPr/>
        </p:nvSpPr>
        <p:spPr>
          <a:xfrm>
            <a:off x="4967545" y="9437281"/>
            <a:ext cx="1802568" cy="1589464"/>
          </a:xfrm>
          <a:prstGeom prst="rect">
            <a:avLst/>
          </a:prstGeom>
          <a:ln w="76200">
            <a:solidFill>
              <a:schemeClr val="accent4"/>
            </a:solidFill>
            <a:miter lim="400000"/>
          </a:ln>
        </p:spPr>
        <p:txBody>
          <a:bodyPr lIns="71413" tIns="71413" rIns="71413" bIns="71413" anchor="ctr"/>
          <a:lstStyle/>
          <a:p>
            <a:pPr defTabSz="821138">
              <a:defRPr sz="3200">
                <a:solidFill>
                  <a:srgbClr val="0365C0"/>
                </a:solidFill>
              </a:defRPr>
            </a:pPr>
            <a:endParaRPr sz="3200" b="0">
              <a:solidFill>
                <a:srgbClr val="0365C0"/>
              </a:solidFill>
              <a:latin typeface="Helvetica Light"/>
              <a:ea typeface="ＭＳ Ｐゴシック" charset="0"/>
              <a:cs typeface="+mn-cs"/>
              <a:sym typeface="Helvetica Light"/>
            </a:endParaRPr>
          </a:p>
        </p:txBody>
      </p:sp>
      <p:pic>
        <p:nvPicPr>
          <p:cNvPr id="3663" name="pasted-image.png"/>
          <p:cNvPicPr>
            <a:picLocks noChangeAspect="1"/>
          </p:cNvPicPr>
          <p:nvPr/>
        </p:nvPicPr>
        <p:blipFill>
          <a:blip r:embed="rId13"/>
          <a:stretch>
            <a:fillRect/>
          </a:stretch>
        </p:blipFill>
        <p:spPr>
          <a:xfrm>
            <a:off x="8847599" y="1170769"/>
            <a:ext cx="3251203" cy="3251203"/>
          </a:xfrm>
          <a:prstGeom prst="rect">
            <a:avLst/>
          </a:prstGeom>
          <a:ln w="25400">
            <a:solidFill>
              <a:srgbClr val="000000"/>
            </a:solidFill>
            <a:miter lim="400000"/>
          </a:ln>
        </p:spPr>
      </p:pic>
      <p:pic>
        <p:nvPicPr>
          <p:cNvPr id="3664" name="pasted-image-filtered.png"/>
          <p:cNvPicPr>
            <a:picLocks noChangeAspect="1"/>
          </p:cNvPicPr>
          <p:nvPr/>
        </p:nvPicPr>
        <p:blipFill>
          <a:blip r:embed="rId14"/>
          <a:stretch>
            <a:fillRect/>
          </a:stretch>
        </p:blipFill>
        <p:spPr>
          <a:xfrm>
            <a:off x="590529" y="1170769"/>
            <a:ext cx="3251203" cy="3251203"/>
          </a:xfrm>
          <a:prstGeom prst="rect">
            <a:avLst/>
          </a:prstGeom>
          <a:ln w="25400">
            <a:solidFill>
              <a:srgbClr val="000000"/>
            </a:solidFill>
            <a:miter lim="400000"/>
          </a:ln>
        </p:spPr>
      </p:pic>
      <p:pic>
        <p:nvPicPr>
          <p:cNvPr id="3665" name="pasted-image.png"/>
          <p:cNvPicPr>
            <a:picLocks noChangeAspect="1"/>
          </p:cNvPicPr>
          <p:nvPr/>
        </p:nvPicPr>
        <p:blipFill>
          <a:blip r:embed="rId15"/>
          <a:stretch>
            <a:fillRect/>
          </a:stretch>
        </p:blipFill>
        <p:spPr>
          <a:xfrm>
            <a:off x="8847599" y="1170769"/>
            <a:ext cx="3251203" cy="3251203"/>
          </a:xfrm>
          <a:prstGeom prst="rect">
            <a:avLst/>
          </a:prstGeom>
          <a:ln w="25400">
            <a:solidFill>
              <a:srgbClr val="000000"/>
            </a:solidFill>
            <a:miter lim="400000"/>
          </a:ln>
        </p:spPr>
      </p:pic>
      <p:sp>
        <p:nvSpPr>
          <p:cNvPr id="3666" name="Shape 3666"/>
          <p:cNvSpPr/>
          <p:nvPr/>
        </p:nvSpPr>
        <p:spPr>
          <a:xfrm>
            <a:off x="18233950" y="12766833"/>
            <a:ext cx="5841293" cy="790552"/>
          </a:xfrm>
          <a:prstGeom prst="rect">
            <a:avLst/>
          </a:prstGeom>
          <a:ln w="12700">
            <a:miter lim="400000"/>
          </a:ln>
          <a:extLst>
            <a:ext uri="{C572A759-6A51-4108-AA02-DFA0A04FC94B}">
              <ma14:wrappingTextBoxFlag xmlns="" xmlns:ma14="http://schemas.microsoft.com/office/mac/drawingml/2011/main" val="1"/>
            </a:ext>
          </a:extLst>
        </p:spPr>
        <p:txBody>
          <a:bodyPr wrap="none" lIns="71413" tIns="71413" rIns="71413" bIns="71413" anchor="ctr">
            <a:spAutoFit/>
          </a:bodyPr>
          <a:lstStyle>
            <a:lvl1pPr>
              <a:defRPr sz="4200"/>
            </a:lvl1pPr>
          </a:lstStyle>
          <a:p>
            <a:pPr defTabSz="821138">
              <a:defRPr/>
            </a:pPr>
            <a:r>
              <a:rPr b="0">
                <a:latin typeface="Helvetica Light"/>
                <a:ea typeface="ＭＳ Ｐゴシック" charset="0"/>
                <a:cs typeface="+mn-cs"/>
                <a:sym typeface="Helvetica Light"/>
              </a:rPr>
              <a:t>[Goodfellow et al., 2014]</a:t>
            </a:r>
          </a:p>
        </p:txBody>
      </p:sp>
    </p:spTree>
    <p:extLst>
      <p:ext uri="{BB962C8B-B14F-4D97-AF65-F5344CB8AC3E}">
        <p14:creationId xmlns:p14="http://schemas.microsoft.com/office/powerpoint/2010/main" val="11077198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6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fill="hold" grpId="0" nodeType="clickEffect">
                                  <p:stCondLst>
                                    <p:cond delay="0"/>
                                  </p:stCondLst>
                                  <p:iterate>
                                    <p:tmAbs val="0"/>
                                  </p:iterate>
                                  <p:childTnLst>
                                    <p:set>
                                      <p:cBhvr>
                                        <p:cTn id="10" fill="hold"/>
                                        <p:tgtEl>
                                          <p:spTgt spid="3665"/>
                                        </p:tgtEl>
                                        <p:attrNameLst>
                                          <p:attrName>style.visibility</p:attrName>
                                        </p:attrNameLst>
                                      </p:cBhvr>
                                      <p:to>
                                        <p:strVal val="visible"/>
                                      </p:to>
                                    </p:set>
                                    <p:animEffect transition="in" filter="dissolve">
                                      <p:cBhvr>
                                        <p:cTn id="11" dur="250"/>
                                        <p:tgtEl>
                                          <p:spTgt spid="3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8" grpId="0" animBg="1" advAuto="0"/>
      <p:bldP spid="3665"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8" name="Shape 3668"/>
          <p:cNvSpPr/>
          <p:nvPr/>
        </p:nvSpPr>
        <p:spPr>
          <a:xfrm>
            <a:off x="1454146" y="6259899"/>
            <a:ext cx="19200653" cy="3077723"/>
          </a:xfrm>
          <a:prstGeom prst="rect">
            <a:avLst/>
          </a:prstGeom>
          <a:ln w="12700">
            <a:miter lim="400000"/>
          </a:ln>
          <a:extLst>
            <a:ext uri="{C572A759-6A51-4108-AA02-DFA0A04FC94B}">
              <ma14:wrappingTextBoxFlag xmlns="" xmlns:ma14="http://schemas.microsoft.com/office/mac/drawingml/2011/main" val="1"/>
            </a:ext>
          </a:extLst>
        </p:spPr>
        <p:txBody>
          <a:bodyPr lIns="71413" tIns="71413" rIns="71413" bIns="71413" anchor="ctr"/>
          <a:lstStyle/>
          <a:p>
            <a:pPr algn="l" defTabSz="821138">
              <a:spcBef>
                <a:spcPts val="4200"/>
              </a:spcBef>
              <a:defRPr sz="6000" b="1">
                <a:latin typeface="Helvetica"/>
                <a:ea typeface="Helvetica"/>
                <a:cs typeface="Helvetica"/>
                <a:sym typeface="Helvetica"/>
              </a:defRPr>
            </a:pPr>
            <a:r>
              <a:rPr>
                <a:latin typeface="Helvetica"/>
                <a:cs typeface="Helvetica"/>
                <a:sym typeface="Helvetica"/>
              </a:rPr>
              <a:t>G </a:t>
            </a:r>
            <a:r>
              <a:rPr>
                <a:latin typeface="Helvetica Light"/>
                <a:ea typeface="ＭＳ Ｐゴシック" charset="0"/>
                <a:cs typeface="Helvetica"/>
                <a:sym typeface="Helvetica Light"/>
              </a:rPr>
              <a:t>tries to synthesize fake images that </a:t>
            </a:r>
            <a:r>
              <a:rPr i="1">
                <a:solidFill>
                  <a:srgbClr val="DE6A10"/>
                </a:solidFill>
                <a:latin typeface="Helvetica"/>
                <a:cs typeface="Helvetica"/>
                <a:sym typeface="Helvetica"/>
              </a:rPr>
              <a:t>fool</a:t>
            </a:r>
            <a:r>
              <a:rPr>
                <a:latin typeface="Helvetica Light"/>
                <a:ea typeface="ＭＳ Ｐゴシック" charset="0"/>
                <a:cs typeface="Helvetica"/>
                <a:sym typeface="Helvetica Light"/>
              </a:rPr>
              <a:t> the </a:t>
            </a:r>
            <a:r>
              <a:rPr i="1">
                <a:solidFill>
                  <a:srgbClr val="0365C0"/>
                </a:solidFill>
                <a:latin typeface="Helvetica"/>
                <a:cs typeface="Helvetica"/>
                <a:sym typeface="Helvetica"/>
              </a:rPr>
              <a:t>best</a:t>
            </a:r>
            <a:r>
              <a:rPr>
                <a:latin typeface="Helvetica Light"/>
                <a:ea typeface="ＭＳ Ｐゴシック" charset="0"/>
                <a:cs typeface="Helvetica"/>
                <a:sym typeface="Helvetica Light"/>
              </a:rPr>
              <a:t> </a:t>
            </a:r>
            <a:r>
              <a:rPr>
                <a:latin typeface="Helvetica"/>
                <a:cs typeface="Helvetica"/>
                <a:sym typeface="Helvetica"/>
              </a:rPr>
              <a:t>D</a:t>
            </a:r>
            <a:r>
              <a:rPr>
                <a:latin typeface="Helvetica Light"/>
                <a:ea typeface="ＭＳ Ｐゴシック" charset="0"/>
                <a:cs typeface="Helvetica"/>
                <a:sym typeface="Helvetica Light"/>
              </a:rPr>
              <a:t>:</a:t>
            </a:r>
          </a:p>
        </p:txBody>
      </p:sp>
      <p:pic>
        <p:nvPicPr>
          <p:cNvPr id="3669" name="pasted-image.pdf"/>
          <p:cNvPicPr>
            <a:picLocks noChangeAspect="1"/>
          </p:cNvPicPr>
          <p:nvPr/>
        </p:nvPicPr>
        <p:blipFill>
          <a:blip r:embed="rId2"/>
          <a:stretch>
            <a:fillRect/>
          </a:stretch>
        </p:blipFill>
        <p:spPr>
          <a:xfrm>
            <a:off x="9438567" y="9511883"/>
            <a:ext cx="4518557" cy="903712"/>
          </a:xfrm>
          <a:prstGeom prst="rect">
            <a:avLst/>
          </a:prstGeom>
          <a:ln w="12700">
            <a:miter lim="400000"/>
          </a:ln>
        </p:spPr>
      </p:pic>
      <p:pic>
        <p:nvPicPr>
          <p:cNvPr id="3670" name="pasted-image.pdf"/>
          <p:cNvPicPr>
            <a:picLocks noChangeAspect="1"/>
          </p:cNvPicPr>
          <p:nvPr/>
        </p:nvPicPr>
        <p:blipFill>
          <a:blip r:embed="rId3"/>
          <a:stretch>
            <a:fillRect/>
          </a:stretch>
        </p:blipFill>
        <p:spPr>
          <a:xfrm>
            <a:off x="7136725" y="9511883"/>
            <a:ext cx="1878768" cy="903712"/>
          </a:xfrm>
          <a:prstGeom prst="rect">
            <a:avLst/>
          </a:prstGeom>
          <a:ln w="12700">
            <a:miter lim="400000"/>
          </a:ln>
        </p:spPr>
      </p:pic>
      <p:grpSp>
        <p:nvGrpSpPr>
          <p:cNvPr id="3673" name="Group 3673"/>
          <p:cNvGrpSpPr/>
          <p:nvPr/>
        </p:nvGrpSpPr>
        <p:grpSpPr>
          <a:xfrm>
            <a:off x="14864567" y="9500752"/>
            <a:ext cx="6687667" cy="903712"/>
            <a:chOff x="0" y="0"/>
            <a:chExt cx="6687665" cy="903711"/>
          </a:xfrm>
        </p:grpSpPr>
        <p:pic>
          <p:nvPicPr>
            <p:cNvPr id="3671" name="pasted-image.pdf"/>
            <p:cNvPicPr>
              <a:picLocks noChangeAspect="1"/>
            </p:cNvPicPr>
            <p:nvPr/>
          </p:nvPicPr>
          <p:blipFill>
            <a:blip r:embed="rId4"/>
            <a:stretch>
              <a:fillRect/>
            </a:stretch>
          </p:blipFill>
          <p:spPr>
            <a:xfrm>
              <a:off x="0" y="174776"/>
              <a:ext cx="553352" cy="576409"/>
            </a:xfrm>
            <a:prstGeom prst="rect">
              <a:avLst/>
            </a:prstGeom>
            <a:ln w="12700" cap="flat">
              <a:noFill/>
              <a:miter lim="400000"/>
            </a:ln>
            <a:effectLst/>
          </p:spPr>
        </p:pic>
        <p:pic>
          <p:nvPicPr>
            <p:cNvPr id="3672" name="pasted-image.pdf"/>
            <p:cNvPicPr>
              <a:picLocks noChangeAspect="1"/>
            </p:cNvPicPr>
            <p:nvPr/>
          </p:nvPicPr>
          <p:blipFill>
            <a:blip r:embed="rId5"/>
            <a:stretch>
              <a:fillRect/>
            </a:stretch>
          </p:blipFill>
          <p:spPr>
            <a:xfrm>
              <a:off x="1460796" y="0"/>
              <a:ext cx="5226870" cy="903712"/>
            </a:xfrm>
            <a:prstGeom prst="rect">
              <a:avLst/>
            </a:prstGeom>
            <a:ln w="12700" cap="flat">
              <a:noFill/>
              <a:miter lim="400000"/>
            </a:ln>
            <a:effectLst/>
          </p:spPr>
        </p:pic>
      </p:grpSp>
      <p:sp>
        <p:nvSpPr>
          <p:cNvPr id="3674" name="Shape 3674"/>
          <p:cNvSpPr/>
          <p:nvPr/>
        </p:nvSpPr>
        <p:spPr>
          <a:xfrm>
            <a:off x="16860757" y="2189272"/>
            <a:ext cx="4344352" cy="1080592"/>
          </a:xfrm>
          <a:prstGeom prst="rect">
            <a:avLst/>
          </a:prstGeom>
          <a:ln w="12700">
            <a:miter lim="400000"/>
          </a:ln>
          <a:extLst>
            <a:ext uri="{C572A759-6A51-4108-AA02-DFA0A04FC94B}">
              <ma14:wrappingTextBoxFlag xmlns="" xmlns:ma14="http://schemas.microsoft.com/office/mac/drawingml/2011/main" val="1"/>
            </a:ext>
          </a:extLst>
        </p:spPr>
        <p:txBody>
          <a:bodyPr lIns="71413" tIns="71413" rIns="71413" bIns="71413" anchor="ctr"/>
          <a:lstStyle>
            <a:lvl1pPr>
              <a:defRPr sz="6000"/>
            </a:lvl1pPr>
          </a:lstStyle>
          <a:p>
            <a:pPr defTabSz="821138">
              <a:defRPr/>
            </a:pPr>
            <a:r>
              <a:rPr b="0">
                <a:latin typeface="Helvetica Light"/>
                <a:ea typeface="ＭＳ Ｐゴシック" charset="0"/>
                <a:cs typeface="+mn-cs"/>
                <a:sym typeface="Helvetica Light"/>
              </a:rPr>
              <a:t>real or fake?</a:t>
            </a:r>
          </a:p>
        </p:txBody>
      </p:sp>
      <p:sp>
        <p:nvSpPr>
          <p:cNvPr id="3675" name="Shape 3675"/>
          <p:cNvSpPr/>
          <p:nvPr/>
        </p:nvSpPr>
        <p:spPr>
          <a:xfrm>
            <a:off x="12666928" y="2729591"/>
            <a:ext cx="3994373" cy="3"/>
          </a:xfrm>
          <a:prstGeom prst="line">
            <a:avLst/>
          </a:prstGeom>
          <a:ln w="38100">
            <a:solidFill>
              <a:srgbClr val="000000"/>
            </a:solidFill>
            <a:miter lim="400000"/>
            <a:tailEnd type="stealth"/>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676" name="Shape 3676"/>
          <p:cNvSpPr/>
          <p:nvPr/>
        </p:nvSpPr>
        <p:spPr>
          <a:xfrm rot="10800000">
            <a:off x="14471688" y="1604956"/>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677" name="Shape 3677"/>
          <p:cNvSpPr/>
          <p:nvPr/>
        </p:nvSpPr>
        <p:spPr>
          <a:xfrm rot="10800000">
            <a:off x="15037312" y="1604956"/>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678" name="Shape 3678"/>
          <p:cNvSpPr/>
          <p:nvPr/>
        </p:nvSpPr>
        <p:spPr>
          <a:xfrm rot="10800000">
            <a:off x="13906072" y="1604956"/>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pic>
        <p:nvPicPr>
          <p:cNvPr id="3679" name="pasted-image.pdf"/>
          <p:cNvPicPr>
            <a:picLocks noChangeAspect="1"/>
          </p:cNvPicPr>
          <p:nvPr/>
        </p:nvPicPr>
        <p:blipFill>
          <a:blip r:embed="rId6"/>
          <a:stretch>
            <a:fillRect/>
          </a:stretch>
        </p:blipFill>
        <p:spPr>
          <a:xfrm>
            <a:off x="14301745" y="432627"/>
            <a:ext cx="764152" cy="658752"/>
          </a:xfrm>
          <a:prstGeom prst="rect">
            <a:avLst/>
          </a:prstGeom>
          <a:ln w="12700">
            <a:miter lim="400000"/>
          </a:ln>
        </p:spPr>
      </p:pic>
      <p:sp>
        <p:nvSpPr>
          <p:cNvPr id="3680" name="Shape 3680"/>
          <p:cNvSpPr/>
          <p:nvPr/>
        </p:nvSpPr>
        <p:spPr>
          <a:xfrm>
            <a:off x="4347456" y="2723679"/>
            <a:ext cx="3994373" cy="3"/>
          </a:xfrm>
          <a:prstGeom prst="line">
            <a:avLst/>
          </a:prstGeom>
          <a:ln w="38100">
            <a:solidFill>
              <a:srgbClr val="000000"/>
            </a:solidFill>
            <a:miter lim="400000"/>
            <a:tailEnd type="stealth"/>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681" name="Shape 3681"/>
          <p:cNvSpPr/>
          <p:nvPr/>
        </p:nvSpPr>
        <p:spPr>
          <a:xfrm rot="10800000">
            <a:off x="6152221"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682" name="Shape 3682"/>
          <p:cNvSpPr/>
          <p:nvPr/>
        </p:nvSpPr>
        <p:spPr>
          <a:xfrm rot="10800000">
            <a:off x="6717840"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683" name="Shape 3683"/>
          <p:cNvSpPr/>
          <p:nvPr/>
        </p:nvSpPr>
        <p:spPr>
          <a:xfrm rot="10800000">
            <a:off x="5586603"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pic>
        <p:nvPicPr>
          <p:cNvPr id="3684" name="pasted-image.pdf"/>
          <p:cNvPicPr>
            <a:picLocks noChangeAspect="1"/>
          </p:cNvPicPr>
          <p:nvPr/>
        </p:nvPicPr>
        <p:blipFill>
          <a:blip r:embed="rId7"/>
          <a:stretch>
            <a:fillRect/>
          </a:stretch>
        </p:blipFill>
        <p:spPr>
          <a:xfrm>
            <a:off x="5988938" y="459088"/>
            <a:ext cx="711453" cy="737803"/>
          </a:xfrm>
          <a:prstGeom prst="rect">
            <a:avLst/>
          </a:prstGeom>
          <a:ln w="12700">
            <a:miter lim="400000"/>
          </a:ln>
        </p:spPr>
      </p:pic>
      <p:pic>
        <p:nvPicPr>
          <p:cNvPr id="3685" name="pasted-image.pdf"/>
          <p:cNvPicPr>
            <a:picLocks noChangeAspect="1"/>
          </p:cNvPicPr>
          <p:nvPr/>
        </p:nvPicPr>
        <p:blipFill>
          <a:blip r:embed="rId8"/>
          <a:stretch>
            <a:fillRect/>
          </a:stretch>
        </p:blipFill>
        <p:spPr>
          <a:xfrm>
            <a:off x="1885209" y="423728"/>
            <a:ext cx="579704" cy="447952"/>
          </a:xfrm>
          <a:prstGeom prst="rect">
            <a:avLst/>
          </a:prstGeom>
          <a:ln w="12700">
            <a:miter lim="400000"/>
          </a:ln>
        </p:spPr>
      </p:pic>
      <p:pic>
        <p:nvPicPr>
          <p:cNvPr id="3686" name="pasted-image.pdf"/>
          <p:cNvPicPr>
            <a:picLocks noChangeAspect="1"/>
          </p:cNvPicPr>
          <p:nvPr/>
        </p:nvPicPr>
        <p:blipFill>
          <a:blip r:embed="rId9"/>
          <a:stretch>
            <a:fillRect/>
          </a:stretch>
        </p:blipFill>
        <p:spPr>
          <a:xfrm>
            <a:off x="9853625" y="281468"/>
            <a:ext cx="1294899" cy="656317"/>
          </a:xfrm>
          <a:prstGeom prst="rect">
            <a:avLst/>
          </a:prstGeom>
          <a:ln w="12700">
            <a:miter lim="400000"/>
          </a:ln>
        </p:spPr>
      </p:pic>
      <p:pic>
        <p:nvPicPr>
          <p:cNvPr id="3687" name="pasted-image.pdf"/>
          <p:cNvPicPr>
            <a:picLocks noChangeAspect="1"/>
          </p:cNvPicPr>
          <p:nvPr/>
        </p:nvPicPr>
        <p:blipFill>
          <a:blip r:embed="rId10"/>
          <a:stretch>
            <a:fillRect/>
          </a:stretch>
        </p:blipFill>
        <p:spPr>
          <a:xfrm>
            <a:off x="2475601" y="9603507"/>
            <a:ext cx="4238072" cy="1104603"/>
          </a:xfrm>
          <a:prstGeom prst="rect">
            <a:avLst/>
          </a:prstGeom>
          <a:ln w="12700">
            <a:miter lim="400000"/>
          </a:ln>
        </p:spPr>
      </p:pic>
      <p:sp>
        <p:nvSpPr>
          <p:cNvPr id="3688" name="Shape 3688"/>
          <p:cNvSpPr/>
          <p:nvPr/>
        </p:nvSpPr>
        <p:spPr>
          <a:xfrm>
            <a:off x="5181164" y="9363574"/>
            <a:ext cx="1628083" cy="1427237"/>
          </a:xfrm>
          <a:prstGeom prst="rect">
            <a:avLst/>
          </a:prstGeom>
          <a:ln w="76200">
            <a:solidFill>
              <a:schemeClr val="accent1"/>
            </a:solidFill>
            <a:miter lim="400000"/>
          </a:ln>
        </p:spPr>
        <p:txBody>
          <a:bodyPr lIns="71413" tIns="71413" rIns="71413" bIns="71413" anchor="ctr"/>
          <a:lstStyle/>
          <a:p>
            <a:pPr defTabSz="821138">
              <a:defRPr sz="3200">
                <a:solidFill>
                  <a:srgbClr val="0365C0"/>
                </a:solidFill>
              </a:defRPr>
            </a:pPr>
            <a:endParaRPr sz="3200" b="0">
              <a:solidFill>
                <a:srgbClr val="0365C0"/>
              </a:solidFill>
              <a:latin typeface="Helvetica Light"/>
              <a:ea typeface="ＭＳ Ｐゴシック" charset="0"/>
              <a:cs typeface="+mn-cs"/>
              <a:sym typeface="Helvetica Light"/>
            </a:endParaRPr>
          </a:p>
        </p:txBody>
      </p:sp>
      <p:pic>
        <p:nvPicPr>
          <p:cNvPr id="3689" name="pasted-image.pdf"/>
          <p:cNvPicPr>
            <a:picLocks noChangeAspect="1"/>
          </p:cNvPicPr>
          <p:nvPr/>
        </p:nvPicPr>
        <p:blipFill>
          <a:blip r:embed="rId11"/>
          <a:stretch>
            <a:fillRect/>
          </a:stretch>
        </p:blipFill>
        <p:spPr>
          <a:xfrm>
            <a:off x="22221654" y="9512643"/>
            <a:ext cx="142693" cy="879931"/>
          </a:xfrm>
          <a:prstGeom prst="rect">
            <a:avLst/>
          </a:prstGeom>
          <a:ln w="12700">
            <a:miter lim="400000"/>
          </a:ln>
        </p:spPr>
      </p:pic>
      <p:sp>
        <p:nvSpPr>
          <p:cNvPr id="3690" name="Shape 3690"/>
          <p:cNvSpPr/>
          <p:nvPr/>
        </p:nvSpPr>
        <p:spPr>
          <a:xfrm>
            <a:off x="3693347" y="9348377"/>
            <a:ext cx="1398533" cy="1462072"/>
          </a:xfrm>
          <a:prstGeom prst="rect">
            <a:avLst/>
          </a:prstGeom>
          <a:ln w="76200">
            <a:solidFill>
              <a:schemeClr val="accent4"/>
            </a:solidFill>
            <a:miter lim="400000"/>
          </a:ln>
        </p:spPr>
        <p:txBody>
          <a:bodyPr lIns="71413" tIns="71413" rIns="71413" bIns="71413" anchor="ctr"/>
          <a:lstStyle/>
          <a:p>
            <a:pPr defTabSz="821138">
              <a:defRPr sz="3200">
                <a:solidFill>
                  <a:srgbClr val="0365C0"/>
                </a:solidFill>
              </a:defRPr>
            </a:pPr>
            <a:endParaRPr sz="3200" b="0">
              <a:solidFill>
                <a:srgbClr val="0365C0"/>
              </a:solidFill>
              <a:latin typeface="Helvetica Light"/>
              <a:ea typeface="ＭＳ Ｐゴシック" charset="0"/>
              <a:cs typeface="+mn-cs"/>
              <a:sym typeface="Helvetica Light"/>
            </a:endParaRPr>
          </a:p>
        </p:txBody>
      </p:sp>
      <p:pic>
        <p:nvPicPr>
          <p:cNvPr id="3691" name="pasted-image-filtered.png"/>
          <p:cNvPicPr>
            <a:picLocks noChangeAspect="1"/>
          </p:cNvPicPr>
          <p:nvPr/>
        </p:nvPicPr>
        <p:blipFill>
          <a:blip r:embed="rId12"/>
          <a:stretch>
            <a:fillRect/>
          </a:stretch>
        </p:blipFill>
        <p:spPr>
          <a:xfrm>
            <a:off x="590529" y="1170769"/>
            <a:ext cx="3251203" cy="3251203"/>
          </a:xfrm>
          <a:prstGeom prst="rect">
            <a:avLst/>
          </a:prstGeom>
          <a:ln w="25400">
            <a:solidFill>
              <a:srgbClr val="000000"/>
            </a:solidFill>
            <a:miter lim="400000"/>
          </a:ln>
        </p:spPr>
      </p:pic>
      <p:pic>
        <p:nvPicPr>
          <p:cNvPr id="3692" name="pasted-image.png"/>
          <p:cNvPicPr>
            <a:picLocks noChangeAspect="1"/>
          </p:cNvPicPr>
          <p:nvPr/>
        </p:nvPicPr>
        <p:blipFill>
          <a:blip r:embed="rId13"/>
          <a:stretch>
            <a:fillRect/>
          </a:stretch>
        </p:blipFill>
        <p:spPr>
          <a:xfrm>
            <a:off x="8847599" y="1170769"/>
            <a:ext cx="3251203" cy="3251203"/>
          </a:xfrm>
          <a:prstGeom prst="rect">
            <a:avLst/>
          </a:prstGeom>
          <a:ln w="25400">
            <a:solidFill>
              <a:srgbClr val="000000"/>
            </a:solidFill>
            <a:miter lim="400000"/>
          </a:ln>
        </p:spPr>
      </p:pic>
      <p:sp>
        <p:nvSpPr>
          <p:cNvPr id="3693" name="Shape 3693"/>
          <p:cNvSpPr/>
          <p:nvPr/>
        </p:nvSpPr>
        <p:spPr>
          <a:xfrm>
            <a:off x="18233950" y="12766833"/>
            <a:ext cx="5841293" cy="790552"/>
          </a:xfrm>
          <a:prstGeom prst="rect">
            <a:avLst/>
          </a:prstGeom>
          <a:ln w="12700">
            <a:miter lim="400000"/>
          </a:ln>
          <a:extLst>
            <a:ext uri="{C572A759-6A51-4108-AA02-DFA0A04FC94B}">
              <ma14:wrappingTextBoxFlag xmlns="" xmlns:ma14="http://schemas.microsoft.com/office/mac/drawingml/2011/main" val="1"/>
            </a:ext>
          </a:extLst>
        </p:spPr>
        <p:txBody>
          <a:bodyPr wrap="none" lIns="71413" tIns="71413" rIns="71413" bIns="71413" anchor="ctr">
            <a:spAutoFit/>
          </a:bodyPr>
          <a:lstStyle>
            <a:lvl1pPr>
              <a:defRPr sz="4200"/>
            </a:lvl1pPr>
          </a:lstStyle>
          <a:p>
            <a:pPr defTabSz="821138">
              <a:defRPr/>
            </a:pPr>
            <a:r>
              <a:rPr b="0">
                <a:latin typeface="Helvetica Light"/>
                <a:ea typeface="ＭＳ Ｐゴシック" charset="0"/>
                <a:cs typeface="+mn-cs"/>
                <a:sym typeface="Helvetica Light"/>
              </a:rPr>
              <a:t>[Goodfellow et al., 2014]</a:t>
            </a:r>
          </a:p>
        </p:txBody>
      </p:sp>
    </p:spTree>
    <p:extLst>
      <p:ext uri="{BB962C8B-B14F-4D97-AF65-F5344CB8AC3E}">
        <p14:creationId xmlns:p14="http://schemas.microsoft.com/office/powerpoint/2010/main" val="3202366471"/>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5" name="Shape 3695"/>
          <p:cNvSpPr/>
          <p:nvPr/>
        </p:nvSpPr>
        <p:spPr>
          <a:xfrm>
            <a:off x="12604732" y="2733611"/>
            <a:ext cx="1372205" cy="5"/>
          </a:xfrm>
          <a:prstGeom prst="line">
            <a:avLst/>
          </a:prstGeom>
          <a:ln w="38100">
            <a:solidFill>
              <a:srgbClr val="000000"/>
            </a:solidFill>
            <a:miter lim="400000"/>
            <a:tailEnd type="stealth"/>
          </a:ln>
        </p:spPr>
        <p:txBody>
          <a:bodyPr lIns="71413" tIns="71413" rIns="71413" bIns="71413" anchor="ctr"/>
          <a:lstStyle/>
          <a:p>
            <a:pPr defTabSz="821141">
              <a:defRPr sz="3200"/>
            </a:pPr>
            <a:endParaRPr sz="3200" b="0">
              <a:latin typeface="Helvetica Light"/>
              <a:ea typeface="ＭＳ Ｐゴシック" charset="0"/>
              <a:cs typeface="+mn-cs"/>
              <a:sym typeface="Helvetica Light"/>
            </a:endParaRPr>
          </a:p>
        </p:txBody>
      </p:sp>
      <p:pic>
        <p:nvPicPr>
          <p:cNvPr id="3696" name="pasted-image.pdf"/>
          <p:cNvPicPr>
            <a:picLocks noChangeAspect="1"/>
          </p:cNvPicPr>
          <p:nvPr/>
        </p:nvPicPr>
        <p:blipFill>
          <a:blip r:embed="rId2"/>
          <a:stretch>
            <a:fillRect/>
          </a:stretch>
        </p:blipFill>
        <p:spPr>
          <a:xfrm>
            <a:off x="16845916" y="3511981"/>
            <a:ext cx="764152" cy="658752"/>
          </a:xfrm>
          <a:prstGeom prst="rect">
            <a:avLst/>
          </a:prstGeom>
          <a:ln w="12700">
            <a:miter lim="400000"/>
          </a:ln>
        </p:spPr>
      </p:pic>
      <p:sp>
        <p:nvSpPr>
          <p:cNvPr id="3711" name="Shape 3711"/>
          <p:cNvSpPr/>
          <p:nvPr/>
        </p:nvSpPr>
        <p:spPr>
          <a:xfrm>
            <a:off x="4352992" y="3822223"/>
            <a:ext cx="9530768" cy="968877"/>
          </a:xfrm>
          <a:custGeom>
            <a:avLst/>
            <a:gdLst/>
            <a:ahLst/>
            <a:cxnLst>
              <a:cxn ang="0">
                <a:pos x="wd2" y="hd2"/>
              </a:cxn>
              <a:cxn ang="5400000">
                <a:pos x="wd2" y="hd2"/>
              </a:cxn>
              <a:cxn ang="10800000">
                <a:pos x="wd2" y="hd2"/>
              </a:cxn>
              <a:cxn ang="16200000">
                <a:pos x="wd2" y="hd2"/>
              </a:cxn>
            </a:cxnLst>
            <a:rect l="0" t="0" r="r" b="b"/>
            <a:pathLst>
              <a:path w="21600" h="16224" extrusionOk="0">
                <a:moveTo>
                  <a:pt x="0" y="2395"/>
                </a:moveTo>
                <a:cubicBezTo>
                  <a:pt x="11634" y="21600"/>
                  <a:pt x="18834" y="20802"/>
                  <a:pt x="21600" y="0"/>
                </a:cubicBezTo>
              </a:path>
            </a:pathLst>
          </a:custGeom>
          <a:ln w="50800">
            <a:solidFill>
              <a:srgbClr val="000000"/>
            </a:solidFill>
            <a:custDash>
              <a:ds d="200000" sp="200000"/>
            </a:custDash>
            <a:miter lim="400000"/>
            <a:tailEnd type="stealth"/>
          </a:ln>
        </p:spPr>
        <p:txBody>
          <a:bodyPr lIns="91397" tIns="45709" rIns="91397" bIns="45709"/>
          <a:lstStyle/>
          <a:p>
            <a:pPr defTabSz="821141"/>
            <a:endParaRPr sz="5101" b="0">
              <a:latin typeface="Helvetica Light"/>
              <a:ea typeface="ＭＳ Ｐゴシック" charset="0"/>
              <a:cs typeface="+mn-cs"/>
              <a:sym typeface="Helvetica Light"/>
            </a:endParaRPr>
          </a:p>
        </p:txBody>
      </p:sp>
      <p:sp>
        <p:nvSpPr>
          <p:cNvPr id="3698" name="Shape 3698"/>
          <p:cNvSpPr/>
          <p:nvPr/>
        </p:nvSpPr>
        <p:spPr>
          <a:xfrm>
            <a:off x="14201796" y="1914600"/>
            <a:ext cx="6052392" cy="2399989"/>
          </a:xfrm>
          <a:prstGeom prst="rect">
            <a:avLst/>
          </a:prstGeom>
          <a:ln w="50800">
            <a:solidFill>
              <a:srgbClr val="000000"/>
            </a:solidFill>
            <a:miter lim="400000"/>
          </a:ln>
          <a:extLst>
            <a:ext uri="{C572A759-6A51-4108-AA02-DFA0A04FC94B}">
              <ma14:wrappingTextBoxFlag xmlns="" xmlns:ma14="http://schemas.microsoft.com/office/mac/drawingml/2011/main" val="1"/>
            </a:ext>
          </a:extLst>
        </p:spPr>
        <p:txBody>
          <a:bodyPr lIns="71413" tIns="71413" rIns="71413" bIns="71413" anchor="ctr"/>
          <a:lstStyle>
            <a:lvl1pPr>
              <a:defRPr sz="5600"/>
            </a:lvl1pPr>
          </a:lstStyle>
          <a:p>
            <a:pPr defTabSz="821141"/>
            <a:r>
              <a:rPr b="0" dirty="0">
                <a:latin typeface="Helvetica Light"/>
                <a:ea typeface="ＭＳ Ｐゴシック" charset="0"/>
                <a:cs typeface="+mn-cs"/>
                <a:sym typeface="Helvetica Light"/>
              </a:rPr>
              <a:t>Loss Function</a:t>
            </a:r>
          </a:p>
        </p:txBody>
      </p:sp>
      <p:sp>
        <p:nvSpPr>
          <p:cNvPr id="3699" name="Shape 3699"/>
          <p:cNvSpPr/>
          <p:nvPr/>
        </p:nvSpPr>
        <p:spPr>
          <a:xfrm>
            <a:off x="2471039" y="7837782"/>
            <a:ext cx="18557943" cy="3426557"/>
          </a:xfrm>
          <a:prstGeom prst="rect">
            <a:avLst/>
          </a:prstGeom>
          <a:ln w="12700">
            <a:miter lim="400000"/>
          </a:ln>
          <a:extLst>
            <a:ext uri="{C572A759-6A51-4108-AA02-DFA0A04FC94B}">
              <ma14:wrappingTextBoxFlag xmlns="" xmlns:ma14="http://schemas.microsoft.com/office/mac/drawingml/2011/main" val="1"/>
            </a:ext>
          </a:extLst>
        </p:spPr>
        <p:txBody>
          <a:bodyPr wrap="none" lIns="50789" tIns="50789" rIns="50789" bIns="50789" anchor="ctr">
            <a:spAutoFit/>
          </a:bodyPr>
          <a:lstStyle/>
          <a:p>
            <a:pPr algn="l" defTabSz="1302760">
              <a:defRPr sz="7200"/>
            </a:pPr>
            <a:r>
              <a:rPr sz="7200">
                <a:latin typeface="Helvetica"/>
                <a:ea typeface="Helvetica"/>
                <a:cs typeface="Helvetica"/>
                <a:sym typeface="Helvetica"/>
              </a:rPr>
              <a:t>G</a:t>
            </a:r>
            <a:r>
              <a:rPr sz="7200" b="0">
                <a:latin typeface="Helvetica Light"/>
                <a:ea typeface="ＭＳ Ｐゴシック" charset="0"/>
                <a:cs typeface="+mn-cs"/>
                <a:sym typeface="Helvetica Light"/>
              </a:rPr>
              <a:t>’s perspective: </a:t>
            </a:r>
            <a:r>
              <a:rPr sz="7200">
                <a:latin typeface="Helvetica"/>
                <a:ea typeface="Helvetica"/>
                <a:cs typeface="Helvetica"/>
                <a:sym typeface="Helvetica"/>
              </a:rPr>
              <a:t>D</a:t>
            </a:r>
            <a:r>
              <a:rPr sz="7200" b="0">
                <a:latin typeface="Helvetica Light"/>
                <a:ea typeface="ＭＳ Ｐゴシック" charset="0"/>
                <a:cs typeface="+mn-cs"/>
                <a:sym typeface="Helvetica Light"/>
              </a:rPr>
              <a:t> is a loss function.</a:t>
            </a:r>
          </a:p>
          <a:p>
            <a:pPr algn="l" defTabSz="1302760">
              <a:defRPr sz="7200"/>
            </a:pPr>
            <a:endParaRPr sz="7200" b="0">
              <a:latin typeface="Helvetica Light"/>
              <a:ea typeface="ＭＳ Ｐゴシック" charset="0"/>
              <a:cs typeface="+mn-cs"/>
              <a:sym typeface="Helvetica Light"/>
            </a:endParaRPr>
          </a:p>
          <a:p>
            <a:pPr algn="l" defTabSz="1302760">
              <a:defRPr sz="7200"/>
            </a:pPr>
            <a:r>
              <a:rPr sz="7200" b="0">
                <a:latin typeface="Helvetica Light"/>
                <a:ea typeface="ＭＳ Ｐゴシック" charset="0"/>
                <a:cs typeface="+mn-cs"/>
                <a:sym typeface="Helvetica Light"/>
              </a:rPr>
              <a:t>Rather than being hand-designed, it is </a:t>
            </a:r>
            <a:r>
              <a:rPr sz="7200" b="0" i="1">
                <a:latin typeface="Helvetica Light"/>
                <a:ea typeface="ＭＳ Ｐゴシック" charset="0"/>
                <a:cs typeface="+mn-cs"/>
                <a:sym typeface="Helvetica Light"/>
              </a:rPr>
              <a:t>learned</a:t>
            </a:r>
            <a:r>
              <a:rPr sz="7200" b="0">
                <a:latin typeface="Helvetica Light"/>
                <a:ea typeface="ＭＳ Ｐゴシック" charset="0"/>
                <a:cs typeface="+mn-cs"/>
                <a:sym typeface="Helvetica Light"/>
              </a:rPr>
              <a:t>.</a:t>
            </a:r>
          </a:p>
        </p:txBody>
      </p:sp>
      <p:sp>
        <p:nvSpPr>
          <p:cNvPr id="3700" name="Shape 3700"/>
          <p:cNvSpPr/>
          <p:nvPr/>
        </p:nvSpPr>
        <p:spPr>
          <a:xfrm>
            <a:off x="19888388" y="12870870"/>
            <a:ext cx="4318440" cy="790552"/>
          </a:xfrm>
          <a:prstGeom prst="rect">
            <a:avLst/>
          </a:prstGeom>
          <a:ln w="12700">
            <a:miter lim="400000"/>
          </a:ln>
          <a:extLst>
            <a:ext uri="{C572A759-6A51-4108-AA02-DFA0A04FC94B}">
              <ma14:wrappingTextBoxFlag xmlns="" xmlns:ma14="http://schemas.microsoft.com/office/mac/drawingml/2011/main" val="1"/>
            </a:ext>
          </a:extLst>
        </p:spPr>
        <p:txBody>
          <a:bodyPr wrap="none" lIns="71413" tIns="71413" rIns="71413" bIns="71413" anchor="ctr">
            <a:spAutoFit/>
          </a:bodyPr>
          <a:lstStyle>
            <a:lvl1pPr>
              <a:defRPr sz="4200"/>
            </a:lvl1pPr>
          </a:lstStyle>
          <a:p>
            <a:pPr defTabSz="821141"/>
            <a:r>
              <a:rPr b="0">
                <a:latin typeface="Helvetica Light"/>
                <a:ea typeface="ＭＳ Ｐゴシック" charset="0"/>
                <a:cs typeface="+mn-cs"/>
                <a:sym typeface="Helvetica Light"/>
              </a:rPr>
              <a:t>[Isola et al., 2017]</a:t>
            </a:r>
          </a:p>
        </p:txBody>
      </p:sp>
      <p:sp>
        <p:nvSpPr>
          <p:cNvPr id="3701" name="Shape 3701"/>
          <p:cNvSpPr/>
          <p:nvPr/>
        </p:nvSpPr>
        <p:spPr>
          <a:xfrm>
            <a:off x="18326878" y="12153518"/>
            <a:ext cx="5841293" cy="790552"/>
          </a:xfrm>
          <a:prstGeom prst="rect">
            <a:avLst/>
          </a:prstGeom>
          <a:ln w="12700">
            <a:miter lim="400000"/>
          </a:ln>
          <a:extLst>
            <a:ext uri="{C572A759-6A51-4108-AA02-DFA0A04FC94B}">
              <ma14:wrappingTextBoxFlag xmlns="" xmlns:ma14="http://schemas.microsoft.com/office/mac/drawingml/2011/main" val="1"/>
            </a:ext>
          </a:extLst>
        </p:spPr>
        <p:txBody>
          <a:bodyPr wrap="none" lIns="71413" tIns="71413" rIns="71413" bIns="71413" anchor="ctr">
            <a:spAutoFit/>
          </a:bodyPr>
          <a:lstStyle>
            <a:lvl1pPr>
              <a:defRPr sz="4200"/>
            </a:lvl1pPr>
          </a:lstStyle>
          <a:p>
            <a:pPr defTabSz="821141"/>
            <a:r>
              <a:rPr b="0">
                <a:latin typeface="Helvetica Light"/>
                <a:ea typeface="ＭＳ Ｐゴシック" charset="0"/>
                <a:cs typeface="+mn-cs"/>
                <a:sym typeface="Helvetica Light"/>
              </a:rPr>
              <a:t>[Goodfellow et al., 2014]</a:t>
            </a:r>
          </a:p>
        </p:txBody>
      </p:sp>
      <p:pic>
        <p:nvPicPr>
          <p:cNvPr id="3702" name="pasted-image.png"/>
          <p:cNvPicPr>
            <a:picLocks noChangeAspect="1"/>
          </p:cNvPicPr>
          <p:nvPr/>
        </p:nvPicPr>
        <p:blipFill>
          <a:blip r:embed="rId3"/>
          <a:stretch>
            <a:fillRect/>
          </a:stretch>
        </p:blipFill>
        <p:spPr>
          <a:xfrm>
            <a:off x="8847595" y="1170768"/>
            <a:ext cx="3251205" cy="3251205"/>
          </a:xfrm>
          <a:prstGeom prst="rect">
            <a:avLst/>
          </a:prstGeom>
          <a:ln w="25400">
            <a:solidFill>
              <a:srgbClr val="000000"/>
            </a:solidFill>
            <a:miter lim="400000"/>
          </a:ln>
        </p:spPr>
      </p:pic>
      <p:sp>
        <p:nvSpPr>
          <p:cNvPr id="3703" name="Shape 3703"/>
          <p:cNvSpPr/>
          <p:nvPr/>
        </p:nvSpPr>
        <p:spPr>
          <a:xfrm>
            <a:off x="4347459" y="2723675"/>
            <a:ext cx="3994373" cy="5"/>
          </a:xfrm>
          <a:prstGeom prst="line">
            <a:avLst/>
          </a:prstGeom>
          <a:ln w="38100">
            <a:solidFill>
              <a:srgbClr val="000000"/>
            </a:solidFill>
            <a:miter lim="400000"/>
            <a:tailEnd type="stealth"/>
          </a:ln>
        </p:spPr>
        <p:txBody>
          <a:bodyPr lIns="71413" tIns="71413" rIns="71413" bIns="71413" anchor="ctr"/>
          <a:lstStyle/>
          <a:p>
            <a:pPr defTabSz="821141">
              <a:defRPr sz="3200"/>
            </a:pPr>
            <a:endParaRPr sz="3200" b="0">
              <a:latin typeface="Helvetica Light"/>
              <a:ea typeface="ＭＳ Ｐゴシック" charset="0"/>
              <a:cs typeface="+mn-cs"/>
              <a:sym typeface="Helvetica Light"/>
            </a:endParaRPr>
          </a:p>
        </p:txBody>
      </p:sp>
      <p:sp>
        <p:nvSpPr>
          <p:cNvPr id="3704" name="Shape 3704"/>
          <p:cNvSpPr/>
          <p:nvPr/>
        </p:nvSpPr>
        <p:spPr>
          <a:xfrm rot="10800000">
            <a:off x="6152223" y="1599043"/>
            <a:ext cx="384845" cy="2249269"/>
          </a:xfrm>
          <a:prstGeom prst="rect">
            <a:avLst/>
          </a:prstGeom>
          <a:solidFill>
            <a:srgbClr val="FFFFFF"/>
          </a:solidFill>
          <a:ln w="38100">
            <a:solidFill>
              <a:srgbClr val="000000"/>
            </a:solidFill>
            <a:miter lim="400000"/>
          </a:ln>
        </p:spPr>
        <p:txBody>
          <a:bodyPr lIns="71413" tIns="71413" rIns="71413" bIns="71413" anchor="ct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705" name="Shape 3705"/>
          <p:cNvSpPr/>
          <p:nvPr/>
        </p:nvSpPr>
        <p:spPr>
          <a:xfrm rot="10800000">
            <a:off x="6717842" y="1599043"/>
            <a:ext cx="384845" cy="2249269"/>
          </a:xfrm>
          <a:prstGeom prst="rect">
            <a:avLst/>
          </a:prstGeom>
          <a:solidFill>
            <a:srgbClr val="FFFFFF"/>
          </a:solidFill>
          <a:ln w="38100">
            <a:solidFill>
              <a:srgbClr val="000000"/>
            </a:solidFill>
            <a:miter lim="400000"/>
          </a:ln>
        </p:spPr>
        <p:txBody>
          <a:bodyPr lIns="71413" tIns="71413" rIns="71413" bIns="71413" anchor="ct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706" name="Shape 3706"/>
          <p:cNvSpPr/>
          <p:nvPr/>
        </p:nvSpPr>
        <p:spPr>
          <a:xfrm rot="10800000">
            <a:off x="5586604" y="1599043"/>
            <a:ext cx="384845" cy="2249269"/>
          </a:xfrm>
          <a:prstGeom prst="rect">
            <a:avLst/>
          </a:prstGeom>
          <a:solidFill>
            <a:srgbClr val="FFFFFF"/>
          </a:solidFill>
          <a:ln w="38100">
            <a:solidFill>
              <a:srgbClr val="000000"/>
            </a:solidFill>
            <a:miter lim="400000"/>
          </a:ln>
        </p:spPr>
        <p:txBody>
          <a:bodyPr lIns="71413" tIns="71413" rIns="71413" bIns="71413" anchor="ctr"/>
          <a:lstStyle/>
          <a:p>
            <a:pPr defTabSz="821141">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pic>
        <p:nvPicPr>
          <p:cNvPr id="3707" name="pasted-image.pdf"/>
          <p:cNvPicPr>
            <a:picLocks noChangeAspect="1"/>
          </p:cNvPicPr>
          <p:nvPr/>
        </p:nvPicPr>
        <p:blipFill>
          <a:blip r:embed="rId4"/>
          <a:stretch>
            <a:fillRect/>
          </a:stretch>
        </p:blipFill>
        <p:spPr>
          <a:xfrm>
            <a:off x="5988940" y="459090"/>
            <a:ext cx="711453" cy="737805"/>
          </a:xfrm>
          <a:prstGeom prst="rect">
            <a:avLst/>
          </a:prstGeom>
          <a:ln w="12700">
            <a:miter lim="400000"/>
          </a:ln>
        </p:spPr>
      </p:pic>
      <p:pic>
        <p:nvPicPr>
          <p:cNvPr id="3708" name="pasted-image.pdf"/>
          <p:cNvPicPr>
            <a:picLocks noChangeAspect="1"/>
          </p:cNvPicPr>
          <p:nvPr/>
        </p:nvPicPr>
        <p:blipFill>
          <a:blip r:embed="rId5"/>
          <a:stretch>
            <a:fillRect/>
          </a:stretch>
        </p:blipFill>
        <p:spPr>
          <a:xfrm>
            <a:off x="1885212" y="423728"/>
            <a:ext cx="579704" cy="447952"/>
          </a:xfrm>
          <a:prstGeom prst="rect">
            <a:avLst/>
          </a:prstGeom>
          <a:ln w="12700">
            <a:miter lim="400000"/>
          </a:ln>
        </p:spPr>
      </p:pic>
      <p:pic>
        <p:nvPicPr>
          <p:cNvPr id="3709" name="pasted-image.pdf"/>
          <p:cNvPicPr>
            <a:picLocks noChangeAspect="1"/>
          </p:cNvPicPr>
          <p:nvPr/>
        </p:nvPicPr>
        <p:blipFill>
          <a:blip r:embed="rId6"/>
          <a:stretch>
            <a:fillRect/>
          </a:stretch>
        </p:blipFill>
        <p:spPr>
          <a:xfrm>
            <a:off x="9853624" y="281468"/>
            <a:ext cx="1294901" cy="656317"/>
          </a:xfrm>
          <a:prstGeom prst="rect">
            <a:avLst/>
          </a:prstGeom>
          <a:ln w="12700">
            <a:miter lim="400000"/>
          </a:ln>
        </p:spPr>
      </p:pic>
      <p:pic>
        <p:nvPicPr>
          <p:cNvPr id="3710" name="pasted-image-filtered.png"/>
          <p:cNvPicPr>
            <a:picLocks noChangeAspect="1"/>
          </p:cNvPicPr>
          <p:nvPr/>
        </p:nvPicPr>
        <p:blipFill>
          <a:blip r:embed="rId7"/>
          <a:stretch>
            <a:fillRect/>
          </a:stretch>
        </p:blipFill>
        <p:spPr>
          <a:xfrm>
            <a:off x="590528" y="1170768"/>
            <a:ext cx="3251205" cy="3251205"/>
          </a:xfrm>
          <a:prstGeom prst="rect">
            <a:avLst/>
          </a:prstGeom>
          <a:ln w="25400">
            <a:solidFill>
              <a:srgbClr val="000000"/>
            </a:solidFill>
            <a:miter lim="400000"/>
          </a:ln>
        </p:spPr>
      </p:pic>
      <p:sp>
        <p:nvSpPr>
          <p:cNvPr id="2" name="TextBox 1"/>
          <p:cNvSpPr txBox="1"/>
          <p:nvPr/>
        </p:nvSpPr>
        <p:spPr>
          <a:xfrm>
            <a:off x="20846899" y="2354769"/>
            <a:ext cx="2249013" cy="1519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42875" tIns="142875" rIns="142875" bIns="142875" numCol="1" spcCol="38100" rtlCol="0" anchor="ctr">
            <a:spAutoFit/>
          </a:bodyPr>
          <a:lstStyle/>
          <a:p>
            <a:pPr defTabSz="1643082"/>
            <a:r>
              <a:rPr lang="en-US" sz="8000" b="0" i="1" kern="1200" dirty="0">
                <a:latin typeface="Helvetica Light"/>
                <a:ea typeface="ＭＳ Ｐゴシック" charset="0"/>
                <a:cs typeface="+mn-cs"/>
                <a:sym typeface="Helvetica Light"/>
              </a:rPr>
              <a:t>+ L1</a:t>
            </a:r>
          </a:p>
        </p:txBody>
      </p:sp>
    </p:spTree>
    <p:extLst>
      <p:ext uri="{BB962C8B-B14F-4D97-AF65-F5344CB8AC3E}">
        <p14:creationId xmlns:p14="http://schemas.microsoft.com/office/powerpoint/2010/main" val="390819114"/>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3" name="Shape 3713"/>
          <p:cNvSpPr/>
          <p:nvPr/>
        </p:nvSpPr>
        <p:spPr>
          <a:xfrm>
            <a:off x="16860757" y="2189272"/>
            <a:ext cx="4344352" cy="1080592"/>
          </a:xfrm>
          <a:prstGeom prst="rect">
            <a:avLst/>
          </a:prstGeom>
          <a:ln w="12700">
            <a:miter lim="400000"/>
          </a:ln>
          <a:extLst>
            <a:ext uri="{C572A759-6A51-4108-AA02-DFA0A04FC94B}">
              <ma14:wrappingTextBoxFlag xmlns="" xmlns:ma14="http://schemas.microsoft.com/office/mac/drawingml/2011/main" val="1"/>
            </a:ext>
          </a:extLst>
        </p:spPr>
        <p:txBody>
          <a:bodyPr lIns="71413" tIns="71413" rIns="71413" bIns="71413" anchor="ctr"/>
          <a:lstStyle>
            <a:lvl1pPr>
              <a:defRPr sz="6000"/>
            </a:lvl1pPr>
          </a:lstStyle>
          <a:p>
            <a:pPr defTabSz="821138">
              <a:defRPr/>
            </a:pPr>
            <a:r>
              <a:rPr b="0">
                <a:latin typeface="Helvetica Light"/>
                <a:ea typeface="ＭＳ Ｐゴシック" charset="0"/>
                <a:cs typeface="+mn-cs"/>
                <a:sym typeface="Helvetica Light"/>
              </a:rPr>
              <a:t>real or fake?</a:t>
            </a:r>
          </a:p>
        </p:txBody>
      </p:sp>
      <p:sp>
        <p:nvSpPr>
          <p:cNvPr id="3714" name="Shape 3714"/>
          <p:cNvSpPr/>
          <p:nvPr/>
        </p:nvSpPr>
        <p:spPr>
          <a:xfrm>
            <a:off x="12666928" y="2729591"/>
            <a:ext cx="3994373" cy="3"/>
          </a:xfrm>
          <a:prstGeom prst="line">
            <a:avLst/>
          </a:prstGeom>
          <a:ln w="38100">
            <a:solidFill>
              <a:srgbClr val="000000"/>
            </a:solidFill>
            <a:miter lim="400000"/>
            <a:tailEnd type="stealth"/>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715" name="Shape 3715"/>
          <p:cNvSpPr/>
          <p:nvPr/>
        </p:nvSpPr>
        <p:spPr>
          <a:xfrm rot="10800000">
            <a:off x="14471688" y="1604956"/>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716" name="Shape 3716"/>
          <p:cNvSpPr/>
          <p:nvPr/>
        </p:nvSpPr>
        <p:spPr>
          <a:xfrm rot="10800000">
            <a:off x="15037312" y="1604956"/>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717" name="Shape 3717"/>
          <p:cNvSpPr/>
          <p:nvPr/>
        </p:nvSpPr>
        <p:spPr>
          <a:xfrm rot="10800000">
            <a:off x="13906072" y="1604956"/>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pic>
        <p:nvPicPr>
          <p:cNvPr id="3718" name="pasted-image.pdf"/>
          <p:cNvPicPr>
            <a:picLocks noChangeAspect="1"/>
          </p:cNvPicPr>
          <p:nvPr/>
        </p:nvPicPr>
        <p:blipFill>
          <a:blip r:embed="rId3"/>
          <a:stretch>
            <a:fillRect/>
          </a:stretch>
        </p:blipFill>
        <p:spPr>
          <a:xfrm>
            <a:off x="14301745" y="432627"/>
            <a:ext cx="764152" cy="658752"/>
          </a:xfrm>
          <a:prstGeom prst="rect">
            <a:avLst/>
          </a:prstGeom>
          <a:ln w="12700">
            <a:miter lim="400000"/>
          </a:ln>
        </p:spPr>
      </p:pic>
      <p:sp>
        <p:nvSpPr>
          <p:cNvPr id="3719" name="Shape 3719"/>
          <p:cNvSpPr/>
          <p:nvPr/>
        </p:nvSpPr>
        <p:spPr>
          <a:xfrm>
            <a:off x="4347456" y="2723679"/>
            <a:ext cx="3994373" cy="3"/>
          </a:xfrm>
          <a:prstGeom prst="line">
            <a:avLst/>
          </a:prstGeom>
          <a:ln w="38100">
            <a:solidFill>
              <a:srgbClr val="000000"/>
            </a:solidFill>
            <a:miter lim="400000"/>
            <a:tailEnd type="stealth"/>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720" name="Shape 3720"/>
          <p:cNvSpPr/>
          <p:nvPr/>
        </p:nvSpPr>
        <p:spPr>
          <a:xfrm rot="10800000">
            <a:off x="6152221"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721" name="Shape 3721"/>
          <p:cNvSpPr/>
          <p:nvPr/>
        </p:nvSpPr>
        <p:spPr>
          <a:xfrm rot="10800000">
            <a:off x="6717840"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722" name="Shape 3722"/>
          <p:cNvSpPr/>
          <p:nvPr/>
        </p:nvSpPr>
        <p:spPr>
          <a:xfrm rot="10800000">
            <a:off x="5586603"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pic>
        <p:nvPicPr>
          <p:cNvPr id="3723" name="pasted-image.pdf"/>
          <p:cNvPicPr>
            <a:picLocks noChangeAspect="1"/>
          </p:cNvPicPr>
          <p:nvPr/>
        </p:nvPicPr>
        <p:blipFill>
          <a:blip r:embed="rId4"/>
          <a:stretch>
            <a:fillRect/>
          </a:stretch>
        </p:blipFill>
        <p:spPr>
          <a:xfrm>
            <a:off x="5988938" y="459088"/>
            <a:ext cx="711453" cy="737803"/>
          </a:xfrm>
          <a:prstGeom prst="rect">
            <a:avLst/>
          </a:prstGeom>
          <a:ln w="12700">
            <a:miter lim="400000"/>
          </a:ln>
        </p:spPr>
      </p:pic>
      <p:pic>
        <p:nvPicPr>
          <p:cNvPr id="3724" name="pasted-image.pdf"/>
          <p:cNvPicPr>
            <a:picLocks noChangeAspect="1"/>
          </p:cNvPicPr>
          <p:nvPr/>
        </p:nvPicPr>
        <p:blipFill>
          <a:blip r:embed="rId5"/>
          <a:stretch>
            <a:fillRect/>
          </a:stretch>
        </p:blipFill>
        <p:spPr>
          <a:xfrm>
            <a:off x="1885209" y="423728"/>
            <a:ext cx="579704" cy="447952"/>
          </a:xfrm>
          <a:prstGeom prst="rect">
            <a:avLst/>
          </a:prstGeom>
          <a:ln w="12700">
            <a:miter lim="400000"/>
          </a:ln>
        </p:spPr>
      </p:pic>
      <p:pic>
        <p:nvPicPr>
          <p:cNvPr id="3725" name="pasted-image.pdf"/>
          <p:cNvPicPr>
            <a:picLocks noChangeAspect="1"/>
          </p:cNvPicPr>
          <p:nvPr/>
        </p:nvPicPr>
        <p:blipFill>
          <a:blip r:embed="rId6"/>
          <a:stretch>
            <a:fillRect/>
          </a:stretch>
        </p:blipFill>
        <p:spPr>
          <a:xfrm>
            <a:off x="9853625" y="281468"/>
            <a:ext cx="1294899" cy="656317"/>
          </a:xfrm>
          <a:prstGeom prst="rect">
            <a:avLst/>
          </a:prstGeom>
          <a:ln w="12700">
            <a:miter lim="400000"/>
          </a:ln>
        </p:spPr>
      </p:pic>
      <p:pic>
        <p:nvPicPr>
          <p:cNvPr id="3726" name="pasted-image-filtered.png"/>
          <p:cNvPicPr>
            <a:picLocks noChangeAspect="1"/>
          </p:cNvPicPr>
          <p:nvPr/>
        </p:nvPicPr>
        <p:blipFill>
          <a:blip r:embed="rId7"/>
          <a:stretch>
            <a:fillRect/>
          </a:stretch>
        </p:blipFill>
        <p:spPr>
          <a:xfrm>
            <a:off x="590529" y="1170769"/>
            <a:ext cx="3251203" cy="3251203"/>
          </a:xfrm>
          <a:prstGeom prst="rect">
            <a:avLst/>
          </a:prstGeom>
          <a:ln w="25400">
            <a:solidFill>
              <a:srgbClr val="000000"/>
            </a:solidFill>
            <a:miter lim="400000"/>
          </a:ln>
        </p:spPr>
      </p:pic>
      <p:pic>
        <p:nvPicPr>
          <p:cNvPr id="3727" name="pasted-image.pdf"/>
          <p:cNvPicPr>
            <a:picLocks noChangeAspect="1"/>
          </p:cNvPicPr>
          <p:nvPr/>
        </p:nvPicPr>
        <p:blipFill>
          <a:blip r:embed="rId8"/>
          <a:stretch>
            <a:fillRect/>
          </a:stretch>
        </p:blipFill>
        <p:spPr>
          <a:xfrm>
            <a:off x="9438567" y="9511883"/>
            <a:ext cx="4518557" cy="903712"/>
          </a:xfrm>
          <a:prstGeom prst="rect">
            <a:avLst/>
          </a:prstGeom>
          <a:ln w="12700">
            <a:miter lim="400000"/>
          </a:ln>
        </p:spPr>
      </p:pic>
      <p:pic>
        <p:nvPicPr>
          <p:cNvPr id="3728" name="pasted-image.pdf"/>
          <p:cNvPicPr>
            <a:picLocks noChangeAspect="1"/>
          </p:cNvPicPr>
          <p:nvPr/>
        </p:nvPicPr>
        <p:blipFill>
          <a:blip r:embed="rId9"/>
          <a:stretch>
            <a:fillRect/>
          </a:stretch>
        </p:blipFill>
        <p:spPr>
          <a:xfrm>
            <a:off x="7136725" y="9511883"/>
            <a:ext cx="1878768" cy="903712"/>
          </a:xfrm>
          <a:prstGeom prst="rect">
            <a:avLst/>
          </a:prstGeom>
          <a:ln w="12700">
            <a:miter lim="400000"/>
          </a:ln>
        </p:spPr>
      </p:pic>
      <p:grpSp>
        <p:nvGrpSpPr>
          <p:cNvPr id="3731" name="Group 3731"/>
          <p:cNvGrpSpPr/>
          <p:nvPr/>
        </p:nvGrpSpPr>
        <p:grpSpPr>
          <a:xfrm>
            <a:off x="14864567" y="9500752"/>
            <a:ext cx="6687667" cy="903712"/>
            <a:chOff x="0" y="0"/>
            <a:chExt cx="6687665" cy="903711"/>
          </a:xfrm>
        </p:grpSpPr>
        <p:pic>
          <p:nvPicPr>
            <p:cNvPr id="3729" name="pasted-image.pdf"/>
            <p:cNvPicPr>
              <a:picLocks noChangeAspect="1"/>
            </p:cNvPicPr>
            <p:nvPr/>
          </p:nvPicPr>
          <p:blipFill>
            <a:blip r:embed="rId10"/>
            <a:stretch>
              <a:fillRect/>
            </a:stretch>
          </p:blipFill>
          <p:spPr>
            <a:xfrm>
              <a:off x="0" y="174776"/>
              <a:ext cx="553352" cy="576409"/>
            </a:xfrm>
            <a:prstGeom prst="rect">
              <a:avLst/>
            </a:prstGeom>
            <a:ln w="12700" cap="flat">
              <a:noFill/>
              <a:miter lim="400000"/>
            </a:ln>
            <a:effectLst/>
          </p:spPr>
        </p:pic>
        <p:pic>
          <p:nvPicPr>
            <p:cNvPr id="3730" name="pasted-image.pdf"/>
            <p:cNvPicPr>
              <a:picLocks noChangeAspect="1"/>
            </p:cNvPicPr>
            <p:nvPr/>
          </p:nvPicPr>
          <p:blipFill>
            <a:blip r:embed="rId11"/>
            <a:stretch>
              <a:fillRect/>
            </a:stretch>
          </p:blipFill>
          <p:spPr>
            <a:xfrm>
              <a:off x="1460796" y="0"/>
              <a:ext cx="5226870" cy="903712"/>
            </a:xfrm>
            <a:prstGeom prst="rect">
              <a:avLst/>
            </a:prstGeom>
            <a:ln w="12700" cap="flat">
              <a:noFill/>
              <a:miter lim="400000"/>
            </a:ln>
            <a:effectLst/>
          </p:spPr>
        </p:pic>
      </p:grpSp>
      <p:pic>
        <p:nvPicPr>
          <p:cNvPr id="3732" name="pasted-image.pdf"/>
          <p:cNvPicPr>
            <a:picLocks noChangeAspect="1"/>
          </p:cNvPicPr>
          <p:nvPr/>
        </p:nvPicPr>
        <p:blipFill>
          <a:blip r:embed="rId12"/>
          <a:stretch>
            <a:fillRect/>
          </a:stretch>
        </p:blipFill>
        <p:spPr>
          <a:xfrm>
            <a:off x="2475601" y="9603507"/>
            <a:ext cx="4238072" cy="1104603"/>
          </a:xfrm>
          <a:prstGeom prst="rect">
            <a:avLst/>
          </a:prstGeom>
          <a:ln w="12700">
            <a:miter lim="400000"/>
          </a:ln>
        </p:spPr>
      </p:pic>
      <p:pic>
        <p:nvPicPr>
          <p:cNvPr id="3733" name="pasted-image.pdf"/>
          <p:cNvPicPr>
            <a:picLocks noChangeAspect="1"/>
          </p:cNvPicPr>
          <p:nvPr/>
        </p:nvPicPr>
        <p:blipFill>
          <a:blip r:embed="rId13"/>
          <a:stretch>
            <a:fillRect/>
          </a:stretch>
        </p:blipFill>
        <p:spPr>
          <a:xfrm>
            <a:off x="22221654" y="9512643"/>
            <a:ext cx="142693" cy="879931"/>
          </a:xfrm>
          <a:prstGeom prst="rect">
            <a:avLst/>
          </a:prstGeom>
          <a:ln w="12700">
            <a:miter lim="400000"/>
          </a:ln>
        </p:spPr>
      </p:pic>
      <p:pic>
        <p:nvPicPr>
          <p:cNvPr id="3734" name="pasted-image-enhanced.png"/>
          <p:cNvPicPr>
            <a:picLocks noChangeAspect="1"/>
          </p:cNvPicPr>
          <p:nvPr/>
        </p:nvPicPr>
        <p:blipFill>
          <a:blip r:embed="rId14"/>
          <a:srcRect t="34404" r="47805" b="23439"/>
          <a:stretch>
            <a:fillRect/>
          </a:stretch>
        </p:blipFill>
        <p:spPr>
          <a:xfrm rot="5400000">
            <a:off x="8871970" y="969216"/>
            <a:ext cx="3258221" cy="3508763"/>
          </a:xfrm>
          <a:prstGeom prst="rect">
            <a:avLst/>
          </a:prstGeom>
          <a:ln w="25400">
            <a:solidFill>
              <a:srgbClr val="000000"/>
            </a:solidFill>
            <a:miter lim="400000"/>
          </a:ln>
        </p:spPr>
      </p:pic>
      <p:sp>
        <p:nvSpPr>
          <p:cNvPr id="3735" name="Shape 3735"/>
          <p:cNvSpPr/>
          <p:nvPr/>
        </p:nvSpPr>
        <p:spPr>
          <a:xfrm>
            <a:off x="18233950" y="12766833"/>
            <a:ext cx="5841293" cy="790552"/>
          </a:xfrm>
          <a:prstGeom prst="rect">
            <a:avLst/>
          </a:prstGeom>
          <a:ln w="12700">
            <a:miter lim="400000"/>
          </a:ln>
          <a:extLst>
            <a:ext uri="{C572A759-6A51-4108-AA02-DFA0A04FC94B}">
              <ma14:wrappingTextBoxFlag xmlns="" xmlns:ma14="http://schemas.microsoft.com/office/mac/drawingml/2011/main" val="1"/>
            </a:ext>
          </a:extLst>
        </p:spPr>
        <p:txBody>
          <a:bodyPr wrap="none" lIns="71413" tIns="71413" rIns="71413" bIns="71413" anchor="ctr">
            <a:spAutoFit/>
          </a:bodyPr>
          <a:lstStyle>
            <a:lvl1pPr>
              <a:defRPr sz="4200"/>
            </a:lvl1pPr>
          </a:lstStyle>
          <a:p>
            <a:pPr defTabSz="821138">
              <a:defRPr/>
            </a:pPr>
            <a:r>
              <a:rPr b="0">
                <a:latin typeface="Helvetica Light"/>
                <a:ea typeface="ＭＳ Ｐゴシック" charset="0"/>
                <a:cs typeface="+mn-cs"/>
                <a:sym typeface="Helvetica Light"/>
              </a:rPr>
              <a:t>[Goodfellow et al., 2014]</a:t>
            </a:r>
          </a:p>
        </p:txBody>
      </p:sp>
    </p:spTree>
    <p:extLst>
      <p:ext uri="{BB962C8B-B14F-4D97-AF65-F5344CB8AC3E}">
        <p14:creationId xmlns:p14="http://schemas.microsoft.com/office/powerpoint/2010/main" val="3029343648"/>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9" name="Shape 3739"/>
          <p:cNvSpPr/>
          <p:nvPr/>
        </p:nvSpPr>
        <p:spPr>
          <a:xfrm>
            <a:off x="16149499" y="2183363"/>
            <a:ext cx="4344352" cy="1080592"/>
          </a:xfrm>
          <a:prstGeom prst="rect">
            <a:avLst/>
          </a:prstGeom>
          <a:ln w="12700">
            <a:miter lim="400000"/>
          </a:ln>
          <a:extLst>
            <a:ext uri="{C572A759-6A51-4108-AA02-DFA0A04FC94B}">
              <ma14:wrappingTextBoxFlag xmlns="" xmlns:ma14="http://schemas.microsoft.com/office/mac/drawingml/2011/main" val="1"/>
            </a:ext>
          </a:extLst>
        </p:spPr>
        <p:txBody>
          <a:bodyPr lIns="71413" tIns="71413" rIns="71413" bIns="71413" anchor="ctr"/>
          <a:lstStyle>
            <a:lvl1pPr>
              <a:defRPr sz="6000" b="1">
                <a:solidFill>
                  <a:schemeClr val="accent2"/>
                </a:solidFill>
                <a:latin typeface="Helvetica"/>
                <a:ea typeface="Helvetica"/>
                <a:cs typeface="Helvetica"/>
                <a:sym typeface="Helvetica"/>
              </a:defRPr>
            </a:lvl1pPr>
          </a:lstStyle>
          <a:p>
            <a:pPr defTabSz="821138">
              <a:defRPr/>
            </a:pPr>
            <a:r>
              <a:rPr>
                <a:solidFill>
                  <a:srgbClr val="00882B"/>
                </a:solidFill>
              </a:rPr>
              <a:t>real!</a:t>
            </a:r>
          </a:p>
        </p:txBody>
      </p:sp>
      <p:sp>
        <p:nvSpPr>
          <p:cNvPr id="3740" name="Shape 3740"/>
          <p:cNvSpPr/>
          <p:nvPr/>
        </p:nvSpPr>
        <p:spPr>
          <a:xfrm>
            <a:off x="12666928" y="2729591"/>
            <a:ext cx="3994373" cy="3"/>
          </a:xfrm>
          <a:prstGeom prst="line">
            <a:avLst/>
          </a:prstGeom>
          <a:ln w="38100">
            <a:solidFill>
              <a:srgbClr val="000000"/>
            </a:solidFill>
            <a:miter lim="400000"/>
            <a:tailEnd type="stealth"/>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741" name="Shape 3741"/>
          <p:cNvSpPr/>
          <p:nvPr/>
        </p:nvSpPr>
        <p:spPr>
          <a:xfrm rot="10800000">
            <a:off x="14471688" y="1604956"/>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742" name="Shape 3742"/>
          <p:cNvSpPr/>
          <p:nvPr/>
        </p:nvSpPr>
        <p:spPr>
          <a:xfrm rot="10800000">
            <a:off x="15037312" y="1604956"/>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743" name="Shape 3743"/>
          <p:cNvSpPr/>
          <p:nvPr/>
        </p:nvSpPr>
        <p:spPr>
          <a:xfrm rot="10800000">
            <a:off x="13906072" y="1604956"/>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pic>
        <p:nvPicPr>
          <p:cNvPr id="3744" name="pasted-image.pdf"/>
          <p:cNvPicPr>
            <a:picLocks noChangeAspect="1"/>
          </p:cNvPicPr>
          <p:nvPr/>
        </p:nvPicPr>
        <p:blipFill>
          <a:blip r:embed="rId2"/>
          <a:stretch>
            <a:fillRect/>
          </a:stretch>
        </p:blipFill>
        <p:spPr>
          <a:xfrm>
            <a:off x="14301745" y="432627"/>
            <a:ext cx="764152" cy="658752"/>
          </a:xfrm>
          <a:prstGeom prst="rect">
            <a:avLst/>
          </a:prstGeom>
          <a:ln w="12700">
            <a:miter lim="400000"/>
          </a:ln>
        </p:spPr>
      </p:pic>
      <p:sp>
        <p:nvSpPr>
          <p:cNvPr id="3745" name="Shape 3745"/>
          <p:cNvSpPr/>
          <p:nvPr/>
        </p:nvSpPr>
        <p:spPr>
          <a:xfrm>
            <a:off x="4347456" y="2723679"/>
            <a:ext cx="3994373" cy="3"/>
          </a:xfrm>
          <a:prstGeom prst="line">
            <a:avLst/>
          </a:prstGeom>
          <a:ln w="38100">
            <a:solidFill>
              <a:srgbClr val="000000"/>
            </a:solidFill>
            <a:miter lim="400000"/>
            <a:tailEnd type="stealth"/>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746" name="Shape 3746"/>
          <p:cNvSpPr/>
          <p:nvPr/>
        </p:nvSpPr>
        <p:spPr>
          <a:xfrm rot="10800000">
            <a:off x="6152221"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747" name="Shape 3747"/>
          <p:cNvSpPr/>
          <p:nvPr/>
        </p:nvSpPr>
        <p:spPr>
          <a:xfrm rot="10800000">
            <a:off x="6717840"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748" name="Shape 3748"/>
          <p:cNvSpPr/>
          <p:nvPr/>
        </p:nvSpPr>
        <p:spPr>
          <a:xfrm rot="10800000">
            <a:off x="5586603"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pic>
        <p:nvPicPr>
          <p:cNvPr id="3749" name="pasted-image.pdf"/>
          <p:cNvPicPr>
            <a:picLocks noChangeAspect="1"/>
          </p:cNvPicPr>
          <p:nvPr/>
        </p:nvPicPr>
        <p:blipFill>
          <a:blip r:embed="rId3"/>
          <a:stretch>
            <a:fillRect/>
          </a:stretch>
        </p:blipFill>
        <p:spPr>
          <a:xfrm>
            <a:off x="5988938" y="459088"/>
            <a:ext cx="711453" cy="737803"/>
          </a:xfrm>
          <a:prstGeom prst="rect">
            <a:avLst/>
          </a:prstGeom>
          <a:ln w="12700">
            <a:miter lim="400000"/>
          </a:ln>
        </p:spPr>
      </p:pic>
      <p:pic>
        <p:nvPicPr>
          <p:cNvPr id="3750" name="pasted-image.pdf"/>
          <p:cNvPicPr>
            <a:picLocks noChangeAspect="1"/>
          </p:cNvPicPr>
          <p:nvPr/>
        </p:nvPicPr>
        <p:blipFill>
          <a:blip r:embed="rId4"/>
          <a:stretch>
            <a:fillRect/>
          </a:stretch>
        </p:blipFill>
        <p:spPr>
          <a:xfrm>
            <a:off x="1885209" y="423728"/>
            <a:ext cx="579704" cy="447952"/>
          </a:xfrm>
          <a:prstGeom prst="rect">
            <a:avLst/>
          </a:prstGeom>
          <a:ln w="12700">
            <a:miter lim="400000"/>
          </a:ln>
        </p:spPr>
      </p:pic>
      <p:pic>
        <p:nvPicPr>
          <p:cNvPr id="3751" name="pasted-image.pdf"/>
          <p:cNvPicPr>
            <a:picLocks noChangeAspect="1"/>
          </p:cNvPicPr>
          <p:nvPr/>
        </p:nvPicPr>
        <p:blipFill>
          <a:blip r:embed="rId5"/>
          <a:stretch>
            <a:fillRect/>
          </a:stretch>
        </p:blipFill>
        <p:spPr>
          <a:xfrm>
            <a:off x="9853625" y="281468"/>
            <a:ext cx="1294899" cy="656317"/>
          </a:xfrm>
          <a:prstGeom prst="rect">
            <a:avLst/>
          </a:prstGeom>
          <a:ln w="12700">
            <a:miter lim="400000"/>
          </a:ln>
        </p:spPr>
      </p:pic>
      <p:pic>
        <p:nvPicPr>
          <p:cNvPr id="3752" name="pasted-image-filtered.png"/>
          <p:cNvPicPr>
            <a:picLocks noChangeAspect="1"/>
          </p:cNvPicPr>
          <p:nvPr/>
        </p:nvPicPr>
        <p:blipFill>
          <a:blip r:embed="rId6"/>
          <a:stretch>
            <a:fillRect/>
          </a:stretch>
        </p:blipFill>
        <p:spPr>
          <a:xfrm>
            <a:off x="590529" y="1170769"/>
            <a:ext cx="3251203" cy="3251203"/>
          </a:xfrm>
          <a:prstGeom prst="rect">
            <a:avLst/>
          </a:prstGeom>
          <a:ln w="25400">
            <a:solidFill>
              <a:srgbClr val="000000"/>
            </a:solidFill>
            <a:miter lim="400000"/>
          </a:ln>
        </p:spPr>
      </p:pic>
      <p:pic>
        <p:nvPicPr>
          <p:cNvPr id="3753" name="pasted-image.pdf"/>
          <p:cNvPicPr>
            <a:picLocks noChangeAspect="1"/>
          </p:cNvPicPr>
          <p:nvPr/>
        </p:nvPicPr>
        <p:blipFill>
          <a:blip r:embed="rId7"/>
          <a:stretch>
            <a:fillRect/>
          </a:stretch>
        </p:blipFill>
        <p:spPr>
          <a:xfrm>
            <a:off x="9438567" y="9511883"/>
            <a:ext cx="4518557" cy="903712"/>
          </a:xfrm>
          <a:prstGeom prst="rect">
            <a:avLst/>
          </a:prstGeom>
          <a:ln w="12700">
            <a:miter lim="400000"/>
          </a:ln>
        </p:spPr>
      </p:pic>
      <p:pic>
        <p:nvPicPr>
          <p:cNvPr id="3754" name="pasted-image.pdf"/>
          <p:cNvPicPr>
            <a:picLocks noChangeAspect="1"/>
          </p:cNvPicPr>
          <p:nvPr/>
        </p:nvPicPr>
        <p:blipFill>
          <a:blip r:embed="rId8"/>
          <a:stretch>
            <a:fillRect/>
          </a:stretch>
        </p:blipFill>
        <p:spPr>
          <a:xfrm>
            <a:off x="7136725" y="9511883"/>
            <a:ext cx="1878768" cy="903712"/>
          </a:xfrm>
          <a:prstGeom prst="rect">
            <a:avLst/>
          </a:prstGeom>
          <a:ln w="12700">
            <a:miter lim="400000"/>
          </a:ln>
        </p:spPr>
      </p:pic>
      <p:grpSp>
        <p:nvGrpSpPr>
          <p:cNvPr id="3757" name="Group 3757"/>
          <p:cNvGrpSpPr/>
          <p:nvPr/>
        </p:nvGrpSpPr>
        <p:grpSpPr>
          <a:xfrm>
            <a:off x="14864567" y="9500752"/>
            <a:ext cx="6687667" cy="903712"/>
            <a:chOff x="0" y="0"/>
            <a:chExt cx="6687665" cy="903711"/>
          </a:xfrm>
        </p:grpSpPr>
        <p:pic>
          <p:nvPicPr>
            <p:cNvPr id="3755" name="pasted-image.pdf"/>
            <p:cNvPicPr>
              <a:picLocks noChangeAspect="1"/>
            </p:cNvPicPr>
            <p:nvPr/>
          </p:nvPicPr>
          <p:blipFill>
            <a:blip r:embed="rId9"/>
            <a:stretch>
              <a:fillRect/>
            </a:stretch>
          </p:blipFill>
          <p:spPr>
            <a:xfrm>
              <a:off x="0" y="174776"/>
              <a:ext cx="553352" cy="576409"/>
            </a:xfrm>
            <a:prstGeom prst="rect">
              <a:avLst/>
            </a:prstGeom>
            <a:ln w="12700" cap="flat">
              <a:noFill/>
              <a:miter lim="400000"/>
            </a:ln>
            <a:effectLst/>
          </p:spPr>
        </p:pic>
        <p:pic>
          <p:nvPicPr>
            <p:cNvPr id="3756" name="pasted-image.pdf"/>
            <p:cNvPicPr>
              <a:picLocks noChangeAspect="1"/>
            </p:cNvPicPr>
            <p:nvPr/>
          </p:nvPicPr>
          <p:blipFill>
            <a:blip r:embed="rId10"/>
            <a:stretch>
              <a:fillRect/>
            </a:stretch>
          </p:blipFill>
          <p:spPr>
            <a:xfrm>
              <a:off x="1460796" y="0"/>
              <a:ext cx="5226870" cy="903712"/>
            </a:xfrm>
            <a:prstGeom prst="rect">
              <a:avLst/>
            </a:prstGeom>
            <a:ln w="12700" cap="flat">
              <a:noFill/>
              <a:miter lim="400000"/>
            </a:ln>
            <a:effectLst/>
          </p:spPr>
        </p:pic>
      </p:grpSp>
      <p:pic>
        <p:nvPicPr>
          <p:cNvPr id="3758" name="pasted-image.pdf"/>
          <p:cNvPicPr>
            <a:picLocks noChangeAspect="1"/>
          </p:cNvPicPr>
          <p:nvPr/>
        </p:nvPicPr>
        <p:blipFill>
          <a:blip r:embed="rId11"/>
          <a:stretch>
            <a:fillRect/>
          </a:stretch>
        </p:blipFill>
        <p:spPr>
          <a:xfrm>
            <a:off x="2475601" y="9603507"/>
            <a:ext cx="4238072" cy="1104603"/>
          </a:xfrm>
          <a:prstGeom prst="rect">
            <a:avLst/>
          </a:prstGeom>
          <a:ln w="12700">
            <a:miter lim="400000"/>
          </a:ln>
        </p:spPr>
      </p:pic>
      <p:pic>
        <p:nvPicPr>
          <p:cNvPr id="3759" name="pasted-image.pdf"/>
          <p:cNvPicPr>
            <a:picLocks noChangeAspect="1"/>
          </p:cNvPicPr>
          <p:nvPr/>
        </p:nvPicPr>
        <p:blipFill>
          <a:blip r:embed="rId12"/>
          <a:stretch>
            <a:fillRect/>
          </a:stretch>
        </p:blipFill>
        <p:spPr>
          <a:xfrm>
            <a:off x="22221654" y="9512643"/>
            <a:ext cx="142693" cy="879931"/>
          </a:xfrm>
          <a:prstGeom prst="rect">
            <a:avLst/>
          </a:prstGeom>
          <a:ln w="12700">
            <a:miter lim="400000"/>
          </a:ln>
        </p:spPr>
      </p:pic>
      <p:sp>
        <p:nvSpPr>
          <p:cNvPr id="3760" name="Shape 3760"/>
          <p:cNvSpPr/>
          <p:nvPr/>
        </p:nvSpPr>
        <p:spPr>
          <a:xfrm>
            <a:off x="16534356" y="3087579"/>
            <a:ext cx="3574647" cy="929179"/>
          </a:xfrm>
          <a:prstGeom prst="rect">
            <a:avLst/>
          </a:prstGeom>
          <a:ln w="12700">
            <a:miter lim="400000"/>
          </a:ln>
          <a:extLst>
            <a:ext uri="{C572A759-6A51-4108-AA02-DFA0A04FC94B}">
              <ma14:wrappingTextBoxFlag xmlns="" xmlns:ma14="http://schemas.microsoft.com/office/mac/drawingml/2011/main" val="1"/>
            </a:ext>
          </a:extLst>
        </p:spPr>
        <p:txBody>
          <a:bodyPr wrap="none" lIns="71413" tIns="71413" rIns="71413" bIns="71413" anchor="ctr">
            <a:spAutoFit/>
          </a:bodyPr>
          <a:lstStyle/>
          <a:p>
            <a:pPr defTabSz="821138">
              <a:defRPr/>
            </a:pPr>
            <a:r>
              <a:rPr sz="5101" b="0">
                <a:latin typeface="Helvetica Light"/>
                <a:ea typeface="ＭＳ Ｐゴシック" charset="0"/>
                <a:cs typeface="+mn-cs"/>
                <a:sym typeface="Helvetica Light"/>
              </a:rPr>
              <a:t>(“Aquarius”)</a:t>
            </a:r>
          </a:p>
        </p:txBody>
      </p:sp>
      <p:pic>
        <p:nvPicPr>
          <p:cNvPr id="3761" name="pasted-image-enhanced.png"/>
          <p:cNvPicPr>
            <a:picLocks noChangeAspect="1"/>
          </p:cNvPicPr>
          <p:nvPr/>
        </p:nvPicPr>
        <p:blipFill>
          <a:blip r:embed="rId13"/>
          <a:srcRect t="34404" r="47805" b="23439"/>
          <a:stretch>
            <a:fillRect/>
          </a:stretch>
        </p:blipFill>
        <p:spPr>
          <a:xfrm rot="5400000">
            <a:off x="8871970" y="969216"/>
            <a:ext cx="3258221" cy="3508763"/>
          </a:xfrm>
          <a:prstGeom prst="rect">
            <a:avLst/>
          </a:prstGeom>
          <a:ln w="25400">
            <a:solidFill>
              <a:srgbClr val="000000"/>
            </a:solidFill>
            <a:miter lim="400000"/>
          </a:ln>
        </p:spPr>
      </p:pic>
      <p:sp>
        <p:nvSpPr>
          <p:cNvPr id="3762" name="Shape 3762"/>
          <p:cNvSpPr/>
          <p:nvPr/>
        </p:nvSpPr>
        <p:spPr>
          <a:xfrm>
            <a:off x="18233950" y="12766833"/>
            <a:ext cx="5841293" cy="790552"/>
          </a:xfrm>
          <a:prstGeom prst="rect">
            <a:avLst/>
          </a:prstGeom>
          <a:ln w="12700">
            <a:miter lim="400000"/>
          </a:ln>
          <a:extLst>
            <a:ext uri="{C572A759-6A51-4108-AA02-DFA0A04FC94B}">
              <ma14:wrappingTextBoxFlag xmlns="" xmlns:ma14="http://schemas.microsoft.com/office/mac/drawingml/2011/main" val="1"/>
            </a:ext>
          </a:extLst>
        </p:spPr>
        <p:txBody>
          <a:bodyPr wrap="none" lIns="71413" tIns="71413" rIns="71413" bIns="71413" anchor="ctr">
            <a:spAutoFit/>
          </a:bodyPr>
          <a:lstStyle>
            <a:lvl1pPr>
              <a:defRPr sz="4200"/>
            </a:lvl1pPr>
          </a:lstStyle>
          <a:p>
            <a:pPr defTabSz="821138">
              <a:defRPr/>
            </a:pPr>
            <a:r>
              <a:rPr b="0">
                <a:latin typeface="Helvetica Light"/>
                <a:ea typeface="ＭＳ Ｐゴシック" charset="0"/>
                <a:cs typeface="+mn-cs"/>
                <a:sym typeface="Helvetica Light"/>
              </a:rPr>
              <a:t>[Goodfellow et al., 2014]</a:t>
            </a:r>
          </a:p>
        </p:txBody>
      </p:sp>
    </p:spTree>
    <p:extLst>
      <p:ext uri="{BB962C8B-B14F-4D97-AF65-F5344CB8AC3E}">
        <p14:creationId xmlns:p14="http://schemas.microsoft.com/office/powerpoint/2010/main" val="18940609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4" name="Shape 3764"/>
          <p:cNvSpPr/>
          <p:nvPr/>
        </p:nvSpPr>
        <p:spPr>
          <a:xfrm>
            <a:off x="13368912" y="4629724"/>
            <a:ext cx="3994373" cy="3"/>
          </a:xfrm>
          <a:prstGeom prst="line">
            <a:avLst/>
          </a:prstGeom>
          <a:ln w="38100">
            <a:solidFill>
              <a:srgbClr val="000000"/>
            </a:solidFill>
            <a:miter lim="400000"/>
            <a:tailEnd type="stealth"/>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765" name="Shape 3765"/>
          <p:cNvSpPr/>
          <p:nvPr/>
        </p:nvSpPr>
        <p:spPr>
          <a:xfrm rot="10800000">
            <a:off x="15173675" y="3505092"/>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766" name="Shape 3766"/>
          <p:cNvSpPr/>
          <p:nvPr/>
        </p:nvSpPr>
        <p:spPr>
          <a:xfrm rot="10800000">
            <a:off x="15739296" y="3505092"/>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767" name="Shape 3767"/>
          <p:cNvSpPr/>
          <p:nvPr/>
        </p:nvSpPr>
        <p:spPr>
          <a:xfrm rot="10800000">
            <a:off x="14608056" y="3505092"/>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768" name="Shape 3768"/>
          <p:cNvSpPr/>
          <p:nvPr/>
        </p:nvSpPr>
        <p:spPr>
          <a:xfrm>
            <a:off x="17724985" y="4067808"/>
            <a:ext cx="6408195" cy="1080592"/>
          </a:xfrm>
          <a:prstGeom prst="rect">
            <a:avLst/>
          </a:prstGeom>
          <a:ln w="12700">
            <a:miter lim="400000"/>
          </a:ln>
          <a:extLst>
            <a:ext uri="{C572A759-6A51-4108-AA02-DFA0A04FC94B}">
              <ma14:wrappingTextBoxFlag xmlns="" xmlns:ma14="http://schemas.microsoft.com/office/mac/drawingml/2011/main" val="1"/>
            </a:ext>
          </a:extLst>
        </p:spPr>
        <p:txBody>
          <a:bodyPr lIns="71413" tIns="71413" rIns="71413" bIns="71413" anchor="ctr"/>
          <a:lstStyle/>
          <a:p>
            <a:pPr defTabSz="821138">
              <a:defRPr sz="6000"/>
            </a:pPr>
            <a:r>
              <a:rPr b="0">
                <a:latin typeface="Helvetica Light"/>
                <a:ea typeface="ＭＳ Ｐゴシック" charset="0"/>
                <a:cs typeface="+mn-cs"/>
                <a:sym typeface="Helvetica Light"/>
              </a:rPr>
              <a:t>real or fake </a:t>
            </a:r>
            <a:r>
              <a:rPr b="0" i="1">
                <a:latin typeface="Helvetica Light"/>
                <a:ea typeface="ＭＳ Ｐゴシック" charset="0"/>
                <a:cs typeface="+mn-cs"/>
                <a:sym typeface="Helvetica Light"/>
              </a:rPr>
              <a:t>pair </a:t>
            </a:r>
            <a:r>
              <a:rPr b="0">
                <a:latin typeface="Helvetica Light"/>
                <a:ea typeface="ＭＳ Ｐゴシック" charset="0"/>
                <a:cs typeface="+mn-cs"/>
                <a:sym typeface="Helvetica Light"/>
              </a:rPr>
              <a:t>?</a:t>
            </a:r>
          </a:p>
        </p:txBody>
      </p:sp>
      <p:pic>
        <p:nvPicPr>
          <p:cNvPr id="3769" name="pasted-image.pdf"/>
          <p:cNvPicPr>
            <a:picLocks noChangeAspect="1"/>
          </p:cNvPicPr>
          <p:nvPr/>
        </p:nvPicPr>
        <p:blipFill>
          <a:blip r:embed="rId2"/>
          <a:stretch>
            <a:fillRect/>
          </a:stretch>
        </p:blipFill>
        <p:spPr>
          <a:xfrm>
            <a:off x="14984025" y="2398749"/>
            <a:ext cx="764152" cy="658752"/>
          </a:xfrm>
          <a:prstGeom prst="rect">
            <a:avLst/>
          </a:prstGeom>
          <a:ln w="12700">
            <a:miter lim="400000"/>
          </a:ln>
        </p:spPr>
      </p:pic>
      <p:sp>
        <p:nvSpPr>
          <p:cNvPr id="3794" name="Shape 3794"/>
          <p:cNvSpPr/>
          <p:nvPr/>
        </p:nvSpPr>
        <p:spPr>
          <a:xfrm>
            <a:off x="2674593" y="4602149"/>
            <a:ext cx="5712552" cy="1562427"/>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lIns="91395" tIns="45709" rIns="91395" bIns="45709"/>
          <a:lstStyle/>
          <a:p>
            <a:pPr defTabSz="821138">
              <a:defRPr/>
            </a:pPr>
            <a:endParaRPr sz="5101" b="0">
              <a:latin typeface="Helvetica Light"/>
              <a:ea typeface="ＭＳ Ｐゴシック" charset="0"/>
              <a:cs typeface="+mn-cs"/>
              <a:sym typeface="Helvetica Light"/>
            </a:endParaRPr>
          </a:p>
        </p:txBody>
      </p:sp>
      <p:grpSp>
        <p:nvGrpSpPr>
          <p:cNvPr id="3774" name="Group 3774"/>
          <p:cNvGrpSpPr/>
          <p:nvPr/>
        </p:nvGrpSpPr>
        <p:grpSpPr>
          <a:xfrm rot="5400000">
            <a:off x="10917137" y="4412992"/>
            <a:ext cx="3520424" cy="314021"/>
            <a:chOff x="0" y="0"/>
            <a:chExt cx="3520423" cy="314020"/>
          </a:xfrm>
        </p:grpSpPr>
        <p:sp>
          <p:nvSpPr>
            <p:cNvPr id="3771" name="Shape 3771"/>
            <p:cNvSpPr/>
            <p:nvPr/>
          </p:nvSpPr>
          <p:spPr>
            <a:xfrm>
              <a:off x="0" y="26778"/>
              <a:ext cx="3520424" cy="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defTabSz="821138">
                <a:defRPr sz="3200"/>
              </a:pPr>
              <a:endParaRPr sz="3200" b="0">
                <a:latin typeface="Helvetica Light"/>
                <a:ea typeface="ＭＳ Ｐゴシック" charset="0"/>
                <a:cs typeface="+mn-cs"/>
                <a:sym typeface="Helvetica Light"/>
              </a:endParaRPr>
            </a:p>
          </p:txBody>
        </p:sp>
        <p:sp>
          <p:nvSpPr>
            <p:cNvPr id="3772" name="Shape 3772"/>
            <p:cNvSpPr/>
            <p:nvPr/>
          </p:nvSpPr>
          <p:spPr>
            <a:xfrm flipH="1">
              <a:off x="22704" y="0"/>
              <a:ext cx="1" cy="31402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defTabSz="821138">
                <a:defRPr sz="3200"/>
              </a:pPr>
              <a:endParaRPr sz="3200" b="0">
                <a:latin typeface="Helvetica Light"/>
                <a:ea typeface="ＭＳ Ｐゴシック" charset="0"/>
                <a:cs typeface="+mn-cs"/>
                <a:sym typeface="Helvetica Light"/>
              </a:endParaRPr>
            </a:p>
          </p:txBody>
        </p:sp>
        <p:sp>
          <p:nvSpPr>
            <p:cNvPr id="3773" name="Shape 3773"/>
            <p:cNvSpPr/>
            <p:nvPr/>
          </p:nvSpPr>
          <p:spPr>
            <a:xfrm>
              <a:off x="3500345" y="28400"/>
              <a:ext cx="1" cy="25722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defTabSz="821138">
                <a:defRPr sz="3200"/>
              </a:pPr>
              <a:endParaRPr sz="3200" b="0">
                <a:latin typeface="Helvetica Light"/>
                <a:ea typeface="ＭＳ Ｐゴシック" charset="0"/>
                <a:cs typeface="+mn-cs"/>
                <a:sym typeface="Helvetica Light"/>
              </a:endParaRPr>
            </a:p>
          </p:txBody>
        </p:sp>
      </p:grpSp>
      <p:pic>
        <p:nvPicPr>
          <p:cNvPr id="3775" name="pasted-image.pdf"/>
          <p:cNvPicPr>
            <a:picLocks noChangeAspect="1"/>
          </p:cNvPicPr>
          <p:nvPr/>
        </p:nvPicPr>
        <p:blipFill>
          <a:blip r:embed="rId3"/>
          <a:stretch>
            <a:fillRect/>
          </a:stretch>
        </p:blipFill>
        <p:spPr>
          <a:xfrm>
            <a:off x="3693943" y="10569441"/>
            <a:ext cx="3830563" cy="998392"/>
          </a:xfrm>
          <a:prstGeom prst="rect">
            <a:avLst/>
          </a:prstGeom>
          <a:ln w="12700">
            <a:miter lim="400000"/>
          </a:ln>
        </p:spPr>
      </p:pic>
      <p:pic>
        <p:nvPicPr>
          <p:cNvPr id="3776" name="pasted-image.pdf"/>
          <p:cNvPicPr>
            <a:picLocks noChangeAspect="1"/>
          </p:cNvPicPr>
          <p:nvPr/>
        </p:nvPicPr>
        <p:blipFill>
          <a:blip r:embed="rId4"/>
          <a:stretch>
            <a:fillRect/>
          </a:stretch>
        </p:blipFill>
        <p:spPr>
          <a:xfrm>
            <a:off x="10304476" y="10419683"/>
            <a:ext cx="4518557" cy="903712"/>
          </a:xfrm>
          <a:prstGeom prst="rect">
            <a:avLst/>
          </a:prstGeom>
          <a:ln w="12700">
            <a:miter lim="400000"/>
          </a:ln>
        </p:spPr>
      </p:pic>
      <p:grpSp>
        <p:nvGrpSpPr>
          <p:cNvPr id="3779" name="Group 3779"/>
          <p:cNvGrpSpPr/>
          <p:nvPr/>
        </p:nvGrpSpPr>
        <p:grpSpPr>
          <a:xfrm>
            <a:off x="15730476" y="10408557"/>
            <a:ext cx="6687667" cy="903712"/>
            <a:chOff x="0" y="0"/>
            <a:chExt cx="6687665" cy="903711"/>
          </a:xfrm>
        </p:grpSpPr>
        <p:pic>
          <p:nvPicPr>
            <p:cNvPr id="3777" name="pasted-image.pdf"/>
            <p:cNvPicPr>
              <a:picLocks noChangeAspect="1"/>
            </p:cNvPicPr>
            <p:nvPr/>
          </p:nvPicPr>
          <p:blipFill>
            <a:blip r:embed="rId5"/>
            <a:stretch>
              <a:fillRect/>
            </a:stretch>
          </p:blipFill>
          <p:spPr>
            <a:xfrm>
              <a:off x="0" y="174776"/>
              <a:ext cx="553352" cy="576409"/>
            </a:xfrm>
            <a:prstGeom prst="rect">
              <a:avLst/>
            </a:prstGeom>
            <a:ln w="12700" cap="flat">
              <a:noFill/>
              <a:miter lim="400000"/>
            </a:ln>
            <a:effectLst/>
          </p:spPr>
        </p:pic>
        <p:pic>
          <p:nvPicPr>
            <p:cNvPr id="3778" name="pasted-image.pdf"/>
            <p:cNvPicPr>
              <a:picLocks noChangeAspect="1"/>
            </p:cNvPicPr>
            <p:nvPr/>
          </p:nvPicPr>
          <p:blipFill>
            <a:blip r:embed="rId6"/>
            <a:stretch>
              <a:fillRect/>
            </a:stretch>
          </p:blipFill>
          <p:spPr>
            <a:xfrm>
              <a:off x="1460796" y="0"/>
              <a:ext cx="5226870" cy="903712"/>
            </a:xfrm>
            <a:prstGeom prst="rect">
              <a:avLst/>
            </a:prstGeom>
            <a:ln w="12700" cap="flat">
              <a:noFill/>
              <a:miter lim="400000"/>
            </a:ln>
            <a:effectLst/>
          </p:spPr>
        </p:pic>
      </p:grpSp>
      <p:pic>
        <p:nvPicPr>
          <p:cNvPr id="3780" name="pasted-image.pdf"/>
          <p:cNvPicPr>
            <a:picLocks noChangeAspect="1"/>
          </p:cNvPicPr>
          <p:nvPr/>
        </p:nvPicPr>
        <p:blipFill>
          <a:blip r:embed="rId7"/>
          <a:stretch>
            <a:fillRect/>
          </a:stretch>
        </p:blipFill>
        <p:spPr>
          <a:xfrm>
            <a:off x="8002629" y="10419683"/>
            <a:ext cx="1878768" cy="903712"/>
          </a:xfrm>
          <a:prstGeom prst="rect">
            <a:avLst/>
          </a:prstGeom>
          <a:ln w="12700">
            <a:miter lim="400000"/>
          </a:ln>
        </p:spPr>
      </p:pic>
      <p:pic>
        <p:nvPicPr>
          <p:cNvPr id="3781" name="pasted-image.pdf"/>
          <p:cNvPicPr>
            <a:picLocks noChangeAspect="1"/>
          </p:cNvPicPr>
          <p:nvPr/>
        </p:nvPicPr>
        <p:blipFill>
          <a:blip r:embed="rId8"/>
          <a:stretch>
            <a:fillRect/>
          </a:stretch>
        </p:blipFill>
        <p:spPr>
          <a:xfrm>
            <a:off x="22960563" y="10420445"/>
            <a:ext cx="142693" cy="879931"/>
          </a:xfrm>
          <a:prstGeom prst="rect">
            <a:avLst/>
          </a:prstGeom>
          <a:ln w="12700">
            <a:miter lim="400000"/>
          </a:ln>
        </p:spPr>
      </p:pic>
      <p:sp>
        <p:nvSpPr>
          <p:cNvPr id="3782" name="Shape 3782"/>
          <p:cNvSpPr/>
          <p:nvPr/>
        </p:nvSpPr>
        <p:spPr>
          <a:xfrm>
            <a:off x="4347456" y="2723679"/>
            <a:ext cx="3994373" cy="3"/>
          </a:xfrm>
          <a:prstGeom prst="line">
            <a:avLst/>
          </a:prstGeom>
          <a:ln w="38100">
            <a:solidFill>
              <a:srgbClr val="000000"/>
            </a:solidFill>
            <a:miter lim="400000"/>
            <a:tailEnd type="stealth"/>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783" name="Shape 3783"/>
          <p:cNvSpPr/>
          <p:nvPr/>
        </p:nvSpPr>
        <p:spPr>
          <a:xfrm rot="10800000">
            <a:off x="6152221"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784" name="Shape 3784"/>
          <p:cNvSpPr/>
          <p:nvPr/>
        </p:nvSpPr>
        <p:spPr>
          <a:xfrm rot="10800000">
            <a:off x="6717840"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785" name="Shape 3785"/>
          <p:cNvSpPr/>
          <p:nvPr/>
        </p:nvSpPr>
        <p:spPr>
          <a:xfrm rot="10800000">
            <a:off x="5586603"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pic>
        <p:nvPicPr>
          <p:cNvPr id="3786" name="pasted-image.pdf"/>
          <p:cNvPicPr>
            <a:picLocks noChangeAspect="1"/>
          </p:cNvPicPr>
          <p:nvPr/>
        </p:nvPicPr>
        <p:blipFill>
          <a:blip r:embed="rId9"/>
          <a:stretch>
            <a:fillRect/>
          </a:stretch>
        </p:blipFill>
        <p:spPr>
          <a:xfrm>
            <a:off x="5988938" y="459088"/>
            <a:ext cx="711453" cy="737803"/>
          </a:xfrm>
          <a:prstGeom prst="rect">
            <a:avLst/>
          </a:prstGeom>
          <a:ln w="12700">
            <a:miter lim="400000"/>
          </a:ln>
        </p:spPr>
      </p:pic>
      <p:pic>
        <p:nvPicPr>
          <p:cNvPr id="3787" name="pasted-image.pdf"/>
          <p:cNvPicPr>
            <a:picLocks noChangeAspect="1"/>
          </p:cNvPicPr>
          <p:nvPr/>
        </p:nvPicPr>
        <p:blipFill>
          <a:blip r:embed="rId10"/>
          <a:stretch>
            <a:fillRect/>
          </a:stretch>
        </p:blipFill>
        <p:spPr>
          <a:xfrm>
            <a:off x="1885209" y="423728"/>
            <a:ext cx="579704" cy="447952"/>
          </a:xfrm>
          <a:prstGeom prst="rect">
            <a:avLst/>
          </a:prstGeom>
          <a:ln w="12700">
            <a:miter lim="400000"/>
          </a:ln>
        </p:spPr>
      </p:pic>
      <p:pic>
        <p:nvPicPr>
          <p:cNvPr id="3788" name="pasted-image.pdf"/>
          <p:cNvPicPr>
            <a:picLocks noChangeAspect="1"/>
          </p:cNvPicPr>
          <p:nvPr/>
        </p:nvPicPr>
        <p:blipFill>
          <a:blip r:embed="rId11"/>
          <a:stretch>
            <a:fillRect/>
          </a:stretch>
        </p:blipFill>
        <p:spPr>
          <a:xfrm>
            <a:off x="9853625" y="281468"/>
            <a:ext cx="1294899" cy="656317"/>
          </a:xfrm>
          <a:prstGeom prst="rect">
            <a:avLst/>
          </a:prstGeom>
          <a:ln w="12700">
            <a:miter lim="400000"/>
          </a:ln>
        </p:spPr>
      </p:pic>
      <p:pic>
        <p:nvPicPr>
          <p:cNvPr id="3789" name="pasted-image-filtered.png"/>
          <p:cNvPicPr>
            <a:picLocks noChangeAspect="1"/>
          </p:cNvPicPr>
          <p:nvPr/>
        </p:nvPicPr>
        <p:blipFill>
          <a:blip r:embed="rId12"/>
          <a:stretch>
            <a:fillRect/>
          </a:stretch>
        </p:blipFill>
        <p:spPr>
          <a:xfrm>
            <a:off x="590529" y="1170769"/>
            <a:ext cx="3251203" cy="3251203"/>
          </a:xfrm>
          <a:prstGeom prst="rect">
            <a:avLst/>
          </a:prstGeom>
          <a:ln w="25400">
            <a:solidFill>
              <a:srgbClr val="000000"/>
            </a:solidFill>
            <a:miter lim="400000"/>
          </a:ln>
        </p:spPr>
      </p:pic>
      <p:pic>
        <p:nvPicPr>
          <p:cNvPr id="3790" name="pasted-image-filtered.png"/>
          <p:cNvPicPr>
            <a:picLocks noChangeAspect="1"/>
          </p:cNvPicPr>
          <p:nvPr/>
        </p:nvPicPr>
        <p:blipFill>
          <a:blip r:embed="rId12"/>
          <a:stretch>
            <a:fillRect/>
          </a:stretch>
        </p:blipFill>
        <p:spPr>
          <a:xfrm>
            <a:off x="8828159" y="4667660"/>
            <a:ext cx="3251203" cy="3251203"/>
          </a:xfrm>
          <a:prstGeom prst="rect">
            <a:avLst/>
          </a:prstGeom>
          <a:ln w="25400">
            <a:solidFill>
              <a:srgbClr val="000000"/>
            </a:solidFill>
            <a:miter lim="400000"/>
          </a:ln>
        </p:spPr>
      </p:pic>
      <p:pic>
        <p:nvPicPr>
          <p:cNvPr id="3791" name="pasted-image-enhanced.png"/>
          <p:cNvPicPr>
            <a:picLocks noChangeAspect="1"/>
          </p:cNvPicPr>
          <p:nvPr/>
        </p:nvPicPr>
        <p:blipFill>
          <a:blip r:embed="rId13"/>
          <a:srcRect t="34404" r="47805" b="23439"/>
          <a:stretch>
            <a:fillRect/>
          </a:stretch>
        </p:blipFill>
        <p:spPr>
          <a:xfrm rot="5400000">
            <a:off x="8871970" y="969216"/>
            <a:ext cx="3258221" cy="3508763"/>
          </a:xfrm>
          <a:prstGeom prst="rect">
            <a:avLst/>
          </a:prstGeom>
          <a:ln w="25400">
            <a:solidFill>
              <a:srgbClr val="000000"/>
            </a:solidFill>
            <a:miter lim="400000"/>
          </a:ln>
        </p:spPr>
      </p:pic>
      <p:sp>
        <p:nvSpPr>
          <p:cNvPr id="3792" name="Shape 3792"/>
          <p:cNvSpPr/>
          <p:nvPr/>
        </p:nvSpPr>
        <p:spPr>
          <a:xfrm>
            <a:off x="18326878" y="12153516"/>
            <a:ext cx="5841293" cy="790552"/>
          </a:xfrm>
          <a:prstGeom prst="rect">
            <a:avLst/>
          </a:prstGeom>
          <a:ln w="12700">
            <a:miter lim="400000"/>
          </a:ln>
          <a:extLst>
            <a:ext uri="{C572A759-6A51-4108-AA02-DFA0A04FC94B}">
              <ma14:wrappingTextBoxFlag xmlns="" xmlns:ma14="http://schemas.microsoft.com/office/mac/drawingml/2011/main" val="1"/>
            </a:ext>
          </a:extLst>
        </p:spPr>
        <p:txBody>
          <a:bodyPr wrap="none" lIns="71413" tIns="71413" rIns="71413" bIns="71413" anchor="ctr">
            <a:spAutoFit/>
          </a:bodyPr>
          <a:lstStyle>
            <a:lvl1pPr>
              <a:defRPr sz="4200"/>
            </a:lvl1pPr>
          </a:lstStyle>
          <a:p>
            <a:pPr defTabSz="821138">
              <a:defRPr/>
            </a:pPr>
            <a:r>
              <a:rPr b="0">
                <a:latin typeface="Helvetica Light"/>
                <a:ea typeface="ＭＳ Ｐゴシック" charset="0"/>
                <a:cs typeface="+mn-cs"/>
                <a:sym typeface="Helvetica Light"/>
              </a:rPr>
              <a:t>[Goodfellow et al., 2014]</a:t>
            </a:r>
          </a:p>
        </p:txBody>
      </p:sp>
      <p:sp>
        <p:nvSpPr>
          <p:cNvPr id="3793" name="Shape 3793"/>
          <p:cNvSpPr/>
          <p:nvPr/>
        </p:nvSpPr>
        <p:spPr>
          <a:xfrm>
            <a:off x="19888388" y="12870868"/>
            <a:ext cx="4318440" cy="790552"/>
          </a:xfrm>
          <a:prstGeom prst="rect">
            <a:avLst/>
          </a:prstGeom>
          <a:ln w="12700">
            <a:miter lim="400000"/>
          </a:ln>
          <a:extLst>
            <a:ext uri="{C572A759-6A51-4108-AA02-DFA0A04FC94B}">
              <ma14:wrappingTextBoxFlag xmlns="" xmlns:ma14="http://schemas.microsoft.com/office/mac/drawingml/2011/main" val="1"/>
            </a:ext>
          </a:extLst>
        </p:spPr>
        <p:txBody>
          <a:bodyPr wrap="none" lIns="71413" tIns="71413" rIns="71413" bIns="71413" anchor="ctr">
            <a:spAutoFit/>
          </a:bodyPr>
          <a:lstStyle>
            <a:lvl1pPr>
              <a:defRPr sz="4200"/>
            </a:lvl1pPr>
          </a:lstStyle>
          <a:p>
            <a:pPr defTabSz="821138">
              <a:defRPr/>
            </a:pPr>
            <a:r>
              <a:rPr b="0">
                <a:latin typeface="Helvetica Light"/>
                <a:ea typeface="ＭＳ Ｐゴシック" charset="0"/>
                <a:cs typeface="+mn-cs"/>
                <a:sym typeface="Helvetica Light"/>
              </a:rPr>
              <a:t>[Isola et al., 2017]</a:t>
            </a:r>
          </a:p>
        </p:txBody>
      </p:sp>
    </p:spTree>
    <p:extLst>
      <p:ext uri="{BB962C8B-B14F-4D97-AF65-F5344CB8AC3E}">
        <p14:creationId xmlns:p14="http://schemas.microsoft.com/office/powerpoint/2010/main" val="1250930739"/>
      </p:ext>
    </p:extLst>
  </p:cSld>
  <p:clrMapOvr>
    <a:masterClrMapping/>
  </p:clrMapOvr>
  <p:transition spd="slow">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12" y="549177"/>
            <a:ext cx="23749000" cy="2286000"/>
          </a:xfrm>
        </p:spPr>
        <p:txBody>
          <a:bodyPr/>
          <a:lstStyle/>
          <a:p>
            <a:r>
              <a:rPr lang="en-US" sz="10000" dirty="0"/>
              <a:t>Machine Learning as data association</a:t>
            </a:r>
          </a:p>
        </p:txBody>
      </p:sp>
      <p:pic>
        <p:nvPicPr>
          <p:cNvPr id="4" name="Picture 4" descr="penguin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20398" y="3454400"/>
            <a:ext cx="5333997" cy="79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9812059" y="7304831"/>
            <a:ext cx="3641158" cy="1076717"/>
          </a:xfrm>
          <a:prstGeom prst="rect">
            <a:avLst/>
          </a:prstGeom>
          <a:noFill/>
          <a:ln>
            <a:solidFill>
              <a:schemeClr val="tx1"/>
            </a:solidFill>
          </a:ln>
        </p:spPr>
        <p:txBody>
          <a:bodyPr wrap="none" lIns="151821" tIns="75852" rIns="151821" bIns="75852" rtlCol="0">
            <a:spAutoFit/>
          </a:bodyPr>
          <a:lstStyle/>
          <a:p>
            <a:pPr marL="0" marR="0" lvl="0" indent="0" algn="l" defTabSz="216356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Arial"/>
                <a:ea typeface="+mn-ea"/>
                <a:cs typeface="Arial"/>
                <a:sym typeface="Helvetica Light"/>
              </a:rPr>
              <a:t>“Penguin”</a:t>
            </a:r>
          </a:p>
        </p:txBody>
      </p:sp>
      <p:sp>
        <p:nvSpPr>
          <p:cNvPr id="6" name="Rectangle 5"/>
          <p:cNvSpPr/>
          <p:nvPr/>
        </p:nvSpPr>
        <p:spPr>
          <a:xfrm>
            <a:off x="9398000" y="5334003"/>
            <a:ext cx="7620000" cy="4699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51821" tIns="75852" rIns="151821" bIns="75852" rtlCol="0" anchor="ctr"/>
          <a:lstStyle/>
          <a:p>
            <a:pPr marL="0" marR="0" lvl="0" indent="0" algn="ctr" defTabSz="216356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FFFFFF"/>
                </a:solidFill>
                <a:effectLst/>
                <a:uLnTx/>
                <a:uFillTx/>
                <a:latin typeface="Arial"/>
                <a:ea typeface="+mn-ea"/>
                <a:cs typeface="Arial"/>
                <a:sym typeface="Helvetica Light"/>
              </a:rPr>
              <a:t>black box</a:t>
            </a:r>
          </a:p>
          <a:p>
            <a:pPr marL="0" marR="0" lvl="0" indent="0" algn="ctr" defTabSz="216356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FFFFFF"/>
                </a:solidFill>
                <a:effectLst/>
                <a:uLnTx/>
                <a:uFillTx/>
                <a:latin typeface="Arial"/>
                <a:ea typeface="+mn-ea"/>
                <a:cs typeface="Arial"/>
                <a:sym typeface="Helvetica Light"/>
              </a:rPr>
              <a:t>classifier</a:t>
            </a:r>
          </a:p>
        </p:txBody>
      </p:sp>
      <p:sp>
        <p:nvSpPr>
          <p:cNvPr id="7" name="TextBox 6"/>
          <p:cNvSpPr txBox="1"/>
          <p:nvPr/>
        </p:nvSpPr>
        <p:spPr>
          <a:xfrm>
            <a:off x="1828492" y="11581347"/>
            <a:ext cx="3758712" cy="1281900"/>
          </a:xfrm>
          <a:prstGeom prst="rect">
            <a:avLst/>
          </a:prstGeom>
          <a:noFill/>
        </p:spPr>
        <p:txBody>
          <a:bodyPr wrap="none" lIns="151821" tIns="75852" rIns="151821" bIns="75852" rtlCol="0">
            <a:spAutoFit/>
          </a:bodyPr>
          <a:lstStyle/>
          <a:p>
            <a:pPr marL="0" marR="0" lvl="0" indent="0" algn="l" defTabSz="2163560" rtl="0" eaLnBrk="1" fontAlgn="auto" latinLnBrk="0" hangingPunct="1">
              <a:lnSpc>
                <a:spcPct val="100000"/>
              </a:lnSpc>
              <a:spcBef>
                <a:spcPts val="0"/>
              </a:spcBef>
              <a:spcAft>
                <a:spcPts val="0"/>
              </a:spcAft>
              <a:buClrTx/>
              <a:buSzTx/>
              <a:buFontTx/>
              <a:buNone/>
              <a:tabLst/>
              <a:defRPr/>
            </a:pPr>
            <a:r>
              <a:rPr kumimoji="0" lang="en-US" sz="7300" b="0" i="0" u="none" strike="noStrike" kern="1200" cap="none" spc="0" normalizeH="0" baseline="0" noProof="0" dirty="0">
                <a:ln>
                  <a:noFill/>
                </a:ln>
                <a:solidFill>
                  <a:srgbClr val="000000"/>
                </a:solidFill>
                <a:effectLst/>
                <a:uLnTx/>
                <a:uFillTx/>
                <a:latin typeface="Arial"/>
                <a:ea typeface="+mn-ea"/>
                <a:cs typeface="Arial"/>
                <a:sym typeface="Helvetica Light"/>
              </a:rPr>
              <a:t>image </a:t>
            </a:r>
            <a:r>
              <a:rPr kumimoji="0" lang="en-US" sz="7300" b="0" i="1" u="none" strike="noStrike" kern="1200" cap="none" spc="0" normalizeH="0" baseline="0" noProof="0" dirty="0">
                <a:ln>
                  <a:noFill/>
                </a:ln>
                <a:solidFill>
                  <a:srgbClr val="000000"/>
                </a:solidFill>
                <a:effectLst/>
                <a:uLnTx/>
                <a:uFillTx/>
                <a:latin typeface="Arial"/>
                <a:ea typeface="+mn-ea"/>
                <a:cs typeface="Arial"/>
                <a:sym typeface="Helvetica Light"/>
              </a:rPr>
              <a:t>X</a:t>
            </a:r>
          </a:p>
        </p:txBody>
      </p:sp>
      <p:sp>
        <p:nvSpPr>
          <p:cNvPr id="9" name="TextBox 8"/>
          <p:cNvSpPr txBox="1"/>
          <p:nvPr/>
        </p:nvSpPr>
        <p:spPr>
          <a:xfrm>
            <a:off x="20199887" y="11581347"/>
            <a:ext cx="3184303" cy="1281900"/>
          </a:xfrm>
          <a:prstGeom prst="rect">
            <a:avLst/>
          </a:prstGeom>
          <a:noFill/>
        </p:spPr>
        <p:txBody>
          <a:bodyPr wrap="none" lIns="151821" tIns="75852" rIns="151821" bIns="75852" rtlCol="0">
            <a:spAutoFit/>
          </a:bodyPr>
          <a:lstStyle/>
          <a:p>
            <a:pPr marL="0" marR="0" lvl="0" indent="0" algn="l" defTabSz="2163560" rtl="0" eaLnBrk="1" fontAlgn="auto" latinLnBrk="0" hangingPunct="1">
              <a:lnSpc>
                <a:spcPct val="100000"/>
              </a:lnSpc>
              <a:spcBef>
                <a:spcPts val="0"/>
              </a:spcBef>
              <a:spcAft>
                <a:spcPts val="0"/>
              </a:spcAft>
              <a:buClrTx/>
              <a:buSzTx/>
              <a:buFontTx/>
              <a:buNone/>
              <a:tabLst/>
              <a:defRPr/>
            </a:pPr>
            <a:r>
              <a:rPr kumimoji="0" lang="en-US" sz="7300" b="0" i="0" u="none" strike="noStrike" kern="1200" cap="none" spc="0" normalizeH="0" baseline="0" noProof="0" dirty="0">
                <a:ln>
                  <a:noFill/>
                </a:ln>
                <a:solidFill>
                  <a:srgbClr val="000000"/>
                </a:solidFill>
                <a:effectLst/>
                <a:uLnTx/>
                <a:uFillTx/>
                <a:latin typeface="Arial"/>
                <a:ea typeface="+mn-ea"/>
                <a:cs typeface="Arial"/>
                <a:sym typeface="Helvetica Light"/>
              </a:rPr>
              <a:t>label </a:t>
            </a:r>
            <a:r>
              <a:rPr kumimoji="0" lang="en-US" sz="7300" b="0" i="1" u="none" strike="noStrike" kern="1200" cap="none" spc="0" normalizeH="0" baseline="0" noProof="0" dirty="0">
                <a:ln>
                  <a:noFill/>
                </a:ln>
                <a:solidFill>
                  <a:srgbClr val="000000"/>
                </a:solidFill>
                <a:effectLst/>
                <a:uLnTx/>
                <a:uFillTx/>
                <a:latin typeface="Arial"/>
                <a:ea typeface="+mn-ea"/>
                <a:cs typeface="Arial"/>
                <a:sym typeface="Helvetica Light"/>
              </a:rPr>
              <a:t>Y</a:t>
            </a:r>
          </a:p>
        </p:txBody>
      </p:sp>
      <p:cxnSp>
        <p:nvCxnSpPr>
          <p:cNvPr id="12" name="Straight Arrow Connector 11"/>
          <p:cNvCxnSpPr/>
          <p:nvPr/>
        </p:nvCxnSpPr>
        <p:spPr>
          <a:xfrm>
            <a:off x="17186465" y="7874000"/>
            <a:ext cx="2371543" cy="0"/>
          </a:xfrm>
          <a:prstGeom prst="straightConnector1">
            <a:avLst/>
          </a:prstGeom>
          <a:ln w="50800">
            <a:headEnd type="arrow"/>
            <a:tailEnd type="arrow"/>
          </a:ln>
        </p:spPr>
        <p:style>
          <a:lnRef idx="1">
            <a:schemeClr val="dk1"/>
          </a:lnRef>
          <a:fillRef idx="0">
            <a:schemeClr val="dk1"/>
          </a:fillRef>
          <a:effectRef idx="0">
            <a:schemeClr val="dk1"/>
          </a:effectRef>
          <a:fontRef idx="minor">
            <a:schemeClr val="tx1"/>
          </a:fontRef>
        </p:style>
      </p:cxnSp>
      <p:pic>
        <p:nvPicPr>
          <p:cNvPr id="13" name="Picture 5" descr="penguin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20409" y="3459482"/>
            <a:ext cx="5256608" cy="79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p:cNvCxnSpPr/>
          <p:nvPr/>
        </p:nvCxnSpPr>
        <p:spPr>
          <a:xfrm>
            <a:off x="6858012" y="7874000"/>
            <a:ext cx="2371543" cy="0"/>
          </a:xfrm>
          <a:prstGeom prst="straightConnector1">
            <a:avLst/>
          </a:prstGeom>
          <a:ln w="50800">
            <a:headEnd type="arrow"/>
            <a:tailEnd type="arrow"/>
          </a:ln>
        </p:spPr>
        <p:style>
          <a:lnRef idx="1">
            <a:schemeClr val="dk1"/>
          </a:lnRef>
          <a:fillRef idx="0">
            <a:schemeClr val="dk1"/>
          </a:fillRef>
          <a:effectRef idx="0">
            <a:schemeClr val="dk1"/>
          </a:effectRef>
          <a:fontRef idx="minor">
            <a:schemeClr val="tx1"/>
          </a:fontRef>
        </p:style>
      </p:cxnSp>
      <p:pic>
        <p:nvPicPr>
          <p:cNvPr id="1028" name="Picture 4" descr="Image result for pengui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20554" y="3459597"/>
            <a:ext cx="5388898" cy="79197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metrouk2.files.wordpress.com/2014/08/ay_108888199.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3144" y="3454402"/>
            <a:ext cx="5649528" cy="7975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archengineland.com/figz/wp-content/seloads/2012/04/penguin.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4658" y="3992427"/>
            <a:ext cx="6436357" cy="7437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48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6" name="pasted-image.pdf"/>
          <p:cNvPicPr>
            <a:picLocks noChangeAspect="1"/>
          </p:cNvPicPr>
          <p:nvPr/>
        </p:nvPicPr>
        <p:blipFill>
          <a:blip r:embed="rId2"/>
          <a:stretch>
            <a:fillRect/>
          </a:stretch>
        </p:blipFill>
        <p:spPr>
          <a:xfrm>
            <a:off x="3693943" y="10569441"/>
            <a:ext cx="3830563" cy="998392"/>
          </a:xfrm>
          <a:prstGeom prst="rect">
            <a:avLst/>
          </a:prstGeom>
          <a:ln w="12700">
            <a:miter lim="400000"/>
          </a:ln>
        </p:spPr>
      </p:pic>
      <p:pic>
        <p:nvPicPr>
          <p:cNvPr id="3797" name="pasted-image.pdf"/>
          <p:cNvPicPr>
            <a:picLocks noChangeAspect="1"/>
          </p:cNvPicPr>
          <p:nvPr/>
        </p:nvPicPr>
        <p:blipFill>
          <a:blip r:embed="rId3"/>
          <a:stretch>
            <a:fillRect/>
          </a:stretch>
        </p:blipFill>
        <p:spPr>
          <a:xfrm>
            <a:off x="8002629" y="10419683"/>
            <a:ext cx="1878768" cy="903712"/>
          </a:xfrm>
          <a:prstGeom prst="rect">
            <a:avLst/>
          </a:prstGeom>
          <a:ln w="12700">
            <a:miter lim="400000"/>
          </a:ln>
        </p:spPr>
      </p:pic>
      <p:pic>
        <p:nvPicPr>
          <p:cNvPr id="3798" name="pasted-image.pdf"/>
          <p:cNvPicPr>
            <a:picLocks noChangeAspect="1"/>
          </p:cNvPicPr>
          <p:nvPr/>
        </p:nvPicPr>
        <p:blipFill>
          <a:blip r:embed="rId4"/>
          <a:stretch>
            <a:fillRect/>
          </a:stretch>
        </p:blipFill>
        <p:spPr>
          <a:xfrm>
            <a:off x="22960563" y="10420445"/>
            <a:ext cx="142693" cy="879931"/>
          </a:xfrm>
          <a:prstGeom prst="rect">
            <a:avLst/>
          </a:prstGeom>
          <a:ln w="12700">
            <a:miter lim="400000"/>
          </a:ln>
        </p:spPr>
      </p:pic>
      <p:pic>
        <p:nvPicPr>
          <p:cNvPr id="3799" name="pasted-image.pdf"/>
          <p:cNvPicPr>
            <a:picLocks noChangeAspect="1"/>
          </p:cNvPicPr>
          <p:nvPr/>
        </p:nvPicPr>
        <p:blipFill>
          <a:blip r:embed="rId5"/>
          <a:stretch>
            <a:fillRect/>
          </a:stretch>
        </p:blipFill>
        <p:spPr>
          <a:xfrm>
            <a:off x="10476708" y="10449401"/>
            <a:ext cx="11888573" cy="844296"/>
          </a:xfrm>
          <a:prstGeom prst="rect">
            <a:avLst/>
          </a:prstGeom>
          <a:ln w="12700">
            <a:miter lim="400000"/>
          </a:ln>
        </p:spPr>
      </p:pic>
      <p:sp>
        <p:nvSpPr>
          <p:cNvPr id="3800" name="Shape 3800"/>
          <p:cNvSpPr/>
          <p:nvPr/>
        </p:nvSpPr>
        <p:spPr>
          <a:xfrm>
            <a:off x="11043784" y="8196401"/>
            <a:ext cx="1839109" cy="2255624"/>
          </a:xfrm>
          <a:prstGeom prst="line">
            <a:avLst/>
          </a:prstGeom>
          <a:ln w="101600">
            <a:solidFill>
              <a:schemeClr val="accent6"/>
            </a:solidFill>
            <a:prstDash val="sysDot"/>
            <a:miter lim="400000"/>
            <a:tailEnd type="triangle"/>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801" name="Shape 3801"/>
          <p:cNvSpPr/>
          <p:nvPr/>
        </p:nvSpPr>
        <p:spPr>
          <a:xfrm>
            <a:off x="11373114" y="8277487"/>
            <a:ext cx="8748157" cy="2140445"/>
          </a:xfrm>
          <a:prstGeom prst="line">
            <a:avLst/>
          </a:prstGeom>
          <a:ln w="101600">
            <a:solidFill>
              <a:schemeClr val="accent6"/>
            </a:solidFill>
            <a:prstDash val="sysDot"/>
            <a:miter lim="400000"/>
            <a:tailEnd type="triangle"/>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802" name="Shape 3802"/>
          <p:cNvSpPr/>
          <p:nvPr/>
        </p:nvSpPr>
        <p:spPr>
          <a:xfrm>
            <a:off x="13368912" y="4629724"/>
            <a:ext cx="3994373" cy="3"/>
          </a:xfrm>
          <a:prstGeom prst="line">
            <a:avLst/>
          </a:prstGeom>
          <a:ln w="38100">
            <a:solidFill>
              <a:srgbClr val="000000"/>
            </a:solidFill>
            <a:miter lim="400000"/>
            <a:tailEnd type="stealth"/>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803" name="Shape 3803"/>
          <p:cNvSpPr/>
          <p:nvPr/>
        </p:nvSpPr>
        <p:spPr>
          <a:xfrm rot="10800000">
            <a:off x="15173675" y="3505092"/>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804" name="Shape 3804"/>
          <p:cNvSpPr/>
          <p:nvPr/>
        </p:nvSpPr>
        <p:spPr>
          <a:xfrm rot="10800000">
            <a:off x="15739296" y="3505092"/>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805" name="Shape 3805"/>
          <p:cNvSpPr/>
          <p:nvPr/>
        </p:nvSpPr>
        <p:spPr>
          <a:xfrm rot="10800000">
            <a:off x="14608056" y="3505092"/>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806" name="Shape 3806"/>
          <p:cNvSpPr/>
          <p:nvPr/>
        </p:nvSpPr>
        <p:spPr>
          <a:xfrm>
            <a:off x="17724985" y="4067808"/>
            <a:ext cx="6408195" cy="1080592"/>
          </a:xfrm>
          <a:prstGeom prst="rect">
            <a:avLst/>
          </a:prstGeom>
          <a:ln w="12700">
            <a:miter lim="400000"/>
          </a:ln>
          <a:extLst>
            <a:ext uri="{C572A759-6A51-4108-AA02-DFA0A04FC94B}">
              <ma14:wrappingTextBoxFlag xmlns="" xmlns:ma14="http://schemas.microsoft.com/office/mac/drawingml/2011/main" val="1"/>
            </a:ext>
          </a:extLst>
        </p:spPr>
        <p:txBody>
          <a:bodyPr lIns="71413" tIns="71413" rIns="71413" bIns="71413" anchor="ctr"/>
          <a:lstStyle/>
          <a:p>
            <a:pPr defTabSz="821138">
              <a:defRPr sz="6000"/>
            </a:pPr>
            <a:r>
              <a:rPr b="0">
                <a:latin typeface="Helvetica Light"/>
                <a:ea typeface="ＭＳ Ｐゴシック" charset="0"/>
                <a:cs typeface="+mn-cs"/>
                <a:sym typeface="Helvetica Light"/>
              </a:rPr>
              <a:t>real or fake </a:t>
            </a:r>
            <a:r>
              <a:rPr b="0" i="1">
                <a:latin typeface="Helvetica Light"/>
                <a:ea typeface="ＭＳ Ｐゴシック" charset="0"/>
                <a:cs typeface="+mn-cs"/>
                <a:sym typeface="Helvetica Light"/>
              </a:rPr>
              <a:t>pair </a:t>
            </a:r>
            <a:r>
              <a:rPr b="0">
                <a:latin typeface="Helvetica Light"/>
                <a:ea typeface="ＭＳ Ｐゴシック" charset="0"/>
                <a:cs typeface="+mn-cs"/>
                <a:sym typeface="Helvetica Light"/>
              </a:rPr>
              <a:t>?</a:t>
            </a:r>
          </a:p>
        </p:txBody>
      </p:sp>
      <p:pic>
        <p:nvPicPr>
          <p:cNvPr id="3807" name="pasted-image.pdf"/>
          <p:cNvPicPr>
            <a:picLocks noChangeAspect="1"/>
          </p:cNvPicPr>
          <p:nvPr/>
        </p:nvPicPr>
        <p:blipFill>
          <a:blip r:embed="rId6"/>
          <a:stretch>
            <a:fillRect/>
          </a:stretch>
        </p:blipFill>
        <p:spPr>
          <a:xfrm>
            <a:off x="14984025" y="2398749"/>
            <a:ext cx="764152" cy="658752"/>
          </a:xfrm>
          <a:prstGeom prst="rect">
            <a:avLst/>
          </a:prstGeom>
          <a:ln w="12700">
            <a:miter lim="400000"/>
          </a:ln>
        </p:spPr>
      </p:pic>
      <p:sp>
        <p:nvSpPr>
          <p:cNvPr id="3827" name="Shape 3827"/>
          <p:cNvSpPr/>
          <p:nvPr/>
        </p:nvSpPr>
        <p:spPr>
          <a:xfrm>
            <a:off x="2674593" y="4602149"/>
            <a:ext cx="5712552" cy="1562427"/>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lIns="91395" tIns="45709" rIns="91395" bIns="45709"/>
          <a:lstStyle/>
          <a:p>
            <a:pPr defTabSz="821138">
              <a:defRPr/>
            </a:pPr>
            <a:endParaRPr sz="5101" b="0">
              <a:latin typeface="Helvetica Light"/>
              <a:ea typeface="ＭＳ Ｐゴシック" charset="0"/>
              <a:cs typeface="+mn-cs"/>
              <a:sym typeface="Helvetica Light"/>
            </a:endParaRPr>
          </a:p>
        </p:txBody>
      </p:sp>
      <p:grpSp>
        <p:nvGrpSpPr>
          <p:cNvPr id="3812" name="Group 3812"/>
          <p:cNvGrpSpPr/>
          <p:nvPr/>
        </p:nvGrpSpPr>
        <p:grpSpPr>
          <a:xfrm rot="5400000">
            <a:off x="10917137" y="4412992"/>
            <a:ext cx="3520424" cy="314021"/>
            <a:chOff x="0" y="0"/>
            <a:chExt cx="3520423" cy="314020"/>
          </a:xfrm>
        </p:grpSpPr>
        <p:sp>
          <p:nvSpPr>
            <p:cNvPr id="3809" name="Shape 3809"/>
            <p:cNvSpPr/>
            <p:nvPr/>
          </p:nvSpPr>
          <p:spPr>
            <a:xfrm>
              <a:off x="0" y="26778"/>
              <a:ext cx="3520424" cy="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defTabSz="821138">
                <a:defRPr sz="3200"/>
              </a:pPr>
              <a:endParaRPr sz="3200" b="0">
                <a:latin typeface="Helvetica Light"/>
                <a:ea typeface="ＭＳ Ｐゴシック" charset="0"/>
                <a:cs typeface="+mn-cs"/>
                <a:sym typeface="Helvetica Light"/>
              </a:endParaRPr>
            </a:p>
          </p:txBody>
        </p:sp>
        <p:sp>
          <p:nvSpPr>
            <p:cNvPr id="3810" name="Shape 3810"/>
            <p:cNvSpPr/>
            <p:nvPr/>
          </p:nvSpPr>
          <p:spPr>
            <a:xfrm flipH="1">
              <a:off x="22704" y="0"/>
              <a:ext cx="1" cy="31402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defTabSz="821138">
                <a:defRPr sz="3200"/>
              </a:pPr>
              <a:endParaRPr sz="3200" b="0">
                <a:latin typeface="Helvetica Light"/>
                <a:ea typeface="ＭＳ Ｐゴシック" charset="0"/>
                <a:cs typeface="+mn-cs"/>
                <a:sym typeface="Helvetica Light"/>
              </a:endParaRPr>
            </a:p>
          </p:txBody>
        </p:sp>
        <p:sp>
          <p:nvSpPr>
            <p:cNvPr id="3811" name="Shape 3811"/>
            <p:cNvSpPr/>
            <p:nvPr/>
          </p:nvSpPr>
          <p:spPr>
            <a:xfrm>
              <a:off x="3500345" y="28400"/>
              <a:ext cx="1" cy="25722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defTabSz="821138">
                <a:defRPr sz="3200"/>
              </a:pPr>
              <a:endParaRPr sz="3200" b="0">
                <a:latin typeface="Helvetica Light"/>
                <a:ea typeface="ＭＳ Ｐゴシック" charset="0"/>
                <a:cs typeface="+mn-cs"/>
                <a:sym typeface="Helvetica Light"/>
              </a:endParaRPr>
            </a:p>
          </p:txBody>
        </p:sp>
      </p:grpSp>
      <p:sp>
        <p:nvSpPr>
          <p:cNvPr id="3813" name="Shape 3813"/>
          <p:cNvSpPr/>
          <p:nvPr/>
        </p:nvSpPr>
        <p:spPr>
          <a:xfrm>
            <a:off x="4347456" y="2723679"/>
            <a:ext cx="3994373" cy="3"/>
          </a:xfrm>
          <a:prstGeom prst="line">
            <a:avLst/>
          </a:prstGeom>
          <a:ln w="38100">
            <a:solidFill>
              <a:srgbClr val="000000"/>
            </a:solidFill>
            <a:miter lim="400000"/>
            <a:tailEnd type="stealth"/>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814" name="Shape 3814"/>
          <p:cNvSpPr/>
          <p:nvPr/>
        </p:nvSpPr>
        <p:spPr>
          <a:xfrm rot="10800000">
            <a:off x="6152221"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815" name="Shape 3815"/>
          <p:cNvSpPr/>
          <p:nvPr/>
        </p:nvSpPr>
        <p:spPr>
          <a:xfrm rot="10800000">
            <a:off x="6717840"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816" name="Shape 3816"/>
          <p:cNvSpPr/>
          <p:nvPr/>
        </p:nvSpPr>
        <p:spPr>
          <a:xfrm rot="10800000">
            <a:off x="5586603"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pic>
        <p:nvPicPr>
          <p:cNvPr id="3817" name="pasted-image.pdf"/>
          <p:cNvPicPr>
            <a:picLocks noChangeAspect="1"/>
          </p:cNvPicPr>
          <p:nvPr/>
        </p:nvPicPr>
        <p:blipFill>
          <a:blip r:embed="rId7"/>
          <a:stretch>
            <a:fillRect/>
          </a:stretch>
        </p:blipFill>
        <p:spPr>
          <a:xfrm>
            <a:off x="5988938" y="459088"/>
            <a:ext cx="711453" cy="737803"/>
          </a:xfrm>
          <a:prstGeom prst="rect">
            <a:avLst/>
          </a:prstGeom>
          <a:ln w="12700">
            <a:miter lim="400000"/>
          </a:ln>
        </p:spPr>
      </p:pic>
      <p:pic>
        <p:nvPicPr>
          <p:cNvPr id="3818" name="pasted-image.pdf"/>
          <p:cNvPicPr>
            <a:picLocks noChangeAspect="1"/>
          </p:cNvPicPr>
          <p:nvPr/>
        </p:nvPicPr>
        <p:blipFill>
          <a:blip r:embed="rId8"/>
          <a:stretch>
            <a:fillRect/>
          </a:stretch>
        </p:blipFill>
        <p:spPr>
          <a:xfrm>
            <a:off x="1885209" y="423728"/>
            <a:ext cx="579704" cy="447952"/>
          </a:xfrm>
          <a:prstGeom prst="rect">
            <a:avLst/>
          </a:prstGeom>
          <a:ln w="12700">
            <a:miter lim="400000"/>
          </a:ln>
        </p:spPr>
      </p:pic>
      <p:pic>
        <p:nvPicPr>
          <p:cNvPr id="3819" name="pasted-image.pdf"/>
          <p:cNvPicPr>
            <a:picLocks noChangeAspect="1"/>
          </p:cNvPicPr>
          <p:nvPr/>
        </p:nvPicPr>
        <p:blipFill>
          <a:blip r:embed="rId9"/>
          <a:stretch>
            <a:fillRect/>
          </a:stretch>
        </p:blipFill>
        <p:spPr>
          <a:xfrm>
            <a:off x="9853625" y="281468"/>
            <a:ext cx="1294899" cy="656317"/>
          </a:xfrm>
          <a:prstGeom prst="rect">
            <a:avLst/>
          </a:prstGeom>
          <a:ln w="12700">
            <a:miter lim="400000"/>
          </a:ln>
        </p:spPr>
      </p:pic>
      <p:pic>
        <p:nvPicPr>
          <p:cNvPr id="3820" name="pasted-image-filtered.png"/>
          <p:cNvPicPr>
            <a:picLocks noChangeAspect="1"/>
          </p:cNvPicPr>
          <p:nvPr/>
        </p:nvPicPr>
        <p:blipFill>
          <a:blip r:embed="rId10"/>
          <a:stretch>
            <a:fillRect/>
          </a:stretch>
        </p:blipFill>
        <p:spPr>
          <a:xfrm>
            <a:off x="590529" y="1170769"/>
            <a:ext cx="3251203" cy="3251203"/>
          </a:xfrm>
          <a:prstGeom prst="rect">
            <a:avLst/>
          </a:prstGeom>
          <a:ln w="25400">
            <a:solidFill>
              <a:srgbClr val="000000"/>
            </a:solidFill>
            <a:miter lim="400000"/>
          </a:ln>
        </p:spPr>
      </p:pic>
      <p:pic>
        <p:nvPicPr>
          <p:cNvPr id="3821" name="pasted-image-filtered.png"/>
          <p:cNvPicPr>
            <a:picLocks noChangeAspect="1"/>
          </p:cNvPicPr>
          <p:nvPr/>
        </p:nvPicPr>
        <p:blipFill>
          <a:blip r:embed="rId10"/>
          <a:stretch>
            <a:fillRect/>
          </a:stretch>
        </p:blipFill>
        <p:spPr>
          <a:xfrm>
            <a:off x="8828159" y="4667660"/>
            <a:ext cx="3251203" cy="3251203"/>
          </a:xfrm>
          <a:prstGeom prst="rect">
            <a:avLst/>
          </a:prstGeom>
          <a:ln w="101600">
            <a:solidFill>
              <a:schemeClr val="accent6"/>
            </a:solidFill>
            <a:prstDash val="sysDot"/>
            <a:miter lim="400000"/>
          </a:ln>
        </p:spPr>
      </p:pic>
      <p:pic>
        <p:nvPicPr>
          <p:cNvPr id="3822" name="pasted-image-enhanced.png"/>
          <p:cNvPicPr>
            <a:picLocks noChangeAspect="1"/>
          </p:cNvPicPr>
          <p:nvPr/>
        </p:nvPicPr>
        <p:blipFill>
          <a:blip r:embed="rId11"/>
          <a:srcRect t="34404" r="47805" b="23439"/>
          <a:stretch>
            <a:fillRect/>
          </a:stretch>
        </p:blipFill>
        <p:spPr>
          <a:xfrm rot="5400000">
            <a:off x="8871970" y="969216"/>
            <a:ext cx="3258221" cy="3508763"/>
          </a:xfrm>
          <a:prstGeom prst="rect">
            <a:avLst/>
          </a:prstGeom>
          <a:ln w="25400">
            <a:solidFill>
              <a:srgbClr val="000000"/>
            </a:solidFill>
            <a:miter lim="400000"/>
          </a:ln>
        </p:spPr>
      </p:pic>
      <p:sp>
        <p:nvSpPr>
          <p:cNvPr id="3823" name="Shape 3823"/>
          <p:cNvSpPr/>
          <p:nvPr/>
        </p:nvSpPr>
        <p:spPr>
          <a:xfrm>
            <a:off x="12652556" y="10464620"/>
            <a:ext cx="503501" cy="803731"/>
          </a:xfrm>
          <a:prstGeom prst="rect">
            <a:avLst/>
          </a:prstGeom>
          <a:ln w="76200">
            <a:solidFill>
              <a:schemeClr val="accent6"/>
            </a:solidFill>
            <a:miter lim="400000"/>
          </a:ln>
        </p:spPr>
        <p:txBody>
          <a:bodyPr lIns="71413" tIns="71413" rIns="71413" bIns="71413" anchor="ctr"/>
          <a:lstStyle/>
          <a:p>
            <a:pPr defTabSz="821138">
              <a:defRPr sz="3200">
                <a:solidFill>
                  <a:srgbClr val="0365C0"/>
                </a:solidFill>
              </a:defRPr>
            </a:pPr>
            <a:endParaRPr sz="3200" b="0">
              <a:solidFill>
                <a:srgbClr val="0365C0"/>
              </a:solidFill>
              <a:latin typeface="Helvetica Light"/>
              <a:ea typeface="ＭＳ Ｐゴシック" charset="0"/>
              <a:cs typeface="+mn-cs"/>
              <a:sym typeface="Helvetica Light"/>
            </a:endParaRPr>
          </a:p>
        </p:txBody>
      </p:sp>
      <p:sp>
        <p:nvSpPr>
          <p:cNvPr id="3824" name="Shape 3824"/>
          <p:cNvSpPr/>
          <p:nvPr/>
        </p:nvSpPr>
        <p:spPr>
          <a:xfrm>
            <a:off x="20396243" y="10458569"/>
            <a:ext cx="503504" cy="803731"/>
          </a:xfrm>
          <a:prstGeom prst="rect">
            <a:avLst/>
          </a:prstGeom>
          <a:ln w="76200">
            <a:solidFill>
              <a:schemeClr val="accent6"/>
            </a:solidFill>
            <a:miter lim="400000"/>
          </a:ln>
        </p:spPr>
        <p:txBody>
          <a:bodyPr lIns="71413" tIns="71413" rIns="71413" bIns="71413" anchor="ctr"/>
          <a:lstStyle/>
          <a:p>
            <a:pPr defTabSz="821138">
              <a:defRPr sz="3200">
                <a:solidFill>
                  <a:srgbClr val="0365C0"/>
                </a:solidFill>
              </a:defRPr>
            </a:pPr>
            <a:endParaRPr sz="3200" b="0">
              <a:solidFill>
                <a:srgbClr val="0365C0"/>
              </a:solidFill>
              <a:latin typeface="Helvetica Light"/>
              <a:ea typeface="ＭＳ Ｐゴシック" charset="0"/>
              <a:cs typeface="+mn-cs"/>
              <a:sym typeface="Helvetica Light"/>
            </a:endParaRPr>
          </a:p>
        </p:txBody>
      </p:sp>
      <p:sp>
        <p:nvSpPr>
          <p:cNvPr id="3825" name="Shape 3825"/>
          <p:cNvSpPr/>
          <p:nvPr/>
        </p:nvSpPr>
        <p:spPr>
          <a:xfrm>
            <a:off x="18326878" y="12153516"/>
            <a:ext cx="5841293" cy="790552"/>
          </a:xfrm>
          <a:prstGeom prst="rect">
            <a:avLst/>
          </a:prstGeom>
          <a:ln w="12700">
            <a:miter lim="400000"/>
          </a:ln>
          <a:extLst>
            <a:ext uri="{C572A759-6A51-4108-AA02-DFA0A04FC94B}">
              <ma14:wrappingTextBoxFlag xmlns="" xmlns:ma14="http://schemas.microsoft.com/office/mac/drawingml/2011/main" val="1"/>
            </a:ext>
          </a:extLst>
        </p:spPr>
        <p:txBody>
          <a:bodyPr wrap="none" lIns="71413" tIns="71413" rIns="71413" bIns="71413" anchor="ctr">
            <a:spAutoFit/>
          </a:bodyPr>
          <a:lstStyle>
            <a:lvl1pPr>
              <a:defRPr sz="4200"/>
            </a:lvl1pPr>
          </a:lstStyle>
          <a:p>
            <a:pPr defTabSz="821138">
              <a:defRPr/>
            </a:pPr>
            <a:r>
              <a:rPr b="0">
                <a:latin typeface="Helvetica Light"/>
                <a:ea typeface="ＭＳ Ｐゴシック" charset="0"/>
                <a:cs typeface="+mn-cs"/>
                <a:sym typeface="Helvetica Light"/>
              </a:rPr>
              <a:t>[Goodfellow et al., 2014]</a:t>
            </a:r>
          </a:p>
        </p:txBody>
      </p:sp>
      <p:sp>
        <p:nvSpPr>
          <p:cNvPr id="3826" name="Shape 3826"/>
          <p:cNvSpPr/>
          <p:nvPr/>
        </p:nvSpPr>
        <p:spPr>
          <a:xfrm>
            <a:off x="19888388" y="12870868"/>
            <a:ext cx="4318440" cy="790552"/>
          </a:xfrm>
          <a:prstGeom prst="rect">
            <a:avLst/>
          </a:prstGeom>
          <a:ln w="12700">
            <a:miter lim="400000"/>
          </a:ln>
          <a:extLst>
            <a:ext uri="{C572A759-6A51-4108-AA02-DFA0A04FC94B}">
              <ma14:wrappingTextBoxFlag xmlns="" xmlns:ma14="http://schemas.microsoft.com/office/mac/drawingml/2011/main" val="1"/>
            </a:ext>
          </a:extLst>
        </p:spPr>
        <p:txBody>
          <a:bodyPr wrap="none" lIns="71413" tIns="71413" rIns="71413" bIns="71413" anchor="ctr">
            <a:spAutoFit/>
          </a:bodyPr>
          <a:lstStyle>
            <a:lvl1pPr>
              <a:defRPr sz="4200"/>
            </a:lvl1pPr>
          </a:lstStyle>
          <a:p>
            <a:pPr defTabSz="821138">
              <a:defRPr/>
            </a:pPr>
            <a:r>
              <a:rPr b="0">
                <a:latin typeface="Helvetica Light"/>
                <a:ea typeface="ＭＳ Ｐゴシック" charset="0"/>
                <a:cs typeface="+mn-cs"/>
                <a:sym typeface="Helvetica Light"/>
              </a:rPr>
              <a:t>[Isola et al., 2017]</a:t>
            </a:r>
          </a:p>
        </p:txBody>
      </p:sp>
    </p:spTree>
    <p:extLst>
      <p:ext uri="{BB962C8B-B14F-4D97-AF65-F5344CB8AC3E}">
        <p14:creationId xmlns:p14="http://schemas.microsoft.com/office/powerpoint/2010/main" val="3983538486"/>
      </p:ext>
    </p:extLst>
  </p:cSld>
  <p:clrMapOvr>
    <a:masterClrMapping/>
  </p:clrMapOvr>
  <mc:AlternateContent xmlns:mc="http://schemas.openxmlformats.org/markup-compatibility/2006" xmlns:p14="http://schemas.microsoft.com/office/powerpoint/2010/main">
    <mc:Choice Requires="p14">
      <p:transition spd="med" p14:dur="600"/>
    </mc:Choice>
    <mc:Fallback xmlns="">
      <p:transition spd="med"/>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 name="pasted-image.pdf"/>
          <p:cNvPicPr>
            <a:picLocks noChangeAspect="1"/>
          </p:cNvPicPr>
          <p:nvPr/>
        </p:nvPicPr>
        <p:blipFill>
          <a:blip r:embed="rId2"/>
          <a:stretch>
            <a:fillRect/>
          </a:stretch>
        </p:blipFill>
        <p:spPr>
          <a:xfrm>
            <a:off x="3693943" y="10569441"/>
            <a:ext cx="3830563" cy="998392"/>
          </a:xfrm>
          <a:prstGeom prst="rect">
            <a:avLst/>
          </a:prstGeom>
          <a:ln w="12700">
            <a:miter lim="400000"/>
          </a:ln>
        </p:spPr>
      </p:pic>
      <p:pic>
        <p:nvPicPr>
          <p:cNvPr id="3830" name="pasted-image.pdf"/>
          <p:cNvPicPr>
            <a:picLocks noChangeAspect="1"/>
          </p:cNvPicPr>
          <p:nvPr/>
        </p:nvPicPr>
        <p:blipFill>
          <a:blip r:embed="rId3"/>
          <a:stretch>
            <a:fillRect/>
          </a:stretch>
        </p:blipFill>
        <p:spPr>
          <a:xfrm>
            <a:off x="8002629" y="10419683"/>
            <a:ext cx="1878768" cy="903712"/>
          </a:xfrm>
          <a:prstGeom prst="rect">
            <a:avLst/>
          </a:prstGeom>
          <a:ln w="12700">
            <a:miter lim="400000"/>
          </a:ln>
        </p:spPr>
      </p:pic>
      <p:pic>
        <p:nvPicPr>
          <p:cNvPr id="3831" name="pasted-image.pdf"/>
          <p:cNvPicPr>
            <a:picLocks noChangeAspect="1"/>
          </p:cNvPicPr>
          <p:nvPr/>
        </p:nvPicPr>
        <p:blipFill>
          <a:blip r:embed="rId4"/>
          <a:stretch>
            <a:fillRect/>
          </a:stretch>
        </p:blipFill>
        <p:spPr>
          <a:xfrm>
            <a:off x="22960563" y="10420445"/>
            <a:ext cx="142693" cy="879931"/>
          </a:xfrm>
          <a:prstGeom prst="rect">
            <a:avLst/>
          </a:prstGeom>
          <a:ln w="12700">
            <a:miter lim="400000"/>
          </a:ln>
        </p:spPr>
      </p:pic>
      <p:pic>
        <p:nvPicPr>
          <p:cNvPr id="3832" name="pasted-image.pdf"/>
          <p:cNvPicPr>
            <a:picLocks noChangeAspect="1"/>
          </p:cNvPicPr>
          <p:nvPr/>
        </p:nvPicPr>
        <p:blipFill>
          <a:blip r:embed="rId5"/>
          <a:stretch>
            <a:fillRect/>
          </a:stretch>
        </p:blipFill>
        <p:spPr>
          <a:xfrm>
            <a:off x="10476708" y="10449401"/>
            <a:ext cx="11888573" cy="844296"/>
          </a:xfrm>
          <a:prstGeom prst="rect">
            <a:avLst/>
          </a:prstGeom>
          <a:ln w="12700">
            <a:miter lim="400000"/>
          </a:ln>
        </p:spPr>
      </p:pic>
      <p:sp>
        <p:nvSpPr>
          <p:cNvPr id="3833" name="Shape 3833"/>
          <p:cNvSpPr/>
          <p:nvPr/>
        </p:nvSpPr>
        <p:spPr>
          <a:xfrm>
            <a:off x="11043784" y="8196401"/>
            <a:ext cx="1839109" cy="2255624"/>
          </a:xfrm>
          <a:prstGeom prst="line">
            <a:avLst/>
          </a:prstGeom>
          <a:ln w="101600">
            <a:solidFill>
              <a:schemeClr val="accent6"/>
            </a:solidFill>
            <a:prstDash val="sysDot"/>
            <a:miter lim="400000"/>
            <a:tailEnd type="triangle"/>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834" name="Shape 3834"/>
          <p:cNvSpPr/>
          <p:nvPr/>
        </p:nvSpPr>
        <p:spPr>
          <a:xfrm>
            <a:off x="11373114" y="8277487"/>
            <a:ext cx="8748157" cy="2140445"/>
          </a:xfrm>
          <a:prstGeom prst="line">
            <a:avLst/>
          </a:prstGeom>
          <a:ln w="101600">
            <a:solidFill>
              <a:schemeClr val="accent6"/>
            </a:solidFill>
            <a:prstDash val="sysDot"/>
            <a:miter lim="400000"/>
            <a:tailEnd type="triangle"/>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835" name="Shape 3835"/>
          <p:cNvSpPr/>
          <p:nvPr/>
        </p:nvSpPr>
        <p:spPr>
          <a:xfrm>
            <a:off x="13368912" y="4629724"/>
            <a:ext cx="3994373" cy="3"/>
          </a:xfrm>
          <a:prstGeom prst="line">
            <a:avLst/>
          </a:prstGeom>
          <a:ln w="38100">
            <a:solidFill>
              <a:srgbClr val="000000"/>
            </a:solidFill>
            <a:miter lim="400000"/>
            <a:tailEnd type="stealth"/>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836" name="Shape 3836"/>
          <p:cNvSpPr/>
          <p:nvPr/>
        </p:nvSpPr>
        <p:spPr>
          <a:xfrm rot="10800000">
            <a:off x="15173675" y="3505092"/>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837" name="Shape 3837"/>
          <p:cNvSpPr/>
          <p:nvPr/>
        </p:nvSpPr>
        <p:spPr>
          <a:xfrm rot="10800000">
            <a:off x="15739296" y="3505092"/>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838" name="Shape 3838"/>
          <p:cNvSpPr/>
          <p:nvPr/>
        </p:nvSpPr>
        <p:spPr>
          <a:xfrm rot="10800000">
            <a:off x="14608056" y="3505092"/>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pic>
        <p:nvPicPr>
          <p:cNvPr id="3839" name="pasted-image.pdf"/>
          <p:cNvPicPr>
            <a:picLocks noChangeAspect="1"/>
          </p:cNvPicPr>
          <p:nvPr/>
        </p:nvPicPr>
        <p:blipFill>
          <a:blip r:embed="rId6"/>
          <a:stretch>
            <a:fillRect/>
          </a:stretch>
        </p:blipFill>
        <p:spPr>
          <a:xfrm>
            <a:off x="14984025" y="2398749"/>
            <a:ext cx="764152" cy="658752"/>
          </a:xfrm>
          <a:prstGeom prst="rect">
            <a:avLst/>
          </a:prstGeom>
          <a:ln w="12700">
            <a:miter lim="400000"/>
          </a:ln>
        </p:spPr>
      </p:pic>
      <p:sp>
        <p:nvSpPr>
          <p:cNvPr id="3860" name="Shape 3860"/>
          <p:cNvSpPr/>
          <p:nvPr/>
        </p:nvSpPr>
        <p:spPr>
          <a:xfrm>
            <a:off x="2674593" y="4602149"/>
            <a:ext cx="5712552" cy="1562427"/>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lIns="91395" tIns="45709" rIns="91395" bIns="45709"/>
          <a:lstStyle/>
          <a:p>
            <a:pPr defTabSz="821138">
              <a:defRPr/>
            </a:pPr>
            <a:endParaRPr sz="5101" b="0">
              <a:latin typeface="Helvetica Light"/>
              <a:ea typeface="ＭＳ Ｐゴシック" charset="0"/>
              <a:cs typeface="+mn-cs"/>
              <a:sym typeface="Helvetica Light"/>
            </a:endParaRPr>
          </a:p>
        </p:txBody>
      </p:sp>
      <p:grpSp>
        <p:nvGrpSpPr>
          <p:cNvPr id="3844" name="Group 3844"/>
          <p:cNvGrpSpPr/>
          <p:nvPr/>
        </p:nvGrpSpPr>
        <p:grpSpPr>
          <a:xfrm rot="5400000">
            <a:off x="10917137" y="4412992"/>
            <a:ext cx="3520424" cy="314021"/>
            <a:chOff x="0" y="0"/>
            <a:chExt cx="3520423" cy="314020"/>
          </a:xfrm>
        </p:grpSpPr>
        <p:sp>
          <p:nvSpPr>
            <p:cNvPr id="3841" name="Shape 3841"/>
            <p:cNvSpPr/>
            <p:nvPr/>
          </p:nvSpPr>
          <p:spPr>
            <a:xfrm>
              <a:off x="0" y="26778"/>
              <a:ext cx="3520424" cy="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defTabSz="821138">
                <a:defRPr sz="3200"/>
              </a:pPr>
              <a:endParaRPr sz="3200" b="0">
                <a:latin typeface="Helvetica Light"/>
                <a:ea typeface="ＭＳ Ｐゴシック" charset="0"/>
                <a:cs typeface="+mn-cs"/>
                <a:sym typeface="Helvetica Light"/>
              </a:endParaRPr>
            </a:p>
          </p:txBody>
        </p:sp>
        <p:sp>
          <p:nvSpPr>
            <p:cNvPr id="3842" name="Shape 3842"/>
            <p:cNvSpPr/>
            <p:nvPr/>
          </p:nvSpPr>
          <p:spPr>
            <a:xfrm flipH="1">
              <a:off x="22704" y="0"/>
              <a:ext cx="1" cy="31402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defTabSz="821138">
                <a:defRPr sz="3200"/>
              </a:pPr>
              <a:endParaRPr sz="3200" b="0">
                <a:latin typeface="Helvetica Light"/>
                <a:ea typeface="ＭＳ Ｐゴシック" charset="0"/>
                <a:cs typeface="+mn-cs"/>
                <a:sym typeface="Helvetica Light"/>
              </a:endParaRPr>
            </a:p>
          </p:txBody>
        </p:sp>
        <p:sp>
          <p:nvSpPr>
            <p:cNvPr id="3843" name="Shape 3843"/>
            <p:cNvSpPr/>
            <p:nvPr/>
          </p:nvSpPr>
          <p:spPr>
            <a:xfrm>
              <a:off x="3500345" y="28400"/>
              <a:ext cx="1" cy="25722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defTabSz="821138">
                <a:defRPr sz="3200"/>
              </a:pPr>
              <a:endParaRPr sz="3200" b="0">
                <a:latin typeface="Helvetica Light"/>
                <a:ea typeface="ＭＳ Ｐゴシック" charset="0"/>
                <a:cs typeface="+mn-cs"/>
                <a:sym typeface="Helvetica Light"/>
              </a:endParaRPr>
            </a:p>
          </p:txBody>
        </p:sp>
      </p:grpSp>
      <p:sp>
        <p:nvSpPr>
          <p:cNvPr id="3845" name="Shape 3845"/>
          <p:cNvSpPr/>
          <p:nvPr/>
        </p:nvSpPr>
        <p:spPr>
          <a:xfrm>
            <a:off x="4347456" y="2723679"/>
            <a:ext cx="3994373" cy="3"/>
          </a:xfrm>
          <a:prstGeom prst="line">
            <a:avLst/>
          </a:prstGeom>
          <a:ln w="38100">
            <a:solidFill>
              <a:srgbClr val="000000"/>
            </a:solidFill>
            <a:miter lim="400000"/>
            <a:tailEnd type="stealth"/>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846" name="Shape 3846"/>
          <p:cNvSpPr/>
          <p:nvPr/>
        </p:nvSpPr>
        <p:spPr>
          <a:xfrm rot="10800000">
            <a:off x="6152221"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847" name="Shape 3847"/>
          <p:cNvSpPr/>
          <p:nvPr/>
        </p:nvSpPr>
        <p:spPr>
          <a:xfrm rot="10800000">
            <a:off x="6717840"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848" name="Shape 3848"/>
          <p:cNvSpPr/>
          <p:nvPr/>
        </p:nvSpPr>
        <p:spPr>
          <a:xfrm rot="10800000">
            <a:off x="5586603"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pic>
        <p:nvPicPr>
          <p:cNvPr id="3849" name="pasted-image.pdf"/>
          <p:cNvPicPr>
            <a:picLocks noChangeAspect="1"/>
          </p:cNvPicPr>
          <p:nvPr/>
        </p:nvPicPr>
        <p:blipFill>
          <a:blip r:embed="rId7"/>
          <a:stretch>
            <a:fillRect/>
          </a:stretch>
        </p:blipFill>
        <p:spPr>
          <a:xfrm>
            <a:off x="5988938" y="459088"/>
            <a:ext cx="711453" cy="737803"/>
          </a:xfrm>
          <a:prstGeom prst="rect">
            <a:avLst/>
          </a:prstGeom>
          <a:ln w="12700">
            <a:miter lim="400000"/>
          </a:ln>
        </p:spPr>
      </p:pic>
      <p:pic>
        <p:nvPicPr>
          <p:cNvPr id="3850" name="pasted-image.pdf"/>
          <p:cNvPicPr>
            <a:picLocks noChangeAspect="1"/>
          </p:cNvPicPr>
          <p:nvPr/>
        </p:nvPicPr>
        <p:blipFill>
          <a:blip r:embed="rId8"/>
          <a:stretch>
            <a:fillRect/>
          </a:stretch>
        </p:blipFill>
        <p:spPr>
          <a:xfrm>
            <a:off x="1885209" y="423728"/>
            <a:ext cx="579704" cy="447952"/>
          </a:xfrm>
          <a:prstGeom prst="rect">
            <a:avLst/>
          </a:prstGeom>
          <a:ln w="12700">
            <a:miter lim="400000"/>
          </a:ln>
        </p:spPr>
      </p:pic>
      <p:pic>
        <p:nvPicPr>
          <p:cNvPr id="3851" name="pasted-image.pdf"/>
          <p:cNvPicPr>
            <a:picLocks noChangeAspect="1"/>
          </p:cNvPicPr>
          <p:nvPr/>
        </p:nvPicPr>
        <p:blipFill>
          <a:blip r:embed="rId9"/>
          <a:stretch>
            <a:fillRect/>
          </a:stretch>
        </p:blipFill>
        <p:spPr>
          <a:xfrm>
            <a:off x="9853625" y="281468"/>
            <a:ext cx="1294899" cy="656317"/>
          </a:xfrm>
          <a:prstGeom prst="rect">
            <a:avLst/>
          </a:prstGeom>
          <a:ln w="12700">
            <a:miter lim="400000"/>
          </a:ln>
        </p:spPr>
      </p:pic>
      <p:pic>
        <p:nvPicPr>
          <p:cNvPr id="3852" name="pasted-image-filtered.png"/>
          <p:cNvPicPr>
            <a:picLocks noChangeAspect="1"/>
          </p:cNvPicPr>
          <p:nvPr/>
        </p:nvPicPr>
        <p:blipFill>
          <a:blip r:embed="rId10"/>
          <a:stretch>
            <a:fillRect/>
          </a:stretch>
        </p:blipFill>
        <p:spPr>
          <a:xfrm>
            <a:off x="590529" y="1170769"/>
            <a:ext cx="3251203" cy="3251203"/>
          </a:xfrm>
          <a:prstGeom prst="rect">
            <a:avLst/>
          </a:prstGeom>
          <a:ln w="25400">
            <a:solidFill>
              <a:srgbClr val="000000"/>
            </a:solidFill>
            <a:miter lim="400000"/>
          </a:ln>
        </p:spPr>
      </p:pic>
      <p:pic>
        <p:nvPicPr>
          <p:cNvPr id="3853" name="pasted-image-filtered.png"/>
          <p:cNvPicPr>
            <a:picLocks noChangeAspect="1"/>
          </p:cNvPicPr>
          <p:nvPr/>
        </p:nvPicPr>
        <p:blipFill>
          <a:blip r:embed="rId10"/>
          <a:stretch>
            <a:fillRect/>
          </a:stretch>
        </p:blipFill>
        <p:spPr>
          <a:xfrm>
            <a:off x="8828159" y="4667660"/>
            <a:ext cx="3251203" cy="3251203"/>
          </a:xfrm>
          <a:prstGeom prst="rect">
            <a:avLst/>
          </a:prstGeom>
          <a:ln w="101600">
            <a:solidFill>
              <a:schemeClr val="accent6"/>
            </a:solidFill>
            <a:prstDash val="sysDot"/>
            <a:miter lim="400000"/>
          </a:ln>
        </p:spPr>
      </p:pic>
      <p:pic>
        <p:nvPicPr>
          <p:cNvPr id="3854" name="pasted-image-enhanced.png"/>
          <p:cNvPicPr>
            <a:picLocks noChangeAspect="1"/>
          </p:cNvPicPr>
          <p:nvPr/>
        </p:nvPicPr>
        <p:blipFill>
          <a:blip r:embed="rId11"/>
          <a:srcRect t="34404" r="47805" b="23439"/>
          <a:stretch>
            <a:fillRect/>
          </a:stretch>
        </p:blipFill>
        <p:spPr>
          <a:xfrm rot="5400000">
            <a:off x="8871970" y="969216"/>
            <a:ext cx="3258221" cy="3508763"/>
          </a:xfrm>
          <a:prstGeom prst="rect">
            <a:avLst/>
          </a:prstGeom>
          <a:ln w="25400">
            <a:solidFill>
              <a:srgbClr val="000000"/>
            </a:solidFill>
            <a:miter lim="400000"/>
          </a:ln>
        </p:spPr>
      </p:pic>
      <p:sp>
        <p:nvSpPr>
          <p:cNvPr id="3855" name="Shape 3855"/>
          <p:cNvSpPr/>
          <p:nvPr/>
        </p:nvSpPr>
        <p:spPr>
          <a:xfrm>
            <a:off x="12652556" y="10464620"/>
            <a:ext cx="503501" cy="803731"/>
          </a:xfrm>
          <a:prstGeom prst="rect">
            <a:avLst/>
          </a:prstGeom>
          <a:ln w="76200">
            <a:solidFill>
              <a:schemeClr val="accent6"/>
            </a:solidFill>
            <a:miter lim="400000"/>
          </a:ln>
        </p:spPr>
        <p:txBody>
          <a:bodyPr lIns="71413" tIns="71413" rIns="71413" bIns="71413" anchor="ctr"/>
          <a:lstStyle/>
          <a:p>
            <a:pPr defTabSz="821138">
              <a:defRPr sz="3200">
                <a:solidFill>
                  <a:srgbClr val="0365C0"/>
                </a:solidFill>
              </a:defRPr>
            </a:pPr>
            <a:endParaRPr sz="3200" b="0">
              <a:solidFill>
                <a:srgbClr val="0365C0"/>
              </a:solidFill>
              <a:latin typeface="Helvetica Light"/>
              <a:ea typeface="ＭＳ Ｐゴシック" charset="0"/>
              <a:cs typeface="+mn-cs"/>
              <a:sym typeface="Helvetica Light"/>
            </a:endParaRPr>
          </a:p>
        </p:txBody>
      </p:sp>
      <p:sp>
        <p:nvSpPr>
          <p:cNvPr id="3856" name="Shape 3856"/>
          <p:cNvSpPr/>
          <p:nvPr/>
        </p:nvSpPr>
        <p:spPr>
          <a:xfrm>
            <a:off x="20396243" y="10458569"/>
            <a:ext cx="503504" cy="803731"/>
          </a:xfrm>
          <a:prstGeom prst="rect">
            <a:avLst/>
          </a:prstGeom>
          <a:ln w="76200">
            <a:solidFill>
              <a:schemeClr val="accent6"/>
            </a:solidFill>
            <a:miter lim="400000"/>
          </a:ln>
        </p:spPr>
        <p:txBody>
          <a:bodyPr lIns="71413" tIns="71413" rIns="71413" bIns="71413" anchor="ctr"/>
          <a:lstStyle/>
          <a:p>
            <a:pPr defTabSz="821138">
              <a:defRPr sz="3200">
                <a:solidFill>
                  <a:srgbClr val="0365C0"/>
                </a:solidFill>
              </a:defRPr>
            </a:pPr>
            <a:endParaRPr sz="3200" b="0">
              <a:solidFill>
                <a:srgbClr val="0365C0"/>
              </a:solidFill>
              <a:latin typeface="Helvetica Light"/>
              <a:ea typeface="ＭＳ Ｐゴシック" charset="0"/>
              <a:cs typeface="+mn-cs"/>
              <a:sym typeface="Helvetica Light"/>
            </a:endParaRPr>
          </a:p>
        </p:txBody>
      </p:sp>
      <p:sp>
        <p:nvSpPr>
          <p:cNvPr id="3857" name="Shape 3857"/>
          <p:cNvSpPr/>
          <p:nvPr/>
        </p:nvSpPr>
        <p:spPr>
          <a:xfrm>
            <a:off x="16475719" y="4089408"/>
            <a:ext cx="6408195" cy="1080592"/>
          </a:xfrm>
          <a:prstGeom prst="rect">
            <a:avLst/>
          </a:prstGeom>
          <a:ln w="12700">
            <a:miter lim="400000"/>
          </a:ln>
          <a:extLst>
            <a:ext uri="{C572A759-6A51-4108-AA02-DFA0A04FC94B}">
              <ma14:wrappingTextBoxFlag xmlns="" xmlns:ma14="http://schemas.microsoft.com/office/mac/drawingml/2011/main" val="1"/>
            </a:ext>
          </a:extLst>
        </p:spPr>
        <p:txBody>
          <a:bodyPr lIns="71413" tIns="71413" rIns="71413" bIns="71413" anchor="ctr"/>
          <a:lstStyle/>
          <a:p>
            <a:pPr defTabSz="821138">
              <a:defRPr sz="6000"/>
            </a:pPr>
            <a:r>
              <a:rPr>
                <a:solidFill>
                  <a:srgbClr val="C82506"/>
                </a:solidFill>
                <a:latin typeface="Helvetica"/>
                <a:ea typeface="Helvetica"/>
                <a:cs typeface="Helvetica"/>
                <a:sym typeface="Helvetica"/>
              </a:rPr>
              <a:t>fake</a:t>
            </a:r>
            <a:r>
              <a:rPr b="0">
                <a:latin typeface="Helvetica Light"/>
                <a:ea typeface="ＭＳ Ｐゴシック" charset="0"/>
                <a:cs typeface="+mn-cs"/>
                <a:sym typeface="Helvetica Light"/>
              </a:rPr>
              <a:t> </a:t>
            </a:r>
            <a:r>
              <a:rPr b="0" i="1">
                <a:latin typeface="Helvetica Light"/>
                <a:ea typeface="ＭＳ Ｐゴシック" charset="0"/>
                <a:cs typeface="+mn-cs"/>
                <a:sym typeface="Helvetica Light"/>
              </a:rPr>
              <a:t>pair</a:t>
            </a:r>
          </a:p>
        </p:txBody>
      </p:sp>
      <p:sp>
        <p:nvSpPr>
          <p:cNvPr id="3858" name="Shape 3858"/>
          <p:cNvSpPr/>
          <p:nvPr/>
        </p:nvSpPr>
        <p:spPr>
          <a:xfrm>
            <a:off x="18326878" y="12153516"/>
            <a:ext cx="5841293" cy="790552"/>
          </a:xfrm>
          <a:prstGeom prst="rect">
            <a:avLst/>
          </a:prstGeom>
          <a:ln w="12700">
            <a:miter lim="400000"/>
          </a:ln>
          <a:extLst>
            <a:ext uri="{C572A759-6A51-4108-AA02-DFA0A04FC94B}">
              <ma14:wrappingTextBoxFlag xmlns="" xmlns:ma14="http://schemas.microsoft.com/office/mac/drawingml/2011/main" val="1"/>
            </a:ext>
          </a:extLst>
        </p:spPr>
        <p:txBody>
          <a:bodyPr wrap="none" lIns="71413" tIns="71413" rIns="71413" bIns="71413" anchor="ctr">
            <a:spAutoFit/>
          </a:bodyPr>
          <a:lstStyle>
            <a:lvl1pPr>
              <a:defRPr sz="4200"/>
            </a:lvl1pPr>
          </a:lstStyle>
          <a:p>
            <a:pPr defTabSz="821138">
              <a:defRPr/>
            </a:pPr>
            <a:r>
              <a:rPr b="0">
                <a:latin typeface="Helvetica Light"/>
                <a:ea typeface="ＭＳ Ｐゴシック" charset="0"/>
                <a:cs typeface="+mn-cs"/>
                <a:sym typeface="Helvetica Light"/>
              </a:rPr>
              <a:t>[Goodfellow et al., 2014]</a:t>
            </a:r>
          </a:p>
        </p:txBody>
      </p:sp>
      <p:sp>
        <p:nvSpPr>
          <p:cNvPr id="3859" name="Shape 3859"/>
          <p:cNvSpPr/>
          <p:nvPr/>
        </p:nvSpPr>
        <p:spPr>
          <a:xfrm>
            <a:off x="19888388" y="12870868"/>
            <a:ext cx="4318440" cy="790552"/>
          </a:xfrm>
          <a:prstGeom prst="rect">
            <a:avLst/>
          </a:prstGeom>
          <a:ln w="12700">
            <a:miter lim="400000"/>
          </a:ln>
          <a:extLst>
            <a:ext uri="{C572A759-6A51-4108-AA02-DFA0A04FC94B}">
              <ma14:wrappingTextBoxFlag xmlns="" xmlns:ma14="http://schemas.microsoft.com/office/mac/drawingml/2011/main" val="1"/>
            </a:ext>
          </a:extLst>
        </p:spPr>
        <p:txBody>
          <a:bodyPr wrap="none" lIns="71413" tIns="71413" rIns="71413" bIns="71413" anchor="ctr">
            <a:spAutoFit/>
          </a:bodyPr>
          <a:lstStyle>
            <a:lvl1pPr>
              <a:defRPr sz="4200"/>
            </a:lvl1pPr>
          </a:lstStyle>
          <a:p>
            <a:pPr defTabSz="821138">
              <a:defRPr/>
            </a:pPr>
            <a:r>
              <a:rPr b="0">
                <a:latin typeface="Helvetica Light"/>
                <a:ea typeface="ＭＳ Ｐゴシック" charset="0"/>
                <a:cs typeface="+mn-cs"/>
                <a:sym typeface="Helvetica Light"/>
              </a:rPr>
              <a:t>[Isola et al., 2017]</a:t>
            </a:r>
          </a:p>
        </p:txBody>
      </p:sp>
    </p:spTree>
    <p:extLst>
      <p:ext uri="{BB962C8B-B14F-4D97-AF65-F5344CB8AC3E}">
        <p14:creationId xmlns:p14="http://schemas.microsoft.com/office/powerpoint/2010/main" val="1201070659"/>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2" name="pasted-image.pdf"/>
          <p:cNvPicPr>
            <a:picLocks noChangeAspect="1"/>
          </p:cNvPicPr>
          <p:nvPr/>
        </p:nvPicPr>
        <p:blipFill>
          <a:blip r:embed="rId2"/>
          <a:stretch>
            <a:fillRect/>
          </a:stretch>
        </p:blipFill>
        <p:spPr>
          <a:xfrm>
            <a:off x="3693943" y="10569441"/>
            <a:ext cx="3830563" cy="998392"/>
          </a:xfrm>
          <a:prstGeom prst="rect">
            <a:avLst/>
          </a:prstGeom>
          <a:ln w="12700">
            <a:miter lim="400000"/>
          </a:ln>
        </p:spPr>
      </p:pic>
      <p:pic>
        <p:nvPicPr>
          <p:cNvPr id="3863" name="pasted-image.pdf"/>
          <p:cNvPicPr>
            <a:picLocks noChangeAspect="1"/>
          </p:cNvPicPr>
          <p:nvPr/>
        </p:nvPicPr>
        <p:blipFill>
          <a:blip r:embed="rId3"/>
          <a:stretch>
            <a:fillRect/>
          </a:stretch>
        </p:blipFill>
        <p:spPr>
          <a:xfrm>
            <a:off x="8002629" y="10419683"/>
            <a:ext cx="1878768" cy="903712"/>
          </a:xfrm>
          <a:prstGeom prst="rect">
            <a:avLst/>
          </a:prstGeom>
          <a:ln w="12700">
            <a:miter lim="400000"/>
          </a:ln>
        </p:spPr>
      </p:pic>
      <p:pic>
        <p:nvPicPr>
          <p:cNvPr id="3864" name="pasted-image.pdf"/>
          <p:cNvPicPr>
            <a:picLocks noChangeAspect="1"/>
          </p:cNvPicPr>
          <p:nvPr/>
        </p:nvPicPr>
        <p:blipFill>
          <a:blip r:embed="rId4"/>
          <a:stretch>
            <a:fillRect/>
          </a:stretch>
        </p:blipFill>
        <p:spPr>
          <a:xfrm>
            <a:off x="22960563" y="10420445"/>
            <a:ext cx="142693" cy="879931"/>
          </a:xfrm>
          <a:prstGeom prst="rect">
            <a:avLst/>
          </a:prstGeom>
          <a:ln w="12700">
            <a:miter lim="400000"/>
          </a:ln>
        </p:spPr>
      </p:pic>
      <p:pic>
        <p:nvPicPr>
          <p:cNvPr id="3865" name="pasted-image.pdf"/>
          <p:cNvPicPr>
            <a:picLocks noChangeAspect="1"/>
          </p:cNvPicPr>
          <p:nvPr/>
        </p:nvPicPr>
        <p:blipFill>
          <a:blip r:embed="rId5"/>
          <a:stretch>
            <a:fillRect/>
          </a:stretch>
        </p:blipFill>
        <p:spPr>
          <a:xfrm>
            <a:off x="10476708" y="10449401"/>
            <a:ext cx="11888573" cy="844296"/>
          </a:xfrm>
          <a:prstGeom prst="rect">
            <a:avLst/>
          </a:prstGeom>
          <a:ln w="12700">
            <a:miter lim="400000"/>
          </a:ln>
        </p:spPr>
      </p:pic>
      <p:sp>
        <p:nvSpPr>
          <p:cNvPr id="3866" name="Shape 3866"/>
          <p:cNvSpPr/>
          <p:nvPr/>
        </p:nvSpPr>
        <p:spPr>
          <a:xfrm>
            <a:off x="11043784" y="8196401"/>
            <a:ext cx="1839109" cy="2255624"/>
          </a:xfrm>
          <a:prstGeom prst="line">
            <a:avLst/>
          </a:prstGeom>
          <a:ln w="101600">
            <a:solidFill>
              <a:schemeClr val="accent6"/>
            </a:solidFill>
            <a:prstDash val="sysDot"/>
            <a:miter lim="400000"/>
            <a:tailEnd type="triangle"/>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867" name="Shape 3867"/>
          <p:cNvSpPr/>
          <p:nvPr/>
        </p:nvSpPr>
        <p:spPr>
          <a:xfrm>
            <a:off x="11373114" y="8277487"/>
            <a:ext cx="8748157" cy="2140445"/>
          </a:xfrm>
          <a:prstGeom prst="line">
            <a:avLst/>
          </a:prstGeom>
          <a:ln w="101600">
            <a:solidFill>
              <a:schemeClr val="accent6"/>
            </a:solidFill>
            <a:prstDash val="sysDot"/>
            <a:miter lim="400000"/>
            <a:tailEnd type="triangle"/>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868" name="Shape 3868"/>
          <p:cNvSpPr/>
          <p:nvPr/>
        </p:nvSpPr>
        <p:spPr>
          <a:xfrm>
            <a:off x="13368912" y="4629724"/>
            <a:ext cx="3994373" cy="3"/>
          </a:xfrm>
          <a:prstGeom prst="line">
            <a:avLst/>
          </a:prstGeom>
          <a:ln w="38100">
            <a:solidFill>
              <a:srgbClr val="000000"/>
            </a:solidFill>
            <a:miter lim="400000"/>
            <a:tailEnd type="stealth"/>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869" name="Shape 3869"/>
          <p:cNvSpPr/>
          <p:nvPr/>
        </p:nvSpPr>
        <p:spPr>
          <a:xfrm rot="10800000">
            <a:off x="15173675" y="3505092"/>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870" name="Shape 3870"/>
          <p:cNvSpPr/>
          <p:nvPr/>
        </p:nvSpPr>
        <p:spPr>
          <a:xfrm rot="10800000">
            <a:off x="15739296" y="3505092"/>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871" name="Shape 3871"/>
          <p:cNvSpPr/>
          <p:nvPr/>
        </p:nvSpPr>
        <p:spPr>
          <a:xfrm rot="10800000">
            <a:off x="14608056" y="3505092"/>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pic>
        <p:nvPicPr>
          <p:cNvPr id="3872" name="pasted-image.pdf"/>
          <p:cNvPicPr>
            <a:picLocks noChangeAspect="1"/>
          </p:cNvPicPr>
          <p:nvPr/>
        </p:nvPicPr>
        <p:blipFill>
          <a:blip r:embed="rId6"/>
          <a:stretch>
            <a:fillRect/>
          </a:stretch>
        </p:blipFill>
        <p:spPr>
          <a:xfrm>
            <a:off x="14984025" y="2398749"/>
            <a:ext cx="764152" cy="658752"/>
          </a:xfrm>
          <a:prstGeom prst="rect">
            <a:avLst/>
          </a:prstGeom>
          <a:ln w="12700">
            <a:miter lim="400000"/>
          </a:ln>
        </p:spPr>
      </p:pic>
      <p:sp>
        <p:nvSpPr>
          <p:cNvPr id="3893" name="Shape 3893"/>
          <p:cNvSpPr/>
          <p:nvPr/>
        </p:nvSpPr>
        <p:spPr>
          <a:xfrm>
            <a:off x="2674593" y="4602149"/>
            <a:ext cx="5712552" cy="1562427"/>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lIns="91395" tIns="45709" rIns="91395" bIns="45709"/>
          <a:lstStyle/>
          <a:p>
            <a:pPr defTabSz="821138">
              <a:defRPr/>
            </a:pPr>
            <a:endParaRPr sz="5101" b="0">
              <a:latin typeface="Helvetica Light"/>
              <a:ea typeface="ＭＳ Ｐゴシック" charset="0"/>
              <a:cs typeface="+mn-cs"/>
              <a:sym typeface="Helvetica Light"/>
            </a:endParaRPr>
          </a:p>
        </p:txBody>
      </p:sp>
      <p:grpSp>
        <p:nvGrpSpPr>
          <p:cNvPr id="3877" name="Group 3877"/>
          <p:cNvGrpSpPr/>
          <p:nvPr/>
        </p:nvGrpSpPr>
        <p:grpSpPr>
          <a:xfrm rot="5400000">
            <a:off x="10917137" y="4412992"/>
            <a:ext cx="3520424" cy="314021"/>
            <a:chOff x="0" y="0"/>
            <a:chExt cx="3520423" cy="314020"/>
          </a:xfrm>
        </p:grpSpPr>
        <p:sp>
          <p:nvSpPr>
            <p:cNvPr id="3874" name="Shape 3874"/>
            <p:cNvSpPr/>
            <p:nvPr/>
          </p:nvSpPr>
          <p:spPr>
            <a:xfrm>
              <a:off x="0" y="26778"/>
              <a:ext cx="3520424" cy="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defTabSz="821138">
                <a:defRPr sz="3200"/>
              </a:pPr>
              <a:endParaRPr sz="3200" b="0">
                <a:latin typeface="Helvetica Light"/>
                <a:ea typeface="ＭＳ Ｐゴシック" charset="0"/>
                <a:cs typeface="+mn-cs"/>
                <a:sym typeface="Helvetica Light"/>
              </a:endParaRPr>
            </a:p>
          </p:txBody>
        </p:sp>
        <p:sp>
          <p:nvSpPr>
            <p:cNvPr id="3875" name="Shape 3875"/>
            <p:cNvSpPr/>
            <p:nvPr/>
          </p:nvSpPr>
          <p:spPr>
            <a:xfrm flipH="1">
              <a:off x="22704" y="0"/>
              <a:ext cx="1" cy="31402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defTabSz="821138">
                <a:defRPr sz="3200"/>
              </a:pPr>
              <a:endParaRPr sz="3200" b="0">
                <a:latin typeface="Helvetica Light"/>
                <a:ea typeface="ＭＳ Ｐゴシック" charset="0"/>
                <a:cs typeface="+mn-cs"/>
                <a:sym typeface="Helvetica Light"/>
              </a:endParaRPr>
            </a:p>
          </p:txBody>
        </p:sp>
        <p:sp>
          <p:nvSpPr>
            <p:cNvPr id="3876" name="Shape 3876"/>
            <p:cNvSpPr/>
            <p:nvPr/>
          </p:nvSpPr>
          <p:spPr>
            <a:xfrm>
              <a:off x="3500345" y="28400"/>
              <a:ext cx="1" cy="25722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defTabSz="821138">
                <a:defRPr sz="3200"/>
              </a:pPr>
              <a:endParaRPr sz="3200" b="0">
                <a:latin typeface="Helvetica Light"/>
                <a:ea typeface="ＭＳ Ｐゴシック" charset="0"/>
                <a:cs typeface="+mn-cs"/>
                <a:sym typeface="Helvetica Light"/>
              </a:endParaRPr>
            </a:p>
          </p:txBody>
        </p:sp>
      </p:grpSp>
      <p:sp>
        <p:nvSpPr>
          <p:cNvPr id="3878" name="Shape 3878"/>
          <p:cNvSpPr/>
          <p:nvPr/>
        </p:nvSpPr>
        <p:spPr>
          <a:xfrm>
            <a:off x="4347456" y="2723679"/>
            <a:ext cx="3994373" cy="3"/>
          </a:xfrm>
          <a:prstGeom prst="line">
            <a:avLst/>
          </a:prstGeom>
          <a:ln w="38100">
            <a:solidFill>
              <a:srgbClr val="000000"/>
            </a:solidFill>
            <a:miter lim="400000"/>
            <a:tailEnd type="stealth"/>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879" name="Shape 3879"/>
          <p:cNvSpPr/>
          <p:nvPr/>
        </p:nvSpPr>
        <p:spPr>
          <a:xfrm rot="10800000">
            <a:off x="6152221"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880" name="Shape 3880"/>
          <p:cNvSpPr/>
          <p:nvPr/>
        </p:nvSpPr>
        <p:spPr>
          <a:xfrm rot="10800000">
            <a:off x="6717840"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881" name="Shape 3881"/>
          <p:cNvSpPr/>
          <p:nvPr/>
        </p:nvSpPr>
        <p:spPr>
          <a:xfrm rot="10800000">
            <a:off x="5586603"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pic>
        <p:nvPicPr>
          <p:cNvPr id="3882" name="pasted-image.pdf"/>
          <p:cNvPicPr>
            <a:picLocks noChangeAspect="1"/>
          </p:cNvPicPr>
          <p:nvPr/>
        </p:nvPicPr>
        <p:blipFill>
          <a:blip r:embed="rId7"/>
          <a:stretch>
            <a:fillRect/>
          </a:stretch>
        </p:blipFill>
        <p:spPr>
          <a:xfrm>
            <a:off x="5988938" y="459088"/>
            <a:ext cx="711453" cy="737803"/>
          </a:xfrm>
          <a:prstGeom prst="rect">
            <a:avLst/>
          </a:prstGeom>
          <a:ln w="12700">
            <a:miter lim="400000"/>
          </a:ln>
        </p:spPr>
      </p:pic>
      <p:pic>
        <p:nvPicPr>
          <p:cNvPr id="3883" name="pasted-image.pdf"/>
          <p:cNvPicPr>
            <a:picLocks noChangeAspect="1"/>
          </p:cNvPicPr>
          <p:nvPr/>
        </p:nvPicPr>
        <p:blipFill>
          <a:blip r:embed="rId8"/>
          <a:stretch>
            <a:fillRect/>
          </a:stretch>
        </p:blipFill>
        <p:spPr>
          <a:xfrm>
            <a:off x="1885209" y="423728"/>
            <a:ext cx="579704" cy="447952"/>
          </a:xfrm>
          <a:prstGeom prst="rect">
            <a:avLst/>
          </a:prstGeom>
          <a:ln w="12700">
            <a:miter lim="400000"/>
          </a:ln>
        </p:spPr>
      </p:pic>
      <p:pic>
        <p:nvPicPr>
          <p:cNvPr id="3884" name="pasted-image.pdf"/>
          <p:cNvPicPr>
            <a:picLocks noChangeAspect="1"/>
          </p:cNvPicPr>
          <p:nvPr/>
        </p:nvPicPr>
        <p:blipFill>
          <a:blip r:embed="rId9"/>
          <a:stretch>
            <a:fillRect/>
          </a:stretch>
        </p:blipFill>
        <p:spPr>
          <a:xfrm>
            <a:off x="9853625" y="281468"/>
            <a:ext cx="1294899" cy="656317"/>
          </a:xfrm>
          <a:prstGeom prst="rect">
            <a:avLst/>
          </a:prstGeom>
          <a:ln w="12700">
            <a:miter lim="400000"/>
          </a:ln>
        </p:spPr>
      </p:pic>
      <p:pic>
        <p:nvPicPr>
          <p:cNvPr id="3885" name="pasted-image-filtered.png"/>
          <p:cNvPicPr>
            <a:picLocks noChangeAspect="1"/>
          </p:cNvPicPr>
          <p:nvPr/>
        </p:nvPicPr>
        <p:blipFill>
          <a:blip r:embed="rId10"/>
          <a:stretch>
            <a:fillRect/>
          </a:stretch>
        </p:blipFill>
        <p:spPr>
          <a:xfrm>
            <a:off x="590529" y="1170769"/>
            <a:ext cx="3251203" cy="3251203"/>
          </a:xfrm>
          <a:prstGeom prst="rect">
            <a:avLst/>
          </a:prstGeom>
          <a:ln w="25400">
            <a:solidFill>
              <a:srgbClr val="000000"/>
            </a:solidFill>
            <a:miter lim="400000"/>
          </a:ln>
        </p:spPr>
      </p:pic>
      <p:pic>
        <p:nvPicPr>
          <p:cNvPr id="3886" name="pasted-image-filtered.png"/>
          <p:cNvPicPr>
            <a:picLocks noChangeAspect="1"/>
          </p:cNvPicPr>
          <p:nvPr/>
        </p:nvPicPr>
        <p:blipFill>
          <a:blip r:embed="rId10"/>
          <a:stretch>
            <a:fillRect/>
          </a:stretch>
        </p:blipFill>
        <p:spPr>
          <a:xfrm>
            <a:off x="8828159" y="4667660"/>
            <a:ext cx="3251203" cy="3251203"/>
          </a:xfrm>
          <a:prstGeom prst="rect">
            <a:avLst/>
          </a:prstGeom>
          <a:ln w="101600">
            <a:solidFill>
              <a:schemeClr val="accent6"/>
            </a:solidFill>
            <a:prstDash val="sysDot"/>
            <a:miter lim="400000"/>
          </a:ln>
        </p:spPr>
      </p:pic>
      <p:sp>
        <p:nvSpPr>
          <p:cNvPr id="3887" name="Shape 3887"/>
          <p:cNvSpPr/>
          <p:nvPr/>
        </p:nvSpPr>
        <p:spPr>
          <a:xfrm>
            <a:off x="12652556" y="10464620"/>
            <a:ext cx="503501" cy="803731"/>
          </a:xfrm>
          <a:prstGeom prst="rect">
            <a:avLst/>
          </a:prstGeom>
          <a:ln w="76200">
            <a:solidFill>
              <a:schemeClr val="accent6"/>
            </a:solidFill>
            <a:miter lim="400000"/>
          </a:ln>
        </p:spPr>
        <p:txBody>
          <a:bodyPr lIns="71413" tIns="71413" rIns="71413" bIns="71413" anchor="ctr"/>
          <a:lstStyle/>
          <a:p>
            <a:pPr defTabSz="821138">
              <a:defRPr sz="3200">
                <a:solidFill>
                  <a:srgbClr val="0365C0"/>
                </a:solidFill>
              </a:defRPr>
            </a:pPr>
            <a:endParaRPr sz="3200" b="0">
              <a:solidFill>
                <a:srgbClr val="0365C0"/>
              </a:solidFill>
              <a:latin typeface="Helvetica Light"/>
              <a:ea typeface="ＭＳ Ｐゴシック" charset="0"/>
              <a:cs typeface="+mn-cs"/>
              <a:sym typeface="Helvetica Light"/>
            </a:endParaRPr>
          </a:p>
        </p:txBody>
      </p:sp>
      <p:sp>
        <p:nvSpPr>
          <p:cNvPr id="3888" name="Shape 3888"/>
          <p:cNvSpPr/>
          <p:nvPr/>
        </p:nvSpPr>
        <p:spPr>
          <a:xfrm>
            <a:off x="20396243" y="10458569"/>
            <a:ext cx="503504" cy="803731"/>
          </a:xfrm>
          <a:prstGeom prst="rect">
            <a:avLst/>
          </a:prstGeom>
          <a:ln w="76200">
            <a:solidFill>
              <a:schemeClr val="accent6"/>
            </a:solidFill>
            <a:miter lim="400000"/>
          </a:ln>
        </p:spPr>
        <p:txBody>
          <a:bodyPr lIns="71413" tIns="71413" rIns="71413" bIns="71413" anchor="ctr"/>
          <a:lstStyle/>
          <a:p>
            <a:pPr defTabSz="821138">
              <a:defRPr sz="3200">
                <a:solidFill>
                  <a:srgbClr val="0365C0"/>
                </a:solidFill>
              </a:defRPr>
            </a:pPr>
            <a:endParaRPr sz="3200" b="0">
              <a:solidFill>
                <a:srgbClr val="0365C0"/>
              </a:solidFill>
              <a:latin typeface="Helvetica Light"/>
              <a:ea typeface="ＭＳ Ｐゴシック" charset="0"/>
              <a:cs typeface="+mn-cs"/>
              <a:sym typeface="Helvetica Light"/>
            </a:endParaRPr>
          </a:p>
        </p:txBody>
      </p:sp>
      <p:sp>
        <p:nvSpPr>
          <p:cNvPr id="3889" name="Shape 3889"/>
          <p:cNvSpPr/>
          <p:nvPr/>
        </p:nvSpPr>
        <p:spPr>
          <a:xfrm>
            <a:off x="16475719" y="4089408"/>
            <a:ext cx="6408195" cy="1080592"/>
          </a:xfrm>
          <a:prstGeom prst="rect">
            <a:avLst/>
          </a:prstGeom>
          <a:ln w="12700">
            <a:miter lim="400000"/>
          </a:ln>
          <a:extLst>
            <a:ext uri="{C572A759-6A51-4108-AA02-DFA0A04FC94B}">
              <ma14:wrappingTextBoxFlag xmlns="" xmlns:ma14="http://schemas.microsoft.com/office/mac/drawingml/2011/main" val="1"/>
            </a:ext>
          </a:extLst>
        </p:spPr>
        <p:txBody>
          <a:bodyPr lIns="71413" tIns="71413" rIns="71413" bIns="71413" anchor="ctr"/>
          <a:lstStyle/>
          <a:p>
            <a:pPr defTabSz="821138">
              <a:defRPr sz="6000"/>
            </a:pPr>
            <a:r>
              <a:rPr>
                <a:solidFill>
                  <a:srgbClr val="00882B"/>
                </a:solidFill>
                <a:latin typeface="Helvetica"/>
                <a:ea typeface="Helvetica"/>
                <a:cs typeface="Helvetica"/>
                <a:sym typeface="Helvetica"/>
              </a:rPr>
              <a:t>real</a:t>
            </a:r>
            <a:r>
              <a:rPr b="0">
                <a:latin typeface="Helvetica Light"/>
                <a:ea typeface="ＭＳ Ｐゴシック" charset="0"/>
                <a:cs typeface="+mn-cs"/>
                <a:sym typeface="Helvetica Light"/>
              </a:rPr>
              <a:t> </a:t>
            </a:r>
            <a:r>
              <a:rPr b="0" i="1">
                <a:latin typeface="Helvetica Light"/>
                <a:ea typeface="ＭＳ Ｐゴシック" charset="0"/>
                <a:cs typeface="+mn-cs"/>
                <a:sym typeface="Helvetica Light"/>
              </a:rPr>
              <a:t>pair</a:t>
            </a:r>
          </a:p>
        </p:txBody>
      </p:sp>
      <p:pic>
        <p:nvPicPr>
          <p:cNvPr id="3890" name="pasted-image.png"/>
          <p:cNvPicPr>
            <a:picLocks noChangeAspect="1"/>
          </p:cNvPicPr>
          <p:nvPr/>
        </p:nvPicPr>
        <p:blipFill>
          <a:blip r:embed="rId11"/>
          <a:stretch>
            <a:fillRect/>
          </a:stretch>
        </p:blipFill>
        <p:spPr>
          <a:xfrm>
            <a:off x="8847599" y="1170769"/>
            <a:ext cx="3251203" cy="3251203"/>
          </a:xfrm>
          <a:prstGeom prst="rect">
            <a:avLst/>
          </a:prstGeom>
          <a:ln w="25400">
            <a:solidFill>
              <a:srgbClr val="000000"/>
            </a:solidFill>
            <a:miter lim="400000"/>
          </a:ln>
        </p:spPr>
      </p:pic>
      <p:sp>
        <p:nvSpPr>
          <p:cNvPr id="3891" name="Shape 3891"/>
          <p:cNvSpPr/>
          <p:nvPr/>
        </p:nvSpPr>
        <p:spPr>
          <a:xfrm>
            <a:off x="18326878" y="12153516"/>
            <a:ext cx="5841293" cy="790552"/>
          </a:xfrm>
          <a:prstGeom prst="rect">
            <a:avLst/>
          </a:prstGeom>
          <a:ln w="12700">
            <a:miter lim="400000"/>
          </a:ln>
          <a:extLst>
            <a:ext uri="{C572A759-6A51-4108-AA02-DFA0A04FC94B}">
              <ma14:wrappingTextBoxFlag xmlns="" xmlns:ma14="http://schemas.microsoft.com/office/mac/drawingml/2011/main" val="1"/>
            </a:ext>
          </a:extLst>
        </p:spPr>
        <p:txBody>
          <a:bodyPr wrap="none" lIns="71413" tIns="71413" rIns="71413" bIns="71413" anchor="ctr">
            <a:spAutoFit/>
          </a:bodyPr>
          <a:lstStyle>
            <a:lvl1pPr>
              <a:defRPr sz="4200"/>
            </a:lvl1pPr>
          </a:lstStyle>
          <a:p>
            <a:pPr defTabSz="821138">
              <a:defRPr/>
            </a:pPr>
            <a:r>
              <a:rPr b="0">
                <a:latin typeface="Helvetica Light"/>
                <a:ea typeface="ＭＳ Ｐゴシック" charset="0"/>
                <a:cs typeface="+mn-cs"/>
                <a:sym typeface="Helvetica Light"/>
              </a:rPr>
              <a:t>[Goodfellow et al., 2014]</a:t>
            </a:r>
          </a:p>
        </p:txBody>
      </p:sp>
      <p:sp>
        <p:nvSpPr>
          <p:cNvPr id="3892" name="Shape 3892"/>
          <p:cNvSpPr/>
          <p:nvPr/>
        </p:nvSpPr>
        <p:spPr>
          <a:xfrm>
            <a:off x="19888388" y="12870868"/>
            <a:ext cx="4318440" cy="790552"/>
          </a:xfrm>
          <a:prstGeom prst="rect">
            <a:avLst/>
          </a:prstGeom>
          <a:ln w="12700">
            <a:miter lim="400000"/>
          </a:ln>
          <a:extLst>
            <a:ext uri="{C572A759-6A51-4108-AA02-DFA0A04FC94B}">
              <ma14:wrappingTextBoxFlag xmlns="" xmlns:ma14="http://schemas.microsoft.com/office/mac/drawingml/2011/main" val="1"/>
            </a:ext>
          </a:extLst>
        </p:spPr>
        <p:txBody>
          <a:bodyPr wrap="none" lIns="71413" tIns="71413" rIns="71413" bIns="71413" anchor="ctr">
            <a:spAutoFit/>
          </a:bodyPr>
          <a:lstStyle>
            <a:lvl1pPr>
              <a:defRPr sz="4200"/>
            </a:lvl1pPr>
          </a:lstStyle>
          <a:p>
            <a:pPr defTabSz="821138">
              <a:defRPr/>
            </a:pPr>
            <a:r>
              <a:rPr b="0">
                <a:latin typeface="Helvetica Light"/>
                <a:ea typeface="ＭＳ Ｐゴシック" charset="0"/>
                <a:cs typeface="+mn-cs"/>
                <a:sym typeface="Helvetica Light"/>
              </a:rPr>
              <a:t>[Isola et al., 2017]</a:t>
            </a:r>
          </a:p>
        </p:txBody>
      </p:sp>
    </p:spTree>
    <p:extLst>
      <p:ext uri="{BB962C8B-B14F-4D97-AF65-F5344CB8AC3E}">
        <p14:creationId xmlns:p14="http://schemas.microsoft.com/office/powerpoint/2010/main" val="3715129474"/>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5" name="pasted-image.png"/>
          <p:cNvPicPr>
            <a:picLocks noChangeAspect="1"/>
          </p:cNvPicPr>
          <p:nvPr/>
        </p:nvPicPr>
        <p:blipFill>
          <a:blip r:embed="rId2"/>
          <a:stretch>
            <a:fillRect/>
          </a:stretch>
        </p:blipFill>
        <p:spPr>
          <a:xfrm>
            <a:off x="8847599" y="1170769"/>
            <a:ext cx="3251203" cy="3251203"/>
          </a:xfrm>
          <a:prstGeom prst="rect">
            <a:avLst/>
          </a:prstGeom>
          <a:ln w="25400">
            <a:solidFill>
              <a:srgbClr val="000000"/>
            </a:solidFill>
            <a:miter lim="400000"/>
          </a:ln>
        </p:spPr>
      </p:pic>
      <p:sp>
        <p:nvSpPr>
          <p:cNvPr id="3896" name="Shape 3896"/>
          <p:cNvSpPr/>
          <p:nvPr/>
        </p:nvSpPr>
        <p:spPr>
          <a:xfrm>
            <a:off x="13368912" y="4629724"/>
            <a:ext cx="3994373" cy="3"/>
          </a:xfrm>
          <a:prstGeom prst="line">
            <a:avLst/>
          </a:prstGeom>
          <a:ln w="38100">
            <a:solidFill>
              <a:srgbClr val="000000"/>
            </a:solidFill>
            <a:miter lim="400000"/>
            <a:tailEnd type="stealth"/>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897" name="Shape 3897"/>
          <p:cNvSpPr/>
          <p:nvPr/>
        </p:nvSpPr>
        <p:spPr>
          <a:xfrm rot="10800000">
            <a:off x="15173675" y="3505092"/>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898" name="Shape 3898"/>
          <p:cNvSpPr/>
          <p:nvPr/>
        </p:nvSpPr>
        <p:spPr>
          <a:xfrm rot="10800000">
            <a:off x="15739296" y="3505092"/>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899" name="Shape 3899"/>
          <p:cNvSpPr/>
          <p:nvPr/>
        </p:nvSpPr>
        <p:spPr>
          <a:xfrm rot="10800000">
            <a:off x="14608056" y="3505092"/>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pic>
        <p:nvPicPr>
          <p:cNvPr id="3900" name="pasted-image.pdf"/>
          <p:cNvPicPr>
            <a:picLocks noChangeAspect="1"/>
          </p:cNvPicPr>
          <p:nvPr/>
        </p:nvPicPr>
        <p:blipFill>
          <a:blip r:embed="rId3"/>
          <a:stretch>
            <a:fillRect/>
          </a:stretch>
        </p:blipFill>
        <p:spPr>
          <a:xfrm>
            <a:off x="14984025" y="2398749"/>
            <a:ext cx="764152" cy="658752"/>
          </a:xfrm>
          <a:prstGeom prst="rect">
            <a:avLst/>
          </a:prstGeom>
          <a:ln w="12700">
            <a:miter lim="400000"/>
          </a:ln>
        </p:spPr>
      </p:pic>
      <p:sp>
        <p:nvSpPr>
          <p:cNvPr id="3923" name="Shape 3923"/>
          <p:cNvSpPr/>
          <p:nvPr/>
        </p:nvSpPr>
        <p:spPr>
          <a:xfrm>
            <a:off x="2674593" y="4602149"/>
            <a:ext cx="5712552" cy="1562427"/>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lIns="91395" tIns="45709" rIns="91395" bIns="45709"/>
          <a:lstStyle/>
          <a:p>
            <a:pPr defTabSz="821138">
              <a:defRPr/>
            </a:pPr>
            <a:endParaRPr sz="5101" b="0">
              <a:latin typeface="Helvetica Light"/>
              <a:ea typeface="ＭＳ Ｐゴシック" charset="0"/>
              <a:cs typeface="+mn-cs"/>
              <a:sym typeface="Helvetica Light"/>
            </a:endParaRPr>
          </a:p>
        </p:txBody>
      </p:sp>
      <p:grpSp>
        <p:nvGrpSpPr>
          <p:cNvPr id="3905" name="Group 3905"/>
          <p:cNvGrpSpPr/>
          <p:nvPr/>
        </p:nvGrpSpPr>
        <p:grpSpPr>
          <a:xfrm rot="5400000">
            <a:off x="10917137" y="4412992"/>
            <a:ext cx="3520424" cy="314021"/>
            <a:chOff x="0" y="0"/>
            <a:chExt cx="3520423" cy="314020"/>
          </a:xfrm>
        </p:grpSpPr>
        <p:sp>
          <p:nvSpPr>
            <p:cNvPr id="3902" name="Shape 3902"/>
            <p:cNvSpPr/>
            <p:nvPr/>
          </p:nvSpPr>
          <p:spPr>
            <a:xfrm>
              <a:off x="0" y="26778"/>
              <a:ext cx="3520424" cy="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defTabSz="821138">
                <a:defRPr sz="3200"/>
              </a:pPr>
              <a:endParaRPr sz="3200" b="0">
                <a:latin typeface="Helvetica Light"/>
                <a:ea typeface="ＭＳ Ｐゴシック" charset="0"/>
                <a:cs typeface="+mn-cs"/>
                <a:sym typeface="Helvetica Light"/>
              </a:endParaRPr>
            </a:p>
          </p:txBody>
        </p:sp>
        <p:sp>
          <p:nvSpPr>
            <p:cNvPr id="3903" name="Shape 3903"/>
            <p:cNvSpPr/>
            <p:nvPr/>
          </p:nvSpPr>
          <p:spPr>
            <a:xfrm flipH="1">
              <a:off x="22704" y="0"/>
              <a:ext cx="1" cy="31402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defTabSz="821138">
                <a:defRPr sz="3200"/>
              </a:pPr>
              <a:endParaRPr sz="3200" b="0">
                <a:latin typeface="Helvetica Light"/>
                <a:ea typeface="ＭＳ Ｐゴシック" charset="0"/>
                <a:cs typeface="+mn-cs"/>
                <a:sym typeface="Helvetica Light"/>
              </a:endParaRPr>
            </a:p>
          </p:txBody>
        </p:sp>
        <p:sp>
          <p:nvSpPr>
            <p:cNvPr id="3904" name="Shape 3904"/>
            <p:cNvSpPr/>
            <p:nvPr/>
          </p:nvSpPr>
          <p:spPr>
            <a:xfrm>
              <a:off x="3500345" y="28400"/>
              <a:ext cx="1" cy="25722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defTabSz="821138">
                <a:defRPr sz="3200"/>
              </a:pPr>
              <a:endParaRPr sz="3200" b="0">
                <a:latin typeface="Helvetica Light"/>
                <a:ea typeface="ＭＳ Ｐゴシック" charset="0"/>
                <a:cs typeface="+mn-cs"/>
                <a:sym typeface="Helvetica Light"/>
              </a:endParaRPr>
            </a:p>
          </p:txBody>
        </p:sp>
      </p:grpSp>
      <p:sp>
        <p:nvSpPr>
          <p:cNvPr id="3906" name="Shape 3906"/>
          <p:cNvSpPr/>
          <p:nvPr/>
        </p:nvSpPr>
        <p:spPr>
          <a:xfrm>
            <a:off x="4347456" y="2723679"/>
            <a:ext cx="3994373" cy="3"/>
          </a:xfrm>
          <a:prstGeom prst="line">
            <a:avLst/>
          </a:prstGeom>
          <a:ln w="38100">
            <a:solidFill>
              <a:srgbClr val="000000"/>
            </a:solidFill>
            <a:miter lim="400000"/>
            <a:tailEnd type="stealth"/>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907" name="Shape 3907"/>
          <p:cNvSpPr/>
          <p:nvPr/>
        </p:nvSpPr>
        <p:spPr>
          <a:xfrm rot="10800000">
            <a:off x="6152221"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908" name="Shape 3908"/>
          <p:cNvSpPr/>
          <p:nvPr/>
        </p:nvSpPr>
        <p:spPr>
          <a:xfrm rot="10800000">
            <a:off x="6717840"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sp>
        <p:nvSpPr>
          <p:cNvPr id="3909" name="Shape 3909"/>
          <p:cNvSpPr/>
          <p:nvPr/>
        </p:nvSpPr>
        <p:spPr>
          <a:xfrm rot="10800000">
            <a:off x="5586603" y="1599047"/>
            <a:ext cx="384843" cy="2249267"/>
          </a:xfrm>
          <a:prstGeom prst="rect">
            <a:avLst/>
          </a:prstGeom>
          <a:solidFill>
            <a:srgbClr val="FFFFFF"/>
          </a:solidFill>
          <a:ln w="38100">
            <a:solidFill>
              <a:srgbClr val="000000"/>
            </a:solidFill>
            <a:miter lim="400000"/>
          </a:ln>
        </p:spPr>
        <p:txBody>
          <a:bodyPr lIns="71413" tIns="71413" rIns="71413" bIns="71413" anchor="ctr"/>
          <a:lstStyle/>
          <a:p>
            <a:pPr defTabSz="821138">
              <a:defRPr sz="3200">
                <a:solidFill>
                  <a:srgbClr val="FFFFFF"/>
                </a:solidFill>
              </a:defRPr>
            </a:pPr>
            <a:endParaRPr sz="3200" b="0">
              <a:solidFill>
                <a:srgbClr val="FFFFFF"/>
              </a:solidFill>
              <a:latin typeface="Helvetica Light"/>
              <a:ea typeface="ＭＳ Ｐゴシック" charset="0"/>
              <a:cs typeface="+mn-cs"/>
              <a:sym typeface="Helvetica Light"/>
            </a:endParaRPr>
          </a:p>
        </p:txBody>
      </p:sp>
      <p:pic>
        <p:nvPicPr>
          <p:cNvPr id="3910" name="pasted-image.pdf"/>
          <p:cNvPicPr>
            <a:picLocks noChangeAspect="1"/>
          </p:cNvPicPr>
          <p:nvPr/>
        </p:nvPicPr>
        <p:blipFill>
          <a:blip r:embed="rId4"/>
          <a:stretch>
            <a:fillRect/>
          </a:stretch>
        </p:blipFill>
        <p:spPr>
          <a:xfrm>
            <a:off x="5988938" y="459088"/>
            <a:ext cx="711453" cy="737803"/>
          </a:xfrm>
          <a:prstGeom prst="rect">
            <a:avLst/>
          </a:prstGeom>
          <a:ln w="12700">
            <a:miter lim="400000"/>
          </a:ln>
        </p:spPr>
      </p:pic>
      <p:pic>
        <p:nvPicPr>
          <p:cNvPr id="3911" name="pasted-image.pdf"/>
          <p:cNvPicPr>
            <a:picLocks noChangeAspect="1"/>
          </p:cNvPicPr>
          <p:nvPr/>
        </p:nvPicPr>
        <p:blipFill>
          <a:blip r:embed="rId5"/>
          <a:stretch>
            <a:fillRect/>
          </a:stretch>
        </p:blipFill>
        <p:spPr>
          <a:xfrm>
            <a:off x="1885209" y="423728"/>
            <a:ext cx="579704" cy="447952"/>
          </a:xfrm>
          <a:prstGeom prst="rect">
            <a:avLst/>
          </a:prstGeom>
          <a:ln w="12700">
            <a:miter lim="400000"/>
          </a:ln>
        </p:spPr>
      </p:pic>
      <p:pic>
        <p:nvPicPr>
          <p:cNvPr id="3912" name="pasted-image.pdf"/>
          <p:cNvPicPr>
            <a:picLocks noChangeAspect="1"/>
          </p:cNvPicPr>
          <p:nvPr/>
        </p:nvPicPr>
        <p:blipFill>
          <a:blip r:embed="rId6"/>
          <a:stretch>
            <a:fillRect/>
          </a:stretch>
        </p:blipFill>
        <p:spPr>
          <a:xfrm>
            <a:off x="9853625" y="281468"/>
            <a:ext cx="1294899" cy="656317"/>
          </a:xfrm>
          <a:prstGeom prst="rect">
            <a:avLst/>
          </a:prstGeom>
          <a:ln w="12700">
            <a:miter lim="400000"/>
          </a:ln>
        </p:spPr>
      </p:pic>
      <p:pic>
        <p:nvPicPr>
          <p:cNvPr id="3913" name="pasted-image-filtered.png"/>
          <p:cNvPicPr>
            <a:picLocks noChangeAspect="1"/>
          </p:cNvPicPr>
          <p:nvPr/>
        </p:nvPicPr>
        <p:blipFill>
          <a:blip r:embed="rId7"/>
          <a:stretch>
            <a:fillRect/>
          </a:stretch>
        </p:blipFill>
        <p:spPr>
          <a:xfrm>
            <a:off x="590529" y="1170769"/>
            <a:ext cx="3251203" cy="3251203"/>
          </a:xfrm>
          <a:prstGeom prst="rect">
            <a:avLst/>
          </a:prstGeom>
          <a:ln w="25400">
            <a:solidFill>
              <a:srgbClr val="000000"/>
            </a:solidFill>
            <a:miter lim="400000"/>
          </a:ln>
        </p:spPr>
      </p:pic>
      <p:pic>
        <p:nvPicPr>
          <p:cNvPr id="3914" name="pasted-image-filtered.png"/>
          <p:cNvPicPr>
            <a:picLocks noChangeAspect="1"/>
          </p:cNvPicPr>
          <p:nvPr/>
        </p:nvPicPr>
        <p:blipFill>
          <a:blip r:embed="rId7"/>
          <a:stretch>
            <a:fillRect/>
          </a:stretch>
        </p:blipFill>
        <p:spPr>
          <a:xfrm>
            <a:off x="8828159" y="4667660"/>
            <a:ext cx="3251203" cy="3251203"/>
          </a:xfrm>
          <a:prstGeom prst="rect">
            <a:avLst/>
          </a:prstGeom>
          <a:ln w="25400">
            <a:solidFill>
              <a:srgbClr val="000000"/>
            </a:solidFill>
            <a:miter lim="400000"/>
          </a:ln>
        </p:spPr>
      </p:pic>
      <p:pic>
        <p:nvPicPr>
          <p:cNvPr id="3915" name="pasted-image.pdf"/>
          <p:cNvPicPr>
            <a:picLocks noChangeAspect="1"/>
          </p:cNvPicPr>
          <p:nvPr/>
        </p:nvPicPr>
        <p:blipFill>
          <a:blip r:embed="rId8"/>
          <a:stretch>
            <a:fillRect/>
          </a:stretch>
        </p:blipFill>
        <p:spPr>
          <a:xfrm>
            <a:off x="3693943" y="10569441"/>
            <a:ext cx="3830563" cy="998392"/>
          </a:xfrm>
          <a:prstGeom prst="rect">
            <a:avLst/>
          </a:prstGeom>
          <a:ln w="12700">
            <a:miter lim="400000"/>
          </a:ln>
        </p:spPr>
      </p:pic>
      <p:pic>
        <p:nvPicPr>
          <p:cNvPr id="3916" name="pasted-image.pdf"/>
          <p:cNvPicPr>
            <a:picLocks noChangeAspect="1"/>
          </p:cNvPicPr>
          <p:nvPr/>
        </p:nvPicPr>
        <p:blipFill>
          <a:blip r:embed="rId9"/>
          <a:stretch>
            <a:fillRect/>
          </a:stretch>
        </p:blipFill>
        <p:spPr>
          <a:xfrm>
            <a:off x="8002629" y="10419683"/>
            <a:ext cx="1878768" cy="903712"/>
          </a:xfrm>
          <a:prstGeom prst="rect">
            <a:avLst/>
          </a:prstGeom>
          <a:ln w="12700">
            <a:miter lim="400000"/>
          </a:ln>
        </p:spPr>
      </p:pic>
      <p:pic>
        <p:nvPicPr>
          <p:cNvPr id="3917" name="pasted-image.pdf"/>
          <p:cNvPicPr>
            <a:picLocks noChangeAspect="1"/>
          </p:cNvPicPr>
          <p:nvPr/>
        </p:nvPicPr>
        <p:blipFill>
          <a:blip r:embed="rId10"/>
          <a:stretch>
            <a:fillRect/>
          </a:stretch>
        </p:blipFill>
        <p:spPr>
          <a:xfrm>
            <a:off x="22960563" y="10420445"/>
            <a:ext cx="142693" cy="879931"/>
          </a:xfrm>
          <a:prstGeom prst="rect">
            <a:avLst/>
          </a:prstGeom>
          <a:ln w="12700">
            <a:miter lim="400000"/>
          </a:ln>
        </p:spPr>
      </p:pic>
      <p:pic>
        <p:nvPicPr>
          <p:cNvPr id="3918" name="pasted-image.pdf"/>
          <p:cNvPicPr>
            <a:picLocks noChangeAspect="1"/>
          </p:cNvPicPr>
          <p:nvPr/>
        </p:nvPicPr>
        <p:blipFill>
          <a:blip r:embed="rId11"/>
          <a:stretch>
            <a:fillRect/>
          </a:stretch>
        </p:blipFill>
        <p:spPr>
          <a:xfrm>
            <a:off x="10476708" y="10449401"/>
            <a:ext cx="11888573" cy="844296"/>
          </a:xfrm>
          <a:prstGeom prst="rect">
            <a:avLst/>
          </a:prstGeom>
          <a:ln w="12700">
            <a:miter lim="400000"/>
          </a:ln>
        </p:spPr>
      </p:pic>
      <p:sp>
        <p:nvSpPr>
          <p:cNvPr id="3919" name="Shape 3919"/>
          <p:cNvSpPr/>
          <p:nvPr/>
        </p:nvSpPr>
        <p:spPr>
          <a:xfrm>
            <a:off x="3146899" y="9727857"/>
            <a:ext cx="20704101" cy="2287368"/>
          </a:xfrm>
          <a:prstGeom prst="rect">
            <a:avLst/>
          </a:prstGeom>
          <a:ln w="63500">
            <a:solidFill>
              <a:schemeClr val="accent5"/>
            </a:solidFill>
            <a:miter lim="400000"/>
          </a:ln>
        </p:spPr>
        <p:txBody>
          <a:bodyPr lIns="71413" tIns="71413" rIns="71413" bIns="71413" anchor="ctr"/>
          <a:lstStyle/>
          <a:p>
            <a:pPr defTabSz="821138">
              <a:defRPr sz="3200"/>
            </a:pPr>
            <a:endParaRPr sz="3200" b="0">
              <a:latin typeface="Helvetica Light"/>
              <a:ea typeface="ＭＳ Ｐゴシック" charset="0"/>
              <a:cs typeface="+mn-cs"/>
              <a:sym typeface="Helvetica Light"/>
            </a:endParaRPr>
          </a:p>
        </p:txBody>
      </p:sp>
      <p:sp>
        <p:nvSpPr>
          <p:cNvPr id="3920" name="Shape 3920"/>
          <p:cNvSpPr/>
          <p:nvPr/>
        </p:nvSpPr>
        <p:spPr>
          <a:xfrm>
            <a:off x="17724985" y="4067808"/>
            <a:ext cx="6408195" cy="1080592"/>
          </a:xfrm>
          <a:prstGeom prst="rect">
            <a:avLst/>
          </a:prstGeom>
          <a:ln w="12700">
            <a:miter lim="400000"/>
          </a:ln>
          <a:extLst>
            <a:ext uri="{C572A759-6A51-4108-AA02-DFA0A04FC94B}">
              <ma14:wrappingTextBoxFlag xmlns="" xmlns:ma14="http://schemas.microsoft.com/office/mac/drawingml/2011/main" val="1"/>
            </a:ext>
          </a:extLst>
        </p:spPr>
        <p:txBody>
          <a:bodyPr lIns="71413" tIns="71413" rIns="71413" bIns="71413" anchor="ctr"/>
          <a:lstStyle/>
          <a:p>
            <a:pPr defTabSz="821138">
              <a:defRPr sz="6000"/>
            </a:pPr>
            <a:r>
              <a:rPr b="0">
                <a:latin typeface="Helvetica Light"/>
                <a:ea typeface="ＭＳ Ｐゴシック" charset="0"/>
                <a:cs typeface="+mn-cs"/>
                <a:sym typeface="Helvetica Light"/>
              </a:rPr>
              <a:t>real or fake </a:t>
            </a:r>
            <a:r>
              <a:rPr b="0" i="1">
                <a:latin typeface="Helvetica Light"/>
                <a:ea typeface="ＭＳ Ｐゴシック" charset="0"/>
                <a:cs typeface="+mn-cs"/>
                <a:sym typeface="Helvetica Light"/>
              </a:rPr>
              <a:t>pair </a:t>
            </a:r>
            <a:r>
              <a:rPr b="0">
                <a:latin typeface="Helvetica Light"/>
                <a:ea typeface="ＭＳ Ｐゴシック" charset="0"/>
                <a:cs typeface="+mn-cs"/>
                <a:sym typeface="Helvetica Light"/>
              </a:rPr>
              <a:t>?</a:t>
            </a:r>
          </a:p>
        </p:txBody>
      </p:sp>
      <p:sp>
        <p:nvSpPr>
          <p:cNvPr id="3921" name="Shape 3921"/>
          <p:cNvSpPr/>
          <p:nvPr/>
        </p:nvSpPr>
        <p:spPr>
          <a:xfrm>
            <a:off x="18326878" y="12153516"/>
            <a:ext cx="5841293" cy="790552"/>
          </a:xfrm>
          <a:prstGeom prst="rect">
            <a:avLst/>
          </a:prstGeom>
          <a:ln w="12700">
            <a:miter lim="400000"/>
          </a:ln>
          <a:extLst>
            <a:ext uri="{C572A759-6A51-4108-AA02-DFA0A04FC94B}">
              <ma14:wrappingTextBoxFlag xmlns="" xmlns:ma14="http://schemas.microsoft.com/office/mac/drawingml/2011/main" val="1"/>
            </a:ext>
          </a:extLst>
        </p:spPr>
        <p:txBody>
          <a:bodyPr wrap="none" lIns="71413" tIns="71413" rIns="71413" bIns="71413" anchor="ctr">
            <a:spAutoFit/>
          </a:bodyPr>
          <a:lstStyle>
            <a:lvl1pPr>
              <a:defRPr sz="4200"/>
            </a:lvl1pPr>
          </a:lstStyle>
          <a:p>
            <a:pPr defTabSz="821138">
              <a:defRPr/>
            </a:pPr>
            <a:r>
              <a:rPr b="0">
                <a:latin typeface="Helvetica Light"/>
                <a:ea typeface="ＭＳ Ｐゴシック" charset="0"/>
                <a:cs typeface="+mn-cs"/>
                <a:sym typeface="Helvetica Light"/>
              </a:rPr>
              <a:t>[Goodfellow et al., 2014]</a:t>
            </a:r>
          </a:p>
        </p:txBody>
      </p:sp>
      <p:sp>
        <p:nvSpPr>
          <p:cNvPr id="3922" name="Shape 3922"/>
          <p:cNvSpPr/>
          <p:nvPr/>
        </p:nvSpPr>
        <p:spPr>
          <a:xfrm>
            <a:off x="19888388" y="12870868"/>
            <a:ext cx="4318440" cy="790552"/>
          </a:xfrm>
          <a:prstGeom prst="rect">
            <a:avLst/>
          </a:prstGeom>
          <a:ln w="12700">
            <a:miter lim="400000"/>
          </a:ln>
          <a:extLst>
            <a:ext uri="{C572A759-6A51-4108-AA02-DFA0A04FC94B}">
              <ma14:wrappingTextBoxFlag xmlns="" xmlns:ma14="http://schemas.microsoft.com/office/mac/drawingml/2011/main" val="1"/>
            </a:ext>
          </a:extLst>
        </p:spPr>
        <p:txBody>
          <a:bodyPr wrap="none" lIns="71413" tIns="71413" rIns="71413" bIns="71413" anchor="ctr">
            <a:spAutoFit/>
          </a:bodyPr>
          <a:lstStyle>
            <a:lvl1pPr>
              <a:defRPr sz="4200"/>
            </a:lvl1pPr>
          </a:lstStyle>
          <a:p>
            <a:pPr defTabSz="821138">
              <a:defRPr/>
            </a:pPr>
            <a:r>
              <a:rPr b="0">
                <a:latin typeface="Helvetica Light"/>
                <a:ea typeface="ＭＳ Ｐゴシック" charset="0"/>
                <a:cs typeface="+mn-cs"/>
                <a:sym typeface="Helvetica Light"/>
              </a:rPr>
              <a:t>[Isola et al., 2017]</a:t>
            </a:r>
          </a:p>
        </p:txBody>
      </p:sp>
    </p:spTree>
    <p:extLst>
      <p:ext uri="{BB962C8B-B14F-4D97-AF65-F5344CB8AC3E}">
        <p14:creationId xmlns:p14="http://schemas.microsoft.com/office/powerpoint/2010/main" val="4050532706"/>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7" name="Shape 3947"/>
          <p:cNvSpPr/>
          <p:nvPr/>
        </p:nvSpPr>
        <p:spPr>
          <a:xfrm>
            <a:off x="9372347" y="626019"/>
            <a:ext cx="5639315" cy="1375327"/>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8000"/>
            </a:lvl1pPr>
          </a:lstStyle>
          <a:p>
            <a:pPr defTabSz="821141"/>
            <a:r>
              <a:rPr b="0">
                <a:latin typeface="Helvetica Light"/>
                <a:ea typeface="ＭＳ Ｐゴシック" charset="0"/>
                <a:cs typeface="+mn-cs"/>
                <a:sym typeface="Helvetica Light"/>
              </a:rPr>
              <a:t>BW → Color</a:t>
            </a:r>
          </a:p>
        </p:txBody>
      </p:sp>
      <p:sp>
        <p:nvSpPr>
          <p:cNvPr id="3948" name="Shape 3948"/>
          <p:cNvSpPr/>
          <p:nvPr/>
        </p:nvSpPr>
        <p:spPr>
          <a:xfrm>
            <a:off x="16610149" y="12613888"/>
            <a:ext cx="7336895" cy="698219"/>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3600"/>
            </a:lvl1pPr>
          </a:lstStyle>
          <a:p>
            <a:pPr defTabSz="821141"/>
            <a:r>
              <a:rPr b="0">
                <a:latin typeface="Helvetica Light"/>
                <a:ea typeface="ＭＳ Ｐゴシック" charset="0"/>
                <a:cs typeface="+mn-cs"/>
                <a:sym typeface="Helvetica Light"/>
              </a:rPr>
              <a:t>Data from [Russakovsky et al. 2015]</a:t>
            </a:r>
          </a:p>
        </p:txBody>
      </p:sp>
      <p:pic>
        <p:nvPicPr>
          <p:cNvPr id="3949" name="pasted-image-filtered.png"/>
          <p:cNvPicPr>
            <a:picLocks noChangeAspect="1"/>
          </p:cNvPicPr>
          <p:nvPr/>
        </p:nvPicPr>
        <p:blipFill>
          <a:blip r:embed="rId2"/>
          <a:stretch>
            <a:fillRect/>
          </a:stretch>
        </p:blipFill>
        <p:spPr>
          <a:xfrm>
            <a:off x="4431236" y="7519503"/>
            <a:ext cx="4868365" cy="4868365"/>
          </a:xfrm>
          <a:prstGeom prst="rect">
            <a:avLst/>
          </a:prstGeom>
          <a:ln w="12700">
            <a:miter lim="400000"/>
          </a:ln>
        </p:spPr>
      </p:pic>
      <p:pic>
        <p:nvPicPr>
          <p:cNvPr id="3950" name="pasted-image-filtered.png"/>
          <p:cNvPicPr>
            <a:picLocks noChangeAspect="1"/>
          </p:cNvPicPr>
          <p:nvPr/>
        </p:nvPicPr>
        <p:blipFill>
          <a:blip r:embed="rId3"/>
          <a:stretch>
            <a:fillRect/>
          </a:stretch>
        </p:blipFill>
        <p:spPr>
          <a:xfrm>
            <a:off x="9749648" y="2220504"/>
            <a:ext cx="4868368" cy="4868368"/>
          </a:xfrm>
          <a:prstGeom prst="rect">
            <a:avLst/>
          </a:prstGeom>
          <a:ln w="12700">
            <a:miter lim="400000"/>
          </a:ln>
        </p:spPr>
      </p:pic>
      <p:pic>
        <p:nvPicPr>
          <p:cNvPr id="3951" name="pasted-image-filtered.png"/>
          <p:cNvPicPr>
            <a:picLocks noChangeAspect="1"/>
          </p:cNvPicPr>
          <p:nvPr/>
        </p:nvPicPr>
        <p:blipFill>
          <a:blip r:embed="rId4"/>
          <a:stretch>
            <a:fillRect/>
          </a:stretch>
        </p:blipFill>
        <p:spPr>
          <a:xfrm>
            <a:off x="9749672" y="7519131"/>
            <a:ext cx="4868725" cy="4868725"/>
          </a:xfrm>
          <a:prstGeom prst="rect">
            <a:avLst/>
          </a:prstGeom>
          <a:ln w="12700">
            <a:miter lim="400000"/>
          </a:ln>
        </p:spPr>
      </p:pic>
      <p:pic>
        <p:nvPicPr>
          <p:cNvPr id="3952" name="pasted-image-filtered.png"/>
          <p:cNvPicPr>
            <a:picLocks noChangeAspect="1"/>
          </p:cNvPicPr>
          <p:nvPr/>
        </p:nvPicPr>
        <p:blipFill>
          <a:blip r:embed="rId5"/>
          <a:stretch>
            <a:fillRect/>
          </a:stretch>
        </p:blipFill>
        <p:spPr>
          <a:xfrm>
            <a:off x="15075051" y="2220171"/>
            <a:ext cx="4868725" cy="4868725"/>
          </a:xfrm>
          <a:prstGeom prst="rect">
            <a:avLst/>
          </a:prstGeom>
          <a:ln w="12700">
            <a:miter lim="400000"/>
          </a:ln>
        </p:spPr>
      </p:pic>
      <p:pic>
        <p:nvPicPr>
          <p:cNvPr id="3953" name="45913-filtered.jpeg"/>
          <p:cNvPicPr>
            <a:picLocks noChangeAspect="1"/>
          </p:cNvPicPr>
          <p:nvPr/>
        </p:nvPicPr>
        <p:blipFill>
          <a:blip r:embed="rId6"/>
          <a:stretch>
            <a:fillRect/>
          </a:stretch>
        </p:blipFill>
        <p:spPr>
          <a:xfrm>
            <a:off x="15123758" y="7532160"/>
            <a:ext cx="4849349" cy="4849349"/>
          </a:xfrm>
          <a:prstGeom prst="rect">
            <a:avLst/>
          </a:prstGeom>
          <a:ln w="12700">
            <a:solidFill>
              <a:srgbClr val="000000"/>
            </a:solidFill>
            <a:miter lim="400000"/>
          </a:ln>
        </p:spPr>
      </p:pic>
      <p:pic>
        <p:nvPicPr>
          <p:cNvPr id="3954" name="pasted-image-filtered.png"/>
          <p:cNvPicPr>
            <a:picLocks noChangeAspect="1"/>
          </p:cNvPicPr>
          <p:nvPr/>
        </p:nvPicPr>
        <p:blipFill>
          <a:blip r:embed="rId7"/>
          <a:stretch>
            <a:fillRect/>
          </a:stretch>
        </p:blipFill>
        <p:spPr>
          <a:xfrm>
            <a:off x="4431043" y="2220171"/>
            <a:ext cx="4868725" cy="4868725"/>
          </a:xfrm>
          <a:prstGeom prst="rect">
            <a:avLst/>
          </a:prstGeom>
          <a:ln w="12700">
            <a:miter lim="400000"/>
          </a:ln>
        </p:spPr>
      </p:pic>
    </p:spTree>
    <p:extLst>
      <p:ext uri="{BB962C8B-B14F-4D97-AF65-F5344CB8AC3E}">
        <p14:creationId xmlns:p14="http://schemas.microsoft.com/office/powerpoint/2010/main" val="360252722"/>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6" name="Shape 3956"/>
          <p:cNvSpPr/>
          <p:nvPr/>
        </p:nvSpPr>
        <p:spPr>
          <a:xfrm>
            <a:off x="9372347" y="626019"/>
            <a:ext cx="5639315" cy="1375327"/>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8000"/>
            </a:lvl1pPr>
          </a:lstStyle>
          <a:p>
            <a:pPr defTabSz="821141"/>
            <a:r>
              <a:rPr b="0">
                <a:latin typeface="Helvetica Light"/>
                <a:ea typeface="ＭＳ Ｐゴシック" charset="0"/>
                <a:cs typeface="+mn-cs"/>
                <a:sym typeface="Helvetica Light"/>
              </a:rPr>
              <a:t>BW → Color</a:t>
            </a:r>
          </a:p>
        </p:txBody>
      </p:sp>
      <p:sp>
        <p:nvSpPr>
          <p:cNvPr id="3957" name="Shape 3957"/>
          <p:cNvSpPr/>
          <p:nvPr/>
        </p:nvSpPr>
        <p:spPr>
          <a:xfrm>
            <a:off x="16610149" y="12613888"/>
            <a:ext cx="7336895" cy="698219"/>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3600"/>
            </a:lvl1pPr>
          </a:lstStyle>
          <a:p>
            <a:pPr defTabSz="821141"/>
            <a:r>
              <a:rPr b="0">
                <a:latin typeface="Helvetica Light"/>
                <a:ea typeface="ＭＳ Ｐゴシック" charset="0"/>
                <a:cs typeface="+mn-cs"/>
                <a:sym typeface="Helvetica Light"/>
              </a:rPr>
              <a:t>Data from [Russakovsky et al. 2015]</a:t>
            </a:r>
          </a:p>
        </p:txBody>
      </p:sp>
      <p:pic>
        <p:nvPicPr>
          <p:cNvPr id="3958" name="pasted-image-filtered.png"/>
          <p:cNvPicPr>
            <a:picLocks noChangeAspect="1"/>
          </p:cNvPicPr>
          <p:nvPr/>
        </p:nvPicPr>
        <p:blipFill>
          <a:blip r:embed="rId2"/>
          <a:stretch>
            <a:fillRect/>
          </a:stretch>
        </p:blipFill>
        <p:spPr>
          <a:xfrm>
            <a:off x="4431236" y="7519503"/>
            <a:ext cx="4868365" cy="4868365"/>
          </a:xfrm>
          <a:prstGeom prst="rect">
            <a:avLst/>
          </a:prstGeom>
          <a:ln w="12700">
            <a:miter lim="400000"/>
          </a:ln>
        </p:spPr>
      </p:pic>
      <p:pic>
        <p:nvPicPr>
          <p:cNvPr id="3959" name="pasted-image-filtered.png"/>
          <p:cNvPicPr>
            <a:picLocks noChangeAspect="1"/>
          </p:cNvPicPr>
          <p:nvPr/>
        </p:nvPicPr>
        <p:blipFill>
          <a:blip r:embed="rId3"/>
          <a:stretch>
            <a:fillRect/>
          </a:stretch>
        </p:blipFill>
        <p:spPr>
          <a:xfrm>
            <a:off x="9749648" y="2220504"/>
            <a:ext cx="4868368" cy="4868368"/>
          </a:xfrm>
          <a:prstGeom prst="rect">
            <a:avLst/>
          </a:prstGeom>
          <a:ln w="12700">
            <a:miter lim="400000"/>
          </a:ln>
        </p:spPr>
      </p:pic>
      <p:pic>
        <p:nvPicPr>
          <p:cNvPr id="3960" name="pasted-image-filtered.png"/>
          <p:cNvPicPr>
            <a:picLocks noChangeAspect="1"/>
          </p:cNvPicPr>
          <p:nvPr/>
        </p:nvPicPr>
        <p:blipFill>
          <a:blip r:embed="rId4"/>
          <a:stretch>
            <a:fillRect/>
          </a:stretch>
        </p:blipFill>
        <p:spPr>
          <a:xfrm>
            <a:off x="9749672" y="7519131"/>
            <a:ext cx="4868725" cy="4868725"/>
          </a:xfrm>
          <a:prstGeom prst="rect">
            <a:avLst/>
          </a:prstGeom>
          <a:ln w="12700">
            <a:miter lim="400000"/>
          </a:ln>
        </p:spPr>
      </p:pic>
      <p:pic>
        <p:nvPicPr>
          <p:cNvPr id="3961" name="pasted-image-filtered.png"/>
          <p:cNvPicPr>
            <a:picLocks noChangeAspect="1"/>
          </p:cNvPicPr>
          <p:nvPr/>
        </p:nvPicPr>
        <p:blipFill>
          <a:blip r:embed="rId5"/>
          <a:stretch>
            <a:fillRect/>
          </a:stretch>
        </p:blipFill>
        <p:spPr>
          <a:xfrm>
            <a:off x="15075051" y="2220171"/>
            <a:ext cx="4868725" cy="4868725"/>
          </a:xfrm>
          <a:prstGeom prst="rect">
            <a:avLst/>
          </a:prstGeom>
          <a:ln w="12700">
            <a:miter lim="400000"/>
          </a:ln>
        </p:spPr>
      </p:pic>
      <p:pic>
        <p:nvPicPr>
          <p:cNvPr id="3962" name="45913-filtered.jpeg"/>
          <p:cNvPicPr>
            <a:picLocks noChangeAspect="1"/>
          </p:cNvPicPr>
          <p:nvPr/>
        </p:nvPicPr>
        <p:blipFill>
          <a:blip r:embed="rId6"/>
          <a:stretch>
            <a:fillRect/>
          </a:stretch>
        </p:blipFill>
        <p:spPr>
          <a:xfrm>
            <a:off x="15123758" y="7532160"/>
            <a:ext cx="4849349" cy="4849349"/>
          </a:xfrm>
          <a:prstGeom prst="rect">
            <a:avLst/>
          </a:prstGeom>
          <a:ln w="12700">
            <a:solidFill>
              <a:srgbClr val="000000"/>
            </a:solidFill>
            <a:miter lim="400000"/>
          </a:ln>
        </p:spPr>
      </p:pic>
      <p:pic>
        <p:nvPicPr>
          <p:cNvPr id="3963" name="pasted-image-filtered.png"/>
          <p:cNvPicPr>
            <a:picLocks noChangeAspect="1"/>
          </p:cNvPicPr>
          <p:nvPr/>
        </p:nvPicPr>
        <p:blipFill>
          <a:blip r:embed="rId7"/>
          <a:stretch>
            <a:fillRect/>
          </a:stretch>
        </p:blipFill>
        <p:spPr>
          <a:xfrm>
            <a:off x="4431043" y="2220171"/>
            <a:ext cx="4868725" cy="4868725"/>
          </a:xfrm>
          <a:prstGeom prst="rect">
            <a:avLst/>
          </a:prstGeom>
          <a:ln w="12700">
            <a:miter lim="400000"/>
          </a:ln>
        </p:spPr>
      </p:pic>
      <p:grpSp>
        <p:nvGrpSpPr>
          <p:cNvPr id="3970" name="Group 3970"/>
          <p:cNvGrpSpPr/>
          <p:nvPr/>
        </p:nvGrpSpPr>
        <p:grpSpPr>
          <a:xfrm>
            <a:off x="4410924" y="2220171"/>
            <a:ext cx="15549773" cy="10167685"/>
            <a:chOff x="0" y="0"/>
            <a:chExt cx="15549770" cy="10167683"/>
          </a:xfrm>
        </p:grpSpPr>
        <p:pic>
          <p:nvPicPr>
            <p:cNvPr id="3964" name="pasted-image.png"/>
            <p:cNvPicPr>
              <a:picLocks noChangeAspect="1"/>
            </p:cNvPicPr>
            <p:nvPr/>
          </p:nvPicPr>
          <p:blipFill>
            <a:blip r:embed="rId8"/>
            <a:stretch>
              <a:fillRect/>
            </a:stretch>
          </p:blipFill>
          <p:spPr>
            <a:xfrm>
              <a:off x="13368" y="5299319"/>
              <a:ext cx="4868365" cy="4868365"/>
            </a:xfrm>
            <a:prstGeom prst="rect">
              <a:avLst/>
            </a:prstGeom>
            <a:ln w="12700" cap="flat">
              <a:noFill/>
              <a:miter lim="400000"/>
            </a:ln>
            <a:effectLst/>
          </p:spPr>
        </p:pic>
        <p:pic>
          <p:nvPicPr>
            <p:cNvPr id="3965" name="pasted-image.png"/>
            <p:cNvPicPr>
              <a:picLocks noChangeAspect="1"/>
            </p:cNvPicPr>
            <p:nvPr/>
          </p:nvPicPr>
          <p:blipFill>
            <a:blip r:embed="rId9"/>
            <a:stretch>
              <a:fillRect/>
            </a:stretch>
          </p:blipFill>
          <p:spPr>
            <a:xfrm>
              <a:off x="5331816" y="357"/>
              <a:ext cx="4868365" cy="4868366"/>
            </a:xfrm>
            <a:prstGeom prst="rect">
              <a:avLst/>
            </a:prstGeom>
            <a:ln w="12700" cap="flat">
              <a:noFill/>
              <a:miter lim="400000"/>
            </a:ln>
            <a:effectLst/>
          </p:spPr>
        </p:pic>
        <p:pic>
          <p:nvPicPr>
            <p:cNvPr id="3966" name="pasted-image.png"/>
            <p:cNvPicPr>
              <a:picLocks noChangeAspect="1"/>
            </p:cNvPicPr>
            <p:nvPr/>
          </p:nvPicPr>
          <p:blipFill>
            <a:blip r:embed="rId10"/>
            <a:stretch>
              <a:fillRect/>
            </a:stretch>
          </p:blipFill>
          <p:spPr>
            <a:xfrm>
              <a:off x="5331459" y="5298961"/>
              <a:ext cx="4868724" cy="4868723"/>
            </a:xfrm>
            <a:prstGeom prst="rect">
              <a:avLst/>
            </a:prstGeom>
            <a:ln w="12700" cap="flat">
              <a:noFill/>
              <a:miter lim="400000"/>
            </a:ln>
            <a:effectLst/>
          </p:spPr>
        </p:pic>
        <p:pic>
          <p:nvPicPr>
            <p:cNvPr id="3967" name="pasted-image.png"/>
            <p:cNvPicPr>
              <a:picLocks noChangeAspect="1"/>
            </p:cNvPicPr>
            <p:nvPr/>
          </p:nvPicPr>
          <p:blipFill>
            <a:blip r:embed="rId11"/>
            <a:stretch>
              <a:fillRect/>
            </a:stretch>
          </p:blipFill>
          <p:spPr>
            <a:xfrm>
              <a:off x="10656838" y="0"/>
              <a:ext cx="4868723" cy="4868723"/>
            </a:xfrm>
            <a:prstGeom prst="rect">
              <a:avLst/>
            </a:prstGeom>
            <a:ln w="12700" cap="flat">
              <a:noFill/>
              <a:miter lim="400000"/>
            </a:ln>
            <a:effectLst/>
          </p:spPr>
        </p:pic>
        <p:pic>
          <p:nvPicPr>
            <p:cNvPr id="3968" name="pasted-image.png"/>
            <p:cNvPicPr>
              <a:picLocks noChangeAspect="1"/>
            </p:cNvPicPr>
            <p:nvPr/>
          </p:nvPicPr>
          <p:blipFill>
            <a:blip r:embed="rId12"/>
            <a:stretch>
              <a:fillRect/>
            </a:stretch>
          </p:blipFill>
          <p:spPr>
            <a:xfrm>
              <a:off x="0" y="0"/>
              <a:ext cx="4868723" cy="4868723"/>
            </a:xfrm>
            <a:prstGeom prst="rect">
              <a:avLst/>
            </a:prstGeom>
            <a:ln w="12700" cap="flat">
              <a:noFill/>
              <a:miter lim="400000"/>
            </a:ln>
            <a:effectLst/>
          </p:spPr>
        </p:pic>
        <p:pic>
          <p:nvPicPr>
            <p:cNvPr id="3969" name="45913.png"/>
            <p:cNvPicPr>
              <a:picLocks noChangeAspect="1"/>
            </p:cNvPicPr>
            <p:nvPr/>
          </p:nvPicPr>
          <p:blipFill>
            <a:blip r:embed="rId13"/>
            <a:stretch>
              <a:fillRect/>
            </a:stretch>
          </p:blipFill>
          <p:spPr>
            <a:xfrm>
              <a:off x="10681048" y="5298961"/>
              <a:ext cx="4868723" cy="4868723"/>
            </a:xfrm>
            <a:prstGeom prst="rect">
              <a:avLst/>
            </a:prstGeom>
            <a:ln w="12700" cap="flat">
              <a:noFill/>
              <a:miter lim="400000"/>
            </a:ln>
            <a:effectLst/>
          </p:spPr>
        </p:pic>
      </p:grpSp>
    </p:spTree>
    <p:extLst>
      <p:ext uri="{BB962C8B-B14F-4D97-AF65-F5344CB8AC3E}">
        <p14:creationId xmlns:p14="http://schemas.microsoft.com/office/powerpoint/2010/main" val="1779159567"/>
      </p:ext>
    </p:extLst>
  </p:cSld>
  <p:clrMapOvr>
    <a:masterClrMapping/>
  </p:clrMapOvr>
  <p:transition>
    <p:dissolv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2" name="pasted-image.png"/>
          <p:cNvPicPr>
            <a:picLocks noChangeAspect="1"/>
          </p:cNvPicPr>
          <p:nvPr/>
        </p:nvPicPr>
        <p:blipFill>
          <a:blip r:embed="rId3"/>
          <a:stretch>
            <a:fillRect/>
          </a:stretch>
        </p:blipFill>
        <p:spPr>
          <a:xfrm>
            <a:off x="129916" y="2883900"/>
            <a:ext cx="7948136" cy="7948136"/>
          </a:xfrm>
          <a:prstGeom prst="rect">
            <a:avLst/>
          </a:prstGeom>
          <a:ln w="25400">
            <a:solidFill>
              <a:srgbClr val="000000"/>
            </a:solidFill>
            <a:miter lim="400000"/>
          </a:ln>
        </p:spPr>
      </p:pic>
      <p:pic>
        <p:nvPicPr>
          <p:cNvPr id="3973" name="pasted-image.png"/>
          <p:cNvPicPr>
            <a:picLocks noChangeAspect="1"/>
          </p:cNvPicPr>
          <p:nvPr/>
        </p:nvPicPr>
        <p:blipFill>
          <a:blip r:embed="rId4"/>
          <a:stretch>
            <a:fillRect/>
          </a:stretch>
        </p:blipFill>
        <p:spPr>
          <a:xfrm>
            <a:off x="24394267" y="2883940"/>
            <a:ext cx="7948136" cy="7948136"/>
          </a:xfrm>
          <a:prstGeom prst="rect">
            <a:avLst/>
          </a:prstGeom>
          <a:ln w="25400">
            <a:solidFill>
              <a:srgbClr val="000000"/>
            </a:solidFill>
            <a:miter lim="400000"/>
          </a:ln>
        </p:spPr>
      </p:pic>
      <p:sp>
        <p:nvSpPr>
          <p:cNvPr id="3974" name="Shape 3974"/>
          <p:cNvSpPr/>
          <p:nvPr/>
        </p:nvSpPr>
        <p:spPr>
          <a:xfrm>
            <a:off x="3448264" y="1976534"/>
            <a:ext cx="1304795" cy="790552"/>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4200"/>
            </a:lvl1pPr>
          </a:lstStyle>
          <a:p>
            <a:pPr defTabSz="821141"/>
            <a:r>
              <a:rPr b="0">
                <a:latin typeface="Helvetica Light"/>
                <a:ea typeface="ＭＳ Ｐゴシック" charset="0"/>
                <a:cs typeface="+mn-cs"/>
                <a:sym typeface="Helvetica Light"/>
              </a:rPr>
              <a:t>Input</a:t>
            </a:r>
          </a:p>
        </p:txBody>
      </p:sp>
      <p:grpSp>
        <p:nvGrpSpPr>
          <p:cNvPr id="3977" name="Group 3977"/>
          <p:cNvGrpSpPr/>
          <p:nvPr/>
        </p:nvGrpSpPr>
        <p:grpSpPr>
          <a:xfrm>
            <a:off x="8217604" y="1976526"/>
            <a:ext cx="7948136" cy="8855610"/>
            <a:chOff x="0" y="-6356"/>
            <a:chExt cx="7948135" cy="8855596"/>
          </a:xfrm>
        </p:grpSpPr>
        <p:pic>
          <p:nvPicPr>
            <p:cNvPr id="3975" name="pasted-image-filtered.png"/>
            <p:cNvPicPr>
              <a:picLocks noChangeAspect="1"/>
            </p:cNvPicPr>
            <p:nvPr/>
          </p:nvPicPr>
          <p:blipFill>
            <a:blip r:embed="rId5"/>
            <a:stretch>
              <a:fillRect/>
            </a:stretch>
          </p:blipFill>
          <p:spPr>
            <a:xfrm>
              <a:off x="0" y="901105"/>
              <a:ext cx="7948135" cy="7948135"/>
            </a:xfrm>
            <a:prstGeom prst="rect">
              <a:avLst/>
            </a:prstGeom>
            <a:ln w="25400" cap="flat">
              <a:solidFill>
                <a:srgbClr val="000000"/>
              </a:solidFill>
              <a:prstDash val="solid"/>
              <a:miter lim="400000"/>
            </a:ln>
            <a:effectLst/>
          </p:spPr>
        </p:pic>
        <p:sp>
          <p:nvSpPr>
            <p:cNvPr id="3976" name="Shape 3976"/>
            <p:cNvSpPr/>
            <p:nvPr/>
          </p:nvSpPr>
          <p:spPr>
            <a:xfrm>
              <a:off x="3099174" y="-6356"/>
              <a:ext cx="1750478" cy="7905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sz="4200"/>
              </a:lvl1pPr>
            </a:lstStyle>
            <a:p>
              <a:pPr defTabSz="821141"/>
              <a:r>
                <a:rPr b="0">
                  <a:latin typeface="Helvetica Light"/>
                  <a:ea typeface="ＭＳ Ｐゴシック" charset="0"/>
                  <a:cs typeface="+mn-cs"/>
                  <a:sym typeface="Helvetica Light"/>
                </a:rPr>
                <a:t>Output</a:t>
              </a:r>
            </a:p>
          </p:txBody>
        </p:sp>
      </p:grpSp>
      <p:grpSp>
        <p:nvGrpSpPr>
          <p:cNvPr id="3980" name="Group 3980"/>
          <p:cNvGrpSpPr/>
          <p:nvPr/>
        </p:nvGrpSpPr>
        <p:grpSpPr>
          <a:xfrm>
            <a:off x="16305887" y="1976530"/>
            <a:ext cx="7948136" cy="8855522"/>
            <a:chOff x="0" y="-6356"/>
            <a:chExt cx="7948135" cy="8855512"/>
          </a:xfrm>
        </p:grpSpPr>
        <p:pic>
          <p:nvPicPr>
            <p:cNvPr id="3978" name="pasted-image-filtered.png"/>
            <p:cNvPicPr>
              <a:picLocks noChangeAspect="1"/>
            </p:cNvPicPr>
            <p:nvPr/>
          </p:nvPicPr>
          <p:blipFill>
            <a:blip r:embed="rId6"/>
            <a:srcRect/>
            <a:stretch>
              <a:fillRect/>
            </a:stretch>
          </p:blipFill>
          <p:spPr>
            <a:xfrm>
              <a:off x="0" y="901021"/>
              <a:ext cx="7948135" cy="7948135"/>
            </a:xfrm>
            <a:prstGeom prst="rect">
              <a:avLst/>
            </a:prstGeom>
            <a:ln w="25400" cap="flat">
              <a:solidFill>
                <a:srgbClr val="000000"/>
              </a:solidFill>
              <a:prstDash val="solid"/>
              <a:miter lim="400000"/>
            </a:ln>
            <a:effectLst/>
          </p:spPr>
        </p:pic>
        <p:sp>
          <p:nvSpPr>
            <p:cNvPr id="3979" name="Shape 3979"/>
            <p:cNvSpPr/>
            <p:nvPr/>
          </p:nvSpPr>
          <p:spPr>
            <a:xfrm>
              <a:off x="2494685" y="-6356"/>
              <a:ext cx="2965554" cy="7905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sz="4200"/>
              </a:lvl1pPr>
            </a:lstStyle>
            <a:p>
              <a:pPr defTabSz="821141"/>
              <a:r>
                <a:rPr b="0">
                  <a:latin typeface="Helvetica Light"/>
                  <a:ea typeface="ＭＳ Ｐゴシック" charset="0"/>
                  <a:cs typeface="+mn-cs"/>
                  <a:sym typeface="Helvetica Light"/>
                </a:rPr>
                <a:t>Groundtruth</a:t>
              </a:r>
            </a:p>
          </p:txBody>
        </p:sp>
      </p:grpSp>
      <p:grpSp>
        <p:nvGrpSpPr>
          <p:cNvPr id="3983" name="Group 3983"/>
          <p:cNvGrpSpPr/>
          <p:nvPr/>
        </p:nvGrpSpPr>
        <p:grpSpPr>
          <a:xfrm>
            <a:off x="383642" y="11136461"/>
            <a:ext cx="7528501" cy="2266542"/>
            <a:chOff x="0" y="329855"/>
            <a:chExt cx="7528495" cy="2266539"/>
          </a:xfrm>
        </p:grpSpPr>
        <p:sp>
          <p:nvSpPr>
            <p:cNvPr id="3981" name="Shape 3981"/>
            <p:cNvSpPr/>
            <p:nvPr/>
          </p:nvSpPr>
          <p:spPr>
            <a:xfrm>
              <a:off x="0" y="744667"/>
              <a:ext cx="4640689" cy="14369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algn="l" defTabSz="821141">
                <a:defRPr sz="4200"/>
              </a:pPr>
              <a:r>
                <a:rPr sz="4200" b="0">
                  <a:latin typeface="Helvetica Light"/>
                  <a:ea typeface="ＭＳ Ｐゴシック" charset="0"/>
                  <a:cs typeface="+mn-cs"/>
                  <a:sym typeface="Helvetica Light"/>
                </a:rPr>
                <a:t>Data from</a:t>
              </a:r>
            </a:p>
            <a:p>
              <a:pPr algn="l" defTabSz="821141">
                <a:defRPr sz="4200"/>
              </a:pPr>
              <a:r>
                <a:rPr sz="4200" b="0">
                  <a:latin typeface="Helvetica Light"/>
                  <a:ea typeface="ＭＳ Ｐゴシック" charset="0"/>
                  <a:cs typeface="+mn-cs"/>
                  <a:sym typeface="Helvetica Light"/>
                </a:rPr>
                <a:t>[</a:t>
              </a:r>
              <a:r>
                <a:rPr sz="4200" b="0" u="sng">
                  <a:latin typeface="Helvetica Light"/>
                  <a:ea typeface="ＭＳ Ｐゴシック" charset="0"/>
                  <a:cs typeface="+mn-cs"/>
                  <a:sym typeface="Helvetica Light"/>
                  <a:hlinkClick r:id="rId7"/>
                </a:rPr>
                <a:t>maps.google.com</a:t>
              </a:r>
              <a:r>
                <a:rPr sz="4200" b="0">
                  <a:latin typeface="Helvetica Light"/>
                  <a:ea typeface="ＭＳ Ｐゴシック" charset="0"/>
                  <a:cs typeface="+mn-cs"/>
                  <a:sym typeface="Helvetica Light"/>
                </a:rPr>
                <a:t>]</a:t>
              </a:r>
            </a:p>
          </p:txBody>
        </p:sp>
        <p:pic>
          <p:nvPicPr>
            <p:cNvPr id="3982" name="pasted-image.png"/>
            <p:cNvPicPr>
              <a:picLocks noChangeAspect="1"/>
            </p:cNvPicPr>
            <p:nvPr/>
          </p:nvPicPr>
          <p:blipFill>
            <a:blip r:embed="rId8"/>
            <a:srcRect/>
            <a:stretch>
              <a:fillRect/>
            </a:stretch>
          </p:blipFill>
          <p:spPr>
            <a:xfrm>
              <a:off x="5327653" y="329855"/>
              <a:ext cx="2200842" cy="2266539"/>
            </a:xfrm>
            <a:prstGeom prst="rect">
              <a:avLst/>
            </a:prstGeom>
            <a:ln w="12700" cap="flat">
              <a:noFill/>
              <a:miter lim="400000"/>
            </a:ln>
            <a:effectLst/>
          </p:spPr>
        </p:pic>
      </p:grpSp>
    </p:spTree>
    <p:extLst>
      <p:ext uri="{BB962C8B-B14F-4D97-AF65-F5344CB8AC3E}">
        <p14:creationId xmlns:p14="http://schemas.microsoft.com/office/powerpoint/2010/main" val="121622881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9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7" grpId="0" animBg="1" advAuto="0"/>
      <p:bldP spid="3980"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7" name="Shape 3987"/>
          <p:cNvSpPr/>
          <p:nvPr/>
        </p:nvSpPr>
        <p:spPr>
          <a:xfrm>
            <a:off x="3448264" y="1976534"/>
            <a:ext cx="1304795" cy="790552"/>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4200"/>
            </a:lvl1pPr>
          </a:lstStyle>
          <a:p>
            <a:pPr defTabSz="821141"/>
            <a:r>
              <a:rPr b="0">
                <a:latin typeface="Helvetica Light"/>
                <a:ea typeface="ＭＳ Ｐゴシック" charset="0"/>
                <a:cs typeface="+mn-cs"/>
                <a:sym typeface="Helvetica Light"/>
              </a:rPr>
              <a:t>Input</a:t>
            </a:r>
          </a:p>
        </p:txBody>
      </p:sp>
      <p:sp>
        <p:nvSpPr>
          <p:cNvPr id="3988" name="Shape 3988"/>
          <p:cNvSpPr/>
          <p:nvPr/>
        </p:nvSpPr>
        <p:spPr>
          <a:xfrm>
            <a:off x="11316793" y="1976534"/>
            <a:ext cx="1750430" cy="790552"/>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4200"/>
            </a:lvl1pPr>
          </a:lstStyle>
          <a:p>
            <a:pPr defTabSz="821141"/>
            <a:r>
              <a:rPr b="0">
                <a:latin typeface="Helvetica Light"/>
                <a:ea typeface="ＭＳ Ｐゴシック" charset="0"/>
                <a:cs typeface="+mn-cs"/>
                <a:sym typeface="Helvetica Light"/>
              </a:rPr>
              <a:t>Output</a:t>
            </a:r>
          </a:p>
        </p:txBody>
      </p:sp>
      <p:sp>
        <p:nvSpPr>
          <p:cNvPr id="3989" name="Shape 3989"/>
          <p:cNvSpPr/>
          <p:nvPr/>
        </p:nvSpPr>
        <p:spPr>
          <a:xfrm>
            <a:off x="18800623" y="1976534"/>
            <a:ext cx="2965506" cy="790552"/>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4200"/>
            </a:lvl1pPr>
          </a:lstStyle>
          <a:p>
            <a:pPr defTabSz="821141"/>
            <a:r>
              <a:rPr b="0">
                <a:latin typeface="Helvetica Light"/>
                <a:ea typeface="ＭＳ Ｐゴシック" charset="0"/>
                <a:cs typeface="+mn-cs"/>
                <a:sym typeface="Helvetica Light"/>
              </a:rPr>
              <a:t>Groundtruth</a:t>
            </a:r>
          </a:p>
        </p:txBody>
      </p:sp>
      <p:grpSp>
        <p:nvGrpSpPr>
          <p:cNvPr id="3993" name="Group 3993"/>
          <p:cNvGrpSpPr/>
          <p:nvPr/>
        </p:nvGrpSpPr>
        <p:grpSpPr>
          <a:xfrm>
            <a:off x="16305908" y="2883893"/>
            <a:ext cx="24124797" cy="7948176"/>
            <a:chOff x="0" y="0"/>
            <a:chExt cx="24124796" cy="7948176"/>
          </a:xfrm>
        </p:grpSpPr>
        <p:pic>
          <p:nvPicPr>
            <p:cNvPr id="3990" name="pasted-image-filtered.png"/>
            <p:cNvPicPr>
              <a:picLocks noChangeAspect="1"/>
            </p:cNvPicPr>
            <p:nvPr/>
          </p:nvPicPr>
          <p:blipFill>
            <a:blip r:embed="rId3"/>
            <a:srcRect/>
            <a:stretch>
              <a:fillRect/>
            </a:stretch>
          </p:blipFill>
          <p:spPr>
            <a:xfrm>
              <a:off x="0" y="0"/>
              <a:ext cx="7948135" cy="7948135"/>
            </a:xfrm>
            <a:prstGeom prst="rect">
              <a:avLst/>
            </a:prstGeom>
            <a:ln w="25400" cap="flat">
              <a:solidFill>
                <a:srgbClr val="000000"/>
              </a:solidFill>
              <a:prstDash val="solid"/>
              <a:miter lim="400000"/>
            </a:ln>
            <a:effectLst/>
          </p:spPr>
        </p:pic>
        <p:pic>
          <p:nvPicPr>
            <p:cNvPr id="3991" name="pasted-image.png"/>
            <p:cNvPicPr>
              <a:picLocks noChangeAspect="1"/>
            </p:cNvPicPr>
            <p:nvPr/>
          </p:nvPicPr>
          <p:blipFill>
            <a:blip r:embed="rId4"/>
            <a:srcRect/>
            <a:stretch>
              <a:fillRect/>
            </a:stretch>
          </p:blipFill>
          <p:spPr>
            <a:xfrm>
              <a:off x="8088371" y="42"/>
              <a:ext cx="7948135" cy="7948135"/>
            </a:xfrm>
            <a:prstGeom prst="rect">
              <a:avLst/>
            </a:prstGeom>
            <a:ln w="25400" cap="flat">
              <a:solidFill>
                <a:srgbClr val="000000"/>
              </a:solidFill>
              <a:prstDash val="solid"/>
              <a:miter lim="400000"/>
            </a:ln>
            <a:effectLst/>
          </p:spPr>
        </p:pic>
        <p:pic>
          <p:nvPicPr>
            <p:cNvPr id="3992" name="pasted-image.png"/>
            <p:cNvPicPr>
              <a:picLocks noChangeAspect="1"/>
            </p:cNvPicPr>
            <p:nvPr/>
          </p:nvPicPr>
          <p:blipFill>
            <a:blip r:embed="rId5"/>
            <a:srcRect/>
            <a:stretch>
              <a:fillRect/>
            </a:stretch>
          </p:blipFill>
          <p:spPr>
            <a:xfrm>
              <a:off x="16176662" y="1"/>
              <a:ext cx="7948135" cy="7948135"/>
            </a:xfrm>
            <a:prstGeom prst="rect">
              <a:avLst/>
            </a:prstGeom>
            <a:ln w="25400" cap="flat">
              <a:solidFill>
                <a:srgbClr val="000000"/>
              </a:solidFill>
              <a:prstDash val="solid"/>
              <a:miter lim="400000"/>
            </a:ln>
            <a:effectLst/>
          </p:spPr>
        </p:pic>
      </p:grpSp>
      <p:sp>
        <p:nvSpPr>
          <p:cNvPr id="3994" name="Shape 3994"/>
          <p:cNvSpPr/>
          <p:nvPr/>
        </p:nvSpPr>
        <p:spPr>
          <a:xfrm>
            <a:off x="14643705" y="12263958"/>
            <a:ext cx="12014457" cy="1252216"/>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p>
            <a:pPr defTabSz="821141">
              <a:defRPr sz="3600"/>
            </a:pPr>
            <a:r>
              <a:rPr sz="7200" b="0">
                <a:latin typeface="Helvetica Light"/>
                <a:ea typeface="ＭＳ Ｐゴシック" charset="0"/>
                <a:cs typeface="+mn-cs"/>
                <a:sym typeface="Helvetica Light"/>
              </a:rPr>
              <a:t>Data from [</a:t>
            </a:r>
            <a:r>
              <a:rPr sz="7200" b="0" u="sng">
                <a:latin typeface="Helvetica Light"/>
                <a:ea typeface="ＭＳ Ｐゴシック" charset="0"/>
                <a:cs typeface="+mn-cs"/>
                <a:sym typeface="Helvetica Light"/>
                <a:hlinkClick r:id="rId6"/>
              </a:rPr>
              <a:t>maps.google.com</a:t>
            </a:r>
            <a:r>
              <a:rPr sz="7200" b="0">
                <a:latin typeface="Helvetica Light"/>
                <a:ea typeface="ＭＳ Ｐゴシック" charset="0"/>
                <a:cs typeface="+mn-cs"/>
                <a:sym typeface="Helvetica Light"/>
              </a:rPr>
              <a:t>]</a:t>
            </a:r>
          </a:p>
        </p:txBody>
      </p:sp>
    </p:spTree>
    <p:extLst>
      <p:ext uri="{BB962C8B-B14F-4D97-AF65-F5344CB8AC3E}">
        <p14:creationId xmlns:p14="http://schemas.microsoft.com/office/powerpoint/2010/main" val="2115187819"/>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0.000000 0.000000 L -0.665047 0.004008" pathEditMode="relative">
                                      <p:cBhvr>
                                        <p:cTn id="6" dur="1000" fill="hold"/>
                                        <p:tgtEl>
                                          <p:spTgt spid="399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3" name="Shape 4013"/>
          <p:cNvSpPr/>
          <p:nvPr/>
        </p:nvSpPr>
        <p:spPr>
          <a:xfrm>
            <a:off x="8017012" y="118019"/>
            <a:ext cx="8349993" cy="1375327"/>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8000"/>
            </a:lvl1pPr>
          </a:lstStyle>
          <a:p>
            <a:pPr defTabSz="821141"/>
            <a:r>
              <a:rPr b="0">
                <a:latin typeface="Helvetica Light"/>
                <a:ea typeface="ＭＳ Ｐゴシック" charset="0"/>
                <a:cs typeface="+mn-cs"/>
                <a:sym typeface="Helvetica Light"/>
              </a:rPr>
              <a:t>Labels → Facades</a:t>
            </a:r>
          </a:p>
        </p:txBody>
      </p:sp>
      <p:pic>
        <p:nvPicPr>
          <p:cNvPr id="4014" name="input_71-filtered.jpeg"/>
          <p:cNvPicPr>
            <a:picLocks noChangeAspect="1"/>
          </p:cNvPicPr>
          <p:nvPr/>
        </p:nvPicPr>
        <p:blipFill>
          <a:blip r:embed="rId2"/>
          <a:stretch>
            <a:fillRect/>
          </a:stretch>
        </p:blipFill>
        <p:spPr>
          <a:xfrm>
            <a:off x="2122404" y="2310428"/>
            <a:ext cx="10020765" cy="10020765"/>
          </a:xfrm>
          <a:prstGeom prst="rect">
            <a:avLst/>
          </a:prstGeom>
          <a:ln w="12700">
            <a:miter lim="400000"/>
          </a:ln>
        </p:spPr>
      </p:pic>
      <p:pic>
        <p:nvPicPr>
          <p:cNvPr id="4015" name="L1cGAN_71.jpg"/>
          <p:cNvPicPr>
            <a:picLocks noChangeAspect="1"/>
          </p:cNvPicPr>
          <p:nvPr/>
        </p:nvPicPr>
        <p:blipFill>
          <a:blip r:embed="rId3"/>
          <a:stretch>
            <a:fillRect/>
          </a:stretch>
        </p:blipFill>
        <p:spPr>
          <a:xfrm>
            <a:off x="12240839" y="2310428"/>
            <a:ext cx="10020765" cy="10020765"/>
          </a:xfrm>
          <a:prstGeom prst="rect">
            <a:avLst/>
          </a:prstGeom>
          <a:ln w="12700">
            <a:miter lim="400000"/>
          </a:ln>
        </p:spPr>
      </p:pic>
      <p:sp>
        <p:nvSpPr>
          <p:cNvPr id="4016" name="Shape 4016"/>
          <p:cNvSpPr/>
          <p:nvPr/>
        </p:nvSpPr>
        <p:spPr>
          <a:xfrm>
            <a:off x="6235880" y="1384816"/>
            <a:ext cx="1793744" cy="1032277"/>
          </a:xfrm>
          <a:prstGeom prst="rect">
            <a:avLst/>
          </a:prstGeom>
          <a:ln w="12700">
            <a:miter lim="400000"/>
          </a:ln>
          <a:extLst>
            <a:ext uri="{C572A759-6A51-4108-AA02-DFA0A04FC94B}">
              <ma14:wrappingTextBoxFlag xmlns:ma14="http://schemas.microsoft.com/office/mac/drawingml/2011/main" xmlns="" val="1"/>
            </a:ext>
          </a:extLst>
        </p:spPr>
        <p:txBody>
          <a:bodyPr lIns="84621" tIns="84621" rIns="84621" bIns="84621" anchor="ctr"/>
          <a:lstStyle>
            <a:lvl1pPr defTabSz="2172273">
              <a:defRPr sz="4200"/>
            </a:lvl1pPr>
          </a:lstStyle>
          <a:p>
            <a:pPr defTabSz="2172302"/>
            <a:r>
              <a:rPr b="0">
                <a:latin typeface="Helvetica Light"/>
                <a:ea typeface="ＭＳ Ｐゴシック" charset="0"/>
                <a:cs typeface="+mn-cs"/>
                <a:sym typeface="Helvetica Light"/>
              </a:rPr>
              <a:t>Input</a:t>
            </a:r>
          </a:p>
        </p:txBody>
      </p:sp>
      <p:sp>
        <p:nvSpPr>
          <p:cNvPr id="4017" name="Shape 4017"/>
          <p:cNvSpPr/>
          <p:nvPr/>
        </p:nvSpPr>
        <p:spPr>
          <a:xfrm>
            <a:off x="16088076" y="1384816"/>
            <a:ext cx="2326333" cy="1032277"/>
          </a:xfrm>
          <a:prstGeom prst="rect">
            <a:avLst/>
          </a:prstGeom>
          <a:ln w="12700">
            <a:miter lim="400000"/>
          </a:ln>
          <a:extLst>
            <a:ext uri="{C572A759-6A51-4108-AA02-DFA0A04FC94B}">
              <ma14:wrappingTextBoxFlag xmlns:ma14="http://schemas.microsoft.com/office/mac/drawingml/2011/main" xmlns="" val="1"/>
            </a:ext>
          </a:extLst>
        </p:spPr>
        <p:txBody>
          <a:bodyPr lIns="84621" tIns="84621" rIns="84621" bIns="84621" anchor="ctr"/>
          <a:lstStyle>
            <a:lvl1pPr defTabSz="2172273">
              <a:defRPr sz="4200"/>
            </a:lvl1pPr>
          </a:lstStyle>
          <a:p>
            <a:pPr defTabSz="2172302"/>
            <a:r>
              <a:rPr b="0">
                <a:latin typeface="Helvetica Light"/>
                <a:ea typeface="ＭＳ Ｐゴシック" charset="0"/>
                <a:cs typeface="+mn-cs"/>
                <a:sym typeface="Helvetica Light"/>
              </a:rPr>
              <a:t>Output</a:t>
            </a:r>
          </a:p>
        </p:txBody>
      </p:sp>
      <p:sp>
        <p:nvSpPr>
          <p:cNvPr id="4018" name="Shape 4018"/>
          <p:cNvSpPr/>
          <p:nvPr/>
        </p:nvSpPr>
        <p:spPr>
          <a:xfrm>
            <a:off x="18021472" y="12896451"/>
            <a:ext cx="5329936" cy="698219"/>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3600"/>
            </a:lvl1pPr>
          </a:lstStyle>
          <a:p>
            <a:pPr defTabSz="821141"/>
            <a:r>
              <a:rPr b="0">
                <a:latin typeface="Helvetica Light"/>
                <a:ea typeface="ＭＳ Ｐゴシック" charset="0"/>
                <a:cs typeface="+mn-cs"/>
                <a:sym typeface="Helvetica Light"/>
              </a:rPr>
              <a:t>Data from [Tylecek, 2013]</a:t>
            </a:r>
          </a:p>
        </p:txBody>
      </p:sp>
    </p:spTree>
    <p:extLst>
      <p:ext uri="{BB962C8B-B14F-4D97-AF65-F5344CB8AC3E}">
        <p14:creationId xmlns:p14="http://schemas.microsoft.com/office/powerpoint/2010/main" val="419561322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0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5" grpId="0"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0" name="Shape 4020"/>
          <p:cNvSpPr/>
          <p:nvPr/>
        </p:nvSpPr>
        <p:spPr>
          <a:xfrm>
            <a:off x="8017012" y="118019"/>
            <a:ext cx="8349993" cy="1375327"/>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8000"/>
            </a:lvl1pPr>
          </a:lstStyle>
          <a:p>
            <a:pPr defTabSz="821141"/>
            <a:r>
              <a:rPr b="0">
                <a:latin typeface="Helvetica Light"/>
                <a:ea typeface="ＭＳ Ｐゴシック" charset="0"/>
                <a:cs typeface="+mn-cs"/>
                <a:sym typeface="Helvetica Light"/>
              </a:rPr>
              <a:t>Labels → Facades</a:t>
            </a:r>
          </a:p>
        </p:txBody>
      </p:sp>
      <p:pic>
        <p:nvPicPr>
          <p:cNvPr id="4021" name="input_12-filtered.jpeg"/>
          <p:cNvPicPr>
            <a:picLocks noChangeAspect="1"/>
          </p:cNvPicPr>
          <p:nvPr/>
        </p:nvPicPr>
        <p:blipFill>
          <a:blip r:embed="rId2"/>
          <a:stretch>
            <a:fillRect/>
          </a:stretch>
        </p:blipFill>
        <p:spPr>
          <a:xfrm>
            <a:off x="12419752" y="2401443"/>
            <a:ext cx="4940277" cy="4940277"/>
          </a:xfrm>
          <a:prstGeom prst="rect">
            <a:avLst/>
          </a:prstGeom>
          <a:ln w="12700">
            <a:miter lim="400000"/>
          </a:ln>
        </p:spPr>
      </p:pic>
      <p:pic>
        <p:nvPicPr>
          <p:cNvPr id="4022" name="input_46-filtered.jpeg"/>
          <p:cNvPicPr>
            <a:picLocks noChangeAspect="1"/>
          </p:cNvPicPr>
          <p:nvPr/>
        </p:nvPicPr>
        <p:blipFill>
          <a:blip r:embed="rId3"/>
          <a:stretch>
            <a:fillRect/>
          </a:stretch>
        </p:blipFill>
        <p:spPr>
          <a:xfrm>
            <a:off x="2025422" y="7849352"/>
            <a:ext cx="4940277" cy="4940277"/>
          </a:xfrm>
          <a:prstGeom prst="rect">
            <a:avLst/>
          </a:prstGeom>
          <a:ln w="12700">
            <a:miter lim="400000"/>
          </a:ln>
        </p:spPr>
      </p:pic>
      <p:pic>
        <p:nvPicPr>
          <p:cNvPr id="4023" name="input_90-filtered.jpeg"/>
          <p:cNvPicPr>
            <a:picLocks noChangeAspect="1"/>
          </p:cNvPicPr>
          <p:nvPr/>
        </p:nvPicPr>
        <p:blipFill>
          <a:blip r:embed="rId4"/>
          <a:stretch>
            <a:fillRect/>
          </a:stretch>
        </p:blipFill>
        <p:spPr>
          <a:xfrm>
            <a:off x="12447502" y="7849352"/>
            <a:ext cx="4940277" cy="4940277"/>
          </a:xfrm>
          <a:prstGeom prst="rect">
            <a:avLst/>
          </a:prstGeom>
          <a:ln w="12700">
            <a:miter lim="400000"/>
          </a:ln>
        </p:spPr>
      </p:pic>
      <p:pic>
        <p:nvPicPr>
          <p:cNvPr id="4024" name="L1cGAN_12.jpg"/>
          <p:cNvPicPr>
            <a:picLocks noChangeAspect="1"/>
          </p:cNvPicPr>
          <p:nvPr/>
        </p:nvPicPr>
        <p:blipFill>
          <a:blip r:embed="rId5"/>
          <a:stretch>
            <a:fillRect/>
          </a:stretch>
        </p:blipFill>
        <p:spPr>
          <a:xfrm>
            <a:off x="17408187" y="2401443"/>
            <a:ext cx="4940277" cy="4940277"/>
          </a:xfrm>
          <a:prstGeom prst="rect">
            <a:avLst/>
          </a:prstGeom>
          <a:ln w="12700">
            <a:miter lim="400000"/>
          </a:ln>
        </p:spPr>
      </p:pic>
      <p:pic>
        <p:nvPicPr>
          <p:cNvPr id="4025" name="L1cGAN_46.jpg"/>
          <p:cNvPicPr>
            <a:picLocks noChangeAspect="1"/>
          </p:cNvPicPr>
          <p:nvPr/>
        </p:nvPicPr>
        <p:blipFill>
          <a:blip r:embed="rId6"/>
          <a:stretch>
            <a:fillRect/>
          </a:stretch>
        </p:blipFill>
        <p:spPr>
          <a:xfrm>
            <a:off x="7021632" y="7849352"/>
            <a:ext cx="4940277" cy="4940277"/>
          </a:xfrm>
          <a:prstGeom prst="rect">
            <a:avLst/>
          </a:prstGeom>
          <a:ln w="12700">
            <a:miter lim="400000"/>
          </a:ln>
        </p:spPr>
      </p:pic>
      <p:pic>
        <p:nvPicPr>
          <p:cNvPr id="4026" name="L1cGAN_90.jpg"/>
          <p:cNvPicPr>
            <a:picLocks noChangeAspect="1"/>
          </p:cNvPicPr>
          <p:nvPr/>
        </p:nvPicPr>
        <p:blipFill>
          <a:blip r:embed="rId7"/>
          <a:stretch>
            <a:fillRect/>
          </a:stretch>
        </p:blipFill>
        <p:spPr>
          <a:xfrm>
            <a:off x="17435934" y="7849352"/>
            <a:ext cx="4940277" cy="4940277"/>
          </a:xfrm>
          <a:prstGeom prst="rect">
            <a:avLst/>
          </a:prstGeom>
          <a:ln w="12700">
            <a:miter lim="400000"/>
          </a:ln>
        </p:spPr>
      </p:pic>
      <p:sp>
        <p:nvSpPr>
          <p:cNvPr id="4027" name="Shape 4027"/>
          <p:cNvSpPr/>
          <p:nvPr/>
        </p:nvSpPr>
        <p:spPr>
          <a:xfrm>
            <a:off x="3606765" y="1475828"/>
            <a:ext cx="1793744" cy="1032280"/>
          </a:xfrm>
          <a:prstGeom prst="rect">
            <a:avLst/>
          </a:prstGeom>
          <a:ln w="12700">
            <a:miter lim="400000"/>
          </a:ln>
          <a:extLst>
            <a:ext uri="{C572A759-6A51-4108-AA02-DFA0A04FC94B}">
              <ma14:wrappingTextBoxFlag xmlns:ma14="http://schemas.microsoft.com/office/mac/drawingml/2011/main" xmlns="" val="1"/>
            </a:ext>
          </a:extLst>
        </p:spPr>
        <p:txBody>
          <a:bodyPr lIns="84621" tIns="84621" rIns="84621" bIns="84621" anchor="ctr"/>
          <a:lstStyle>
            <a:lvl1pPr defTabSz="2172273">
              <a:defRPr sz="4200"/>
            </a:lvl1pPr>
          </a:lstStyle>
          <a:p>
            <a:pPr defTabSz="2172302"/>
            <a:r>
              <a:rPr b="0">
                <a:latin typeface="Helvetica Light"/>
                <a:ea typeface="ＭＳ Ｐゴシック" charset="0"/>
                <a:cs typeface="+mn-cs"/>
                <a:sym typeface="Helvetica Light"/>
              </a:rPr>
              <a:t>Input</a:t>
            </a:r>
          </a:p>
        </p:txBody>
      </p:sp>
      <p:sp>
        <p:nvSpPr>
          <p:cNvPr id="4028" name="Shape 4028"/>
          <p:cNvSpPr/>
          <p:nvPr/>
        </p:nvSpPr>
        <p:spPr>
          <a:xfrm>
            <a:off x="8330772" y="1475828"/>
            <a:ext cx="2326333" cy="1032280"/>
          </a:xfrm>
          <a:prstGeom prst="rect">
            <a:avLst/>
          </a:prstGeom>
          <a:ln w="12700">
            <a:miter lim="400000"/>
          </a:ln>
          <a:extLst>
            <a:ext uri="{C572A759-6A51-4108-AA02-DFA0A04FC94B}">
              <ma14:wrappingTextBoxFlag xmlns:ma14="http://schemas.microsoft.com/office/mac/drawingml/2011/main" xmlns="" val="1"/>
            </a:ext>
          </a:extLst>
        </p:spPr>
        <p:txBody>
          <a:bodyPr lIns="84621" tIns="84621" rIns="84621" bIns="84621" anchor="ctr"/>
          <a:lstStyle>
            <a:lvl1pPr defTabSz="2172273">
              <a:defRPr sz="4200"/>
            </a:lvl1pPr>
          </a:lstStyle>
          <a:p>
            <a:pPr defTabSz="2172302"/>
            <a:r>
              <a:rPr b="0">
                <a:latin typeface="Helvetica Light"/>
                <a:ea typeface="ＭＳ Ｐゴシック" charset="0"/>
                <a:cs typeface="+mn-cs"/>
                <a:sym typeface="Helvetica Light"/>
              </a:rPr>
              <a:t>Output</a:t>
            </a:r>
          </a:p>
        </p:txBody>
      </p:sp>
      <p:sp>
        <p:nvSpPr>
          <p:cNvPr id="4029" name="Shape 4029"/>
          <p:cNvSpPr/>
          <p:nvPr/>
        </p:nvSpPr>
        <p:spPr>
          <a:xfrm>
            <a:off x="13993016" y="1475828"/>
            <a:ext cx="1793744" cy="1032280"/>
          </a:xfrm>
          <a:prstGeom prst="rect">
            <a:avLst/>
          </a:prstGeom>
          <a:ln w="12700">
            <a:miter lim="400000"/>
          </a:ln>
          <a:extLst>
            <a:ext uri="{C572A759-6A51-4108-AA02-DFA0A04FC94B}">
              <ma14:wrappingTextBoxFlag xmlns:ma14="http://schemas.microsoft.com/office/mac/drawingml/2011/main" xmlns="" val="1"/>
            </a:ext>
          </a:extLst>
        </p:spPr>
        <p:txBody>
          <a:bodyPr lIns="84621" tIns="84621" rIns="84621" bIns="84621" anchor="ctr"/>
          <a:lstStyle>
            <a:lvl1pPr defTabSz="2172273">
              <a:defRPr sz="4200"/>
            </a:lvl1pPr>
          </a:lstStyle>
          <a:p>
            <a:pPr defTabSz="2172302"/>
            <a:r>
              <a:rPr b="0">
                <a:latin typeface="Helvetica Light"/>
                <a:ea typeface="ＭＳ Ｐゴシック" charset="0"/>
                <a:cs typeface="+mn-cs"/>
                <a:sym typeface="Helvetica Light"/>
              </a:rPr>
              <a:t>Input</a:t>
            </a:r>
          </a:p>
        </p:txBody>
      </p:sp>
      <p:sp>
        <p:nvSpPr>
          <p:cNvPr id="4030" name="Shape 4030"/>
          <p:cNvSpPr/>
          <p:nvPr/>
        </p:nvSpPr>
        <p:spPr>
          <a:xfrm>
            <a:off x="18715175" y="1475828"/>
            <a:ext cx="2326333" cy="1032280"/>
          </a:xfrm>
          <a:prstGeom prst="rect">
            <a:avLst/>
          </a:prstGeom>
          <a:ln w="12700">
            <a:miter lim="400000"/>
          </a:ln>
          <a:extLst>
            <a:ext uri="{C572A759-6A51-4108-AA02-DFA0A04FC94B}">
              <ma14:wrappingTextBoxFlag xmlns:ma14="http://schemas.microsoft.com/office/mac/drawingml/2011/main" xmlns="" val="1"/>
            </a:ext>
          </a:extLst>
        </p:spPr>
        <p:txBody>
          <a:bodyPr lIns="84621" tIns="84621" rIns="84621" bIns="84621" anchor="ctr"/>
          <a:lstStyle>
            <a:lvl1pPr defTabSz="2172273">
              <a:defRPr sz="4200"/>
            </a:lvl1pPr>
          </a:lstStyle>
          <a:p>
            <a:pPr defTabSz="2172302"/>
            <a:r>
              <a:rPr b="0">
                <a:latin typeface="Helvetica Light"/>
                <a:ea typeface="ＭＳ Ｐゴシック" charset="0"/>
                <a:cs typeface="+mn-cs"/>
                <a:sym typeface="Helvetica Light"/>
              </a:rPr>
              <a:t>Output</a:t>
            </a:r>
          </a:p>
        </p:txBody>
      </p:sp>
      <p:sp>
        <p:nvSpPr>
          <p:cNvPr id="4031" name="Shape 4031"/>
          <p:cNvSpPr/>
          <p:nvPr/>
        </p:nvSpPr>
        <p:spPr>
          <a:xfrm>
            <a:off x="18021472" y="12896451"/>
            <a:ext cx="5329936" cy="698219"/>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3600"/>
            </a:lvl1pPr>
          </a:lstStyle>
          <a:p>
            <a:pPr defTabSz="821141"/>
            <a:r>
              <a:rPr b="0">
                <a:latin typeface="Helvetica Light"/>
                <a:ea typeface="ＭＳ Ｐゴシック" charset="0"/>
                <a:cs typeface="+mn-cs"/>
                <a:sym typeface="Helvetica Light"/>
              </a:rPr>
              <a:t>Data from [Tylecek, 2013]</a:t>
            </a:r>
          </a:p>
        </p:txBody>
      </p:sp>
      <p:pic>
        <p:nvPicPr>
          <p:cNvPr id="4032" name="input_26.jpg"/>
          <p:cNvPicPr>
            <a:picLocks noChangeAspect="1"/>
          </p:cNvPicPr>
          <p:nvPr/>
        </p:nvPicPr>
        <p:blipFill>
          <a:blip r:embed="rId8"/>
          <a:stretch>
            <a:fillRect/>
          </a:stretch>
        </p:blipFill>
        <p:spPr>
          <a:xfrm>
            <a:off x="2033492" y="2401436"/>
            <a:ext cx="4940216" cy="4940216"/>
          </a:xfrm>
          <a:prstGeom prst="rect">
            <a:avLst/>
          </a:prstGeom>
          <a:ln w="12700">
            <a:miter lim="400000"/>
          </a:ln>
        </p:spPr>
      </p:pic>
      <p:pic>
        <p:nvPicPr>
          <p:cNvPr id="4033" name="L1cGAN_26.jpg"/>
          <p:cNvPicPr>
            <a:picLocks noChangeAspect="1"/>
          </p:cNvPicPr>
          <p:nvPr/>
        </p:nvPicPr>
        <p:blipFill>
          <a:blip r:embed="rId9"/>
          <a:stretch>
            <a:fillRect/>
          </a:stretch>
        </p:blipFill>
        <p:spPr>
          <a:xfrm>
            <a:off x="7020066" y="2412820"/>
            <a:ext cx="4917549" cy="4917544"/>
          </a:xfrm>
          <a:prstGeom prst="rect">
            <a:avLst/>
          </a:prstGeom>
          <a:ln w="12700">
            <a:miter lim="400000"/>
          </a:ln>
        </p:spPr>
      </p:pic>
    </p:spTree>
    <p:extLst>
      <p:ext uri="{BB962C8B-B14F-4D97-AF65-F5344CB8AC3E}">
        <p14:creationId xmlns:p14="http://schemas.microsoft.com/office/powerpoint/2010/main" val="261147990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test time…</a:t>
            </a:r>
          </a:p>
        </p:txBody>
      </p:sp>
      <p:sp>
        <p:nvSpPr>
          <p:cNvPr id="4" name="TextBox 3"/>
          <p:cNvSpPr txBox="1"/>
          <p:nvPr/>
        </p:nvSpPr>
        <p:spPr>
          <a:xfrm>
            <a:off x="1828492" y="11581347"/>
            <a:ext cx="3758712" cy="1281900"/>
          </a:xfrm>
          <a:prstGeom prst="rect">
            <a:avLst/>
          </a:prstGeom>
          <a:noFill/>
        </p:spPr>
        <p:txBody>
          <a:bodyPr wrap="none" lIns="151821" tIns="75852" rIns="151821" bIns="75852" rtlCol="0">
            <a:spAutoFit/>
          </a:bodyPr>
          <a:lstStyle/>
          <a:p>
            <a:pPr marL="0" marR="0" lvl="0" indent="0" algn="l" defTabSz="2163560" rtl="0" eaLnBrk="1" fontAlgn="auto" latinLnBrk="0" hangingPunct="1">
              <a:lnSpc>
                <a:spcPct val="100000"/>
              </a:lnSpc>
              <a:spcBef>
                <a:spcPts val="0"/>
              </a:spcBef>
              <a:spcAft>
                <a:spcPts val="0"/>
              </a:spcAft>
              <a:buClrTx/>
              <a:buSzTx/>
              <a:buFontTx/>
              <a:buNone/>
              <a:tabLst/>
              <a:defRPr/>
            </a:pPr>
            <a:r>
              <a:rPr kumimoji="0" lang="en-US" sz="7300" b="0" i="0" u="none" strike="noStrike" kern="1200" cap="none" spc="0" normalizeH="0" baseline="0" noProof="0" dirty="0">
                <a:ln>
                  <a:noFill/>
                </a:ln>
                <a:solidFill>
                  <a:srgbClr val="000000"/>
                </a:solidFill>
                <a:effectLst/>
                <a:uLnTx/>
                <a:uFillTx/>
                <a:latin typeface="Arial"/>
                <a:ea typeface="+mn-ea"/>
                <a:cs typeface="Arial"/>
                <a:sym typeface="Helvetica Light"/>
              </a:rPr>
              <a:t>image </a:t>
            </a:r>
            <a:r>
              <a:rPr kumimoji="0" lang="en-US" sz="7300" b="0" i="1" u="none" strike="noStrike" kern="1200" cap="none" spc="0" normalizeH="0" baseline="0" noProof="0" dirty="0">
                <a:ln>
                  <a:noFill/>
                </a:ln>
                <a:solidFill>
                  <a:srgbClr val="000000"/>
                </a:solidFill>
                <a:effectLst/>
                <a:uLnTx/>
                <a:uFillTx/>
                <a:latin typeface="Arial"/>
                <a:ea typeface="+mn-ea"/>
                <a:cs typeface="Arial"/>
                <a:sym typeface="Helvetica Light"/>
              </a:rPr>
              <a:t>X</a:t>
            </a:r>
          </a:p>
        </p:txBody>
      </p:sp>
      <p:cxnSp>
        <p:nvCxnSpPr>
          <p:cNvPr id="5" name="Straight Arrow Connector 4"/>
          <p:cNvCxnSpPr/>
          <p:nvPr/>
        </p:nvCxnSpPr>
        <p:spPr>
          <a:xfrm>
            <a:off x="17186465" y="7874000"/>
            <a:ext cx="2371543" cy="0"/>
          </a:xfrm>
          <a:prstGeom prst="straightConnector1">
            <a:avLst/>
          </a:prstGeom>
          <a:ln w="50800">
            <a:headEnd type="none"/>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6858012" y="7874000"/>
            <a:ext cx="2371543" cy="0"/>
          </a:xfrm>
          <a:prstGeom prst="straightConnector1">
            <a:avLst/>
          </a:prstGeom>
          <a:ln w="50800">
            <a:headEnd type="none"/>
            <a:tailEnd type="arrow"/>
          </a:ln>
        </p:spPr>
        <p:style>
          <a:lnRef idx="1">
            <a:schemeClr val="dk1"/>
          </a:lnRef>
          <a:fillRef idx="0">
            <a:schemeClr val="dk1"/>
          </a:fillRef>
          <a:effectRef idx="0">
            <a:schemeClr val="dk1"/>
          </a:effectRef>
          <a:fontRef idx="minor">
            <a:schemeClr val="tx1"/>
          </a:fontRef>
        </p:style>
      </p:cxnSp>
      <p:pic>
        <p:nvPicPr>
          <p:cNvPr id="4098" name="Picture 2" descr="https://encrypted-tbn1.gstatic.com/images?q=tbn:ANd9GcRMNxoQGYeiN1fwvUJFxzSJDAG8AcHsu2PYwfzdgYwMUZG6Wb8X"/>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23070" y="4699000"/>
            <a:ext cx="5880947" cy="5842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0387100" y="7112057"/>
            <a:ext cx="948113" cy="1538382"/>
          </a:xfrm>
          <a:prstGeom prst="rect">
            <a:avLst/>
          </a:prstGeom>
          <a:noFill/>
        </p:spPr>
        <p:txBody>
          <a:bodyPr wrap="none" lIns="151821" tIns="75852" rIns="151821" bIns="75852" rtlCol="0">
            <a:spAutoFit/>
          </a:bodyPr>
          <a:lstStyle/>
          <a:p>
            <a:pPr marL="0" marR="0" lvl="0" indent="0" algn="l" defTabSz="216356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000000"/>
                </a:solidFill>
                <a:effectLst/>
                <a:uLnTx/>
                <a:uFillTx/>
                <a:latin typeface="Arial"/>
                <a:ea typeface="+mn-ea"/>
                <a:cs typeface="Arial"/>
                <a:sym typeface="Helvetica Light"/>
              </a:rPr>
              <a:t>?</a:t>
            </a:r>
          </a:p>
        </p:txBody>
      </p:sp>
      <p:sp>
        <p:nvSpPr>
          <p:cNvPr id="10" name="Rectangle 9"/>
          <p:cNvSpPr/>
          <p:nvPr/>
        </p:nvSpPr>
        <p:spPr>
          <a:xfrm>
            <a:off x="9398000" y="5334003"/>
            <a:ext cx="7620000" cy="4699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51821" tIns="75852" rIns="151821" bIns="75852" rtlCol="0" anchor="ctr"/>
          <a:lstStyle/>
          <a:p>
            <a:pPr marL="0" marR="0" lvl="0" indent="0" algn="ctr" defTabSz="216356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FFFFFF"/>
                </a:solidFill>
                <a:effectLst/>
                <a:uLnTx/>
                <a:uFillTx/>
                <a:latin typeface="Arial"/>
                <a:ea typeface="+mn-ea"/>
                <a:cs typeface="Arial"/>
                <a:sym typeface="Helvetica Light"/>
              </a:rPr>
              <a:t>black box</a:t>
            </a:r>
          </a:p>
          <a:p>
            <a:pPr marL="0" marR="0" lvl="0" indent="0" algn="ctr" defTabSz="216356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FFFFFF"/>
                </a:solidFill>
                <a:effectLst/>
                <a:uLnTx/>
                <a:uFillTx/>
                <a:latin typeface="Arial"/>
                <a:ea typeface="+mn-ea"/>
                <a:cs typeface="Arial"/>
                <a:sym typeface="Helvetica Light"/>
              </a:rPr>
              <a:t>classifier</a:t>
            </a:r>
          </a:p>
        </p:txBody>
      </p:sp>
    </p:spTree>
    <p:extLst>
      <p:ext uri="{BB962C8B-B14F-4D97-AF65-F5344CB8AC3E}">
        <p14:creationId xmlns:p14="http://schemas.microsoft.com/office/powerpoint/2010/main" val="28847887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5" name="Shape 4035"/>
          <p:cNvSpPr/>
          <p:nvPr/>
        </p:nvSpPr>
        <p:spPr>
          <a:xfrm>
            <a:off x="9303430" y="626019"/>
            <a:ext cx="5777173" cy="1375327"/>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8000"/>
            </a:lvl1pPr>
          </a:lstStyle>
          <a:p>
            <a:pPr defTabSz="821141"/>
            <a:r>
              <a:rPr b="0">
                <a:latin typeface="Helvetica Light"/>
                <a:ea typeface="ＭＳ Ｐゴシック" charset="0"/>
                <a:cs typeface="+mn-cs"/>
                <a:sym typeface="Helvetica Light"/>
              </a:rPr>
              <a:t>Day → Night</a:t>
            </a:r>
          </a:p>
        </p:txBody>
      </p:sp>
      <p:sp>
        <p:nvSpPr>
          <p:cNvPr id="4036" name="Shape 4036"/>
          <p:cNvSpPr/>
          <p:nvPr/>
        </p:nvSpPr>
        <p:spPr>
          <a:xfrm>
            <a:off x="1456387" y="2508245"/>
            <a:ext cx="1331469" cy="817226"/>
          </a:xfrm>
          <a:prstGeom prst="rect">
            <a:avLst/>
          </a:prstGeom>
          <a:ln w="12700">
            <a:miter lim="400000"/>
          </a:ln>
          <a:extLst>
            <a:ext uri="{C572A759-6A51-4108-AA02-DFA0A04FC94B}">
              <ma14:wrappingTextBoxFlag xmlns:ma14="http://schemas.microsoft.com/office/mac/drawingml/2011/main" xmlns="" val="1"/>
            </a:ext>
          </a:extLst>
        </p:spPr>
        <p:txBody>
          <a:bodyPr wrap="none" lIns="84621" tIns="84621" rIns="84621" bIns="84621" anchor="ctr">
            <a:spAutoFit/>
          </a:bodyPr>
          <a:lstStyle>
            <a:lvl1pPr algn="l" defTabSz="2172273">
              <a:defRPr sz="4200"/>
            </a:lvl1pPr>
          </a:lstStyle>
          <a:p>
            <a:pPr defTabSz="2172302"/>
            <a:r>
              <a:rPr b="0">
                <a:latin typeface="Helvetica Light"/>
                <a:ea typeface="ＭＳ Ｐゴシック" charset="0"/>
                <a:cs typeface="+mn-cs"/>
                <a:sym typeface="Helvetica Light"/>
              </a:rPr>
              <a:t>Input</a:t>
            </a:r>
          </a:p>
        </p:txBody>
      </p:sp>
      <p:sp>
        <p:nvSpPr>
          <p:cNvPr id="4037" name="Shape 4037"/>
          <p:cNvSpPr/>
          <p:nvPr/>
        </p:nvSpPr>
        <p:spPr>
          <a:xfrm>
            <a:off x="5115332" y="2508245"/>
            <a:ext cx="1777104" cy="817226"/>
          </a:xfrm>
          <a:prstGeom prst="rect">
            <a:avLst/>
          </a:prstGeom>
          <a:ln w="12700">
            <a:miter lim="400000"/>
          </a:ln>
          <a:extLst>
            <a:ext uri="{C572A759-6A51-4108-AA02-DFA0A04FC94B}">
              <ma14:wrappingTextBoxFlag xmlns:ma14="http://schemas.microsoft.com/office/mac/drawingml/2011/main" xmlns="" val="1"/>
            </a:ext>
          </a:extLst>
        </p:spPr>
        <p:txBody>
          <a:bodyPr wrap="none" lIns="84621" tIns="84621" rIns="84621" bIns="84621" anchor="ctr">
            <a:spAutoFit/>
          </a:bodyPr>
          <a:lstStyle>
            <a:lvl1pPr algn="l" defTabSz="2172273">
              <a:defRPr sz="4200"/>
            </a:lvl1pPr>
          </a:lstStyle>
          <a:p>
            <a:pPr defTabSz="2172302"/>
            <a:r>
              <a:rPr b="0">
                <a:latin typeface="Helvetica Light"/>
                <a:ea typeface="ＭＳ Ｐゴシック" charset="0"/>
                <a:cs typeface="+mn-cs"/>
                <a:sym typeface="Helvetica Light"/>
              </a:rPr>
              <a:t>Output</a:t>
            </a:r>
          </a:p>
        </p:txBody>
      </p:sp>
      <p:sp>
        <p:nvSpPr>
          <p:cNvPr id="4038" name="Shape 4038"/>
          <p:cNvSpPr/>
          <p:nvPr/>
        </p:nvSpPr>
        <p:spPr>
          <a:xfrm>
            <a:off x="9456227" y="2508245"/>
            <a:ext cx="1331469" cy="817226"/>
          </a:xfrm>
          <a:prstGeom prst="rect">
            <a:avLst/>
          </a:prstGeom>
          <a:ln w="12700">
            <a:miter lim="400000"/>
          </a:ln>
          <a:extLst>
            <a:ext uri="{C572A759-6A51-4108-AA02-DFA0A04FC94B}">
              <ma14:wrappingTextBoxFlag xmlns:ma14="http://schemas.microsoft.com/office/mac/drawingml/2011/main" xmlns="" val="1"/>
            </a:ext>
          </a:extLst>
        </p:spPr>
        <p:txBody>
          <a:bodyPr wrap="none" lIns="84621" tIns="84621" rIns="84621" bIns="84621" anchor="ctr">
            <a:spAutoFit/>
          </a:bodyPr>
          <a:lstStyle>
            <a:lvl1pPr algn="l" defTabSz="2172273">
              <a:defRPr sz="4200"/>
            </a:lvl1pPr>
          </a:lstStyle>
          <a:p>
            <a:pPr defTabSz="2172302"/>
            <a:r>
              <a:rPr b="0">
                <a:latin typeface="Helvetica Light"/>
                <a:ea typeface="ＭＳ Ｐゴシック" charset="0"/>
                <a:cs typeface="+mn-cs"/>
                <a:sym typeface="Helvetica Light"/>
              </a:rPr>
              <a:t>Input</a:t>
            </a:r>
          </a:p>
        </p:txBody>
      </p:sp>
      <p:sp>
        <p:nvSpPr>
          <p:cNvPr id="4039" name="Shape 4039"/>
          <p:cNvSpPr/>
          <p:nvPr/>
        </p:nvSpPr>
        <p:spPr>
          <a:xfrm>
            <a:off x="13115164" y="2508245"/>
            <a:ext cx="1777104" cy="817226"/>
          </a:xfrm>
          <a:prstGeom prst="rect">
            <a:avLst/>
          </a:prstGeom>
          <a:ln w="12700">
            <a:miter lim="400000"/>
          </a:ln>
          <a:extLst>
            <a:ext uri="{C572A759-6A51-4108-AA02-DFA0A04FC94B}">
              <ma14:wrappingTextBoxFlag xmlns:ma14="http://schemas.microsoft.com/office/mac/drawingml/2011/main" xmlns="" val="1"/>
            </a:ext>
          </a:extLst>
        </p:spPr>
        <p:txBody>
          <a:bodyPr wrap="none" lIns="84621" tIns="84621" rIns="84621" bIns="84621" anchor="ctr">
            <a:spAutoFit/>
          </a:bodyPr>
          <a:lstStyle>
            <a:lvl1pPr algn="l" defTabSz="2172273">
              <a:defRPr sz="4200"/>
            </a:lvl1pPr>
          </a:lstStyle>
          <a:p>
            <a:pPr defTabSz="2172302"/>
            <a:r>
              <a:rPr b="0">
                <a:latin typeface="Helvetica Light"/>
                <a:ea typeface="ＭＳ Ｐゴシック" charset="0"/>
                <a:cs typeface="+mn-cs"/>
                <a:sym typeface="Helvetica Light"/>
              </a:rPr>
              <a:t>Output</a:t>
            </a:r>
          </a:p>
        </p:txBody>
      </p:sp>
      <p:sp>
        <p:nvSpPr>
          <p:cNvPr id="4040" name="Shape 4040"/>
          <p:cNvSpPr/>
          <p:nvPr/>
        </p:nvSpPr>
        <p:spPr>
          <a:xfrm>
            <a:off x="17456064" y="2508245"/>
            <a:ext cx="1331469" cy="817226"/>
          </a:xfrm>
          <a:prstGeom prst="rect">
            <a:avLst/>
          </a:prstGeom>
          <a:ln w="12700">
            <a:miter lim="400000"/>
          </a:ln>
          <a:extLst>
            <a:ext uri="{C572A759-6A51-4108-AA02-DFA0A04FC94B}">
              <ma14:wrappingTextBoxFlag xmlns:ma14="http://schemas.microsoft.com/office/mac/drawingml/2011/main" xmlns="" val="1"/>
            </a:ext>
          </a:extLst>
        </p:spPr>
        <p:txBody>
          <a:bodyPr wrap="none" lIns="84621" tIns="84621" rIns="84621" bIns="84621" anchor="ctr">
            <a:spAutoFit/>
          </a:bodyPr>
          <a:lstStyle>
            <a:lvl1pPr algn="l" defTabSz="2172273">
              <a:defRPr sz="4200"/>
            </a:lvl1pPr>
          </a:lstStyle>
          <a:p>
            <a:pPr defTabSz="2172302"/>
            <a:r>
              <a:rPr b="0">
                <a:latin typeface="Helvetica Light"/>
                <a:ea typeface="ＭＳ Ｐゴシック" charset="0"/>
                <a:cs typeface="+mn-cs"/>
                <a:sym typeface="Helvetica Light"/>
              </a:rPr>
              <a:t>Input</a:t>
            </a:r>
          </a:p>
        </p:txBody>
      </p:sp>
      <p:sp>
        <p:nvSpPr>
          <p:cNvPr id="4041" name="Shape 4041"/>
          <p:cNvSpPr/>
          <p:nvPr/>
        </p:nvSpPr>
        <p:spPr>
          <a:xfrm>
            <a:off x="21115004" y="2508245"/>
            <a:ext cx="1777104" cy="817226"/>
          </a:xfrm>
          <a:prstGeom prst="rect">
            <a:avLst/>
          </a:prstGeom>
          <a:ln w="12700">
            <a:miter lim="400000"/>
          </a:ln>
          <a:extLst>
            <a:ext uri="{C572A759-6A51-4108-AA02-DFA0A04FC94B}">
              <ma14:wrappingTextBoxFlag xmlns:ma14="http://schemas.microsoft.com/office/mac/drawingml/2011/main" xmlns="" val="1"/>
            </a:ext>
          </a:extLst>
        </p:spPr>
        <p:txBody>
          <a:bodyPr wrap="none" lIns="84621" tIns="84621" rIns="84621" bIns="84621" anchor="ctr">
            <a:spAutoFit/>
          </a:bodyPr>
          <a:lstStyle>
            <a:lvl1pPr algn="l" defTabSz="2172273">
              <a:defRPr sz="4200"/>
            </a:lvl1pPr>
          </a:lstStyle>
          <a:p>
            <a:pPr defTabSz="2172302"/>
            <a:r>
              <a:rPr b="0">
                <a:latin typeface="Helvetica Light"/>
                <a:ea typeface="ＭＳ Ｐゴシック" charset="0"/>
                <a:cs typeface="+mn-cs"/>
                <a:sym typeface="Helvetica Light"/>
              </a:rPr>
              <a:t>Output</a:t>
            </a:r>
          </a:p>
        </p:txBody>
      </p:sp>
      <p:pic>
        <p:nvPicPr>
          <p:cNvPr id="4042" name="input_1_38_to_80.jpg"/>
          <p:cNvPicPr>
            <a:picLocks noChangeAspect="1"/>
          </p:cNvPicPr>
          <p:nvPr/>
        </p:nvPicPr>
        <p:blipFill>
          <a:blip r:embed="rId2"/>
          <a:stretch>
            <a:fillRect/>
          </a:stretch>
        </p:blipFill>
        <p:spPr>
          <a:xfrm>
            <a:off x="16418308" y="7720676"/>
            <a:ext cx="3853224" cy="3853224"/>
          </a:xfrm>
          <a:prstGeom prst="rect">
            <a:avLst/>
          </a:prstGeom>
          <a:ln w="12700">
            <a:miter lim="400000"/>
          </a:ln>
        </p:spPr>
      </p:pic>
      <p:pic>
        <p:nvPicPr>
          <p:cNvPr id="4043" name="input_35_3062_to_3114.jpg"/>
          <p:cNvPicPr>
            <a:picLocks noChangeAspect="1"/>
          </p:cNvPicPr>
          <p:nvPr/>
        </p:nvPicPr>
        <p:blipFill>
          <a:blip r:embed="rId3"/>
          <a:stretch>
            <a:fillRect/>
          </a:stretch>
        </p:blipFill>
        <p:spPr>
          <a:xfrm>
            <a:off x="202708" y="7720676"/>
            <a:ext cx="3853224" cy="3853224"/>
          </a:xfrm>
          <a:prstGeom prst="rect">
            <a:avLst/>
          </a:prstGeom>
          <a:ln w="12700">
            <a:miter lim="400000"/>
          </a:ln>
        </p:spPr>
      </p:pic>
      <p:pic>
        <p:nvPicPr>
          <p:cNvPr id="4044" name="input_66_5608_to_5624.jpg"/>
          <p:cNvPicPr>
            <a:picLocks noChangeAspect="1"/>
          </p:cNvPicPr>
          <p:nvPr/>
        </p:nvPicPr>
        <p:blipFill>
          <a:blip r:embed="rId4"/>
          <a:stretch>
            <a:fillRect/>
          </a:stretch>
        </p:blipFill>
        <p:spPr>
          <a:xfrm>
            <a:off x="8301220" y="3562780"/>
            <a:ext cx="3853224" cy="3853224"/>
          </a:xfrm>
          <a:prstGeom prst="rect">
            <a:avLst/>
          </a:prstGeom>
          <a:ln w="12700">
            <a:miter lim="400000"/>
          </a:ln>
        </p:spPr>
      </p:pic>
      <p:pic>
        <p:nvPicPr>
          <p:cNvPr id="4045" name="input_68_5849_to_5847.jpg"/>
          <p:cNvPicPr>
            <a:picLocks noChangeAspect="1"/>
          </p:cNvPicPr>
          <p:nvPr/>
        </p:nvPicPr>
        <p:blipFill>
          <a:blip r:embed="rId5"/>
          <a:stretch>
            <a:fillRect/>
          </a:stretch>
        </p:blipFill>
        <p:spPr>
          <a:xfrm>
            <a:off x="8302180" y="7720676"/>
            <a:ext cx="3853224" cy="3853224"/>
          </a:xfrm>
          <a:prstGeom prst="rect">
            <a:avLst/>
          </a:prstGeom>
          <a:ln w="12700">
            <a:miter lim="400000"/>
          </a:ln>
        </p:spPr>
      </p:pic>
      <p:pic>
        <p:nvPicPr>
          <p:cNvPr id="4046" name="input_85_7077_to_7113.jpg"/>
          <p:cNvPicPr>
            <a:picLocks noChangeAspect="1"/>
          </p:cNvPicPr>
          <p:nvPr/>
        </p:nvPicPr>
        <p:blipFill>
          <a:blip r:embed="rId6"/>
          <a:stretch>
            <a:fillRect/>
          </a:stretch>
        </p:blipFill>
        <p:spPr>
          <a:xfrm>
            <a:off x="202964" y="3562780"/>
            <a:ext cx="3853224" cy="3853224"/>
          </a:xfrm>
          <a:prstGeom prst="rect">
            <a:avLst/>
          </a:prstGeom>
          <a:ln w="12700">
            <a:miter lim="400000"/>
          </a:ln>
        </p:spPr>
      </p:pic>
      <p:pic>
        <p:nvPicPr>
          <p:cNvPr id="4047" name="input_86_7147_to_7173.jpg"/>
          <p:cNvPicPr>
            <a:picLocks noChangeAspect="1"/>
          </p:cNvPicPr>
          <p:nvPr/>
        </p:nvPicPr>
        <p:blipFill>
          <a:blip r:embed="rId7"/>
          <a:stretch>
            <a:fillRect/>
          </a:stretch>
        </p:blipFill>
        <p:spPr>
          <a:xfrm>
            <a:off x="16424996" y="3562780"/>
            <a:ext cx="3853224" cy="3853224"/>
          </a:xfrm>
          <a:prstGeom prst="rect">
            <a:avLst/>
          </a:prstGeom>
          <a:ln w="12700">
            <a:miter lim="400000"/>
          </a:ln>
        </p:spPr>
      </p:pic>
      <p:grpSp>
        <p:nvGrpSpPr>
          <p:cNvPr id="4054" name="Group 4054"/>
          <p:cNvGrpSpPr/>
          <p:nvPr/>
        </p:nvGrpSpPr>
        <p:grpSpPr>
          <a:xfrm>
            <a:off x="4099368" y="3562780"/>
            <a:ext cx="20081952" cy="8011117"/>
            <a:chOff x="0" y="0"/>
            <a:chExt cx="20081949" cy="8011117"/>
          </a:xfrm>
        </p:grpSpPr>
        <p:pic>
          <p:nvPicPr>
            <p:cNvPr id="4048" name="L1cGAN_1_38_to_80.jpg"/>
            <p:cNvPicPr>
              <a:picLocks noChangeAspect="1"/>
            </p:cNvPicPr>
            <p:nvPr/>
          </p:nvPicPr>
          <p:blipFill>
            <a:blip r:embed="rId8"/>
            <a:stretch>
              <a:fillRect/>
            </a:stretch>
          </p:blipFill>
          <p:spPr>
            <a:xfrm>
              <a:off x="16228725" y="4157893"/>
              <a:ext cx="3853225" cy="3853225"/>
            </a:xfrm>
            <a:prstGeom prst="rect">
              <a:avLst/>
            </a:prstGeom>
            <a:ln w="12700" cap="flat">
              <a:noFill/>
              <a:miter lim="400000"/>
            </a:ln>
            <a:effectLst/>
          </p:spPr>
        </p:pic>
        <p:pic>
          <p:nvPicPr>
            <p:cNvPr id="4049" name="L1cGAN_35_3062_to_3114.jpg"/>
            <p:cNvPicPr>
              <a:picLocks noChangeAspect="1"/>
            </p:cNvPicPr>
            <p:nvPr/>
          </p:nvPicPr>
          <p:blipFill>
            <a:blip r:embed="rId9"/>
            <a:stretch>
              <a:fillRect/>
            </a:stretch>
          </p:blipFill>
          <p:spPr>
            <a:xfrm>
              <a:off x="253" y="4157893"/>
              <a:ext cx="3853225" cy="3853225"/>
            </a:xfrm>
            <a:prstGeom prst="rect">
              <a:avLst/>
            </a:prstGeom>
            <a:ln w="12700" cap="flat">
              <a:noFill/>
              <a:miter lim="400000"/>
            </a:ln>
            <a:effectLst/>
          </p:spPr>
        </p:pic>
        <p:pic>
          <p:nvPicPr>
            <p:cNvPr id="4050" name="L1cGAN_66_5608_to_5624.jpg"/>
            <p:cNvPicPr>
              <a:picLocks noChangeAspect="1"/>
            </p:cNvPicPr>
            <p:nvPr/>
          </p:nvPicPr>
          <p:blipFill>
            <a:blip r:embed="rId10"/>
            <a:stretch>
              <a:fillRect/>
            </a:stretch>
          </p:blipFill>
          <p:spPr>
            <a:xfrm>
              <a:off x="8099962" y="0"/>
              <a:ext cx="3853226" cy="3853224"/>
            </a:xfrm>
            <a:prstGeom prst="rect">
              <a:avLst/>
            </a:prstGeom>
            <a:ln w="12700" cap="flat">
              <a:noFill/>
              <a:miter lim="400000"/>
            </a:ln>
            <a:effectLst/>
          </p:spPr>
        </p:pic>
        <p:pic>
          <p:nvPicPr>
            <p:cNvPr id="4051" name="L1cGAN_68_5849_to_5847.jpg"/>
            <p:cNvPicPr>
              <a:picLocks noChangeAspect="1"/>
            </p:cNvPicPr>
            <p:nvPr/>
          </p:nvPicPr>
          <p:blipFill>
            <a:blip r:embed="rId11"/>
            <a:stretch>
              <a:fillRect/>
            </a:stretch>
          </p:blipFill>
          <p:spPr>
            <a:xfrm>
              <a:off x="8099001" y="4157893"/>
              <a:ext cx="3853225" cy="3853225"/>
            </a:xfrm>
            <a:prstGeom prst="rect">
              <a:avLst/>
            </a:prstGeom>
            <a:ln w="12700" cap="flat">
              <a:noFill/>
              <a:miter lim="400000"/>
            </a:ln>
            <a:effectLst/>
          </p:spPr>
        </p:pic>
        <p:pic>
          <p:nvPicPr>
            <p:cNvPr id="4052" name="L1cGAN_85_7077_to_7113.jpg"/>
            <p:cNvPicPr>
              <a:picLocks noChangeAspect="1"/>
            </p:cNvPicPr>
            <p:nvPr/>
          </p:nvPicPr>
          <p:blipFill>
            <a:blip r:embed="rId12"/>
            <a:stretch>
              <a:fillRect/>
            </a:stretch>
          </p:blipFill>
          <p:spPr>
            <a:xfrm>
              <a:off x="0" y="0"/>
              <a:ext cx="3853225" cy="3853224"/>
            </a:xfrm>
            <a:prstGeom prst="rect">
              <a:avLst/>
            </a:prstGeom>
            <a:ln w="12700" cap="flat">
              <a:noFill/>
              <a:miter lim="400000"/>
            </a:ln>
            <a:effectLst/>
          </p:spPr>
        </p:pic>
        <p:pic>
          <p:nvPicPr>
            <p:cNvPr id="4053" name="L1cGAN_86_7147_to_7173.jpg"/>
            <p:cNvPicPr>
              <a:picLocks noChangeAspect="1"/>
            </p:cNvPicPr>
            <p:nvPr/>
          </p:nvPicPr>
          <p:blipFill>
            <a:blip r:embed="rId13"/>
            <a:stretch>
              <a:fillRect/>
            </a:stretch>
          </p:blipFill>
          <p:spPr>
            <a:xfrm>
              <a:off x="16222036" y="0"/>
              <a:ext cx="3853225" cy="3853224"/>
            </a:xfrm>
            <a:prstGeom prst="rect">
              <a:avLst/>
            </a:prstGeom>
            <a:ln w="12700" cap="flat">
              <a:noFill/>
              <a:miter lim="400000"/>
            </a:ln>
            <a:effectLst/>
          </p:spPr>
        </p:pic>
      </p:grpSp>
      <p:sp>
        <p:nvSpPr>
          <p:cNvPr id="4055" name="Shape 4055"/>
          <p:cNvSpPr/>
          <p:nvPr/>
        </p:nvSpPr>
        <p:spPr>
          <a:xfrm>
            <a:off x="17532901" y="12708264"/>
            <a:ext cx="6253264" cy="698219"/>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3600"/>
            </a:lvl1pPr>
          </a:lstStyle>
          <a:p>
            <a:pPr defTabSz="821141"/>
            <a:r>
              <a:rPr b="0">
                <a:latin typeface="Helvetica Light"/>
                <a:ea typeface="ＭＳ Ｐゴシック" charset="0"/>
                <a:cs typeface="+mn-cs"/>
                <a:sym typeface="Helvetica Light"/>
              </a:rPr>
              <a:t>Data from [Laffont et al., 2014]</a:t>
            </a:r>
          </a:p>
        </p:txBody>
      </p:sp>
    </p:spTree>
    <p:extLst>
      <p:ext uri="{BB962C8B-B14F-4D97-AF65-F5344CB8AC3E}">
        <p14:creationId xmlns:p14="http://schemas.microsoft.com/office/powerpoint/2010/main" val="19932741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4" grpId="0"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5" name="Shape 4035"/>
          <p:cNvSpPr/>
          <p:nvPr/>
        </p:nvSpPr>
        <p:spPr>
          <a:xfrm>
            <a:off x="8509964" y="626019"/>
            <a:ext cx="7364146" cy="1375327"/>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8000"/>
            </a:lvl1pPr>
          </a:lstStyle>
          <a:p>
            <a:pPr defTabSz="821141"/>
            <a:r>
              <a:rPr lang="en-US" b="0" dirty="0">
                <a:latin typeface="Helvetica Light"/>
                <a:ea typeface="ＭＳ Ｐゴシック" charset="0"/>
                <a:cs typeface="+mn-cs"/>
                <a:sym typeface="Helvetica Light"/>
              </a:rPr>
              <a:t>Thermal</a:t>
            </a:r>
            <a:r>
              <a:rPr b="0" dirty="0">
                <a:latin typeface="Helvetica Light"/>
                <a:ea typeface="ＭＳ Ｐゴシック" charset="0"/>
                <a:cs typeface="+mn-cs"/>
                <a:sym typeface="Helvetica Light"/>
              </a:rPr>
              <a:t> → </a:t>
            </a:r>
            <a:r>
              <a:rPr lang="en-US" b="0" dirty="0">
                <a:latin typeface="Helvetica Light"/>
                <a:ea typeface="ＭＳ Ｐゴシック" charset="0"/>
                <a:cs typeface="+mn-cs"/>
                <a:sym typeface="Helvetica Light"/>
              </a:rPr>
              <a:t>RGB</a:t>
            </a:r>
            <a:endParaRPr b="0" dirty="0">
              <a:latin typeface="Helvetica Light"/>
              <a:ea typeface="ＭＳ Ｐゴシック" charset="0"/>
              <a:cs typeface="+mn-cs"/>
              <a:sym typeface="Helvetica Light"/>
            </a:endParaRPr>
          </a:p>
        </p:txBody>
      </p:sp>
      <p:pic>
        <p:nvPicPr>
          <p:cNvPr id="1026" name="Picture 2" descr="C:\Users\efros\Downloads\thermal2rgb.jpg"/>
          <p:cNvPicPr>
            <a:picLocks noChangeAspect="1" noChangeArrowheads="1"/>
          </p:cNvPicPr>
          <p:nvPr/>
        </p:nvPicPr>
        <p:blipFill rotWithShape="1">
          <a:blip r:embed="rId2">
            <a:extLst>
              <a:ext uri="{28A0092B-C50C-407E-A947-70E740481C1C}">
                <a14:useLocalDpi xmlns:a14="http://schemas.microsoft.com/office/drawing/2010/main" val="0"/>
              </a:ext>
            </a:extLst>
          </a:blip>
          <a:srcRect b="23671"/>
          <a:stretch/>
        </p:blipFill>
        <p:spPr bwMode="auto">
          <a:xfrm>
            <a:off x="4387848" y="2028232"/>
            <a:ext cx="15124208" cy="11395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097700"/>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7" name="Shape 4057"/>
          <p:cNvSpPr/>
          <p:nvPr/>
        </p:nvSpPr>
        <p:spPr>
          <a:xfrm>
            <a:off x="8360877" y="626019"/>
            <a:ext cx="7662305" cy="1375327"/>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8000"/>
            </a:lvl1pPr>
          </a:lstStyle>
          <a:p>
            <a:pPr defTabSz="821141"/>
            <a:r>
              <a:rPr b="0">
                <a:latin typeface="Helvetica Light"/>
                <a:ea typeface="ＭＳ Ｐゴシック" charset="0"/>
                <a:cs typeface="+mn-cs"/>
                <a:sym typeface="Helvetica Light"/>
              </a:rPr>
              <a:t>Edges → Images</a:t>
            </a:r>
          </a:p>
        </p:txBody>
      </p:sp>
      <p:sp>
        <p:nvSpPr>
          <p:cNvPr id="4058" name="Shape 4058"/>
          <p:cNvSpPr/>
          <p:nvPr/>
        </p:nvSpPr>
        <p:spPr>
          <a:xfrm>
            <a:off x="1456387" y="2508245"/>
            <a:ext cx="1331469" cy="817226"/>
          </a:xfrm>
          <a:prstGeom prst="rect">
            <a:avLst/>
          </a:prstGeom>
          <a:ln w="12700">
            <a:miter lim="400000"/>
          </a:ln>
          <a:extLst>
            <a:ext uri="{C572A759-6A51-4108-AA02-DFA0A04FC94B}">
              <ma14:wrappingTextBoxFlag xmlns:ma14="http://schemas.microsoft.com/office/mac/drawingml/2011/main" xmlns="" val="1"/>
            </a:ext>
          </a:extLst>
        </p:spPr>
        <p:txBody>
          <a:bodyPr wrap="none" lIns="84621" tIns="84621" rIns="84621" bIns="84621" anchor="ctr">
            <a:spAutoFit/>
          </a:bodyPr>
          <a:lstStyle>
            <a:lvl1pPr algn="l" defTabSz="2172273">
              <a:defRPr sz="4200"/>
            </a:lvl1pPr>
          </a:lstStyle>
          <a:p>
            <a:pPr defTabSz="2172302"/>
            <a:r>
              <a:rPr b="0">
                <a:latin typeface="Helvetica Light"/>
                <a:ea typeface="ＭＳ Ｐゴシック" charset="0"/>
                <a:cs typeface="+mn-cs"/>
                <a:sym typeface="Helvetica Light"/>
              </a:rPr>
              <a:t>Input</a:t>
            </a:r>
          </a:p>
        </p:txBody>
      </p:sp>
      <p:sp>
        <p:nvSpPr>
          <p:cNvPr id="4059" name="Shape 4059"/>
          <p:cNvSpPr/>
          <p:nvPr/>
        </p:nvSpPr>
        <p:spPr>
          <a:xfrm>
            <a:off x="5115332" y="2508245"/>
            <a:ext cx="1777104" cy="817226"/>
          </a:xfrm>
          <a:prstGeom prst="rect">
            <a:avLst/>
          </a:prstGeom>
          <a:ln w="12700">
            <a:miter lim="400000"/>
          </a:ln>
          <a:extLst>
            <a:ext uri="{C572A759-6A51-4108-AA02-DFA0A04FC94B}">
              <ma14:wrappingTextBoxFlag xmlns:ma14="http://schemas.microsoft.com/office/mac/drawingml/2011/main" xmlns="" val="1"/>
            </a:ext>
          </a:extLst>
        </p:spPr>
        <p:txBody>
          <a:bodyPr wrap="none" lIns="84621" tIns="84621" rIns="84621" bIns="84621" anchor="ctr">
            <a:spAutoFit/>
          </a:bodyPr>
          <a:lstStyle>
            <a:lvl1pPr algn="l" defTabSz="2172273">
              <a:defRPr sz="4200"/>
            </a:lvl1pPr>
          </a:lstStyle>
          <a:p>
            <a:pPr defTabSz="2172302"/>
            <a:r>
              <a:rPr b="0">
                <a:latin typeface="Helvetica Light"/>
                <a:ea typeface="ＭＳ Ｐゴシック" charset="0"/>
                <a:cs typeface="+mn-cs"/>
                <a:sym typeface="Helvetica Light"/>
              </a:rPr>
              <a:t>Output</a:t>
            </a:r>
          </a:p>
        </p:txBody>
      </p:sp>
      <p:sp>
        <p:nvSpPr>
          <p:cNvPr id="4060" name="Shape 4060"/>
          <p:cNvSpPr/>
          <p:nvPr/>
        </p:nvSpPr>
        <p:spPr>
          <a:xfrm>
            <a:off x="9456227" y="2508245"/>
            <a:ext cx="1331469" cy="817226"/>
          </a:xfrm>
          <a:prstGeom prst="rect">
            <a:avLst/>
          </a:prstGeom>
          <a:ln w="12700">
            <a:miter lim="400000"/>
          </a:ln>
          <a:extLst>
            <a:ext uri="{C572A759-6A51-4108-AA02-DFA0A04FC94B}">
              <ma14:wrappingTextBoxFlag xmlns:ma14="http://schemas.microsoft.com/office/mac/drawingml/2011/main" xmlns="" val="1"/>
            </a:ext>
          </a:extLst>
        </p:spPr>
        <p:txBody>
          <a:bodyPr wrap="none" lIns="84621" tIns="84621" rIns="84621" bIns="84621" anchor="ctr">
            <a:spAutoFit/>
          </a:bodyPr>
          <a:lstStyle>
            <a:lvl1pPr algn="l" defTabSz="2172273">
              <a:defRPr sz="4200"/>
            </a:lvl1pPr>
          </a:lstStyle>
          <a:p>
            <a:pPr defTabSz="2172302"/>
            <a:r>
              <a:rPr b="0">
                <a:latin typeface="Helvetica Light"/>
                <a:ea typeface="ＭＳ Ｐゴシック" charset="0"/>
                <a:cs typeface="+mn-cs"/>
                <a:sym typeface="Helvetica Light"/>
              </a:rPr>
              <a:t>Input</a:t>
            </a:r>
          </a:p>
        </p:txBody>
      </p:sp>
      <p:sp>
        <p:nvSpPr>
          <p:cNvPr id="4061" name="Shape 4061"/>
          <p:cNvSpPr/>
          <p:nvPr/>
        </p:nvSpPr>
        <p:spPr>
          <a:xfrm>
            <a:off x="13115164" y="2508245"/>
            <a:ext cx="1777104" cy="817226"/>
          </a:xfrm>
          <a:prstGeom prst="rect">
            <a:avLst/>
          </a:prstGeom>
          <a:ln w="12700">
            <a:miter lim="400000"/>
          </a:ln>
          <a:extLst>
            <a:ext uri="{C572A759-6A51-4108-AA02-DFA0A04FC94B}">
              <ma14:wrappingTextBoxFlag xmlns:ma14="http://schemas.microsoft.com/office/mac/drawingml/2011/main" xmlns="" val="1"/>
            </a:ext>
          </a:extLst>
        </p:spPr>
        <p:txBody>
          <a:bodyPr wrap="none" lIns="84621" tIns="84621" rIns="84621" bIns="84621" anchor="ctr">
            <a:spAutoFit/>
          </a:bodyPr>
          <a:lstStyle>
            <a:lvl1pPr algn="l" defTabSz="2172273">
              <a:defRPr sz="4200"/>
            </a:lvl1pPr>
          </a:lstStyle>
          <a:p>
            <a:pPr defTabSz="2172302"/>
            <a:r>
              <a:rPr b="0">
                <a:latin typeface="Helvetica Light"/>
                <a:ea typeface="ＭＳ Ｐゴシック" charset="0"/>
                <a:cs typeface="+mn-cs"/>
                <a:sym typeface="Helvetica Light"/>
              </a:rPr>
              <a:t>Output</a:t>
            </a:r>
          </a:p>
        </p:txBody>
      </p:sp>
      <p:sp>
        <p:nvSpPr>
          <p:cNvPr id="4062" name="Shape 4062"/>
          <p:cNvSpPr/>
          <p:nvPr/>
        </p:nvSpPr>
        <p:spPr>
          <a:xfrm>
            <a:off x="17456064" y="2508245"/>
            <a:ext cx="1331469" cy="817226"/>
          </a:xfrm>
          <a:prstGeom prst="rect">
            <a:avLst/>
          </a:prstGeom>
          <a:ln w="12700">
            <a:miter lim="400000"/>
          </a:ln>
          <a:extLst>
            <a:ext uri="{C572A759-6A51-4108-AA02-DFA0A04FC94B}">
              <ma14:wrappingTextBoxFlag xmlns:ma14="http://schemas.microsoft.com/office/mac/drawingml/2011/main" xmlns="" val="1"/>
            </a:ext>
          </a:extLst>
        </p:spPr>
        <p:txBody>
          <a:bodyPr wrap="none" lIns="84621" tIns="84621" rIns="84621" bIns="84621" anchor="ctr">
            <a:spAutoFit/>
          </a:bodyPr>
          <a:lstStyle>
            <a:lvl1pPr algn="l" defTabSz="2172273">
              <a:defRPr sz="4200"/>
            </a:lvl1pPr>
          </a:lstStyle>
          <a:p>
            <a:pPr defTabSz="2172302"/>
            <a:r>
              <a:rPr b="0">
                <a:latin typeface="Helvetica Light"/>
                <a:ea typeface="ＭＳ Ｐゴシック" charset="0"/>
                <a:cs typeface="+mn-cs"/>
                <a:sym typeface="Helvetica Light"/>
              </a:rPr>
              <a:t>Input</a:t>
            </a:r>
          </a:p>
        </p:txBody>
      </p:sp>
      <p:sp>
        <p:nvSpPr>
          <p:cNvPr id="4063" name="Shape 4063"/>
          <p:cNvSpPr/>
          <p:nvPr/>
        </p:nvSpPr>
        <p:spPr>
          <a:xfrm>
            <a:off x="21115004" y="2508245"/>
            <a:ext cx="1777104" cy="817226"/>
          </a:xfrm>
          <a:prstGeom prst="rect">
            <a:avLst/>
          </a:prstGeom>
          <a:ln w="12700">
            <a:miter lim="400000"/>
          </a:ln>
          <a:extLst>
            <a:ext uri="{C572A759-6A51-4108-AA02-DFA0A04FC94B}">
              <ma14:wrappingTextBoxFlag xmlns:ma14="http://schemas.microsoft.com/office/mac/drawingml/2011/main" xmlns="" val="1"/>
            </a:ext>
          </a:extLst>
        </p:spPr>
        <p:txBody>
          <a:bodyPr wrap="none" lIns="84621" tIns="84621" rIns="84621" bIns="84621" anchor="ctr">
            <a:spAutoFit/>
          </a:bodyPr>
          <a:lstStyle>
            <a:lvl1pPr algn="l" defTabSz="2172273">
              <a:defRPr sz="4200"/>
            </a:lvl1pPr>
          </a:lstStyle>
          <a:p>
            <a:pPr defTabSz="2172302"/>
            <a:r>
              <a:rPr b="0">
                <a:latin typeface="Helvetica Light"/>
                <a:ea typeface="ＭＳ Ｐゴシック" charset="0"/>
                <a:cs typeface="+mn-cs"/>
                <a:sym typeface="Helvetica Light"/>
              </a:rPr>
              <a:t>Output</a:t>
            </a:r>
          </a:p>
        </p:txBody>
      </p:sp>
      <p:pic>
        <p:nvPicPr>
          <p:cNvPr id="4064" name="input_62_AB.jpg"/>
          <p:cNvPicPr>
            <a:picLocks noChangeAspect="1"/>
          </p:cNvPicPr>
          <p:nvPr/>
        </p:nvPicPr>
        <p:blipFill>
          <a:blip r:embed="rId2"/>
          <a:stretch>
            <a:fillRect/>
          </a:stretch>
        </p:blipFill>
        <p:spPr>
          <a:xfrm>
            <a:off x="165314" y="3478999"/>
            <a:ext cx="3778045" cy="3778045"/>
          </a:xfrm>
          <a:prstGeom prst="rect">
            <a:avLst/>
          </a:prstGeom>
          <a:ln w="12700">
            <a:miter lim="400000"/>
          </a:ln>
        </p:spPr>
      </p:pic>
      <p:pic>
        <p:nvPicPr>
          <p:cNvPr id="4065" name="input_106_AB.jpg"/>
          <p:cNvPicPr>
            <a:picLocks noChangeAspect="1"/>
          </p:cNvPicPr>
          <p:nvPr/>
        </p:nvPicPr>
        <p:blipFill>
          <a:blip r:embed="rId3"/>
          <a:stretch>
            <a:fillRect/>
          </a:stretch>
        </p:blipFill>
        <p:spPr>
          <a:xfrm>
            <a:off x="16657060" y="7554068"/>
            <a:ext cx="3778045" cy="3778045"/>
          </a:xfrm>
          <a:prstGeom prst="rect">
            <a:avLst/>
          </a:prstGeom>
          <a:ln w="12700">
            <a:miter lim="400000"/>
          </a:ln>
        </p:spPr>
      </p:pic>
      <p:pic>
        <p:nvPicPr>
          <p:cNvPr id="4066" name="input_119_AB.jpg"/>
          <p:cNvPicPr>
            <a:picLocks noChangeAspect="1"/>
          </p:cNvPicPr>
          <p:nvPr/>
        </p:nvPicPr>
        <p:blipFill>
          <a:blip r:embed="rId4"/>
          <a:stretch>
            <a:fillRect/>
          </a:stretch>
        </p:blipFill>
        <p:spPr>
          <a:xfrm>
            <a:off x="8596487" y="7554068"/>
            <a:ext cx="3778045" cy="3778045"/>
          </a:xfrm>
          <a:prstGeom prst="rect">
            <a:avLst/>
          </a:prstGeom>
          <a:ln w="12700">
            <a:miter lim="400000"/>
          </a:ln>
        </p:spPr>
      </p:pic>
      <p:pic>
        <p:nvPicPr>
          <p:cNvPr id="4067" name="input_130_AB.jpg"/>
          <p:cNvPicPr>
            <a:picLocks noChangeAspect="1"/>
          </p:cNvPicPr>
          <p:nvPr/>
        </p:nvPicPr>
        <p:blipFill>
          <a:blip r:embed="rId5"/>
          <a:stretch>
            <a:fillRect/>
          </a:stretch>
        </p:blipFill>
        <p:spPr>
          <a:xfrm>
            <a:off x="408548" y="7554068"/>
            <a:ext cx="3778045" cy="3778045"/>
          </a:xfrm>
          <a:prstGeom prst="rect">
            <a:avLst/>
          </a:prstGeom>
          <a:ln w="12700">
            <a:miter lim="400000"/>
          </a:ln>
        </p:spPr>
      </p:pic>
      <p:pic>
        <p:nvPicPr>
          <p:cNvPr id="4068" name="input_146_AB.jpg"/>
          <p:cNvPicPr>
            <a:picLocks noChangeAspect="1"/>
          </p:cNvPicPr>
          <p:nvPr/>
        </p:nvPicPr>
        <p:blipFill>
          <a:blip r:embed="rId6"/>
          <a:stretch>
            <a:fillRect/>
          </a:stretch>
        </p:blipFill>
        <p:spPr>
          <a:xfrm>
            <a:off x="8338682" y="3478999"/>
            <a:ext cx="3778045" cy="3778045"/>
          </a:xfrm>
          <a:prstGeom prst="rect">
            <a:avLst/>
          </a:prstGeom>
          <a:ln w="12700">
            <a:miter lim="400000"/>
          </a:ln>
        </p:spPr>
      </p:pic>
      <p:pic>
        <p:nvPicPr>
          <p:cNvPr id="4069" name="input_157_AB.jpg"/>
          <p:cNvPicPr>
            <a:picLocks noChangeAspect="1"/>
          </p:cNvPicPr>
          <p:nvPr/>
        </p:nvPicPr>
        <p:blipFill>
          <a:blip r:embed="rId7"/>
          <a:stretch>
            <a:fillRect/>
          </a:stretch>
        </p:blipFill>
        <p:spPr>
          <a:xfrm>
            <a:off x="16509804" y="3478999"/>
            <a:ext cx="3778045" cy="3778045"/>
          </a:xfrm>
          <a:prstGeom prst="rect">
            <a:avLst/>
          </a:prstGeom>
          <a:ln w="12700">
            <a:miter lim="400000"/>
          </a:ln>
        </p:spPr>
      </p:pic>
      <p:grpSp>
        <p:nvGrpSpPr>
          <p:cNvPr id="4076" name="Group 4076"/>
          <p:cNvGrpSpPr/>
          <p:nvPr/>
        </p:nvGrpSpPr>
        <p:grpSpPr>
          <a:xfrm>
            <a:off x="3883814" y="3479004"/>
            <a:ext cx="20245605" cy="7853112"/>
            <a:chOff x="0" y="0"/>
            <a:chExt cx="20245602" cy="7853111"/>
          </a:xfrm>
        </p:grpSpPr>
        <p:pic>
          <p:nvPicPr>
            <p:cNvPr id="4070" name="L1cGAN_106_AB.jpg"/>
            <p:cNvPicPr>
              <a:picLocks noChangeAspect="1"/>
            </p:cNvPicPr>
            <p:nvPr/>
          </p:nvPicPr>
          <p:blipFill>
            <a:blip r:embed="rId8"/>
            <a:stretch>
              <a:fillRect/>
            </a:stretch>
          </p:blipFill>
          <p:spPr>
            <a:xfrm>
              <a:off x="16320299" y="4075069"/>
              <a:ext cx="3778043" cy="3778043"/>
            </a:xfrm>
            <a:prstGeom prst="rect">
              <a:avLst/>
            </a:prstGeom>
            <a:ln w="12700" cap="flat">
              <a:noFill/>
              <a:miter lim="400000"/>
            </a:ln>
            <a:effectLst/>
          </p:spPr>
        </p:pic>
        <p:pic>
          <p:nvPicPr>
            <p:cNvPr id="4071" name="L1cGAN_119_AB.jpg"/>
            <p:cNvPicPr>
              <a:picLocks noChangeAspect="1"/>
            </p:cNvPicPr>
            <p:nvPr/>
          </p:nvPicPr>
          <p:blipFill>
            <a:blip r:embed="rId9"/>
            <a:stretch>
              <a:fillRect/>
            </a:stretch>
          </p:blipFill>
          <p:spPr>
            <a:xfrm>
              <a:off x="8522780" y="4075069"/>
              <a:ext cx="3778043" cy="3778043"/>
            </a:xfrm>
            <a:prstGeom prst="rect">
              <a:avLst/>
            </a:prstGeom>
            <a:ln w="12700" cap="flat">
              <a:noFill/>
              <a:miter lim="400000"/>
            </a:ln>
            <a:effectLst/>
          </p:spPr>
        </p:pic>
        <p:pic>
          <p:nvPicPr>
            <p:cNvPr id="4072" name="L1cGAN_62_AB.jpg"/>
            <p:cNvPicPr>
              <a:picLocks noChangeAspect="1"/>
            </p:cNvPicPr>
            <p:nvPr/>
          </p:nvPicPr>
          <p:blipFill>
            <a:blip r:embed="rId10"/>
            <a:stretch>
              <a:fillRect/>
            </a:stretch>
          </p:blipFill>
          <p:spPr>
            <a:xfrm>
              <a:off x="0" y="0"/>
              <a:ext cx="3778042" cy="3778042"/>
            </a:xfrm>
            <a:prstGeom prst="rect">
              <a:avLst/>
            </a:prstGeom>
            <a:ln w="12700" cap="flat">
              <a:noFill/>
              <a:miter lim="400000"/>
            </a:ln>
            <a:effectLst/>
          </p:spPr>
        </p:pic>
        <p:pic>
          <p:nvPicPr>
            <p:cNvPr id="4073" name="L1cGAN_130_AB.jpg"/>
            <p:cNvPicPr>
              <a:picLocks noChangeAspect="1"/>
            </p:cNvPicPr>
            <p:nvPr/>
          </p:nvPicPr>
          <p:blipFill>
            <a:blip r:embed="rId11"/>
            <a:stretch>
              <a:fillRect/>
            </a:stretch>
          </p:blipFill>
          <p:spPr>
            <a:xfrm>
              <a:off x="462207" y="4075069"/>
              <a:ext cx="3778043" cy="3778043"/>
            </a:xfrm>
            <a:prstGeom prst="rect">
              <a:avLst/>
            </a:prstGeom>
            <a:ln w="12700" cap="flat">
              <a:noFill/>
              <a:miter lim="400000"/>
            </a:ln>
            <a:effectLst/>
          </p:spPr>
        </p:pic>
        <p:pic>
          <p:nvPicPr>
            <p:cNvPr id="4074" name="L1cGAN_146_AB.jpg"/>
            <p:cNvPicPr>
              <a:picLocks noChangeAspect="1"/>
            </p:cNvPicPr>
            <p:nvPr/>
          </p:nvPicPr>
          <p:blipFill>
            <a:blip r:embed="rId12"/>
            <a:stretch>
              <a:fillRect/>
            </a:stretch>
          </p:blipFill>
          <p:spPr>
            <a:xfrm>
              <a:off x="8353972" y="0"/>
              <a:ext cx="3778042" cy="3778042"/>
            </a:xfrm>
            <a:prstGeom prst="rect">
              <a:avLst/>
            </a:prstGeom>
            <a:ln w="12700" cap="flat">
              <a:noFill/>
              <a:miter lim="400000"/>
            </a:ln>
            <a:effectLst/>
          </p:spPr>
        </p:pic>
        <p:pic>
          <p:nvPicPr>
            <p:cNvPr id="4075" name="L1cGAN_157_AB.jpg"/>
            <p:cNvPicPr>
              <a:picLocks noChangeAspect="1"/>
            </p:cNvPicPr>
            <p:nvPr/>
          </p:nvPicPr>
          <p:blipFill>
            <a:blip r:embed="rId13"/>
            <a:stretch>
              <a:fillRect/>
            </a:stretch>
          </p:blipFill>
          <p:spPr>
            <a:xfrm>
              <a:off x="16467560" y="0"/>
              <a:ext cx="3778043" cy="3778042"/>
            </a:xfrm>
            <a:prstGeom prst="rect">
              <a:avLst/>
            </a:prstGeom>
            <a:ln w="12700" cap="flat">
              <a:noFill/>
              <a:miter lim="400000"/>
            </a:ln>
            <a:effectLst/>
          </p:spPr>
        </p:pic>
      </p:grpSp>
      <p:sp>
        <p:nvSpPr>
          <p:cNvPr id="4077" name="Shape 4077"/>
          <p:cNvSpPr/>
          <p:nvPr/>
        </p:nvSpPr>
        <p:spPr>
          <a:xfrm>
            <a:off x="17955385" y="12587003"/>
            <a:ext cx="5775570" cy="698219"/>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3600"/>
            </a:lvl1pPr>
          </a:lstStyle>
          <a:p>
            <a:pPr defTabSz="821141"/>
            <a:r>
              <a:rPr b="0">
                <a:latin typeface="Helvetica Light"/>
                <a:ea typeface="ＭＳ Ｐゴシック" charset="0"/>
                <a:cs typeface="+mn-cs"/>
                <a:sym typeface="Helvetica Light"/>
              </a:rPr>
              <a:t>Edges from [Xie &amp; Tu, 2015]</a:t>
            </a:r>
          </a:p>
        </p:txBody>
      </p:sp>
    </p:spTree>
    <p:extLst>
      <p:ext uri="{BB962C8B-B14F-4D97-AF65-F5344CB8AC3E}">
        <p14:creationId xmlns:p14="http://schemas.microsoft.com/office/powerpoint/2010/main" val="314731805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6" grpId="0"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9" name="Shape 4079"/>
          <p:cNvSpPr/>
          <p:nvPr/>
        </p:nvSpPr>
        <p:spPr>
          <a:xfrm>
            <a:off x="7698824" y="626019"/>
            <a:ext cx="8986385" cy="1375327"/>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p>
            <a:pPr defTabSz="821141">
              <a:defRPr sz="8000"/>
            </a:pPr>
            <a:r>
              <a:rPr sz="8000" b="0" i="1">
                <a:latin typeface="Helvetica Light"/>
                <a:ea typeface="ＭＳ Ｐゴシック" charset="0"/>
                <a:cs typeface="+mn-cs"/>
                <a:sym typeface="Helvetica Light"/>
              </a:rPr>
              <a:t>Sketches</a:t>
            </a:r>
            <a:r>
              <a:rPr sz="8000" b="0">
                <a:latin typeface="Helvetica Light"/>
                <a:ea typeface="ＭＳ Ｐゴシック" charset="0"/>
                <a:cs typeface="+mn-cs"/>
                <a:sym typeface="Helvetica Light"/>
              </a:rPr>
              <a:t> → Images</a:t>
            </a:r>
          </a:p>
        </p:txBody>
      </p:sp>
      <p:sp>
        <p:nvSpPr>
          <p:cNvPr id="4080" name="Shape 4080"/>
          <p:cNvSpPr/>
          <p:nvPr/>
        </p:nvSpPr>
        <p:spPr>
          <a:xfrm>
            <a:off x="1456387" y="2508245"/>
            <a:ext cx="1331469" cy="817226"/>
          </a:xfrm>
          <a:prstGeom prst="rect">
            <a:avLst/>
          </a:prstGeom>
          <a:ln w="12700">
            <a:miter lim="400000"/>
          </a:ln>
          <a:extLst>
            <a:ext uri="{C572A759-6A51-4108-AA02-DFA0A04FC94B}">
              <ma14:wrappingTextBoxFlag xmlns:ma14="http://schemas.microsoft.com/office/mac/drawingml/2011/main" xmlns="" val="1"/>
            </a:ext>
          </a:extLst>
        </p:spPr>
        <p:txBody>
          <a:bodyPr wrap="none" lIns="84621" tIns="84621" rIns="84621" bIns="84621" anchor="ctr">
            <a:spAutoFit/>
          </a:bodyPr>
          <a:lstStyle>
            <a:lvl1pPr algn="l" defTabSz="2172273">
              <a:defRPr sz="4200"/>
            </a:lvl1pPr>
          </a:lstStyle>
          <a:p>
            <a:pPr defTabSz="2172302"/>
            <a:r>
              <a:rPr b="0">
                <a:latin typeface="Helvetica Light"/>
                <a:ea typeface="ＭＳ Ｐゴシック" charset="0"/>
                <a:cs typeface="+mn-cs"/>
                <a:sym typeface="Helvetica Light"/>
              </a:rPr>
              <a:t>Input</a:t>
            </a:r>
          </a:p>
        </p:txBody>
      </p:sp>
      <p:sp>
        <p:nvSpPr>
          <p:cNvPr id="4081" name="Shape 4081"/>
          <p:cNvSpPr/>
          <p:nvPr/>
        </p:nvSpPr>
        <p:spPr>
          <a:xfrm>
            <a:off x="5115332" y="2508245"/>
            <a:ext cx="1777104" cy="817226"/>
          </a:xfrm>
          <a:prstGeom prst="rect">
            <a:avLst/>
          </a:prstGeom>
          <a:ln w="12700">
            <a:miter lim="400000"/>
          </a:ln>
          <a:extLst>
            <a:ext uri="{C572A759-6A51-4108-AA02-DFA0A04FC94B}">
              <ma14:wrappingTextBoxFlag xmlns:ma14="http://schemas.microsoft.com/office/mac/drawingml/2011/main" xmlns="" val="1"/>
            </a:ext>
          </a:extLst>
        </p:spPr>
        <p:txBody>
          <a:bodyPr wrap="none" lIns="84621" tIns="84621" rIns="84621" bIns="84621" anchor="ctr">
            <a:spAutoFit/>
          </a:bodyPr>
          <a:lstStyle>
            <a:lvl1pPr algn="l" defTabSz="2172273">
              <a:defRPr sz="4200"/>
            </a:lvl1pPr>
          </a:lstStyle>
          <a:p>
            <a:pPr defTabSz="2172302"/>
            <a:r>
              <a:rPr b="0">
                <a:latin typeface="Helvetica Light"/>
                <a:ea typeface="ＭＳ Ｐゴシック" charset="0"/>
                <a:cs typeface="+mn-cs"/>
                <a:sym typeface="Helvetica Light"/>
              </a:rPr>
              <a:t>Output</a:t>
            </a:r>
          </a:p>
        </p:txBody>
      </p:sp>
      <p:sp>
        <p:nvSpPr>
          <p:cNvPr id="4082" name="Shape 4082"/>
          <p:cNvSpPr/>
          <p:nvPr/>
        </p:nvSpPr>
        <p:spPr>
          <a:xfrm>
            <a:off x="9456227" y="2508245"/>
            <a:ext cx="1331469" cy="817226"/>
          </a:xfrm>
          <a:prstGeom prst="rect">
            <a:avLst/>
          </a:prstGeom>
          <a:ln w="12700">
            <a:miter lim="400000"/>
          </a:ln>
          <a:extLst>
            <a:ext uri="{C572A759-6A51-4108-AA02-DFA0A04FC94B}">
              <ma14:wrappingTextBoxFlag xmlns:ma14="http://schemas.microsoft.com/office/mac/drawingml/2011/main" xmlns="" val="1"/>
            </a:ext>
          </a:extLst>
        </p:spPr>
        <p:txBody>
          <a:bodyPr wrap="none" lIns="84621" tIns="84621" rIns="84621" bIns="84621" anchor="ctr">
            <a:spAutoFit/>
          </a:bodyPr>
          <a:lstStyle>
            <a:lvl1pPr algn="l" defTabSz="2172273">
              <a:defRPr sz="4200"/>
            </a:lvl1pPr>
          </a:lstStyle>
          <a:p>
            <a:pPr defTabSz="2172302"/>
            <a:r>
              <a:rPr b="0">
                <a:latin typeface="Helvetica Light"/>
                <a:ea typeface="ＭＳ Ｐゴシック" charset="0"/>
                <a:cs typeface="+mn-cs"/>
                <a:sym typeface="Helvetica Light"/>
              </a:rPr>
              <a:t>Input</a:t>
            </a:r>
          </a:p>
        </p:txBody>
      </p:sp>
      <p:sp>
        <p:nvSpPr>
          <p:cNvPr id="4083" name="Shape 4083"/>
          <p:cNvSpPr/>
          <p:nvPr/>
        </p:nvSpPr>
        <p:spPr>
          <a:xfrm>
            <a:off x="13115164" y="2508245"/>
            <a:ext cx="1777104" cy="817226"/>
          </a:xfrm>
          <a:prstGeom prst="rect">
            <a:avLst/>
          </a:prstGeom>
          <a:ln w="12700">
            <a:miter lim="400000"/>
          </a:ln>
          <a:extLst>
            <a:ext uri="{C572A759-6A51-4108-AA02-DFA0A04FC94B}">
              <ma14:wrappingTextBoxFlag xmlns:ma14="http://schemas.microsoft.com/office/mac/drawingml/2011/main" xmlns="" val="1"/>
            </a:ext>
          </a:extLst>
        </p:spPr>
        <p:txBody>
          <a:bodyPr wrap="none" lIns="84621" tIns="84621" rIns="84621" bIns="84621" anchor="ctr">
            <a:spAutoFit/>
          </a:bodyPr>
          <a:lstStyle>
            <a:lvl1pPr algn="l" defTabSz="2172273">
              <a:defRPr sz="4200"/>
            </a:lvl1pPr>
          </a:lstStyle>
          <a:p>
            <a:pPr defTabSz="2172302"/>
            <a:r>
              <a:rPr b="0">
                <a:latin typeface="Helvetica Light"/>
                <a:ea typeface="ＭＳ Ｐゴシック" charset="0"/>
                <a:cs typeface="+mn-cs"/>
                <a:sym typeface="Helvetica Light"/>
              </a:rPr>
              <a:t>Output</a:t>
            </a:r>
          </a:p>
        </p:txBody>
      </p:sp>
      <p:sp>
        <p:nvSpPr>
          <p:cNvPr id="4084" name="Shape 4084"/>
          <p:cNvSpPr/>
          <p:nvPr/>
        </p:nvSpPr>
        <p:spPr>
          <a:xfrm>
            <a:off x="17456064" y="2508245"/>
            <a:ext cx="1331469" cy="817226"/>
          </a:xfrm>
          <a:prstGeom prst="rect">
            <a:avLst/>
          </a:prstGeom>
          <a:ln w="12700">
            <a:miter lim="400000"/>
          </a:ln>
          <a:extLst>
            <a:ext uri="{C572A759-6A51-4108-AA02-DFA0A04FC94B}">
              <ma14:wrappingTextBoxFlag xmlns:ma14="http://schemas.microsoft.com/office/mac/drawingml/2011/main" xmlns="" val="1"/>
            </a:ext>
          </a:extLst>
        </p:spPr>
        <p:txBody>
          <a:bodyPr wrap="none" lIns="84621" tIns="84621" rIns="84621" bIns="84621" anchor="ctr">
            <a:spAutoFit/>
          </a:bodyPr>
          <a:lstStyle>
            <a:lvl1pPr algn="l" defTabSz="2172273">
              <a:defRPr sz="4200"/>
            </a:lvl1pPr>
          </a:lstStyle>
          <a:p>
            <a:pPr defTabSz="2172302"/>
            <a:r>
              <a:rPr b="0">
                <a:latin typeface="Helvetica Light"/>
                <a:ea typeface="ＭＳ Ｐゴシック" charset="0"/>
                <a:cs typeface="+mn-cs"/>
                <a:sym typeface="Helvetica Light"/>
              </a:rPr>
              <a:t>Input</a:t>
            </a:r>
          </a:p>
        </p:txBody>
      </p:sp>
      <p:sp>
        <p:nvSpPr>
          <p:cNvPr id="4085" name="Shape 4085"/>
          <p:cNvSpPr/>
          <p:nvPr/>
        </p:nvSpPr>
        <p:spPr>
          <a:xfrm>
            <a:off x="21115004" y="2508245"/>
            <a:ext cx="1777104" cy="817226"/>
          </a:xfrm>
          <a:prstGeom prst="rect">
            <a:avLst/>
          </a:prstGeom>
          <a:ln w="12700">
            <a:miter lim="400000"/>
          </a:ln>
          <a:extLst>
            <a:ext uri="{C572A759-6A51-4108-AA02-DFA0A04FC94B}">
              <ma14:wrappingTextBoxFlag xmlns:ma14="http://schemas.microsoft.com/office/mac/drawingml/2011/main" xmlns="" val="1"/>
            </a:ext>
          </a:extLst>
        </p:spPr>
        <p:txBody>
          <a:bodyPr wrap="none" lIns="84621" tIns="84621" rIns="84621" bIns="84621" anchor="ctr">
            <a:spAutoFit/>
          </a:bodyPr>
          <a:lstStyle>
            <a:lvl1pPr algn="l" defTabSz="2172273">
              <a:defRPr sz="4200"/>
            </a:lvl1pPr>
          </a:lstStyle>
          <a:p>
            <a:pPr defTabSz="2172302"/>
            <a:r>
              <a:rPr b="0">
                <a:latin typeface="Helvetica Light"/>
                <a:ea typeface="ＭＳ Ｐゴシック" charset="0"/>
                <a:cs typeface="+mn-cs"/>
                <a:sym typeface="Helvetica Light"/>
              </a:rPr>
              <a:t>Output</a:t>
            </a:r>
          </a:p>
        </p:txBody>
      </p:sp>
      <p:sp>
        <p:nvSpPr>
          <p:cNvPr id="4086" name="Shape 4086"/>
          <p:cNvSpPr/>
          <p:nvPr/>
        </p:nvSpPr>
        <p:spPr>
          <a:xfrm>
            <a:off x="8200184" y="11662859"/>
            <a:ext cx="8091909" cy="929179"/>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p>
            <a:pPr defTabSz="821141"/>
            <a:r>
              <a:rPr sz="5101" b="0">
                <a:latin typeface="Helvetica Light"/>
                <a:ea typeface="ＭＳ Ｐゴシック" charset="0"/>
                <a:cs typeface="+mn-cs"/>
                <a:sym typeface="Helvetica Light"/>
              </a:rPr>
              <a:t>Trained on Edges → Images</a:t>
            </a:r>
          </a:p>
        </p:txBody>
      </p:sp>
      <p:pic>
        <p:nvPicPr>
          <p:cNvPr id="4087" name="input_13223.jpg"/>
          <p:cNvPicPr>
            <a:picLocks noChangeAspect="1"/>
          </p:cNvPicPr>
          <p:nvPr/>
        </p:nvPicPr>
        <p:blipFill>
          <a:blip r:embed="rId2"/>
          <a:stretch>
            <a:fillRect/>
          </a:stretch>
        </p:blipFill>
        <p:spPr>
          <a:xfrm>
            <a:off x="275616" y="3309747"/>
            <a:ext cx="3695317" cy="3695317"/>
          </a:xfrm>
          <a:prstGeom prst="rect">
            <a:avLst/>
          </a:prstGeom>
          <a:ln w="12700">
            <a:miter lim="400000"/>
          </a:ln>
        </p:spPr>
      </p:pic>
      <p:pic>
        <p:nvPicPr>
          <p:cNvPr id="4088" name="input_13258.jpg"/>
          <p:cNvPicPr>
            <a:picLocks noChangeAspect="1"/>
          </p:cNvPicPr>
          <p:nvPr/>
        </p:nvPicPr>
        <p:blipFill>
          <a:blip r:embed="rId3"/>
          <a:stretch>
            <a:fillRect/>
          </a:stretch>
        </p:blipFill>
        <p:spPr>
          <a:xfrm>
            <a:off x="16607024" y="3533379"/>
            <a:ext cx="3695317" cy="3695317"/>
          </a:xfrm>
          <a:prstGeom prst="rect">
            <a:avLst/>
          </a:prstGeom>
          <a:ln w="12700">
            <a:miter lim="400000"/>
          </a:ln>
        </p:spPr>
      </p:pic>
      <p:pic>
        <p:nvPicPr>
          <p:cNvPr id="4089" name="input_798.jpg"/>
          <p:cNvPicPr>
            <a:picLocks noChangeAspect="1"/>
          </p:cNvPicPr>
          <p:nvPr/>
        </p:nvPicPr>
        <p:blipFill>
          <a:blip r:embed="rId4"/>
          <a:stretch>
            <a:fillRect/>
          </a:stretch>
        </p:blipFill>
        <p:spPr>
          <a:xfrm>
            <a:off x="8328982" y="3533379"/>
            <a:ext cx="3695317" cy="3695317"/>
          </a:xfrm>
          <a:prstGeom prst="rect">
            <a:avLst/>
          </a:prstGeom>
          <a:ln w="12700">
            <a:miter lim="400000"/>
          </a:ln>
        </p:spPr>
      </p:pic>
      <p:pic>
        <p:nvPicPr>
          <p:cNvPr id="4090" name="input_14971.jpg"/>
          <p:cNvPicPr>
            <a:picLocks noChangeAspect="1"/>
          </p:cNvPicPr>
          <p:nvPr/>
        </p:nvPicPr>
        <p:blipFill>
          <a:blip r:embed="rId5"/>
          <a:stretch>
            <a:fillRect/>
          </a:stretch>
        </p:blipFill>
        <p:spPr>
          <a:xfrm>
            <a:off x="275616" y="7441808"/>
            <a:ext cx="3695317" cy="3695317"/>
          </a:xfrm>
          <a:prstGeom prst="rect">
            <a:avLst/>
          </a:prstGeom>
          <a:ln w="12700">
            <a:miter lim="400000"/>
          </a:ln>
        </p:spPr>
      </p:pic>
      <p:pic>
        <p:nvPicPr>
          <p:cNvPr id="4091" name="gt_14983.jpg"/>
          <p:cNvPicPr>
            <a:picLocks noChangeAspect="1"/>
          </p:cNvPicPr>
          <p:nvPr/>
        </p:nvPicPr>
        <p:blipFill>
          <a:blip r:embed="rId6"/>
          <a:stretch>
            <a:fillRect/>
          </a:stretch>
        </p:blipFill>
        <p:spPr>
          <a:xfrm>
            <a:off x="16607024" y="7363579"/>
            <a:ext cx="3695317" cy="3695317"/>
          </a:xfrm>
          <a:prstGeom prst="rect">
            <a:avLst/>
          </a:prstGeom>
          <a:ln w="12700">
            <a:miter lim="400000"/>
          </a:ln>
        </p:spPr>
      </p:pic>
      <p:grpSp>
        <p:nvGrpSpPr>
          <p:cNvPr id="4098" name="Group 4098"/>
          <p:cNvGrpSpPr/>
          <p:nvPr/>
        </p:nvGrpSpPr>
        <p:grpSpPr>
          <a:xfrm>
            <a:off x="3948440" y="3309744"/>
            <a:ext cx="20268208" cy="7827381"/>
            <a:chOff x="0" y="0"/>
            <a:chExt cx="20268207" cy="7827378"/>
          </a:xfrm>
        </p:grpSpPr>
        <p:pic>
          <p:nvPicPr>
            <p:cNvPr id="4092" name="L1cGAN_13223.jpg"/>
            <p:cNvPicPr>
              <a:picLocks noChangeAspect="1"/>
            </p:cNvPicPr>
            <p:nvPr/>
          </p:nvPicPr>
          <p:blipFill>
            <a:blip r:embed="rId7"/>
            <a:stretch>
              <a:fillRect/>
            </a:stretch>
          </p:blipFill>
          <p:spPr>
            <a:xfrm>
              <a:off x="0" y="0"/>
              <a:ext cx="3695316" cy="3695316"/>
            </a:xfrm>
            <a:prstGeom prst="rect">
              <a:avLst/>
            </a:prstGeom>
            <a:ln w="12700" cap="flat">
              <a:noFill/>
              <a:miter lim="400000"/>
            </a:ln>
            <a:effectLst/>
          </p:spPr>
        </p:pic>
        <p:pic>
          <p:nvPicPr>
            <p:cNvPr id="4093" name="L1cGAN_13258.jpg"/>
            <p:cNvPicPr>
              <a:picLocks noChangeAspect="1"/>
            </p:cNvPicPr>
            <p:nvPr/>
          </p:nvPicPr>
          <p:blipFill>
            <a:blip r:embed="rId8"/>
            <a:stretch>
              <a:fillRect/>
            </a:stretch>
          </p:blipFill>
          <p:spPr>
            <a:xfrm>
              <a:off x="16572892" y="223632"/>
              <a:ext cx="3695316" cy="3695317"/>
            </a:xfrm>
            <a:prstGeom prst="rect">
              <a:avLst/>
            </a:prstGeom>
            <a:ln w="12700" cap="flat">
              <a:noFill/>
              <a:miter lim="400000"/>
            </a:ln>
            <a:effectLst/>
          </p:spPr>
        </p:pic>
        <p:pic>
          <p:nvPicPr>
            <p:cNvPr id="4094" name="L1cGAN_798.jpg"/>
            <p:cNvPicPr>
              <a:picLocks noChangeAspect="1"/>
            </p:cNvPicPr>
            <p:nvPr/>
          </p:nvPicPr>
          <p:blipFill>
            <a:blip r:embed="rId9"/>
            <a:stretch>
              <a:fillRect/>
            </a:stretch>
          </p:blipFill>
          <p:spPr>
            <a:xfrm>
              <a:off x="8442438" y="223632"/>
              <a:ext cx="3695316" cy="3695317"/>
            </a:xfrm>
            <a:prstGeom prst="rect">
              <a:avLst/>
            </a:prstGeom>
            <a:ln w="12700" cap="flat">
              <a:noFill/>
              <a:miter lim="400000"/>
            </a:ln>
            <a:effectLst/>
          </p:spPr>
        </p:pic>
        <p:pic>
          <p:nvPicPr>
            <p:cNvPr id="4095" name="L1cGAN_14971.jpg"/>
            <p:cNvPicPr>
              <a:picLocks noChangeAspect="1"/>
            </p:cNvPicPr>
            <p:nvPr/>
          </p:nvPicPr>
          <p:blipFill>
            <a:blip r:embed="rId10"/>
            <a:stretch>
              <a:fillRect/>
            </a:stretch>
          </p:blipFill>
          <p:spPr>
            <a:xfrm>
              <a:off x="0" y="4132062"/>
              <a:ext cx="3695316" cy="3695317"/>
            </a:xfrm>
            <a:prstGeom prst="rect">
              <a:avLst/>
            </a:prstGeom>
            <a:ln w="12700" cap="flat">
              <a:noFill/>
              <a:miter lim="400000"/>
            </a:ln>
            <a:effectLst/>
          </p:spPr>
        </p:pic>
        <p:pic>
          <p:nvPicPr>
            <p:cNvPr id="4096" name="L1cGAN_14983.jpg"/>
            <p:cNvPicPr>
              <a:picLocks noChangeAspect="1"/>
            </p:cNvPicPr>
            <p:nvPr/>
          </p:nvPicPr>
          <p:blipFill>
            <a:blip r:embed="rId11"/>
            <a:stretch>
              <a:fillRect/>
            </a:stretch>
          </p:blipFill>
          <p:spPr>
            <a:xfrm>
              <a:off x="16572892" y="4132062"/>
              <a:ext cx="3695316" cy="3695317"/>
            </a:xfrm>
            <a:prstGeom prst="rect">
              <a:avLst/>
            </a:prstGeom>
            <a:ln w="12700" cap="flat">
              <a:noFill/>
              <a:miter lim="400000"/>
            </a:ln>
            <a:effectLst/>
          </p:spPr>
        </p:pic>
        <p:pic>
          <p:nvPicPr>
            <p:cNvPr id="4097" name="L1cGAN_15023.jpg"/>
            <p:cNvPicPr>
              <a:picLocks noChangeAspect="1"/>
            </p:cNvPicPr>
            <p:nvPr/>
          </p:nvPicPr>
          <p:blipFill>
            <a:blip r:embed="rId12"/>
            <a:stretch>
              <a:fillRect/>
            </a:stretch>
          </p:blipFill>
          <p:spPr>
            <a:xfrm>
              <a:off x="8442438" y="4132062"/>
              <a:ext cx="3695316" cy="3695317"/>
            </a:xfrm>
            <a:prstGeom prst="rect">
              <a:avLst/>
            </a:prstGeom>
            <a:ln w="12700" cap="flat">
              <a:noFill/>
              <a:miter lim="400000"/>
            </a:ln>
            <a:effectLst/>
          </p:spPr>
        </p:pic>
      </p:grpSp>
      <p:pic>
        <p:nvPicPr>
          <p:cNvPr id="4099" name="gt_15023.jpg"/>
          <p:cNvPicPr>
            <a:picLocks noChangeAspect="1"/>
          </p:cNvPicPr>
          <p:nvPr/>
        </p:nvPicPr>
        <p:blipFill>
          <a:blip r:embed="rId13"/>
          <a:stretch>
            <a:fillRect/>
          </a:stretch>
        </p:blipFill>
        <p:spPr>
          <a:xfrm>
            <a:off x="8708926" y="7363579"/>
            <a:ext cx="3695317" cy="3695317"/>
          </a:xfrm>
          <a:prstGeom prst="rect">
            <a:avLst/>
          </a:prstGeom>
          <a:ln w="12700">
            <a:miter lim="400000"/>
          </a:ln>
        </p:spPr>
      </p:pic>
      <p:sp>
        <p:nvSpPr>
          <p:cNvPr id="4100" name="Shape 4100"/>
          <p:cNvSpPr/>
          <p:nvPr/>
        </p:nvSpPr>
        <p:spPr>
          <a:xfrm>
            <a:off x="16915916" y="12735147"/>
            <a:ext cx="7110872" cy="698219"/>
          </a:xfrm>
          <a:prstGeom prst="rect">
            <a:avLst/>
          </a:prstGeom>
          <a:ln w="12700">
            <a:miter lim="400000"/>
          </a:ln>
          <a:extLst>
            <a:ext uri="{C572A759-6A51-4108-AA02-DFA0A04FC94B}">
              <ma14:wrappingTextBoxFlag xmlns:ma14="http://schemas.microsoft.com/office/mac/drawingml/2011/main" xmlns="" val="1"/>
            </a:ext>
          </a:extLst>
        </p:spPr>
        <p:txBody>
          <a:bodyPr wrap="none" lIns="71413" tIns="71413" rIns="71413" bIns="71413" anchor="ctr">
            <a:spAutoFit/>
          </a:bodyPr>
          <a:lstStyle>
            <a:lvl1pPr>
              <a:defRPr sz="3600"/>
            </a:lvl1pPr>
          </a:lstStyle>
          <a:p>
            <a:pPr defTabSz="821141"/>
            <a:r>
              <a:rPr b="0">
                <a:latin typeface="Helvetica Light"/>
                <a:ea typeface="ＭＳ Ｐゴシック" charset="0"/>
                <a:cs typeface="+mn-cs"/>
                <a:sym typeface="Helvetica Light"/>
              </a:rPr>
              <a:t>Data from [Eitz, Hays, Alexa, 2012]</a:t>
            </a:r>
          </a:p>
        </p:txBody>
      </p:sp>
    </p:spTree>
    <p:extLst>
      <p:ext uri="{BB962C8B-B14F-4D97-AF65-F5344CB8AC3E}">
        <p14:creationId xmlns:p14="http://schemas.microsoft.com/office/powerpoint/2010/main" val="149868479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 y="549179"/>
            <a:ext cx="24732341" cy="2286000"/>
          </a:xfrm>
        </p:spPr>
        <p:txBody>
          <a:bodyPr/>
          <a:lstStyle/>
          <a:p>
            <a:r>
              <a:rPr lang="en-US" dirty="0"/>
              <a:t>Scott Eaton (</a:t>
            </a:r>
            <a:r>
              <a:rPr lang="en-US" dirty="0">
                <a:hlinkClick r:id="rId2"/>
              </a:rPr>
              <a:t>http://www.scott-eaton.com/</a:t>
            </a:r>
            <a:r>
              <a:rPr lang="en-US" dirty="0"/>
              <a:t>)</a:t>
            </a:r>
          </a:p>
        </p:txBody>
      </p:sp>
      <p:sp>
        <p:nvSpPr>
          <p:cNvPr id="3" name="Content Placeholder 2"/>
          <p:cNvSpPr>
            <a:spLocks noGrp="1"/>
          </p:cNvSpPr>
          <p:nvPr>
            <p:ph idx="1"/>
          </p:nvPr>
        </p:nvSpPr>
        <p:spPr/>
        <p:txBody>
          <a:bodyPr/>
          <a:lstStyle/>
          <a:p>
            <a:endParaRPr lang="en-US"/>
          </a:p>
        </p:txBody>
      </p:sp>
      <p:pic>
        <p:nvPicPr>
          <p:cNvPr id="1028" name="Picture 4" descr="Caffeinated Diversions close 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209" y="2835180"/>
            <a:ext cx="15738248" cy="1047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684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ottEat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40"/>
            <a:ext cx="24384000" cy="13717040"/>
          </a:xfrm>
          <a:prstGeom prst="rect">
            <a:avLst/>
          </a:prstGeom>
        </p:spPr>
      </p:pic>
    </p:spTree>
    <p:extLst>
      <p:ext uri="{BB962C8B-B14F-4D97-AF65-F5344CB8AC3E}">
        <p14:creationId xmlns:p14="http://schemas.microsoft.com/office/powerpoint/2010/main" val="245842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2CDBDF3-E486-5202-AD31-5056E07F507D}"/>
              </a:ext>
            </a:extLst>
          </p:cNvPr>
          <p:cNvGrpSpPr/>
          <p:nvPr/>
        </p:nvGrpSpPr>
        <p:grpSpPr>
          <a:xfrm>
            <a:off x="1812465" y="2041743"/>
            <a:ext cx="7193380" cy="9648246"/>
            <a:chOff x="998093" y="1020871"/>
            <a:chExt cx="3596690" cy="4824123"/>
          </a:xfrm>
        </p:grpSpPr>
        <p:sp>
          <p:nvSpPr>
            <p:cNvPr id="4" name="Oval 3">
              <a:extLst>
                <a:ext uri="{FF2B5EF4-FFF2-40B4-BE49-F238E27FC236}">
                  <a16:creationId xmlns:a16="http://schemas.microsoft.com/office/drawing/2014/main" id="{9F60137B-8D46-9F4D-5A3D-5E02D7D74549}"/>
                </a:ext>
              </a:extLst>
            </p:cNvPr>
            <p:cNvSpPr/>
            <p:nvPr/>
          </p:nvSpPr>
          <p:spPr>
            <a:xfrm>
              <a:off x="998093" y="1020871"/>
              <a:ext cx="3596690" cy="418995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0"/>
            </a:p>
          </p:txBody>
        </p:sp>
        <p:sp>
          <p:nvSpPr>
            <p:cNvPr id="5" name="TextBox 4">
              <a:extLst>
                <a:ext uri="{FF2B5EF4-FFF2-40B4-BE49-F238E27FC236}">
                  <a16:creationId xmlns:a16="http://schemas.microsoft.com/office/drawing/2014/main" id="{A5C930B8-063D-576F-606C-BC9E04BD7763}"/>
                </a:ext>
              </a:extLst>
            </p:cNvPr>
            <p:cNvSpPr txBox="1"/>
            <p:nvPr/>
          </p:nvSpPr>
          <p:spPr>
            <a:xfrm>
              <a:off x="1463060" y="5398718"/>
              <a:ext cx="2666756" cy="446276"/>
            </a:xfrm>
            <a:prstGeom prst="rect">
              <a:avLst/>
            </a:prstGeom>
            <a:noFill/>
          </p:spPr>
          <p:txBody>
            <a:bodyPr wrap="none" rtlCol="0">
              <a:spAutoFit/>
            </a:bodyPr>
            <a:lstStyle/>
            <a:p>
              <a:pPr algn="ctr"/>
              <a:r>
                <a:rPr lang="en-US" sz="5200" dirty="0"/>
                <a:t>Random images</a:t>
              </a:r>
            </a:p>
          </p:txBody>
        </p:sp>
      </p:grpSp>
      <p:pic>
        <p:nvPicPr>
          <p:cNvPr id="1026" name="Picture 2" descr="white noise">
            <a:extLst>
              <a:ext uri="{FF2B5EF4-FFF2-40B4-BE49-F238E27FC236}">
                <a16:creationId xmlns:a16="http://schemas.microsoft.com/office/drawing/2014/main" id="{AC94E5EF-CA0B-DCA1-1640-B327AEF7A6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806" r="51304" b="50498"/>
          <a:stretch/>
        </p:blipFill>
        <p:spPr bwMode="auto">
          <a:xfrm>
            <a:off x="6088938" y="5402850"/>
            <a:ext cx="2062928" cy="20629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2" descr="white noise">
            <a:extLst>
              <a:ext uri="{FF2B5EF4-FFF2-40B4-BE49-F238E27FC236}">
                <a16:creationId xmlns:a16="http://schemas.microsoft.com/office/drawing/2014/main" id="{FFC96349-1031-6A9B-4A3F-6BA8FA563D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535" b="47535"/>
          <a:stretch/>
        </p:blipFill>
        <p:spPr bwMode="auto">
          <a:xfrm>
            <a:off x="3363766" y="3537560"/>
            <a:ext cx="2062928" cy="20629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2" descr="white noise">
            <a:extLst>
              <a:ext uri="{FF2B5EF4-FFF2-40B4-BE49-F238E27FC236}">
                <a16:creationId xmlns:a16="http://schemas.microsoft.com/office/drawing/2014/main" id="{58BF9974-2204-2CC6-4DFB-365B84B919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535" r="47535"/>
          <a:stretch/>
        </p:blipFill>
        <p:spPr bwMode="auto">
          <a:xfrm>
            <a:off x="3175264" y="6747982"/>
            <a:ext cx="2062928" cy="20629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Arrow: Right 16">
            <a:extLst>
              <a:ext uri="{FF2B5EF4-FFF2-40B4-BE49-F238E27FC236}">
                <a16:creationId xmlns:a16="http://schemas.microsoft.com/office/drawing/2014/main" id="{6C11452C-4DDC-828E-91A3-32298E91BE81}"/>
              </a:ext>
            </a:extLst>
          </p:cNvPr>
          <p:cNvSpPr/>
          <p:nvPr/>
        </p:nvSpPr>
        <p:spPr>
          <a:xfrm rot="21365172">
            <a:off x="10308249" y="5563622"/>
            <a:ext cx="4759890" cy="1436444"/>
          </a:xfrm>
          <a:prstGeom prst="rightArrow">
            <a:avLst>
              <a:gd name="adj1" fmla="val 50000"/>
              <a:gd name="adj2" fmla="val 69282"/>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0"/>
          </a:p>
        </p:txBody>
      </p:sp>
      <p:sp>
        <p:nvSpPr>
          <p:cNvPr id="18" name="TextBox 17">
            <a:extLst>
              <a:ext uri="{FF2B5EF4-FFF2-40B4-BE49-F238E27FC236}">
                <a16:creationId xmlns:a16="http://schemas.microsoft.com/office/drawing/2014/main" id="{94134849-16EC-0D2C-68BE-BB307CD68D1D}"/>
              </a:ext>
            </a:extLst>
          </p:cNvPr>
          <p:cNvSpPr txBox="1"/>
          <p:nvPr/>
        </p:nvSpPr>
        <p:spPr>
          <a:xfrm rot="21360000">
            <a:off x="9186717" y="6745222"/>
            <a:ext cx="6481261" cy="1077218"/>
          </a:xfrm>
          <a:prstGeom prst="rect">
            <a:avLst/>
          </a:prstGeom>
          <a:noFill/>
        </p:spPr>
        <p:txBody>
          <a:bodyPr wrap="none" rtlCol="0">
            <a:spAutoFit/>
          </a:bodyPr>
          <a:lstStyle/>
          <a:p>
            <a:r>
              <a:rPr lang="en-US" sz="6400" dirty="0"/>
              <a:t>Noise to Images</a:t>
            </a:r>
          </a:p>
        </p:txBody>
      </p:sp>
      <p:grpSp>
        <p:nvGrpSpPr>
          <p:cNvPr id="26" name="Group 25">
            <a:extLst>
              <a:ext uri="{FF2B5EF4-FFF2-40B4-BE49-F238E27FC236}">
                <a16:creationId xmlns:a16="http://schemas.microsoft.com/office/drawing/2014/main" id="{E2875CC6-9B10-947C-E822-CA2B69722497}"/>
              </a:ext>
            </a:extLst>
          </p:cNvPr>
          <p:cNvGrpSpPr/>
          <p:nvPr/>
        </p:nvGrpSpPr>
        <p:grpSpPr>
          <a:xfrm>
            <a:off x="15261579" y="945381"/>
            <a:ext cx="6890636" cy="9897014"/>
            <a:chOff x="7630789" y="472690"/>
            <a:chExt cx="3445318" cy="4948507"/>
          </a:xfrm>
        </p:grpSpPr>
        <p:sp>
          <p:nvSpPr>
            <p:cNvPr id="23" name="Freeform: Shape 22">
              <a:extLst>
                <a:ext uri="{FF2B5EF4-FFF2-40B4-BE49-F238E27FC236}">
                  <a16:creationId xmlns:a16="http://schemas.microsoft.com/office/drawing/2014/main" id="{2CEFF758-73C8-EFF3-ABF5-3D2CFE0C6A41}"/>
                </a:ext>
              </a:extLst>
            </p:cNvPr>
            <p:cNvSpPr/>
            <p:nvPr/>
          </p:nvSpPr>
          <p:spPr>
            <a:xfrm rot="20265952">
              <a:off x="7630789" y="472690"/>
              <a:ext cx="3445318" cy="4198127"/>
            </a:xfrm>
            <a:custGeom>
              <a:avLst/>
              <a:gdLst>
                <a:gd name="connsiteX0" fmla="*/ 112382 w 3250247"/>
                <a:gd name="connsiteY0" fmla="*/ 834439 h 3960433"/>
                <a:gd name="connsiteX1" fmla="*/ 321932 w 3250247"/>
                <a:gd name="connsiteY1" fmla="*/ 53389 h 3960433"/>
                <a:gd name="connsiteX2" fmla="*/ 1623682 w 3250247"/>
                <a:gd name="connsiteY2" fmla="*/ 161339 h 3960433"/>
                <a:gd name="connsiteX3" fmla="*/ 1445882 w 3250247"/>
                <a:gd name="connsiteY3" fmla="*/ 904289 h 3960433"/>
                <a:gd name="connsiteX4" fmla="*/ 1674482 w 3250247"/>
                <a:gd name="connsiteY4" fmla="*/ 1609139 h 3960433"/>
                <a:gd name="connsiteX5" fmla="*/ 3204832 w 3250247"/>
                <a:gd name="connsiteY5" fmla="*/ 1856789 h 3960433"/>
                <a:gd name="connsiteX6" fmla="*/ 2595232 w 3250247"/>
                <a:gd name="connsiteY6" fmla="*/ 3812589 h 3960433"/>
                <a:gd name="connsiteX7" fmla="*/ 86982 w 3250247"/>
                <a:gd name="connsiteY7" fmla="*/ 3641139 h 3960433"/>
                <a:gd name="connsiteX8" fmla="*/ 582282 w 3250247"/>
                <a:gd name="connsiteY8" fmla="*/ 2199689 h 3960433"/>
                <a:gd name="connsiteX9" fmla="*/ 652132 w 3250247"/>
                <a:gd name="connsiteY9" fmla="*/ 1291639 h 3960433"/>
                <a:gd name="connsiteX10" fmla="*/ 112382 w 3250247"/>
                <a:gd name="connsiteY10" fmla="*/ 834439 h 396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0247" h="3960433">
                  <a:moveTo>
                    <a:pt x="112382" y="834439"/>
                  </a:moveTo>
                  <a:cubicBezTo>
                    <a:pt x="57349" y="628064"/>
                    <a:pt x="70049" y="165572"/>
                    <a:pt x="321932" y="53389"/>
                  </a:cubicBezTo>
                  <a:cubicBezTo>
                    <a:pt x="573815" y="-58794"/>
                    <a:pt x="1436357" y="19522"/>
                    <a:pt x="1623682" y="161339"/>
                  </a:cubicBezTo>
                  <a:cubicBezTo>
                    <a:pt x="1811007" y="303156"/>
                    <a:pt x="1437415" y="662989"/>
                    <a:pt x="1445882" y="904289"/>
                  </a:cubicBezTo>
                  <a:cubicBezTo>
                    <a:pt x="1454349" y="1145589"/>
                    <a:pt x="1381324" y="1450389"/>
                    <a:pt x="1674482" y="1609139"/>
                  </a:cubicBezTo>
                  <a:cubicBezTo>
                    <a:pt x="1967640" y="1767889"/>
                    <a:pt x="3051374" y="1489547"/>
                    <a:pt x="3204832" y="1856789"/>
                  </a:cubicBezTo>
                  <a:cubicBezTo>
                    <a:pt x="3358290" y="2224031"/>
                    <a:pt x="3114873" y="3515197"/>
                    <a:pt x="2595232" y="3812589"/>
                  </a:cubicBezTo>
                  <a:cubicBezTo>
                    <a:pt x="2075591" y="4109981"/>
                    <a:pt x="422474" y="3909956"/>
                    <a:pt x="86982" y="3641139"/>
                  </a:cubicBezTo>
                  <a:cubicBezTo>
                    <a:pt x="-248510" y="3372322"/>
                    <a:pt x="488090" y="2591272"/>
                    <a:pt x="582282" y="2199689"/>
                  </a:cubicBezTo>
                  <a:cubicBezTo>
                    <a:pt x="676474" y="1808106"/>
                    <a:pt x="728332" y="1521297"/>
                    <a:pt x="652132" y="1291639"/>
                  </a:cubicBezTo>
                  <a:cubicBezTo>
                    <a:pt x="575932" y="1061981"/>
                    <a:pt x="167415" y="1040814"/>
                    <a:pt x="112382" y="834439"/>
                  </a:cubicBezTo>
                  <a:close/>
                </a:path>
              </a:pathLst>
            </a:custGeom>
            <a:solidFill>
              <a:schemeClr val="tx2">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0"/>
            </a:p>
          </p:txBody>
        </p:sp>
        <p:sp>
          <p:nvSpPr>
            <p:cNvPr id="7" name="TextBox 6">
              <a:extLst>
                <a:ext uri="{FF2B5EF4-FFF2-40B4-BE49-F238E27FC236}">
                  <a16:creationId xmlns:a16="http://schemas.microsoft.com/office/drawing/2014/main" id="{F79A4525-286B-01D9-2A32-3F2FA2529F9C}"/>
                </a:ext>
              </a:extLst>
            </p:cNvPr>
            <p:cNvSpPr txBox="1"/>
            <p:nvPr/>
          </p:nvSpPr>
          <p:spPr>
            <a:xfrm>
              <a:off x="8579651" y="4974921"/>
              <a:ext cx="1815561" cy="446276"/>
            </a:xfrm>
            <a:prstGeom prst="rect">
              <a:avLst/>
            </a:prstGeom>
            <a:noFill/>
          </p:spPr>
          <p:txBody>
            <a:bodyPr wrap="none" rtlCol="0">
              <a:spAutoFit/>
            </a:bodyPr>
            <a:lstStyle/>
            <a:p>
              <a:pPr algn="ctr"/>
              <a:r>
                <a:rPr lang="en-US" sz="5200" dirty="0"/>
                <a:t>cat images</a:t>
              </a:r>
            </a:p>
          </p:txBody>
        </p:sp>
        <p:pic>
          <p:nvPicPr>
            <p:cNvPr id="12" name="Picture 11" descr="A close up of a cat with green eyes&#10;&#10;Description automatically generated">
              <a:extLst>
                <a:ext uri="{FF2B5EF4-FFF2-40B4-BE49-F238E27FC236}">
                  <a16:creationId xmlns:a16="http://schemas.microsoft.com/office/drawing/2014/main" id="{6216CA5A-4E3A-E939-F2DC-8B837A0B7855}"/>
                </a:ext>
              </a:extLst>
            </p:cNvPr>
            <p:cNvPicPr>
              <a:picLocks noChangeAspect="1"/>
            </p:cNvPicPr>
            <p:nvPr/>
          </p:nvPicPr>
          <p:blipFill rotWithShape="1">
            <a:blip r:embed="rId4"/>
            <a:srcRect l="17802" r="18014"/>
            <a:stretch/>
          </p:blipFill>
          <p:spPr>
            <a:xfrm>
              <a:off x="8572495" y="2450508"/>
              <a:ext cx="742127" cy="766649"/>
            </a:xfrm>
            <a:prstGeom prst="rect">
              <a:avLst/>
            </a:prstGeom>
            <a:ln>
              <a:noFill/>
            </a:ln>
            <a:effectLst>
              <a:outerShdw blurRad="50800" dist="38100" dir="2700000" algn="tl" rotWithShape="0">
                <a:prstClr val="black">
                  <a:alpha val="40000"/>
                </a:prstClr>
              </a:outerShdw>
            </a:effectLst>
          </p:spPr>
        </p:pic>
        <p:pic>
          <p:nvPicPr>
            <p:cNvPr id="13" name="Picture 12" descr="A cat sitting on top of a building&#10;&#10;Description automatically generated">
              <a:extLst>
                <a:ext uri="{FF2B5EF4-FFF2-40B4-BE49-F238E27FC236}">
                  <a16:creationId xmlns:a16="http://schemas.microsoft.com/office/drawing/2014/main" id="{04C0044E-CB49-CD3D-E495-8CA363FB69B5}"/>
                </a:ext>
              </a:extLst>
            </p:cNvPr>
            <p:cNvPicPr>
              <a:picLocks noChangeAspect="1"/>
            </p:cNvPicPr>
            <p:nvPr/>
          </p:nvPicPr>
          <p:blipFill rotWithShape="1">
            <a:blip r:embed="rId5"/>
            <a:srcRect l="40194" r="6378"/>
            <a:stretch/>
          </p:blipFill>
          <p:spPr>
            <a:xfrm>
              <a:off x="9739093" y="2208491"/>
              <a:ext cx="807921" cy="1008666"/>
            </a:xfrm>
            <a:prstGeom prst="rect">
              <a:avLst/>
            </a:prstGeom>
            <a:ln>
              <a:noFill/>
            </a:ln>
            <a:effectLst>
              <a:outerShdw blurRad="50800" dist="38100" dir="2700000" algn="tl" rotWithShape="0">
                <a:prstClr val="black">
                  <a:alpha val="40000"/>
                </a:prstClr>
              </a:outerShdw>
            </a:effectLst>
          </p:spPr>
        </p:pic>
        <p:pic>
          <p:nvPicPr>
            <p:cNvPr id="14" name="Picture 13" descr="A cat sitting on the ground&#10;&#10;Description automatically generated">
              <a:extLst>
                <a:ext uri="{FF2B5EF4-FFF2-40B4-BE49-F238E27FC236}">
                  <a16:creationId xmlns:a16="http://schemas.microsoft.com/office/drawing/2014/main" id="{1902B94E-89A5-D376-DBC6-A81CF05549B4}"/>
                </a:ext>
              </a:extLst>
            </p:cNvPr>
            <p:cNvPicPr>
              <a:picLocks noChangeAspect="1"/>
            </p:cNvPicPr>
            <p:nvPr/>
          </p:nvPicPr>
          <p:blipFill rotWithShape="1">
            <a:blip r:embed="rId6"/>
            <a:srcRect l="11534" t="8539" b="16842"/>
            <a:stretch/>
          </p:blipFill>
          <p:spPr>
            <a:xfrm>
              <a:off x="7773121" y="1201273"/>
              <a:ext cx="742126" cy="834617"/>
            </a:xfrm>
            <a:prstGeom prst="rect">
              <a:avLst/>
            </a:prstGeom>
            <a:ln>
              <a:noFill/>
            </a:ln>
            <a:effectLst>
              <a:outerShdw blurRad="50800" dist="38100" dir="2700000" algn="tl" rotWithShape="0">
                <a:prstClr val="black">
                  <a:alpha val="40000"/>
                </a:prstClr>
              </a:outerShdw>
            </a:effectLst>
          </p:spPr>
        </p:pic>
        <p:pic>
          <p:nvPicPr>
            <p:cNvPr id="24" name="Picture 23" descr="A cat lying on the ground&#10;&#10;Description automatically generated">
              <a:extLst>
                <a:ext uri="{FF2B5EF4-FFF2-40B4-BE49-F238E27FC236}">
                  <a16:creationId xmlns:a16="http://schemas.microsoft.com/office/drawing/2014/main" id="{310967DA-303A-19C7-2934-F1B623C0F26C}"/>
                </a:ext>
              </a:extLst>
            </p:cNvPr>
            <p:cNvPicPr>
              <a:picLocks noChangeAspect="1"/>
            </p:cNvPicPr>
            <p:nvPr/>
          </p:nvPicPr>
          <p:blipFill>
            <a:blip r:embed="rId7"/>
            <a:stretch>
              <a:fillRect/>
            </a:stretch>
          </p:blipFill>
          <p:spPr>
            <a:xfrm>
              <a:off x="9266557" y="3485269"/>
              <a:ext cx="815410" cy="610770"/>
            </a:xfrm>
            <a:prstGeom prst="rect">
              <a:avLst/>
            </a:prstGeom>
            <a:ln>
              <a:noFill/>
            </a:ln>
            <a:effectLst>
              <a:outerShdw blurRad="50800" dist="38100" dir="2700000" algn="tl" rotWithShape="0">
                <a:prstClr val="black">
                  <a:alpha val="40000"/>
                </a:prstClr>
              </a:outerShdw>
            </a:effectLst>
          </p:spPr>
        </p:pic>
      </p:grpSp>
      <p:sp>
        <p:nvSpPr>
          <p:cNvPr id="19" name="TextBox 18">
            <a:extLst>
              <a:ext uri="{FF2B5EF4-FFF2-40B4-BE49-F238E27FC236}">
                <a16:creationId xmlns:a16="http://schemas.microsoft.com/office/drawing/2014/main" id="{A8A30F94-639B-2A41-B4C3-F9D0DCE2DF81}"/>
              </a:ext>
            </a:extLst>
          </p:cNvPr>
          <p:cNvSpPr txBox="1"/>
          <p:nvPr/>
        </p:nvSpPr>
        <p:spPr>
          <a:xfrm>
            <a:off x="19299449" y="12852077"/>
            <a:ext cx="5035353" cy="584775"/>
          </a:xfrm>
          <a:prstGeom prst="rect">
            <a:avLst/>
          </a:prstGeom>
          <a:noFill/>
        </p:spPr>
        <p:txBody>
          <a:bodyPr wrap="none" rtlCol="0">
            <a:spAutoFit/>
          </a:bodyPr>
          <a:lstStyle/>
          <a:p>
            <a:r>
              <a:rPr lang="en-US" sz="3200" dirty="0"/>
              <a:t>Slide source: Steve Seitz</a:t>
            </a:r>
          </a:p>
        </p:txBody>
      </p:sp>
      <p:sp>
        <p:nvSpPr>
          <p:cNvPr id="2" name="Title 1">
            <a:extLst>
              <a:ext uri="{FF2B5EF4-FFF2-40B4-BE49-F238E27FC236}">
                <a16:creationId xmlns:a16="http://schemas.microsoft.com/office/drawing/2014/main" id="{BDD79998-E643-7FE4-8E5A-2FDF62B87B6A}"/>
              </a:ext>
            </a:extLst>
          </p:cNvPr>
          <p:cNvSpPr txBox="1">
            <a:spLocks noGrp="1"/>
          </p:cNvSpPr>
          <p:nvPr>
            <p:ph type="title"/>
          </p:nvPr>
        </p:nvSpPr>
        <p:spPr>
          <a:xfrm>
            <a:off x="899421" y="-334977"/>
            <a:ext cx="21945604" cy="2286001"/>
          </a:xfrm>
          <a:prstGeom prst="rect">
            <a:avLst/>
          </a:prstGeom>
        </p:spPr>
        <p:txBody>
          <a:bodyPr/>
          <a:lstStyle/>
          <a:p>
            <a:r>
              <a:rPr lang="en-US" dirty="0"/>
              <a:t>Generating Images from Scratch</a:t>
            </a:r>
            <a:endParaRPr dirty="0"/>
          </a:p>
        </p:txBody>
      </p:sp>
    </p:spTree>
    <p:extLst>
      <p:ext uri="{BB962C8B-B14F-4D97-AF65-F5344CB8AC3E}">
        <p14:creationId xmlns:p14="http://schemas.microsoft.com/office/powerpoint/2010/main" val="308411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Title 1"/>
          <p:cNvSpPr txBox="1">
            <a:spLocks noGrp="1"/>
          </p:cNvSpPr>
          <p:nvPr>
            <p:ph type="title"/>
          </p:nvPr>
        </p:nvSpPr>
        <p:spPr>
          <a:xfrm>
            <a:off x="1123948" y="-206597"/>
            <a:ext cx="21945604" cy="2286001"/>
          </a:xfrm>
          <a:prstGeom prst="rect">
            <a:avLst/>
          </a:prstGeom>
        </p:spPr>
        <p:txBody>
          <a:bodyPr/>
          <a:lstStyle/>
          <a:p>
            <a:r>
              <a:rPr dirty="0"/>
              <a:t>Statistical modeling of images</a:t>
            </a:r>
          </a:p>
        </p:txBody>
      </p:sp>
      <p:pic>
        <p:nvPicPr>
          <p:cNvPr id="394" name="Picture 3" descr="Picture 3"/>
          <p:cNvPicPr>
            <a:picLocks noChangeAspect="1"/>
          </p:cNvPicPr>
          <p:nvPr/>
        </p:nvPicPr>
        <p:blipFill>
          <a:blip r:embed="rId3"/>
          <a:stretch>
            <a:fillRect/>
          </a:stretch>
        </p:blipFill>
        <p:spPr>
          <a:xfrm>
            <a:off x="3048000" y="1736726"/>
            <a:ext cx="18288001" cy="11360152"/>
          </a:xfrm>
          <a:prstGeom prst="rect">
            <a:avLst/>
          </a:prstGeom>
          <a:ln w="12700">
            <a:miter lim="400000"/>
          </a:ln>
        </p:spPr>
      </p:pic>
      <p:pic>
        <p:nvPicPr>
          <p:cNvPr id="395" name="Picture 5" descr="Picture 5"/>
          <p:cNvPicPr>
            <a:picLocks noChangeAspect="1"/>
          </p:cNvPicPr>
          <p:nvPr/>
        </p:nvPicPr>
        <p:blipFill>
          <a:blip r:embed="rId4"/>
          <a:stretch>
            <a:fillRect/>
          </a:stretch>
        </p:blipFill>
        <p:spPr>
          <a:xfrm>
            <a:off x="10029824" y="5648326"/>
            <a:ext cx="4133852" cy="301307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0"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Title 1"/>
          <p:cNvSpPr txBox="1">
            <a:spLocks noGrp="1"/>
          </p:cNvSpPr>
          <p:nvPr>
            <p:ph type="title"/>
          </p:nvPr>
        </p:nvSpPr>
        <p:spPr>
          <a:prstGeom prst="rect">
            <a:avLst/>
          </a:prstGeom>
        </p:spPr>
        <p:txBody>
          <a:bodyPr/>
          <a:lstStyle/>
          <a:p>
            <a:r>
              <a:t>Statistical modeling of images</a:t>
            </a:r>
          </a:p>
        </p:txBody>
      </p:sp>
      <p:pic>
        <p:nvPicPr>
          <p:cNvPr id="400" name="Image" descr="Image"/>
          <p:cNvPicPr>
            <a:picLocks noChangeAspect="1"/>
          </p:cNvPicPr>
          <p:nvPr/>
        </p:nvPicPr>
        <p:blipFill>
          <a:blip r:embed="rId3"/>
          <a:stretch>
            <a:fillRect/>
          </a:stretch>
        </p:blipFill>
        <p:spPr>
          <a:xfrm>
            <a:off x="3298481" y="3317770"/>
            <a:ext cx="17104037" cy="8085668"/>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CA8FC-598B-DC2F-792C-3D30A9F41ABC}"/>
            </a:ext>
          </a:extLst>
        </p:cNvPr>
        <p:cNvGrpSpPr/>
        <p:nvPr/>
      </p:nvGrpSpPr>
      <p:grpSpPr>
        <a:xfrm>
          <a:off x="0" y="0"/>
          <a:ext cx="0" cy="0"/>
          <a:chOff x="0" y="0"/>
          <a:chExt cx="0" cy="0"/>
        </a:xfrm>
      </p:grpSpPr>
      <p:pic>
        <p:nvPicPr>
          <p:cNvPr id="31" name="Picture 30" descr="A picture containing table, sitting, red, holding&#10;&#10;Description automatically generated">
            <a:extLst>
              <a:ext uri="{FF2B5EF4-FFF2-40B4-BE49-F238E27FC236}">
                <a16:creationId xmlns:a16="http://schemas.microsoft.com/office/drawing/2014/main" id="{5524CAD7-27D4-4394-A50D-733C258C824C}"/>
              </a:ext>
            </a:extLst>
          </p:cNvPr>
          <p:cNvPicPr>
            <a:picLocks noChangeAspect="1"/>
          </p:cNvPicPr>
          <p:nvPr/>
        </p:nvPicPr>
        <p:blipFill rotWithShape="1">
          <a:blip r:embed="rId3"/>
          <a:srcRect l="932" t="2196" r="782" b="1332"/>
          <a:stretch/>
        </p:blipFill>
        <p:spPr>
          <a:xfrm>
            <a:off x="12857566" y="1146966"/>
            <a:ext cx="10876108" cy="10972464"/>
          </a:xfrm>
          <a:prstGeom prst="rect">
            <a:avLst/>
          </a:prstGeom>
        </p:spPr>
      </p:pic>
      <p:sp>
        <p:nvSpPr>
          <p:cNvPr id="4" name="Title 3">
            <a:extLst>
              <a:ext uri="{FF2B5EF4-FFF2-40B4-BE49-F238E27FC236}">
                <a16:creationId xmlns:a16="http://schemas.microsoft.com/office/drawing/2014/main" id="{36C9BB88-4575-4D29-4D76-B020F30AB1E0}"/>
              </a:ext>
            </a:extLst>
          </p:cNvPr>
          <p:cNvSpPr>
            <a:spLocks noGrp="1"/>
          </p:cNvSpPr>
          <p:nvPr>
            <p:ph type="title"/>
          </p:nvPr>
        </p:nvSpPr>
        <p:spPr>
          <a:xfrm>
            <a:off x="1251841" y="20624"/>
            <a:ext cx="21945600" cy="2286000"/>
          </a:xfrm>
        </p:spPr>
        <p:txBody>
          <a:bodyPr/>
          <a:lstStyle/>
          <a:p>
            <a:r>
              <a:rPr lang="en-US" dirty="0"/>
              <a:t>Natural Image Manifolds</a:t>
            </a:r>
          </a:p>
        </p:txBody>
      </p:sp>
      <p:sp>
        <p:nvSpPr>
          <p:cNvPr id="5" name="Content Placeholder 4">
            <a:extLst>
              <a:ext uri="{FF2B5EF4-FFF2-40B4-BE49-F238E27FC236}">
                <a16:creationId xmlns:a16="http://schemas.microsoft.com/office/drawing/2014/main" id="{75D0DEA0-6845-C56F-CFA4-DC30687BCBE9}"/>
              </a:ext>
            </a:extLst>
          </p:cNvPr>
          <p:cNvSpPr>
            <a:spLocks noGrp="1"/>
          </p:cNvSpPr>
          <p:nvPr>
            <p:ph idx="1"/>
          </p:nvPr>
        </p:nvSpPr>
        <p:spPr>
          <a:xfrm>
            <a:off x="754485" y="2735515"/>
            <a:ext cx="10837230" cy="9806670"/>
          </a:xfrm>
        </p:spPr>
        <p:txBody>
          <a:bodyPr>
            <a:normAutofit/>
          </a:bodyPr>
          <a:lstStyle/>
          <a:p>
            <a:r>
              <a:rPr lang="en-US" dirty="0"/>
              <a:t>Most images are “noise”</a:t>
            </a:r>
          </a:p>
          <a:p>
            <a:endParaRPr lang="en-US" dirty="0"/>
          </a:p>
          <a:p>
            <a:r>
              <a:rPr lang="en-US" dirty="0"/>
              <a:t>“Meaningful” images tend to form some manifold within the space of all images</a:t>
            </a:r>
          </a:p>
          <a:p>
            <a:pPr marL="0" indent="0">
              <a:buNone/>
            </a:pPr>
            <a:endParaRPr lang="en-US" dirty="0"/>
          </a:p>
        </p:txBody>
      </p:sp>
      <p:pic>
        <p:nvPicPr>
          <p:cNvPr id="17" name="Graphic 16">
            <a:extLst>
              <a:ext uri="{FF2B5EF4-FFF2-40B4-BE49-F238E27FC236}">
                <a16:creationId xmlns:a16="http://schemas.microsoft.com/office/drawing/2014/main" id="{CB7FAE5D-153C-4E46-988E-73055CBE03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951564" y="5288671"/>
            <a:ext cx="11005808" cy="3954182"/>
          </a:xfrm>
          <a:prstGeom prst="rect">
            <a:avLst/>
          </a:prstGeom>
        </p:spPr>
      </p:pic>
      <p:pic>
        <p:nvPicPr>
          <p:cNvPr id="23" name="Picture 22" descr="A cat lying on the ground&#10;&#10;Description automatically generated">
            <a:extLst>
              <a:ext uri="{FF2B5EF4-FFF2-40B4-BE49-F238E27FC236}">
                <a16:creationId xmlns:a16="http://schemas.microsoft.com/office/drawing/2014/main" id="{7A0EC406-DF0A-357B-B530-2D32C410E42E}"/>
              </a:ext>
            </a:extLst>
          </p:cNvPr>
          <p:cNvPicPr>
            <a:picLocks noChangeAspect="1"/>
          </p:cNvPicPr>
          <p:nvPr/>
        </p:nvPicPr>
        <p:blipFill>
          <a:blip r:embed="rId6"/>
          <a:stretch>
            <a:fillRect/>
          </a:stretch>
        </p:blipFill>
        <p:spPr>
          <a:xfrm>
            <a:off x="14354814" y="5365996"/>
            <a:ext cx="1630820" cy="1221540"/>
          </a:xfrm>
          <a:prstGeom prst="rect">
            <a:avLst/>
          </a:prstGeom>
          <a:ln>
            <a:noFill/>
          </a:ln>
          <a:effectLst>
            <a:outerShdw blurRad="76200" dist="12700" dir="2700000" sy="-23000" kx="-800400" algn="bl" rotWithShape="0">
              <a:prstClr val="black">
                <a:alpha val="20000"/>
              </a:prstClr>
            </a:outerShdw>
          </a:effectLst>
        </p:spPr>
      </p:pic>
      <p:pic>
        <p:nvPicPr>
          <p:cNvPr id="25" name="Picture 24" descr="A close up of a cat with green eyes&#10;&#10;Description automatically generated">
            <a:extLst>
              <a:ext uri="{FF2B5EF4-FFF2-40B4-BE49-F238E27FC236}">
                <a16:creationId xmlns:a16="http://schemas.microsoft.com/office/drawing/2014/main" id="{E32DFDD9-3A2E-2444-03AB-4D1146733D38}"/>
              </a:ext>
            </a:extLst>
          </p:cNvPr>
          <p:cNvPicPr>
            <a:picLocks noChangeAspect="1"/>
          </p:cNvPicPr>
          <p:nvPr/>
        </p:nvPicPr>
        <p:blipFill rotWithShape="1">
          <a:blip r:embed="rId7"/>
          <a:srcRect l="17802" r="18014"/>
          <a:stretch/>
        </p:blipFill>
        <p:spPr>
          <a:xfrm>
            <a:off x="17765293" y="6800839"/>
            <a:ext cx="1484254" cy="1533298"/>
          </a:xfrm>
          <a:prstGeom prst="rect">
            <a:avLst/>
          </a:prstGeom>
          <a:ln>
            <a:noFill/>
          </a:ln>
          <a:effectLst>
            <a:outerShdw blurRad="76200" dist="12700" dir="2700000" sy="-23000" kx="-800400" algn="bl" rotWithShape="0">
              <a:prstClr val="black">
                <a:alpha val="20000"/>
              </a:prstClr>
            </a:outerShdw>
          </a:effectLst>
        </p:spPr>
      </p:pic>
      <p:pic>
        <p:nvPicPr>
          <p:cNvPr id="27" name="Picture 26" descr="A cat sitting on top of a building&#10;&#10;Description automatically generated">
            <a:extLst>
              <a:ext uri="{FF2B5EF4-FFF2-40B4-BE49-F238E27FC236}">
                <a16:creationId xmlns:a16="http://schemas.microsoft.com/office/drawing/2014/main" id="{6B1392DE-571A-5817-1C6A-5A830F3FD925}"/>
              </a:ext>
            </a:extLst>
          </p:cNvPr>
          <p:cNvPicPr>
            <a:picLocks noChangeAspect="1"/>
          </p:cNvPicPr>
          <p:nvPr/>
        </p:nvPicPr>
        <p:blipFill rotWithShape="1">
          <a:blip r:embed="rId8"/>
          <a:srcRect l="40194" r="6378"/>
          <a:stretch/>
        </p:blipFill>
        <p:spPr>
          <a:xfrm>
            <a:off x="20607987" y="5057504"/>
            <a:ext cx="1615842" cy="2017332"/>
          </a:xfrm>
          <a:prstGeom prst="rect">
            <a:avLst/>
          </a:prstGeom>
          <a:ln>
            <a:noFill/>
          </a:ln>
          <a:effectLst>
            <a:outerShdw blurRad="76200" dist="12700" dir="2700000" sy="-23000" kx="-800400" algn="bl" rotWithShape="0">
              <a:prstClr val="black">
                <a:alpha val="20000"/>
              </a:prstClr>
            </a:outerShdw>
          </a:effectLst>
        </p:spPr>
      </p:pic>
      <p:pic>
        <p:nvPicPr>
          <p:cNvPr id="29" name="Picture 28" descr="A cat sitting on the ground&#10;&#10;Description automatically generated">
            <a:extLst>
              <a:ext uri="{FF2B5EF4-FFF2-40B4-BE49-F238E27FC236}">
                <a16:creationId xmlns:a16="http://schemas.microsoft.com/office/drawing/2014/main" id="{0A23E823-91F3-E5E4-FD42-3000F9D9223C}"/>
              </a:ext>
            </a:extLst>
          </p:cNvPr>
          <p:cNvPicPr>
            <a:picLocks noChangeAspect="1"/>
          </p:cNvPicPr>
          <p:nvPr/>
        </p:nvPicPr>
        <p:blipFill rotWithShape="1">
          <a:blip r:embed="rId9"/>
          <a:srcRect l="11534" t="8539" b="16842"/>
          <a:stretch/>
        </p:blipFill>
        <p:spPr>
          <a:xfrm>
            <a:off x="17222642" y="4308891"/>
            <a:ext cx="1484252" cy="1669234"/>
          </a:xfrm>
          <a:prstGeom prst="rect">
            <a:avLst/>
          </a:prstGeom>
          <a:ln>
            <a:noFill/>
          </a:ln>
          <a:effectLst>
            <a:outerShdw blurRad="76200" dist="12700" dir="2700000" sy="-23000" kx="-800400" algn="bl" rotWithShape="0">
              <a:prstClr val="black">
                <a:alpha val="20000"/>
              </a:prstClr>
            </a:outerShdw>
          </a:effectLst>
        </p:spPr>
      </p:pic>
      <p:grpSp>
        <p:nvGrpSpPr>
          <p:cNvPr id="34" name="Group 33">
            <a:extLst>
              <a:ext uri="{FF2B5EF4-FFF2-40B4-BE49-F238E27FC236}">
                <a16:creationId xmlns:a16="http://schemas.microsoft.com/office/drawing/2014/main" id="{5969D342-D6D4-147A-2390-5FF5563AFFEF}"/>
              </a:ext>
            </a:extLst>
          </p:cNvPr>
          <p:cNvGrpSpPr/>
          <p:nvPr/>
        </p:nvGrpSpPr>
        <p:grpSpPr>
          <a:xfrm>
            <a:off x="15374486" y="11941733"/>
            <a:ext cx="5842268" cy="1200904"/>
            <a:chOff x="7525887" y="5867400"/>
            <a:chExt cx="2921134" cy="600452"/>
          </a:xfrm>
        </p:grpSpPr>
        <p:sp>
          <p:nvSpPr>
            <p:cNvPr id="32" name="Rounded Rectangle 31">
              <a:extLst>
                <a:ext uri="{FF2B5EF4-FFF2-40B4-BE49-F238E27FC236}">
                  <a16:creationId xmlns:a16="http://schemas.microsoft.com/office/drawing/2014/main" id="{845E25DE-3823-0D25-A97B-20C97827E37C}"/>
                </a:ext>
              </a:extLst>
            </p:cNvPr>
            <p:cNvSpPr/>
            <p:nvPr/>
          </p:nvSpPr>
          <p:spPr>
            <a:xfrm>
              <a:off x="7525887" y="5867400"/>
              <a:ext cx="2921134" cy="60045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Myriad Pro"/>
                <a:ea typeface="+mn-ea"/>
                <a:cs typeface="+mn-cs"/>
                <a:sym typeface="Arial"/>
              </a:endParaRPr>
            </a:p>
          </p:txBody>
        </p:sp>
        <p:sp>
          <p:nvSpPr>
            <p:cNvPr id="33" name="TextBox 32">
              <a:extLst>
                <a:ext uri="{FF2B5EF4-FFF2-40B4-BE49-F238E27FC236}">
                  <a16:creationId xmlns:a16="http://schemas.microsoft.com/office/drawing/2014/main" id="{1D93B894-A0E5-4DBD-AAD9-442768D102F2}"/>
                </a:ext>
              </a:extLst>
            </p:cNvPr>
            <p:cNvSpPr txBox="1"/>
            <p:nvPr/>
          </p:nvSpPr>
          <p:spPr>
            <a:xfrm>
              <a:off x="7588184" y="5967571"/>
              <a:ext cx="2796540" cy="353943"/>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The Space of All Images</a:t>
              </a:r>
            </a:p>
          </p:txBody>
        </p:sp>
      </p:grpSp>
      <p:sp>
        <p:nvSpPr>
          <p:cNvPr id="13" name="TextBox 12">
            <a:extLst>
              <a:ext uri="{FF2B5EF4-FFF2-40B4-BE49-F238E27FC236}">
                <a16:creationId xmlns:a16="http://schemas.microsoft.com/office/drawing/2014/main" id="{C0331290-0996-55CB-9ADC-7CC1791D89E8}"/>
              </a:ext>
            </a:extLst>
          </p:cNvPr>
          <p:cNvSpPr txBox="1"/>
          <p:nvPr/>
        </p:nvSpPr>
        <p:spPr>
          <a:xfrm>
            <a:off x="19635310" y="13075597"/>
            <a:ext cx="4496552" cy="584775"/>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a:ea typeface="+mn-ea"/>
                <a:cs typeface="Arial"/>
                <a:sym typeface="Arial"/>
              </a:rPr>
              <a:t>Slide source: Steve Seitz</a:t>
            </a:r>
          </a:p>
        </p:txBody>
      </p:sp>
    </p:spTree>
    <p:extLst>
      <p:ext uri="{BB962C8B-B14F-4D97-AF65-F5344CB8AC3E}">
        <p14:creationId xmlns:p14="http://schemas.microsoft.com/office/powerpoint/2010/main" val="246311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6" presetClass="entr" presetSubtype="32" fill="hold" nodeType="withEffect">
                                  <p:stCondLst>
                                    <p:cond delay="0"/>
                                  </p:stCondLst>
                                  <p:childTnLst>
                                    <p:set>
                                      <p:cBhvr>
                                        <p:cTn id="8" dur="1" fill="hold">
                                          <p:stCondLst>
                                            <p:cond delay="0"/>
                                          </p:stCondLst>
                                        </p:cTn>
                                        <p:tgtEl>
                                          <p:spTgt spid="31"/>
                                        </p:tgtEl>
                                        <p:attrNameLst>
                                          <p:attrName>style.visibility</p:attrName>
                                        </p:attrNameLst>
                                      </p:cBhvr>
                                      <p:to>
                                        <p:strVal val="visible"/>
                                      </p:to>
                                    </p:set>
                                    <p:animEffect transition="in" filter="circle(out)">
                                      <p:cBhvr>
                                        <p:cTn id="9" dur="20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492" y="11581347"/>
            <a:ext cx="3758712" cy="1281900"/>
          </a:xfrm>
          <a:prstGeom prst="rect">
            <a:avLst/>
          </a:prstGeom>
          <a:noFill/>
        </p:spPr>
        <p:txBody>
          <a:bodyPr wrap="none" lIns="151821" tIns="75852" rIns="151821" bIns="75852" rtlCol="0">
            <a:spAutoFit/>
          </a:bodyPr>
          <a:lstStyle/>
          <a:p>
            <a:pPr marL="0" marR="0" lvl="0" indent="0" algn="l" defTabSz="2163560" rtl="0" eaLnBrk="1" fontAlgn="auto" latinLnBrk="0" hangingPunct="1">
              <a:lnSpc>
                <a:spcPct val="100000"/>
              </a:lnSpc>
              <a:spcBef>
                <a:spcPts val="0"/>
              </a:spcBef>
              <a:spcAft>
                <a:spcPts val="0"/>
              </a:spcAft>
              <a:buClrTx/>
              <a:buSzTx/>
              <a:buFontTx/>
              <a:buNone/>
              <a:tabLst/>
              <a:defRPr/>
            </a:pPr>
            <a:r>
              <a:rPr kumimoji="0" lang="en-US" sz="7300" b="0" i="0" u="none" strike="noStrike" kern="1200" cap="none" spc="0" normalizeH="0" baseline="0" noProof="0" dirty="0">
                <a:ln>
                  <a:noFill/>
                </a:ln>
                <a:solidFill>
                  <a:srgbClr val="000000"/>
                </a:solidFill>
                <a:effectLst/>
                <a:uLnTx/>
                <a:uFillTx/>
                <a:latin typeface="Arial"/>
                <a:ea typeface="+mn-ea"/>
                <a:cs typeface="Arial"/>
                <a:sym typeface="Helvetica Light"/>
              </a:rPr>
              <a:t>image </a:t>
            </a:r>
            <a:r>
              <a:rPr kumimoji="0" lang="en-US" sz="7300" b="0" i="1" u="none" strike="noStrike" kern="1200" cap="none" spc="0" normalizeH="0" baseline="0" noProof="0" dirty="0">
                <a:ln>
                  <a:noFill/>
                </a:ln>
                <a:solidFill>
                  <a:srgbClr val="000000"/>
                </a:solidFill>
                <a:effectLst/>
                <a:uLnTx/>
                <a:uFillTx/>
                <a:latin typeface="Arial"/>
                <a:ea typeface="+mn-ea"/>
                <a:cs typeface="Arial"/>
                <a:sym typeface="Helvetica Light"/>
              </a:rPr>
              <a:t>X</a:t>
            </a:r>
          </a:p>
        </p:txBody>
      </p:sp>
      <p:cxnSp>
        <p:nvCxnSpPr>
          <p:cNvPr id="5" name="Straight Arrow Connector 4"/>
          <p:cNvCxnSpPr/>
          <p:nvPr/>
        </p:nvCxnSpPr>
        <p:spPr>
          <a:xfrm>
            <a:off x="17186465" y="7874000"/>
            <a:ext cx="2371543" cy="0"/>
          </a:xfrm>
          <a:prstGeom prst="straightConnector1">
            <a:avLst/>
          </a:prstGeom>
          <a:ln w="50800">
            <a:headEnd type="none"/>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6858012" y="7874000"/>
            <a:ext cx="2371543" cy="0"/>
          </a:xfrm>
          <a:prstGeom prst="straightConnector1">
            <a:avLst/>
          </a:prstGeom>
          <a:ln w="50800">
            <a:headEnd type="none"/>
            <a:tailEnd type="arrow"/>
          </a:ln>
        </p:spPr>
        <p:style>
          <a:lnRef idx="1">
            <a:schemeClr val="dk1"/>
          </a:lnRef>
          <a:fillRef idx="0">
            <a:schemeClr val="dk1"/>
          </a:fillRef>
          <a:effectRef idx="0">
            <a:schemeClr val="dk1"/>
          </a:effectRef>
          <a:fontRef idx="minor">
            <a:schemeClr val="tx1"/>
          </a:fontRef>
        </p:style>
      </p:cxnSp>
      <p:sp>
        <p:nvSpPr>
          <p:cNvPr id="8" name="Shape 2220"/>
          <p:cNvSpPr/>
          <p:nvPr/>
        </p:nvSpPr>
        <p:spPr>
          <a:xfrm>
            <a:off x="9398005" y="3636827"/>
            <a:ext cx="7366000" cy="80471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5028"/>
                </a:lnTo>
                <a:lnTo>
                  <a:pt x="21600" y="16641"/>
                </a:lnTo>
                <a:lnTo>
                  <a:pt x="0" y="21600"/>
                </a:lnTo>
                <a:lnTo>
                  <a:pt x="0" y="0"/>
                </a:lnTo>
                <a:close/>
              </a:path>
            </a:pathLst>
          </a:custGeom>
          <a:blipFill>
            <a:blip r:embed="rId2" cstate="screen">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84312" tIns="84312" rIns="84312" bIns="84312" anchor="ctr"/>
          <a:lstStyle/>
          <a:p>
            <a:pPr marL="0" marR="0" lvl="0" indent="0" algn="ctr" defTabSz="216356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80000"/>
                    </a:srgbClr>
                  </a:outerShdw>
                </a:effectLst>
                <a:latin typeface="Helvetica Neue Medium"/>
                <a:ea typeface="Helvetica Neue Medium"/>
                <a:cs typeface="Helvetica Neue Medium"/>
                <a:sym typeface="Helvetica Neue Medium"/>
              </a:defRPr>
            </a:pPr>
            <a:r>
              <a:rPr kumimoji="0" lang="en-US" sz="9000" b="0" i="0" u="none" strike="noStrike" kern="1200" cap="none" spc="0" normalizeH="0" baseline="0" noProof="0" dirty="0">
                <a:ln>
                  <a:noFill/>
                </a:ln>
                <a:solidFill>
                  <a:srgbClr val="FFFFFF"/>
                </a:solidFill>
                <a:effectLst>
                  <a:outerShdw blurRad="38100" dist="12700" dir="5400000" rotWithShape="0">
                    <a:srgbClr val="000000">
                      <a:alpha val="80000"/>
                    </a:srgbClr>
                  </a:outerShdw>
                </a:effectLst>
                <a:uLnTx/>
                <a:uFillTx/>
                <a:latin typeface="Helvetica Neue Medium"/>
                <a:ea typeface="Helvetica Neue Medium"/>
                <a:cs typeface="Helvetica Neue Medium"/>
                <a:sym typeface="Helvetica Neue Medium"/>
              </a:rPr>
              <a:t>Neural Network</a:t>
            </a:r>
            <a:endParaRPr kumimoji="0" sz="9000" b="0" i="0" u="none" strike="noStrike" kern="1200" cap="none" spc="0" normalizeH="0" baseline="0" noProof="0" dirty="0">
              <a:ln>
                <a:noFill/>
              </a:ln>
              <a:solidFill>
                <a:srgbClr val="FFFFFF"/>
              </a:solidFill>
              <a:effectLst>
                <a:outerShdw blurRad="38100" dist="12700" dir="5400000" rotWithShape="0">
                  <a:srgbClr val="000000">
                    <a:alpha val="80000"/>
                  </a:srgbClr>
                </a:outerShdw>
              </a:effectLst>
              <a:uLnTx/>
              <a:uFillTx/>
              <a:latin typeface="Helvetica Neue Medium"/>
              <a:ea typeface="Helvetica Neue Medium"/>
              <a:cs typeface="Helvetica Neue Medium"/>
              <a:sym typeface="Helvetica Neue Medium"/>
            </a:endParaRPr>
          </a:p>
        </p:txBody>
      </p:sp>
      <p:sp>
        <p:nvSpPr>
          <p:cNvPr id="12" name="TextBox 11"/>
          <p:cNvSpPr txBox="1"/>
          <p:nvPr/>
        </p:nvSpPr>
        <p:spPr>
          <a:xfrm>
            <a:off x="19812059" y="7304831"/>
            <a:ext cx="3641158" cy="1076717"/>
          </a:xfrm>
          <a:prstGeom prst="rect">
            <a:avLst/>
          </a:prstGeom>
          <a:noFill/>
          <a:ln>
            <a:solidFill>
              <a:schemeClr val="tx1"/>
            </a:solidFill>
          </a:ln>
        </p:spPr>
        <p:txBody>
          <a:bodyPr wrap="none" lIns="151821" tIns="75852" rIns="151821" bIns="75852" rtlCol="0">
            <a:spAutoFit/>
          </a:bodyPr>
          <a:lstStyle/>
          <a:p>
            <a:pPr marL="0" marR="0" lvl="0" indent="0" algn="l" defTabSz="216356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Arial"/>
                <a:ea typeface="+mn-ea"/>
                <a:cs typeface="Arial"/>
                <a:sym typeface="Helvetica Light"/>
              </a:rPr>
              <a:t>“Penguin”</a:t>
            </a:r>
          </a:p>
        </p:txBody>
      </p:sp>
      <p:sp>
        <p:nvSpPr>
          <p:cNvPr id="13" name="TextBox 12"/>
          <p:cNvSpPr txBox="1"/>
          <p:nvPr/>
        </p:nvSpPr>
        <p:spPr>
          <a:xfrm>
            <a:off x="20199887" y="11581347"/>
            <a:ext cx="3184303" cy="1281900"/>
          </a:xfrm>
          <a:prstGeom prst="rect">
            <a:avLst/>
          </a:prstGeom>
          <a:noFill/>
        </p:spPr>
        <p:txBody>
          <a:bodyPr wrap="none" lIns="151821" tIns="75852" rIns="151821" bIns="75852" rtlCol="0">
            <a:spAutoFit/>
          </a:bodyPr>
          <a:lstStyle/>
          <a:p>
            <a:pPr marL="0" marR="0" lvl="0" indent="0" algn="l" defTabSz="2163560" rtl="0" eaLnBrk="1" fontAlgn="auto" latinLnBrk="0" hangingPunct="1">
              <a:lnSpc>
                <a:spcPct val="100000"/>
              </a:lnSpc>
              <a:spcBef>
                <a:spcPts val="0"/>
              </a:spcBef>
              <a:spcAft>
                <a:spcPts val="0"/>
              </a:spcAft>
              <a:buClrTx/>
              <a:buSzTx/>
              <a:buFontTx/>
              <a:buNone/>
              <a:tabLst/>
              <a:defRPr/>
            </a:pPr>
            <a:r>
              <a:rPr kumimoji="0" lang="en-US" sz="7300" b="0" i="0" u="none" strike="noStrike" kern="1200" cap="none" spc="0" normalizeH="0" baseline="0" noProof="0" dirty="0">
                <a:ln>
                  <a:noFill/>
                </a:ln>
                <a:solidFill>
                  <a:srgbClr val="000000"/>
                </a:solidFill>
                <a:effectLst/>
                <a:uLnTx/>
                <a:uFillTx/>
                <a:latin typeface="Arial"/>
                <a:ea typeface="+mn-ea"/>
                <a:cs typeface="Arial"/>
                <a:sym typeface="Helvetica Light"/>
              </a:rPr>
              <a:t>label </a:t>
            </a:r>
            <a:r>
              <a:rPr kumimoji="0" lang="en-US" sz="7300" b="0" i="1" u="none" strike="noStrike" kern="1200" cap="none" spc="0" normalizeH="0" baseline="0" noProof="0" dirty="0">
                <a:ln>
                  <a:noFill/>
                </a:ln>
                <a:solidFill>
                  <a:srgbClr val="000000"/>
                </a:solidFill>
                <a:effectLst/>
                <a:uLnTx/>
                <a:uFillTx/>
                <a:latin typeface="Arial"/>
                <a:ea typeface="+mn-ea"/>
                <a:cs typeface="Arial"/>
                <a:sym typeface="Helvetica Light"/>
              </a:rPr>
              <a:t>Y</a:t>
            </a:r>
          </a:p>
        </p:txBody>
      </p:sp>
      <p:sp>
        <p:nvSpPr>
          <p:cNvPr id="14" name="Title 1"/>
          <p:cNvSpPr>
            <a:spLocks noGrp="1"/>
          </p:cNvSpPr>
          <p:nvPr>
            <p:ph type="title"/>
          </p:nvPr>
        </p:nvSpPr>
        <p:spPr>
          <a:xfrm>
            <a:off x="13" y="549177"/>
            <a:ext cx="24383997" cy="2286000"/>
          </a:xfrm>
        </p:spPr>
        <p:txBody>
          <a:bodyPr/>
          <a:lstStyle/>
          <a:p>
            <a:r>
              <a:rPr lang="en-US" sz="10000" dirty="0"/>
              <a:t>Deep Learning: a high-capacity classifier</a:t>
            </a:r>
          </a:p>
        </p:txBody>
      </p:sp>
      <p:pic>
        <p:nvPicPr>
          <p:cNvPr id="15" name="Picture 4" descr="pengui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13" y="3683000"/>
            <a:ext cx="5333997" cy="79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ED3B6DA-DF40-954A-5DA3-280F831FDA87}"/>
              </a:ext>
            </a:extLst>
          </p:cNvPr>
          <p:cNvSpPr txBox="1"/>
          <p:nvPr/>
        </p:nvSpPr>
        <p:spPr>
          <a:xfrm>
            <a:off x="11597681" y="11685370"/>
            <a:ext cx="3887603" cy="1723549"/>
          </a:xfrm>
          <a:prstGeom prst="rect">
            <a:avLst/>
          </a:prstGeom>
          <a:noFill/>
        </p:spPr>
        <p:txBody>
          <a:bodyPr wrap="none" rtlCol="0">
            <a:spAutoFit/>
          </a:bodyPr>
          <a:lstStyle/>
          <a:p>
            <a:r>
              <a:rPr lang="en-US" dirty="0"/>
              <a:t>Billions of </a:t>
            </a:r>
          </a:p>
          <a:p>
            <a:r>
              <a:rPr lang="en-US" dirty="0"/>
              <a:t>Parameters!</a:t>
            </a:r>
          </a:p>
        </p:txBody>
      </p:sp>
      <p:cxnSp>
        <p:nvCxnSpPr>
          <p:cNvPr id="7" name="Straight Arrow Connector 6">
            <a:extLst>
              <a:ext uri="{FF2B5EF4-FFF2-40B4-BE49-F238E27FC236}">
                <a16:creationId xmlns:a16="http://schemas.microsoft.com/office/drawing/2014/main" id="{4DAE14B9-91C4-B9DA-AEF4-EF104AC477C3}"/>
              </a:ext>
            </a:extLst>
          </p:cNvPr>
          <p:cNvCxnSpPr>
            <a:cxnSpLocks/>
          </p:cNvCxnSpPr>
          <p:nvPr/>
        </p:nvCxnSpPr>
        <p:spPr>
          <a:xfrm flipV="1">
            <a:off x="13748374" y="10785675"/>
            <a:ext cx="0" cy="899695"/>
          </a:xfrm>
          <a:prstGeom prst="straightConnector1">
            <a:avLst/>
          </a:prstGeom>
          <a:ln w="57150">
            <a:solidFill>
              <a:schemeClr val="tx1"/>
            </a:solidFill>
            <a:headEnd w="lg" len="med"/>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702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5601E-AAFF-888A-E2D8-84AFFC8A559B}"/>
              </a:ext>
            </a:extLst>
          </p:cNvPr>
          <p:cNvSpPr>
            <a:spLocks noGrp="1"/>
          </p:cNvSpPr>
          <p:nvPr>
            <p:ph type="title"/>
          </p:nvPr>
        </p:nvSpPr>
        <p:spPr>
          <a:xfrm>
            <a:off x="1220390" y="-72538"/>
            <a:ext cx="21943219" cy="2286000"/>
          </a:xfrm>
        </p:spPr>
        <p:txBody>
          <a:bodyPr/>
          <a:lstStyle/>
          <a:p>
            <a:r>
              <a:rPr lang="en-US" dirty="0"/>
              <a:t>Convolutional Neural Networks</a:t>
            </a:r>
          </a:p>
        </p:txBody>
      </p:sp>
      <p:sp>
        <p:nvSpPr>
          <p:cNvPr id="3" name="Content Placeholder 2">
            <a:extLst>
              <a:ext uri="{FF2B5EF4-FFF2-40B4-BE49-F238E27FC236}">
                <a16:creationId xmlns:a16="http://schemas.microsoft.com/office/drawing/2014/main" id="{94825153-0B89-4A4B-E62F-5F3932524D0D}"/>
              </a:ext>
            </a:extLst>
          </p:cNvPr>
          <p:cNvSpPr>
            <a:spLocks noGrp="1"/>
          </p:cNvSpPr>
          <p:nvPr>
            <p:ph idx="1"/>
          </p:nvPr>
        </p:nvSpPr>
        <p:spPr/>
        <p:txBody>
          <a:bodyPr/>
          <a:lstStyle/>
          <a:p>
            <a:endParaRPr lang="en-US"/>
          </a:p>
        </p:txBody>
      </p:sp>
      <p:pic>
        <p:nvPicPr>
          <p:cNvPr id="1013" name="Shape 1013"/>
          <p:cNvPicPr preferRelativeResize="0"/>
          <p:nvPr/>
        </p:nvPicPr>
        <p:blipFill>
          <a:blip r:embed="rId2">
            <a:alphaModFix/>
          </a:blip>
          <a:stretch>
            <a:fillRect/>
          </a:stretch>
        </p:blipFill>
        <p:spPr>
          <a:xfrm>
            <a:off x="3886200" y="1869440"/>
            <a:ext cx="16611600" cy="11430000"/>
          </a:xfrm>
          <a:prstGeom prst="rect">
            <a:avLst/>
          </a:prstGeom>
          <a:noFill/>
          <a:ln>
            <a:noFill/>
          </a:ln>
        </p:spPr>
      </p:pic>
    </p:spTree>
    <p:extLst>
      <p:ext uri="{BB962C8B-B14F-4D97-AF65-F5344CB8AC3E}">
        <p14:creationId xmlns:p14="http://schemas.microsoft.com/office/powerpoint/2010/main" val="2860619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EBE3C-35F8-428E-A664-2EC3A88C4FE6}"/>
              </a:ext>
            </a:extLst>
          </p:cNvPr>
          <p:cNvSpPr>
            <a:spLocks noGrp="1"/>
          </p:cNvSpPr>
          <p:nvPr>
            <p:ph type="title"/>
          </p:nvPr>
        </p:nvSpPr>
        <p:spPr>
          <a:xfrm>
            <a:off x="1676400" y="43416"/>
            <a:ext cx="21031200" cy="2651125"/>
          </a:xfrm>
        </p:spPr>
        <p:txBody>
          <a:bodyPr/>
          <a:lstStyle/>
          <a:p>
            <a:r>
              <a:rPr lang="en-US" dirty="0"/>
              <a:t>Recall CS189/CS182</a:t>
            </a:r>
          </a:p>
        </p:txBody>
      </p:sp>
      <p:cxnSp>
        <p:nvCxnSpPr>
          <p:cNvPr id="7" name="Straight Connector 6">
            <a:extLst>
              <a:ext uri="{FF2B5EF4-FFF2-40B4-BE49-F238E27FC236}">
                <a16:creationId xmlns:a16="http://schemas.microsoft.com/office/drawing/2014/main" id="{21C6BBFB-10DA-488B-896C-E61CC2549C64}"/>
              </a:ext>
            </a:extLst>
          </p:cNvPr>
          <p:cNvCxnSpPr>
            <a:cxnSpLocks/>
          </p:cNvCxnSpPr>
          <p:nvPr/>
        </p:nvCxnSpPr>
        <p:spPr>
          <a:xfrm>
            <a:off x="8313036" y="5497957"/>
            <a:ext cx="896557"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CE2D8F4E-2ECB-4CE9-ADE7-A8FD879BA144}"/>
              </a:ext>
            </a:extLst>
          </p:cNvPr>
          <p:cNvGrpSpPr/>
          <p:nvPr/>
        </p:nvGrpSpPr>
        <p:grpSpPr>
          <a:xfrm>
            <a:off x="5194534" y="2531395"/>
            <a:ext cx="2831205" cy="5060669"/>
            <a:chOff x="628650" y="1701926"/>
            <a:chExt cx="1415602" cy="2530334"/>
          </a:xfrm>
        </p:grpSpPr>
        <p:sp>
          <p:nvSpPr>
            <p:cNvPr id="16" name="Cube 15">
              <a:extLst>
                <a:ext uri="{FF2B5EF4-FFF2-40B4-BE49-F238E27FC236}">
                  <a16:creationId xmlns:a16="http://schemas.microsoft.com/office/drawing/2014/main" id="{23C515E7-530C-4C85-85D2-C9F5C3F2A14C}"/>
                </a:ext>
              </a:extLst>
            </p:cNvPr>
            <p:cNvSpPr/>
            <p:nvPr/>
          </p:nvSpPr>
          <p:spPr>
            <a:xfrm>
              <a:off x="1220911" y="2297939"/>
              <a:ext cx="672506" cy="1934321"/>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7" name="TextBox 16">
              <a:extLst>
                <a:ext uri="{FF2B5EF4-FFF2-40B4-BE49-F238E27FC236}">
                  <a16:creationId xmlns:a16="http://schemas.microsoft.com/office/drawing/2014/main" id="{D2EA36A9-F10C-4CE7-B782-ED861E232D30}"/>
                </a:ext>
              </a:extLst>
            </p:cNvPr>
            <p:cNvSpPr txBox="1"/>
            <p:nvPr/>
          </p:nvSpPr>
          <p:spPr>
            <a:xfrm>
              <a:off x="628650" y="3105710"/>
              <a:ext cx="487086"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H</a:t>
              </a:r>
            </a:p>
          </p:txBody>
        </p:sp>
        <p:sp>
          <p:nvSpPr>
            <p:cNvPr id="18" name="TextBox 17">
              <a:extLst>
                <a:ext uri="{FF2B5EF4-FFF2-40B4-BE49-F238E27FC236}">
                  <a16:creationId xmlns:a16="http://schemas.microsoft.com/office/drawing/2014/main" id="{9EDDBB86-BDAA-469D-9402-9B8CADD5CC60}"/>
                </a:ext>
              </a:extLst>
            </p:cNvPr>
            <p:cNvSpPr txBox="1"/>
            <p:nvPr/>
          </p:nvSpPr>
          <p:spPr>
            <a:xfrm>
              <a:off x="872193" y="1940286"/>
              <a:ext cx="487086"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W</a:t>
              </a:r>
            </a:p>
          </p:txBody>
        </p:sp>
        <p:sp>
          <p:nvSpPr>
            <p:cNvPr id="19" name="TextBox 18">
              <a:extLst>
                <a:ext uri="{FF2B5EF4-FFF2-40B4-BE49-F238E27FC236}">
                  <a16:creationId xmlns:a16="http://schemas.microsoft.com/office/drawing/2014/main" id="{B17B8639-9249-4158-AA41-B6CBA7D00618}"/>
                </a:ext>
              </a:extLst>
            </p:cNvPr>
            <p:cNvSpPr txBox="1"/>
            <p:nvPr/>
          </p:nvSpPr>
          <p:spPr>
            <a:xfrm>
              <a:off x="1557166" y="1701926"/>
              <a:ext cx="487086"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C</a:t>
              </a:r>
            </a:p>
          </p:txBody>
        </p:sp>
      </p:grpSp>
      <p:grpSp>
        <p:nvGrpSpPr>
          <p:cNvPr id="9" name="Group 8">
            <a:extLst>
              <a:ext uri="{FF2B5EF4-FFF2-40B4-BE49-F238E27FC236}">
                <a16:creationId xmlns:a16="http://schemas.microsoft.com/office/drawing/2014/main" id="{74AE6944-1D14-448F-AD77-85EA1A211C91}"/>
              </a:ext>
            </a:extLst>
          </p:cNvPr>
          <p:cNvGrpSpPr/>
          <p:nvPr/>
        </p:nvGrpSpPr>
        <p:grpSpPr>
          <a:xfrm>
            <a:off x="14942539" y="3892184"/>
            <a:ext cx="3876763" cy="2246769"/>
            <a:chOff x="5502653" y="2390192"/>
            <a:chExt cx="1938381" cy="1123384"/>
          </a:xfrm>
        </p:grpSpPr>
        <p:sp>
          <p:nvSpPr>
            <p:cNvPr id="12" name="Cube 11">
              <a:extLst>
                <a:ext uri="{FF2B5EF4-FFF2-40B4-BE49-F238E27FC236}">
                  <a16:creationId xmlns:a16="http://schemas.microsoft.com/office/drawing/2014/main" id="{737A33F3-308D-465B-ADD1-85F981A46096}"/>
                </a:ext>
              </a:extLst>
            </p:cNvPr>
            <p:cNvSpPr/>
            <p:nvPr/>
          </p:nvSpPr>
          <p:spPr>
            <a:xfrm>
              <a:off x="5989739" y="2951531"/>
              <a:ext cx="1451295"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endParaRPr lang="en-US" sz="3600" b="0" kern="1200">
                <a:solidFill>
                  <a:prstClr val="white"/>
                </a:solidFill>
                <a:latin typeface="Arial" panose="020B0604020202020204"/>
              </a:endParaRPr>
            </a:p>
          </p:txBody>
        </p:sp>
        <p:sp>
          <p:nvSpPr>
            <p:cNvPr id="13" name="TextBox 12">
              <a:extLst>
                <a:ext uri="{FF2B5EF4-FFF2-40B4-BE49-F238E27FC236}">
                  <a16:creationId xmlns:a16="http://schemas.microsoft.com/office/drawing/2014/main" id="{056CFF62-89ED-4CEF-8CAC-F806DFFED401}"/>
                </a:ext>
              </a:extLst>
            </p:cNvPr>
            <p:cNvSpPr txBox="1"/>
            <p:nvPr/>
          </p:nvSpPr>
          <p:spPr>
            <a:xfrm>
              <a:off x="5502653" y="2974967"/>
              <a:ext cx="487087"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1</a:t>
              </a:r>
            </a:p>
          </p:txBody>
        </p:sp>
        <p:sp>
          <p:nvSpPr>
            <p:cNvPr id="14" name="TextBox 13">
              <a:extLst>
                <a:ext uri="{FF2B5EF4-FFF2-40B4-BE49-F238E27FC236}">
                  <a16:creationId xmlns:a16="http://schemas.microsoft.com/office/drawing/2014/main" id="{458831DE-0C94-4BD6-92E6-5F19C6F7ADBA}"/>
                </a:ext>
              </a:extLst>
            </p:cNvPr>
            <p:cNvSpPr txBox="1"/>
            <p:nvPr/>
          </p:nvSpPr>
          <p:spPr>
            <a:xfrm>
              <a:off x="5563037" y="2520935"/>
              <a:ext cx="487087"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1</a:t>
              </a:r>
            </a:p>
          </p:txBody>
        </p:sp>
        <p:sp>
          <p:nvSpPr>
            <p:cNvPr id="15" name="TextBox 14">
              <a:extLst>
                <a:ext uri="{FF2B5EF4-FFF2-40B4-BE49-F238E27FC236}">
                  <a16:creationId xmlns:a16="http://schemas.microsoft.com/office/drawing/2014/main" id="{7A6B72B3-6AF6-4D33-A63E-EE6977B31EBE}"/>
                </a:ext>
              </a:extLst>
            </p:cNvPr>
            <p:cNvSpPr txBox="1"/>
            <p:nvPr/>
          </p:nvSpPr>
          <p:spPr>
            <a:xfrm>
              <a:off x="6512698" y="2390192"/>
              <a:ext cx="487087" cy="538609"/>
            </a:xfrm>
            <a:prstGeom prst="rect">
              <a:avLst/>
            </a:prstGeom>
            <a:noFill/>
          </p:spPr>
          <p:txBody>
            <a:bodyPr wrap="square" rtlCol="0">
              <a:spAutoFit/>
            </a:bodyPr>
            <a:lstStyle/>
            <a:p>
              <a:pPr defTabSz="914411" hangingPunct="1"/>
              <a:r>
                <a:rPr lang="en-US" sz="6400" b="0" kern="1200" dirty="0">
                  <a:solidFill>
                    <a:prstClr val="black"/>
                  </a:solidFill>
                  <a:ea typeface="ＭＳ Ｐゴシック" charset="0"/>
                  <a:cs typeface="+mn-cs"/>
                </a:rPr>
                <a:t>F</a:t>
              </a:r>
            </a:p>
          </p:txBody>
        </p:sp>
      </p:grpSp>
      <p:sp>
        <p:nvSpPr>
          <p:cNvPr id="10" name="Rectangle 9">
            <a:extLst>
              <a:ext uri="{FF2B5EF4-FFF2-40B4-BE49-F238E27FC236}">
                <a16:creationId xmlns:a16="http://schemas.microsoft.com/office/drawing/2014/main" id="{CC248AC0-B64F-44D7-8D3D-DEA9BB0F65C6}"/>
              </a:ext>
            </a:extLst>
          </p:cNvPr>
          <p:cNvSpPr/>
          <p:nvPr/>
        </p:nvSpPr>
        <p:spPr>
          <a:xfrm>
            <a:off x="9792751" y="4882299"/>
            <a:ext cx="3664264" cy="12313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hangingPunct="1"/>
            <a:r>
              <a:rPr lang="en-US" sz="6400" b="0" kern="1200" dirty="0">
                <a:solidFill>
                  <a:sysClr val="windowText" lastClr="000000"/>
                </a:solidFill>
                <a:latin typeface="Arial" panose="020B0604020202020204"/>
              </a:rPr>
              <a:t>CNN</a:t>
            </a:r>
          </a:p>
        </p:txBody>
      </p:sp>
      <p:cxnSp>
        <p:nvCxnSpPr>
          <p:cNvPr id="11" name="Straight Connector 10">
            <a:extLst>
              <a:ext uri="{FF2B5EF4-FFF2-40B4-BE49-F238E27FC236}">
                <a16:creationId xmlns:a16="http://schemas.microsoft.com/office/drawing/2014/main" id="{1CFA35F9-23CF-4E59-834F-AA23C0182A55}"/>
              </a:ext>
            </a:extLst>
          </p:cNvPr>
          <p:cNvCxnSpPr>
            <a:cxnSpLocks/>
          </p:cNvCxnSpPr>
          <p:nvPr/>
        </p:nvCxnSpPr>
        <p:spPr>
          <a:xfrm>
            <a:off x="13819012" y="5497957"/>
            <a:ext cx="896557"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A81DC5C-AFCE-48FF-8382-46E4C69B4A3A}"/>
              </a:ext>
            </a:extLst>
          </p:cNvPr>
          <p:cNvSpPr txBox="1"/>
          <p:nvPr/>
        </p:nvSpPr>
        <p:spPr>
          <a:xfrm>
            <a:off x="3516630" y="7704942"/>
            <a:ext cx="17350741" cy="4401205"/>
          </a:xfrm>
          <a:prstGeom prst="rect">
            <a:avLst/>
          </a:prstGeom>
          <a:noFill/>
        </p:spPr>
        <p:txBody>
          <a:bodyPr wrap="square" rtlCol="0">
            <a:spAutoFit/>
          </a:bodyPr>
          <a:lstStyle/>
          <a:p>
            <a:pPr defTabSz="914411" hangingPunct="1"/>
            <a:r>
              <a:rPr lang="en-US" sz="5600" b="0" u="sng" kern="1200" dirty="0">
                <a:solidFill>
                  <a:prstClr val="black"/>
                </a:solidFill>
                <a:ea typeface="ＭＳ Ｐゴシック" charset="0"/>
                <a:cs typeface="+mn-cs"/>
              </a:rPr>
              <a:t>Convert </a:t>
            </a:r>
            <a:r>
              <a:rPr lang="en-US" sz="5600" b="0" u="sng" kern="1200" dirty="0" err="1">
                <a:solidFill>
                  <a:prstClr val="black"/>
                </a:solidFill>
                <a:ea typeface="ＭＳ Ｐゴシック" charset="0"/>
                <a:cs typeface="+mn-cs"/>
              </a:rPr>
              <a:t>HxW</a:t>
            </a:r>
            <a:r>
              <a:rPr lang="en-US" sz="5600" b="0" u="sng" kern="1200" dirty="0">
                <a:solidFill>
                  <a:prstClr val="black"/>
                </a:solidFill>
                <a:ea typeface="ＭＳ Ｐゴシック" charset="0"/>
                <a:cs typeface="+mn-cs"/>
              </a:rPr>
              <a:t> image into a F-dimensional vector</a:t>
            </a:r>
            <a:endParaRPr lang="en-US" sz="5600" u="sng" kern="1200" dirty="0">
              <a:solidFill>
                <a:prstClr val="black"/>
              </a:solidFill>
              <a:ea typeface="ＭＳ Ｐゴシック" charset="0"/>
              <a:cs typeface="+mn-cs"/>
            </a:endParaRPr>
          </a:p>
          <a:p>
            <a:pPr defTabSz="914411" hangingPunct="1"/>
            <a:endParaRPr lang="en-US" sz="5600" u="sng" kern="1200" dirty="0">
              <a:solidFill>
                <a:prstClr val="black"/>
              </a:solidFill>
              <a:ea typeface="ＭＳ Ｐゴシック" charset="0"/>
              <a:cs typeface="+mn-cs"/>
            </a:endParaRPr>
          </a:p>
          <a:p>
            <a:pPr defTabSz="914411" hangingPunct="1"/>
            <a:r>
              <a:rPr lang="en-US" sz="5600" b="0" kern="1200" dirty="0">
                <a:solidFill>
                  <a:prstClr val="black"/>
                </a:solidFill>
                <a:ea typeface="ＭＳ Ｐゴシック" charset="0"/>
                <a:cs typeface="+mn-cs"/>
              </a:rPr>
              <a:t>Is this image a cat?</a:t>
            </a:r>
          </a:p>
          <a:p>
            <a:pPr defTabSz="914411" hangingPunct="1"/>
            <a:r>
              <a:rPr lang="en-US" sz="5600" b="0" kern="1200" dirty="0">
                <a:solidFill>
                  <a:prstClr val="black"/>
                </a:solidFill>
                <a:ea typeface="ＭＳ Ｐゴシック" charset="0"/>
                <a:cs typeface="+mn-cs"/>
              </a:rPr>
              <a:t>At what distance was this photo taken?</a:t>
            </a:r>
          </a:p>
          <a:p>
            <a:pPr defTabSz="914411" hangingPunct="1"/>
            <a:r>
              <a:rPr lang="en-US" sz="5600" b="0" kern="1200" dirty="0">
                <a:solidFill>
                  <a:prstClr val="black"/>
                </a:solidFill>
                <a:ea typeface="ＭＳ Ｐゴシック" charset="0"/>
                <a:cs typeface="+mn-cs"/>
              </a:rPr>
              <a:t>Is this image fake?</a:t>
            </a:r>
          </a:p>
        </p:txBody>
      </p:sp>
      <p:sp>
        <p:nvSpPr>
          <p:cNvPr id="3" name="TextBox 2">
            <a:extLst>
              <a:ext uri="{FF2B5EF4-FFF2-40B4-BE49-F238E27FC236}">
                <a16:creationId xmlns:a16="http://schemas.microsoft.com/office/drawing/2014/main" id="{C1DE2A9F-F3CC-1202-52D3-8255A9B87224}"/>
              </a:ext>
            </a:extLst>
          </p:cNvPr>
          <p:cNvSpPr txBox="1"/>
          <p:nvPr/>
        </p:nvSpPr>
        <p:spPr>
          <a:xfrm>
            <a:off x="18113534" y="12703758"/>
            <a:ext cx="6438729" cy="1012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4800" b="0" kern="1200" dirty="0">
                <a:ea typeface="ＭＳ Ｐゴシック" charset="0"/>
                <a:cs typeface="+mn-cs"/>
                <a:sym typeface="Helvetica Light"/>
              </a:rPr>
              <a:t>Slide by David </a:t>
            </a:r>
            <a:r>
              <a:rPr lang="en-US" sz="4800" b="0" kern="1200" dirty="0" err="1">
                <a:ea typeface="ＭＳ Ｐゴシック" charset="0"/>
                <a:cs typeface="+mn-cs"/>
                <a:sym typeface="Helvetica Light"/>
              </a:rPr>
              <a:t>Fouhey</a:t>
            </a:r>
            <a:endParaRPr lang="en-US" sz="4800" b="0" kern="1200" dirty="0">
              <a:ea typeface="ＭＳ Ｐゴシック" charset="0"/>
              <a:cs typeface="+mn-cs"/>
              <a:sym typeface="Helvetica Light"/>
            </a:endParaRPr>
          </a:p>
        </p:txBody>
      </p:sp>
    </p:spTree>
    <p:extLst>
      <p:ext uri="{BB962C8B-B14F-4D97-AF65-F5344CB8AC3E}">
        <p14:creationId xmlns:p14="http://schemas.microsoft.com/office/powerpoint/2010/main" val="2063989545"/>
      </p:ext>
    </p:extLst>
  </p:cSld>
  <p:clrMapOvr>
    <a:masterClrMapping/>
  </p:clrMapOvr>
</p:sld>
</file>

<file path=ppt/theme/theme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y New Default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 New Default Theme" id="{202CE20D-6297-4FC9-AF1B-03C97A535413}" vid="{ED504D84-C906-4636-8A7F-7D02A1BFF134}"/>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venir Medium"/>
        <a:ea typeface="Avenir Medium"/>
        <a:cs typeface="Avenir Medium"/>
      </a:majorFont>
      <a:minorFont>
        <a:latin typeface="Avenir Medium"/>
        <a:ea typeface="Avenir Medium"/>
        <a:cs typeface="Avenir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venir Heavy"/>
            <a:ea typeface="Avenir Heavy"/>
            <a:cs typeface="Avenir Heavy"/>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60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5063</TotalTime>
  <Words>1921</Words>
  <Application>Microsoft Office PowerPoint</Application>
  <PresentationFormat>Custom</PresentationFormat>
  <Paragraphs>418</Paragraphs>
  <Slides>69</Slides>
  <Notes>20</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69</vt:i4>
      </vt:variant>
    </vt:vector>
  </HeadingPairs>
  <TitlesOfParts>
    <vt:vector size="85" baseType="lpstr">
      <vt:lpstr>ＭＳ Ｐゴシック</vt:lpstr>
      <vt:lpstr>Arial</vt:lpstr>
      <vt:lpstr>Avenir Book</vt:lpstr>
      <vt:lpstr>Avenir Light</vt:lpstr>
      <vt:lpstr>Calibri</vt:lpstr>
      <vt:lpstr>Cambria Math</vt:lpstr>
      <vt:lpstr>Helvetica</vt:lpstr>
      <vt:lpstr>Helvetica Light</vt:lpstr>
      <vt:lpstr>Helvetica Neue</vt:lpstr>
      <vt:lpstr>Helvetica Neue Medium</vt:lpstr>
      <vt:lpstr>Myriad Pro</vt:lpstr>
      <vt:lpstr>Palatino Linotype</vt:lpstr>
      <vt:lpstr>8_Default Design</vt:lpstr>
      <vt:lpstr>My New Default Theme</vt:lpstr>
      <vt:lpstr>White</vt:lpstr>
      <vt:lpstr>Office Theme</vt:lpstr>
      <vt:lpstr>Image-to-Image Translation</vt:lpstr>
      <vt:lpstr>Visual Similarity is hard</vt:lpstr>
      <vt:lpstr>When are two textures similar?</vt:lpstr>
      <vt:lpstr>Visual similarity via labels </vt:lpstr>
      <vt:lpstr>Machine Learning as data association</vt:lpstr>
      <vt:lpstr>At test time…</vt:lpstr>
      <vt:lpstr>Deep Learning: a high-capacity classifier</vt:lpstr>
      <vt:lpstr>Convolutional Neural Networks</vt:lpstr>
      <vt:lpstr>Recall CS189/CS182</vt:lpstr>
      <vt:lpstr>Pixel Labeling</vt:lpstr>
      <vt:lpstr>e.g. Depth Prediction</vt:lpstr>
      <vt:lpstr>Surface Normals</vt:lpstr>
      <vt:lpstr>Surface Normals</vt:lpstr>
      <vt:lpstr>Image Denoising</vt:lpstr>
      <vt:lpstr>“Semantic Segmentation”</vt:lpstr>
      <vt:lpstr>PowerPoint Presentation</vt:lpstr>
      <vt:lpstr>First – Two “Wrong” Ways</vt:lpstr>
      <vt:lpstr>Why Not Stack Convolutions?</vt:lpstr>
      <vt:lpstr>Idea #2</vt:lpstr>
      <vt:lpstr>Idea #2</vt:lpstr>
      <vt:lpstr>The Big Issue</vt:lpstr>
      <vt:lpstr>Encoder-Decoder</vt:lpstr>
      <vt:lpstr>Putting it Together</vt:lpstr>
      <vt:lpstr>Putting It Together – Block Sizes</vt:lpstr>
      <vt:lpstr>Missing Details</vt:lpstr>
      <vt:lpstr>Missing Details</vt:lpstr>
      <vt:lpstr>Missing Details</vt:lpstr>
      <vt:lpstr>U-Net</vt:lpstr>
      <vt:lpstr>U-Net improves performance </vt:lpstr>
      <vt:lpstr>Image Colorization</vt:lpstr>
      <vt:lpstr>PowerPoint Presentation</vt:lpstr>
      <vt:lpstr>PowerPoint Presentation</vt:lpstr>
      <vt:lpstr>PowerPoint Presentation</vt:lpstr>
      <vt:lpstr> Better Loss Function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Scott Eaton (http://www.scott-eaton.com/)</vt:lpstr>
      <vt:lpstr>PowerPoint Presentation</vt:lpstr>
      <vt:lpstr>Generating Images from Scratch</vt:lpstr>
      <vt:lpstr>Statistical modeling of images</vt:lpstr>
      <vt:lpstr>Statistical modeling of images</vt:lpstr>
      <vt:lpstr>Natural Image Manifolds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Generating Images from Noise</dc:title>
  <dc:creator>Alyosha Efros</dc:creator>
  <cp:lastModifiedBy>Alyosha Efros</cp:lastModifiedBy>
  <cp:revision>25</cp:revision>
  <dcterms:modified xsi:type="dcterms:W3CDTF">2025-11-06T20:11:56Z</dcterms:modified>
</cp:coreProperties>
</file>