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115.jpg" ContentType="image/jpg"/>
  <Override PartName="/ppt/media/image116.jpg" ContentType="image/jpg"/>
  <Override PartName="/ppt/media/image117.jpg" ContentType="image/jpg"/>
  <Override PartName="/ppt/media/image119.jpg" ContentType="image/jpg"/>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1"/>
    <p:sldMasterId id="2147483837" r:id="rId2"/>
    <p:sldMasterId id="2147483849" r:id="rId3"/>
    <p:sldMasterId id="2147483861" r:id="rId4"/>
    <p:sldMasterId id="2147483873" r:id="rId5"/>
  </p:sldMasterIdLst>
  <p:notesMasterIdLst>
    <p:notesMasterId r:id="rId82"/>
  </p:notesMasterIdLst>
  <p:handoutMasterIdLst>
    <p:handoutMasterId r:id="rId83"/>
  </p:handoutMasterIdLst>
  <p:sldIdLst>
    <p:sldId id="1589" r:id="rId6"/>
    <p:sldId id="3239" r:id="rId7"/>
    <p:sldId id="3242" r:id="rId8"/>
    <p:sldId id="3195" r:id="rId9"/>
    <p:sldId id="3197" r:id="rId10"/>
    <p:sldId id="1617" r:id="rId11"/>
    <p:sldId id="1732" r:id="rId12"/>
    <p:sldId id="1618" r:id="rId13"/>
    <p:sldId id="1619" r:id="rId14"/>
    <p:sldId id="1620" r:id="rId15"/>
    <p:sldId id="3258" r:id="rId16"/>
    <p:sldId id="3261" r:id="rId17"/>
    <p:sldId id="3259" r:id="rId18"/>
    <p:sldId id="3244" r:id="rId19"/>
    <p:sldId id="3260" r:id="rId20"/>
    <p:sldId id="3252" r:id="rId21"/>
    <p:sldId id="3253" r:id="rId22"/>
    <p:sldId id="3240" r:id="rId23"/>
    <p:sldId id="3203" r:id="rId24"/>
    <p:sldId id="1664" r:id="rId25"/>
    <p:sldId id="3196" r:id="rId26"/>
    <p:sldId id="3198" r:id="rId27"/>
    <p:sldId id="3199" r:id="rId28"/>
    <p:sldId id="3202" r:id="rId29"/>
    <p:sldId id="3200" r:id="rId30"/>
    <p:sldId id="1665" r:id="rId31"/>
    <p:sldId id="1666" r:id="rId32"/>
    <p:sldId id="1815" r:id="rId33"/>
    <p:sldId id="1662" r:id="rId34"/>
    <p:sldId id="1663" r:id="rId35"/>
    <p:sldId id="1721" r:id="rId36"/>
    <p:sldId id="1667" r:id="rId37"/>
    <p:sldId id="1668" r:id="rId38"/>
    <p:sldId id="1669" r:id="rId39"/>
    <p:sldId id="1670" r:id="rId40"/>
    <p:sldId id="1671" r:id="rId41"/>
    <p:sldId id="1672" r:id="rId42"/>
    <p:sldId id="1673" r:id="rId43"/>
    <p:sldId id="1674" r:id="rId44"/>
    <p:sldId id="1675" r:id="rId45"/>
    <p:sldId id="1676" r:id="rId46"/>
    <p:sldId id="1677" r:id="rId47"/>
    <p:sldId id="1678" r:id="rId48"/>
    <p:sldId id="1679" r:id="rId49"/>
    <p:sldId id="1680" r:id="rId50"/>
    <p:sldId id="1681" r:id="rId51"/>
    <p:sldId id="1682" r:id="rId52"/>
    <p:sldId id="1683" r:id="rId53"/>
    <p:sldId id="1684" r:id="rId54"/>
    <p:sldId id="1685" r:id="rId55"/>
    <p:sldId id="1686" r:id="rId56"/>
    <p:sldId id="1687" r:id="rId57"/>
    <p:sldId id="1723" r:id="rId58"/>
    <p:sldId id="3262" r:id="rId59"/>
    <p:sldId id="1717" r:id="rId60"/>
    <p:sldId id="1817" r:id="rId61"/>
    <p:sldId id="1070" r:id="rId62"/>
    <p:sldId id="1077" r:id="rId63"/>
    <p:sldId id="1067" r:id="rId64"/>
    <p:sldId id="1132" r:id="rId65"/>
    <p:sldId id="1587" r:id="rId66"/>
    <p:sldId id="1133" r:id="rId67"/>
    <p:sldId id="1134" r:id="rId68"/>
    <p:sldId id="1135" r:id="rId69"/>
    <p:sldId id="1154" r:id="rId70"/>
    <p:sldId id="1141" r:id="rId71"/>
    <p:sldId id="1107" r:id="rId72"/>
    <p:sldId id="1108" r:id="rId73"/>
    <p:sldId id="1109" r:id="rId74"/>
    <p:sldId id="3212" r:id="rId75"/>
    <p:sldId id="451" r:id="rId76"/>
    <p:sldId id="452" r:id="rId77"/>
    <p:sldId id="1722" r:id="rId78"/>
    <p:sldId id="3213" r:id="rId79"/>
    <p:sldId id="3214" r:id="rId80"/>
    <p:sldId id="1818" r:id="rId8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B6A4056-97B5-0E49-8F39-9ABEACEC6D90}">
          <p14:sldIdLst>
            <p14:sldId id="1589"/>
            <p14:sldId id="3239"/>
            <p14:sldId id="3242"/>
            <p14:sldId id="3195"/>
            <p14:sldId id="3197"/>
            <p14:sldId id="1617"/>
            <p14:sldId id="1732"/>
            <p14:sldId id="1618"/>
            <p14:sldId id="1619"/>
            <p14:sldId id="1620"/>
            <p14:sldId id="3258"/>
            <p14:sldId id="3261"/>
            <p14:sldId id="3259"/>
            <p14:sldId id="3244"/>
            <p14:sldId id="3260"/>
            <p14:sldId id="3252"/>
            <p14:sldId id="3253"/>
            <p14:sldId id="3240"/>
            <p14:sldId id="3203"/>
            <p14:sldId id="1664"/>
            <p14:sldId id="3196"/>
            <p14:sldId id="3198"/>
            <p14:sldId id="3199"/>
            <p14:sldId id="3202"/>
            <p14:sldId id="3200"/>
            <p14:sldId id="1665"/>
            <p14:sldId id="1666"/>
          </p14:sldIdLst>
        </p14:section>
        <p14:section name="mVS" id="{4F953D25-0F9E-0A47-9B47-F11A8E29E79D}">
          <p14:sldIdLst>
            <p14:sldId id="1815"/>
            <p14:sldId id="1662"/>
            <p14:sldId id="1663"/>
            <p14:sldId id="1721"/>
            <p14:sldId id="1667"/>
            <p14:sldId id="1668"/>
            <p14:sldId id="1669"/>
            <p14:sldId id="1670"/>
            <p14:sldId id="1671"/>
            <p14:sldId id="1672"/>
            <p14:sldId id="1673"/>
            <p14:sldId id="1674"/>
            <p14:sldId id="1675"/>
            <p14:sldId id="1676"/>
            <p14:sldId id="1677"/>
            <p14:sldId id="1678"/>
            <p14:sldId id="1679"/>
            <p14:sldId id="1680"/>
            <p14:sldId id="1681"/>
            <p14:sldId id="1682"/>
            <p14:sldId id="1683"/>
            <p14:sldId id="1684"/>
            <p14:sldId id="1685"/>
            <p14:sldId id="1686"/>
            <p14:sldId id="1687"/>
            <p14:sldId id="1723"/>
            <p14:sldId id="3262"/>
            <p14:sldId id="1717"/>
            <p14:sldId id="1817"/>
            <p14:sldId id="1070"/>
            <p14:sldId id="1077"/>
            <p14:sldId id="1067"/>
            <p14:sldId id="1132"/>
            <p14:sldId id="1587"/>
            <p14:sldId id="1133"/>
            <p14:sldId id="1134"/>
            <p14:sldId id="1135"/>
            <p14:sldId id="1154"/>
            <p14:sldId id="1141"/>
            <p14:sldId id="1107"/>
            <p14:sldId id="1108"/>
            <p14:sldId id="1109"/>
            <p14:sldId id="3212"/>
            <p14:sldId id="451"/>
            <p14:sldId id="452"/>
            <p14:sldId id="1722"/>
            <p14:sldId id="3213"/>
            <p14:sldId id="3214"/>
            <p14:sldId id="1818"/>
          </p14:sldIdLst>
        </p14:section>
      </p14:sectionLst>
    </p:ext>
    <p:ext uri="{EFAFB233-063F-42B5-8137-9DF3F51BA10A}">
      <p15:sldGuideLst xmlns:p15="http://schemas.microsoft.com/office/powerpoint/2012/main">
        <p15:guide id="1" orient="horz" pos="39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1A1A"/>
    <a:srgbClr val="BB4E4B"/>
    <a:srgbClr val="282828"/>
    <a:srgbClr val="000000"/>
    <a:srgbClr val="FF8AD8"/>
    <a:srgbClr val="FF0000"/>
    <a:srgbClr val="FC695A"/>
    <a:srgbClr val="59FD6D"/>
    <a:srgbClr val="FB1C0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78"/>
    <p:restoredTop sz="76705" autoAdjust="0"/>
  </p:normalViewPr>
  <p:slideViewPr>
    <p:cSldViewPr>
      <p:cViewPr varScale="1">
        <p:scale>
          <a:sx n="88" d="100"/>
          <a:sy n="88" d="100"/>
        </p:scale>
        <p:origin x="1448" y="176"/>
      </p:cViewPr>
      <p:guideLst>
        <p:guide orient="horz" pos="3984"/>
        <p:guide pos="2880"/>
      </p:guideLst>
    </p:cSldViewPr>
  </p:slideViewPr>
  <p:notesTextViewPr>
    <p:cViewPr>
      <p:scale>
        <a:sx n="110" d="100"/>
        <a:sy n="110" d="100"/>
      </p:scale>
      <p:origin x="0" y="0"/>
    </p:cViewPr>
  </p:notesTextViewPr>
  <p:sorterViewPr>
    <p:cViewPr>
      <p:scale>
        <a:sx n="50" d="100"/>
        <a:sy n="50" d="100"/>
      </p:scale>
      <p:origin x="0" y="386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presProps" Target="pres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ableStyles" Target="tableStyles.xml"/><Relationship Id="rId61" Type="http://schemas.openxmlformats.org/officeDocument/2006/relationships/slide" Target="slides/slide56.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79425"/>
          </a:xfrm>
          <a:prstGeom prst="rect">
            <a:avLst/>
          </a:prstGeom>
        </p:spPr>
        <p:txBody>
          <a:bodyPr vert="horz" lIns="91440" tIns="45720" rIns="91440" bIns="45720" rtlCol="0"/>
          <a:lstStyle>
            <a:lvl1pPr algn="r">
              <a:defRPr sz="1200"/>
            </a:lvl1pPr>
          </a:lstStyle>
          <a:p>
            <a:fld id="{4D96EC6D-620A-4417-B6E7-B9BD187DD6EA}" type="datetimeFigureOut">
              <a:rPr lang="en-US" smtClean="0"/>
              <a:pPr/>
              <a:t>10/14/25</a:t>
            </a:fld>
            <a:endParaRPr lang="en-US"/>
          </a:p>
        </p:txBody>
      </p:sp>
      <p:sp>
        <p:nvSpPr>
          <p:cNvPr id="4" name="Footer Placeholder 3"/>
          <p:cNvSpPr>
            <a:spLocks noGrp="1"/>
          </p:cNvSpPr>
          <p:nvPr>
            <p:ph type="ftr" sz="quarter" idx="2"/>
          </p:nvPr>
        </p:nvSpPr>
        <p:spPr>
          <a:xfrm>
            <a:off x="0" y="9120188"/>
            <a:ext cx="3170238" cy="479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79425"/>
          </a:xfrm>
          <a:prstGeom prst="rect">
            <a:avLst/>
          </a:prstGeom>
        </p:spPr>
        <p:txBody>
          <a:bodyPr vert="horz" lIns="91440" tIns="45720" rIns="91440" bIns="45720" rtlCol="0" anchor="b"/>
          <a:lstStyle>
            <a:lvl1pPr algn="r">
              <a:defRPr sz="1200"/>
            </a:lvl1pPr>
          </a:lstStyle>
          <a:p>
            <a:fld id="{80C0194C-1C73-4D1B-8127-FF2CA75FF72F}" type="slidenum">
              <a:rPr lang="en-US" smtClean="0"/>
              <a:pPr/>
              <a:t>‹#›</a:t>
            </a:fld>
            <a:endParaRPr lang="en-US"/>
          </a:p>
        </p:txBody>
      </p:sp>
    </p:spTree>
    <p:extLst>
      <p:ext uri="{BB962C8B-B14F-4D97-AF65-F5344CB8AC3E}">
        <p14:creationId xmlns:p14="http://schemas.microsoft.com/office/powerpoint/2010/main" val="1755577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D41D9AC-C4DC-4626-BD9E-860ADBEBE25E}" type="datetimeFigureOut">
              <a:rPr lang="en-US" smtClean="0"/>
              <a:pPr/>
              <a:t>10/14/25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FE6B2A92-AD47-4AF8-BBA5-94641E99511A}" type="slidenum">
              <a:rPr lang="en-US" smtClean="0"/>
              <a:pPr/>
              <a:t>‹#›</a:t>
            </a:fld>
            <a:endParaRPr lang="en-US"/>
          </a:p>
        </p:txBody>
      </p:sp>
    </p:spTree>
    <p:extLst>
      <p:ext uri="{BB962C8B-B14F-4D97-AF65-F5344CB8AC3E}">
        <p14:creationId xmlns:p14="http://schemas.microsoft.com/office/powerpoint/2010/main" val="1199335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9C63B0-0FA4-4137-BD4A-0FAF93896D44}" type="slidenum">
              <a:rPr lang="en-US"/>
              <a:pPr/>
              <a:t>1</a:t>
            </a:fld>
            <a:endParaRPr lang="en-US"/>
          </a:p>
        </p:txBody>
      </p:sp>
      <p:sp>
        <p:nvSpPr>
          <p:cNvPr id="1696770" name="Rectangle 2"/>
          <p:cNvSpPr>
            <a:spLocks noGrp="1" noRot="1" noChangeAspect="1" noChangeArrowheads="1" noTextEdit="1"/>
          </p:cNvSpPr>
          <p:nvPr>
            <p:ph type="sldImg"/>
          </p:nvPr>
        </p:nvSpPr>
        <p:spPr>
          <a:xfrm>
            <a:off x="1252538" y="717550"/>
            <a:ext cx="4779962" cy="3584575"/>
          </a:xfrm>
          <a:ln/>
        </p:spPr>
      </p:sp>
      <p:sp>
        <p:nvSpPr>
          <p:cNvPr id="1696771" name="Rectangle 3"/>
          <p:cNvSpPr>
            <a:spLocks noGrp="1" noChangeArrowheads="1"/>
          </p:cNvSpPr>
          <p:nvPr>
            <p:ph type="body" idx="1"/>
          </p:nvPr>
        </p:nvSpPr>
        <p:spPr>
          <a:xfrm>
            <a:off x="949325" y="4540250"/>
            <a:ext cx="5384800" cy="4379913"/>
          </a:xfrm>
        </p:spPr>
        <p:txBody>
          <a:bodyPr/>
          <a:lstStyle/>
          <a:p>
            <a:endParaRPr lang="en-US"/>
          </a:p>
        </p:txBody>
      </p:sp>
    </p:spTree>
    <p:extLst>
      <p:ext uri="{BB962C8B-B14F-4D97-AF65-F5344CB8AC3E}">
        <p14:creationId xmlns:p14="http://schemas.microsoft.com/office/powerpoint/2010/main" val="1932495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this works: </a:t>
            </a:r>
            <a:r>
              <a:rPr lang="en-US" dirty="0" err="1"/>
              <a:t>Corresp</a:t>
            </a:r>
            <a:r>
              <a:rPr lang="en-US" dirty="0"/>
              <a:t> </a:t>
            </a:r>
            <a:r>
              <a:rPr lang="en-US" dirty="0">
                <a:sym typeface="Wingdings" pitchFamily="2" charset="2"/>
              </a:rPr>
              <a:t> Camera, for </a:t>
            </a:r>
            <a:r>
              <a:rPr lang="en-US" dirty="0" err="1">
                <a:sym typeface="Wingdings" pitchFamily="2" charset="2"/>
              </a:rPr>
              <a:t>ransac</a:t>
            </a:r>
            <a:r>
              <a:rPr lang="en-US" dirty="0">
                <a:sym typeface="Wingdings" pitchFamily="2" charset="2"/>
              </a:rPr>
              <a:t> verification, then you get initial estimate for points with triangulation, then you update the camera etc.. </a:t>
            </a:r>
            <a:endParaRPr lang="en-US" dirty="0"/>
          </a:p>
        </p:txBody>
      </p:sp>
      <p:sp>
        <p:nvSpPr>
          <p:cNvPr id="4" name="Slide Number Placeholder 3"/>
          <p:cNvSpPr>
            <a:spLocks noGrp="1"/>
          </p:cNvSpPr>
          <p:nvPr>
            <p:ph type="sldNum" sz="quarter" idx="5"/>
          </p:nvPr>
        </p:nvSpPr>
        <p:spPr/>
        <p:txBody>
          <a:bodyPr/>
          <a:lstStyle/>
          <a:p>
            <a:fld id="{FE6B2A92-AD47-4AF8-BBA5-94641E99511A}" type="slidenum">
              <a:rPr lang="en-US" smtClean="0"/>
              <a:pPr/>
              <a:t>18</a:t>
            </a:fld>
            <a:endParaRPr lang="en-US"/>
          </a:p>
        </p:txBody>
      </p:sp>
    </p:spTree>
    <p:extLst>
      <p:ext uri="{BB962C8B-B14F-4D97-AF65-F5344CB8AC3E}">
        <p14:creationId xmlns:p14="http://schemas.microsoft.com/office/powerpoint/2010/main" val="35365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start from something, always. It’s chicken and egg if you don’t know anything</a:t>
            </a:r>
          </a:p>
          <a:p>
            <a:endParaRPr lang="en-US" dirty="0"/>
          </a:p>
          <a:p>
            <a:r>
              <a:rPr lang="en-US" dirty="0"/>
              <a:t>What was this problem called? </a:t>
            </a:r>
          </a:p>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03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start from something, always. It’s chicken and egg if you don’t know anything</a:t>
            </a:r>
          </a:p>
          <a:p>
            <a:endParaRPr lang="en-US" dirty="0"/>
          </a:p>
          <a:p>
            <a:r>
              <a:rPr lang="en-US" dirty="0"/>
              <a:t>What was this problem called? </a:t>
            </a:r>
          </a:p>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5971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start from something, always. It’s chicken and egg if you don’t know anything</a:t>
            </a:r>
          </a:p>
          <a:p>
            <a:endParaRPr lang="en-US" dirty="0"/>
          </a:p>
          <a:p>
            <a:r>
              <a:rPr lang="en-US" dirty="0"/>
              <a:t>What was this problem called? </a:t>
            </a:r>
          </a:p>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392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start from something, always. It’s chicken and egg if you don’t know anything</a:t>
            </a:r>
          </a:p>
          <a:p>
            <a:endParaRPr lang="en-US" dirty="0"/>
          </a:p>
          <a:p>
            <a:r>
              <a:rPr lang="en-US" dirty="0"/>
              <a:t>What was this problem called? </a:t>
            </a:r>
          </a:p>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736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159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start from something, always. It’s chicken and egg if you don’t know anything</a:t>
            </a:r>
          </a:p>
          <a:p>
            <a:endParaRPr lang="en-US" dirty="0"/>
          </a:p>
          <a:p>
            <a:r>
              <a:rPr lang="en-US" dirty="0"/>
              <a:t>What was this problem called? </a:t>
            </a:r>
          </a:p>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665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spect="1" noTextEdit="1"/>
          </p:cNvSpPr>
          <p:nvPr>
            <p:ph type="sldImg"/>
          </p:nvPr>
        </p:nvSpPr>
        <p:spPr>
          <a:xfrm>
            <a:off x="1257300" y="720725"/>
            <a:ext cx="4800600" cy="3600450"/>
          </a:xfrm>
          <a:ln/>
        </p:spPr>
      </p:sp>
      <p:sp>
        <p:nvSpPr>
          <p:cNvPr id="239619" name="Rectangle 3"/>
          <p:cNvSpPr>
            <a:spLocks noGrp="1" noChangeArrowheads="1"/>
          </p:cNvSpPr>
          <p:nvPr>
            <p:ph type="body" idx="1"/>
          </p:nvPr>
        </p:nvSpPr>
        <p:spPr>
          <a:noFill/>
        </p:spPr>
        <p:txBody>
          <a:bodyPr/>
          <a:lstStyle/>
          <a:p>
            <a:pPr>
              <a:spcBef>
                <a:spcPct val="0"/>
              </a:spcBef>
            </a:pPr>
            <a:r>
              <a:rPr lang="en-US" altLang="en-US"/>
              <a:t>So, we begin by detecting SIFT features in each photo.</a:t>
            </a:r>
          </a:p>
          <a:p>
            <a:pPr>
              <a:spcBef>
                <a:spcPct val="0"/>
              </a:spcBef>
            </a:pPr>
            <a:endParaRPr lang="en-US" altLang="en-US"/>
          </a:p>
          <a:p>
            <a:pPr>
              <a:spcBef>
                <a:spcPct val="0"/>
              </a:spcBef>
            </a:pPr>
            <a:r>
              <a:rPr lang="en-US" altLang="en-US"/>
              <a:t>[We detect SIFT features in each photo, resulting in a set of feature locations and 128-byte feature descriptors…]</a:t>
            </a:r>
          </a:p>
        </p:txBody>
      </p:sp>
    </p:spTree>
    <p:extLst>
      <p:ext uri="{BB962C8B-B14F-4D97-AF65-F5344CB8AC3E}">
        <p14:creationId xmlns:p14="http://schemas.microsoft.com/office/powerpoint/2010/main" val="936134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TextEdit="1"/>
          </p:cNvSpPr>
          <p:nvPr>
            <p:ph type="sldImg"/>
          </p:nvPr>
        </p:nvSpPr>
        <p:spPr>
          <a:xfrm>
            <a:off x="1257300" y="720725"/>
            <a:ext cx="4800600" cy="3600450"/>
          </a:xfrm>
          <a:ln/>
        </p:spPr>
      </p:sp>
      <p:sp>
        <p:nvSpPr>
          <p:cNvPr id="240643" name="Rectangle 3"/>
          <p:cNvSpPr>
            <a:spLocks noGrp="1" noChangeArrowheads="1"/>
          </p:cNvSpPr>
          <p:nvPr>
            <p:ph type="body" idx="1"/>
          </p:nvPr>
        </p:nvSpPr>
        <p:spPr>
          <a:noFill/>
        </p:spPr>
        <p:txBody>
          <a:bodyPr/>
          <a:lstStyle/>
          <a:p>
            <a:pPr>
              <a:spcBef>
                <a:spcPct val="0"/>
              </a:spcBef>
            </a:pPr>
            <a:endParaRPr lang="en-US" altLang="en-US"/>
          </a:p>
        </p:txBody>
      </p:sp>
    </p:spTree>
    <p:extLst>
      <p:ext uri="{BB962C8B-B14F-4D97-AF65-F5344CB8AC3E}">
        <p14:creationId xmlns:p14="http://schemas.microsoft.com/office/powerpoint/2010/main" val="3429308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Rot="1" noChangeAspect="1" noTextEdit="1"/>
          </p:cNvSpPr>
          <p:nvPr>
            <p:ph type="sldImg"/>
          </p:nvPr>
        </p:nvSpPr>
        <p:spPr>
          <a:xfrm>
            <a:off x="1257300" y="720725"/>
            <a:ext cx="4800600" cy="3600450"/>
          </a:xfrm>
          <a:ln/>
        </p:spPr>
      </p:sp>
      <p:sp>
        <p:nvSpPr>
          <p:cNvPr id="241667" name="Rectangle 3"/>
          <p:cNvSpPr>
            <a:spLocks noGrp="1" noChangeArrowheads="1"/>
          </p:cNvSpPr>
          <p:nvPr>
            <p:ph type="body" idx="1"/>
          </p:nvPr>
        </p:nvSpPr>
        <p:spPr>
          <a:noFill/>
        </p:spPr>
        <p:txBody>
          <a:bodyPr/>
          <a:lstStyle/>
          <a:p>
            <a:pPr>
              <a:spcBef>
                <a:spcPct val="0"/>
              </a:spcBef>
            </a:pPr>
            <a:r>
              <a:rPr lang="en-US" altLang="en-US"/>
              <a:t>Next, we match features across each pair of photos using approximate nearest neighbor matching.</a:t>
            </a:r>
          </a:p>
        </p:txBody>
      </p:sp>
    </p:spTree>
    <p:extLst>
      <p:ext uri="{BB962C8B-B14F-4D97-AF65-F5344CB8AC3E}">
        <p14:creationId xmlns:p14="http://schemas.microsoft.com/office/powerpoint/2010/main" val="2239072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1742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TextEdit="1"/>
          </p:cNvSpPr>
          <p:nvPr>
            <p:ph type="sldImg"/>
          </p:nvPr>
        </p:nvSpPr>
        <p:spPr>
          <a:xfrm>
            <a:off x="1257300" y="720725"/>
            <a:ext cx="4800600" cy="3600450"/>
          </a:xfrm>
          <a:ln/>
        </p:spPr>
      </p:sp>
      <p:sp>
        <p:nvSpPr>
          <p:cNvPr id="242691" name="Rectangle 3"/>
          <p:cNvSpPr>
            <a:spLocks noGrp="1" noChangeArrowheads="1"/>
          </p:cNvSpPr>
          <p:nvPr>
            <p:ph type="body" idx="1"/>
          </p:nvPr>
        </p:nvSpPr>
        <p:spPr>
          <a:noFill/>
        </p:spPr>
        <p:txBody>
          <a:bodyPr/>
          <a:lstStyle/>
          <a:p>
            <a:pPr>
              <a:spcBef>
                <a:spcPct val="0"/>
              </a:spcBef>
            </a:pPr>
            <a:r>
              <a:rPr lang="en-US" alt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ltLang="en-US"/>
              <a:t>We then link connected components of pairwise feature matches together to form correspondences across multiple images.</a:t>
            </a:r>
          </a:p>
          <a:p>
            <a:pPr>
              <a:spcBef>
                <a:spcPct val="0"/>
              </a:spcBef>
            </a:pPr>
            <a:r>
              <a:rPr lang="en-US" altLang="en-US"/>
              <a:t>Once we have correspondences, we run structure from motion to recover the camera and scene geometry.  Structure from motion solves the following problem:</a:t>
            </a:r>
          </a:p>
          <a:p>
            <a:pPr>
              <a:spcBef>
                <a:spcPct val="0"/>
              </a:spcBef>
            </a:pPr>
            <a:endParaRPr lang="en-US" altLang="en-US"/>
          </a:p>
        </p:txBody>
      </p:sp>
    </p:spTree>
    <p:extLst>
      <p:ext uri="{BB962C8B-B14F-4D97-AF65-F5344CB8AC3E}">
        <p14:creationId xmlns:p14="http://schemas.microsoft.com/office/powerpoint/2010/main" val="3706358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spect="1" noTextEdit="1"/>
          </p:cNvSpPr>
          <p:nvPr>
            <p:ph type="sldImg"/>
          </p:nvPr>
        </p:nvSpPr>
        <p:spPr>
          <a:xfrm>
            <a:off x="1257300" y="720725"/>
            <a:ext cx="4800600" cy="3600450"/>
          </a:xfrm>
          <a:ln/>
        </p:spPr>
      </p:sp>
      <p:sp>
        <p:nvSpPr>
          <p:cNvPr id="243715" name="Rectangle 3"/>
          <p:cNvSpPr>
            <a:spLocks noGrp="1" noChangeArrowheads="1"/>
          </p:cNvSpPr>
          <p:nvPr>
            <p:ph type="body" idx="1"/>
          </p:nvPr>
        </p:nvSpPr>
        <p:spPr>
          <a:noFill/>
        </p:spPr>
        <p:txBody>
          <a:bodyPr/>
          <a:lstStyle/>
          <a:p>
            <a:r>
              <a:rPr lang="en-US" altLang="en-US"/>
              <a:t>The next step of our reconstruction algorithm is to link up matches between pairs of images into correspondences between multiple images, by finding connected components of matches.  Suppose among these images, these features are matched only between consecutive pairs of images, perhaps because the scales of the images are so different.  During correspondence estimation we link these matches and consider them to be 2D projections of a single 3D point in the scene.</a:t>
            </a:r>
          </a:p>
          <a:p>
            <a:endParaRPr lang="en-US" altLang="en-US"/>
          </a:p>
        </p:txBody>
      </p:sp>
    </p:spTree>
    <p:extLst>
      <p:ext uri="{BB962C8B-B14F-4D97-AF65-F5344CB8AC3E}">
        <p14:creationId xmlns:p14="http://schemas.microsoft.com/office/powerpoint/2010/main" val="3382800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
            </a:r>
            <a:r>
              <a:rPr lang="en-JP" dirty="0"/>
              <a:t>e fix the scale by convention like the first baseline is 1, so that we solve for a globally consistent scale</a:t>
            </a:r>
          </a:p>
        </p:txBody>
      </p:sp>
      <p:sp>
        <p:nvSpPr>
          <p:cNvPr id="4" name="Slide Number Placeholder 3"/>
          <p:cNvSpPr>
            <a:spLocks noGrp="1"/>
          </p:cNvSpPr>
          <p:nvPr>
            <p:ph type="sldNum" sz="quarter" idx="5"/>
          </p:nvPr>
        </p:nvSpPr>
        <p:spPr/>
        <p:txBody>
          <a:bodyPr/>
          <a:lstStyle/>
          <a:p>
            <a:fld id="{FE6B2A92-AD47-4AF8-BBA5-94641E99511A}" type="slidenum">
              <a:rPr lang="en-US" smtClean="0"/>
              <a:pPr/>
              <a:t>41</a:t>
            </a:fld>
            <a:endParaRPr lang="en-US"/>
          </a:p>
        </p:txBody>
      </p:sp>
    </p:spTree>
    <p:extLst>
      <p:ext uri="{BB962C8B-B14F-4D97-AF65-F5344CB8AC3E}">
        <p14:creationId xmlns:p14="http://schemas.microsoft.com/office/powerpoint/2010/main" val="4098997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TextEdit="1"/>
          </p:cNvSpPr>
          <p:nvPr>
            <p:ph type="sldImg"/>
          </p:nvPr>
        </p:nvSpPr>
        <p:spPr>
          <a:xfrm>
            <a:off x="1257300" y="720725"/>
            <a:ext cx="4800600" cy="3600450"/>
          </a:xfrm>
          <a:ln/>
        </p:spPr>
      </p:sp>
      <p:sp>
        <p:nvSpPr>
          <p:cNvPr id="244739" name="Rectangle 3"/>
          <p:cNvSpPr>
            <a:spLocks noGrp="1" noChangeArrowheads="1"/>
          </p:cNvSpPr>
          <p:nvPr>
            <p:ph type="body" idx="1"/>
          </p:nvPr>
        </p:nvSpPr>
        <p:spPr>
          <a:noFill/>
        </p:spPr>
        <p:txBody>
          <a:bodyPr/>
          <a:lstStyle/>
          <a:p>
            <a:pPr>
              <a:spcBef>
                <a:spcPct val="0"/>
              </a:spcBef>
            </a:pPr>
            <a:r>
              <a:rPr lang="en-US" altLang="en-US"/>
              <a:t>Structure from motion solves the following problem:</a:t>
            </a:r>
          </a:p>
          <a:p>
            <a:pPr>
              <a:spcBef>
                <a:spcPct val="0"/>
              </a:spcBef>
            </a:pPr>
            <a:endParaRPr lang="en-US" altLang="en-US"/>
          </a:p>
          <a:p>
            <a:pPr>
              <a:spcBef>
                <a:spcPct val="0"/>
              </a:spcBef>
            </a:pPr>
            <a:r>
              <a:rPr lang="en-US" altLang="en-US"/>
              <a:t>Given a set of images of a static scene with 2D points in correspondence, shown here as color-coded points, find…</a:t>
            </a:r>
          </a:p>
          <a:p>
            <a:pPr>
              <a:spcBef>
                <a:spcPct val="0"/>
              </a:spcBef>
            </a:pPr>
            <a:endParaRPr lang="en-US" altLang="en-US"/>
          </a:p>
          <a:p>
            <a:pPr>
              <a:spcBef>
                <a:spcPct val="0"/>
              </a:spcBef>
            </a:pPr>
            <a:r>
              <a:rPr lang="en-US" altLang="en-US"/>
              <a:t>a set of 3D points P and </a:t>
            </a:r>
          </a:p>
          <a:p>
            <a:pPr>
              <a:spcBef>
                <a:spcPct val="0"/>
              </a:spcBef>
            </a:pPr>
            <a:r>
              <a:rPr lang="en-US" altLang="en-US"/>
              <a:t>a rotation R and position t of the cameras that explain the observed correspondences.  In other words, when we project a point into any of the cameras, the reprojection error between the projected and observed 2D points is low.</a:t>
            </a:r>
          </a:p>
          <a:p>
            <a:pPr>
              <a:spcBef>
                <a:spcPct val="0"/>
              </a:spcBef>
            </a:pPr>
            <a:r>
              <a:rPr lang="en-US" altLang="en-US"/>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extLst>
      <p:ext uri="{BB962C8B-B14F-4D97-AF65-F5344CB8AC3E}">
        <p14:creationId xmlns:p14="http://schemas.microsoft.com/office/powerpoint/2010/main" val="176419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optimization </a:t>
            </a:r>
            <a:r>
              <a:rPr lang="en-US" dirty="0" err="1"/>
              <a:t>afterall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169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spect="1" noTextEdit="1"/>
          </p:cNvSpPr>
          <p:nvPr>
            <p:ph type="sldImg"/>
          </p:nvPr>
        </p:nvSpPr>
        <p:spPr>
          <a:xfrm>
            <a:off x="1257300" y="720725"/>
            <a:ext cx="4800600" cy="3600450"/>
          </a:xfrm>
          <a:ln/>
        </p:spPr>
      </p:sp>
      <p:sp>
        <p:nvSpPr>
          <p:cNvPr id="2457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Arial" panose="020B0604020202020204" pitchFamily="34" charset="0"/>
              </a:rPr>
              <a:t>To help get good initializations for all of the parameters of the system, we reconstruct the scene incrementally, starting from two photographs and the points they observe.  </a:t>
            </a:r>
          </a:p>
        </p:txBody>
      </p:sp>
    </p:spTree>
    <p:extLst>
      <p:ext uri="{BB962C8B-B14F-4D97-AF65-F5344CB8AC3E}">
        <p14:creationId xmlns:p14="http://schemas.microsoft.com/office/powerpoint/2010/main" val="3900111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xfrm>
            <a:off x="1257300" y="720725"/>
            <a:ext cx="4800600" cy="3600450"/>
          </a:xfrm>
          <a:ln/>
        </p:spPr>
      </p:sp>
      <p:sp>
        <p:nvSpPr>
          <p:cNvPr id="24678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246788" name="Slide Number Placeholder 3"/>
          <p:cNvSpPr>
            <a:spLocks noGrp="1"/>
          </p:cNvSpPr>
          <p:nvPr>
            <p:ph type="sldNum" sz="quarter" idx="5"/>
          </p:nvPr>
        </p:nvSpPr>
        <p:spPr>
          <a:noFill/>
        </p:spPr>
        <p:txBody>
          <a:bodyPr/>
          <a:lstStyle>
            <a:lvl1pPr defTabSz="954088">
              <a:defRPr sz="2400" b="1">
                <a:solidFill>
                  <a:schemeClr val="tx1"/>
                </a:solidFill>
                <a:latin typeface="Times New Roman" panose="02020603050405020304" pitchFamily="18" charset="0"/>
              </a:defRPr>
            </a:lvl1pPr>
            <a:lvl2pPr marL="742950" indent="-285750" defTabSz="954088">
              <a:defRPr sz="2400" b="1">
                <a:solidFill>
                  <a:schemeClr val="tx1"/>
                </a:solidFill>
                <a:latin typeface="Times New Roman" panose="02020603050405020304" pitchFamily="18" charset="0"/>
              </a:defRPr>
            </a:lvl2pPr>
            <a:lvl3pPr marL="1143000" indent="-228600" defTabSz="954088">
              <a:defRPr sz="2400" b="1">
                <a:solidFill>
                  <a:schemeClr val="tx1"/>
                </a:solidFill>
                <a:latin typeface="Times New Roman" panose="02020603050405020304" pitchFamily="18" charset="0"/>
              </a:defRPr>
            </a:lvl3pPr>
            <a:lvl4pPr marL="1600200" indent="-228600" defTabSz="954088">
              <a:defRPr sz="2400" b="1">
                <a:solidFill>
                  <a:schemeClr val="tx1"/>
                </a:solidFill>
                <a:latin typeface="Times New Roman" panose="02020603050405020304" pitchFamily="18" charset="0"/>
              </a:defRPr>
            </a:lvl4pPr>
            <a:lvl5pPr marL="2057400" indent="-228600" defTabSz="954088">
              <a:defRPr sz="2400" b="1">
                <a:solidFill>
                  <a:schemeClr val="tx1"/>
                </a:solidFill>
                <a:latin typeface="Times New Roman" panose="02020603050405020304" pitchFamily="18" charset="0"/>
              </a:defRPr>
            </a:lvl5pPr>
            <a:lvl6pPr marL="2514600" indent="-228600" defTabSz="954088"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defTabSz="954088"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defTabSz="954088"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defTabSz="954088"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r" defTabSz="954088" rtl="0" eaLnBrk="0" fontAlgn="base" latinLnBrk="0" hangingPunct="0">
              <a:lnSpc>
                <a:spcPct val="100000"/>
              </a:lnSpc>
              <a:spcBef>
                <a:spcPct val="0"/>
              </a:spcBef>
              <a:spcAft>
                <a:spcPct val="0"/>
              </a:spcAft>
              <a:buClrTx/>
              <a:buSzTx/>
              <a:buFontTx/>
              <a:buNone/>
              <a:tabLst/>
              <a:defRPr/>
            </a:pPr>
            <a:fld id="{FE913943-6D55-4432-B760-471A14AF5B0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54088" rtl="0" eaLnBrk="0" fontAlgn="base" latinLnBrk="0" hangingPunct="0">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18283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emphasis on the camera (localization) over structure, but you need the structure to localize yourself. Often in robots, does not have to use vision only.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E17A6C-16A4-A846-A6E5-01317C4E1C7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1482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Google maps and google earth make heavy use of this to reconstruct cities,</a:t>
            </a:r>
          </a:p>
          <a:p>
            <a:endParaRPr lang="en-US" dirty="0"/>
          </a:p>
        </p:txBody>
      </p:sp>
      <p:sp>
        <p:nvSpPr>
          <p:cNvPr id="4" name="Slide Number Placeholder 3"/>
          <p:cNvSpPr>
            <a:spLocks noGrp="1"/>
          </p:cNvSpPr>
          <p:nvPr>
            <p:ph type="sldNum" sz="quarter" idx="5"/>
          </p:nvPr>
        </p:nvSpPr>
        <p:spPr/>
        <p:txBody>
          <a:bodyPr/>
          <a:lstStyle/>
          <a:p>
            <a:fld id="{2CE17A6C-16A4-A846-A6E5-01317C4E1C70}" type="slidenum">
              <a:rPr lang="en-US" smtClean="0"/>
              <a:t>55</a:t>
            </a:fld>
            <a:endParaRPr lang="en-US"/>
          </a:p>
        </p:txBody>
      </p:sp>
    </p:spTree>
    <p:extLst>
      <p:ext uri="{BB962C8B-B14F-4D97-AF65-F5344CB8AC3E}">
        <p14:creationId xmlns:p14="http://schemas.microsoft.com/office/powerpoint/2010/main" val="243378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EB902A3F-E80C-4E0F-97E9-7F1B551B86B8}" type="slidenum">
              <a:rPr lang="en-US">
                <a:solidFill>
                  <a:prstClr val="black"/>
                </a:solidFill>
              </a:rPr>
              <a:pPr/>
              <a:t>57</a:t>
            </a:fld>
            <a:endParaRPr lang="en-US">
              <a:solidFill>
                <a:prstClr val="black"/>
              </a:solidFill>
            </a:endParaRPr>
          </a:p>
        </p:txBody>
      </p:sp>
      <p:sp>
        <p:nvSpPr>
          <p:cNvPr id="81923" name="Rectangle 2"/>
          <p:cNvSpPr>
            <a:spLocks noGrp="1" noRot="1" noChangeAspect="1" noChangeArrowheads="1" noTextEdit="1"/>
          </p:cNvSpPr>
          <p:nvPr>
            <p:ph type="sldImg"/>
          </p:nvPr>
        </p:nvSpPr>
        <p:spPr>
          <a:xfrm>
            <a:off x="1143000" y="685800"/>
            <a:ext cx="4572000" cy="3429000"/>
          </a:xfrm>
          <a:ln/>
        </p:spPr>
      </p:sp>
      <p:sp>
        <p:nvSpPr>
          <p:cNvPr id="81924" name="Rectangle 3"/>
          <p:cNvSpPr>
            <a:spLocks noGrp="1" noChangeArrowheads="1"/>
          </p:cNvSpPr>
          <p:nvPr>
            <p:ph type="body" idx="1"/>
          </p:nvPr>
        </p:nvSpPr>
        <p:spPr>
          <a:noFill/>
          <a:ln w="9525"/>
        </p:spPr>
        <p:txBody>
          <a:bodyPr/>
          <a:lstStyle/>
          <a:p>
            <a:r>
              <a:rPr lang="en-US" dirty="0">
                <a:latin typeface="Times New Roman" pitchFamily="18" charset="0"/>
              </a:rPr>
              <a:t>In general MVS gives you more dense points</a:t>
            </a:r>
          </a:p>
          <a:p>
            <a:r>
              <a:rPr lang="en-US" dirty="0">
                <a:latin typeface="Times New Roman" pitchFamily="18" charset="0"/>
              </a:rPr>
              <a:t>It’s common to derive something like a triangle mesh from such point clouds or depth maps, but that is more of a topic for computational geometry.</a:t>
            </a:r>
          </a:p>
        </p:txBody>
      </p:sp>
    </p:spTree>
    <p:extLst>
      <p:ext uri="{BB962C8B-B14F-4D97-AF65-F5344CB8AC3E}">
        <p14:creationId xmlns:p14="http://schemas.microsoft.com/office/powerpoint/2010/main" val="1762532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FE6B2A92-AD47-4AF8-BBA5-94641E99511A}" type="slidenum">
              <a:rPr lang="en-US" smtClean="0"/>
              <a:pPr/>
              <a:t>4</a:t>
            </a:fld>
            <a:endParaRPr lang="en-US"/>
          </a:p>
        </p:txBody>
      </p:sp>
    </p:spTree>
    <p:extLst>
      <p:ext uri="{BB962C8B-B14F-4D97-AF65-F5344CB8AC3E}">
        <p14:creationId xmlns:p14="http://schemas.microsoft.com/office/powerpoint/2010/main" val="35131270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It’s used in indoor settings for robotics applications, virtual real estate, and people are trying out new applications in this space all the time</a:t>
            </a:r>
          </a:p>
        </p:txBody>
      </p:sp>
      <p:sp>
        <p:nvSpPr>
          <p:cNvPr id="4" name="Slide Number Placeholder 3"/>
          <p:cNvSpPr>
            <a:spLocks noGrp="1"/>
          </p:cNvSpPr>
          <p:nvPr>
            <p:ph type="sldNum" sz="quarter" idx="5"/>
          </p:nvPr>
        </p:nvSpPr>
        <p:spPr/>
        <p:txBody>
          <a:bodyPr/>
          <a:lstStyle/>
          <a:p>
            <a:fld id="{555CA6A4-D76F-804D-9E0A-7D6B0F4A594E}" type="slidenum">
              <a:rPr lang="en-US" smtClean="0"/>
              <a:t>58</a:t>
            </a:fld>
            <a:endParaRPr lang="en-US"/>
          </a:p>
        </p:txBody>
      </p:sp>
    </p:spTree>
    <p:extLst>
      <p:ext uri="{BB962C8B-B14F-4D97-AF65-F5344CB8AC3E}">
        <p14:creationId xmlns:p14="http://schemas.microsoft.com/office/powerpoint/2010/main" val="1913972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the basic idea of Multiview stereo starts with </a:t>
            </a:r>
          </a:p>
          <a:p>
            <a:r>
              <a:rPr lang="en-US" dirty="0"/>
              <a:t>*a single reference view of the scene</a:t>
            </a:r>
          </a:p>
          <a:p>
            <a:r>
              <a:rPr lang="en-US" dirty="0"/>
              <a:t>*And some number of neighboring views</a:t>
            </a:r>
          </a:p>
          <a:p>
            <a:endParaRPr lang="en-US" dirty="0"/>
          </a:p>
          <a:p>
            <a:r>
              <a:rPr lang="en-US" dirty="0"/>
              <a:t>*Now, much like with regular stereo, we’re going to tackle the problem by trying to figure out the depth of each pixel in our reference image</a:t>
            </a:r>
          </a:p>
          <a:p>
            <a:r>
              <a:rPr lang="en-US" dirty="0"/>
              <a:t>*which we can do by sampling depths along the ray corresponding to each reference PIXEL</a:t>
            </a:r>
          </a:p>
          <a:p>
            <a:r>
              <a:rPr lang="en-US" dirty="0"/>
              <a:t>*So for each depth we sample, we can project the corresponding point into the other images and if the corresponding patches look like they image the same part of the scene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55CA6A4-D76F-804D-9E0A-7D6B0F4A594E}" type="slidenum">
              <a:rPr lang="en-US" smtClean="0"/>
              <a:t>60</a:t>
            </a:fld>
            <a:endParaRPr lang="en-US"/>
          </a:p>
        </p:txBody>
      </p:sp>
    </p:spTree>
    <p:extLst>
      <p:ext uri="{BB962C8B-B14F-4D97-AF65-F5344CB8AC3E}">
        <p14:creationId xmlns:p14="http://schemas.microsoft.com/office/powerpoint/2010/main" val="17404919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again, we’re evaluating the likelihood of a particular depth based on this idea that </a:t>
            </a:r>
          </a:p>
          <a:p>
            <a:r>
              <a:rPr lang="en-US" dirty="0"/>
              <a:t>IF THERE REALLY IS visible surface geometry at that depth, then these patches should look like the corresponding one in our reference view</a:t>
            </a:r>
          </a:p>
          <a:p>
            <a:r>
              <a:rPr lang="en-US" dirty="0"/>
              <a:t>And we can use something like sum of squared differences to measure error according to that similarity</a:t>
            </a:r>
          </a:p>
        </p:txBody>
      </p:sp>
      <p:sp>
        <p:nvSpPr>
          <p:cNvPr id="4" name="Slide Number Placeholder 3"/>
          <p:cNvSpPr>
            <a:spLocks noGrp="1"/>
          </p:cNvSpPr>
          <p:nvPr>
            <p:ph type="sldNum" sz="quarter" idx="5"/>
          </p:nvPr>
        </p:nvSpPr>
        <p:spPr/>
        <p:txBody>
          <a:bodyPr/>
          <a:lstStyle/>
          <a:p>
            <a:fld id="{555CA6A4-D76F-804D-9E0A-7D6B0F4A594E}" type="slidenum">
              <a:rPr lang="en-US" smtClean="0"/>
              <a:t>61</a:t>
            </a:fld>
            <a:endParaRPr lang="en-US"/>
          </a:p>
        </p:txBody>
      </p:sp>
    </p:spTree>
    <p:extLst>
      <p:ext uri="{BB962C8B-B14F-4D97-AF65-F5344CB8AC3E}">
        <p14:creationId xmlns:p14="http://schemas.microsoft.com/office/powerpoint/2010/main" val="1465411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now for each reference pixel we have different error values across different guesses for the corresponding depth</a:t>
            </a:r>
          </a:p>
        </p:txBody>
      </p:sp>
      <p:sp>
        <p:nvSpPr>
          <p:cNvPr id="4" name="Slide Number Placeholder 3"/>
          <p:cNvSpPr>
            <a:spLocks noGrp="1"/>
          </p:cNvSpPr>
          <p:nvPr>
            <p:ph type="sldNum" sz="quarter" idx="5"/>
          </p:nvPr>
        </p:nvSpPr>
        <p:spPr/>
        <p:txBody>
          <a:bodyPr/>
          <a:lstStyle/>
          <a:p>
            <a:fld id="{555CA6A4-D76F-804D-9E0A-7D6B0F4A594E}" type="slidenum">
              <a:rPr lang="en-US" smtClean="0"/>
              <a:t>62</a:t>
            </a:fld>
            <a:endParaRPr lang="en-US"/>
          </a:p>
        </p:txBody>
      </p:sp>
    </p:spTree>
    <p:extLst>
      <p:ext uri="{BB962C8B-B14F-4D97-AF65-F5344CB8AC3E}">
        <p14:creationId xmlns:p14="http://schemas.microsoft.com/office/powerpoint/2010/main" val="3354383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we can search along</a:t>
            </a:r>
          </a:p>
        </p:txBody>
      </p:sp>
      <p:sp>
        <p:nvSpPr>
          <p:cNvPr id="4" name="Slide Number Placeholder 3"/>
          <p:cNvSpPr>
            <a:spLocks noGrp="1"/>
          </p:cNvSpPr>
          <p:nvPr>
            <p:ph type="sldNum" sz="quarter" idx="5"/>
          </p:nvPr>
        </p:nvSpPr>
        <p:spPr/>
        <p:txBody>
          <a:bodyPr/>
          <a:lstStyle/>
          <a:p>
            <a:fld id="{555CA6A4-D76F-804D-9E0A-7D6B0F4A594E}" type="slidenum">
              <a:rPr lang="en-US" smtClean="0"/>
              <a:t>63</a:t>
            </a:fld>
            <a:endParaRPr lang="en-US"/>
          </a:p>
        </p:txBody>
      </p:sp>
    </p:spTree>
    <p:extLst>
      <p:ext uri="{BB962C8B-B14F-4D97-AF65-F5344CB8AC3E}">
        <p14:creationId xmlns:p14="http://schemas.microsoft.com/office/powerpoint/2010/main" val="783929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Until we find some convincing minimum for this error</a:t>
            </a:r>
          </a:p>
          <a:p>
            <a:r>
              <a:rPr lang="en-US" dirty="0"/>
              <a:t>*and if we do this for every pixel in the reference image then we get a depth map</a:t>
            </a:r>
          </a:p>
        </p:txBody>
      </p:sp>
      <p:sp>
        <p:nvSpPr>
          <p:cNvPr id="4" name="Slide Number Placeholder 3"/>
          <p:cNvSpPr>
            <a:spLocks noGrp="1"/>
          </p:cNvSpPr>
          <p:nvPr>
            <p:ph type="sldNum" sz="quarter" idx="5"/>
          </p:nvPr>
        </p:nvSpPr>
        <p:spPr/>
        <p:txBody>
          <a:bodyPr/>
          <a:lstStyle/>
          <a:p>
            <a:fld id="{555CA6A4-D76F-804D-9E0A-7D6B0F4A594E}" type="slidenum">
              <a:rPr lang="en-US" smtClean="0"/>
              <a:t>64</a:t>
            </a:fld>
            <a:endParaRPr lang="en-US"/>
          </a:p>
        </p:txBody>
      </p:sp>
    </p:spTree>
    <p:extLst>
      <p:ext uri="{BB962C8B-B14F-4D97-AF65-F5344CB8AC3E}">
        <p14:creationId xmlns:p14="http://schemas.microsoft.com/office/powerpoint/2010/main" val="12726192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So why is Multiview stereo better than regular 2-image stereo?</a:t>
            </a:r>
          </a:p>
          <a:p>
            <a:r>
              <a:rPr lang="en-US" dirty="0"/>
              <a:t>*well, you have multiple neighbors with which to compare, which tends to make results more robust to things like noise or occlusion</a:t>
            </a:r>
          </a:p>
          <a:p>
            <a:r>
              <a:rPr lang="en-US" dirty="0"/>
              <a:t>*and if you have lots of neighbors, some may be more useful than others, but you at least have the ability to choose some best subset to use.</a:t>
            </a:r>
          </a:p>
          <a:p>
            <a:r>
              <a:rPr lang="en-US" dirty="0"/>
              <a:t>*and each image can be a reference frame, which you can combine later to get a more complete 3D model</a:t>
            </a:r>
          </a:p>
        </p:txBody>
      </p:sp>
      <p:sp>
        <p:nvSpPr>
          <p:cNvPr id="4" name="Slide Number Placeholder 3"/>
          <p:cNvSpPr>
            <a:spLocks noGrp="1"/>
          </p:cNvSpPr>
          <p:nvPr>
            <p:ph type="sldNum" sz="quarter" idx="5"/>
          </p:nvPr>
        </p:nvSpPr>
        <p:spPr/>
        <p:txBody>
          <a:bodyPr/>
          <a:lstStyle/>
          <a:p>
            <a:fld id="{555CA6A4-D76F-804D-9E0A-7D6B0F4A594E}" type="slidenum">
              <a:rPr lang="en-US" smtClean="0"/>
              <a:t>65</a:t>
            </a:fld>
            <a:endParaRPr lang="en-US"/>
          </a:p>
        </p:txBody>
      </p:sp>
    </p:spTree>
    <p:extLst>
      <p:ext uri="{BB962C8B-B14F-4D97-AF65-F5344CB8AC3E}">
        <p14:creationId xmlns:p14="http://schemas.microsoft.com/office/powerpoint/2010/main" val="37429407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1143000" y="685800"/>
            <a:ext cx="4572000" cy="3429000"/>
          </a:xfrm>
          <a:ln/>
        </p:spPr>
      </p:sp>
      <p:sp>
        <p:nvSpPr>
          <p:cNvPr id="144387" name="Rectangle 3"/>
          <p:cNvSpPr>
            <a:spLocks noGrp="1" noChangeArrowheads="1"/>
          </p:cNvSpPr>
          <p:nvPr>
            <p:ph type="body" idx="1"/>
          </p:nvPr>
        </p:nvSpPr>
        <p:spPr>
          <a:noFill/>
          <a:ln w="9525"/>
        </p:spPr>
        <p:txBody>
          <a:bodyPr/>
          <a:lstStyle/>
          <a:p>
            <a:r>
              <a:rPr lang="en-US" dirty="0">
                <a:latin typeface="Times New Roman" pitchFamily="18" charset="0"/>
              </a:rPr>
              <a:t>Now one thing that has a pretty big effect on your results is the size of the baseline between your cameras.</a:t>
            </a:r>
          </a:p>
          <a:p>
            <a:r>
              <a:rPr lang="en-US" dirty="0">
                <a:latin typeface="Times New Roman" pitchFamily="18" charset="0"/>
              </a:rPr>
              <a:t>*if it’s too small, then you end up with poor depth resolution. Intuitively, you can think of the limit of this being no baseline at all, which means you have just one image, and each pixel could be at any depth.</a:t>
            </a:r>
          </a:p>
          <a:p>
            <a:r>
              <a:rPr lang="en-US" dirty="0">
                <a:latin typeface="Times New Roman" pitchFamily="18" charset="0"/>
              </a:rPr>
              <a:t>*and if the baseline is too large then it means that a point in one image could appear in a lot of different places in the other image, which can turn into a hard search problem</a:t>
            </a:r>
          </a:p>
        </p:txBody>
      </p:sp>
    </p:spTree>
    <p:extLst>
      <p:ext uri="{BB962C8B-B14F-4D97-AF65-F5344CB8AC3E}">
        <p14:creationId xmlns:p14="http://schemas.microsoft.com/office/powerpoint/2010/main" val="35591526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31"/>
          <p:cNvSpPr>
            <a:spLocks noGrp="1" noChangeArrowheads="1"/>
          </p:cNvSpPr>
          <p:nvPr>
            <p:ph type="sldNum" sz="quarter" idx="5"/>
          </p:nvPr>
        </p:nvSpPr>
        <p:spPr>
          <a:noFill/>
        </p:spPr>
        <p:txBody>
          <a:bodyPr/>
          <a:lstStyle/>
          <a:p>
            <a:pPr marL="0" marR="0" lvl="0" indent="0" algn="r" defTabSz="954088" rtl="0" eaLnBrk="0" fontAlgn="base" latinLnBrk="0" hangingPunct="0">
              <a:lnSpc>
                <a:spcPct val="100000"/>
              </a:lnSpc>
              <a:spcBef>
                <a:spcPct val="0"/>
              </a:spcBef>
              <a:spcAft>
                <a:spcPct val="0"/>
              </a:spcAft>
              <a:buClrTx/>
              <a:buSzTx/>
              <a:buFontTx/>
              <a:buNone/>
              <a:tabLst/>
              <a:defRPr/>
            </a:pPr>
            <a:fld id="{12774353-C2BD-4067-A260-A74B9792FE27}"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4088"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31"/>
          <p:cNvSpPr>
            <a:spLocks noGrp="1" noChangeArrowheads="1"/>
          </p:cNvSpPr>
          <p:nvPr>
            <p:ph type="sldNum" sz="quarter" idx="5"/>
          </p:nvPr>
        </p:nvSpPr>
        <p:spPr>
          <a:noFill/>
        </p:spPr>
        <p:txBody>
          <a:bodyPr/>
          <a:lstStyle/>
          <a:p>
            <a:pPr marL="0" marR="0" lvl="0" indent="0" algn="r" defTabSz="954088" rtl="0" eaLnBrk="0" fontAlgn="base" latinLnBrk="0" hangingPunct="0">
              <a:lnSpc>
                <a:spcPct val="100000"/>
              </a:lnSpc>
              <a:spcBef>
                <a:spcPct val="0"/>
              </a:spcBef>
              <a:spcAft>
                <a:spcPct val="0"/>
              </a:spcAft>
              <a:buClrTx/>
              <a:buSzTx/>
              <a:buFontTx/>
              <a:buNone/>
              <a:tabLst/>
              <a:defRPr/>
            </a:pPr>
            <a:fld id="{4F8EE493-F194-47CE-BFEA-76433316F3CC}"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4088" rtl="0" eaLnBrk="0" fontAlgn="base" latinLnBrk="0" hangingPunct="0">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FE6B2A92-AD47-4AF8-BBA5-94641E99511A}" type="slidenum">
              <a:rPr lang="en-US" smtClean="0"/>
              <a:pPr/>
              <a:t>5</a:t>
            </a:fld>
            <a:endParaRPr lang="en-US"/>
          </a:p>
        </p:txBody>
      </p:sp>
    </p:spTree>
    <p:extLst>
      <p:ext uri="{BB962C8B-B14F-4D97-AF65-F5344CB8AC3E}">
        <p14:creationId xmlns:p14="http://schemas.microsoft.com/office/powerpoint/2010/main" val="35812135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031"/>
          <p:cNvSpPr>
            <a:spLocks noGrp="1" noChangeArrowheads="1"/>
          </p:cNvSpPr>
          <p:nvPr>
            <p:ph type="sldNum" sz="quarter" idx="5"/>
          </p:nvPr>
        </p:nvSpPr>
        <p:spPr>
          <a:noFill/>
        </p:spPr>
        <p:txBody>
          <a:bodyPr/>
          <a:lstStyle/>
          <a:p>
            <a:pPr marL="0" marR="0" lvl="0" indent="0" algn="r" defTabSz="954088" rtl="0" eaLnBrk="0" fontAlgn="base" latinLnBrk="0" hangingPunct="0">
              <a:lnSpc>
                <a:spcPct val="100000"/>
              </a:lnSpc>
              <a:spcBef>
                <a:spcPct val="0"/>
              </a:spcBef>
              <a:spcAft>
                <a:spcPct val="0"/>
              </a:spcAft>
              <a:buClrTx/>
              <a:buSzTx/>
              <a:buFontTx/>
              <a:buNone/>
              <a:tabLst/>
              <a:defRPr/>
            </a:pPr>
            <a:fld id="{D5328FB3-5AFD-4850-A9C2-D515CF4756BA}"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54088"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7587" name="Rectangle 2"/>
          <p:cNvSpPr>
            <a:spLocks noGrp="1" noRot="1" noChangeAspect="1" noChangeArrowheads="1" noTextEdit="1"/>
          </p:cNvSpPr>
          <p:nvPr>
            <p:ph type="sldImg"/>
          </p:nvPr>
        </p:nvSpPr>
        <p:spPr>
          <a:xfrm>
            <a:off x="457200" y="720725"/>
            <a:ext cx="6400800" cy="3600450"/>
          </a:xfrm>
          <a:ln/>
        </p:spPr>
      </p:sp>
      <p:sp>
        <p:nvSpPr>
          <p:cNvPr id="67588" name="Rectangle 3"/>
          <p:cNvSpPr>
            <a:spLocks noGrp="1" noChangeArrowheads="1"/>
          </p:cNvSpPr>
          <p:nvPr>
            <p:ph type="body" idx="1"/>
          </p:nvPr>
        </p:nvSpPr>
        <p:spPr>
          <a:xfrm>
            <a:off x="974725" y="4560888"/>
            <a:ext cx="5365750" cy="4319587"/>
          </a:xfrm>
          <a:noFill/>
          <a:ln/>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have to start from something, always. It’s chicken and egg if you don’t know anything</a:t>
            </a:r>
          </a:p>
          <a:p>
            <a:endParaRPr lang="en-US" dirty="0"/>
          </a:p>
          <a:p>
            <a:r>
              <a:rPr lang="en-US" dirty="0"/>
              <a:t>What was this problem called? </a:t>
            </a:r>
          </a:p>
          <a:p>
            <a:r>
              <a:rPr lang="en-US" dirty="0"/>
              <a:t>3D points + Correspondences </a:t>
            </a:r>
            <a:r>
              <a:rPr lang="en-US" dirty="0">
                <a:sym typeface="Wingdings" pitchFamily="2" charset="2"/>
              </a:rPr>
              <a:t></a:t>
            </a:r>
            <a:r>
              <a:rPr lang="en-US" dirty="0"/>
              <a:t> Camera</a:t>
            </a:r>
          </a:p>
          <a:p>
            <a:r>
              <a:rPr lang="en-US" dirty="0"/>
              <a:t>Camera </a:t>
            </a:r>
            <a:r>
              <a:rPr lang="en-US" dirty="0">
                <a:sym typeface="Wingdings" pitchFamily="2" charset="2"/>
              </a:rPr>
              <a:t> Correspondences</a:t>
            </a:r>
          </a:p>
          <a:p>
            <a:r>
              <a:rPr lang="en-US" dirty="0">
                <a:sym typeface="Wingdings" pitchFamily="2" charset="2"/>
              </a:rPr>
              <a:t>Correspondences + Camera   3D points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7368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not </a:t>
            </a:r>
            <a:r>
              <a:rPr lang="en-US" dirty="0" err="1"/>
              <a:t>explicity</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6B2A92-AD47-4AF8-BBA5-94641E9951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575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in 3D to known point in 2D</a:t>
            </a:r>
          </a:p>
        </p:txBody>
      </p:sp>
      <p:sp>
        <p:nvSpPr>
          <p:cNvPr id="4" name="Slide Number Placeholder 3"/>
          <p:cNvSpPr>
            <a:spLocks noGrp="1"/>
          </p:cNvSpPr>
          <p:nvPr>
            <p:ph type="sldNum" sz="quarter" idx="5"/>
          </p:nvPr>
        </p:nvSpPr>
        <p:spPr/>
        <p:txBody>
          <a:bodyPr/>
          <a:lstStyle/>
          <a:p>
            <a:fld id="{FE6B2A92-AD47-4AF8-BBA5-94641E99511A}" type="slidenum">
              <a:rPr lang="en-US" smtClean="0"/>
              <a:pPr/>
              <a:t>8</a:t>
            </a:fld>
            <a:endParaRPr lang="en-US"/>
          </a:p>
        </p:txBody>
      </p:sp>
    </p:spTree>
    <p:extLst>
      <p:ext uri="{BB962C8B-B14F-4D97-AF65-F5344CB8AC3E}">
        <p14:creationId xmlns:p14="http://schemas.microsoft.com/office/powerpoint/2010/main" val="3743492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 as linear equation for every point. </a:t>
            </a:r>
            <a:br>
              <a:rPr lang="en-US" dirty="0"/>
            </a:br>
            <a:r>
              <a:rPr lang="en-US" dirty="0"/>
              <a:t>same way you solved for H</a:t>
            </a:r>
            <a:br>
              <a:rPr lang="en-US" dirty="0"/>
            </a:br>
            <a:r>
              <a:rPr lang="en-US" dirty="0"/>
              <a:t>Set m_34 to 1 for scale or enforce ||p||^2 = 1</a:t>
            </a:r>
          </a:p>
          <a:p>
            <a:endParaRPr lang="en-US" dirty="0"/>
          </a:p>
          <a:p>
            <a:r>
              <a:rPr lang="en-US" dirty="0"/>
              <a:t>Exactly the same as </a:t>
            </a:r>
            <a:r>
              <a:rPr lang="en-US" dirty="0" err="1"/>
              <a:t>Homography</a:t>
            </a:r>
            <a:r>
              <a:rPr lang="en-US" dirty="0"/>
              <a:t>! (but here we have 11 unknowns instead of 8)</a:t>
            </a:r>
          </a:p>
          <a:p>
            <a:r>
              <a:rPr lang="en-US" dirty="0"/>
              <a:t>solve with eigen value p is smallest eigenvalue of A^TA</a:t>
            </a:r>
            <a:br>
              <a:rPr lang="en-US" dirty="0"/>
            </a:br>
            <a:br>
              <a:rPr lang="en-US" dirty="0"/>
            </a:br>
            <a:r>
              <a:rPr lang="en-US" dirty="0"/>
              <a:t>You go x = MX </a:t>
            </a:r>
            <a:r>
              <a:rPr lang="en-US" dirty="0">
                <a:sym typeface="Wingdings" pitchFamily="2" charset="2"/>
              </a:rPr>
              <a:t> x cross MX = 0 and get the equation</a:t>
            </a:r>
            <a:endParaRPr lang="en-US" dirty="0"/>
          </a:p>
        </p:txBody>
      </p:sp>
      <p:sp>
        <p:nvSpPr>
          <p:cNvPr id="4" name="Slide Number Placeholder 3"/>
          <p:cNvSpPr>
            <a:spLocks noGrp="1"/>
          </p:cNvSpPr>
          <p:nvPr>
            <p:ph type="sldNum" sz="quarter" idx="5"/>
          </p:nvPr>
        </p:nvSpPr>
        <p:spPr/>
        <p:txBody>
          <a:bodyPr/>
          <a:lstStyle/>
          <a:p>
            <a:fld id="{FE6B2A92-AD47-4AF8-BBA5-94641E99511A}" type="slidenum">
              <a:rPr lang="en-US" smtClean="0"/>
              <a:pPr/>
              <a:t>9</a:t>
            </a:fld>
            <a:endParaRPr lang="en-US"/>
          </a:p>
        </p:txBody>
      </p:sp>
    </p:spTree>
    <p:extLst>
      <p:ext uri="{BB962C8B-B14F-4D97-AF65-F5344CB8AC3E}">
        <p14:creationId xmlns:p14="http://schemas.microsoft.com/office/powerpoint/2010/main" val="2270099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 is orthonormal &amp; K is upper triangular  </a:t>
            </a:r>
            <a:r>
              <a:rPr lang="en-US" dirty="0">
                <a:sym typeface="Wingdings" pitchFamily="2" charset="2"/>
              </a:rPr>
              <a:t> QR factorization </a:t>
            </a:r>
          </a:p>
          <a:p>
            <a:r>
              <a:rPr lang="en-US" dirty="0">
                <a:sym typeface="Wingdings" pitchFamily="2" charset="2"/>
              </a:rPr>
              <a:t>T can be recovered as K^{-1} [m14; m24; m34]</a:t>
            </a:r>
          </a:p>
          <a:p>
            <a:endParaRPr lang="en-US" dirty="0">
              <a:sym typeface="Wingdings" pitchFamily="2" charset="2"/>
            </a:endParaRPr>
          </a:p>
          <a:p>
            <a:r>
              <a:rPr lang="en-US" dirty="0">
                <a:sym typeface="Wingdings" pitchFamily="2" charset="2"/>
              </a:rPr>
              <a:t>There’s lens parameters.. we’re ignoring distortions</a:t>
            </a:r>
            <a:endParaRPr lang="en-US" dirty="0"/>
          </a:p>
        </p:txBody>
      </p:sp>
      <p:sp>
        <p:nvSpPr>
          <p:cNvPr id="4" name="Slide Number Placeholder 3"/>
          <p:cNvSpPr>
            <a:spLocks noGrp="1"/>
          </p:cNvSpPr>
          <p:nvPr>
            <p:ph type="sldNum" sz="quarter" idx="5"/>
          </p:nvPr>
        </p:nvSpPr>
        <p:spPr/>
        <p:txBody>
          <a:bodyPr/>
          <a:lstStyle/>
          <a:p>
            <a:fld id="{FE6B2A92-AD47-4AF8-BBA5-94641E99511A}" type="slidenum">
              <a:rPr lang="en-US" smtClean="0"/>
              <a:pPr/>
              <a:t>10</a:t>
            </a:fld>
            <a:endParaRPr lang="en-US"/>
          </a:p>
        </p:txBody>
      </p:sp>
    </p:spTree>
    <p:extLst>
      <p:ext uri="{BB962C8B-B14F-4D97-AF65-F5344CB8AC3E}">
        <p14:creationId xmlns:p14="http://schemas.microsoft.com/office/powerpoint/2010/main" val="1594023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FE6B2A92-AD47-4AF8-BBA5-94641E99511A}" type="slidenum">
              <a:rPr lang="en-US" smtClean="0"/>
              <a:pPr/>
              <a:t>15</a:t>
            </a:fld>
            <a:endParaRPr lang="en-US"/>
          </a:p>
        </p:txBody>
      </p:sp>
    </p:spTree>
    <p:extLst>
      <p:ext uri="{BB962C8B-B14F-4D97-AF65-F5344CB8AC3E}">
        <p14:creationId xmlns:p14="http://schemas.microsoft.com/office/powerpoint/2010/main" val="386926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FE6B2A92-AD47-4AF8-BBA5-94641E99511A}" type="slidenum">
              <a:rPr lang="en-US" smtClean="0"/>
              <a:pPr/>
              <a:t>17</a:t>
            </a:fld>
            <a:endParaRPr lang="en-US"/>
          </a:p>
        </p:txBody>
      </p:sp>
    </p:spTree>
    <p:extLst>
      <p:ext uri="{BB962C8B-B14F-4D97-AF65-F5344CB8AC3E}">
        <p14:creationId xmlns:p14="http://schemas.microsoft.com/office/powerpoint/2010/main" val="3390230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66634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4598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1873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6D53A4DC-FC55-4460-9892-4505C1E1DD02}" type="datetimeFigureOut">
              <a:rPr lang="en-US" smtClean="0"/>
              <a:pPr>
                <a:defRPr/>
              </a:pPr>
              <a:t>10/14/25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5B43281C-7046-4539-9E4B-D95D5C18ECC2}"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3378091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168C4EE6-7691-43BB-99B4-B492FAFBD039}" type="datetimeFigureOut">
              <a:rPr lang="en-US" smtClean="0"/>
              <a:pPr>
                <a:defRPr/>
              </a:pPr>
              <a:t>10/14/25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9A7EC27B-A801-4BD9-8708-00A94A3F6441}"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6024075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68A977F2-DFF5-4D08-AC33-59D29151BB8A}" type="datetimeFigureOut">
              <a:rPr lang="en-US" smtClean="0"/>
              <a:pPr>
                <a:defRPr/>
              </a:pPr>
              <a:t>10/14/25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EC9B1D4D-99F6-449E-BD6E-813B5A9A734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6185400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53FCFE3F-71CA-4668-9BC7-D715F90291B3}" type="datetimeFigureOut">
              <a:rPr lang="en-US" smtClean="0"/>
              <a:pPr>
                <a:defRPr/>
              </a:pPr>
              <a:t>10/14/25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19D6BDB5-F021-4527-A1D9-43230E5FB3C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65637378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D515030D-581B-4853-A9B2-B950D1C56666}" type="datetimeFigureOut">
              <a:rPr lang="en-US" smtClean="0"/>
              <a:pPr>
                <a:defRPr/>
              </a:pPr>
              <a:t>10/14/25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D3F04A67-1C0F-4E2E-A50F-E63788C62EA0}"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368546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47C630B2-2693-4FEB-A073-61D8424E5C7F}" type="datetimeFigureOut">
              <a:rPr lang="en-US" smtClean="0"/>
              <a:pPr>
                <a:defRPr/>
              </a:pPr>
              <a:t>10/14/25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978A2696-A834-4372-B1E4-AAE1391A44F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07615256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4C759EED-75CA-4808-9C71-2F35B22D5DE4}" type="datetimeFigureOut">
              <a:rPr lang="en-US" smtClean="0"/>
              <a:pPr>
                <a:defRPr/>
              </a:pPr>
              <a:t>10/14/25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2D41E4B6-0AD0-431D-BCAD-1A85EB76E93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95699343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C1E81B50-6095-49E4-90CA-B46BA90B0CBB}" type="datetimeFigureOut">
              <a:rPr lang="en-US" smtClean="0"/>
              <a:pPr>
                <a:defRPr/>
              </a:pPr>
              <a:t>10/14/25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1B143AAC-5FEB-40AD-AD97-D65A1D10D57F}"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11926887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07587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6E31FF95-263E-45C9-8DF4-5E7168E3BD67}" type="datetimeFigureOut">
              <a:rPr lang="en-US" smtClean="0"/>
              <a:pPr>
                <a:defRPr/>
              </a:pPr>
              <a:t>10/14/25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C7F163BC-DF5A-4720-8289-129C3C14FE25}"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04224787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CC90076B-DB52-4007-BC1C-E84CBCED1E43}" type="datetimeFigureOut">
              <a:rPr lang="en-US" smtClean="0"/>
              <a:pPr>
                <a:defRPr/>
              </a:pPr>
              <a:t>10/14/25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6C7EBB82-2513-4AFA-B3C5-74611124CB7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85010729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95D08F94-5CF5-4D7A-B42F-9546EDAB29B2}" type="datetimeFigureOut">
              <a:rPr lang="en-US" smtClean="0"/>
              <a:pPr>
                <a:defRPr/>
              </a:pPr>
              <a:t>10/14/25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67B75276-056F-4B60-834D-85915CE8045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7265679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D9E7A86D-CA1A-4C75-A737-BF82BB63AA7B}" type="datetimeFigureOut">
              <a:rPr lang="en-US" smtClean="0"/>
              <a:pPr>
                <a:defRPr/>
              </a:pPr>
              <a:t>10/14/25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F05592D0-C80A-4894-9B2F-932EC07ABE12}"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03535399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8DC4FEA0-D9FB-4D52-AF86-F33E652FBD35}" type="datetimeFigureOut">
              <a:rPr lang="en-US" smtClean="0"/>
              <a:pPr>
                <a:defRPr/>
              </a:pPr>
              <a:t>10/14/25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0049927A-D3DD-4AAE-8128-8C82FDB85A40}"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22044074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1918BDE8-D4E1-40BC-A946-A8618E28565D}" type="datetimeFigureOut">
              <a:rPr lang="en-US" smtClean="0"/>
              <a:pPr>
                <a:defRPr/>
              </a:pPr>
              <a:t>10/14/25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CD84A6C1-C83E-455C-ADF0-9FD6B701443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85217411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2AF8DC11-4B00-49BD-B10B-B795E9F1B0A5}" type="datetimeFigureOut">
              <a:rPr lang="en-US" smtClean="0"/>
              <a:pPr>
                <a:defRPr/>
              </a:pPr>
              <a:t>10/14/25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63713068-5CAD-4225-8571-4301CDC99C3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016407011"/>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A053266A-5821-471F-8D0E-2F710635C1B8}" type="datetimeFigureOut">
              <a:rPr lang="en-US" smtClean="0"/>
              <a:pPr>
                <a:defRPr/>
              </a:pPr>
              <a:t>10/14/25</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3E79E97A-0F03-4A33-96BA-E8D84C136CE9}"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08302701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766157CA-94E9-48FA-B9B7-2CE4DA5F12A3}" type="datetimeFigureOut">
              <a:rPr lang="en-US" smtClean="0"/>
              <a:pPr>
                <a:defRPr/>
              </a:pPr>
              <a:t>10/14/25</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5516543D-6D09-4FC8-831D-8D19A3CC7695}"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14062540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326FCF8A-AB48-4871-86E6-CBE5745F66DF}" type="datetimeFigureOut">
              <a:rPr lang="en-US" smtClean="0"/>
              <a:pPr>
                <a:defRPr/>
              </a:pPr>
              <a:t>10/14/25</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FEE11D3D-4A81-43AB-9A33-E5C97136468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81485580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4110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D7B7453B-E7DE-47B1-9F76-BF735C548915}" type="datetimeFigureOut">
              <a:rPr lang="en-US" smtClean="0"/>
              <a:pPr>
                <a:defRPr/>
              </a:pPr>
              <a:t>10/14/25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D11F92D3-7848-478B-A0E3-F3738EB9BA4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87350577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78C33890-197A-4045-8B45-0B1C34853875}" type="datetimeFigureOut">
              <a:rPr lang="en-US" smtClean="0"/>
              <a:pPr>
                <a:defRPr/>
              </a:pPr>
              <a:t>10/14/25</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2AB91CC9-2CC1-4051-9AAB-2CF166DC946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22593368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18150350-6377-4988-8B3A-D15C9E3326DB}" type="datetimeFigureOut">
              <a:rPr lang="en-US" smtClean="0"/>
              <a:pPr>
                <a:defRPr/>
              </a:pPr>
              <a:t>10/14/25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DF495A7E-8AF7-4767-8E8A-DC2AE69F5B9F}"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80742400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b="1">
                <a:latin typeface="Times New Roman" pitchFamily="18" charset="0"/>
              </a:defRPr>
            </a:lvl1pPr>
          </a:lstStyle>
          <a:p>
            <a:pPr>
              <a:defRPr/>
            </a:pPr>
            <a:fld id="{EA848BB6-E0D0-43D0-82F5-587515F0B674}" type="datetimeFigureOut">
              <a:rPr lang="en-US" smtClean="0"/>
              <a:pPr>
                <a:defRPr/>
              </a:pPr>
              <a:t>10/14/25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b="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atin typeface="Times New Roman" panose="02020603050405020304" pitchFamily="18" charset="0"/>
              </a:defRPr>
            </a:lvl1pPr>
          </a:lstStyle>
          <a:p>
            <a:pPr fontAlgn="base">
              <a:spcBef>
                <a:spcPct val="0"/>
              </a:spcBef>
              <a:spcAft>
                <a:spcPct val="0"/>
              </a:spcAft>
              <a:defRPr/>
            </a:pPr>
            <a:fld id="{7F4071F2-DA3F-4DCD-AACF-C627FAEDDE1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913682414"/>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a:lvl1pPr>
          </a:lstStyle>
          <a:p>
            <a:pPr>
              <a:defRPr/>
            </a:pPr>
            <a:fld id="{7D4DACE5-842F-4A05-884D-714274C6A51A}" type="datetimeFigureOut">
              <a:rPr lang="en-US" smtClean="0"/>
              <a:pPr>
                <a:defRPr/>
              </a:pPr>
              <a:t>10/14/25</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AB3E6DA1-2D8F-4F59-8A22-25F1120BC34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97823243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33FF"/>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54ED49E4-5405-47DB-98C7-2DA43A21BF5A}" type="datetimeFigureOut">
              <a:rPr lang="en-US" smtClean="0"/>
              <a:pPr>
                <a:defRPr/>
              </a:pPr>
              <a:t>10/14/25</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6745C59E-2B05-4979-937A-A809996A07E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97543055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a:lvl1pPr>
          </a:lstStyle>
          <a:p>
            <a:pPr>
              <a:defRPr/>
            </a:pPr>
            <a:fld id="{E5BA9574-95C6-4019-BD60-36D9BEAED679}" type="datetimeFigureOut">
              <a:rPr lang="en-US" smtClean="0"/>
              <a:pPr>
                <a:defRPr/>
              </a:pPr>
              <a:t>10/14/25</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1097478C-E451-418D-B4FC-71A85CDE87D6}"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99738999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b="1"/>
            </a:lvl1pPr>
          </a:lstStyle>
          <a:p>
            <a:pPr>
              <a:defRPr/>
            </a:pPr>
            <a:fld id="{20BD6F8E-2415-4E14-ACB9-FE37655B6E03}" type="datetimeFigureOut">
              <a:rPr lang="en-US" smtClean="0"/>
              <a:pPr>
                <a:defRPr/>
              </a:pPr>
              <a:t>10/14/25</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A748BB18-253A-4F34-AA73-CD70BC06A36A}"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51573686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b="1"/>
            </a:lvl1pPr>
          </a:lstStyle>
          <a:p>
            <a:pPr>
              <a:defRPr/>
            </a:pPr>
            <a:fld id="{3D017DD9-7F0B-4BE3-A4D6-29E9AFD82B52}" type="datetimeFigureOut">
              <a:rPr lang="en-US" smtClean="0"/>
              <a:pPr>
                <a:defRPr/>
              </a:pPr>
              <a:t>10/14/25</a:t>
            </a:fld>
            <a:endParaRPr lang="en-US" dirty="0"/>
          </a:p>
        </p:txBody>
      </p:sp>
      <p:sp>
        <p:nvSpPr>
          <p:cNvPr id="8"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553BB792-0566-44B0-94EE-0FE7248C799D}"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2583945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b="1"/>
            </a:lvl1pPr>
          </a:lstStyle>
          <a:p>
            <a:pPr>
              <a:defRPr/>
            </a:pPr>
            <a:fld id="{F772A740-D9B5-402D-BD51-7072786C95DE}" type="datetimeFigureOut">
              <a:rPr lang="en-US" smtClean="0"/>
              <a:pPr>
                <a:defRPr/>
              </a:pPr>
              <a:t>10/14/25</a:t>
            </a:fld>
            <a:endParaRPr lang="en-US" dirty="0"/>
          </a:p>
        </p:txBody>
      </p:sp>
      <p:sp>
        <p:nvSpPr>
          <p:cNvPr id="4"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05820B55-9123-4027-951C-A255C54901AF}"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58320718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04424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b="1"/>
            </a:lvl1pPr>
          </a:lstStyle>
          <a:p>
            <a:pPr>
              <a:defRPr/>
            </a:pPr>
            <a:fld id="{00212822-B021-4071-84A0-3EE46569024A}" type="datetimeFigureOut">
              <a:rPr lang="en-US" smtClean="0"/>
              <a:pPr>
                <a:defRPr/>
              </a:pPr>
              <a:t>10/14/25</a:t>
            </a:fld>
            <a:endParaRPr lang="en-US" dirty="0"/>
          </a:p>
        </p:txBody>
      </p:sp>
      <p:sp>
        <p:nvSpPr>
          <p:cNvPr id="3"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81B8AEEB-DFBF-4A93-A4CE-6BCF63076736}"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711577738"/>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a:defRPr/>
            </a:pPr>
            <a:fld id="{A1110D4C-1898-4821-8B09-4E0D0BDB3D25}" type="datetimeFigureOut">
              <a:rPr lang="en-US" smtClean="0"/>
              <a:pPr>
                <a:defRPr/>
              </a:pPr>
              <a:t>10/14/25</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F9BCDB47-BE2B-45B7-9A9B-90A05A71A22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88281479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a:defRPr/>
            </a:pPr>
            <a:fld id="{161EB0C1-3DC8-4E57-8C7A-83DC4F4C1A8D}" type="datetimeFigureOut">
              <a:rPr lang="en-US" smtClean="0"/>
              <a:pPr>
                <a:defRPr/>
              </a:pPr>
              <a:t>10/14/25</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D08FA1C2-6129-4A75-8953-A9A926BBACE6}"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754304411"/>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72D7E9D2-9CE0-4064-B3D5-DF6EC333326D}" type="datetimeFigureOut">
              <a:rPr lang="en-US" smtClean="0"/>
              <a:pPr>
                <a:defRPr/>
              </a:pPr>
              <a:t>10/14/25</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0F1DB6B0-C27D-4A28-B67E-1DEA267B6F9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15220978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B27EDCAF-4358-4A78-9966-76F1CF95CA4C}" type="datetimeFigureOut">
              <a:rPr lang="en-US" smtClean="0"/>
              <a:pPr>
                <a:defRPr/>
              </a:pPr>
              <a:t>10/14/25</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F4C924A4-5CC7-4889-B046-15EED953B50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70604577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b="1"/>
            </a:lvl1pPr>
          </a:lstStyle>
          <a:p>
            <a:pPr>
              <a:defRPr/>
            </a:pPr>
            <a:fld id="{C08733C8-8374-4930-BCB6-01FEBC8DA68B}" type="datetimeFigureOut">
              <a:rPr lang="en-US" smtClean="0"/>
              <a:pPr>
                <a:defRPr/>
              </a:pPr>
              <a:t>10/14/25</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7E884B7B-93EC-436A-856E-DDE01BE7E43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711039648"/>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3333FF"/>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D1BD0C4E-BE39-4CF3-B4F7-4A16F94A552C}" type="datetimeFigureOut">
              <a:rPr lang="en-US" smtClean="0"/>
              <a:pPr>
                <a:defRPr/>
              </a:pPr>
              <a:t>10/14/25</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953E1843-EF6B-489D-B91D-C914D48812F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88861607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b="1"/>
            </a:lvl1pPr>
          </a:lstStyle>
          <a:p>
            <a:pPr>
              <a:defRPr/>
            </a:pPr>
            <a:fld id="{692756C8-158A-4F0E-9ABF-82C5D0DA429D}" type="datetimeFigureOut">
              <a:rPr lang="en-US" smtClean="0"/>
              <a:pPr>
                <a:defRPr/>
              </a:pPr>
              <a:t>10/14/25</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4B086816-3840-4CCF-A786-83C7CC74EB1B}"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701515260"/>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eaLnBrk="0" hangingPunct="0">
              <a:defRPr b="1"/>
            </a:lvl1pPr>
          </a:lstStyle>
          <a:p>
            <a:pPr>
              <a:defRPr/>
            </a:pPr>
            <a:fld id="{CDF9151E-20A6-4E08-A44D-7BB78135F998}" type="datetimeFigureOut">
              <a:rPr lang="en-US" smtClean="0"/>
              <a:pPr>
                <a:defRPr/>
              </a:pPr>
              <a:t>10/14/25</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50626DB1-618E-4C4F-B98E-A02AEE31DA15}"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95257071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eaLnBrk="0" hangingPunct="0">
              <a:defRPr b="1"/>
            </a:lvl1pPr>
          </a:lstStyle>
          <a:p>
            <a:pPr>
              <a:defRPr/>
            </a:pPr>
            <a:fld id="{96A48BC1-AACA-4E4C-96D9-0C6F25422A2B}" type="datetimeFigureOut">
              <a:rPr lang="en-US" smtClean="0"/>
              <a:pPr>
                <a:defRPr/>
              </a:pPr>
              <a:t>10/14/25</a:t>
            </a:fld>
            <a:endParaRPr lang="en-US" dirty="0"/>
          </a:p>
        </p:txBody>
      </p:sp>
      <p:sp>
        <p:nvSpPr>
          <p:cNvPr id="8"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BCABCA74-D286-4E27-BCC9-BE3FDE7EB3D0}"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41627099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7346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eaLnBrk="0" hangingPunct="0">
              <a:defRPr b="1"/>
            </a:lvl1pPr>
          </a:lstStyle>
          <a:p>
            <a:pPr>
              <a:defRPr/>
            </a:pPr>
            <a:fld id="{8F2F93B6-871F-41E3-9055-9A33DAECD664}" type="datetimeFigureOut">
              <a:rPr lang="en-US" smtClean="0"/>
              <a:pPr>
                <a:defRPr/>
              </a:pPr>
              <a:t>10/14/25</a:t>
            </a:fld>
            <a:endParaRPr lang="en-US" dirty="0"/>
          </a:p>
        </p:txBody>
      </p:sp>
      <p:sp>
        <p:nvSpPr>
          <p:cNvPr id="4"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9A71C698-200A-4EAD-962A-4C1B6B6F38F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4071554709"/>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b="1"/>
            </a:lvl1pPr>
          </a:lstStyle>
          <a:p>
            <a:pPr>
              <a:defRPr/>
            </a:pPr>
            <a:fld id="{CD799F70-07FF-40BF-9E93-7D0A2BCA2457}" type="datetimeFigureOut">
              <a:rPr lang="en-US" smtClean="0"/>
              <a:pPr>
                <a:defRPr/>
              </a:pPr>
              <a:t>10/14/25</a:t>
            </a:fld>
            <a:endParaRPr lang="en-US" dirty="0"/>
          </a:p>
        </p:txBody>
      </p:sp>
      <p:sp>
        <p:nvSpPr>
          <p:cNvPr id="3"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65C1DA4A-66A2-47B0-9A59-315930876754}"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72130461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a:defRPr/>
            </a:pPr>
            <a:fld id="{6DD759D7-B0C8-497D-A265-1173A442F390}" type="datetimeFigureOut">
              <a:rPr lang="en-US" smtClean="0"/>
              <a:pPr>
                <a:defRPr/>
              </a:pPr>
              <a:t>10/14/25</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EFF967B3-7F81-4BB5-875A-C9BCD2D5D4FE}"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76011506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eaLnBrk="0" hangingPunct="0">
              <a:defRPr b="1"/>
            </a:lvl1pPr>
          </a:lstStyle>
          <a:p>
            <a:pPr>
              <a:defRPr/>
            </a:pPr>
            <a:fld id="{24E44306-0720-4F8C-8CCF-13EACEE0C3A7}" type="datetimeFigureOut">
              <a:rPr lang="en-US" smtClean="0"/>
              <a:pPr>
                <a:defRPr/>
              </a:pPr>
              <a:t>10/14/25</a:t>
            </a:fld>
            <a:endParaRPr lang="en-US" dirty="0"/>
          </a:p>
        </p:txBody>
      </p:sp>
      <p:sp>
        <p:nvSpPr>
          <p:cNvPr id="6"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9ACB7701-BEEB-49CA-8254-339D78D3FCB3}"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25887116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03F85E50-6174-4C0D-AC8F-47241F768050}" type="datetimeFigureOut">
              <a:rPr lang="en-US" smtClean="0"/>
              <a:pPr>
                <a:defRPr/>
              </a:pPr>
              <a:t>10/14/25</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06D8AEFE-560F-4DF4-A7E2-801EF89CE74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277779395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b="1"/>
            </a:lvl1pPr>
          </a:lstStyle>
          <a:p>
            <a:pPr>
              <a:defRPr/>
            </a:pPr>
            <a:fld id="{52DF66E7-B1F5-452A-81A6-42291182AB70}" type="datetimeFigureOut">
              <a:rPr lang="en-US" smtClean="0"/>
              <a:pPr>
                <a:defRPr/>
              </a:pPr>
              <a:t>10/14/25</a:t>
            </a:fld>
            <a:endParaRPr lang="en-US" dirty="0"/>
          </a:p>
        </p:txBody>
      </p:sp>
      <p:sp>
        <p:nvSpPr>
          <p:cNvPr id="5" name="Footer Placeholder 4"/>
          <p:cNvSpPr>
            <a:spLocks noGrp="1"/>
          </p:cNvSpPr>
          <p:nvPr>
            <p:ph type="ftr" sz="quarter" idx="11"/>
          </p:nvPr>
        </p:nvSpPr>
        <p:spPr/>
        <p:txBody>
          <a:bodyPr/>
          <a:lstStyle>
            <a:lvl1pPr eaLnBrk="0" hangingPunct="0">
              <a:defRPr b="1"/>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b="1"/>
            </a:lvl1pPr>
          </a:lstStyle>
          <a:p>
            <a:pPr fontAlgn="base">
              <a:spcBef>
                <a:spcPct val="0"/>
              </a:spcBef>
              <a:spcAft>
                <a:spcPct val="0"/>
              </a:spcAft>
              <a:defRPr/>
            </a:pPr>
            <a:fld id="{CA0F5FB2-8278-4F6A-A332-51E3E4D81D4D}"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08170616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666750" y="2266950"/>
            <a:ext cx="78105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115035"/>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1800"/>
            </a:lvl1pPr>
            <a:lvl2pPr>
              <a:defRPr sz="1800"/>
            </a:lvl2pPr>
            <a:lvl3pPr>
              <a:defRPr sz="1800"/>
            </a:lvl3pPr>
            <a:lvl4pPr>
              <a:defRPr sz="1800"/>
            </a:lvl4pPr>
            <a:lvl5pPr>
              <a:defRPr sz="1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0930271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8386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726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68546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1785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3490664"/>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Calibri"/>
              </a:defRPr>
            </a:lvl1pPr>
          </a:lstStyle>
          <a:p>
            <a:pPr>
              <a:defRPr/>
            </a:pPr>
            <a:fld id="{0B5B4903-C2A1-4AE5-8268-B709AD786CA6}" type="datetimeFigureOut">
              <a:rPr lang="en-US" smtClean="0"/>
              <a:pPr>
                <a:defRPr/>
              </a:pPr>
              <a:t>10/14/25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fontAlgn="base">
              <a:spcBef>
                <a:spcPct val="0"/>
              </a:spcBef>
              <a:spcAft>
                <a:spcPct val="0"/>
              </a:spcAft>
              <a:defRPr/>
            </a:pPr>
            <a:fld id="{1C293989-6FE2-431B-B857-BAD5878E3CC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799555869"/>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smtClean="0">
                <a:solidFill>
                  <a:prstClr val="black">
                    <a:tint val="75000"/>
                  </a:prstClr>
                </a:solidFill>
                <a:latin typeface="Calibri"/>
              </a:defRPr>
            </a:lvl1pPr>
          </a:lstStyle>
          <a:p>
            <a:pPr>
              <a:defRPr/>
            </a:pPr>
            <a:fld id="{B7BC706A-E828-4C00-84D8-8BA9A211CD31}" type="datetimeFigureOut">
              <a:rPr lang="en-US" smtClean="0"/>
              <a:pPr>
                <a:defRPr/>
              </a:pPr>
              <a:t>10/14/25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fontAlgn="base">
              <a:spcBef>
                <a:spcPct val="0"/>
              </a:spcBef>
              <a:spcAft>
                <a:spcPct val="0"/>
              </a:spcAft>
              <a:defRPr/>
            </a:pPr>
            <a:fld id="{4FC03A75-382B-468E-B0CC-B769799FA098}"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300504899"/>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ransition>
    <p:fade/>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mn-lt"/>
                <a:cs typeface="+mn-cs"/>
              </a:defRPr>
            </a:lvl1pPr>
          </a:lstStyle>
          <a:p>
            <a:pPr>
              <a:defRPr/>
            </a:pPr>
            <a:fld id="{068040F9-C8E0-4168-A1A2-10B0E46EE05A}" type="datetimeFigureOut">
              <a:rPr lang="en-US" smtClean="0"/>
              <a:pPr>
                <a:defRPr/>
              </a:pPr>
              <a:t>10/14/25</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fontAlgn="base">
              <a:spcBef>
                <a:spcPct val="0"/>
              </a:spcBef>
              <a:spcAft>
                <a:spcPct val="0"/>
              </a:spcAft>
              <a:defRPr/>
            </a:pPr>
            <a:fld id="{C8A151CA-2D8D-479B-A842-DC0C93F2E12C}"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3824562448"/>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b="0">
                <a:solidFill>
                  <a:prstClr val="black">
                    <a:tint val="75000"/>
                  </a:prstClr>
                </a:solidFill>
                <a:latin typeface="+mn-lt"/>
                <a:cs typeface="+mn-cs"/>
              </a:defRPr>
            </a:lvl1pPr>
          </a:lstStyle>
          <a:p>
            <a:pPr>
              <a:defRPr/>
            </a:pPr>
            <a:fld id="{7B689DDC-50A5-4E00-92BE-46D04BCEF764}" type="datetimeFigureOut">
              <a:rPr lang="en-US" smtClean="0"/>
              <a:pPr>
                <a:defRPr/>
              </a:pPr>
              <a:t>10/14/25</a:t>
            </a:fld>
            <a:endParaRPr lang="en-US" dirty="0"/>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b="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0">
                <a:solidFill>
                  <a:srgbClr val="898989"/>
                </a:solidFill>
                <a:latin typeface="Calibri" panose="020F0502020204030204" pitchFamily="34" charset="0"/>
              </a:defRPr>
            </a:lvl1pPr>
          </a:lstStyle>
          <a:p>
            <a:pPr fontAlgn="base">
              <a:spcBef>
                <a:spcPct val="0"/>
              </a:spcBef>
              <a:spcAft>
                <a:spcPct val="0"/>
              </a:spcAft>
              <a:defRPr/>
            </a:pPr>
            <a:fld id="{7D60DB1B-AE87-4BA3-8A0F-623D9EF829F7}" type="slidenum">
              <a:rPr lang="en-US" altLang="en-US" smtClean="0"/>
              <a:pPr fontAlgn="base">
                <a:spcBef>
                  <a:spcPct val="0"/>
                </a:spcBef>
                <a:spcAft>
                  <a:spcPct val="0"/>
                </a:spcAft>
                <a:defRPr/>
              </a:pPr>
              <a:t>‹#›</a:t>
            </a:fld>
            <a:endParaRPr lang="en-US" altLang="en-US"/>
          </a:p>
        </p:txBody>
      </p:sp>
    </p:spTree>
    <p:extLst>
      <p:ext uri="{BB962C8B-B14F-4D97-AF65-F5344CB8AC3E}">
        <p14:creationId xmlns:p14="http://schemas.microsoft.com/office/powerpoint/2010/main" val="123585857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phototour.cs.washington.edu/Photo_Tourism.pdf" TargetMode="External"/><Relationship Id="rId2" Type="http://schemas.openxmlformats.org/officeDocument/2006/relationships/image" Target="../media/image20.png"/><Relationship Id="rId1" Type="http://schemas.openxmlformats.org/officeDocument/2006/relationships/slideLayout" Target="../slideLayouts/slideLayout18.xml"/><Relationship Id="rId4" Type="http://schemas.openxmlformats.org/officeDocument/2006/relationships/hyperlink" Target="https://youtu.be/mTBPGuPLI5Y"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video" Target="https://www.youtube.com/embed/mTBPGuPLI5Y?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2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jpeg"/><Relationship Id="rId18" Type="http://schemas.openxmlformats.org/officeDocument/2006/relationships/image" Target="../media/image55.png"/><Relationship Id="rId3" Type="http://schemas.openxmlformats.org/officeDocument/2006/relationships/image" Target="../media/image40.png"/><Relationship Id="rId7" Type="http://schemas.openxmlformats.org/officeDocument/2006/relationships/image" Target="../media/image44.jpeg"/><Relationship Id="rId12" Type="http://schemas.openxmlformats.org/officeDocument/2006/relationships/image" Target="../media/image49.jpeg"/><Relationship Id="rId17" Type="http://schemas.openxmlformats.org/officeDocument/2006/relationships/image" Target="../media/image54.jpeg"/><Relationship Id="rId2" Type="http://schemas.openxmlformats.org/officeDocument/2006/relationships/notesSlide" Target="../notesSlides/notesSlide17.xml"/><Relationship Id="rId16"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9.jpeg"/><Relationship Id="rId18" Type="http://schemas.openxmlformats.org/officeDocument/2006/relationships/image" Target="../media/image55.png"/><Relationship Id="rId3" Type="http://schemas.openxmlformats.org/officeDocument/2006/relationships/image" Target="../media/image56.jpeg"/><Relationship Id="rId7" Type="http://schemas.openxmlformats.org/officeDocument/2006/relationships/image" Target="../media/image57.png"/><Relationship Id="rId12" Type="http://schemas.openxmlformats.org/officeDocument/2006/relationships/image" Target="../media/image58.png"/><Relationship Id="rId17" Type="http://schemas.openxmlformats.org/officeDocument/2006/relationships/image" Target="../media/image60.png"/><Relationship Id="rId2" Type="http://schemas.openxmlformats.org/officeDocument/2006/relationships/notesSlide" Target="../notesSlides/notesSlide18.xml"/><Relationship Id="rId16" Type="http://schemas.openxmlformats.org/officeDocument/2006/relationships/image" Target="../media/image53.png"/><Relationship Id="rId1" Type="http://schemas.openxmlformats.org/officeDocument/2006/relationships/slideLayout" Target="../slideLayouts/slideLayout13.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9.jpeg"/><Relationship Id="rId18" Type="http://schemas.openxmlformats.org/officeDocument/2006/relationships/image" Target="../media/image63.jpeg"/><Relationship Id="rId26" Type="http://schemas.openxmlformats.org/officeDocument/2006/relationships/image" Target="../media/image55.png"/><Relationship Id="rId3" Type="http://schemas.openxmlformats.org/officeDocument/2006/relationships/image" Target="../media/image40.png"/><Relationship Id="rId21" Type="http://schemas.openxmlformats.org/officeDocument/2006/relationships/image" Target="../media/image64.jpeg"/><Relationship Id="rId7" Type="http://schemas.openxmlformats.org/officeDocument/2006/relationships/image" Target="../media/image44.jpeg"/><Relationship Id="rId12" Type="http://schemas.openxmlformats.org/officeDocument/2006/relationships/image" Target="../media/image49.jpeg"/><Relationship Id="rId17" Type="http://schemas.openxmlformats.org/officeDocument/2006/relationships/image" Target="../media/image60.png"/><Relationship Id="rId25" Type="http://schemas.openxmlformats.org/officeDocument/2006/relationships/image" Target="../media/image52.png"/><Relationship Id="rId2" Type="http://schemas.openxmlformats.org/officeDocument/2006/relationships/notesSlide" Target="../notesSlides/notesSlide19.xml"/><Relationship Id="rId16" Type="http://schemas.openxmlformats.org/officeDocument/2006/relationships/image" Target="../media/image53.png"/><Relationship Id="rId20"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5.jpeg"/><Relationship Id="rId5" Type="http://schemas.openxmlformats.org/officeDocument/2006/relationships/image" Target="../media/image42.png"/><Relationship Id="rId15" Type="http://schemas.openxmlformats.org/officeDocument/2006/relationships/image" Target="../media/image62.jpeg"/><Relationship Id="rId23" Type="http://schemas.openxmlformats.org/officeDocument/2006/relationships/image" Target="../media/image57.png"/><Relationship Id="rId10" Type="http://schemas.openxmlformats.org/officeDocument/2006/relationships/image" Target="../media/image47.png"/><Relationship Id="rId19"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61.jpeg"/><Relationship Id="rId14" Type="http://schemas.openxmlformats.org/officeDocument/2006/relationships/image" Target="../media/image51.png"/><Relationship Id="rId22" Type="http://schemas.openxmlformats.org/officeDocument/2006/relationships/image" Target="../media/image56.jpeg"/></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jpeg"/><Relationship Id="rId18" Type="http://schemas.openxmlformats.org/officeDocument/2006/relationships/image" Target="../media/image55.png"/><Relationship Id="rId3" Type="http://schemas.openxmlformats.org/officeDocument/2006/relationships/image" Target="../media/image40.png"/><Relationship Id="rId21" Type="http://schemas.openxmlformats.org/officeDocument/2006/relationships/image" Target="../media/image48.png"/><Relationship Id="rId7" Type="http://schemas.openxmlformats.org/officeDocument/2006/relationships/image" Target="../media/image57.png"/><Relationship Id="rId12" Type="http://schemas.openxmlformats.org/officeDocument/2006/relationships/image" Target="../media/image58.png"/><Relationship Id="rId17" Type="http://schemas.openxmlformats.org/officeDocument/2006/relationships/image" Target="../media/image60.png"/><Relationship Id="rId2" Type="http://schemas.openxmlformats.org/officeDocument/2006/relationships/notesSlide" Target="../notesSlides/notesSlide20.xml"/><Relationship Id="rId16" Type="http://schemas.openxmlformats.org/officeDocument/2006/relationships/image" Target="../media/image53.png"/><Relationship Id="rId20" Type="http://schemas.openxmlformats.org/officeDocument/2006/relationships/image" Target="../media/image47.png"/><Relationship Id="rId1" Type="http://schemas.openxmlformats.org/officeDocument/2006/relationships/slideLayout" Target="../slideLayouts/slideLayout13.xml"/><Relationship Id="rId6" Type="http://schemas.openxmlformats.org/officeDocument/2006/relationships/image" Target="../media/image43.png"/><Relationship Id="rId11" Type="http://schemas.openxmlformats.org/officeDocument/2006/relationships/image" Target="../media/image67.jpeg"/><Relationship Id="rId5" Type="http://schemas.openxmlformats.org/officeDocument/2006/relationships/image" Target="../media/image42.png"/><Relationship Id="rId15" Type="http://schemas.openxmlformats.org/officeDocument/2006/relationships/image" Target="../media/image52.png"/><Relationship Id="rId10" Type="http://schemas.openxmlformats.org/officeDocument/2006/relationships/image" Target="../media/image66.jpeg"/><Relationship Id="rId19" Type="http://schemas.openxmlformats.org/officeDocument/2006/relationships/image" Target="../media/image68.jpe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png"/><Relationship Id="rId22" Type="http://schemas.openxmlformats.org/officeDocument/2006/relationships/image" Target="../media/image59.jpe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4.png"/><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46.xml"/><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4.pn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90.jpeg"/><Relationship Id="rId18" Type="http://schemas.openxmlformats.org/officeDocument/2006/relationships/image" Target="../media/image51.png"/><Relationship Id="rId3" Type="http://schemas.openxmlformats.org/officeDocument/2006/relationships/image" Target="../media/image85.png"/><Relationship Id="rId7" Type="http://schemas.openxmlformats.org/officeDocument/2006/relationships/image" Target="../media/image44.jpeg"/><Relationship Id="rId12" Type="http://schemas.openxmlformats.org/officeDocument/2006/relationships/image" Target="../media/image58.png"/><Relationship Id="rId17" Type="http://schemas.openxmlformats.org/officeDocument/2006/relationships/image" Target="../media/image93.jpeg"/><Relationship Id="rId2" Type="http://schemas.openxmlformats.org/officeDocument/2006/relationships/notesSlide" Target="../notesSlides/notesSlide25.xml"/><Relationship Id="rId16" Type="http://schemas.openxmlformats.org/officeDocument/2006/relationships/image" Target="../media/image92.jpeg"/><Relationship Id="rId1" Type="http://schemas.openxmlformats.org/officeDocument/2006/relationships/slideLayout" Target="../slideLayouts/slideLayout46.xml"/><Relationship Id="rId6" Type="http://schemas.openxmlformats.org/officeDocument/2006/relationships/image" Target="../media/image43.png"/><Relationship Id="rId11" Type="http://schemas.openxmlformats.org/officeDocument/2006/relationships/image" Target="../media/image89.png"/><Relationship Id="rId5" Type="http://schemas.openxmlformats.org/officeDocument/2006/relationships/image" Target="../media/image87.jpeg"/><Relationship Id="rId15" Type="http://schemas.openxmlformats.org/officeDocument/2006/relationships/image" Target="../media/image54.jpeg"/><Relationship Id="rId10" Type="http://schemas.openxmlformats.org/officeDocument/2006/relationships/image" Target="../media/image47.png"/><Relationship Id="rId4" Type="http://schemas.openxmlformats.org/officeDocument/2006/relationships/image" Target="../media/image86.jpeg"/><Relationship Id="rId9" Type="http://schemas.openxmlformats.org/officeDocument/2006/relationships/image" Target="../media/image88.jpeg"/><Relationship Id="rId14" Type="http://schemas.openxmlformats.org/officeDocument/2006/relationships/image" Target="../media/image91.png"/></Relationships>
</file>

<file path=ppt/slides/_rels/slide48.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26.xml"/><Relationship Id="rId1" Type="http://schemas.openxmlformats.org/officeDocument/2006/relationships/slideLayout" Target="../slideLayouts/slideLayout46.xml"/><Relationship Id="rId6" Type="http://schemas.openxmlformats.org/officeDocument/2006/relationships/image" Target="../media/image97.jpeg"/><Relationship Id="rId5" Type="http://schemas.openxmlformats.org/officeDocument/2006/relationships/image" Target="../media/image96.jpeg"/><Relationship Id="rId10" Type="http://schemas.openxmlformats.org/officeDocument/2006/relationships/image" Target="../media/image101.png"/><Relationship Id="rId4" Type="http://schemas.openxmlformats.org/officeDocument/2006/relationships/image" Target="../media/image95.jpeg"/><Relationship Id="rId9" Type="http://schemas.openxmlformats.org/officeDocument/2006/relationships/image" Target="../media/image100.png"/></Relationships>
</file>

<file path=ppt/slides/_rels/slide4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4.png"/><Relationship Id="rId4" Type="http://schemas.openxmlformats.org/officeDocument/2006/relationships/notesSlide" Target="../notesSlides/notesSlide27.xml"/></Relationships>
</file>

<file path=ppt/slides/_rels/slide5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6.png"/><Relationship Id="rId4" Type="http://schemas.openxmlformats.org/officeDocument/2006/relationships/notesSlide" Target="../notesSlides/notesSlide2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57.xml.rels><?xml version="1.0" encoding="UTF-8" standalone="yes"?>
<Relationships xmlns="http://schemas.openxmlformats.org/package/2006/relationships"><Relationship Id="rId8" Type="http://schemas.openxmlformats.org/officeDocument/2006/relationships/notesSlide" Target="../notesSlides/notesSlide29.xml"/><Relationship Id="rId3" Type="http://schemas.openxmlformats.org/officeDocument/2006/relationships/tags" Target="../tags/tag6.xml"/><Relationship Id="rId7" Type="http://schemas.openxmlformats.org/officeDocument/2006/relationships/slideLayout" Target="../slideLayouts/slideLayout4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image" Target="../media/image109.png"/><Relationship Id="rId5" Type="http://schemas.openxmlformats.org/officeDocument/2006/relationships/tags" Target="../tags/tag8.xml"/><Relationship Id="rId10" Type="http://schemas.openxmlformats.org/officeDocument/2006/relationships/image" Target="../media/image108.png"/><Relationship Id="rId4" Type="http://schemas.openxmlformats.org/officeDocument/2006/relationships/tags" Target="../tags/tag7.xml"/><Relationship Id="rId9" Type="http://schemas.openxmlformats.org/officeDocument/2006/relationships/image" Target="../media/image107.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10.png"/><Relationship Id="rId4" Type="http://schemas.openxmlformats.org/officeDocument/2006/relationships/notesSlide" Target="../notesSlides/notesSlide30.xml"/></Relationships>
</file>

<file path=ppt/slides/_rels/slide5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12.jpeg"/><Relationship Id="rId7" Type="http://schemas.openxmlformats.org/officeDocument/2006/relationships/image" Target="../media/image28.png"/><Relationship Id="rId2" Type="http://schemas.openxmlformats.org/officeDocument/2006/relationships/image" Target="../media/image111.jpeg"/><Relationship Id="rId1" Type="http://schemas.openxmlformats.org/officeDocument/2006/relationships/slideLayout" Target="../slideLayouts/slideLayout46.xml"/><Relationship Id="rId6" Type="http://schemas.openxmlformats.org/officeDocument/2006/relationships/image" Target="../media/image27.png"/><Relationship Id="rId11" Type="http://schemas.openxmlformats.org/officeDocument/2006/relationships/image" Target="../media/image114.gif"/><Relationship Id="rId5" Type="http://schemas.openxmlformats.org/officeDocument/2006/relationships/image" Target="../media/image26.png"/><Relationship Id="rId10" Type="http://schemas.openxmlformats.org/officeDocument/2006/relationships/image" Target="../media/image113.jpeg"/><Relationship Id="rId4" Type="http://schemas.openxmlformats.org/officeDocument/2006/relationships/image" Target="../media/image24.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5.wmf"/><Relationship Id="rId5" Type="http://schemas.openxmlformats.org/officeDocument/2006/relationships/oleObject" Target="../embeddings/oleObject2.bin"/><Relationship Id="rId4" Type="http://schemas.openxmlformats.org/officeDocument/2006/relationships/image" Target="../media/image4.wmf"/></Relationships>
</file>

<file path=ppt/slides/_rels/slide6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jpg"/><Relationship Id="rId7" Type="http://schemas.openxmlformats.org/officeDocument/2006/relationships/image" Target="../media/image119.jpg"/><Relationship Id="rId2" Type="http://schemas.openxmlformats.org/officeDocument/2006/relationships/notesSlide" Target="../notesSlides/notesSlide31.xml"/><Relationship Id="rId1" Type="http://schemas.openxmlformats.org/officeDocument/2006/relationships/slideLayout" Target="../slideLayouts/slideLayout50.xml"/><Relationship Id="rId6" Type="http://schemas.openxmlformats.org/officeDocument/2006/relationships/image" Target="../media/image118.png"/><Relationship Id="rId5" Type="http://schemas.openxmlformats.org/officeDocument/2006/relationships/image" Target="../media/image117.jpg"/><Relationship Id="rId4" Type="http://schemas.openxmlformats.org/officeDocument/2006/relationships/image" Target="../media/image116.jpg"/><Relationship Id="rId9" Type="http://schemas.openxmlformats.org/officeDocument/2006/relationships/image" Target="../media/image121.svg"/></Relationships>
</file>

<file path=ppt/slides/_rels/slide61.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9.jpg"/><Relationship Id="rId7" Type="http://schemas.openxmlformats.org/officeDocument/2006/relationships/image" Target="../media/image118.png"/><Relationship Id="rId2" Type="http://schemas.openxmlformats.org/officeDocument/2006/relationships/notesSlide" Target="../notesSlides/notesSlide32.xml"/><Relationship Id="rId1" Type="http://schemas.openxmlformats.org/officeDocument/2006/relationships/slideLayout" Target="../slideLayouts/slideLayout50.xml"/><Relationship Id="rId6" Type="http://schemas.openxmlformats.org/officeDocument/2006/relationships/image" Target="../media/image117.jpg"/><Relationship Id="rId5" Type="http://schemas.openxmlformats.org/officeDocument/2006/relationships/image" Target="../media/image116.jpg"/><Relationship Id="rId4" Type="http://schemas.openxmlformats.org/officeDocument/2006/relationships/image" Target="../media/image115.jpg"/><Relationship Id="rId9" Type="http://schemas.openxmlformats.org/officeDocument/2006/relationships/image" Target="../media/image121.svg"/></Relationships>
</file>

<file path=ppt/slides/_rels/slide62.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5.jpg"/><Relationship Id="rId7" Type="http://schemas.openxmlformats.org/officeDocument/2006/relationships/image" Target="../media/image118.png"/><Relationship Id="rId2" Type="http://schemas.openxmlformats.org/officeDocument/2006/relationships/notesSlide" Target="../notesSlides/notesSlide33.xml"/><Relationship Id="rId1" Type="http://schemas.openxmlformats.org/officeDocument/2006/relationships/slideLayout" Target="../slideLayouts/slideLayout50.xml"/><Relationship Id="rId6" Type="http://schemas.openxmlformats.org/officeDocument/2006/relationships/image" Target="../media/image119.jpg"/><Relationship Id="rId5" Type="http://schemas.openxmlformats.org/officeDocument/2006/relationships/image" Target="../media/image117.jpg"/><Relationship Id="rId10" Type="http://schemas.openxmlformats.org/officeDocument/2006/relationships/image" Target="../media/image121.svg"/><Relationship Id="rId4" Type="http://schemas.openxmlformats.org/officeDocument/2006/relationships/image" Target="../media/image116.jpg"/><Relationship Id="rId9" Type="http://schemas.openxmlformats.org/officeDocument/2006/relationships/image" Target="../media/image120.png"/></Relationships>
</file>

<file path=ppt/slides/_rels/slide63.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5.jpg"/><Relationship Id="rId7" Type="http://schemas.openxmlformats.org/officeDocument/2006/relationships/image" Target="../media/image118.png"/><Relationship Id="rId2" Type="http://schemas.openxmlformats.org/officeDocument/2006/relationships/notesSlide" Target="../notesSlides/notesSlide34.xml"/><Relationship Id="rId1" Type="http://schemas.openxmlformats.org/officeDocument/2006/relationships/slideLayout" Target="../slideLayouts/slideLayout50.xml"/><Relationship Id="rId6" Type="http://schemas.openxmlformats.org/officeDocument/2006/relationships/image" Target="../media/image119.jpg"/><Relationship Id="rId5" Type="http://schemas.openxmlformats.org/officeDocument/2006/relationships/image" Target="../media/image117.jpg"/><Relationship Id="rId10" Type="http://schemas.openxmlformats.org/officeDocument/2006/relationships/image" Target="../media/image121.svg"/><Relationship Id="rId4" Type="http://schemas.openxmlformats.org/officeDocument/2006/relationships/image" Target="../media/image116.jpg"/><Relationship Id="rId9" Type="http://schemas.openxmlformats.org/officeDocument/2006/relationships/image" Target="../media/image120.png"/></Relationships>
</file>

<file path=ppt/slides/_rels/slide64.xml.rels><?xml version="1.0" encoding="UTF-8" standalone="yes"?>
<Relationships xmlns="http://schemas.openxmlformats.org/package/2006/relationships"><Relationship Id="rId8" Type="http://schemas.openxmlformats.org/officeDocument/2006/relationships/image" Target="../media/image119.jpg"/><Relationship Id="rId3" Type="http://schemas.openxmlformats.org/officeDocument/2006/relationships/image" Target="../media/image120.png"/><Relationship Id="rId7" Type="http://schemas.openxmlformats.org/officeDocument/2006/relationships/image" Target="../media/image117.jpg"/><Relationship Id="rId2" Type="http://schemas.openxmlformats.org/officeDocument/2006/relationships/notesSlide" Target="../notesSlides/notesSlide35.xml"/><Relationship Id="rId1" Type="http://schemas.openxmlformats.org/officeDocument/2006/relationships/slideLayout" Target="../slideLayouts/slideLayout50.xml"/><Relationship Id="rId6" Type="http://schemas.openxmlformats.org/officeDocument/2006/relationships/image" Target="../media/image116.jpg"/><Relationship Id="rId5" Type="http://schemas.openxmlformats.org/officeDocument/2006/relationships/image" Target="../media/image115.jpg"/><Relationship Id="rId10" Type="http://schemas.openxmlformats.org/officeDocument/2006/relationships/image" Target="../media/image122.png"/><Relationship Id="rId4" Type="http://schemas.openxmlformats.org/officeDocument/2006/relationships/image" Target="../media/image121.svg"/><Relationship Id="rId9" Type="http://schemas.openxmlformats.org/officeDocument/2006/relationships/image" Target="../media/image11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tags" Target="../tags/tag22.xml"/><Relationship Id="rId18" Type="http://schemas.openxmlformats.org/officeDocument/2006/relationships/tags" Target="../tags/tag27.xml"/><Relationship Id="rId26" Type="http://schemas.openxmlformats.org/officeDocument/2006/relationships/tags" Target="../tags/tag35.xml"/><Relationship Id="rId3" Type="http://schemas.openxmlformats.org/officeDocument/2006/relationships/tags" Target="../tags/tag12.xml"/><Relationship Id="rId21" Type="http://schemas.openxmlformats.org/officeDocument/2006/relationships/tags" Target="../tags/tag30.xml"/><Relationship Id="rId7" Type="http://schemas.openxmlformats.org/officeDocument/2006/relationships/tags" Target="../tags/tag16.xml"/><Relationship Id="rId12" Type="http://schemas.openxmlformats.org/officeDocument/2006/relationships/tags" Target="../tags/tag21.xml"/><Relationship Id="rId17" Type="http://schemas.openxmlformats.org/officeDocument/2006/relationships/tags" Target="../tags/tag26.xml"/><Relationship Id="rId25" Type="http://schemas.openxmlformats.org/officeDocument/2006/relationships/tags" Target="../tags/tag34.xml"/><Relationship Id="rId2" Type="http://schemas.openxmlformats.org/officeDocument/2006/relationships/tags" Target="../tags/tag11.xml"/><Relationship Id="rId16" Type="http://schemas.openxmlformats.org/officeDocument/2006/relationships/tags" Target="../tags/tag25.xml"/><Relationship Id="rId20" Type="http://schemas.openxmlformats.org/officeDocument/2006/relationships/tags" Target="../tags/tag29.xml"/><Relationship Id="rId29" Type="http://schemas.openxmlformats.org/officeDocument/2006/relationships/notesSlide" Target="../notesSlides/notesSlide37.xml"/><Relationship Id="rId1" Type="http://schemas.openxmlformats.org/officeDocument/2006/relationships/tags" Target="../tags/tag10.xml"/><Relationship Id="rId6" Type="http://schemas.openxmlformats.org/officeDocument/2006/relationships/tags" Target="../tags/tag15.xml"/><Relationship Id="rId11" Type="http://schemas.openxmlformats.org/officeDocument/2006/relationships/tags" Target="../tags/tag20.xml"/><Relationship Id="rId24" Type="http://schemas.openxmlformats.org/officeDocument/2006/relationships/tags" Target="../tags/tag33.xml"/><Relationship Id="rId5" Type="http://schemas.openxmlformats.org/officeDocument/2006/relationships/tags" Target="../tags/tag14.xml"/><Relationship Id="rId15" Type="http://schemas.openxmlformats.org/officeDocument/2006/relationships/tags" Target="../tags/tag24.xml"/><Relationship Id="rId23" Type="http://schemas.openxmlformats.org/officeDocument/2006/relationships/tags" Target="../tags/tag32.xml"/><Relationship Id="rId28" Type="http://schemas.openxmlformats.org/officeDocument/2006/relationships/slideLayout" Target="../slideLayouts/slideLayout46.xml"/><Relationship Id="rId10" Type="http://schemas.openxmlformats.org/officeDocument/2006/relationships/tags" Target="../tags/tag19.xml"/><Relationship Id="rId19" Type="http://schemas.openxmlformats.org/officeDocument/2006/relationships/tags" Target="../tags/tag28.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tags" Target="../tags/tag23.xml"/><Relationship Id="rId22" Type="http://schemas.openxmlformats.org/officeDocument/2006/relationships/tags" Target="../tags/tag31.xml"/><Relationship Id="rId27" Type="http://schemas.openxmlformats.org/officeDocument/2006/relationships/tags" Target="../tags/tag36.xml"/></Relationships>
</file>

<file path=ppt/slides/_rels/slide6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tif"/><Relationship Id="rId1" Type="http://schemas.openxmlformats.org/officeDocument/2006/relationships/slideLayout" Target="../slideLayouts/slideLayout57.xml"/><Relationship Id="rId4" Type="http://schemas.openxmlformats.org/officeDocument/2006/relationships/image" Target="../media/image125.png"/></Relationships>
</file>

<file path=ppt/slides/_rels/slide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tif"/><Relationship Id="rId1" Type="http://schemas.openxmlformats.org/officeDocument/2006/relationships/slideLayout" Target="../slideLayouts/slideLayout57.xml"/><Relationship Id="rId4" Type="http://schemas.openxmlformats.org/officeDocument/2006/relationships/image" Target="../media/image125.png"/></Relationships>
</file>

<file path=ppt/slides/_rels/slide69.xml.rels><?xml version="1.0" encoding="UTF-8" standalone="yes"?>
<Relationships xmlns="http://schemas.openxmlformats.org/package/2006/relationships"><Relationship Id="rId8" Type="http://schemas.openxmlformats.org/officeDocument/2006/relationships/image" Target="../media/image131.tif"/><Relationship Id="rId3" Type="http://schemas.openxmlformats.org/officeDocument/2006/relationships/image" Target="../media/image126.png"/><Relationship Id="rId7" Type="http://schemas.openxmlformats.org/officeDocument/2006/relationships/image" Target="../media/image130.tif"/><Relationship Id="rId2" Type="http://schemas.openxmlformats.org/officeDocument/2006/relationships/image" Target="../media/image125.png"/><Relationship Id="rId1" Type="http://schemas.openxmlformats.org/officeDocument/2006/relationships/slideLayout" Target="../slideLayouts/slideLayout57.xml"/><Relationship Id="rId6" Type="http://schemas.openxmlformats.org/officeDocument/2006/relationships/image" Target="../media/image129.png"/><Relationship Id="rId11" Type="http://schemas.openxmlformats.org/officeDocument/2006/relationships/image" Target="../media/image124.png"/><Relationship Id="rId5" Type="http://schemas.openxmlformats.org/officeDocument/2006/relationships/image" Target="../media/image128.png"/><Relationship Id="rId10" Type="http://schemas.openxmlformats.org/officeDocument/2006/relationships/image" Target="../media/image133.tif"/><Relationship Id="rId4" Type="http://schemas.openxmlformats.org/officeDocument/2006/relationships/image" Target="../media/image127.png"/><Relationship Id="rId9" Type="http://schemas.openxmlformats.org/officeDocument/2006/relationships/image" Target="../media/image132.ti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3" Type="http://schemas.openxmlformats.org/officeDocument/2006/relationships/hyperlink" Target="http://www.cs.washington.edu/homes/seitz/papers/kutu-ijcv00.pdf" TargetMode="External"/><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0.xml"/><Relationship Id="rId1" Type="http://schemas.openxmlformats.org/officeDocument/2006/relationships/slideLayout" Target="../slideLayouts/slideLayout46.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s://github.com/colmap/colmap" TargetMode="External"/><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3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wmf"/><Relationship Id="rId5" Type="http://schemas.openxmlformats.org/officeDocument/2006/relationships/oleObject" Target="../embeddings/oleObject3.bin"/><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oleObject" Target="../embeddings/oleObject5.bin"/><Relationship Id="rId5" Type="http://schemas.openxmlformats.org/officeDocument/2006/relationships/image" Target="../media/image9.wmf"/><Relationship Id="rId4" Type="http://schemas.openxmlformats.org/officeDocument/2006/relationships/oleObject" Target="../embeddings/oleObject4.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5746" name="Rectangle 2"/>
          <p:cNvSpPr>
            <a:spLocks noGrp="1" noChangeArrowheads="1"/>
          </p:cNvSpPr>
          <p:nvPr>
            <p:ph type="title"/>
          </p:nvPr>
        </p:nvSpPr>
        <p:spPr>
          <a:xfrm>
            <a:off x="457200" y="-21771"/>
            <a:ext cx="8648897" cy="1647782"/>
          </a:xfrm>
        </p:spPr>
        <p:txBody>
          <a:bodyPr>
            <a:noAutofit/>
          </a:bodyPr>
          <a:lstStyle/>
          <a:p>
            <a:r>
              <a:rPr lang="en-US" sz="4800" dirty="0" err="1"/>
              <a:t>SfM</a:t>
            </a:r>
            <a:r>
              <a:rPr lang="en-US" sz="4800" dirty="0"/>
              <a:t> / MVS / </a:t>
            </a:r>
            <a:r>
              <a:rPr lang="en-US" sz="4800" dirty="0" err="1"/>
              <a:t>NeRF</a:t>
            </a:r>
            <a:r>
              <a:rPr lang="en-US" sz="4800" dirty="0"/>
              <a:t>..</a:t>
            </a:r>
          </a:p>
        </p:txBody>
      </p:sp>
      <p:sp>
        <p:nvSpPr>
          <p:cNvPr id="2" name="TextBox 1">
            <a:extLst>
              <a:ext uri="{FF2B5EF4-FFF2-40B4-BE49-F238E27FC236}">
                <a16:creationId xmlns:a16="http://schemas.microsoft.com/office/drawing/2014/main" id="{279F4997-06D4-C946-8DCE-D9A36B987DE7}"/>
              </a:ext>
            </a:extLst>
          </p:cNvPr>
          <p:cNvSpPr txBox="1"/>
          <p:nvPr/>
        </p:nvSpPr>
        <p:spPr>
          <a:xfrm>
            <a:off x="68702" y="4543381"/>
            <a:ext cx="1988698" cy="1754326"/>
          </a:xfrm>
          <a:prstGeom prst="rect">
            <a:avLst/>
          </a:prstGeom>
          <a:noFill/>
        </p:spPr>
        <p:txBody>
          <a:bodyPr wrap="square" rtlCol="0">
            <a:spAutoFit/>
          </a:bodyPr>
          <a:lstStyle/>
          <a:p>
            <a:r>
              <a:rPr lang="en-US" dirty="0"/>
              <a:t>A lot of slides from Noah Snavely + </a:t>
            </a:r>
            <a:br>
              <a:rPr lang="en-US" dirty="0"/>
            </a:br>
            <a:r>
              <a:rPr lang="en-US" dirty="0"/>
              <a:t>Shree Nayar’s YT series: First principals of Computer Vision</a:t>
            </a:r>
          </a:p>
        </p:txBody>
      </p:sp>
      <p:pic>
        <p:nvPicPr>
          <p:cNvPr id="6" name="Picture 5">
            <a:extLst>
              <a:ext uri="{FF2B5EF4-FFF2-40B4-BE49-F238E27FC236}">
                <a16:creationId xmlns:a16="http://schemas.microsoft.com/office/drawing/2014/main" id="{F36810FE-5A6B-884F-8B56-C5B38CBEB467}"/>
              </a:ext>
            </a:extLst>
          </p:cNvPr>
          <p:cNvPicPr>
            <a:picLocks noChangeAspect="1"/>
          </p:cNvPicPr>
          <p:nvPr/>
        </p:nvPicPr>
        <p:blipFill>
          <a:blip r:embed="rId3"/>
          <a:stretch>
            <a:fillRect/>
          </a:stretch>
        </p:blipFill>
        <p:spPr>
          <a:xfrm>
            <a:off x="68702" y="1828800"/>
            <a:ext cx="9037395" cy="2714581"/>
          </a:xfrm>
          <a:prstGeom prst="rect">
            <a:avLst/>
          </a:prstGeom>
        </p:spPr>
      </p:pic>
      <p:sp>
        <p:nvSpPr>
          <p:cNvPr id="4" name="Text Box 4">
            <a:extLst>
              <a:ext uri="{FF2B5EF4-FFF2-40B4-BE49-F238E27FC236}">
                <a16:creationId xmlns:a16="http://schemas.microsoft.com/office/drawing/2014/main" id="{F192630F-3C9D-D871-B30B-3DE67B79B9FB}"/>
              </a:ext>
            </a:extLst>
          </p:cNvPr>
          <p:cNvSpPr txBox="1">
            <a:spLocks noChangeArrowheads="1"/>
          </p:cNvSpPr>
          <p:nvPr/>
        </p:nvSpPr>
        <p:spPr bwMode="auto">
          <a:xfrm>
            <a:off x="1158864" y="6027003"/>
            <a:ext cx="79851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r" eaLnBrk="1" hangingPunct="1">
              <a:spcBef>
                <a:spcPct val="0"/>
              </a:spcBef>
            </a:pPr>
            <a:r>
              <a:rPr lang="en-US" altLang="en-US" dirty="0"/>
              <a:t>CS180: Intro to Computer Vision and Comp. Photo</a:t>
            </a:r>
          </a:p>
          <a:p>
            <a:pPr algn="r" eaLnBrk="1" hangingPunct="1">
              <a:spcBef>
                <a:spcPct val="0"/>
              </a:spcBef>
            </a:pPr>
            <a:r>
              <a:rPr lang="en-US" altLang="en-US" dirty="0"/>
              <a:t>Angjoo Kanazawa &amp; Alexei </a:t>
            </a:r>
            <a:r>
              <a:rPr lang="en-US" altLang="en-US" dirty="0" err="1"/>
              <a:t>Efros</a:t>
            </a:r>
            <a:r>
              <a:rPr lang="en-US" altLang="en-US" dirty="0"/>
              <a:t>, UC Berkeley, Fall 2025</a:t>
            </a:r>
          </a:p>
        </p:txBody>
      </p:sp>
    </p:spTree>
    <p:extLst>
      <p:ext uri="{BB962C8B-B14F-4D97-AF65-F5344CB8AC3E}">
        <p14:creationId xmlns:p14="http://schemas.microsoft.com/office/powerpoint/2010/main" val="4237661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Can we factorize M back to K [R | T]?</a:t>
            </a:r>
          </a:p>
        </p:txBody>
      </p:sp>
      <p:sp>
        <p:nvSpPr>
          <p:cNvPr id="3" name="Content Placeholder 2"/>
          <p:cNvSpPr>
            <a:spLocks noGrp="1"/>
          </p:cNvSpPr>
          <p:nvPr>
            <p:ph idx="1"/>
          </p:nvPr>
        </p:nvSpPr>
        <p:spPr>
          <a:xfrm>
            <a:off x="457200" y="990600"/>
            <a:ext cx="8229600" cy="6019800"/>
          </a:xfrm>
        </p:spPr>
        <p:txBody>
          <a:bodyPr>
            <a:normAutofit fontScale="92500"/>
          </a:bodyPr>
          <a:lstStyle/>
          <a:p>
            <a:r>
              <a:rPr lang="en-US" dirty="0"/>
              <a:t>Yes. </a:t>
            </a:r>
          </a:p>
          <a:p>
            <a:r>
              <a:rPr lang="en-US" dirty="0"/>
              <a:t>Why? because K and R have a very special form:</a:t>
            </a:r>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r>
              <a:rPr lang="en-US" dirty="0"/>
              <a:t>QR decomposition</a:t>
            </a:r>
          </a:p>
          <a:p>
            <a:r>
              <a:rPr lang="en-US" dirty="0"/>
              <a:t>Practically, use camera calibration packages (there is a good one in OpenCV)</a:t>
            </a:r>
          </a:p>
          <a:p>
            <a:endParaRPr lang="en-US" dirty="0"/>
          </a:p>
        </p:txBody>
      </p:sp>
      <p:pic>
        <p:nvPicPr>
          <p:cNvPr id="5" name="Picture 4">
            <a:extLst>
              <a:ext uri="{FF2B5EF4-FFF2-40B4-BE49-F238E27FC236}">
                <a16:creationId xmlns:a16="http://schemas.microsoft.com/office/drawing/2014/main" id="{D8520D64-721B-BC4E-924B-D1632018F7AF}"/>
              </a:ext>
            </a:extLst>
          </p:cNvPr>
          <p:cNvPicPr>
            <a:picLocks noChangeAspect="1"/>
          </p:cNvPicPr>
          <p:nvPr/>
        </p:nvPicPr>
        <p:blipFill rotWithShape="1">
          <a:blip r:embed="rId3"/>
          <a:srcRect l="25510"/>
          <a:stretch/>
        </p:blipFill>
        <p:spPr>
          <a:xfrm>
            <a:off x="1676400" y="2895600"/>
            <a:ext cx="2781300" cy="1651000"/>
          </a:xfrm>
          <a:prstGeom prst="rect">
            <a:avLst/>
          </a:prstGeom>
        </p:spPr>
      </p:pic>
      <p:pic>
        <p:nvPicPr>
          <p:cNvPr id="6" name="Picture 5">
            <a:extLst>
              <a:ext uri="{FF2B5EF4-FFF2-40B4-BE49-F238E27FC236}">
                <a16:creationId xmlns:a16="http://schemas.microsoft.com/office/drawing/2014/main" id="{09795FCE-FF4F-724C-9761-A54B359166D3}"/>
              </a:ext>
            </a:extLst>
          </p:cNvPr>
          <p:cNvPicPr>
            <a:picLocks noChangeAspect="1"/>
          </p:cNvPicPr>
          <p:nvPr/>
        </p:nvPicPr>
        <p:blipFill>
          <a:blip r:embed="rId4"/>
          <a:stretch>
            <a:fillRect/>
          </a:stretch>
        </p:blipFill>
        <p:spPr>
          <a:xfrm>
            <a:off x="4494914" y="2883195"/>
            <a:ext cx="2997200" cy="1651000"/>
          </a:xfrm>
          <a:prstGeom prst="rect">
            <a:avLst/>
          </a:prstGeom>
        </p:spPr>
      </p:pic>
    </p:spTree>
    <p:extLst>
      <p:ext uri="{BB962C8B-B14F-4D97-AF65-F5344CB8AC3E}">
        <p14:creationId xmlns:p14="http://schemas.microsoft.com/office/powerpoint/2010/main" val="585793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4D92-6ED8-AF43-45F4-3AC0D141BB9D}"/>
              </a:ext>
            </a:extLst>
          </p:cNvPr>
          <p:cNvSpPr>
            <a:spLocks noGrp="1"/>
          </p:cNvSpPr>
          <p:nvPr>
            <p:ph type="title"/>
          </p:nvPr>
        </p:nvSpPr>
        <p:spPr/>
        <p:txBody>
          <a:bodyPr/>
          <a:lstStyle/>
          <a:p>
            <a:r>
              <a:rPr lang="en-JP" dirty="0"/>
              <a:t>Inserting a 3D known object…</a:t>
            </a:r>
          </a:p>
        </p:txBody>
      </p:sp>
      <p:sp>
        <p:nvSpPr>
          <p:cNvPr id="3" name="Content Placeholder 2">
            <a:extLst>
              <a:ext uri="{FF2B5EF4-FFF2-40B4-BE49-F238E27FC236}">
                <a16:creationId xmlns:a16="http://schemas.microsoft.com/office/drawing/2014/main" id="{C0F8C444-32DA-240B-50B4-591096B7A42A}"/>
              </a:ext>
            </a:extLst>
          </p:cNvPr>
          <p:cNvSpPr>
            <a:spLocks noGrp="1"/>
          </p:cNvSpPr>
          <p:nvPr>
            <p:ph idx="1"/>
          </p:nvPr>
        </p:nvSpPr>
        <p:spPr/>
        <p:txBody>
          <a:bodyPr>
            <a:normAutofit fontScale="85000" lnSpcReduction="10000"/>
          </a:bodyPr>
          <a:lstStyle/>
          <a:p>
            <a:r>
              <a:rPr lang="en-JP" dirty="0"/>
              <a:t>Also called “</a:t>
            </a:r>
            <a:r>
              <a:rPr lang="en-US" dirty="0" err="1"/>
              <a:t>Tsai’scalibration</a:t>
            </a:r>
            <a:r>
              <a:rPr lang="en-US" dirty="0"/>
              <a:t>” requires non-coplanar 3D points, </a:t>
            </a:r>
            <a:r>
              <a:rPr lang="en-JP" dirty="0"/>
              <a:t>is not very practical…</a:t>
            </a:r>
          </a:p>
          <a:p>
            <a:r>
              <a:rPr lang="en-JP" dirty="0"/>
              <a:t>Modern day calibration uses a planar calibration target</a:t>
            </a:r>
          </a:p>
          <a:p>
            <a:endParaRPr lang="en-JP" dirty="0"/>
          </a:p>
          <a:p>
            <a:endParaRPr lang="en-JP" dirty="0"/>
          </a:p>
          <a:p>
            <a:endParaRPr lang="en-JP" dirty="0"/>
          </a:p>
          <a:p>
            <a:endParaRPr lang="en-JP" dirty="0"/>
          </a:p>
          <a:p>
            <a:endParaRPr lang="en-JP" dirty="0"/>
          </a:p>
          <a:p>
            <a:r>
              <a:rPr lang="en-JP" dirty="0"/>
              <a:t>Developed in 2000 by Zhang at Microsoft research</a:t>
            </a:r>
          </a:p>
        </p:txBody>
      </p:sp>
      <p:sp>
        <p:nvSpPr>
          <p:cNvPr id="5" name="TextBox 4">
            <a:extLst>
              <a:ext uri="{FF2B5EF4-FFF2-40B4-BE49-F238E27FC236}">
                <a16:creationId xmlns:a16="http://schemas.microsoft.com/office/drawing/2014/main" id="{AED00B7C-8D12-8E3E-435A-1BFCD002C060}"/>
              </a:ext>
            </a:extLst>
          </p:cNvPr>
          <p:cNvSpPr txBox="1"/>
          <p:nvPr/>
        </p:nvSpPr>
        <p:spPr>
          <a:xfrm>
            <a:off x="2438400" y="6211669"/>
            <a:ext cx="7162800" cy="646331"/>
          </a:xfrm>
          <a:prstGeom prst="rect">
            <a:avLst/>
          </a:prstGeom>
          <a:noFill/>
        </p:spPr>
        <p:txBody>
          <a:bodyPr wrap="square">
            <a:spAutoFit/>
          </a:bodyPr>
          <a:lstStyle/>
          <a:p>
            <a:r>
              <a:rPr lang="en-US" dirty="0"/>
              <a:t>Zhang, A flexible new technique for camera calibration, IEEE Transactions on Pattern Analysis and Machine Intelligence, 2000</a:t>
            </a:r>
            <a:endParaRPr lang="en-JP" dirty="0"/>
          </a:p>
        </p:txBody>
      </p:sp>
      <p:pic>
        <p:nvPicPr>
          <p:cNvPr id="6" name="Picture 5">
            <a:extLst>
              <a:ext uri="{FF2B5EF4-FFF2-40B4-BE49-F238E27FC236}">
                <a16:creationId xmlns:a16="http://schemas.microsoft.com/office/drawing/2014/main" id="{EE97162F-0CB7-5CEC-4B5A-80FA839F108A}"/>
              </a:ext>
            </a:extLst>
          </p:cNvPr>
          <p:cNvPicPr>
            <a:picLocks noChangeAspect="1"/>
          </p:cNvPicPr>
          <p:nvPr/>
        </p:nvPicPr>
        <p:blipFill>
          <a:blip r:embed="rId2"/>
          <a:stretch>
            <a:fillRect/>
          </a:stretch>
        </p:blipFill>
        <p:spPr>
          <a:xfrm>
            <a:off x="914400" y="2819400"/>
            <a:ext cx="6789821" cy="2355879"/>
          </a:xfrm>
          <a:prstGeom prst="rect">
            <a:avLst/>
          </a:prstGeom>
        </p:spPr>
      </p:pic>
    </p:spTree>
    <p:extLst>
      <p:ext uri="{BB962C8B-B14F-4D97-AF65-F5344CB8AC3E}">
        <p14:creationId xmlns:p14="http://schemas.microsoft.com/office/powerpoint/2010/main" val="261830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44075-6AEC-1417-B374-1AC26FFC0D5C}"/>
              </a:ext>
            </a:extLst>
          </p:cNvPr>
          <p:cNvSpPr>
            <a:spLocks noGrp="1"/>
          </p:cNvSpPr>
          <p:nvPr>
            <p:ph type="title"/>
          </p:nvPr>
        </p:nvSpPr>
        <p:spPr/>
        <p:txBody>
          <a:bodyPr>
            <a:normAutofit fontScale="90000"/>
          </a:bodyPr>
          <a:lstStyle/>
          <a:p>
            <a:r>
              <a:rPr lang="en-JP" dirty="0"/>
              <a:t>Doesn’t plane give you homography?</a:t>
            </a:r>
          </a:p>
        </p:txBody>
      </p:sp>
      <p:sp>
        <p:nvSpPr>
          <p:cNvPr id="3" name="Content Placeholder 2">
            <a:extLst>
              <a:ext uri="{FF2B5EF4-FFF2-40B4-BE49-F238E27FC236}">
                <a16:creationId xmlns:a16="http://schemas.microsoft.com/office/drawing/2014/main" id="{B03FA31A-A521-8E31-1FB4-8FEAEA5E364A}"/>
              </a:ext>
            </a:extLst>
          </p:cNvPr>
          <p:cNvSpPr>
            <a:spLocks noGrp="1"/>
          </p:cNvSpPr>
          <p:nvPr>
            <p:ph idx="1"/>
          </p:nvPr>
        </p:nvSpPr>
        <p:spPr/>
        <p:txBody>
          <a:bodyPr/>
          <a:lstStyle/>
          <a:p>
            <a:r>
              <a:rPr lang="en-JP" dirty="0"/>
              <a:t>Yes! If it’s a plane, it’s only a homography, so instead of recovering 3x4 matrix, you will recover 3x3 in Zhang’s method</a:t>
            </a:r>
          </a:p>
          <a:p>
            <a:r>
              <a:rPr lang="en-JP" dirty="0"/>
              <a:t>The 3x3 gives first two columns of R and T</a:t>
            </a:r>
          </a:p>
        </p:txBody>
      </p:sp>
      <p:pic>
        <p:nvPicPr>
          <p:cNvPr id="5" name="Picture 4" descr="A number and numbers in a row&#10;&#10;Description automatically generated with medium confidence">
            <a:extLst>
              <a:ext uri="{FF2B5EF4-FFF2-40B4-BE49-F238E27FC236}">
                <a16:creationId xmlns:a16="http://schemas.microsoft.com/office/drawing/2014/main" id="{654D2D58-1758-CE3B-9E44-55C2EF1F8B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4170544"/>
            <a:ext cx="6350000" cy="1968500"/>
          </a:xfrm>
          <a:prstGeom prst="rect">
            <a:avLst/>
          </a:prstGeom>
        </p:spPr>
      </p:pic>
    </p:spTree>
    <p:extLst>
      <p:ext uri="{BB962C8B-B14F-4D97-AF65-F5344CB8AC3E}">
        <p14:creationId xmlns:p14="http://schemas.microsoft.com/office/powerpoint/2010/main" val="79727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E7958-16D0-982C-B791-F515DB45357A}"/>
              </a:ext>
            </a:extLst>
          </p:cNvPr>
          <p:cNvSpPr>
            <a:spLocks noGrp="1"/>
          </p:cNvSpPr>
          <p:nvPr>
            <p:ph type="title"/>
          </p:nvPr>
        </p:nvSpPr>
        <p:spPr/>
        <p:txBody>
          <a:bodyPr/>
          <a:lstStyle/>
          <a:p>
            <a:r>
              <a:rPr lang="en-JP" dirty="0"/>
              <a:t>You will use Aruco tags</a:t>
            </a:r>
          </a:p>
        </p:txBody>
      </p:sp>
      <p:pic>
        <p:nvPicPr>
          <p:cNvPr id="4" name="Picture 2" descr="OpenCV: Detection of ArUco Markers">
            <a:extLst>
              <a:ext uri="{FF2B5EF4-FFF2-40B4-BE49-F238E27FC236}">
                <a16:creationId xmlns:a16="http://schemas.microsoft.com/office/drawing/2014/main" id="{CDD1805A-2272-DCFF-57A5-99E73E919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1371600"/>
            <a:ext cx="66294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147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DEE2-0429-9F3C-7B91-AC83994A575D}"/>
              </a:ext>
            </a:extLst>
          </p:cNvPr>
          <p:cNvSpPr>
            <a:spLocks noGrp="1"/>
          </p:cNvSpPr>
          <p:nvPr>
            <p:ph type="title"/>
          </p:nvPr>
        </p:nvSpPr>
        <p:spPr/>
        <p:txBody>
          <a:bodyPr/>
          <a:lstStyle/>
          <a:p>
            <a:r>
              <a:rPr lang="en-JP" dirty="0"/>
              <a:t>In practice: Step 0</a:t>
            </a:r>
          </a:p>
        </p:txBody>
      </p:sp>
      <p:sp>
        <p:nvSpPr>
          <p:cNvPr id="3" name="Content Placeholder 2">
            <a:extLst>
              <a:ext uri="{FF2B5EF4-FFF2-40B4-BE49-F238E27FC236}">
                <a16:creationId xmlns:a16="http://schemas.microsoft.com/office/drawing/2014/main" id="{8BF7BBEF-F39C-2E79-69E0-F877A811FE74}"/>
              </a:ext>
            </a:extLst>
          </p:cNvPr>
          <p:cNvSpPr>
            <a:spLocks noGrp="1"/>
          </p:cNvSpPr>
          <p:nvPr>
            <p:ph idx="1"/>
          </p:nvPr>
        </p:nvSpPr>
        <p:spPr>
          <a:xfrm>
            <a:off x="457200" y="1166018"/>
            <a:ext cx="8229600" cy="4525963"/>
          </a:xfrm>
        </p:spPr>
        <p:txBody>
          <a:bodyPr/>
          <a:lstStyle/>
          <a:p>
            <a:r>
              <a:rPr lang="en-JP" dirty="0"/>
              <a:t>Calibrate your intrinsics first, also estimates lens distortion (cv2.calibrateCamera)</a:t>
            </a:r>
          </a:p>
        </p:txBody>
      </p:sp>
      <p:pic>
        <p:nvPicPr>
          <p:cNvPr id="1026" name="Picture 2" descr="Calibrate a Camera | Camera Component">
            <a:extLst>
              <a:ext uri="{FF2B5EF4-FFF2-40B4-BE49-F238E27FC236}">
                <a16:creationId xmlns:a16="http://schemas.microsoft.com/office/drawing/2014/main" id="{1F24EB9A-4C7F-62A7-990E-75FD2917C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295066"/>
            <a:ext cx="6705600" cy="4541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951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64B6603-E169-9DC5-99FB-78AA075939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5815DC-732D-62A8-33B9-005DC71C49E3}"/>
              </a:ext>
            </a:extLst>
          </p:cNvPr>
          <p:cNvSpPr>
            <a:spLocks noGrp="1"/>
          </p:cNvSpPr>
          <p:nvPr>
            <p:ph type="title"/>
          </p:nvPr>
        </p:nvSpPr>
        <p:spPr/>
        <p:txBody>
          <a:bodyPr/>
          <a:lstStyle/>
          <a:p>
            <a:r>
              <a:rPr lang="en-JP" dirty="0"/>
              <a:t>Step 1: Undistort your image</a:t>
            </a:r>
          </a:p>
        </p:txBody>
      </p:sp>
      <p:pic>
        <p:nvPicPr>
          <p:cNvPr id="5" name="Picture 4">
            <a:extLst>
              <a:ext uri="{FF2B5EF4-FFF2-40B4-BE49-F238E27FC236}">
                <a16:creationId xmlns:a16="http://schemas.microsoft.com/office/drawing/2014/main" id="{ED69692D-FC3A-11C8-DDFC-69251832A691}"/>
              </a:ext>
            </a:extLst>
          </p:cNvPr>
          <p:cNvPicPr>
            <a:picLocks noChangeAspect="1"/>
          </p:cNvPicPr>
          <p:nvPr/>
        </p:nvPicPr>
        <p:blipFill>
          <a:blip r:embed="rId3"/>
          <a:stretch>
            <a:fillRect/>
          </a:stretch>
        </p:blipFill>
        <p:spPr>
          <a:xfrm>
            <a:off x="188495" y="1219200"/>
            <a:ext cx="9492417" cy="5181600"/>
          </a:xfrm>
          <a:prstGeom prst="rect">
            <a:avLst/>
          </a:prstGeom>
        </p:spPr>
      </p:pic>
    </p:spTree>
    <p:extLst>
      <p:ext uri="{BB962C8B-B14F-4D97-AF65-F5344CB8AC3E}">
        <p14:creationId xmlns:p14="http://schemas.microsoft.com/office/powerpoint/2010/main" val="2681486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B0F9-4BE1-AB31-62C4-C39DFB131854}"/>
              </a:ext>
            </a:extLst>
          </p:cNvPr>
          <p:cNvSpPr>
            <a:spLocks noGrp="1"/>
          </p:cNvSpPr>
          <p:nvPr>
            <p:ph type="title"/>
          </p:nvPr>
        </p:nvSpPr>
        <p:spPr/>
        <p:txBody>
          <a:bodyPr/>
          <a:lstStyle/>
          <a:p>
            <a:r>
              <a:rPr lang="en-JP" dirty="0"/>
              <a:t>Step 1: Undistort your image</a:t>
            </a:r>
          </a:p>
        </p:txBody>
      </p:sp>
      <p:pic>
        <p:nvPicPr>
          <p:cNvPr id="7" name="Picture 6" descr="A close-up of a window&#10;&#10;Description automatically generated">
            <a:extLst>
              <a:ext uri="{FF2B5EF4-FFF2-40B4-BE49-F238E27FC236}">
                <a16:creationId xmlns:a16="http://schemas.microsoft.com/office/drawing/2014/main" id="{73808EF3-8462-F63F-0E10-0CBDD4D1BC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992" y="1066800"/>
            <a:ext cx="7759700" cy="2692400"/>
          </a:xfrm>
          <a:prstGeom prst="rect">
            <a:avLst/>
          </a:prstGeom>
        </p:spPr>
      </p:pic>
      <p:pic>
        <p:nvPicPr>
          <p:cNvPr id="9" name="Picture 8" descr="A close-up of a building&#10;&#10;Description automatically generated">
            <a:extLst>
              <a:ext uri="{FF2B5EF4-FFF2-40B4-BE49-F238E27FC236}">
                <a16:creationId xmlns:a16="http://schemas.microsoft.com/office/drawing/2014/main" id="{20DCE850-31F5-1343-7720-30AE34E875B9}"/>
              </a:ext>
            </a:extLst>
          </p:cNvPr>
          <p:cNvPicPr>
            <a:picLocks noChangeAspect="1"/>
          </p:cNvPicPr>
          <p:nvPr/>
        </p:nvPicPr>
        <p:blipFill>
          <a:blip r:embed="rId3">
            <a:extLst>
              <a:ext uri="{28A0092B-C50C-407E-A947-70E740481C1C}">
                <a14:useLocalDpi xmlns:a14="http://schemas.microsoft.com/office/drawing/2010/main" val="0"/>
              </a:ext>
            </a:extLst>
          </a:blip>
          <a:srcRect r="50570"/>
          <a:stretch/>
        </p:blipFill>
        <p:spPr>
          <a:xfrm>
            <a:off x="685800" y="3911600"/>
            <a:ext cx="3590758" cy="2806700"/>
          </a:xfrm>
          <a:prstGeom prst="rect">
            <a:avLst/>
          </a:prstGeom>
        </p:spPr>
      </p:pic>
      <p:sp>
        <p:nvSpPr>
          <p:cNvPr id="10" name="Down Arrow 9">
            <a:extLst>
              <a:ext uri="{FF2B5EF4-FFF2-40B4-BE49-F238E27FC236}">
                <a16:creationId xmlns:a16="http://schemas.microsoft.com/office/drawing/2014/main" id="{167BDB2E-AC1E-3B27-C38F-51E18A08C5B7}"/>
              </a:ext>
            </a:extLst>
          </p:cNvPr>
          <p:cNvSpPr/>
          <p:nvPr/>
        </p:nvSpPr>
        <p:spPr bwMode="auto">
          <a:xfrm>
            <a:off x="4511842" y="3581400"/>
            <a:ext cx="364958" cy="4572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JP" sz="2400" b="0" i="0" u="none" strike="noStrike" cap="none" normalizeH="0" baseline="0">
              <a:ln>
                <a:noFill/>
              </a:ln>
              <a:solidFill>
                <a:schemeClr val="tx1"/>
              </a:solidFill>
              <a:effectLst/>
              <a:latin typeface="Arial" charset="0"/>
              <a:cs typeface="Arial" charset="0"/>
            </a:endParaRPr>
          </a:p>
        </p:txBody>
      </p:sp>
      <p:pic>
        <p:nvPicPr>
          <p:cNvPr id="11" name="Picture 10" descr="A close-up of a building&#10;&#10;Description automatically generated">
            <a:extLst>
              <a:ext uri="{FF2B5EF4-FFF2-40B4-BE49-F238E27FC236}">
                <a16:creationId xmlns:a16="http://schemas.microsoft.com/office/drawing/2014/main" id="{2C6F54B9-58D1-38BB-B85B-60E3922EE3AA}"/>
              </a:ext>
            </a:extLst>
          </p:cNvPr>
          <p:cNvPicPr>
            <a:picLocks noChangeAspect="1"/>
          </p:cNvPicPr>
          <p:nvPr/>
        </p:nvPicPr>
        <p:blipFill>
          <a:blip r:embed="rId3">
            <a:extLst>
              <a:ext uri="{28A0092B-C50C-407E-A947-70E740481C1C}">
                <a14:useLocalDpi xmlns:a14="http://schemas.microsoft.com/office/drawing/2010/main" val="0"/>
              </a:ext>
            </a:extLst>
          </a:blip>
          <a:srcRect l="50570"/>
          <a:stretch/>
        </p:blipFill>
        <p:spPr>
          <a:xfrm>
            <a:off x="4792913" y="3911600"/>
            <a:ext cx="3590758" cy="2806700"/>
          </a:xfrm>
          <a:prstGeom prst="rect">
            <a:avLst/>
          </a:prstGeom>
        </p:spPr>
      </p:pic>
      <p:sp>
        <p:nvSpPr>
          <p:cNvPr id="12" name="TextBox 11">
            <a:extLst>
              <a:ext uri="{FF2B5EF4-FFF2-40B4-BE49-F238E27FC236}">
                <a16:creationId xmlns:a16="http://schemas.microsoft.com/office/drawing/2014/main" id="{7C96E31B-B696-0000-F61E-951FC4D55CAF}"/>
              </a:ext>
            </a:extLst>
          </p:cNvPr>
          <p:cNvSpPr txBox="1"/>
          <p:nvPr/>
        </p:nvSpPr>
        <p:spPr>
          <a:xfrm>
            <a:off x="7010400" y="139700"/>
            <a:ext cx="1697901" cy="369332"/>
          </a:xfrm>
          <a:prstGeom prst="rect">
            <a:avLst/>
          </a:prstGeom>
          <a:noFill/>
        </p:spPr>
        <p:txBody>
          <a:bodyPr wrap="none" rtlCol="0">
            <a:spAutoFit/>
          </a:bodyPr>
          <a:lstStyle/>
          <a:p>
            <a:r>
              <a:rPr lang="en-US" dirty="0"/>
              <a:t>C</a:t>
            </a:r>
            <a:r>
              <a:rPr lang="en-JP" dirty="0"/>
              <a:t>v2.undistort()</a:t>
            </a:r>
          </a:p>
        </p:txBody>
      </p:sp>
    </p:spTree>
    <p:extLst>
      <p:ext uri="{BB962C8B-B14F-4D97-AF65-F5344CB8AC3E}">
        <p14:creationId xmlns:p14="http://schemas.microsoft.com/office/powerpoint/2010/main" val="2382085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0838D-7CCB-57F2-402D-8F6DE8F8E944}"/>
              </a:ext>
            </a:extLst>
          </p:cNvPr>
          <p:cNvSpPr>
            <a:spLocks noGrp="1"/>
          </p:cNvSpPr>
          <p:nvPr>
            <p:ph type="title"/>
          </p:nvPr>
        </p:nvSpPr>
        <p:spPr/>
        <p:txBody>
          <a:bodyPr/>
          <a:lstStyle/>
          <a:p>
            <a:r>
              <a:rPr lang="en-JP" dirty="0"/>
              <a:t>Step 2: Estimate camera with PnP</a:t>
            </a:r>
          </a:p>
        </p:txBody>
      </p:sp>
      <p:sp>
        <p:nvSpPr>
          <p:cNvPr id="3" name="Content Placeholder 2">
            <a:extLst>
              <a:ext uri="{FF2B5EF4-FFF2-40B4-BE49-F238E27FC236}">
                <a16:creationId xmlns:a16="http://schemas.microsoft.com/office/drawing/2014/main" id="{03F9E948-A823-8D3E-30F4-007D04F10CD4}"/>
              </a:ext>
            </a:extLst>
          </p:cNvPr>
          <p:cNvSpPr>
            <a:spLocks noGrp="1"/>
          </p:cNvSpPr>
          <p:nvPr>
            <p:ph idx="1"/>
          </p:nvPr>
        </p:nvSpPr>
        <p:spPr/>
        <p:txBody>
          <a:bodyPr/>
          <a:lstStyle/>
          <a:p>
            <a:r>
              <a:rPr lang="en-JP" dirty="0"/>
              <a:t>PnP – “Perspective-n-Point” problem:</a:t>
            </a:r>
          </a:p>
          <a:p>
            <a:r>
              <a:rPr lang="en-JP" dirty="0"/>
              <a:t>Estimate extrinsic parameters given n correspondences</a:t>
            </a:r>
          </a:p>
        </p:txBody>
      </p:sp>
      <p:grpSp>
        <p:nvGrpSpPr>
          <p:cNvPr id="7" name="Group 6">
            <a:extLst>
              <a:ext uri="{FF2B5EF4-FFF2-40B4-BE49-F238E27FC236}">
                <a16:creationId xmlns:a16="http://schemas.microsoft.com/office/drawing/2014/main" id="{08CF5B23-0CD0-837D-C36B-968843520692}"/>
              </a:ext>
            </a:extLst>
          </p:cNvPr>
          <p:cNvGrpSpPr/>
          <p:nvPr/>
        </p:nvGrpSpPr>
        <p:grpSpPr>
          <a:xfrm>
            <a:off x="69004" y="3369253"/>
            <a:ext cx="9005992" cy="2193347"/>
            <a:chOff x="69004" y="3040133"/>
            <a:chExt cx="9005992" cy="2193347"/>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27A4DBB-65A5-1366-1521-449BCEF3352B}"/>
                    </a:ext>
                  </a:extLst>
                </p:cNvPr>
                <p:cNvSpPr txBox="1"/>
                <p:nvPr/>
              </p:nvSpPr>
              <p:spPr>
                <a:xfrm>
                  <a:off x="381000" y="3445042"/>
                  <a:ext cx="8077200" cy="178843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4800" i="1" smtClean="0">
                                <a:latin typeface="Cambria Math" panose="02040503050406030204" pitchFamily="18" charset="0"/>
                              </a:rPr>
                            </m:ctrlPr>
                          </m:funcPr>
                          <m:fName>
                            <m:limLow>
                              <m:limLowPr>
                                <m:ctrlPr>
                                  <a:rPr lang="en-US" sz="4800" i="1" smtClean="0">
                                    <a:latin typeface="Cambria Math" panose="02040503050406030204" pitchFamily="18" charset="0"/>
                                  </a:rPr>
                                </m:ctrlPr>
                              </m:limLowPr>
                              <m:e>
                                <m:r>
                                  <m:rPr>
                                    <m:sty m:val="p"/>
                                  </m:rPr>
                                  <a:rPr lang="en-US" sz="4800" i="0" smtClean="0">
                                    <a:latin typeface="Cambria Math" panose="02040503050406030204" pitchFamily="18" charset="0"/>
                                  </a:rPr>
                                  <m:t>min</m:t>
                                </m:r>
                              </m:e>
                              <m:lim>
                                <m:r>
                                  <a:rPr lang="en-US" sz="4800" b="0" i="1" smtClean="0">
                                    <a:latin typeface="Cambria Math" panose="02040503050406030204" pitchFamily="18" charset="0"/>
                                  </a:rPr>
                                  <m:t>𝑅</m:t>
                                </m:r>
                                <m:r>
                                  <a:rPr lang="en-US" sz="4800" b="0" i="1" smtClean="0">
                                    <a:latin typeface="Cambria Math" panose="02040503050406030204" pitchFamily="18" charset="0"/>
                                  </a:rPr>
                                  <m:t>, </m:t>
                                </m:r>
                                <m:r>
                                  <a:rPr lang="en-US" sz="4800" b="0" i="1" smtClean="0">
                                    <a:latin typeface="Cambria Math" panose="02040503050406030204" pitchFamily="18" charset="0"/>
                                  </a:rPr>
                                  <m:t>𝑇</m:t>
                                </m:r>
                              </m:lim>
                            </m:limLow>
                          </m:fName>
                          <m:e>
                            <m:nary>
                              <m:naryPr>
                                <m:chr m:val="∑"/>
                                <m:subHide m:val="on"/>
                                <m:supHide m:val="on"/>
                                <m:ctrlPr>
                                  <a:rPr lang="en-US" sz="4800" i="1" smtClean="0">
                                    <a:latin typeface="Cambria Math" panose="02040503050406030204" pitchFamily="18" charset="0"/>
                                  </a:rPr>
                                </m:ctrlPr>
                              </m:naryPr>
                              <m:sub/>
                              <m:sup/>
                              <m:e>
                                <m:sSup>
                                  <m:sSupPr>
                                    <m:ctrlPr>
                                      <a:rPr lang="en-US" sz="4800" i="1">
                                        <a:latin typeface="Cambria Math" panose="02040503050406030204" pitchFamily="18" charset="0"/>
                                      </a:rPr>
                                    </m:ctrlPr>
                                  </m:sSupPr>
                                  <m:e>
                                    <m:d>
                                      <m:dPr>
                                        <m:begChr m:val="‖"/>
                                        <m:endChr m:val="‖"/>
                                        <m:ctrlPr>
                                          <a:rPr lang="en-US" sz="4800" i="1">
                                            <a:latin typeface="Cambria Math" panose="02040503050406030204" pitchFamily="18" charset="0"/>
                                          </a:rPr>
                                        </m:ctrlPr>
                                      </m:dPr>
                                      <m:e>
                                        <m:sSub>
                                          <m:sSubPr>
                                            <m:ctrlPr>
                                              <a:rPr lang="en-US" sz="4800" i="1">
                                                <a:latin typeface="Cambria Math" panose="02040503050406030204" pitchFamily="18" charset="0"/>
                                              </a:rPr>
                                            </m:ctrlPr>
                                          </m:sSubPr>
                                          <m:e>
                                            <m:r>
                                              <a:rPr lang="en-US" sz="4800" i="1">
                                                <a:latin typeface="Cambria Math" panose="02040503050406030204" pitchFamily="18" charset="0"/>
                                              </a:rPr>
                                              <m:t>𝑥</m:t>
                                            </m:r>
                                          </m:e>
                                          <m:sub>
                                            <m:r>
                                              <a:rPr lang="en-US" sz="4800" i="1">
                                                <a:latin typeface="Cambria Math" panose="02040503050406030204" pitchFamily="18" charset="0"/>
                                              </a:rPr>
                                              <m:t>𝑖</m:t>
                                            </m:r>
                                          </m:sub>
                                        </m:sSub>
                                        <m:r>
                                          <a:rPr lang="en-US" sz="4800" i="1">
                                            <a:latin typeface="Cambria Math" panose="02040503050406030204" pitchFamily="18" charset="0"/>
                                          </a:rPr>
                                          <m:t> −</m:t>
                                        </m:r>
                                        <m:r>
                                          <a:rPr lang="en-US" sz="4800" i="1">
                                            <a:latin typeface="Cambria Math" panose="02040503050406030204" pitchFamily="18" charset="0"/>
                                          </a:rPr>
                                          <m:t>𝐾</m:t>
                                        </m:r>
                                        <m:r>
                                          <a:rPr lang="en-US" sz="4800" i="1">
                                            <a:latin typeface="Cambria Math" panose="02040503050406030204" pitchFamily="18" charset="0"/>
                                          </a:rPr>
                                          <m:t>[</m:t>
                                        </m:r>
                                        <m:r>
                                          <a:rPr lang="en-US" sz="4800" i="1">
                                            <a:latin typeface="Cambria Math" panose="02040503050406030204" pitchFamily="18" charset="0"/>
                                          </a:rPr>
                                          <m:t>𝑅</m:t>
                                        </m:r>
                                        <m:r>
                                          <a:rPr lang="en-US" sz="4800" i="1">
                                            <a:latin typeface="Cambria Math" panose="02040503050406030204" pitchFamily="18" charset="0"/>
                                          </a:rPr>
                                          <m:t> </m:t>
                                        </m:r>
                                        <m:r>
                                          <a:rPr lang="en-US" sz="4800" i="1">
                                            <a:latin typeface="Cambria Math" panose="02040503050406030204" pitchFamily="18" charset="0"/>
                                          </a:rPr>
                                          <m:t>𝑇</m:t>
                                        </m:r>
                                        <m:r>
                                          <a:rPr lang="en-US" sz="4800" i="1">
                                            <a:latin typeface="Cambria Math" panose="02040503050406030204" pitchFamily="18" charset="0"/>
                                          </a:rPr>
                                          <m:t>]</m:t>
                                        </m:r>
                                        <m:r>
                                          <a:rPr lang="en-US" sz="4800" i="1">
                                            <a:latin typeface="Cambria Math" panose="02040503050406030204" pitchFamily="18" charset="0"/>
                                          </a:rPr>
                                          <m:t>𝑋</m:t>
                                        </m:r>
                                        <m:r>
                                          <a:rPr lang="en-US" sz="4800" i="1">
                                            <a:latin typeface="Cambria Math" panose="02040503050406030204" pitchFamily="18" charset="0"/>
                                          </a:rPr>
                                          <m:t> </m:t>
                                        </m:r>
                                      </m:e>
                                    </m:d>
                                  </m:e>
                                  <m:sup>
                                    <m:r>
                                      <a:rPr lang="en-US" sz="4800" i="1">
                                        <a:latin typeface="Cambria Math" panose="02040503050406030204" pitchFamily="18" charset="0"/>
                                      </a:rPr>
                                      <m:t>2</m:t>
                                    </m:r>
                                  </m:sup>
                                </m:sSup>
                              </m:e>
                            </m:nary>
                          </m:e>
                        </m:func>
                      </m:oMath>
                    </m:oMathPara>
                  </a14:m>
                  <a:endParaRPr lang="en-JP" sz="4800" dirty="0"/>
                </a:p>
              </p:txBody>
            </p:sp>
          </mc:Choice>
          <mc:Fallback xmlns="">
            <p:sp>
              <p:nvSpPr>
                <p:cNvPr id="4" name="TextBox 3">
                  <a:extLst>
                    <a:ext uri="{FF2B5EF4-FFF2-40B4-BE49-F238E27FC236}">
                      <a16:creationId xmlns:a16="http://schemas.microsoft.com/office/drawing/2014/main" id="{727A4DBB-65A5-1366-1521-449BCEF3352B}"/>
                    </a:ext>
                  </a:extLst>
                </p:cNvPr>
                <p:cNvSpPr txBox="1">
                  <a:spLocks noRot="1" noChangeAspect="1" noMove="1" noResize="1" noEditPoints="1" noAdjustHandles="1" noChangeArrowheads="1" noChangeShapeType="1" noTextEdit="1"/>
                </p:cNvSpPr>
                <p:nvPr/>
              </p:nvSpPr>
              <p:spPr>
                <a:xfrm>
                  <a:off x="381000" y="3445042"/>
                  <a:ext cx="8077200" cy="1788438"/>
                </a:xfrm>
                <a:prstGeom prst="rect">
                  <a:avLst/>
                </a:prstGeom>
                <a:blipFill>
                  <a:blip r:embed="rId3"/>
                  <a:stretch>
                    <a:fillRect l="-5808" t="-149296" b="-204930"/>
                  </a:stretch>
                </a:blipFill>
              </p:spPr>
              <p:txBody>
                <a:bodyPr/>
                <a:lstStyle/>
                <a:p>
                  <a:r>
                    <a:rPr lang="en-JP">
                      <a:noFill/>
                    </a:rPr>
                    <a:t> </a:t>
                  </a:r>
                </a:p>
              </p:txBody>
            </p:sp>
          </mc:Fallback>
        </mc:AlternateContent>
        <p:sp>
          <p:nvSpPr>
            <p:cNvPr id="5" name="TextBox 4">
              <a:extLst>
                <a:ext uri="{FF2B5EF4-FFF2-40B4-BE49-F238E27FC236}">
                  <a16:creationId xmlns:a16="http://schemas.microsoft.com/office/drawing/2014/main" id="{ACB93DE8-AF18-F8B8-0314-170930D005AC}"/>
                </a:ext>
              </a:extLst>
            </p:cNvPr>
            <p:cNvSpPr txBox="1"/>
            <p:nvPr/>
          </p:nvSpPr>
          <p:spPr>
            <a:xfrm>
              <a:off x="69004" y="3040133"/>
              <a:ext cx="9005992" cy="523220"/>
            </a:xfrm>
            <a:prstGeom prst="rect">
              <a:avLst/>
            </a:prstGeom>
            <a:noFill/>
          </p:spPr>
          <p:txBody>
            <a:bodyPr wrap="none" rtlCol="0">
              <a:spAutoFit/>
            </a:bodyPr>
            <a:lstStyle/>
            <a:p>
              <a:r>
                <a:rPr lang="en-JP" sz="2800" dirty="0"/>
                <a:t>Minimize reprojection loss with non-linear least squares</a:t>
              </a:r>
            </a:p>
          </p:txBody>
        </p:sp>
      </p:grpSp>
      <p:sp>
        <p:nvSpPr>
          <p:cNvPr id="6" name="TextBox 5">
            <a:extLst>
              <a:ext uri="{FF2B5EF4-FFF2-40B4-BE49-F238E27FC236}">
                <a16:creationId xmlns:a16="http://schemas.microsoft.com/office/drawing/2014/main" id="{CF414D0C-8827-4B0F-9D40-B0C989D66E06}"/>
              </a:ext>
            </a:extLst>
          </p:cNvPr>
          <p:cNvSpPr txBox="1"/>
          <p:nvPr/>
        </p:nvSpPr>
        <p:spPr>
          <a:xfrm>
            <a:off x="1242627" y="5528354"/>
            <a:ext cx="6682173" cy="707886"/>
          </a:xfrm>
          <a:prstGeom prst="rect">
            <a:avLst/>
          </a:prstGeom>
          <a:noFill/>
        </p:spPr>
        <p:txBody>
          <a:bodyPr wrap="square" rtlCol="0">
            <a:spAutoFit/>
          </a:bodyPr>
          <a:lstStyle/>
          <a:p>
            <a:r>
              <a:rPr lang="en-JP" sz="2000" dirty="0"/>
              <a:t>In general you do DLT first (Ax=0), then use that as initialization, or do other algorithms like Efficient PnP</a:t>
            </a:r>
          </a:p>
        </p:txBody>
      </p:sp>
      <p:sp>
        <p:nvSpPr>
          <p:cNvPr id="9" name="TextBox 8">
            <a:extLst>
              <a:ext uri="{FF2B5EF4-FFF2-40B4-BE49-F238E27FC236}">
                <a16:creationId xmlns:a16="http://schemas.microsoft.com/office/drawing/2014/main" id="{3BC2ABB5-63EC-C301-DD2B-C6EF2EAAED47}"/>
              </a:ext>
            </a:extLst>
          </p:cNvPr>
          <p:cNvSpPr txBox="1"/>
          <p:nvPr/>
        </p:nvSpPr>
        <p:spPr>
          <a:xfrm>
            <a:off x="7239000" y="1194380"/>
            <a:ext cx="4739424" cy="369332"/>
          </a:xfrm>
          <a:prstGeom prst="rect">
            <a:avLst/>
          </a:prstGeom>
          <a:noFill/>
        </p:spPr>
        <p:txBody>
          <a:bodyPr wrap="square">
            <a:spAutoFit/>
          </a:bodyPr>
          <a:lstStyle/>
          <a:p>
            <a:r>
              <a:rPr lang="en-US" b="0" i="0" dirty="0">
                <a:solidFill>
                  <a:srgbClr val="000000"/>
                </a:solidFill>
                <a:effectLst/>
                <a:latin typeface="Times"/>
              </a:rPr>
              <a:t> </a:t>
            </a:r>
            <a:r>
              <a:rPr lang="en-US" dirty="0"/>
              <a:t>cv2.solvePnP()</a:t>
            </a:r>
            <a:endParaRPr lang="en-JP" dirty="0"/>
          </a:p>
        </p:txBody>
      </p:sp>
    </p:spTree>
    <p:extLst>
      <p:ext uri="{BB962C8B-B14F-4D97-AF65-F5344CB8AC3E}">
        <p14:creationId xmlns:p14="http://schemas.microsoft.com/office/powerpoint/2010/main" val="15933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47341-36EF-344E-B425-260C2AB7C630}"/>
              </a:ext>
            </a:extLst>
          </p:cNvPr>
          <p:cNvSpPr>
            <a:spLocks noGrp="1"/>
          </p:cNvSpPr>
          <p:nvPr>
            <p:ph type="title"/>
          </p:nvPr>
        </p:nvSpPr>
        <p:spPr>
          <a:xfrm>
            <a:off x="457200" y="36756"/>
            <a:ext cx="8229600" cy="1143000"/>
          </a:xfrm>
        </p:spPr>
        <p:txBody>
          <a:bodyPr/>
          <a:lstStyle/>
          <a:p>
            <a:r>
              <a:rPr lang="en-US" dirty="0"/>
              <a:t>Putting it all together</a:t>
            </a:r>
          </a:p>
        </p:txBody>
      </p:sp>
      <p:sp>
        <p:nvSpPr>
          <p:cNvPr id="3" name="Content Placeholder 2">
            <a:extLst>
              <a:ext uri="{FF2B5EF4-FFF2-40B4-BE49-F238E27FC236}">
                <a16:creationId xmlns:a16="http://schemas.microsoft.com/office/drawing/2014/main" id="{9D4B1EAB-3156-234D-9FDE-0E6F5B2D77E3}"/>
              </a:ext>
            </a:extLst>
          </p:cNvPr>
          <p:cNvSpPr>
            <a:spLocks noGrp="1"/>
          </p:cNvSpPr>
          <p:nvPr>
            <p:ph idx="1"/>
          </p:nvPr>
        </p:nvSpPr>
        <p:spPr>
          <a:xfrm>
            <a:off x="685800" y="914400"/>
            <a:ext cx="7772400" cy="1033735"/>
          </a:xfrm>
        </p:spPr>
        <p:txBody>
          <a:bodyPr/>
          <a:lstStyle/>
          <a:p>
            <a:r>
              <a:rPr lang="en-US" dirty="0"/>
              <a:t>Structure-from-Motion: You know nothing! </a:t>
            </a:r>
            <a:r>
              <a:rPr lang="en-US" sz="2400" dirty="0"/>
              <a:t>(except ok maybe </a:t>
            </a:r>
            <a:r>
              <a:rPr lang="en-US" sz="2400" dirty="0" err="1"/>
              <a:t>intrinsics</a:t>
            </a:r>
            <a:r>
              <a:rPr lang="en-US" sz="2400" dirty="0"/>
              <a:t>)</a:t>
            </a:r>
            <a:endParaRPr lang="en-US" dirty="0"/>
          </a:p>
        </p:txBody>
      </p:sp>
      <p:pic>
        <p:nvPicPr>
          <p:cNvPr id="4" name="Picture 3">
            <a:extLst>
              <a:ext uri="{FF2B5EF4-FFF2-40B4-BE49-F238E27FC236}">
                <a16:creationId xmlns:a16="http://schemas.microsoft.com/office/drawing/2014/main" id="{1615F96D-A3A4-174F-9EE1-E51BD17A6C81}"/>
              </a:ext>
            </a:extLst>
          </p:cNvPr>
          <p:cNvPicPr>
            <a:picLocks noChangeAspect="1"/>
          </p:cNvPicPr>
          <p:nvPr/>
        </p:nvPicPr>
        <p:blipFill>
          <a:blip r:embed="rId3"/>
          <a:stretch>
            <a:fillRect/>
          </a:stretch>
        </p:blipFill>
        <p:spPr>
          <a:xfrm>
            <a:off x="2914323" y="3016862"/>
            <a:ext cx="3181349" cy="1956414"/>
          </a:xfrm>
          <a:prstGeom prst="rect">
            <a:avLst/>
          </a:prstGeom>
        </p:spPr>
      </p:pic>
      <p:sp>
        <p:nvSpPr>
          <p:cNvPr id="5" name="Rounded Rectangle 4">
            <a:extLst>
              <a:ext uri="{FF2B5EF4-FFF2-40B4-BE49-F238E27FC236}">
                <a16:creationId xmlns:a16="http://schemas.microsoft.com/office/drawing/2014/main" id="{78B45B14-E9A7-D44E-AA2E-94E43518B52A}"/>
              </a:ext>
            </a:extLst>
          </p:cNvPr>
          <p:cNvSpPr/>
          <p:nvPr/>
        </p:nvSpPr>
        <p:spPr>
          <a:xfrm>
            <a:off x="5143500" y="4799354"/>
            <a:ext cx="2343150" cy="857250"/>
          </a:xfrm>
          <a:prstGeom prst="roundRect">
            <a:avLst/>
          </a:prstGeom>
          <a:ln w="317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Camera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(Motion)</a:t>
            </a:r>
          </a:p>
        </p:txBody>
      </p:sp>
      <p:sp>
        <p:nvSpPr>
          <p:cNvPr id="6" name="Rounded Rectangle 5">
            <a:extLst>
              <a:ext uri="{FF2B5EF4-FFF2-40B4-BE49-F238E27FC236}">
                <a16:creationId xmlns:a16="http://schemas.microsoft.com/office/drawing/2014/main" id="{233D8246-2A4E-F842-8C20-7B0C2B6155EB}"/>
              </a:ext>
            </a:extLst>
          </p:cNvPr>
          <p:cNvSpPr/>
          <p:nvPr/>
        </p:nvSpPr>
        <p:spPr>
          <a:xfrm>
            <a:off x="1458311" y="4799354"/>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Correspondences</a:t>
            </a:r>
          </a:p>
        </p:txBody>
      </p:sp>
      <p:sp>
        <p:nvSpPr>
          <p:cNvPr id="7" name="Rounded Rectangle 6">
            <a:extLst>
              <a:ext uri="{FF2B5EF4-FFF2-40B4-BE49-F238E27FC236}">
                <a16:creationId xmlns:a16="http://schemas.microsoft.com/office/drawing/2014/main" id="{E19BC390-0115-E74E-94D4-EB28945B9140}"/>
              </a:ext>
            </a:extLst>
          </p:cNvPr>
          <p:cNvSpPr/>
          <p:nvPr/>
        </p:nvSpPr>
        <p:spPr>
          <a:xfrm>
            <a:off x="3257550" y="2133600"/>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3D Points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(Structure)</a:t>
            </a:r>
          </a:p>
        </p:txBody>
      </p:sp>
      <p:sp>
        <p:nvSpPr>
          <p:cNvPr id="8" name="TextBox 7">
            <a:extLst>
              <a:ext uri="{FF2B5EF4-FFF2-40B4-BE49-F238E27FC236}">
                <a16:creationId xmlns:a16="http://schemas.microsoft.com/office/drawing/2014/main" id="{49953CEF-608C-354F-AC97-A92B3CC4043C}"/>
              </a:ext>
            </a:extLst>
          </p:cNvPr>
          <p:cNvSpPr txBox="1"/>
          <p:nvPr/>
        </p:nvSpPr>
        <p:spPr>
          <a:xfrm rot="20570393">
            <a:off x="5239519" y="5681793"/>
            <a:ext cx="2895600" cy="369332"/>
          </a:xfrm>
          <a:prstGeom prst="rect">
            <a:avLst/>
          </a:prstGeom>
          <a:solidFill>
            <a:schemeClr val="bg1"/>
          </a:solidFill>
          <a:ln w="317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UNKNOWN</a:t>
            </a:r>
          </a:p>
        </p:txBody>
      </p:sp>
      <p:sp>
        <p:nvSpPr>
          <p:cNvPr id="9" name="TextBox 8">
            <a:extLst>
              <a:ext uri="{FF2B5EF4-FFF2-40B4-BE49-F238E27FC236}">
                <a16:creationId xmlns:a16="http://schemas.microsoft.com/office/drawing/2014/main" id="{B1E8061E-1320-D341-8B40-9158BC7F3C2C}"/>
              </a:ext>
            </a:extLst>
          </p:cNvPr>
          <p:cNvSpPr txBox="1"/>
          <p:nvPr/>
        </p:nvSpPr>
        <p:spPr>
          <a:xfrm rot="20280939">
            <a:off x="1466522" y="5572175"/>
            <a:ext cx="2895600" cy="369332"/>
          </a:xfrm>
          <a:prstGeom prst="rect">
            <a:avLst/>
          </a:prstGeom>
          <a:solidFill>
            <a:schemeClr val="bg1"/>
          </a:solidFill>
          <a:ln w="317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alibri"/>
                <a:ea typeface="+mn-ea"/>
                <a:cs typeface="+mn-cs"/>
              </a:rPr>
              <a:t>ESTIMATED</a:t>
            </a:r>
          </a:p>
        </p:txBody>
      </p:sp>
      <p:sp>
        <p:nvSpPr>
          <p:cNvPr id="11" name="TextBox 10">
            <a:extLst>
              <a:ext uri="{FF2B5EF4-FFF2-40B4-BE49-F238E27FC236}">
                <a16:creationId xmlns:a16="http://schemas.microsoft.com/office/drawing/2014/main" id="{19C26609-F753-3948-891B-558601777584}"/>
              </a:ext>
            </a:extLst>
          </p:cNvPr>
          <p:cNvSpPr txBox="1"/>
          <p:nvPr/>
        </p:nvSpPr>
        <p:spPr>
          <a:xfrm rot="20570393">
            <a:off x="1972721" y="2228587"/>
            <a:ext cx="2895600" cy="369332"/>
          </a:xfrm>
          <a:prstGeom prst="rect">
            <a:avLst/>
          </a:prstGeom>
          <a:solidFill>
            <a:schemeClr val="bg1"/>
          </a:solidFill>
          <a:ln w="317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a:ea typeface="+mn-ea"/>
                <a:cs typeface="+mn-cs"/>
              </a:rPr>
              <a:t>UNKNOWN</a:t>
            </a:r>
          </a:p>
        </p:txBody>
      </p:sp>
    </p:spTree>
    <p:extLst>
      <p:ext uri="{BB962C8B-B14F-4D97-AF65-F5344CB8AC3E}">
        <p14:creationId xmlns:p14="http://schemas.microsoft.com/office/powerpoint/2010/main" val="1780998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831397"/>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a:xfrm>
            <a:off x="457200" y="269403"/>
            <a:ext cx="8229600" cy="1143000"/>
          </a:xfrm>
        </p:spPr>
        <p:txBody>
          <a:bodyPr>
            <a:normAutofit/>
          </a:bodyPr>
          <a:lstStyle/>
          <a:p>
            <a:r>
              <a:rPr lang="en-US" dirty="0"/>
              <a:t>(after that): Neural Rendering</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613889"/>
            <a:ext cx="2343150" cy="857250"/>
          </a:xfrm>
          <a:prstGeom prst="roundRect">
            <a:avLst/>
          </a:prstGeom>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Camera </a:t>
            </a:r>
          </a:p>
          <a:p>
            <a:pPr algn="ctr" defTabSz="685800"/>
            <a:r>
              <a:rPr lang="en-US" dirty="0">
                <a:solidFill>
                  <a:prstClr val="black"/>
                </a:solidFill>
                <a:latin typeface="Calibri" panose="020F0502020204030204"/>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1458311" y="4613889"/>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257550" y="1948135"/>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3D Representation</a:t>
            </a:r>
          </a:p>
          <a:p>
            <a:pPr algn="ctr" defTabSz="685800"/>
            <a:r>
              <a:rPr lang="en-US" dirty="0">
                <a:solidFill>
                  <a:prstClr val="black"/>
                </a:solidFill>
                <a:latin typeface="Calibri" panose="020F0502020204030204"/>
              </a:rPr>
              <a:t>(Structure)</a:t>
            </a:r>
          </a:p>
        </p:txBody>
      </p:sp>
      <p:sp>
        <p:nvSpPr>
          <p:cNvPr id="12" name="TextBox 11">
            <a:extLst>
              <a:ext uri="{FF2B5EF4-FFF2-40B4-BE49-F238E27FC236}">
                <a16:creationId xmlns:a16="http://schemas.microsoft.com/office/drawing/2014/main" id="{31C474B3-AB69-884E-8522-00D87593BAA1}"/>
              </a:ext>
            </a:extLst>
          </p:cNvPr>
          <p:cNvSpPr txBox="1"/>
          <p:nvPr/>
        </p:nvSpPr>
        <p:spPr>
          <a:xfrm rot="20570393">
            <a:off x="2576312" y="1588486"/>
            <a:ext cx="2895600" cy="369332"/>
          </a:xfrm>
          <a:prstGeom prst="rect">
            <a:avLst/>
          </a:prstGeom>
          <a:solidFill>
            <a:schemeClr val="bg1"/>
          </a:solidFill>
          <a:ln w="31750">
            <a:solidFill>
              <a:schemeClr val="tx1"/>
            </a:solidFill>
          </a:ln>
        </p:spPr>
        <p:txBody>
          <a:bodyPr wrap="square" rtlCol="0">
            <a:spAutoFit/>
          </a:bodyPr>
          <a:lstStyle/>
          <a:p>
            <a:pPr algn="ctr"/>
            <a:r>
              <a:rPr lang="en-US" b="1" dirty="0">
                <a:solidFill>
                  <a:srgbClr val="FF0000"/>
                </a:solidFill>
              </a:rPr>
              <a:t>UNKNOWN</a:t>
            </a:r>
          </a:p>
        </p:txBody>
      </p:sp>
      <p:sp>
        <p:nvSpPr>
          <p:cNvPr id="10" name="TextBox 9">
            <a:extLst>
              <a:ext uri="{FF2B5EF4-FFF2-40B4-BE49-F238E27FC236}">
                <a16:creationId xmlns:a16="http://schemas.microsoft.com/office/drawing/2014/main" id="{CE17A709-ABD4-8449-8A38-D7E06DC66731}"/>
              </a:ext>
            </a:extLst>
          </p:cNvPr>
          <p:cNvSpPr txBox="1"/>
          <p:nvPr/>
        </p:nvSpPr>
        <p:spPr>
          <a:xfrm rot="20280939">
            <a:off x="5425802" y="5119204"/>
            <a:ext cx="2895600" cy="369332"/>
          </a:xfrm>
          <a:prstGeom prst="rect">
            <a:avLst/>
          </a:prstGeom>
          <a:solidFill>
            <a:schemeClr val="bg1"/>
          </a:solidFill>
          <a:ln w="31750">
            <a:solidFill>
              <a:schemeClr val="tx1"/>
            </a:solidFill>
          </a:ln>
        </p:spPr>
        <p:txBody>
          <a:bodyPr wrap="square" rtlCol="0">
            <a:spAutoFit/>
          </a:bodyPr>
          <a:lstStyle/>
          <a:p>
            <a:pPr algn="ctr"/>
            <a:r>
              <a:rPr lang="en-US" b="1" dirty="0">
                <a:solidFill>
                  <a:srgbClr val="00B050"/>
                </a:solidFill>
              </a:rPr>
              <a:t>KNOWN</a:t>
            </a:r>
          </a:p>
        </p:txBody>
      </p:sp>
      <p:sp>
        <p:nvSpPr>
          <p:cNvPr id="3" name="Cross 2">
            <a:extLst>
              <a:ext uri="{FF2B5EF4-FFF2-40B4-BE49-F238E27FC236}">
                <a16:creationId xmlns:a16="http://schemas.microsoft.com/office/drawing/2014/main" id="{E30941B9-3D91-A948-8721-0AF00D284BB1}"/>
              </a:ext>
            </a:extLst>
          </p:cNvPr>
          <p:cNvSpPr/>
          <p:nvPr/>
        </p:nvSpPr>
        <p:spPr>
          <a:xfrm rot="18900000">
            <a:off x="1884329" y="4298184"/>
            <a:ext cx="1488659" cy="1488659"/>
          </a:xfrm>
          <a:prstGeom prst="plus">
            <a:avLst>
              <a:gd name="adj" fmla="val 4441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FF61664-806E-E449-9088-1606BED4BB4C}"/>
              </a:ext>
            </a:extLst>
          </p:cNvPr>
          <p:cNvSpPr txBox="1"/>
          <p:nvPr/>
        </p:nvSpPr>
        <p:spPr>
          <a:xfrm>
            <a:off x="633888" y="6257507"/>
            <a:ext cx="7876224" cy="461665"/>
          </a:xfrm>
          <a:prstGeom prst="rect">
            <a:avLst/>
          </a:prstGeom>
          <a:noFill/>
        </p:spPr>
        <p:txBody>
          <a:bodyPr wrap="square" rtlCol="0">
            <a:spAutoFit/>
          </a:bodyPr>
          <a:lstStyle/>
          <a:p>
            <a:r>
              <a:rPr lang="en-US" sz="2400" dirty="0"/>
              <a:t>A form of multi-view stereo, more on this in the </a:t>
            </a:r>
            <a:r>
              <a:rPr lang="en-US" sz="2400" dirty="0" err="1"/>
              <a:t>NeRF</a:t>
            </a:r>
            <a:r>
              <a:rPr lang="en-US" sz="2400" dirty="0"/>
              <a:t> lecture.</a:t>
            </a:r>
          </a:p>
        </p:txBody>
      </p:sp>
    </p:spTree>
    <p:extLst>
      <p:ext uri="{BB962C8B-B14F-4D97-AF65-F5344CB8AC3E}">
        <p14:creationId xmlns:p14="http://schemas.microsoft.com/office/powerpoint/2010/main" val="2656437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p:txBody>
          <a:bodyPr>
            <a:normAutofit fontScale="90000"/>
          </a:bodyPr>
          <a:lstStyle/>
          <a:p>
            <a:r>
              <a:rPr lang="en-US" dirty="0"/>
              <a:t>End of last lecture: Camera from </a:t>
            </a:r>
            <a:r>
              <a:rPr lang="en-US" dirty="0" err="1"/>
              <a:t>Corresp</a:t>
            </a:r>
            <a:endParaRPr lang="en-US" dirty="0"/>
          </a:p>
        </p:txBody>
      </p:sp>
      <p:grpSp>
        <p:nvGrpSpPr>
          <p:cNvPr id="3" name="Group 2">
            <a:extLst>
              <a:ext uri="{FF2B5EF4-FFF2-40B4-BE49-F238E27FC236}">
                <a16:creationId xmlns:a16="http://schemas.microsoft.com/office/drawing/2014/main" id="{C365FD1F-1471-5841-B621-4733F5A1B9CC}"/>
              </a:ext>
            </a:extLst>
          </p:cNvPr>
          <p:cNvGrpSpPr/>
          <p:nvPr/>
        </p:nvGrpSpPr>
        <p:grpSpPr>
          <a:xfrm>
            <a:off x="420414" y="1454513"/>
            <a:ext cx="8037786" cy="4697339"/>
            <a:chOff x="420414" y="1454513"/>
            <a:chExt cx="8037786" cy="4697339"/>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361762" y="2632196"/>
              <a:ext cx="4241799" cy="2608552"/>
            </a:xfrm>
            <a:prstGeom prst="rect">
              <a:avLst/>
            </a:prstGeom>
          </p:spPr>
        </p:pic>
        <p:sp>
          <p:nvSpPr>
            <p:cNvPr id="4" name="Rounded Rectangle 3">
              <a:extLst>
                <a:ext uri="{FF2B5EF4-FFF2-40B4-BE49-F238E27FC236}">
                  <a16:creationId xmlns:a16="http://schemas.microsoft.com/office/drawing/2014/main" id="{74D43E0E-8DDE-5043-8BBD-D829ACAC9106}"/>
                </a:ext>
              </a:extLst>
            </p:cNvPr>
            <p:cNvSpPr/>
            <p:nvPr/>
          </p:nvSpPr>
          <p:spPr>
            <a:xfrm>
              <a:off x="5334000" y="5008852"/>
              <a:ext cx="3124200" cy="114300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Camera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420414" y="5008852"/>
              <a:ext cx="3124200" cy="114300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2819400" y="1454513"/>
              <a:ext cx="3124200" cy="1143000"/>
            </a:xfrm>
            <a:prstGeom prst="roundRect">
              <a:avLst/>
            </a:prstGeom>
            <a:noFill/>
            <a:ln w="317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3D Points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(Structure)</a:t>
              </a:r>
            </a:p>
          </p:txBody>
        </p:sp>
        <p:sp>
          <p:nvSpPr>
            <p:cNvPr id="13" name="Right Arrow 12">
              <a:extLst>
                <a:ext uri="{FF2B5EF4-FFF2-40B4-BE49-F238E27FC236}">
                  <a16:creationId xmlns:a16="http://schemas.microsoft.com/office/drawing/2014/main" id="{D287DA29-2BE2-7D4C-9AA0-EFB68D240920}"/>
                </a:ext>
              </a:extLst>
            </p:cNvPr>
            <p:cNvSpPr/>
            <p:nvPr/>
          </p:nvSpPr>
          <p:spPr>
            <a:xfrm flipV="1">
              <a:off x="3758762" y="5275432"/>
              <a:ext cx="1447800" cy="609839"/>
            </a:xfrm>
            <a:prstGeom prst="rightArrow">
              <a:avLst/>
            </a:prstGeom>
            <a:solidFill>
              <a:schemeClr val="bg1">
                <a:lumMod val="75000"/>
              </a:schemeClr>
            </a:solidFill>
            <a:ln w="31750">
              <a:solidFill>
                <a:schemeClr val="dk1">
                  <a:shade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260212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a:lstStyle/>
          <a:p>
            <a:pPr eaLnBrk="1" hangingPunct="1"/>
            <a:r>
              <a:rPr lang="en-US" altLang="en-US" sz="3600" dirty="0"/>
              <a:t>Recap</a:t>
            </a:r>
          </a:p>
        </p:txBody>
      </p:sp>
      <p:sp>
        <p:nvSpPr>
          <p:cNvPr id="3" name="Content Placeholder 2"/>
          <p:cNvSpPr>
            <a:spLocks noGrp="1"/>
          </p:cNvSpPr>
          <p:nvPr>
            <p:ph idx="1"/>
          </p:nvPr>
        </p:nvSpPr>
        <p:spPr>
          <a:xfrm>
            <a:off x="152400" y="1600202"/>
            <a:ext cx="9067800" cy="4525963"/>
          </a:xfrm>
        </p:spPr>
        <p:txBody>
          <a:bodyPr/>
          <a:lstStyle/>
          <a:p>
            <a:pPr eaLnBrk="1" hangingPunct="1"/>
            <a:r>
              <a:rPr lang="en-US" altLang="en-US" dirty="0"/>
              <a:t>Calibration: </a:t>
            </a:r>
            <a:br>
              <a:rPr lang="en-US" altLang="en-US" dirty="0"/>
            </a:br>
            <a:r>
              <a:rPr lang="en-US" altLang="en-US" dirty="0"/>
              <a:t>Known 3D point + correspondences </a:t>
            </a:r>
            <a:r>
              <a:rPr lang="en-US" altLang="en-US" dirty="0">
                <a:sym typeface="Wingdings" pitchFamily="2" charset="2"/>
              </a:rPr>
              <a:t> camera</a:t>
            </a:r>
          </a:p>
          <a:p>
            <a:pPr eaLnBrk="1" hangingPunct="1"/>
            <a:r>
              <a:rPr lang="en-US" altLang="en-US" dirty="0" err="1">
                <a:sym typeface="Wingdings" pitchFamily="2" charset="2"/>
              </a:rPr>
              <a:t>Epipolar</a:t>
            </a:r>
            <a:r>
              <a:rPr lang="en-US" altLang="en-US" dirty="0">
                <a:sym typeface="Wingdings" pitchFamily="2" charset="2"/>
              </a:rPr>
              <a:t> Geometry: </a:t>
            </a:r>
          </a:p>
          <a:p>
            <a:pPr lvl="1"/>
            <a:r>
              <a:rPr lang="en-US" altLang="en-US" dirty="0">
                <a:sym typeface="Wingdings" pitchFamily="2" charset="2"/>
              </a:rPr>
              <a:t>Camera  Correspondence (1D search!)</a:t>
            </a:r>
          </a:p>
          <a:p>
            <a:pPr lvl="1"/>
            <a:r>
              <a:rPr lang="en-US" altLang="en-US" dirty="0">
                <a:sym typeface="Wingdings" pitchFamily="2" charset="2"/>
              </a:rPr>
              <a:t>Correspondence  Camera (Estimate Essential Matrix)</a:t>
            </a:r>
          </a:p>
          <a:p>
            <a:r>
              <a:rPr lang="en-US" altLang="en-US" dirty="0">
                <a:sym typeface="Wingdings" pitchFamily="2" charset="2"/>
              </a:rPr>
              <a:t>Triangulation: </a:t>
            </a:r>
            <a:br>
              <a:rPr lang="en-US" altLang="en-US" dirty="0">
                <a:sym typeface="Wingdings" pitchFamily="2" charset="2"/>
              </a:rPr>
            </a:br>
            <a:r>
              <a:rPr lang="en-US" altLang="en-US" dirty="0">
                <a:sym typeface="Wingdings" pitchFamily="2" charset="2"/>
              </a:rPr>
              <a:t>Known Correspondences + Camera  3D point </a:t>
            </a:r>
          </a:p>
          <a:p>
            <a:pPr marL="0" indent="0" eaLnBrk="1" hangingPunct="1">
              <a:buNone/>
            </a:pPr>
            <a:endParaRPr lang="en-US" altLang="en-US" dirty="0"/>
          </a:p>
        </p:txBody>
      </p:sp>
    </p:spTree>
    <p:extLst>
      <p:ext uri="{BB962C8B-B14F-4D97-AF65-F5344CB8AC3E}">
        <p14:creationId xmlns:p14="http://schemas.microsoft.com/office/powerpoint/2010/main" val="304031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831397"/>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p:txBody>
          <a:bodyPr>
            <a:normAutofit/>
          </a:bodyPr>
          <a:lstStyle/>
          <a:p>
            <a:r>
              <a:rPr lang="en-US" dirty="0"/>
              <a:t>if you know 2 you get the other:</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613889"/>
            <a:ext cx="2343150" cy="857250"/>
          </a:xfrm>
          <a:prstGeom prst="roundRect">
            <a:avLst/>
          </a:prstGeom>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Camera </a:t>
            </a:r>
          </a:p>
          <a:p>
            <a:pPr algn="ctr" defTabSz="685800"/>
            <a:r>
              <a:rPr lang="en-US" dirty="0">
                <a:solidFill>
                  <a:prstClr val="black"/>
                </a:solidFill>
                <a:latin typeface="Calibri" panose="020F0502020204030204"/>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1458311" y="4613889"/>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257550" y="1948135"/>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3D Points </a:t>
            </a:r>
          </a:p>
          <a:p>
            <a:pPr algn="ctr" defTabSz="685800"/>
            <a:r>
              <a:rPr lang="en-US" dirty="0">
                <a:solidFill>
                  <a:prstClr val="black"/>
                </a:solidFill>
                <a:latin typeface="Calibri" panose="020F0502020204030204"/>
              </a:rPr>
              <a:t>(Structure)</a:t>
            </a:r>
          </a:p>
        </p:txBody>
      </p:sp>
    </p:spTree>
    <p:extLst>
      <p:ext uri="{BB962C8B-B14F-4D97-AF65-F5344CB8AC3E}">
        <p14:creationId xmlns:p14="http://schemas.microsoft.com/office/powerpoint/2010/main" val="2259847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831397"/>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p:txBody>
          <a:bodyPr>
            <a:normAutofit fontScale="90000"/>
          </a:bodyPr>
          <a:lstStyle/>
          <a:p>
            <a:r>
              <a:rPr lang="en-US" dirty="0"/>
              <a:t>Camera Calibration; aka</a:t>
            </a:r>
            <a:br>
              <a:rPr lang="en-US" dirty="0"/>
            </a:br>
            <a:r>
              <a:rPr lang="en-US" dirty="0"/>
              <a:t>Perspective-n-Point</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613889"/>
            <a:ext cx="2343150" cy="857250"/>
          </a:xfrm>
          <a:prstGeom prst="roundRect">
            <a:avLst/>
          </a:prstGeom>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Camera </a:t>
            </a:r>
          </a:p>
          <a:p>
            <a:pPr algn="ctr" defTabSz="685800"/>
            <a:r>
              <a:rPr lang="en-US" dirty="0">
                <a:solidFill>
                  <a:prstClr val="black"/>
                </a:solidFill>
                <a:latin typeface="Calibri" panose="020F0502020204030204"/>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1458311" y="4613889"/>
            <a:ext cx="2343150" cy="85725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257550" y="1948135"/>
            <a:ext cx="2343150" cy="85725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3D Points </a:t>
            </a:r>
          </a:p>
          <a:p>
            <a:pPr algn="ctr" defTabSz="685800"/>
            <a:r>
              <a:rPr lang="en-US" dirty="0">
                <a:solidFill>
                  <a:prstClr val="black"/>
                </a:solidFill>
                <a:latin typeface="Calibri" panose="020F0502020204030204"/>
              </a:rPr>
              <a:t>(Structure)</a:t>
            </a:r>
          </a:p>
        </p:txBody>
      </p:sp>
      <p:sp>
        <p:nvSpPr>
          <p:cNvPr id="3" name="Right Arrow 2">
            <a:extLst>
              <a:ext uri="{FF2B5EF4-FFF2-40B4-BE49-F238E27FC236}">
                <a16:creationId xmlns:a16="http://schemas.microsoft.com/office/drawing/2014/main" id="{5A94205C-1594-3D47-8EC7-09B889AF9D99}"/>
              </a:ext>
            </a:extLst>
          </p:cNvPr>
          <p:cNvSpPr/>
          <p:nvPr/>
        </p:nvSpPr>
        <p:spPr>
          <a:xfrm rot="3795437">
            <a:off x="5059291" y="3427485"/>
            <a:ext cx="1894613" cy="381000"/>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a:extLst>
              <a:ext uri="{FF2B5EF4-FFF2-40B4-BE49-F238E27FC236}">
                <a16:creationId xmlns:a16="http://schemas.microsoft.com/office/drawing/2014/main" id="{24AFCDE2-9AAB-CE4F-AA9B-6A5008F2959D}"/>
              </a:ext>
            </a:extLst>
          </p:cNvPr>
          <p:cNvSpPr/>
          <p:nvPr/>
        </p:nvSpPr>
        <p:spPr>
          <a:xfrm>
            <a:off x="3905964" y="4852014"/>
            <a:ext cx="1183833" cy="381000"/>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2858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831397"/>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a:xfrm>
            <a:off x="457200" y="269403"/>
            <a:ext cx="8229600" cy="1143000"/>
          </a:xfrm>
        </p:spPr>
        <p:txBody>
          <a:bodyPr>
            <a:normAutofit fontScale="90000"/>
          </a:bodyPr>
          <a:lstStyle/>
          <a:p>
            <a:r>
              <a:rPr lang="en-US" dirty="0"/>
              <a:t>Stereo (w/2 cameras); aka</a:t>
            </a:r>
            <a:br>
              <a:rPr lang="en-US" dirty="0"/>
            </a:br>
            <a:r>
              <a:rPr lang="en-US" dirty="0"/>
              <a:t>Triangulation</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613889"/>
            <a:ext cx="2343150" cy="85725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Camera </a:t>
            </a:r>
          </a:p>
          <a:p>
            <a:pPr algn="ctr" defTabSz="685800"/>
            <a:r>
              <a:rPr lang="en-US" dirty="0">
                <a:solidFill>
                  <a:prstClr val="black"/>
                </a:solidFill>
                <a:latin typeface="Calibri" panose="020F0502020204030204"/>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1458311" y="4613889"/>
            <a:ext cx="2343150" cy="85725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257550" y="1948135"/>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3D Points </a:t>
            </a:r>
          </a:p>
          <a:p>
            <a:pPr algn="ctr" defTabSz="685800"/>
            <a:r>
              <a:rPr lang="en-US" dirty="0">
                <a:solidFill>
                  <a:prstClr val="black"/>
                </a:solidFill>
                <a:latin typeface="Calibri" panose="020F0502020204030204"/>
              </a:rPr>
              <a:t>(Structure)</a:t>
            </a:r>
          </a:p>
        </p:txBody>
      </p:sp>
      <p:sp>
        <p:nvSpPr>
          <p:cNvPr id="10" name="Right Arrow 9">
            <a:extLst>
              <a:ext uri="{FF2B5EF4-FFF2-40B4-BE49-F238E27FC236}">
                <a16:creationId xmlns:a16="http://schemas.microsoft.com/office/drawing/2014/main" id="{244902F1-0D8E-D847-9F55-DEAA47610225}"/>
              </a:ext>
            </a:extLst>
          </p:cNvPr>
          <p:cNvSpPr/>
          <p:nvPr/>
        </p:nvSpPr>
        <p:spPr>
          <a:xfrm rot="14277680">
            <a:off x="5059291" y="3427485"/>
            <a:ext cx="1894613" cy="381000"/>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0FA9FC58-23E5-8847-88DF-8D44C352F979}"/>
              </a:ext>
            </a:extLst>
          </p:cNvPr>
          <p:cNvSpPr/>
          <p:nvPr/>
        </p:nvSpPr>
        <p:spPr>
          <a:xfrm rot="18020052">
            <a:off x="1921607" y="3493367"/>
            <a:ext cx="1894613" cy="381000"/>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62543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831397"/>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a:xfrm>
            <a:off x="457200" y="269403"/>
            <a:ext cx="8229600" cy="1143000"/>
          </a:xfrm>
        </p:spPr>
        <p:txBody>
          <a:bodyPr>
            <a:normAutofit fontScale="90000"/>
          </a:bodyPr>
          <a:lstStyle/>
          <a:p>
            <a:r>
              <a:rPr lang="en-US" dirty="0"/>
              <a:t>You can easily get correspondence via projection from 3D points + Camera</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613889"/>
            <a:ext cx="2343150" cy="85725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Camera </a:t>
            </a:r>
          </a:p>
          <a:p>
            <a:pPr algn="ctr" defTabSz="685800"/>
            <a:r>
              <a:rPr lang="en-US" dirty="0">
                <a:solidFill>
                  <a:prstClr val="black"/>
                </a:solidFill>
                <a:latin typeface="Calibri" panose="020F0502020204030204"/>
              </a:rPr>
              <a:t>(Motion)</a:t>
            </a:r>
          </a:p>
        </p:txBody>
      </p:sp>
      <p:sp>
        <p:nvSpPr>
          <p:cNvPr id="14" name="Right Arrow 13">
            <a:extLst>
              <a:ext uri="{FF2B5EF4-FFF2-40B4-BE49-F238E27FC236}">
                <a16:creationId xmlns:a16="http://schemas.microsoft.com/office/drawing/2014/main" id="{0FA9FC58-23E5-8847-88DF-8D44C352F979}"/>
              </a:ext>
            </a:extLst>
          </p:cNvPr>
          <p:cNvSpPr/>
          <p:nvPr/>
        </p:nvSpPr>
        <p:spPr>
          <a:xfrm rot="7334009">
            <a:off x="1921607" y="3493367"/>
            <a:ext cx="1894613" cy="381000"/>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5">
            <a:extLst>
              <a:ext uri="{FF2B5EF4-FFF2-40B4-BE49-F238E27FC236}">
                <a16:creationId xmlns:a16="http://schemas.microsoft.com/office/drawing/2014/main" id="{E8C121E0-47BC-4D7B-C908-03C9ECED971B}"/>
              </a:ext>
            </a:extLst>
          </p:cNvPr>
          <p:cNvSpPr/>
          <p:nvPr/>
        </p:nvSpPr>
        <p:spPr>
          <a:xfrm>
            <a:off x="3257550" y="1948135"/>
            <a:ext cx="2343150" cy="857250"/>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3D Points </a:t>
            </a:r>
          </a:p>
          <a:p>
            <a:pPr algn="ctr" defTabSz="685800"/>
            <a:r>
              <a:rPr lang="en-US" dirty="0">
                <a:solidFill>
                  <a:prstClr val="black"/>
                </a:solidFill>
                <a:latin typeface="Calibri" panose="020F0502020204030204"/>
              </a:rPr>
              <a:t>(Structure)</a:t>
            </a:r>
          </a:p>
        </p:txBody>
      </p:sp>
      <p:sp>
        <p:nvSpPr>
          <p:cNvPr id="7" name="Rounded Rectangle 4">
            <a:extLst>
              <a:ext uri="{FF2B5EF4-FFF2-40B4-BE49-F238E27FC236}">
                <a16:creationId xmlns:a16="http://schemas.microsoft.com/office/drawing/2014/main" id="{89E34494-DD9E-9353-4D32-DA29324214CD}"/>
              </a:ext>
            </a:extLst>
          </p:cNvPr>
          <p:cNvSpPr/>
          <p:nvPr/>
        </p:nvSpPr>
        <p:spPr>
          <a:xfrm>
            <a:off x="1458311" y="4613889"/>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Correspondences</a:t>
            </a:r>
          </a:p>
        </p:txBody>
      </p:sp>
      <p:sp>
        <p:nvSpPr>
          <p:cNvPr id="8" name="Right Arrow 11">
            <a:extLst>
              <a:ext uri="{FF2B5EF4-FFF2-40B4-BE49-F238E27FC236}">
                <a16:creationId xmlns:a16="http://schemas.microsoft.com/office/drawing/2014/main" id="{253F982A-6AFA-0A1B-4A68-12E46B17754D}"/>
              </a:ext>
            </a:extLst>
          </p:cNvPr>
          <p:cNvSpPr/>
          <p:nvPr/>
        </p:nvSpPr>
        <p:spPr>
          <a:xfrm rot="10800000">
            <a:off x="3845367" y="4852014"/>
            <a:ext cx="1183833" cy="381000"/>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6247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2914323" y="2559662"/>
            <a:ext cx="3181349" cy="1956414"/>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a:xfrm>
            <a:off x="457200" y="269403"/>
            <a:ext cx="8229600" cy="1143000"/>
          </a:xfrm>
        </p:spPr>
        <p:txBody>
          <a:bodyPr>
            <a:normAutofit/>
          </a:bodyPr>
          <a:lstStyle/>
          <a:p>
            <a:r>
              <a:rPr lang="en-US" dirty="0"/>
              <a:t>Ultimate: Structure-from-Motion</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143500" y="4342154"/>
            <a:ext cx="2343150" cy="857250"/>
          </a:xfrm>
          <a:prstGeom prst="roundRect">
            <a:avLst/>
          </a:prstGeom>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Camera </a:t>
            </a:r>
          </a:p>
          <a:p>
            <a:pPr algn="ctr" defTabSz="685800"/>
            <a:r>
              <a:rPr lang="en-US" dirty="0">
                <a:solidFill>
                  <a:prstClr val="black"/>
                </a:solidFill>
                <a:latin typeface="Calibri" panose="020F0502020204030204"/>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1458311" y="4342154"/>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257550" y="1676400"/>
            <a:ext cx="2343150" cy="857250"/>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dirty="0">
                <a:solidFill>
                  <a:prstClr val="black"/>
                </a:solidFill>
                <a:latin typeface="Calibri" panose="020F0502020204030204"/>
              </a:rPr>
              <a:t>3D Points </a:t>
            </a:r>
          </a:p>
          <a:p>
            <a:pPr algn="ctr" defTabSz="685800"/>
            <a:r>
              <a:rPr lang="en-US" dirty="0">
                <a:solidFill>
                  <a:prstClr val="black"/>
                </a:solidFill>
                <a:latin typeface="Calibri" panose="020F0502020204030204"/>
              </a:rPr>
              <a:t>(Structure)</a:t>
            </a:r>
          </a:p>
        </p:txBody>
      </p:sp>
      <p:sp>
        <p:nvSpPr>
          <p:cNvPr id="12" name="TextBox 11">
            <a:extLst>
              <a:ext uri="{FF2B5EF4-FFF2-40B4-BE49-F238E27FC236}">
                <a16:creationId xmlns:a16="http://schemas.microsoft.com/office/drawing/2014/main" id="{31C474B3-AB69-884E-8522-00D87593BAA1}"/>
              </a:ext>
            </a:extLst>
          </p:cNvPr>
          <p:cNvSpPr txBox="1"/>
          <p:nvPr/>
        </p:nvSpPr>
        <p:spPr>
          <a:xfrm rot="20570393">
            <a:off x="2353661" y="1644035"/>
            <a:ext cx="2895600" cy="369332"/>
          </a:xfrm>
          <a:prstGeom prst="rect">
            <a:avLst/>
          </a:prstGeom>
          <a:solidFill>
            <a:schemeClr val="bg1"/>
          </a:solidFill>
          <a:ln w="31750">
            <a:solidFill>
              <a:schemeClr val="tx1"/>
            </a:solidFill>
          </a:ln>
        </p:spPr>
        <p:txBody>
          <a:bodyPr wrap="square" rtlCol="0">
            <a:spAutoFit/>
          </a:bodyPr>
          <a:lstStyle/>
          <a:p>
            <a:pPr algn="ctr"/>
            <a:r>
              <a:rPr lang="en-US" b="1" dirty="0">
                <a:solidFill>
                  <a:srgbClr val="FF0000"/>
                </a:solidFill>
              </a:rPr>
              <a:t>UNKNOWN</a:t>
            </a:r>
          </a:p>
        </p:txBody>
      </p:sp>
      <p:sp>
        <p:nvSpPr>
          <p:cNvPr id="11" name="TextBox 10">
            <a:extLst>
              <a:ext uri="{FF2B5EF4-FFF2-40B4-BE49-F238E27FC236}">
                <a16:creationId xmlns:a16="http://schemas.microsoft.com/office/drawing/2014/main" id="{EF42DFDF-1AC5-9846-BBBA-F5DB80B82DB0}"/>
              </a:ext>
            </a:extLst>
          </p:cNvPr>
          <p:cNvSpPr txBox="1"/>
          <p:nvPr/>
        </p:nvSpPr>
        <p:spPr>
          <a:xfrm rot="20570393">
            <a:off x="5400234" y="5062372"/>
            <a:ext cx="2895600" cy="369332"/>
          </a:xfrm>
          <a:prstGeom prst="rect">
            <a:avLst/>
          </a:prstGeom>
          <a:solidFill>
            <a:schemeClr val="bg1"/>
          </a:solidFill>
          <a:ln w="31750">
            <a:solidFill>
              <a:schemeClr val="tx1"/>
            </a:solidFill>
          </a:ln>
        </p:spPr>
        <p:txBody>
          <a:bodyPr wrap="square" rtlCol="0">
            <a:spAutoFit/>
          </a:bodyPr>
          <a:lstStyle/>
          <a:p>
            <a:pPr algn="ctr"/>
            <a:r>
              <a:rPr lang="en-US" b="1" dirty="0">
                <a:solidFill>
                  <a:srgbClr val="FF0000"/>
                </a:solidFill>
              </a:rPr>
              <a:t>UNKNOWN</a:t>
            </a:r>
          </a:p>
        </p:txBody>
      </p:sp>
      <p:sp>
        <p:nvSpPr>
          <p:cNvPr id="3" name="TextBox 2">
            <a:extLst>
              <a:ext uri="{FF2B5EF4-FFF2-40B4-BE49-F238E27FC236}">
                <a16:creationId xmlns:a16="http://schemas.microsoft.com/office/drawing/2014/main" id="{59D62C3C-C779-8B4A-9859-A562074AA817}"/>
              </a:ext>
            </a:extLst>
          </p:cNvPr>
          <p:cNvSpPr txBox="1"/>
          <p:nvPr/>
        </p:nvSpPr>
        <p:spPr>
          <a:xfrm>
            <a:off x="119194" y="6037023"/>
            <a:ext cx="8812561" cy="830997"/>
          </a:xfrm>
          <a:prstGeom prst="rect">
            <a:avLst/>
          </a:prstGeom>
          <a:noFill/>
        </p:spPr>
        <p:txBody>
          <a:bodyPr wrap="square" rtlCol="0">
            <a:spAutoFit/>
          </a:bodyPr>
          <a:lstStyle/>
          <a:p>
            <a:pPr algn="ctr"/>
            <a:r>
              <a:rPr lang="en-US" sz="2400" dirty="0"/>
              <a:t>Start from nothing known (except maybe </a:t>
            </a:r>
            <a:r>
              <a:rPr lang="en-US" sz="2400" dirty="0" err="1"/>
              <a:t>intrinsics</a:t>
            </a:r>
            <a:r>
              <a:rPr lang="en-US" sz="2400" dirty="0"/>
              <a:t>), exploit the relationship to slowly get the right answer</a:t>
            </a:r>
          </a:p>
        </p:txBody>
      </p:sp>
      <p:sp>
        <p:nvSpPr>
          <p:cNvPr id="14" name="TextBox 13">
            <a:extLst>
              <a:ext uri="{FF2B5EF4-FFF2-40B4-BE49-F238E27FC236}">
                <a16:creationId xmlns:a16="http://schemas.microsoft.com/office/drawing/2014/main" id="{16C71946-6F9C-7F43-B431-6E311F664074}"/>
              </a:ext>
            </a:extLst>
          </p:cNvPr>
          <p:cNvSpPr txBox="1"/>
          <p:nvPr/>
        </p:nvSpPr>
        <p:spPr>
          <a:xfrm rot="20570393">
            <a:off x="1639840" y="5146795"/>
            <a:ext cx="2895600" cy="369332"/>
          </a:xfrm>
          <a:prstGeom prst="rect">
            <a:avLst/>
          </a:prstGeom>
          <a:solidFill>
            <a:schemeClr val="bg1"/>
          </a:solidFill>
          <a:ln w="31750">
            <a:solidFill>
              <a:schemeClr val="tx1"/>
            </a:solidFill>
          </a:ln>
        </p:spPr>
        <p:txBody>
          <a:bodyPr wrap="square" rtlCol="0">
            <a:spAutoFit/>
          </a:bodyPr>
          <a:lstStyle/>
          <a:p>
            <a:pPr algn="ctr"/>
            <a:r>
              <a:rPr lang="en-US" b="1" dirty="0">
                <a:solidFill>
                  <a:srgbClr val="FF0000"/>
                </a:solidFill>
              </a:rPr>
              <a:t>UNKNOWN</a:t>
            </a:r>
          </a:p>
        </p:txBody>
      </p:sp>
    </p:spTree>
    <p:extLst>
      <p:ext uri="{BB962C8B-B14F-4D97-AF65-F5344CB8AC3E}">
        <p14:creationId xmlns:p14="http://schemas.microsoft.com/office/powerpoint/2010/main" val="3172889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7394" name="Title 1"/>
          <p:cNvSpPr>
            <a:spLocks noGrp="1"/>
          </p:cNvSpPr>
          <p:nvPr>
            <p:ph type="title"/>
          </p:nvPr>
        </p:nvSpPr>
        <p:spPr/>
        <p:txBody>
          <a:bodyPr/>
          <a:lstStyle/>
          <a:p>
            <a:pPr eaLnBrk="1" hangingPunct="1"/>
            <a:r>
              <a:rPr lang="en-US" altLang="en-US" dirty="0"/>
              <a:t>Structure from Motion (</a:t>
            </a:r>
            <a:r>
              <a:rPr lang="en-US" altLang="en-US" dirty="0" err="1"/>
              <a:t>SfM</a:t>
            </a:r>
            <a:r>
              <a:rPr lang="en-US" altLang="en-US" dirty="0"/>
              <a:t>)</a:t>
            </a:r>
          </a:p>
        </p:txBody>
      </p:sp>
      <p:sp>
        <p:nvSpPr>
          <p:cNvPr id="187395" name="Content Placeholder 2"/>
          <p:cNvSpPr>
            <a:spLocks noGrp="1"/>
          </p:cNvSpPr>
          <p:nvPr>
            <p:ph idx="1"/>
          </p:nvPr>
        </p:nvSpPr>
        <p:spPr/>
        <p:txBody>
          <a:bodyPr/>
          <a:lstStyle/>
          <a:p>
            <a:pPr eaLnBrk="1" hangingPunct="1"/>
            <a:endParaRPr lang="en-US" altLang="en-US"/>
          </a:p>
          <a:p>
            <a:pPr eaLnBrk="1" hangingPunct="1"/>
            <a:endParaRPr lang="en-US" altLang="en-US"/>
          </a:p>
          <a:p>
            <a:pPr eaLnBrk="1" hangingPunct="1"/>
            <a:r>
              <a:rPr lang="en-US" altLang="en-US"/>
              <a:t>SfM solves both of these problems </a:t>
            </a:r>
            <a:r>
              <a:rPr lang="en-US" altLang="en-US" i="1"/>
              <a:t>at once</a:t>
            </a:r>
          </a:p>
          <a:p>
            <a:pPr eaLnBrk="1" hangingPunct="1"/>
            <a:r>
              <a:rPr lang="en-US" altLang="en-US"/>
              <a:t>A kind of chicken-and-egg problem</a:t>
            </a:r>
          </a:p>
          <a:p>
            <a:pPr lvl="1" eaLnBrk="1" hangingPunct="1"/>
            <a:r>
              <a:rPr lang="en-US" altLang="en-US"/>
              <a:t>(but solvable)</a:t>
            </a:r>
          </a:p>
        </p:txBody>
      </p:sp>
    </p:spTree>
    <p:extLst>
      <p:ext uri="{BB962C8B-B14F-4D97-AF65-F5344CB8AC3E}">
        <p14:creationId xmlns:p14="http://schemas.microsoft.com/office/powerpoint/2010/main" val="1866004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5"/>
          <p:cNvSpPr txBox="1">
            <a:spLocks noChangeArrowheads="1"/>
          </p:cNvSpPr>
          <p:nvPr/>
        </p:nvSpPr>
        <p:spPr bwMode="auto">
          <a:xfrm>
            <a:off x="2590800" y="228602"/>
            <a:ext cx="345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0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Photo Tourism</a:t>
            </a:r>
          </a:p>
        </p:txBody>
      </p:sp>
      <p:pic>
        <p:nvPicPr>
          <p:cNvPr id="188419" name="Picture 8"/>
          <p:cNvPicPr>
            <a:picLocks noChangeAspect="1" noChangeArrowheads="1"/>
          </p:cNvPicPr>
          <p:nvPr/>
        </p:nvPicPr>
        <p:blipFill>
          <a:blip r:embed="rId2">
            <a:extLst>
              <a:ext uri="{28A0092B-C50C-407E-A947-70E740481C1C}">
                <a14:useLocalDpi xmlns:a14="http://schemas.microsoft.com/office/drawing/2010/main" val="0"/>
              </a:ext>
            </a:extLst>
          </a:blip>
          <a:srcRect t="29593" r="33333" b="7275"/>
          <a:stretch>
            <a:fillRect/>
          </a:stretch>
        </p:blipFill>
        <p:spPr bwMode="auto">
          <a:xfrm>
            <a:off x="304800" y="2362202"/>
            <a:ext cx="845820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188420" name="Rectangle 9"/>
          <p:cNvSpPr>
            <a:spLocks noChangeArrowheads="1"/>
          </p:cNvSpPr>
          <p:nvPr/>
        </p:nvSpPr>
        <p:spPr bwMode="auto">
          <a:xfrm>
            <a:off x="304800" y="1308100"/>
            <a:ext cx="7772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Noah Snavely, Steven M. Seitz, Richard Szeliski, "</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hlinkClick r:id="rId3"/>
              </a:rPr>
              <a:t>Photo tourism: Exploring photo collections in 3D</a:t>
            </a: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SIGGRAPH 2006</a:t>
            </a:r>
          </a:p>
        </p:txBody>
      </p:sp>
      <p:sp>
        <p:nvSpPr>
          <p:cNvPr id="188421" name="TextBox 4"/>
          <p:cNvSpPr txBox="1">
            <a:spLocks noChangeArrowheads="1"/>
          </p:cNvSpPr>
          <p:nvPr/>
        </p:nvSpPr>
        <p:spPr bwMode="auto">
          <a:xfrm>
            <a:off x="3429000" y="6019802"/>
            <a:ext cx="34034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4"/>
              </a:rPr>
              <a:t>https://youtu.be/mTBPGuPLI5Y</a:t>
            </a: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337738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Online Media 4" title="Photo Tourism (Short)">
            <a:hlinkClick r:id="" action="ppaction://media"/>
            <a:extLst>
              <a:ext uri="{FF2B5EF4-FFF2-40B4-BE49-F238E27FC236}">
                <a16:creationId xmlns:a16="http://schemas.microsoft.com/office/drawing/2014/main" id="{9982644A-964D-1AA7-AF7E-C9B05E5098F5}"/>
              </a:ext>
            </a:extLst>
          </p:cNvPr>
          <p:cNvPicPr>
            <a:picLocks noGrp="1" noRot="1" noChangeAspect="1"/>
          </p:cNvPicPr>
          <p:nvPr>
            <p:ph idx="1"/>
            <a:videoFile r:link="rId1"/>
          </p:nvPr>
        </p:nvPicPr>
        <p:blipFill>
          <a:blip r:embed="rId3"/>
          <a:stretch>
            <a:fillRect/>
          </a:stretch>
        </p:blipFill>
        <p:spPr>
          <a:xfrm>
            <a:off x="0" y="76200"/>
            <a:ext cx="9215295" cy="6912078"/>
          </a:xfrm>
          <a:prstGeom prst="rect">
            <a:avLst/>
          </a:prstGeom>
        </p:spPr>
      </p:pic>
    </p:spTree>
    <p:extLst>
      <p:ext uri="{BB962C8B-B14F-4D97-AF65-F5344CB8AC3E}">
        <p14:creationId xmlns:p14="http://schemas.microsoft.com/office/powerpoint/2010/main" val="3179636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t>Structure from Motion (</a:t>
            </a:r>
            <a:r>
              <a:rPr lang="en-US" dirty="0" err="1"/>
              <a:t>SfM</a:t>
            </a:r>
            <a:r>
              <a:rPr lang="en-US" dirty="0"/>
              <a:t>)</a:t>
            </a:r>
          </a:p>
        </p:txBody>
      </p:sp>
      <p:sp>
        <p:nvSpPr>
          <p:cNvPr id="3" name="Content Placeholder 2"/>
          <p:cNvSpPr>
            <a:spLocks noGrp="1"/>
          </p:cNvSpPr>
          <p:nvPr>
            <p:ph idx="1"/>
          </p:nvPr>
        </p:nvSpPr>
        <p:spPr>
          <a:xfrm>
            <a:off x="457200" y="1600200"/>
            <a:ext cx="8229600" cy="5029200"/>
          </a:xfrm>
        </p:spPr>
        <p:txBody>
          <a:bodyPr/>
          <a:lstStyle/>
          <a:p>
            <a:pPr eaLnBrk="1" hangingPunct="1"/>
            <a:r>
              <a:rPr lang="en-US" altLang="en-US"/>
              <a:t>Given many images, how can we </a:t>
            </a:r>
          </a:p>
          <a:p>
            <a:pPr lvl="1" eaLnBrk="1" hangingPunct="1">
              <a:buFont typeface="Arial" panose="020B0604020202020204" pitchFamily="34" charset="0"/>
              <a:buNone/>
            </a:pPr>
            <a:r>
              <a:rPr lang="en-US" altLang="en-US"/>
              <a:t>a) figure out where they were all taken from?</a:t>
            </a:r>
          </a:p>
          <a:p>
            <a:pPr lvl="1" eaLnBrk="1" hangingPunct="1">
              <a:buFont typeface="Arial" panose="020B0604020202020204" pitchFamily="34" charset="0"/>
              <a:buNone/>
            </a:pPr>
            <a:r>
              <a:rPr lang="en-US" altLang="en-US"/>
              <a:t>b) build a 3D model of the scene?</a:t>
            </a:r>
          </a:p>
          <a:p>
            <a:pPr lvl="1" eaLnBrk="1" hangingPunct="1">
              <a:buFont typeface="Arial" panose="020B0604020202020204" pitchFamily="34" charset="0"/>
              <a:buNone/>
            </a:pPr>
            <a:endParaRPr lang="en-US" altLang="en-US"/>
          </a:p>
          <a:p>
            <a:pPr lvl="1" eaLnBrk="1" hangingPunct="1">
              <a:buFont typeface="Arial" panose="020B0604020202020204" pitchFamily="34" charset="0"/>
              <a:buNone/>
            </a:pPr>
            <a:endParaRPr lang="en-US" altLang="en-US"/>
          </a:p>
          <a:p>
            <a:pPr lvl="1" eaLnBrk="1" hangingPunct="1">
              <a:buFont typeface="Arial" panose="020B0604020202020204" pitchFamily="34" charset="0"/>
              <a:buNone/>
            </a:pPr>
            <a:endParaRPr lang="en-US" altLang="en-US"/>
          </a:p>
          <a:p>
            <a:pPr lvl="1" eaLnBrk="1" hangingPunct="1">
              <a:buFont typeface="Arial" panose="020B0604020202020204" pitchFamily="34" charset="0"/>
              <a:buNone/>
            </a:pPr>
            <a:endParaRPr lang="en-US" altLang="en-US"/>
          </a:p>
          <a:p>
            <a:pPr lvl="1" eaLnBrk="1" hangingPunct="1">
              <a:buFont typeface="Arial" panose="020B0604020202020204" pitchFamily="34" charset="0"/>
              <a:buNone/>
            </a:pPr>
            <a:endParaRPr lang="en-US" altLang="en-US"/>
          </a:p>
          <a:p>
            <a:pPr lvl="1" eaLnBrk="1" hangingPunct="1">
              <a:buFont typeface="Arial" panose="020B0604020202020204" pitchFamily="34" charset="0"/>
              <a:buNone/>
            </a:pPr>
            <a:r>
              <a:rPr lang="en-US" altLang="en-US"/>
              <a:t>This is (roughly) the </a:t>
            </a:r>
            <a:r>
              <a:rPr lang="en-US" altLang="en-US" b="1"/>
              <a:t>structure from motion </a:t>
            </a:r>
            <a:r>
              <a:rPr lang="en-US" altLang="en-US"/>
              <a:t>problem</a:t>
            </a:r>
          </a:p>
        </p:txBody>
      </p:sp>
      <p:grpSp>
        <p:nvGrpSpPr>
          <p:cNvPr id="7" name="Group 6"/>
          <p:cNvGrpSpPr>
            <a:grpSpLocks/>
          </p:cNvGrpSpPr>
          <p:nvPr/>
        </p:nvGrpSpPr>
        <p:grpSpPr bwMode="auto">
          <a:xfrm>
            <a:off x="1157288" y="3379790"/>
            <a:ext cx="6767512" cy="2338387"/>
            <a:chOff x="40818" y="3352800"/>
            <a:chExt cx="8972550" cy="3101339"/>
          </a:xfrm>
        </p:grpSpPr>
        <p:pic>
          <p:nvPicPr>
            <p:cNvPr id="4" name="Picture 4" descr="C:\snavely\thesis\Colosseum1.png"/>
            <p:cNvPicPr>
              <a:picLocks noChangeAspect="1" noChangeArrowheads="1"/>
            </p:cNvPicPr>
            <p:nvPr/>
          </p:nvPicPr>
          <p:blipFill>
            <a:blip r:embed="rId2"/>
            <a:srcRect l="2835" r="2835"/>
            <a:stretch>
              <a:fillRect/>
            </a:stretch>
          </p:blipFill>
          <p:spPr bwMode="auto">
            <a:xfrm>
              <a:off x="5149046" y="3424386"/>
              <a:ext cx="3864322" cy="2911848"/>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771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8" y="3352800"/>
              <a:ext cx="4236155" cy="310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4311356" y="4599231"/>
              <a:ext cx="734559" cy="608477"/>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37886815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AAB4-8D46-9232-EA0D-AC52AEC5969D}"/>
              </a:ext>
            </a:extLst>
          </p:cNvPr>
          <p:cNvSpPr>
            <a:spLocks noGrp="1"/>
          </p:cNvSpPr>
          <p:nvPr>
            <p:ph type="title"/>
          </p:nvPr>
        </p:nvSpPr>
        <p:spPr/>
        <p:txBody>
          <a:bodyPr/>
          <a:lstStyle/>
          <a:p>
            <a:r>
              <a:rPr lang="en-JP" dirty="0"/>
              <a:t>How to estimate the camera?</a:t>
            </a:r>
          </a:p>
        </p:txBody>
      </p:sp>
      <p:sp>
        <p:nvSpPr>
          <p:cNvPr id="3" name="Content Placeholder 2">
            <a:extLst>
              <a:ext uri="{FF2B5EF4-FFF2-40B4-BE49-F238E27FC236}">
                <a16:creationId xmlns:a16="http://schemas.microsoft.com/office/drawing/2014/main" id="{D982E375-97C7-F5A8-4470-CF04CB684D32}"/>
              </a:ext>
            </a:extLst>
          </p:cNvPr>
          <p:cNvSpPr>
            <a:spLocks noGrp="1"/>
          </p:cNvSpPr>
          <p:nvPr>
            <p:ph idx="1"/>
          </p:nvPr>
        </p:nvSpPr>
        <p:spPr/>
        <p:txBody>
          <a:bodyPr/>
          <a:lstStyle/>
          <a:p>
            <a:r>
              <a:rPr lang="en-JP" dirty="0"/>
              <a:t>1. Estimate the fundamental/essential matrix with correspondences!</a:t>
            </a:r>
          </a:p>
          <a:p>
            <a:endParaRPr lang="en-JP" dirty="0"/>
          </a:p>
          <a:p>
            <a:r>
              <a:rPr lang="en-JP" dirty="0"/>
              <a:t>2. Another method: Calibration</a:t>
            </a:r>
          </a:p>
        </p:txBody>
      </p:sp>
    </p:spTree>
    <p:extLst>
      <p:ext uri="{BB962C8B-B14F-4D97-AF65-F5344CB8AC3E}">
        <p14:creationId xmlns:p14="http://schemas.microsoft.com/office/powerpoint/2010/main" val="3556883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itle 1"/>
          <p:cNvSpPr>
            <a:spLocks noGrp="1"/>
          </p:cNvSpPr>
          <p:nvPr>
            <p:ph type="title"/>
          </p:nvPr>
        </p:nvSpPr>
        <p:spPr/>
        <p:txBody>
          <a:bodyPr/>
          <a:lstStyle/>
          <a:p>
            <a:pPr eaLnBrk="1" hangingPunct="1"/>
            <a:r>
              <a:rPr lang="en-US" altLang="en-US"/>
              <a:t>Structure from motion</a:t>
            </a:r>
          </a:p>
        </p:txBody>
      </p:sp>
      <p:sp>
        <p:nvSpPr>
          <p:cNvPr id="4" name="Rectangle 3"/>
          <p:cNvSpPr txBox="1">
            <a:spLocks noChangeArrowheads="1"/>
          </p:cNvSpPr>
          <p:nvPr/>
        </p:nvSpPr>
        <p:spPr>
          <a:xfrm>
            <a:off x="685800" y="3581400"/>
            <a:ext cx="7924800" cy="3124200"/>
          </a:xfrm>
          <a:prstGeom prst="rect">
            <a:avLst/>
          </a:prstGeom>
        </p:spPr>
        <p:txBody>
          <a:bodyPr>
            <a:normAutofit fontScale="92500" lnSpcReduction="20000"/>
          </a:body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Input: images with points in correspondence      	</a:t>
            </a:r>
            <a:r>
              <a:rPr kumimoji="0" lang="en-US" sz="3200" b="0" i="1" u="none" strike="noStrike" kern="1200" cap="none" spc="0" normalizeH="0" baseline="0" noProof="0" dirty="0">
                <a:ln>
                  <a:noFill/>
                </a:ln>
                <a:solidFill>
                  <a:prstClr val="black"/>
                </a:solidFill>
                <a:effectLst/>
                <a:uLnTx/>
                <a:uFillTx/>
                <a:latin typeface="Calibri"/>
                <a:ea typeface="+mn-ea"/>
                <a:cs typeface="+mn-cs"/>
              </a:rPr>
              <a:t>p</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i</a:t>
            </a:r>
            <a:r>
              <a:rPr kumimoji="0" lang="en-US" sz="3200" b="0" i="0" u="none" strike="noStrike" kern="1200" cap="none" spc="0" normalizeH="0" baseline="-25000" noProof="0" dirty="0" err="1">
                <a:ln>
                  <a:noFill/>
                </a:ln>
                <a:solidFill>
                  <a:prstClr val="black"/>
                </a:solidFill>
                <a:effectLst/>
                <a:uLnTx/>
                <a:uFillTx/>
                <a:latin typeface="Calibri"/>
                <a:ea typeface="+mn-ea"/>
                <a:cs typeface="+mn-cs"/>
              </a:rPr>
              <a: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1" u="none" strike="noStrike" kern="1200" cap="none" spc="0" normalizeH="0" baseline="-2500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u</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i</a:t>
            </a:r>
            <a:r>
              <a:rPr kumimoji="0" lang="en-US" sz="3200" b="0" i="0" u="none" strike="noStrike" kern="1200" cap="none" spc="0" normalizeH="0" baseline="-25000" noProof="0" dirty="0" err="1">
                <a:ln>
                  <a:noFill/>
                </a:ln>
                <a:solidFill>
                  <a:prstClr val="black"/>
                </a:solidFill>
                <a:effectLst/>
                <a:uLnTx/>
                <a:uFillTx/>
                <a:latin typeface="Calibri"/>
                <a:ea typeface="+mn-ea"/>
                <a:cs typeface="+mn-cs"/>
              </a:rPr>
              <a: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0" u="none" strike="noStrike" kern="1200" cap="none" spc="0" normalizeH="0" baseline="0" noProof="0" dirty="0" err="1">
                <a:ln>
                  <a:noFill/>
                </a:ln>
                <a:solidFill>
                  <a:prstClr val="black"/>
                </a:solidFill>
                <a:effectLst/>
                <a:uLnTx/>
                <a:uFillTx/>
                <a:latin typeface="Calibri"/>
                <a:ea typeface="+mn-ea"/>
                <a:cs typeface="+mn-cs"/>
              </a:rPr>
              <a:t>,</a:t>
            </a:r>
            <a:r>
              <a:rPr kumimoji="0" lang="en-US" sz="3200" b="0" i="1" u="none" strike="noStrike" kern="1200" cap="none" spc="0" normalizeH="0" baseline="0" noProof="0" dirty="0" err="1">
                <a:ln>
                  <a:noFill/>
                </a:ln>
                <a:solidFill>
                  <a:prstClr val="black"/>
                </a:solidFill>
                <a:effectLst/>
                <a:uLnTx/>
                <a:uFillTx/>
                <a:latin typeface="Calibri"/>
                <a:ea typeface="+mn-ea"/>
                <a:cs typeface="+mn-cs"/>
              </a:rPr>
              <a:t>v</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i</a:t>
            </a:r>
            <a:r>
              <a:rPr kumimoji="0" lang="en-US" sz="3200" b="0" i="0" u="none" strike="noStrike" kern="1200" cap="none" spc="0" normalizeH="0" baseline="-25000" noProof="0" dirty="0" err="1">
                <a:ln>
                  <a:noFill/>
                </a:ln>
                <a:solidFill>
                  <a:prstClr val="black"/>
                </a:solidFill>
                <a:effectLst/>
                <a:uLnTx/>
                <a:uFillTx/>
                <a:latin typeface="Calibri"/>
                <a:ea typeface="+mn-ea"/>
                <a:cs typeface="+mn-cs"/>
              </a:rPr>
              <a: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Output</a:t>
            </a:r>
          </a:p>
          <a:p>
            <a:pPr marL="800100" marR="0" lvl="1"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structure: 3D location </a:t>
            </a:r>
            <a:r>
              <a:rPr kumimoji="0" lang="en-US" sz="3200" b="1" i="0" u="none" strike="noStrike" kern="1200" cap="none" spc="0" normalizeH="0" baseline="0" noProof="0" dirty="0">
                <a:ln>
                  <a:noFill/>
                </a:ln>
                <a:solidFill>
                  <a:prstClr val="black"/>
                </a:solidFill>
                <a:effectLst/>
                <a:uLnTx/>
                <a:uFillTx/>
                <a:latin typeface="Calibri"/>
                <a:ea typeface="+mn-ea"/>
                <a:cs typeface="+mn-cs"/>
              </a:rPr>
              <a:t>x</a:t>
            </a:r>
            <a:r>
              <a:rPr kumimoji="0" lang="en-US" sz="3200" b="0" i="1" u="none" strike="noStrike" kern="1200" cap="none" spc="0" normalizeH="0" baseline="-25000" noProof="0" dirty="0">
                <a:ln>
                  <a:noFill/>
                </a:ln>
                <a:solidFill>
                  <a:prstClr val="black"/>
                </a:solidFill>
                <a:effectLst/>
                <a:uLnTx/>
                <a:uFillTx/>
                <a:latin typeface="Calibri"/>
                <a:ea typeface="+mn-ea"/>
                <a:cs typeface="+mn-cs"/>
              </a:rPr>
              <a:t>i</a:t>
            </a:r>
            <a:r>
              <a:rPr kumimoji="0" lang="en-US" sz="3200" b="0" i="0" u="none" strike="noStrike" kern="1200" cap="none" spc="0" normalizeH="0" baseline="0" noProof="0" dirty="0">
                <a:ln>
                  <a:noFill/>
                </a:ln>
                <a:solidFill>
                  <a:prstClr val="black"/>
                </a:solidFill>
                <a:effectLst/>
                <a:uLnTx/>
                <a:uFillTx/>
                <a:latin typeface="Calibri"/>
                <a:ea typeface="+mn-ea"/>
                <a:cs typeface="+mn-cs"/>
              </a:rPr>
              <a:t> for each point </a:t>
            </a:r>
            <a:r>
              <a:rPr kumimoji="0" lang="en-US" sz="3200" b="0" i="1" u="none" strike="noStrike" kern="1200" cap="none" spc="0" normalizeH="0" baseline="0" noProof="0" dirty="0">
                <a:ln>
                  <a:noFill/>
                </a:ln>
                <a:solidFill>
                  <a:prstClr val="black"/>
                </a:solidFill>
                <a:effectLst/>
                <a:uLnTx/>
                <a:uFillTx/>
                <a:latin typeface="Calibri"/>
                <a:ea typeface="+mn-ea"/>
                <a:cs typeface="+mn-cs"/>
              </a:rPr>
              <a:t>p</a:t>
            </a:r>
            <a:r>
              <a:rPr kumimoji="0" lang="en-US" sz="3200" b="0" i="1" u="none" strike="noStrike" kern="1200" cap="none" spc="0" normalizeH="0" baseline="-25000" noProof="0" dirty="0">
                <a:ln>
                  <a:noFill/>
                </a:ln>
                <a:solidFill>
                  <a:prstClr val="black"/>
                </a:solidFill>
                <a:effectLst/>
                <a:uLnTx/>
                <a:uFillTx/>
                <a:latin typeface="Calibri"/>
                <a:ea typeface="+mn-ea"/>
                <a:cs typeface="+mn-cs"/>
              </a:rPr>
              <a:t>i</a:t>
            </a:r>
          </a:p>
          <a:p>
            <a:pPr marL="800100" marR="0" lvl="1"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motion: camera parameters</a:t>
            </a:r>
            <a:r>
              <a:rPr kumimoji="0" lang="en-US" sz="3200" b="1" i="0"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R</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1" u="none" strike="noStrike" kern="1200" cap="none" spc="0" normalizeH="0" baseline="-2500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r>
              <a:rPr kumimoji="0" lang="en-US" sz="3200" b="0" i="1" u="none" strike="noStrike" kern="1200" cap="none" spc="0" normalizeH="0" baseline="0" noProof="0" dirty="0">
                <a:ln>
                  <a:noFill/>
                </a:ln>
                <a:solidFill>
                  <a:prstClr val="black"/>
                </a:solidFill>
                <a:effectLst/>
                <a:uLnTx/>
                <a:uFillTx/>
                <a:latin typeface="Calibri"/>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t</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r>
              <a:rPr kumimoji="0" lang="en-US" sz="3200" b="0" i="0" u="none" strike="noStrike" kern="1200" cap="none" spc="0" normalizeH="0" baseline="0" noProof="0" dirty="0">
                <a:ln>
                  <a:noFill/>
                </a:ln>
                <a:solidFill>
                  <a:prstClr val="black"/>
                </a:solidFill>
                <a:effectLst/>
                <a:uLnTx/>
                <a:uFillTx/>
                <a:latin typeface="Calibri"/>
                <a:ea typeface="+mn-ea"/>
                <a:cs typeface="+mn-cs"/>
              </a:rPr>
              <a:t> possibly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K</a:t>
            </a:r>
            <a:r>
              <a:rPr kumimoji="0" lang="en-US" sz="3200" b="0" i="1" u="none" strike="noStrike" kern="1200" cap="none" spc="0" normalizeH="0" baseline="-25000" noProof="0" dirty="0" err="1">
                <a:ln>
                  <a:noFill/>
                </a:ln>
                <a:solidFill>
                  <a:prstClr val="black"/>
                </a:solidFill>
                <a:effectLst/>
                <a:uLnTx/>
                <a:uFillTx/>
                <a:latin typeface="Calibri"/>
                <a:ea typeface="+mn-ea"/>
                <a:cs typeface="+mn-cs"/>
              </a:rPr>
              <a:t>j</a:t>
            </a:r>
            <a:endParaRPr kumimoji="0" lang="en-US" sz="3200" b="1" i="1" u="none" strike="noStrike" kern="1200" cap="none" spc="0" normalizeH="0" baseline="-25000" noProof="0" dirty="0">
              <a:ln>
                <a:noFill/>
              </a:ln>
              <a:solidFill>
                <a:prstClr val="black"/>
              </a:solidFill>
              <a:effectLst/>
              <a:uLnTx/>
              <a:uFillTx/>
              <a:latin typeface="Calibri"/>
              <a:ea typeface="+mn-ea"/>
              <a:cs typeface="+mn-cs"/>
            </a:endParaRPr>
          </a:p>
          <a:p>
            <a:pPr marL="800100" marR="0" lvl="1"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3200" b="0" i="1" u="none" strike="noStrike" kern="1200" cap="none" spc="0" normalizeH="0" baseline="-2500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Objective function: minimize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reprojection</a:t>
            </a:r>
            <a:r>
              <a:rPr kumimoji="0" lang="en-US" sz="3200" b="0" i="1" u="none" strike="noStrike" kern="1200" cap="none" spc="0" normalizeH="0" baseline="0" noProof="0" dirty="0">
                <a:ln>
                  <a:noFill/>
                </a:ln>
                <a:solidFill>
                  <a:prstClr val="black"/>
                </a:solidFill>
                <a:effectLst/>
                <a:uLnTx/>
                <a:uFillTx/>
                <a:latin typeface="Calibri"/>
                <a:ea typeface="+mn-ea"/>
                <a:cs typeface="+mn-cs"/>
              </a:rPr>
              <a:t> error</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46433" name="Picture 1" descr="C:\snavely\demos\PhotoTourism\data\Temple\Temple1.png"/>
          <p:cNvPicPr>
            <a:picLocks noChangeAspect="1" noChangeArrowheads="1"/>
          </p:cNvPicPr>
          <p:nvPr/>
        </p:nvPicPr>
        <p:blipFill>
          <a:blip r:embed="rId2">
            <a:extLst>
              <a:ext uri="{28A0092B-C50C-407E-A947-70E740481C1C}">
                <a14:useLocalDpi xmlns:a14="http://schemas.microsoft.com/office/drawing/2010/main" val="0"/>
              </a:ext>
            </a:extLst>
          </a:blip>
          <a:srcRect l="7080" r="7080" b="24907"/>
          <a:stretch>
            <a:fillRect/>
          </a:stretch>
        </p:blipFill>
        <p:spPr bwMode="auto">
          <a:xfrm>
            <a:off x="3429002" y="1401765"/>
            <a:ext cx="2771775"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4" name="Picture 2" descr="C:\snavely\demos\PhotoTourism\data\Temple\Temple2.png"/>
          <p:cNvPicPr>
            <a:picLocks noChangeAspect="1" noChangeArrowheads="1"/>
          </p:cNvPicPr>
          <p:nvPr/>
        </p:nvPicPr>
        <p:blipFill>
          <a:blip r:embed="rId3">
            <a:extLst>
              <a:ext uri="{28A0092B-C50C-407E-A947-70E740481C1C}">
                <a14:useLocalDpi xmlns:a14="http://schemas.microsoft.com/office/drawing/2010/main" val="0"/>
              </a:ext>
            </a:extLst>
          </a:blip>
          <a:srcRect l="10625" r="10625"/>
          <a:stretch>
            <a:fillRect/>
          </a:stretch>
        </p:blipFill>
        <p:spPr bwMode="auto">
          <a:xfrm>
            <a:off x="6465888" y="1066800"/>
            <a:ext cx="24495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733800" y="3048000"/>
            <a:ext cx="2171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Reconstruction (side)</a:t>
            </a:r>
          </a:p>
        </p:txBody>
      </p:sp>
      <p:sp>
        <p:nvSpPr>
          <p:cNvPr id="7" name="TextBox 6"/>
          <p:cNvSpPr txBox="1">
            <a:spLocks noChangeArrowheads="1"/>
          </p:cNvSpPr>
          <p:nvPr/>
        </p:nvSpPr>
        <p:spPr bwMode="auto">
          <a:xfrm>
            <a:off x="7426325" y="3175000"/>
            <a:ext cx="642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(top)</a:t>
            </a:r>
          </a:p>
        </p:txBody>
      </p:sp>
      <p:grpSp>
        <p:nvGrpSpPr>
          <p:cNvPr id="178184" name="Group 13"/>
          <p:cNvGrpSpPr>
            <a:grpSpLocks/>
          </p:cNvGrpSpPr>
          <p:nvPr/>
        </p:nvGrpSpPr>
        <p:grpSpPr bwMode="auto">
          <a:xfrm>
            <a:off x="1295400" y="1447800"/>
            <a:ext cx="1595438" cy="1816100"/>
            <a:chOff x="1071390" y="1631272"/>
            <a:chExt cx="3119610" cy="3550328"/>
          </a:xfrm>
        </p:grpSpPr>
        <p:pic>
          <p:nvPicPr>
            <p:cNvPr id="215042" name="Picture 2" descr="C:\snavely\work\teaching\09Fa-CS6610\lectures\lec11\templeSparseRing\templeSR0001.png"/>
            <p:cNvPicPr>
              <a:picLocks noChangeAspect="1" noChangeArrowheads="1"/>
            </p:cNvPicPr>
            <p:nvPr/>
          </p:nvPicPr>
          <p:blipFill>
            <a:blip r:embed="rId4"/>
            <a:srcRect/>
            <a:stretch>
              <a:fillRect/>
            </a:stretch>
          </p:blipFill>
          <p:spPr bwMode="auto">
            <a:xfrm>
              <a:off x="1071390" y="1631272"/>
              <a:ext cx="1291301" cy="1722407"/>
            </a:xfrm>
            <a:prstGeom prst="rect">
              <a:avLst/>
            </a:prstGeom>
            <a:noFill/>
            <a:effectLst>
              <a:outerShdw blurRad="101600" dist="76200" dir="8100000" algn="tr" rotWithShape="0">
                <a:prstClr val="black">
                  <a:alpha val="40000"/>
                </a:prstClr>
              </a:outerShdw>
            </a:effectLst>
          </p:spPr>
        </p:pic>
        <p:pic>
          <p:nvPicPr>
            <p:cNvPr id="215043" name="Picture 3" descr="C:\snavely\work\teaching\09Fa-CS6610\lectures\lec11\templeSparseRing\templeSR0002.png"/>
            <p:cNvPicPr>
              <a:picLocks noChangeAspect="1" noChangeArrowheads="1"/>
            </p:cNvPicPr>
            <p:nvPr/>
          </p:nvPicPr>
          <p:blipFill>
            <a:blip r:embed="rId5"/>
            <a:srcRect/>
            <a:stretch>
              <a:fillRect/>
            </a:stretch>
          </p:blipFill>
          <p:spPr bwMode="auto">
            <a:xfrm>
              <a:off x="1527692" y="2087478"/>
              <a:ext cx="1291301" cy="1722405"/>
            </a:xfrm>
            <a:prstGeom prst="rect">
              <a:avLst/>
            </a:prstGeom>
            <a:noFill/>
            <a:effectLst>
              <a:outerShdw blurRad="101600" dist="76200" dir="8100000" algn="tr" rotWithShape="0">
                <a:prstClr val="black">
                  <a:alpha val="40000"/>
                </a:prstClr>
              </a:outerShdw>
            </a:effectLst>
          </p:spPr>
        </p:pic>
        <p:pic>
          <p:nvPicPr>
            <p:cNvPr id="215044" name="Picture 4" descr="C:\snavely\work\teaching\09Fa-CS6610\lectures\lec11\templeSparseRing\templeSR0003.png"/>
            <p:cNvPicPr>
              <a:picLocks noChangeAspect="1" noChangeArrowheads="1"/>
            </p:cNvPicPr>
            <p:nvPr/>
          </p:nvPicPr>
          <p:blipFill>
            <a:blip r:embed="rId6"/>
            <a:srcRect/>
            <a:stretch>
              <a:fillRect/>
            </a:stretch>
          </p:blipFill>
          <p:spPr bwMode="auto">
            <a:xfrm>
              <a:off x="1987097" y="2546786"/>
              <a:ext cx="1288196" cy="1719302"/>
            </a:xfrm>
            <a:prstGeom prst="rect">
              <a:avLst/>
            </a:prstGeom>
            <a:noFill/>
            <a:effectLst>
              <a:outerShdw blurRad="101600" dist="76200" dir="8100000" algn="tr" rotWithShape="0">
                <a:prstClr val="black">
                  <a:alpha val="40000"/>
                </a:prstClr>
              </a:outerShdw>
            </a:effectLst>
          </p:spPr>
        </p:pic>
        <p:pic>
          <p:nvPicPr>
            <p:cNvPr id="215045" name="Picture 5" descr="C:\snavely\work\teaching\09Fa-CS6610\lectures\lec11\templeSparseRing\templeSR0004.png"/>
            <p:cNvPicPr>
              <a:picLocks noChangeAspect="1" noChangeArrowheads="1"/>
            </p:cNvPicPr>
            <p:nvPr/>
          </p:nvPicPr>
          <p:blipFill>
            <a:blip r:embed="rId7"/>
            <a:srcRect/>
            <a:stretch>
              <a:fillRect/>
            </a:stretch>
          </p:blipFill>
          <p:spPr bwMode="auto">
            <a:xfrm>
              <a:off x="2443397" y="3002990"/>
              <a:ext cx="1291301" cy="1722407"/>
            </a:xfrm>
            <a:prstGeom prst="rect">
              <a:avLst/>
            </a:prstGeom>
            <a:noFill/>
            <a:effectLst>
              <a:outerShdw blurRad="101600" dist="76200" dir="8100000" algn="tr" rotWithShape="0">
                <a:prstClr val="black">
                  <a:alpha val="40000"/>
                </a:prstClr>
              </a:outerShdw>
            </a:effectLst>
          </p:spPr>
        </p:pic>
        <p:pic>
          <p:nvPicPr>
            <p:cNvPr id="215046" name="Picture 6" descr="C:\snavely\work\teaching\09Fa-CS6610\lectures\lec11\templeSparseRing\templeSR0005.png"/>
            <p:cNvPicPr>
              <a:picLocks noChangeAspect="1" noChangeArrowheads="1"/>
            </p:cNvPicPr>
            <p:nvPr/>
          </p:nvPicPr>
          <p:blipFill>
            <a:blip r:embed="rId8"/>
            <a:srcRect/>
            <a:stretch>
              <a:fillRect/>
            </a:stretch>
          </p:blipFill>
          <p:spPr bwMode="auto">
            <a:xfrm>
              <a:off x="2899699" y="3459195"/>
              <a:ext cx="1291301" cy="1722405"/>
            </a:xfrm>
            <a:prstGeom prst="rect">
              <a:avLst/>
            </a:prstGeom>
            <a:noFill/>
            <a:effectLst>
              <a:outerShdw blurRad="101600" dist="76200" dir="8100000" algn="tr" rotWithShape="0">
                <a:prstClr val="black">
                  <a:alpha val="40000"/>
                </a:prstClr>
              </a:outerShdw>
            </a:effectLst>
          </p:spPr>
        </p:pic>
      </p:grpSp>
    </p:spTree>
    <p:extLst>
      <p:ext uri="{BB962C8B-B14F-4D97-AF65-F5344CB8AC3E}">
        <p14:creationId xmlns:p14="http://schemas.microsoft.com/office/powerpoint/2010/main" val="47498128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6434"/>
                                        </p:tgtEl>
                                        <p:attrNameLst>
                                          <p:attrName>style.visibility</p:attrName>
                                        </p:attrNameLst>
                                      </p:cBhvr>
                                      <p:to>
                                        <p:strVal val="visible"/>
                                      </p:to>
                                    </p:set>
                                    <p:animEffect transition="in" filter="fade">
                                      <p:cBhvr>
                                        <p:cTn id="7" dur="500"/>
                                        <p:tgtEl>
                                          <p:spTgt spid="14643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46433"/>
                                        </p:tgtEl>
                                        <p:attrNameLst>
                                          <p:attrName>style.visibility</p:attrName>
                                        </p:attrNameLst>
                                      </p:cBhvr>
                                      <p:to>
                                        <p:strVal val="visible"/>
                                      </p:to>
                                    </p:set>
                                    <p:animEffect transition="in" filter="fade">
                                      <p:cBhvr>
                                        <p:cTn id="13" dur="500"/>
                                        <p:tgtEl>
                                          <p:spTgt spid="1464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fade">
                                      <p:cBhvr>
                                        <p:cTn id="30"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altLang="en-US"/>
              <a:t>Large-scale structure from motion</a:t>
            </a:r>
          </a:p>
        </p:txBody>
      </p:sp>
      <p:sp>
        <p:nvSpPr>
          <p:cNvPr id="189443" name="TextBox 4"/>
          <p:cNvSpPr txBox="1">
            <a:spLocks noChangeArrowheads="1"/>
          </p:cNvSpPr>
          <p:nvPr/>
        </p:nvSpPr>
        <p:spPr bwMode="auto">
          <a:xfrm>
            <a:off x="222250" y="5864225"/>
            <a:ext cx="576103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Dubrovnik, Croatia.  4,619 images (out of an initial  57,845).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Total reconstruction time: 23 hours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Number of cores: 352</a:t>
            </a:r>
          </a:p>
        </p:txBody>
      </p:sp>
      <p:sp>
        <p:nvSpPr>
          <p:cNvPr id="2" name="TextBox 1">
            <a:extLst>
              <a:ext uri="{FF2B5EF4-FFF2-40B4-BE49-F238E27FC236}">
                <a16:creationId xmlns:a16="http://schemas.microsoft.com/office/drawing/2014/main" id="{1D7527A2-C800-E442-94DD-BE5BE15A1EBE}"/>
              </a:ext>
            </a:extLst>
          </p:cNvPr>
          <p:cNvSpPr txBox="1"/>
          <p:nvPr/>
        </p:nvSpPr>
        <p:spPr>
          <a:xfrm>
            <a:off x="5715000" y="6629400"/>
            <a:ext cx="3429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Building Rome in a Day, Agarwal et al. ICCV 2009</a:t>
            </a:r>
          </a:p>
        </p:txBody>
      </p:sp>
      <p:pic>
        <p:nvPicPr>
          <p:cNvPr id="4" name="dubrovnik" descr="dubrovnik">
            <a:hlinkClick r:id="" action="ppaction://media"/>
            <a:extLst>
              <a:ext uri="{FF2B5EF4-FFF2-40B4-BE49-F238E27FC236}">
                <a16:creationId xmlns:a16="http://schemas.microsoft.com/office/drawing/2014/main" id="{25F4803E-6CC3-C343-9327-D3B5F77CB8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493241"/>
            <a:ext cx="6937375" cy="4023918"/>
          </a:xfrm>
          <a:prstGeom prst="rect">
            <a:avLst/>
          </a:prstGeom>
        </p:spPr>
      </p:pic>
    </p:spTree>
    <p:extLst>
      <p:ext uri="{BB962C8B-B14F-4D97-AF65-F5344CB8AC3E}">
        <p14:creationId xmlns:p14="http://schemas.microsoft.com/office/powerpoint/2010/main" val="117822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6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altLang="en-US" dirty="0"/>
              <a:t>Large-scale structure from motion</a:t>
            </a:r>
          </a:p>
        </p:txBody>
      </p:sp>
      <p:sp>
        <p:nvSpPr>
          <p:cNvPr id="189443" name="TextBox 4"/>
          <p:cNvSpPr txBox="1">
            <a:spLocks noChangeArrowheads="1"/>
          </p:cNvSpPr>
          <p:nvPr/>
        </p:nvSpPr>
        <p:spPr bwMode="auto">
          <a:xfrm>
            <a:off x="228600" y="6269900"/>
            <a:ext cx="19339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panose="02020603050405020304" pitchFamily="18" charset="0"/>
              </a:defRPr>
            </a:lvl1pPr>
            <a:lvl2pPr marL="742950" indent="-285750">
              <a:defRPr sz="2400" b="1">
                <a:solidFill>
                  <a:schemeClr val="tx1"/>
                </a:solidFill>
                <a:latin typeface="Times New Roman" panose="02020603050405020304" pitchFamily="18" charset="0"/>
              </a:defRPr>
            </a:lvl2pPr>
            <a:lvl3pPr marL="1143000" indent="-228600">
              <a:defRPr sz="2400" b="1">
                <a:solidFill>
                  <a:schemeClr val="tx1"/>
                </a:solidFill>
                <a:latin typeface="Times New Roman" panose="02020603050405020304" pitchFamily="18" charset="0"/>
              </a:defRPr>
            </a:lvl3pPr>
            <a:lvl4pPr marL="1600200" indent="-228600">
              <a:defRPr sz="2400" b="1">
                <a:solidFill>
                  <a:schemeClr val="tx1"/>
                </a:solidFill>
                <a:latin typeface="Times New Roman" panose="02020603050405020304" pitchFamily="18" charset="0"/>
              </a:defRPr>
            </a:lvl4pPr>
            <a:lvl5pPr marL="2057400" indent="-22860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Rome’s Colosseum</a:t>
            </a:r>
          </a:p>
        </p:txBody>
      </p:sp>
      <p:sp>
        <p:nvSpPr>
          <p:cNvPr id="2" name="TextBox 1">
            <a:extLst>
              <a:ext uri="{FF2B5EF4-FFF2-40B4-BE49-F238E27FC236}">
                <a16:creationId xmlns:a16="http://schemas.microsoft.com/office/drawing/2014/main" id="{1D7527A2-C800-E442-94DD-BE5BE15A1EBE}"/>
              </a:ext>
            </a:extLst>
          </p:cNvPr>
          <p:cNvSpPr txBox="1"/>
          <p:nvPr/>
        </p:nvSpPr>
        <p:spPr>
          <a:xfrm>
            <a:off x="5715000" y="6629400"/>
            <a:ext cx="3429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Building Rome in a Day, Agarwal et al. ICCV 2009</a:t>
            </a:r>
          </a:p>
        </p:txBody>
      </p:sp>
      <p:grpSp>
        <p:nvGrpSpPr>
          <p:cNvPr id="5" name="Group 4">
            <a:extLst>
              <a:ext uri="{FF2B5EF4-FFF2-40B4-BE49-F238E27FC236}">
                <a16:creationId xmlns:a16="http://schemas.microsoft.com/office/drawing/2014/main" id="{7927C275-A472-0940-A539-A6AA92627FF0}"/>
              </a:ext>
            </a:extLst>
          </p:cNvPr>
          <p:cNvGrpSpPr/>
          <p:nvPr/>
        </p:nvGrpSpPr>
        <p:grpSpPr>
          <a:xfrm>
            <a:off x="228600" y="1372609"/>
            <a:ext cx="8892401" cy="4570991"/>
            <a:chOff x="914400" y="1856219"/>
            <a:chExt cx="8001000" cy="4112781"/>
          </a:xfrm>
        </p:grpSpPr>
        <p:pic>
          <p:nvPicPr>
            <p:cNvPr id="2324482" name="Picture 2">
              <a:extLst>
                <a:ext uri="{FF2B5EF4-FFF2-40B4-BE49-F238E27FC236}">
                  <a16:creationId xmlns:a16="http://schemas.microsoft.com/office/drawing/2014/main" id="{C84E9541-8C92-AF4B-AE88-BC7AD1CB4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3142" y="1856219"/>
              <a:ext cx="19050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324484" name="Picture 4">
              <a:extLst>
                <a:ext uri="{FF2B5EF4-FFF2-40B4-BE49-F238E27FC236}">
                  <a16:creationId xmlns:a16="http://schemas.microsoft.com/office/drawing/2014/main" id="{4297A595-D881-EF43-A454-DB23E9F16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938769"/>
              <a:ext cx="1905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2324486" name="Picture 6">
              <a:extLst>
                <a:ext uri="{FF2B5EF4-FFF2-40B4-BE49-F238E27FC236}">
                  <a16:creationId xmlns:a16="http://schemas.microsoft.com/office/drawing/2014/main" id="{5DAF9F8F-16AF-0D43-AFC8-746EA936F8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429000"/>
              <a:ext cx="19050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2324488" name="Picture 8">
              <a:extLst>
                <a:ext uri="{FF2B5EF4-FFF2-40B4-BE49-F238E27FC236}">
                  <a16:creationId xmlns:a16="http://schemas.microsoft.com/office/drawing/2014/main" id="{AA671A1D-ED0D-3A47-B0AF-8CBF7E5918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3142" y="4350622"/>
              <a:ext cx="19050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324490" name="Picture 10">
              <a:extLst>
                <a:ext uri="{FF2B5EF4-FFF2-40B4-BE49-F238E27FC236}">
                  <a16:creationId xmlns:a16="http://schemas.microsoft.com/office/drawing/2014/main" id="{45F8E82A-1E9B-4541-A891-4E153D78AE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7916" y="1938769"/>
              <a:ext cx="19050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324492" name="Picture 12">
              <a:extLst>
                <a:ext uri="{FF2B5EF4-FFF2-40B4-BE49-F238E27FC236}">
                  <a16:creationId xmlns:a16="http://schemas.microsoft.com/office/drawing/2014/main" id="{0E796F2C-3714-7D44-8EAD-2F04C4E523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2149450"/>
              <a:ext cx="19050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324496" name="Picture 16">
              <a:extLst>
                <a:ext uri="{FF2B5EF4-FFF2-40B4-BE49-F238E27FC236}">
                  <a16:creationId xmlns:a16="http://schemas.microsoft.com/office/drawing/2014/main" id="{3832ABB9-D2EC-6346-A563-B50B07DCE8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7916" y="4380325"/>
              <a:ext cx="1905000" cy="1435100"/>
            </a:xfrm>
            <a:prstGeom prst="rect">
              <a:avLst/>
            </a:prstGeom>
            <a:noFill/>
            <a:extLst>
              <a:ext uri="{909E8E84-426E-40DD-AFC4-6F175D3DCCD1}">
                <a14:hiddenFill xmlns:a14="http://schemas.microsoft.com/office/drawing/2010/main">
                  <a:solidFill>
                    <a:srgbClr val="FFFFFF"/>
                  </a:solidFill>
                </a14:hiddenFill>
              </a:ext>
            </a:extLst>
          </p:spPr>
        </p:pic>
        <p:pic>
          <p:nvPicPr>
            <p:cNvPr id="2324498" name="Picture 18">
              <a:extLst>
                <a:ext uri="{FF2B5EF4-FFF2-40B4-BE49-F238E27FC236}">
                  <a16:creationId xmlns:a16="http://schemas.microsoft.com/office/drawing/2014/main" id="{1C61E977-0D33-AE4F-9B6C-C741548046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4380324"/>
              <a:ext cx="1905000" cy="14351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8414631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dirty="0"/>
              <a:t>First step: Correspondence</a:t>
            </a:r>
          </a:p>
        </p:txBody>
      </p:sp>
      <p:sp>
        <p:nvSpPr>
          <p:cNvPr id="190467" name="Content Placeholder 2"/>
          <p:cNvSpPr>
            <a:spLocks noGrp="1"/>
          </p:cNvSpPr>
          <p:nvPr>
            <p:ph idx="1"/>
          </p:nvPr>
        </p:nvSpPr>
        <p:spPr>
          <a:xfrm>
            <a:off x="457200" y="1600200"/>
            <a:ext cx="8229600" cy="762000"/>
          </a:xfrm>
        </p:spPr>
        <p:txBody>
          <a:bodyPr/>
          <a:lstStyle/>
          <a:p>
            <a:pPr eaLnBrk="1" hangingPunct="1"/>
            <a:r>
              <a:rPr lang="en-US" altLang="en-US"/>
              <a:t>Feature detection and matching</a:t>
            </a:r>
          </a:p>
        </p:txBody>
      </p:sp>
    </p:spTree>
    <p:extLst>
      <p:ext uri="{BB962C8B-B14F-4D97-AF65-F5344CB8AC3E}">
        <p14:creationId xmlns:p14="http://schemas.microsoft.com/office/powerpoint/2010/main" val="62106715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p:txBody>
          <a:bodyPr/>
          <a:lstStyle/>
          <a:p>
            <a:pPr eaLnBrk="1" hangingPunct="1"/>
            <a:r>
              <a:rPr lang="en-US" altLang="en-US"/>
              <a:t>Feature detection</a:t>
            </a:r>
          </a:p>
        </p:txBody>
      </p:sp>
      <p:grpSp>
        <p:nvGrpSpPr>
          <p:cNvPr id="191491" name="Group 37"/>
          <p:cNvGrpSpPr>
            <a:grpSpLocks/>
          </p:cNvGrpSpPr>
          <p:nvPr/>
        </p:nvGrpSpPr>
        <p:grpSpPr bwMode="auto">
          <a:xfrm>
            <a:off x="2413002" y="2392365"/>
            <a:ext cx="4232275" cy="3711575"/>
            <a:chOff x="1300" y="1670"/>
            <a:chExt cx="2049" cy="1800"/>
          </a:xfrm>
        </p:grpSpPr>
        <p:pic>
          <p:nvPicPr>
            <p:cNvPr id="191493" name="Picture 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4" name="Picture 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5" name="Picture 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6" name="Picture 1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1497" name="Picture 1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8" name="Picture 1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9" name="Picture 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0" name="Picture 23"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1" name="Picture 2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2" name="Picture 2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3" name="Picture 26"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4" name="Picture 2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5" name="Picture 2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6" name="Picture 3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7" name="Picture 3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508" name="Picture 35"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1492" name="Rectangle 39"/>
          <p:cNvSpPr>
            <a:spLocks noChangeArrowheads="1"/>
          </p:cNvSpPr>
          <p:nvPr/>
        </p:nvSpPr>
        <p:spPr bwMode="auto">
          <a:xfrm>
            <a:off x="1384300" y="1355727"/>
            <a:ext cx="6529388"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0" fontAlgn="base" latinLnBrk="0" hangingPunct="1">
              <a:lnSpc>
                <a:spcPct val="110000"/>
              </a:lnSpc>
              <a:spcBef>
                <a:spcPts val="600"/>
              </a:spcBef>
              <a:spcAft>
                <a:spcPts val="600"/>
              </a:spcAft>
              <a:buClr>
                <a:srgbClr val="C0504D"/>
              </a:buClr>
              <a:buSzPct val="110000"/>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Detect features using SIFT [Lowe, IJCV 2004]</a:t>
            </a:r>
          </a:p>
        </p:txBody>
      </p:sp>
    </p:spTree>
    <p:extLst>
      <p:ext uri="{BB962C8B-B14F-4D97-AF65-F5344CB8AC3E}">
        <p14:creationId xmlns:p14="http://schemas.microsoft.com/office/powerpoint/2010/main" val="321099237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p:txBody>
          <a:bodyPr/>
          <a:lstStyle/>
          <a:p>
            <a:pPr eaLnBrk="1" hangingPunct="1"/>
            <a:r>
              <a:rPr lang="en-US" altLang="en-US"/>
              <a:t>Feature detection</a:t>
            </a:r>
          </a:p>
        </p:txBody>
      </p:sp>
      <p:sp>
        <p:nvSpPr>
          <p:cNvPr id="192515" name="Rectangle 3"/>
          <p:cNvSpPr>
            <a:spLocks noGrp="1" noChangeArrowheads="1"/>
          </p:cNvSpPr>
          <p:nvPr>
            <p:ph type="body" idx="1"/>
          </p:nvPr>
        </p:nvSpPr>
        <p:spPr>
          <a:xfrm>
            <a:off x="1384300" y="1355727"/>
            <a:ext cx="6529388" cy="550863"/>
          </a:xfrm>
        </p:spPr>
        <p:txBody>
          <a:bodyPr/>
          <a:lstStyle/>
          <a:p>
            <a:pPr eaLnBrk="1" hangingPunct="1">
              <a:buFontTx/>
              <a:buNone/>
            </a:pPr>
            <a:r>
              <a:rPr lang="en-US" altLang="en-US" sz="2400"/>
              <a:t>Detect features using SIFT [Lowe, IJCV 2004]</a:t>
            </a:r>
          </a:p>
        </p:txBody>
      </p:sp>
      <p:grpSp>
        <p:nvGrpSpPr>
          <p:cNvPr id="192516" name="Group 251"/>
          <p:cNvGrpSpPr>
            <a:grpSpLocks/>
          </p:cNvGrpSpPr>
          <p:nvPr/>
        </p:nvGrpSpPr>
        <p:grpSpPr bwMode="auto">
          <a:xfrm>
            <a:off x="2413002" y="2392365"/>
            <a:ext cx="4232275" cy="3711575"/>
            <a:chOff x="1300" y="1670"/>
            <a:chExt cx="2049" cy="1800"/>
          </a:xfrm>
        </p:grpSpPr>
        <p:pic>
          <p:nvPicPr>
            <p:cNvPr id="192517" name="Picture 8"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8" name="Picture 9"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9" name="Picture 10"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0" name="Picture 18"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2521" name="Picture 19"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2" name="Picture 20"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3" name="Picture 23"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4" name="Picture 24"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5" name="Picture 25"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6" name="Picture 26"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7" name="Picture 27"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8" name="Picture 28"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9" name="Picture 30"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0" name="Picture 34"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1" name="Picture 35"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2" name="Picture 36"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33"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4"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5"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6"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7"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8"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39"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0"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1"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2"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3"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4"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5"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6"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7"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8"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49"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0"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1"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2"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3"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4"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5"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6"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7"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8"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59"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0"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1"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2"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3"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4"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5"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6"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7"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8"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69"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0"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1"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2"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3"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4"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5"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6"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7"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8"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79"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0"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1"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2"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3"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4"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5"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6"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7"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8"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89"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0"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1"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2"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3"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4"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5"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6"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7"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8"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599"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0"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1"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2"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3"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4"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5"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6"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7"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8"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09"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0"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1"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2"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3"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4"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5"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6"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7"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8"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19"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0"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1"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2"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3"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4"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5"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6"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7"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8"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29"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0"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1"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2"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3"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4"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5"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6"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7"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8"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39"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40"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2641"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118745922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3035302" y="4465638"/>
            <a:ext cx="3332163" cy="12954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539" name="Rectangle 2"/>
          <p:cNvSpPr>
            <a:spLocks noGrp="1" noChangeArrowheads="1"/>
          </p:cNvSpPr>
          <p:nvPr>
            <p:ph type="title"/>
          </p:nvPr>
        </p:nvSpPr>
        <p:spPr/>
        <p:txBody>
          <a:bodyPr/>
          <a:lstStyle/>
          <a:p>
            <a:pPr eaLnBrk="1" hangingPunct="1"/>
            <a:r>
              <a:rPr lang="en-US" altLang="en-US"/>
              <a:t>Feature matching</a:t>
            </a:r>
          </a:p>
        </p:txBody>
      </p:sp>
      <p:sp>
        <p:nvSpPr>
          <p:cNvPr id="193540" name="Rectangle 3"/>
          <p:cNvSpPr>
            <a:spLocks noGrp="1" noChangeArrowheads="1"/>
          </p:cNvSpPr>
          <p:nvPr>
            <p:ph type="body" idx="1"/>
          </p:nvPr>
        </p:nvSpPr>
        <p:spPr>
          <a:xfrm>
            <a:off x="1500188" y="1355727"/>
            <a:ext cx="6297612" cy="588963"/>
          </a:xfrm>
        </p:spPr>
        <p:txBody>
          <a:bodyPr/>
          <a:lstStyle/>
          <a:p>
            <a:pPr eaLnBrk="1" hangingPunct="1">
              <a:buFontTx/>
              <a:buNone/>
            </a:pPr>
            <a:r>
              <a:rPr lang="en-US" altLang="en-US" sz="2400"/>
              <a:t>Match features between each pair of images</a:t>
            </a:r>
          </a:p>
        </p:txBody>
      </p:sp>
      <p:grpSp>
        <p:nvGrpSpPr>
          <p:cNvPr id="2" name="Group 548"/>
          <p:cNvGrpSpPr>
            <a:grpSpLocks/>
          </p:cNvGrpSpPr>
          <p:nvPr/>
        </p:nvGrpSpPr>
        <p:grpSpPr bwMode="auto">
          <a:xfrm>
            <a:off x="2413002" y="2395540"/>
            <a:ext cx="4232275" cy="3711575"/>
            <a:chOff x="1300" y="1670"/>
            <a:chExt cx="2049" cy="1800"/>
          </a:xfrm>
        </p:grpSpPr>
        <p:sp>
          <p:nvSpPr>
            <p:cNvPr id="193668" name="Line 547"/>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69" name="Line 546"/>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0" name="Line 545"/>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1" name="Line 544"/>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2"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3"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4"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5"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6"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7" name="Line 15"/>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8" name="Line 17"/>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79" name="Line 18"/>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80" name="Line 19"/>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81" name="Line 27"/>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82" name="Line 38"/>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83" name="Line 41"/>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3684" name="Line 43"/>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193685" name="Picture 47"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86" name="Picture 48"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87" name="Picture 49"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88" name="Picture 57"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3689" name="Picture 58"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0" name="Picture 59"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1" name="Picture 6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2" name="Picture 63"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3" name="Picture 64"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4" name="Picture 6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5" name="Picture 66"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6" name="Picture 6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7" name="Picture 69"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8" name="Picture 7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699" name="Picture 7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0" name="Picture 75"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1" name="Picture 78" descr="daryoush_665363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2" name="Picture 7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703" name="Picture 81" descr="mscolly_851276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704"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05"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06"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07"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08"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09"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0"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1"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2"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3"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4"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5"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6"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7"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8"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19"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0"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1"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2"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3"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4"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5"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6"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7"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8"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29"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0"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1"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2"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3"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4"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5"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6"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7"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8"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39"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0"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1"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2"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3"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4"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5"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6"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7"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8"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49"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0"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1"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2"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3"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4"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5"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6"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7"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8"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59"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0"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1"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2"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3"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4"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5"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6"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7"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8"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69"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0"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1"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2"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3"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4"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5"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6"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7"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8"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79"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0"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1"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2"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3"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4"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5"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6"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7"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8"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89"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0"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1"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2"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3"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4"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5"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6"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7"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8"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799"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0"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1"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2"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3"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4"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5"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6"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7"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8"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09"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10"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11"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812"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grpSp>
        <p:nvGrpSpPr>
          <p:cNvPr id="193542" name="Group 549"/>
          <p:cNvGrpSpPr>
            <a:grpSpLocks/>
          </p:cNvGrpSpPr>
          <p:nvPr/>
        </p:nvGrpSpPr>
        <p:grpSpPr bwMode="auto">
          <a:xfrm>
            <a:off x="2413002" y="2392365"/>
            <a:ext cx="4232275" cy="3711575"/>
            <a:chOff x="1300" y="1670"/>
            <a:chExt cx="2049" cy="1800"/>
          </a:xfrm>
        </p:grpSpPr>
        <p:pic>
          <p:nvPicPr>
            <p:cNvPr id="193543" name="Picture 550" descr="vgasull_2349754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4" name="Picture 551"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5" name="Picture 552"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6" name="Picture 553"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3547" name="Picture 554" descr="antmoose_35893232"/>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8" name="Picture 555"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9" name="Picture 55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0" name="Picture 557" descr="ekenzie_18947135"/>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1" name="Picture 558"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2" name="Picture 559" descr="gauiscaecilius_66831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3" name="Picture 560" descr="kurtnaks_3126328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4" name="Picture 561"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5" name="Picture 562" descr="kurtnaks_3126825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6" name="Picture 563"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7" name="Picture 564"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58" name="Picture 565" descr="mscolly_851276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59"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0"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1"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2"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3"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4"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5"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6"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7"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8"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69"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0"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1"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2"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3"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4"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5"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6"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7"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8"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79"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0"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1"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2"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3"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4"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5"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6"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7"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8"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89"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0"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1"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2"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3"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4"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5"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6"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7"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8"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599"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0"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1"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2"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3"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4"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5"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6"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7"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8"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09"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0"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1"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2"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3"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4"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5"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6"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7"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8"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19"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0"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1"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2"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3"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4"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5"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6"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7"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8"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29"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0"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1"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2"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3"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4"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5"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6"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7"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8"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39"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0"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1"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2"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3"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4"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5"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6"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7"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8"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49"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0"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1"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2"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3"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4"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5"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6"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7"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8"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59"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0"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1"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2"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3"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4"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5"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6"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3667"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831235540"/>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95235"/>
                                        </p:tgtEl>
                                        <p:attrNameLst>
                                          <p:attrName>style.visibility</p:attrName>
                                        </p:attrNameLst>
                                      </p:cBhvr>
                                      <p:to>
                                        <p:strVal val="visible"/>
                                      </p:to>
                                    </p:set>
                                    <p:animEffect transition="in" filter="fade">
                                      <p:cBhvr>
                                        <p:cTn id="10" dur="500"/>
                                        <p:tgtEl>
                                          <p:spTgt spid="1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Line 734"/>
          <p:cNvSpPr>
            <a:spLocks noChangeShapeType="1"/>
          </p:cNvSpPr>
          <p:nvPr/>
        </p:nvSpPr>
        <p:spPr bwMode="auto">
          <a:xfrm flipH="1" flipV="1">
            <a:off x="3035302" y="4465638"/>
            <a:ext cx="3332163" cy="12954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3" name="Rectangle 2"/>
          <p:cNvSpPr>
            <a:spLocks noGrp="1" noChangeArrowheads="1"/>
          </p:cNvSpPr>
          <p:nvPr>
            <p:ph type="title"/>
          </p:nvPr>
        </p:nvSpPr>
        <p:spPr/>
        <p:txBody>
          <a:bodyPr/>
          <a:lstStyle/>
          <a:p>
            <a:pPr eaLnBrk="1" hangingPunct="1"/>
            <a:r>
              <a:rPr lang="en-US" altLang="en-US"/>
              <a:t>Feature matching</a:t>
            </a:r>
          </a:p>
        </p:txBody>
      </p:sp>
      <p:grpSp>
        <p:nvGrpSpPr>
          <p:cNvPr id="194564" name="Group 585"/>
          <p:cNvGrpSpPr>
            <a:grpSpLocks/>
          </p:cNvGrpSpPr>
          <p:nvPr/>
        </p:nvGrpSpPr>
        <p:grpSpPr bwMode="auto">
          <a:xfrm>
            <a:off x="2413002" y="2395540"/>
            <a:ext cx="4232275" cy="3711575"/>
            <a:chOff x="1300" y="1670"/>
            <a:chExt cx="2049" cy="1800"/>
          </a:xfrm>
        </p:grpSpPr>
        <p:sp>
          <p:nvSpPr>
            <p:cNvPr id="194712" name="Line 584"/>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3" name="Line 58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4" name="Line 580"/>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5" name="Line 58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6" name="Line 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7" name="Line 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8" name="Line 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19" name="Line 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0" name="Line 10"/>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1" name="Line 16"/>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2" name="Line 17"/>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3" name="Line 2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4" name="Line 32"/>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725" name="Line 3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194726" name="Picture 39"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7" name="Picture 40"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8" name="Picture 41"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9" name="Picture 4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4730" name="Picture 5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1" name="Picture 5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2" name="Picture 54"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3" name="Picture 55"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4" name="Picture 56"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5" name="Picture 5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6" name="Picture 58" descr="kurtnaks_31263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7" name="Picture 59"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8" name="Picture 61"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39" name="Picture 65"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0" name="Picture 66"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1" name="Picture 67"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2" name="Picture 70"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3" name="Picture 7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44" name="Picture 73" descr="mscolly_851276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45"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46"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47"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48"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49"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0"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1"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2"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3"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4"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5"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6"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7"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8"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59"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0"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1"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2"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3"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4"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5"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6"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7"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8"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69"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0"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1"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2"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3"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4"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5"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6"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7"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8"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79"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0"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1"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2"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3"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4"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5"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6"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7"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8"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89"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0"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1"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2"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3"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4"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5"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6"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7"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8"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99"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0"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1"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2"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3"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4"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5"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6"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7"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8"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09"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0"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1"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2"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3"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4"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5"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6"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7"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8"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19"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0"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1"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2"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3"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4"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5"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6"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7"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8"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29"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0"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1"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2"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3"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4"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5"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6"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7"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8"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39"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0"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1"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2"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3"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4"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5"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6"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7"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8"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49"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50"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51"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52"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853"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sp>
        <p:nvSpPr>
          <p:cNvPr id="194565" name="Rectangle 587"/>
          <p:cNvSpPr>
            <a:spLocks noChangeArrowheads="1"/>
          </p:cNvSpPr>
          <p:nvPr/>
        </p:nvSpPr>
        <p:spPr bwMode="auto">
          <a:xfrm>
            <a:off x="808038" y="1277938"/>
            <a:ext cx="791051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0" fontAlgn="base" latinLnBrk="0" hangingPunct="1">
              <a:lnSpc>
                <a:spcPct val="110000"/>
              </a:lnSpc>
              <a:spcBef>
                <a:spcPts val="600"/>
              </a:spcBef>
              <a:spcAft>
                <a:spcPts val="600"/>
              </a:spcAft>
              <a:buClr>
                <a:srgbClr val="C0504D"/>
              </a:buClr>
              <a:buSzPct val="110000"/>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Refine matching using RANSAC to estimate fundamental matrix between each pair</a:t>
            </a:r>
          </a:p>
        </p:txBody>
      </p:sp>
      <p:grpSp>
        <p:nvGrpSpPr>
          <p:cNvPr id="3" name="Group 588"/>
          <p:cNvGrpSpPr>
            <a:grpSpLocks/>
          </p:cNvGrpSpPr>
          <p:nvPr/>
        </p:nvGrpSpPr>
        <p:grpSpPr bwMode="auto">
          <a:xfrm>
            <a:off x="2413002" y="2392365"/>
            <a:ext cx="4232275" cy="3711575"/>
            <a:chOff x="1300" y="1670"/>
            <a:chExt cx="2049" cy="1800"/>
          </a:xfrm>
        </p:grpSpPr>
        <p:sp>
          <p:nvSpPr>
            <p:cNvPr id="194567" name="Line 589"/>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8" name="Line 590"/>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69" name="Line 591"/>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0" name="Line 592"/>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1" name="Line 593"/>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2" name="Line 594"/>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3" name="Line 595"/>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4" name="Line 596"/>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5" name="Line 597"/>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6" name="Line 598"/>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7" name="Line 599"/>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8" name="Line 600"/>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79" name="Line 601"/>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80" name="Line 602"/>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81" name="Line 603"/>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82" name="Line 604"/>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94583" name="Line 605"/>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194584" name="Picture 606"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5" name="Picture 607"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6" name="Picture 608"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7" name="Picture 609"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194588" name="Picture 610"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9" name="Picture 611"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0" name="Picture 61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1" name="Picture 613" descr="ekenzie_1894713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2" name="Picture 614" descr="ewanmcdowall_6082158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3" name="Picture 615"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4" name="Picture 616" descr="kurtnaks_31263284"/>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5" name="Picture 617" descr="kurtnaks_3126473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6" name="Picture 618" descr="kurtnaks_3126825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7" name="Picture 619" descr="mrjennings_2329908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8" name="Picture 620" descr="mrjennings_6262446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9" name="Picture 621"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0" name="Picture 622"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1" name="Picture 623"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2" name="Picture 624" descr="mscolly_851276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3"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4"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5"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6"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7"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8"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09"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0"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1"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2"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3"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4"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5"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6"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7"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8"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19"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0"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1"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2"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3"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4"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5"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6"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7"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8"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29"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0"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1"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2"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3"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4"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5"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6"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7"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8"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39"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0"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1"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2"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3"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4"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5"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6"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7"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8"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49"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0"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1"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2"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3"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4"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5"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6"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7"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8"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59"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0"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1"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2"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3"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4"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5"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6"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7"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8"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69"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0"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1"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2"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3"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4"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5"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6"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7"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8"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79"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0"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1"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2"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3"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4"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5"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6"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7"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8"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89"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0"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1"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2"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3"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4"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5"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6"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7"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8"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699"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0"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1"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2"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3"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4"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5"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6"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7"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8"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09"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10"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4711"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spTree>
    <p:extLst>
      <p:ext uri="{BB962C8B-B14F-4D97-AF65-F5344CB8AC3E}">
        <p14:creationId xmlns:p14="http://schemas.microsoft.com/office/powerpoint/2010/main" val="212531833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altLang="en-US"/>
              <a:t>Correspondence estimation</a:t>
            </a:r>
          </a:p>
        </p:txBody>
      </p:sp>
      <p:sp>
        <p:nvSpPr>
          <p:cNvPr id="34819" name="Rectangle 3"/>
          <p:cNvSpPr>
            <a:spLocks noGrp="1" noChangeArrowheads="1"/>
          </p:cNvSpPr>
          <p:nvPr>
            <p:ph type="body" idx="1"/>
          </p:nvPr>
        </p:nvSpPr>
        <p:spPr/>
        <p:txBody>
          <a:bodyPr/>
          <a:lstStyle/>
          <a:p>
            <a:pPr eaLnBrk="1" hangingPunct="1"/>
            <a:r>
              <a:rPr lang="en-US" altLang="en-US" sz="2400"/>
              <a:t>Link up pairwise matches to form connected components of matches across several images</a:t>
            </a:r>
          </a:p>
        </p:txBody>
      </p:sp>
      <p:sp>
        <p:nvSpPr>
          <p:cNvPr id="34824" name="Text Box 8"/>
          <p:cNvSpPr txBox="1">
            <a:spLocks noChangeArrowheads="1"/>
          </p:cNvSpPr>
          <p:nvPr/>
        </p:nvSpPr>
        <p:spPr bwMode="auto">
          <a:xfrm>
            <a:off x="685800"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1</a:t>
            </a:r>
          </a:p>
        </p:txBody>
      </p:sp>
      <p:sp>
        <p:nvSpPr>
          <p:cNvPr id="34825" name="Text Box 9"/>
          <p:cNvSpPr txBox="1">
            <a:spLocks noChangeArrowheads="1"/>
          </p:cNvSpPr>
          <p:nvPr/>
        </p:nvSpPr>
        <p:spPr bwMode="auto">
          <a:xfrm>
            <a:off x="2895600"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2</a:t>
            </a:r>
          </a:p>
        </p:txBody>
      </p:sp>
      <p:sp>
        <p:nvSpPr>
          <p:cNvPr id="34826" name="Text Box 10"/>
          <p:cNvSpPr txBox="1">
            <a:spLocks noChangeArrowheads="1"/>
          </p:cNvSpPr>
          <p:nvPr/>
        </p:nvSpPr>
        <p:spPr bwMode="auto">
          <a:xfrm>
            <a:off x="5105400"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3</a:t>
            </a:r>
          </a:p>
        </p:txBody>
      </p:sp>
      <p:sp>
        <p:nvSpPr>
          <p:cNvPr id="34827" name="Text Box 11"/>
          <p:cNvSpPr txBox="1">
            <a:spLocks noChangeArrowheads="1"/>
          </p:cNvSpPr>
          <p:nvPr/>
        </p:nvSpPr>
        <p:spPr bwMode="auto">
          <a:xfrm>
            <a:off x="7386638" y="5222875"/>
            <a:ext cx="929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4</a:t>
            </a:r>
          </a:p>
        </p:txBody>
      </p:sp>
      <p:pic>
        <p:nvPicPr>
          <p:cNvPr id="34828" name="Picture 12" descr="19654387@N00_126289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13" descr="44124324682@N01_172556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5"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0" name="Picture 14" descr="ekenzie_189471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968625"/>
            <a:ext cx="1487488"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31" name="Picture 15" descr="kurtnaks_312632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2" y="2968627"/>
            <a:ext cx="14763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44" name="Line 28"/>
          <p:cNvSpPr>
            <a:spLocks noChangeShapeType="1"/>
          </p:cNvSpPr>
          <p:nvPr/>
        </p:nvSpPr>
        <p:spPr bwMode="auto">
          <a:xfrm flipV="1">
            <a:off x="1295400" y="3349625"/>
            <a:ext cx="2133600" cy="914400"/>
          </a:xfrm>
          <a:prstGeom prst="line">
            <a:avLst/>
          </a:prstGeom>
          <a:noFill/>
          <a:ln w="2857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4845" name="Line 29"/>
          <p:cNvSpPr>
            <a:spLocks noChangeShapeType="1"/>
          </p:cNvSpPr>
          <p:nvPr/>
        </p:nvSpPr>
        <p:spPr bwMode="auto">
          <a:xfrm flipV="1">
            <a:off x="3429000" y="3349625"/>
            <a:ext cx="2133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4846" name="Line 30"/>
          <p:cNvSpPr>
            <a:spLocks noChangeShapeType="1"/>
          </p:cNvSpPr>
          <p:nvPr/>
        </p:nvSpPr>
        <p:spPr bwMode="auto">
          <a:xfrm>
            <a:off x="5562600" y="3349625"/>
            <a:ext cx="2438400" cy="762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4836" name="Oval 20"/>
          <p:cNvSpPr>
            <a:spLocks noChangeArrowheads="1"/>
          </p:cNvSpPr>
          <p:nvPr/>
        </p:nvSpPr>
        <p:spPr bwMode="auto">
          <a:xfrm>
            <a:off x="3352800" y="3273425"/>
            <a:ext cx="152400" cy="152400"/>
          </a:xfrm>
          <a:prstGeom prst="ellipse">
            <a:avLst/>
          </a:prstGeom>
          <a:solidFill>
            <a:srgbClr val="FFE2C5"/>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4837" name="Oval 21"/>
          <p:cNvSpPr>
            <a:spLocks noChangeArrowheads="1"/>
          </p:cNvSpPr>
          <p:nvPr/>
        </p:nvSpPr>
        <p:spPr bwMode="auto">
          <a:xfrm>
            <a:off x="1219200" y="4187825"/>
            <a:ext cx="152400" cy="152400"/>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4839" name="Oval 23"/>
          <p:cNvSpPr>
            <a:spLocks noChangeArrowheads="1"/>
          </p:cNvSpPr>
          <p:nvPr/>
        </p:nvSpPr>
        <p:spPr bwMode="auto">
          <a:xfrm>
            <a:off x="5486400" y="3273425"/>
            <a:ext cx="152400" cy="152400"/>
          </a:xfrm>
          <a:prstGeom prst="ellipse">
            <a:avLst/>
          </a:prstGeom>
          <a:solidFill>
            <a:srgbClr val="0066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34840" name="Oval 24"/>
          <p:cNvSpPr>
            <a:spLocks noChangeArrowheads="1"/>
          </p:cNvSpPr>
          <p:nvPr/>
        </p:nvSpPr>
        <p:spPr bwMode="auto">
          <a:xfrm>
            <a:off x="7924800" y="3349625"/>
            <a:ext cx="152400" cy="152400"/>
          </a:xfrm>
          <a:prstGeom prst="ellipse">
            <a:avLst/>
          </a:prstGeom>
          <a:solidFill>
            <a:srgbClr val="FF99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735538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fade">
                                      <p:cBhvr>
                                        <p:cTn id="7" dur="500"/>
                                        <p:tgtEl>
                                          <p:spTgt spid="348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824"/>
                                        </p:tgtEl>
                                        <p:attrNameLst>
                                          <p:attrName>style.visibility</p:attrName>
                                        </p:attrNameLst>
                                      </p:cBhvr>
                                      <p:to>
                                        <p:strVal val="visible"/>
                                      </p:to>
                                    </p:set>
                                    <p:animEffect transition="in" filter="fade">
                                      <p:cBhvr>
                                        <p:cTn id="12" dur="500"/>
                                        <p:tgtEl>
                                          <p:spTgt spid="348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825"/>
                                        </p:tgtEl>
                                        <p:attrNameLst>
                                          <p:attrName>style.visibility</p:attrName>
                                        </p:attrNameLst>
                                      </p:cBhvr>
                                      <p:to>
                                        <p:strVal val="visible"/>
                                      </p:to>
                                    </p:set>
                                    <p:animEffect transition="in" filter="fade">
                                      <p:cBhvr>
                                        <p:cTn id="15" dur="500"/>
                                        <p:tgtEl>
                                          <p:spTgt spid="3482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4826"/>
                                        </p:tgtEl>
                                        <p:attrNameLst>
                                          <p:attrName>style.visibility</p:attrName>
                                        </p:attrNameLst>
                                      </p:cBhvr>
                                      <p:to>
                                        <p:strVal val="visible"/>
                                      </p:to>
                                    </p:set>
                                    <p:animEffect transition="in" filter="fade">
                                      <p:cBhvr>
                                        <p:cTn id="18" dur="500"/>
                                        <p:tgtEl>
                                          <p:spTgt spid="348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827"/>
                                        </p:tgtEl>
                                        <p:attrNameLst>
                                          <p:attrName>style.visibility</p:attrName>
                                        </p:attrNameLst>
                                      </p:cBhvr>
                                      <p:to>
                                        <p:strVal val="visible"/>
                                      </p:to>
                                    </p:set>
                                    <p:animEffect transition="in" filter="fade">
                                      <p:cBhvr>
                                        <p:cTn id="21" dur="500"/>
                                        <p:tgtEl>
                                          <p:spTgt spid="34827"/>
                                        </p:tgtEl>
                                      </p:cBhvr>
                                    </p:animEffect>
                                  </p:childTnLst>
                                </p:cTn>
                              </p:par>
                              <p:par>
                                <p:cTn id="22" presetID="10" presetClass="entr" presetSubtype="0" fill="hold" nodeType="withEffect">
                                  <p:stCondLst>
                                    <p:cond delay="0"/>
                                  </p:stCondLst>
                                  <p:childTnLst>
                                    <p:set>
                                      <p:cBhvr>
                                        <p:cTn id="23" dur="1" fill="hold">
                                          <p:stCondLst>
                                            <p:cond delay="0"/>
                                          </p:stCondLst>
                                        </p:cTn>
                                        <p:tgtEl>
                                          <p:spTgt spid="34830"/>
                                        </p:tgtEl>
                                        <p:attrNameLst>
                                          <p:attrName>style.visibility</p:attrName>
                                        </p:attrNameLst>
                                      </p:cBhvr>
                                      <p:to>
                                        <p:strVal val="visible"/>
                                      </p:to>
                                    </p:set>
                                    <p:animEffect transition="in" filter="fade">
                                      <p:cBhvr>
                                        <p:cTn id="24" dur="500"/>
                                        <p:tgtEl>
                                          <p:spTgt spid="34830"/>
                                        </p:tgtEl>
                                      </p:cBhvr>
                                    </p:animEffect>
                                  </p:childTnLst>
                                </p:cTn>
                              </p:par>
                              <p:par>
                                <p:cTn id="25" presetID="10" presetClass="entr" presetSubtype="0" fill="hold" nodeType="withEffect">
                                  <p:stCondLst>
                                    <p:cond delay="0"/>
                                  </p:stCondLst>
                                  <p:childTnLst>
                                    <p:set>
                                      <p:cBhvr>
                                        <p:cTn id="26" dur="1" fill="hold">
                                          <p:stCondLst>
                                            <p:cond delay="0"/>
                                          </p:stCondLst>
                                        </p:cTn>
                                        <p:tgtEl>
                                          <p:spTgt spid="34831"/>
                                        </p:tgtEl>
                                        <p:attrNameLst>
                                          <p:attrName>style.visibility</p:attrName>
                                        </p:attrNameLst>
                                      </p:cBhvr>
                                      <p:to>
                                        <p:strVal val="visible"/>
                                      </p:to>
                                    </p:set>
                                    <p:animEffect transition="in" filter="fade">
                                      <p:cBhvr>
                                        <p:cTn id="27" dur="500"/>
                                        <p:tgtEl>
                                          <p:spTgt spid="34831"/>
                                        </p:tgtEl>
                                      </p:cBhvr>
                                    </p:animEffect>
                                  </p:childTnLst>
                                </p:cTn>
                              </p:par>
                              <p:par>
                                <p:cTn id="28" presetID="10" presetClass="entr" presetSubtype="0" fill="hold" nodeType="withEffect">
                                  <p:stCondLst>
                                    <p:cond delay="0"/>
                                  </p:stCondLst>
                                  <p:childTnLst>
                                    <p:set>
                                      <p:cBhvr>
                                        <p:cTn id="29" dur="1" fill="hold">
                                          <p:stCondLst>
                                            <p:cond delay="0"/>
                                          </p:stCondLst>
                                        </p:cTn>
                                        <p:tgtEl>
                                          <p:spTgt spid="34828"/>
                                        </p:tgtEl>
                                        <p:attrNameLst>
                                          <p:attrName>style.visibility</p:attrName>
                                        </p:attrNameLst>
                                      </p:cBhvr>
                                      <p:to>
                                        <p:strVal val="visible"/>
                                      </p:to>
                                    </p:set>
                                    <p:animEffect transition="in" filter="fade">
                                      <p:cBhvr>
                                        <p:cTn id="30" dur="500"/>
                                        <p:tgtEl>
                                          <p:spTgt spid="34828"/>
                                        </p:tgtEl>
                                      </p:cBhvr>
                                    </p:animEffect>
                                  </p:childTnLst>
                                </p:cTn>
                              </p:par>
                              <p:par>
                                <p:cTn id="31" presetID="10" presetClass="entr" presetSubtype="0" fill="hold" nodeType="withEffect">
                                  <p:stCondLst>
                                    <p:cond delay="0"/>
                                  </p:stCondLst>
                                  <p:childTnLst>
                                    <p:set>
                                      <p:cBhvr>
                                        <p:cTn id="32" dur="1" fill="hold">
                                          <p:stCondLst>
                                            <p:cond delay="0"/>
                                          </p:stCondLst>
                                        </p:cTn>
                                        <p:tgtEl>
                                          <p:spTgt spid="34829"/>
                                        </p:tgtEl>
                                        <p:attrNameLst>
                                          <p:attrName>style.visibility</p:attrName>
                                        </p:attrNameLst>
                                      </p:cBhvr>
                                      <p:to>
                                        <p:strVal val="visible"/>
                                      </p:to>
                                    </p:set>
                                    <p:animEffect transition="in" filter="fade">
                                      <p:cBhvr>
                                        <p:cTn id="33" dur="500"/>
                                        <p:tgtEl>
                                          <p:spTgt spid="3482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4837"/>
                                        </p:tgtEl>
                                        <p:attrNameLst>
                                          <p:attrName>style.visibility</p:attrName>
                                        </p:attrNameLst>
                                      </p:cBhvr>
                                      <p:to>
                                        <p:strVal val="visible"/>
                                      </p:to>
                                    </p:set>
                                    <p:animEffect transition="in" filter="fade">
                                      <p:cBhvr>
                                        <p:cTn id="38" dur="500"/>
                                        <p:tgtEl>
                                          <p:spTgt spid="3483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4836"/>
                                        </p:tgtEl>
                                        <p:attrNameLst>
                                          <p:attrName>style.visibility</p:attrName>
                                        </p:attrNameLst>
                                      </p:cBhvr>
                                      <p:to>
                                        <p:strVal val="visible"/>
                                      </p:to>
                                    </p:set>
                                    <p:animEffect transition="in" filter="fade">
                                      <p:cBhvr>
                                        <p:cTn id="41" dur="500"/>
                                        <p:tgtEl>
                                          <p:spTgt spid="3483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4839"/>
                                        </p:tgtEl>
                                        <p:attrNameLst>
                                          <p:attrName>style.visibility</p:attrName>
                                        </p:attrNameLst>
                                      </p:cBhvr>
                                      <p:to>
                                        <p:strVal val="visible"/>
                                      </p:to>
                                    </p:set>
                                    <p:animEffect transition="in" filter="fade">
                                      <p:cBhvr>
                                        <p:cTn id="44" dur="500"/>
                                        <p:tgtEl>
                                          <p:spTgt spid="3483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840"/>
                                        </p:tgtEl>
                                        <p:attrNameLst>
                                          <p:attrName>style.visibility</p:attrName>
                                        </p:attrNameLst>
                                      </p:cBhvr>
                                      <p:to>
                                        <p:strVal val="visible"/>
                                      </p:to>
                                    </p:set>
                                    <p:animEffect transition="in" filter="fade">
                                      <p:cBhvr>
                                        <p:cTn id="47" dur="500"/>
                                        <p:tgtEl>
                                          <p:spTgt spid="3484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844"/>
                                        </p:tgtEl>
                                        <p:attrNameLst>
                                          <p:attrName>style.visibility</p:attrName>
                                        </p:attrNameLst>
                                      </p:cBhvr>
                                      <p:to>
                                        <p:strVal val="visible"/>
                                      </p:to>
                                    </p:set>
                                    <p:animEffect transition="in" filter="fade">
                                      <p:cBhvr>
                                        <p:cTn id="52" dur="500"/>
                                        <p:tgtEl>
                                          <p:spTgt spid="3484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4845"/>
                                        </p:tgtEl>
                                        <p:attrNameLst>
                                          <p:attrName>style.visibility</p:attrName>
                                        </p:attrNameLst>
                                      </p:cBhvr>
                                      <p:to>
                                        <p:strVal val="visible"/>
                                      </p:to>
                                    </p:set>
                                    <p:animEffect transition="in" filter="fade">
                                      <p:cBhvr>
                                        <p:cTn id="57" dur="500"/>
                                        <p:tgtEl>
                                          <p:spTgt spid="34845"/>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4846"/>
                                        </p:tgtEl>
                                        <p:attrNameLst>
                                          <p:attrName>style.visibility</p:attrName>
                                        </p:attrNameLst>
                                      </p:cBhvr>
                                      <p:to>
                                        <p:strVal val="visible"/>
                                      </p:to>
                                    </p:set>
                                    <p:animEffect transition="in" filter="fade">
                                      <p:cBhvr>
                                        <p:cTn id="62" dur="500"/>
                                        <p:tgtEl>
                                          <p:spTgt spid="3484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mph" presetSubtype="2" fill="hold" nodeType="clickEffect">
                                  <p:stCondLst>
                                    <p:cond delay="0"/>
                                  </p:stCondLst>
                                  <p:childTnLst>
                                    <p:animClr clrSpc="rgb" dir="cw">
                                      <p:cBhvr>
                                        <p:cTn id="66" dur="500" fill="hold"/>
                                        <p:tgtEl>
                                          <p:spTgt spid="34837"/>
                                        </p:tgtEl>
                                        <p:attrNameLst>
                                          <p:attrName>fillcolor</p:attrName>
                                        </p:attrNameLst>
                                      </p:cBhvr>
                                      <p:to>
                                        <a:srgbClr val="FF0101"/>
                                      </p:to>
                                    </p:animClr>
                                    <p:set>
                                      <p:cBhvr>
                                        <p:cTn id="67" dur="500" fill="hold"/>
                                        <p:tgtEl>
                                          <p:spTgt spid="34837"/>
                                        </p:tgtEl>
                                        <p:attrNameLst>
                                          <p:attrName>fill.type</p:attrName>
                                        </p:attrNameLst>
                                      </p:cBhvr>
                                      <p:to>
                                        <p:strVal val="solid"/>
                                      </p:to>
                                    </p:set>
                                    <p:set>
                                      <p:cBhvr>
                                        <p:cTn id="68" dur="500" fill="hold"/>
                                        <p:tgtEl>
                                          <p:spTgt spid="34837"/>
                                        </p:tgtEl>
                                        <p:attrNameLst>
                                          <p:attrName>fill.on</p:attrName>
                                        </p:attrNameLst>
                                      </p:cBhvr>
                                      <p:to>
                                        <p:strVal val="true"/>
                                      </p:to>
                                    </p:set>
                                  </p:childTnLst>
                                </p:cTn>
                              </p:par>
                              <p:par>
                                <p:cTn id="69" presetID="1" presetClass="emph" presetSubtype="2" fill="hold" nodeType="withEffect">
                                  <p:stCondLst>
                                    <p:cond delay="0"/>
                                  </p:stCondLst>
                                  <p:childTnLst>
                                    <p:animClr clrSpc="rgb" dir="cw">
                                      <p:cBhvr>
                                        <p:cTn id="70" dur="500" fill="hold"/>
                                        <p:tgtEl>
                                          <p:spTgt spid="34836"/>
                                        </p:tgtEl>
                                        <p:attrNameLst>
                                          <p:attrName>fillcolor</p:attrName>
                                        </p:attrNameLst>
                                      </p:cBhvr>
                                      <p:to>
                                        <a:srgbClr val="FF0101"/>
                                      </p:to>
                                    </p:animClr>
                                    <p:set>
                                      <p:cBhvr>
                                        <p:cTn id="71" dur="500" fill="hold"/>
                                        <p:tgtEl>
                                          <p:spTgt spid="34836"/>
                                        </p:tgtEl>
                                        <p:attrNameLst>
                                          <p:attrName>fill.type</p:attrName>
                                        </p:attrNameLst>
                                      </p:cBhvr>
                                      <p:to>
                                        <p:strVal val="solid"/>
                                      </p:to>
                                    </p:set>
                                    <p:set>
                                      <p:cBhvr>
                                        <p:cTn id="72" dur="500" fill="hold"/>
                                        <p:tgtEl>
                                          <p:spTgt spid="34836"/>
                                        </p:tgtEl>
                                        <p:attrNameLst>
                                          <p:attrName>fill.on</p:attrName>
                                        </p:attrNameLst>
                                      </p:cBhvr>
                                      <p:to>
                                        <p:strVal val="true"/>
                                      </p:to>
                                    </p:set>
                                  </p:childTnLst>
                                </p:cTn>
                              </p:par>
                              <p:par>
                                <p:cTn id="73" presetID="1" presetClass="emph" presetSubtype="2" fill="hold" nodeType="withEffect">
                                  <p:stCondLst>
                                    <p:cond delay="0"/>
                                  </p:stCondLst>
                                  <p:childTnLst>
                                    <p:animClr clrSpc="rgb" dir="cw">
                                      <p:cBhvr>
                                        <p:cTn id="74" dur="500" fill="hold"/>
                                        <p:tgtEl>
                                          <p:spTgt spid="34839"/>
                                        </p:tgtEl>
                                        <p:attrNameLst>
                                          <p:attrName>fillcolor</p:attrName>
                                        </p:attrNameLst>
                                      </p:cBhvr>
                                      <p:to>
                                        <a:srgbClr val="FF0101"/>
                                      </p:to>
                                    </p:animClr>
                                    <p:set>
                                      <p:cBhvr>
                                        <p:cTn id="75" dur="500" fill="hold"/>
                                        <p:tgtEl>
                                          <p:spTgt spid="34839"/>
                                        </p:tgtEl>
                                        <p:attrNameLst>
                                          <p:attrName>fill.type</p:attrName>
                                        </p:attrNameLst>
                                      </p:cBhvr>
                                      <p:to>
                                        <p:strVal val="solid"/>
                                      </p:to>
                                    </p:set>
                                    <p:set>
                                      <p:cBhvr>
                                        <p:cTn id="76" dur="500" fill="hold"/>
                                        <p:tgtEl>
                                          <p:spTgt spid="34839"/>
                                        </p:tgtEl>
                                        <p:attrNameLst>
                                          <p:attrName>fill.on</p:attrName>
                                        </p:attrNameLst>
                                      </p:cBhvr>
                                      <p:to>
                                        <p:strVal val="true"/>
                                      </p:to>
                                    </p:set>
                                  </p:childTnLst>
                                </p:cTn>
                              </p:par>
                              <p:par>
                                <p:cTn id="77" presetID="1" presetClass="emph" presetSubtype="2" fill="hold" nodeType="withEffect">
                                  <p:stCondLst>
                                    <p:cond delay="0"/>
                                  </p:stCondLst>
                                  <p:childTnLst>
                                    <p:animClr clrSpc="rgb" dir="cw">
                                      <p:cBhvr>
                                        <p:cTn id="78" dur="500" fill="hold"/>
                                        <p:tgtEl>
                                          <p:spTgt spid="34840"/>
                                        </p:tgtEl>
                                        <p:attrNameLst>
                                          <p:attrName>fillcolor</p:attrName>
                                        </p:attrNameLst>
                                      </p:cBhvr>
                                      <p:to>
                                        <a:srgbClr val="FF0101"/>
                                      </p:to>
                                    </p:animClr>
                                    <p:set>
                                      <p:cBhvr>
                                        <p:cTn id="79" dur="500" fill="hold"/>
                                        <p:tgtEl>
                                          <p:spTgt spid="34840"/>
                                        </p:tgtEl>
                                        <p:attrNameLst>
                                          <p:attrName>fill.type</p:attrName>
                                        </p:attrNameLst>
                                      </p:cBhvr>
                                      <p:to>
                                        <p:strVal val="solid"/>
                                      </p:to>
                                    </p:set>
                                    <p:set>
                                      <p:cBhvr>
                                        <p:cTn id="80" dur="500" fill="hold"/>
                                        <p:tgtEl>
                                          <p:spTgt spid="34840"/>
                                        </p:tgtEl>
                                        <p:attrNameLst>
                                          <p:attrName>fill.on</p:attrName>
                                        </p:attrNameLst>
                                      </p:cBhvr>
                                      <p:to>
                                        <p:strVal val="true"/>
                                      </p:to>
                                    </p:set>
                                  </p:childTnLst>
                                </p:cTn>
                              </p:par>
                              <p:par>
                                <p:cTn id="81" presetID="7" presetClass="emph" presetSubtype="2" fill="hold" nodeType="withEffect">
                                  <p:stCondLst>
                                    <p:cond delay="0"/>
                                  </p:stCondLst>
                                  <p:childTnLst>
                                    <p:animClr clrSpc="rgb" dir="cw">
                                      <p:cBhvr>
                                        <p:cTn id="82" dur="500" fill="hold"/>
                                        <p:tgtEl>
                                          <p:spTgt spid="34844"/>
                                        </p:tgtEl>
                                        <p:attrNameLst>
                                          <p:attrName>stroke.color</p:attrName>
                                        </p:attrNameLst>
                                      </p:cBhvr>
                                      <p:to>
                                        <a:srgbClr val="3366FF"/>
                                      </p:to>
                                    </p:animClr>
                                    <p:set>
                                      <p:cBhvr>
                                        <p:cTn id="83" dur="500" fill="hold"/>
                                        <p:tgtEl>
                                          <p:spTgt spid="34844"/>
                                        </p:tgtEl>
                                        <p:attrNameLst>
                                          <p:attrName>stroke.on</p:attrName>
                                        </p:attrNameLst>
                                      </p:cBhvr>
                                      <p:to>
                                        <p:strVal val="true"/>
                                      </p:to>
                                    </p:set>
                                  </p:childTnLst>
                                </p:cTn>
                              </p:par>
                              <p:par>
                                <p:cTn id="84" presetID="7" presetClass="emph" presetSubtype="2" fill="hold" nodeType="withEffect">
                                  <p:stCondLst>
                                    <p:cond delay="0"/>
                                  </p:stCondLst>
                                  <p:childTnLst>
                                    <p:animClr clrSpc="rgb" dir="cw">
                                      <p:cBhvr>
                                        <p:cTn id="85" dur="500" fill="hold"/>
                                        <p:tgtEl>
                                          <p:spTgt spid="34845"/>
                                        </p:tgtEl>
                                        <p:attrNameLst>
                                          <p:attrName>stroke.color</p:attrName>
                                        </p:attrNameLst>
                                      </p:cBhvr>
                                      <p:to>
                                        <a:srgbClr val="3366FF"/>
                                      </p:to>
                                    </p:animClr>
                                    <p:set>
                                      <p:cBhvr>
                                        <p:cTn id="86" dur="500" fill="hold"/>
                                        <p:tgtEl>
                                          <p:spTgt spid="34845"/>
                                        </p:tgtEl>
                                        <p:attrNameLst>
                                          <p:attrName>stroke.on</p:attrName>
                                        </p:attrNameLst>
                                      </p:cBhvr>
                                      <p:to>
                                        <p:strVal val="true"/>
                                      </p:to>
                                    </p:set>
                                  </p:childTnLst>
                                </p:cTn>
                              </p:par>
                              <p:par>
                                <p:cTn id="87" presetID="7" presetClass="emph" presetSubtype="2" fill="hold" nodeType="withEffect">
                                  <p:stCondLst>
                                    <p:cond delay="0"/>
                                  </p:stCondLst>
                                  <p:childTnLst>
                                    <p:animClr clrSpc="rgb" dir="cw">
                                      <p:cBhvr>
                                        <p:cTn id="88" dur="500" fill="hold"/>
                                        <p:tgtEl>
                                          <p:spTgt spid="34846"/>
                                        </p:tgtEl>
                                        <p:attrNameLst>
                                          <p:attrName>stroke.color</p:attrName>
                                        </p:attrNameLst>
                                      </p:cBhvr>
                                      <p:to>
                                        <a:srgbClr val="3366FF"/>
                                      </p:to>
                                    </p:animClr>
                                    <p:set>
                                      <p:cBhvr>
                                        <p:cTn id="89" dur="500" fill="hold"/>
                                        <p:tgtEl>
                                          <p:spTgt spid="3484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P spid="34824" grpId="0"/>
      <p:bldP spid="34825" grpId="0"/>
      <p:bldP spid="34826" grpId="0"/>
      <p:bldP spid="34827" grpId="0"/>
      <p:bldP spid="34844" grpId="0" animBg="1"/>
      <p:bldP spid="34845" grpId="0" animBg="1"/>
      <p:bldP spid="34846" grpId="0" animBg="1"/>
      <p:bldP spid="34836" grpId="0" animBg="1"/>
      <p:bldP spid="34837" grpId="0" animBg="1"/>
      <p:bldP spid="34839" grpId="0" animBg="1"/>
      <p:bldP spid="3484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a:xfrm>
            <a:off x="457200" y="-79375"/>
            <a:ext cx="8229600" cy="1143000"/>
          </a:xfrm>
        </p:spPr>
        <p:txBody>
          <a:bodyPr/>
          <a:lstStyle/>
          <a:p>
            <a:pPr eaLnBrk="1" hangingPunct="1"/>
            <a:r>
              <a:rPr lang="en-US" altLang="en-US"/>
              <a:t>The story so far…</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915" y="5202238"/>
            <a:ext cx="4994275"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6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652" y="1484315"/>
            <a:ext cx="4886325"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2030415" y="3352802"/>
            <a:ext cx="4873625" cy="1128713"/>
            <a:chOff x="3277147" y="1466148"/>
            <a:chExt cx="2650982" cy="614197"/>
          </a:xfrm>
        </p:grpSpPr>
        <p:pic>
          <p:nvPicPr>
            <p:cNvPr id="1966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7147" y="1466148"/>
              <a:ext cx="2650982" cy="61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6621" name="Group 6"/>
            <p:cNvGrpSpPr>
              <a:grpSpLocks/>
            </p:cNvGrpSpPr>
            <p:nvPr/>
          </p:nvGrpSpPr>
          <p:grpSpPr bwMode="auto">
            <a:xfrm>
              <a:off x="3489126" y="1559989"/>
              <a:ext cx="2210304" cy="402080"/>
              <a:chOff x="2389632" y="2168652"/>
              <a:chExt cx="4415028" cy="803148"/>
            </a:xfrm>
          </p:grpSpPr>
          <p:sp>
            <p:nvSpPr>
              <p:cNvPr id="9" name="Oval 8"/>
              <p:cNvSpPr/>
              <p:nvPr/>
            </p:nvSpPr>
            <p:spPr>
              <a:xfrm>
                <a:off x="2388795" y="2362548"/>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2392245" y="2788752"/>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p:cNvSpPr/>
              <p:nvPr/>
            </p:nvSpPr>
            <p:spPr>
              <a:xfrm>
                <a:off x="2913148" y="2819811"/>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Oval 11"/>
              <p:cNvSpPr/>
              <p:nvPr/>
            </p:nvSpPr>
            <p:spPr>
              <a:xfrm>
                <a:off x="2907974" y="2376352"/>
                <a:ext cx="77617"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2"/>
              <p:cNvSpPr/>
              <p:nvPr/>
            </p:nvSpPr>
            <p:spPr>
              <a:xfrm>
                <a:off x="2590603" y="2210702"/>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Oval 13"/>
              <p:cNvSpPr/>
              <p:nvPr/>
            </p:nvSpPr>
            <p:spPr>
              <a:xfrm>
                <a:off x="3114955" y="2224506"/>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Oval 14"/>
              <p:cNvSpPr/>
              <p:nvPr/>
            </p:nvSpPr>
            <p:spPr>
              <a:xfrm>
                <a:off x="3123579" y="2667965"/>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p:cNvSpPr/>
              <p:nvPr/>
            </p:nvSpPr>
            <p:spPr>
              <a:xfrm>
                <a:off x="4236104" y="2317684"/>
                <a:ext cx="75893" cy="776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Oval 16"/>
              <p:cNvSpPr/>
              <p:nvPr/>
            </p:nvSpPr>
            <p:spPr>
              <a:xfrm>
                <a:off x="4230929" y="2757692"/>
                <a:ext cx="77619"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p:cNvSpPr/>
              <p:nvPr/>
            </p:nvSpPr>
            <p:spPr>
              <a:xfrm>
                <a:off x="4620743" y="2890558"/>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Oval 18"/>
              <p:cNvSpPr/>
              <p:nvPr/>
            </p:nvSpPr>
            <p:spPr>
              <a:xfrm>
                <a:off x="4620743" y="2443647"/>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p:cNvSpPr/>
              <p:nvPr/>
            </p:nvSpPr>
            <p:spPr>
              <a:xfrm>
                <a:off x="4989860" y="232286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Oval 20"/>
              <p:cNvSpPr/>
              <p:nvPr/>
            </p:nvSpPr>
            <p:spPr>
              <a:xfrm>
                <a:off x="4996759" y="2766321"/>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Oval 21"/>
              <p:cNvSpPr/>
              <p:nvPr/>
            </p:nvSpPr>
            <p:spPr>
              <a:xfrm>
                <a:off x="4620743" y="2196897"/>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val 22"/>
              <p:cNvSpPr/>
              <p:nvPr/>
            </p:nvSpPr>
            <p:spPr>
              <a:xfrm>
                <a:off x="6028216" y="227282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Oval 23"/>
              <p:cNvSpPr/>
              <p:nvPr/>
            </p:nvSpPr>
            <p:spPr>
              <a:xfrm>
                <a:off x="6285218" y="2447098"/>
                <a:ext cx="75893" cy="776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6285218" y="2895735"/>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Oval 25"/>
              <p:cNvSpPr/>
              <p:nvPr/>
            </p:nvSpPr>
            <p:spPr>
              <a:xfrm>
                <a:off x="6014417" y="271628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Oval 26"/>
              <p:cNvSpPr/>
              <p:nvPr/>
            </p:nvSpPr>
            <p:spPr>
              <a:xfrm>
                <a:off x="6728503" y="2797380"/>
                <a:ext cx="75893"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Oval 27"/>
              <p:cNvSpPr/>
              <p:nvPr/>
            </p:nvSpPr>
            <p:spPr>
              <a:xfrm>
                <a:off x="6723329" y="2357371"/>
                <a:ext cx="75893" cy="776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6471502" y="2169289"/>
                <a:ext cx="77617" cy="7592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30" name="Down Arrow 29"/>
          <p:cNvSpPr/>
          <p:nvPr/>
        </p:nvSpPr>
        <p:spPr>
          <a:xfrm>
            <a:off x="4114802" y="2720975"/>
            <a:ext cx="663575" cy="514350"/>
          </a:xfrm>
          <a:prstGeom prst="downArrow">
            <a:avLst>
              <a:gd name="adj1" fmla="val 50000"/>
              <a:gd name="adj2" fmla="val 58889"/>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Down Arrow 30"/>
          <p:cNvSpPr/>
          <p:nvPr/>
        </p:nvSpPr>
        <p:spPr>
          <a:xfrm>
            <a:off x="4152902" y="4598988"/>
            <a:ext cx="663575" cy="514350"/>
          </a:xfrm>
          <a:prstGeom prst="downArrow">
            <a:avLst>
              <a:gd name="adj1" fmla="val 50000"/>
              <a:gd name="adj2" fmla="val 58889"/>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a:spLocks noChangeArrowheads="1"/>
          </p:cNvSpPr>
          <p:nvPr/>
        </p:nvSpPr>
        <p:spPr bwMode="auto">
          <a:xfrm>
            <a:off x="4903790" y="2789238"/>
            <a:ext cx="20399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Feature detection</a:t>
            </a:r>
          </a:p>
        </p:txBody>
      </p:sp>
      <p:sp>
        <p:nvSpPr>
          <p:cNvPr id="33" name="TextBox 32"/>
          <p:cNvSpPr txBox="1">
            <a:spLocks noChangeArrowheads="1"/>
          </p:cNvSpPr>
          <p:nvPr/>
        </p:nvSpPr>
        <p:spPr bwMode="auto">
          <a:xfrm>
            <a:off x="4906965" y="4656138"/>
            <a:ext cx="3119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Matching + track generation</a:t>
            </a:r>
          </a:p>
        </p:txBody>
      </p:sp>
      <p:sp>
        <p:nvSpPr>
          <p:cNvPr id="196618" name="TextBox 33"/>
          <p:cNvSpPr txBox="1">
            <a:spLocks noChangeArrowheads="1"/>
          </p:cNvSpPr>
          <p:nvPr/>
        </p:nvSpPr>
        <p:spPr bwMode="auto">
          <a:xfrm>
            <a:off x="3578225" y="1028702"/>
            <a:ext cx="179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Input images</a:t>
            </a:r>
          </a:p>
        </p:txBody>
      </p:sp>
      <p:sp>
        <p:nvSpPr>
          <p:cNvPr id="35" name="TextBox 34"/>
          <p:cNvSpPr txBox="1">
            <a:spLocks noChangeArrowheads="1"/>
          </p:cNvSpPr>
          <p:nvPr/>
        </p:nvSpPr>
        <p:spPr bwMode="auto">
          <a:xfrm>
            <a:off x="2084390" y="6350002"/>
            <a:ext cx="4759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Images with feature correspondence</a:t>
            </a:r>
          </a:p>
        </p:txBody>
      </p:sp>
    </p:spTree>
    <p:extLst>
      <p:ext uri="{BB962C8B-B14F-4D97-AF65-F5344CB8AC3E}">
        <p14:creationId xmlns:p14="http://schemas.microsoft.com/office/powerpoint/2010/main" val="268029911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p:bldP spid="33"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1BE16-627A-4A43-A0FB-40988CEA4DFB}"/>
              </a:ext>
            </a:extLst>
          </p:cNvPr>
          <p:cNvSpPr>
            <a:spLocks noGrp="1"/>
          </p:cNvSpPr>
          <p:nvPr>
            <p:ph type="title"/>
          </p:nvPr>
        </p:nvSpPr>
        <p:spPr/>
        <p:txBody>
          <a:bodyPr/>
          <a:lstStyle/>
          <a:p>
            <a:r>
              <a:rPr lang="en-US" dirty="0"/>
              <a:t>Problem: Solve for the camera</a:t>
            </a:r>
          </a:p>
        </p:txBody>
      </p:sp>
      <p:sp>
        <p:nvSpPr>
          <p:cNvPr id="3" name="Content Placeholder 2">
            <a:extLst>
              <a:ext uri="{FF2B5EF4-FFF2-40B4-BE49-F238E27FC236}">
                <a16:creationId xmlns:a16="http://schemas.microsoft.com/office/drawing/2014/main" id="{67845C54-CE2F-29E5-9C17-D989FAAF5FC8}"/>
              </a:ext>
            </a:extLst>
          </p:cNvPr>
          <p:cNvSpPr>
            <a:spLocks noGrp="1"/>
          </p:cNvSpPr>
          <p:nvPr>
            <p:ph idx="1"/>
          </p:nvPr>
        </p:nvSpPr>
        <p:spPr>
          <a:xfrm>
            <a:off x="688478" y="1327599"/>
            <a:ext cx="8229600" cy="4525963"/>
          </a:xfrm>
        </p:spPr>
        <p:txBody>
          <a:bodyPr/>
          <a:lstStyle/>
          <a:p>
            <a:r>
              <a:rPr lang="en-JP" dirty="0"/>
              <a:t>What are the camerea parameters? </a:t>
            </a:r>
          </a:p>
          <a:p>
            <a:pPr lvl="1"/>
            <a:r>
              <a:rPr lang="en-JP" dirty="0"/>
              <a:t>Extrinsics (R, T)</a:t>
            </a:r>
          </a:p>
          <a:p>
            <a:pPr lvl="1"/>
            <a:r>
              <a:rPr lang="en-JP" dirty="0"/>
              <a:t>Intrinsics (K)</a:t>
            </a:r>
          </a:p>
          <a:p>
            <a:r>
              <a:rPr lang="en-JP" dirty="0"/>
              <a:t>How am I situated in the world + what is the shape of the ray</a:t>
            </a:r>
          </a:p>
        </p:txBody>
      </p:sp>
      <p:sp>
        <p:nvSpPr>
          <p:cNvPr id="6" name="TextBox 5">
            <a:extLst>
              <a:ext uri="{FF2B5EF4-FFF2-40B4-BE49-F238E27FC236}">
                <a16:creationId xmlns:a16="http://schemas.microsoft.com/office/drawing/2014/main" id="{CFDE6C26-D271-164B-6E2F-FA79E838163B}"/>
              </a:ext>
            </a:extLst>
          </p:cNvPr>
          <p:cNvSpPr txBox="1"/>
          <p:nvPr/>
        </p:nvSpPr>
        <p:spPr>
          <a:xfrm>
            <a:off x="344169" y="5968444"/>
            <a:ext cx="2057400" cy="369332"/>
          </a:xfrm>
          <a:prstGeom prst="rect">
            <a:avLst/>
          </a:prstGeom>
          <a:noFill/>
        </p:spPr>
        <p:txBody>
          <a:bodyPr wrap="square" rtlCol="0">
            <a:spAutoFit/>
          </a:bodyPr>
          <a:lstStyle/>
          <a:p>
            <a:r>
              <a:rPr lang="en-JP" dirty="0"/>
              <a:t>Camera Translation</a:t>
            </a:r>
          </a:p>
        </p:txBody>
      </p:sp>
      <p:grpSp>
        <p:nvGrpSpPr>
          <p:cNvPr id="37" name="Group 36">
            <a:extLst>
              <a:ext uri="{FF2B5EF4-FFF2-40B4-BE49-F238E27FC236}">
                <a16:creationId xmlns:a16="http://schemas.microsoft.com/office/drawing/2014/main" id="{6F29EA77-57A2-9122-1177-D0444A2C03CF}"/>
              </a:ext>
            </a:extLst>
          </p:cNvPr>
          <p:cNvGrpSpPr/>
          <p:nvPr/>
        </p:nvGrpSpPr>
        <p:grpSpPr>
          <a:xfrm rot="3706924">
            <a:off x="2050923" y="5626155"/>
            <a:ext cx="946657" cy="905193"/>
            <a:chOff x="1796543" y="5305959"/>
            <a:chExt cx="946657" cy="905193"/>
          </a:xfrm>
        </p:grpSpPr>
        <p:cxnSp>
          <p:nvCxnSpPr>
            <p:cNvPr id="31" name="Straight Connector 30">
              <a:extLst>
                <a:ext uri="{FF2B5EF4-FFF2-40B4-BE49-F238E27FC236}">
                  <a16:creationId xmlns:a16="http://schemas.microsoft.com/office/drawing/2014/main" id="{0B45A590-FC1A-21A8-4960-58B5B103225C}"/>
                </a:ext>
              </a:extLst>
            </p:cNvPr>
            <p:cNvCxnSpPr>
              <a:cxnSpLocks/>
            </p:cNvCxnSpPr>
            <p:nvPr/>
          </p:nvCxnSpPr>
          <p:spPr>
            <a:xfrm flipV="1">
              <a:off x="2209800" y="5305959"/>
              <a:ext cx="0" cy="57097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98751A8-4FA5-CE28-A36E-936549DB5B3B}"/>
                </a:ext>
              </a:extLst>
            </p:cNvPr>
            <p:cNvCxnSpPr>
              <a:cxnSpLocks/>
            </p:cNvCxnSpPr>
            <p:nvPr/>
          </p:nvCxnSpPr>
          <p:spPr>
            <a:xfrm>
              <a:off x="2209800" y="5876938"/>
              <a:ext cx="533400" cy="0"/>
            </a:xfrm>
            <a:prstGeom prst="line">
              <a:avLst/>
            </a:prstGeom>
            <a:ln w="444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20040AA-0B63-8981-C115-541D300EE1BF}"/>
                </a:ext>
              </a:extLst>
            </p:cNvPr>
            <p:cNvCxnSpPr>
              <a:cxnSpLocks/>
            </p:cNvCxnSpPr>
            <p:nvPr/>
          </p:nvCxnSpPr>
          <p:spPr>
            <a:xfrm flipV="1">
              <a:off x="1796543" y="5876938"/>
              <a:ext cx="413257" cy="334214"/>
            </a:xfrm>
            <a:prstGeom prst="line">
              <a:avLst/>
            </a:prstGeom>
            <a:ln w="44450">
              <a:solidFill>
                <a:srgbClr val="0432FF"/>
              </a:solidFill>
            </a:ln>
          </p:spPr>
          <p:style>
            <a:lnRef idx="1">
              <a:schemeClr val="accent1"/>
            </a:lnRef>
            <a:fillRef idx="0">
              <a:schemeClr val="accent1"/>
            </a:fillRef>
            <a:effectRef idx="0">
              <a:schemeClr val="accent1"/>
            </a:effectRef>
            <a:fontRef idx="minor">
              <a:schemeClr val="tx1"/>
            </a:fontRef>
          </p:style>
        </p:cxnSp>
      </p:grpSp>
      <p:sp>
        <p:nvSpPr>
          <p:cNvPr id="4" name="Rectangle 3">
            <a:extLst>
              <a:ext uri="{FF2B5EF4-FFF2-40B4-BE49-F238E27FC236}">
                <a16:creationId xmlns:a16="http://schemas.microsoft.com/office/drawing/2014/main" id="{0799BBDA-963D-C960-2ED5-BA0329DAB096}"/>
              </a:ext>
            </a:extLst>
          </p:cNvPr>
          <p:cNvSpPr/>
          <p:nvPr/>
        </p:nvSpPr>
        <p:spPr>
          <a:xfrm>
            <a:off x="2774472" y="4860387"/>
            <a:ext cx="2514600" cy="1546229"/>
          </a:xfrm>
          <a:prstGeom prst="rect">
            <a:avLst/>
          </a:prstGeom>
          <a:blipFill>
            <a:blip r:embed="rId3"/>
            <a:stretch>
              <a:fillRect/>
            </a:stretch>
          </a:blipFill>
          <a:scene3d>
            <a:camera prst="isometricOffAxis1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dirty="0"/>
          </a:p>
        </p:txBody>
      </p:sp>
      <p:grpSp>
        <p:nvGrpSpPr>
          <p:cNvPr id="78" name="Group 77">
            <a:extLst>
              <a:ext uri="{FF2B5EF4-FFF2-40B4-BE49-F238E27FC236}">
                <a16:creationId xmlns:a16="http://schemas.microsoft.com/office/drawing/2014/main" id="{49921E9B-B943-4402-38F7-121DA078A34D}"/>
              </a:ext>
            </a:extLst>
          </p:cNvPr>
          <p:cNvGrpSpPr/>
          <p:nvPr/>
        </p:nvGrpSpPr>
        <p:grpSpPr>
          <a:xfrm>
            <a:off x="2312669" y="4495800"/>
            <a:ext cx="2280869" cy="2196343"/>
            <a:chOff x="2312669" y="4495800"/>
            <a:chExt cx="2280869" cy="2196343"/>
          </a:xfrm>
        </p:grpSpPr>
        <p:cxnSp>
          <p:nvCxnSpPr>
            <p:cNvPr id="8" name="Straight Connector 7">
              <a:extLst>
                <a:ext uri="{FF2B5EF4-FFF2-40B4-BE49-F238E27FC236}">
                  <a16:creationId xmlns:a16="http://schemas.microsoft.com/office/drawing/2014/main" id="{20538DBB-7D3D-BAB6-6B85-55B3AF5DF493}"/>
                </a:ext>
              </a:extLst>
            </p:cNvPr>
            <p:cNvCxnSpPr>
              <a:cxnSpLocks/>
            </p:cNvCxnSpPr>
            <p:nvPr/>
          </p:nvCxnSpPr>
          <p:spPr>
            <a:xfrm flipV="1">
              <a:off x="2414269" y="4495800"/>
              <a:ext cx="1072942" cy="1646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8C8BC76-A8C3-B09E-FA74-05CD10316848}"/>
                </a:ext>
              </a:extLst>
            </p:cNvPr>
            <p:cNvCxnSpPr>
              <a:cxnSpLocks/>
            </p:cNvCxnSpPr>
            <p:nvPr/>
          </p:nvCxnSpPr>
          <p:spPr>
            <a:xfrm flipV="1">
              <a:off x="2414269" y="5257800"/>
              <a:ext cx="2179269" cy="8803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B111C89-CD2A-9188-E1AB-26B12CB1E76E}"/>
                </a:ext>
              </a:extLst>
            </p:cNvPr>
            <p:cNvCxnSpPr>
              <a:cxnSpLocks/>
              <a:stCxn id="5" idx="2"/>
            </p:cNvCxnSpPr>
            <p:nvPr/>
          </p:nvCxnSpPr>
          <p:spPr>
            <a:xfrm>
              <a:off x="2312669" y="6120679"/>
              <a:ext cx="2259331" cy="5714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114F22F-CE42-D427-BB40-FDF9D07E29DF}"/>
                </a:ext>
              </a:extLst>
            </p:cNvPr>
            <p:cNvCxnSpPr>
              <a:cxnSpLocks/>
            </p:cNvCxnSpPr>
            <p:nvPr/>
          </p:nvCxnSpPr>
          <p:spPr>
            <a:xfrm flipV="1">
              <a:off x="2490469" y="6021105"/>
              <a:ext cx="993671" cy="949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9" name="Group 78">
            <a:extLst>
              <a:ext uri="{FF2B5EF4-FFF2-40B4-BE49-F238E27FC236}">
                <a16:creationId xmlns:a16="http://schemas.microsoft.com/office/drawing/2014/main" id="{E216039F-1E8B-203F-479B-1C97C1A5EB99}"/>
              </a:ext>
            </a:extLst>
          </p:cNvPr>
          <p:cNvGrpSpPr/>
          <p:nvPr/>
        </p:nvGrpSpPr>
        <p:grpSpPr>
          <a:xfrm>
            <a:off x="2312669" y="6006379"/>
            <a:ext cx="228600" cy="228600"/>
            <a:chOff x="2312669" y="6006379"/>
            <a:chExt cx="228600" cy="228600"/>
          </a:xfrm>
        </p:grpSpPr>
        <p:sp>
          <p:nvSpPr>
            <p:cNvPr id="5" name="Oval 4">
              <a:extLst>
                <a:ext uri="{FF2B5EF4-FFF2-40B4-BE49-F238E27FC236}">
                  <a16:creationId xmlns:a16="http://schemas.microsoft.com/office/drawing/2014/main" id="{E283F6CE-0D1D-E701-067D-41CCE3504959}"/>
                </a:ext>
              </a:extLst>
            </p:cNvPr>
            <p:cNvSpPr/>
            <p:nvPr/>
          </p:nvSpPr>
          <p:spPr>
            <a:xfrm>
              <a:off x="2312669" y="6006379"/>
              <a:ext cx="228600" cy="228600"/>
            </a:xfrm>
            <a:prstGeom prst="ellipse">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JP" dirty="0"/>
            </a:p>
          </p:txBody>
        </p:sp>
        <p:grpSp>
          <p:nvGrpSpPr>
            <p:cNvPr id="44" name="Group 43">
              <a:extLst>
                <a:ext uri="{FF2B5EF4-FFF2-40B4-BE49-F238E27FC236}">
                  <a16:creationId xmlns:a16="http://schemas.microsoft.com/office/drawing/2014/main" id="{002CE70D-5C1F-A2D7-4AEE-C64EB8138C64}"/>
                </a:ext>
              </a:extLst>
            </p:cNvPr>
            <p:cNvGrpSpPr/>
            <p:nvPr/>
          </p:nvGrpSpPr>
          <p:grpSpPr>
            <a:xfrm>
              <a:off x="2405026" y="6026308"/>
              <a:ext cx="119225" cy="119225"/>
              <a:chOff x="2225957" y="5973067"/>
              <a:chExt cx="119225" cy="119225"/>
            </a:xfrm>
          </p:grpSpPr>
          <p:sp>
            <p:nvSpPr>
              <p:cNvPr id="42" name="Oval 41">
                <a:extLst>
                  <a:ext uri="{FF2B5EF4-FFF2-40B4-BE49-F238E27FC236}">
                    <a16:creationId xmlns:a16="http://schemas.microsoft.com/office/drawing/2014/main" id="{7D2EA46E-4CE6-0D70-B0C4-9F50D496660E}"/>
                  </a:ext>
                </a:extLst>
              </p:cNvPr>
              <p:cNvSpPr/>
              <p:nvPr/>
            </p:nvSpPr>
            <p:spPr>
              <a:xfrm>
                <a:off x="2225957" y="5973067"/>
                <a:ext cx="119225" cy="11922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JP"/>
              </a:p>
            </p:txBody>
          </p:sp>
          <p:sp>
            <p:nvSpPr>
              <p:cNvPr id="43" name="Oval 42">
                <a:extLst>
                  <a:ext uri="{FF2B5EF4-FFF2-40B4-BE49-F238E27FC236}">
                    <a16:creationId xmlns:a16="http://schemas.microsoft.com/office/drawing/2014/main" id="{489CAC92-66EF-8937-571D-7213E05D147C}"/>
                  </a:ext>
                </a:extLst>
              </p:cNvPr>
              <p:cNvSpPr/>
              <p:nvPr/>
            </p:nvSpPr>
            <p:spPr>
              <a:xfrm>
                <a:off x="2268468" y="5979606"/>
                <a:ext cx="62822" cy="6282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grpSp>
      </p:grpSp>
      <p:sp>
        <p:nvSpPr>
          <p:cNvPr id="47" name="TextBox 46">
            <a:extLst>
              <a:ext uri="{FF2B5EF4-FFF2-40B4-BE49-F238E27FC236}">
                <a16:creationId xmlns:a16="http://schemas.microsoft.com/office/drawing/2014/main" id="{D9A8AD48-5172-F830-FEAE-E21362043149}"/>
              </a:ext>
            </a:extLst>
          </p:cNvPr>
          <p:cNvSpPr txBox="1"/>
          <p:nvPr/>
        </p:nvSpPr>
        <p:spPr>
          <a:xfrm>
            <a:off x="356868" y="5441298"/>
            <a:ext cx="2057400" cy="369332"/>
          </a:xfrm>
          <a:prstGeom prst="rect">
            <a:avLst/>
          </a:prstGeom>
          <a:noFill/>
        </p:spPr>
        <p:txBody>
          <a:bodyPr wrap="square" rtlCol="0">
            <a:spAutoFit/>
          </a:bodyPr>
          <a:lstStyle/>
          <a:p>
            <a:r>
              <a:rPr lang="en-JP" dirty="0"/>
              <a:t>Camera Rotation</a:t>
            </a:r>
          </a:p>
        </p:txBody>
      </p:sp>
      <p:grpSp>
        <p:nvGrpSpPr>
          <p:cNvPr id="77" name="Group 76">
            <a:extLst>
              <a:ext uri="{FF2B5EF4-FFF2-40B4-BE49-F238E27FC236}">
                <a16:creationId xmlns:a16="http://schemas.microsoft.com/office/drawing/2014/main" id="{0975775C-83DE-720A-FA6C-76D9D3DFA55A}"/>
              </a:ext>
            </a:extLst>
          </p:cNvPr>
          <p:cNvGrpSpPr/>
          <p:nvPr/>
        </p:nvGrpSpPr>
        <p:grpSpPr>
          <a:xfrm>
            <a:off x="4621956" y="3623149"/>
            <a:ext cx="1928559" cy="905193"/>
            <a:chOff x="4621956" y="3623149"/>
            <a:chExt cx="1928559" cy="905193"/>
          </a:xfrm>
        </p:grpSpPr>
        <p:grpSp>
          <p:nvGrpSpPr>
            <p:cNvPr id="48" name="Group 47">
              <a:extLst>
                <a:ext uri="{FF2B5EF4-FFF2-40B4-BE49-F238E27FC236}">
                  <a16:creationId xmlns:a16="http://schemas.microsoft.com/office/drawing/2014/main" id="{10360587-46D3-4DE5-AABC-269B9BD37847}"/>
                </a:ext>
              </a:extLst>
            </p:cNvPr>
            <p:cNvGrpSpPr/>
            <p:nvPr/>
          </p:nvGrpSpPr>
          <p:grpSpPr>
            <a:xfrm>
              <a:off x="4621956" y="3623149"/>
              <a:ext cx="946657" cy="905193"/>
              <a:chOff x="1796543" y="5305959"/>
              <a:chExt cx="946657" cy="905193"/>
            </a:xfrm>
          </p:grpSpPr>
          <p:cxnSp>
            <p:nvCxnSpPr>
              <p:cNvPr id="49" name="Straight Connector 48">
                <a:extLst>
                  <a:ext uri="{FF2B5EF4-FFF2-40B4-BE49-F238E27FC236}">
                    <a16:creationId xmlns:a16="http://schemas.microsoft.com/office/drawing/2014/main" id="{1972E70F-FBED-8180-BB3E-D2DF3FBEE861}"/>
                  </a:ext>
                </a:extLst>
              </p:cNvPr>
              <p:cNvCxnSpPr>
                <a:cxnSpLocks/>
              </p:cNvCxnSpPr>
              <p:nvPr/>
            </p:nvCxnSpPr>
            <p:spPr>
              <a:xfrm flipV="1">
                <a:off x="2209800" y="5305959"/>
                <a:ext cx="0" cy="57097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F781CF4-EFB7-322A-8D9F-409CE29A7831}"/>
                  </a:ext>
                </a:extLst>
              </p:cNvPr>
              <p:cNvCxnSpPr>
                <a:cxnSpLocks/>
              </p:cNvCxnSpPr>
              <p:nvPr/>
            </p:nvCxnSpPr>
            <p:spPr>
              <a:xfrm>
                <a:off x="2209800" y="5876938"/>
                <a:ext cx="533400" cy="0"/>
              </a:xfrm>
              <a:prstGeom prst="line">
                <a:avLst/>
              </a:prstGeom>
              <a:ln w="444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6472395-FBE3-FD26-AC32-F04DA42118FE}"/>
                  </a:ext>
                </a:extLst>
              </p:cNvPr>
              <p:cNvCxnSpPr>
                <a:cxnSpLocks/>
              </p:cNvCxnSpPr>
              <p:nvPr/>
            </p:nvCxnSpPr>
            <p:spPr>
              <a:xfrm flipV="1">
                <a:off x="1796543" y="5876938"/>
                <a:ext cx="413257" cy="334214"/>
              </a:xfrm>
              <a:prstGeom prst="line">
                <a:avLst/>
              </a:prstGeom>
              <a:ln w="44450">
                <a:solidFill>
                  <a:srgbClr val="0432FF"/>
                </a:solidFill>
              </a:ln>
            </p:spPr>
            <p:style>
              <a:lnRef idx="1">
                <a:schemeClr val="accent1"/>
              </a:lnRef>
              <a:fillRef idx="0">
                <a:schemeClr val="accent1"/>
              </a:fillRef>
              <a:effectRef idx="0">
                <a:schemeClr val="accent1"/>
              </a:effectRef>
              <a:fontRef idx="minor">
                <a:schemeClr val="tx1"/>
              </a:fontRef>
            </p:style>
          </p:cxnSp>
        </p:grpSp>
        <p:sp>
          <p:nvSpPr>
            <p:cNvPr id="52" name="TextBox 51">
              <a:extLst>
                <a:ext uri="{FF2B5EF4-FFF2-40B4-BE49-F238E27FC236}">
                  <a16:creationId xmlns:a16="http://schemas.microsoft.com/office/drawing/2014/main" id="{C9DF7D43-EE0B-ACD7-688E-0FDB55689E16}"/>
                </a:ext>
              </a:extLst>
            </p:cNvPr>
            <p:cNvSpPr txBox="1"/>
            <p:nvPr/>
          </p:nvSpPr>
          <p:spPr>
            <a:xfrm>
              <a:off x="5202133" y="3711475"/>
              <a:ext cx="1348382" cy="369332"/>
            </a:xfrm>
            <a:prstGeom prst="rect">
              <a:avLst/>
            </a:prstGeom>
            <a:noFill/>
          </p:spPr>
          <p:txBody>
            <a:bodyPr wrap="none" rtlCol="0">
              <a:spAutoFit/>
            </a:bodyPr>
            <a:lstStyle/>
            <a:p>
              <a:r>
                <a:rPr lang="en-US" dirty="0"/>
                <a:t>W</a:t>
              </a:r>
              <a:r>
                <a:rPr lang="en-JP" dirty="0"/>
                <a:t>orld origin</a:t>
              </a:r>
            </a:p>
          </p:txBody>
        </p:sp>
      </p:grpSp>
      <p:sp>
        <p:nvSpPr>
          <p:cNvPr id="64" name="Rectangle 63">
            <a:extLst>
              <a:ext uri="{FF2B5EF4-FFF2-40B4-BE49-F238E27FC236}">
                <a16:creationId xmlns:a16="http://schemas.microsoft.com/office/drawing/2014/main" id="{01357882-9F28-E71B-B0EE-14A1F072E14A}"/>
              </a:ext>
            </a:extLst>
          </p:cNvPr>
          <p:cNvSpPr/>
          <p:nvPr/>
        </p:nvSpPr>
        <p:spPr>
          <a:xfrm rot="21253248" flipH="1">
            <a:off x="5292983" y="4269691"/>
            <a:ext cx="1491176" cy="1914503"/>
          </a:xfrm>
          <a:prstGeom prst="rect">
            <a:avLst/>
          </a:prstGeom>
          <a:blipFill>
            <a:blip r:embed="rId3"/>
            <a:stretch>
              <a:fillRect l="-97020" t="-11397" r="-47533" b="-22971"/>
            </a:stretch>
          </a:blipFill>
          <a:scene3d>
            <a:camera prst="isometricOffAxis2Righ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dirty="0"/>
          </a:p>
        </p:txBody>
      </p:sp>
      <p:grpSp>
        <p:nvGrpSpPr>
          <p:cNvPr id="71" name="Group 70">
            <a:extLst>
              <a:ext uri="{FF2B5EF4-FFF2-40B4-BE49-F238E27FC236}">
                <a16:creationId xmlns:a16="http://schemas.microsoft.com/office/drawing/2014/main" id="{6A2C8C76-1C5E-5C12-E0BB-60ED9CDCAA19}"/>
              </a:ext>
            </a:extLst>
          </p:cNvPr>
          <p:cNvGrpSpPr/>
          <p:nvPr/>
        </p:nvGrpSpPr>
        <p:grpSpPr>
          <a:xfrm rot="13474908">
            <a:off x="5745208" y="4224578"/>
            <a:ext cx="3396501" cy="2192865"/>
            <a:chOff x="3906743" y="4644049"/>
            <a:chExt cx="3396501" cy="2192865"/>
          </a:xfrm>
        </p:grpSpPr>
        <p:cxnSp>
          <p:nvCxnSpPr>
            <p:cNvPr id="65" name="Straight Connector 64">
              <a:extLst>
                <a:ext uri="{FF2B5EF4-FFF2-40B4-BE49-F238E27FC236}">
                  <a16:creationId xmlns:a16="http://schemas.microsoft.com/office/drawing/2014/main" id="{E7A1737B-8000-C824-5E90-BB94BF818478}"/>
                </a:ext>
              </a:extLst>
            </p:cNvPr>
            <p:cNvCxnSpPr>
              <a:cxnSpLocks/>
            </p:cNvCxnSpPr>
            <p:nvPr/>
          </p:nvCxnSpPr>
          <p:spPr>
            <a:xfrm rot="8125092" flipH="1">
              <a:off x="3906743" y="4719877"/>
              <a:ext cx="2578100" cy="2635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8D8E73A-3F26-FC9E-1A8F-808B2179F54F}"/>
                </a:ext>
              </a:extLst>
            </p:cNvPr>
            <p:cNvCxnSpPr>
              <a:cxnSpLocks/>
            </p:cNvCxnSpPr>
            <p:nvPr/>
          </p:nvCxnSpPr>
          <p:spPr>
            <a:xfrm rot="8125092" flipH="1" flipV="1">
              <a:off x="4526197" y="4644049"/>
              <a:ext cx="2777047" cy="15841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5C768DD-9E9E-520F-F0B8-84033BF4291D}"/>
                </a:ext>
              </a:extLst>
            </p:cNvPr>
            <p:cNvCxnSpPr>
              <a:cxnSpLocks/>
            </p:cNvCxnSpPr>
            <p:nvPr/>
          </p:nvCxnSpPr>
          <p:spPr>
            <a:xfrm rot="8125092" flipH="1" flipV="1">
              <a:off x="4729919" y="4782167"/>
              <a:ext cx="2137577" cy="20547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3A7EE31-818E-F5EB-18DD-04B9475321BA}"/>
                </a:ext>
              </a:extLst>
            </p:cNvPr>
            <p:cNvCxnSpPr>
              <a:cxnSpLocks/>
            </p:cNvCxnSpPr>
            <p:nvPr/>
          </p:nvCxnSpPr>
          <p:spPr>
            <a:xfrm rot="8125092" flipH="1" flipV="1">
              <a:off x="4241119" y="5116391"/>
              <a:ext cx="1911180" cy="2072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22397350-ACC4-0558-8890-BDF9E0679EA4}"/>
              </a:ext>
            </a:extLst>
          </p:cNvPr>
          <p:cNvGrpSpPr/>
          <p:nvPr/>
        </p:nvGrpSpPr>
        <p:grpSpPr>
          <a:xfrm rot="20220038">
            <a:off x="7835414" y="5525715"/>
            <a:ext cx="946657" cy="905193"/>
            <a:chOff x="7850327" y="5315528"/>
            <a:chExt cx="946657" cy="905193"/>
          </a:xfrm>
        </p:grpSpPr>
        <p:grpSp>
          <p:nvGrpSpPr>
            <p:cNvPr id="53" name="Group 52">
              <a:extLst>
                <a:ext uri="{FF2B5EF4-FFF2-40B4-BE49-F238E27FC236}">
                  <a16:creationId xmlns:a16="http://schemas.microsoft.com/office/drawing/2014/main" id="{CC781387-BBEF-0A5B-4C80-FB80B56F1711}"/>
                </a:ext>
              </a:extLst>
            </p:cNvPr>
            <p:cNvGrpSpPr/>
            <p:nvPr/>
          </p:nvGrpSpPr>
          <p:grpSpPr>
            <a:xfrm>
              <a:off x="7850327" y="5315528"/>
              <a:ext cx="946657" cy="905193"/>
              <a:chOff x="1796543" y="5305959"/>
              <a:chExt cx="946657" cy="905193"/>
            </a:xfrm>
          </p:grpSpPr>
          <p:cxnSp>
            <p:nvCxnSpPr>
              <p:cNvPr id="54" name="Straight Connector 53">
                <a:extLst>
                  <a:ext uri="{FF2B5EF4-FFF2-40B4-BE49-F238E27FC236}">
                    <a16:creationId xmlns:a16="http://schemas.microsoft.com/office/drawing/2014/main" id="{8ECFB445-4DA3-CE73-F092-988BA693C3D6}"/>
                  </a:ext>
                </a:extLst>
              </p:cNvPr>
              <p:cNvCxnSpPr>
                <a:cxnSpLocks/>
              </p:cNvCxnSpPr>
              <p:nvPr/>
            </p:nvCxnSpPr>
            <p:spPr>
              <a:xfrm flipV="1">
                <a:off x="2209800" y="5305959"/>
                <a:ext cx="0" cy="57097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8D5C671-CE64-5A8D-7C53-9B98657931C4}"/>
                  </a:ext>
                </a:extLst>
              </p:cNvPr>
              <p:cNvCxnSpPr>
                <a:cxnSpLocks/>
              </p:cNvCxnSpPr>
              <p:nvPr/>
            </p:nvCxnSpPr>
            <p:spPr>
              <a:xfrm>
                <a:off x="2209800" y="5876938"/>
                <a:ext cx="533400" cy="0"/>
              </a:xfrm>
              <a:prstGeom prst="line">
                <a:avLst/>
              </a:prstGeom>
              <a:ln w="444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E46C4B63-EDBA-C7EC-BFE3-75DB128DF776}"/>
                  </a:ext>
                </a:extLst>
              </p:cNvPr>
              <p:cNvCxnSpPr>
                <a:cxnSpLocks/>
              </p:cNvCxnSpPr>
              <p:nvPr/>
            </p:nvCxnSpPr>
            <p:spPr>
              <a:xfrm flipV="1">
                <a:off x="1796543" y="5876938"/>
                <a:ext cx="413257" cy="334214"/>
              </a:xfrm>
              <a:prstGeom prst="line">
                <a:avLst/>
              </a:prstGeom>
              <a:ln w="44450">
                <a:solidFill>
                  <a:srgbClr val="0432FF"/>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AA4FCEC9-0EC2-0E3B-DB86-142DF492758F}"/>
                </a:ext>
              </a:extLst>
            </p:cNvPr>
            <p:cNvGrpSpPr/>
            <p:nvPr/>
          </p:nvGrpSpPr>
          <p:grpSpPr>
            <a:xfrm rot="15784844">
              <a:off x="8152301" y="5766792"/>
              <a:ext cx="228600" cy="228600"/>
              <a:chOff x="5387209" y="5209457"/>
              <a:chExt cx="228600" cy="228600"/>
            </a:xfrm>
          </p:grpSpPr>
          <p:sp>
            <p:nvSpPr>
              <p:cNvPr id="63" name="Oval 62">
                <a:extLst>
                  <a:ext uri="{FF2B5EF4-FFF2-40B4-BE49-F238E27FC236}">
                    <a16:creationId xmlns:a16="http://schemas.microsoft.com/office/drawing/2014/main" id="{2D3A5A49-86B8-6072-80EF-FBE3E9787F7E}"/>
                  </a:ext>
                </a:extLst>
              </p:cNvPr>
              <p:cNvSpPr/>
              <p:nvPr/>
            </p:nvSpPr>
            <p:spPr>
              <a:xfrm>
                <a:off x="5387209" y="5209457"/>
                <a:ext cx="228600" cy="228600"/>
              </a:xfrm>
              <a:prstGeom prst="ellipse">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JP" dirty="0"/>
              </a:p>
            </p:txBody>
          </p:sp>
          <p:grpSp>
            <p:nvGrpSpPr>
              <p:cNvPr id="59" name="Group 58">
                <a:extLst>
                  <a:ext uri="{FF2B5EF4-FFF2-40B4-BE49-F238E27FC236}">
                    <a16:creationId xmlns:a16="http://schemas.microsoft.com/office/drawing/2014/main" id="{02F0F5CE-07F4-92D0-5F08-2FB086E61CBD}"/>
                  </a:ext>
                </a:extLst>
              </p:cNvPr>
              <p:cNvGrpSpPr/>
              <p:nvPr/>
            </p:nvGrpSpPr>
            <p:grpSpPr>
              <a:xfrm>
                <a:off x="5479566" y="5229386"/>
                <a:ext cx="119225" cy="119225"/>
                <a:chOff x="2225957" y="5973067"/>
                <a:chExt cx="119225" cy="119225"/>
              </a:xfrm>
            </p:grpSpPr>
            <p:sp>
              <p:nvSpPr>
                <p:cNvPr id="60" name="Oval 59">
                  <a:extLst>
                    <a:ext uri="{FF2B5EF4-FFF2-40B4-BE49-F238E27FC236}">
                      <a16:creationId xmlns:a16="http://schemas.microsoft.com/office/drawing/2014/main" id="{F4DC7647-A976-252C-BA43-24705564161A}"/>
                    </a:ext>
                  </a:extLst>
                </p:cNvPr>
                <p:cNvSpPr/>
                <p:nvPr/>
              </p:nvSpPr>
              <p:spPr>
                <a:xfrm>
                  <a:off x="2225957" y="5973067"/>
                  <a:ext cx="119225" cy="11922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JP"/>
                </a:p>
              </p:txBody>
            </p:sp>
            <p:sp>
              <p:nvSpPr>
                <p:cNvPr id="61" name="Oval 60">
                  <a:extLst>
                    <a:ext uri="{FF2B5EF4-FFF2-40B4-BE49-F238E27FC236}">
                      <a16:creationId xmlns:a16="http://schemas.microsoft.com/office/drawing/2014/main" id="{F1920341-5362-D9EC-4F98-5484E906E025}"/>
                    </a:ext>
                  </a:extLst>
                </p:cNvPr>
                <p:cNvSpPr/>
                <p:nvPr/>
              </p:nvSpPr>
              <p:spPr>
                <a:xfrm>
                  <a:off x="2268468" y="5979606"/>
                  <a:ext cx="62822" cy="6282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grpSp>
        </p:grpSp>
      </p:grpSp>
      <p:sp>
        <p:nvSpPr>
          <p:cNvPr id="91" name="Freeform 90">
            <a:extLst>
              <a:ext uri="{FF2B5EF4-FFF2-40B4-BE49-F238E27FC236}">
                <a16:creationId xmlns:a16="http://schemas.microsoft.com/office/drawing/2014/main" id="{6E048A1B-33F3-997C-B2EC-2417213A4129}"/>
              </a:ext>
            </a:extLst>
          </p:cNvPr>
          <p:cNvSpPr/>
          <p:nvPr/>
        </p:nvSpPr>
        <p:spPr>
          <a:xfrm>
            <a:off x="5636712" y="4058433"/>
            <a:ext cx="2630466" cy="2304789"/>
          </a:xfrm>
          <a:custGeom>
            <a:avLst/>
            <a:gdLst>
              <a:gd name="connsiteX0" fmla="*/ 2630466 w 2630466"/>
              <a:gd name="connsiteY0" fmla="*/ 1991638 h 2304789"/>
              <a:gd name="connsiteX1" fmla="*/ 200417 w 2630466"/>
              <a:gd name="connsiteY1" fmla="*/ 2304789 h 2304789"/>
              <a:gd name="connsiteX2" fmla="*/ 0 w 2630466"/>
              <a:gd name="connsiteY2" fmla="*/ 501041 h 2304789"/>
              <a:gd name="connsiteX3" fmla="*/ 663880 w 2630466"/>
              <a:gd name="connsiteY3" fmla="*/ 0 h 2304789"/>
              <a:gd name="connsiteX4" fmla="*/ 2630466 w 2630466"/>
              <a:gd name="connsiteY4" fmla="*/ 1991638 h 2304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0466" h="2304789">
                <a:moveTo>
                  <a:pt x="2630466" y="1991638"/>
                </a:moveTo>
                <a:lnTo>
                  <a:pt x="200417" y="2304789"/>
                </a:lnTo>
                <a:lnTo>
                  <a:pt x="0" y="501041"/>
                </a:lnTo>
                <a:lnTo>
                  <a:pt x="663880" y="0"/>
                </a:lnTo>
                <a:lnTo>
                  <a:pt x="2630466" y="1991638"/>
                </a:lnTo>
                <a:close/>
              </a:path>
            </a:pathLst>
          </a:custGeom>
          <a:solidFill>
            <a:schemeClr val="accent6">
              <a:lumMod val="20000"/>
              <a:lumOff val="80000"/>
              <a:alpha val="6075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D20ACCD3-6408-AB10-DCE9-0FC41E031685}"/>
              </a:ext>
            </a:extLst>
          </p:cNvPr>
          <p:cNvSpPr txBox="1"/>
          <p:nvPr/>
        </p:nvSpPr>
        <p:spPr>
          <a:xfrm>
            <a:off x="7308722" y="4604494"/>
            <a:ext cx="1315873" cy="369332"/>
          </a:xfrm>
          <a:prstGeom prst="rect">
            <a:avLst/>
          </a:prstGeom>
          <a:noFill/>
        </p:spPr>
        <p:txBody>
          <a:bodyPr wrap="none" rtlCol="0">
            <a:spAutoFit/>
          </a:bodyPr>
          <a:lstStyle/>
          <a:p>
            <a:r>
              <a:rPr lang="en-US" dirty="0"/>
              <a:t>F</a:t>
            </a:r>
            <a:r>
              <a:rPr lang="en-JP" dirty="0"/>
              <a:t>ocal length</a:t>
            </a:r>
          </a:p>
        </p:txBody>
      </p:sp>
    </p:spTree>
    <p:extLst>
      <p:ext uri="{BB962C8B-B14F-4D97-AF65-F5344CB8AC3E}">
        <p14:creationId xmlns:p14="http://schemas.microsoft.com/office/powerpoint/2010/main" val="29619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4" grpId="0" animBg="1"/>
      <p:bldP spid="47" grpId="0"/>
      <p:bldP spid="64" grpId="0" animBg="1"/>
      <p:bldP spid="91" grpId="0" animBg="1"/>
      <p:bldP spid="93"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388" y="2035175"/>
            <a:ext cx="3059112"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Content Placeholder 5"/>
          <p:cNvSpPr>
            <a:spLocks noGrp="1"/>
          </p:cNvSpPr>
          <p:nvPr>
            <p:ph idx="1"/>
          </p:nvPr>
        </p:nvSpPr>
        <p:spPr>
          <a:xfrm>
            <a:off x="3817938" y="1793877"/>
            <a:ext cx="4868862" cy="4595813"/>
          </a:xfrm>
        </p:spPr>
        <p:txBody>
          <a:bodyPr/>
          <a:lstStyle/>
          <a:p>
            <a:pPr eaLnBrk="1" hangingPunct="1"/>
            <a:r>
              <a:rPr lang="en-US" altLang="en-US" dirty="0"/>
              <a:t>Next step:</a:t>
            </a:r>
          </a:p>
          <a:p>
            <a:pPr lvl="1" eaLnBrk="1" hangingPunct="1"/>
            <a:r>
              <a:rPr lang="en-US" altLang="en-US" dirty="0"/>
              <a:t>Use structure from motion to solve for geometry (cameras and points)</a:t>
            </a:r>
          </a:p>
          <a:p>
            <a:pPr lvl="1" eaLnBrk="1" hangingPunct="1"/>
            <a:endParaRPr lang="en-US" altLang="en-US" dirty="0"/>
          </a:p>
          <a:p>
            <a:pPr eaLnBrk="1" hangingPunct="1"/>
            <a:r>
              <a:rPr lang="en-US" altLang="en-US" dirty="0"/>
              <a:t>First: what are cameras and points?</a:t>
            </a:r>
          </a:p>
        </p:txBody>
      </p:sp>
      <p:sp>
        <p:nvSpPr>
          <p:cNvPr id="197636" name="Title 1"/>
          <p:cNvSpPr txBox="1">
            <a:spLocks/>
          </p:cNvSpPr>
          <p:nvPr/>
        </p:nvSpPr>
        <p:spPr bwMode="auto">
          <a:xfrm>
            <a:off x="4572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400" b="0" i="0" u="none" strike="noStrike" kern="1200" cap="none" spc="0" normalizeH="0" baseline="0" noProof="0" dirty="0">
                <a:ln>
                  <a:noFill/>
                </a:ln>
                <a:solidFill>
                  <a:srgbClr val="3333FF"/>
                </a:solidFill>
                <a:effectLst/>
                <a:uLnTx/>
                <a:uFillTx/>
                <a:latin typeface="Calibri" panose="020F0502020204030204" pitchFamily="34" charset="0"/>
                <a:ea typeface="+mn-ea"/>
                <a:cs typeface="Arial" panose="020B0604020202020204" pitchFamily="34" charset="0"/>
              </a:rPr>
              <a:t>What comes after correspondences?</a:t>
            </a:r>
          </a:p>
        </p:txBody>
      </p:sp>
    </p:spTree>
    <p:extLst>
      <p:ext uri="{BB962C8B-B14F-4D97-AF65-F5344CB8AC3E}">
        <p14:creationId xmlns:p14="http://schemas.microsoft.com/office/powerpoint/2010/main" val="100181939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4325" y="3211513"/>
            <a:ext cx="319088"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477" y="3635377"/>
            <a:ext cx="4794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752" y="4364038"/>
            <a:ext cx="379413"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1" name="Title 1"/>
          <p:cNvSpPr>
            <a:spLocks noGrp="1"/>
          </p:cNvSpPr>
          <p:nvPr>
            <p:ph type="title"/>
          </p:nvPr>
        </p:nvSpPr>
        <p:spPr/>
        <p:txBody>
          <a:bodyPr/>
          <a:lstStyle/>
          <a:p>
            <a:pPr eaLnBrk="1" hangingPunct="1"/>
            <a:r>
              <a:rPr lang="en-US" altLang="en-US" dirty="0"/>
              <a:t>Review: Points and cameras</a:t>
            </a:r>
          </a:p>
        </p:txBody>
      </p:sp>
      <p:sp>
        <p:nvSpPr>
          <p:cNvPr id="3" name="Content Placeholder 2"/>
          <p:cNvSpPr>
            <a:spLocks noGrp="1"/>
          </p:cNvSpPr>
          <p:nvPr>
            <p:ph idx="1"/>
          </p:nvPr>
        </p:nvSpPr>
        <p:spPr>
          <a:xfrm>
            <a:off x="217488" y="1600202"/>
            <a:ext cx="8469312" cy="4525963"/>
          </a:xfrm>
        </p:spPr>
        <p:txBody>
          <a:bodyPr rtlCol="0">
            <a:normAutofit/>
          </a:bodyPr>
          <a:lstStyle/>
          <a:p>
            <a:pPr eaLnBrk="1" fontAlgn="auto" hangingPunct="1">
              <a:spcAft>
                <a:spcPts val="0"/>
              </a:spcAft>
              <a:defRPr/>
            </a:pPr>
            <a:r>
              <a:rPr lang="en-US" dirty="0"/>
              <a:t>Point: 3D position in space (      )</a:t>
            </a:r>
          </a:p>
          <a:p>
            <a:pPr eaLnBrk="1" fontAlgn="auto" hangingPunct="1">
              <a:spcAft>
                <a:spcPts val="0"/>
              </a:spcAft>
              <a:defRPr/>
            </a:pPr>
            <a:endParaRPr lang="en-US" dirty="0"/>
          </a:p>
          <a:p>
            <a:pPr eaLnBrk="1" fontAlgn="auto" hangingPunct="1">
              <a:spcAft>
                <a:spcPts val="0"/>
              </a:spcAft>
              <a:defRPr/>
            </a:pPr>
            <a:r>
              <a:rPr lang="en-US" dirty="0"/>
              <a:t>Camera (     ): </a:t>
            </a:r>
          </a:p>
          <a:p>
            <a:pPr lvl="1" eaLnBrk="1" fontAlgn="auto" hangingPunct="1">
              <a:spcAft>
                <a:spcPts val="0"/>
              </a:spcAft>
              <a:defRPr/>
            </a:pPr>
            <a:r>
              <a:rPr lang="en-US" dirty="0"/>
              <a:t>A 3D position (     )</a:t>
            </a:r>
          </a:p>
          <a:p>
            <a:pPr lvl="1" eaLnBrk="1" fontAlgn="auto" hangingPunct="1">
              <a:spcAft>
                <a:spcPts val="0"/>
              </a:spcAft>
              <a:defRPr/>
            </a:pPr>
            <a:r>
              <a:rPr lang="en-US" dirty="0"/>
              <a:t>A 3D orientation (      )</a:t>
            </a:r>
          </a:p>
          <a:p>
            <a:pPr lvl="1" eaLnBrk="1" fontAlgn="auto" hangingPunct="1">
              <a:spcAft>
                <a:spcPts val="0"/>
              </a:spcAft>
              <a:defRPr/>
            </a:pPr>
            <a:r>
              <a:rPr lang="en-US" dirty="0"/>
              <a:t>Intrinsic parameters                                                 (</a:t>
            </a:r>
            <a:r>
              <a:rPr lang="en-US" b="1" dirty="0"/>
              <a:t>focal length</a:t>
            </a:r>
            <a:r>
              <a:rPr lang="en-US" dirty="0"/>
              <a:t>, aspect ratio, …)</a:t>
            </a:r>
          </a:p>
          <a:p>
            <a:pPr lvl="1" eaLnBrk="1" fontAlgn="auto" hangingPunct="1">
              <a:spcAft>
                <a:spcPts val="0"/>
              </a:spcAft>
              <a:defRPr/>
            </a:pPr>
            <a:r>
              <a:rPr lang="en-US" dirty="0"/>
              <a:t>7 parameters (3+3+1) in total</a:t>
            </a:r>
          </a:p>
          <a:p>
            <a:pPr marL="971550" lvl="1" indent="-514350" eaLnBrk="1" fontAlgn="auto" hangingPunct="1">
              <a:spcAft>
                <a:spcPts val="0"/>
              </a:spcAft>
              <a:buNone/>
              <a:defRPr/>
            </a:pPr>
            <a:endParaRPr lang="en-US" dirty="0"/>
          </a:p>
        </p:txBody>
      </p:sp>
      <p:pic>
        <p:nvPicPr>
          <p:cNvPr id="19866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6213" y="1668463"/>
            <a:ext cx="552450"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4"/>
          <p:cNvSpPr>
            <a:spLocks noChangeArrowheads="1"/>
          </p:cNvSpPr>
          <p:nvPr/>
        </p:nvSpPr>
        <p:spPr bwMode="auto">
          <a:xfrm rot="5400000">
            <a:off x="6503194" y="2451894"/>
            <a:ext cx="1981200" cy="1725612"/>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 name="Rectangle 5"/>
          <p:cNvSpPr>
            <a:spLocks noChangeArrowheads="1"/>
          </p:cNvSpPr>
          <p:nvPr/>
        </p:nvSpPr>
        <p:spPr bwMode="auto">
          <a:xfrm>
            <a:off x="7653340" y="3027365"/>
            <a:ext cx="574675" cy="574675"/>
          </a:xfrm>
          <a:prstGeom prst="rect">
            <a:avLst/>
          </a:prstGeom>
          <a:solidFill>
            <a:srgbClr val="DDEEFF"/>
          </a:solidFill>
          <a:ln w="9525">
            <a:miter lim="800000"/>
            <a:headEnd/>
            <a:tailEnd/>
          </a:ln>
          <a:scene3d>
            <a:camera prst="legacyObliqueTopRight">
              <a:rot lat="0" lon="16499989" rev="0"/>
            </a:camera>
            <a:lightRig rig="legacyFlat3" dir="b"/>
          </a:scene3d>
          <a:sp3d extrusionH="6842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7" name="Line 10"/>
          <p:cNvSpPr>
            <a:spLocks noChangeShapeType="1"/>
          </p:cNvSpPr>
          <p:nvPr/>
        </p:nvSpPr>
        <p:spPr bwMode="auto">
          <a:xfrm flipH="1">
            <a:off x="6097588" y="2324100"/>
            <a:ext cx="5334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8" name="Line 11"/>
          <p:cNvSpPr>
            <a:spLocks noChangeShapeType="1"/>
          </p:cNvSpPr>
          <p:nvPr/>
        </p:nvSpPr>
        <p:spPr bwMode="auto">
          <a:xfrm flipH="1">
            <a:off x="6097588" y="3771900"/>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9" name="Line 12"/>
          <p:cNvSpPr>
            <a:spLocks noChangeShapeType="1"/>
          </p:cNvSpPr>
          <p:nvPr/>
        </p:nvSpPr>
        <p:spPr bwMode="auto">
          <a:xfrm flipH="1">
            <a:off x="6097590" y="2824165"/>
            <a:ext cx="2270125" cy="155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0" name="Line 13"/>
          <p:cNvSpPr>
            <a:spLocks noChangeShapeType="1"/>
          </p:cNvSpPr>
          <p:nvPr/>
        </p:nvSpPr>
        <p:spPr bwMode="auto">
          <a:xfrm flipH="1">
            <a:off x="6097588" y="4305300"/>
            <a:ext cx="2209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2" name="Group 25"/>
          <p:cNvGrpSpPr>
            <a:grpSpLocks/>
          </p:cNvGrpSpPr>
          <p:nvPr/>
        </p:nvGrpSpPr>
        <p:grpSpPr bwMode="auto">
          <a:xfrm>
            <a:off x="7061202" y="2862265"/>
            <a:ext cx="1076325" cy="860425"/>
            <a:chOff x="831" y="2079"/>
            <a:chExt cx="822" cy="657"/>
          </a:xfrm>
        </p:grpSpPr>
        <p:sp>
          <p:nvSpPr>
            <p:cNvPr id="198680" name="Oval 26"/>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1" name="Oval 27"/>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2" name="Oval 28"/>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3" name="Oval 29"/>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4" name="Oval 30"/>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5" name="Oval 31"/>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98686" name="Oval 32"/>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grpSp>
        <p:nvGrpSpPr>
          <p:cNvPr id="4" name="Group 30"/>
          <p:cNvGrpSpPr>
            <a:grpSpLocks/>
          </p:cNvGrpSpPr>
          <p:nvPr/>
        </p:nvGrpSpPr>
        <p:grpSpPr bwMode="auto">
          <a:xfrm>
            <a:off x="6057902" y="3578227"/>
            <a:ext cx="822325" cy="993775"/>
            <a:chOff x="2137410" y="4800600"/>
            <a:chExt cx="822960" cy="994410"/>
          </a:xfrm>
        </p:grpSpPr>
        <p:cxnSp>
          <p:nvCxnSpPr>
            <p:cNvPr id="21" name="Straight Arrow Connector 20"/>
            <p:cNvCxnSpPr/>
            <p:nvPr/>
          </p:nvCxnSpPr>
          <p:spPr>
            <a:xfrm flipV="1">
              <a:off x="2159652" y="5154839"/>
              <a:ext cx="595773" cy="4463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1748226" y="5200906"/>
              <a:ext cx="800611"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137410" y="5601211"/>
              <a:ext cx="822960" cy="19379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Oval 18"/>
          <p:cNvSpPr/>
          <p:nvPr/>
        </p:nvSpPr>
        <p:spPr>
          <a:xfrm>
            <a:off x="6022977" y="4297363"/>
            <a:ext cx="138113" cy="138112"/>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4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8838" y="2862263"/>
            <a:ext cx="45085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9763" y="3441702"/>
            <a:ext cx="379412"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6327" y="3890965"/>
            <a:ext cx="479425"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8" name="Straight Connector 37"/>
          <p:cNvCxnSpPr/>
          <p:nvPr/>
        </p:nvCxnSpPr>
        <p:spPr>
          <a:xfrm flipV="1">
            <a:off x="6069013" y="3349625"/>
            <a:ext cx="1338262" cy="10160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795468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45"/>
                                        </p:tgtEl>
                                        <p:attrNameLst>
                                          <p:attrName>style.visibility</p:attrName>
                                        </p:attrNameLst>
                                      </p:cBhvr>
                                      <p:to>
                                        <p:strVal val="visible"/>
                                      </p:to>
                                    </p:set>
                                    <p:animEffect transition="in" filter="fade">
                                      <p:cBhvr>
                                        <p:cTn id="10" dur="500"/>
                                        <p:tgtEl>
                                          <p:spTgt spid="1024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500"/>
                                        <p:tgtEl>
                                          <p:spTgt spid="3">
                                            <p:txEl>
                                              <p:pRg st="3" end="3"/>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10243"/>
                                        </p:tgtEl>
                                        <p:attrNameLst>
                                          <p:attrName>style.visibility</p:attrName>
                                        </p:attrNameLst>
                                      </p:cBhvr>
                                      <p:to>
                                        <p:strVal val="visible"/>
                                      </p:to>
                                    </p:set>
                                    <p:animEffect transition="in" filter="fade">
                                      <p:cBhvr>
                                        <p:cTn id="44" dur="500"/>
                                        <p:tgtEl>
                                          <p:spTgt spid="10243"/>
                                        </p:tgtEl>
                                      </p:cBhvr>
                                    </p:animEffect>
                                  </p:childTnLst>
                                </p:cTn>
                              </p:par>
                              <p:par>
                                <p:cTn id="45" presetID="10"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500"/>
                                        <p:tgtEl>
                                          <p:spTgt spid="3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par>
                                <p:cTn id="53" presetID="10" presetClass="entr" presetSubtype="0" fill="hold" nodeType="withEffect">
                                  <p:stCondLst>
                                    <p:cond delay="0"/>
                                  </p:stCondLst>
                                  <p:childTnLst>
                                    <p:set>
                                      <p:cBhvr>
                                        <p:cTn id="54" dur="1" fill="hold">
                                          <p:stCondLst>
                                            <p:cond delay="0"/>
                                          </p:stCondLst>
                                        </p:cTn>
                                        <p:tgtEl>
                                          <p:spTgt spid="10244"/>
                                        </p:tgtEl>
                                        <p:attrNameLst>
                                          <p:attrName>style.visibility</p:attrName>
                                        </p:attrNameLst>
                                      </p:cBhvr>
                                      <p:to>
                                        <p:strVal val="visible"/>
                                      </p:to>
                                    </p:set>
                                    <p:animEffect transition="in" filter="fade">
                                      <p:cBhvr>
                                        <p:cTn id="55" dur="500"/>
                                        <p:tgtEl>
                                          <p:spTgt spid="10244"/>
                                        </p:tgtEl>
                                      </p:cBhvr>
                                    </p:animEffect>
                                  </p:childTnLst>
                                </p:cTn>
                              </p:par>
                              <p:par>
                                <p:cTn id="56" presetID="10" presetClass="entr" presetSubtype="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nodeType="withEffect">
                                  <p:stCondLst>
                                    <p:cond delay="0"/>
                                  </p:stCondLst>
                                  <p:childTnLst>
                                    <p:set>
                                      <p:cBhvr>
                                        <p:cTn id="60" dur="1" fill="hold">
                                          <p:stCondLst>
                                            <p:cond delay="0"/>
                                          </p:stCondLst>
                                        </p:cTn>
                                        <p:tgtEl>
                                          <p:spTgt spid="3">
                                            <p:txEl>
                                              <p:pRg st="4" end="4"/>
                                            </p:txEl>
                                          </p:spTgt>
                                        </p:tgtEl>
                                        <p:attrNameLst>
                                          <p:attrName>style.visibility</p:attrName>
                                        </p:attrNameLst>
                                      </p:cBhvr>
                                      <p:to>
                                        <p:strVal val="visible"/>
                                      </p:to>
                                    </p:set>
                                    <p:animEffect transition="in" filter="fade">
                                      <p:cBhvr>
                                        <p:cTn id="61" dur="500"/>
                                        <p:tgtEl>
                                          <p:spTgt spid="3">
                                            <p:txEl>
                                              <p:pRg st="4" end="4"/>
                                            </p:txEl>
                                          </p:spTgt>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5" end="5"/>
                                            </p:txEl>
                                          </p:spTgt>
                                        </p:tgtEl>
                                        <p:attrNameLst>
                                          <p:attrName>style.visibility</p:attrName>
                                        </p:attrNameLst>
                                      </p:cBhvr>
                                      <p:to>
                                        <p:strVal val="visible"/>
                                      </p:to>
                                    </p:set>
                                    <p:animEffect transition="in" filter="fade">
                                      <p:cBhvr>
                                        <p:cTn id="66" dur="500"/>
                                        <p:tgtEl>
                                          <p:spTgt spid="3">
                                            <p:txEl>
                                              <p:pRg st="5" end="5"/>
                                            </p:txEl>
                                          </p:spTgt>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nodeType="clickEffect">
                                  <p:stCondLst>
                                    <p:cond delay="0"/>
                                  </p:stCondLst>
                                  <p:childTnLst>
                                    <p:set>
                                      <p:cBhvr>
                                        <p:cTn id="70" dur="1" fill="hold">
                                          <p:stCondLst>
                                            <p:cond delay="0"/>
                                          </p:stCondLst>
                                        </p:cTn>
                                        <p:tgtEl>
                                          <p:spTgt spid="10246"/>
                                        </p:tgtEl>
                                        <p:attrNameLst>
                                          <p:attrName>style.visibility</p:attrName>
                                        </p:attrNameLst>
                                      </p:cBhvr>
                                      <p:to>
                                        <p:strVal val="visible"/>
                                      </p:to>
                                    </p:set>
                                    <p:animEffect transition="in" filter="fade">
                                      <p:cBhvr>
                                        <p:cTn id="71" dur="500"/>
                                        <p:tgtEl>
                                          <p:spTgt spid="10246"/>
                                        </p:tgtEl>
                                      </p:cBhvr>
                                    </p:animEffect>
                                  </p:childTnLst>
                                </p:cTn>
                              </p:par>
                              <p:par>
                                <p:cTn id="72" presetID="10" presetClass="entr" presetSubtype="0" fill="hold" nodeType="with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500"/>
                                        <p:tgtEl>
                                          <p:spTgt spid="38"/>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nodeType="clickEffect">
                                  <p:stCondLst>
                                    <p:cond delay="0"/>
                                  </p:stCondLst>
                                  <p:childTnLst>
                                    <p:set>
                                      <p:cBhvr>
                                        <p:cTn id="78" dur="1" fill="hold">
                                          <p:stCondLst>
                                            <p:cond delay="0"/>
                                          </p:stCondLst>
                                        </p:cTn>
                                        <p:tgtEl>
                                          <p:spTgt spid="3">
                                            <p:txEl>
                                              <p:pRg st="6" end="6"/>
                                            </p:txEl>
                                          </p:spTgt>
                                        </p:tgtEl>
                                        <p:attrNameLst>
                                          <p:attrName>style.visibility</p:attrName>
                                        </p:attrNameLst>
                                      </p:cBhvr>
                                      <p:to>
                                        <p:strVal val="visible"/>
                                      </p:to>
                                    </p:set>
                                    <p:animEffect transition="in" filter="fade">
                                      <p:cBhvr>
                                        <p:cTn id="7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altLang="en-US"/>
              <a:t>Structure from motion</a:t>
            </a:r>
          </a:p>
        </p:txBody>
      </p:sp>
      <p:sp>
        <p:nvSpPr>
          <p:cNvPr id="199683" name="Rectangle 3"/>
          <p:cNvSpPr>
            <a:spLocks noChangeArrowheads="1"/>
          </p:cNvSpPr>
          <p:nvPr/>
        </p:nvSpPr>
        <p:spPr bwMode="auto">
          <a:xfrm>
            <a:off x="4313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08" name="AutoShape 4"/>
          <p:cNvSpPr>
            <a:spLocks noChangeArrowheads="1"/>
          </p:cNvSpPr>
          <p:nvPr/>
        </p:nvSpPr>
        <p:spPr bwMode="auto">
          <a:xfrm rot="5400000">
            <a:off x="867569" y="3709194"/>
            <a:ext cx="1981200" cy="1725612"/>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10" name="Rectangle 6"/>
          <p:cNvSpPr>
            <a:spLocks noChangeArrowheads="1"/>
          </p:cNvSpPr>
          <p:nvPr/>
        </p:nvSpPr>
        <p:spPr bwMode="auto">
          <a:xfrm>
            <a:off x="2017715" y="4284665"/>
            <a:ext cx="574675" cy="574675"/>
          </a:xfrm>
          <a:prstGeom prst="rect">
            <a:avLst/>
          </a:prstGeom>
          <a:solidFill>
            <a:srgbClr val="DDEEFF"/>
          </a:solidFill>
          <a:ln w="9525">
            <a:miter lim="800000"/>
            <a:headEnd/>
            <a:tailEnd/>
          </a:ln>
          <a:scene3d>
            <a:camera prst="legacyObliqueTopRight">
              <a:rot lat="0" lon="16499993" rev="0"/>
            </a:camera>
            <a:lightRig rig="legacyFlat3" dir="b"/>
          </a:scene3d>
          <a:sp3d extrusionH="6842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09" name="AutoShape 5"/>
          <p:cNvSpPr>
            <a:spLocks noChangeArrowheads="1"/>
          </p:cNvSpPr>
          <p:nvPr/>
        </p:nvSpPr>
        <p:spPr bwMode="auto">
          <a:xfrm rot="16200000" flipH="1">
            <a:off x="6050757" y="3901283"/>
            <a:ext cx="1981200" cy="1725613"/>
          </a:xfrm>
          <a:prstGeom prst="parallelogram">
            <a:avLst>
              <a:gd name="adj" fmla="val 28703"/>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11" name="Rectangle 7"/>
          <p:cNvSpPr>
            <a:spLocks noChangeArrowheads="1"/>
          </p:cNvSpPr>
          <p:nvPr/>
        </p:nvSpPr>
        <p:spPr bwMode="auto">
          <a:xfrm>
            <a:off x="6881815" y="4540252"/>
            <a:ext cx="574675" cy="574675"/>
          </a:xfrm>
          <a:prstGeom prst="rect">
            <a:avLst/>
          </a:prstGeom>
          <a:solidFill>
            <a:srgbClr val="DDEEFF"/>
          </a:solidFill>
          <a:ln w="9525">
            <a:miter lim="800000"/>
            <a:headEnd/>
            <a:tailEnd/>
          </a:ln>
          <a:scene3d>
            <a:camera prst="legacyObliqueTopRight">
              <a:rot lat="0" lon="19199995" rev="0"/>
            </a:camera>
            <a:lightRig rig="legacyFlat3" dir="b"/>
          </a:scene3d>
          <a:sp3d extrusionH="8874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15" name="Rectangle 11"/>
          <p:cNvSpPr>
            <a:spLocks noChangeArrowheads="1"/>
          </p:cNvSpPr>
          <p:nvPr/>
        </p:nvSpPr>
        <p:spPr bwMode="auto">
          <a:xfrm>
            <a:off x="3563938" y="4343402"/>
            <a:ext cx="2044700" cy="14700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17" name="Rectangle 13"/>
          <p:cNvSpPr>
            <a:spLocks noChangeArrowheads="1"/>
          </p:cNvSpPr>
          <p:nvPr/>
        </p:nvSpPr>
        <p:spPr bwMode="auto">
          <a:xfrm>
            <a:off x="4459290" y="4854577"/>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contourClr>
              <a:srgbClr val="DDEEFF"/>
            </a:contourClr>
          </a:sp3d>
        </p:spPr>
        <p:txBody>
          <a:bodyPr wrap="none" anchor="ct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23937" name="Line 33"/>
          <p:cNvSpPr>
            <a:spLocks noChangeShapeType="1"/>
          </p:cNvSpPr>
          <p:nvPr/>
        </p:nvSpPr>
        <p:spPr bwMode="auto">
          <a:xfrm flipH="1">
            <a:off x="461963" y="3581400"/>
            <a:ext cx="53340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38" name="Line 34"/>
          <p:cNvSpPr>
            <a:spLocks noChangeShapeType="1"/>
          </p:cNvSpPr>
          <p:nvPr/>
        </p:nvSpPr>
        <p:spPr bwMode="auto">
          <a:xfrm flipH="1">
            <a:off x="461963" y="5029200"/>
            <a:ext cx="533400" cy="609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39" name="Line 35"/>
          <p:cNvSpPr>
            <a:spLocks noChangeShapeType="1"/>
          </p:cNvSpPr>
          <p:nvPr/>
        </p:nvSpPr>
        <p:spPr bwMode="auto">
          <a:xfrm flipH="1">
            <a:off x="461965" y="4081465"/>
            <a:ext cx="2270125" cy="1557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1" name="Line 37"/>
          <p:cNvSpPr>
            <a:spLocks noChangeShapeType="1"/>
          </p:cNvSpPr>
          <p:nvPr/>
        </p:nvSpPr>
        <p:spPr bwMode="auto">
          <a:xfrm flipH="1">
            <a:off x="461963" y="5562600"/>
            <a:ext cx="220980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2" name="Line 38"/>
          <p:cNvSpPr>
            <a:spLocks noChangeShapeType="1"/>
          </p:cNvSpPr>
          <p:nvPr/>
        </p:nvSpPr>
        <p:spPr bwMode="auto">
          <a:xfrm>
            <a:off x="3551238" y="4346577"/>
            <a:ext cx="990600" cy="21304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4" name="Line 40"/>
          <p:cNvSpPr>
            <a:spLocks noChangeShapeType="1"/>
          </p:cNvSpPr>
          <p:nvPr/>
        </p:nvSpPr>
        <p:spPr bwMode="auto">
          <a:xfrm flipH="1">
            <a:off x="4541838" y="4365627"/>
            <a:ext cx="1066800" cy="21113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5" name="Line 41"/>
          <p:cNvSpPr>
            <a:spLocks noChangeShapeType="1"/>
          </p:cNvSpPr>
          <p:nvPr/>
        </p:nvSpPr>
        <p:spPr bwMode="auto">
          <a:xfrm>
            <a:off x="3551238" y="5813427"/>
            <a:ext cx="9906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7" name="Line 43"/>
          <p:cNvSpPr>
            <a:spLocks noChangeShapeType="1"/>
          </p:cNvSpPr>
          <p:nvPr/>
        </p:nvSpPr>
        <p:spPr bwMode="auto">
          <a:xfrm flipH="1">
            <a:off x="4541838" y="5813427"/>
            <a:ext cx="1066800" cy="663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8" name="Line 44"/>
          <p:cNvSpPr>
            <a:spLocks noChangeShapeType="1"/>
          </p:cNvSpPr>
          <p:nvPr/>
        </p:nvSpPr>
        <p:spPr bwMode="auto">
          <a:xfrm>
            <a:off x="6164263" y="4273550"/>
            <a:ext cx="2197100" cy="13287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49" name="Line 45"/>
          <p:cNvSpPr>
            <a:spLocks noChangeShapeType="1"/>
          </p:cNvSpPr>
          <p:nvPr/>
        </p:nvSpPr>
        <p:spPr bwMode="auto">
          <a:xfrm flipV="1">
            <a:off x="6151563" y="5602288"/>
            <a:ext cx="220980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50" name="Line 46"/>
          <p:cNvSpPr>
            <a:spLocks noChangeShapeType="1"/>
          </p:cNvSpPr>
          <p:nvPr/>
        </p:nvSpPr>
        <p:spPr bwMode="auto">
          <a:xfrm>
            <a:off x="7904163" y="5221288"/>
            <a:ext cx="457200" cy="381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51" name="Line 47"/>
          <p:cNvSpPr>
            <a:spLocks noChangeShapeType="1"/>
          </p:cNvSpPr>
          <p:nvPr/>
        </p:nvSpPr>
        <p:spPr bwMode="auto">
          <a:xfrm>
            <a:off x="7904163" y="3773488"/>
            <a:ext cx="4572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3955" name="Text Box 51"/>
          <p:cNvSpPr txBox="1">
            <a:spLocks noChangeArrowheads="1"/>
          </p:cNvSpPr>
          <p:nvPr/>
        </p:nvSpPr>
        <p:spPr bwMode="auto">
          <a:xfrm>
            <a:off x="695327" y="5618163"/>
            <a:ext cx="1074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Camera 1</a:t>
            </a:r>
          </a:p>
        </p:txBody>
      </p:sp>
      <p:sp>
        <p:nvSpPr>
          <p:cNvPr id="123956" name="Text Box 52"/>
          <p:cNvSpPr txBox="1">
            <a:spLocks noChangeArrowheads="1"/>
          </p:cNvSpPr>
          <p:nvPr/>
        </p:nvSpPr>
        <p:spPr bwMode="auto">
          <a:xfrm>
            <a:off x="2847977" y="6040438"/>
            <a:ext cx="1074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Camera 2</a:t>
            </a:r>
          </a:p>
        </p:txBody>
      </p:sp>
      <p:sp>
        <p:nvSpPr>
          <p:cNvPr id="123957" name="Text Box 53"/>
          <p:cNvSpPr txBox="1">
            <a:spLocks noChangeArrowheads="1"/>
          </p:cNvSpPr>
          <p:nvPr/>
        </p:nvSpPr>
        <p:spPr bwMode="auto">
          <a:xfrm>
            <a:off x="7281865" y="5618163"/>
            <a:ext cx="10743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Camera 3</a:t>
            </a:r>
          </a:p>
        </p:txBody>
      </p:sp>
      <p:grpSp>
        <p:nvGrpSpPr>
          <p:cNvPr id="2" name="Group 54"/>
          <p:cNvGrpSpPr>
            <a:grpSpLocks/>
          </p:cNvGrpSpPr>
          <p:nvPr/>
        </p:nvGrpSpPr>
        <p:grpSpPr bwMode="auto">
          <a:xfrm>
            <a:off x="1425577" y="4119565"/>
            <a:ext cx="1076325" cy="860425"/>
            <a:chOff x="831" y="2079"/>
            <a:chExt cx="822" cy="657"/>
          </a:xfrm>
        </p:grpSpPr>
        <p:sp>
          <p:nvSpPr>
            <p:cNvPr id="199752"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3"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4"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5"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6"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7"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8"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grpSp>
        <p:nvGrpSpPr>
          <p:cNvPr id="3" name="Group 62"/>
          <p:cNvGrpSpPr>
            <a:grpSpLocks/>
          </p:cNvGrpSpPr>
          <p:nvPr/>
        </p:nvGrpSpPr>
        <p:grpSpPr bwMode="auto">
          <a:xfrm>
            <a:off x="3968750" y="4591052"/>
            <a:ext cx="1073150" cy="950913"/>
            <a:chOff x="2412" y="2031"/>
            <a:chExt cx="837" cy="741"/>
          </a:xfrm>
        </p:grpSpPr>
        <p:sp>
          <p:nvSpPr>
            <p:cNvPr id="199745"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6"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7"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8"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9"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0"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51"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grpSp>
        <p:nvGrpSpPr>
          <p:cNvPr id="4" name="Group 70"/>
          <p:cNvGrpSpPr>
            <a:grpSpLocks/>
          </p:cNvGrpSpPr>
          <p:nvPr/>
        </p:nvGrpSpPr>
        <p:grpSpPr bwMode="auto">
          <a:xfrm>
            <a:off x="6510338" y="4197350"/>
            <a:ext cx="1003300" cy="1016000"/>
            <a:chOff x="4188" y="2004"/>
            <a:chExt cx="756" cy="765"/>
          </a:xfrm>
        </p:grpSpPr>
        <p:sp>
          <p:nvSpPr>
            <p:cNvPr id="199738"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39"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0"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1"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2"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3"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44"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sp>
        <p:nvSpPr>
          <p:cNvPr id="123990" name="Text Box 86"/>
          <p:cNvSpPr txBox="1">
            <a:spLocks noChangeArrowheads="1"/>
          </p:cNvSpPr>
          <p:nvPr/>
        </p:nvSpPr>
        <p:spPr bwMode="auto">
          <a:xfrm>
            <a:off x="792165" y="5829302"/>
            <a:ext cx="898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1</a:t>
            </a: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1</a:t>
            </a:r>
          </a:p>
        </p:txBody>
      </p:sp>
      <p:sp>
        <p:nvSpPr>
          <p:cNvPr id="123991" name="Text Box 87"/>
          <p:cNvSpPr txBox="1">
            <a:spLocks noChangeArrowheads="1"/>
          </p:cNvSpPr>
          <p:nvPr/>
        </p:nvSpPr>
        <p:spPr bwMode="auto">
          <a:xfrm>
            <a:off x="2986090" y="6251577"/>
            <a:ext cx="898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2</a:t>
            </a: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2</a:t>
            </a:r>
          </a:p>
        </p:txBody>
      </p:sp>
      <p:sp>
        <p:nvSpPr>
          <p:cNvPr id="123992" name="Text Box 88"/>
          <p:cNvSpPr txBox="1">
            <a:spLocks noChangeArrowheads="1"/>
          </p:cNvSpPr>
          <p:nvPr/>
        </p:nvSpPr>
        <p:spPr bwMode="auto">
          <a:xfrm>
            <a:off x="7504115" y="5829302"/>
            <a:ext cx="898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3</a:t>
            </a:r>
            <a:r>
              <a:rPr kumimoji="0" lang="en-US" altLang="en-US" sz="28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t>
            </a:r>
            <a:r>
              <a:rPr kumimoji="0" lang="en-US" altLang="en-US" sz="28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3</a:t>
            </a:r>
          </a:p>
        </p:txBody>
      </p:sp>
      <p:grpSp>
        <p:nvGrpSpPr>
          <p:cNvPr id="5" name="Group 97"/>
          <p:cNvGrpSpPr>
            <a:grpSpLocks/>
          </p:cNvGrpSpPr>
          <p:nvPr/>
        </p:nvGrpSpPr>
        <p:grpSpPr bwMode="auto">
          <a:xfrm>
            <a:off x="2805113" y="1355727"/>
            <a:ext cx="3338512" cy="2689225"/>
            <a:chOff x="1986" y="854"/>
            <a:chExt cx="2103" cy="1694"/>
          </a:xfrm>
        </p:grpSpPr>
        <p:sp>
          <p:nvSpPr>
            <p:cNvPr id="199731" name="Text Box 90"/>
            <p:cNvSpPr txBox="1">
              <a:spLocks noChangeArrowheads="1"/>
            </p:cNvSpPr>
            <p:nvPr/>
          </p:nvSpPr>
          <p:spPr bwMode="auto">
            <a:xfrm>
              <a:off x="2009" y="1170"/>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1</a:t>
              </a:r>
            </a:p>
          </p:txBody>
        </p:sp>
        <p:sp>
          <p:nvSpPr>
            <p:cNvPr id="199732" name="Text Box 91"/>
            <p:cNvSpPr txBox="1">
              <a:spLocks noChangeArrowheads="1"/>
            </p:cNvSpPr>
            <p:nvPr/>
          </p:nvSpPr>
          <p:spPr bwMode="auto">
            <a:xfrm>
              <a:off x="2686" y="854"/>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4</a:t>
              </a:r>
            </a:p>
          </p:txBody>
        </p:sp>
        <p:sp>
          <p:nvSpPr>
            <p:cNvPr id="199733" name="Text Box 92"/>
            <p:cNvSpPr txBox="1">
              <a:spLocks noChangeArrowheads="1"/>
            </p:cNvSpPr>
            <p:nvPr/>
          </p:nvSpPr>
          <p:spPr bwMode="auto">
            <a:xfrm>
              <a:off x="3703" y="1192"/>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3</a:t>
              </a:r>
            </a:p>
          </p:txBody>
        </p:sp>
        <p:sp>
          <p:nvSpPr>
            <p:cNvPr id="199734" name="Text Box 93"/>
            <p:cNvSpPr txBox="1">
              <a:spLocks noChangeArrowheads="1"/>
            </p:cNvSpPr>
            <p:nvPr/>
          </p:nvSpPr>
          <p:spPr bwMode="auto">
            <a:xfrm>
              <a:off x="3049" y="1509"/>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2</a:t>
              </a:r>
            </a:p>
          </p:txBody>
        </p:sp>
        <p:sp>
          <p:nvSpPr>
            <p:cNvPr id="199735" name="Text Box 94"/>
            <p:cNvSpPr txBox="1">
              <a:spLocks noChangeArrowheads="1"/>
            </p:cNvSpPr>
            <p:nvPr/>
          </p:nvSpPr>
          <p:spPr bwMode="auto">
            <a:xfrm>
              <a:off x="1986" y="1945"/>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5</a:t>
              </a:r>
            </a:p>
          </p:txBody>
        </p:sp>
        <p:sp>
          <p:nvSpPr>
            <p:cNvPr id="199736" name="Text Box 95"/>
            <p:cNvSpPr txBox="1">
              <a:spLocks noChangeArrowheads="1"/>
            </p:cNvSpPr>
            <p:nvPr/>
          </p:nvSpPr>
          <p:spPr bwMode="auto">
            <a:xfrm>
              <a:off x="2663" y="2257"/>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6</a:t>
              </a:r>
            </a:p>
          </p:txBody>
        </p:sp>
        <p:sp>
          <p:nvSpPr>
            <p:cNvPr id="199737" name="Text Box 96"/>
            <p:cNvSpPr txBox="1">
              <a:spLocks noChangeArrowheads="1"/>
            </p:cNvSpPr>
            <p:nvPr/>
          </p:nvSpPr>
          <p:spPr bwMode="auto">
            <a:xfrm>
              <a:off x="3751" y="1969"/>
              <a:ext cx="3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2400" b="0" i="0" u="none" strike="noStrike" kern="1200" cap="none" spc="0" normalizeH="0" baseline="-25000" noProof="0">
                  <a:ln>
                    <a:noFill/>
                  </a:ln>
                  <a:solidFill>
                    <a:srgbClr val="000000"/>
                  </a:solidFill>
                  <a:effectLst/>
                  <a:uLnTx/>
                  <a:uFillTx/>
                  <a:latin typeface="Times New Roman" panose="02020603050405020304" pitchFamily="18" charset="0"/>
                  <a:ea typeface="+mn-ea"/>
                  <a:cs typeface="+mn-cs"/>
                </a:rPr>
                <a:t>7</a:t>
              </a:r>
            </a:p>
          </p:txBody>
        </p:sp>
      </p:grpSp>
      <p:sp>
        <p:nvSpPr>
          <p:cNvPr id="124003" name="Line 99"/>
          <p:cNvSpPr>
            <a:spLocks noChangeShapeType="1"/>
          </p:cNvSpPr>
          <p:nvPr/>
        </p:nvSpPr>
        <p:spPr bwMode="auto">
          <a:xfrm flipH="1">
            <a:off x="466727" y="2162175"/>
            <a:ext cx="2881313" cy="3455988"/>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4004" name="Line 100"/>
          <p:cNvSpPr>
            <a:spLocks noChangeShapeType="1"/>
          </p:cNvSpPr>
          <p:nvPr/>
        </p:nvSpPr>
        <p:spPr bwMode="auto">
          <a:xfrm>
            <a:off x="3348040" y="2200275"/>
            <a:ext cx="1150937" cy="4262438"/>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4005" name="Line 101"/>
          <p:cNvSpPr>
            <a:spLocks noChangeShapeType="1"/>
          </p:cNvSpPr>
          <p:nvPr/>
        </p:nvSpPr>
        <p:spPr bwMode="auto">
          <a:xfrm>
            <a:off x="3348040" y="2200275"/>
            <a:ext cx="4992687" cy="3379788"/>
          </a:xfrm>
          <a:prstGeom prst="line">
            <a:avLst/>
          </a:prstGeom>
          <a:noFill/>
          <a:ln w="28575">
            <a:solidFill>
              <a:srgbClr val="3366FF"/>
            </a:solidFill>
            <a:prstDash val="dash"/>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grpSp>
        <p:nvGrpSpPr>
          <p:cNvPr id="6" name="Group 22"/>
          <p:cNvGrpSpPr>
            <a:grpSpLocks/>
          </p:cNvGrpSpPr>
          <p:nvPr/>
        </p:nvGrpSpPr>
        <p:grpSpPr bwMode="auto">
          <a:xfrm>
            <a:off x="3208338" y="1733550"/>
            <a:ext cx="2362200" cy="2090738"/>
            <a:chOff x="2412" y="2031"/>
            <a:chExt cx="837" cy="741"/>
          </a:xfrm>
        </p:grpSpPr>
        <p:sp>
          <p:nvSpPr>
            <p:cNvPr id="199724"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25"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26"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27"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28"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29"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199730"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grpSp>
      <p:grpSp>
        <p:nvGrpSpPr>
          <p:cNvPr id="7" name="Group 105"/>
          <p:cNvGrpSpPr>
            <a:grpSpLocks/>
          </p:cNvGrpSpPr>
          <p:nvPr/>
        </p:nvGrpSpPr>
        <p:grpSpPr bwMode="auto">
          <a:xfrm>
            <a:off x="6300788" y="1930402"/>
            <a:ext cx="2443162" cy="1192213"/>
            <a:chOff x="3969" y="1047"/>
            <a:chExt cx="1539" cy="751"/>
          </a:xfrm>
        </p:grpSpPr>
        <p:sp>
          <p:nvSpPr>
            <p:cNvPr id="199722" name="Text Box 102"/>
            <p:cNvSpPr txBox="1">
              <a:spLocks noChangeArrowheads="1"/>
            </p:cNvSpPr>
            <p:nvPr/>
          </p:nvSpPr>
          <p:spPr bwMode="auto">
            <a:xfrm>
              <a:off x="4186" y="1047"/>
              <a:ext cx="1093"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3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minimize</a:t>
              </a:r>
            </a:p>
          </p:txBody>
        </p:sp>
        <p:sp>
          <p:nvSpPr>
            <p:cNvPr id="199723" name="Text Box 103"/>
            <p:cNvSpPr txBox="1">
              <a:spLocks noChangeArrowheads="1"/>
            </p:cNvSpPr>
            <p:nvPr/>
          </p:nvSpPr>
          <p:spPr bwMode="auto">
            <a:xfrm>
              <a:off x="3969" y="1313"/>
              <a:ext cx="1539"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g(</a:t>
              </a: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R</a:t>
              </a:r>
              <a:r>
                <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T</a:t>
              </a:r>
              <a:r>
                <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r>
                <a:rPr kumimoji="0" lang="en-US" altLang="en-US" sz="44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X</a:t>
              </a:r>
              <a:r>
                <a:rPr kumimoji="0" lang="en-US" altLang="en-US" sz="4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a:t>
              </a:r>
            </a:p>
          </p:txBody>
        </p:sp>
      </p:grpSp>
      <p:sp>
        <p:nvSpPr>
          <p:cNvPr id="74" name="Rectangle 85"/>
          <p:cNvSpPr>
            <a:spLocks noChangeArrowheads="1"/>
          </p:cNvSpPr>
          <p:nvPr/>
        </p:nvSpPr>
        <p:spPr bwMode="auto">
          <a:xfrm>
            <a:off x="1028702" y="4038600"/>
            <a:ext cx="498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p</a:t>
            </a:r>
            <a:r>
              <a:rPr kumimoji="0" lang="en-US" altLang="en-US" sz="1800" b="0" i="0" u="none" strike="noStrike" kern="1200" cap="none" spc="0" normalizeH="0" baseline="-25000" noProof="0">
                <a:ln>
                  <a:noFill/>
                </a:ln>
                <a:solidFill>
                  <a:srgbClr val="000000"/>
                </a:solidFill>
                <a:effectLst/>
                <a:uLnTx/>
                <a:uFillTx/>
                <a:latin typeface="Calibri" panose="020F0502020204030204" pitchFamily="34" charset="0"/>
                <a:ea typeface="+mn-ea"/>
                <a:cs typeface="+mn-cs"/>
              </a:rPr>
              <a:t>1,1</a:t>
            </a:r>
          </a:p>
        </p:txBody>
      </p:sp>
      <p:sp>
        <p:nvSpPr>
          <p:cNvPr id="75" name="Rectangle 86"/>
          <p:cNvSpPr>
            <a:spLocks noChangeArrowheads="1"/>
          </p:cNvSpPr>
          <p:nvPr/>
        </p:nvSpPr>
        <p:spPr bwMode="auto">
          <a:xfrm>
            <a:off x="3686177" y="4406900"/>
            <a:ext cx="498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p</a:t>
            </a:r>
            <a:r>
              <a:rPr kumimoji="0" lang="en-US" altLang="en-US" sz="1800" b="0" i="0" u="none" strike="noStrike" kern="1200" cap="none" spc="0" normalizeH="0" baseline="-25000" noProof="0">
                <a:ln>
                  <a:noFill/>
                </a:ln>
                <a:solidFill>
                  <a:srgbClr val="000000"/>
                </a:solidFill>
                <a:effectLst/>
                <a:uLnTx/>
                <a:uFillTx/>
                <a:latin typeface="Calibri" panose="020F0502020204030204" pitchFamily="34" charset="0"/>
                <a:ea typeface="+mn-ea"/>
                <a:cs typeface="+mn-cs"/>
              </a:rPr>
              <a:t>1,2</a:t>
            </a:r>
          </a:p>
        </p:txBody>
      </p:sp>
      <p:sp>
        <p:nvSpPr>
          <p:cNvPr id="76" name="Rectangle 87"/>
          <p:cNvSpPr>
            <a:spLocks noChangeArrowheads="1"/>
          </p:cNvSpPr>
          <p:nvPr/>
        </p:nvSpPr>
        <p:spPr bwMode="auto">
          <a:xfrm>
            <a:off x="6554790" y="4125915"/>
            <a:ext cx="498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p</a:t>
            </a:r>
            <a:r>
              <a:rPr kumimoji="0" lang="en-US" altLang="en-US" sz="1800" b="0" i="0" u="none" strike="noStrike" kern="1200" cap="none" spc="0" normalizeH="0" baseline="-25000" noProof="0">
                <a:ln>
                  <a:noFill/>
                </a:ln>
                <a:solidFill>
                  <a:srgbClr val="000000"/>
                </a:solidFill>
                <a:effectLst/>
                <a:uLnTx/>
                <a:uFillTx/>
                <a:latin typeface="Calibri" panose="020F0502020204030204" pitchFamily="34" charset="0"/>
                <a:ea typeface="+mn-ea"/>
                <a:cs typeface="+mn-cs"/>
              </a:rPr>
              <a:t>1,3</a:t>
            </a:r>
          </a:p>
        </p:txBody>
      </p:sp>
      <p:pic>
        <p:nvPicPr>
          <p:cNvPr id="41986" name="Picture 2"/>
          <p:cNvPicPr>
            <a:picLocks noChangeAspect="1" noChangeArrowheads="1"/>
          </p:cNvPicPr>
          <p:nvPr/>
        </p:nvPicPr>
        <p:blipFill>
          <a:blip r:embed="rId3" cstate="print"/>
          <a:srcRect/>
          <a:stretch>
            <a:fillRect/>
          </a:stretch>
        </p:blipFill>
        <p:spPr bwMode="auto">
          <a:xfrm>
            <a:off x="304802" y="2819400"/>
            <a:ext cx="2504017" cy="495300"/>
          </a:xfrm>
          <a:prstGeom prst="rect">
            <a:avLst/>
          </a:prstGeom>
          <a:noFill/>
          <a:ln w="9525">
            <a:solidFill>
              <a:schemeClr val="tx1"/>
            </a:solidFill>
            <a:miter lim="800000"/>
            <a:headEnd/>
            <a:tailEnd/>
          </a:ln>
          <a:effectLst>
            <a:glow rad="139700">
              <a:schemeClr val="accent6">
                <a:satMod val="175000"/>
                <a:alpha val="40000"/>
              </a:schemeClr>
            </a:glow>
          </a:effectLst>
        </p:spPr>
      </p:pic>
      <p:sp>
        <p:nvSpPr>
          <p:cNvPr id="78" name="TextBox 77"/>
          <p:cNvSpPr txBox="1">
            <a:spLocks noChangeArrowheads="1"/>
          </p:cNvSpPr>
          <p:nvPr/>
        </p:nvSpPr>
        <p:spPr bwMode="auto">
          <a:xfrm>
            <a:off x="6324600" y="2982915"/>
            <a:ext cx="2419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non-linear least squares</a:t>
            </a:r>
          </a:p>
        </p:txBody>
      </p:sp>
    </p:spTree>
    <p:extLst>
      <p:ext uri="{BB962C8B-B14F-4D97-AF65-F5344CB8AC3E}">
        <p14:creationId xmlns:p14="http://schemas.microsoft.com/office/powerpoint/2010/main" val="268213000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fade">
                                      <p:cBhvr>
                                        <p:cTn id="7" dur="500"/>
                                        <p:tgtEl>
                                          <p:spTgt spid="1239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910"/>
                                        </p:tgtEl>
                                        <p:attrNameLst>
                                          <p:attrName>style.visibility</p:attrName>
                                        </p:attrNameLst>
                                      </p:cBhvr>
                                      <p:to>
                                        <p:strVal val="visible"/>
                                      </p:to>
                                    </p:set>
                                    <p:animEffect transition="in" filter="fade">
                                      <p:cBhvr>
                                        <p:cTn id="10" dur="500"/>
                                        <p:tgtEl>
                                          <p:spTgt spid="123910"/>
                                        </p:tgtEl>
                                      </p:cBhvr>
                                    </p:animEffect>
                                  </p:childTnLst>
                                </p:cTn>
                              </p:par>
                              <p:par>
                                <p:cTn id="11" presetID="10" presetClass="entr" presetSubtype="0" fill="hold" nodeType="withEffect">
                                  <p:stCondLst>
                                    <p:cond delay="0"/>
                                  </p:stCondLst>
                                  <p:childTnLst>
                                    <p:set>
                                      <p:cBhvr>
                                        <p:cTn id="12" dur="1" fill="hold">
                                          <p:stCondLst>
                                            <p:cond delay="0"/>
                                          </p:stCondLst>
                                        </p:cTn>
                                        <p:tgtEl>
                                          <p:spTgt spid="123937"/>
                                        </p:tgtEl>
                                        <p:attrNameLst>
                                          <p:attrName>style.visibility</p:attrName>
                                        </p:attrNameLst>
                                      </p:cBhvr>
                                      <p:to>
                                        <p:strVal val="visible"/>
                                      </p:to>
                                    </p:set>
                                    <p:animEffect transition="in" filter="fade">
                                      <p:cBhvr>
                                        <p:cTn id="13" dur="500"/>
                                        <p:tgtEl>
                                          <p:spTgt spid="123937"/>
                                        </p:tgtEl>
                                      </p:cBhvr>
                                    </p:animEffect>
                                  </p:childTnLst>
                                </p:cTn>
                              </p:par>
                              <p:par>
                                <p:cTn id="14" presetID="10" presetClass="entr" presetSubtype="0" fill="hold" nodeType="withEffect">
                                  <p:stCondLst>
                                    <p:cond delay="0"/>
                                  </p:stCondLst>
                                  <p:childTnLst>
                                    <p:set>
                                      <p:cBhvr>
                                        <p:cTn id="15" dur="1" fill="hold">
                                          <p:stCondLst>
                                            <p:cond delay="0"/>
                                          </p:stCondLst>
                                        </p:cTn>
                                        <p:tgtEl>
                                          <p:spTgt spid="123938"/>
                                        </p:tgtEl>
                                        <p:attrNameLst>
                                          <p:attrName>style.visibility</p:attrName>
                                        </p:attrNameLst>
                                      </p:cBhvr>
                                      <p:to>
                                        <p:strVal val="visible"/>
                                      </p:to>
                                    </p:set>
                                    <p:animEffect transition="in" filter="fade">
                                      <p:cBhvr>
                                        <p:cTn id="16" dur="500"/>
                                        <p:tgtEl>
                                          <p:spTgt spid="123938"/>
                                        </p:tgtEl>
                                      </p:cBhvr>
                                    </p:animEffect>
                                  </p:childTnLst>
                                </p:cTn>
                              </p:par>
                              <p:par>
                                <p:cTn id="17" presetID="10" presetClass="entr" presetSubtype="0" fill="hold" nodeType="withEffect">
                                  <p:stCondLst>
                                    <p:cond delay="0"/>
                                  </p:stCondLst>
                                  <p:childTnLst>
                                    <p:set>
                                      <p:cBhvr>
                                        <p:cTn id="18" dur="1" fill="hold">
                                          <p:stCondLst>
                                            <p:cond delay="0"/>
                                          </p:stCondLst>
                                        </p:cTn>
                                        <p:tgtEl>
                                          <p:spTgt spid="123939"/>
                                        </p:tgtEl>
                                        <p:attrNameLst>
                                          <p:attrName>style.visibility</p:attrName>
                                        </p:attrNameLst>
                                      </p:cBhvr>
                                      <p:to>
                                        <p:strVal val="visible"/>
                                      </p:to>
                                    </p:set>
                                    <p:animEffect transition="in" filter="fade">
                                      <p:cBhvr>
                                        <p:cTn id="19" dur="500"/>
                                        <p:tgtEl>
                                          <p:spTgt spid="123939"/>
                                        </p:tgtEl>
                                      </p:cBhvr>
                                    </p:animEffect>
                                  </p:childTnLst>
                                </p:cTn>
                              </p:par>
                              <p:par>
                                <p:cTn id="20" presetID="10" presetClass="entr" presetSubtype="0" fill="hold" nodeType="withEffect">
                                  <p:stCondLst>
                                    <p:cond delay="0"/>
                                  </p:stCondLst>
                                  <p:childTnLst>
                                    <p:set>
                                      <p:cBhvr>
                                        <p:cTn id="21" dur="1" fill="hold">
                                          <p:stCondLst>
                                            <p:cond delay="0"/>
                                          </p:stCondLst>
                                        </p:cTn>
                                        <p:tgtEl>
                                          <p:spTgt spid="123941"/>
                                        </p:tgtEl>
                                        <p:attrNameLst>
                                          <p:attrName>style.visibility</p:attrName>
                                        </p:attrNameLst>
                                      </p:cBhvr>
                                      <p:to>
                                        <p:strVal val="visible"/>
                                      </p:to>
                                    </p:set>
                                    <p:animEffect transition="in" filter="fade">
                                      <p:cBhvr>
                                        <p:cTn id="22" dur="500"/>
                                        <p:tgtEl>
                                          <p:spTgt spid="1239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955"/>
                                        </p:tgtEl>
                                        <p:attrNameLst>
                                          <p:attrName>style.visibility</p:attrName>
                                        </p:attrNameLst>
                                      </p:cBhvr>
                                      <p:to>
                                        <p:strVal val="visible"/>
                                      </p:to>
                                    </p:set>
                                    <p:animEffect transition="in" filter="fade">
                                      <p:cBhvr>
                                        <p:cTn id="25" dur="500"/>
                                        <p:tgtEl>
                                          <p:spTgt spid="123955"/>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3915"/>
                                        </p:tgtEl>
                                        <p:attrNameLst>
                                          <p:attrName>style.visibility</p:attrName>
                                        </p:attrNameLst>
                                      </p:cBhvr>
                                      <p:to>
                                        <p:strVal val="visible"/>
                                      </p:to>
                                    </p:set>
                                    <p:animEffect transition="in" filter="fade">
                                      <p:cBhvr>
                                        <p:cTn id="29" dur="500"/>
                                        <p:tgtEl>
                                          <p:spTgt spid="1239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3917"/>
                                        </p:tgtEl>
                                        <p:attrNameLst>
                                          <p:attrName>style.visibility</p:attrName>
                                        </p:attrNameLst>
                                      </p:cBhvr>
                                      <p:to>
                                        <p:strVal val="visible"/>
                                      </p:to>
                                    </p:set>
                                    <p:animEffect transition="in" filter="fade">
                                      <p:cBhvr>
                                        <p:cTn id="32" dur="500"/>
                                        <p:tgtEl>
                                          <p:spTgt spid="123917"/>
                                        </p:tgtEl>
                                      </p:cBhvr>
                                    </p:animEffect>
                                  </p:childTnLst>
                                </p:cTn>
                              </p:par>
                              <p:par>
                                <p:cTn id="33" presetID="10" presetClass="entr" presetSubtype="0" fill="hold" nodeType="withEffect">
                                  <p:stCondLst>
                                    <p:cond delay="0"/>
                                  </p:stCondLst>
                                  <p:childTnLst>
                                    <p:set>
                                      <p:cBhvr>
                                        <p:cTn id="34" dur="1" fill="hold">
                                          <p:stCondLst>
                                            <p:cond delay="0"/>
                                          </p:stCondLst>
                                        </p:cTn>
                                        <p:tgtEl>
                                          <p:spTgt spid="123942"/>
                                        </p:tgtEl>
                                        <p:attrNameLst>
                                          <p:attrName>style.visibility</p:attrName>
                                        </p:attrNameLst>
                                      </p:cBhvr>
                                      <p:to>
                                        <p:strVal val="visible"/>
                                      </p:to>
                                    </p:set>
                                    <p:animEffect transition="in" filter="fade">
                                      <p:cBhvr>
                                        <p:cTn id="35" dur="500"/>
                                        <p:tgtEl>
                                          <p:spTgt spid="123942"/>
                                        </p:tgtEl>
                                      </p:cBhvr>
                                    </p:animEffect>
                                  </p:childTnLst>
                                </p:cTn>
                              </p:par>
                              <p:par>
                                <p:cTn id="36" presetID="10" presetClass="entr" presetSubtype="0" fill="hold" nodeType="withEffect">
                                  <p:stCondLst>
                                    <p:cond delay="0"/>
                                  </p:stCondLst>
                                  <p:childTnLst>
                                    <p:set>
                                      <p:cBhvr>
                                        <p:cTn id="37" dur="1" fill="hold">
                                          <p:stCondLst>
                                            <p:cond delay="0"/>
                                          </p:stCondLst>
                                        </p:cTn>
                                        <p:tgtEl>
                                          <p:spTgt spid="123944"/>
                                        </p:tgtEl>
                                        <p:attrNameLst>
                                          <p:attrName>style.visibility</p:attrName>
                                        </p:attrNameLst>
                                      </p:cBhvr>
                                      <p:to>
                                        <p:strVal val="visible"/>
                                      </p:to>
                                    </p:set>
                                    <p:animEffect transition="in" filter="fade">
                                      <p:cBhvr>
                                        <p:cTn id="38" dur="500"/>
                                        <p:tgtEl>
                                          <p:spTgt spid="123944"/>
                                        </p:tgtEl>
                                      </p:cBhvr>
                                    </p:animEffect>
                                  </p:childTnLst>
                                </p:cTn>
                              </p:par>
                              <p:par>
                                <p:cTn id="39" presetID="10" presetClass="entr" presetSubtype="0" fill="hold" nodeType="withEffect">
                                  <p:stCondLst>
                                    <p:cond delay="0"/>
                                  </p:stCondLst>
                                  <p:childTnLst>
                                    <p:set>
                                      <p:cBhvr>
                                        <p:cTn id="40" dur="1" fill="hold">
                                          <p:stCondLst>
                                            <p:cond delay="0"/>
                                          </p:stCondLst>
                                        </p:cTn>
                                        <p:tgtEl>
                                          <p:spTgt spid="123945"/>
                                        </p:tgtEl>
                                        <p:attrNameLst>
                                          <p:attrName>style.visibility</p:attrName>
                                        </p:attrNameLst>
                                      </p:cBhvr>
                                      <p:to>
                                        <p:strVal val="visible"/>
                                      </p:to>
                                    </p:set>
                                    <p:animEffect transition="in" filter="fade">
                                      <p:cBhvr>
                                        <p:cTn id="41" dur="500"/>
                                        <p:tgtEl>
                                          <p:spTgt spid="123945"/>
                                        </p:tgtEl>
                                      </p:cBhvr>
                                    </p:animEffect>
                                  </p:childTnLst>
                                </p:cTn>
                              </p:par>
                              <p:par>
                                <p:cTn id="42" presetID="10" presetClass="entr" presetSubtype="0" fill="hold" nodeType="withEffect">
                                  <p:stCondLst>
                                    <p:cond delay="0"/>
                                  </p:stCondLst>
                                  <p:childTnLst>
                                    <p:set>
                                      <p:cBhvr>
                                        <p:cTn id="43" dur="1" fill="hold">
                                          <p:stCondLst>
                                            <p:cond delay="0"/>
                                          </p:stCondLst>
                                        </p:cTn>
                                        <p:tgtEl>
                                          <p:spTgt spid="123947"/>
                                        </p:tgtEl>
                                        <p:attrNameLst>
                                          <p:attrName>style.visibility</p:attrName>
                                        </p:attrNameLst>
                                      </p:cBhvr>
                                      <p:to>
                                        <p:strVal val="visible"/>
                                      </p:to>
                                    </p:set>
                                    <p:animEffect transition="in" filter="fade">
                                      <p:cBhvr>
                                        <p:cTn id="44" dur="500"/>
                                        <p:tgtEl>
                                          <p:spTgt spid="1239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3956"/>
                                        </p:tgtEl>
                                        <p:attrNameLst>
                                          <p:attrName>style.visibility</p:attrName>
                                        </p:attrNameLst>
                                      </p:cBhvr>
                                      <p:to>
                                        <p:strVal val="visible"/>
                                      </p:to>
                                    </p:set>
                                    <p:animEffect transition="in" filter="fade">
                                      <p:cBhvr>
                                        <p:cTn id="47" dur="500"/>
                                        <p:tgtEl>
                                          <p:spTgt spid="123956"/>
                                        </p:tgtEl>
                                      </p:cBhvr>
                                    </p:animEffect>
                                  </p:childTnLst>
                                </p:cTn>
                              </p:par>
                            </p:childTnLst>
                          </p:cTn>
                        </p:par>
                        <p:par>
                          <p:cTn id="48" fill="hold" nodeType="afterGroup">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23909"/>
                                        </p:tgtEl>
                                        <p:attrNameLst>
                                          <p:attrName>style.visibility</p:attrName>
                                        </p:attrNameLst>
                                      </p:cBhvr>
                                      <p:to>
                                        <p:strVal val="visible"/>
                                      </p:to>
                                    </p:set>
                                    <p:animEffect transition="in" filter="fade">
                                      <p:cBhvr>
                                        <p:cTn id="51" dur="500"/>
                                        <p:tgtEl>
                                          <p:spTgt spid="12390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3911"/>
                                        </p:tgtEl>
                                        <p:attrNameLst>
                                          <p:attrName>style.visibility</p:attrName>
                                        </p:attrNameLst>
                                      </p:cBhvr>
                                      <p:to>
                                        <p:strVal val="visible"/>
                                      </p:to>
                                    </p:set>
                                    <p:animEffect transition="in" filter="fade">
                                      <p:cBhvr>
                                        <p:cTn id="54" dur="500"/>
                                        <p:tgtEl>
                                          <p:spTgt spid="123911"/>
                                        </p:tgtEl>
                                      </p:cBhvr>
                                    </p:animEffect>
                                  </p:childTnLst>
                                </p:cTn>
                              </p:par>
                              <p:par>
                                <p:cTn id="55" presetID="10" presetClass="entr" presetSubtype="0" fill="hold" nodeType="withEffect">
                                  <p:stCondLst>
                                    <p:cond delay="0"/>
                                  </p:stCondLst>
                                  <p:childTnLst>
                                    <p:set>
                                      <p:cBhvr>
                                        <p:cTn id="56" dur="1" fill="hold">
                                          <p:stCondLst>
                                            <p:cond delay="0"/>
                                          </p:stCondLst>
                                        </p:cTn>
                                        <p:tgtEl>
                                          <p:spTgt spid="123948"/>
                                        </p:tgtEl>
                                        <p:attrNameLst>
                                          <p:attrName>style.visibility</p:attrName>
                                        </p:attrNameLst>
                                      </p:cBhvr>
                                      <p:to>
                                        <p:strVal val="visible"/>
                                      </p:to>
                                    </p:set>
                                    <p:animEffect transition="in" filter="fade">
                                      <p:cBhvr>
                                        <p:cTn id="57" dur="500"/>
                                        <p:tgtEl>
                                          <p:spTgt spid="123948"/>
                                        </p:tgtEl>
                                      </p:cBhvr>
                                    </p:animEffect>
                                  </p:childTnLst>
                                </p:cTn>
                              </p:par>
                              <p:par>
                                <p:cTn id="58" presetID="10" presetClass="entr" presetSubtype="0" fill="hold" nodeType="withEffect">
                                  <p:stCondLst>
                                    <p:cond delay="0"/>
                                  </p:stCondLst>
                                  <p:childTnLst>
                                    <p:set>
                                      <p:cBhvr>
                                        <p:cTn id="59" dur="1" fill="hold">
                                          <p:stCondLst>
                                            <p:cond delay="0"/>
                                          </p:stCondLst>
                                        </p:cTn>
                                        <p:tgtEl>
                                          <p:spTgt spid="123949"/>
                                        </p:tgtEl>
                                        <p:attrNameLst>
                                          <p:attrName>style.visibility</p:attrName>
                                        </p:attrNameLst>
                                      </p:cBhvr>
                                      <p:to>
                                        <p:strVal val="visible"/>
                                      </p:to>
                                    </p:set>
                                    <p:animEffect transition="in" filter="fade">
                                      <p:cBhvr>
                                        <p:cTn id="60" dur="500"/>
                                        <p:tgtEl>
                                          <p:spTgt spid="123949"/>
                                        </p:tgtEl>
                                      </p:cBhvr>
                                    </p:animEffect>
                                  </p:childTnLst>
                                </p:cTn>
                              </p:par>
                              <p:par>
                                <p:cTn id="61" presetID="10" presetClass="entr" presetSubtype="0" fill="hold" nodeType="withEffect">
                                  <p:stCondLst>
                                    <p:cond delay="0"/>
                                  </p:stCondLst>
                                  <p:childTnLst>
                                    <p:set>
                                      <p:cBhvr>
                                        <p:cTn id="62" dur="1" fill="hold">
                                          <p:stCondLst>
                                            <p:cond delay="0"/>
                                          </p:stCondLst>
                                        </p:cTn>
                                        <p:tgtEl>
                                          <p:spTgt spid="123950"/>
                                        </p:tgtEl>
                                        <p:attrNameLst>
                                          <p:attrName>style.visibility</p:attrName>
                                        </p:attrNameLst>
                                      </p:cBhvr>
                                      <p:to>
                                        <p:strVal val="visible"/>
                                      </p:to>
                                    </p:set>
                                    <p:animEffect transition="in" filter="fade">
                                      <p:cBhvr>
                                        <p:cTn id="63" dur="500"/>
                                        <p:tgtEl>
                                          <p:spTgt spid="123950"/>
                                        </p:tgtEl>
                                      </p:cBhvr>
                                    </p:animEffect>
                                  </p:childTnLst>
                                </p:cTn>
                              </p:par>
                              <p:par>
                                <p:cTn id="64" presetID="10" presetClass="entr" presetSubtype="0" fill="hold" nodeType="withEffect">
                                  <p:stCondLst>
                                    <p:cond delay="0"/>
                                  </p:stCondLst>
                                  <p:childTnLst>
                                    <p:set>
                                      <p:cBhvr>
                                        <p:cTn id="65" dur="1" fill="hold">
                                          <p:stCondLst>
                                            <p:cond delay="0"/>
                                          </p:stCondLst>
                                        </p:cTn>
                                        <p:tgtEl>
                                          <p:spTgt spid="123951"/>
                                        </p:tgtEl>
                                        <p:attrNameLst>
                                          <p:attrName>style.visibility</p:attrName>
                                        </p:attrNameLst>
                                      </p:cBhvr>
                                      <p:to>
                                        <p:strVal val="visible"/>
                                      </p:to>
                                    </p:set>
                                    <p:animEffect transition="in" filter="fade">
                                      <p:cBhvr>
                                        <p:cTn id="66" dur="500"/>
                                        <p:tgtEl>
                                          <p:spTgt spid="1239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3957"/>
                                        </p:tgtEl>
                                        <p:attrNameLst>
                                          <p:attrName>style.visibility</p:attrName>
                                        </p:attrNameLst>
                                      </p:cBhvr>
                                      <p:to>
                                        <p:strVal val="visible"/>
                                      </p:to>
                                    </p:set>
                                    <p:animEffect transition="in" filter="fade">
                                      <p:cBhvr>
                                        <p:cTn id="69" dur="500"/>
                                        <p:tgtEl>
                                          <p:spTgt spid="123957"/>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par>
                                <p:cTn id="78" presetID="10" presetClass="entr" presetSubtype="0" fill="hold"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10"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500"/>
                                        <p:tgtEl>
                                          <p:spTgt spid="6"/>
                                        </p:tgtEl>
                                      </p:cBhvr>
                                    </p:animEffect>
                                  </p:childTnLst>
                                </p:cTn>
                              </p:par>
                              <p:par>
                                <p:cTn id="86" presetID="10" presetClass="entr" presetSubtype="0" fill="hold"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23990"/>
                                        </p:tgtEl>
                                        <p:attrNameLst>
                                          <p:attrName>style.visibility</p:attrName>
                                        </p:attrNameLst>
                                      </p:cBhvr>
                                      <p:to>
                                        <p:strVal val="visible"/>
                                      </p:to>
                                    </p:set>
                                    <p:animEffect transition="in" filter="fade">
                                      <p:cBhvr>
                                        <p:cTn id="93" dur="500"/>
                                        <p:tgtEl>
                                          <p:spTgt spid="123990"/>
                                        </p:tgtEl>
                                      </p:cBhvr>
                                    </p:animEffect>
                                  </p:childTnLst>
                                </p:cTn>
                              </p:par>
                            </p:childTnLst>
                          </p:cTn>
                        </p:par>
                        <p:par>
                          <p:cTn id="94" fill="hold" nodeType="afterGroup">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123991"/>
                                        </p:tgtEl>
                                        <p:attrNameLst>
                                          <p:attrName>style.visibility</p:attrName>
                                        </p:attrNameLst>
                                      </p:cBhvr>
                                      <p:to>
                                        <p:strVal val="visible"/>
                                      </p:to>
                                    </p:set>
                                    <p:animEffect transition="in" filter="fade">
                                      <p:cBhvr>
                                        <p:cTn id="97" dur="500"/>
                                        <p:tgtEl>
                                          <p:spTgt spid="123991"/>
                                        </p:tgtEl>
                                      </p:cBhvr>
                                    </p:animEffect>
                                  </p:childTnLst>
                                </p:cTn>
                              </p:par>
                            </p:childTnLst>
                          </p:cTn>
                        </p:par>
                        <p:par>
                          <p:cTn id="98" fill="hold" nodeType="afterGroup">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123992"/>
                                        </p:tgtEl>
                                        <p:attrNameLst>
                                          <p:attrName>style.visibility</p:attrName>
                                        </p:attrNameLst>
                                      </p:cBhvr>
                                      <p:to>
                                        <p:strVal val="visible"/>
                                      </p:to>
                                    </p:set>
                                    <p:animEffect transition="in" filter="fade">
                                      <p:cBhvr>
                                        <p:cTn id="101" dur="500"/>
                                        <p:tgtEl>
                                          <p:spTgt spid="123992"/>
                                        </p:tgtEl>
                                      </p:cBhvr>
                                    </p:animEffec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fade">
                                      <p:cBhvr>
                                        <p:cTn id="106" dur="500"/>
                                        <p:tgtEl>
                                          <p:spTgt spid="7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fade">
                                      <p:cBhvr>
                                        <p:cTn id="109" dur="500"/>
                                        <p:tgtEl>
                                          <p:spTgt spid="7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fade">
                                      <p:cBhvr>
                                        <p:cTn id="112" dur="500"/>
                                        <p:tgtEl>
                                          <p:spTgt spid="75"/>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1" fill="hold" nodeType="clickEffect">
                                  <p:stCondLst>
                                    <p:cond delay="0"/>
                                  </p:stCondLst>
                                  <p:childTnLst>
                                    <p:set>
                                      <p:cBhvr>
                                        <p:cTn id="116" dur="1" fill="hold">
                                          <p:stCondLst>
                                            <p:cond delay="0"/>
                                          </p:stCondLst>
                                        </p:cTn>
                                        <p:tgtEl>
                                          <p:spTgt spid="124003"/>
                                        </p:tgtEl>
                                        <p:attrNameLst>
                                          <p:attrName>style.visibility</p:attrName>
                                        </p:attrNameLst>
                                      </p:cBhvr>
                                      <p:to>
                                        <p:strVal val="visible"/>
                                      </p:to>
                                    </p:set>
                                    <p:animEffect transition="in" filter="wipe(up)">
                                      <p:cBhvr>
                                        <p:cTn id="117" dur="1000"/>
                                        <p:tgtEl>
                                          <p:spTgt spid="124003"/>
                                        </p:tgtEl>
                                      </p:cBhvr>
                                    </p:animEffect>
                                  </p:childTnLst>
                                </p:cTn>
                              </p:par>
                            </p:childTnLst>
                          </p:cTn>
                        </p:par>
                        <p:par>
                          <p:cTn id="118" fill="hold" nodeType="afterGroup">
                            <p:stCondLst>
                              <p:cond delay="1000"/>
                            </p:stCondLst>
                            <p:childTnLst>
                              <p:par>
                                <p:cTn id="119" presetID="22" presetClass="entr" presetSubtype="1" fill="hold" nodeType="afterEffect">
                                  <p:stCondLst>
                                    <p:cond delay="1500"/>
                                  </p:stCondLst>
                                  <p:childTnLst>
                                    <p:set>
                                      <p:cBhvr>
                                        <p:cTn id="120" dur="1" fill="hold">
                                          <p:stCondLst>
                                            <p:cond delay="0"/>
                                          </p:stCondLst>
                                        </p:cTn>
                                        <p:tgtEl>
                                          <p:spTgt spid="124004"/>
                                        </p:tgtEl>
                                        <p:attrNameLst>
                                          <p:attrName>style.visibility</p:attrName>
                                        </p:attrNameLst>
                                      </p:cBhvr>
                                      <p:to>
                                        <p:strVal val="visible"/>
                                      </p:to>
                                    </p:set>
                                    <p:animEffect transition="in" filter="wipe(up)">
                                      <p:cBhvr>
                                        <p:cTn id="121" dur="1000"/>
                                        <p:tgtEl>
                                          <p:spTgt spid="124004"/>
                                        </p:tgtEl>
                                      </p:cBhvr>
                                    </p:animEffect>
                                  </p:childTnLst>
                                </p:cTn>
                              </p:par>
                            </p:childTnLst>
                          </p:cTn>
                        </p:par>
                        <p:par>
                          <p:cTn id="122" fill="hold" nodeType="afterGroup">
                            <p:stCondLst>
                              <p:cond delay="3500"/>
                            </p:stCondLst>
                            <p:childTnLst>
                              <p:par>
                                <p:cTn id="123" presetID="22" presetClass="entr" presetSubtype="1" fill="hold" nodeType="afterEffect">
                                  <p:stCondLst>
                                    <p:cond delay="1500"/>
                                  </p:stCondLst>
                                  <p:childTnLst>
                                    <p:set>
                                      <p:cBhvr>
                                        <p:cTn id="124" dur="1" fill="hold">
                                          <p:stCondLst>
                                            <p:cond delay="0"/>
                                          </p:stCondLst>
                                        </p:cTn>
                                        <p:tgtEl>
                                          <p:spTgt spid="124005"/>
                                        </p:tgtEl>
                                        <p:attrNameLst>
                                          <p:attrName>style.visibility</p:attrName>
                                        </p:attrNameLst>
                                      </p:cBhvr>
                                      <p:to>
                                        <p:strVal val="visible"/>
                                      </p:to>
                                    </p:set>
                                    <p:animEffect transition="in" filter="wipe(up)">
                                      <p:cBhvr>
                                        <p:cTn id="125" dur="1000"/>
                                        <p:tgtEl>
                                          <p:spTgt spid="124005"/>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10" presetClass="entr" presetSubtype="0" fill="hold" nodeType="clickEffect">
                                  <p:stCondLst>
                                    <p:cond delay="0"/>
                                  </p:stCondLst>
                                  <p:childTnLst>
                                    <p:set>
                                      <p:cBhvr>
                                        <p:cTn id="129" dur="1" fill="hold">
                                          <p:stCondLst>
                                            <p:cond delay="0"/>
                                          </p:stCondLst>
                                        </p:cTn>
                                        <p:tgtEl>
                                          <p:spTgt spid="41986"/>
                                        </p:tgtEl>
                                        <p:attrNameLst>
                                          <p:attrName>style.visibility</p:attrName>
                                        </p:attrNameLst>
                                      </p:cBhvr>
                                      <p:to>
                                        <p:strVal val="visible"/>
                                      </p:to>
                                    </p:set>
                                    <p:animEffect transition="in" filter="fade">
                                      <p:cBhvr>
                                        <p:cTn id="130" dur="500"/>
                                        <p:tgtEl>
                                          <p:spTgt spid="41986"/>
                                        </p:tgtEl>
                                      </p:cBhvr>
                                    </p:animEffect>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0" presetClass="entr" presetSubtype="0" fill="hold" nodeType="clickEffect">
                                  <p:stCondLst>
                                    <p:cond delay="0"/>
                                  </p:stCondLst>
                                  <p:childTnLst>
                                    <p:set>
                                      <p:cBhvr>
                                        <p:cTn id="134" dur="1" fill="hold">
                                          <p:stCondLst>
                                            <p:cond delay="0"/>
                                          </p:stCondLst>
                                        </p:cTn>
                                        <p:tgtEl>
                                          <p:spTgt spid="7"/>
                                        </p:tgtEl>
                                        <p:attrNameLst>
                                          <p:attrName>style.visibility</p:attrName>
                                        </p:attrNameLst>
                                      </p:cBhvr>
                                      <p:to>
                                        <p:strVal val="visible"/>
                                      </p:to>
                                    </p:set>
                                    <p:animEffect transition="in" filter="fade">
                                      <p:cBhvr>
                                        <p:cTn id="135" dur="500"/>
                                        <p:tgtEl>
                                          <p:spTgt spid="7"/>
                                        </p:tgtEl>
                                      </p:cBhvr>
                                    </p:animEffect>
                                  </p:childTnLst>
                                </p:cTn>
                              </p:par>
                            </p:childTnLst>
                          </p:cTn>
                        </p:par>
                      </p:childTnLst>
                    </p:cTn>
                  </p:par>
                  <p:par>
                    <p:cTn id="136" fill="hold" nodeType="clickPar">
                      <p:stCondLst>
                        <p:cond delay="indefinite"/>
                      </p:stCondLst>
                      <p:childTnLst>
                        <p:par>
                          <p:cTn id="137" fill="hold" nodeType="withGroup">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78"/>
                                        </p:tgtEl>
                                        <p:attrNameLst>
                                          <p:attrName>style.visibility</p:attrName>
                                        </p:attrNameLst>
                                      </p:cBhvr>
                                      <p:to>
                                        <p:strVal val="visible"/>
                                      </p:to>
                                    </p:set>
                                    <p:animEffect transition="in" filter="fade">
                                      <p:cBhvr>
                                        <p:cTn id="140"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animBg="1"/>
      <p:bldP spid="123910" grpId="0" animBg="1"/>
      <p:bldP spid="123909" grpId="0" animBg="1"/>
      <p:bldP spid="123911" grpId="0" animBg="1"/>
      <p:bldP spid="123915" grpId="0" animBg="1"/>
      <p:bldP spid="123917" grpId="0" animBg="1"/>
      <p:bldP spid="123955" grpId="0"/>
      <p:bldP spid="123956" grpId="0"/>
      <p:bldP spid="123957" grpId="0"/>
      <p:bldP spid="123990" grpId="0"/>
      <p:bldP spid="123991" grpId="0"/>
      <p:bldP spid="123992" grpId="0"/>
      <p:bldP spid="74" grpId="0"/>
      <p:bldP spid="75" grpId="0"/>
      <p:bldP spid="76" grpId="0"/>
      <p:bldP spid="7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pPr eaLnBrk="1" hangingPunct="1"/>
            <a:r>
              <a:rPr lang="en-US" altLang="en-US"/>
              <a:t>Structure from motion</a:t>
            </a:r>
          </a:p>
        </p:txBody>
      </p:sp>
      <p:sp>
        <p:nvSpPr>
          <p:cNvPr id="3" name="Content Placeholder 2"/>
          <p:cNvSpPr>
            <a:spLocks noGrp="1"/>
          </p:cNvSpPr>
          <p:nvPr>
            <p:ph idx="1"/>
          </p:nvPr>
        </p:nvSpPr>
        <p:spPr>
          <a:xfrm>
            <a:off x="457200" y="1600200"/>
            <a:ext cx="8229600" cy="5029200"/>
          </a:xfrm>
        </p:spPr>
        <p:txBody>
          <a:bodyPr rtlCol="0">
            <a:normAutofit fontScale="92500" lnSpcReduction="10000"/>
          </a:bodyPr>
          <a:lstStyle/>
          <a:p>
            <a:pPr eaLnBrk="1" fontAlgn="auto" hangingPunct="1">
              <a:spcAft>
                <a:spcPts val="0"/>
              </a:spcAft>
              <a:defRPr/>
            </a:pPr>
            <a:r>
              <a:rPr lang="en-US" dirty="0"/>
              <a:t>Minimize sum of squared </a:t>
            </a:r>
            <a:r>
              <a:rPr lang="en-US" dirty="0" err="1"/>
              <a:t>reprojection</a:t>
            </a:r>
            <a:r>
              <a:rPr lang="en-US" dirty="0"/>
              <a:t> errors:</a:t>
            </a:r>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r>
              <a:rPr lang="en-US" dirty="0"/>
              <a:t>Minimizing this function is called </a:t>
            </a:r>
            <a:r>
              <a:rPr lang="en-US" i="1" dirty="0"/>
              <a:t>bundle adjustment</a:t>
            </a:r>
          </a:p>
          <a:p>
            <a:pPr lvl="1" eaLnBrk="1" fontAlgn="auto" hangingPunct="1">
              <a:spcAft>
                <a:spcPts val="0"/>
              </a:spcAft>
              <a:defRPr/>
            </a:pPr>
            <a:r>
              <a:rPr lang="en-US" dirty="0"/>
              <a:t>Optimized using non-linear least squares, 			e.g. </a:t>
            </a:r>
            <a:r>
              <a:rPr lang="en-US" dirty="0" err="1"/>
              <a:t>Levenberg</a:t>
            </a:r>
            <a:r>
              <a:rPr lang="en-US" dirty="0"/>
              <a:t>-Marquardt</a:t>
            </a:r>
          </a:p>
        </p:txBody>
      </p:sp>
      <p:pic>
        <p:nvPicPr>
          <p:cNvPr id="4" name="Picture 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888" y="2097090"/>
            <a:ext cx="5715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Brace 4"/>
          <p:cNvSpPr/>
          <p:nvPr/>
        </p:nvSpPr>
        <p:spPr>
          <a:xfrm rot="5400000">
            <a:off x="5576888" y="2354263"/>
            <a:ext cx="228600" cy="17526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a:spLocks noChangeArrowheads="1"/>
          </p:cNvSpPr>
          <p:nvPr/>
        </p:nvSpPr>
        <p:spPr bwMode="auto">
          <a:xfrm>
            <a:off x="4930777" y="3344863"/>
            <a:ext cx="1560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predicted</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location</a:t>
            </a:r>
          </a:p>
        </p:txBody>
      </p:sp>
      <p:sp>
        <p:nvSpPr>
          <p:cNvPr id="7" name="TextBox 6"/>
          <p:cNvSpPr txBox="1">
            <a:spLocks noChangeArrowheads="1"/>
          </p:cNvSpPr>
          <p:nvPr/>
        </p:nvSpPr>
        <p:spPr bwMode="auto">
          <a:xfrm>
            <a:off x="6683377" y="3344863"/>
            <a:ext cx="15605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observed</a:t>
            </a: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 location</a:t>
            </a:r>
          </a:p>
        </p:txBody>
      </p:sp>
      <p:sp>
        <p:nvSpPr>
          <p:cNvPr id="8" name="Right Brace 7"/>
          <p:cNvSpPr/>
          <p:nvPr/>
        </p:nvSpPr>
        <p:spPr>
          <a:xfrm rot="5400000">
            <a:off x="7306469" y="2788444"/>
            <a:ext cx="228600" cy="884238"/>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00713" name="Picture 28"/>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2492375"/>
            <a:ext cx="20589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ight Brace 12"/>
          <p:cNvSpPr/>
          <p:nvPr/>
        </p:nvSpPr>
        <p:spPr>
          <a:xfrm rot="5400000">
            <a:off x="3940175" y="3011488"/>
            <a:ext cx="228600" cy="5334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a:spLocks noChangeArrowheads="1"/>
          </p:cNvSpPr>
          <p:nvPr/>
        </p:nvSpPr>
        <p:spPr bwMode="auto">
          <a:xfrm>
            <a:off x="2762252" y="3903663"/>
            <a:ext cx="27416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indicator variable</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is point </a:t>
            </a: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i </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visible in image </a:t>
            </a:r>
            <a:r>
              <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rPr>
              <a:t>j </a:t>
            </a: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a:t>
            </a:r>
            <a:endParaRPr kumimoji="0" lang="en-US" altLang="en-US" sz="1800" b="0" i="1"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cxnSp>
        <p:nvCxnSpPr>
          <p:cNvPr id="16" name="Straight Arrow Connector 15"/>
          <p:cNvCxnSpPr/>
          <p:nvPr/>
        </p:nvCxnSpPr>
        <p:spPr>
          <a:xfrm rot="16200000" flipH="1">
            <a:off x="3856038" y="3749675"/>
            <a:ext cx="417512" cy="793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77453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13" grpId="0" animBg="1"/>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1"/>
          <p:cNvSpPr>
            <a:spLocks noGrp="1"/>
          </p:cNvSpPr>
          <p:nvPr>
            <p:ph type="title"/>
          </p:nvPr>
        </p:nvSpPr>
        <p:spPr>
          <a:xfrm>
            <a:off x="457200" y="125413"/>
            <a:ext cx="8229600" cy="1143000"/>
          </a:xfrm>
        </p:spPr>
        <p:txBody>
          <a:bodyPr/>
          <a:lstStyle/>
          <a:p>
            <a:pPr eaLnBrk="1" hangingPunct="1"/>
            <a:r>
              <a:rPr lang="en-US" altLang="en-US"/>
              <a:t>Solving structure from motion</a:t>
            </a:r>
          </a:p>
        </p:txBody>
      </p:sp>
      <p:sp>
        <p:nvSpPr>
          <p:cNvPr id="6" name="Content Placeholder 5"/>
          <p:cNvSpPr>
            <a:spLocks noGrp="1"/>
          </p:cNvSpPr>
          <p:nvPr>
            <p:ph idx="1"/>
          </p:nvPr>
        </p:nvSpPr>
        <p:spPr>
          <a:xfrm>
            <a:off x="549277" y="3863977"/>
            <a:ext cx="8183563" cy="2811463"/>
          </a:xfrm>
        </p:spPr>
        <p:txBody>
          <a:bodyPr/>
          <a:lstStyle/>
          <a:p>
            <a:pPr eaLnBrk="1" hangingPunct="1"/>
            <a:r>
              <a:rPr lang="en-US" altLang="en-US" dirty="0"/>
              <a:t>Challenges:</a:t>
            </a:r>
          </a:p>
          <a:p>
            <a:pPr lvl="1" eaLnBrk="1" hangingPunct="1"/>
            <a:r>
              <a:rPr lang="en-US" altLang="en-US" dirty="0"/>
              <a:t>Large number of parameters (1000’s of cameras, millions of points)</a:t>
            </a:r>
          </a:p>
          <a:p>
            <a:pPr lvl="1" eaLnBrk="1" hangingPunct="1"/>
            <a:r>
              <a:rPr lang="en-US" altLang="en-US" dirty="0"/>
              <a:t>Very non-linear objective function</a:t>
            </a:r>
          </a:p>
        </p:txBody>
      </p:sp>
      <p:pic>
        <p:nvPicPr>
          <p:cNvPr id="1026" name="Picture 2" descr="C:\snavely\work\talks\2009\CVPR_short_course\sfm_fig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425" y="1200152"/>
            <a:ext cx="28321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822452"/>
            <a:ext cx="35306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4" name="Rectangle 8"/>
          <p:cNvSpPr>
            <a:spLocks noChangeArrowheads="1"/>
          </p:cNvSpPr>
          <p:nvPr/>
        </p:nvSpPr>
        <p:spPr bwMode="auto">
          <a:xfrm>
            <a:off x="901700" y="3106738"/>
            <a:ext cx="2833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Inputs: feature tracks</a:t>
            </a:r>
          </a:p>
        </p:txBody>
      </p:sp>
      <p:sp>
        <p:nvSpPr>
          <p:cNvPr id="10" name="Rectangle 9"/>
          <p:cNvSpPr>
            <a:spLocks noChangeArrowheads="1"/>
          </p:cNvSpPr>
          <p:nvPr/>
        </p:nvSpPr>
        <p:spPr bwMode="auto">
          <a:xfrm>
            <a:off x="4470400" y="3117852"/>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Outputs: 3D cameras and points</a:t>
            </a:r>
          </a:p>
        </p:txBody>
      </p:sp>
      <p:sp>
        <p:nvSpPr>
          <p:cNvPr id="8" name="Right Arrow 7"/>
          <p:cNvSpPr/>
          <p:nvPr/>
        </p:nvSpPr>
        <p:spPr>
          <a:xfrm>
            <a:off x="4457702" y="1965327"/>
            <a:ext cx="479425" cy="492125"/>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1958938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a:xfrm>
            <a:off x="457200" y="125413"/>
            <a:ext cx="8229600" cy="1143000"/>
          </a:xfrm>
        </p:spPr>
        <p:txBody>
          <a:bodyPr/>
          <a:lstStyle/>
          <a:p>
            <a:pPr eaLnBrk="1" hangingPunct="1"/>
            <a:r>
              <a:rPr lang="en-US" altLang="en-US"/>
              <a:t>Solving structure from motion</a:t>
            </a:r>
          </a:p>
        </p:txBody>
      </p:sp>
      <p:pic>
        <p:nvPicPr>
          <p:cNvPr id="202755" name="Picture 2" descr="C:\snavely\work\talks\2009\CVPR_short_course\sfm_fig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8425" y="1200152"/>
            <a:ext cx="28321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313" y="1822452"/>
            <a:ext cx="35306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7" name="Rectangle 7"/>
          <p:cNvSpPr>
            <a:spLocks noChangeArrowheads="1"/>
          </p:cNvSpPr>
          <p:nvPr/>
        </p:nvSpPr>
        <p:spPr bwMode="auto">
          <a:xfrm>
            <a:off x="901700" y="3106738"/>
            <a:ext cx="2833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Inputs: feature tracks</a:t>
            </a:r>
          </a:p>
        </p:txBody>
      </p:sp>
      <p:sp>
        <p:nvSpPr>
          <p:cNvPr id="202758" name="Rectangle 8"/>
          <p:cNvSpPr>
            <a:spLocks noChangeArrowheads="1"/>
          </p:cNvSpPr>
          <p:nvPr/>
        </p:nvSpPr>
        <p:spPr bwMode="auto">
          <a:xfrm>
            <a:off x="4470400" y="3117852"/>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Outputs: 3D cameras and points</a:t>
            </a:r>
          </a:p>
        </p:txBody>
      </p:sp>
      <p:sp>
        <p:nvSpPr>
          <p:cNvPr id="10" name="Content Placeholder 5"/>
          <p:cNvSpPr>
            <a:spLocks noGrp="1"/>
          </p:cNvSpPr>
          <p:nvPr>
            <p:ph idx="1"/>
          </p:nvPr>
        </p:nvSpPr>
        <p:spPr>
          <a:xfrm>
            <a:off x="549277" y="3863977"/>
            <a:ext cx="8183563" cy="2811463"/>
          </a:xfrm>
        </p:spPr>
        <p:txBody>
          <a:bodyPr rtlCol="0">
            <a:normAutofit fontScale="92500" lnSpcReduction="10000"/>
          </a:bodyPr>
          <a:lstStyle/>
          <a:p>
            <a:pPr eaLnBrk="1" fontAlgn="auto" hangingPunct="1">
              <a:spcAft>
                <a:spcPts val="0"/>
              </a:spcAft>
              <a:defRPr/>
            </a:pPr>
            <a:r>
              <a:rPr lang="en-US" sz="2800" dirty="0"/>
              <a:t>Important tool: Bundle Adjustment [</a:t>
            </a:r>
            <a:r>
              <a:rPr lang="en-US" sz="2800" dirty="0" err="1"/>
              <a:t>Triggs</a:t>
            </a:r>
            <a:r>
              <a:rPr lang="en-US" sz="2800" dirty="0"/>
              <a:t> </a:t>
            </a:r>
            <a:r>
              <a:rPr lang="en-US" sz="2800" i="1" dirty="0"/>
              <a:t>et al.</a:t>
            </a:r>
            <a:r>
              <a:rPr lang="en-US" sz="2800" dirty="0"/>
              <a:t> ’00]</a:t>
            </a:r>
          </a:p>
          <a:p>
            <a:pPr lvl="1" eaLnBrk="1" fontAlgn="auto" hangingPunct="1">
              <a:spcAft>
                <a:spcPts val="0"/>
              </a:spcAft>
              <a:defRPr/>
            </a:pPr>
            <a:r>
              <a:rPr lang="en-US" sz="2400" dirty="0"/>
              <a:t>Joint non-linear optimization of both cameras and points</a:t>
            </a:r>
          </a:p>
          <a:p>
            <a:pPr lvl="1" eaLnBrk="1" fontAlgn="auto" hangingPunct="1">
              <a:spcAft>
                <a:spcPts val="0"/>
              </a:spcAft>
              <a:defRPr/>
            </a:pPr>
            <a:r>
              <a:rPr lang="en-US" sz="2400" dirty="0"/>
              <a:t>Very powerful, elegant tool</a:t>
            </a:r>
          </a:p>
          <a:p>
            <a:pPr eaLnBrk="1" fontAlgn="auto" hangingPunct="1">
              <a:spcAft>
                <a:spcPts val="0"/>
              </a:spcAft>
              <a:defRPr/>
            </a:pPr>
            <a:r>
              <a:rPr lang="en-US" sz="2800" dirty="0"/>
              <a:t>The bad news:</a:t>
            </a:r>
          </a:p>
          <a:p>
            <a:pPr lvl="1" eaLnBrk="1" fontAlgn="auto" hangingPunct="1">
              <a:spcAft>
                <a:spcPts val="0"/>
              </a:spcAft>
              <a:defRPr/>
            </a:pPr>
            <a:r>
              <a:rPr lang="en-US" sz="2400" dirty="0"/>
              <a:t>Starting from a random initialization is very likely to give the wrong answer</a:t>
            </a:r>
          </a:p>
          <a:p>
            <a:pPr lvl="1" eaLnBrk="1" fontAlgn="auto" hangingPunct="1">
              <a:spcAft>
                <a:spcPts val="0"/>
              </a:spcAft>
              <a:defRPr/>
            </a:pPr>
            <a:r>
              <a:rPr lang="en-US" sz="2400" dirty="0"/>
              <a:t>Difficult to initialize all the cameras at once</a:t>
            </a:r>
          </a:p>
        </p:txBody>
      </p:sp>
      <p:sp>
        <p:nvSpPr>
          <p:cNvPr id="11" name="Right Arrow 10"/>
          <p:cNvSpPr/>
          <p:nvPr/>
        </p:nvSpPr>
        <p:spPr>
          <a:xfrm>
            <a:off x="4457702" y="1965327"/>
            <a:ext cx="479425" cy="492125"/>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7297996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4" end="4"/>
                                            </p:txEl>
                                          </p:spTgt>
                                        </p:tgtEl>
                                        <p:attrNameLst>
                                          <p:attrName>style.visibility</p:attrName>
                                        </p:attrNameLst>
                                      </p:cBhvr>
                                      <p:to>
                                        <p:strVal val="visible"/>
                                      </p:to>
                                    </p:set>
                                    <p:animEffect transition="in" filter="fade">
                                      <p:cBhvr>
                                        <p:cTn id="10" dur="500"/>
                                        <p:tgtEl>
                                          <p:spTgt spid="10">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xEl>
                                              <p:pRg st="5" end="5"/>
                                            </p:txEl>
                                          </p:spTgt>
                                        </p:tgtEl>
                                        <p:attrNameLst>
                                          <p:attrName>style.visibility</p:attrName>
                                        </p:attrNameLst>
                                      </p:cBhvr>
                                      <p:to>
                                        <p:strVal val="visible"/>
                                      </p:to>
                                    </p:set>
                                    <p:animEffect transition="in" filter="fade">
                                      <p:cBhvr>
                                        <p:cTn id="13"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a:xfrm>
            <a:off x="457200" y="125413"/>
            <a:ext cx="8229600" cy="1143000"/>
          </a:xfrm>
        </p:spPr>
        <p:txBody>
          <a:bodyPr/>
          <a:lstStyle/>
          <a:p>
            <a:pPr eaLnBrk="1" hangingPunct="1"/>
            <a:r>
              <a:rPr lang="en-US" altLang="en-US"/>
              <a:t>Solving structure from motion</a:t>
            </a:r>
          </a:p>
        </p:txBody>
      </p:sp>
      <p:pic>
        <p:nvPicPr>
          <p:cNvPr id="203779" name="Picture 2" descr="C:\snavely\work\talks\2009\CVPR_short_course\sfm_fig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8425" y="1200152"/>
            <a:ext cx="2832100"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8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822452"/>
            <a:ext cx="35306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1" name="Rectangle 7"/>
          <p:cNvSpPr>
            <a:spLocks noChangeArrowheads="1"/>
          </p:cNvSpPr>
          <p:nvPr/>
        </p:nvSpPr>
        <p:spPr bwMode="auto">
          <a:xfrm>
            <a:off x="901700" y="3106738"/>
            <a:ext cx="2833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Inputs: feature tracks</a:t>
            </a:r>
          </a:p>
        </p:txBody>
      </p:sp>
      <p:sp>
        <p:nvSpPr>
          <p:cNvPr id="203782" name="Rectangle 8"/>
          <p:cNvSpPr>
            <a:spLocks noChangeArrowheads="1"/>
          </p:cNvSpPr>
          <p:nvPr/>
        </p:nvSpPr>
        <p:spPr bwMode="auto">
          <a:xfrm>
            <a:off x="4470400" y="3117852"/>
            <a:ext cx="4191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Outputs: 3D cameras and points</a:t>
            </a:r>
          </a:p>
        </p:txBody>
      </p:sp>
      <p:sp>
        <p:nvSpPr>
          <p:cNvPr id="10" name="Content Placeholder 5"/>
          <p:cNvSpPr>
            <a:spLocks noGrp="1"/>
          </p:cNvSpPr>
          <p:nvPr>
            <p:ph idx="1"/>
          </p:nvPr>
        </p:nvSpPr>
        <p:spPr>
          <a:xfrm>
            <a:off x="434977" y="3978277"/>
            <a:ext cx="8412163" cy="2879725"/>
          </a:xfrm>
        </p:spPr>
        <p:txBody>
          <a:bodyPr/>
          <a:lstStyle/>
          <a:p>
            <a:pPr eaLnBrk="1" hangingPunct="1"/>
            <a:r>
              <a:rPr lang="en-US" altLang="en-US" sz="2800"/>
              <a:t>The good news:</a:t>
            </a:r>
          </a:p>
          <a:p>
            <a:pPr lvl="1" eaLnBrk="1" hangingPunct="1"/>
            <a:r>
              <a:rPr lang="en-US" altLang="en-US" sz="2400"/>
              <a:t>Structure from motion with two cameras is (relatively) easy</a:t>
            </a:r>
          </a:p>
          <a:p>
            <a:pPr lvl="1" eaLnBrk="1" hangingPunct="1"/>
            <a:r>
              <a:rPr lang="en-US" altLang="en-US" sz="2400"/>
              <a:t>Once we have an initial model, it’s easy to add new cameras</a:t>
            </a:r>
          </a:p>
          <a:p>
            <a:pPr eaLnBrk="1" hangingPunct="1"/>
            <a:r>
              <a:rPr lang="en-US" altLang="en-US" sz="2800"/>
              <a:t>Idea:</a:t>
            </a:r>
          </a:p>
          <a:p>
            <a:pPr lvl="1" eaLnBrk="1" hangingPunct="1"/>
            <a:r>
              <a:rPr lang="en-US" altLang="en-US" sz="2400"/>
              <a:t>Start with a small seed reconstruction, and grow</a:t>
            </a:r>
            <a:endParaRPr lang="en-US" altLang="en-US"/>
          </a:p>
          <a:p>
            <a:pPr eaLnBrk="1" hangingPunct="1"/>
            <a:endParaRPr lang="en-US" altLang="en-US" sz="2800"/>
          </a:p>
        </p:txBody>
      </p:sp>
      <p:sp>
        <p:nvSpPr>
          <p:cNvPr id="11" name="Right Arrow 10"/>
          <p:cNvSpPr/>
          <p:nvPr/>
        </p:nvSpPr>
        <p:spPr>
          <a:xfrm>
            <a:off x="4457702" y="1965327"/>
            <a:ext cx="479425" cy="492125"/>
          </a:xfrm>
          <a:prstGeom prst="rightArrow">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23379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3" end="3"/>
                                            </p:txEl>
                                          </p:spTgt>
                                        </p:tgtEl>
                                        <p:attrNameLst>
                                          <p:attrName>style.visibility</p:attrName>
                                        </p:attrNameLst>
                                      </p:cBhvr>
                                      <p:to>
                                        <p:strVal val="visible"/>
                                      </p:to>
                                    </p:set>
                                    <p:animEffect transition="in" filter="fade">
                                      <p:cBhvr>
                                        <p:cTn id="7" dur="500"/>
                                        <p:tgtEl>
                                          <p:spTgt spid="10">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xEl>
                                              <p:pRg st="4" end="4"/>
                                            </p:txEl>
                                          </p:spTgt>
                                        </p:tgtEl>
                                        <p:attrNameLst>
                                          <p:attrName>style.visibility</p:attrName>
                                        </p:attrNameLst>
                                      </p:cBhvr>
                                      <p:to>
                                        <p:strVal val="visible"/>
                                      </p:to>
                                    </p:set>
                                    <p:animEffect transition="in" filter="fade">
                                      <p:cBhvr>
                                        <p:cTn id="10"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Line 2"/>
          <p:cNvSpPr>
            <a:spLocks noChangeShapeType="1"/>
          </p:cNvSpPr>
          <p:nvPr/>
        </p:nvSpPr>
        <p:spPr bwMode="auto">
          <a:xfrm flipH="1" flipV="1">
            <a:off x="2959100" y="3967165"/>
            <a:ext cx="3455988" cy="134302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03" name="Rectangle 3"/>
          <p:cNvSpPr>
            <a:spLocks noGrp="1" noChangeArrowheads="1"/>
          </p:cNvSpPr>
          <p:nvPr>
            <p:ph type="title"/>
          </p:nvPr>
        </p:nvSpPr>
        <p:spPr/>
        <p:txBody>
          <a:bodyPr/>
          <a:lstStyle/>
          <a:p>
            <a:pPr eaLnBrk="1" hangingPunct="1"/>
            <a:r>
              <a:rPr lang="en-US" altLang="en-US"/>
              <a:t>Incremental SfM</a:t>
            </a:r>
          </a:p>
        </p:txBody>
      </p:sp>
      <p:grpSp>
        <p:nvGrpSpPr>
          <p:cNvPr id="204804" name="Group 4"/>
          <p:cNvGrpSpPr>
            <a:grpSpLocks/>
          </p:cNvGrpSpPr>
          <p:nvPr/>
        </p:nvGrpSpPr>
        <p:grpSpPr bwMode="auto">
          <a:xfrm>
            <a:off x="2413000" y="1944690"/>
            <a:ext cx="4192588" cy="3711575"/>
            <a:chOff x="1520" y="1225"/>
            <a:chExt cx="2641" cy="2338"/>
          </a:xfrm>
        </p:grpSpPr>
        <p:sp>
          <p:nvSpPr>
            <p:cNvPr id="204824" name="Line 5"/>
            <p:cNvSpPr>
              <a:spLocks noChangeShapeType="1"/>
            </p:cNvSpPr>
            <p:nvPr/>
          </p:nvSpPr>
          <p:spPr bwMode="auto">
            <a:xfrm flipH="1">
              <a:off x="3859" y="2113"/>
              <a:ext cx="32" cy="56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25" name="Line 6"/>
            <p:cNvSpPr>
              <a:spLocks noChangeShapeType="1"/>
            </p:cNvSpPr>
            <p:nvPr/>
          </p:nvSpPr>
          <p:spPr bwMode="auto">
            <a:xfrm>
              <a:off x="3828" y="2710"/>
              <a:ext cx="156" cy="56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26" name="Line 7"/>
            <p:cNvSpPr>
              <a:spLocks noChangeShapeType="1"/>
            </p:cNvSpPr>
            <p:nvPr/>
          </p:nvSpPr>
          <p:spPr bwMode="auto">
            <a:xfrm flipV="1">
              <a:off x="2505" y="2008"/>
              <a:ext cx="755" cy="60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27" name="Line 8"/>
            <p:cNvSpPr>
              <a:spLocks noChangeShapeType="1"/>
            </p:cNvSpPr>
            <p:nvPr/>
          </p:nvSpPr>
          <p:spPr bwMode="auto">
            <a:xfrm>
              <a:off x="3261" y="2019"/>
              <a:ext cx="628" cy="52"/>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28" name="Line 9"/>
            <p:cNvSpPr>
              <a:spLocks noChangeShapeType="1"/>
            </p:cNvSpPr>
            <p:nvPr/>
          </p:nvSpPr>
          <p:spPr bwMode="auto">
            <a:xfrm>
              <a:off x="2316" y="1406"/>
              <a:ext cx="216" cy="61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29" name="Line 10"/>
            <p:cNvSpPr>
              <a:spLocks noChangeShapeType="1"/>
            </p:cNvSpPr>
            <p:nvPr/>
          </p:nvSpPr>
          <p:spPr bwMode="auto">
            <a:xfrm>
              <a:off x="2316" y="1406"/>
              <a:ext cx="181" cy="126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0" name="Line 11"/>
            <p:cNvSpPr>
              <a:spLocks noChangeShapeType="1"/>
            </p:cNvSpPr>
            <p:nvPr/>
          </p:nvSpPr>
          <p:spPr bwMode="auto">
            <a:xfrm flipH="1">
              <a:off x="2497" y="2020"/>
              <a:ext cx="35" cy="649"/>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1" name="Line 12"/>
            <p:cNvSpPr>
              <a:spLocks noChangeShapeType="1"/>
            </p:cNvSpPr>
            <p:nvPr/>
          </p:nvSpPr>
          <p:spPr bwMode="auto">
            <a:xfrm>
              <a:off x="1809" y="2452"/>
              <a:ext cx="688" cy="21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2" name="Line 13"/>
            <p:cNvSpPr>
              <a:spLocks noChangeShapeType="1"/>
            </p:cNvSpPr>
            <p:nvPr/>
          </p:nvSpPr>
          <p:spPr bwMode="auto">
            <a:xfrm>
              <a:off x="1809" y="3140"/>
              <a:ext cx="615" cy="252"/>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3" name="Line 14"/>
            <p:cNvSpPr>
              <a:spLocks noChangeShapeType="1"/>
            </p:cNvSpPr>
            <p:nvPr/>
          </p:nvSpPr>
          <p:spPr bwMode="auto">
            <a:xfrm flipH="1">
              <a:off x="1918" y="1513"/>
              <a:ext cx="1339" cy="97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4" name="Line 15"/>
            <p:cNvSpPr>
              <a:spLocks noChangeShapeType="1"/>
            </p:cNvSpPr>
            <p:nvPr/>
          </p:nvSpPr>
          <p:spPr bwMode="auto">
            <a:xfrm>
              <a:off x="3003" y="3247"/>
              <a:ext cx="616" cy="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5" name="Line 16"/>
            <p:cNvSpPr>
              <a:spLocks noChangeShapeType="1"/>
            </p:cNvSpPr>
            <p:nvPr/>
          </p:nvSpPr>
          <p:spPr bwMode="auto">
            <a:xfrm>
              <a:off x="1845" y="2562"/>
              <a:ext cx="1774" cy="75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6" name="Line 17"/>
            <p:cNvSpPr>
              <a:spLocks noChangeShapeType="1"/>
            </p:cNvSpPr>
            <p:nvPr/>
          </p:nvSpPr>
          <p:spPr bwMode="auto">
            <a:xfrm flipV="1">
              <a:off x="1737" y="2669"/>
              <a:ext cx="724" cy="39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7" name="Line 18"/>
            <p:cNvSpPr>
              <a:spLocks noChangeShapeType="1"/>
            </p:cNvSpPr>
            <p:nvPr/>
          </p:nvSpPr>
          <p:spPr bwMode="auto">
            <a:xfrm flipV="1">
              <a:off x="3003" y="2669"/>
              <a:ext cx="833" cy="57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8" name="Line 19"/>
            <p:cNvSpPr>
              <a:spLocks noChangeShapeType="1"/>
            </p:cNvSpPr>
            <p:nvPr/>
          </p:nvSpPr>
          <p:spPr bwMode="auto">
            <a:xfrm flipV="1">
              <a:off x="3184" y="1659"/>
              <a:ext cx="579" cy="32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39" name="Line 20"/>
            <p:cNvSpPr>
              <a:spLocks noChangeShapeType="1"/>
            </p:cNvSpPr>
            <p:nvPr/>
          </p:nvSpPr>
          <p:spPr bwMode="auto">
            <a:xfrm flipH="1" flipV="1">
              <a:off x="2532" y="2598"/>
              <a:ext cx="689" cy="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04840" name="Line 21"/>
            <p:cNvSpPr>
              <a:spLocks noChangeShapeType="1"/>
            </p:cNvSpPr>
            <p:nvPr/>
          </p:nvSpPr>
          <p:spPr bwMode="auto">
            <a:xfrm flipH="1">
              <a:off x="2388" y="2128"/>
              <a:ext cx="1483" cy="126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pic>
          <p:nvPicPr>
            <p:cNvPr id="204841" name="Picture 22" descr="vgasull_234975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 y="3211"/>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2" name="Picture 23" descr="vgasull_251380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5" y="1478"/>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3" name="Picture 24" descr="12537899@N00_6199863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0" y="2959"/>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4" name="Picture 25" descr="amos_33004438"/>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99" y="1225"/>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204845" name="Picture 26" descr="antmoose_358932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2" y="1730"/>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6" name="Picture 27" descr="brodo_160872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0" y="3103"/>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7" name="Picture 28"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 y="1947"/>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8" name="Picture 29" descr="ekenzie_18947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1" y="3067"/>
              <a:ext cx="317"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9" name="Picture 30" descr="ewanmcdowall_6082158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0" y="2452"/>
              <a:ext cx="470"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0" name="Picture 31"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 y="1839"/>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1" name="Picture 32" descr="kurtnaks_3126825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67" y="1406"/>
              <a:ext cx="471" cy="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2" name="Picture 33" descr="mrjennings_2329908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0" y="2417"/>
              <a:ext cx="352" cy="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3" name="Picture 34" descr="mrjennings_6262446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19" y="2489"/>
              <a:ext cx="469"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4" name="Picture 35" descr="mscolly_851276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6" y="1730"/>
              <a:ext cx="35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5" name="Picture 36" descr="daryoush_665363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90" y="1947"/>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6" name="Picture 37" descr="gauiscaecilius_6683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67" y="1839"/>
              <a:ext cx="471"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7" name="Picture 38" descr="mscolly_851276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316" y="1730"/>
              <a:ext cx="35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8" name="Oval 39"/>
            <p:cNvSpPr>
              <a:spLocks noChangeArrowheads="1"/>
            </p:cNvSpPr>
            <p:nvPr/>
          </p:nvSpPr>
          <p:spPr bwMode="auto">
            <a:xfrm flipH="1">
              <a:off x="2207" y="1369"/>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59" name="Oval 40"/>
            <p:cNvSpPr>
              <a:spLocks noChangeArrowheads="1"/>
            </p:cNvSpPr>
            <p:nvPr/>
          </p:nvSpPr>
          <p:spPr bwMode="auto">
            <a:xfrm flipH="1">
              <a:off x="2345" y="1442"/>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0" name="Oval 41"/>
            <p:cNvSpPr>
              <a:spLocks noChangeArrowheads="1"/>
            </p:cNvSpPr>
            <p:nvPr/>
          </p:nvSpPr>
          <p:spPr bwMode="auto">
            <a:xfrm flipH="1">
              <a:off x="2489" y="129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1" name="Oval 42"/>
            <p:cNvSpPr>
              <a:spLocks noChangeArrowheads="1"/>
            </p:cNvSpPr>
            <p:nvPr/>
          </p:nvSpPr>
          <p:spPr bwMode="auto">
            <a:xfrm flipH="1">
              <a:off x="2388" y="1795"/>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2" name="Oval 43"/>
            <p:cNvSpPr>
              <a:spLocks noChangeArrowheads="1"/>
            </p:cNvSpPr>
            <p:nvPr/>
          </p:nvSpPr>
          <p:spPr bwMode="auto">
            <a:xfrm flipH="1">
              <a:off x="2532" y="1911"/>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3" name="Oval 44"/>
            <p:cNvSpPr>
              <a:spLocks noChangeArrowheads="1"/>
            </p:cNvSpPr>
            <p:nvPr/>
          </p:nvSpPr>
          <p:spPr bwMode="auto">
            <a:xfrm flipH="1">
              <a:off x="2135" y="147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4" name="Oval 45"/>
            <p:cNvSpPr>
              <a:spLocks noChangeArrowheads="1"/>
            </p:cNvSpPr>
            <p:nvPr/>
          </p:nvSpPr>
          <p:spPr bwMode="auto">
            <a:xfrm flipH="1">
              <a:off x="3040" y="147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5" name="Oval 46"/>
            <p:cNvSpPr>
              <a:spLocks noChangeArrowheads="1"/>
            </p:cNvSpPr>
            <p:nvPr/>
          </p:nvSpPr>
          <p:spPr bwMode="auto">
            <a:xfrm flipH="1">
              <a:off x="2388" y="2020"/>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6" name="Oval 47"/>
            <p:cNvSpPr>
              <a:spLocks noChangeArrowheads="1"/>
            </p:cNvSpPr>
            <p:nvPr/>
          </p:nvSpPr>
          <p:spPr bwMode="auto">
            <a:xfrm flipH="1">
              <a:off x="3365" y="1513"/>
              <a:ext cx="44"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7" name="Oval 48"/>
            <p:cNvSpPr>
              <a:spLocks noChangeArrowheads="1"/>
            </p:cNvSpPr>
            <p:nvPr/>
          </p:nvSpPr>
          <p:spPr bwMode="auto">
            <a:xfrm flipH="1">
              <a:off x="3148" y="1659"/>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8" name="Oval 49"/>
            <p:cNvSpPr>
              <a:spLocks noChangeArrowheads="1"/>
            </p:cNvSpPr>
            <p:nvPr/>
          </p:nvSpPr>
          <p:spPr bwMode="auto">
            <a:xfrm flipH="1">
              <a:off x="3003" y="1911"/>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69" name="Oval 50"/>
            <p:cNvSpPr>
              <a:spLocks noChangeArrowheads="1"/>
            </p:cNvSpPr>
            <p:nvPr/>
          </p:nvSpPr>
          <p:spPr bwMode="auto">
            <a:xfrm flipH="1">
              <a:off x="3365" y="2091"/>
              <a:ext cx="44"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0" name="Oval 51"/>
            <p:cNvSpPr>
              <a:spLocks noChangeArrowheads="1"/>
            </p:cNvSpPr>
            <p:nvPr/>
          </p:nvSpPr>
          <p:spPr bwMode="auto">
            <a:xfrm flipH="1">
              <a:off x="3148" y="2562"/>
              <a:ext cx="44" cy="42"/>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1" name="Oval 52"/>
            <p:cNvSpPr>
              <a:spLocks noChangeArrowheads="1"/>
            </p:cNvSpPr>
            <p:nvPr/>
          </p:nvSpPr>
          <p:spPr bwMode="auto">
            <a:xfrm flipH="1">
              <a:off x="3292" y="2633"/>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2" name="Oval 53"/>
            <p:cNvSpPr>
              <a:spLocks noChangeArrowheads="1"/>
            </p:cNvSpPr>
            <p:nvPr/>
          </p:nvSpPr>
          <p:spPr bwMode="auto">
            <a:xfrm flipH="1">
              <a:off x="2678" y="2489"/>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3" name="Oval 54"/>
            <p:cNvSpPr>
              <a:spLocks noChangeArrowheads="1"/>
            </p:cNvSpPr>
            <p:nvPr/>
          </p:nvSpPr>
          <p:spPr bwMode="auto">
            <a:xfrm flipH="1">
              <a:off x="3076" y="2778"/>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4" name="Oval 55"/>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5" name="Oval 56"/>
            <p:cNvSpPr>
              <a:spLocks noChangeArrowheads="1"/>
            </p:cNvSpPr>
            <p:nvPr/>
          </p:nvSpPr>
          <p:spPr bwMode="auto">
            <a:xfrm flipH="1">
              <a:off x="1701" y="1839"/>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6" name="Oval 57"/>
            <p:cNvSpPr>
              <a:spLocks noChangeArrowheads="1"/>
            </p:cNvSpPr>
            <p:nvPr/>
          </p:nvSpPr>
          <p:spPr bwMode="auto">
            <a:xfrm flipH="1">
              <a:off x="1918" y="1874"/>
              <a:ext cx="43"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7" name="Oval 58"/>
            <p:cNvSpPr>
              <a:spLocks noChangeArrowheads="1"/>
            </p:cNvSpPr>
            <p:nvPr/>
          </p:nvSpPr>
          <p:spPr bwMode="auto">
            <a:xfrm flipH="1">
              <a:off x="1918" y="3103"/>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8" name="Oval 59"/>
            <p:cNvSpPr>
              <a:spLocks noChangeArrowheads="1"/>
            </p:cNvSpPr>
            <p:nvPr/>
          </p:nvSpPr>
          <p:spPr bwMode="auto">
            <a:xfrm flipH="1">
              <a:off x="1845" y="3211"/>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79" name="Oval 60"/>
            <p:cNvSpPr>
              <a:spLocks noChangeArrowheads="1"/>
            </p:cNvSpPr>
            <p:nvPr/>
          </p:nvSpPr>
          <p:spPr bwMode="auto">
            <a:xfrm flipH="1">
              <a:off x="2388" y="3284"/>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0" name="Oval 61"/>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1" name="Oval 62"/>
            <p:cNvSpPr>
              <a:spLocks noChangeArrowheads="1"/>
            </p:cNvSpPr>
            <p:nvPr/>
          </p:nvSpPr>
          <p:spPr bwMode="auto">
            <a:xfrm flipH="1">
              <a:off x="2207" y="3392"/>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2" name="Oval 63"/>
            <p:cNvSpPr>
              <a:spLocks noChangeArrowheads="1"/>
            </p:cNvSpPr>
            <p:nvPr/>
          </p:nvSpPr>
          <p:spPr bwMode="auto">
            <a:xfrm flipH="1">
              <a:off x="2351" y="2742"/>
              <a:ext cx="45"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3" name="Oval 64"/>
            <p:cNvSpPr>
              <a:spLocks noChangeArrowheads="1"/>
            </p:cNvSpPr>
            <p:nvPr/>
          </p:nvSpPr>
          <p:spPr bwMode="auto">
            <a:xfrm flipH="1">
              <a:off x="2316" y="3392"/>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4" name="Oval 65"/>
            <p:cNvSpPr>
              <a:spLocks noChangeArrowheads="1"/>
            </p:cNvSpPr>
            <p:nvPr/>
          </p:nvSpPr>
          <p:spPr bwMode="auto">
            <a:xfrm flipH="1">
              <a:off x="2497" y="2742"/>
              <a:ext cx="43"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5" name="Oval 66"/>
            <p:cNvSpPr>
              <a:spLocks noChangeArrowheads="1"/>
            </p:cNvSpPr>
            <p:nvPr/>
          </p:nvSpPr>
          <p:spPr bwMode="auto">
            <a:xfrm flipH="1">
              <a:off x="2859" y="3175"/>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6" name="Oval 67"/>
            <p:cNvSpPr>
              <a:spLocks noChangeArrowheads="1"/>
            </p:cNvSpPr>
            <p:nvPr/>
          </p:nvSpPr>
          <p:spPr bwMode="auto">
            <a:xfrm flipH="1">
              <a:off x="3474" y="3211"/>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7" name="Oval 68"/>
            <p:cNvSpPr>
              <a:spLocks noChangeArrowheads="1"/>
            </p:cNvSpPr>
            <p:nvPr/>
          </p:nvSpPr>
          <p:spPr bwMode="auto">
            <a:xfrm flipH="1">
              <a:off x="3908" y="2669"/>
              <a:ext cx="44"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8" name="Oval 69"/>
            <p:cNvSpPr>
              <a:spLocks noChangeArrowheads="1"/>
            </p:cNvSpPr>
            <p:nvPr/>
          </p:nvSpPr>
          <p:spPr bwMode="auto">
            <a:xfrm flipH="1">
              <a:off x="3582" y="3392"/>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89" name="Oval 70"/>
            <p:cNvSpPr>
              <a:spLocks noChangeArrowheads="1"/>
            </p:cNvSpPr>
            <p:nvPr/>
          </p:nvSpPr>
          <p:spPr bwMode="auto">
            <a:xfrm flipH="1">
              <a:off x="3727" y="2742"/>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0" name="Oval 71"/>
            <p:cNvSpPr>
              <a:spLocks noChangeArrowheads="1"/>
            </p:cNvSpPr>
            <p:nvPr/>
          </p:nvSpPr>
          <p:spPr bwMode="auto">
            <a:xfrm flipH="1">
              <a:off x="3690" y="1550"/>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1" name="Oval 72"/>
            <p:cNvSpPr>
              <a:spLocks noChangeArrowheads="1"/>
            </p:cNvSpPr>
            <p:nvPr/>
          </p:nvSpPr>
          <p:spPr bwMode="auto">
            <a:xfrm flipH="1">
              <a:off x="3908" y="1730"/>
              <a:ext cx="44"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2" name="Oval 73"/>
            <p:cNvSpPr>
              <a:spLocks noChangeArrowheads="1"/>
            </p:cNvSpPr>
            <p:nvPr/>
          </p:nvSpPr>
          <p:spPr bwMode="auto">
            <a:xfrm flipH="1">
              <a:off x="4017" y="2091"/>
              <a:ext cx="43" cy="45"/>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3" name="Oval 74"/>
            <p:cNvSpPr>
              <a:spLocks noChangeArrowheads="1"/>
            </p:cNvSpPr>
            <p:nvPr/>
          </p:nvSpPr>
          <p:spPr bwMode="auto">
            <a:xfrm flipH="1">
              <a:off x="4017" y="1984"/>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4" name="Oval 75"/>
            <p:cNvSpPr>
              <a:spLocks noChangeArrowheads="1"/>
            </p:cNvSpPr>
            <p:nvPr/>
          </p:nvSpPr>
          <p:spPr bwMode="auto">
            <a:xfrm flipH="1">
              <a:off x="1556" y="2994"/>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5" name="Oval 76"/>
            <p:cNvSpPr>
              <a:spLocks noChangeArrowheads="1"/>
            </p:cNvSpPr>
            <p:nvPr/>
          </p:nvSpPr>
          <p:spPr bwMode="auto">
            <a:xfrm flipH="1">
              <a:off x="2316" y="1333"/>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6" name="Oval 77"/>
            <p:cNvSpPr>
              <a:spLocks noChangeArrowheads="1"/>
            </p:cNvSpPr>
            <p:nvPr/>
          </p:nvSpPr>
          <p:spPr bwMode="auto">
            <a:xfrm flipH="1">
              <a:off x="2461" y="1406"/>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7" name="Oval 78"/>
            <p:cNvSpPr>
              <a:spLocks noChangeArrowheads="1"/>
            </p:cNvSpPr>
            <p:nvPr/>
          </p:nvSpPr>
          <p:spPr bwMode="auto">
            <a:xfrm flipH="1">
              <a:off x="3076" y="1586"/>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8" name="Oval 79"/>
            <p:cNvSpPr>
              <a:spLocks noChangeArrowheads="1"/>
            </p:cNvSpPr>
            <p:nvPr/>
          </p:nvSpPr>
          <p:spPr bwMode="auto">
            <a:xfrm flipH="1">
              <a:off x="3257" y="1513"/>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99" name="Oval 80"/>
            <p:cNvSpPr>
              <a:spLocks noChangeArrowheads="1"/>
            </p:cNvSpPr>
            <p:nvPr/>
          </p:nvSpPr>
          <p:spPr bwMode="auto">
            <a:xfrm flipH="1">
              <a:off x="3292" y="1442"/>
              <a:ext cx="44"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0" name="Oval 81"/>
            <p:cNvSpPr>
              <a:spLocks noChangeArrowheads="1"/>
            </p:cNvSpPr>
            <p:nvPr/>
          </p:nvSpPr>
          <p:spPr bwMode="auto">
            <a:xfrm flipH="1">
              <a:off x="3980" y="1586"/>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1" name="Oval 82"/>
            <p:cNvSpPr>
              <a:spLocks noChangeArrowheads="1"/>
            </p:cNvSpPr>
            <p:nvPr/>
          </p:nvSpPr>
          <p:spPr bwMode="auto">
            <a:xfrm flipH="1">
              <a:off x="3836" y="1513"/>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2" name="Oval 83"/>
            <p:cNvSpPr>
              <a:spLocks noChangeArrowheads="1"/>
            </p:cNvSpPr>
            <p:nvPr/>
          </p:nvSpPr>
          <p:spPr bwMode="auto">
            <a:xfrm flipH="1">
              <a:off x="3727" y="1659"/>
              <a:ext cx="44"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3" name="Oval 84"/>
            <p:cNvSpPr>
              <a:spLocks noChangeArrowheads="1"/>
            </p:cNvSpPr>
            <p:nvPr/>
          </p:nvSpPr>
          <p:spPr bwMode="auto">
            <a:xfrm flipH="1">
              <a:off x="1701" y="1947"/>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4" name="Oval 85"/>
            <p:cNvSpPr>
              <a:spLocks noChangeArrowheads="1"/>
            </p:cNvSpPr>
            <p:nvPr/>
          </p:nvSpPr>
          <p:spPr bwMode="auto">
            <a:xfrm flipH="1">
              <a:off x="1955" y="1767"/>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5" name="Oval 86"/>
            <p:cNvSpPr>
              <a:spLocks noChangeArrowheads="1"/>
            </p:cNvSpPr>
            <p:nvPr/>
          </p:nvSpPr>
          <p:spPr bwMode="auto">
            <a:xfrm flipH="1">
              <a:off x="3111" y="1911"/>
              <a:ext cx="45"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6" name="Oval 87"/>
            <p:cNvSpPr>
              <a:spLocks noChangeArrowheads="1"/>
            </p:cNvSpPr>
            <p:nvPr/>
          </p:nvSpPr>
          <p:spPr bwMode="auto">
            <a:xfrm flipH="1">
              <a:off x="3040" y="2128"/>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7" name="Oval 88"/>
            <p:cNvSpPr>
              <a:spLocks noChangeArrowheads="1"/>
            </p:cNvSpPr>
            <p:nvPr/>
          </p:nvSpPr>
          <p:spPr bwMode="auto">
            <a:xfrm flipH="1">
              <a:off x="3257" y="2020"/>
              <a:ext cx="43"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8" name="Oval 89"/>
            <p:cNvSpPr>
              <a:spLocks noChangeArrowheads="1"/>
            </p:cNvSpPr>
            <p:nvPr/>
          </p:nvSpPr>
          <p:spPr bwMode="auto">
            <a:xfrm flipH="1">
              <a:off x="2532" y="2020"/>
              <a:ext cx="45"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09" name="Oval 90"/>
            <p:cNvSpPr>
              <a:spLocks noChangeArrowheads="1"/>
            </p:cNvSpPr>
            <p:nvPr/>
          </p:nvSpPr>
          <p:spPr bwMode="auto">
            <a:xfrm flipH="1">
              <a:off x="2569" y="1767"/>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0" name="Oval 91"/>
            <p:cNvSpPr>
              <a:spLocks noChangeArrowheads="1"/>
            </p:cNvSpPr>
            <p:nvPr/>
          </p:nvSpPr>
          <p:spPr bwMode="auto">
            <a:xfrm flipH="1">
              <a:off x="2388" y="2525"/>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1" name="Oval 92"/>
            <p:cNvSpPr>
              <a:spLocks noChangeArrowheads="1"/>
            </p:cNvSpPr>
            <p:nvPr/>
          </p:nvSpPr>
          <p:spPr bwMode="auto">
            <a:xfrm flipH="1">
              <a:off x="3257" y="2742"/>
              <a:ext cx="43"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2" name="Oval 93"/>
            <p:cNvSpPr>
              <a:spLocks noChangeArrowheads="1"/>
            </p:cNvSpPr>
            <p:nvPr/>
          </p:nvSpPr>
          <p:spPr bwMode="auto">
            <a:xfrm flipH="1">
              <a:off x="3292" y="2489"/>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3" name="Oval 94"/>
            <p:cNvSpPr>
              <a:spLocks noChangeArrowheads="1"/>
            </p:cNvSpPr>
            <p:nvPr/>
          </p:nvSpPr>
          <p:spPr bwMode="auto">
            <a:xfrm flipH="1">
              <a:off x="3800" y="2669"/>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4" name="Oval 95"/>
            <p:cNvSpPr>
              <a:spLocks noChangeArrowheads="1"/>
            </p:cNvSpPr>
            <p:nvPr/>
          </p:nvSpPr>
          <p:spPr bwMode="auto">
            <a:xfrm flipH="1">
              <a:off x="3836" y="2525"/>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5" name="Oval 96"/>
            <p:cNvSpPr>
              <a:spLocks noChangeArrowheads="1"/>
            </p:cNvSpPr>
            <p:nvPr/>
          </p:nvSpPr>
          <p:spPr bwMode="auto">
            <a:xfrm flipH="1">
              <a:off x="3655" y="2669"/>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6" name="Oval 97"/>
            <p:cNvSpPr>
              <a:spLocks noChangeArrowheads="1"/>
            </p:cNvSpPr>
            <p:nvPr/>
          </p:nvSpPr>
          <p:spPr bwMode="auto">
            <a:xfrm flipH="1">
              <a:off x="3582" y="3247"/>
              <a:ext cx="45"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7" name="Oval 98"/>
            <p:cNvSpPr>
              <a:spLocks noChangeArrowheads="1"/>
            </p:cNvSpPr>
            <p:nvPr/>
          </p:nvSpPr>
          <p:spPr bwMode="auto">
            <a:xfrm flipH="1">
              <a:off x="3619" y="3140"/>
              <a:ext cx="43" cy="42"/>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8" name="Oval 99"/>
            <p:cNvSpPr>
              <a:spLocks noChangeArrowheads="1"/>
            </p:cNvSpPr>
            <p:nvPr/>
          </p:nvSpPr>
          <p:spPr bwMode="auto">
            <a:xfrm flipH="1">
              <a:off x="3040" y="3247"/>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19" name="Oval 100"/>
            <p:cNvSpPr>
              <a:spLocks noChangeArrowheads="1"/>
            </p:cNvSpPr>
            <p:nvPr/>
          </p:nvSpPr>
          <p:spPr bwMode="auto">
            <a:xfrm flipH="1">
              <a:off x="2786" y="3284"/>
              <a:ext cx="44"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0" name="Oval 101"/>
            <p:cNvSpPr>
              <a:spLocks noChangeArrowheads="1"/>
            </p:cNvSpPr>
            <p:nvPr/>
          </p:nvSpPr>
          <p:spPr bwMode="auto">
            <a:xfrm flipH="1">
              <a:off x="3148" y="3355"/>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1" name="Oval 102"/>
            <p:cNvSpPr>
              <a:spLocks noChangeArrowheads="1"/>
            </p:cNvSpPr>
            <p:nvPr/>
          </p:nvSpPr>
          <p:spPr bwMode="auto">
            <a:xfrm flipH="1">
              <a:off x="2497" y="3428"/>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2" name="Oval 103"/>
            <p:cNvSpPr>
              <a:spLocks noChangeArrowheads="1"/>
            </p:cNvSpPr>
            <p:nvPr/>
          </p:nvSpPr>
          <p:spPr bwMode="auto">
            <a:xfrm flipH="1">
              <a:off x="2207" y="3247"/>
              <a:ext cx="44"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3" name="Oval 104"/>
            <p:cNvSpPr>
              <a:spLocks noChangeArrowheads="1"/>
            </p:cNvSpPr>
            <p:nvPr/>
          </p:nvSpPr>
          <p:spPr bwMode="auto">
            <a:xfrm flipH="1">
              <a:off x="2280" y="3464"/>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4" name="Oval 105"/>
            <p:cNvSpPr>
              <a:spLocks noChangeArrowheads="1"/>
            </p:cNvSpPr>
            <p:nvPr/>
          </p:nvSpPr>
          <p:spPr bwMode="auto">
            <a:xfrm flipH="1">
              <a:off x="1556" y="3211"/>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5" name="Oval 106"/>
            <p:cNvSpPr>
              <a:spLocks noChangeArrowheads="1"/>
            </p:cNvSpPr>
            <p:nvPr/>
          </p:nvSpPr>
          <p:spPr bwMode="auto">
            <a:xfrm flipH="1">
              <a:off x="1701" y="3030"/>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6" name="Oval 107"/>
            <p:cNvSpPr>
              <a:spLocks noChangeArrowheads="1"/>
            </p:cNvSpPr>
            <p:nvPr/>
          </p:nvSpPr>
          <p:spPr bwMode="auto">
            <a:xfrm flipH="1">
              <a:off x="2135" y="1298"/>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7" name="Oval 108"/>
            <p:cNvSpPr>
              <a:spLocks noChangeArrowheads="1"/>
            </p:cNvSpPr>
            <p:nvPr/>
          </p:nvSpPr>
          <p:spPr bwMode="auto">
            <a:xfrm flipH="1">
              <a:off x="2243" y="1478"/>
              <a:ext cx="45"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8" name="Oval 109"/>
            <p:cNvSpPr>
              <a:spLocks noChangeArrowheads="1"/>
            </p:cNvSpPr>
            <p:nvPr/>
          </p:nvSpPr>
          <p:spPr bwMode="auto">
            <a:xfrm flipH="1">
              <a:off x="3257" y="1622"/>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29" name="Oval 110"/>
            <p:cNvSpPr>
              <a:spLocks noChangeArrowheads="1"/>
            </p:cNvSpPr>
            <p:nvPr/>
          </p:nvSpPr>
          <p:spPr bwMode="auto">
            <a:xfrm flipH="1">
              <a:off x="3148" y="1442"/>
              <a:ext cx="44"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0" name="Oval 111"/>
            <p:cNvSpPr>
              <a:spLocks noChangeArrowheads="1"/>
            </p:cNvSpPr>
            <p:nvPr/>
          </p:nvSpPr>
          <p:spPr bwMode="auto">
            <a:xfrm flipH="1">
              <a:off x="3836" y="1586"/>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1" name="Oval 112"/>
            <p:cNvSpPr>
              <a:spLocks noChangeArrowheads="1"/>
            </p:cNvSpPr>
            <p:nvPr/>
          </p:nvSpPr>
          <p:spPr bwMode="auto">
            <a:xfrm flipH="1">
              <a:off x="4053" y="1767"/>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2" name="Oval 113"/>
            <p:cNvSpPr>
              <a:spLocks noChangeArrowheads="1"/>
            </p:cNvSpPr>
            <p:nvPr/>
          </p:nvSpPr>
          <p:spPr bwMode="auto">
            <a:xfrm flipH="1">
              <a:off x="3655" y="3428"/>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3" name="Oval 114"/>
            <p:cNvSpPr>
              <a:spLocks noChangeArrowheads="1"/>
            </p:cNvSpPr>
            <p:nvPr/>
          </p:nvSpPr>
          <p:spPr bwMode="auto">
            <a:xfrm flipH="1">
              <a:off x="3474" y="3392"/>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4" name="Oval 115"/>
            <p:cNvSpPr>
              <a:spLocks noChangeArrowheads="1"/>
            </p:cNvSpPr>
            <p:nvPr/>
          </p:nvSpPr>
          <p:spPr bwMode="auto">
            <a:xfrm flipH="1">
              <a:off x="3438" y="3103"/>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5" name="Oval 116"/>
            <p:cNvSpPr>
              <a:spLocks noChangeArrowheads="1"/>
            </p:cNvSpPr>
            <p:nvPr/>
          </p:nvSpPr>
          <p:spPr bwMode="auto">
            <a:xfrm flipH="1">
              <a:off x="2967" y="3140"/>
              <a:ext cx="44" cy="42"/>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6" name="Oval 117"/>
            <p:cNvSpPr>
              <a:spLocks noChangeArrowheads="1"/>
            </p:cNvSpPr>
            <p:nvPr/>
          </p:nvSpPr>
          <p:spPr bwMode="auto">
            <a:xfrm flipH="1">
              <a:off x="3111" y="3175"/>
              <a:ext cx="45"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7" name="Oval 118"/>
            <p:cNvSpPr>
              <a:spLocks noChangeArrowheads="1"/>
            </p:cNvSpPr>
            <p:nvPr/>
          </p:nvSpPr>
          <p:spPr bwMode="auto">
            <a:xfrm flipH="1">
              <a:off x="2895" y="3284"/>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8" name="Oval 119"/>
            <p:cNvSpPr>
              <a:spLocks noChangeArrowheads="1"/>
            </p:cNvSpPr>
            <p:nvPr/>
          </p:nvSpPr>
          <p:spPr bwMode="auto">
            <a:xfrm flipH="1">
              <a:off x="2497" y="3320"/>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39" name="Oval 120"/>
            <p:cNvSpPr>
              <a:spLocks noChangeArrowheads="1"/>
            </p:cNvSpPr>
            <p:nvPr/>
          </p:nvSpPr>
          <p:spPr bwMode="auto">
            <a:xfrm flipH="1">
              <a:off x="2388" y="3464"/>
              <a:ext cx="44"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0" name="Oval 121"/>
            <p:cNvSpPr>
              <a:spLocks noChangeArrowheads="1"/>
            </p:cNvSpPr>
            <p:nvPr/>
          </p:nvSpPr>
          <p:spPr bwMode="auto">
            <a:xfrm flipH="1">
              <a:off x="1701" y="3211"/>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1" name="Oval 122"/>
            <p:cNvSpPr>
              <a:spLocks noChangeArrowheads="1"/>
            </p:cNvSpPr>
            <p:nvPr/>
          </p:nvSpPr>
          <p:spPr bwMode="auto">
            <a:xfrm flipH="1">
              <a:off x="1809" y="3030"/>
              <a:ext cx="44"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2" name="Oval 123"/>
            <p:cNvSpPr>
              <a:spLocks noChangeArrowheads="1"/>
            </p:cNvSpPr>
            <p:nvPr/>
          </p:nvSpPr>
          <p:spPr bwMode="auto">
            <a:xfrm flipH="1">
              <a:off x="1556" y="3103"/>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3" name="Oval 124"/>
            <p:cNvSpPr>
              <a:spLocks noChangeArrowheads="1"/>
            </p:cNvSpPr>
            <p:nvPr/>
          </p:nvSpPr>
          <p:spPr bwMode="auto">
            <a:xfrm flipH="1">
              <a:off x="2497" y="2489"/>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4" name="Oval 125"/>
            <p:cNvSpPr>
              <a:spLocks noChangeArrowheads="1"/>
            </p:cNvSpPr>
            <p:nvPr/>
          </p:nvSpPr>
          <p:spPr bwMode="auto">
            <a:xfrm flipH="1">
              <a:off x="2642" y="2598"/>
              <a:ext cx="44"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5" name="Oval 126"/>
            <p:cNvSpPr>
              <a:spLocks noChangeArrowheads="1"/>
            </p:cNvSpPr>
            <p:nvPr/>
          </p:nvSpPr>
          <p:spPr bwMode="auto">
            <a:xfrm flipH="1">
              <a:off x="2569" y="2128"/>
              <a:ext cx="44"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6" name="Oval 127"/>
            <p:cNvSpPr>
              <a:spLocks noChangeArrowheads="1"/>
            </p:cNvSpPr>
            <p:nvPr/>
          </p:nvSpPr>
          <p:spPr bwMode="auto">
            <a:xfrm flipH="1">
              <a:off x="2351" y="1874"/>
              <a:ext cx="45"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7" name="Oval 128"/>
            <p:cNvSpPr>
              <a:spLocks noChangeArrowheads="1"/>
            </p:cNvSpPr>
            <p:nvPr/>
          </p:nvSpPr>
          <p:spPr bwMode="auto">
            <a:xfrm flipH="1">
              <a:off x="3076" y="2056"/>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8" name="Oval 129"/>
            <p:cNvSpPr>
              <a:spLocks noChangeArrowheads="1"/>
            </p:cNvSpPr>
            <p:nvPr/>
          </p:nvSpPr>
          <p:spPr bwMode="auto">
            <a:xfrm flipH="1">
              <a:off x="3329" y="1874"/>
              <a:ext cx="44"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49" name="Oval 130"/>
            <p:cNvSpPr>
              <a:spLocks noChangeArrowheads="1"/>
            </p:cNvSpPr>
            <p:nvPr/>
          </p:nvSpPr>
          <p:spPr bwMode="auto">
            <a:xfrm flipH="1">
              <a:off x="3908" y="2091"/>
              <a:ext cx="44"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0" name="Oval 131"/>
            <p:cNvSpPr>
              <a:spLocks noChangeArrowheads="1"/>
            </p:cNvSpPr>
            <p:nvPr/>
          </p:nvSpPr>
          <p:spPr bwMode="auto">
            <a:xfrm flipH="1">
              <a:off x="3800" y="1984"/>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1" name="Oval 132"/>
            <p:cNvSpPr>
              <a:spLocks noChangeArrowheads="1"/>
            </p:cNvSpPr>
            <p:nvPr/>
          </p:nvSpPr>
          <p:spPr bwMode="auto">
            <a:xfrm flipH="1">
              <a:off x="4088" y="2200"/>
              <a:ext cx="45"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2" name="Oval 133"/>
            <p:cNvSpPr>
              <a:spLocks noChangeArrowheads="1"/>
            </p:cNvSpPr>
            <p:nvPr/>
          </p:nvSpPr>
          <p:spPr bwMode="auto">
            <a:xfrm flipH="1">
              <a:off x="3221" y="2525"/>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3" name="Oval 134"/>
            <p:cNvSpPr>
              <a:spLocks noChangeArrowheads="1"/>
            </p:cNvSpPr>
            <p:nvPr/>
          </p:nvSpPr>
          <p:spPr bwMode="auto">
            <a:xfrm flipH="1">
              <a:off x="3076" y="2452"/>
              <a:ext cx="43"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4" name="Oval 135"/>
            <p:cNvSpPr>
              <a:spLocks noChangeArrowheads="1"/>
            </p:cNvSpPr>
            <p:nvPr/>
          </p:nvSpPr>
          <p:spPr bwMode="auto">
            <a:xfrm flipH="1">
              <a:off x="3148" y="2814"/>
              <a:ext cx="44"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955" name="Oval 136"/>
            <p:cNvSpPr>
              <a:spLocks noChangeArrowheads="1"/>
            </p:cNvSpPr>
            <p:nvPr/>
          </p:nvSpPr>
          <p:spPr bwMode="auto">
            <a:xfrm flipH="1">
              <a:off x="3980" y="2598"/>
              <a:ext cx="43" cy="43"/>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645257" name="Rectangle 137"/>
          <p:cNvSpPr>
            <a:spLocks noChangeArrowheads="1"/>
          </p:cNvSpPr>
          <p:nvPr/>
        </p:nvSpPr>
        <p:spPr bwMode="auto">
          <a:xfrm>
            <a:off x="1844675" y="1585913"/>
            <a:ext cx="5799138" cy="4722812"/>
          </a:xfrm>
          <a:prstGeom prst="rect">
            <a:avLst/>
          </a:prstGeom>
          <a:solidFill>
            <a:srgbClr val="FFFFFF">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204806" name="Group 138"/>
          <p:cNvGrpSpPr>
            <a:grpSpLocks/>
          </p:cNvGrpSpPr>
          <p:nvPr/>
        </p:nvGrpSpPr>
        <p:grpSpPr bwMode="auto">
          <a:xfrm>
            <a:off x="2700340" y="3606802"/>
            <a:ext cx="496887" cy="746125"/>
            <a:chOff x="1701" y="2272"/>
            <a:chExt cx="313" cy="470"/>
          </a:xfrm>
        </p:grpSpPr>
        <p:pic>
          <p:nvPicPr>
            <p:cNvPr id="204816" name="Picture 139" descr="kurtnaks_3126328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01" y="2272"/>
              <a:ext cx="313"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7" name="Oval 140"/>
            <p:cNvSpPr>
              <a:spLocks noChangeArrowheads="1"/>
            </p:cNvSpPr>
            <p:nvPr/>
          </p:nvSpPr>
          <p:spPr bwMode="auto">
            <a:xfrm flipH="1">
              <a:off x="1845" y="2345"/>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8" name="Oval 141"/>
            <p:cNvSpPr>
              <a:spLocks noChangeArrowheads="1"/>
            </p:cNvSpPr>
            <p:nvPr/>
          </p:nvSpPr>
          <p:spPr bwMode="auto">
            <a:xfrm flipH="1">
              <a:off x="1772" y="2525"/>
              <a:ext cx="45"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9" name="Oval 142"/>
            <p:cNvSpPr>
              <a:spLocks noChangeArrowheads="1"/>
            </p:cNvSpPr>
            <p:nvPr/>
          </p:nvSpPr>
          <p:spPr bwMode="auto">
            <a:xfrm flipH="1">
              <a:off x="1882" y="2562"/>
              <a:ext cx="44" cy="42"/>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0" name="Oval 143"/>
            <p:cNvSpPr>
              <a:spLocks noChangeArrowheads="1"/>
            </p:cNvSpPr>
            <p:nvPr/>
          </p:nvSpPr>
          <p:spPr bwMode="auto">
            <a:xfrm flipH="1">
              <a:off x="1918" y="2452"/>
              <a:ext cx="43" cy="45"/>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1" name="Oval 144"/>
            <p:cNvSpPr>
              <a:spLocks noChangeArrowheads="1"/>
            </p:cNvSpPr>
            <p:nvPr/>
          </p:nvSpPr>
          <p:spPr bwMode="auto">
            <a:xfrm flipH="1">
              <a:off x="1737" y="2633"/>
              <a:ext cx="43"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2" name="Oval 145"/>
            <p:cNvSpPr>
              <a:spLocks noChangeArrowheads="1"/>
            </p:cNvSpPr>
            <p:nvPr/>
          </p:nvSpPr>
          <p:spPr bwMode="auto">
            <a:xfrm flipH="1">
              <a:off x="1845" y="2669"/>
              <a:ext cx="45" cy="45"/>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23" name="Oval 146"/>
            <p:cNvSpPr>
              <a:spLocks noChangeArrowheads="1"/>
            </p:cNvSpPr>
            <p:nvPr/>
          </p:nvSpPr>
          <p:spPr bwMode="auto">
            <a:xfrm flipH="1">
              <a:off x="1955" y="2633"/>
              <a:ext cx="43" cy="44"/>
            </a:xfrm>
            <a:prstGeom prst="ellipse">
              <a:avLst/>
            </a:prstGeom>
            <a:solidFill>
              <a:srgbClr val="0000FF"/>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645267" name="Rectangle 147"/>
          <p:cNvSpPr>
            <a:spLocks noChangeArrowheads="1"/>
          </p:cNvSpPr>
          <p:nvPr/>
        </p:nvSpPr>
        <p:spPr bwMode="auto">
          <a:xfrm>
            <a:off x="2536825" y="3505200"/>
            <a:ext cx="806450" cy="960438"/>
          </a:xfrm>
          <a:prstGeom prst="rect">
            <a:avLst/>
          </a:prstGeom>
          <a:noFill/>
          <a:ln w="2857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nvGrpSpPr>
          <p:cNvPr id="204808" name="Group 148"/>
          <p:cNvGrpSpPr>
            <a:grpSpLocks/>
          </p:cNvGrpSpPr>
          <p:nvPr/>
        </p:nvGrpSpPr>
        <p:grpSpPr bwMode="auto">
          <a:xfrm>
            <a:off x="6145213" y="4868865"/>
            <a:ext cx="500062" cy="746125"/>
            <a:chOff x="3871" y="3067"/>
            <a:chExt cx="315" cy="470"/>
          </a:xfrm>
        </p:grpSpPr>
        <p:pic>
          <p:nvPicPr>
            <p:cNvPr id="204811" name="Picture 149" descr="kurtnaks_3126473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871" y="3067"/>
              <a:ext cx="315"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12" name="Oval 150"/>
            <p:cNvSpPr>
              <a:spLocks noChangeArrowheads="1"/>
            </p:cNvSpPr>
            <p:nvPr/>
          </p:nvSpPr>
          <p:spPr bwMode="auto">
            <a:xfrm flipH="1">
              <a:off x="3980" y="3175"/>
              <a:ext cx="43" cy="44"/>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3" name="Oval 151"/>
            <p:cNvSpPr>
              <a:spLocks noChangeArrowheads="1"/>
            </p:cNvSpPr>
            <p:nvPr/>
          </p:nvSpPr>
          <p:spPr bwMode="auto">
            <a:xfrm flipH="1">
              <a:off x="4125" y="3284"/>
              <a:ext cx="44" cy="43"/>
            </a:xfrm>
            <a:prstGeom prst="ellipse">
              <a:avLst/>
            </a:prstGeom>
            <a:solidFill>
              <a:srgbClr val="FF00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4" name="Oval 152"/>
            <p:cNvSpPr>
              <a:spLocks noChangeArrowheads="1"/>
            </p:cNvSpPr>
            <p:nvPr/>
          </p:nvSpPr>
          <p:spPr bwMode="auto">
            <a:xfrm flipH="1">
              <a:off x="4017" y="3284"/>
              <a:ext cx="43" cy="43"/>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04815" name="Oval 153"/>
            <p:cNvSpPr>
              <a:spLocks noChangeArrowheads="1"/>
            </p:cNvSpPr>
            <p:nvPr/>
          </p:nvSpPr>
          <p:spPr bwMode="auto">
            <a:xfrm flipH="1">
              <a:off x="3908" y="3355"/>
              <a:ext cx="44" cy="44"/>
            </a:xfrm>
            <a:prstGeom prst="ellipse">
              <a:avLst/>
            </a:prstGeom>
            <a:solidFill>
              <a:srgbClr val="00FF00"/>
            </a:solidFill>
            <a:ln w="1905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grpSp>
      <p:sp>
        <p:nvSpPr>
          <p:cNvPr id="645274" name="Rectangle 154"/>
          <p:cNvSpPr>
            <a:spLocks noChangeArrowheads="1"/>
          </p:cNvSpPr>
          <p:nvPr/>
        </p:nvSpPr>
        <p:spPr bwMode="auto">
          <a:xfrm>
            <a:off x="5992813" y="4773615"/>
            <a:ext cx="806450" cy="960437"/>
          </a:xfrm>
          <a:prstGeom prst="rect">
            <a:avLst/>
          </a:prstGeom>
          <a:noFill/>
          <a:ln w="28575">
            <a:solidFill>
              <a:srgbClr val="0000FF"/>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45275" name="Rectangle 155"/>
          <p:cNvSpPr>
            <a:spLocks noChangeArrowheads="1"/>
          </p:cNvSpPr>
          <p:nvPr/>
        </p:nvSpPr>
        <p:spPr bwMode="auto">
          <a:xfrm>
            <a:off x="347665" y="5848352"/>
            <a:ext cx="8415337"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1" fontAlgn="base" latinLnBrk="0" hangingPunct="1">
              <a:lnSpc>
                <a:spcPct val="110000"/>
              </a:lnSpc>
              <a:spcBef>
                <a:spcPts val="600"/>
              </a:spcBef>
              <a:spcAft>
                <a:spcPts val="600"/>
              </a:spcAft>
              <a:buClr>
                <a:srgbClr val="C0504D"/>
              </a:buClr>
              <a:buSzPct val="110000"/>
              <a:buFontTx/>
              <a:buChar char="•"/>
              <a:tabLst/>
              <a:defRPr/>
            </a:pPr>
            <a:r>
              <a:rPr kumimoji="0" lang="en-US" altLang="en-US" sz="2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Automatically select an initial pair of images</a:t>
            </a:r>
          </a:p>
        </p:txBody>
      </p:sp>
    </p:spTree>
    <p:extLst>
      <p:ext uri="{BB962C8B-B14F-4D97-AF65-F5344CB8AC3E}">
        <p14:creationId xmlns:p14="http://schemas.microsoft.com/office/powerpoint/2010/main" val="306754490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5267"/>
                                        </p:tgtEl>
                                        <p:attrNameLst>
                                          <p:attrName>style.visibility</p:attrName>
                                        </p:attrNameLst>
                                      </p:cBhvr>
                                      <p:to>
                                        <p:strVal val="visible"/>
                                      </p:to>
                                    </p:set>
                                    <p:animEffect transition="in" filter="fade">
                                      <p:cBhvr>
                                        <p:cTn id="7" dur="500"/>
                                        <p:tgtEl>
                                          <p:spTgt spid="64526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5274"/>
                                        </p:tgtEl>
                                        <p:attrNameLst>
                                          <p:attrName>style.visibility</p:attrName>
                                        </p:attrNameLst>
                                      </p:cBhvr>
                                      <p:to>
                                        <p:strVal val="visible"/>
                                      </p:to>
                                    </p:set>
                                    <p:animEffect transition="in" filter="fade">
                                      <p:cBhvr>
                                        <p:cTn id="10" dur="500"/>
                                        <p:tgtEl>
                                          <p:spTgt spid="6452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45257"/>
                                        </p:tgtEl>
                                        <p:attrNameLst>
                                          <p:attrName>style.visibility</p:attrName>
                                        </p:attrNameLst>
                                      </p:cBhvr>
                                      <p:to>
                                        <p:strVal val="visible"/>
                                      </p:to>
                                    </p:set>
                                    <p:animEffect transition="in" filter="fade">
                                      <p:cBhvr>
                                        <p:cTn id="13" dur="500"/>
                                        <p:tgtEl>
                                          <p:spTgt spid="64525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45275">
                                            <p:txEl>
                                              <p:pRg st="0" end="0"/>
                                            </p:txEl>
                                          </p:spTgt>
                                        </p:tgtEl>
                                        <p:attrNameLst>
                                          <p:attrName>style.visibility</p:attrName>
                                        </p:attrNameLst>
                                      </p:cBhvr>
                                      <p:to>
                                        <p:strVal val="visible"/>
                                      </p:to>
                                    </p:set>
                                    <p:animEffect transition="in" filter="fade">
                                      <p:cBhvr>
                                        <p:cTn id="16" dur="500"/>
                                        <p:tgtEl>
                                          <p:spTgt spid="6452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57" grpId="0" animBg="1"/>
      <p:bldP spid="645267" grpId="0" animBg="1"/>
      <p:bldP spid="645274" grpId="0" animBg="1"/>
      <p:bldP spid="645275"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a:xfrm>
            <a:off x="457200" y="0"/>
            <a:ext cx="8229600" cy="1143000"/>
          </a:xfrm>
        </p:spPr>
        <p:txBody>
          <a:bodyPr/>
          <a:lstStyle/>
          <a:p>
            <a:pPr eaLnBrk="1" hangingPunct="1"/>
            <a:r>
              <a:rPr lang="en-US" altLang="en-US"/>
              <a:t>1. Picking the initial pair</a:t>
            </a:r>
          </a:p>
        </p:txBody>
      </p:sp>
      <p:sp>
        <p:nvSpPr>
          <p:cNvPr id="205827" name="Content Placeholder 2"/>
          <p:cNvSpPr>
            <a:spLocks noGrp="1"/>
          </p:cNvSpPr>
          <p:nvPr>
            <p:ph idx="1"/>
          </p:nvPr>
        </p:nvSpPr>
        <p:spPr>
          <a:xfrm>
            <a:off x="457200" y="1017588"/>
            <a:ext cx="8229600" cy="1211262"/>
          </a:xfrm>
        </p:spPr>
        <p:txBody>
          <a:bodyPr/>
          <a:lstStyle/>
          <a:p>
            <a:pPr eaLnBrk="1" hangingPunct="1"/>
            <a:r>
              <a:rPr lang="en-US" altLang="en-US"/>
              <a:t>We want a pair with many matches, but which has as large a baseline as possible</a:t>
            </a:r>
            <a:endParaRPr lang="en-US" altLang="en-US" i="1"/>
          </a:p>
        </p:txBody>
      </p:sp>
      <p:pic>
        <p:nvPicPr>
          <p:cNvPr id="2051" name="Picture 3" descr="C:\snavely\demos\PhotoTourism\data\Trevi\images\kurtnaks_31263284.thumb.flo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8025" y="2835277"/>
            <a:ext cx="1187450"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snavely\demos\PhotoTourism\data\Trevi\images\kurtnaks_31263006.thumb.flo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2835277"/>
            <a:ext cx="1189038"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1096963" y="4606925"/>
            <a:ext cx="1674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lots of matches</a:t>
            </a:r>
          </a:p>
        </p:txBody>
      </p:sp>
      <p:sp>
        <p:nvSpPr>
          <p:cNvPr id="8" name="TextBox 7"/>
          <p:cNvSpPr txBox="1">
            <a:spLocks noChangeArrowheads="1"/>
          </p:cNvSpPr>
          <p:nvPr/>
        </p:nvSpPr>
        <p:spPr bwMode="auto">
          <a:xfrm>
            <a:off x="1101727" y="4873625"/>
            <a:ext cx="1508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small baseline</a:t>
            </a:r>
          </a:p>
        </p:txBody>
      </p:sp>
      <p:pic>
        <p:nvPicPr>
          <p:cNvPr id="2056" name="Picture 8" descr="C:\snavely\demos\PhotoTourism\data\Trevi\images\leemarie_1748038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5325" y="2278065"/>
            <a:ext cx="1739900"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9" descr="C:\snavely\demos\PhotoTourism\data\Trevi\images\manarh_41867580.thumb.floa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0327" y="2271715"/>
            <a:ext cx="173037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4598988" y="3832225"/>
            <a:ext cx="1828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very few matches</a:t>
            </a:r>
          </a:p>
        </p:txBody>
      </p:sp>
      <p:sp>
        <p:nvSpPr>
          <p:cNvPr id="15" name="TextBox 14"/>
          <p:cNvSpPr txBox="1">
            <a:spLocks noChangeArrowheads="1"/>
          </p:cNvSpPr>
          <p:nvPr/>
        </p:nvSpPr>
        <p:spPr bwMode="auto">
          <a:xfrm>
            <a:off x="4602165" y="3562350"/>
            <a:ext cx="14811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large baseline</a:t>
            </a:r>
          </a:p>
        </p:txBody>
      </p:sp>
      <p:pic>
        <p:nvPicPr>
          <p:cNvPr id="2058" name="Picture 10" descr="C:\snavely\demos\PhotoTourism\data\Trevi\images\19654387@N00_12629437.thumb.floa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0825" y="4275140"/>
            <a:ext cx="1377950"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C:\snavely\demos\PhotoTourism\data\Trevi\images\74235601@N00_42687237.thumb.floa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8025" y="4497388"/>
            <a:ext cx="1758950"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5037140" y="6248400"/>
            <a:ext cx="1616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lots of matches</a:t>
            </a:r>
          </a:p>
        </p:txBody>
      </p:sp>
      <p:sp>
        <p:nvSpPr>
          <p:cNvPr id="19" name="TextBox 18"/>
          <p:cNvSpPr txBox="1">
            <a:spLocks noChangeArrowheads="1"/>
          </p:cNvSpPr>
          <p:nvPr/>
        </p:nvSpPr>
        <p:spPr bwMode="auto">
          <a:xfrm>
            <a:off x="5040315" y="5978525"/>
            <a:ext cx="1481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rPr>
              <a:t>large baseline</a:t>
            </a:r>
          </a:p>
        </p:txBody>
      </p:sp>
      <p:pic>
        <p:nvPicPr>
          <p:cNvPr id="2060"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9475" y="4640263"/>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81500" y="3627438"/>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9650" y="6019800"/>
            <a:ext cx="285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C:\Users\Noah Snavely\AppData\Local\Microsoft\Windows\Temporary Internet Files\Content.IE5\1Y5J8ACJ\MCj044131000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1713" y="6319840"/>
            <a:ext cx="2857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C:\Users\Noah Snavely\AppData\Local\Microsoft\Windows\Temporary Internet Files\Content.IE5\PV2XWU2F\MCj04395840000[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9000" y="4949825"/>
            <a:ext cx="2555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3" descr="C:\Users\Noah Snavely\AppData\Local\Microsoft\Windows\Temporary Internet Files\Content.IE5\PV2XWU2F\MCj04395840000[1].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02138" y="3925888"/>
            <a:ext cx="25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635802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2060"/>
                                        </p:tgtEl>
                                        <p:attrNameLst>
                                          <p:attrName>style.visibility</p:attrName>
                                        </p:attrNameLst>
                                      </p:cBhvr>
                                      <p:to>
                                        <p:strVal val="visible"/>
                                      </p:to>
                                    </p:set>
                                    <p:animEffect transition="in" filter="fade">
                                      <p:cBhvr>
                                        <p:cTn id="19" dur="500"/>
                                        <p:tgtEl>
                                          <p:spTgt spid="2060"/>
                                        </p:tgtEl>
                                      </p:cBhvr>
                                    </p:animEffect>
                                  </p:childTnLst>
                                </p:cTn>
                              </p:par>
                              <p:par>
                                <p:cTn id="20" presetID="10" presetClass="entr" presetSubtype="0" fill="hold" nodeType="withEffect">
                                  <p:stCondLst>
                                    <p:cond delay="0"/>
                                  </p:stCondLst>
                                  <p:childTnLst>
                                    <p:set>
                                      <p:cBhvr>
                                        <p:cTn id="21" dur="1" fill="hold">
                                          <p:stCondLst>
                                            <p:cond delay="0"/>
                                          </p:stCondLst>
                                        </p:cTn>
                                        <p:tgtEl>
                                          <p:spTgt spid="2061"/>
                                        </p:tgtEl>
                                        <p:attrNameLst>
                                          <p:attrName>style.visibility</p:attrName>
                                        </p:attrNameLst>
                                      </p:cBhvr>
                                      <p:to>
                                        <p:strVal val="visible"/>
                                      </p:to>
                                    </p:set>
                                    <p:animEffect transition="in" filter="fade">
                                      <p:cBhvr>
                                        <p:cTn id="22" dur="500"/>
                                        <p:tgtEl>
                                          <p:spTgt spid="206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056"/>
                                        </p:tgtEl>
                                        <p:attrNameLst>
                                          <p:attrName>style.visibility</p:attrName>
                                        </p:attrNameLst>
                                      </p:cBhvr>
                                      <p:to>
                                        <p:strVal val="visible"/>
                                      </p:to>
                                    </p:set>
                                    <p:animEffect transition="in" filter="fade">
                                      <p:cBhvr>
                                        <p:cTn id="27" dur="500"/>
                                        <p:tgtEl>
                                          <p:spTgt spid="2056"/>
                                        </p:tgtEl>
                                      </p:cBhvr>
                                    </p:animEffect>
                                  </p:childTnLst>
                                </p:cTn>
                              </p:par>
                              <p:par>
                                <p:cTn id="28" presetID="10" presetClass="entr" presetSubtype="0" fill="hold" nodeType="withEffect">
                                  <p:stCondLst>
                                    <p:cond delay="0"/>
                                  </p:stCondLst>
                                  <p:childTnLst>
                                    <p:set>
                                      <p:cBhvr>
                                        <p:cTn id="29" dur="1" fill="hold">
                                          <p:stCondLst>
                                            <p:cond delay="0"/>
                                          </p:stCondLst>
                                        </p:cTn>
                                        <p:tgtEl>
                                          <p:spTgt spid="2057"/>
                                        </p:tgtEl>
                                        <p:attrNameLst>
                                          <p:attrName>style.visibility</p:attrName>
                                        </p:attrNameLst>
                                      </p:cBhvr>
                                      <p:to>
                                        <p:strVal val="visible"/>
                                      </p:to>
                                    </p:set>
                                    <p:animEffect transition="in" filter="fade">
                                      <p:cBhvr>
                                        <p:cTn id="30" dur="500"/>
                                        <p:tgtEl>
                                          <p:spTgt spid="205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2058"/>
                                        </p:tgtEl>
                                        <p:attrNameLst>
                                          <p:attrName>style.visibility</p:attrName>
                                        </p:attrNameLst>
                                      </p:cBhvr>
                                      <p:to>
                                        <p:strVal val="visible"/>
                                      </p:to>
                                    </p:set>
                                    <p:animEffect transition="in" filter="fade">
                                      <p:cBhvr>
                                        <p:cTn id="47" dur="500"/>
                                        <p:tgtEl>
                                          <p:spTgt spid="2058"/>
                                        </p:tgtEl>
                                      </p:cBhvr>
                                    </p:animEffect>
                                  </p:childTnLst>
                                </p:cTn>
                              </p:par>
                              <p:par>
                                <p:cTn id="48" presetID="10" presetClass="entr" presetSubtype="0" fill="hold" nodeType="withEffect">
                                  <p:stCondLst>
                                    <p:cond delay="0"/>
                                  </p:stCondLst>
                                  <p:childTnLst>
                                    <p:set>
                                      <p:cBhvr>
                                        <p:cTn id="49" dur="1" fill="hold">
                                          <p:stCondLst>
                                            <p:cond delay="0"/>
                                          </p:stCondLst>
                                        </p:cTn>
                                        <p:tgtEl>
                                          <p:spTgt spid="2059"/>
                                        </p:tgtEl>
                                        <p:attrNameLst>
                                          <p:attrName>style.visibility</p:attrName>
                                        </p:attrNameLst>
                                      </p:cBhvr>
                                      <p:to>
                                        <p:strVal val="visible"/>
                                      </p:to>
                                    </p:set>
                                    <p:animEffect transition="in" filter="fade">
                                      <p:cBhvr>
                                        <p:cTn id="50" dur="500"/>
                                        <p:tgtEl>
                                          <p:spTgt spid="205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fade">
                                      <p:cBhvr>
                                        <p:cTn id="59" dur="500"/>
                                        <p:tgtEl>
                                          <p:spTgt spid="22"/>
                                        </p:tgtEl>
                                      </p:cBhvr>
                                    </p:animEffect>
                                  </p:childTnLst>
                                </p:cTn>
                              </p:par>
                              <p:par>
                                <p:cTn id="60" presetID="10" presetClass="entr" presetSubtype="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8"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229600" cy="4822825"/>
          </a:xfrm>
        </p:spPr>
        <p:txBody>
          <a:bodyPr rtlCol="0">
            <a:normAutofit lnSpcReduction="10000"/>
          </a:bodyPr>
          <a:lstStyle/>
          <a:p>
            <a:pPr eaLnBrk="1" fontAlgn="auto" hangingPunct="1">
              <a:spcAft>
                <a:spcPts val="0"/>
              </a:spcAft>
              <a:defRPr/>
            </a:pPr>
            <a:r>
              <a:rPr lang="en-US" dirty="0"/>
              <a:t>Many possible heuristics</a:t>
            </a:r>
          </a:p>
          <a:p>
            <a:pPr eaLnBrk="1" fontAlgn="auto" hangingPunct="1">
              <a:spcAft>
                <a:spcPts val="0"/>
              </a:spcAft>
              <a:defRPr/>
            </a:pPr>
            <a:r>
              <a:rPr lang="en-US" dirty="0"/>
              <a:t>E.g.</a:t>
            </a:r>
          </a:p>
          <a:p>
            <a:pPr lvl="1" eaLnBrk="1" fontAlgn="auto" hangingPunct="1">
              <a:spcAft>
                <a:spcPts val="0"/>
              </a:spcAft>
              <a:defRPr/>
            </a:pPr>
            <a:r>
              <a:rPr lang="en-US" dirty="0"/>
              <a:t>Choose the pair with at least 100 matches, such that the ratio</a:t>
            </a:r>
          </a:p>
          <a:p>
            <a:pPr lvl="1" eaLnBrk="1" fontAlgn="auto" hangingPunct="1">
              <a:spcAft>
                <a:spcPts val="0"/>
              </a:spcAft>
              <a:defRPr/>
            </a:pPr>
            <a:endParaRPr lang="en-US" dirty="0"/>
          </a:p>
          <a:p>
            <a:pPr lvl="1" eaLnBrk="1" fontAlgn="auto" hangingPunct="1">
              <a:spcAft>
                <a:spcPts val="0"/>
              </a:spcAft>
              <a:buNone/>
              <a:defRPr/>
            </a:pPr>
            <a:endParaRPr lang="en-US" dirty="0"/>
          </a:p>
          <a:p>
            <a:pPr lvl="1" eaLnBrk="1" fontAlgn="auto" hangingPunct="1">
              <a:spcAft>
                <a:spcPts val="0"/>
              </a:spcAft>
              <a:buNone/>
              <a:defRPr/>
            </a:pPr>
            <a:r>
              <a:rPr lang="en-US" dirty="0"/>
              <a:t>	is as small as possible</a:t>
            </a:r>
          </a:p>
          <a:p>
            <a:pPr lvl="1" eaLnBrk="1" fontAlgn="auto" hangingPunct="1">
              <a:spcAft>
                <a:spcPts val="0"/>
              </a:spcAft>
              <a:defRPr/>
            </a:pPr>
            <a:endParaRPr lang="en-US" dirty="0"/>
          </a:p>
          <a:p>
            <a:pPr lvl="1" eaLnBrk="1" fontAlgn="auto" hangingPunct="1">
              <a:spcAft>
                <a:spcPts val="0"/>
              </a:spcAft>
              <a:defRPr/>
            </a:pPr>
            <a:r>
              <a:rPr lang="en-US" dirty="0"/>
              <a:t>A </a:t>
            </a:r>
            <a:r>
              <a:rPr lang="en-US" dirty="0" err="1"/>
              <a:t>homography</a:t>
            </a:r>
            <a:r>
              <a:rPr lang="en-US" dirty="0"/>
              <a:t> will be a bad fit if there is sufficient parallax (and the scene is not planar)</a:t>
            </a:r>
          </a:p>
        </p:txBody>
      </p:sp>
      <p:sp>
        <p:nvSpPr>
          <p:cNvPr id="206851" name="Title 3"/>
          <p:cNvSpPr>
            <a:spLocks noGrp="1"/>
          </p:cNvSpPr>
          <p:nvPr>
            <p:ph type="title"/>
          </p:nvPr>
        </p:nvSpPr>
        <p:spPr/>
        <p:txBody>
          <a:bodyPr/>
          <a:lstStyle/>
          <a:p>
            <a:pPr eaLnBrk="1" hangingPunct="1"/>
            <a:r>
              <a:rPr lang="en-US" altLang="en-US"/>
              <a:t>1. Picking the initial pair</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4990" y="3600452"/>
            <a:ext cx="324643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26680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EDA3D-83F5-DCB0-B4C8-1AC5410984AD}"/>
              </a:ext>
            </a:extLst>
          </p:cNvPr>
          <p:cNvSpPr>
            <a:spLocks noGrp="1"/>
          </p:cNvSpPr>
          <p:nvPr>
            <p:ph type="title"/>
          </p:nvPr>
        </p:nvSpPr>
        <p:spPr/>
        <p:txBody>
          <a:bodyPr>
            <a:normAutofit/>
          </a:bodyPr>
          <a:lstStyle/>
          <a:p>
            <a:r>
              <a:rPr lang="en-JP" dirty="0"/>
              <a:t>Calibration</a:t>
            </a:r>
          </a:p>
        </p:txBody>
      </p:sp>
      <p:sp>
        <p:nvSpPr>
          <p:cNvPr id="3" name="Content Placeholder 2">
            <a:extLst>
              <a:ext uri="{FF2B5EF4-FFF2-40B4-BE49-F238E27FC236}">
                <a16:creationId xmlns:a16="http://schemas.microsoft.com/office/drawing/2014/main" id="{D6674317-C4C1-50BF-D0E5-907F48700B09}"/>
              </a:ext>
            </a:extLst>
          </p:cNvPr>
          <p:cNvSpPr>
            <a:spLocks noGrp="1"/>
          </p:cNvSpPr>
          <p:nvPr>
            <p:ph idx="1"/>
          </p:nvPr>
        </p:nvSpPr>
        <p:spPr>
          <a:xfrm>
            <a:off x="457200" y="1279677"/>
            <a:ext cx="8229600" cy="4525963"/>
          </a:xfrm>
        </p:spPr>
        <p:txBody>
          <a:bodyPr/>
          <a:lstStyle/>
          <a:p>
            <a:r>
              <a:rPr lang="en-JP" dirty="0"/>
              <a:t>Definition: S</a:t>
            </a:r>
            <a:r>
              <a:rPr lang="en-US" dirty="0"/>
              <a:t>o</a:t>
            </a:r>
            <a:r>
              <a:rPr lang="en-JP" dirty="0"/>
              <a:t>lve for camera using a known 3D structure + where it is in the image</a:t>
            </a:r>
          </a:p>
          <a:p>
            <a:r>
              <a:rPr lang="en-JP" dirty="0"/>
              <a:t>Invasive / active</a:t>
            </a:r>
          </a:p>
          <a:p>
            <a:r>
              <a:rPr lang="en-JP" dirty="0"/>
              <a:t>Can’t be done on existing pictures</a:t>
            </a:r>
          </a:p>
        </p:txBody>
      </p:sp>
      <p:grpSp>
        <p:nvGrpSpPr>
          <p:cNvPr id="26" name="Group 25">
            <a:extLst>
              <a:ext uri="{FF2B5EF4-FFF2-40B4-BE49-F238E27FC236}">
                <a16:creationId xmlns:a16="http://schemas.microsoft.com/office/drawing/2014/main" id="{E7EB57C0-CB0B-ADEA-653E-14B6BCE0932F}"/>
              </a:ext>
            </a:extLst>
          </p:cNvPr>
          <p:cNvGrpSpPr/>
          <p:nvPr/>
        </p:nvGrpSpPr>
        <p:grpSpPr>
          <a:xfrm>
            <a:off x="395664" y="3632262"/>
            <a:ext cx="5846027" cy="3193079"/>
            <a:chOff x="2071655" y="4576561"/>
            <a:chExt cx="3771614" cy="2060042"/>
          </a:xfrm>
        </p:grpSpPr>
        <p:grpSp>
          <p:nvGrpSpPr>
            <p:cNvPr id="4" name="Group 3">
              <a:extLst>
                <a:ext uri="{FF2B5EF4-FFF2-40B4-BE49-F238E27FC236}">
                  <a16:creationId xmlns:a16="http://schemas.microsoft.com/office/drawing/2014/main" id="{E780E6BE-401A-287E-9DC2-740E80698D64}"/>
                </a:ext>
              </a:extLst>
            </p:cNvPr>
            <p:cNvGrpSpPr/>
            <p:nvPr/>
          </p:nvGrpSpPr>
          <p:grpSpPr>
            <a:xfrm rot="3706924">
              <a:off x="2050923" y="5626155"/>
              <a:ext cx="946657" cy="905193"/>
              <a:chOff x="1796543" y="5305959"/>
              <a:chExt cx="946657" cy="905193"/>
            </a:xfrm>
          </p:grpSpPr>
          <p:cxnSp>
            <p:nvCxnSpPr>
              <p:cNvPr id="5" name="Straight Connector 4">
                <a:extLst>
                  <a:ext uri="{FF2B5EF4-FFF2-40B4-BE49-F238E27FC236}">
                    <a16:creationId xmlns:a16="http://schemas.microsoft.com/office/drawing/2014/main" id="{CB18E36F-F025-F726-B608-10DFDFB52A3B}"/>
                  </a:ext>
                </a:extLst>
              </p:cNvPr>
              <p:cNvCxnSpPr>
                <a:cxnSpLocks/>
              </p:cNvCxnSpPr>
              <p:nvPr/>
            </p:nvCxnSpPr>
            <p:spPr>
              <a:xfrm flipV="1">
                <a:off x="2209800" y="5305959"/>
                <a:ext cx="0" cy="57097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E2D5F6E-3B15-2218-0B70-04380F0B5F7C}"/>
                  </a:ext>
                </a:extLst>
              </p:cNvPr>
              <p:cNvCxnSpPr>
                <a:cxnSpLocks/>
              </p:cNvCxnSpPr>
              <p:nvPr/>
            </p:nvCxnSpPr>
            <p:spPr>
              <a:xfrm>
                <a:off x="2209800" y="5876938"/>
                <a:ext cx="533400" cy="0"/>
              </a:xfrm>
              <a:prstGeom prst="line">
                <a:avLst/>
              </a:prstGeom>
              <a:ln w="444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81AF64C-C7C2-42F4-ADD6-06435935D729}"/>
                  </a:ext>
                </a:extLst>
              </p:cNvPr>
              <p:cNvCxnSpPr>
                <a:cxnSpLocks/>
              </p:cNvCxnSpPr>
              <p:nvPr/>
            </p:nvCxnSpPr>
            <p:spPr>
              <a:xfrm flipV="1">
                <a:off x="1796543" y="5876938"/>
                <a:ext cx="413257" cy="334214"/>
              </a:xfrm>
              <a:prstGeom prst="line">
                <a:avLst/>
              </a:prstGeom>
              <a:ln w="44450">
                <a:solidFill>
                  <a:srgbClr val="0432FF"/>
                </a:solidFill>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A92BA089-4E85-840A-CA61-BD6FB8EE389E}"/>
                </a:ext>
              </a:extLst>
            </p:cNvPr>
            <p:cNvGrpSpPr/>
            <p:nvPr/>
          </p:nvGrpSpPr>
          <p:grpSpPr>
            <a:xfrm>
              <a:off x="2312669" y="4576561"/>
              <a:ext cx="3530600" cy="2060042"/>
              <a:chOff x="2133600" y="4523320"/>
              <a:chExt cx="3530600" cy="2060042"/>
            </a:xfrm>
          </p:grpSpPr>
          <p:grpSp>
            <p:nvGrpSpPr>
              <p:cNvPr id="9" name="Group 8">
                <a:extLst>
                  <a:ext uri="{FF2B5EF4-FFF2-40B4-BE49-F238E27FC236}">
                    <a16:creationId xmlns:a16="http://schemas.microsoft.com/office/drawing/2014/main" id="{B960D8D8-85CA-BE01-5AB4-B30B368B2939}"/>
                  </a:ext>
                </a:extLst>
              </p:cNvPr>
              <p:cNvGrpSpPr/>
              <p:nvPr/>
            </p:nvGrpSpPr>
            <p:grpSpPr>
              <a:xfrm>
                <a:off x="2133600" y="4523320"/>
                <a:ext cx="3530600" cy="2060042"/>
                <a:chOff x="3733800" y="4166125"/>
                <a:chExt cx="3530600" cy="2060042"/>
              </a:xfrm>
            </p:grpSpPr>
            <p:grpSp>
              <p:nvGrpSpPr>
                <p:cNvPr id="13" name="Group 12">
                  <a:extLst>
                    <a:ext uri="{FF2B5EF4-FFF2-40B4-BE49-F238E27FC236}">
                      <a16:creationId xmlns:a16="http://schemas.microsoft.com/office/drawing/2014/main" id="{21C5F17C-1D2A-59D1-4315-7DB99067612C}"/>
                    </a:ext>
                  </a:extLst>
                </p:cNvPr>
                <p:cNvGrpSpPr/>
                <p:nvPr/>
              </p:nvGrpSpPr>
              <p:grpSpPr>
                <a:xfrm>
                  <a:off x="3733800" y="4166125"/>
                  <a:ext cx="3530600" cy="2060042"/>
                  <a:chOff x="3708400" y="4106864"/>
                  <a:chExt cx="3530600" cy="2060042"/>
                </a:xfrm>
              </p:grpSpPr>
              <p:sp>
                <p:nvSpPr>
                  <p:cNvPr id="15" name="Rectangle 14">
                    <a:extLst>
                      <a:ext uri="{FF2B5EF4-FFF2-40B4-BE49-F238E27FC236}">
                        <a16:creationId xmlns:a16="http://schemas.microsoft.com/office/drawing/2014/main" id="{FD1180D5-2B10-1D90-771D-0EAB1ABD5619}"/>
                      </a:ext>
                    </a:extLst>
                  </p:cNvPr>
                  <p:cNvSpPr/>
                  <p:nvPr/>
                </p:nvSpPr>
                <p:spPr>
                  <a:xfrm>
                    <a:off x="4724400" y="4343400"/>
                    <a:ext cx="2514600" cy="1546229"/>
                  </a:xfrm>
                  <a:prstGeom prst="rect">
                    <a:avLst/>
                  </a:prstGeom>
                  <a:blipFill>
                    <a:blip r:embed="rId3"/>
                    <a:stretch>
                      <a:fillRect/>
                    </a:stretch>
                  </a:blipFill>
                  <a:scene3d>
                    <a:camera prst="isometricOffAxis1Left"/>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dirty="0"/>
                  </a:p>
                </p:txBody>
              </p:sp>
              <p:cxnSp>
                <p:nvCxnSpPr>
                  <p:cNvPr id="16" name="Straight Connector 15">
                    <a:extLst>
                      <a:ext uri="{FF2B5EF4-FFF2-40B4-BE49-F238E27FC236}">
                        <a16:creationId xmlns:a16="http://schemas.microsoft.com/office/drawing/2014/main" id="{C24010B6-34C4-622C-568E-EC5967FB2E0E}"/>
                      </a:ext>
                    </a:extLst>
                  </p:cNvPr>
                  <p:cNvCxnSpPr>
                    <a:cxnSpLocks/>
                  </p:cNvCxnSpPr>
                  <p:nvPr/>
                </p:nvCxnSpPr>
                <p:spPr>
                  <a:xfrm flipV="1">
                    <a:off x="3810000" y="4106864"/>
                    <a:ext cx="1651000" cy="15652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FCDEB89-7D66-4A26-227F-F1A2BB0AA090}"/>
                      </a:ext>
                    </a:extLst>
                  </p:cNvPr>
                  <p:cNvCxnSpPr>
                    <a:cxnSpLocks/>
                  </p:cNvCxnSpPr>
                  <p:nvPr/>
                </p:nvCxnSpPr>
                <p:spPr>
                  <a:xfrm flipV="1">
                    <a:off x="3810000" y="4724400"/>
                    <a:ext cx="2743200" cy="9440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6827792-A5C9-9A1C-6BBA-948A2D02C39D}"/>
                      </a:ext>
                    </a:extLst>
                  </p:cNvPr>
                  <p:cNvCxnSpPr>
                    <a:cxnSpLocks/>
                    <a:stCxn id="14" idx="2"/>
                  </p:cNvCxnSpPr>
                  <p:nvPr/>
                </p:nvCxnSpPr>
                <p:spPr>
                  <a:xfrm>
                    <a:off x="3708400" y="5650982"/>
                    <a:ext cx="2743200" cy="515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30D571C-32AA-0463-3831-721526279142}"/>
                      </a:ext>
                    </a:extLst>
                  </p:cNvPr>
                  <p:cNvCxnSpPr>
                    <a:cxnSpLocks/>
                  </p:cNvCxnSpPr>
                  <p:nvPr/>
                </p:nvCxnSpPr>
                <p:spPr>
                  <a:xfrm flipV="1">
                    <a:off x="3886200" y="5486662"/>
                    <a:ext cx="1574800" cy="1596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637949CB-2B2C-7D5E-59CA-86034F449A50}"/>
                    </a:ext>
                  </a:extLst>
                </p:cNvPr>
                <p:cNvSpPr/>
                <p:nvPr/>
              </p:nvSpPr>
              <p:spPr>
                <a:xfrm>
                  <a:off x="3733800" y="5595943"/>
                  <a:ext cx="228600" cy="228600"/>
                </a:xfrm>
                <a:prstGeom prst="ellipse">
                  <a:avLst/>
                </a:prstGeom>
                <a:solidFill>
                  <a:schemeClr val="bg1"/>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JP" dirty="0"/>
                </a:p>
              </p:txBody>
            </p:sp>
          </p:grpSp>
          <p:grpSp>
            <p:nvGrpSpPr>
              <p:cNvPr id="10" name="Group 9">
                <a:extLst>
                  <a:ext uri="{FF2B5EF4-FFF2-40B4-BE49-F238E27FC236}">
                    <a16:creationId xmlns:a16="http://schemas.microsoft.com/office/drawing/2014/main" id="{7D1DD0A8-3AF2-0589-0343-53ED3BFAA21A}"/>
                  </a:ext>
                </a:extLst>
              </p:cNvPr>
              <p:cNvGrpSpPr/>
              <p:nvPr/>
            </p:nvGrpSpPr>
            <p:grpSpPr>
              <a:xfrm>
                <a:off x="2225957" y="5973067"/>
                <a:ext cx="119225" cy="119225"/>
                <a:chOff x="2225957" y="5973067"/>
                <a:chExt cx="119225" cy="119225"/>
              </a:xfrm>
            </p:grpSpPr>
            <p:sp>
              <p:nvSpPr>
                <p:cNvPr id="11" name="Oval 10">
                  <a:extLst>
                    <a:ext uri="{FF2B5EF4-FFF2-40B4-BE49-F238E27FC236}">
                      <a16:creationId xmlns:a16="http://schemas.microsoft.com/office/drawing/2014/main" id="{404BA7D2-CF9E-7C8A-4829-6A1D6B4CBAB9}"/>
                    </a:ext>
                  </a:extLst>
                </p:cNvPr>
                <p:cNvSpPr/>
                <p:nvPr/>
              </p:nvSpPr>
              <p:spPr>
                <a:xfrm>
                  <a:off x="2225957" y="5973067"/>
                  <a:ext cx="119225" cy="11922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JP"/>
                </a:p>
              </p:txBody>
            </p:sp>
            <p:sp>
              <p:nvSpPr>
                <p:cNvPr id="12" name="Oval 11">
                  <a:extLst>
                    <a:ext uri="{FF2B5EF4-FFF2-40B4-BE49-F238E27FC236}">
                      <a16:creationId xmlns:a16="http://schemas.microsoft.com/office/drawing/2014/main" id="{015B5A2D-823A-542B-B2D2-1F69AD6A1B1D}"/>
                    </a:ext>
                  </a:extLst>
                </p:cNvPr>
                <p:cNvSpPr/>
                <p:nvPr/>
              </p:nvSpPr>
              <p:spPr>
                <a:xfrm>
                  <a:off x="2268468" y="5979606"/>
                  <a:ext cx="62822" cy="6282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grpSp>
        </p:grpSp>
      </p:grpSp>
      <p:grpSp>
        <p:nvGrpSpPr>
          <p:cNvPr id="20" name="Group 19">
            <a:extLst>
              <a:ext uri="{FF2B5EF4-FFF2-40B4-BE49-F238E27FC236}">
                <a16:creationId xmlns:a16="http://schemas.microsoft.com/office/drawing/2014/main" id="{23E4CF7A-DAAD-AA93-9034-183BC9108321}"/>
              </a:ext>
            </a:extLst>
          </p:cNvPr>
          <p:cNvGrpSpPr/>
          <p:nvPr/>
        </p:nvGrpSpPr>
        <p:grpSpPr>
          <a:xfrm>
            <a:off x="6552779" y="3179665"/>
            <a:ext cx="1928559" cy="905193"/>
            <a:chOff x="4621956" y="3623149"/>
            <a:chExt cx="1928559" cy="905193"/>
          </a:xfrm>
        </p:grpSpPr>
        <p:grpSp>
          <p:nvGrpSpPr>
            <p:cNvPr id="21" name="Group 20">
              <a:extLst>
                <a:ext uri="{FF2B5EF4-FFF2-40B4-BE49-F238E27FC236}">
                  <a16:creationId xmlns:a16="http://schemas.microsoft.com/office/drawing/2014/main" id="{7F127428-2DCC-216F-8979-B58758D37A45}"/>
                </a:ext>
              </a:extLst>
            </p:cNvPr>
            <p:cNvGrpSpPr/>
            <p:nvPr/>
          </p:nvGrpSpPr>
          <p:grpSpPr>
            <a:xfrm>
              <a:off x="4621956" y="3623149"/>
              <a:ext cx="946657" cy="905193"/>
              <a:chOff x="1796543" y="5305959"/>
              <a:chExt cx="946657" cy="905193"/>
            </a:xfrm>
          </p:grpSpPr>
          <p:cxnSp>
            <p:nvCxnSpPr>
              <p:cNvPr id="23" name="Straight Connector 22">
                <a:extLst>
                  <a:ext uri="{FF2B5EF4-FFF2-40B4-BE49-F238E27FC236}">
                    <a16:creationId xmlns:a16="http://schemas.microsoft.com/office/drawing/2014/main" id="{400769F3-B20C-2B35-BF15-2380F7E19B19}"/>
                  </a:ext>
                </a:extLst>
              </p:cNvPr>
              <p:cNvCxnSpPr>
                <a:cxnSpLocks/>
              </p:cNvCxnSpPr>
              <p:nvPr/>
            </p:nvCxnSpPr>
            <p:spPr>
              <a:xfrm flipV="1">
                <a:off x="2209800" y="5305959"/>
                <a:ext cx="0" cy="570978"/>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BEE5484-8C1C-62E5-6410-A59CF8955CF0}"/>
                  </a:ext>
                </a:extLst>
              </p:cNvPr>
              <p:cNvCxnSpPr>
                <a:cxnSpLocks/>
              </p:cNvCxnSpPr>
              <p:nvPr/>
            </p:nvCxnSpPr>
            <p:spPr>
              <a:xfrm>
                <a:off x="2209800" y="5876938"/>
                <a:ext cx="533400" cy="0"/>
              </a:xfrm>
              <a:prstGeom prst="line">
                <a:avLst/>
              </a:prstGeom>
              <a:ln w="444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518B2D1-0AB3-929B-D04F-A4C4BCA6D6BD}"/>
                  </a:ext>
                </a:extLst>
              </p:cNvPr>
              <p:cNvCxnSpPr>
                <a:cxnSpLocks/>
              </p:cNvCxnSpPr>
              <p:nvPr/>
            </p:nvCxnSpPr>
            <p:spPr>
              <a:xfrm flipV="1">
                <a:off x="1796543" y="5876938"/>
                <a:ext cx="413257" cy="334214"/>
              </a:xfrm>
              <a:prstGeom prst="line">
                <a:avLst/>
              </a:prstGeom>
              <a:ln w="44450">
                <a:solidFill>
                  <a:srgbClr val="0432FF"/>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2796280D-2548-BED3-C236-5A15E10B4487}"/>
                </a:ext>
              </a:extLst>
            </p:cNvPr>
            <p:cNvSpPr txBox="1"/>
            <p:nvPr/>
          </p:nvSpPr>
          <p:spPr>
            <a:xfrm>
              <a:off x="5202133" y="3711475"/>
              <a:ext cx="1348382" cy="369332"/>
            </a:xfrm>
            <a:prstGeom prst="rect">
              <a:avLst/>
            </a:prstGeom>
            <a:noFill/>
          </p:spPr>
          <p:txBody>
            <a:bodyPr wrap="none" rtlCol="0">
              <a:spAutoFit/>
            </a:bodyPr>
            <a:lstStyle/>
            <a:p>
              <a:r>
                <a:rPr lang="en-US" dirty="0"/>
                <a:t>W</a:t>
              </a:r>
              <a:r>
                <a:rPr lang="en-JP" dirty="0"/>
                <a:t>orld origin</a:t>
              </a:r>
            </a:p>
          </p:txBody>
        </p:sp>
      </p:grpSp>
      <p:grpSp>
        <p:nvGrpSpPr>
          <p:cNvPr id="34" name="Group 33">
            <a:extLst>
              <a:ext uri="{FF2B5EF4-FFF2-40B4-BE49-F238E27FC236}">
                <a16:creationId xmlns:a16="http://schemas.microsoft.com/office/drawing/2014/main" id="{937469C5-B478-167D-AADA-7E3BE13C4032}"/>
              </a:ext>
            </a:extLst>
          </p:cNvPr>
          <p:cNvGrpSpPr/>
          <p:nvPr/>
        </p:nvGrpSpPr>
        <p:grpSpPr>
          <a:xfrm>
            <a:off x="6755931" y="4134470"/>
            <a:ext cx="1348162" cy="1348162"/>
            <a:chOff x="6755931" y="4134470"/>
            <a:chExt cx="860593" cy="860593"/>
          </a:xfrm>
        </p:grpSpPr>
        <p:sp>
          <p:nvSpPr>
            <p:cNvPr id="27" name="Cube 26">
              <a:extLst>
                <a:ext uri="{FF2B5EF4-FFF2-40B4-BE49-F238E27FC236}">
                  <a16:creationId xmlns:a16="http://schemas.microsoft.com/office/drawing/2014/main" id="{45AC3920-E4EF-D259-CEAE-A3A58A832692}"/>
                </a:ext>
              </a:extLst>
            </p:cNvPr>
            <p:cNvSpPr/>
            <p:nvPr/>
          </p:nvSpPr>
          <p:spPr>
            <a:xfrm>
              <a:off x="6755931" y="4134470"/>
              <a:ext cx="860593" cy="860593"/>
            </a:xfrm>
            <a:prstGeom prst="cub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30" name="Freeform 29">
              <a:extLst>
                <a:ext uri="{FF2B5EF4-FFF2-40B4-BE49-F238E27FC236}">
                  <a16:creationId xmlns:a16="http://schemas.microsoft.com/office/drawing/2014/main" id="{74620B9C-5E82-5F26-DBD1-DA306ED08900}"/>
                </a:ext>
              </a:extLst>
            </p:cNvPr>
            <p:cNvSpPr/>
            <p:nvPr/>
          </p:nvSpPr>
          <p:spPr>
            <a:xfrm>
              <a:off x="6810634" y="4476584"/>
              <a:ext cx="426202" cy="397566"/>
            </a:xfrm>
            <a:custGeom>
              <a:avLst/>
              <a:gdLst>
                <a:gd name="connsiteX0" fmla="*/ 186514 w 426202"/>
                <a:gd name="connsiteY0" fmla="*/ 111319 h 397566"/>
                <a:gd name="connsiteX1" fmla="*/ 218319 w 426202"/>
                <a:gd name="connsiteY1" fmla="*/ 7952 h 397566"/>
                <a:gd name="connsiteX2" fmla="*/ 242173 w 426202"/>
                <a:gd name="connsiteY2" fmla="*/ 0 h 397566"/>
                <a:gd name="connsiteX3" fmla="*/ 266027 w 426202"/>
                <a:gd name="connsiteY3" fmla="*/ 55659 h 397566"/>
                <a:gd name="connsiteX4" fmla="*/ 281929 w 426202"/>
                <a:gd name="connsiteY4" fmla="*/ 87465 h 397566"/>
                <a:gd name="connsiteX5" fmla="*/ 337589 w 426202"/>
                <a:gd name="connsiteY5" fmla="*/ 95416 h 397566"/>
                <a:gd name="connsiteX6" fmla="*/ 425053 w 426202"/>
                <a:gd name="connsiteY6" fmla="*/ 143124 h 397566"/>
                <a:gd name="connsiteX7" fmla="*/ 377345 w 426202"/>
                <a:gd name="connsiteY7" fmla="*/ 182880 h 397566"/>
                <a:gd name="connsiteX8" fmla="*/ 329637 w 426202"/>
                <a:gd name="connsiteY8" fmla="*/ 230588 h 397566"/>
                <a:gd name="connsiteX9" fmla="*/ 361443 w 426202"/>
                <a:gd name="connsiteY9" fmla="*/ 310101 h 397566"/>
                <a:gd name="connsiteX10" fmla="*/ 393248 w 426202"/>
                <a:gd name="connsiteY10" fmla="*/ 357809 h 397566"/>
                <a:gd name="connsiteX11" fmla="*/ 329637 w 426202"/>
                <a:gd name="connsiteY11" fmla="*/ 365760 h 397566"/>
                <a:gd name="connsiteX12" fmla="*/ 281929 w 426202"/>
                <a:gd name="connsiteY12" fmla="*/ 349858 h 397566"/>
                <a:gd name="connsiteX13" fmla="*/ 250124 w 426202"/>
                <a:gd name="connsiteY13" fmla="*/ 302150 h 397566"/>
                <a:gd name="connsiteX14" fmla="*/ 242173 w 426202"/>
                <a:gd name="connsiteY14" fmla="*/ 270345 h 397566"/>
                <a:gd name="connsiteX15" fmla="*/ 210368 w 426202"/>
                <a:gd name="connsiteY15" fmla="*/ 286247 h 397566"/>
                <a:gd name="connsiteX16" fmla="*/ 138806 w 426202"/>
                <a:gd name="connsiteY16" fmla="*/ 373712 h 397566"/>
                <a:gd name="connsiteX17" fmla="*/ 59293 w 426202"/>
                <a:gd name="connsiteY17" fmla="*/ 397566 h 397566"/>
                <a:gd name="connsiteX18" fmla="*/ 107001 w 426202"/>
                <a:gd name="connsiteY18" fmla="*/ 278296 h 397566"/>
                <a:gd name="connsiteX19" fmla="*/ 130855 w 426202"/>
                <a:gd name="connsiteY19" fmla="*/ 254442 h 397566"/>
                <a:gd name="connsiteX20" fmla="*/ 138806 w 426202"/>
                <a:gd name="connsiteY20" fmla="*/ 230588 h 397566"/>
                <a:gd name="connsiteX21" fmla="*/ 75196 w 426202"/>
                <a:gd name="connsiteY21" fmla="*/ 198783 h 397566"/>
                <a:gd name="connsiteX22" fmla="*/ 35439 w 426202"/>
                <a:gd name="connsiteY22" fmla="*/ 166978 h 397566"/>
                <a:gd name="connsiteX23" fmla="*/ 3634 w 426202"/>
                <a:gd name="connsiteY23" fmla="*/ 119270 h 397566"/>
                <a:gd name="connsiteX24" fmla="*/ 83147 w 426202"/>
                <a:gd name="connsiteY24" fmla="*/ 127221 h 397566"/>
                <a:gd name="connsiteX25" fmla="*/ 186514 w 426202"/>
                <a:gd name="connsiteY25" fmla="*/ 111319 h 39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6202" h="397566">
                  <a:moveTo>
                    <a:pt x="186514" y="111319"/>
                  </a:moveTo>
                  <a:cubicBezTo>
                    <a:pt x="209043" y="91441"/>
                    <a:pt x="177155" y="35395"/>
                    <a:pt x="218319" y="7952"/>
                  </a:cubicBezTo>
                  <a:cubicBezTo>
                    <a:pt x="225293" y="3303"/>
                    <a:pt x="234222" y="2651"/>
                    <a:pt x="242173" y="0"/>
                  </a:cubicBezTo>
                  <a:cubicBezTo>
                    <a:pt x="250124" y="18553"/>
                    <a:pt x="257674" y="37283"/>
                    <a:pt x="266027" y="55659"/>
                  </a:cubicBezTo>
                  <a:cubicBezTo>
                    <a:pt x="270932" y="66450"/>
                    <a:pt x="271567" y="81709"/>
                    <a:pt x="281929" y="87465"/>
                  </a:cubicBezTo>
                  <a:cubicBezTo>
                    <a:pt x="298312" y="96567"/>
                    <a:pt x="319036" y="92766"/>
                    <a:pt x="337589" y="95416"/>
                  </a:cubicBezTo>
                  <a:cubicBezTo>
                    <a:pt x="366744" y="111319"/>
                    <a:pt x="411311" y="112891"/>
                    <a:pt x="425053" y="143124"/>
                  </a:cubicBezTo>
                  <a:cubicBezTo>
                    <a:pt x="433619" y="161969"/>
                    <a:pt x="391982" y="168243"/>
                    <a:pt x="377345" y="182880"/>
                  </a:cubicBezTo>
                  <a:cubicBezTo>
                    <a:pt x="318170" y="242055"/>
                    <a:pt x="385853" y="193112"/>
                    <a:pt x="329637" y="230588"/>
                  </a:cubicBezTo>
                  <a:cubicBezTo>
                    <a:pt x="340239" y="257092"/>
                    <a:pt x="348677" y="284569"/>
                    <a:pt x="361443" y="310101"/>
                  </a:cubicBezTo>
                  <a:cubicBezTo>
                    <a:pt x="369990" y="327196"/>
                    <a:pt x="402731" y="341215"/>
                    <a:pt x="393248" y="357809"/>
                  </a:cubicBezTo>
                  <a:cubicBezTo>
                    <a:pt x="382646" y="376362"/>
                    <a:pt x="350841" y="363110"/>
                    <a:pt x="329637" y="365760"/>
                  </a:cubicBezTo>
                  <a:cubicBezTo>
                    <a:pt x="313734" y="360459"/>
                    <a:pt x="296582" y="357999"/>
                    <a:pt x="281929" y="349858"/>
                  </a:cubicBezTo>
                  <a:cubicBezTo>
                    <a:pt x="259268" y="337268"/>
                    <a:pt x="256326" y="323858"/>
                    <a:pt x="250124" y="302150"/>
                  </a:cubicBezTo>
                  <a:cubicBezTo>
                    <a:pt x="247122" y="291643"/>
                    <a:pt x="244823" y="280947"/>
                    <a:pt x="242173" y="270345"/>
                  </a:cubicBezTo>
                  <a:cubicBezTo>
                    <a:pt x="231571" y="275646"/>
                    <a:pt x="218749" y="277866"/>
                    <a:pt x="210368" y="286247"/>
                  </a:cubicBezTo>
                  <a:cubicBezTo>
                    <a:pt x="164466" y="332149"/>
                    <a:pt x="195707" y="337503"/>
                    <a:pt x="138806" y="373712"/>
                  </a:cubicBezTo>
                  <a:cubicBezTo>
                    <a:pt x="126285" y="381680"/>
                    <a:pt x="77663" y="392973"/>
                    <a:pt x="59293" y="397566"/>
                  </a:cubicBezTo>
                  <a:cubicBezTo>
                    <a:pt x="73950" y="353595"/>
                    <a:pt x="78250" y="312796"/>
                    <a:pt x="107001" y="278296"/>
                  </a:cubicBezTo>
                  <a:cubicBezTo>
                    <a:pt x="114200" y="269657"/>
                    <a:pt x="122904" y="262393"/>
                    <a:pt x="130855" y="254442"/>
                  </a:cubicBezTo>
                  <a:cubicBezTo>
                    <a:pt x="133505" y="246491"/>
                    <a:pt x="144733" y="236515"/>
                    <a:pt x="138806" y="230588"/>
                  </a:cubicBezTo>
                  <a:cubicBezTo>
                    <a:pt x="122043" y="213825"/>
                    <a:pt x="95385" y="211207"/>
                    <a:pt x="75196" y="198783"/>
                  </a:cubicBezTo>
                  <a:cubicBezTo>
                    <a:pt x="60742" y="189889"/>
                    <a:pt x="46792" y="179593"/>
                    <a:pt x="35439" y="166978"/>
                  </a:cubicBezTo>
                  <a:cubicBezTo>
                    <a:pt x="22653" y="152772"/>
                    <a:pt x="-11049" y="131506"/>
                    <a:pt x="3634" y="119270"/>
                  </a:cubicBezTo>
                  <a:cubicBezTo>
                    <a:pt x="24097" y="102218"/>
                    <a:pt x="56643" y="124571"/>
                    <a:pt x="83147" y="127221"/>
                  </a:cubicBezTo>
                  <a:cubicBezTo>
                    <a:pt x="175890" y="118790"/>
                    <a:pt x="163985" y="131197"/>
                    <a:pt x="186514" y="111319"/>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31" name="Freeform 30">
              <a:extLst>
                <a:ext uri="{FF2B5EF4-FFF2-40B4-BE49-F238E27FC236}">
                  <a16:creationId xmlns:a16="http://schemas.microsoft.com/office/drawing/2014/main" id="{E5E8B05C-A14F-86D2-A3EC-4F83E53B0C24}"/>
                </a:ext>
              </a:extLst>
            </p:cNvPr>
            <p:cNvSpPr/>
            <p:nvPr/>
          </p:nvSpPr>
          <p:spPr>
            <a:xfrm>
              <a:off x="7482177" y="4402878"/>
              <a:ext cx="39757" cy="256586"/>
            </a:xfrm>
            <a:custGeom>
              <a:avLst/>
              <a:gdLst>
                <a:gd name="connsiteX0" fmla="*/ 0 w 39757"/>
                <a:gd name="connsiteY0" fmla="*/ 81658 h 256586"/>
                <a:gd name="connsiteX1" fmla="*/ 7952 w 39757"/>
                <a:gd name="connsiteY1" fmla="*/ 2145 h 256586"/>
                <a:gd name="connsiteX2" fmla="*/ 23854 w 39757"/>
                <a:gd name="connsiteY2" fmla="*/ 33950 h 256586"/>
                <a:gd name="connsiteX3" fmla="*/ 39757 w 39757"/>
                <a:gd name="connsiteY3" fmla="*/ 73706 h 256586"/>
                <a:gd name="connsiteX4" fmla="*/ 31806 w 39757"/>
                <a:gd name="connsiteY4" fmla="*/ 169122 h 256586"/>
                <a:gd name="connsiteX5" fmla="*/ 7952 w 39757"/>
                <a:gd name="connsiteY5" fmla="*/ 185025 h 256586"/>
                <a:gd name="connsiteX6" fmla="*/ 23854 w 39757"/>
                <a:gd name="connsiteY6" fmla="*/ 224781 h 256586"/>
                <a:gd name="connsiteX7" fmla="*/ 31806 w 39757"/>
                <a:gd name="connsiteY7" fmla="*/ 256586 h 25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57" h="256586">
                  <a:moveTo>
                    <a:pt x="0" y="81658"/>
                  </a:moveTo>
                  <a:cubicBezTo>
                    <a:pt x="2651" y="55154"/>
                    <a:pt x="-3960" y="25969"/>
                    <a:pt x="7952" y="2145"/>
                  </a:cubicBezTo>
                  <a:cubicBezTo>
                    <a:pt x="13253" y="-8457"/>
                    <a:pt x="19040" y="23119"/>
                    <a:pt x="23854" y="33950"/>
                  </a:cubicBezTo>
                  <a:cubicBezTo>
                    <a:pt x="29651" y="46993"/>
                    <a:pt x="34456" y="60454"/>
                    <a:pt x="39757" y="73706"/>
                  </a:cubicBezTo>
                  <a:cubicBezTo>
                    <a:pt x="37107" y="105511"/>
                    <a:pt x="40574" y="138434"/>
                    <a:pt x="31806" y="169122"/>
                  </a:cubicBezTo>
                  <a:cubicBezTo>
                    <a:pt x="29181" y="178311"/>
                    <a:pt x="9304" y="175565"/>
                    <a:pt x="7952" y="185025"/>
                  </a:cubicBezTo>
                  <a:cubicBezTo>
                    <a:pt x="5933" y="199154"/>
                    <a:pt x="19340" y="211241"/>
                    <a:pt x="23854" y="224781"/>
                  </a:cubicBezTo>
                  <a:cubicBezTo>
                    <a:pt x="27310" y="235148"/>
                    <a:pt x="31806" y="256586"/>
                    <a:pt x="31806" y="25658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32" name="Freeform 31">
              <a:extLst>
                <a:ext uri="{FF2B5EF4-FFF2-40B4-BE49-F238E27FC236}">
                  <a16:creationId xmlns:a16="http://schemas.microsoft.com/office/drawing/2014/main" id="{C839E496-F260-5D2E-34A4-A6AB9611D79A}"/>
                </a:ext>
              </a:extLst>
            </p:cNvPr>
            <p:cNvSpPr/>
            <p:nvPr/>
          </p:nvSpPr>
          <p:spPr>
            <a:xfrm>
              <a:off x="7481839" y="4715123"/>
              <a:ext cx="42779" cy="70172"/>
            </a:xfrm>
            <a:custGeom>
              <a:avLst/>
              <a:gdLst>
                <a:gd name="connsiteX0" fmla="*/ 32144 w 42779"/>
                <a:gd name="connsiteY0" fmla="*/ 7952 h 70172"/>
                <a:gd name="connsiteX1" fmla="*/ 338 w 42779"/>
                <a:gd name="connsiteY1" fmla="*/ 63611 h 70172"/>
                <a:gd name="connsiteX2" fmla="*/ 40095 w 42779"/>
                <a:gd name="connsiteY2" fmla="*/ 55660 h 70172"/>
                <a:gd name="connsiteX3" fmla="*/ 32144 w 42779"/>
                <a:gd name="connsiteY3" fmla="*/ 0 h 70172"/>
                <a:gd name="connsiteX4" fmla="*/ 32144 w 42779"/>
                <a:gd name="connsiteY4" fmla="*/ 7952 h 7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79" h="70172">
                  <a:moveTo>
                    <a:pt x="32144" y="7952"/>
                  </a:moveTo>
                  <a:cubicBezTo>
                    <a:pt x="21542" y="26505"/>
                    <a:pt x="-3175" y="42533"/>
                    <a:pt x="338" y="63611"/>
                  </a:cubicBezTo>
                  <a:cubicBezTo>
                    <a:pt x="2560" y="76942"/>
                    <a:pt x="34051" y="67748"/>
                    <a:pt x="40095" y="55660"/>
                  </a:cubicBezTo>
                  <a:cubicBezTo>
                    <a:pt x="48477" y="38897"/>
                    <a:pt x="34794" y="18553"/>
                    <a:pt x="32144" y="0"/>
                  </a:cubicBezTo>
                  <a:lnTo>
                    <a:pt x="32144" y="7952"/>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grpSp>
      <p:grpSp>
        <p:nvGrpSpPr>
          <p:cNvPr id="35" name="Group 34">
            <a:extLst>
              <a:ext uri="{FF2B5EF4-FFF2-40B4-BE49-F238E27FC236}">
                <a16:creationId xmlns:a16="http://schemas.microsoft.com/office/drawing/2014/main" id="{5F1F7CB2-3700-E1FC-9865-D79A7EBD5717}"/>
              </a:ext>
            </a:extLst>
          </p:cNvPr>
          <p:cNvGrpSpPr/>
          <p:nvPr/>
        </p:nvGrpSpPr>
        <p:grpSpPr>
          <a:xfrm>
            <a:off x="3243680" y="4712214"/>
            <a:ext cx="1134316" cy="1134316"/>
            <a:chOff x="6755931" y="4134470"/>
            <a:chExt cx="860593" cy="860593"/>
          </a:xfrm>
          <a:scene3d>
            <a:camera prst="isometricOffAxis1Left"/>
            <a:lightRig rig="threePt" dir="t"/>
          </a:scene3d>
        </p:grpSpPr>
        <p:sp>
          <p:nvSpPr>
            <p:cNvPr id="36" name="Cube 35">
              <a:extLst>
                <a:ext uri="{FF2B5EF4-FFF2-40B4-BE49-F238E27FC236}">
                  <a16:creationId xmlns:a16="http://schemas.microsoft.com/office/drawing/2014/main" id="{FD1E3B9F-7E09-2A53-3D0F-FB6F9FF861DA}"/>
                </a:ext>
              </a:extLst>
            </p:cNvPr>
            <p:cNvSpPr/>
            <p:nvPr/>
          </p:nvSpPr>
          <p:spPr>
            <a:xfrm>
              <a:off x="6755931" y="4134470"/>
              <a:ext cx="860593" cy="860593"/>
            </a:xfrm>
            <a:prstGeom prst="cub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37" name="Freeform 36">
              <a:extLst>
                <a:ext uri="{FF2B5EF4-FFF2-40B4-BE49-F238E27FC236}">
                  <a16:creationId xmlns:a16="http://schemas.microsoft.com/office/drawing/2014/main" id="{24F40FE3-86AE-7731-BE19-840DB6CDC039}"/>
                </a:ext>
              </a:extLst>
            </p:cNvPr>
            <p:cNvSpPr/>
            <p:nvPr/>
          </p:nvSpPr>
          <p:spPr>
            <a:xfrm>
              <a:off x="6810634" y="4476584"/>
              <a:ext cx="426202" cy="397566"/>
            </a:xfrm>
            <a:custGeom>
              <a:avLst/>
              <a:gdLst>
                <a:gd name="connsiteX0" fmla="*/ 186514 w 426202"/>
                <a:gd name="connsiteY0" fmla="*/ 111319 h 397566"/>
                <a:gd name="connsiteX1" fmla="*/ 218319 w 426202"/>
                <a:gd name="connsiteY1" fmla="*/ 7952 h 397566"/>
                <a:gd name="connsiteX2" fmla="*/ 242173 w 426202"/>
                <a:gd name="connsiteY2" fmla="*/ 0 h 397566"/>
                <a:gd name="connsiteX3" fmla="*/ 266027 w 426202"/>
                <a:gd name="connsiteY3" fmla="*/ 55659 h 397566"/>
                <a:gd name="connsiteX4" fmla="*/ 281929 w 426202"/>
                <a:gd name="connsiteY4" fmla="*/ 87465 h 397566"/>
                <a:gd name="connsiteX5" fmla="*/ 337589 w 426202"/>
                <a:gd name="connsiteY5" fmla="*/ 95416 h 397566"/>
                <a:gd name="connsiteX6" fmla="*/ 425053 w 426202"/>
                <a:gd name="connsiteY6" fmla="*/ 143124 h 397566"/>
                <a:gd name="connsiteX7" fmla="*/ 377345 w 426202"/>
                <a:gd name="connsiteY7" fmla="*/ 182880 h 397566"/>
                <a:gd name="connsiteX8" fmla="*/ 329637 w 426202"/>
                <a:gd name="connsiteY8" fmla="*/ 230588 h 397566"/>
                <a:gd name="connsiteX9" fmla="*/ 361443 w 426202"/>
                <a:gd name="connsiteY9" fmla="*/ 310101 h 397566"/>
                <a:gd name="connsiteX10" fmla="*/ 393248 w 426202"/>
                <a:gd name="connsiteY10" fmla="*/ 357809 h 397566"/>
                <a:gd name="connsiteX11" fmla="*/ 329637 w 426202"/>
                <a:gd name="connsiteY11" fmla="*/ 365760 h 397566"/>
                <a:gd name="connsiteX12" fmla="*/ 281929 w 426202"/>
                <a:gd name="connsiteY12" fmla="*/ 349858 h 397566"/>
                <a:gd name="connsiteX13" fmla="*/ 250124 w 426202"/>
                <a:gd name="connsiteY13" fmla="*/ 302150 h 397566"/>
                <a:gd name="connsiteX14" fmla="*/ 242173 w 426202"/>
                <a:gd name="connsiteY14" fmla="*/ 270345 h 397566"/>
                <a:gd name="connsiteX15" fmla="*/ 210368 w 426202"/>
                <a:gd name="connsiteY15" fmla="*/ 286247 h 397566"/>
                <a:gd name="connsiteX16" fmla="*/ 138806 w 426202"/>
                <a:gd name="connsiteY16" fmla="*/ 373712 h 397566"/>
                <a:gd name="connsiteX17" fmla="*/ 59293 w 426202"/>
                <a:gd name="connsiteY17" fmla="*/ 397566 h 397566"/>
                <a:gd name="connsiteX18" fmla="*/ 107001 w 426202"/>
                <a:gd name="connsiteY18" fmla="*/ 278296 h 397566"/>
                <a:gd name="connsiteX19" fmla="*/ 130855 w 426202"/>
                <a:gd name="connsiteY19" fmla="*/ 254442 h 397566"/>
                <a:gd name="connsiteX20" fmla="*/ 138806 w 426202"/>
                <a:gd name="connsiteY20" fmla="*/ 230588 h 397566"/>
                <a:gd name="connsiteX21" fmla="*/ 75196 w 426202"/>
                <a:gd name="connsiteY21" fmla="*/ 198783 h 397566"/>
                <a:gd name="connsiteX22" fmla="*/ 35439 w 426202"/>
                <a:gd name="connsiteY22" fmla="*/ 166978 h 397566"/>
                <a:gd name="connsiteX23" fmla="*/ 3634 w 426202"/>
                <a:gd name="connsiteY23" fmla="*/ 119270 h 397566"/>
                <a:gd name="connsiteX24" fmla="*/ 83147 w 426202"/>
                <a:gd name="connsiteY24" fmla="*/ 127221 h 397566"/>
                <a:gd name="connsiteX25" fmla="*/ 186514 w 426202"/>
                <a:gd name="connsiteY25" fmla="*/ 111319 h 397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6202" h="397566">
                  <a:moveTo>
                    <a:pt x="186514" y="111319"/>
                  </a:moveTo>
                  <a:cubicBezTo>
                    <a:pt x="209043" y="91441"/>
                    <a:pt x="177155" y="35395"/>
                    <a:pt x="218319" y="7952"/>
                  </a:cubicBezTo>
                  <a:cubicBezTo>
                    <a:pt x="225293" y="3303"/>
                    <a:pt x="234222" y="2651"/>
                    <a:pt x="242173" y="0"/>
                  </a:cubicBezTo>
                  <a:cubicBezTo>
                    <a:pt x="250124" y="18553"/>
                    <a:pt x="257674" y="37283"/>
                    <a:pt x="266027" y="55659"/>
                  </a:cubicBezTo>
                  <a:cubicBezTo>
                    <a:pt x="270932" y="66450"/>
                    <a:pt x="271567" y="81709"/>
                    <a:pt x="281929" y="87465"/>
                  </a:cubicBezTo>
                  <a:cubicBezTo>
                    <a:pt x="298312" y="96567"/>
                    <a:pt x="319036" y="92766"/>
                    <a:pt x="337589" y="95416"/>
                  </a:cubicBezTo>
                  <a:cubicBezTo>
                    <a:pt x="366744" y="111319"/>
                    <a:pt x="411311" y="112891"/>
                    <a:pt x="425053" y="143124"/>
                  </a:cubicBezTo>
                  <a:cubicBezTo>
                    <a:pt x="433619" y="161969"/>
                    <a:pt x="391982" y="168243"/>
                    <a:pt x="377345" y="182880"/>
                  </a:cubicBezTo>
                  <a:cubicBezTo>
                    <a:pt x="318170" y="242055"/>
                    <a:pt x="385853" y="193112"/>
                    <a:pt x="329637" y="230588"/>
                  </a:cubicBezTo>
                  <a:cubicBezTo>
                    <a:pt x="340239" y="257092"/>
                    <a:pt x="348677" y="284569"/>
                    <a:pt x="361443" y="310101"/>
                  </a:cubicBezTo>
                  <a:cubicBezTo>
                    <a:pt x="369990" y="327196"/>
                    <a:pt x="402731" y="341215"/>
                    <a:pt x="393248" y="357809"/>
                  </a:cubicBezTo>
                  <a:cubicBezTo>
                    <a:pt x="382646" y="376362"/>
                    <a:pt x="350841" y="363110"/>
                    <a:pt x="329637" y="365760"/>
                  </a:cubicBezTo>
                  <a:cubicBezTo>
                    <a:pt x="313734" y="360459"/>
                    <a:pt x="296582" y="357999"/>
                    <a:pt x="281929" y="349858"/>
                  </a:cubicBezTo>
                  <a:cubicBezTo>
                    <a:pt x="259268" y="337268"/>
                    <a:pt x="256326" y="323858"/>
                    <a:pt x="250124" y="302150"/>
                  </a:cubicBezTo>
                  <a:cubicBezTo>
                    <a:pt x="247122" y="291643"/>
                    <a:pt x="244823" y="280947"/>
                    <a:pt x="242173" y="270345"/>
                  </a:cubicBezTo>
                  <a:cubicBezTo>
                    <a:pt x="231571" y="275646"/>
                    <a:pt x="218749" y="277866"/>
                    <a:pt x="210368" y="286247"/>
                  </a:cubicBezTo>
                  <a:cubicBezTo>
                    <a:pt x="164466" y="332149"/>
                    <a:pt x="195707" y="337503"/>
                    <a:pt x="138806" y="373712"/>
                  </a:cubicBezTo>
                  <a:cubicBezTo>
                    <a:pt x="126285" y="381680"/>
                    <a:pt x="77663" y="392973"/>
                    <a:pt x="59293" y="397566"/>
                  </a:cubicBezTo>
                  <a:cubicBezTo>
                    <a:pt x="73950" y="353595"/>
                    <a:pt x="78250" y="312796"/>
                    <a:pt x="107001" y="278296"/>
                  </a:cubicBezTo>
                  <a:cubicBezTo>
                    <a:pt x="114200" y="269657"/>
                    <a:pt x="122904" y="262393"/>
                    <a:pt x="130855" y="254442"/>
                  </a:cubicBezTo>
                  <a:cubicBezTo>
                    <a:pt x="133505" y="246491"/>
                    <a:pt x="144733" y="236515"/>
                    <a:pt x="138806" y="230588"/>
                  </a:cubicBezTo>
                  <a:cubicBezTo>
                    <a:pt x="122043" y="213825"/>
                    <a:pt x="95385" y="211207"/>
                    <a:pt x="75196" y="198783"/>
                  </a:cubicBezTo>
                  <a:cubicBezTo>
                    <a:pt x="60742" y="189889"/>
                    <a:pt x="46792" y="179593"/>
                    <a:pt x="35439" y="166978"/>
                  </a:cubicBezTo>
                  <a:cubicBezTo>
                    <a:pt x="22653" y="152772"/>
                    <a:pt x="-11049" y="131506"/>
                    <a:pt x="3634" y="119270"/>
                  </a:cubicBezTo>
                  <a:cubicBezTo>
                    <a:pt x="24097" y="102218"/>
                    <a:pt x="56643" y="124571"/>
                    <a:pt x="83147" y="127221"/>
                  </a:cubicBezTo>
                  <a:cubicBezTo>
                    <a:pt x="175890" y="118790"/>
                    <a:pt x="163985" y="131197"/>
                    <a:pt x="186514" y="111319"/>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38" name="Freeform 37">
              <a:extLst>
                <a:ext uri="{FF2B5EF4-FFF2-40B4-BE49-F238E27FC236}">
                  <a16:creationId xmlns:a16="http://schemas.microsoft.com/office/drawing/2014/main" id="{75EEDCFA-B39E-8509-4B74-714E2F4C1095}"/>
                </a:ext>
              </a:extLst>
            </p:cNvPr>
            <p:cNvSpPr/>
            <p:nvPr/>
          </p:nvSpPr>
          <p:spPr>
            <a:xfrm>
              <a:off x="7482177" y="4402878"/>
              <a:ext cx="39757" cy="256586"/>
            </a:xfrm>
            <a:custGeom>
              <a:avLst/>
              <a:gdLst>
                <a:gd name="connsiteX0" fmla="*/ 0 w 39757"/>
                <a:gd name="connsiteY0" fmla="*/ 81658 h 256586"/>
                <a:gd name="connsiteX1" fmla="*/ 7952 w 39757"/>
                <a:gd name="connsiteY1" fmla="*/ 2145 h 256586"/>
                <a:gd name="connsiteX2" fmla="*/ 23854 w 39757"/>
                <a:gd name="connsiteY2" fmla="*/ 33950 h 256586"/>
                <a:gd name="connsiteX3" fmla="*/ 39757 w 39757"/>
                <a:gd name="connsiteY3" fmla="*/ 73706 h 256586"/>
                <a:gd name="connsiteX4" fmla="*/ 31806 w 39757"/>
                <a:gd name="connsiteY4" fmla="*/ 169122 h 256586"/>
                <a:gd name="connsiteX5" fmla="*/ 7952 w 39757"/>
                <a:gd name="connsiteY5" fmla="*/ 185025 h 256586"/>
                <a:gd name="connsiteX6" fmla="*/ 23854 w 39757"/>
                <a:gd name="connsiteY6" fmla="*/ 224781 h 256586"/>
                <a:gd name="connsiteX7" fmla="*/ 31806 w 39757"/>
                <a:gd name="connsiteY7" fmla="*/ 256586 h 25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57" h="256586">
                  <a:moveTo>
                    <a:pt x="0" y="81658"/>
                  </a:moveTo>
                  <a:cubicBezTo>
                    <a:pt x="2651" y="55154"/>
                    <a:pt x="-3960" y="25969"/>
                    <a:pt x="7952" y="2145"/>
                  </a:cubicBezTo>
                  <a:cubicBezTo>
                    <a:pt x="13253" y="-8457"/>
                    <a:pt x="19040" y="23119"/>
                    <a:pt x="23854" y="33950"/>
                  </a:cubicBezTo>
                  <a:cubicBezTo>
                    <a:pt x="29651" y="46993"/>
                    <a:pt x="34456" y="60454"/>
                    <a:pt x="39757" y="73706"/>
                  </a:cubicBezTo>
                  <a:cubicBezTo>
                    <a:pt x="37107" y="105511"/>
                    <a:pt x="40574" y="138434"/>
                    <a:pt x="31806" y="169122"/>
                  </a:cubicBezTo>
                  <a:cubicBezTo>
                    <a:pt x="29181" y="178311"/>
                    <a:pt x="9304" y="175565"/>
                    <a:pt x="7952" y="185025"/>
                  </a:cubicBezTo>
                  <a:cubicBezTo>
                    <a:pt x="5933" y="199154"/>
                    <a:pt x="19340" y="211241"/>
                    <a:pt x="23854" y="224781"/>
                  </a:cubicBezTo>
                  <a:cubicBezTo>
                    <a:pt x="27310" y="235148"/>
                    <a:pt x="31806" y="256586"/>
                    <a:pt x="31806" y="256586"/>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39" name="Freeform 38">
              <a:extLst>
                <a:ext uri="{FF2B5EF4-FFF2-40B4-BE49-F238E27FC236}">
                  <a16:creationId xmlns:a16="http://schemas.microsoft.com/office/drawing/2014/main" id="{14FEAD14-2B31-D890-AEDA-14F7076BEDEC}"/>
                </a:ext>
              </a:extLst>
            </p:cNvPr>
            <p:cNvSpPr/>
            <p:nvPr/>
          </p:nvSpPr>
          <p:spPr>
            <a:xfrm>
              <a:off x="7481839" y="4715123"/>
              <a:ext cx="42779" cy="70172"/>
            </a:xfrm>
            <a:custGeom>
              <a:avLst/>
              <a:gdLst>
                <a:gd name="connsiteX0" fmla="*/ 32144 w 42779"/>
                <a:gd name="connsiteY0" fmla="*/ 7952 h 70172"/>
                <a:gd name="connsiteX1" fmla="*/ 338 w 42779"/>
                <a:gd name="connsiteY1" fmla="*/ 63611 h 70172"/>
                <a:gd name="connsiteX2" fmla="*/ 40095 w 42779"/>
                <a:gd name="connsiteY2" fmla="*/ 55660 h 70172"/>
                <a:gd name="connsiteX3" fmla="*/ 32144 w 42779"/>
                <a:gd name="connsiteY3" fmla="*/ 0 h 70172"/>
                <a:gd name="connsiteX4" fmla="*/ 32144 w 42779"/>
                <a:gd name="connsiteY4" fmla="*/ 7952 h 70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79" h="70172">
                  <a:moveTo>
                    <a:pt x="32144" y="7952"/>
                  </a:moveTo>
                  <a:cubicBezTo>
                    <a:pt x="21542" y="26505"/>
                    <a:pt x="-3175" y="42533"/>
                    <a:pt x="338" y="63611"/>
                  </a:cubicBezTo>
                  <a:cubicBezTo>
                    <a:pt x="2560" y="76942"/>
                    <a:pt x="34051" y="67748"/>
                    <a:pt x="40095" y="55660"/>
                  </a:cubicBezTo>
                  <a:cubicBezTo>
                    <a:pt x="48477" y="38897"/>
                    <a:pt x="34794" y="18553"/>
                    <a:pt x="32144" y="0"/>
                  </a:cubicBezTo>
                  <a:lnTo>
                    <a:pt x="32144" y="7952"/>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grpSp>
      <p:sp>
        <p:nvSpPr>
          <p:cNvPr id="40" name="Oval 39">
            <a:extLst>
              <a:ext uri="{FF2B5EF4-FFF2-40B4-BE49-F238E27FC236}">
                <a16:creationId xmlns:a16="http://schemas.microsoft.com/office/drawing/2014/main" id="{25B13B86-E960-70DD-F4E0-BBECDAE4C894}"/>
              </a:ext>
            </a:extLst>
          </p:cNvPr>
          <p:cNvSpPr/>
          <p:nvPr/>
        </p:nvSpPr>
        <p:spPr>
          <a:xfrm>
            <a:off x="6675860" y="4393110"/>
            <a:ext cx="178447" cy="178447"/>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41" name="Oval 40">
            <a:extLst>
              <a:ext uri="{FF2B5EF4-FFF2-40B4-BE49-F238E27FC236}">
                <a16:creationId xmlns:a16="http://schemas.microsoft.com/office/drawing/2014/main" id="{8A5B0231-02FF-708A-C2C9-3B3E10BA5D52}"/>
              </a:ext>
            </a:extLst>
          </p:cNvPr>
          <p:cNvSpPr/>
          <p:nvPr/>
        </p:nvSpPr>
        <p:spPr>
          <a:xfrm>
            <a:off x="3499236" y="4793478"/>
            <a:ext cx="178447" cy="178447"/>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42" name="TextBox 41">
            <a:extLst>
              <a:ext uri="{FF2B5EF4-FFF2-40B4-BE49-F238E27FC236}">
                <a16:creationId xmlns:a16="http://schemas.microsoft.com/office/drawing/2014/main" id="{A0CA410D-A133-BCDF-8292-3F4042D671F2}"/>
              </a:ext>
            </a:extLst>
          </p:cNvPr>
          <p:cNvSpPr txBox="1"/>
          <p:nvPr/>
        </p:nvSpPr>
        <p:spPr>
          <a:xfrm>
            <a:off x="5637634" y="5875719"/>
            <a:ext cx="3521125" cy="830997"/>
          </a:xfrm>
          <a:prstGeom prst="rect">
            <a:avLst/>
          </a:prstGeom>
          <a:noFill/>
        </p:spPr>
        <p:txBody>
          <a:bodyPr wrap="square" rtlCol="0">
            <a:spAutoFit/>
          </a:bodyPr>
          <a:lstStyle/>
          <a:p>
            <a:r>
              <a:rPr lang="en-JP" sz="2400" dirty="0"/>
              <a:t>Only have to do it once if the cameras are static</a:t>
            </a:r>
          </a:p>
        </p:txBody>
      </p:sp>
    </p:spTree>
    <p:extLst>
      <p:ext uri="{BB962C8B-B14F-4D97-AF65-F5344CB8AC3E}">
        <p14:creationId xmlns:p14="http://schemas.microsoft.com/office/powerpoint/2010/main" val="139456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0" grpId="0" animBg="1"/>
      <p:bldP spid="41" grpId="0" animBg="1"/>
      <p:bldP spid="42" grpId="0"/>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7874" name="Title 1"/>
          <p:cNvSpPr>
            <a:spLocks noGrp="1"/>
          </p:cNvSpPr>
          <p:nvPr>
            <p:ph type="title"/>
          </p:nvPr>
        </p:nvSpPr>
        <p:spPr/>
        <p:txBody>
          <a:bodyPr/>
          <a:lstStyle/>
          <a:p>
            <a:pPr eaLnBrk="1" hangingPunct="1"/>
            <a:r>
              <a:rPr lang="en-US" altLang="en-US"/>
              <a:t>2. Two-frame reconstruction</a:t>
            </a:r>
          </a:p>
        </p:txBody>
      </p:sp>
      <p:sp>
        <p:nvSpPr>
          <p:cNvPr id="3" name="Content Placeholder 2"/>
          <p:cNvSpPr>
            <a:spLocks noGrp="1"/>
          </p:cNvSpPr>
          <p:nvPr>
            <p:ph idx="1"/>
          </p:nvPr>
        </p:nvSpPr>
        <p:spPr>
          <a:xfrm>
            <a:off x="457200" y="1474790"/>
            <a:ext cx="8229600" cy="4776787"/>
          </a:xfrm>
        </p:spPr>
        <p:txBody>
          <a:bodyPr/>
          <a:lstStyle/>
          <a:p>
            <a:pPr eaLnBrk="1" hangingPunct="1"/>
            <a:r>
              <a:rPr lang="en-US" altLang="en-US"/>
              <a:t>Input: two images with correspondence</a:t>
            </a:r>
          </a:p>
          <a:p>
            <a:pPr eaLnBrk="1" hangingPunct="1"/>
            <a:r>
              <a:rPr lang="en-US" altLang="en-US"/>
              <a:t>Output: camera parameters, 3D points</a:t>
            </a:r>
          </a:p>
          <a:p>
            <a:pPr eaLnBrk="1" hangingPunct="1"/>
            <a:endParaRPr lang="en-US" altLang="en-US"/>
          </a:p>
          <a:p>
            <a:pPr eaLnBrk="1" hangingPunct="1"/>
            <a:r>
              <a:rPr lang="en-US" altLang="en-US"/>
              <a:t>In general, there can be ambiguities if the cameras are uncalibrated (camera intrinsics are unknown)</a:t>
            </a:r>
          </a:p>
          <a:p>
            <a:pPr eaLnBrk="1" hangingPunct="1"/>
            <a:r>
              <a:rPr lang="en-US" altLang="en-US"/>
              <a:t>Usually assume that the only intrinsic parameter is an unknown focal length</a:t>
            </a:r>
          </a:p>
        </p:txBody>
      </p:sp>
    </p:spTree>
    <p:extLst>
      <p:ext uri="{BB962C8B-B14F-4D97-AF65-F5344CB8AC3E}">
        <p14:creationId xmlns:p14="http://schemas.microsoft.com/office/powerpoint/2010/main" val="224836176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pPr eaLnBrk="1" hangingPunct="1"/>
            <a:r>
              <a:rPr lang="en-US" altLang="en-US"/>
              <a:t>2. Two-view reconstruction</a:t>
            </a:r>
          </a:p>
        </p:txBody>
      </p:sp>
      <p:sp>
        <p:nvSpPr>
          <p:cNvPr id="3" name="Content Placeholder 2"/>
          <p:cNvSpPr>
            <a:spLocks noGrp="1"/>
          </p:cNvSpPr>
          <p:nvPr>
            <p:ph idx="1"/>
          </p:nvPr>
        </p:nvSpPr>
        <p:spPr>
          <a:xfrm>
            <a:off x="457200" y="1714502"/>
            <a:ext cx="8229600" cy="4594225"/>
          </a:xfrm>
        </p:spPr>
        <p:txBody>
          <a:bodyPr/>
          <a:lstStyle/>
          <a:p>
            <a:pPr eaLnBrk="1" hangingPunct="1"/>
            <a:r>
              <a:rPr lang="en-US" altLang="en-US"/>
              <a:t>Two-view SfM: Given two calibrated images with corresponding points, compute the camera and point positions</a:t>
            </a:r>
          </a:p>
          <a:p>
            <a:pPr eaLnBrk="1" hangingPunct="1"/>
            <a:r>
              <a:rPr lang="en-US" altLang="en-US"/>
              <a:t>Solved by finding the essential matrix between the images</a:t>
            </a:r>
          </a:p>
          <a:p>
            <a:pPr eaLnBrk="1" hangingPunct="1"/>
            <a:endParaRPr lang="en-US" altLang="en-US"/>
          </a:p>
        </p:txBody>
      </p:sp>
    </p:spTree>
    <p:extLst>
      <p:ext uri="{BB962C8B-B14F-4D97-AF65-F5344CB8AC3E}">
        <p14:creationId xmlns:p14="http://schemas.microsoft.com/office/powerpoint/2010/main" val="89262143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pPr eaLnBrk="1" hangingPunct="1"/>
            <a:r>
              <a:rPr lang="en-US" altLang="en-US"/>
              <a:t>Incremental SfM: Algorithm </a:t>
            </a:r>
          </a:p>
        </p:txBody>
      </p:sp>
      <p:sp>
        <p:nvSpPr>
          <p:cNvPr id="3" name="Content Placeholder 2"/>
          <p:cNvSpPr>
            <a:spLocks noGrp="1"/>
          </p:cNvSpPr>
          <p:nvPr>
            <p:ph idx="1"/>
          </p:nvPr>
        </p:nvSpPr>
        <p:spPr>
          <a:xfrm>
            <a:off x="457200" y="1760538"/>
            <a:ext cx="8229600" cy="4525962"/>
          </a:xfrm>
        </p:spPr>
        <p:txBody>
          <a:bodyPr/>
          <a:lstStyle/>
          <a:p>
            <a:pPr marL="971550" lvl="1" indent="-514350" eaLnBrk="1" hangingPunct="1">
              <a:buFont typeface="Arial" panose="020B0604020202020204" pitchFamily="34" charset="0"/>
              <a:buAutoNum type="arabicPeriod"/>
            </a:pPr>
            <a:r>
              <a:rPr lang="en-US" altLang="en-US"/>
              <a:t>Pick a strong initial pair of images</a:t>
            </a:r>
          </a:p>
          <a:p>
            <a:pPr marL="971550" lvl="1" indent="-514350" eaLnBrk="1" hangingPunct="1">
              <a:buFont typeface="Arial" panose="020B0604020202020204" pitchFamily="34" charset="0"/>
              <a:buAutoNum type="arabicPeriod"/>
            </a:pPr>
            <a:r>
              <a:rPr lang="en-US" altLang="en-US"/>
              <a:t>Initialize the model using two-frame SfM</a:t>
            </a:r>
          </a:p>
          <a:p>
            <a:pPr marL="971550" lvl="1" indent="-514350" eaLnBrk="1" hangingPunct="1">
              <a:buFont typeface="Arial" panose="020B0604020202020204" pitchFamily="34" charset="0"/>
              <a:buAutoNum type="arabicPeriod"/>
            </a:pPr>
            <a:r>
              <a:rPr lang="en-US" altLang="en-US"/>
              <a:t>While there are connected images remaining:</a:t>
            </a:r>
          </a:p>
          <a:p>
            <a:pPr marL="1371600" lvl="2" indent="-514350" eaLnBrk="1" hangingPunct="1">
              <a:buFont typeface="Arial" panose="020B0604020202020204" pitchFamily="34" charset="0"/>
              <a:buAutoNum type="alphaLcPeriod"/>
            </a:pPr>
            <a:r>
              <a:rPr lang="en-US" altLang="en-US"/>
              <a:t>Pick the image which sees the most existing 3D points</a:t>
            </a:r>
          </a:p>
          <a:p>
            <a:pPr marL="1371600" lvl="2" indent="-514350" eaLnBrk="1" hangingPunct="1">
              <a:buFont typeface="Arial" panose="020B0604020202020204" pitchFamily="34" charset="0"/>
              <a:buAutoNum type="alphaLcPeriod"/>
            </a:pPr>
            <a:r>
              <a:rPr lang="en-US" altLang="en-US"/>
              <a:t>Estimate the pose of that camera</a:t>
            </a:r>
          </a:p>
          <a:p>
            <a:pPr marL="1371600" lvl="2" indent="-514350" eaLnBrk="1" hangingPunct="1">
              <a:buFont typeface="Arial" panose="020B0604020202020204" pitchFamily="34" charset="0"/>
              <a:buAutoNum type="alphaLcPeriod"/>
            </a:pPr>
            <a:r>
              <a:rPr lang="en-US" altLang="en-US"/>
              <a:t>Triangulate any new points</a:t>
            </a:r>
          </a:p>
          <a:p>
            <a:pPr marL="1371600" lvl="2" indent="-514350" eaLnBrk="1" hangingPunct="1">
              <a:buFont typeface="Arial" panose="020B0604020202020204" pitchFamily="34" charset="0"/>
              <a:buAutoNum type="alphaLcPeriod"/>
            </a:pPr>
            <a:r>
              <a:rPr lang="en-US" altLang="en-US"/>
              <a:t>Run bundle adjustment</a:t>
            </a:r>
          </a:p>
        </p:txBody>
      </p:sp>
    </p:spTree>
    <p:extLst>
      <p:ext uri="{BB962C8B-B14F-4D97-AF65-F5344CB8AC3E}">
        <p14:creationId xmlns:p14="http://schemas.microsoft.com/office/powerpoint/2010/main" val="260985109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1C0B3-C84D-BD4A-8E94-BFB16D06FBF4}"/>
              </a:ext>
            </a:extLst>
          </p:cNvPr>
          <p:cNvSpPr>
            <a:spLocks noGrp="1"/>
          </p:cNvSpPr>
          <p:nvPr>
            <p:ph type="title"/>
          </p:nvPr>
        </p:nvSpPr>
        <p:spPr/>
        <p:txBody>
          <a:bodyPr>
            <a:normAutofit fontScale="90000"/>
          </a:bodyPr>
          <a:lstStyle/>
          <a:p>
            <a:r>
              <a:rPr lang="en-US" dirty="0"/>
              <a:t>Visual Simultaneous Localization and Mapping (V-SLAM)</a:t>
            </a:r>
          </a:p>
        </p:txBody>
      </p:sp>
      <p:sp>
        <p:nvSpPr>
          <p:cNvPr id="3" name="Content Placeholder 2">
            <a:extLst>
              <a:ext uri="{FF2B5EF4-FFF2-40B4-BE49-F238E27FC236}">
                <a16:creationId xmlns:a16="http://schemas.microsoft.com/office/drawing/2014/main" id="{579F3FF6-B998-A741-99F7-079002A8A054}"/>
              </a:ext>
            </a:extLst>
          </p:cNvPr>
          <p:cNvSpPr>
            <a:spLocks noGrp="1"/>
          </p:cNvSpPr>
          <p:nvPr>
            <p:ph idx="1"/>
          </p:nvPr>
        </p:nvSpPr>
        <p:spPr/>
        <p:txBody>
          <a:bodyPr/>
          <a:lstStyle/>
          <a:p>
            <a:r>
              <a:rPr lang="en-US" sz="2800" dirty="0"/>
              <a:t>Main differences with </a:t>
            </a:r>
            <a:r>
              <a:rPr lang="en-US" sz="2800" dirty="0" err="1"/>
              <a:t>SfM</a:t>
            </a:r>
            <a:r>
              <a:rPr lang="en-US" sz="2800" dirty="0"/>
              <a:t>:</a:t>
            </a:r>
          </a:p>
          <a:p>
            <a:pPr lvl="1"/>
            <a:r>
              <a:rPr lang="en-US" sz="2400" dirty="0"/>
              <a:t>Continuous visual input from sensor(s) over time</a:t>
            </a:r>
          </a:p>
          <a:p>
            <a:pPr lvl="1"/>
            <a:r>
              <a:rPr lang="en-US" sz="2400" dirty="0"/>
              <a:t>Gives rise to problems such as loop closure</a:t>
            </a:r>
          </a:p>
          <a:p>
            <a:pPr lvl="1"/>
            <a:r>
              <a:rPr lang="en-US" sz="2400" dirty="0"/>
              <a:t>Often the goal is to be online / real-time</a:t>
            </a:r>
          </a:p>
        </p:txBody>
      </p:sp>
      <p:sp>
        <p:nvSpPr>
          <p:cNvPr id="4" name="TextBox 3">
            <a:extLst>
              <a:ext uri="{FF2B5EF4-FFF2-40B4-BE49-F238E27FC236}">
                <a16:creationId xmlns:a16="http://schemas.microsoft.com/office/drawing/2014/main" id="{9BAFB841-8018-824C-A04E-8A043EB3CACE}"/>
              </a:ext>
            </a:extLst>
          </p:cNvPr>
          <p:cNvSpPr txBox="1"/>
          <p:nvPr/>
        </p:nvSpPr>
        <p:spPr>
          <a:xfrm>
            <a:off x="4953000" y="6477000"/>
            <a:ext cx="4191000"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Video from Daniel Cremer’s Lab</a:t>
            </a:r>
          </a:p>
        </p:txBody>
      </p:sp>
      <p:pic>
        <p:nvPicPr>
          <p:cNvPr id="5" name="demo_slam_h264" descr="demo_slam_h264">
            <a:hlinkClick r:id="" action="ppaction://media"/>
            <a:extLst>
              <a:ext uri="{FF2B5EF4-FFF2-40B4-BE49-F238E27FC236}">
                <a16:creationId xmlns:a16="http://schemas.microsoft.com/office/drawing/2014/main" id="{1666235B-F125-154D-BF2B-1E7D01D05D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 y="3581400"/>
            <a:ext cx="5655452" cy="3181192"/>
          </a:xfrm>
          <a:prstGeom prst="rect">
            <a:avLst/>
          </a:prstGeom>
        </p:spPr>
      </p:pic>
    </p:spTree>
    <p:extLst>
      <p:ext uri="{BB962C8B-B14F-4D97-AF65-F5344CB8AC3E}">
        <p14:creationId xmlns:p14="http://schemas.microsoft.com/office/powerpoint/2010/main" val="35571033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967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BFF9C-9C99-5C60-A489-3B3EDBEB3878}"/>
              </a:ext>
            </a:extLst>
          </p:cNvPr>
          <p:cNvSpPr>
            <a:spLocks noGrp="1"/>
          </p:cNvSpPr>
          <p:nvPr>
            <p:ph type="title"/>
          </p:nvPr>
        </p:nvSpPr>
        <p:spPr/>
        <p:txBody>
          <a:bodyPr/>
          <a:lstStyle/>
          <a:p>
            <a:r>
              <a:rPr lang="en-JP" dirty="0"/>
              <a:t>Now what, are we done?</a:t>
            </a:r>
          </a:p>
        </p:txBody>
      </p:sp>
      <p:sp>
        <p:nvSpPr>
          <p:cNvPr id="3" name="Content Placeholder 2">
            <a:extLst>
              <a:ext uri="{FF2B5EF4-FFF2-40B4-BE49-F238E27FC236}">
                <a16:creationId xmlns:a16="http://schemas.microsoft.com/office/drawing/2014/main" id="{629FA88A-5A81-212E-C056-AC566A01EAB6}"/>
              </a:ext>
            </a:extLst>
          </p:cNvPr>
          <p:cNvSpPr>
            <a:spLocks noGrp="1"/>
          </p:cNvSpPr>
          <p:nvPr>
            <p:ph idx="1"/>
          </p:nvPr>
        </p:nvSpPr>
        <p:spPr/>
        <p:txBody>
          <a:bodyPr/>
          <a:lstStyle/>
          <a:p>
            <a:r>
              <a:rPr lang="en-JP" dirty="0"/>
              <a:t>What does SfM give you</a:t>
            </a:r>
          </a:p>
          <a:p>
            <a:pPr marL="0" indent="0">
              <a:buNone/>
            </a:pPr>
            <a:endParaRPr lang="en-JP" dirty="0"/>
          </a:p>
        </p:txBody>
      </p:sp>
      <p:pic>
        <p:nvPicPr>
          <p:cNvPr id="1026" name="Picture 2" descr="Sparse reconstruction of central Rome.">
            <a:extLst>
              <a:ext uri="{FF2B5EF4-FFF2-40B4-BE49-F238E27FC236}">
                <a16:creationId xmlns:a16="http://schemas.microsoft.com/office/drawing/2014/main" id="{BA28FFAA-57D8-02FD-C7CB-9F557632BD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11423"/>
            <a:ext cx="9144000" cy="27463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0BAFA3-0641-D712-031B-5D3AC163B2BB}"/>
              </a:ext>
            </a:extLst>
          </p:cNvPr>
          <p:cNvSpPr txBox="1"/>
          <p:nvPr/>
        </p:nvSpPr>
        <p:spPr>
          <a:xfrm>
            <a:off x="2743200" y="5802999"/>
            <a:ext cx="4312463" cy="646331"/>
          </a:xfrm>
          <a:prstGeom prst="rect">
            <a:avLst/>
          </a:prstGeom>
          <a:noFill/>
        </p:spPr>
        <p:txBody>
          <a:bodyPr wrap="none" rtlCol="0">
            <a:spAutoFit/>
          </a:bodyPr>
          <a:lstStyle/>
          <a:p>
            <a:r>
              <a:rPr lang="en-JP" sz="3600" dirty="0"/>
              <a:t>Sparse points!!! </a:t>
            </a:r>
            <a:r>
              <a:rPr lang="en-US" sz="3600" dirty="0"/>
              <a:t>W</a:t>
            </a:r>
            <a:r>
              <a:rPr lang="en-JP" sz="3600" dirty="0"/>
              <a:t>hy?</a:t>
            </a:r>
          </a:p>
        </p:txBody>
      </p:sp>
    </p:spTree>
    <p:extLst>
      <p:ext uri="{BB962C8B-B14F-4D97-AF65-F5344CB8AC3E}">
        <p14:creationId xmlns:p14="http://schemas.microsoft.com/office/powerpoint/2010/main" val="4016000903"/>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0A16B-D959-BE48-9094-AD79CC915D5A}"/>
              </a:ext>
            </a:extLst>
          </p:cNvPr>
          <p:cNvSpPr>
            <a:spLocks noGrp="1"/>
          </p:cNvSpPr>
          <p:nvPr>
            <p:ph type="title"/>
          </p:nvPr>
        </p:nvSpPr>
        <p:spPr/>
        <p:txBody>
          <a:bodyPr/>
          <a:lstStyle/>
          <a:p>
            <a:r>
              <a:rPr lang="en-US" dirty="0"/>
              <a:t>What if we want solid models?</a:t>
            </a:r>
          </a:p>
        </p:txBody>
      </p:sp>
      <p:sp>
        <p:nvSpPr>
          <p:cNvPr id="3" name="Content Placeholder 2">
            <a:extLst>
              <a:ext uri="{FF2B5EF4-FFF2-40B4-BE49-F238E27FC236}">
                <a16:creationId xmlns:a16="http://schemas.microsoft.com/office/drawing/2014/main" id="{4AACD304-6395-3B4D-85CF-7A42AC0EE638}"/>
              </a:ext>
            </a:extLst>
          </p:cNvPr>
          <p:cNvSpPr>
            <a:spLocks noGrp="1"/>
          </p:cNvSpPr>
          <p:nvPr>
            <p:ph idx="1"/>
          </p:nvPr>
        </p:nvSpPr>
        <p:spPr/>
        <p:txBody>
          <a:bodyPr/>
          <a:lstStyle/>
          <a:p>
            <a:endParaRPr lang="en-US" dirty="0"/>
          </a:p>
        </p:txBody>
      </p:sp>
      <p:pic>
        <p:nvPicPr>
          <p:cNvPr id="4" name="New 3D imagery for Google Earth.mp4">
            <a:extLst>
              <a:ext uri="{FF2B5EF4-FFF2-40B4-BE49-F238E27FC236}">
                <a16:creationId xmlns:a16="http://schemas.microsoft.com/office/drawing/2014/main" id="{2C1FAFAB-854E-014A-8DFD-BBA08F025DF3}"/>
              </a:ext>
            </a:extLst>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1417638"/>
            <a:ext cx="8723489" cy="4906962"/>
          </a:xfrm>
          <a:prstGeom prst="rect">
            <a:avLst/>
          </a:prstGeom>
          <a:ln w="12700">
            <a:miter lim="400000"/>
          </a:ln>
        </p:spPr>
      </p:pic>
      <p:sp>
        <p:nvSpPr>
          <p:cNvPr id="5" name="TextBox 4">
            <a:extLst>
              <a:ext uri="{FF2B5EF4-FFF2-40B4-BE49-F238E27FC236}">
                <a16:creationId xmlns:a16="http://schemas.microsoft.com/office/drawing/2014/main" id="{C177244E-B0F1-114E-B966-FA3061C2C088}"/>
              </a:ext>
            </a:extLst>
          </p:cNvPr>
          <p:cNvSpPr txBox="1"/>
          <p:nvPr/>
        </p:nvSpPr>
        <p:spPr>
          <a:xfrm>
            <a:off x="7407613" y="6657219"/>
            <a:ext cx="1736387" cy="230832"/>
          </a:xfrm>
          <a:prstGeom prst="rect">
            <a:avLst/>
          </a:prstGeom>
          <a:noFill/>
        </p:spPr>
        <p:txBody>
          <a:bodyPr wrap="square" rtlCol="0">
            <a:spAutoFit/>
          </a:bodyPr>
          <a:lstStyle/>
          <a:p>
            <a:pPr algn="r"/>
            <a:r>
              <a:rPr lang="en-US" sz="900" dirty="0">
                <a:solidFill>
                  <a:schemeClr val="tx1">
                    <a:lumMod val="50000"/>
                    <a:lumOff val="50000"/>
                  </a:schemeClr>
                </a:solidFill>
                <a:latin typeface="Helvetica" pitchFamily="2" charset="0"/>
              </a:rPr>
              <a:t>Slide credit: Noah Snavely</a:t>
            </a:r>
          </a:p>
        </p:txBody>
      </p:sp>
    </p:spTree>
    <p:extLst>
      <p:ext uri="{BB962C8B-B14F-4D97-AF65-F5344CB8AC3E}">
        <p14:creationId xmlns:p14="http://schemas.microsoft.com/office/powerpoint/2010/main" val="2768924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5758" mute="1">
                <p:cTn id="7"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4B8E6F-45D9-3749-8438-BD993C03EF3E}"/>
              </a:ext>
            </a:extLst>
          </p:cNvPr>
          <p:cNvSpPr>
            <a:spLocks noGrp="1"/>
          </p:cNvSpPr>
          <p:nvPr>
            <p:ph type="title"/>
          </p:nvPr>
        </p:nvSpPr>
        <p:spPr/>
        <p:txBody>
          <a:bodyPr/>
          <a:lstStyle/>
          <a:p>
            <a:r>
              <a:rPr lang="en-US" dirty="0"/>
              <a:t>Multi-View Stereo</a:t>
            </a:r>
            <a:br>
              <a:rPr lang="en-US" dirty="0"/>
            </a:br>
            <a:r>
              <a:rPr lang="en-US" dirty="0"/>
              <a:t>(after </a:t>
            </a:r>
            <a:r>
              <a:rPr lang="en-US" dirty="0" err="1"/>
              <a:t>SfM</a:t>
            </a:r>
            <a:r>
              <a:rPr lang="en-US" dirty="0"/>
              <a:t>), i.e. known camera</a:t>
            </a:r>
          </a:p>
        </p:txBody>
      </p:sp>
    </p:spTree>
    <p:extLst>
      <p:ext uri="{BB962C8B-B14F-4D97-AF65-F5344CB8AC3E}">
        <p14:creationId xmlns:p14="http://schemas.microsoft.com/office/powerpoint/2010/main" val="303012826"/>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7"/>
          <p:cNvPicPr>
            <a:picLocks noChangeAspect="1" noChangeArrowheads="1"/>
          </p:cNvPicPr>
          <p:nvPr>
            <p:custDataLst>
              <p:tags r:id="rId1"/>
            </p:custDataLst>
          </p:nvPr>
        </p:nvPicPr>
        <p:blipFill>
          <a:blip r:embed="rId9" cstate="print"/>
          <a:srcRect/>
          <a:stretch>
            <a:fillRect/>
          </a:stretch>
        </p:blipFill>
        <p:spPr bwMode="auto">
          <a:xfrm>
            <a:off x="3428874" y="3186384"/>
            <a:ext cx="2298502" cy="1660922"/>
          </a:xfrm>
          <a:prstGeom prst="rect">
            <a:avLst/>
          </a:prstGeom>
          <a:noFill/>
          <a:ln w="12700">
            <a:noFill/>
            <a:miter lim="800000"/>
            <a:headEnd/>
            <a:tailEnd/>
          </a:ln>
        </p:spPr>
      </p:pic>
      <p:pic>
        <p:nvPicPr>
          <p:cNvPr id="150536" name="Picture 8"/>
          <p:cNvPicPr>
            <a:picLocks noChangeAspect="1" noChangeArrowheads="1"/>
          </p:cNvPicPr>
          <p:nvPr>
            <p:custDataLst>
              <p:tags r:id="rId2"/>
            </p:custDataLst>
          </p:nvPr>
        </p:nvPicPr>
        <p:blipFill>
          <a:blip r:embed="rId10" cstate="print"/>
          <a:srcRect/>
          <a:stretch>
            <a:fillRect/>
          </a:stretch>
        </p:blipFill>
        <p:spPr bwMode="auto">
          <a:xfrm>
            <a:off x="3428874" y="3186384"/>
            <a:ext cx="2298502" cy="1660922"/>
          </a:xfrm>
          <a:prstGeom prst="rect">
            <a:avLst/>
          </a:prstGeom>
          <a:noFill/>
          <a:ln w="12700">
            <a:noFill/>
            <a:miter lim="800000"/>
            <a:headEnd/>
            <a:tailEnd/>
          </a:ln>
        </p:spPr>
      </p:pic>
      <p:pic>
        <p:nvPicPr>
          <p:cNvPr id="150537" name="Picture 9"/>
          <p:cNvPicPr>
            <a:picLocks noChangeAspect="1" noChangeArrowheads="1"/>
          </p:cNvPicPr>
          <p:nvPr>
            <p:custDataLst>
              <p:tags r:id="rId3"/>
            </p:custDataLst>
          </p:nvPr>
        </p:nvPicPr>
        <p:blipFill>
          <a:blip r:embed="rId11" cstate="print"/>
          <a:srcRect/>
          <a:stretch>
            <a:fillRect/>
          </a:stretch>
        </p:blipFill>
        <p:spPr bwMode="auto">
          <a:xfrm>
            <a:off x="3428874" y="3186384"/>
            <a:ext cx="2298502" cy="1660922"/>
          </a:xfrm>
          <a:prstGeom prst="rect">
            <a:avLst/>
          </a:prstGeom>
          <a:noFill/>
          <a:ln w="12700">
            <a:noFill/>
            <a:miter lim="800000"/>
            <a:headEnd/>
            <a:tailEnd/>
          </a:ln>
        </p:spPr>
      </p:pic>
      <p:sp>
        <p:nvSpPr>
          <p:cNvPr id="80901" name="Rectangle 2"/>
          <p:cNvSpPr>
            <a:spLocks noGrp="1" noChangeArrowheads="1"/>
          </p:cNvSpPr>
          <p:nvPr>
            <p:ph type="title"/>
            <p:custDataLst>
              <p:tags r:id="rId4"/>
            </p:custDataLst>
          </p:nvPr>
        </p:nvSpPr>
        <p:spPr>
          <a:xfrm>
            <a:off x="914400" y="709248"/>
            <a:ext cx="8077200" cy="628650"/>
          </a:xfrm>
        </p:spPr>
        <p:txBody>
          <a:bodyPr>
            <a:normAutofit fontScale="90000"/>
          </a:bodyPr>
          <a:lstStyle/>
          <a:p>
            <a:r>
              <a:rPr lang="en-US" dirty="0"/>
              <a:t>Multi-view Stereo </a:t>
            </a:r>
            <a:r>
              <a:rPr lang="en-US" sz="1800" dirty="0"/>
              <a:t>(Lots of calibrated images)</a:t>
            </a:r>
            <a:endParaRPr lang="en-US" dirty="0"/>
          </a:p>
        </p:txBody>
      </p:sp>
      <p:sp>
        <p:nvSpPr>
          <p:cNvPr id="80903" name="Rectangle 12"/>
          <p:cNvSpPr>
            <a:spLocks noGrp="1" noChangeArrowheads="1"/>
          </p:cNvSpPr>
          <p:nvPr>
            <p:ph idx="1"/>
            <p:custDataLst>
              <p:tags r:id="rId5"/>
            </p:custDataLst>
          </p:nvPr>
        </p:nvSpPr>
        <p:spPr>
          <a:xfrm>
            <a:off x="228600" y="1543050"/>
            <a:ext cx="8763000" cy="3943350"/>
          </a:xfrm>
          <a:noFill/>
        </p:spPr>
        <p:txBody>
          <a:bodyPr>
            <a:normAutofit/>
          </a:bodyPr>
          <a:lstStyle/>
          <a:p>
            <a:r>
              <a:rPr lang="en-US" dirty="0"/>
              <a:t>Input: calibrated images from several viewpoints (known camera: </a:t>
            </a:r>
            <a:r>
              <a:rPr lang="en-US" dirty="0" err="1"/>
              <a:t>intrinsics</a:t>
            </a:r>
            <a:r>
              <a:rPr lang="en-US" dirty="0"/>
              <a:t> and </a:t>
            </a:r>
            <a:r>
              <a:rPr lang="en-US" dirty="0" err="1"/>
              <a:t>extrinsics</a:t>
            </a:r>
            <a:r>
              <a:rPr lang="en-US" dirty="0"/>
              <a:t>)</a:t>
            </a:r>
          </a:p>
          <a:p>
            <a:r>
              <a:rPr lang="en-US" dirty="0"/>
              <a:t>Output: 3D Model</a:t>
            </a:r>
          </a:p>
        </p:txBody>
      </p:sp>
      <p:sp>
        <p:nvSpPr>
          <p:cNvPr id="80902" name="Rectangle 11"/>
          <p:cNvSpPr>
            <a:spLocks noChangeArrowheads="1"/>
          </p:cNvSpPr>
          <p:nvPr>
            <p:custDataLst>
              <p:tags r:id="rId6"/>
            </p:custDataLst>
          </p:nvPr>
        </p:nvSpPr>
        <p:spPr bwMode="auto">
          <a:xfrm>
            <a:off x="3592286" y="4941443"/>
            <a:ext cx="2014538" cy="213585"/>
          </a:xfrm>
          <a:prstGeom prst="rect">
            <a:avLst/>
          </a:prstGeom>
          <a:noFill/>
          <a:ln w="9525">
            <a:noFill/>
            <a:miter lim="800000"/>
            <a:headEnd/>
            <a:tailEnd/>
          </a:ln>
        </p:spPr>
        <p:txBody>
          <a:bodyPr>
            <a:spAutoFit/>
          </a:bodyPr>
          <a:lstStyle/>
          <a:p>
            <a:pPr algn="ctr"/>
            <a:r>
              <a:rPr lang="en-US" sz="788">
                <a:latin typeface="Arial" pitchFamily="34" charset="0"/>
              </a:rPr>
              <a:t>Figures by Carlos Hernandez</a:t>
            </a:r>
          </a:p>
        </p:txBody>
      </p:sp>
      <p:sp>
        <p:nvSpPr>
          <p:cNvPr id="9" name="TextBox 8">
            <a:extLst>
              <a:ext uri="{FF2B5EF4-FFF2-40B4-BE49-F238E27FC236}">
                <a16:creationId xmlns:a16="http://schemas.microsoft.com/office/drawing/2014/main" id="{E38FC9A3-8952-E04D-BA50-26134DA2373B}"/>
              </a:ext>
            </a:extLst>
          </p:cNvPr>
          <p:cNvSpPr txBox="1"/>
          <p:nvPr/>
        </p:nvSpPr>
        <p:spPr>
          <a:xfrm>
            <a:off x="7620000" y="6627168"/>
            <a:ext cx="1736387" cy="230832"/>
          </a:xfrm>
          <a:prstGeom prst="rect">
            <a:avLst/>
          </a:prstGeom>
          <a:noFill/>
        </p:spPr>
        <p:txBody>
          <a:bodyPr wrap="square" rtlCol="0">
            <a:spAutoFit/>
          </a:bodyPr>
          <a:lstStyle/>
          <a:p>
            <a:pPr algn="r"/>
            <a:r>
              <a:rPr lang="en-US" sz="900" dirty="0">
                <a:solidFill>
                  <a:schemeClr val="tx1">
                    <a:lumMod val="50000"/>
                    <a:lumOff val="50000"/>
                  </a:schemeClr>
                </a:solidFill>
                <a:latin typeface="Helvetica" pitchFamily="2" charset="0"/>
              </a:rPr>
              <a:t>Slide credit: Noah Snavely</a:t>
            </a:r>
          </a:p>
        </p:txBody>
      </p:sp>
      <p:sp>
        <p:nvSpPr>
          <p:cNvPr id="4" name="TextBox 3">
            <a:extLst>
              <a:ext uri="{FF2B5EF4-FFF2-40B4-BE49-F238E27FC236}">
                <a16:creationId xmlns:a16="http://schemas.microsoft.com/office/drawing/2014/main" id="{106609EB-A961-554B-A5AA-21837EB755FE}"/>
              </a:ext>
            </a:extLst>
          </p:cNvPr>
          <p:cNvSpPr txBox="1"/>
          <p:nvPr/>
        </p:nvSpPr>
        <p:spPr>
          <a:xfrm>
            <a:off x="1171065" y="5390449"/>
            <a:ext cx="7563870" cy="830997"/>
          </a:xfrm>
          <a:prstGeom prst="rect">
            <a:avLst/>
          </a:prstGeom>
          <a:noFill/>
          <a:ln w="19050">
            <a:solidFill>
              <a:schemeClr val="tx1"/>
            </a:solidFill>
          </a:ln>
        </p:spPr>
        <p:txBody>
          <a:bodyPr wrap="square" rtlCol="0">
            <a:spAutoFit/>
          </a:bodyPr>
          <a:lstStyle/>
          <a:p>
            <a:pPr algn="ctr"/>
            <a:r>
              <a:rPr lang="en-US" sz="2400" dirty="0"/>
              <a:t>In general, conducted in a controlled environment with multi-camera setup that are all calibrated</a:t>
            </a:r>
          </a:p>
        </p:txBody>
      </p:sp>
    </p:spTree>
    <p:extLst>
      <p:ext uri="{BB962C8B-B14F-4D97-AF65-F5344CB8AC3E}">
        <p14:creationId xmlns:p14="http://schemas.microsoft.com/office/powerpoint/2010/main" val="2971215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0537"/>
                                        </p:tgtEl>
                                      </p:cBhvr>
                                    </p:animEffect>
                                    <p:set>
                                      <p:cBhvr>
                                        <p:cTn id="7" dur="1" fill="hold">
                                          <p:stCondLst>
                                            <p:cond delay="499"/>
                                          </p:stCondLst>
                                        </p:cTn>
                                        <p:tgtEl>
                                          <p:spTgt spid="15053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0536"/>
                                        </p:tgtEl>
                                      </p:cBhvr>
                                    </p:animEffect>
                                    <p:set>
                                      <p:cBhvr>
                                        <p:cTn id="12" dur="1" fill="hold">
                                          <p:stCondLst>
                                            <p:cond delay="499"/>
                                          </p:stCondLst>
                                        </p:cTn>
                                        <p:tgtEl>
                                          <p:spTgt spid="15053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 name="matterport.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487457" y="857250"/>
            <a:ext cx="8169087" cy="5143500"/>
          </a:xfrm>
          <a:prstGeom prst="rect">
            <a:avLst/>
          </a:prstGeom>
          <a:ln w="12700">
            <a:miter lim="400000"/>
          </a:ln>
        </p:spPr>
      </p:pic>
    </p:spTree>
    <p:extLst>
      <p:ext uri="{BB962C8B-B14F-4D97-AF65-F5344CB8AC3E}">
        <p14:creationId xmlns:p14="http://schemas.microsoft.com/office/powerpoint/2010/main" val="42140171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66" fill="hold"/>
                                        <p:tgtEl>
                                          <p:spTgt spid="27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mute="1">
                <p:cTn id="7" fill="hold" display="0">
                  <p:stCondLst>
                    <p:cond delay="indefinite"/>
                  </p:stCondLst>
                </p:cTn>
                <p:tgtEl>
                  <p:spTgt spid="277"/>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Multi-view Stereo</a:t>
            </a:r>
          </a:p>
        </p:txBody>
      </p:sp>
      <p:grpSp>
        <p:nvGrpSpPr>
          <p:cNvPr id="3" name="Group 2">
            <a:extLst>
              <a:ext uri="{FF2B5EF4-FFF2-40B4-BE49-F238E27FC236}">
                <a16:creationId xmlns:a16="http://schemas.microsoft.com/office/drawing/2014/main" id="{C4B9AF55-D6F3-403E-AA30-C3233ACF771F}"/>
              </a:ext>
            </a:extLst>
          </p:cNvPr>
          <p:cNvGrpSpPr/>
          <p:nvPr/>
        </p:nvGrpSpPr>
        <p:grpSpPr>
          <a:xfrm>
            <a:off x="1443038" y="3643314"/>
            <a:ext cx="2444420" cy="1461155"/>
            <a:chOff x="1002662" y="3982303"/>
            <a:chExt cx="4345634" cy="2597608"/>
          </a:xfrm>
        </p:grpSpPr>
        <p:pic>
          <p:nvPicPr>
            <p:cNvPr id="247810" name="Picture 2" descr="C:\snavely\work\teaching\09Fa-CS6610\lectures\lec12\demos\fmatrix\im6.jpg"/>
            <p:cNvPicPr>
              <a:picLocks noChangeAspect="1" noChangeArrowheads="1"/>
            </p:cNvPicPr>
            <p:nvPr/>
          </p:nvPicPr>
          <p:blipFill>
            <a:blip r:embed="rId2" cstate="print"/>
            <a:srcRect/>
            <a:stretch>
              <a:fillRect/>
            </a:stretch>
          </p:blipFill>
          <p:spPr bwMode="auto">
            <a:xfrm>
              <a:off x="1002662" y="3982303"/>
              <a:ext cx="2168434" cy="1807028"/>
            </a:xfrm>
            <a:prstGeom prst="rect">
              <a:avLst/>
            </a:prstGeom>
            <a:noFill/>
            <a:ln w="19050">
              <a:solidFill>
                <a:schemeClr val="tx1"/>
              </a:solidFill>
            </a:ln>
          </p:spPr>
        </p:pic>
        <p:pic>
          <p:nvPicPr>
            <p:cNvPr id="247811" name="Picture 3" descr="C:\snavely\work\teaching\09Fa-CS6610\lectures\lec12\demos\fmatrix\im2.jpg"/>
            <p:cNvPicPr>
              <a:picLocks noChangeAspect="1" noChangeArrowheads="1"/>
            </p:cNvPicPr>
            <p:nvPr/>
          </p:nvPicPr>
          <p:blipFill>
            <a:blip r:embed="rId3" cstate="print"/>
            <a:srcRect/>
            <a:stretch>
              <a:fillRect/>
            </a:stretch>
          </p:blipFill>
          <p:spPr bwMode="auto">
            <a:xfrm>
              <a:off x="3179862" y="3982303"/>
              <a:ext cx="2168434" cy="1807028"/>
            </a:xfrm>
            <a:prstGeom prst="rect">
              <a:avLst/>
            </a:prstGeom>
            <a:noFill/>
            <a:ln w="19050">
              <a:solidFill>
                <a:schemeClr val="tx1"/>
              </a:solidFill>
            </a:ln>
          </p:spPr>
        </p:pic>
        <p:sp>
          <p:nvSpPr>
            <p:cNvPr id="6" name="TextBox 5"/>
            <p:cNvSpPr txBox="1"/>
            <p:nvPr/>
          </p:nvSpPr>
          <p:spPr>
            <a:xfrm>
              <a:off x="1111434" y="5800210"/>
              <a:ext cx="4005769" cy="779701"/>
            </a:xfrm>
            <a:prstGeom prst="rect">
              <a:avLst/>
            </a:prstGeom>
            <a:noFill/>
          </p:spPr>
          <p:txBody>
            <a:bodyPr wrap="none" rtlCol="0">
              <a:spAutoFit/>
            </a:bodyPr>
            <a:lstStyle/>
            <a:p>
              <a:pPr defTabSz="514350"/>
              <a:r>
                <a:rPr lang="en-US" sz="2250" dirty="0">
                  <a:solidFill>
                    <a:prstClr val="black"/>
                  </a:solidFill>
                  <a:latin typeface="Myriad Pro"/>
                </a:rPr>
                <a:t>Binocular Stereo</a:t>
              </a:r>
            </a:p>
          </p:txBody>
        </p:sp>
      </p:grpSp>
      <p:sp>
        <p:nvSpPr>
          <p:cNvPr id="8" name="TextBox 7"/>
          <p:cNvSpPr txBox="1"/>
          <p:nvPr/>
        </p:nvSpPr>
        <p:spPr>
          <a:xfrm>
            <a:off x="4526904" y="4635974"/>
            <a:ext cx="2392386" cy="438582"/>
          </a:xfrm>
          <a:prstGeom prst="rect">
            <a:avLst/>
          </a:prstGeom>
          <a:noFill/>
        </p:spPr>
        <p:txBody>
          <a:bodyPr wrap="none" rtlCol="0">
            <a:spAutoFit/>
          </a:bodyPr>
          <a:lstStyle/>
          <a:p>
            <a:pPr defTabSz="514350"/>
            <a:r>
              <a:rPr lang="en-US" sz="2250" dirty="0">
                <a:solidFill>
                  <a:prstClr val="black"/>
                </a:solidFill>
                <a:latin typeface="Myriad Pro"/>
              </a:rPr>
              <a:t>Multi-view stereo</a:t>
            </a:r>
          </a:p>
        </p:txBody>
      </p:sp>
      <p:sp>
        <p:nvSpPr>
          <p:cNvPr id="4" name="矩形 3"/>
          <p:cNvSpPr/>
          <p:nvPr/>
        </p:nvSpPr>
        <p:spPr>
          <a:xfrm>
            <a:off x="1792778" y="2479529"/>
            <a:ext cx="5565285" cy="923330"/>
          </a:xfrm>
          <a:prstGeom prst="rect">
            <a:avLst/>
          </a:prstGeom>
        </p:spPr>
        <p:txBody>
          <a:bodyPr wrap="square">
            <a:spAutoFit/>
          </a:bodyPr>
          <a:lstStyle/>
          <a:p>
            <a:pPr defTabSz="514350"/>
            <a:r>
              <a:rPr lang="en-US" dirty="0">
                <a:solidFill>
                  <a:prstClr val="black"/>
                </a:solidFill>
                <a:latin typeface="Myriad Pro"/>
              </a:rPr>
              <a:t>Problem formulation: given several images of the same object or scene, compute a representation of its 3D shape</a:t>
            </a:r>
          </a:p>
        </p:txBody>
      </p:sp>
      <p:pic>
        <p:nvPicPr>
          <p:cNvPr id="9" name="Picture 1" descr="C:\snavely\demos\PhotoTourism\data\Temple\Temple1.png">
            <a:extLst>
              <a:ext uri="{FF2B5EF4-FFF2-40B4-BE49-F238E27FC236}">
                <a16:creationId xmlns:a16="http://schemas.microsoft.com/office/drawing/2014/main" id="{DFB7F7F6-4F3C-403B-B4A6-74B59BF545EB}"/>
              </a:ext>
            </a:extLst>
          </p:cNvPr>
          <p:cNvPicPr>
            <a:picLocks noChangeAspect="1" noChangeArrowheads="1"/>
          </p:cNvPicPr>
          <p:nvPr/>
        </p:nvPicPr>
        <p:blipFill>
          <a:blip r:embed="rId4" cstate="print"/>
          <a:srcRect l="7080" r="7080" b="24907"/>
          <a:stretch>
            <a:fillRect/>
          </a:stretch>
        </p:blipFill>
        <p:spPr bwMode="auto">
          <a:xfrm>
            <a:off x="5156585" y="3667103"/>
            <a:ext cx="1559123" cy="968871"/>
          </a:xfrm>
          <a:prstGeom prst="rect">
            <a:avLst/>
          </a:prstGeom>
          <a:noFill/>
          <a:ln w="9525">
            <a:noFill/>
            <a:miter lim="800000"/>
            <a:headEnd/>
            <a:tailEnd/>
          </a:ln>
        </p:spPr>
      </p:pic>
      <p:grpSp>
        <p:nvGrpSpPr>
          <p:cNvPr id="10" name="Group 13">
            <a:extLst>
              <a:ext uri="{FF2B5EF4-FFF2-40B4-BE49-F238E27FC236}">
                <a16:creationId xmlns:a16="http://schemas.microsoft.com/office/drawing/2014/main" id="{2481ECEB-D485-483F-A66A-2C3265491A6C}"/>
              </a:ext>
            </a:extLst>
          </p:cNvPr>
          <p:cNvGrpSpPr/>
          <p:nvPr/>
        </p:nvGrpSpPr>
        <p:grpSpPr>
          <a:xfrm>
            <a:off x="4201563" y="3562036"/>
            <a:ext cx="897531" cy="1021451"/>
            <a:chOff x="1071390" y="1631272"/>
            <a:chExt cx="3119610" cy="3550328"/>
          </a:xfrm>
        </p:grpSpPr>
        <p:pic>
          <p:nvPicPr>
            <p:cNvPr id="11" name="Picture 2" descr="C:\snavely\work\teaching\09Fa-CS6610\lectures\lec11\templeSparseRing\templeSR0001.png">
              <a:extLst>
                <a:ext uri="{FF2B5EF4-FFF2-40B4-BE49-F238E27FC236}">
                  <a16:creationId xmlns:a16="http://schemas.microsoft.com/office/drawing/2014/main" id="{D90715E8-0412-4C31-81D5-672F291D40A5}"/>
                </a:ext>
              </a:extLst>
            </p:cNvPr>
            <p:cNvPicPr>
              <a:picLocks noChangeAspect="1" noChangeArrowheads="1"/>
            </p:cNvPicPr>
            <p:nvPr/>
          </p:nvPicPr>
          <p:blipFill>
            <a:blip r:embed="rId5" cstate="print"/>
            <a:srcRect/>
            <a:stretch>
              <a:fillRect/>
            </a:stretch>
          </p:blipFill>
          <p:spPr bwMode="auto">
            <a:xfrm>
              <a:off x="1071390" y="1631272"/>
              <a:ext cx="1290810" cy="1721528"/>
            </a:xfrm>
            <a:prstGeom prst="rect">
              <a:avLst/>
            </a:prstGeom>
            <a:noFill/>
            <a:effectLst>
              <a:outerShdw blurRad="101600" dist="76200" dir="8100000" algn="tr" rotWithShape="0">
                <a:prstClr val="black">
                  <a:alpha val="40000"/>
                </a:prstClr>
              </a:outerShdw>
            </a:effectLst>
          </p:spPr>
        </p:pic>
        <p:pic>
          <p:nvPicPr>
            <p:cNvPr id="12" name="Picture 3" descr="C:\snavely\work\teaching\09Fa-CS6610\lectures\lec11\templeSparseRing\templeSR0002.png">
              <a:extLst>
                <a:ext uri="{FF2B5EF4-FFF2-40B4-BE49-F238E27FC236}">
                  <a16:creationId xmlns:a16="http://schemas.microsoft.com/office/drawing/2014/main" id="{55516F6F-0F6D-4C4D-B66F-C1D39BE7773A}"/>
                </a:ext>
              </a:extLst>
            </p:cNvPr>
            <p:cNvPicPr>
              <a:picLocks noChangeAspect="1" noChangeArrowheads="1"/>
            </p:cNvPicPr>
            <p:nvPr/>
          </p:nvPicPr>
          <p:blipFill>
            <a:blip r:embed="rId6" cstate="print"/>
            <a:srcRect/>
            <a:stretch>
              <a:fillRect/>
            </a:stretch>
          </p:blipFill>
          <p:spPr bwMode="auto">
            <a:xfrm>
              <a:off x="1528590" y="2088472"/>
              <a:ext cx="1290810" cy="1721528"/>
            </a:xfrm>
            <a:prstGeom prst="rect">
              <a:avLst/>
            </a:prstGeom>
            <a:noFill/>
            <a:effectLst>
              <a:outerShdw blurRad="101600" dist="76200" dir="8100000" algn="tr" rotWithShape="0">
                <a:prstClr val="black">
                  <a:alpha val="40000"/>
                </a:prstClr>
              </a:outerShdw>
            </a:effectLst>
          </p:spPr>
        </p:pic>
        <p:pic>
          <p:nvPicPr>
            <p:cNvPr id="13" name="Picture 4" descr="C:\snavely\work\teaching\09Fa-CS6610\lectures\lec11\templeSparseRing\templeSR0003.png">
              <a:extLst>
                <a:ext uri="{FF2B5EF4-FFF2-40B4-BE49-F238E27FC236}">
                  <a16:creationId xmlns:a16="http://schemas.microsoft.com/office/drawing/2014/main" id="{41BE3BDA-96BD-42B3-BD19-90C0D40E7D43}"/>
                </a:ext>
              </a:extLst>
            </p:cNvPr>
            <p:cNvPicPr>
              <a:picLocks noChangeAspect="1" noChangeArrowheads="1"/>
            </p:cNvPicPr>
            <p:nvPr/>
          </p:nvPicPr>
          <p:blipFill>
            <a:blip r:embed="rId7" cstate="print"/>
            <a:srcRect/>
            <a:stretch>
              <a:fillRect/>
            </a:stretch>
          </p:blipFill>
          <p:spPr bwMode="auto">
            <a:xfrm>
              <a:off x="1985790" y="2545672"/>
              <a:ext cx="1290810" cy="1721528"/>
            </a:xfrm>
            <a:prstGeom prst="rect">
              <a:avLst/>
            </a:prstGeom>
            <a:noFill/>
            <a:effectLst>
              <a:outerShdw blurRad="101600" dist="76200" dir="8100000" algn="tr" rotWithShape="0">
                <a:prstClr val="black">
                  <a:alpha val="40000"/>
                </a:prstClr>
              </a:outerShdw>
            </a:effectLst>
          </p:spPr>
        </p:pic>
        <p:pic>
          <p:nvPicPr>
            <p:cNvPr id="14" name="Picture 5" descr="C:\snavely\work\teaching\09Fa-CS6610\lectures\lec11\templeSparseRing\templeSR0004.png">
              <a:extLst>
                <a:ext uri="{FF2B5EF4-FFF2-40B4-BE49-F238E27FC236}">
                  <a16:creationId xmlns:a16="http://schemas.microsoft.com/office/drawing/2014/main" id="{54466825-48C2-46A1-9A57-7C04EED3941A}"/>
                </a:ext>
              </a:extLst>
            </p:cNvPr>
            <p:cNvPicPr>
              <a:picLocks noChangeAspect="1" noChangeArrowheads="1"/>
            </p:cNvPicPr>
            <p:nvPr/>
          </p:nvPicPr>
          <p:blipFill>
            <a:blip r:embed="rId8" cstate="print"/>
            <a:srcRect/>
            <a:stretch>
              <a:fillRect/>
            </a:stretch>
          </p:blipFill>
          <p:spPr bwMode="auto">
            <a:xfrm>
              <a:off x="2442990" y="3002872"/>
              <a:ext cx="1290810" cy="1721528"/>
            </a:xfrm>
            <a:prstGeom prst="rect">
              <a:avLst/>
            </a:prstGeom>
            <a:noFill/>
            <a:effectLst>
              <a:outerShdw blurRad="101600" dist="76200" dir="8100000" algn="tr" rotWithShape="0">
                <a:prstClr val="black">
                  <a:alpha val="40000"/>
                </a:prstClr>
              </a:outerShdw>
            </a:effectLst>
          </p:spPr>
        </p:pic>
        <p:pic>
          <p:nvPicPr>
            <p:cNvPr id="15" name="Picture 6" descr="C:\snavely\work\teaching\09Fa-CS6610\lectures\lec11\templeSparseRing\templeSR0005.png">
              <a:extLst>
                <a:ext uri="{FF2B5EF4-FFF2-40B4-BE49-F238E27FC236}">
                  <a16:creationId xmlns:a16="http://schemas.microsoft.com/office/drawing/2014/main" id="{3F9487E1-B19F-4DE1-AD3D-D708DFD83AED}"/>
                </a:ext>
              </a:extLst>
            </p:cNvPr>
            <p:cNvPicPr>
              <a:picLocks noChangeAspect="1" noChangeArrowheads="1"/>
            </p:cNvPicPr>
            <p:nvPr/>
          </p:nvPicPr>
          <p:blipFill>
            <a:blip r:embed="rId9" cstate="print"/>
            <a:srcRect/>
            <a:stretch>
              <a:fillRect/>
            </a:stretch>
          </p:blipFill>
          <p:spPr bwMode="auto">
            <a:xfrm>
              <a:off x="2900190" y="3460072"/>
              <a:ext cx="1290810" cy="1721528"/>
            </a:xfrm>
            <a:prstGeom prst="rect">
              <a:avLst/>
            </a:prstGeom>
            <a:noFill/>
            <a:effectLst>
              <a:outerShdw blurRad="101600" dist="76200" dir="8100000" algn="tr" rotWithShape="0">
                <a:prstClr val="black">
                  <a:alpha val="40000"/>
                </a:prstClr>
              </a:outerShdw>
            </a:effectLst>
          </p:spPr>
        </p:pic>
      </p:grpSp>
      <p:pic>
        <p:nvPicPr>
          <p:cNvPr id="1026" name="Picture 2" descr="A Comparison and Evaluation of Multi-View Stereo Reconstruction Algorithms">
            <a:extLst>
              <a:ext uri="{FF2B5EF4-FFF2-40B4-BE49-F238E27FC236}">
                <a16:creationId xmlns:a16="http://schemas.microsoft.com/office/drawing/2014/main" id="{2AD9B8F3-7CBA-4F01-BE11-0A4EAA3797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32070" y="3549258"/>
            <a:ext cx="902260" cy="1204563"/>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B34264B5-4CB3-4182-B650-89A1CAA201FE}"/>
              </a:ext>
            </a:extLst>
          </p:cNvPr>
          <p:cNvSpPr/>
          <p:nvPr/>
        </p:nvSpPr>
        <p:spPr>
          <a:xfrm>
            <a:off x="6668320" y="3981659"/>
            <a:ext cx="300038" cy="342900"/>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514350"/>
            <a:endParaRPr lang="en-US" sz="1013">
              <a:solidFill>
                <a:prstClr val="white"/>
              </a:solidFill>
              <a:latin typeface="Myriad Pro"/>
            </a:endParaRPr>
          </a:p>
        </p:txBody>
      </p:sp>
      <p:pic>
        <p:nvPicPr>
          <p:cNvPr id="1028" name="Picture 4" descr="Nanna Stereo Camera at Historic Camera">
            <a:extLst>
              <a:ext uri="{FF2B5EF4-FFF2-40B4-BE49-F238E27FC236}">
                <a16:creationId xmlns:a16="http://schemas.microsoft.com/office/drawing/2014/main" id="{92B44C8E-12D1-42C5-9B2F-202F4CBA548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90378" y="4256610"/>
            <a:ext cx="813799" cy="96958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B7B7F99B-20DE-0449-B843-86102528D510}"/>
              </a:ext>
            </a:extLst>
          </p:cNvPr>
          <p:cNvSpPr txBox="1"/>
          <p:nvPr/>
        </p:nvSpPr>
        <p:spPr>
          <a:xfrm>
            <a:off x="6264613" y="5152431"/>
            <a:ext cx="1736387" cy="230832"/>
          </a:xfrm>
          <a:prstGeom prst="rect">
            <a:avLst/>
          </a:prstGeom>
          <a:noFill/>
        </p:spPr>
        <p:txBody>
          <a:bodyPr wrap="square" rtlCol="0">
            <a:spAutoFit/>
          </a:bodyPr>
          <a:lstStyle/>
          <a:p>
            <a:pPr algn="r"/>
            <a:r>
              <a:rPr lang="en-US" sz="900" dirty="0">
                <a:solidFill>
                  <a:schemeClr val="tx1">
                    <a:lumMod val="50000"/>
                    <a:lumOff val="50000"/>
                  </a:schemeClr>
                </a:solidFill>
                <a:latin typeface="Helvetica" pitchFamily="2" charset="0"/>
              </a:rPr>
              <a:t>Slide credit: Noah Snavely</a:t>
            </a:r>
          </a:p>
        </p:txBody>
      </p:sp>
    </p:spTree>
    <p:extLst>
      <p:ext uri="{BB962C8B-B14F-4D97-AF65-F5344CB8AC3E}">
        <p14:creationId xmlns:p14="http://schemas.microsoft.com/office/powerpoint/2010/main" val="26196813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calibrate the camera?</a:t>
            </a:r>
          </a:p>
        </p:txBody>
      </p:sp>
      <p:graphicFrame>
        <p:nvGraphicFramePr>
          <p:cNvPr id="678914" name="Object 2"/>
          <p:cNvGraphicFramePr>
            <a:graphicFrameLocks noChangeAspect="1"/>
          </p:cNvGraphicFramePr>
          <p:nvPr>
            <p:custDataLst>
              <p:tags r:id="rId1"/>
            </p:custDataLst>
          </p:nvPr>
        </p:nvGraphicFramePr>
        <p:xfrm>
          <a:off x="2022475" y="2362200"/>
          <a:ext cx="5099050" cy="2933700"/>
        </p:xfrm>
        <a:graphic>
          <a:graphicData uri="http://schemas.openxmlformats.org/presentationml/2006/ole">
            <mc:AlternateContent xmlns:mc="http://schemas.openxmlformats.org/markup-compatibility/2006">
              <mc:Choice xmlns:v="urn:schemas-microsoft-com:vml" Requires="v">
                <p:oleObj name="Equation" r:id="rId3" imgW="1587240" imgH="914400" progId="Equation.3">
                  <p:embed/>
                </p:oleObj>
              </mc:Choice>
              <mc:Fallback>
                <p:oleObj name="Equation" r:id="rId3" imgW="1587240" imgH="914400" progId="Equation.3">
                  <p:embed/>
                  <p:pic>
                    <p:nvPicPr>
                      <p:cNvPr id="678914" name="Object 2"/>
                      <p:cNvPicPr>
                        <a:picLocks noChangeAspect="1" noChangeArrowheads="1"/>
                      </p:cNvPicPr>
                      <p:nvPr/>
                    </p:nvPicPr>
                    <p:blipFill>
                      <a:blip r:embed="rId4"/>
                      <a:srcRect/>
                      <a:stretch>
                        <a:fillRect/>
                      </a:stretch>
                    </p:blipFill>
                    <p:spPr bwMode="auto">
                      <a:xfrm>
                        <a:off x="2022475" y="2362200"/>
                        <a:ext cx="5099050" cy="293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78915" name="Object 4"/>
          <p:cNvGraphicFramePr>
            <a:graphicFrameLocks noChangeAspect="1"/>
          </p:cNvGraphicFramePr>
          <p:nvPr/>
        </p:nvGraphicFramePr>
        <p:xfrm>
          <a:off x="2057402" y="1122362"/>
          <a:ext cx="4975225" cy="1143000"/>
        </p:xfrm>
        <a:graphic>
          <a:graphicData uri="http://schemas.openxmlformats.org/presentationml/2006/ole">
            <mc:AlternateContent xmlns:mc="http://schemas.openxmlformats.org/markup-compatibility/2006">
              <mc:Choice xmlns:v="urn:schemas-microsoft-com:vml" Requires="v">
                <p:oleObj name="Equation" r:id="rId5" imgW="939600" imgH="215640" progId="Equation.3">
                  <p:embed/>
                </p:oleObj>
              </mc:Choice>
              <mc:Fallback>
                <p:oleObj name="Equation" r:id="rId5" imgW="939600" imgH="215640" progId="Equation.3">
                  <p:embed/>
                  <p:pic>
                    <p:nvPicPr>
                      <p:cNvPr id="678915"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2" y="1122362"/>
                        <a:ext cx="4975225"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a:extLst>
              <a:ext uri="{FF2B5EF4-FFF2-40B4-BE49-F238E27FC236}">
                <a16:creationId xmlns:a16="http://schemas.microsoft.com/office/drawing/2014/main" id="{954AD541-CDEC-DD41-91BB-810B5BFE5B31}"/>
              </a:ext>
            </a:extLst>
          </p:cNvPr>
          <p:cNvSpPr txBox="1"/>
          <p:nvPr/>
        </p:nvSpPr>
        <p:spPr>
          <a:xfrm>
            <a:off x="190500" y="5867400"/>
            <a:ext cx="8763000" cy="523220"/>
          </a:xfrm>
          <a:prstGeom prst="rect">
            <a:avLst/>
          </a:prstGeom>
          <a:noFill/>
          <a:ln w="28575">
            <a:solidFill>
              <a:schemeClr val="tx1"/>
            </a:solidFill>
          </a:ln>
        </p:spPr>
        <p:txBody>
          <a:bodyPr wrap="square" rtlCol="0">
            <a:spAutoFit/>
          </a:bodyPr>
          <a:lstStyle/>
          <a:p>
            <a:r>
              <a:rPr lang="en-US" sz="2800" dirty="0"/>
              <a:t>If we know the points in 3D we can estimate the camera!!</a:t>
            </a:r>
          </a:p>
        </p:txBody>
      </p:sp>
    </p:spTree>
    <p:extLst>
      <p:ext uri="{BB962C8B-B14F-4D97-AF65-F5344CB8AC3E}">
        <p14:creationId xmlns:p14="http://schemas.microsoft.com/office/powerpoint/2010/main" val="215837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201825" y="3227296"/>
            <a:ext cx="1266392" cy="1638860"/>
          </a:xfrm>
          <a:prstGeom prst="rect">
            <a:avLst/>
          </a:prstGeom>
          <a:blipFill>
            <a:blip r:embed="rId3" cstate="print"/>
            <a:stretch>
              <a:fillRect/>
            </a:stretch>
          </a:blipFill>
        </p:spPr>
        <p:txBody>
          <a:bodyPr wrap="square" lIns="0" tIns="0" rIns="0" bIns="0" rtlCol="0"/>
          <a:lstStyle/>
          <a:p>
            <a:endParaRPr sz="1013"/>
          </a:p>
        </p:txBody>
      </p:sp>
      <p:sp>
        <p:nvSpPr>
          <p:cNvPr id="4" name="object 4"/>
          <p:cNvSpPr/>
          <p:nvPr/>
        </p:nvSpPr>
        <p:spPr>
          <a:xfrm>
            <a:off x="4864245" y="2748244"/>
            <a:ext cx="1266392" cy="1638860"/>
          </a:xfrm>
          <a:prstGeom prst="rect">
            <a:avLst/>
          </a:prstGeom>
          <a:blipFill>
            <a:blip r:embed="rId4" cstate="print"/>
            <a:stretch>
              <a:fillRect/>
            </a:stretch>
          </a:blipFill>
        </p:spPr>
        <p:txBody>
          <a:bodyPr wrap="square" lIns="0" tIns="0" rIns="0" bIns="0" rtlCol="0"/>
          <a:lstStyle/>
          <a:p>
            <a:endParaRPr sz="1013"/>
          </a:p>
        </p:txBody>
      </p:sp>
      <p:sp>
        <p:nvSpPr>
          <p:cNvPr id="5" name="object 5"/>
          <p:cNvSpPr/>
          <p:nvPr/>
        </p:nvSpPr>
        <p:spPr>
          <a:xfrm>
            <a:off x="5487700" y="2357439"/>
            <a:ext cx="1266392" cy="1638860"/>
          </a:xfrm>
          <a:prstGeom prst="rect">
            <a:avLst/>
          </a:prstGeom>
          <a:blipFill>
            <a:blip r:embed="rId5" cstate="print"/>
            <a:stretch>
              <a:fillRect/>
            </a:stretch>
          </a:blipFill>
        </p:spPr>
        <p:txBody>
          <a:bodyPr wrap="square" lIns="0" tIns="0" rIns="0" bIns="0" rtlCol="0"/>
          <a:lstStyle/>
          <a:p>
            <a:endParaRPr sz="1013"/>
          </a:p>
        </p:txBody>
      </p:sp>
      <p:grpSp>
        <p:nvGrpSpPr>
          <p:cNvPr id="25" name="Group 24">
            <a:extLst>
              <a:ext uri="{FF2B5EF4-FFF2-40B4-BE49-F238E27FC236}">
                <a16:creationId xmlns:a16="http://schemas.microsoft.com/office/drawing/2014/main" id="{127EBC6D-6781-4212-B71E-B90E723259D3}"/>
              </a:ext>
            </a:extLst>
          </p:cNvPr>
          <p:cNvGrpSpPr/>
          <p:nvPr/>
        </p:nvGrpSpPr>
        <p:grpSpPr>
          <a:xfrm>
            <a:off x="3531332" y="2861702"/>
            <a:ext cx="2755169" cy="1040046"/>
            <a:chOff x="2721921" y="2420471"/>
            <a:chExt cx="4898079" cy="1848970"/>
          </a:xfrm>
        </p:grpSpPr>
        <p:sp>
          <p:nvSpPr>
            <p:cNvPr id="11" name="object 11"/>
            <p:cNvSpPr/>
            <p:nvPr/>
          </p:nvSpPr>
          <p:spPr>
            <a:xfrm>
              <a:off x="2721921" y="2843572"/>
              <a:ext cx="1850159" cy="1291478"/>
            </a:xfrm>
            <a:custGeom>
              <a:avLst/>
              <a:gdLst/>
              <a:ahLst/>
              <a:cxnLst/>
              <a:rect l="l" t="t" r="r" b="b"/>
              <a:pathLst>
                <a:path w="2035175" h="1463675">
                  <a:moveTo>
                    <a:pt x="0" y="0"/>
                  </a:moveTo>
                  <a:lnTo>
                    <a:pt x="2035078" y="1463578"/>
                  </a:lnTo>
                </a:path>
              </a:pathLst>
            </a:custGeom>
            <a:ln w="38099">
              <a:solidFill>
                <a:srgbClr val="8B8FE5"/>
              </a:solidFill>
            </a:ln>
          </p:spPr>
          <p:txBody>
            <a:bodyPr wrap="square" lIns="0" tIns="0" rIns="0" bIns="0" rtlCol="0"/>
            <a:lstStyle/>
            <a:p>
              <a:endParaRPr sz="1013"/>
            </a:p>
          </p:txBody>
        </p:sp>
        <p:sp>
          <p:nvSpPr>
            <p:cNvPr id="12" name="object 12"/>
            <p:cNvSpPr/>
            <p:nvPr/>
          </p:nvSpPr>
          <p:spPr>
            <a:xfrm>
              <a:off x="2721921" y="2843572"/>
              <a:ext cx="3166341" cy="646019"/>
            </a:xfrm>
            <a:custGeom>
              <a:avLst/>
              <a:gdLst/>
              <a:ahLst/>
              <a:cxnLst/>
              <a:rect l="l" t="t" r="r" b="b"/>
              <a:pathLst>
                <a:path w="3482975" h="732154">
                  <a:moveTo>
                    <a:pt x="0" y="0"/>
                  </a:moveTo>
                  <a:lnTo>
                    <a:pt x="3482877" y="731790"/>
                  </a:lnTo>
                </a:path>
              </a:pathLst>
            </a:custGeom>
            <a:ln w="38099">
              <a:solidFill>
                <a:srgbClr val="8B8FE5"/>
              </a:solidFill>
            </a:ln>
          </p:spPr>
          <p:txBody>
            <a:bodyPr wrap="square" lIns="0" tIns="0" rIns="0" bIns="0" rtlCol="0"/>
            <a:lstStyle/>
            <a:p>
              <a:endParaRPr sz="1013"/>
            </a:p>
          </p:txBody>
        </p:sp>
        <p:sp>
          <p:nvSpPr>
            <p:cNvPr id="13" name="object 13"/>
            <p:cNvSpPr/>
            <p:nvPr/>
          </p:nvSpPr>
          <p:spPr>
            <a:xfrm>
              <a:off x="2721921" y="2622173"/>
              <a:ext cx="4603750" cy="221876"/>
            </a:xfrm>
            <a:custGeom>
              <a:avLst/>
              <a:gdLst/>
              <a:ahLst/>
              <a:cxnLst/>
              <a:rect l="l" t="t" r="r" b="b"/>
              <a:pathLst>
                <a:path w="5064125" h="251460">
                  <a:moveTo>
                    <a:pt x="0" y="250918"/>
                  </a:moveTo>
                  <a:lnTo>
                    <a:pt x="5064026" y="0"/>
                  </a:lnTo>
                </a:path>
              </a:pathLst>
            </a:custGeom>
            <a:ln w="38099">
              <a:solidFill>
                <a:srgbClr val="8B8FE5"/>
              </a:solidFill>
            </a:ln>
          </p:spPr>
          <p:txBody>
            <a:bodyPr wrap="square" lIns="0" tIns="0" rIns="0" bIns="0" rtlCol="0"/>
            <a:lstStyle/>
            <a:p>
              <a:endParaRPr sz="1013"/>
            </a:p>
          </p:txBody>
        </p:sp>
        <p:sp>
          <p:nvSpPr>
            <p:cNvPr id="15" name="object 15"/>
            <p:cNvSpPr/>
            <p:nvPr/>
          </p:nvSpPr>
          <p:spPr>
            <a:xfrm>
              <a:off x="4394488" y="4024066"/>
              <a:ext cx="147204" cy="142874"/>
            </a:xfrm>
            <a:prstGeom prst="rect">
              <a:avLst/>
            </a:prstGeom>
            <a:blipFill>
              <a:blip r:embed="rId6" cstate="print"/>
              <a:stretch>
                <a:fillRect/>
              </a:stretch>
            </a:blipFill>
          </p:spPr>
          <p:txBody>
            <a:bodyPr wrap="square" lIns="0" tIns="0" rIns="0" bIns="0" rtlCol="0"/>
            <a:lstStyle/>
            <a:p>
              <a:endParaRPr sz="1013"/>
            </a:p>
          </p:txBody>
        </p:sp>
        <p:sp>
          <p:nvSpPr>
            <p:cNvPr id="16" name="object 16"/>
            <p:cNvSpPr/>
            <p:nvPr/>
          </p:nvSpPr>
          <p:spPr>
            <a:xfrm>
              <a:off x="4294909" y="3933265"/>
              <a:ext cx="346364" cy="336176"/>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013"/>
            </a:p>
          </p:txBody>
        </p:sp>
        <p:sp>
          <p:nvSpPr>
            <p:cNvPr id="17" name="object 17"/>
            <p:cNvSpPr/>
            <p:nvPr/>
          </p:nvSpPr>
          <p:spPr>
            <a:xfrm>
              <a:off x="5779943" y="3452566"/>
              <a:ext cx="147205" cy="142874"/>
            </a:xfrm>
            <a:prstGeom prst="rect">
              <a:avLst/>
            </a:prstGeom>
            <a:blipFill>
              <a:blip r:embed="rId6" cstate="print"/>
              <a:stretch>
                <a:fillRect/>
              </a:stretch>
            </a:blipFill>
          </p:spPr>
          <p:txBody>
            <a:bodyPr wrap="square" lIns="0" tIns="0" rIns="0" bIns="0" rtlCol="0"/>
            <a:lstStyle/>
            <a:p>
              <a:endParaRPr sz="1013"/>
            </a:p>
          </p:txBody>
        </p:sp>
        <p:sp>
          <p:nvSpPr>
            <p:cNvPr id="18" name="object 18"/>
            <p:cNvSpPr/>
            <p:nvPr/>
          </p:nvSpPr>
          <p:spPr>
            <a:xfrm>
              <a:off x="5680363" y="3361765"/>
              <a:ext cx="346364" cy="336176"/>
            </a:xfrm>
            <a:custGeom>
              <a:avLst/>
              <a:gdLst/>
              <a:ahLst/>
              <a:cxnLst/>
              <a:rect l="l" t="t" r="r" b="b"/>
              <a:pathLst>
                <a:path w="381000" h="381000">
                  <a:moveTo>
                    <a:pt x="0" y="0"/>
                  </a:moveTo>
                  <a:lnTo>
                    <a:pt x="381000" y="0"/>
                  </a:lnTo>
                  <a:lnTo>
                    <a:pt x="381000" y="380999"/>
                  </a:lnTo>
                  <a:lnTo>
                    <a:pt x="0" y="380999"/>
                  </a:lnTo>
                  <a:lnTo>
                    <a:pt x="0" y="0"/>
                  </a:lnTo>
                  <a:close/>
                </a:path>
              </a:pathLst>
            </a:custGeom>
            <a:ln w="38099">
              <a:solidFill>
                <a:srgbClr val="FF2600"/>
              </a:solidFill>
            </a:ln>
          </p:spPr>
          <p:txBody>
            <a:bodyPr wrap="square" lIns="0" tIns="0" rIns="0" bIns="0" rtlCol="0"/>
            <a:lstStyle/>
            <a:p>
              <a:endParaRPr sz="1013"/>
            </a:p>
          </p:txBody>
        </p:sp>
        <p:sp>
          <p:nvSpPr>
            <p:cNvPr id="19" name="object 19"/>
            <p:cNvSpPr/>
            <p:nvPr/>
          </p:nvSpPr>
          <p:spPr>
            <a:xfrm>
              <a:off x="7373215" y="2511272"/>
              <a:ext cx="147204" cy="142874"/>
            </a:xfrm>
            <a:prstGeom prst="rect">
              <a:avLst/>
            </a:prstGeom>
            <a:blipFill>
              <a:blip r:embed="rId6" cstate="print"/>
              <a:stretch>
                <a:fillRect/>
              </a:stretch>
            </a:blipFill>
          </p:spPr>
          <p:txBody>
            <a:bodyPr wrap="square" lIns="0" tIns="0" rIns="0" bIns="0" rtlCol="0"/>
            <a:lstStyle/>
            <a:p>
              <a:endParaRPr sz="1013"/>
            </a:p>
          </p:txBody>
        </p:sp>
        <p:sp>
          <p:nvSpPr>
            <p:cNvPr id="20" name="object 20"/>
            <p:cNvSpPr/>
            <p:nvPr/>
          </p:nvSpPr>
          <p:spPr>
            <a:xfrm>
              <a:off x="7273636" y="2420471"/>
              <a:ext cx="346364" cy="336176"/>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013"/>
            </a:p>
          </p:txBody>
        </p:sp>
      </p:grpSp>
      <p:grpSp>
        <p:nvGrpSpPr>
          <p:cNvPr id="2" name="Group 1">
            <a:extLst>
              <a:ext uri="{FF2B5EF4-FFF2-40B4-BE49-F238E27FC236}">
                <a16:creationId xmlns:a16="http://schemas.microsoft.com/office/drawing/2014/main" id="{ACCCED34-CA1C-7C4F-A489-2E34FF067ACD}"/>
              </a:ext>
            </a:extLst>
          </p:cNvPr>
          <p:cNvGrpSpPr/>
          <p:nvPr/>
        </p:nvGrpSpPr>
        <p:grpSpPr>
          <a:xfrm>
            <a:off x="2428875" y="3227296"/>
            <a:ext cx="1266392" cy="1907238"/>
            <a:chOff x="2286000" y="3070413"/>
            <a:chExt cx="2251364" cy="3390645"/>
          </a:xfrm>
        </p:grpSpPr>
        <p:sp>
          <p:nvSpPr>
            <p:cNvPr id="6" name="object 6"/>
            <p:cNvSpPr/>
            <p:nvPr/>
          </p:nvSpPr>
          <p:spPr>
            <a:xfrm>
              <a:off x="2286000" y="3070413"/>
              <a:ext cx="2251364" cy="2913529"/>
            </a:xfrm>
            <a:prstGeom prst="rect">
              <a:avLst/>
            </a:prstGeom>
            <a:blipFill>
              <a:blip r:embed="rId7" cstate="print"/>
              <a:stretch>
                <a:fillRect/>
              </a:stretch>
            </a:blipFill>
          </p:spPr>
          <p:txBody>
            <a:bodyPr wrap="square" lIns="0" tIns="0" rIns="0" bIns="0" rtlCol="0"/>
            <a:lstStyle/>
            <a:p>
              <a:endParaRPr sz="1013" dirty="0"/>
            </a:p>
          </p:txBody>
        </p:sp>
        <p:sp>
          <p:nvSpPr>
            <p:cNvPr id="27" name="TextBox 26">
              <a:extLst>
                <a:ext uri="{FF2B5EF4-FFF2-40B4-BE49-F238E27FC236}">
                  <a16:creationId xmlns:a16="http://schemas.microsoft.com/office/drawing/2014/main" id="{879BDFFC-0789-440C-A96D-EFD108C3B0C9}"/>
                </a:ext>
              </a:extLst>
            </p:cNvPr>
            <p:cNvSpPr txBox="1"/>
            <p:nvPr/>
          </p:nvSpPr>
          <p:spPr>
            <a:xfrm>
              <a:off x="2633006" y="6019798"/>
              <a:ext cx="1724688" cy="441260"/>
            </a:xfrm>
            <a:prstGeom prst="rect">
              <a:avLst/>
            </a:prstGeom>
            <a:noFill/>
          </p:spPr>
          <p:txBody>
            <a:bodyPr wrap="none" rtlCol="0">
              <a:spAutoFit/>
            </a:bodyPr>
            <a:lstStyle/>
            <a:p>
              <a:r>
                <a:rPr lang="en-US" sz="1013" dirty="0"/>
                <a:t>reference view</a:t>
              </a:r>
            </a:p>
          </p:txBody>
        </p:sp>
      </p:grpSp>
      <p:sp>
        <p:nvSpPr>
          <p:cNvPr id="28" name="TextBox 27">
            <a:extLst>
              <a:ext uri="{FF2B5EF4-FFF2-40B4-BE49-F238E27FC236}">
                <a16:creationId xmlns:a16="http://schemas.microsoft.com/office/drawing/2014/main" id="{89EE6871-B829-4D31-B0BF-28F13924E64B}"/>
              </a:ext>
            </a:extLst>
          </p:cNvPr>
          <p:cNvSpPr txBox="1"/>
          <p:nvPr/>
        </p:nvSpPr>
        <p:spPr>
          <a:xfrm>
            <a:off x="5014883" y="4886326"/>
            <a:ext cx="987771" cy="248209"/>
          </a:xfrm>
          <a:prstGeom prst="rect">
            <a:avLst/>
          </a:prstGeom>
          <a:noFill/>
        </p:spPr>
        <p:txBody>
          <a:bodyPr wrap="none" rtlCol="0">
            <a:spAutoFit/>
          </a:bodyPr>
          <a:lstStyle/>
          <a:p>
            <a:r>
              <a:rPr lang="en-US" sz="1013" dirty="0"/>
              <a:t>neighbor views</a:t>
            </a:r>
          </a:p>
        </p:txBody>
      </p:sp>
      <p:sp>
        <p:nvSpPr>
          <p:cNvPr id="30" name="object 21">
            <a:extLst>
              <a:ext uri="{FF2B5EF4-FFF2-40B4-BE49-F238E27FC236}">
                <a16:creationId xmlns:a16="http://schemas.microsoft.com/office/drawing/2014/main" id="{C052158B-3581-47D4-BD7D-597B0B3552D5}"/>
              </a:ext>
            </a:extLst>
          </p:cNvPr>
          <p:cNvSpPr txBox="1"/>
          <p:nvPr/>
        </p:nvSpPr>
        <p:spPr>
          <a:xfrm>
            <a:off x="6230486" y="5186363"/>
            <a:ext cx="848807" cy="231407"/>
          </a:xfrm>
          <a:prstGeom prst="rect">
            <a:avLst/>
          </a:prstGeom>
        </p:spPr>
        <p:txBody>
          <a:bodyPr vert="horz" wrap="square" lIns="0" tIns="6411" rIns="0" bIns="0" rtlCol="0">
            <a:spAutoFit/>
          </a:bodyPr>
          <a:lstStyle/>
          <a:p>
            <a:pPr marL="6411">
              <a:spcBef>
                <a:spcPts val="51"/>
              </a:spcBef>
            </a:pPr>
            <a:r>
              <a:rPr sz="731" dirty="0">
                <a:latin typeface="Arial"/>
                <a:cs typeface="Arial"/>
              </a:rPr>
              <a:t>Source: </a:t>
            </a:r>
            <a:r>
              <a:rPr sz="731" spc="-48" dirty="0">
                <a:latin typeface="Arial"/>
                <a:cs typeface="Arial"/>
              </a:rPr>
              <a:t>Y.</a:t>
            </a:r>
            <a:r>
              <a:rPr sz="731" spc="-46" dirty="0">
                <a:latin typeface="Arial"/>
                <a:cs typeface="Arial"/>
              </a:rPr>
              <a:t> </a:t>
            </a:r>
            <a:r>
              <a:rPr sz="731" spc="-2" dirty="0">
                <a:latin typeface="Arial"/>
                <a:cs typeface="Arial"/>
              </a:rPr>
              <a:t>Furukawa</a:t>
            </a:r>
            <a:endParaRPr sz="731">
              <a:latin typeface="Arial"/>
              <a:cs typeface="Arial"/>
            </a:endParaRPr>
          </a:p>
        </p:txBody>
      </p:sp>
      <p:grpSp>
        <p:nvGrpSpPr>
          <p:cNvPr id="22" name="Group 21">
            <a:extLst>
              <a:ext uri="{FF2B5EF4-FFF2-40B4-BE49-F238E27FC236}">
                <a16:creationId xmlns:a16="http://schemas.microsoft.com/office/drawing/2014/main" id="{C3F36C64-5444-1F41-B33A-8BF3FECD594E}"/>
              </a:ext>
            </a:extLst>
          </p:cNvPr>
          <p:cNvGrpSpPr/>
          <p:nvPr/>
        </p:nvGrpSpPr>
        <p:grpSpPr>
          <a:xfrm>
            <a:off x="2234047" y="2710423"/>
            <a:ext cx="1656051" cy="2042273"/>
            <a:chOff x="1939638" y="2151530"/>
            <a:chExt cx="2944091" cy="3630706"/>
          </a:xfrm>
        </p:grpSpPr>
        <p:sp>
          <p:nvSpPr>
            <p:cNvPr id="26" name="object 8">
              <a:extLst>
                <a:ext uri="{FF2B5EF4-FFF2-40B4-BE49-F238E27FC236}">
                  <a16:creationId xmlns:a16="http://schemas.microsoft.com/office/drawing/2014/main" id="{8F8F2D66-DF25-42C3-BA34-6BE5755F32C5}"/>
                </a:ext>
              </a:extLst>
            </p:cNvPr>
            <p:cNvSpPr/>
            <p:nvPr/>
          </p:nvSpPr>
          <p:spPr>
            <a:xfrm>
              <a:off x="3411684" y="2151530"/>
              <a:ext cx="1472045" cy="1815353"/>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013"/>
            </a:p>
          </p:txBody>
        </p:sp>
        <p:sp>
          <p:nvSpPr>
            <p:cNvPr id="7" name="object 7"/>
            <p:cNvSpPr/>
            <p:nvPr/>
          </p:nvSpPr>
          <p:spPr>
            <a:xfrm>
              <a:off x="1939638" y="3966883"/>
              <a:ext cx="1472045" cy="1815353"/>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013"/>
            </a:p>
          </p:txBody>
        </p:sp>
      </p:grpSp>
      <p:pic>
        <p:nvPicPr>
          <p:cNvPr id="21" name="Graphic 20">
            <a:extLst>
              <a:ext uri="{FF2B5EF4-FFF2-40B4-BE49-F238E27FC236}">
                <a16:creationId xmlns:a16="http://schemas.microsoft.com/office/drawing/2014/main" id="{6F819B2B-41FB-E642-B853-A965AD97FD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900000">
            <a:off x="1979866" y="4664824"/>
            <a:ext cx="300038" cy="378619"/>
          </a:xfrm>
          <a:prstGeom prst="rect">
            <a:avLst/>
          </a:prstGeom>
        </p:spPr>
      </p:pic>
      <p:sp>
        <p:nvSpPr>
          <p:cNvPr id="9" name="object 9"/>
          <p:cNvSpPr/>
          <p:nvPr/>
        </p:nvSpPr>
        <p:spPr>
          <a:xfrm>
            <a:off x="3020670" y="3688085"/>
            <a:ext cx="82802" cy="80367"/>
          </a:xfrm>
          <a:prstGeom prst="rect">
            <a:avLst/>
          </a:prstGeom>
          <a:blipFill>
            <a:blip r:embed="rId6" cstate="print"/>
            <a:stretch>
              <a:fillRect/>
            </a:stretch>
          </a:blipFill>
        </p:spPr>
        <p:txBody>
          <a:bodyPr wrap="square" lIns="0" tIns="0" rIns="0" bIns="0" rtlCol="0"/>
          <a:lstStyle/>
          <a:p>
            <a:endParaRPr sz="1013"/>
          </a:p>
        </p:txBody>
      </p:sp>
      <p:sp>
        <p:nvSpPr>
          <p:cNvPr id="10" name="object 10"/>
          <p:cNvSpPr/>
          <p:nvPr/>
        </p:nvSpPr>
        <p:spPr>
          <a:xfrm>
            <a:off x="2964657" y="3637010"/>
            <a:ext cx="194830" cy="189099"/>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013"/>
          </a:p>
        </p:txBody>
      </p:sp>
      <p:grpSp>
        <p:nvGrpSpPr>
          <p:cNvPr id="41" name="Group 40">
            <a:extLst>
              <a:ext uri="{FF2B5EF4-FFF2-40B4-BE49-F238E27FC236}">
                <a16:creationId xmlns:a16="http://schemas.microsoft.com/office/drawing/2014/main" id="{99033A62-34EB-2D4C-BFE8-AA3A9FD3324F}"/>
              </a:ext>
            </a:extLst>
          </p:cNvPr>
          <p:cNvGrpSpPr/>
          <p:nvPr/>
        </p:nvGrpSpPr>
        <p:grpSpPr>
          <a:xfrm>
            <a:off x="2394688" y="2549217"/>
            <a:ext cx="1205600" cy="617408"/>
            <a:chOff x="2225221" y="1864941"/>
            <a:chExt cx="2143289" cy="1097613"/>
          </a:xfrm>
        </p:grpSpPr>
        <p:sp>
          <p:nvSpPr>
            <p:cNvPr id="14" name="object 14"/>
            <p:cNvSpPr/>
            <p:nvPr/>
          </p:nvSpPr>
          <p:spPr>
            <a:xfrm>
              <a:off x="4221306" y="2819680"/>
              <a:ext cx="147204" cy="142874"/>
            </a:xfrm>
            <a:prstGeom prst="rect">
              <a:avLst/>
            </a:prstGeom>
            <a:blipFill>
              <a:blip r:embed="rId6" cstate="print"/>
              <a:stretch>
                <a:fillRect/>
              </a:stretch>
            </a:blipFill>
          </p:spPr>
          <p:txBody>
            <a:bodyPr wrap="square" lIns="0" tIns="0" rIns="0" bIns="0" rtlCol="0"/>
            <a:lstStyle/>
            <a:p>
              <a:endParaRPr sz="1013"/>
            </a:p>
          </p:txBody>
        </p:sp>
        <p:grpSp>
          <p:nvGrpSpPr>
            <p:cNvPr id="40" name="Group 39">
              <a:extLst>
                <a:ext uri="{FF2B5EF4-FFF2-40B4-BE49-F238E27FC236}">
                  <a16:creationId xmlns:a16="http://schemas.microsoft.com/office/drawing/2014/main" id="{C1B86B97-8AF6-9B41-AF9E-F39C5A3C9AF1}"/>
                </a:ext>
              </a:extLst>
            </p:cNvPr>
            <p:cNvGrpSpPr/>
            <p:nvPr/>
          </p:nvGrpSpPr>
          <p:grpSpPr>
            <a:xfrm>
              <a:off x="2225221" y="1864941"/>
              <a:ext cx="1922485" cy="995486"/>
              <a:chOff x="2225221" y="1864941"/>
              <a:chExt cx="1922485" cy="995486"/>
            </a:xfrm>
          </p:grpSpPr>
          <p:sp>
            <p:nvSpPr>
              <p:cNvPr id="23" name="TextBox 22">
                <a:extLst>
                  <a:ext uri="{FF2B5EF4-FFF2-40B4-BE49-F238E27FC236}">
                    <a16:creationId xmlns:a16="http://schemas.microsoft.com/office/drawing/2014/main" id="{92FA2CE2-0C6C-3F4B-859C-DE4784D98825}"/>
                  </a:ext>
                </a:extLst>
              </p:cNvPr>
              <p:cNvSpPr txBox="1"/>
              <p:nvPr/>
            </p:nvSpPr>
            <p:spPr>
              <a:xfrm>
                <a:off x="2225221" y="1864941"/>
                <a:ext cx="1472044" cy="995486"/>
              </a:xfrm>
              <a:prstGeom prst="rect">
                <a:avLst/>
              </a:prstGeom>
              <a:noFill/>
            </p:spPr>
            <p:txBody>
              <a:bodyPr wrap="square" rtlCol="0">
                <a:spAutoFit/>
              </a:bodyPr>
              <a:lstStyle/>
              <a:p>
                <a:pPr algn="ctr"/>
                <a:r>
                  <a:rPr lang="en-US" sz="1013" dirty="0"/>
                  <a:t>Is this a surface point?</a:t>
                </a:r>
              </a:p>
            </p:txBody>
          </p:sp>
          <p:cxnSp>
            <p:nvCxnSpPr>
              <p:cNvPr id="29" name="Straight Arrow Connector 28">
                <a:extLst>
                  <a:ext uri="{FF2B5EF4-FFF2-40B4-BE49-F238E27FC236}">
                    <a16:creationId xmlns:a16="http://schemas.microsoft.com/office/drawing/2014/main" id="{E5109BE1-E0E6-3B4E-885A-2AB30308C7E7}"/>
                  </a:ext>
                </a:extLst>
              </p:cNvPr>
              <p:cNvCxnSpPr/>
              <p:nvPr/>
            </p:nvCxnSpPr>
            <p:spPr>
              <a:xfrm>
                <a:off x="3584864" y="2420471"/>
                <a:ext cx="562842" cy="399209"/>
              </a:xfrm>
              <a:prstGeom prst="straightConnector1">
                <a:avLst/>
              </a:prstGeom>
              <a:ln w="5715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43" name="Title 42">
            <a:extLst>
              <a:ext uri="{FF2B5EF4-FFF2-40B4-BE49-F238E27FC236}">
                <a16:creationId xmlns:a16="http://schemas.microsoft.com/office/drawing/2014/main" id="{715CB5D7-629A-434F-B222-E21816483E28}"/>
              </a:ext>
            </a:extLst>
          </p:cNvPr>
          <p:cNvSpPr>
            <a:spLocks noGrp="1"/>
          </p:cNvSpPr>
          <p:nvPr>
            <p:ph type="title"/>
          </p:nvPr>
        </p:nvSpPr>
        <p:spPr/>
        <p:txBody>
          <a:bodyPr>
            <a:normAutofit/>
          </a:bodyPr>
          <a:lstStyle/>
          <a:p>
            <a:r>
              <a:rPr lang="en-US" spc="-2" dirty="0"/>
              <a:t>Multi-view stereo: </a:t>
            </a:r>
            <a:r>
              <a:rPr lang="en-US" dirty="0"/>
              <a:t>Basic</a:t>
            </a:r>
            <a:r>
              <a:rPr lang="en-US" spc="-13" dirty="0"/>
              <a:t> </a:t>
            </a:r>
            <a:r>
              <a:rPr lang="en-US" dirty="0"/>
              <a:t>idea</a:t>
            </a:r>
          </a:p>
        </p:txBody>
      </p:sp>
    </p:spTree>
    <p:extLst>
      <p:ext uri="{BB962C8B-B14F-4D97-AF65-F5344CB8AC3E}">
        <p14:creationId xmlns:p14="http://schemas.microsoft.com/office/powerpoint/2010/main" val="28835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28" grpId="0"/>
      <p:bldP spid="9" grpId="0"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21">
            <a:extLst>
              <a:ext uri="{FF2B5EF4-FFF2-40B4-BE49-F238E27FC236}">
                <a16:creationId xmlns:a16="http://schemas.microsoft.com/office/drawing/2014/main" id="{C052158B-3581-47D4-BD7D-597B0B3552D5}"/>
              </a:ext>
            </a:extLst>
          </p:cNvPr>
          <p:cNvSpPr txBox="1"/>
          <p:nvPr/>
        </p:nvSpPr>
        <p:spPr>
          <a:xfrm>
            <a:off x="6230486" y="5611138"/>
            <a:ext cx="848807" cy="231407"/>
          </a:xfrm>
          <a:prstGeom prst="rect">
            <a:avLst/>
          </a:prstGeom>
        </p:spPr>
        <p:txBody>
          <a:bodyPr vert="horz" wrap="square" lIns="0" tIns="6411" rIns="0" bIns="0" rtlCol="0">
            <a:spAutoFit/>
          </a:bodyPr>
          <a:lstStyle/>
          <a:p>
            <a:pPr marL="6411">
              <a:spcBef>
                <a:spcPts val="51"/>
              </a:spcBef>
            </a:pPr>
            <a:r>
              <a:rPr sz="731" dirty="0">
                <a:latin typeface="Arial"/>
                <a:cs typeface="Arial"/>
              </a:rPr>
              <a:t>Source: </a:t>
            </a:r>
            <a:r>
              <a:rPr sz="731" spc="-48" dirty="0">
                <a:latin typeface="Arial"/>
                <a:cs typeface="Arial"/>
              </a:rPr>
              <a:t>Y.</a:t>
            </a:r>
            <a:r>
              <a:rPr sz="731" spc="-46" dirty="0">
                <a:latin typeface="Arial"/>
                <a:cs typeface="Arial"/>
              </a:rPr>
              <a:t> </a:t>
            </a:r>
            <a:r>
              <a:rPr sz="731" spc="-2" dirty="0">
                <a:latin typeface="Arial"/>
                <a:cs typeface="Arial"/>
              </a:rPr>
              <a:t>Furukawa</a:t>
            </a:r>
            <a:endParaRPr sz="731">
              <a:latin typeface="Arial"/>
              <a:cs typeface="Arial"/>
            </a:endParaRPr>
          </a:p>
        </p:txBody>
      </p:sp>
      <p:grpSp>
        <p:nvGrpSpPr>
          <p:cNvPr id="8" name="Group 7">
            <a:extLst>
              <a:ext uri="{FF2B5EF4-FFF2-40B4-BE49-F238E27FC236}">
                <a16:creationId xmlns:a16="http://schemas.microsoft.com/office/drawing/2014/main" id="{51A8935D-6DD2-6946-8054-EFEB4300EB01}"/>
              </a:ext>
            </a:extLst>
          </p:cNvPr>
          <p:cNvGrpSpPr/>
          <p:nvPr/>
        </p:nvGrpSpPr>
        <p:grpSpPr>
          <a:xfrm>
            <a:off x="1695625" y="3585628"/>
            <a:ext cx="2546573" cy="1547646"/>
            <a:chOff x="1487762" y="1524001"/>
            <a:chExt cx="8810654" cy="5354557"/>
          </a:xfrm>
        </p:grpSpPr>
        <p:sp>
          <p:nvSpPr>
            <p:cNvPr id="6" name="object 6"/>
            <p:cNvSpPr/>
            <p:nvPr/>
          </p:nvSpPr>
          <p:spPr>
            <a:xfrm>
              <a:off x="2286000" y="3070413"/>
              <a:ext cx="2251364" cy="2913529"/>
            </a:xfrm>
            <a:prstGeom prst="rect">
              <a:avLst/>
            </a:prstGeom>
            <a:blipFill>
              <a:blip r:embed="rId3" cstate="print"/>
              <a:stretch>
                <a:fillRect/>
              </a:stretch>
            </a:blipFill>
          </p:spPr>
          <p:txBody>
            <a:bodyPr wrap="square" lIns="0" tIns="0" rIns="0" bIns="0" rtlCol="0"/>
            <a:lstStyle/>
            <a:p>
              <a:endParaRPr sz="1013" dirty="0"/>
            </a:p>
          </p:txBody>
        </p:sp>
        <p:sp>
          <p:nvSpPr>
            <p:cNvPr id="3" name="object 3"/>
            <p:cNvSpPr/>
            <p:nvPr/>
          </p:nvSpPr>
          <p:spPr>
            <a:xfrm>
              <a:off x="5437909" y="3070413"/>
              <a:ext cx="2251364" cy="2913529"/>
            </a:xfrm>
            <a:prstGeom prst="rect">
              <a:avLst/>
            </a:prstGeom>
            <a:blipFill>
              <a:blip r:embed="rId4" cstate="print"/>
              <a:stretch>
                <a:fillRect/>
              </a:stretch>
            </a:blipFill>
          </p:spPr>
          <p:txBody>
            <a:bodyPr wrap="square" lIns="0" tIns="0" rIns="0" bIns="0" rtlCol="0"/>
            <a:lstStyle/>
            <a:p>
              <a:endParaRPr sz="1013"/>
            </a:p>
          </p:txBody>
        </p:sp>
        <p:sp>
          <p:nvSpPr>
            <p:cNvPr id="4" name="object 4"/>
            <p:cNvSpPr/>
            <p:nvPr/>
          </p:nvSpPr>
          <p:spPr>
            <a:xfrm>
              <a:off x="6615545" y="2218766"/>
              <a:ext cx="2251364" cy="2913529"/>
            </a:xfrm>
            <a:prstGeom prst="rect">
              <a:avLst/>
            </a:prstGeom>
            <a:blipFill>
              <a:blip r:embed="rId5" cstate="print"/>
              <a:stretch>
                <a:fillRect/>
              </a:stretch>
            </a:blipFill>
          </p:spPr>
          <p:txBody>
            <a:bodyPr wrap="square" lIns="0" tIns="0" rIns="0" bIns="0" rtlCol="0"/>
            <a:lstStyle/>
            <a:p>
              <a:endParaRPr sz="1013"/>
            </a:p>
          </p:txBody>
        </p:sp>
        <p:sp>
          <p:nvSpPr>
            <p:cNvPr id="5" name="object 5"/>
            <p:cNvSpPr/>
            <p:nvPr/>
          </p:nvSpPr>
          <p:spPr>
            <a:xfrm>
              <a:off x="7723909" y="1524001"/>
              <a:ext cx="2251364" cy="2913529"/>
            </a:xfrm>
            <a:prstGeom prst="rect">
              <a:avLst/>
            </a:prstGeom>
            <a:blipFill>
              <a:blip r:embed="rId6" cstate="print"/>
              <a:stretch>
                <a:fillRect/>
              </a:stretch>
            </a:blipFill>
          </p:spPr>
          <p:txBody>
            <a:bodyPr wrap="square" lIns="0" tIns="0" rIns="0" bIns="0" rtlCol="0"/>
            <a:lstStyle/>
            <a:p>
              <a:endParaRPr sz="1013"/>
            </a:p>
          </p:txBody>
        </p:sp>
        <p:grpSp>
          <p:nvGrpSpPr>
            <p:cNvPr id="25" name="Group 24">
              <a:extLst>
                <a:ext uri="{FF2B5EF4-FFF2-40B4-BE49-F238E27FC236}">
                  <a16:creationId xmlns:a16="http://schemas.microsoft.com/office/drawing/2014/main" id="{127EBC6D-6781-4212-B71E-B90E723259D3}"/>
                </a:ext>
              </a:extLst>
            </p:cNvPr>
            <p:cNvGrpSpPr/>
            <p:nvPr/>
          </p:nvGrpSpPr>
          <p:grpSpPr>
            <a:xfrm>
              <a:off x="4245922" y="2420471"/>
              <a:ext cx="4898079" cy="1848970"/>
              <a:chOff x="2721921" y="2420471"/>
              <a:chExt cx="4898079" cy="1848970"/>
            </a:xfrm>
          </p:grpSpPr>
          <p:sp>
            <p:nvSpPr>
              <p:cNvPr id="11" name="object 11"/>
              <p:cNvSpPr/>
              <p:nvPr/>
            </p:nvSpPr>
            <p:spPr>
              <a:xfrm>
                <a:off x="2721921" y="2843572"/>
                <a:ext cx="1850159" cy="1291478"/>
              </a:xfrm>
              <a:custGeom>
                <a:avLst/>
                <a:gdLst/>
                <a:ahLst/>
                <a:cxnLst/>
                <a:rect l="l" t="t" r="r" b="b"/>
                <a:pathLst>
                  <a:path w="2035175" h="1463675">
                    <a:moveTo>
                      <a:pt x="0" y="0"/>
                    </a:moveTo>
                    <a:lnTo>
                      <a:pt x="2035078" y="1463578"/>
                    </a:lnTo>
                  </a:path>
                </a:pathLst>
              </a:custGeom>
              <a:ln w="38099">
                <a:solidFill>
                  <a:srgbClr val="8B8FE5"/>
                </a:solidFill>
              </a:ln>
            </p:spPr>
            <p:txBody>
              <a:bodyPr wrap="square" lIns="0" tIns="0" rIns="0" bIns="0" rtlCol="0"/>
              <a:lstStyle/>
              <a:p>
                <a:endParaRPr sz="1013"/>
              </a:p>
            </p:txBody>
          </p:sp>
          <p:sp>
            <p:nvSpPr>
              <p:cNvPr id="12" name="object 12"/>
              <p:cNvSpPr/>
              <p:nvPr/>
            </p:nvSpPr>
            <p:spPr>
              <a:xfrm>
                <a:off x="2721921" y="2843572"/>
                <a:ext cx="3166341" cy="646019"/>
              </a:xfrm>
              <a:custGeom>
                <a:avLst/>
                <a:gdLst/>
                <a:ahLst/>
                <a:cxnLst/>
                <a:rect l="l" t="t" r="r" b="b"/>
                <a:pathLst>
                  <a:path w="3482975" h="732154">
                    <a:moveTo>
                      <a:pt x="0" y="0"/>
                    </a:moveTo>
                    <a:lnTo>
                      <a:pt x="3482877" y="731790"/>
                    </a:lnTo>
                  </a:path>
                </a:pathLst>
              </a:custGeom>
              <a:ln w="38099">
                <a:solidFill>
                  <a:srgbClr val="8B8FE5"/>
                </a:solidFill>
              </a:ln>
            </p:spPr>
            <p:txBody>
              <a:bodyPr wrap="square" lIns="0" tIns="0" rIns="0" bIns="0" rtlCol="0"/>
              <a:lstStyle/>
              <a:p>
                <a:endParaRPr sz="1013"/>
              </a:p>
            </p:txBody>
          </p:sp>
          <p:sp>
            <p:nvSpPr>
              <p:cNvPr id="13" name="object 13"/>
              <p:cNvSpPr/>
              <p:nvPr/>
            </p:nvSpPr>
            <p:spPr>
              <a:xfrm>
                <a:off x="2721921" y="2622173"/>
                <a:ext cx="4603750" cy="221876"/>
              </a:xfrm>
              <a:custGeom>
                <a:avLst/>
                <a:gdLst/>
                <a:ahLst/>
                <a:cxnLst/>
                <a:rect l="l" t="t" r="r" b="b"/>
                <a:pathLst>
                  <a:path w="5064125" h="251460">
                    <a:moveTo>
                      <a:pt x="0" y="250918"/>
                    </a:moveTo>
                    <a:lnTo>
                      <a:pt x="5064026" y="0"/>
                    </a:lnTo>
                  </a:path>
                </a:pathLst>
              </a:custGeom>
              <a:ln w="38099">
                <a:solidFill>
                  <a:srgbClr val="8B8FE5"/>
                </a:solidFill>
              </a:ln>
            </p:spPr>
            <p:txBody>
              <a:bodyPr wrap="square" lIns="0" tIns="0" rIns="0" bIns="0" rtlCol="0"/>
              <a:lstStyle/>
              <a:p>
                <a:endParaRPr sz="1013"/>
              </a:p>
            </p:txBody>
          </p:sp>
          <p:sp>
            <p:nvSpPr>
              <p:cNvPr id="15" name="object 15"/>
              <p:cNvSpPr/>
              <p:nvPr/>
            </p:nvSpPr>
            <p:spPr>
              <a:xfrm>
                <a:off x="4394488" y="4024066"/>
                <a:ext cx="147204" cy="142874"/>
              </a:xfrm>
              <a:prstGeom prst="rect">
                <a:avLst/>
              </a:prstGeom>
              <a:blipFill>
                <a:blip r:embed="rId7" cstate="print"/>
                <a:stretch>
                  <a:fillRect/>
                </a:stretch>
              </a:blipFill>
            </p:spPr>
            <p:txBody>
              <a:bodyPr wrap="square" lIns="0" tIns="0" rIns="0" bIns="0" rtlCol="0"/>
              <a:lstStyle/>
              <a:p>
                <a:endParaRPr sz="1013"/>
              </a:p>
            </p:txBody>
          </p:sp>
          <p:sp>
            <p:nvSpPr>
              <p:cNvPr id="16" name="object 16"/>
              <p:cNvSpPr/>
              <p:nvPr/>
            </p:nvSpPr>
            <p:spPr>
              <a:xfrm>
                <a:off x="4294909" y="3933265"/>
                <a:ext cx="346364" cy="336176"/>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013"/>
              </a:p>
            </p:txBody>
          </p:sp>
          <p:sp>
            <p:nvSpPr>
              <p:cNvPr id="17" name="object 17"/>
              <p:cNvSpPr/>
              <p:nvPr/>
            </p:nvSpPr>
            <p:spPr>
              <a:xfrm>
                <a:off x="5779943" y="3452566"/>
                <a:ext cx="147205" cy="142874"/>
              </a:xfrm>
              <a:prstGeom prst="rect">
                <a:avLst/>
              </a:prstGeom>
              <a:blipFill>
                <a:blip r:embed="rId7" cstate="print"/>
                <a:stretch>
                  <a:fillRect/>
                </a:stretch>
              </a:blipFill>
            </p:spPr>
            <p:txBody>
              <a:bodyPr wrap="square" lIns="0" tIns="0" rIns="0" bIns="0" rtlCol="0"/>
              <a:lstStyle/>
              <a:p>
                <a:endParaRPr sz="1013"/>
              </a:p>
            </p:txBody>
          </p:sp>
          <p:sp>
            <p:nvSpPr>
              <p:cNvPr id="18" name="object 18"/>
              <p:cNvSpPr/>
              <p:nvPr/>
            </p:nvSpPr>
            <p:spPr>
              <a:xfrm>
                <a:off x="5680363" y="3361765"/>
                <a:ext cx="346364" cy="336176"/>
              </a:xfrm>
              <a:custGeom>
                <a:avLst/>
                <a:gdLst/>
                <a:ahLst/>
                <a:cxnLst/>
                <a:rect l="l" t="t" r="r" b="b"/>
                <a:pathLst>
                  <a:path w="381000" h="381000">
                    <a:moveTo>
                      <a:pt x="0" y="0"/>
                    </a:moveTo>
                    <a:lnTo>
                      <a:pt x="381000" y="0"/>
                    </a:lnTo>
                    <a:lnTo>
                      <a:pt x="381000" y="380999"/>
                    </a:lnTo>
                    <a:lnTo>
                      <a:pt x="0" y="380999"/>
                    </a:lnTo>
                    <a:lnTo>
                      <a:pt x="0" y="0"/>
                    </a:lnTo>
                    <a:close/>
                  </a:path>
                </a:pathLst>
              </a:custGeom>
              <a:ln w="38099">
                <a:solidFill>
                  <a:srgbClr val="FF2600"/>
                </a:solidFill>
              </a:ln>
            </p:spPr>
            <p:txBody>
              <a:bodyPr wrap="square" lIns="0" tIns="0" rIns="0" bIns="0" rtlCol="0"/>
              <a:lstStyle/>
              <a:p>
                <a:endParaRPr sz="1013"/>
              </a:p>
            </p:txBody>
          </p:sp>
          <p:sp>
            <p:nvSpPr>
              <p:cNvPr id="19" name="object 19"/>
              <p:cNvSpPr/>
              <p:nvPr/>
            </p:nvSpPr>
            <p:spPr>
              <a:xfrm>
                <a:off x="7373215" y="2511272"/>
                <a:ext cx="147204" cy="142874"/>
              </a:xfrm>
              <a:prstGeom prst="rect">
                <a:avLst/>
              </a:prstGeom>
              <a:blipFill>
                <a:blip r:embed="rId7" cstate="print"/>
                <a:stretch>
                  <a:fillRect/>
                </a:stretch>
              </a:blipFill>
            </p:spPr>
            <p:txBody>
              <a:bodyPr wrap="square" lIns="0" tIns="0" rIns="0" bIns="0" rtlCol="0"/>
              <a:lstStyle/>
              <a:p>
                <a:endParaRPr sz="1013"/>
              </a:p>
            </p:txBody>
          </p:sp>
          <p:sp>
            <p:nvSpPr>
              <p:cNvPr id="20" name="object 20"/>
              <p:cNvSpPr/>
              <p:nvPr/>
            </p:nvSpPr>
            <p:spPr>
              <a:xfrm>
                <a:off x="7273636" y="2420471"/>
                <a:ext cx="346364" cy="336176"/>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013"/>
              </a:p>
            </p:txBody>
          </p:sp>
        </p:grpSp>
        <p:sp>
          <p:nvSpPr>
            <p:cNvPr id="27" name="TextBox 26">
              <a:extLst>
                <a:ext uri="{FF2B5EF4-FFF2-40B4-BE49-F238E27FC236}">
                  <a16:creationId xmlns:a16="http://schemas.microsoft.com/office/drawing/2014/main" id="{879BDFFC-0789-440C-A96D-EFD108C3B0C9}"/>
                </a:ext>
              </a:extLst>
            </p:cNvPr>
            <p:cNvSpPr txBox="1"/>
            <p:nvPr/>
          </p:nvSpPr>
          <p:spPr>
            <a:xfrm>
              <a:off x="2634630" y="6019803"/>
              <a:ext cx="3356488" cy="858755"/>
            </a:xfrm>
            <a:prstGeom prst="rect">
              <a:avLst/>
            </a:prstGeom>
            <a:noFill/>
          </p:spPr>
          <p:txBody>
            <a:bodyPr wrap="none" rtlCol="0">
              <a:spAutoFit/>
            </a:bodyPr>
            <a:lstStyle/>
            <a:p>
              <a:r>
                <a:rPr lang="en-US" sz="1013" dirty="0"/>
                <a:t>reference view</a:t>
              </a:r>
            </a:p>
          </p:txBody>
        </p:sp>
        <p:sp>
          <p:nvSpPr>
            <p:cNvPr id="28" name="TextBox 27">
              <a:extLst>
                <a:ext uri="{FF2B5EF4-FFF2-40B4-BE49-F238E27FC236}">
                  <a16:creationId xmlns:a16="http://schemas.microsoft.com/office/drawing/2014/main" id="{89EE6871-B829-4D31-B0BF-28F13924E64B}"/>
                </a:ext>
              </a:extLst>
            </p:cNvPr>
            <p:cNvSpPr txBox="1"/>
            <p:nvPr/>
          </p:nvSpPr>
          <p:spPr>
            <a:xfrm>
              <a:off x="6880918" y="6019799"/>
              <a:ext cx="3417498" cy="858755"/>
            </a:xfrm>
            <a:prstGeom prst="rect">
              <a:avLst/>
            </a:prstGeom>
            <a:noFill/>
          </p:spPr>
          <p:txBody>
            <a:bodyPr wrap="none" rtlCol="0">
              <a:spAutoFit/>
            </a:bodyPr>
            <a:lstStyle/>
            <a:p>
              <a:r>
                <a:rPr lang="en-US" sz="1013" dirty="0"/>
                <a:t>neighbor views</a:t>
              </a:r>
            </a:p>
          </p:txBody>
        </p:sp>
        <p:grpSp>
          <p:nvGrpSpPr>
            <p:cNvPr id="22" name="Group 21">
              <a:extLst>
                <a:ext uri="{FF2B5EF4-FFF2-40B4-BE49-F238E27FC236}">
                  <a16:creationId xmlns:a16="http://schemas.microsoft.com/office/drawing/2014/main" id="{C3F36C64-5444-1F41-B33A-8BF3FECD594E}"/>
                </a:ext>
              </a:extLst>
            </p:cNvPr>
            <p:cNvGrpSpPr/>
            <p:nvPr/>
          </p:nvGrpSpPr>
          <p:grpSpPr>
            <a:xfrm>
              <a:off x="1939638" y="2151530"/>
              <a:ext cx="2944091" cy="3630706"/>
              <a:chOff x="1939638" y="2151530"/>
              <a:chExt cx="2944091" cy="3630706"/>
            </a:xfrm>
          </p:grpSpPr>
          <p:sp>
            <p:nvSpPr>
              <p:cNvPr id="26" name="object 8">
                <a:extLst>
                  <a:ext uri="{FF2B5EF4-FFF2-40B4-BE49-F238E27FC236}">
                    <a16:creationId xmlns:a16="http://schemas.microsoft.com/office/drawing/2014/main" id="{8F8F2D66-DF25-42C3-BA34-6BE5755F32C5}"/>
                  </a:ext>
                </a:extLst>
              </p:cNvPr>
              <p:cNvSpPr/>
              <p:nvPr/>
            </p:nvSpPr>
            <p:spPr>
              <a:xfrm>
                <a:off x="3411684" y="2151530"/>
                <a:ext cx="1472045" cy="1815353"/>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013"/>
              </a:p>
            </p:txBody>
          </p:sp>
          <p:sp>
            <p:nvSpPr>
              <p:cNvPr id="7" name="object 7"/>
              <p:cNvSpPr/>
              <p:nvPr/>
            </p:nvSpPr>
            <p:spPr>
              <a:xfrm>
                <a:off x="1939638" y="3966883"/>
                <a:ext cx="1472045" cy="1815353"/>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013"/>
              </a:p>
            </p:txBody>
          </p:sp>
        </p:grpSp>
        <p:pic>
          <p:nvPicPr>
            <p:cNvPr id="21" name="Graphic 20">
              <a:extLst>
                <a:ext uri="{FF2B5EF4-FFF2-40B4-BE49-F238E27FC236}">
                  <a16:creationId xmlns:a16="http://schemas.microsoft.com/office/drawing/2014/main" id="{6F819B2B-41FB-E642-B853-A965AD97FD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8900000">
              <a:off x="1487762" y="5626020"/>
              <a:ext cx="533400" cy="673100"/>
            </a:xfrm>
            <a:prstGeom prst="rect">
              <a:avLst/>
            </a:prstGeom>
          </p:spPr>
        </p:pic>
        <p:sp>
          <p:nvSpPr>
            <p:cNvPr id="9" name="object 9"/>
            <p:cNvSpPr/>
            <p:nvPr/>
          </p:nvSpPr>
          <p:spPr>
            <a:xfrm>
              <a:off x="3338079" y="3889595"/>
              <a:ext cx="147204" cy="142874"/>
            </a:xfrm>
            <a:prstGeom prst="rect">
              <a:avLst/>
            </a:prstGeom>
            <a:blipFill>
              <a:blip r:embed="rId7" cstate="print"/>
              <a:stretch>
                <a:fillRect/>
              </a:stretch>
            </a:blipFill>
          </p:spPr>
          <p:txBody>
            <a:bodyPr wrap="square" lIns="0" tIns="0" rIns="0" bIns="0" rtlCol="0"/>
            <a:lstStyle/>
            <a:p>
              <a:endParaRPr sz="1013"/>
            </a:p>
          </p:txBody>
        </p:sp>
        <p:sp>
          <p:nvSpPr>
            <p:cNvPr id="10" name="object 10"/>
            <p:cNvSpPr/>
            <p:nvPr/>
          </p:nvSpPr>
          <p:spPr>
            <a:xfrm>
              <a:off x="3238500" y="3798794"/>
              <a:ext cx="346364" cy="336176"/>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013"/>
            </a:p>
          </p:txBody>
        </p:sp>
        <p:sp>
          <p:nvSpPr>
            <p:cNvPr id="14" name="object 14"/>
            <p:cNvSpPr/>
            <p:nvPr/>
          </p:nvSpPr>
          <p:spPr>
            <a:xfrm>
              <a:off x="4221306" y="2819680"/>
              <a:ext cx="147204" cy="142874"/>
            </a:xfrm>
            <a:prstGeom prst="rect">
              <a:avLst/>
            </a:prstGeom>
            <a:blipFill>
              <a:blip r:embed="rId7" cstate="print"/>
              <a:stretch>
                <a:fillRect/>
              </a:stretch>
            </a:blipFill>
          </p:spPr>
          <p:txBody>
            <a:bodyPr wrap="square" lIns="0" tIns="0" rIns="0" bIns="0" rtlCol="0"/>
            <a:lstStyle/>
            <a:p>
              <a:endParaRPr sz="1013"/>
            </a:p>
          </p:txBody>
        </p:sp>
      </p:grpSp>
      <p:sp>
        <p:nvSpPr>
          <p:cNvPr id="43" name="Title 42">
            <a:extLst>
              <a:ext uri="{FF2B5EF4-FFF2-40B4-BE49-F238E27FC236}">
                <a16:creationId xmlns:a16="http://schemas.microsoft.com/office/drawing/2014/main" id="{715CB5D7-629A-434F-B222-E21816483E28}"/>
              </a:ext>
            </a:extLst>
          </p:cNvPr>
          <p:cNvSpPr>
            <a:spLocks noGrp="1"/>
          </p:cNvSpPr>
          <p:nvPr>
            <p:ph type="title"/>
          </p:nvPr>
        </p:nvSpPr>
        <p:spPr/>
        <p:txBody>
          <a:bodyPr>
            <a:normAutofit/>
          </a:bodyPr>
          <a:lstStyle/>
          <a:p>
            <a:r>
              <a:rPr lang="en-US" spc="-2" dirty="0"/>
              <a:t>Multi-view stereo: </a:t>
            </a:r>
            <a:r>
              <a:rPr lang="en-US" dirty="0"/>
              <a:t>Basic</a:t>
            </a:r>
            <a:r>
              <a:rPr lang="en-US" spc="-13" dirty="0"/>
              <a:t> </a:t>
            </a:r>
            <a:r>
              <a:rPr lang="en-US" dirty="0"/>
              <a:t>idea</a:t>
            </a:r>
          </a:p>
        </p:txBody>
      </p:sp>
      <p:sp>
        <p:nvSpPr>
          <p:cNvPr id="33" name="object 6">
            <a:extLst>
              <a:ext uri="{FF2B5EF4-FFF2-40B4-BE49-F238E27FC236}">
                <a16:creationId xmlns:a16="http://schemas.microsoft.com/office/drawing/2014/main" id="{EB1CF46C-6126-1A46-B323-6EAC413313CB}"/>
              </a:ext>
            </a:extLst>
          </p:cNvPr>
          <p:cNvSpPr/>
          <p:nvPr/>
        </p:nvSpPr>
        <p:spPr>
          <a:xfrm>
            <a:off x="6416865" y="4593345"/>
            <a:ext cx="476050" cy="462047"/>
          </a:xfrm>
          <a:prstGeom prst="rect">
            <a:avLst/>
          </a:prstGeom>
          <a:blipFill>
            <a:blip r:embed="rId3" cstate="print"/>
            <a:stretch>
              <a:fillRect l="-275000" t="-216674" r="-274998" b="-549992"/>
            </a:stretch>
          </a:blipFill>
        </p:spPr>
        <p:txBody>
          <a:bodyPr wrap="square" lIns="0" tIns="0" rIns="0" bIns="0" rtlCol="0"/>
          <a:lstStyle/>
          <a:p>
            <a:endParaRPr sz="1013" dirty="0"/>
          </a:p>
        </p:txBody>
      </p:sp>
      <p:grpSp>
        <p:nvGrpSpPr>
          <p:cNvPr id="34" name="Group 33">
            <a:extLst>
              <a:ext uri="{FF2B5EF4-FFF2-40B4-BE49-F238E27FC236}">
                <a16:creationId xmlns:a16="http://schemas.microsoft.com/office/drawing/2014/main" id="{A6BE2CC9-7AD3-0F45-886A-B6CF3D17AD04}"/>
              </a:ext>
            </a:extLst>
          </p:cNvPr>
          <p:cNvGrpSpPr/>
          <p:nvPr/>
        </p:nvGrpSpPr>
        <p:grpSpPr>
          <a:xfrm>
            <a:off x="5861403" y="3648426"/>
            <a:ext cx="1586974" cy="462048"/>
            <a:chOff x="5008268" y="2420470"/>
            <a:chExt cx="2821286" cy="821419"/>
          </a:xfrm>
        </p:grpSpPr>
        <p:sp>
          <p:nvSpPr>
            <p:cNvPr id="35" name="object 3">
              <a:extLst>
                <a:ext uri="{FF2B5EF4-FFF2-40B4-BE49-F238E27FC236}">
                  <a16:creationId xmlns:a16="http://schemas.microsoft.com/office/drawing/2014/main" id="{000D0106-F09A-3B47-8FA6-B10B499FAA17}"/>
                </a:ext>
              </a:extLst>
            </p:cNvPr>
            <p:cNvSpPr/>
            <p:nvPr/>
          </p:nvSpPr>
          <p:spPr>
            <a:xfrm>
              <a:off x="5008268" y="2420470"/>
              <a:ext cx="846310" cy="821417"/>
            </a:xfrm>
            <a:prstGeom prst="rect">
              <a:avLst/>
            </a:prstGeom>
            <a:blipFill>
              <a:blip r:embed="rId4" cstate="print"/>
              <a:stretch>
                <a:fillRect l="-110001" t="-256665" r="-439998" b="-510000"/>
              </a:stretch>
            </a:blipFill>
          </p:spPr>
          <p:txBody>
            <a:bodyPr wrap="square" lIns="0" tIns="0" rIns="0" bIns="0" rtlCol="0"/>
            <a:lstStyle/>
            <a:p>
              <a:endParaRPr sz="1013"/>
            </a:p>
          </p:txBody>
        </p:sp>
        <p:sp>
          <p:nvSpPr>
            <p:cNvPr id="36" name="object 4">
              <a:extLst>
                <a:ext uri="{FF2B5EF4-FFF2-40B4-BE49-F238E27FC236}">
                  <a16:creationId xmlns:a16="http://schemas.microsoft.com/office/drawing/2014/main" id="{16E4CF69-6577-1A4C-A99B-998CA0336876}"/>
                </a:ext>
              </a:extLst>
            </p:cNvPr>
            <p:cNvSpPr/>
            <p:nvPr/>
          </p:nvSpPr>
          <p:spPr>
            <a:xfrm>
              <a:off x="5995756" y="2420470"/>
              <a:ext cx="846310" cy="821417"/>
            </a:xfrm>
            <a:prstGeom prst="rect">
              <a:avLst/>
            </a:prstGeom>
            <a:blipFill>
              <a:blip r:embed="rId5" cstate="print"/>
              <a:stretch>
                <a:fillRect l="-170000" t="-340003" r="-379998" b="-426665"/>
              </a:stretch>
            </a:blipFill>
          </p:spPr>
          <p:txBody>
            <a:bodyPr wrap="square" lIns="0" tIns="0" rIns="0" bIns="0" rtlCol="0"/>
            <a:lstStyle/>
            <a:p>
              <a:endParaRPr sz="1013"/>
            </a:p>
          </p:txBody>
        </p:sp>
        <p:sp>
          <p:nvSpPr>
            <p:cNvPr id="37" name="object 5">
              <a:extLst>
                <a:ext uri="{FF2B5EF4-FFF2-40B4-BE49-F238E27FC236}">
                  <a16:creationId xmlns:a16="http://schemas.microsoft.com/office/drawing/2014/main" id="{6C8A286E-40B7-C647-B378-2E7F6B1DC5BD}"/>
                </a:ext>
              </a:extLst>
            </p:cNvPr>
            <p:cNvSpPr/>
            <p:nvPr/>
          </p:nvSpPr>
          <p:spPr>
            <a:xfrm>
              <a:off x="6983244" y="2420470"/>
              <a:ext cx="846310" cy="821419"/>
            </a:xfrm>
            <a:prstGeom prst="rect">
              <a:avLst/>
            </a:prstGeom>
            <a:blipFill>
              <a:blip r:embed="rId6" cstate="print"/>
              <a:stretch>
                <a:fillRect l="-310002" t="-266666" r="-239999" b="-500000"/>
              </a:stretch>
            </a:blipFill>
          </p:spPr>
          <p:txBody>
            <a:bodyPr wrap="square" lIns="0" tIns="0" rIns="0" bIns="0" rtlCol="0"/>
            <a:lstStyle/>
            <a:p>
              <a:endParaRPr sz="1013"/>
            </a:p>
          </p:txBody>
        </p:sp>
      </p:grpSp>
      <p:grpSp>
        <p:nvGrpSpPr>
          <p:cNvPr id="50" name="Group 49">
            <a:extLst>
              <a:ext uri="{FF2B5EF4-FFF2-40B4-BE49-F238E27FC236}">
                <a16:creationId xmlns:a16="http://schemas.microsoft.com/office/drawing/2014/main" id="{5AFD4610-DB7D-1045-AE87-E652D1DAFE1D}"/>
              </a:ext>
            </a:extLst>
          </p:cNvPr>
          <p:cNvGrpSpPr/>
          <p:nvPr/>
        </p:nvGrpSpPr>
        <p:grpSpPr>
          <a:xfrm>
            <a:off x="6099428" y="4131048"/>
            <a:ext cx="1110924" cy="404317"/>
            <a:chOff x="8811426" y="3380372"/>
            <a:chExt cx="1974976" cy="718785"/>
          </a:xfrm>
        </p:grpSpPr>
        <p:cxnSp>
          <p:nvCxnSpPr>
            <p:cNvPr id="31" name="Straight Arrow Connector 30">
              <a:extLst>
                <a:ext uri="{FF2B5EF4-FFF2-40B4-BE49-F238E27FC236}">
                  <a16:creationId xmlns:a16="http://schemas.microsoft.com/office/drawing/2014/main" id="{33E5A287-FD40-4445-9E49-FC551339B96B}"/>
                </a:ext>
              </a:extLst>
            </p:cNvPr>
            <p:cNvCxnSpPr>
              <a:cxnSpLocks/>
            </p:cNvCxnSpPr>
            <p:nvPr/>
          </p:nvCxnSpPr>
          <p:spPr>
            <a:xfrm>
              <a:off x="8811426" y="3380372"/>
              <a:ext cx="762303" cy="68150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4BB6490-6028-FC4C-ACC7-83674635E8EA}"/>
                </a:ext>
              </a:extLst>
            </p:cNvPr>
            <p:cNvCxnSpPr>
              <a:cxnSpLocks/>
            </p:cNvCxnSpPr>
            <p:nvPr/>
          </p:nvCxnSpPr>
          <p:spPr>
            <a:xfrm>
              <a:off x="9798914" y="3380372"/>
              <a:ext cx="0" cy="71878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ABC8AEB-745F-AD41-8D02-06F084A54E24}"/>
                </a:ext>
              </a:extLst>
            </p:cNvPr>
            <p:cNvCxnSpPr>
              <a:cxnSpLocks/>
            </p:cNvCxnSpPr>
            <p:nvPr/>
          </p:nvCxnSpPr>
          <p:spPr>
            <a:xfrm flipH="1">
              <a:off x="10024100" y="3380374"/>
              <a:ext cx="762302" cy="68150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72E09617-A2A0-A348-B027-BC6A69D7CFA9}"/>
              </a:ext>
            </a:extLst>
          </p:cNvPr>
          <p:cNvSpPr txBox="1"/>
          <p:nvPr/>
        </p:nvSpPr>
        <p:spPr>
          <a:xfrm>
            <a:off x="5165482" y="4661932"/>
            <a:ext cx="1146446" cy="404085"/>
          </a:xfrm>
          <a:prstGeom prst="rect">
            <a:avLst/>
          </a:prstGeom>
          <a:noFill/>
        </p:spPr>
        <p:txBody>
          <a:bodyPr wrap="square" rtlCol="0">
            <a:spAutoFit/>
          </a:bodyPr>
          <a:lstStyle/>
          <a:p>
            <a:pPr algn="ctr"/>
            <a:r>
              <a:rPr lang="en-US" sz="1013" dirty="0"/>
              <a:t>Patch from reference View</a:t>
            </a:r>
          </a:p>
        </p:txBody>
      </p:sp>
      <p:sp>
        <p:nvSpPr>
          <p:cNvPr id="52" name="TextBox 51">
            <a:extLst>
              <a:ext uri="{FF2B5EF4-FFF2-40B4-BE49-F238E27FC236}">
                <a16:creationId xmlns:a16="http://schemas.microsoft.com/office/drawing/2014/main" id="{76DA43AC-568A-2745-A37C-57AADFC3CC12}"/>
              </a:ext>
            </a:extLst>
          </p:cNvPr>
          <p:cNvSpPr txBox="1"/>
          <p:nvPr/>
        </p:nvSpPr>
        <p:spPr>
          <a:xfrm>
            <a:off x="4572001" y="3587158"/>
            <a:ext cx="1269292" cy="559961"/>
          </a:xfrm>
          <a:prstGeom prst="rect">
            <a:avLst/>
          </a:prstGeom>
          <a:noFill/>
        </p:spPr>
        <p:txBody>
          <a:bodyPr wrap="square" rtlCol="0">
            <a:spAutoFit/>
          </a:bodyPr>
          <a:lstStyle/>
          <a:p>
            <a:pPr algn="ctr"/>
            <a:r>
              <a:rPr lang="en-US" sz="1013" dirty="0"/>
              <a:t>Corresponding patches at depth guess in other views</a:t>
            </a:r>
          </a:p>
        </p:txBody>
      </p:sp>
      <p:sp>
        <p:nvSpPr>
          <p:cNvPr id="53" name="TextBox 52">
            <a:extLst>
              <a:ext uri="{FF2B5EF4-FFF2-40B4-BE49-F238E27FC236}">
                <a16:creationId xmlns:a16="http://schemas.microsoft.com/office/drawing/2014/main" id="{119789CE-3408-3C46-903C-5380F24E06E6}"/>
              </a:ext>
            </a:extLst>
          </p:cNvPr>
          <p:cNvSpPr txBox="1"/>
          <p:nvPr/>
        </p:nvSpPr>
        <p:spPr>
          <a:xfrm>
            <a:off x="851535" y="2282352"/>
            <a:ext cx="7069455" cy="784830"/>
          </a:xfrm>
          <a:prstGeom prst="rect">
            <a:avLst/>
          </a:prstGeom>
          <a:noFill/>
        </p:spPr>
        <p:txBody>
          <a:bodyPr wrap="square" rtlCol="0">
            <a:spAutoFit/>
          </a:bodyPr>
          <a:lstStyle/>
          <a:p>
            <a:r>
              <a:rPr lang="en-US" sz="2250" dirty="0">
                <a:latin typeface="+mj-lt"/>
              </a:rPr>
              <a:t>Evaluate the likelihood of geometry at a particular depth for a particular reference patch:</a:t>
            </a:r>
          </a:p>
        </p:txBody>
      </p:sp>
      <p:sp>
        <p:nvSpPr>
          <p:cNvPr id="2" name="TextBox 1">
            <a:extLst>
              <a:ext uri="{FF2B5EF4-FFF2-40B4-BE49-F238E27FC236}">
                <a16:creationId xmlns:a16="http://schemas.microsoft.com/office/drawing/2014/main" id="{8C3E0D00-F808-1741-81DE-101FD38943D0}"/>
              </a:ext>
            </a:extLst>
          </p:cNvPr>
          <p:cNvSpPr txBox="1"/>
          <p:nvPr/>
        </p:nvSpPr>
        <p:spPr>
          <a:xfrm>
            <a:off x="6944923" y="4269363"/>
            <a:ext cx="582460" cy="334707"/>
          </a:xfrm>
          <a:prstGeom prst="rect">
            <a:avLst/>
          </a:prstGeom>
          <a:noFill/>
        </p:spPr>
        <p:txBody>
          <a:bodyPr wrap="square" rtlCol="0">
            <a:spAutoFit/>
          </a:bodyPr>
          <a:lstStyle/>
          <a:p>
            <a:pPr algn="ctr"/>
            <a:r>
              <a:rPr lang="en-US" sz="1575" dirty="0"/>
              <a:t>?</a:t>
            </a:r>
          </a:p>
        </p:txBody>
      </p:sp>
    </p:spTree>
    <p:extLst>
      <p:ext uri="{BB962C8B-B14F-4D97-AF65-F5344CB8AC3E}">
        <p14:creationId xmlns:p14="http://schemas.microsoft.com/office/powerpoint/2010/main" val="179123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201825" y="3227296"/>
            <a:ext cx="1266392" cy="1638860"/>
          </a:xfrm>
          <a:prstGeom prst="rect">
            <a:avLst/>
          </a:prstGeom>
          <a:blipFill>
            <a:blip r:embed="rId3" cstate="print"/>
            <a:stretch>
              <a:fillRect/>
            </a:stretch>
          </a:blipFill>
        </p:spPr>
        <p:txBody>
          <a:bodyPr wrap="square" lIns="0" tIns="0" rIns="0" bIns="0" rtlCol="0"/>
          <a:lstStyle/>
          <a:p>
            <a:endParaRPr sz="1013"/>
          </a:p>
        </p:txBody>
      </p:sp>
      <p:sp>
        <p:nvSpPr>
          <p:cNvPr id="4" name="object 4"/>
          <p:cNvSpPr/>
          <p:nvPr/>
        </p:nvSpPr>
        <p:spPr>
          <a:xfrm>
            <a:off x="4864245" y="2748244"/>
            <a:ext cx="1266392" cy="1638860"/>
          </a:xfrm>
          <a:prstGeom prst="rect">
            <a:avLst/>
          </a:prstGeom>
          <a:blipFill>
            <a:blip r:embed="rId4" cstate="print"/>
            <a:stretch>
              <a:fillRect/>
            </a:stretch>
          </a:blipFill>
        </p:spPr>
        <p:txBody>
          <a:bodyPr wrap="square" lIns="0" tIns="0" rIns="0" bIns="0" rtlCol="0"/>
          <a:lstStyle/>
          <a:p>
            <a:endParaRPr sz="1013"/>
          </a:p>
        </p:txBody>
      </p:sp>
      <p:sp>
        <p:nvSpPr>
          <p:cNvPr id="5" name="object 5"/>
          <p:cNvSpPr/>
          <p:nvPr/>
        </p:nvSpPr>
        <p:spPr>
          <a:xfrm>
            <a:off x="5487700" y="2357439"/>
            <a:ext cx="1266392" cy="1638860"/>
          </a:xfrm>
          <a:prstGeom prst="rect">
            <a:avLst/>
          </a:prstGeom>
          <a:blipFill>
            <a:blip r:embed="rId5" cstate="print"/>
            <a:stretch>
              <a:fillRect/>
            </a:stretch>
          </a:blipFill>
        </p:spPr>
        <p:txBody>
          <a:bodyPr wrap="square" lIns="0" tIns="0" rIns="0" bIns="0" rtlCol="0"/>
          <a:lstStyle/>
          <a:p>
            <a:endParaRPr sz="1013"/>
          </a:p>
        </p:txBody>
      </p:sp>
      <p:sp>
        <p:nvSpPr>
          <p:cNvPr id="6" name="object 6"/>
          <p:cNvSpPr/>
          <p:nvPr/>
        </p:nvSpPr>
        <p:spPr>
          <a:xfrm>
            <a:off x="2428876" y="3227296"/>
            <a:ext cx="1266392" cy="1638860"/>
          </a:xfrm>
          <a:prstGeom prst="rect">
            <a:avLst/>
          </a:prstGeom>
          <a:blipFill>
            <a:blip r:embed="rId6" cstate="print"/>
            <a:stretch>
              <a:fillRect/>
            </a:stretch>
          </a:blipFill>
        </p:spPr>
        <p:txBody>
          <a:bodyPr wrap="square" lIns="0" tIns="0" rIns="0" bIns="0" rtlCol="0"/>
          <a:lstStyle/>
          <a:p>
            <a:endParaRPr sz="1013"/>
          </a:p>
        </p:txBody>
      </p:sp>
      <p:sp>
        <p:nvSpPr>
          <p:cNvPr id="7" name="object 7"/>
          <p:cNvSpPr/>
          <p:nvPr/>
        </p:nvSpPr>
        <p:spPr>
          <a:xfrm>
            <a:off x="2234047" y="3731560"/>
            <a:ext cx="828026" cy="1021136"/>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013"/>
          </a:p>
        </p:txBody>
      </p:sp>
      <p:sp>
        <p:nvSpPr>
          <p:cNvPr id="8" name="object 8"/>
          <p:cNvSpPr/>
          <p:nvPr/>
        </p:nvSpPr>
        <p:spPr>
          <a:xfrm>
            <a:off x="3062072" y="2710424"/>
            <a:ext cx="828026" cy="1021136"/>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013"/>
          </a:p>
        </p:txBody>
      </p:sp>
      <p:sp>
        <p:nvSpPr>
          <p:cNvPr id="9" name="object 9"/>
          <p:cNvSpPr/>
          <p:nvPr/>
        </p:nvSpPr>
        <p:spPr>
          <a:xfrm>
            <a:off x="3020670" y="3688085"/>
            <a:ext cx="82802" cy="80367"/>
          </a:xfrm>
          <a:prstGeom prst="rect">
            <a:avLst/>
          </a:prstGeom>
          <a:blipFill>
            <a:blip r:embed="rId7" cstate="print"/>
            <a:stretch>
              <a:fillRect/>
            </a:stretch>
          </a:blipFill>
        </p:spPr>
        <p:txBody>
          <a:bodyPr wrap="square" lIns="0" tIns="0" rIns="0" bIns="0" rtlCol="0"/>
          <a:lstStyle/>
          <a:p>
            <a:endParaRPr sz="1013"/>
          </a:p>
        </p:txBody>
      </p:sp>
      <p:sp>
        <p:nvSpPr>
          <p:cNvPr id="10" name="object 10"/>
          <p:cNvSpPr/>
          <p:nvPr/>
        </p:nvSpPr>
        <p:spPr>
          <a:xfrm>
            <a:off x="2964657" y="3637010"/>
            <a:ext cx="194830" cy="189099"/>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013"/>
          </a:p>
        </p:txBody>
      </p:sp>
      <p:sp>
        <p:nvSpPr>
          <p:cNvPr id="11" name="object 11"/>
          <p:cNvSpPr/>
          <p:nvPr/>
        </p:nvSpPr>
        <p:spPr>
          <a:xfrm>
            <a:off x="3531332" y="3099697"/>
            <a:ext cx="1040714" cy="726457"/>
          </a:xfrm>
          <a:custGeom>
            <a:avLst/>
            <a:gdLst/>
            <a:ahLst/>
            <a:cxnLst/>
            <a:rect l="l" t="t" r="r" b="b"/>
            <a:pathLst>
              <a:path w="2035175" h="1463675">
                <a:moveTo>
                  <a:pt x="0" y="0"/>
                </a:moveTo>
                <a:lnTo>
                  <a:pt x="2035078" y="1463578"/>
                </a:lnTo>
              </a:path>
            </a:pathLst>
          </a:custGeom>
          <a:ln w="38099">
            <a:solidFill>
              <a:srgbClr val="8B8FE5"/>
            </a:solidFill>
          </a:ln>
        </p:spPr>
        <p:txBody>
          <a:bodyPr wrap="square" lIns="0" tIns="0" rIns="0" bIns="0" rtlCol="0"/>
          <a:lstStyle/>
          <a:p>
            <a:endParaRPr sz="1013"/>
          </a:p>
        </p:txBody>
      </p:sp>
      <p:sp>
        <p:nvSpPr>
          <p:cNvPr id="12" name="object 12"/>
          <p:cNvSpPr/>
          <p:nvPr/>
        </p:nvSpPr>
        <p:spPr>
          <a:xfrm>
            <a:off x="3531332" y="3099697"/>
            <a:ext cx="1781067" cy="363386"/>
          </a:xfrm>
          <a:custGeom>
            <a:avLst/>
            <a:gdLst/>
            <a:ahLst/>
            <a:cxnLst/>
            <a:rect l="l" t="t" r="r" b="b"/>
            <a:pathLst>
              <a:path w="3482975" h="732154">
                <a:moveTo>
                  <a:pt x="0" y="0"/>
                </a:moveTo>
                <a:lnTo>
                  <a:pt x="3482877" y="731790"/>
                </a:lnTo>
              </a:path>
            </a:pathLst>
          </a:custGeom>
          <a:ln w="38099">
            <a:solidFill>
              <a:srgbClr val="8B8FE5"/>
            </a:solidFill>
          </a:ln>
        </p:spPr>
        <p:txBody>
          <a:bodyPr wrap="square" lIns="0" tIns="0" rIns="0" bIns="0" rtlCol="0"/>
          <a:lstStyle/>
          <a:p>
            <a:endParaRPr sz="1013"/>
          </a:p>
        </p:txBody>
      </p:sp>
      <p:sp>
        <p:nvSpPr>
          <p:cNvPr id="13" name="object 13"/>
          <p:cNvSpPr/>
          <p:nvPr/>
        </p:nvSpPr>
        <p:spPr>
          <a:xfrm>
            <a:off x="3531331" y="2975161"/>
            <a:ext cx="2589610" cy="124805"/>
          </a:xfrm>
          <a:custGeom>
            <a:avLst/>
            <a:gdLst/>
            <a:ahLst/>
            <a:cxnLst/>
            <a:rect l="l" t="t" r="r" b="b"/>
            <a:pathLst>
              <a:path w="5064125" h="251460">
                <a:moveTo>
                  <a:pt x="0" y="250918"/>
                </a:moveTo>
                <a:lnTo>
                  <a:pt x="5064026" y="0"/>
                </a:lnTo>
              </a:path>
            </a:pathLst>
          </a:custGeom>
          <a:ln w="38099">
            <a:solidFill>
              <a:srgbClr val="8B8FE5"/>
            </a:solidFill>
          </a:ln>
        </p:spPr>
        <p:txBody>
          <a:bodyPr wrap="square" lIns="0" tIns="0" rIns="0" bIns="0" rtlCol="0"/>
          <a:lstStyle/>
          <a:p>
            <a:endParaRPr sz="1013"/>
          </a:p>
        </p:txBody>
      </p:sp>
      <p:sp>
        <p:nvSpPr>
          <p:cNvPr id="14" name="object 14"/>
          <p:cNvSpPr/>
          <p:nvPr/>
        </p:nvSpPr>
        <p:spPr>
          <a:xfrm>
            <a:off x="3517486" y="3086258"/>
            <a:ext cx="82802" cy="80367"/>
          </a:xfrm>
          <a:prstGeom prst="rect">
            <a:avLst/>
          </a:prstGeom>
          <a:blipFill>
            <a:blip r:embed="rId7" cstate="print"/>
            <a:stretch>
              <a:fillRect/>
            </a:stretch>
          </a:blipFill>
        </p:spPr>
        <p:txBody>
          <a:bodyPr wrap="square" lIns="0" tIns="0" rIns="0" bIns="0" rtlCol="0"/>
          <a:lstStyle/>
          <a:p>
            <a:endParaRPr sz="1013"/>
          </a:p>
        </p:txBody>
      </p:sp>
      <p:sp>
        <p:nvSpPr>
          <p:cNvPr id="15" name="object 15"/>
          <p:cNvSpPr/>
          <p:nvPr/>
        </p:nvSpPr>
        <p:spPr>
          <a:xfrm>
            <a:off x="4472150" y="3763724"/>
            <a:ext cx="82802" cy="80367"/>
          </a:xfrm>
          <a:prstGeom prst="rect">
            <a:avLst/>
          </a:prstGeom>
          <a:blipFill>
            <a:blip r:embed="rId7" cstate="print"/>
            <a:stretch>
              <a:fillRect/>
            </a:stretch>
          </a:blipFill>
        </p:spPr>
        <p:txBody>
          <a:bodyPr wrap="square" lIns="0" tIns="0" rIns="0" bIns="0" rtlCol="0"/>
          <a:lstStyle/>
          <a:p>
            <a:endParaRPr sz="1013"/>
          </a:p>
        </p:txBody>
      </p:sp>
      <p:sp>
        <p:nvSpPr>
          <p:cNvPr id="16" name="object 16"/>
          <p:cNvSpPr/>
          <p:nvPr/>
        </p:nvSpPr>
        <p:spPr>
          <a:xfrm>
            <a:off x="4416137" y="3712649"/>
            <a:ext cx="194830" cy="189099"/>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013"/>
          </a:p>
        </p:txBody>
      </p:sp>
      <p:sp>
        <p:nvSpPr>
          <p:cNvPr id="17" name="object 17"/>
          <p:cNvSpPr/>
          <p:nvPr/>
        </p:nvSpPr>
        <p:spPr>
          <a:xfrm>
            <a:off x="5251469" y="3442256"/>
            <a:ext cx="82803" cy="80367"/>
          </a:xfrm>
          <a:prstGeom prst="rect">
            <a:avLst/>
          </a:prstGeom>
          <a:blipFill>
            <a:blip r:embed="rId7" cstate="print"/>
            <a:stretch>
              <a:fillRect/>
            </a:stretch>
          </a:blipFill>
        </p:spPr>
        <p:txBody>
          <a:bodyPr wrap="square" lIns="0" tIns="0" rIns="0" bIns="0" rtlCol="0"/>
          <a:lstStyle/>
          <a:p>
            <a:endParaRPr sz="1013"/>
          </a:p>
        </p:txBody>
      </p:sp>
      <p:sp>
        <p:nvSpPr>
          <p:cNvPr id="18" name="object 18"/>
          <p:cNvSpPr/>
          <p:nvPr/>
        </p:nvSpPr>
        <p:spPr>
          <a:xfrm>
            <a:off x="5195454" y="3391181"/>
            <a:ext cx="194830" cy="189099"/>
          </a:xfrm>
          <a:custGeom>
            <a:avLst/>
            <a:gdLst/>
            <a:ahLst/>
            <a:cxnLst/>
            <a:rect l="l" t="t" r="r" b="b"/>
            <a:pathLst>
              <a:path w="381000" h="381000">
                <a:moveTo>
                  <a:pt x="0" y="0"/>
                </a:moveTo>
                <a:lnTo>
                  <a:pt x="381000" y="0"/>
                </a:lnTo>
                <a:lnTo>
                  <a:pt x="381000" y="380999"/>
                </a:lnTo>
                <a:lnTo>
                  <a:pt x="0" y="380999"/>
                </a:lnTo>
                <a:lnTo>
                  <a:pt x="0" y="0"/>
                </a:lnTo>
                <a:close/>
              </a:path>
            </a:pathLst>
          </a:custGeom>
          <a:ln w="38099">
            <a:solidFill>
              <a:srgbClr val="FF2600"/>
            </a:solidFill>
          </a:ln>
        </p:spPr>
        <p:txBody>
          <a:bodyPr wrap="square" lIns="0" tIns="0" rIns="0" bIns="0" rtlCol="0"/>
          <a:lstStyle/>
          <a:p>
            <a:endParaRPr sz="1013"/>
          </a:p>
        </p:txBody>
      </p:sp>
      <p:sp>
        <p:nvSpPr>
          <p:cNvPr id="19" name="object 19"/>
          <p:cNvSpPr/>
          <p:nvPr/>
        </p:nvSpPr>
        <p:spPr>
          <a:xfrm>
            <a:off x="6147684" y="2912778"/>
            <a:ext cx="82802" cy="80367"/>
          </a:xfrm>
          <a:prstGeom prst="rect">
            <a:avLst/>
          </a:prstGeom>
          <a:blipFill>
            <a:blip r:embed="rId7" cstate="print"/>
            <a:stretch>
              <a:fillRect/>
            </a:stretch>
          </a:blipFill>
        </p:spPr>
        <p:txBody>
          <a:bodyPr wrap="square" lIns="0" tIns="0" rIns="0" bIns="0" rtlCol="0"/>
          <a:lstStyle/>
          <a:p>
            <a:endParaRPr sz="1013"/>
          </a:p>
        </p:txBody>
      </p:sp>
      <p:sp>
        <p:nvSpPr>
          <p:cNvPr id="20" name="object 20"/>
          <p:cNvSpPr/>
          <p:nvPr/>
        </p:nvSpPr>
        <p:spPr>
          <a:xfrm>
            <a:off x="6091671" y="2861702"/>
            <a:ext cx="194830" cy="189099"/>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013"/>
          </a:p>
        </p:txBody>
      </p:sp>
      <p:sp>
        <p:nvSpPr>
          <p:cNvPr id="21" name="object 21"/>
          <p:cNvSpPr/>
          <p:nvPr/>
        </p:nvSpPr>
        <p:spPr>
          <a:xfrm>
            <a:off x="2286776" y="2178338"/>
            <a:ext cx="1933680" cy="533731"/>
          </a:xfrm>
          <a:prstGeom prst="rect">
            <a:avLst/>
          </a:prstGeom>
          <a:blipFill>
            <a:blip r:embed="rId8" cstate="print"/>
            <a:stretch>
              <a:fillRect/>
            </a:stretch>
          </a:blipFill>
        </p:spPr>
        <p:txBody>
          <a:bodyPr wrap="square" lIns="0" tIns="0" rIns="0" bIns="0" rtlCol="0"/>
          <a:lstStyle/>
          <a:p>
            <a:endParaRPr sz="1013"/>
          </a:p>
        </p:txBody>
      </p:sp>
      <p:sp>
        <p:nvSpPr>
          <p:cNvPr id="23" name="object 23"/>
          <p:cNvSpPr/>
          <p:nvPr/>
        </p:nvSpPr>
        <p:spPr>
          <a:xfrm>
            <a:off x="2816099" y="2317253"/>
            <a:ext cx="82802" cy="80367"/>
          </a:xfrm>
          <a:prstGeom prst="rect">
            <a:avLst/>
          </a:prstGeom>
          <a:blipFill>
            <a:blip r:embed="rId7" cstate="print"/>
            <a:stretch>
              <a:fillRect/>
            </a:stretch>
          </a:blipFill>
        </p:spPr>
        <p:txBody>
          <a:bodyPr wrap="square" lIns="0" tIns="0" rIns="0" bIns="0" rtlCol="0"/>
          <a:lstStyle/>
          <a:p>
            <a:endParaRPr sz="1013"/>
          </a:p>
        </p:txBody>
      </p:sp>
      <p:sp>
        <p:nvSpPr>
          <p:cNvPr id="28" name="TextBox 27">
            <a:extLst>
              <a:ext uri="{FF2B5EF4-FFF2-40B4-BE49-F238E27FC236}">
                <a16:creationId xmlns:a16="http://schemas.microsoft.com/office/drawing/2014/main" id="{FE42ACAB-26CC-4F72-82E0-8B5746A98B60}"/>
              </a:ext>
            </a:extLst>
          </p:cNvPr>
          <p:cNvSpPr txBox="1"/>
          <p:nvPr/>
        </p:nvSpPr>
        <p:spPr>
          <a:xfrm>
            <a:off x="2624066" y="4886326"/>
            <a:ext cx="970137" cy="248209"/>
          </a:xfrm>
          <a:prstGeom prst="rect">
            <a:avLst/>
          </a:prstGeom>
          <a:noFill/>
        </p:spPr>
        <p:txBody>
          <a:bodyPr wrap="none" rtlCol="0">
            <a:spAutoFit/>
          </a:bodyPr>
          <a:lstStyle/>
          <a:p>
            <a:r>
              <a:rPr lang="en-US" sz="1013" dirty="0"/>
              <a:t>reference view</a:t>
            </a:r>
          </a:p>
        </p:txBody>
      </p:sp>
      <p:sp>
        <p:nvSpPr>
          <p:cNvPr id="29" name="TextBox 28">
            <a:extLst>
              <a:ext uri="{FF2B5EF4-FFF2-40B4-BE49-F238E27FC236}">
                <a16:creationId xmlns:a16="http://schemas.microsoft.com/office/drawing/2014/main" id="{ADDA17D8-FB5C-494F-9C19-68E86ECBB60C}"/>
              </a:ext>
            </a:extLst>
          </p:cNvPr>
          <p:cNvSpPr txBox="1"/>
          <p:nvPr/>
        </p:nvSpPr>
        <p:spPr>
          <a:xfrm>
            <a:off x="5014883" y="4886326"/>
            <a:ext cx="987771" cy="248209"/>
          </a:xfrm>
          <a:prstGeom prst="rect">
            <a:avLst/>
          </a:prstGeom>
          <a:noFill/>
        </p:spPr>
        <p:txBody>
          <a:bodyPr wrap="none" rtlCol="0">
            <a:spAutoFit/>
          </a:bodyPr>
          <a:lstStyle/>
          <a:p>
            <a:r>
              <a:rPr lang="en-US" sz="1013" dirty="0"/>
              <a:t>neighbor views</a:t>
            </a:r>
          </a:p>
        </p:txBody>
      </p:sp>
      <p:sp>
        <p:nvSpPr>
          <p:cNvPr id="30" name="object 21">
            <a:extLst>
              <a:ext uri="{FF2B5EF4-FFF2-40B4-BE49-F238E27FC236}">
                <a16:creationId xmlns:a16="http://schemas.microsoft.com/office/drawing/2014/main" id="{75B92F9A-CF51-4600-950C-346054877C51}"/>
              </a:ext>
            </a:extLst>
          </p:cNvPr>
          <p:cNvSpPr txBox="1"/>
          <p:nvPr/>
        </p:nvSpPr>
        <p:spPr>
          <a:xfrm>
            <a:off x="6230486" y="5186363"/>
            <a:ext cx="848807" cy="231407"/>
          </a:xfrm>
          <a:prstGeom prst="rect">
            <a:avLst/>
          </a:prstGeom>
        </p:spPr>
        <p:txBody>
          <a:bodyPr vert="horz" wrap="square" lIns="0" tIns="6411" rIns="0" bIns="0" rtlCol="0">
            <a:spAutoFit/>
          </a:bodyPr>
          <a:lstStyle/>
          <a:p>
            <a:pPr marL="6411">
              <a:spcBef>
                <a:spcPts val="51"/>
              </a:spcBef>
            </a:pPr>
            <a:r>
              <a:rPr sz="731" dirty="0">
                <a:latin typeface="Arial"/>
                <a:cs typeface="Arial"/>
              </a:rPr>
              <a:t>Source: </a:t>
            </a:r>
            <a:r>
              <a:rPr sz="731" spc="-48" dirty="0">
                <a:latin typeface="Arial"/>
                <a:cs typeface="Arial"/>
              </a:rPr>
              <a:t>Y.</a:t>
            </a:r>
            <a:r>
              <a:rPr sz="731" spc="-46" dirty="0">
                <a:latin typeface="Arial"/>
                <a:cs typeface="Arial"/>
              </a:rPr>
              <a:t> </a:t>
            </a:r>
            <a:r>
              <a:rPr sz="731" spc="-2" dirty="0">
                <a:latin typeface="Arial"/>
                <a:cs typeface="Arial"/>
              </a:rPr>
              <a:t>Furukawa</a:t>
            </a:r>
            <a:endParaRPr sz="731">
              <a:latin typeface="Arial"/>
              <a:cs typeface="Arial"/>
            </a:endParaRPr>
          </a:p>
        </p:txBody>
      </p:sp>
      <p:sp>
        <p:nvSpPr>
          <p:cNvPr id="24" name="Title 23">
            <a:extLst>
              <a:ext uri="{FF2B5EF4-FFF2-40B4-BE49-F238E27FC236}">
                <a16:creationId xmlns:a16="http://schemas.microsoft.com/office/drawing/2014/main" id="{B408CDD5-7A80-8F4E-BCAC-9B82615A13B4}"/>
              </a:ext>
            </a:extLst>
          </p:cNvPr>
          <p:cNvSpPr>
            <a:spLocks noGrp="1"/>
          </p:cNvSpPr>
          <p:nvPr>
            <p:ph type="title"/>
          </p:nvPr>
        </p:nvSpPr>
        <p:spPr/>
        <p:txBody>
          <a:bodyPr/>
          <a:lstStyle/>
          <a:p>
            <a:r>
              <a:rPr lang="en-US" spc="-2" dirty="0"/>
              <a:t>Multi-view stereo: </a:t>
            </a:r>
            <a:r>
              <a:rPr lang="en-US" dirty="0"/>
              <a:t>Basic</a:t>
            </a:r>
            <a:r>
              <a:rPr lang="en-US" spc="-13" dirty="0"/>
              <a:t> </a:t>
            </a:r>
            <a:r>
              <a:rPr lang="en-US" dirty="0"/>
              <a:t>idea</a:t>
            </a:r>
          </a:p>
        </p:txBody>
      </p:sp>
      <p:pic>
        <p:nvPicPr>
          <p:cNvPr id="31" name="Graphic 30">
            <a:extLst>
              <a:ext uri="{FF2B5EF4-FFF2-40B4-BE49-F238E27FC236}">
                <a16:creationId xmlns:a16="http://schemas.microsoft.com/office/drawing/2014/main" id="{22300029-8F88-0244-9B5C-DE577B361D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900000">
            <a:off x="1979866" y="4664824"/>
            <a:ext cx="300038" cy="378619"/>
          </a:xfrm>
          <a:prstGeom prst="rect">
            <a:avLst/>
          </a:prstGeom>
        </p:spPr>
      </p:pic>
      <p:sp>
        <p:nvSpPr>
          <p:cNvPr id="25" name="TextBox 24">
            <a:extLst>
              <a:ext uri="{FF2B5EF4-FFF2-40B4-BE49-F238E27FC236}">
                <a16:creationId xmlns:a16="http://schemas.microsoft.com/office/drawing/2014/main" id="{A22C4C3D-0B2B-9E4E-ACCC-5A4CBF775F28}"/>
              </a:ext>
            </a:extLst>
          </p:cNvPr>
          <p:cNvSpPr txBox="1"/>
          <p:nvPr/>
        </p:nvSpPr>
        <p:spPr>
          <a:xfrm>
            <a:off x="1298460" y="2105305"/>
            <a:ext cx="935587" cy="715837"/>
          </a:xfrm>
          <a:prstGeom prst="rect">
            <a:avLst/>
          </a:prstGeom>
          <a:noFill/>
        </p:spPr>
        <p:txBody>
          <a:bodyPr wrap="square" rtlCol="0">
            <a:spAutoFit/>
          </a:bodyPr>
          <a:lstStyle/>
          <a:p>
            <a:pPr algn="ctr"/>
            <a:r>
              <a:rPr lang="en-US" sz="1013" dirty="0"/>
              <a:t>Photometric error across different depths</a:t>
            </a:r>
          </a:p>
        </p:txBody>
      </p:sp>
    </p:spTree>
    <p:extLst>
      <p:ext uri="{BB962C8B-B14F-4D97-AF65-F5344CB8AC3E}">
        <p14:creationId xmlns:p14="http://schemas.microsoft.com/office/powerpoint/2010/main" val="1860729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201825" y="3227296"/>
            <a:ext cx="1266392" cy="1638860"/>
          </a:xfrm>
          <a:prstGeom prst="rect">
            <a:avLst/>
          </a:prstGeom>
          <a:blipFill>
            <a:blip r:embed="rId3" cstate="print"/>
            <a:stretch>
              <a:fillRect/>
            </a:stretch>
          </a:blipFill>
        </p:spPr>
        <p:txBody>
          <a:bodyPr wrap="square" lIns="0" tIns="0" rIns="0" bIns="0" rtlCol="0"/>
          <a:lstStyle/>
          <a:p>
            <a:endParaRPr sz="1013"/>
          </a:p>
        </p:txBody>
      </p:sp>
      <p:sp>
        <p:nvSpPr>
          <p:cNvPr id="4" name="object 4"/>
          <p:cNvSpPr/>
          <p:nvPr/>
        </p:nvSpPr>
        <p:spPr>
          <a:xfrm>
            <a:off x="4864245" y="2748244"/>
            <a:ext cx="1266392" cy="1638860"/>
          </a:xfrm>
          <a:prstGeom prst="rect">
            <a:avLst/>
          </a:prstGeom>
          <a:blipFill>
            <a:blip r:embed="rId4" cstate="print"/>
            <a:stretch>
              <a:fillRect/>
            </a:stretch>
          </a:blipFill>
        </p:spPr>
        <p:txBody>
          <a:bodyPr wrap="square" lIns="0" tIns="0" rIns="0" bIns="0" rtlCol="0"/>
          <a:lstStyle/>
          <a:p>
            <a:endParaRPr sz="1013"/>
          </a:p>
        </p:txBody>
      </p:sp>
      <p:sp>
        <p:nvSpPr>
          <p:cNvPr id="5" name="object 5"/>
          <p:cNvSpPr/>
          <p:nvPr/>
        </p:nvSpPr>
        <p:spPr>
          <a:xfrm>
            <a:off x="5487700" y="2357439"/>
            <a:ext cx="1266392" cy="1638860"/>
          </a:xfrm>
          <a:prstGeom prst="rect">
            <a:avLst/>
          </a:prstGeom>
          <a:blipFill>
            <a:blip r:embed="rId5" cstate="print"/>
            <a:stretch>
              <a:fillRect/>
            </a:stretch>
          </a:blipFill>
        </p:spPr>
        <p:txBody>
          <a:bodyPr wrap="square" lIns="0" tIns="0" rIns="0" bIns="0" rtlCol="0"/>
          <a:lstStyle/>
          <a:p>
            <a:endParaRPr sz="1013"/>
          </a:p>
        </p:txBody>
      </p:sp>
      <p:sp>
        <p:nvSpPr>
          <p:cNvPr id="6" name="object 6"/>
          <p:cNvSpPr/>
          <p:nvPr/>
        </p:nvSpPr>
        <p:spPr>
          <a:xfrm>
            <a:off x="2428876" y="3227296"/>
            <a:ext cx="1266392" cy="1638860"/>
          </a:xfrm>
          <a:prstGeom prst="rect">
            <a:avLst/>
          </a:prstGeom>
          <a:blipFill>
            <a:blip r:embed="rId6" cstate="print"/>
            <a:stretch>
              <a:fillRect/>
            </a:stretch>
          </a:blipFill>
        </p:spPr>
        <p:txBody>
          <a:bodyPr wrap="square" lIns="0" tIns="0" rIns="0" bIns="0" rtlCol="0"/>
          <a:lstStyle/>
          <a:p>
            <a:endParaRPr sz="1013"/>
          </a:p>
        </p:txBody>
      </p:sp>
      <p:sp>
        <p:nvSpPr>
          <p:cNvPr id="7" name="object 7"/>
          <p:cNvSpPr/>
          <p:nvPr/>
        </p:nvSpPr>
        <p:spPr>
          <a:xfrm>
            <a:off x="2234047" y="3731560"/>
            <a:ext cx="828026" cy="1021136"/>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013"/>
          </a:p>
        </p:txBody>
      </p:sp>
      <p:sp>
        <p:nvSpPr>
          <p:cNvPr id="8" name="object 8"/>
          <p:cNvSpPr/>
          <p:nvPr/>
        </p:nvSpPr>
        <p:spPr>
          <a:xfrm>
            <a:off x="3062072" y="2710424"/>
            <a:ext cx="828026" cy="1021136"/>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013"/>
          </a:p>
        </p:txBody>
      </p:sp>
      <p:sp>
        <p:nvSpPr>
          <p:cNvPr id="9" name="object 9"/>
          <p:cNvSpPr/>
          <p:nvPr/>
        </p:nvSpPr>
        <p:spPr>
          <a:xfrm>
            <a:off x="3020670" y="3688085"/>
            <a:ext cx="82802" cy="80367"/>
          </a:xfrm>
          <a:prstGeom prst="rect">
            <a:avLst/>
          </a:prstGeom>
          <a:blipFill>
            <a:blip r:embed="rId7" cstate="print"/>
            <a:stretch>
              <a:fillRect/>
            </a:stretch>
          </a:blipFill>
        </p:spPr>
        <p:txBody>
          <a:bodyPr wrap="square" lIns="0" tIns="0" rIns="0" bIns="0" rtlCol="0"/>
          <a:lstStyle/>
          <a:p>
            <a:endParaRPr sz="1013"/>
          </a:p>
        </p:txBody>
      </p:sp>
      <p:sp>
        <p:nvSpPr>
          <p:cNvPr id="10" name="object 10"/>
          <p:cNvSpPr/>
          <p:nvPr/>
        </p:nvSpPr>
        <p:spPr>
          <a:xfrm>
            <a:off x="2964657" y="3637010"/>
            <a:ext cx="194830" cy="189099"/>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013"/>
          </a:p>
        </p:txBody>
      </p:sp>
      <p:sp>
        <p:nvSpPr>
          <p:cNvPr id="11" name="object 11"/>
          <p:cNvSpPr/>
          <p:nvPr/>
        </p:nvSpPr>
        <p:spPr>
          <a:xfrm>
            <a:off x="3628746" y="2986239"/>
            <a:ext cx="1001749" cy="855674"/>
          </a:xfrm>
          <a:custGeom>
            <a:avLst/>
            <a:gdLst/>
            <a:ahLst/>
            <a:cxnLst/>
            <a:rect l="l" t="t" r="r" b="b"/>
            <a:pathLst>
              <a:path w="1958975" h="1724025">
                <a:moveTo>
                  <a:pt x="0" y="0"/>
                </a:moveTo>
                <a:lnTo>
                  <a:pt x="1958878" y="1723658"/>
                </a:lnTo>
              </a:path>
            </a:pathLst>
          </a:custGeom>
          <a:ln w="38099">
            <a:solidFill>
              <a:srgbClr val="8B8FE5"/>
            </a:solidFill>
          </a:ln>
        </p:spPr>
        <p:txBody>
          <a:bodyPr wrap="square" lIns="0" tIns="0" rIns="0" bIns="0" rtlCol="0"/>
          <a:lstStyle/>
          <a:p>
            <a:endParaRPr sz="1013"/>
          </a:p>
        </p:txBody>
      </p:sp>
      <p:sp>
        <p:nvSpPr>
          <p:cNvPr id="12" name="object 12"/>
          <p:cNvSpPr/>
          <p:nvPr/>
        </p:nvSpPr>
        <p:spPr>
          <a:xfrm>
            <a:off x="3628747" y="2986237"/>
            <a:ext cx="1691770" cy="447536"/>
          </a:xfrm>
          <a:custGeom>
            <a:avLst/>
            <a:gdLst/>
            <a:ahLst/>
            <a:cxnLst/>
            <a:rect l="l" t="t" r="r" b="b"/>
            <a:pathLst>
              <a:path w="3308350" h="901700">
                <a:moveTo>
                  <a:pt x="0" y="0"/>
                </a:moveTo>
                <a:lnTo>
                  <a:pt x="3308157" y="901237"/>
                </a:lnTo>
              </a:path>
            </a:pathLst>
          </a:custGeom>
          <a:ln w="38099">
            <a:solidFill>
              <a:srgbClr val="8B8FE5"/>
            </a:solidFill>
          </a:ln>
        </p:spPr>
        <p:txBody>
          <a:bodyPr wrap="square" lIns="0" tIns="0" rIns="0" bIns="0" rtlCol="0"/>
          <a:lstStyle/>
          <a:p>
            <a:endParaRPr sz="1013"/>
          </a:p>
        </p:txBody>
      </p:sp>
      <p:sp>
        <p:nvSpPr>
          <p:cNvPr id="13" name="object 13"/>
          <p:cNvSpPr/>
          <p:nvPr/>
        </p:nvSpPr>
        <p:spPr>
          <a:xfrm>
            <a:off x="3628747" y="2926240"/>
            <a:ext cx="2525640" cy="60197"/>
          </a:xfrm>
          <a:custGeom>
            <a:avLst/>
            <a:gdLst/>
            <a:ahLst/>
            <a:cxnLst/>
            <a:rect l="l" t="t" r="r" b="b"/>
            <a:pathLst>
              <a:path w="4939030" h="121285">
                <a:moveTo>
                  <a:pt x="0" y="120881"/>
                </a:moveTo>
                <a:lnTo>
                  <a:pt x="4938706" y="0"/>
                </a:lnTo>
              </a:path>
            </a:pathLst>
          </a:custGeom>
          <a:ln w="38099">
            <a:solidFill>
              <a:srgbClr val="8B8FE5"/>
            </a:solidFill>
          </a:ln>
        </p:spPr>
        <p:txBody>
          <a:bodyPr wrap="square" lIns="0" tIns="0" rIns="0" bIns="0" rtlCol="0"/>
          <a:lstStyle/>
          <a:p>
            <a:endParaRPr sz="1013"/>
          </a:p>
        </p:txBody>
      </p:sp>
      <p:sp>
        <p:nvSpPr>
          <p:cNvPr id="14" name="object 14"/>
          <p:cNvSpPr/>
          <p:nvPr/>
        </p:nvSpPr>
        <p:spPr>
          <a:xfrm>
            <a:off x="3614900" y="2972798"/>
            <a:ext cx="82802" cy="80367"/>
          </a:xfrm>
          <a:prstGeom prst="rect">
            <a:avLst/>
          </a:prstGeom>
          <a:blipFill>
            <a:blip r:embed="rId7" cstate="print"/>
            <a:stretch>
              <a:fillRect/>
            </a:stretch>
          </a:blipFill>
        </p:spPr>
        <p:txBody>
          <a:bodyPr wrap="square" lIns="0" tIns="0" rIns="0" bIns="0" rtlCol="0"/>
          <a:lstStyle/>
          <a:p>
            <a:endParaRPr sz="1013"/>
          </a:p>
        </p:txBody>
      </p:sp>
      <p:sp>
        <p:nvSpPr>
          <p:cNvPr id="15" name="object 15"/>
          <p:cNvSpPr/>
          <p:nvPr/>
        </p:nvSpPr>
        <p:spPr>
          <a:xfrm>
            <a:off x="4589048" y="3763724"/>
            <a:ext cx="82802" cy="80367"/>
          </a:xfrm>
          <a:prstGeom prst="rect">
            <a:avLst/>
          </a:prstGeom>
          <a:blipFill>
            <a:blip r:embed="rId7" cstate="print"/>
            <a:stretch>
              <a:fillRect/>
            </a:stretch>
          </a:blipFill>
        </p:spPr>
        <p:txBody>
          <a:bodyPr wrap="square" lIns="0" tIns="0" rIns="0" bIns="0" rtlCol="0"/>
          <a:lstStyle/>
          <a:p>
            <a:endParaRPr sz="1013"/>
          </a:p>
        </p:txBody>
      </p:sp>
      <p:sp>
        <p:nvSpPr>
          <p:cNvPr id="16" name="object 16"/>
          <p:cNvSpPr/>
          <p:nvPr/>
        </p:nvSpPr>
        <p:spPr>
          <a:xfrm>
            <a:off x="4533034" y="3712649"/>
            <a:ext cx="194830" cy="189099"/>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013"/>
          </a:p>
        </p:txBody>
      </p:sp>
      <p:sp>
        <p:nvSpPr>
          <p:cNvPr id="17" name="object 17"/>
          <p:cNvSpPr/>
          <p:nvPr/>
        </p:nvSpPr>
        <p:spPr>
          <a:xfrm>
            <a:off x="5251469" y="3366616"/>
            <a:ext cx="82803" cy="80367"/>
          </a:xfrm>
          <a:prstGeom prst="rect">
            <a:avLst/>
          </a:prstGeom>
          <a:blipFill>
            <a:blip r:embed="rId7" cstate="print"/>
            <a:stretch>
              <a:fillRect/>
            </a:stretch>
          </a:blipFill>
        </p:spPr>
        <p:txBody>
          <a:bodyPr wrap="square" lIns="0" tIns="0" rIns="0" bIns="0" rtlCol="0"/>
          <a:lstStyle/>
          <a:p>
            <a:endParaRPr sz="1013"/>
          </a:p>
        </p:txBody>
      </p:sp>
      <p:sp>
        <p:nvSpPr>
          <p:cNvPr id="18" name="object 18"/>
          <p:cNvSpPr/>
          <p:nvPr/>
        </p:nvSpPr>
        <p:spPr>
          <a:xfrm>
            <a:off x="5195454" y="3315541"/>
            <a:ext cx="194830" cy="189099"/>
          </a:xfrm>
          <a:custGeom>
            <a:avLst/>
            <a:gdLst/>
            <a:ahLst/>
            <a:cxnLst/>
            <a:rect l="l" t="t" r="r" b="b"/>
            <a:pathLst>
              <a:path w="381000" h="381000">
                <a:moveTo>
                  <a:pt x="0" y="0"/>
                </a:moveTo>
                <a:lnTo>
                  <a:pt x="381000" y="0"/>
                </a:lnTo>
                <a:lnTo>
                  <a:pt x="381000" y="380999"/>
                </a:lnTo>
                <a:lnTo>
                  <a:pt x="0" y="380999"/>
                </a:lnTo>
                <a:lnTo>
                  <a:pt x="0" y="0"/>
                </a:lnTo>
                <a:close/>
              </a:path>
            </a:pathLst>
          </a:custGeom>
          <a:ln w="38099">
            <a:solidFill>
              <a:srgbClr val="FF2600"/>
            </a:solidFill>
          </a:ln>
        </p:spPr>
        <p:txBody>
          <a:bodyPr wrap="square" lIns="0" tIns="0" rIns="0" bIns="0" rtlCol="0"/>
          <a:lstStyle/>
          <a:p>
            <a:endParaRPr sz="1013"/>
          </a:p>
        </p:txBody>
      </p:sp>
      <p:sp>
        <p:nvSpPr>
          <p:cNvPr id="19" name="object 19"/>
          <p:cNvSpPr/>
          <p:nvPr/>
        </p:nvSpPr>
        <p:spPr>
          <a:xfrm>
            <a:off x="6151789" y="2886058"/>
            <a:ext cx="82803" cy="80367"/>
          </a:xfrm>
          <a:prstGeom prst="rect">
            <a:avLst/>
          </a:prstGeom>
          <a:blipFill>
            <a:blip r:embed="rId7" cstate="print"/>
            <a:stretch>
              <a:fillRect/>
            </a:stretch>
          </a:blipFill>
        </p:spPr>
        <p:txBody>
          <a:bodyPr wrap="square" lIns="0" tIns="0" rIns="0" bIns="0" rtlCol="0"/>
          <a:lstStyle/>
          <a:p>
            <a:endParaRPr sz="1013"/>
          </a:p>
        </p:txBody>
      </p:sp>
      <p:sp>
        <p:nvSpPr>
          <p:cNvPr id="20" name="object 20"/>
          <p:cNvSpPr/>
          <p:nvPr/>
        </p:nvSpPr>
        <p:spPr>
          <a:xfrm>
            <a:off x="6091671" y="2823883"/>
            <a:ext cx="194830" cy="189099"/>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013"/>
          </a:p>
        </p:txBody>
      </p:sp>
      <p:sp>
        <p:nvSpPr>
          <p:cNvPr id="21" name="object 21"/>
          <p:cNvSpPr/>
          <p:nvPr/>
        </p:nvSpPr>
        <p:spPr>
          <a:xfrm>
            <a:off x="2286776" y="2178338"/>
            <a:ext cx="1933680" cy="533731"/>
          </a:xfrm>
          <a:prstGeom prst="rect">
            <a:avLst/>
          </a:prstGeom>
          <a:blipFill>
            <a:blip r:embed="rId8" cstate="print"/>
            <a:stretch>
              <a:fillRect/>
            </a:stretch>
          </a:blipFill>
        </p:spPr>
        <p:txBody>
          <a:bodyPr wrap="square" lIns="0" tIns="0" rIns="0" bIns="0" rtlCol="0"/>
          <a:lstStyle/>
          <a:p>
            <a:endParaRPr sz="1013"/>
          </a:p>
        </p:txBody>
      </p:sp>
      <p:sp>
        <p:nvSpPr>
          <p:cNvPr id="23" name="object 23"/>
          <p:cNvSpPr/>
          <p:nvPr/>
        </p:nvSpPr>
        <p:spPr>
          <a:xfrm>
            <a:off x="2901655" y="2404535"/>
            <a:ext cx="82802" cy="80367"/>
          </a:xfrm>
          <a:prstGeom prst="rect">
            <a:avLst/>
          </a:prstGeom>
          <a:blipFill>
            <a:blip r:embed="rId7" cstate="print"/>
            <a:stretch>
              <a:fillRect/>
            </a:stretch>
          </a:blipFill>
        </p:spPr>
        <p:txBody>
          <a:bodyPr wrap="square" lIns="0" tIns="0" rIns="0" bIns="0" rtlCol="0"/>
          <a:lstStyle/>
          <a:p>
            <a:endParaRPr sz="1013"/>
          </a:p>
        </p:txBody>
      </p:sp>
      <p:sp>
        <p:nvSpPr>
          <p:cNvPr id="27" name="TextBox 26">
            <a:extLst>
              <a:ext uri="{FF2B5EF4-FFF2-40B4-BE49-F238E27FC236}">
                <a16:creationId xmlns:a16="http://schemas.microsoft.com/office/drawing/2014/main" id="{98682012-112A-45E2-A4C6-A682685EAD26}"/>
              </a:ext>
            </a:extLst>
          </p:cNvPr>
          <p:cNvSpPr txBox="1"/>
          <p:nvPr/>
        </p:nvSpPr>
        <p:spPr>
          <a:xfrm>
            <a:off x="2624066" y="4886326"/>
            <a:ext cx="970137" cy="248209"/>
          </a:xfrm>
          <a:prstGeom prst="rect">
            <a:avLst/>
          </a:prstGeom>
          <a:noFill/>
        </p:spPr>
        <p:txBody>
          <a:bodyPr wrap="none" rtlCol="0">
            <a:spAutoFit/>
          </a:bodyPr>
          <a:lstStyle/>
          <a:p>
            <a:r>
              <a:rPr lang="en-US" sz="1013" dirty="0"/>
              <a:t>reference view</a:t>
            </a:r>
          </a:p>
        </p:txBody>
      </p:sp>
      <p:sp>
        <p:nvSpPr>
          <p:cNvPr id="28" name="TextBox 27">
            <a:extLst>
              <a:ext uri="{FF2B5EF4-FFF2-40B4-BE49-F238E27FC236}">
                <a16:creationId xmlns:a16="http://schemas.microsoft.com/office/drawing/2014/main" id="{71B24E60-37EE-492E-B2DF-55CBD68AB1D6}"/>
              </a:ext>
            </a:extLst>
          </p:cNvPr>
          <p:cNvSpPr txBox="1"/>
          <p:nvPr/>
        </p:nvSpPr>
        <p:spPr>
          <a:xfrm>
            <a:off x="5014883" y="4886326"/>
            <a:ext cx="987771" cy="248209"/>
          </a:xfrm>
          <a:prstGeom prst="rect">
            <a:avLst/>
          </a:prstGeom>
          <a:noFill/>
        </p:spPr>
        <p:txBody>
          <a:bodyPr wrap="none" rtlCol="0">
            <a:spAutoFit/>
          </a:bodyPr>
          <a:lstStyle/>
          <a:p>
            <a:r>
              <a:rPr lang="en-US" sz="1013" dirty="0"/>
              <a:t>neighbor views</a:t>
            </a:r>
          </a:p>
        </p:txBody>
      </p:sp>
      <p:sp>
        <p:nvSpPr>
          <p:cNvPr id="29" name="object 21">
            <a:extLst>
              <a:ext uri="{FF2B5EF4-FFF2-40B4-BE49-F238E27FC236}">
                <a16:creationId xmlns:a16="http://schemas.microsoft.com/office/drawing/2014/main" id="{3A19D692-3BB1-4A33-9438-5E430CD631C4}"/>
              </a:ext>
            </a:extLst>
          </p:cNvPr>
          <p:cNvSpPr txBox="1"/>
          <p:nvPr/>
        </p:nvSpPr>
        <p:spPr>
          <a:xfrm>
            <a:off x="6230486" y="5186363"/>
            <a:ext cx="848807" cy="231407"/>
          </a:xfrm>
          <a:prstGeom prst="rect">
            <a:avLst/>
          </a:prstGeom>
        </p:spPr>
        <p:txBody>
          <a:bodyPr vert="horz" wrap="square" lIns="0" tIns="6411" rIns="0" bIns="0" rtlCol="0">
            <a:spAutoFit/>
          </a:bodyPr>
          <a:lstStyle/>
          <a:p>
            <a:pPr marL="6411">
              <a:spcBef>
                <a:spcPts val="51"/>
              </a:spcBef>
            </a:pPr>
            <a:r>
              <a:rPr sz="731" dirty="0">
                <a:latin typeface="Arial"/>
                <a:cs typeface="Arial"/>
              </a:rPr>
              <a:t>Source: </a:t>
            </a:r>
            <a:r>
              <a:rPr sz="731" spc="-48" dirty="0">
                <a:latin typeface="Arial"/>
                <a:cs typeface="Arial"/>
              </a:rPr>
              <a:t>Y.</a:t>
            </a:r>
            <a:r>
              <a:rPr sz="731" spc="-46" dirty="0">
                <a:latin typeface="Arial"/>
                <a:cs typeface="Arial"/>
              </a:rPr>
              <a:t> </a:t>
            </a:r>
            <a:r>
              <a:rPr sz="731" spc="-2" dirty="0">
                <a:latin typeface="Arial"/>
                <a:cs typeface="Arial"/>
              </a:rPr>
              <a:t>Furukawa</a:t>
            </a:r>
            <a:endParaRPr sz="731" dirty="0">
              <a:latin typeface="Arial"/>
              <a:cs typeface="Arial"/>
            </a:endParaRPr>
          </a:p>
        </p:txBody>
      </p:sp>
      <p:pic>
        <p:nvPicPr>
          <p:cNvPr id="30" name="Graphic 29">
            <a:extLst>
              <a:ext uri="{FF2B5EF4-FFF2-40B4-BE49-F238E27FC236}">
                <a16:creationId xmlns:a16="http://schemas.microsoft.com/office/drawing/2014/main" id="{EC7947EB-80B9-2A42-88E1-07F2C5258A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900000">
            <a:off x="1979866" y="4664824"/>
            <a:ext cx="300038" cy="378619"/>
          </a:xfrm>
          <a:prstGeom prst="rect">
            <a:avLst/>
          </a:prstGeom>
        </p:spPr>
      </p:pic>
      <p:sp>
        <p:nvSpPr>
          <p:cNvPr id="31" name="TextBox 30">
            <a:extLst>
              <a:ext uri="{FF2B5EF4-FFF2-40B4-BE49-F238E27FC236}">
                <a16:creationId xmlns:a16="http://schemas.microsoft.com/office/drawing/2014/main" id="{2851EDAC-17F8-AC4D-9DDE-37D6B1D12891}"/>
              </a:ext>
            </a:extLst>
          </p:cNvPr>
          <p:cNvSpPr txBox="1"/>
          <p:nvPr/>
        </p:nvSpPr>
        <p:spPr>
          <a:xfrm>
            <a:off x="1298460" y="2105305"/>
            <a:ext cx="935587" cy="715837"/>
          </a:xfrm>
          <a:prstGeom prst="rect">
            <a:avLst/>
          </a:prstGeom>
          <a:noFill/>
        </p:spPr>
        <p:txBody>
          <a:bodyPr wrap="square" rtlCol="0">
            <a:spAutoFit/>
          </a:bodyPr>
          <a:lstStyle/>
          <a:p>
            <a:pPr algn="ctr"/>
            <a:r>
              <a:rPr lang="en-US" sz="1013" dirty="0"/>
              <a:t>Photometric error across different depths</a:t>
            </a:r>
          </a:p>
        </p:txBody>
      </p:sp>
      <p:sp>
        <p:nvSpPr>
          <p:cNvPr id="22" name="Title 21">
            <a:extLst>
              <a:ext uri="{FF2B5EF4-FFF2-40B4-BE49-F238E27FC236}">
                <a16:creationId xmlns:a16="http://schemas.microsoft.com/office/drawing/2014/main" id="{71C57B52-A8AB-8548-A270-FA7D2543656F}"/>
              </a:ext>
            </a:extLst>
          </p:cNvPr>
          <p:cNvSpPr>
            <a:spLocks noGrp="1"/>
          </p:cNvSpPr>
          <p:nvPr>
            <p:ph type="title"/>
          </p:nvPr>
        </p:nvSpPr>
        <p:spPr/>
        <p:txBody>
          <a:bodyPr/>
          <a:lstStyle/>
          <a:p>
            <a:r>
              <a:rPr lang="en-US" spc="-2" dirty="0"/>
              <a:t>Multi-view stereo: </a:t>
            </a:r>
            <a:r>
              <a:rPr lang="en-US" dirty="0"/>
              <a:t>Basic</a:t>
            </a:r>
            <a:r>
              <a:rPr lang="en-US" spc="-13" dirty="0"/>
              <a:t> </a:t>
            </a:r>
            <a:r>
              <a:rPr lang="en-US" dirty="0"/>
              <a:t>idea</a:t>
            </a:r>
          </a:p>
        </p:txBody>
      </p:sp>
    </p:spTree>
    <p:extLst>
      <p:ext uri="{BB962C8B-B14F-4D97-AF65-F5344CB8AC3E}">
        <p14:creationId xmlns:p14="http://schemas.microsoft.com/office/powerpoint/2010/main" val="248758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23C07A40-AC17-EE4A-833C-25C3F3A5C1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900000">
            <a:off x="1979866" y="4664824"/>
            <a:ext cx="300038" cy="378619"/>
          </a:xfrm>
          <a:prstGeom prst="rect">
            <a:avLst/>
          </a:prstGeom>
        </p:spPr>
      </p:pic>
      <p:sp>
        <p:nvSpPr>
          <p:cNvPr id="3" name="object 3"/>
          <p:cNvSpPr/>
          <p:nvPr/>
        </p:nvSpPr>
        <p:spPr>
          <a:xfrm>
            <a:off x="4201825" y="3227296"/>
            <a:ext cx="1266392" cy="1638860"/>
          </a:xfrm>
          <a:prstGeom prst="rect">
            <a:avLst/>
          </a:prstGeom>
          <a:blipFill>
            <a:blip r:embed="rId5" cstate="print"/>
            <a:stretch>
              <a:fillRect/>
            </a:stretch>
          </a:blipFill>
        </p:spPr>
        <p:txBody>
          <a:bodyPr wrap="square" lIns="0" tIns="0" rIns="0" bIns="0" rtlCol="0"/>
          <a:lstStyle/>
          <a:p>
            <a:endParaRPr sz="1013"/>
          </a:p>
        </p:txBody>
      </p:sp>
      <p:sp>
        <p:nvSpPr>
          <p:cNvPr id="4" name="object 4"/>
          <p:cNvSpPr/>
          <p:nvPr/>
        </p:nvSpPr>
        <p:spPr>
          <a:xfrm>
            <a:off x="4864245" y="2748244"/>
            <a:ext cx="1266392" cy="1638860"/>
          </a:xfrm>
          <a:prstGeom prst="rect">
            <a:avLst/>
          </a:prstGeom>
          <a:blipFill>
            <a:blip r:embed="rId6" cstate="print"/>
            <a:stretch>
              <a:fillRect/>
            </a:stretch>
          </a:blipFill>
        </p:spPr>
        <p:txBody>
          <a:bodyPr wrap="square" lIns="0" tIns="0" rIns="0" bIns="0" rtlCol="0"/>
          <a:lstStyle/>
          <a:p>
            <a:endParaRPr sz="1013"/>
          </a:p>
        </p:txBody>
      </p:sp>
      <p:sp>
        <p:nvSpPr>
          <p:cNvPr id="5" name="object 5"/>
          <p:cNvSpPr/>
          <p:nvPr/>
        </p:nvSpPr>
        <p:spPr>
          <a:xfrm>
            <a:off x="5487700" y="2357439"/>
            <a:ext cx="1266392" cy="1638860"/>
          </a:xfrm>
          <a:prstGeom prst="rect">
            <a:avLst/>
          </a:prstGeom>
          <a:blipFill>
            <a:blip r:embed="rId7" cstate="print"/>
            <a:stretch>
              <a:fillRect/>
            </a:stretch>
          </a:blipFill>
        </p:spPr>
        <p:txBody>
          <a:bodyPr wrap="square" lIns="0" tIns="0" rIns="0" bIns="0" rtlCol="0"/>
          <a:lstStyle/>
          <a:p>
            <a:endParaRPr sz="1013"/>
          </a:p>
        </p:txBody>
      </p:sp>
      <p:sp>
        <p:nvSpPr>
          <p:cNvPr id="6" name="object 6"/>
          <p:cNvSpPr/>
          <p:nvPr/>
        </p:nvSpPr>
        <p:spPr>
          <a:xfrm>
            <a:off x="2428876" y="3227296"/>
            <a:ext cx="1266392" cy="1638860"/>
          </a:xfrm>
          <a:prstGeom prst="rect">
            <a:avLst/>
          </a:prstGeom>
          <a:blipFill>
            <a:blip r:embed="rId8" cstate="print"/>
            <a:stretch>
              <a:fillRect/>
            </a:stretch>
          </a:blipFill>
        </p:spPr>
        <p:txBody>
          <a:bodyPr wrap="square" lIns="0" tIns="0" rIns="0" bIns="0" rtlCol="0"/>
          <a:lstStyle/>
          <a:p>
            <a:endParaRPr sz="1013"/>
          </a:p>
        </p:txBody>
      </p:sp>
      <p:sp>
        <p:nvSpPr>
          <p:cNvPr id="7" name="object 7"/>
          <p:cNvSpPr/>
          <p:nvPr/>
        </p:nvSpPr>
        <p:spPr>
          <a:xfrm>
            <a:off x="2234047" y="3731560"/>
            <a:ext cx="828026" cy="1021136"/>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013"/>
          </a:p>
        </p:txBody>
      </p:sp>
      <p:sp>
        <p:nvSpPr>
          <p:cNvPr id="8" name="object 8"/>
          <p:cNvSpPr/>
          <p:nvPr/>
        </p:nvSpPr>
        <p:spPr>
          <a:xfrm>
            <a:off x="3062072" y="2710424"/>
            <a:ext cx="828026" cy="1021136"/>
          </a:xfrm>
          <a:custGeom>
            <a:avLst/>
            <a:gdLst/>
            <a:ahLst/>
            <a:cxnLst/>
            <a:rect l="l" t="t" r="r" b="b"/>
            <a:pathLst>
              <a:path w="1619250" h="2057400">
                <a:moveTo>
                  <a:pt x="1619248" y="0"/>
                </a:moveTo>
                <a:lnTo>
                  <a:pt x="0" y="2057398"/>
                </a:lnTo>
              </a:path>
            </a:pathLst>
          </a:custGeom>
          <a:ln w="38099">
            <a:solidFill>
              <a:srgbClr val="8B8FE5"/>
            </a:solidFill>
          </a:ln>
        </p:spPr>
        <p:txBody>
          <a:bodyPr wrap="square" lIns="0" tIns="0" rIns="0" bIns="0" rtlCol="0"/>
          <a:lstStyle/>
          <a:p>
            <a:endParaRPr sz="1013"/>
          </a:p>
        </p:txBody>
      </p:sp>
      <p:sp>
        <p:nvSpPr>
          <p:cNvPr id="9" name="object 9"/>
          <p:cNvSpPr/>
          <p:nvPr/>
        </p:nvSpPr>
        <p:spPr>
          <a:xfrm>
            <a:off x="3020670" y="3688085"/>
            <a:ext cx="82802" cy="80367"/>
          </a:xfrm>
          <a:prstGeom prst="rect">
            <a:avLst/>
          </a:prstGeom>
          <a:blipFill>
            <a:blip r:embed="rId9" cstate="print"/>
            <a:stretch>
              <a:fillRect/>
            </a:stretch>
          </a:blipFill>
        </p:spPr>
        <p:txBody>
          <a:bodyPr wrap="square" lIns="0" tIns="0" rIns="0" bIns="0" rtlCol="0"/>
          <a:lstStyle/>
          <a:p>
            <a:endParaRPr sz="1013"/>
          </a:p>
        </p:txBody>
      </p:sp>
      <p:sp>
        <p:nvSpPr>
          <p:cNvPr id="10" name="object 10"/>
          <p:cNvSpPr/>
          <p:nvPr/>
        </p:nvSpPr>
        <p:spPr>
          <a:xfrm>
            <a:off x="2964657" y="3637010"/>
            <a:ext cx="194830" cy="189099"/>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013"/>
          </a:p>
        </p:txBody>
      </p:sp>
      <p:sp>
        <p:nvSpPr>
          <p:cNvPr id="11" name="object 11"/>
          <p:cNvSpPr/>
          <p:nvPr/>
        </p:nvSpPr>
        <p:spPr>
          <a:xfrm>
            <a:off x="3726161" y="2894978"/>
            <a:ext cx="982266" cy="871117"/>
          </a:xfrm>
          <a:custGeom>
            <a:avLst/>
            <a:gdLst/>
            <a:ahLst/>
            <a:cxnLst/>
            <a:rect l="l" t="t" r="r" b="b"/>
            <a:pathLst>
              <a:path w="1920875" h="1755139">
                <a:moveTo>
                  <a:pt x="0" y="0"/>
                </a:moveTo>
                <a:lnTo>
                  <a:pt x="1920778" y="1755128"/>
                </a:lnTo>
              </a:path>
            </a:pathLst>
          </a:custGeom>
          <a:ln w="38099">
            <a:solidFill>
              <a:srgbClr val="8B8FE5"/>
            </a:solidFill>
          </a:ln>
        </p:spPr>
        <p:txBody>
          <a:bodyPr wrap="square" lIns="0" tIns="0" rIns="0" bIns="0" rtlCol="0"/>
          <a:lstStyle/>
          <a:p>
            <a:endParaRPr sz="1013"/>
          </a:p>
        </p:txBody>
      </p:sp>
      <p:sp>
        <p:nvSpPr>
          <p:cNvPr id="12" name="object 12"/>
          <p:cNvSpPr/>
          <p:nvPr/>
        </p:nvSpPr>
        <p:spPr>
          <a:xfrm>
            <a:off x="3726161" y="2894979"/>
            <a:ext cx="1605721" cy="436189"/>
          </a:xfrm>
          <a:custGeom>
            <a:avLst/>
            <a:gdLst/>
            <a:ahLst/>
            <a:cxnLst/>
            <a:rect l="l" t="t" r="r" b="b"/>
            <a:pathLst>
              <a:path w="3140075" h="878839">
                <a:moveTo>
                  <a:pt x="0" y="0"/>
                </a:moveTo>
                <a:lnTo>
                  <a:pt x="3139977" y="878829"/>
                </a:lnTo>
              </a:path>
            </a:pathLst>
          </a:custGeom>
          <a:ln w="38099">
            <a:solidFill>
              <a:srgbClr val="8B8FE5"/>
            </a:solidFill>
          </a:ln>
        </p:spPr>
        <p:txBody>
          <a:bodyPr wrap="square" lIns="0" tIns="0" rIns="0" bIns="0" rtlCol="0"/>
          <a:lstStyle/>
          <a:p>
            <a:endParaRPr sz="1013"/>
          </a:p>
        </p:txBody>
      </p:sp>
      <p:sp>
        <p:nvSpPr>
          <p:cNvPr id="13" name="object 13"/>
          <p:cNvSpPr/>
          <p:nvPr/>
        </p:nvSpPr>
        <p:spPr>
          <a:xfrm>
            <a:off x="3726161" y="2877324"/>
            <a:ext cx="2501936" cy="17965"/>
          </a:xfrm>
          <a:custGeom>
            <a:avLst/>
            <a:gdLst/>
            <a:ahLst/>
            <a:cxnLst/>
            <a:rect l="l" t="t" r="r" b="b"/>
            <a:pathLst>
              <a:path w="4892675" h="36194">
                <a:moveTo>
                  <a:pt x="0" y="35569"/>
                </a:moveTo>
                <a:lnTo>
                  <a:pt x="4892576" y="0"/>
                </a:lnTo>
              </a:path>
            </a:pathLst>
          </a:custGeom>
          <a:ln w="38099">
            <a:solidFill>
              <a:srgbClr val="8B8FE5"/>
            </a:solidFill>
          </a:ln>
        </p:spPr>
        <p:txBody>
          <a:bodyPr wrap="square" lIns="0" tIns="0" rIns="0" bIns="0" rtlCol="0"/>
          <a:lstStyle/>
          <a:p>
            <a:endParaRPr sz="1013"/>
          </a:p>
        </p:txBody>
      </p:sp>
      <p:sp>
        <p:nvSpPr>
          <p:cNvPr id="14" name="object 14"/>
          <p:cNvSpPr/>
          <p:nvPr/>
        </p:nvSpPr>
        <p:spPr>
          <a:xfrm>
            <a:off x="3712316" y="2881538"/>
            <a:ext cx="82803" cy="80367"/>
          </a:xfrm>
          <a:prstGeom prst="rect">
            <a:avLst/>
          </a:prstGeom>
          <a:blipFill>
            <a:blip r:embed="rId9" cstate="print"/>
            <a:stretch>
              <a:fillRect/>
            </a:stretch>
          </a:blipFill>
        </p:spPr>
        <p:txBody>
          <a:bodyPr wrap="square" lIns="0" tIns="0" rIns="0" bIns="0" rtlCol="0"/>
          <a:lstStyle/>
          <a:p>
            <a:endParaRPr sz="1013"/>
          </a:p>
        </p:txBody>
      </p:sp>
      <p:sp>
        <p:nvSpPr>
          <p:cNvPr id="15" name="object 15"/>
          <p:cNvSpPr/>
          <p:nvPr/>
        </p:nvSpPr>
        <p:spPr>
          <a:xfrm>
            <a:off x="4666980" y="3744815"/>
            <a:ext cx="82802" cy="80367"/>
          </a:xfrm>
          <a:prstGeom prst="rect">
            <a:avLst/>
          </a:prstGeom>
          <a:blipFill>
            <a:blip r:embed="rId9" cstate="print"/>
            <a:stretch>
              <a:fillRect/>
            </a:stretch>
          </a:blipFill>
        </p:spPr>
        <p:txBody>
          <a:bodyPr wrap="square" lIns="0" tIns="0" rIns="0" bIns="0" rtlCol="0"/>
          <a:lstStyle/>
          <a:p>
            <a:endParaRPr sz="1013"/>
          </a:p>
        </p:txBody>
      </p:sp>
      <p:sp>
        <p:nvSpPr>
          <p:cNvPr id="16" name="object 16"/>
          <p:cNvSpPr/>
          <p:nvPr/>
        </p:nvSpPr>
        <p:spPr>
          <a:xfrm>
            <a:off x="4610967" y="3693739"/>
            <a:ext cx="194830" cy="189099"/>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013"/>
          </a:p>
        </p:txBody>
      </p:sp>
      <p:sp>
        <p:nvSpPr>
          <p:cNvPr id="17" name="object 17"/>
          <p:cNvSpPr/>
          <p:nvPr/>
        </p:nvSpPr>
        <p:spPr>
          <a:xfrm>
            <a:off x="5329400" y="3290977"/>
            <a:ext cx="82803" cy="80367"/>
          </a:xfrm>
          <a:prstGeom prst="rect">
            <a:avLst/>
          </a:prstGeom>
          <a:blipFill>
            <a:blip r:embed="rId9" cstate="print"/>
            <a:stretch>
              <a:fillRect/>
            </a:stretch>
          </a:blipFill>
        </p:spPr>
        <p:txBody>
          <a:bodyPr wrap="square" lIns="0" tIns="0" rIns="0" bIns="0" rtlCol="0"/>
          <a:lstStyle/>
          <a:p>
            <a:endParaRPr sz="1013"/>
          </a:p>
        </p:txBody>
      </p:sp>
      <p:sp>
        <p:nvSpPr>
          <p:cNvPr id="18" name="object 18"/>
          <p:cNvSpPr/>
          <p:nvPr/>
        </p:nvSpPr>
        <p:spPr>
          <a:xfrm>
            <a:off x="5273386" y="3239901"/>
            <a:ext cx="194830" cy="189099"/>
          </a:xfrm>
          <a:custGeom>
            <a:avLst/>
            <a:gdLst/>
            <a:ahLst/>
            <a:cxnLst/>
            <a:rect l="l" t="t" r="r" b="b"/>
            <a:pathLst>
              <a:path w="381000" h="381000">
                <a:moveTo>
                  <a:pt x="0" y="0"/>
                </a:moveTo>
                <a:lnTo>
                  <a:pt x="381000" y="0"/>
                </a:lnTo>
                <a:lnTo>
                  <a:pt x="381000" y="380999"/>
                </a:lnTo>
                <a:lnTo>
                  <a:pt x="0" y="380999"/>
                </a:lnTo>
                <a:lnTo>
                  <a:pt x="0" y="0"/>
                </a:lnTo>
                <a:close/>
              </a:path>
            </a:pathLst>
          </a:custGeom>
          <a:ln w="38099">
            <a:solidFill>
              <a:srgbClr val="FF2600"/>
            </a:solidFill>
          </a:ln>
        </p:spPr>
        <p:txBody>
          <a:bodyPr wrap="square" lIns="0" tIns="0" rIns="0" bIns="0" rtlCol="0"/>
          <a:lstStyle/>
          <a:p>
            <a:endParaRPr sz="1013"/>
          </a:p>
        </p:txBody>
      </p:sp>
      <p:sp>
        <p:nvSpPr>
          <p:cNvPr id="19" name="object 19"/>
          <p:cNvSpPr/>
          <p:nvPr/>
        </p:nvSpPr>
        <p:spPr>
          <a:xfrm>
            <a:off x="6147684" y="2837138"/>
            <a:ext cx="82802" cy="80367"/>
          </a:xfrm>
          <a:prstGeom prst="rect">
            <a:avLst/>
          </a:prstGeom>
          <a:blipFill>
            <a:blip r:embed="rId9" cstate="print"/>
            <a:stretch>
              <a:fillRect/>
            </a:stretch>
          </a:blipFill>
        </p:spPr>
        <p:txBody>
          <a:bodyPr wrap="square" lIns="0" tIns="0" rIns="0" bIns="0" rtlCol="0"/>
          <a:lstStyle/>
          <a:p>
            <a:endParaRPr sz="1013"/>
          </a:p>
        </p:txBody>
      </p:sp>
      <p:sp>
        <p:nvSpPr>
          <p:cNvPr id="20" name="object 20"/>
          <p:cNvSpPr/>
          <p:nvPr/>
        </p:nvSpPr>
        <p:spPr>
          <a:xfrm>
            <a:off x="6091671" y="2786063"/>
            <a:ext cx="194830" cy="189099"/>
          </a:xfrm>
          <a:custGeom>
            <a:avLst/>
            <a:gdLst/>
            <a:ahLst/>
            <a:cxnLst/>
            <a:rect l="l" t="t" r="r" b="b"/>
            <a:pathLst>
              <a:path w="381000" h="381000">
                <a:moveTo>
                  <a:pt x="0" y="0"/>
                </a:moveTo>
                <a:lnTo>
                  <a:pt x="380999" y="0"/>
                </a:lnTo>
                <a:lnTo>
                  <a:pt x="380999" y="380999"/>
                </a:lnTo>
                <a:lnTo>
                  <a:pt x="0" y="380999"/>
                </a:lnTo>
                <a:lnTo>
                  <a:pt x="0" y="0"/>
                </a:lnTo>
                <a:close/>
              </a:path>
            </a:pathLst>
          </a:custGeom>
          <a:ln w="38099">
            <a:solidFill>
              <a:srgbClr val="FF2600"/>
            </a:solidFill>
          </a:ln>
        </p:spPr>
        <p:txBody>
          <a:bodyPr wrap="square" lIns="0" tIns="0" rIns="0" bIns="0" rtlCol="0"/>
          <a:lstStyle/>
          <a:p>
            <a:endParaRPr sz="1013"/>
          </a:p>
        </p:txBody>
      </p:sp>
      <p:sp>
        <p:nvSpPr>
          <p:cNvPr id="21" name="object 21"/>
          <p:cNvSpPr/>
          <p:nvPr/>
        </p:nvSpPr>
        <p:spPr>
          <a:xfrm>
            <a:off x="2286776" y="2178338"/>
            <a:ext cx="1933680" cy="533731"/>
          </a:xfrm>
          <a:prstGeom prst="rect">
            <a:avLst/>
          </a:prstGeom>
          <a:blipFill>
            <a:blip r:embed="rId10" cstate="print"/>
            <a:stretch>
              <a:fillRect/>
            </a:stretch>
          </a:blipFill>
        </p:spPr>
        <p:txBody>
          <a:bodyPr wrap="square" lIns="0" tIns="0" rIns="0" bIns="0" rtlCol="0"/>
          <a:lstStyle/>
          <a:p>
            <a:endParaRPr sz="1013"/>
          </a:p>
        </p:txBody>
      </p:sp>
      <p:sp>
        <p:nvSpPr>
          <p:cNvPr id="23" name="object 23"/>
          <p:cNvSpPr/>
          <p:nvPr/>
        </p:nvSpPr>
        <p:spPr>
          <a:xfrm>
            <a:off x="3054960" y="2475750"/>
            <a:ext cx="82802" cy="80367"/>
          </a:xfrm>
          <a:prstGeom prst="rect">
            <a:avLst/>
          </a:prstGeom>
          <a:blipFill>
            <a:blip r:embed="rId9" cstate="print"/>
            <a:stretch>
              <a:fillRect/>
            </a:stretch>
          </a:blipFill>
        </p:spPr>
        <p:txBody>
          <a:bodyPr wrap="square" lIns="0" tIns="0" rIns="0" bIns="0" rtlCol="0"/>
          <a:lstStyle/>
          <a:p>
            <a:endParaRPr sz="1013"/>
          </a:p>
        </p:txBody>
      </p:sp>
      <p:sp>
        <p:nvSpPr>
          <p:cNvPr id="27" name="TextBox 26">
            <a:extLst>
              <a:ext uri="{FF2B5EF4-FFF2-40B4-BE49-F238E27FC236}">
                <a16:creationId xmlns:a16="http://schemas.microsoft.com/office/drawing/2014/main" id="{8CD475E8-B963-4F82-8762-DC542EEC7C31}"/>
              </a:ext>
            </a:extLst>
          </p:cNvPr>
          <p:cNvSpPr txBox="1"/>
          <p:nvPr/>
        </p:nvSpPr>
        <p:spPr>
          <a:xfrm>
            <a:off x="2624066" y="4886326"/>
            <a:ext cx="970137" cy="248209"/>
          </a:xfrm>
          <a:prstGeom prst="rect">
            <a:avLst/>
          </a:prstGeom>
          <a:noFill/>
        </p:spPr>
        <p:txBody>
          <a:bodyPr wrap="none" rtlCol="0">
            <a:spAutoFit/>
          </a:bodyPr>
          <a:lstStyle/>
          <a:p>
            <a:r>
              <a:rPr lang="en-US" sz="1013" dirty="0"/>
              <a:t>reference view</a:t>
            </a:r>
          </a:p>
        </p:txBody>
      </p:sp>
      <p:sp>
        <p:nvSpPr>
          <p:cNvPr id="28" name="TextBox 27">
            <a:extLst>
              <a:ext uri="{FF2B5EF4-FFF2-40B4-BE49-F238E27FC236}">
                <a16:creationId xmlns:a16="http://schemas.microsoft.com/office/drawing/2014/main" id="{BA020ABC-EC72-4A6D-98FE-CFAD4FAC5891}"/>
              </a:ext>
            </a:extLst>
          </p:cNvPr>
          <p:cNvSpPr txBox="1"/>
          <p:nvPr/>
        </p:nvSpPr>
        <p:spPr>
          <a:xfrm>
            <a:off x="5014883" y="4886326"/>
            <a:ext cx="987771" cy="248209"/>
          </a:xfrm>
          <a:prstGeom prst="rect">
            <a:avLst/>
          </a:prstGeom>
          <a:noFill/>
        </p:spPr>
        <p:txBody>
          <a:bodyPr wrap="none" rtlCol="0">
            <a:spAutoFit/>
          </a:bodyPr>
          <a:lstStyle/>
          <a:p>
            <a:r>
              <a:rPr lang="en-US" sz="1013" dirty="0"/>
              <a:t>neighbor views</a:t>
            </a:r>
          </a:p>
        </p:txBody>
      </p:sp>
      <p:sp>
        <p:nvSpPr>
          <p:cNvPr id="29" name="object 21">
            <a:extLst>
              <a:ext uri="{FF2B5EF4-FFF2-40B4-BE49-F238E27FC236}">
                <a16:creationId xmlns:a16="http://schemas.microsoft.com/office/drawing/2014/main" id="{DB289DCB-3A8D-4EE2-96D4-2FC6C1CC3D9E}"/>
              </a:ext>
            </a:extLst>
          </p:cNvPr>
          <p:cNvSpPr txBox="1"/>
          <p:nvPr/>
        </p:nvSpPr>
        <p:spPr>
          <a:xfrm>
            <a:off x="6230486" y="5186363"/>
            <a:ext cx="848807" cy="231407"/>
          </a:xfrm>
          <a:prstGeom prst="rect">
            <a:avLst/>
          </a:prstGeom>
        </p:spPr>
        <p:txBody>
          <a:bodyPr vert="horz" wrap="square" lIns="0" tIns="6411" rIns="0" bIns="0" rtlCol="0">
            <a:spAutoFit/>
          </a:bodyPr>
          <a:lstStyle/>
          <a:p>
            <a:pPr marL="6411">
              <a:spcBef>
                <a:spcPts val="51"/>
              </a:spcBef>
            </a:pPr>
            <a:r>
              <a:rPr sz="731" dirty="0">
                <a:latin typeface="Arial"/>
                <a:cs typeface="Arial"/>
              </a:rPr>
              <a:t>Source: </a:t>
            </a:r>
            <a:r>
              <a:rPr sz="731" spc="-48" dirty="0">
                <a:latin typeface="Arial"/>
                <a:cs typeface="Arial"/>
              </a:rPr>
              <a:t>Y.</a:t>
            </a:r>
            <a:r>
              <a:rPr sz="731" spc="-46" dirty="0">
                <a:latin typeface="Arial"/>
                <a:cs typeface="Arial"/>
              </a:rPr>
              <a:t> </a:t>
            </a:r>
            <a:r>
              <a:rPr sz="731" spc="-2" dirty="0">
                <a:latin typeface="Arial"/>
                <a:cs typeface="Arial"/>
              </a:rPr>
              <a:t>Furukawa</a:t>
            </a:r>
            <a:endParaRPr sz="731">
              <a:latin typeface="Arial"/>
              <a:cs typeface="Arial"/>
            </a:endParaRPr>
          </a:p>
        </p:txBody>
      </p:sp>
      <p:sp>
        <p:nvSpPr>
          <p:cNvPr id="30" name="TextBox 29">
            <a:extLst>
              <a:ext uri="{FF2B5EF4-FFF2-40B4-BE49-F238E27FC236}">
                <a16:creationId xmlns:a16="http://schemas.microsoft.com/office/drawing/2014/main" id="{9E5C03A2-9444-4D56-AD07-3E01237611DE}"/>
              </a:ext>
            </a:extLst>
          </p:cNvPr>
          <p:cNvSpPr txBox="1"/>
          <p:nvPr/>
        </p:nvSpPr>
        <p:spPr>
          <a:xfrm>
            <a:off x="2000251" y="4585732"/>
            <a:ext cx="5183418" cy="819583"/>
          </a:xfrm>
          <a:prstGeom prst="rect">
            <a:avLst/>
          </a:prstGeom>
          <a:solidFill>
            <a:schemeClr val="bg1">
              <a:lumMod val="95000"/>
            </a:schemeClr>
          </a:solidFill>
        </p:spPr>
        <p:txBody>
          <a:bodyPr wrap="square" rtlCol="0">
            <a:spAutoFit/>
          </a:bodyPr>
          <a:lstStyle/>
          <a:p>
            <a:pPr algn="ctr"/>
            <a:r>
              <a:rPr lang="en-US" sz="2363" dirty="0"/>
              <a:t>In this manner, solve for a depth map over the whole reference view</a:t>
            </a:r>
          </a:p>
        </p:txBody>
      </p:sp>
      <p:sp>
        <p:nvSpPr>
          <p:cNvPr id="33" name="TextBox 32">
            <a:extLst>
              <a:ext uri="{FF2B5EF4-FFF2-40B4-BE49-F238E27FC236}">
                <a16:creationId xmlns:a16="http://schemas.microsoft.com/office/drawing/2014/main" id="{E0A87F7B-293F-A249-A4F5-C902383F6F4F}"/>
              </a:ext>
            </a:extLst>
          </p:cNvPr>
          <p:cNvSpPr txBox="1"/>
          <p:nvPr/>
        </p:nvSpPr>
        <p:spPr>
          <a:xfrm>
            <a:off x="1298460" y="2105305"/>
            <a:ext cx="935587" cy="715837"/>
          </a:xfrm>
          <a:prstGeom prst="rect">
            <a:avLst/>
          </a:prstGeom>
          <a:noFill/>
        </p:spPr>
        <p:txBody>
          <a:bodyPr wrap="square" rtlCol="0">
            <a:spAutoFit/>
          </a:bodyPr>
          <a:lstStyle/>
          <a:p>
            <a:pPr algn="ctr"/>
            <a:r>
              <a:rPr lang="en-US" sz="1013" dirty="0"/>
              <a:t>Photometric error across different depths</a:t>
            </a:r>
          </a:p>
        </p:txBody>
      </p:sp>
      <p:sp>
        <p:nvSpPr>
          <p:cNvPr id="2" name="Title 1">
            <a:extLst>
              <a:ext uri="{FF2B5EF4-FFF2-40B4-BE49-F238E27FC236}">
                <a16:creationId xmlns:a16="http://schemas.microsoft.com/office/drawing/2014/main" id="{F88E0823-DDAD-3042-B962-C750036CADAF}"/>
              </a:ext>
            </a:extLst>
          </p:cNvPr>
          <p:cNvSpPr>
            <a:spLocks noGrp="1"/>
          </p:cNvSpPr>
          <p:nvPr>
            <p:ph type="title"/>
          </p:nvPr>
        </p:nvSpPr>
        <p:spPr/>
        <p:txBody>
          <a:bodyPr/>
          <a:lstStyle/>
          <a:p>
            <a:r>
              <a:rPr lang="en-US" spc="-2" dirty="0"/>
              <a:t>Multi-view stereo: </a:t>
            </a:r>
            <a:r>
              <a:rPr lang="en-US" dirty="0"/>
              <a:t>Basic</a:t>
            </a:r>
            <a:r>
              <a:rPr lang="en-US" spc="-13" dirty="0"/>
              <a:t> </a:t>
            </a:r>
            <a:r>
              <a:rPr lang="en-US" dirty="0"/>
              <a:t>idea</a:t>
            </a:r>
          </a:p>
        </p:txBody>
      </p:sp>
    </p:spTree>
    <p:extLst>
      <p:ext uri="{BB962C8B-B14F-4D97-AF65-F5344CB8AC3E}">
        <p14:creationId xmlns:p14="http://schemas.microsoft.com/office/powerpoint/2010/main" val="884982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67493-A454-404D-BD9E-B09DE87E5F92}"/>
              </a:ext>
            </a:extLst>
          </p:cNvPr>
          <p:cNvSpPr>
            <a:spLocks noGrp="1"/>
          </p:cNvSpPr>
          <p:nvPr>
            <p:ph type="title"/>
          </p:nvPr>
        </p:nvSpPr>
        <p:spPr>
          <a:xfrm>
            <a:off x="553308" y="491544"/>
            <a:ext cx="8438291" cy="994172"/>
          </a:xfrm>
        </p:spPr>
        <p:txBody>
          <a:bodyPr/>
          <a:lstStyle/>
          <a:p>
            <a:r>
              <a:rPr lang="en-US" dirty="0"/>
              <a:t>Multi-view stereo: advantages over 2 view</a:t>
            </a:r>
          </a:p>
        </p:txBody>
      </p:sp>
      <p:sp>
        <p:nvSpPr>
          <p:cNvPr id="3" name="Content Placeholder 2">
            <a:extLst>
              <a:ext uri="{FF2B5EF4-FFF2-40B4-BE49-F238E27FC236}">
                <a16:creationId xmlns:a16="http://schemas.microsoft.com/office/drawing/2014/main" id="{21B4B28A-A141-48EC-A11F-22CA54870BE3}"/>
              </a:ext>
            </a:extLst>
          </p:cNvPr>
          <p:cNvSpPr>
            <a:spLocks noGrp="1"/>
          </p:cNvSpPr>
          <p:nvPr>
            <p:ph idx="1"/>
          </p:nvPr>
        </p:nvSpPr>
        <p:spPr/>
        <p:txBody>
          <a:bodyPr>
            <a:normAutofit/>
          </a:bodyPr>
          <a:lstStyle/>
          <a:p>
            <a:r>
              <a:rPr lang="en-US" dirty="0"/>
              <a:t>Can match windows using more than 1 other image, giving a </a:t>
            </a:r>
            <a:r>
              <a:rPr lang="en-US" b="1" dirty="0"/>
              <a:t>stronger match signal</a:t>
            </a:r>
          </a:p>
          <a:p>
            <a:endParaRPr lang="en-US" sz="675" dirty="0"/>
          </a:p>
          <a:p>
            <a:r>
              <a:rPr lang="en-US" dirty="0"/>
              <a:t>If you have lots of potential images, can </a:t>
            </a:r>
            <a:r>
              <a:rPr lang="en-US" b="1" dirty="0"/>
              <a:t>choose</a:t>
            </a:r>
            <a:r>
              <a:rPr lang="en-US" dirty="0"/>
              <a:t> </a:t>
            </a:r>
            <a:r>
              <a:rPr lang="en-US" b="1" dirty="0"/>
              <a:t>the best subset </a:t>
            </a:r>
            <a:r>
              <a:rPr lang="en-US" dirty="0"/>
              <a:t>of images to match per reference image</a:t>
            </a:r>
          </a:p>
          <a:p>
            <a:endParaRPr lang="en-US" sz="731" dirty="0"/>
          </a:p>
          <a:p>
            <a:r>
              <a:rPr lang="en-US" dirty="0"/>
              <a:t>Can reconstruct a depth map for each reference frame, and the merge into a </a:t>
            </a:r>
            <a:r>
              <a:rPr lang="en-US" b="1" dirty="0"/>
              <a:t>complete 3D model</a:t>
            </a:r>
          </a:p>
          <a:p>
            <a:endParaRPr lang="en-US" dirty="0"/>
          </a:p>
          <a:p>
            <a:endParaRPr lang="en-US" dirty="0"/>
          </a:p>
        </p:txBody>
      </p:sp>
      <p:sp>
        <p:nvSpPr>
          <p:cNvPr id="4" name="object 21">
            <a:extLst>
              <a:ext uri="{FF2B5EF4-FFF2-40B4-BE49-F238E27FC236}">
                <a16:creationId xmlns:a16="http://schemas.microsoft.com/office/drawing/2014/main" id="{4BAA679B-05FD-FE43-AEDD-78D2F1D00491}"/>
              </a:ext>
            </a:extLst>
          </p:cNvPr>
          <p:cNvSpPr txBox="1"/>
          <p:nvPr/>
        </p:nvSpPr>
        <p:spPr>
          <a:xfrm>
            <a:off x="6629401" y="5225440"/>
            <a:ext cx="1324517" cy="118940"/>
          </a:xfrm>
          <a:prstGeom prst="rect">
            <a:avLst/>
          </a:prstGeom>
        </p:spPr>
        <p:txBody>
          <a:bodyPr vert="horz" wrap="square" lIns="0" tIns="6411" rIns="0" bIns="0" rtlCol="0">
            <a:spAutoFit/>
          </a:bodyPr>
          <a:lstStyle/>
          <a:p>
            <a:pPr marL="6411" algn="r">
              <a:spcBef>
                <a:spcPts val="51"/>
              </a:spcBef>
            </a:pPr>
            <a:r>
              <a:rPr sz="731" dirty="0">
                <a:latin typeface="Arial"/>
                <a:cs typeface="Arial"/>
              </a:rPr>
              <a:t>Source: </a:t>
            </a:r>
            <a:r>
              <a:rPr sz="731" spc="-48" dirty="0">
                <a:latin typeface="Arial"/>
                <a:cs typeface="Arial"/>
              </a:rPr>
              <a:t>Y.</a:t>
            </a:r>
            <a:r>
              <a:rPr sz="731" spc="-46" dirty="0">
                <a:latin typeface="Arial"/>
                <a:cs typeface="Arial"/>
              </a:rPr>
              <a:t> </a:t>
            </a:r>
            <a:r>
              <a:rPr sz="731" spc="-2" dirty="0">
                <a:latin typeface="Arial"/>
                <a:cs typeface="Arial"/>
              </a:rPr>
              <a:t>Furukawa</a:t>
            </a:r>
            <a:endParaRPr sz="731" dirty="0">
              <a:latin typeface="Arial"/>
              <a:cs typeface="Arial"/>
            </a:endParaRPr>
          </a:p>
        </p:txBody>
      </p:sp>
    </p:spTree>
    <p:extLst>
      <p:ext uri="{BB962C8B-B14F-4D97-AF65-F5344CB8AC3E}">
        <p14:creationId xmlns:p14="http://schemas.microsoft.com/office/powerpoint/2010/main" val="4120970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5"/>
          <p:cNvSpPr>
            <a:spLocks noChangeArrowheads="1"/>
          </p:cNvSpPr>
          <p:nvPr>
            <p:custDataLst>
              <p:tags r:id="rId1"/>
            </p:custDataLst>
          </p:nvPr>
        </p:nvSpPr>
        <p:spPr bwMode="auto">
          <a:xfrm>
            <a:off x="2171700" y="3043237"/>
            <a:ext cx="728663" cy="385763"/>
          </a:xfrm>
          <a:prstGeom prst="rect">
            <a:avLst/>
          </a:prstGeom>
          <a:solidFill>
            <a:schemeClr val="bg1"/>
          </a:solidFill>
          <a:ln w="12700">
            <a:noFill/>
            <a:miter lim="800000"/>
            <a:headEnd/>
            <a:tailEnd/>
          </a:ln>
        </p:spPr>
        <p:txBody>
          <a:bodyPr wrap="none" anchor="ctr"/>
          <a:lstStyle/>
          <a:p>
            <a:pPr algn="ctr"/>
            <a:r>
              <a:rPr lang="en-US" sz="788">
                <a:solidFill>
                  <a:prstClr val="black"/>
                </a:solidFill>
                <a:latin typeface="Arial" pitchFamily="34" charset="0"/>
              </a:rPr>
              <a:t>width of </a:t>
            </a:r>
          </a:p>
          <a:p>
            <a:pPr algn="ctr"/>
            <a:r>
              <a:rPr lang="en-US" sz="788">
                <a:solidFill>
                  <a:prstClr val="black"/>
                </a:solidFill>
                <a:latin typeface="Arial" pitchFamily="34" charset="0"/>
              </a:rPr>
              <a:t>a pixel</a:t>
            </a:r>
          </a:p>
        </p:txBody>
      </p:sp>
      <p:sp>
        <p:nvSpPr>
          <p:cNvPr id="87043" name="Line 10"/>
          <p:cNvSpPr>
            <a:spLocks noChangeShapeType="1"/>
          </p:cNvSpPr>
          <p:nvPr>
            <p:custDataLst>
              <p:tags r:id="rId2"/>
            </p:custDataLst>
          </p:nvPr>
        </p:nvSpPr>
        <p:spPr bwMode="auto">
          <a:xfrm flipH="1">
            <a:off x="2902149" y="2400301"/>
            <a:ext cx="726877" cy="1244798"/>
          </a:xfrm>
          <a:prstGeom prst="line">
            <a:avLst/>
          </a:prstGeom>
          <a:noFill/>
          <a:ln w="19050">
            <a:solidFill>
              <a:srgbClr val="FF0000"/>
            </a:solidFill>
            <a:round/>
            <a:headEnd/>
            <a:tailEnd/>
          </a:ln>
        </p:spPr>
        <p:txBody>
          <a:bodyPr wrap="none" anchor="ctr"/>
          <a:lstStyle/>
          <a:p>
            <a:endParaRPr lang="en-US" sz="1013">
              <a:solidFill>
                <a:prstClr val="black"/>
              </a:solidFill>
            </a:endParaRPr>
          </a:p>
        </p:txBody>
      </p:sp>
      <p:sp>
        <p:nvSpPr>
          <p:cNvPr id="87044" name="Line 7"/>
          <p:cNvSpPr>
            <a:spLocks noChangeShapeType="1"/>
          </p:cNvSpPr>
          <p:nvPr>
            <p:custDataLst>
              <p:tags r:id="rId3"/>
            </p:custDataLst>
          </p:nvPr>
        </p:nvSpPr>
        <p:spPr bwMode="auto">
          <a:xfrm flipH="1">
            <a:off x="2902150" y="2528889"/>
            <a:ext cx="941189" cy="1116211"/>
          </a:xfrm>
          <a:prstGeom prst="line">
            <a:avLst/>
          </a:prstGeom>
          <a:noFill/>
          <a:ln w="19050">
            <a:solidFill>
              <a:srgbClr val="FF0000"/>
            </a:solidFill>
            <a:round/>
            <a:headEnd/>
            <a:tailEnd/>
          </a:ln>
        </p:spPr>
        <p:txBody>
          <a:bodyPr wrap="none" anchor="ctr"/>
          <a:lstStyle/>
          <a:p>
            <a:endParaRPr lang="en-US" sz="1013">
              <a:solidFill>
                <a:prstClr val="black"/>
              </a:solidFill>
            </a:endParaRPr>
          </a:p>
        </p:txBody>
      </p:sp>
      <p:sp>
        <p:nvSpPr>
          <p:cNvPr id="87045" name="Line 11"/>
          <p:cNvSpPr>
            <a:spLocks noChangeShapeType="1"/>
          </p:cNvSpPr>
          <p:nvPr>
            <p:custDataLst>
              <p:tags r:id="rId4"/>
            </p:custDataLst>
          </p:nvPr>
        </p:nvSpPr>
        <p:spPr bwMode="auto">
          <a:xfrm flipH="1" flipV="1">
            <a:off x="3243263" y="2443163"/>
            <a:ext cx="857250" cy="1200150"/>
          </a:xfrm>
          <a:prstGeom prst="line">
            <a:avLst/>
          </a:prstGeom>
          <a:noFill/>
          <a:ln w="19050">
            <a:solidFill>
              <a:schemeClr val="hlink"/>
            </a:solidFill>
            <a:round/>
            <a:headEnd/>
            <a:tailEnd/>
          </a:ln>
        </p:spPr>
        <p:txBody>
          <a:bodyPr wrap="none" anchor="ctr"/>
          <a:lstStyle/>
          <a:p>
            <a:endParaRPr lang="en-US" sz="1013">
              <a:solidFill>
                <a:prstClr val="black"/>
              </a:solidFill>
            </a:endParaRPr>
          </a:p>
        </p:txBody>
      </p:sp>
      <p:sp>
        <p:nvSpPr>
          <p:cNvPr id="87046" name="Line 12"/>
          <p:cNvSpPr>
            <a:spLocks noChangeShapeType="1"/>
          </p:cNvSpPr>
          <p:nvPr>
            <p:custDataLst>
              <p:tags r:id="rId5"/>
            </p:custDataLst>
          </p:nvPr>
        </p:nvSpPr>
        <p:spPr bwMode="auto">
          <a:xfrm flipH="1" flipV="1">
            <a:off x="3114675" y="2657475"/>
            <a:ext cx="985838" cy="985838"/>
          </a:xfrm>
          <a:prstGeom prst="line">
            <a:avLst/>
          </a:prstGeom>
          <a:noFill/>
          <a:ln w="19050">
            <a:solidFill>
              <a:schemeClr val="hlink"/>
            </a:solidFill>
            <a:round/>
            <a:headEnd/>
            <a:tailEnd/>
          </a:ln>
        </p:spPr>
        <p:txBody>
          <a:bodyPr wrap="none" anchor="ctr"/>
          <a:lstStyle/>
          <a:p>
            <a:endParaRPr lang="en-US" sz="1013">
              <a:solidFill>
                <a:prstClr val="black"/>
              </a:solidFill>
            </a:endParaRPr>
          </a:p>
        </p:txBody>
      </p:sp>
      <p:sp>
        <p:nvSpPr>
          <p:cNvPr id="87047" name="Rectangle 2"/>
          <p:cNvSpPr>
            <a:spLocks noGrp="1" noChangeArrowheads="1"/>
          </p:cNvSpPr>
          <p:nvPr>
            <p:ph type="title"/>
            <p:custDataLst>
              <p:tags r:id="rId6"/>
            </p:custDataLst>
          </p:nvPr>
        </p:nvSpPr>
        <p:spPr/>
        <p:txBody>
          <a:bodyPr/>
          <a:lstStyle/>
          <a:p>
            <a:r>
              <a:rPr lang="en-US" dirty="0"/>
              <a:t>Choosing the baseline</a:t>
            </a:r>
          </a:p>
        </p:txBody>
      </p:sp>
      <p:sp>
        <p:nvSpPr>
          <p:cNvPr id="90115" name="Rectangle 3"/>
          <p:cNvSpPr>
            <a:spLocks noGrp="1" noChangeArrowheads="1"/>
          </p:cNvSpPr>
          <p:nvPr>
            <p:ph type="body" idx="1"/>
            <p:custDataLst>
              <p:tags r:id="rId7"/>
            </p:custDataLst>
          </p:nvPr>
        </p:nvSpPr>
        <p:spPr>
          <a:xfrm>
            <a:off x="2257425" y="4200525"/>
            <a:ext cx="4629150" cy="942975"/>
          </a:xfrm>
        </p:spPr>
        <p:txBody>
          <a:bodyPr>
            <a:normAutofit fontScale="62500" lnSpcReduction="20000"/>
          </a:bodyPr>
          <a:lstStyle/>
          <a:p>
            <a:pPr marL="0" indent="0"/>
            <a:r>
              <a:rPr lang="en-US" dirty="0"/>
              <a:t>What’s the optimal baseline?</a:t>
            </a:r>
          </a:p>
          <a:p>
            <a:pPr lvl="1"/>
            <a:r>
              <a:rPr lang="en-US" dirty="0"/>
              <a:t>Too small:  large depth error</a:t>
            </a:r>
          </a:p>
          <a:p>
            <a:pPr lvl="1"/>
            <a:r>
              <a:rPr lang="en-US" dirty="0"/>
              <a:t>Too large:  difficult search problem</a:t>
            </a:r>
          </a:p>
        </p:txBody>
      </p:sp>
      <p:sp>
        <p:nvSpPr>
          <p:cNvPr id="87049" name="Oval 4"/>
          <p:cNvSpPr>
            <a:spLocks noChangeArrowheads="1"/>
          </p:cNvSpPr>
          <p:nvPr>
            <p:custDataLst>
              <p:tags r:id="rId8"/>
            </p:custDataLst>
          </p:nvPr>
        </p:nvSpPr>
        <p:spPr bwMode="auto">
          <a:xfrm>
            <a:off x="2900362" y="3600450"/>
            <a:ext cx="42863" cy="42863"/>
          </a:xfrm>
          <a:prstGeom prst="ellipse">
            <a:avLst/>
          </a:prstGeom>
          <a:solidFill>
            <a:schemeClr val="tx1"/>
          </a:solidFill>
          <a:ln w="12700">
            <a:solidFill>
              <a:schemeClr val="tx1"/>
            </a:solidFill>
            <a:round/>
            <a:headEnd/>
            <a:tailEnd/>
          </a:ln>
        </p:spPr>
        <p:txBody>
          <a:bodyPr wrap="none" anchor="ctr"/>
          <a:lstStyle/>
          <a:p>
            <a:endParaRPr lang="en-US" sz="1013">
              <a:solidFill>
                <a:prstClr val="black"/>
              </a:solidFill>
            </a:endParaRPr>
          </a:p>
        </p:txBody>
      </p:sp>
      <p:sp>
        <p:nvSpPr>
          <p:cNvPr id="87050" name="Oval 6"/>
          <p:cNvSpPr>
            <a:spLocks noChangeArrowheads="1"/>
          </p:cNvSpPr>
          <p:nvPr>
            <p:custDataLst>
              <p:tags r:id="rId9"/>
            </p:custDataLst>
          </p:nvPr>
        </p:nvSpPr>
        <p:spPr bwMode="auto">
          <a:xfrm>
            <a:off x="4057650" y="3600450"/>
            <a:ext cx="42863" cy="42863"/>
          </a:xfrm>
          <a:prstGeom prst="ellipse">
            <a:avLst/>
          </a:prstGeom>
          <a:solidFill>
            <a:schemeClr val="tx1"/>
          </a:solidFill>
          <a:ln w="12700">
            <a:solidFill>
              <a:schemeClr val="tx1"/>
            </a:solidFill>
            <a:round/>
            <a:headEnd/>
            <a:tailEnd/>
          </a:ln>
        </p:spPr>
        <p:txBody>
          <a:bodyPr wrap="none" anchor="ctr"/>
          <a:lstStyle/>
          <a:p>
            <a:endParaRPr lang="en-US" sz="1013">
              <a:solidFill>
                <a:prstClr val="black"/>
              </a:solidFill>
            </a:endParaRPr>
          </a:p>
        </p:txBody>
      </p:sp>
      <p:sp>
        <p:nvSpPr>
          <p:cNvPr id="87051" name="Line 8"/>
          <p:cNvSpPr>
            <a:spLocks noChangeShapeType="1"/>
          </p:cNvSpPr>
          <p:nvPr>
            <p:custDataLst>
              <p:tags r:id="rId10"/>
            </p:custDataLst>
          </p:nvPr>
        </p:nvSpPr>
        <p:spPr bwMode="auto">
          <a:xfrm>
            <a:off x="2643187" y="3429000"/>
            <a:ext cx="557213" cy="0"/>
          </a:xfrm>
          <a:prstGeom prst="line">
            <a:avLst/>
          </a:prstGeom>
          <a:noFill/>
          <a:ln w="12700">
            <a:solidFill>
              <a:schemeClr val="tx1"/>
            </a:solidFill>
            <a:round/>
            <a:headEnd/>
            <a:tailEnd/>
          </a:ln>
        </p:spPr>
        <p:txBody>
          <a:bodyPr wrap="none" anchor="ctr"/>
          <a:lstStyle/>
          <a:p>
            <a:endParaRPr lang="en-US" sz="1013">
              <a:solidFill>
                <a:prstClr val="black"/>
              </a:solidFill>
            </a:endParaRPr>
          </a:p>
        </p:txBody>
      </p:sp>
      <p:sp>
        <p:nvSpPr>
          <p:cNvPr id="87052" name="Line 9"/>
          <p:cNvSpPr>
            <a:spLocks noChangeShapeType="1"/>
          </p:cNvSpPr>
          <p:nvPr>
            <p:custDataLst>
              <p:tags r:id="rId11"/>
            </p:custDataLst>
          </p:nvPr>
        </p:nvSpPr>
        <p:spPr bwMode="auto">
          <a:xfrm>
            <a:off x="3800475" y="3429000"/>
            <a:ext cx="557213" cy="0"/>
          </a:xfrm>
          <a:prstGeom prst="line">
            <a:avLst/>
          </a:prstGeom>
          <a:noFill/>
          <a:ln w="12700">
            <a:solidFill>
              <a:schemeClr val="tx1"/>
            </a:solidFill>
            <a:round/>
            <a:headEnd/>
            <a:tailEnd/>
          </a:ln>
        </p:spPr>
        <p:txBody>
          <a:bodyPr wrap="none" anchor="ctr"/>
          <a:lstStyle/>
          <a:p>
            <a:endParaRPr lang="en-US" sz="1013">
              <a:solidFill>
                <a:prstClr val="black"/>
              </a:solidFill>
            </a:endParaRPr>
          </a:p>
        </p:txBody>
      </p:sp>
      <p:sp>
        <p:nvSpPr>
          <p:cNvPr id="87053" name="Rectangle 13"/>
          <p:cNvSpPr>
            <a:spLocks noChangeArrowheads="1"/>
          </p:cNvSpPr>
          <p:nvPr>
            <p:custDataLst>
              <p:tags r:id="rId12"/>
            </p:custDataLst>
          </p:nvPr>
        </p:nvSpPr>
        <p:spPr bwMode="auto">
          <a:xfrm>
            <a:off x="4786313" y="2271712"/>
            <a:ext cx="1885950" cy="1500188"/>
          </a:xfrm>
          <a:prstGeom prst="rect">
            <a:avLst/>
          </a:prstGeom>
          <a:solidFill>
            <a:schemeClr val="bg1"/>
          </a:solidFill>
          <a:ln w="12700">
            <a:noFill/>
            <a:miter lim="800000"/>
            <a:headEnd/>
            <a:tailEnd/>
          </a:ln>
        </p:spPr>
        <p:txBody>
          <a:bodyPr wrap="none" anchor="ctr"/>
          <a:lstStyle/>
          <a:p>
            <a:endParaRPr lang="en-US" sz="1013">
              <a:solidFill>
                <a:prstClr val="black"/>
              </a:solidFill>
            </a:endParaRPr>
          </a:p>
        </p:txBody>
      </p:sp>
      <p:sp>
        <p:nvSpPr>
          <p:cNvPr id="87054" name="Line 16"/>
          <p:cNvSpPr>
            <a:spLocks noChangeShapeType="1"/>
          </p:cNvSpPr>
          <p:nvPr>
            <p:custDataLst>
              <p:tags r:id="rId13"/>
            </p:custDataLst>
          </p:nvPr>
        </p:nvSpPr>
        <p:spPr bwMode="auto">
          <a:xfrm flipH="1">
            <a:off x="5472113" y="2357438"/>
            <a:ext cx="514350" cy="1285875"/>
          </a:xfrm>
          <a:prstGeom prst="line">
            <a:avLst/>
          </a:prstGeom>
          <a:noFill/>
          <a:ln w="19050">
            <a:solidFill>
              <a:srgbClr val="FF0000"/>
            </a:solidFill>
            <a:round/>
            <a:headEnd/>
            <a:tailEnd/>
          </a:ln>
        </p:spPr>
        <p:txBody>
          <a:bodyPr wrap="none" anchor="ctr"/>
          <a:lstStyle/>
          <a:p>
            <a:endParaRPr lang="en-US" sz="1013">
              <a:solidFill>
                <a:prstClr val="black"/>
              </a:solidFill>
            </a:endParaRPr>
          </a:p>
        </p:txBody>
      </p:sp>
      <p:sp>
        <p:nvSpPr>
          <p:cNvPr id="87055" name="Line 17"/>
          <p:cNvSpPr>
            <a:spLocks noChangeShapeType="1"/>
          </p:cNvSpPr>
          <p:nvPr>
            <p:custDataLst>
              <p:tags r:id="rId14"/>
            </p:custDataLst>
          </p:nvPr>
        </p:nvSpPr>
        <p:spPr bwMode="auto">
          <a:xfrm>
            <a:off x="5300662" y="3429000"/>
            <a:ext cx="557213" cy="0"/>
          </a:xfrm>
          <a:prstGeom prst="line">
            <a:avLst/>
          </a:prstGeom>
          <a:noFill/>
          <a:ln w="12700">
            <a:solidFill>
              <a:schemeClr val="tx1"/>
            </a:solidFill>
            <a:round/>
            <a:headEnd/>
            <a:tailEnd/>
          </a:ln>
        </p:spPr>
        <p:txBody>
          <a:bodyPr wrap="none" anchor="ctr"/>
          <a:lstStyle/>
          <a:p>
            <a:endParaRPr lang="en-US" sz="1013">
              <a:solidFill>
                <a:prstClr val="black"/>
              </a:solidFill>
            </a:endParaRPr>
          </a:p>
        </p:txBody>
      </p:sp>
      <p:sp>
        <p:nvSpPr>
          <p:cNvPr id="87056" name="Line 18"/>
          <p:cNvSpPr>
            <a:spLocks noChangeShapeType="1"/>
          </p:cNvSpPr>
          <p:nvPr>
            <p:custDataLst>
              <p:tags r:id="rId15"/>
            </p:custDataLst>
          </p:nvPr>
        </p:nvSpPr>
        <p:spPr bwMode="auto">
          <a:xfrm>
            <a:off x="5557837" y="3429000"/>
            <a:ext cx="557213" cy="0"/>
          </a:xfrm>
          <a:prstGeom prst="line">
            <a:avLst/>
          </a:prstGeom>
          <a:noFill/>
          <a:ln w="12700">
            <a:solidFill>
              <a:schemeClr val="tx1"/>
            </a:solidFill>
            <a:round/>
            <a:headEnd/>
            <a:tailEnd/>
          </a:ln>
        </p:spPr>
        <p:txBody>
          <a:bodyPr wrap="none" anchor="ctr"/>
          <a:lstStyle/>
          <a:p>
            <a:endParaRPr lang="en-US" sz="1013">
              <a:solidFill>
                <a:prstClr val="black"/>
              </a:solidFill>
            </a:endParaRPr>
          </a:p>
        </p:txBody>
      </p:sp>
      <p:sp>
        <p:nvSpPr>
          <p:cNvPr id="87057" name="Line 19"/>
          <p:cNvSpPr>
            <a:spLocks noChangeShapeType="1"/>
          </p:cNvSpPr>
          <p:nvPr>
            <p:custDataLst>
              <p:tags r:id="rId16"/>
            </p:custDataLst>
          </p:nvPr>
        </p:nvSpPr>
        <p:spPr bwMode="auto">
          <a:xfrm flipH="1">
            <a:off x="5472113" y="2271713"/>
            <a:ext cx="257175" cy="1371600"/>
          </a:xfrm>
          <a:prstGeom prst="line">
            <a:avLst/>
          </a:prstGeom>
          <a:noFill/>
          <a:ln w="19050">
            <a:solidFill>
              <a:srgbClr val="FF0000"/>
            </a:solidFill>
            <a:round/>
            <a:headEnd/>
            <a:tailEnd/>
          </a:ln>
        </p:spPr>
        <p:txBody>
          <a:bodyPr wrap="none" anchor="ctr"/>
          <a:lstStyle/>
          <a:p>
            <a:endParaRPr lang="en-US" sz="1013">
              <a:solidFill>
                <a:prstClr val="black"/>
              </a:solidFill>
            </a:endParaRPr>
          </a:p>
        </p:txBody>
      </p:sp>
      <p:sp>
        <p:nvSpPr>
          <p:cNvPr id="87058" name="Line 20"/>
          <p:cNvSpPr>
            <a:spLocks noChangeShapeType="1"/>
          </p:cNvSpPr>
          <p:nvPr>
            <p:custDataLst>
              <p:tags r:id="rId17"/>
            </p:custDataLst>
          </p:nvPr>
        </p:nvSpPr>
        <p:spPr bwMode="auto">
          <a:xfrm flipH="1" flipV="1">
            <a:off x="5729287" y="2271713"/>
            <a:ext cx="128588" cy="1371600"/>
          </a:xfrm>
          <a:prstGeom prst="line">
            <a:avLst/>
          </a:prstGeom>
          <a:noFill/>
          <a:ln w="19050">
            <a:solidFill>
              <a:schemeClr val="hlink"/>
            </a:solidFill>
            <a:round/>
            <a:headEnd/>
            <a:tailEnd/>
          </a:ln>
        </p:spPr>
        <p:txBody>
          <a:bodyPr wrap="none" anchor="ctr"/>
          <a:lstStyle/>
          <a:p>
            <a:endParaRPr lang="en-US" sz="1013">
              <a:solidFill>
                <a:prstClr val="black"/>
              </a:solidFill>
            </a:endParaRPr>
          </a:p>
        </p:txBody>
      </p:sp>
      <p:sp>
        <p:nvSpPr>
          <p:cNvPr id="87059" name="Line 21"/>
          <p:cNvSpPr>
            <a:spLocks noChangeShapeType="1"/>
          </p:cNvSpPr>
          <p:nvPr>
            <p:custDataLst>
              <p:tags r:id="rId18"/>
            </p:custDataLst>
          </p:nvPr>
        </p:nvSpPr>
        <p:spPr bwMode="auto">
          <a:xfrm flipH="1" flipV="1">
            <a:off x="5472112" y="2400300"/>
            <a:ext cx="385763" cy="1243013"/>
          </a:xfrm>
          <a:prstGeom prst="line">
            <a:avLst/>
          </a:prstGeom>
          <a:noFill/>
          <a:ln w="19050">
            <a:solidFill>
              <a:schemeClr val="hlink"/>
            </a:solidFill>
            <a:round/>
            <a:headEnd/>
            <a:tailEnd/>
          </a:ln>
        </p:spPr>
        <p:txBody>
          <a:bodyPr wrap="none" anchor="ctr"/>
          <a:lstStyle/>
          <a:p>
            <a:endParaRPr lang="en-US" sz="1013">
              <a:solidFill>
                <a:prstClr val="black"/>
              </a:solidFill>
            </a:endParaRPr>
          </a:p>
        </p:txBody>
      </p:sp>
      <p:sp>
        <p:nvSpPr>
          <p:cNvPr id="87060" name="Oval 22"/>
          <p:cNvSpPr>
            <a:spLocks noChangeArrowheads="1"/>
          </p:cNvSpPr>
          <p:nvPr>
            <p:custDataLst>
              <p:tags r:id="rId19"/>
            </p:custDataLst>
          </p:nvPr>
        </p:nvSpPr>
        <p:spPr bwMode="auto">
          <a:xfrm>
            <a:off x="3427214" y="2859286"/>
            <a:ext cx="42863" cy="42863"/>
          </a:xfrm>
          <a:prstGeom prst="ellipse">
            <a:avLst/>
          </a:prstGeom>
          <a:solidFill>
            <a:schemeClr val="tx1"/>
          </a:solidFill>
          <a:ln w="12700">
            <a:solidFill>
              <a:schemeClr val="tx1"/>
            </a:solidFill>
            <a:round/>
            <a:headEnd/>
            <a:tailEnd/>
          </a:ln>
        </p:spPr>
        <p:txBody>
          <a:bodyPr wrap="none" anchor="ctr"/>
          <a:lstStyle/>
          <a:p>
            <a:endParaRPr lang="en-US" sz="1013">
              <a:solidFill>
                <a:prstClr val="black"/>
              </a:solidFill>
            </a:endParaRPr>
          </a:p>
        </p:txBody>
      </p:sp>
      <p:sp>
        <p:nvSpPr>
          <p:cNvPr id="87061" name="Oval 24"/>
          <p:cNvSpPr>
            <a:spLocks noChangeArrowheads="1"/>
          </p:cNvSpPr>
          <p:nvPr>
            <p:custDataLst>
              <p:tags r:id="rId20"/>
            </p:custDataLst>
          </p:nvPr>
        </p:nvSpPr>
        <p:spPr bwMode="auto">
          <a:xfrm>
            <a:off x="5686425" y="2859286"/>
            <a:ext cx="42863" cy="42863"/>
          </a:xfrm>
          <a:prstGeom prst="ellipse">
            <a:avLst/>
          </a:prstGeom>
          <a:solidFill>
            <a:schemeClr val="tx1"/>
          </a:solidFill>
          <a:ln w="12700">
            <a:solidFill>
              <a:schemeClr val="tx1"/>
            </a:solidFill>
            <a:round/>
            <a:headEnd/>
            <a:tailEnd/>
          </a:ln>
        </p:spPr>
        <p:txBody>
          <a:bodyPr wrap="none" anchor="ctr"/>
          <a:lstStyle/>
          <a:p>
            <a:endParaRPr lang="en-US" sz="1013">
              <a:solidFill>
                <a:prstClr val="black"/>
              </a:solidFill>
            </a:endParaRPr>
          </a:p>
        </p:txBody>
      </p:sp>
      <p:sp>
        <p:nvSpPr>
          <p:cNvPr id="87062" name="Oval 14"/>
          <p:cNvSpPr>
            <a:spLocks noChangeArrowheads="1"/>
          </p:cNvSpPr>
          <p:nvPr>
            <p:custDataLst>
              <p:tags r:id="rId21"/>
            </p:custDataLst>
          </p:nvPr>
        </p:nvSpPr>
        <p:spPr bwMode="auto">
          <a:xfrm>
            <a:off x="5460504" y="3600450"/>
            <a:ext cx="42863" cy="42863"/>
          </a:xfrm>
          <a:prstGeom prst="ellipse">
            <a:avLst/>
          </a:prstGeom>
          <a:solidFill>
            <a:schemeClr val="tx1"/>
          </a:solidFill>
          <a:ln w="12700">
            <a:solidFill>
              <a:schemeClr val="tx1"/>
            </a:solidFill>
            <a:round/>
            <a:headEnd/>
            <a:tailEnd/>
          </a:ln>
        </p:spPr>
        <p:txBody>
          <a:bodyPr wrap="none" anchor="ctr"/>
          <a:lstStyle/>
          <a:p>
            <a:endParaRPr lang="en-US" sz="1013">
              <a:solidFill>
                <a:prstClr val="black"/>
              </a:solidFill>
            </a:endParaRPr>
          </a:p>
        </p:txBody>
      </p:sp>
      <p:sp>
        <p:nvSpPr>
          <p:cNvPr id="87063" name="Oval 15"/>
          <p:cNvSpPr>
            <a:spLocks noChangeArrowheads="1"/>
          </p:cNvSpPr>
          <p:nvPr>
            <p:custDataLst>
              <p:tags r:id="rId22"/>
            </p:custDataLst>
          </p:nvPr>
        </p:nvSpPr>
        <p:spPr bwMode="auto">
          <a:xfrm>
            <a:off x="5833765" y="3600450"/>
            <a:ext cx="42863" cy="42863"/>
          </a:xfrm>
          <a:prstGeom prst="ellipse">
            <a:avLst/>
          </a:prstGeom>
          <a:solidFill>
            <a:schemeClr val="tx1"/>
          </a:solidFill>
          <a:ln w="12700">
            <a:solidFill>
              <a:schemeClr val="tx1"/>
            </a:solidFill>
            <a:round/>
            <a:headEnd/>
            <a:tailEnd/>
          </a:ln>
        </p:spPr>
        <p:txBody>
          <a:bodyPr wrap="none" anchor="ctr"/>
          <a:lstStyle/>
          <a:p>
            <a:endParaRPr lang="en-US" sz="1013">
              <a:solidFill>
                <a:prstClr val="black"/>
              </a:solidFill>
            </a:endParaRPr>
          </a:p>
        </p:txBody>
      </p:sp>
      <p:sp>
        <p:nvSpPr>
          <p:cNvPr id="90137" name="Text Box 25"/>
          <p:cNvSpPr txBox="1">
            <a:spLocks noChangeArrowheads="1"/>
          </p:cNvSpPr>
          <p:nvPr>
            <p:custDataLst>
              <p:tags r:id="rId23"/>
            </p:custDataLst>
          </p:nvPr>
        </p:nvSpPr>
        <p:spPr bwMode="auto">
          <a:xfrm>
            <a:off x="2844382" y="3793451"/>
            <a:ext cx="1244251" cy="282834"/>
          </a:xfrm>
          <a:prstGeom prst="rect">
            <a:avLst/>
          </a:prstGeom>
          <a:noFill/>
          <a:ln w="12700">
            <a:noFill/>
            <a:miter lim="800000"/>
            <a:headEnd/>
            <a:tailEnd/>
          </a:ln>
          <a:effectLst/>
        </p:spPr>
        <p:txBody>
          <a:bodyPr wrap="none" anchor="ctr">
            <a:spAutoFit/>
          </a:bodyPr>
          <a:lstStyle/>
          <a:p>
            <a:pPr algn="ctr">
              <a:spcBef>
                <a:spcPct val="20000"/>
              </a:spcBef>
            </a:pPr>
            <a:r>
              <a:rPr lang="en-US" sz="1238" dirty="0">
                <a:solidFill>
                  <a:prstClr val="black"/>
                </a:solidFill>
                <a:effectLst>
                  <a:outerShdw blurRad="38100" dist="38100" dir="2700000" algn="tl">
                    <a:srgbClr val="C0C0C0"/>
                  </a:outerShdw>
                </a:effectLst>
                <a:latin typeface="Arial" pitchFamily="34" charset="0"/>
              </a:rPr>
              <a:t>Large Baseline</a:t>
            </a:r>
            <a:endParaRPr lang="en-US" sz="1238" dirty="0">
              <a:solidFill>
                <a:prstClr val="black"/>
              </a:solidFill>
              <a:latin typeface="Arial" pitchFamily="34" charset="0"/>
            </a:endParaRPr>
          </a:p>
        </p:txBody>
      </p:sp>
      <p:sp>
        <p:nvSpPr>
          <p:cNvPr id="90138" name="Text Box 26"/>
          <p:cNvSpPr txBox="1">
            <a:spLocks noChangeArrowheads="1"/>
          </p:cNvSpPr>
          <p:nvPr>
            <p:custDataLst>
              <p:tags r:id="rId24"/>
            </p:custDataLst>
          </p:nvPr>
        </p:nvSpPr>
        <p:spPr bwMode="auto">
          <a:xfrm>
            <a:off x="5101795" y="3793451"/>
            <a:ext cx="1236236" cy="282834"/>
          </a:xfrm>
          <a:prstGeom prst="rect">
            <a:avLst/>
          </a:prstGeom>
          <a:noFill/>
          <a:ln w="12700">
            <a:noFill/>
            <a:miter lim="800000"/>
            <a:headEnd/>
            <a:tailEnd/>
          </a:ln>
          <a:effectLst/>
        </p:spPr>
        <p:txBody>
          <a:bodyPr wrap="none" anchor="ctr">
            <a:spAutoFit/>
          </a:bodyPr>
          <a:lstStyle/>
          <a:p>
            <a:pPr algn="ctr">
              <a:spcBef>
                <a:spcPct val="20000"/>
              </a:spcBef>
            </a:pPr>
            <a:r>
              <a:rPr lang="en-US" sz="1238">
                <a:solidFill>
                  <a:prstClr val="black"/>
                </a:solidFill>
                <a:effectLst>
                  <a:outerShdw blurRad="38100" dist="38100" dir="2700000" algn="tl">
                    <a:srgbClr val="C0C0C0"/>
                  </a:outerShdw>
                </a:effectLst>
                <a:latin typeface="Arial" pitchFamily="34" charset="0"/>
              </a:rPr>
              <a:t>Small Baseline</a:t>
            </a:r>
            <a:endParaRPr lang="en-US" sz="1238">
              <a:solidFill>
                <a:prstClr val="black"/>
              </a:solidFill>
              <a:latin typeface="Arial" pitchFamily="34" charset="0"/>
            </a:endParaRPr>
          </a:p>
        </p:txBody>
      </p:sp>
      <p:sp>
        <p:nvSpPr>
          <p:cNvPr id="87066" name="Line 28"/>
          <p:cNvSpPr>
            <a:spLocks noChangeShapeType="1"/>
          </p:cNvSpPr>
          <p:nvPr>
            <p:custDataLst>
              <p:tags r:id="rId25"/>
            </p:custDataLst>
          </p:nvPr>
        </p:nvSpPr>
        <p:spPr bwMode="auto">
          <a:xfrm>
            <a:off x="2728912" y="3300412"/>
            <a:ext cx="300038" cy="128588"/>
          </a:xfrm>
          <a:prstGeom prst="line">
            <a:avLst/>
          </a:prstGeom>
          <a:noFill/>
          <a:ln w="12700">
            <a:solidFill>
              <a:schemeClr val="tx1"/>
            </a:solidFill>
            <a:round/>
            <a:headEnd/>
            <a:tailEnd type="triangle" w="med" len="med"/>
          </a:ln>
        </p:spPr>
        <p:txBody>
          <a:bodyPr wrap="none" anchor="ctr"/>
          <a:lstStyle/>
          <a:p>
            <a:endParaRPr lang="en-US" sz="1013">
              <a:solidFill>
                <a:prstClr val="black"/>
              </a:solidFill>
            </a:endParaRPr>
          </a:p>
        </p:txBody>
      </p:sp>
      <p:sp>
        <p:nvSpPr>
          <p:cNvPr id="87067" name="Rectangle 29"/>
          <p:cNvSpPr>
            <a:spLocks noChangeArrowheads="1"/>
          </p:cNvSpPr>
          <p:nvPr>
            <p:custDataLst>
              <p:tags r:id="rId26"/>
            </p:custDataLst>
          </p:nvPr>
        </p:nvSpPr>
        <p:spPr bwMode="auto">
          <a:xfrm>
            <a:off x="4700587" y="2614612"/>
            <a:ext cx="728663" cy="385763"/>
          </a:xfrm>
          <a:prstGeom prst="rect">
            <a:avLst/>
          </a:prstGeom>
          <a:solidFill>
            <a:schemeClr val="bg1"/>
          </a:solidFill>
          <a:ln w="12700">
            <a:noFill/>
            <a:miter lim="800000"/>
            <a:headEnd/>
            <a:tailEnd/>
          </a:ln>
        </p:spPr>
        <p:txBody>
          <a:bodyPr wrap="none" anchor="ctr"/>
          <a:lstStyle/>
          <a:p>
            <a:pPr algn="ctr"/>
            <a:r>
              <a:rPr lang="en-US" sz="788">
                <a:solidFill>
                  <a:prstClr val="black"/>
                </a:solidFill>
                <a:latin typeface="Arial" pitchFamily="34" charset="0"/>
              </a:rPr>
              <a:t>all of these</a:t>
            </a:r>
          </a:p>
          <a:p>
            <a:pPr algn="ctr"/>
            <a:r>
              <a:rPr lang="en-US" sz="788">
                <a:solidFill>
                  <a:prstClr val="black"/>
                </a:solidFill>
                <a:latin typeface="Arial" pitchFamily="34" charset="0"/>
              </a:rPr>
              <a:t>points project</a:t>
            </a:r>
          </a:p>
          <a:p>
            <a:pPr algn="ctr"/>
            <a:r>
              <a:rPr lang="en-US" sz="788">
                <a:solidFill>
                  <a:prstClr val="black"/>
                </a:solidFill>
                <a:latin typeface="Arial" pitchFamily="34" charset="0"/>
              </a:rPr>
              <a:t>to the same </a:t>
            </a:r>
          </a:p>
          <a:p>
            <a:pPr algn="ctr"/>
            <a:r>
              <a:rPr lang="en-US" sz="788">
                <a:solidFill>
                  <a:prstClr val="black"/>
                </a:solidFill>
                <a:latin typeface="Arial" pitchFamily="34" charset="0"/>
              </a:rPr>
              <a:t>pair of pixels</a:t>
            </a:r>
          </a:p>
        </p:txBody>
      </p:sp>
      <p:sp>
        <p:nvSpPr>
          <p:cNvPr id="87068" name="Line 30"/>
          <p:cNvSpPr>
            <a:spLocks noChangeShapeType="1"/>
          </p:cNvSpPr>
          <p:nvPr>
            <p:custDataLst>
              <p:tags r:id="rId27"/>
            </p:custDataLst>
          </p:nvPr>
        </p:nvSpPr>
        <p:spPr bwMode="auto">
          <a:xfrm flipV="1">
            <a:off x="5343525" y="2786063"/>
            <a:ext cx="342900" cy="85725"/>
          </a:xfrm>
          <a:prstGeom prst="line">
            <a:avLst/>
          </a:prstGeom>
          <a:noFill/>
          <a:ln w="12700">
            <a:solidFill>
              <a:schemeClr val="tx1"/>
            </a:solidFill>
            <a:round/>
            <a:headEnd/>
            <a:tailEnd type="triangle" w="med" len="med"/>
          </a:ln>
        </p:spPr>
        <p:txBody>
          <a:bodyPr wrap="none" anchor="ctr"/>
          <a:lstStyle/>
          <a:p>
            <a:endParaRPr lang="en-US" sz="1013">
              <a:solidFill>
                <a:prstClr val="black"/>
              </a:solidFill>
            </a:endParaRPr>
          </a:p>
        </p:txBody>
      </p:sp>
      <p:sp>
        <p:nvSpPr>
          <p:cNvPr id="29" name="TextBox 28">
            <a:extLst>
              <a:ext uri="{FF2B5EF4-FFF2-40B4-BE49-F238E27FC236}">
                <a16:creationId xmlns:a16="http://schemas.microsoft.com/office/drawing/2014/main" id="{9A7B16CE-03EC-6446-87FB-8C472FE2CDC1}"/>
              </a:ext>
            </a:extLst>
          </p:cNvPr>
          <p:cNvSpPr txBox="1"/>
          <p:nvPr/>
        </p:nvSpPr>
        <p:spPr>
          <a:xfrm>
            <a:off x="6264613" y="5152431"/>
            <a:ext cx="1736387" cy="230832"/>
          </a:xfrm>
          <a:prstGeom prst="rect">
            <a:avLst/>
          </a:prstGeom>
          <a:noFill/>
        </p:spPr>
        <p:txBody>
          <a:bodyPr wrap="square" rtlCol="0">
            <a:spAutoFit/>
          </a:bodyPr>
          <a:lstStyle/>
          <a:p>
            <a:pPr algn="r"/>
            <a:r>
              <a:rPr lang="en-US" sz="900" dirty="0">
                <a:solidFill>
                  <a:schemeClr val="tx1">
                    <a:lumMod val="50000"/>
                    <a:lumOff val="50000"/>
                  </a:schemeClr>
                </a:solidFill>
                <a:latin typeface="Helvetica" pitchFamily="2" charset="0"/>
              </a:rPr>
              <a:t>Slide credit: Noah Snavely</a:t>
            </a:r>
          </a:p>
        </p:txBody>
      </p:sp>
    </p:spTree>
    <p:extLst>
      <p:ext uri="{BB962C8B-B14F-4D97-AF65-F5344CB8AC3E}">
        <p14:creationId xmlns:p14="http://schemas.microsoft.com/office/powerpoint/2010/main" val="3093061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1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uiExpand="1"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8" name="pasted-image.tiff"/>
          <p:cNvPicPr>
            <a:picLocks noChangeAspect="1"/>
          </p:cNvPicPr>
          <p:nvPr/>
        </p:nvPicPr>
        <p:blipFill>
          <a:blip r:embed="rId2"/>
          <a:srcRect t="61317"/>
          <a:stretch>
            <a:fillRect/>
          </a:stretch>
        </p:blipFill>
        <p:spPr>
          <a:xfrm>
            <a:off x="3111996" y="3957731"/>
            <a:ext cx="2920008" cy="564769"/>
          </a:xfrm>
          <a:prstGeom prst="rect">
            <a:avLst/>
          </a:prstGeom>
          <a:ln w="12700">
            <a:miter lim="400000"/>
          </a:ln>
        </p:spPr>
      </p:pic>
      <p:sp>
        <p:nvSpPr>
          <p:cNvPr id="899" name="Shape 899"/>
          <p:cNvSpPr>
            <a:spLocks noGrp="1"/>
          </p:cNvSpPr>
          <p:nvPr>
            <p:ph type="title"/>
          </p:nvPr>
        </p:nvSpPr>
        <p:spPr>
          <a:xfrm>
            <a:off x="1657350" y="914400"/>
            <a:ext cx="5829300" cy="1200150"/>
          </a:xfrm>
          <a:prstGeom prst="rect">
            <a:avLst/>
          </a:prstGeom>
        </p:spPr>
        <p:txBody>
          <a:bodyPr>
            <a:noAutofit/>
          </a:bodyPr>
          <a:lstStyle>
            <a:lvl1pPr defTabSz="490727">
              <a:defRPr sz="6719"/>
            </a:lvl1pPr>
          </a:lstStyle>
          <a:p>
            <a:pPr algn="ctr"/>
            <a:r>
              <a:rPr sz="3600" dirty="0">
                <a:solidFill>
                  <a:schemeClr val="bg1"/>
                </a:solidFill>
              </a:rPr>
              <a:t>Single depth map often isn’t enough</a:t>
            </a:r>
          </a:p>
        </p:txBody>
      </p:sp>
      <p:pic>
        <p:nvPicPr>
          <p:cNvPr id="900" name="pasted-image.png"/>
          <p:cNvPicPr>
            <a:picLocks noChangeAspect="1"/>
          </p:cNvPicPr>
          <p:nvPr/>
        </p:nvPicPr>
        <p:blipFill>
          <a:blip r:embed="rId3"/>
          <a:stretch>
            <a:fillRect/>
          </a:stretch>
        </p:blipFill>
        <p:spPr>
          <a:xfrm>
            <a:off x="3109597" y="3063225"/>
            <a:ext cx="2924807" cy="1458545"/>
          </a:xfrm>
          <a:prstGeom prst="rect">
            <a:avLst/>
          </a:prstGeom>
          <a:ln w="12700">
            <a:miter lim="400000"/>
          </a:ln>
        </p:spPr>
      </p:pic>
      <p:pic>
        <p:nvPicPr>
          <p:cNvPr id="901" name="Picture 900"/>
          <p:cNvPicPr>
            <a:picLocks/>
          </p:cNvPicPr>
          <p:nvPr/>
        </p:nvPicPr>
        <p:blipFill>
          <a:blip r:embed="rId4">
            <a:alphaModFix amt="71000"/>
          </a:blip>
          <a:stretch>
            <a:fillRect/>
          </a:stretch>
        </p:blipFill>
        <p:spPr>
          <a:xfrm rot="12564142">
            <a:off x="2047555" y="4717696"/>
            <a:ext cx="782042" cy="482963"/>
          </a:xfrm>
          <a:prstGeom prst="rect">
            <a:avLst/>
          </a:prstGeom>
        </p:spPr>
      </p:pic>
      <p:pic>
        <p:nvPicPr>
          <p:cNvPr id="903" name="Picture 902"/>
          <p:cNvPicPr>
            <a:picLocks/>
          </p:cNvPicPr>
          <p:nvPr/>
        </p:nvPicPr>
        <p:blipFill>
          <a:blip r:embed="rId4">
            <a:alphaModFix amt="71000"/>
          </a:blip>
          <a:stretch>
            <a:fillRect/>
          </a:stretch>
        </p:blipFill>
        <p:spPr>
          <a:xfrm rot="11565282">
            <a:off x="3108574" y="5054413"/>
            <a:ext cx="782042" cy="482963"/>
          </a:xfrm>
          <a:prstGeom prst="rect">
            <a:avLst/>
          </a:prstGeom>
        </p:spPr>
      </p:pic>
      <p:pic>
        <p:nvPicPr>
          <p:cNvPr id="905" name="Picture 904"/>
          <p:cNvPicPr>
            <a:picLocks/>
          </p:cNvPicPr>
          <p:nvPr/>
        </p:nvPicPr>
        <p:blipFill>
          <a:blip r:embed="rId4">
            <a:alphaModFix amt="71000"/>
          </a:blip>
          <a:stretch>
            <a:fillRect/>
          </a:stretch>
        </p:blipFill>
        <p:spPr>
          <a:xfrm rot="9808505">
            <a:off x="5322835" y="5066858"/>
            <a:ext cx="782042" cy="482963"/>
          </a:xfrm>
          <a:prstGeom prst="rect">
            <a:avLst/>
          </a:prstGeom>
        </p:spPr>
      </p:pic>
      <p:pic>
        <p:nvPicPr>
          <p:cNvPr id="907" name="Picture 906"/>
          <p:cNvPicPr>
            <a:picLocks/>
          </p:cNvPicPr>
          <p:nvPr/>
        </p:nvPicPr>
        <p:blipFill>
          <a:blip r:embed="rId4">
            <a:alphaModFix amt="71000"/>
          </a:blip>
          <a:stretch>
            <a:fillRect/>
          </a:stretch>
        </p:blipFill>
        <p:spPr>
          <a:xfrm rot="8599539">
            <a:off x="6367118" y="4592479"/>
            <a:ext cx="782043" cy="482963"/>
          </a:xfrm>
          <a:prstGeom prst="rect">
            <a:avLst/>
          </a:prstGeom>
        </p:spPr>
      </p:pic>
      <p:pic>
        <p:nvPicPr>
          <p:cNvPr id="909" name="Picture 908"/>
          <p:cNvPicPr>
            <a:picLocks/>
          </p:cNvPicPr>
          <p:nvPr/>
        </p:nvPicPr>
        <p:blipFill>
          <a:blip r:embed="rId4">
            <a:alphaModFix amt="71000"/>
          </a:blip>
          <a:stretch>
            <a:fillRect/>
          </a:stretch>
        </p:blipFill>
        <p:spPr>
          <a:xfrm rot="10800000">
            <a:off x="4211269" y="5139740"/>
            <a:ext cx="782042" cy="482963"/>
          </a:xfrm>
          <a:prstGeom prst="rect">
            <a:avLst/>
          </a:prstGeom>
        </p:spPr>
      </p:pic>
      <p:sp>
        <p:nvSpPr>
          <p:cNvPr id="10" name="TextBox 9">
            <a:extLst>
              <a:ext uri="{FF2B5EF4-FFF2-40B4-BE49-F238E27FC236}">
                <a16:creationId xmlns:a16="http://schemas.microsoft.com/office/drawing/2014/main" id="{DEBB41B1-F796-204C-ADEB-C92CFC732E7A}"/>
              </a:ext>
            </a:extLst>
          </p:cNvPr>
          <p:cNvSpPr txBox="1"/>
          <p:nvPr/>
        </p:nvSpPr>
        <p:spPr>
          <a:xfrm>
            <a:off x="6628364" y="5769917"/>
            <a:ext cx="1338828" cy="253916"/>
          </a:xfrm>
          <a:prstGeom prst="rect">
            <a:avLst/>
          </a:prstGeom>
          <a:noFill/>
        </p:spPr>
        <p:txBody>
          <a:bodyPr wrap="none" rtlCol="0">
            <a:spAutoFit/>
          </a:bodyPr>
          <a:lstStyle/>
          <a:p>
            <a:pPr defTabSz="685800" eaLnBrk="0" fontAlgn="base">
              <a:spcBef>
                <a:spcPct val="0"/>
              </a:spcBef>
              <a:spcAft>
                <a:spcPct val="0"/>
              </a:spcAft>
              <a:defRPr/>
            </a:pPr>
            <a:r>
              <a:rPr lang="en-US" sz="1050" dirty="0">
                <a:solidFill>
                  <a:srgbClr val="FFFFFF"/>
                </a:solidFill>
                <a:latin typeface="Arial" charset="0"/>
              </a:rPr>
              <a:t>Source: N. Snavely</a:t>
            </a:r>
          </a:p>
        </p:txBody>
      </p:sp>
    </p:spTree>
    <p:extLst>
      <p:ext uri="{BB962C8B-B14F-4D97-AF65-F5344CB8AC3E}">
        <p14:creationId xmlns:p14="http://schemas.microsoft.com/office/powerpoint/2010/main" val="1068215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 name="pasted-image.tiff"/>
          <p:cNvPicPr>
            <a:picLocks noChangeAspect="1"/>
          </p:cNvPicPr>
          <p:nvPr/>
        </p:nvPicPr>
        <p:blipFill>
          <a:blip r:embed="rId2"/>
          <a:stretch>
            <a:fillRect/>
          </a:stretch>
        </p:blipFill>
        <p:spPr>
          <a:xfrm>
            <a:off x="3111996" y="3062495"/>
            <a:ext cx="2920008" cy="1460005"/>
          </a:xfrm>
          <a:prstGeom prst="rect">
            <a:avLst/>
          </a:prstGeom>
          <a:ln w="12700">
            <a:miter lim="400000"/>
          </a:ln>
        </p:spPr>
      </p:pic>
      <p:sp>
        <p:nvSpPr>
          <p:cNvPr id="913" name="Shape 913"/>
          <p:cNvSpPr>
            <a:spLocks noGrp="1"/>
          </p:cNvSpPr>
          <p:nvPr>
            <p:ph type="title"/>
          </p:nvPr>
        </p:nvSpPr>
        <p:spPr>
          <a:prstGeom prst="rect">
            <a:avLst/>
          </a:prstGeom>
        </p:spPr>
        <p:txBody>
          <a:bodyPr>
            <a:normAutofit/>
          </a:bodyPr>
          <a:lstStyle>
            <a:lvl1pPr defTabSz="560831">
              <a:defRPr sz="7679"/>
            </a:lvl1pPr>
          </a:lstStyle>
          <a:p>
            <a:pPr algn="ctr"/>
            <a:r>
              <a:rPr sz="3600" dirty="0">
                <a:solidFill>
                  <a:schemeClr val="bg1"/>
                </a:solidFill>
              </a:rPr>
              <a:t>Really want full coverage</a:t>
            </a:r>
          </a:p>
        </p:txBody>
      </p:sp>
      <p:pic>
        <p:nvPicPr>
          <p:cNvPr id="914" name="pasted-image.png"/>
          <p:cNvPicPr>
            <a:picLocks noChangeAspect="1"/>
          </p:cNvPicPr>
          <p:nvPr/>
        </p:nvPicPr>
        <p:blipFill>
          <a:blip r:embed="rId3"/>
          <a:stretch>
            <a:fillRect/>
          </a:stretch>
        </p:blipFill>
        <p:spPr>
          <a:xfrm>
            <a:off x="3109597" y="3063225"/>
            <a:ext cx="2924807" cy="1458545"/>
          </a:xfrm>
          <a:prstGeom prst="rect">
            <a:avLst/>
          </a:prstGeom>
          <a:ln w="12700">
            <a:miter lim="400000"/>
          </a:ln>
        </p:spPr>
      </p:pic>
      <p:pic>
        <p:nvPicPr>
          <p:cNvPr id="915" name="Picture 914"/>
          <p:cNvPicPr>
            <a:picLocks/>
          </p:cNvPicPr>
          <p:nvPr/>
        </p:nvPicPr>
        <p:blipFill>
          <a:blip r:embed="rId4">
            <a:alphaModFix amt="71000"/>
          </a:blip>
          <a:stretch>
            <a:fillRect/>
          </a:stretch>
        </p:blipFill>
        <p:spPr>
          <a:xfrm rot="12564142">
            <a:off x="2047555" y="4717696"/>
            <a:ext cx="782042" cy="482963"/>
          </a:xfrm>
          <a:prstGeom prst="rect">
            <a:avLst/>
          </a:prstGeom>
        </p:spPr>
      </p:pic>
      <p:pic>
        <p:nvPicPr>
          <p:cNvPr id="917" name="Picture 916"/>
          <p:cNvPicPr>
            <a:picLocks/>
          </p:cNvPicPr>
          <p:nvPr/>
        </p:nvPicPr>
        <p:blipFill>
          <a:blip r:embed="rId4">
            <a:alphaModFix amt="71000"/>
          </a:blip>
          <a:stretch>
            <a:fillRect/>
          </a:stretch>
        </p:blipFill>
        <p:spPr>
          <a:xfrm rot="11565282">
            <a:off x="3108574" y="5054413"/>
            <a:ext cx="782042" cy="482963"/>
          </a:xfrm>
          <a:prstGeom prst="rect">
            <a:avLst/>
          </a:prstGeom>
        </p:spPr>
      </p:pic>
      <p:pic>
        <p:nvPicPr>
          <p:cNvPr id="919" name="Picture 918"/>
          <p:cNvPicPr>
            <a:picLocks/>
          </p:cNvPicPr>
          <p:nvPr/>
        </p:nvPicPr>
        <p:blipFill>
          <a:blip r:embed="rId4">
            <a:alphaModFix amt="71000"/>
          </a:blip>
          <a:stretch>
            <a:fillRect/>
          </a:stretch>
        </p:blipFill>
        <p:spPr>
          <a:xfrm rot="9808505">
            <a:off x="5322835" y="5066858"/>
            <a:ext cx="782042" cy="482963"/>
          </a:xfrm>
          <a:prstGeom prst="rect">
            <a:avLst/>
          </a:prstGeom>
        </p:spPr>
      </p:pic>
      <p:pic>
        <p:nvPicPr>
          <p:cNvPr id="921" name="Picture 920"/>
          <p:cNvPicPr>
            <a:picLocks/>
          </p:cNvPicPr>
          <p:nvPr/>
        </p:nvPicPr>
        <p:blipFill>
          <a:blip r:embed="rId4">
            <a:alphaModFix amt="71000"/>
          </a:blip>
          <a:stretch>
            <a:fillRect/>
          </a:stretch>
        </p:blipFill>
        <p:spPr>
          <a:xfrm rot="8599539">
            <a:off x="6367118" y="4592479"/>
            <a:ext cx="782043" cy="482963"/>
          </a:xfrm>
          <a:prstGeom prst="rect">
            <a:avLst/>
          </a:prstGeom>
        </p:spPr>
      </p:pic>
      <p:pic>
        <p:nvPicPr>
          <p:cNvPr id="923" name="Picture 922"/>
          <p:cNvPicPr>
            <a:picLocks/>
          </p:cNvPicPr>
          <p:nvPr/>
        </p:nvPicPr>
        <p:blipFill>
          <a:blip r:embed="rId4">
            <a:alphaModFix amt="71000"/>
          </a:blip>
          <a:stretch>
            <a:fillRect/>
          </a:stretch>
        </p:blipFill>
        <p:spPr>
          <a:xfrm rot="10800000">
            <a:off x="4211269" y="5139740"/>
            <a:ext cx="782042" cy="482963"/>
          </a:xfrm>
          <a:prstGeom prst="rect">
            <a:avLst/>
          </a:prstGeom>
        </p:spPr>
      </p:pic>
      <p:pic>
        <p:nvPicPr>
          <p:cNvPr id="925" name="Picture 924"/>
          <p:cNvPicPr>
            <a:picLocks/>
          </p:cNvPicPr>
          <p:nvPr/>
        </p:nvPicPr>
        <p:blipFill>
          <a:blip r:embed="rId4">
            <a:alphaModFix amt="71000"/>
          </a:blip>
          <a:stretch>
            <a:fillRect/>
          </a:stretch>
        </p:blipFill>
        <p:spPr>
          <a:xfrm rot="5288350">
            <a:off x="6791745" y="3468317"/>
            <a:ext cx="782043" cy="482963"/>
          </a:xfrm>
          <a:prstGeom prst="rect">
            <a:avLst/>
          </a:prstGeom>
        </p:spPr>
      </p:pic>
      <p:pic>
        <p:nvPicPr>
          <p:cNvPr id="927" name="Picture 926"/>
          <p:cNvPicPr>
            <a:picLocks/>
          </p:cNvPicPr>
          <p:nvPr/>
        </p:nvPicPr>
        <p:blipFill>
          <a:blip r:embed="rId4">
            <a:alphaModFix amt="71000"/>
          </a:blip>
          <a:stretch>
            <a:fillRect/>
          </a:stretch>
        </p:blipFill>
        <p:spPr>
          <a:xfrm rot="16353514">
            <a:off x="1565568" y="3585929"/>
            <a:ext cx="782042" cy="482963"/>
          </a:xfrm>
          <a:prstGeom prst="rect">
            <a:avLst/>
          </a:prstGeom>
        </p:spPr>
      </p:pic>
      <p:pic>
        <p:nvPicPr>
          <p:cNvPr id="929" name="Picture 928"/>
          <p:cNvPicPr>
            <a:picLocks/>
          </p:cNvPicPr>
          <p:nvPr/>
        </p:nvPicPr>
        <p:blipFill>
          <a:blip r:embed="rId4">
            <a:alphaModFix amt="71000"/>
          </a:blip>
          <a:stretch>
            <a:fillRect/>
          </a:stretch>
        </p:blipFill>
        <p:spPr>
          <a:xfrm rot="1729391">
            <a:off x="6349107" y="2453453"/>
            <a:ext cx="782042" cy="482963"/>
          </a:xfrm>
          <a:prstGeom prst="rect">
            <a:avLst/>
          </a:prstGeom>
        </p:spPr>
      </p:pic>
      <p:pic>
        <p:nvPicPr>
          <p:cNvPr id="931" name="Picture 930"/>
          <p:cNvPicPr>
            <a:picLocks/>
          </p:cNvPicPr>
          <p:nvPr/>
        </p:nvPicPr>
        <p:blipFill>
          <a:blip r:embed="rId4">
            <a:alphaModFix amt="71000"/>
          </a:blip>
          <a:stretch>
            <a:fillRect/>
          </a:stretch>
        </p:blipFill>
        <p:spPr>
          <a:xfrm rot="730530">
            <a:off x="5284738" y="2127478"/>
            <a:ext cx="782043" cy="482963"/>
          </a:xfrm>
          <a:prstGeom prst="rect">
            <a:avLst/>
          </a:prstGeom>
        </p:spPr>
      </p:pic>
      <p:pic>
        <p:nvPicPr>
          <p:cNvPr id="933" name="Picture 932"/>
          <p:cNvPicPr>
            <a:picLocks/>
          </p:cNvPicPr>
          <p:nvPr/>
        </p:nvPicPr>
        <p:blipFill>
          <a:blip r:embed="rId4">
            <a:alphaModFix amt="71000"/>
          </a:blip>
          <a:stretch>
            <a:fillRect/>
          </a:stretch>
        </p:blipFill>
        <p:spPr>
          <a:xfrm rot="20573752">
            <a:off x="3070464" y="2137417"/>
            <a:ext cx="782043" cy="482963"/>
          </a:xfrm>
          <a:prstGeom prst="rect">
            <a:avLst/>
          </a:prstGeom>
        </p:spPr>
      </p:pic>
      <p:pic>
        <p:nvPicPr>
          <p:cNvPr id="935" name="Picture 934"/>
          <p:cNvPicPr>
            <a:picLocks/>
          </p:cNvPicPr>
          <p:nvPr/>
        </p:nvPicPr>
        <p:blipFill>
          <a:blip r:embed="rId4">
            <a:alphaModFix amt="71000"/>
          </a:blip>
          <a:stretch>
            <a:fillRect/>
          </a:stretch>
        </p:blipFill>
        <p:spPr>
          <a:xfrm rot="19364788">
            <a:off x="2031030" y="2622328"/>
            <a:ext cx="782042" cy="482963"/>
          </a:xfrm>
          <a:prstGeom prst="rect">
            <a:avLst/>
          </a:prstGeom>
        </p:spPr>
      </p:pic>
      <p:pic>
        <p:nvPicPr>
          <p:cNvPr id="937" name="Picture 936"/>
          <p:cNvPicPr>
            <a:picLocks/>
          </p:cNvPicPr>
          <p:nvPr/>
        </p:nvPicPr>
        <p:blipFill>
          <a:blip r:embed="rId4">
            <a:alphaModFix amt="71000"/>
          </a:blip>
          <a:stretch>
            <a:fillRect/>
          </a:stretch>
        </p:blipFill>
        <p:spPr>
          <a:xfrm rot="21565248">
            <a:off x="4181237" y="2053301"/>
            <a:ext cx="782042" cy="482963"/>
          </a:xfrm>
          <a:prstGeom prst="rect">
            <a:avLst/>
          </a:prstGeom>
        </p:spPr>
      </p:pic>
      <p:sp>
        <p:nvSpPr>
          <p:cNvPr id="17" name="TextBox 16">
            <a:extLst>
              <a:ext uri="{FF2B5EF4-FFF2-40B4-BE49-F238E27FC236}">
                <a16:creationId xmlns:a16="http://schemas.microsoft.com/office/drawing/2014/main" id="{DC8AFB8A-65FC-A641-8559-C2A58E8A890A}"/>
              </a:ext>
            </a:extLst>
          </p:cNvPr>
          <p:cNvSpPr txBox="1"/>
          <p:nvPr/>
        </p:nvSpPr>
        <p:spPr>
          <a:xfrm>
            <a:off x="6628364" y="5769917"/>
            <a:ext cx="1338828" cy="253916"/>
          </a:xfrm>
          <a:prstGeom prst="rect">
            <a:avLst/>
          </a:prstGeom>
          <a:noFill/>
        </p:spPr>
        <p:txBody>
          <a:bodyPr wrap="none" rtlCol="0">
            <a:spAutoFit/>
          </a:bodyPr>
          <a:lstStyle/>
          <a:p>
            <a:pPr defTabSz="685800" eaLnBrk="0" fontAlgn="base">
              <a:spcBef>
                <a:spcPct val="0"/>
              </a:spcBef>
              <a:spcAft>
                <a:spcPct val="0"/>
              </a:spcAft>
              <a:defRPr/>
            </a:pPr>
            <a:r>
              <a:rPr lang="en-US" sz="1050" dirty="0">
                <a:solidFill>
                  <a:srgbClr val="FFFFFF"/>
                </a:solidFill>
                <a:latin typeface="Arial" charset="0"/>
              </a:rPr>
              <a:t>Source: N. Snavely</a:t>
            </a:r>
          </a:p>
        </p:txBody>
      </p:sp>
    </p:spTree>
    <p:extLst>
      <p:ext uri="{BB962C8B-B14F-4D97-AF65-F5344CB8AC3E}">
        <p14:creationId xmlns:p14="http://schemas.microsoft.com/office/powerpoint/2010/main" val="2406370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 name="Shape 940"/>
          <p:cNvSpPr>
            <a:spLocks noGrp="1"/>
          </p:cNvSpPr>
          <p:nvPr>
            <p:ph type="title"/>
          </p:nvPr>
        </p:nvSpPr>
        <p:spPr>
          <a:xfrm>
            <a:off x="1143001" y="991196"/>
            <a:ext cx="6858000" cy="1138535"/>
          </a:xfrm>
          <a:prstGeom prst="rect">
            <a:avLst/>
          </a:prstGeom>
        </p:spPr>
        <p:txBody>
          <a:bodyPr>
            <a:noAutofit/>
          </a:bodyPr>
          <a:lstStyle>
            <a:lvl1pPr defTabSz="490727">
              <a:defRPr sz="6719"/>
            </a:lvl1pPr>
          </a:lstStyle>
          <a:p>
            <a:pPr algn="ctr"/>
            <a:r>
              <a:rPr sz="3300" dirty="0">
                <a:solidFill>
                  <a:schemeClr val="bg1"/>
                </a:solidFill>
              </a:rPr>
              <a:t>Idea: Combine many depth maps</a:t>
            </a:r>
          </a:p>
        </p:txBody>
      </p:sp>
      <p:pic>
        <p:nvPicPr>
          <p:cNvPr id="941" name="Picture 940"/>
          <p:cNvPicPr>
            <a:picLocks/>
          </p:cNvPicPr>
          <p:nvPr/>
        </p:nvPicPr>
        <p:blipFill>
          <a:blip r:embed="rId2">
            <a:alphaModFix amt="71000"/>
          </a:blip>
          <a:stretch>
            <a:fillRect/>
          </a:stretch>
        </p:blipFill>
        <p:spPr>
          <a:xfrm rot="12564142">
            <a:off x="2047555" y="4717696"/>
            <a:ext cx="782042" cy="482963"/>
          </a:xfrm>
          <a:prstGeom prst="rect">
            <a:avLst/>
          </a:prstGeom>
        </p:spPr>
      </p:pic>
      <p:pic>
        <p:nvPicPr>
          <p:cNvPr id="943" name="Picture 942"/>
          <p:cNvPicPr>
            <a:picLocks/>
          </p:cNvPicPr>
          <p:nvPr/>
        </p:nvPicPr>
        <p:blipFill>
          <a:blip r:embed="rId2">
            <a:alphaModFix amt="71000"/>
          </a:blip>
          <a:stretch>
            <a:fillRect/>
          </a:stretch>
        </p:blipFill>
        <p:spPr>
          <a:xfrm rot="11565282">
            <a:off x="3108574" y="5054413"/>
            <a:ext cx="782042" cy="482963"/>
          </a:xfrm>
          <a:prstGeom prst="rect">
            <a:avLst/>
          </a:prstGeom>
        </p:spPr>
      </p:pic>
      <p:pic>
        <p:nvPicPr>
          <p:cNvPr id="945" name="Picture 944"/>
          <p:cNvPicPr>
            <a:picLocks/>
          </p:cNvPicPr>
          <p:nvPr/>
        </p:nvPicPr>
        <p:blipFill>
          <a:blip r:embed="rId2">
            <a:alphaModFix amt="71000"/>
          </a:blip>
          <a:stretch>
            <a:fillRect/>
          </a:stretch>
        </p:blipFill>
        <p:spPr>
          <a:xfrm rot="9808505">
            <a:off x="5322835" y="5066858"/>
            <a:ext cx="782042" cy="482963"/>
          </a:xfrm>
          <a:prstGeom prst="rect">
            <a:avLst/>
          </a:prstGeom>
        </p:spPr>
      </p:pic>
      <p:pic>
        <p:nvPicPr>
          <p:cNvPr id="947" name="Picture 946"/>
          <p:cNvPicPr>
            <a:picLocks/>
          </p:cNvPicPr>
          <p:nvPr/>
        </p:nvPicPr>
        <p:blipFill>
          <a:blip r:embed="rId2">
            <a:alphaModFix amt="71000"/>
          </a:blip>
          <a:stretch>
            <a:fillRect/>
          </a:stretch>
        </p:blipFill>
        <p:spPr>
          <a:xfrm rot="8599539">
            <a:off x="6367118" y="4592479"/>
            <a:ext cx="782043" cy="482963"/>
          </a:xfrm>
          <a:prstGeom prst="rect">
            <a:avLst/>
          </a:prstGeom>
        </p:spPr>
      </p:pic>
      <p:pic>
        <p:nvPicPr>
          <p:cNvPr id="949" name="Picture 948"/>
          <p:cNvPicPr>
            <a:picLocks/>
          </p:cNvPicPr>
          <p:nvPr/>
        </p:nvPicPr>
        <p:blipFill>
          <a:blip r:embed="rId3">
            <a:alphaModFix amt="71000"/>
          </a:blip>
          <a:stretch>
            <a:fillRect/>
          </a:stretch>
        </p:blipFill>
        <p:spPr>
          <a:xfrm rot="10800000">
            <a:off x="4211269" y="5139740"/>
            <a:ext cx="782042" cy="482963"/>
          </a:xfrm>
          <a:prstGeom prst="rect">
            <a:avLst/>
          </a:prstGeom>
        </p:spPr>
      </p:pic>
      <p:pic>
        <p:nvPicPr>
          <p:cNvPr id="951" name="Picture 950"/>
          <p:cNvPicPr>
            <a:picLocks/>
          </p:cNvPicPr>
          <p:nvPr/>
        </p:nvPicPr>
        <p:blipFill>
          <a:blip r:embed="rId4">
            <a:alphaModFix amt="71000"/>
          </a:blip>
          <a:stretch>
            <a:fillRect/>
          </a:stretch>
        </p:blipFill>
        <p:spPr>
          <a:xfrm rot="5288350">
            <a:off x="6791745" y="3468317"/>
            <a:ext cx="782043" cy="482963"/>
          </a:xfrm>
          <a:prstGeom prst="rect">
            <a:avLst/>
          </a:prstGeom>
        </p:spPr>
      </p:pic>
      <p:pic>
        <p:nvPicPr>
          <p:cNvPr id="953" name="Picture 952"/>
          <p:cNvPicPr>
            <a:picLocks/>
          </p:cNvPicPr>
          <p:nvPr/>
        </p:nvPicPr>
        <p:blipFill>
          <a:blip r:embed="rId5">
            <a:alphaModFix amt="71000"/>
          </a:blip>
          <a:stretch>
            <a:fillRect/>
          </a:stretch>
        </p:blipFill>
        <p:spPr>
          <a:xfrm rot="16353514">
            <a:off x="1565568" y="3585929"/>
            <a:ext cx="782042" cy="482963"/>
          </a:xfrm>
          <a:prstGeom prst="rect">
            <a:avLst/>
          </a:prstGeom>
        </p:spPr>
      </p:pic>
      <p:pic>
        <p:nvPicPr>
          <p:cNvPr id="955" name="Picture 954"/>
          <p:cNvPicPr>
            <a:picLocks/>
          </p:cNvPicPr>
          <p:nvPr/>
        </p:nvPicPr>
        <p:blipFill>
          <a:blip r:embed="rId2">
            <a:alphaModFix amt="71000"/>
          </a:blip>
          <a:stretch>
            <a:fillRect/>
          </a:stretch>
        </p:blipFill>
        <p:spPr>
          <a:xfrm rot="1729391">
            <a:off x="6349107" y="2453453"/>
            <a:ext cx="782042" cy="482963"/>
          </a:xfrm>
          <a:prstGeom prst="rect">
            <a:avLst/>
          </a:prstGeom>
        </p:spPr>
      </p:pic>
      <p:pic>
        <p:nvPicPr>
          <p:cNvPr id="957" name="Picture 956"/>
          <p:cNvPicPr>
            <a:picLocks/>
          </p:cNvPicPr>
          <p:nvPr/>
        </p:nvPicPr>
        <p:blipFill>
          <a:blip r:embed="rId2">
            <a:alphaModFix amt="71000"/>
          </a:blip>
          <a:stretch>
            <a:fillRect/>
          </a:stretch>
        </p:blipFill>
        <p:spPr>
          <a:xfrm rot="730530">
            <a:off x="5284738" y="2127478"/>
            <a:ext cx="782043" cy="482963"/>
          </a:xfrm>
          <a:prstGeom prst="rect">
            <a:avLst/>
          </a:prstGeom>
        </p:spPr>
      </p:pic>
      <p:pic>
        <p:nvPicPr>
          <p:cNvPr id="959" name="Picture 958"/>
          <p:cNvPicPr>
            <a:picLocks/>
          </p:cNvPicPr>
          <p:nvPr/>
        </p:nvPicPr>
        <p:blipFill>
          <a:blip r:embed="rId2">
            <a:alphaModFix amt="71000"/>
          </a:blip>
          <a:stretch>
            <a:fillRect/>
          </a:stretch>
        </p:blipFill>
        <p:spPr>
          <a:xfrm rot="20573752">
            <a:off x="3070464" y="2137417"/>
            <a:ext cx="782043" cy="482963"/>
          </a:xfrm>
          <a:prstGeom prst="rect">
            <a:avLst/>
          </a:prstGeom>
        </p:spPr>
      </p:pic>
      <p:pic>
        <p:nvPicPr>
          <p:cNvPr id="961" name="Picture 960"/>
          <p:cNvPicPr>
            <a:picLocks/>
          </p:cNvPicPr>
          <p:nvPr/>
        </p:nvPicPr>
        <p:blipFill>
          <a:blip r:embed="rId2">
            <a:alphaModFix amt="71000"/>
          </a:blip>
          <a:stretch>
            <a:fillRect/>
          </a:stretch>
        </p:blipFill>
        <p:spPr>
          <a:xfrm rot="19364788">
            <a:off x="2031030" y="2622328"/>
            <a:ext cx="782042" cy="482963"/>
          </a:xfrm>
          <a:prstGeom prst="rect">
            <a:avLst/>
          </a:prstGeom>
        </p:spPr>
      </p:pic>
      <p:pic>
        <p:nvPicPr>
          <p:cNvPr id="963" name="Picture 962"/>
          <p:cNvPicPr>
            <a:picLocks/>
          </p:cNvPicPr>
          <p:nvPr/>
        </p:nvPicPr>
        <p:blipFill>
          <a:blip r:embed="rId6">
            <a:alphaModFix amt="71000"/>
          </a:blip>
          <a:stretch>
            <a:fillRect/>
          </a:stretch>
        </p:blipFill>
        <p:spPr>
          <a:xfrm rot="21565248">
            <a:off x="4181237" y="2053301"/>
            <a:ext cx="782042" cy="482963"/>
          </a:xfrm>
          <a:prstGeom prst="rect">
            <a:avLst/>
          </a:prstGeom>
        </p:spPr>
      </p:pic>
      <p:pic>
        <p:nvPicPr>
          <p:cNvPr id="965" name="pasted-image.tiff"/>
          <p:cNvPicPr>
            <a:picLocks noChangeAspect="1"/>
          </p:cNvPicPr>
          <p:nvPr/>
        </p:nvPicPr>
        <p:blipFill>
          <a:blip r:embed="rId7"/>
          <a:stretch>
            <a:fillRect/>
          </a:stretch>
        </p:blipFill>
        <p:spPr>
          <a:xfrm>
            <a:off x="3109597" y="3903535"/>
            <a:ext cx="2812852" cy="663030"/>
          </a:xfrm>
          <a:prstGeom prst="rect">
            <a:avLst/>
          </a:prstGeom>
          <a:ln w="12700">
            <a:miter lim="400000"/>
          </a:ln>
        </p:spPr>
      </p:pic>
      <p:pic>
        <p:nvPicPr>
          <p:cNvPr id="966" name="pasted-image.tiff"/>
          <p:cNvPicPr>
            <a:picLocks noChangeAspect="1"/>
          </p:cNvPicPr>
          <p:nvPr/>
        </p:nvPicPr>
        <p:blipFill>
          <a:blip r:embed="rId8"/>
          <a:stretch>
            <a:fillRect/>
          </a:stretch>
        </p:blipFill>
        <p:spPr>
          <a:xfrm>
            <a:off x="3109597" y="3088096"/>
            <a:ext cx="1259087" cy="1419821"/>
          </a:xfrm>
          <a:prstGeom prst="rect">
            <a:avLst/>
          </a:prstGeom>
          <a:ln w="12700">
            <a:miter lim="400000"/>
          </a:ln>
        </p:spPr>
      </p:pic>
      <p:pic>
        <p:nvPicPr>
          <p:cNvPr id="967" name="pasted-image.tiff"/>
          <p:cNvPicPr>
            <a:picLocks noChangeAspect="1"/>
          </p:cNvPicPr>
          <p:nvPr/>
        </p:nvPicPr>
        <p:blipFill>
          <a:blip r:embed="rId9"/>
          <a:stretch>
            <a:fillRect/>
          </a:stretch>
        </p:blipFill>
        <p:spPr>
          <a:xfrm>
            <a:off x="3178269" y="3023816"/>
            <a:ext cx="2886522" cy="703213"/>
          </a:xfrm>
          <a:prstGeom prst="rect">
            <a:avLst/>
          </a:prstGeom>
          <a:ln w="12700">
            <a:miter lim="400000"/>
          </a:ln>
        </p:spPr>
      </p:pic>
      <p:pic>
        <p:nvPicPr>
          <p:cNvPr id="968" name="pasted-image.tiff"/>
          <p:cNvPicPr>
            <a:picLocks noChangeAspect="1"/>
          </p:cNvPicPr>
          <p:nvPr/>
        </p:nvPicPr>
        <p:blipFill>
          <a:blip r:embed="rId10"/>
          <a:stretch>
            <a:fillRect/>
          </a:stretch>
        </p:blipFill>
        <p:spPr>
          <a:xfrm>
            <a:off x="4685153" y="3057959"/>
            <a:ext cx="1379637" cy="1453307"/>
          </a:xfrm>
          <a:prstGeom prst="rect">
            <a:avLst/>
          </a:prstGeom>
          <a:ln w="12700">
            <a:miter lim="400000"/>
          </a:ln>
        </p:spPr>
      </p:pic>
      <p:pic>
        <p:nvPicPr>
          <p:cNvPr id="969" name="pasted-image.png"/>
          <p:cNvPicPr>
            <a:picLocks noChangeAspect="1"/>
          </p:cNvPicPr>
          <p:nvPr/>
        </p:nvPicPr>
        <p:blipFill>
          <a:blip r:embed="rId11"/>
          <a:stretch>
            <a:fillRect/>
          </a:stretch>
        </p:blipFill>
        <p:spPr>
          <a:xfrm>
            <a:off x="3109597" y="3063225"/>
            <a:ext cx="2924807" cy="1458545"/>
          </a:xfrm>
          <a:prstGeom prst="rect">
            <a:avLst/>
          </a:prstGeom>
          <a:ln w="12700">
            <a:miter lim="400000"/>
          </a:ln>
        </p:spPr>
      </p:pic>
      <p:sp>
        <p:nvSpPr>
          <p:cNvPr id="21" name="TextBox 20">
            <a:extLst>
              <a:ext uri="{FF2B5EF4-FFF2-40B4-BE49-F238E27FC236}">
                <a16:creationId xmlns:a16="http://schemas.microsoft.com/office/drawing/2014/main" id="{8DA319AE-6156-D34C-B597-8E7A132FFE63}"/>
              </a:ext>
            </a:extLst>
          </p:cNvPr>
          <p:cNvSpPr txBox="1"/>
          <p:nvPr/>
        </p:nvSpPr>
        <p:spPr>
          <a:xfrm>
            <a:off x="6628364" y="5769917"/>
            <a:ext cx="1338828" cy="253916"/>
          </a:xfrm>
          <a:prstGeom prst="rect">
            <a:avLst/>
          </a:prstGeom>
          <a:noFill/>
        </p:spPr>
        <p:txBody>
          <a:bodyPr wrap="none" rtlCol="0">
            <a:spAutoFit/>
          </a:bodyPr>
          <a:lstStyle/>
          <a:p>
            <a:pPr defTabSz="685800" eaLnBrk="0" fontAlgn="base">
              <a:spcBef>
                <a:spcPct val="0"/>
              </a:spcBef>
              <a:spcAft>
                <a:spcPct val="0"/>
              </a:spcAft>
              <a:defRPr/>
            </a:pPr>
            <a:r>
              <a:rPr lang="en-US" sz="1050" dirty="0">
                <a:solidFill>
                  <a:srgbClr val="FFFFFF"/>
                </a:solidFill>
                <a:latin typeface="Arial" charset="0"/>
              </a:rPr>
              <a:t>Source: N. Snavely</a:t>
            </a:r>
          </a:p>
        </p:txBody>
      </p:sp>
    </p:spTree>
    <p:extLst>
      <p:ext uri="{BB962C8B-B14F-4D97-AF65-F5344CB8AC3E}">
        <p14:creationId xmlns:p14="http://schemas.microsoft.com/office/powerpoint/2010/main" val="497121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AF149-5D93-E245-ABD1-72D7C0B47D8B}"/>
              </a:ext>
            </a:extLst>
          </p:cNvPr>
          <p:cNvSpPr>
            <a:spLocks noGrp="1"/>
          </p:cNvSpPr>
          <p:nvPr>
            <p:ph type="title"/>
          </p:nvPr>
        </p:nvSpPr>
        <p:spPr>
          <a:xfrm>
            <a:off x="457200" y="0"/>
            <a:ext cx="8229600" cy="914400"/>
          </a:xfrm>
        </p:spPr>
        <p:txBody>
          <a:bodyPr/>
          <a:lstStyle/>
          <a:p>
            <a:r>
              <a:rPr lang="en-US" dirty="0"/>
              <a:t>Step 1: With a known 3D object</a:t>
            </a:r>
          </a:p>
        </p:txBody>
      </p:sp>
      <p:sp>
        <p:nvSpPr>
          <p:cNvPr id="3" name="Content Placeholder 2">
            <a:extLst>
              <a:ext uri="{FF2B5EF4-FFF2-40B4-BE49-F238E27FC236}">
                <a16:creationId xmlns:a16="http://schemas.microsoft.com/office/drawing/2014/main" id="{6839F34C-9082-3B41-85F6-A5AFF2F6AD9E}"/>
              </a:ext>
            </a:extLst>
          </p:cNvPr>
          <p:cNvSpPr>
            <a:spLocks noGrp="1"/>
          </p:cNvSpPr>
          <p:nvPr>
            <p:ph idx="1"/>
          </p:nvPr>
        </p:nvSpPr>
        <p:spPr>
          <a:xfrm>
            <a:off x="443948" y="1556540"/>
            <a:ext cx="8547652" cy="2087563"/>
          </a:xfrm>
        </p:spPr>
        <p:txBody>
          <a:bodyPr/>
          <a:lstStyle/>
          <a:p>
            <a:pPr marL="0" indent="0">
              <a:buNone/>
            </a:pPr>
            <a:r>
              <a:rPr lang="en-US" dirty="0"/>
              <a:t>1. Take a picture of an object with known 3D geometry</a:t>
            </a:r>
          </a:p>
        </p:txBody>
      </p:sp>
      <p:pic>
        <p:nvPicPr>
          <p:cNvPr id="13" name="Picture 12">
            <a:extLst>
              <a:ext uri="{FF2B5EF4-FFF2-40B4-BE49-F238E27FC236}">
                <a16:creationId xmlns:a16="http://schemas.microsoft.com/office/drawing/2014/main" id="{D87D0824-252C-DC41-9757-6960D1DD7F7A}"/>
              </a:ext>
            </a:extLst>
          </p:cNvPr>
          <p:cNvPicPr>
            <a:picLocks noChangeAspect="1"/>
          </p:cNvPicPr>
          <p:nvPr/>
        </p:nvPicPr>
        <p:blipFill>
          <a:blip r:embed="rId2"/>
          <a:stretch>
            <a:fillRect/>
          </a:stretch>
        </p:blipFill>
        <p:spPr>
          <a:xfrm>
            <a:off x="5174117" y="2691842"/>
            <a:ext cx="2099897" cy="2099897"/>
          </a:xfrm>
          <a:prstGeom prst="rect">
            <a:avLst/>
          </a:prstGeom>
        </p:spPr>
      </p:pic>
      <p:sp>
        <p:nvSpPr>
          <p:cNvPr id="15" name="TextBox 14">
            <a:extLst>
              <a:ext uri="{FF2B5EF4-FFF2-40B4-BE49-F238E27FC236}">
                <a16:creationId xmlns:a16="http://schemas.microsoft.com/office/drawing/2014/main" id="{C68D0711-0FC8-2645-8E27-5C0C1CFD2357}"/>
              </a:ext>
            </a:extLst>
          </p:cNvPr>
          <p:cNvSpPr txBox="1"/>
          <p:nvPr/>
        </p:nvSpPr>
        <p:spPr>
          <a:xfrm>
            <a:off x="6196819" y="6519446"/>
            <a:ext cx="2947182" cy="338554"/>
          </a:xfrm>
          <a:prstGeom prst="rect">
            <a:avLst/>
          </a:prstGeom>
          <a:noFill/>
        </p:spPr>
        <p:txBody>
          <a:bodyPr wrap="square" rtlCol="0">
            <a:spAutoFit/>
          </a:bodyPr>
          <a:lstStyle/>
          <a:p>
            <a:pPr algn="r"/>
            <a:r>
              <a:rPr lang="en-US" sz="1600" dirty="0">
                <a:solidFill>
                  <a:schemeClr val="bg1">
                    <a:lumMod val="50000"/>
                  </a:schemeClr>
                </a:solidFill>
              </a:rPr>
              <a:t>Slide from Shree </a:t>
            </a:r>
            <a:r>
              <a:rPr lang="en-US" sz="1600" dirty="0" err="1">
                <a:solidFill>
                  <a:schemeClr val="bg1">
                    <a:lumMod val="50000"/>
                  </a:schemeClr>
                </a:solidFill>
              </a:rPr>
              <a:t>Nayar</a:t>
            </a:r>
            <a:endParaRPr lang="en-US" sz="1600" dirty="0">
              <a:solidFill>
                <a:schemeClr val="bg1">
                  <a:lumMod val="50000"/>
                </a:schemeClr>
              </a:solidFill>
            </a:endParaRPr>
          </a:p>
        </p:txBody>
      </p:sp>
      <p:sp>
        <p:nvSpPr>
          <p:cNvPr id="16" name="Content Placeholder 2">
            <a:extLst>
              <a:ext uri="{FF2B5EF4-FFF2-40B4-BE49-F238E27FC236}">
                <a16:creationId xmlns:a16="http://schemas.microsoft.com/office/drawing/2014/main" id="{F6447963-C492-214F-815B-946F1F7B6644}"/>
              </a:ext>
            </a:extLst>
          </p:cNvPr>
          <p:cNvSpPr txBox="1">
            <a:spLocks/>
          </p:cNvSpPr>
          <p:nvPr/>
        </p:nvSpPr>
        <p:spPr bwMode="auto">
          <a:xfrm>
            <a:off x="463826" y="5270608"/>
            <a:ext cx="8229600" cy="8739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dirty="0"/>
              <a:t>2. Identify correspondences</a:t>
            </a:r>
          </a:p>
        </p:txBody>
      </p:sp>
      <p:grpSp>
        <p:nvGrpSpPr>
          <p:cNvPr id="17" name="Group 16">
            <a:extLst>
              <a:ext uri="{FF2B5EF4-FFF2-40B4-BE49-F238E27FC236}">
                <a16:creationId xmlns:a16="http://schemas.microsoft.com/office/drawing/2014/main" id="{2D785326-5487-9645-8E84-7B8A784CFD9E}"/>
              </a:ext>
            </a:extLst>
          </p:cNvPr>
          <p:cNvGrpSpPr/>
          <p:nvPr/>
        </p:nvGrpSpPr>
        <p:grpSpPr>
          <a:xfrm>
            <a:off x="1759084" y="2613063"/>
            <a:ext cx="2210800" cy="2468711"/>
            <a:chOff x="2616653" y="1886866"/>
            <a:chExt cx="2391614" cy="2670618"/>
          </a:xfrm>
        </p:grpSpPr>
        <p:pic>
          <p:nvPicPr>
            <p:cNvPr id="14" name="Picture 13">
              <a:extLst>
                <a:ext uri="{FF2B5EF4-FFF2-40B4-BE49-F238E27FC236}">
                  <a16:creationId xmlns:a16="http://schemas.microsoft.com/office/drawing/2014/main" id="{3853DB70-09F8-204D-8478-280826A16EB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237" b="98246" l="7082" r="95279">
                          <a14:foregroundMark x1="11159" y1="30921" x2="11159" y2="84868"/>
                          <a14:foregroundMark x1="11159" y1="84868" x2="26609" y2="90351"/>
                          <a14:foregroundMark x1="26609" y1="90351" x2="63948" y2="91447"/>
                          <a14:foregroundMark x1="63948" y1="91447" x2="92489" y2="72807"/>
                          <a14:foregroundMark x1="92489" y1="72807" x2="96352" y2="19079"/>
                          <a14:foregroundMark x1="96352" y1="19079" x2="82403" y2="9430"/>
                          <a14:foregroundMark x1="82403" y1="9430" x2="31974" y2="9649"/>
                          <a14:foregroundMark x1="31974" y1="9649" x2="21888" y2="23684"/>
                          <a14:foregroundMark x1="21888" y1="23684" x2="10944" y2="30482"/>
                          <a14:foregroundMark x1="11803" y1="30263" x2="23176" y2="15132"/>
                          <a14:foregroundMark x1="9657" y1="28947" x2="12232" y2="28947"/>
                          <a14:foregroundMark x1="9657" y1="29167" x2="9657" y2="29167"/>
                          <a14:foregroundMark x1="41416" y1="16667" x2="60944" y2="16886"/>
                          <a14:foregroundMark x1="60944" y1="16886" x2="43348" y2="26316"/>
                          <a14:foregroundMark x1="43348" y1="26316" x2="56652" y2="11842"/>
                          <a14:foregroundMark x1="56652" y1="11842" x2="73391" y2="16886"/>
                          <a14:foregroundMark x1="73391" y1="16886" x2="66953" y2="32018"/>
                          <a14:foregroundMark x1="66953" y1="32018" x2="61588" y2="33772"/>
                          <a14:foregroundMark x1="75322" y1="37939" x2="66309" y2="26974"/>
                          <a14:foregroundMark x1="74249" y1="29167" x2="71459" y2="31579"/>
                          <a14:foregroundMark x1="64592" y1="23684" x2="48498" y2="28289"/>
                          <a14:foregroundMark x1="48498" y1="28289" x2="48498" y2="28289"/>
                          <a14:foregroundMark x1="34335" y1="28509" x2="50000" y2="9649"/>
                          <a14:foregroundMark x1="44635" y1="9211" x2="27682" y2="26974"/>
                          <a14:foregroundMark x1="9013" y1="90351" x2="42275" y2="94956"/>
                          <a14:foregroundMark x1="42275" y1="94956" x2="69313" y2="92982"/>
                          <a14:foregroundMark x1="8369" y1="35307" x2="7296" y2="33991"/>
                          <a14:foregroundMark x1="48498" y1="96053" x2="48498" y2="96053"/>
                          <a14:foregroundMark x1="44635" y1="94298" x2="49571" y2="94737"/>
                          <a14:foregroundMark x1="40773" y1="97149" x2="42704" y2="97149"/>
                          <a14:foregroundMark x1="48712" y1="98246" x2="48069" y2="96491"/>
                          <a14:foregroundMark x1="79828" y1="88377" x2="80472" y2="81579"/>
                          <a14:foregroundMark x1="93348" y1="76096" x2="93348" y2="64912"/>
                          <a14:foregroundMark x1="95279" y1="70614" x2="94850" y2="73904"/>
                          <a14:foregroundMark x1="95279" y1="11623" x2="95279" y2="11623"/>
                          <a14:foregroundMark x1="91202" y1="17105" x2="95064" y2="7237"/>
                          <a14:foregroundMark x1="86695" y1="8991" x2="83047" y2="9211"/>
                          <a14:foregroundMark x1="72961" y1="7895" x2="69099" y2="8114"/>
                          <a14:foregroundMark x1="50858" y1="9211" x2="43133" y2="9430"/>
                          <a14:foregroundMark x1="31974" y1="8114" x2="36910" y2="8333"/>
                          <a14:foregroundMark x1="57725" y1="8553" x2="51288" y2="8553"/>
                          <a14:backgroundMark x1="93348" y1="92544" x2="87768" y2="92105"/>
                          <a14:backgroundMark x1="87768" y1="90789" x2="84764" y2="92544"/>
                        </a14:backgroundRemoval>
                      </a14:imgEffect>
                    </a14:imgLayer>
                  </a14:imgProps>
                </a:ext>
              </a:extLst>
            </a:blip>
            <a:stretch>
              <a:fillRect/>
            </a:stretch>
          </p:blipFill>
          <p:spPr>
            <a:xfrm>
              <a:off x="2616653" y="1886866"/>
              <a:ext cx="2391614" cy="2340292"/>
            </a:xfrm>
            <a:prstGeom prst="rect">
              <a:avLst/>
            </a:prstGeom>
          </p:spPr>
        </p:pic>
        <p:sp>
          <p:nvSpPr>
            <p:cNvPr id="18" name="TextBox 17">
              <a:extLst>
                <a:ext uri="{FF2B5EF4-FFF2-40B4-BE49-F238E27FC236}">
                  <a16:creationId xmlns:a16="http://schemas.microsoft.com/office/drawing/2014/main" id="{06BE5F91-A39B-3A48-87FF-62298E59F888}"/>
                </a:ext>
              </a:extLst>
            </p:cNvPr>
            <p:cNvSpPr txBox="1"/>
            <p:nvPr/>
          </p:nvSpPr>
          <p:spPr>
            <a:xfrm>
              <a:off x="3757617" y="4157373"/>
              <a:ext cx="504497" cy="400111"/>
            </a:xfrm>
            <a:prstGeom prst="rect">
              <a:avLst/>
            </a:prstGeom>
            <a:noFill/>
          </p:spPr>
          <p:txBody>
            <a:bodyPr wrap="none" rtlCol="0">
              <a:spAutoFit/>
            </a:bodyPr>
            <a:lstStyle/>
            <a:p>
              <a:r>
                <a:rPr lang="en-US" sz="2000" b="1" dirty="0" err="1">
                  <a:cs typeface="Times New Roman" pitchFamily="18" charset="0"/>
                </a:rPr>
                <a:t>y’</a:t>
              </a:r>
              <a:r>
                <a:rPr lang="en-US" sz="2000" b="1" baseline="-25000" dirty="0" err="1">
                  <a:cs typeface="Times New Roman" pitchFamily="18" charset="0"/>
                </a:rPr>
                <a:t>w</a:t>
              </a:r>
              <a:endParaRPr lang="en-US" sz="2000" b="1" baseline="-25000" dirty="0">
                <a:cs typeface="Times New Roman" pitchFamily="18" charset="0"/>
              </a:endParaRPr>
            </a:p>
          </p:txBody>
        </p:sp>
        <p:sp>
          <p:nvSpPr>
            <p:cNvPr id="19" name="TextBox 18">
              <a:extLst>
                <a:ext uri="{FF2B5EF4-FFF2-40B4-BE49-F238E27FC236}">
                  <a16:creationId xmlns:a16="http://schemas.microsoft.com/office/drawing/2014/main" id="{AAD4D658-EECA-C148-8217-A14813BC1A93}"/>
                </a:ext>
              </a:extLst>
            </p:cNvPr>
            <p:cNvSpPr txBox="1"/>
            <p:nvPr/>
          </p:nvSpPr>
          <p:spPr>
            <a:xfrm>
              <a:off x="4469019" y="3957116"/>
              <a:ext cx="497509" cy="400111"/>
            </a:xfrm>
            <a:prstGeom prst="rect">
              <a:avLst/>
            </a:prstGeom>
            <a:noFill/>
          </p:spPr>
          <p:txBody>
            <a:bodyPr wrap="none" rtlCol="0">
              <a:spAutoFit/>
            </a:bodyPr>
            <a:lstStyle/>
            <a:p>
              <a:r>
                <a:rPr lang="en-US" sz="2000" b="1" dirty="0" err="1">
                  <a:cs typeface="Times New Roman" pitchFamily="18" charset="0"/>
                </a:rPr>
                <a:t>x’</a:t>
              </a:r>
              <a:r>
                <a:rPr lang="en-US" sz="2000" b="1" baseline="-25000" dirty="0" err="1">
                  <a:cs typeface="Times New Roman" pitchFamily="18" charset="0"/>
                </a:rPr>
                <a:t>w</a:t>
              </a:r>
              <a:endParaRPr lang="en-US" sz="2000" b="1" baseline="-25000" dirty="0">
                <a:cs typeface="Times New Roman" pitchFamily="18" charset="0"/>
              </a:endParaRPr>
            </a:p>
          </p:txBody>
        </p:sp>
      </p:grpSp>
      <p:grpSp>
        <p:nvGrpSpPr>
          <p:cNvPr id="20" name="Group 19">
            <a:extLst>
              <a:ext uri="{FF2B5EF4-FFF2-40B4-BE49-F238E27FC236}">
                <a16:creationId xmlns:a16="http://schemas.microsoft.com/office/drawing/2014/main" id="{D2A4E966-45DE-8F40-87B0-58F300504EDC}"/>
              </a:ext>
            </a:extLst>
          </p:cNvPr>
          <p:cNvGrpSpPr/>
          <p:nvPr/>
        </p:nvGrpSpPr>
        <p:grpSpPr>
          <a:xfrm>
            <a:off x="3283991" y="3030493"/>
            <a:ext cx="2770823" cy="281121"/>
            <a:chOff x="3283991" y="3030493"/>
            <a:chExt cx="2770823" cy="281121"/>
          </a:xfrm>
        </p:grpSpPr>
        <p:sp>
          <p:nvSpPr>
            <p:cNvPr id="21" name="Oval 20">
              <a:extLst>
                <a:ext uri="{FF2B5EF4-FFF2-40B4-BE49-F238E27FC236}">
                  <a16:creationId xmlns:a16="http://schemas.microsoft.com/office/drawing/2014/main" id="{51ACBD46-B179-224A-A753-EBA7BA8FC185}"/>
                </a:ext>
              </a:extLst>
            </p:cNvPr>
            <p:cNvSpPr/>
            <p:nvPr/>
          </p:nvSpPr>
          <p:spPr>
            <a:xfrm>
              <a:off x="3283991" y="3124200"/>
              <a:ext cx="187414" cy="18741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FBD188F-53F6-AE4A-97CC-0612B6C1ED51}"/>
                </a:ext>
              </a:extLst>
            </p:cNvPr>
            <p:cNvSpPr/>
            <p:nvPr/>
          </p:nvSpPr>
          <p:spPr>
            <a:xfrm>
              <a:off x="5867400" y="3030493"/>
              <a:ext cx="187414" cy="187414"/>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a:extLst>
              <a:ext uri="{FF2B5EF4-FFF2-40B4-BE49-F238E27FC236}">
                <a16:creationId xmlns:a16="http://schemas.microsoft.com/office/drawing/2014/main" id="{CF65F43E-3B61-BF46-B364-CF12DEFCA05C}"/>
              </a:ext>
            </a:extLst>
          </p:cNvPr>
          <p:cNvSpPr/>
          <p:nvPr/>
        </p:nvSpPr>
        <p:spPr>
          <a:xfrm>
            <a:off x="1822231" y="3124200"/>
            <a:ext cx="187414" cy="187414"/>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034371F-1B2B-CA4D-A077-D516BAC675B8}"/>
              </a:ext>
            </a:extLst>
          </p:cNvPr>
          <p:cNvSpPr/>
          <p:nvPr/>
        </p:nvSpPr>
        <p:spPr>
          <a:xfrm>
            <a:off x="5118993" y="2784386"/>
            <a:ext cx="187414" cy="187414"/>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D5FAA514-5B14-8949-A36F-A83533DD2532}"/>
              </a:ext>
            </a:extLst>
          </p:cNvPr>
          <p:cNvSpPr/>
          <p:nvPr/>
        </p:nvSpPr>
        <p:spPr>
          <a:xfrm>
            <a:off x="3782470" y="2690679"/>
            <a:ext cx="187414" cy="187414"/>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9E54CA6B-65D0-F54D-9EBC-65B50A92BC8A}"/>
              </a:ext>
            </a:extLst>
          </p:cNvPr>
          <p:cNvSpPr/>
          <p:nvPr/>
        </p:nvSpPr>
        <p:spPr>
          <a:xfrm>
            <a:off x="7086600" y="2843079"/>
            <a:ext cx="187414" cy="187414"/>
          </a:xfrm>
          <a:prstGeom prst="ellipse">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314F808A-1E59-5C41-B2BA-DB7CBC39C636}"/>
              </a:ext>
            </a:extLst>
          </p:cNvPr>
          <p:cNvSpPr/>
          <p:nvPr/>
        </p:nvSpPr>
        <p:spPr>
          <a:xfrm>
            <a:off x="7051586" y="4232186"/>
            <a:ext cx="187414" cy="18741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D3B8434-0C62-954F-869D-EA8B402B7352}"/>
              </a:ext>
            </a:extLst>
          </p:cNvPr>
          <p:cNvSpPr/>
          <p:nvPr/>
        </p:nvSpPr>
        <p:spPr>
          <a:xfrm>
            <a:off x="3799977" y="4116555"/>
            <a:ext cx="187414" cy="18741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AA2F9B9D-2C61-DD48-A723-A3AEF735E7B9}"/>
              </a:ext>
            </a:extLst>
          </p:cNvPr>
          <p:cNvSpPr/>
          <p:nvPr/>
        </p:nvSpPr>
        <p:spPr>
          <a:xfrm>
            <a:off x="1858417" y="4585429"/>
            <a:ext cx="187414" cy="187414"/>
          </a:xfrm>
          <a:prstGeom prst="ellipse">
            <a:avLst/>
          </a:prstGeom>
          <a:solidFill>
            <a:srgbClr val="59FD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0CF7E118-A276-D74B-A921-D0B367E0B890}"/>
              </a:ext>
            </a:extLst>
          </p:cNvPr>
          <p:cNvSpPr/>
          <p:nvPr/>
        </p:nvSpPr>
        <p:spPr>
          <a:xfrm>
            <a:off x="2286000" y="2655665"/>
            <a:ext cx="187414" cy="187414"/>
          </a:xfrm>
          <a:prstGeom prst="ellipse">
            <a:avLst/>
          </a:prstGeom>
          <a:solidFill>
            <a:srgbClr val="FF8A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9449DB7-56E5-C64A-88E6-1DD388AC7D47}"/>
              </a:ext>
            </a:extLst>
          </p:cNvPr>
          <p:cNvSpPr/>
          <p:nvPr/>
        </p:nvSpPr>
        <p:spPr>
          <a:xfrm>
            <a:off x="6323226" y="2596972"/>
            <a:ext cx="187414" cy="187414"/>
          </a:xfrm>
          <a:prstGeom prst="ellipse">
            <a:avLst/>
          </a:prstGeom>
          <a:solidFill>
            <a:srgbClr val="FF8AD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264FC24-B63A-D34A-9E1F-B9E36B93FD93}"/>
              </a:ext>
            </a:extLst>
          </p:cNvPr>
          <p:cNvSpPr/>
          <p:nvPr/>
        </p:nvSpPr>
        <p:spPr>
          <a:xfrm>
            <a:off x="5156840" y="4127267"/>
            <a:ext cx="187414" cy="187414"/>
          </a:xfrm>
          <a:prstGeom prst="ellipse">
            <a:avLst/>
          </a:prstGeom>
          <a:solidFill>
            <a:srgbClr val="59FD6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148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dirty="0"/>
              <a:t>Volumetric stereo</a:t>
            </a:r>
          </a:p>
        </p:txBody>
      </p:sp>
      <p:grpSp>
        <p:nvGrpSpPr>
          <p:cNvPr id="32771" name="Group 3"/>
          <p:cNvGrpSpPr>
            <a:grpSpLocks/>
          </p:cNvGrpSpPr>
          <p:nvPr/>
        </p:nvGrpSpPr>
        <p:grpSpPr bwMode="auto">
          <a:xfrm>
            <a:off x="6400800" y="4343400"/>
            <a:ext cx="400050" cy="285750"/>
            <a:chOff x="3648" y="2448"/>
            <a:chExt cx="336" cy="240"/>
          </a:xfrm>
        </p:grpSpPr>
        <p:sp>
          <p:nvSpPr>
            <p:cNvPr id="32857" name="Oval 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83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2858" name="Rectangle 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83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grpSp>
      <p:grpSp>
        <p:nvGrpSpPr>
          <p:cNvPr id="32772" name="Group 6"/>
          <p:cNvGrpSpPr>
            <a:grpSpLocks/>
          </p:cNvGrpSpPr>
          <p:nvPr/>
        </p:nvGrpSpPr>
        <p:grpSpPr bwMode="auto">
          <a:xfrm>
            <a:off x="5772150" y="3943350"/>
            <a:ext cx="742950" cy="514350"/>
            <a:chOff x="2544" y="1872"/>
            <a:chExt cx="624" cy="432"/>
          </a:xfrm>
        </p:grpSpPr>
        <p:sp>
          <p:nvSpPr>
            <p:cNvPr id="32855" name="Rectangle 7"/>
            <p:cNvSpPr>
              <a:spLocks noChangeArrowheads="1"/>
            </p:cNvSpPr>
            <p:nvPr/>
          </p:nvSpPr>
          <p:spPr bwMode="auto">
            <a:xfrm>
              <a:off x="2544" y="1872"/>
              <a:ext cx="624" cy="432"/>
            </a:xfrm>
            <a:prstGeom prst="rect">
              <a:avLst/>
            </a:prstGeom>
            <a:solidFill>
              <a:schemeClr val="folHlink"/>
            </a:solidFill>
            <a:ln w="9525">
              <a:miter lim="800000"/>
              <a:headEnd/>
              <a:tailEnd/>
            </a:ln>
            <a:scene3d>
              <a:camera prst="legacyPerspectiveFront">
                <a:rot lat="2400000" lon="183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2856" name="Rectangle 8"/>
            <p:cNvSpPr>
              <a:spLocks noChangeArrowheads="1"/>
            </p:cNvSpPr>
            <p:nvPr/>
          </p:nvSpPr>
          <p:spPr bwMode="auto">
            <a:xfrm>
              <a:off x="2832" y="2064"/>
              <a:ext cx="56" cy="72"/>
            </a:xfrm>
            <a:prstGeom prst="rect">
              <a:avLst/>
            </a:prstGeom>
            <a:solidFill>
              <a:schemeClr val="tx2"/>
            </a:solidFill>
            <a:ln w="9525">
              <a:miter lim="800000"/>
              <a:headEnd/>
              <a:tailEnd/>
            </a:ln>
            <a:scene3d>
              <a:camera prst="legacyPerspectiveFront">
                <a:rot lat="2400000" lon="18300000" rev="0"/>
              </a:camera>
              <a:lightRig rig="legacyFlat4" dir="t"/>
            </a:scene3d>
            <a:sp3d prstMaterial="legacyMatte">
              <a:bevelT w="13500" h="13500" prst="angle"/>
              <a:bevelB w="13500" h="13500" prst="angle"/>
              <a:extrusionClr>
                <a:schemeClr val="tx2"/>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grpSp>
      <p:grpSp>
        <p:nvGrpSpPr>
          <p:cNvPr id="32773" name="Group 9"/>
          <p:cNvGrpSpPr>
            <a:grpSpLocks/>
          </p:cNvGrpSpPr>
          <p:nvPr/>
        </p:nvGrpSpPr>
        <p:grpSpPr bwMode="auto">
          <a:xfrm>
            <a:off x="5086350" y="4229100"/>
            <a:ext cx="742950" cy="571500"/>
            <a:chOff x="2832" y="2832"/>
            <a:chExt cx="624" cy="480"/>
          </a:xfrm>
        </p:grpSpPr>
        <p:sp>
          <p:nvSpPr>
            <p:cNvPr id="32852" name="Rectangle 10"/>
            <p:cNvSpPr>
              <a:spLocks noChangeArrowheads="1"/>
            </p:cNvSpPr>
            <p:nvPr/>
          </p:nvSpPr>
          <p:spPr bwMode="auto">
            <a:xfrm>
              <a:off x="2832" y="2832"/>
              <a:ext cx="624" cy="480"/>
            </a:xfrm>
            <a:prstGeom prst="rect">
              <a:avLst/>
            </a:prstGeom>
            <a:solidFill>
              <a:schemeClr val="folHlink"/>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folHlink"/>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2853" name="Rectangle 11"/>
            <p:cNvSpPr>
              <a:spLocks noChangeArrowheads="1"/>
            </p:cNvSpPr>
            <p:nvPr/>
          </p:nvSpPr>
          <p:spPr bwMode="auto">
            <a:xfrm>
              <a:off x="3104" y="2988"/>
              <a:ext cx="56" cy="70"/>
            </a:xfrm>
            <a:prstGeom prst="rect">
              <a:avLst/>
            </a:prstGeom>
            <a:solidFill>
              <a:schemeClr val="tx2"/>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tx2"/>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2854" name="Rectangle 12"/>
            <p:cNvSpPr>
              <a:spLocks noChangeArrowheads="1"/>
            </p:cNvSpPr>
            <p:nvPr/>
          </p:nvSpPr>
          <p:spPr bwMode="auto">
            <a:xfrm>
              <a:off x="3024" y="3024"/>
              <a:ext cx="56" cy="70"/>
            </a:xfrm>
            <a:prstGeom prst="rect">
              <a:avLst/>
            </a:prstGeom>
            <a:solidFill>
              <a:schemeClr val="hlink"/>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hlink"/>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grpSp>
      <p:grpSp>
        <p:nvGrpSpPr>
          <p:cNvPr id="32774" name="Group 13"/>
          <p:cNvGrpSpPr>
            <a:grpSpLocks/>
          </p:cNvGrpSpPr>
          <p:nvPr/>
        </p:nvGrpSpPr>
        <p:grpSpPr bwMode="auto">
          <a:xfrm>
            <a:off x="5429250" y="4743450"/>
            <a:ext cx="400050" cy="285750"/>
            <a:chOff x="3648" y="2448"/>
            <a:chExt cx="336" cy="240"/>
          </a:xfrm>
        </p:grpSpPr>
        <p:sp>
          <p:nvSpPr>
            <p:cNvPr id="32850" name="Oval 14"/>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700000" lon="20099989"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2851" name="Rectangle 15"/>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700000" lon="20099989"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grpSp>
      <p:grpSp>
        <p:nvGrpSpPr>
          <p:cNvPr id="32775" name="Group 16"/>
          <p:cNvGrpSpPr>
            <a:grpSpLocks/>
          </p:cNvGrpSpPr>
          <p:nvPr/>
        </p:nvGrpSpPr>
        <p:grpSpPr bwMode="auto">
          <a:xfrm>
            <a:off x="4171950" y="4343400"/>
            <a:ext cx="742950" cy="571500"/>
            <a:chOff x="2064" y="2928"/>
            <a:chExt cx="624" cy="480"/>
          </a:xfrm>
        </p:grpSpPr>
        <p:sp>
          <p:nvSpPr>
            <p:cNvPr id="32847" name="Rectangle 17"/>
            <p:cNvSpPr>
              <a:spLocks noChangeArrowheads="1"/>
            </p:cNvSpPr>
            <p:nvPr/>
          </p:nvSpPr>
          <p:spPr bwMode="auto">
            <a:xfrm>
              <a:off x="2064" y="2928"/>
              <a:ext cx="624" cy="480"/>
            </a:xfrm>
            <a:prstGeom prst="rect">
              <a:avLst/>
            </a:prstGeom>
            <a:solidFill>
              <a:schemeClr val="folHlink"/>
            </a:solidFill>
            <a:ln w="9525">
              <a:miter lim="800000"/>
              <a:headEnd/>
              <a:tailEnd/>
            </a:ln>
            <a:scene3d>
              <a:camera prst="legacyPerspectiveFront">
                <a:rot lat="2400000" lon="1200000" rev="0"/>
              </a:camera>
              <a:lightRig rig="legacyFlat4" dir="t"/>
            </a:scene3d>
            <a:sp3d prstMaterial="legacyMatte">
              <a:bevelT w="13500" h="13500" prst="angle"/>
              <a:bevelB w="13500" h="13500" prst="angle"/>
              <a:extrusionClr>
                <a:schemeClr val="folHlink"/>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2848" name="Rectangle 18"/>
            <p:cNvSpPr>
              <a:spLocks noChangeArrowheads="1"/>
            </p:cNvSpPr>
            <p:nvPr/>
          </p:nvSpPr>
          <p:spPr bwMode="auto">
            <a:xfrm>
              <a:off x="2352" y="3072"/>
              <a:ext cx="47" cy="56"/>
            </a:xfrm>
            <a:prstGeom prst="rect">
              <a:avLst/>
            </a:prstGeom>
            <a:solidFill>
              <a:schemeClr val="hlink"/>
            </a:solidFill>
            <a:ln w="9525">
              <a:miter lim="800000"/>
              <a:headEnd/>
              <a:tailEnd/>
            </a:ln>
            <a:scene3d>
              <a:camera prst="legacyPerspectiveFront">
                <a:rot lat="2400000" lon="1200000" rev="0"/>
              </a:camera>
              <a:lightRig rig="legacyFlat4" dir="t"/>
            </a:scene3d>
            <a:sp3d prstMaterial="legacyMatte">
              <a:bevelT w="13500" h="13500" prst="angle"/>
              <a:bevelB w="13500" h="13500" prst="angle"/>
              <a:extrusionClr>
                <a:schemeClr val="hlink"/>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2849" name="Rectangle 19"/>
            <p:cNvSpPr>
              <a:spLocks noChangeArrowheads="1"/>
            </p:cNvSpPr>
            <p:nvPr/>
          </p:nvSpPr>
          <p:spPr bwMode="auto">
            <a:xfrm>
              <a:off x="2476" y="3100"/>
              <a:ext cx="47" cy="56"/>
            </a:xfrm>
            <a:prstGeom prst="rect">
              <a:avLst/>
            </a:prstGeom>
            <a:solidFill>
              <a:schemeClr val="tx2"/>
            </a:solidFill>
            <a:ln w="9525">
              <a:miter lim="800000"/>
              <a:headEnd/>
              <a:tailEnd/>
            </a:ln>
            <a:scene3d>
              <a:camera prst="legacyPerspectiveFront">
                <a:rot lat="2400000" lon="1200000" rev="0"/>
              </a:camera>
              <a:lightRig rig="legacyFlat4" dir="t"/>
            </a:scene3d>
            <a:sp3d prstMaterial="legacyMatte">
              <a:bevelT w="13500" h="13500" prst="angle"/>
              <a:bevelB w="13500" h="13500" prst="angle"/>
              <a:extrusionClr>
                <a:schemeClr val="tx2"/>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grpSp>
      <p:grpSp>
        <p:nvGrpSpPr>
          <p:cNvPr id="32776" name="Group 20"/>
          <p:cNvGrpSpPr>
            <a:grpSpLocks/>
          </p:cNvGrpSpPr>
          <p:nvPr/>
        </p:nvGrpSpPr>
        <p:grpSpPr bwMode="auto">
          <a:xfrm>
            <a:off x="4229100" y="4857750"/>
            <a:ext cx="400050" cy="285750"/>
            <a:chOff x="3648" y="2448"/>
            <a:chExt cx="336" cy="240"/>
          </a:xfrm>
        </p:grpSpPr>
        <p:sp>
          <p:nvSpPr>
            <p:cNvPr id="32845" name="Oval 21"/>
            <p:cNvSpPr>
              <a:spLocks noChangeArrowheads="1"/>
            </p:cNvSpPr>
            <p:nvPr/>
          </p:nvSpPr>
          <p:spPr bwMode="auto">
            <a:xfrm>
              <a:off x="3744" y="2496"/>
              <a:ext cx="144" cy="144"/>
            </a:xfrm>
            <a:prstGeom prst="ellipse">
              <a:avLst/>
            </a:prstGeom>
            <a:solidFill>
              <a:schemeClr val="accent1"/>
            </a:solidFill>
            <a:ln w="9525">
              <a:round/>
              <a:headEnd/>
              <a:tailEnd/>
            </a:ln>
            <a:scene3d>
              <a:camera prst="legacyPerspectiveFront">
                <a:rot lat="2400000" lon="1200000" rev="0"/>
              </a:camera>
              <a:lightRig rig="legacyFlat4" dir="t"/>
            </a:scene3d>
            <a:sp3d extrusionH="430200" prstMaterial="legacyMatte">
              <a:bevelT w="13500" h="13500" prst="angle"/>
              <a:bevelB w="13500" h="13500" prst="angle"/>
              <a:extrusionClr>
                <a:schemeClr val="accent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2846" name="Rectangle 22"/>
            <p:cNvSpPr>
              <a:spLocks noChangeArrowheads="1"/>
            </p:cNvSpPr>
            <p:nvPr/>
          </p:nvSpPr>
          <p:spPr bwMode="auto">
            <a:xfrm>
              <a:off x="3648" y="2448"/>
              <a:ext cx="336" cy="240"/>
            </a:xfrm>
            <a:prstGeom prst="rect">
              <a:avLst/>
            </a:prstGeom>
            <a:solidFill>
              <a:schemeClr val="accent1"/>
            </a:solidFill>
            <a:ln w="9525">
              <a:miter lim="800000"/>
              <a:headEnd/>
              <a:tailEnd/>
            </a:ln>
            <a:scene3d>
              <a:camera prst="legacyPerspectiveFront">
                <a:rot lat="2400000" lon="1200000" rev="0"/>
              </a:camera>
              <a:lightRig rig="legacyFlat4" dir="t"/>
            </a:scene3d>
            <a:sp3d extrusionH="163500" prstMaterial="legacyMatte">
              <a:bevelT w="13500" h="13500" prst="angle"/>
              <a:bevelB w="13500" h="13500" prst="angle"/>
              <a:extrusionClr>
                <a:schemeClr val="accent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grpSp>
      <p:sp>
        <p:nvSpPr>
          <p:cNvPr id="857111" name="Text Box 23"/>
          <p:cNvSpPr txBox="1">
            <a:spLocks noChangeArrowheads="1"/>
          </p:cNvSpPr>
          <p:nvPr/>
        </p:nvSpPr>
        <p:spPr bwMode="auto">
          <a:xfrm>
            <a:off x="1506707" y="2671330"/>
            <a:ext cx="1494640" cy="650947"/>
          </a:xfrm>
          <a:prstGeom prst="rect">
            <a:avLst/>
          </a:prstGeom>
          <a:noFill/>
          <a:ln w="12700">
            <a:noFill/>
            <a:miter lim="800000"/>
            <a:headEnd/>
            <a:tailEnd/>
          </a:ln>
          <a:effectLst/>
        </p:spPr>
        <p:txBody>
          <a:bodyPr wrap="none" anchor="ctr">
            <a:spAutoFit/>
          </a:bodyPr>
          <a:lstStyle/>
          <a:p>
            <a:pPr defTabSz="685800" eaLnBrk="0" fontAlgn="base">
              <a:spcBef>
                <a:spcPct val="20000"/>
              </a:spcBef>
              <a:spcAft>
                <a:spcPct val="0"/>
              </a:spcAft>
              <a:defRPr/>
            </a:pPr>
            <a:r>
              <a:rPr lang="en-US" sz="1650">
                <a:effectLst>
                  <a:outerShdw blurRad="38100" dist="38100" dir="2700000" algn="tl">
                    <a:srgbClr val="C0C0C0"/>
                  </a:outerShdw>
                </a:effectLst>
                <a:latin typeface="Tahoma" pitchFamily="34" charset="0"/>
              </a:rPr>
              <a:t>Discretized </a:t>
            </a:r>
          </a:p>
          <a:p>
            <a:pPr defTabSz="685800" eaLnBrk="0" fontAlgn="base">
              <a:spcBef>
                <a:spcPct val="20000"/>
              </a:spcBef>
              <a:spcAft>
                <a:spcPct val="0"/>
              </a:spcAft>
              <a:defRPr/>
            </a:pPr>
            <a:r>
              <a:rPr lang="en-US" sz="1650">
                <a:effectLst>
                  <a:outerShdw blurRad="38100" dist="38100" dir="2700000" algn="tl">
                    <a:srgbClr val="C0C0C0"/>
                  </a:outerShdw>
                </a:effectLst>
                <a:latin typeface="Tahoma" pitchFamily="34" charset="0"/>
              </a:rPr>
              <a:t>Scene Volume</a:t>
            </a:r>
            <a:endParaRPr lang="en-US" sz="1650">
              <a:latin typeface="Tahoma" pitchFamily="34" charset="0"/>
            </a:endParaRPr>
          </a:p>
        </p:txBody>
      </p:sp>
      <p:sp>
        <p:nvSpPr>
          <p:cNvPr id="857112" name="Text Box 24"/>
          <p:cNvSpPr txBox="1">
            <a:spLocks noChangeArrowheads="1"/>
          </p:cNvSpPr>
          <p:nvPr/>
        </p:nvSpPr>
        <p:spPr bwMode="auto">
          <a:xfrm>
            <a:off x="1901336" y="4372734"/>
            <a:ext cx="1440972" cy="650947"/>
          </a:xfrm>
          <a:prstGeom prst="rect">
            <a:avLst/>
          </a:prstGeom>
          <a:noFill/>
          <a:ln w="12700">
            <a:noFill/>
            <a:miter lim="800000"/>
            <a:headEnd/>
            <a:tailEnd/>
          </a:ln>
          <a:effectLst/>
        </p:spPr>
        <p:txBody>
          <a:bodyPr wrap="none" anchor="ctr">
            <a:spAutoFit/>
          </a:bodyPr>
          <a:lstStyle/>
          <a:p>
            <a:pPr defTabSz="685800" eaLnBrk="0" fontAlgn="base">
              <a:spcBef>
                <a:spcPct val="20000"/>
              </a:spcBef>
              <a:spcAft>
                <a:spcPct val="0"/>
              </a:spcAft>
              <a:defRPr/>
            </a:pPr>
            <a:r>
              <a:rPr lang="en-US" sz="1650">
                <a:effectLst>
                  <a:outerShdw blurRad="38100" dist="38100" dir="2700000" algn="tl">
                    <a:srgbClr val="C0C0C0"/>
                  </a:outerShdw>
                </a:effectLst>
                <a:latin typeface="Tahoma" pitchFamily="34" charset="0"/>
              </a:rPr>
              <a:t>Input Images</a:t>
            </a:r>
          </a:p>
          <a:p>
            <a:pPr defTabSz="685800" eaLnBrk="0" fontAlgn="base">
              <a:spcBef>
                <a:spcPct val="20000"/>
              </a:spcBef>
              <a:spcAft>
                <a:spcPct val="0"/>
              </a:spcAft>
              <a:defRPr/>
            </a:pPr>
            <a:r>
              <a:rPr lang="en-US" sz="1650">
                <a:effectLst>
                  <a:outerShdw blurRad="38100" dist="38100" dir="2700000" algn="tl">
                    <a:srgbClr val="C0C0C0"/>
                  </a:outerShdw>
                </a:effectLst>
                <a:latin typeface="Tahoma" pitchFamily="34" charset="0"/>
              </a:rPr>
              <a:t>(Calibrated)</a:t>
            </a:r>
            <a:endParaRPr lang="en-US" sz="1650">
              <a:latin typeface="Tahoma" pitchFamily="34" charset="0"/>
            </a:endParaRPr>
          </a:p>
        </p:txBody>
      </p:sp>
      <p:sp>
        <p:nvSpPr>
          <p:cNvPr id="857113" name="Line 25"/>
          <p:cNvSpPr>
            <a:spLocks noChangeShapeType="1"/>
          </p:cNvSpPr>
          <p:nvPr/>
        </p:nvSpPr>
        <p:spPr bwMode="auto">
          <a:xfrm flipV="1">
            <a:off x="3314700" y="4724400"/>
            <a:ext cx="457200" cy="0"/>
          </a:xfrm>
          <a:prstGeom prst="line">
            <a:avLst/>
          </a:prstGeom>
          <a:noFill/>
          <a:ln w="57150">
            <a:solidFill>
              <a:srgbClr val="FFCC66"/>
            </a:solidFill>
            <a:miter lim="800000"/>
            <a:headEnd/>
            <a:tailEnd type="triangle" w="med" len="med"/>
          </a:ln>
          <a:effectLst>
            <a:outerShdw dist="35921" dir="2700000" algn="ctr" rotWithShape="0">
              <a:schemeClr val="bg2"/>
            </a:outerShdw>
          </a:effectLst>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grpSp>
        <p:nvGrpSpPr>
          <p:cNvPr id="32780" name="Group 26"/>
          <p:cNvGrpSpPr>
            <a:grpSpLocks/>
          </p:cNvGrpSpPr>
          <p:nvPr/>
        </p:nvGrpSpPr>
        <p:grpSpPr bwMode="auto">
          <a:xfrm>
            <a:off x="3314700" y="1943100"/>
            <a:ext cx="2857500" cy="2171700"/>
            <a:chOff x="1344" y="912"/>
            <a:chExt cx="2400" cy="1824"/>
          </a:xfrm>
        </p:grpSpPr>
        <p:sp>
          <p:nvSpPr>
            <p:cNvPr id="32794" name="Line 27"/>
            <p:cNvSpPr>
              <a:spLocks noChangeShapeType="1"/>
            </p:cNvSpPr>
            <p:nvPr/>
          </p:nvSpPr>
          <p:spPr bwMode="auto">
            <a:xfrm flipH="1" flipV="1">
              <a:off x="1344" y="1152"/>
              <a:ext cx="912" cy="768"/>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795" name="Line 28"/>
            <p:cNvSpPr>
              <a:spLocks noChangeShapeType="1"/>
            </p:cNvSpPr>
            <p:nvPr/>
          </p:nvSpPr>
          <p:spPr bwMode="auto">
            <a:xfrm flipH="1" flipV="1">
              <a:off x="1392" y="1968"/>
              <a:ext cx="912" cy="768"/>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796" name="Line 29"/>
            <p:cNvSpPr>
              <a:spLocks noChangeShapeType="1"/>
            </p:cNvSpPr>
            <p:nvPr/>
          </p:nvSpPr>
          <p:spPr bwMode="auto">
            <a:xfrm flipH="1" flipV="1">
              <a:off x="2784" y="912"/>
              <a:ext cx="960" cy="768"/>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797" name="Line 30"/>
            <p:cNvSpPr>
              <a:spLocks noChangeShapeType="1"/>
            </p:cNvSpPr>
            <p:nvPr/>
          </p:nvSpPr>
          <p:spPr bwMode="auto">
            <a:xfrm>
              <a:off x="2256" y="1920"/>
              <a:ext cx="48" cy="816"/>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798" name="Line 31"/>
            <p:cNvSpPr>
              <a:spLocks noChangeShapeType="1"/>
            </p:cNvSpPr>
            <p:nvPr/>
          </p:nvSpPr>
          <p:spPr bwMode="auto">
            <a:xfrm>
              <a:off x="1344" y="1152"/>
              <a:ext cx="48" cy="816"/>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799" name="Line 32"/>
            <p:cNvSpPr>
              <a:spLocks noChangeShapeType="1"/>
            </p:cNvSpPr>
            <p:nvPr/>
          </p:nvSpPr>
          <p:spPr bwMode="auto">
            <a:xfrm flipH="1">
              <a:off x="3696" y="1680"/>
              <a:ext cx="48" cy="768"/>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00" name="Line 33"/>
            <p:cNvSpPr>
              <a:spLocks noChangeShapeType="1"/>
            </p:cNvSpPr>
            <p:nvPr/>
          </p:nvSpPr>
          <p:spPr bwMode="auto">
            <a:xfrm flipV="1">
              <a:off x="2256" y="1680"/>
              <a:ext cx="1488" cy="240"/>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01" name="Line 34"/>
            <p:cNvSpPr>
              <a:spLocks noChangeShapeType="1"/>
            </p:cNvSpPr>
            <p:nvPr/>
          </p:nvSpPr>
          <p:spPr bwMode="auto">
            <a:xfrm flipV="1">
              <a:off x="2304" y="2448"/>
              <a:ext cx="1392" cy="288"/>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02" name="Line 35"/>
            <p:cNvSpPr>
              <a:spLocks noChangeShapeType="1"/>
            </p:cNvSpPr>
            <p:nvPr/>
          </p:nvSpPr>
          <p:spPr bwMode="auto">
            <a:xfrm flipV="1">
              <a:off x="1344" y="912"/>
              <a:ext cx="1440" cy="240"/>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03" name="Line 36"/>
            <p:cNvSpPr>
              <a:spLocks noChangeShapeType="1"/>
            </p:cNvSpPr>
            <p:nvPr/>
          </p:nvSpPr>
          <p:spPr bwMode="auto">
            <a:xfrm flipH="1" flipV="1">
              <a:off x="1516" y="1128"/>
              <a:ext cx="912" cy="764"/>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04" name="Line 37"/>
            <p:cNvSpPr>
              <a:spLocks noChangeShapeType="1"/>
            </p:cNvSpPr>
            <p:nvPr/>
          </p:nvSpPr>
          <p:spPr bwMode="auto">
            <a:xfrm flipH="1" flipV="1">
              <a:off x="1672" y="1096"/>
              <a:ext cx="920" cy="776"/>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05" name="Line 38"/>
            <p:cNvSpPr>
              <a:spLocks noChangeShapeType="1"/>
            </p:cNvSpPr>
            <p:nvPr/>
          </p:nvSpPr>
          <p:spPr bwMode="auto">
            <a:xfrm flipH="1" flipV="1">
              <a:off x="1836" y="1068"/>
              <a:ext cx="912" cy="768"/>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06" name="Line 39"/>
            <p:cNvSpPr>
              <a:spLocks noChangeShapeType="1"/>
            </p:cNvSpPr>
            <p:nvPr/>
          </p:nvSpPr>
          <p:spPr bwMode="auto">
            <a:xfrm flipH="1" flipV="1">
              <a:off x="1996" y="1040"/>
              <a:ext cx="912" cy="768"/>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07" name="Line 40"/>
            <p:cNvSpPr>
              <a:spLocks noChangeShapeType="1"/>
            </p:cNvSpPr>
            <p:nvPr/>
          </p:nvSpPr>
          <p:spPr bwMode="auto">
            <a:xfrm flipH="1" flipV="1">
              <a:off x="2168" y="1016"/>
              <a:ext cx="912" cy="768"/>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08" name="Line 41"/>
            <p:cNvSpPr>
              <a:spLocks noChangeShapeType="1"/>
            </p:cNvSpPr>
            <p:nvPr/>
          </p:nvSpPr>
          <p:spPr bwMode="auto">
            <a:xfrm flipH="1" flipV="1">
              <a:off x="2328" y="984"/>
              <a:ext cx="912" cy="768"/>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09" name="Line 42"/>
            <p:cNvSpPr>
              <a:spLocks noChangeShapeType="1"/>
            </p:cNvSpPr>
            <p:nvPr/>
          </p:nvSpPr>
          <p:spPr bwMode="auto">
            <a:xfrm flipH="1" flipV="1">
              <a:off x="2496" y="960"/>
              <a:ext cx="912" cy="768"/>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10" name="Line 43"/>
            <p:cNvSpPr>
              <a:spLocks noChangeShapeType="1"/>
            </p:cNvSpPr>
            <p:nvPr/>
          </p:nvSpPr>
          <p:spPr bwMode="auto">
            <a:xfrm flipH="1" flipV="1">
              <a:off x="2652" y="940"/>
              <a:ext cx="912" cy="768"/>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11" name="Line 44"/>
            <p:cNvSpPr>
              <a:spLocks noChangeShapeType="1"/>
            </p:cNvSpPr>
            <p:nvPr/>
          </p:nvSpPr>
          <p:spPr bwMode="auto">
            <a:xfrm flipH="1" flipV="1">
              <a:off x="1344" y="1296"/>
              <a:ext cx="912" cy="764"/>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12" name="Line 45"/>
            <p:cNvSpPr>
              <a:spLocks noChangeShapeType="1"/>
            </p:cNvSpPr>
            <p:nvPr/>
          </p:nvSpPr>
          <p:spPr bwMode="auto">
            <a:xfrm flipH="1" flipV="1">
              <a:off x="1356" y="1440"/>
              <a:ext cx="912" cy="764"/>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13" name="Line 46"/>
            <p:cNvSpPr>
              <a:spLocks noChangeShapeType="1"/>
            </p:cNvSpPr>
            <p:nvPr/>
          </p:nvSpPr>
          <p:spPr bwMode="auto">
            <a:xfrm flipH="1" flipV="1">
              <a:off x="1368" y="1572"/>
              <a:ext cx="912" cy="764"/>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14" name="Line 47"/>
            <p:cNvSpPr>
              <a:spLocks noChangeShapeType="1"/>
            </p:cNvSpPr>
            <p:nvPr/>
          </p:nvSpPr>
          <p:spPr bwMode="auto">
            <a:xfrm flipH="1" flipV="1">
              <a:off x="1376" y="1712"/>
              <a:ext cx="912" cy="764"/>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15" name="Line 48"/>
            <p:cNvSpPr>
              <a:spLocks noChangeShapeType="1"/>
            </p:cNvSpPr>
            <p:nvPr/>
          </p:nvSpPr>
          <p:spPr bwMode="auto">
            <a:xfrm flipH="1" flipV="1">
              <a:off x="1388" y="1848"/>
              <a:ext cx="912" cy="764"/>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16" name="Line 49"/>
            <p:cNvSpPr>
              <a:spLocks noChangeShapeType="1"/>
            </p:cNvSpPr>
            <p:nvPr/>
          </p:nvSpPr>
          <p:spPr bwMode="auto">
            <a:xfrm flipV="1">
              <a:off x="2256" y="1808"/>
              <a:ext cx="1476" cy="256"/>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17" name="Line 50"/>
            <p:cNvSpPr>
              <a:spLocks noChangeShapeType="1"/>
            </p:cNvSpPr>
            <p:nvPr/>
          </p:nvSpPr>
          <p:spPr bwMode="auto">
            <a:xfrm flipV="1">
              <a:off x="2308" y="2324"/>
              <a:ext cx="1392" cy="288"/>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18" name="Line 51"/>
            <p:cNvSpPr>
              <a:spLocks noChangeShapeType="1"/>
            </p:cNvSpPr>
            <p:nvPr/>
          </p:nvSpPr>
          <p:spPr bwMode="auto">
            <a:xfrm flipV="1">
              <a:off x="2296" y="2192"/>
              <a:ext cx="1416" cy="284"/>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19" name="Line 52"/>
            <p:cNvSpPr>
              <a:spLocks noChangeShapeType="1"/>
            </p:cNvSpPr>
            <p:nvPr/>
          </p:nvSpPr>
          <p:spPr bwMode="auto">
            <a:xfrm flipV="1">
              <a:off x="2280" y="2056"/>
              <a:ext cx="1444" cy="280"/>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20" name="Line 53"/>
            <p:cNvSpPr>
              <a:spLocks noChangeShapeType="1"/>
            </p:cNvSpPr>
            <p:nvPr/>
          </p:nvSpPr>
          <p:spPr bwMode="auto">
            <a:xfrm flipV="1">
              <a:off x="2272" y="1932"/>
              <a:ext cx="1460" cy="268"/>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21" name="Line 54"/>
            <p:cNvSpPr>
              <a:spLocks noChangeShapeType="1"/>
            </p:cNvSpPr>
            <p:nvPr/>
          </p:nvSpPr>
          <p:spPr bwMode="auto">
            <a:xfrm>
              <a:off x="1436" y="1232"/>
              <a:ext cx="48" cy="816"/>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22" name="Line 55"/>
            <p:cNvSpPr>
              <a:spLocks noChangeShapeType="1"/>
            </p:cNvSpPr>
            <p:nvPr/>
          </p:nvSpPr>
          <p:spPr bwMode="auto">
            <a:xfrm>
              <a:off x="1532" y="1308"/>
              <a:ext cx="48" cy="816"/>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23" name="Line 56"/>
            <p:cNvSpPr>
              <a:spLocks noChangeShapeType="1"/>
            </p:cNvSpPr>
            <p:nvPr/>
          </p:nvSpPr>
          <p:spPr bwMode="auto">
            <a:xfrm>
              <a:off x="1632" y="1392"/>
              <a:ext cx="48" cy="816"/>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24" name="Line 57"/>
            <p:cNvSpPr>
              <a:spLocks noChangeShapeType="1"/>
            </p:cNvSpPr>
            <p:nvPr/>
          </p:nvSpPr>
          <p:spPr bwMode="auto">
            <a:xfrm>
              <a:off x="1740" y="1488"/>
              <a:ext cx="48" cy="816"/>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25" name="Line 58"/>
            <p:cNvSpPr>
              <a:spLocks noChangeShapeType="1"/>
            </p:cNvSpPr>
            <p:nvPr/>
          </p:nvSpPr>
          <p:spPr bwMode="auto">
            <a:xfrm>
              <a:off x="1840" y="1564"/>
              <a:ext cx="48" cy="816"/>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26" name="Line 59"/>
            <p:cNvSpPr>
              <a:spLocks noChangeShapeType="1"/>
            </p:cNvSpPr>
            <p:nvPr/>
          </p:nvSpPr>
          <p:spPr bwMode="auto">
            <a:xfrm>
              <a:off x="1940" y="1648"/>
              <a:ext cx="48" cy="816"/>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27" name="Line 60"/>
            <p:cNvSpPr>
              <a:spLocks noChangeShapeType="1"/>
            </p:cNvSpPr>
            <p:nvPr/>
          </p:nvSpPr>
          <p:spPr bwMode="auto">
            <a:xfrm>
              <a:off x="2044" y="1744"/>
              <a:ext cx="48" cy="816"/>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28" name="Line 61"/>
            <p:cNvSpPr>
              <a:spLocks noChangeShapeType="1"/>
            </p:cNvSpPr>
            <p:nvPr/>
          </p:nvSpPr>
          <p:spPr bwMode="auto">
            <a:xfrm>
              <a:off x="2144" y="1832"/>
              <a:ext cx="48" cy="816"/>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29" name="Line 62"/>
            <p:cNvSpPr>
              <a:spLocks noChangeShapeType="1"/>
            </p:cNvSpPr>
            <p:nvPr/>
          </p:nvSpPr>
          <p:spPr bwMode="auto">
            <a:xfrm flipV="1">
              <a:off x="2156" y="1592"/>
              <a:ext cx="1488" cy="240"/>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30" name="Line 63"/>
            <p:cNvSpPr>
              <a:spLocks noChangeShapeType="1"/>
            </p:cNvSpPr>
            <p:nvPr/>
          </p:nvSpPr>
          <p:spPr bwMode="auto">
            <a:xfrm flipV="1">
              <a:off x="2044" y="1508"/>
              <a:ext cx="1488" cy="240"/>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31" name="Line 64"/>
            <p:cNvSpPr>
              <a:spLocks noChangeShapeType="1"/>
            </p:cNvSpPr>
            <p:nvPr/>
          </p:nvSpPr>
          <p:spPr bwMode="auto">
            <a:xfrm flipV="1">
              <a:off x="1960" y="1420"/>
              <a:ext cx="1476" cy="236"/>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32" name="Line 65"/>
            <p:cNvSpPr>
              <a:spLocks noChangeShapeType="1"/>
            </p:cNvSpPr>
            <p:nvPr/>
          </p:nvSpPr>
          <p:spPr bwMode="auto">
            <a:xfrm flipV="1">
              <a:off x="1852" y="1340"/>
              <a:ext cx="1464" cy="232"/>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33" name="Line 66"/>
            <p:cNvSpPr>
              <a:spLocks noChangeShapeType="1"/>
            </p:cNvSpPr>
            <p:nvPr/>
          </p:nvSpPr>
          <p:spPr bwMode="auto">
            <a:xfrm flipV="1">
              <a:off x="1756" y="1248"/>
              <a:ext cx="1460" cy="236"/>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34" name="Line 67"/>
            <p:cNvSpPr>
              <a:spLocks noChangeShapeType="1"/>
            </p:cNvSpPr>
            <p:nvPr/>
          </p:nvSpPr>
          <p:spPr bwMode="auto">
            <a:xfrm flipV="1">
              <a:off x="1636" y="1160"/>
              <a:ext cx="1476" cy="240"/>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35" name="Line 68"/>
            <p:cNvSpPr>
              <a:spLocks noChangeShapeType="1"/>
            </p:cNvSpPr>
            <p:nvPr/>
          </p:nvSpPr>
          <p:spPr bwMode="auto">
            <a:xfrm flipV="1">
              <a:off x="1544" y="1084"/>
              <a:ext cx="1452" cy="232"/>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36" name="Line 69"/>
            <p:cNvSpPr>
              <a:spLocks noChangeShapeType="1"/>
            </p:cNvSpPr>
            <p:nvPr/>
          </p:nvSpPr>
          <p:spPr bwMode="auto">
            <a:xfrm flipV="1">
              <a:off x="1444" y="992"/>
              <a:ext cx="1440" cy="236"/>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37" name="Line 70"/>
            <p:cNvSpPr>
              <a:spLocks noChangeShapeType="1"/>
            </p:cNvSpPr>
            <p:nvPr/>
          </p:nvSpPr>
          <p:spPr bwMode="auto">
            <a:xfrm>
              <a:off x="2424" y="1884"/>
              <a:ext cx="48" cy="816"/>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38" name="Line 71"/>
            <p:cNvSpPr>
              <a:spLocks noChangeShapeType="1"/>
            </p:cNvSpPr>
            <p:nvPr/>
          </p:nvSpPr>
          <p:spPr bwMode="auto">
            <a:xfrm>
              <a:off x="2584" y="1872"/>
              <a:ext cx="40" cy="796"/>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39" name="Line 72"/>
            <p:cNvSpPr>
              <a:spLocks noChangeShapeType="1"/>
            </p:cNvSpPr>
            <p:nvPr/>
          </p:nvSpPr>
          <p:spPr bwMode="auto">
            <a:xfrm>
              <a:off x="2740" y="1832"/>
              <a:ext cx="36" cy="804"/>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40" name="Line 73"/>
            <p:cNvSpPr>
              <a:spLocks noChangeShapeType="1"/>
            </p:cNvSpPr>
            <p:nvPr/>
          </p:nvSpPr>
          <p:spPr bwMode="auto">
            <a:xfrm>
              <a:off x="2916" y="1816"/>
              <a:ext cx="0" cy="792"/>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41" name="Line 74"/>
            <p:cNvSpPr>
              <a:spLocks noChangeShapeType="1"/>
            </p:cNvSpPr>
            <p:nvPr/>
          </p:nvSpPr>
          <p:spPr bwMode="auto">
            <a:xfrm flipH="1">
              <a:off x="3068" y="1776"/>
              <a:ext cx="4" cy="800"/>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42" name="Line 75"/>
            <p:cNvSpPr>
              <a:spLocks noChangeShapeType="1"/>
            </p:cNvSpPr>
            <p:nvPr/>
          </p:nvSpPr>
          <p:spPr bwMode="auto">
            <a:xfrm flipH="1">
              <a:off x="3516" y="1712"/>
              <a:ext cx="48" cy="768"/>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43" name="Line 76"/>
            <p:cNvSpPr>
              <a:spLocks noChangeShapeType="1"/>
            </p:cNvSpPr>
            <p:nvPr/>
          </p:nvSpPr>
          <p:spPr bwMode="auto">
            <a:xfrm flipH="1">
              <a:off x="3364" y="1728"/>
              <a:ext cx="44" cy="792"/>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844" name="Line 77"/>
            <p:cNvSpPr>
              <a:spLocks noChangeShapeType="1"/>
            </p:cNvSpPr>
            <p:nvPr/>
          </p:nvSpPr>
          <p:spPr bwMode="auto">
            <a:xfrm flipH="1">
              <a:off x="3216" y="1756"/>
              <a:ext cx="20" cy="788"/>
            </a:xfrm>
            <a:prstGeom prst="line">
              <a:avLst/>
            </a:prstGeom>
            <a:noFill/>
            <a:ln w="12700">
              <a:solidFill>
                <a:schemeClr val="bg2"/>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grpSp>
      <p:sp>
        <p:nvSpPr>
          <p:cNvPr id="857166" name="Line 78"/>
          <p:cNvSpPr>
            <a:spLocks noChangeShapeType="1"/>
          </p:cNvSpPr>
          <p:nvPr/>
        </p:nvSpPr>
        <p:spPr bwMode="auto">
          <a:xfrm flipV="1">
            <a:off x="2800350" y="2971800"/>
            <a:ext cx="457200" cy="0"/>
          </a:xfrm>
          <a:prstGeom prst="line">
            <a:avLst/>
          </a:prstGeom>
          <a:noFill/>
          <a:ln w="57150">
            <a:solidFill>
              <a:srgbClr val="FFCC66"/>
            </a:solidFill>
            <a:miter lim="800000"/>
            <a:headEnd/>
            <a:tailEnd type="triangle" w="med" len="med"/>
          </a:ln>
          <a:effectLst>
            <a:outerShdw dist="35921" dir="2700000" algn="ctr" rotWithShape="0">
              <a:schemeClr val="bg2"/>
            </a:outerShdw>
          </a:effectLst>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782" name="Text Box 79"/>
          <p:cNvSpPr txBox="1">
            <a:spLocks noChangeArrowheads="1"/>
          </p:cNvSpPr>
          <p:nvPr/>
        </p:nvSpPr>
        <p:spPr bwMode="auto">
          <a:xfrm>
            <a:off x="1485900" y="5227781"/>
            <a:ext cx="4105611" cy="651781"/>
          </a:xfrm>
          <a:prstGeom prst="rect">
            <a:avLst/>
          </a:prstGeom>
          <a:noFill/>
          <a:ln w="12700">
            <a:noFill/>
            <a:miter lim="800000"/>
            <a:headEnd/>
            <a:tailEnd/>
          </a:ln>
        </p:spPr>
        <p:txBody>
          <a:bodyPr wrap="none" anchor="ctr">
            <a:spAutoFit/>
          </a:bodyPr>
          <a:lstStyle/>
          <a:p>
            <a:pPr defTabSz="685800" eaLnBrk="0" fontAlgn="base">
              <a:spcBef>
                <a:spcPct val="20000"/>
              </a:spcBef>
              <a:spcAft>
                <a:spcPct val="0"/>
              </a:spcAft>
              <a:defRPr/>
            </a:pPr>
            <a:r>
              <a:rPr lang="en-US" sz="2250">
                <a:latin typeface="Times New Roman" pitchFamily="18" charset="0"/>
              </a:rPr>
              <a:t>Goal:  </a:t>
            </a:r>
            <a:r>
              <a:rPr lang="en-US" sz="1650">
                <a:latin typeface="Arial" charset="0"/>
              </a:rPr>
              <a:t>Assign RGB values to voxels in V</a:t>
            </a:r>
          </a:p>
          <a:p>
            <a:pPr marL="1028700" lvl="3" defTabSz="685800" eaLnBrk="0" fontAlgn="base">
              <a:lnSpc>
                <a:spcPct val="60000"/>
              </a:lnSpc>
              <a:spcBef>
                <a:spcPct val="20000"/>
              </a:spcBef>
              <a:spcAft>
                <a:spcPct val="0"/>
              </a:spcAft>
              <a:defRPr/>
            </a:pPr>
            <a:r>
              <a:rPr lang="en-US" sz="1650" i="1">
                <a:solidFill>
                  <a:srgbClr val="FF0000"/>
                </a:solidFill>
                <a:latin typeface="Arial" charset="0"/>
              </a:rPr>
              <a:t>photo-consistent</a:t>
            </a:r>
            <a:r>
              <a:rPr lang="en-US" sz="1650">
                <a:latin typeface="Arial" charset="0"/>
              </a:rPr>
              <a:t> with images</a:t>
            </a:r>
            <a:endParaRPr lang="en-US" sz="1650" i="1">
              <a:latin typeface="Arial" charset="0"/>
            </a:endParaRPr>
          </a:p>
        </p:txBody>
      </p:sp>
      <p:sp>
        <p:nvSpPr>
          <p:cNvPr id="32783" name="Rectangle 81"/>
          <p:cNvSpPr>
            <a:spLocks noChangeArrowheads="1"/>
          </p:cNvSpPr>
          <p:nvPr/>
        </p:nvSpPr>
        <p:spPr bwMode="auto">
          <a:xfrm>
            <a:off x="4572000" y="2847975"/>
            <a:ext cx="114300" cy="114300"/>
          </a:xfrm>
          <a:prstGeom prst="rect">
            <a:avLst/>
          </a:prstGeom>
          <a:solidFill>
            <a:schemeClr val="hlink"/>
          </a:solidFill>
          <a:ln w="9525">
            <a:miter lim="800000"/>
            <a:headEnd/>
            <a:tailEnd/>
          </a:ln>
          <a:scene3d>
            <a:camera prst="legacyPerspectiveFront">
              <a:rot lat="1500000" lon="20099989" rev="0"/>
            </a:camera>
            <a:lightRig rig="legacyFlat4" dir="t"/>
          </a:scene3d>
          <a:sp3d extrusionH="163500" prstMaterial="legacyMatte">
            <a:bevelT w="13500" h="13500" prst="angle"/>
            <a:bevelB w="13500" h="13500" prst="angle"/>
            <a:extrusionClr>
              <a:schemeClr val="hlink"/>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2784" name="Line 82"/>
          <p:cNvSpPr>
            <a:spLocks noChangeShapeType="1"/>
          </p:cNvSpPr>
          <p:nvPr/>
        </p:nvSpPr>
        <p:spPr bwMode="auto">
          <a:xfrm flipH="1">
            <a:off x="4572000" y="2905125"/>
            <a:ext cx="53579" cy="1428750"/>
          </a:xfrm>
          <a:prstGeom prst="line">
            <a:avLst/>
          </a:prstGeom>
          <a:noFill/>
          <a:ln w="28575">
            <a:solidFill>
              <a:schemeClr val="hlink"/>
            </a:solidFill>
            <a:prstDash val="dash"/>
            <a:miter lim="800000"/>
            <a:headEnd/>
            <a:tailEnd type="triangle" w="med" len="me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785" name="Line 83"/>
          <p:cNvSpPr>
            <a:spLocks noChangeShapeType="1"/>
          </p:cNvSpPr>
          <p:nvPr/>
        </p:nvSpPr>
        <p:spPr bwMode="auto">
          <a:xfrm flipH="1" flipV="1">
            <a:off x="4629150" y="2905125"/>
            <a:ext cx="628650" cy="1428750"/>
          </a:xfrm>
          <a:prstGeom prst="line">
            <a:avLst/>
          </a:prstGeom>
          <a:noFill/>
          <a:ln w="28575">
            <a:solidFill>
              <a:schemeClr val="hlink"/>
            </a:solidFill>
            <a:prstDash val="dash"/>
            <a:miter lim="800000"/>
            <a:headEnd type="triangle" w="med" len="me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786" name="Rectangle 84"/>
          <p:cNvSpPr>
            <a:spLocks noChangeArrowheads="1"/>
          </p:cNvSpPr>
          <p:nvPr/>
        </p:nvSpPr>
        <p:spPr bwMode="auto">
          <a:xfrm>
            <a:off x="5200650" y="3362325"/>
            <a:ext cx="114300" cy="114300"/>
          </a:xfrm>
          <a:prstGeom prst="rect">
            <a:avLst/>
          </a:prstGeom>
          <a:solidFill>
            <a:schemeClr val="tx2"/>
          </a:solidFill>
          <a:ln w="9525">
            <a:miter lim="800000"/>
            <a:headEnd/>
            <a:tailEnd/>
          </a:ln>
          <a:scene3d>
            <a:camera prst="legacyPerspectiveFront">
              <a:rot lat="1500000" lon="20099989" rev="0"/>
            </a:camera>
            <a:lightRig rig="legacyFlat4" dir="t"/>
          </a:scene3d>
          <a:sp3d extrusionH="163500" prstMaterial="legacyMatte">
            <a:bevelT w="13500" h="13500" prst="angle"/>
            <a:bevelB w="13500" h="13500" prst="angle"/>
            <a:extrusionClr>
              <a:schemeClr val="tx2"/>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2787" name="Line 85"/>
          <p:cNvSpPr>
            <a:spLocks noChangeShapeType="1"/>
          </p:cNvSpPr>
          <p:nvPr/>
        </p:nvSpPr>
        <p:spPr bwMode="auto">
          <a:xfrm flipH="1">
            <a:off x="4781550" y="3419475"/>
            <a:ext cx="476250" cy="981075"/>
          </a:xfrm>
          <a:prstGeom prst="line">
            <a:avLst/>
          </a:prstGeom>
          <a:noFill/>
          <a:ln w="28575">
            <a:solidFill>
              <a:schemeClr val="tx2"/>
            </a:solidFill>
            <a:prstDash val="dash"/>
            <a:miter lim="800000"/>
            <a:headEnd/>
            <a:tailEnd type="triangle" w="med" len="me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788" name="Line 86"/>
          <p:cNvSpPr>
            <a:spLocks noChangeShapeType="1"/>
          </p:cNvSpPr>
          <p:nvPr/>
        </p:nvSpPr>
        <p:spPr bwMode="auto">
          <a:xfrm>
            <a:off x="5257800" y="3476625"/>
            <a:ext cx="171450" cy="800100"/>
          </a:xfrm>
          <a:prstGeom prst="line">
            <a:avLst/>
          </a:prstGeom>
          <a:noFill/>
          <a:ln w="28575">
            <a:solidFill>
              <a:schemeClr val="tx2"/>
            </a:solidFill>
            <a:prstDash val="dash"/>
            <a:miter lim="800000"/>
            <a:headEnd/>
            <a:tailEnd type="triangle" w="med" len="me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789" name="Line 87"/>
          <p:cNvSpPr>
            <a:spLocks noChangeShapeType="1"/>
          </p:cNvSpPr>
          <p:nvPr/>
        </p:nvSpPr>
        <p:spPr bwMode="auto">
          <a:xfrm>
            <a:off x="5257800" y="3419475"/>
            <a:ext cx="742950" cy="628650"/>
          </a:xfrm>
          <a:prstGeom prst="line">
            <a:avLst/>
          </a:prstGeom>
          <a:noFill/>
          <a:ln w="28575">
            <a:solidFill>
              <a:schemeClr val="tx2"/>
            </a:solidFill>
            <a:prstDash val="dash"/>
            <a:miter lim="800000"/>
            <a:headEnd/>
            <a:tailEnd type="triangle" w="med" len="me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2790" name="Rectangle 88"/>
          <p:cNvSpPr>
            <a:spLocks noChangeArrowheads="1"/>
          </p:cNvSpPr>
          <p:nvPr/>
        </p:nvSpPr>
        <p:spPr bwMode="auto">
          <a:xfrm>
            <a:off x="6115050" y="4162425"/>
            <a:ext cx="66675" cy="85725"/>
          </a:xfrm>
          <a:prstGeom prst="rect">
            <a:avLst/>
          </a:prstGeom>
          <a:solidFill>
            <a:schemeClr val="tx2"/>
          </a:solidFill>
          <a:ln w="9525">
            <a:miter lim="800000"/>
            <a:headEnd/>
            <a:tailEnd/>
          </a:ln>
          <a:scene3d>
            <a:camera prst="legacyPerspectiveFront">
              <a:rot lat="2400000" lon="18300000" rev="0"/>
            </a:camera>
            <a:lightRig rig="legacyFlat4" dir="t"/>
          </a:scene3d>
          <a:sp3d prstMaterial="legacyMatte">
            <a:bevelT w="13500" h="13500" prst="angle"/>
            <a:bevelB w="13500" h="13500" prst="angle"/>
            <a:extrusionClr>
              <a:schemeClr val="tx2"/>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2791" name="Rectangle 89"/>
          <p:cNvSpPr>
            <a:spLocks noChangeArrowheads="1"/>
          </p:cNvSpPr>
          <p:nvPr/>
        </p:nvSpPr>
        <p:spPr bwMode="auto">
          <a:xfrm>
            <a:off x="5410200" y="4405313"/>
            <a:ext cx="66675" cy="83344"/>
          </a:xfrm>
          <a:prstGeom prst="rect">
            <a:avLst/>
          </a:prstGeom>
          <a:solidFill>
            <a:schemeClr val="tx2"/>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tx2"/>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2792" name="Rectangle 90"/>
          <p:cNvSpPr>
            <a:spLocks noChangeArrowheads="1"/>
          </p:cNvSpPr>
          <p:nvPr/>
        </p:nvSpPr>
        <p:spPr bwMode="auto">
          <a:xfrm>
            <a:off x="5314950" y="4448175"/>
            <a:ext cx="66675" cy="83344"/>
          </a:xfrm>
          <a:prstGeom prst="rect">
            <a:avLst/>
          </a:prstGeom>
          <a:solidFill>
            <a:schemeClr val="hlink"/>
          </a:solidFill>
          <a:ln w="9525">
            <a:miter lim="800000"/>
            <a:headEnd/>
            <a:tailEnd/>
          </a:ln>
          <a:scene3d>
            <a:camera prst="legacyPerspectiveFront">
              <a:rot lat="2700000" lon="20099989" rev="0"/>
            </a:camera>
            <a:lightRig rig="legacyFlat4" dir="t"/>
          </a:scene3d>
          <a:sp3d prstMaterial="legacyMatte">
            <a:bevelT w="13500" h="13500" prst="angle"/>
            <a:bevelB w="13500" h="13500" prst="angle"/>
            <a:extrusionClr>
              <a:schemeClr val="hlink"/>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2793" name="Rectangle 91"/>
          <p:cNvSpPr>
            <a:spLocks noChangeArrowheads="1"/>
          </p:cNvSpPr>
          <p:nvPr/>
        </p:nvSpPr>
        <p:spPr bwMode="auto">
          <a:xfrm>
            <a:off x="4514850" y="4505325"/>
            <a:ext cx="55960" cy="66675"/>
          </a:xfrm>
          <a:prstGeom prst="rect">
            <a:avLst/>
          </a:prstGeom>
          <a:solidFill>
            <a:schemeClr val="hlink"/>
          </a:solidFill>
          <a:ln w="9525">
            <a:miter lim="800000"/>
            <a:headEnd/>
            <a:tailEnd/>
          </a:ln>
          <a:scene3d>
            <a:camera prst="legacyPerspectiveFront">
              <a:rot lat="2400000" lon="1200000" rev="0"/>
            </a:camera>
            <a:lightRig rig="legacyFlat4" dir="t"/>
          </a:scene3d>
          <a:sp3d prstMaterial="legacyMatte">
            <a:bevelT w="13500" h="13500" prst="angle"/>
            <a:bevelB w="13500" h="13500" prst="angle"/>
            <a:extrusionClr>
              <a:schemeClr val="hlink"/>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Space Carving</a:t>
            </a:r>
          </a:p>
        </p:txBody>
      </p:sp>
      <p:sp>
        <p:nvSpPr>
          <p:cNvPr id="34819" name="Rectangle 3"/>
          <p:cNvSpPr>
            <a:spLocks noGrp="1" noChangeArrowheads="1"/>
          </p:cNvSpPr>
          <p:nvPr>
            <p:ph type="body" idx="1"/>
          </p:nvPr>
        </p:nvSpPr>
        <p:spPr>
          <a:xfrm>
            <a:off x="1657350" y="3486150"/>
            <a:ext cx="5943600" cy="400050"/>
          </a:xfrm>
        </p:spPr>
        <p:txBody>
          <a:bodyPr/>
          <a:lstStyle/>
          <a:p>
            <a:pPr marL="0" indent="0"/>
            <a:r>
              <a:rPr lang="en-US" dirty="0"/>
              <a:t>Space Carving Algorithm</a:t>
            </a:r>
          </a:p>
        </p:txBody>
      </p:sp>
      <p:sp>
        <p:nvSpPr>
          <p:cNvPr id="34820" name="Freeform 4"/>
          <p:cNvSpPr>
            <a:spLocks/>
          </p:cNvSpPr>
          <p:nvPr/>
        </p:nvSpPr>
        <p:spPr bwMode="auto">
          <a:xfrm>
            <a:off x="2432447" y="2193131"/>
            <a:ext cx="742950" cy="1143000"/>
          </a:xfrm>
          <a:custGeom>
            <a:avLst/>
            <a:gdLst>
              <a:gd name="T0" fmla="*/ 2147483647 w 624"/>
              <a:gd name="T1" fmla="*/ 2147483647 h 960"/>
              <a:gd name="T2" fmla="*/ 2147483647 w 624"/>
              <a:gd name="T3" fmla="*/ 2147483647 h 960"/>
              <a:gd name="T4" fmla="*/ 0 w 624"/>
              <a:gd name="T5" fmla="*/ 0 h 960"/>
              <a:gd name="T6" fmla="*/ 0 w 624"/>
              <a:gd name="T7" fmla="*/ 2147483647 h 960"/>
              <a:gd name="T8" fmla="*/ 2147483647 w 624"/>
              <a:gd name="T9" fmla="*/ 2147483647 h 960"/>
              <a:gd name="T10" fmla="*/ 0 60000 65536"/>
              <a:gd name="T11" fmla="*/ 0 60000 65536"/>
              <a:gd name="T12" fmla="*/ 0 60000 65536"/>
              <a:gd name="T13" fmla="*/ 0 60000 65536"/>
              <a:gd name="T14" fmla="*/ 0 60000 65536"/>
              <a:gd name="T15" fmla="*/ 0 w 624"/>
              <a:gd name="T16" fmla="*/ 0 h 960"/>
              <a:gd name="T17" fmla="*/ 624 w 624"/>
              <a:gd name="T18" fmla="*/ 960 h 960"/>
            </a:gdLst>
            <a:ahLst/>
            <a:cxnLst>
              <a:cxn ang="T10">
                <a:pos x="T0" y="T1"/>
              </a:cxn>
              <a:cxn ang="T11">
                <a:pos x="T2" y="T3"/>
              </a:cxn>
              <a:cxn ang="T12">
                <a:pos x="T4" y="T5"/>
              </a:cxn>
              <a:cxn ang="T13">
                <a:pos x="T6" y="T7"/>
              </a:cxn>
              <a:cxn ang="T14">
                <a:pos x="T8" y="T9"/>
              </a:cxn>
            </a:cxnLst>
            <a:rect l="T15" t="T16" r="T17" b="T18"/>
            <a:pathLst>
              <a:path w="624" h="960">
                <a:moveTo>
                  <a:pt x="624" y="960"/>
                </a:moveTo>
                <a:lnTo>
                  <a:pt x="624" y="384"/>
                </a:lnTo>
                <a:lnTo>
                  <a:pt x="0" y="0"/>
                </a:lnTo>
                <a:lnTo>
                  <a:pt x="0" y="576"/>
                </a:lnTo>
                <a:lnTo>
                  <a:pt x="624" y="960"/>
                </a:lnTo>
                <a:close/>
              </a:path>
            </a:pathLst>
          </a:custGeom>
          <a:noFill/>
          <a:ln w="19050">
            <a:solidFill>
              <a:schemeClr val="bg2"/>
            </a:solidFill>
            <a:round/>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4821" name="Freeform 5"/>
          <p:cNvSpPr>
            <a:spLocks/>
          </p:cNvSpPr>
          <p:nvPr/>
        </p:nvSpPr>
        <p:spPr bwMode="auto">
          <a:xfrm flipH="1">
            <a:off x="5975747" y="2307431"/>
            <a:ext cx="742950" cy="1143000"/>
          </a:xfrm>
          <a:custGeom>
            <a:avLst/>
            <a:gdLst>
              <a:gd name="T0" fmla="*/ 2147483647 w 624"/>
              <a:gd name="T1" fmla="*/ 2147483647 h 960"/>
              <a:gd name="T2" fmla="*/ 2147483647 w 624"/>
              <a:gd name="T3" fmla="*/ 2147483647 h 960"/>
              <a:gd name="T4" fmla="*/ 0 w 624"/>
              <a:gd name="T5" fmla="*/ 0 h 960"/>
              <a:gd name="T6" fmla="*/ 0 w 624"/>
              <a:gd name="T7" fmla="*/ 2147483647 h 960"/>
              <a:gd name="T8" fmla="*/ 2147483647 w 624"/>
              <a:gd name="T9" fmla="*/ 2147483647 h 960"/>
              <a:gd name="T10" fmla="*/ 0 60000 65536"/>
              <a:gd name="T11" fmla="*/ 0 60000 65536"/>
              <a:gd name="T12" fmla="*/ 0 60000 65536"/>
              <a:gd name="T13" fmla="*/ 0 60000 65536"/>
              <a:gd name="T14" fmla="*/ 0 60000 65536"/>
              <a:gd name="T15" fmla="*/ 0 w 624"/>
              <a:gd name="T16" fmla="*/ 0 h 960"/>
              <a:gd name="T17" fmla="*/ 624 w 624"/>
              <a:gd name="T18" fmla="*/ 960 h 960"/>
            </a:gdLst>
            <a:ahLst/>
            <a:cxnLst>
              <a:cxn ang="T10">
                <a:pos x="T0" y="T1"/>
              </a:cxn>
              <a:cxn ang="T11">
                <a:pos x="T2" y="T3"/>
              </a:cxn>
              <a:cxn ang="T12">
                <a:pos x="T4" y="T5"/>
              </a:cxn>
              <a:cxn ang="T13">
                <a:pos x="T6" y="T7"/>
              </a:cxn>
              <a:cxn ang="T14">
                <a:pos x="T8" y="T9"/>
              </a:cxn>
            </a:cxnLst>
            <a:rect l="T15" t="T16" r="T17" b="T18"/>
            <a:pathLst>
              <a:path w="624" h="960">
                <a:moveTo>
                  <a:pt x="624" y="960"/>
                </a:moveTo>
                <a:lnTo>
                  <a:pt x="624" y="384"/>
                </a:lnTo>
                <a:lnTo>
                  <a:pt x="0" y="0"/>
                </a:lnTo>
                <a:lnTo>
                  <a:pt x="0" y="576"/>
                </a:lnTo>
                <a:lnTo>
                  <a:pt x="624" y="960"/>
                </a:lnTo>
                <a:close/>
              </a:path>
            </a:pathLst>
          </a:custGeom>
          <a:noFill/>
          <a:ln w="19050">
            <a:solidFill>
              <a:schemeClr val="bg2"/>
            </a:solidFill>
            <a:round/>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4822" name="Text Box 6"/>
          <p:cNvSpPr txBox="1">
            <a:spLocks noChangeArrowheads="1"/>
          </p:cNvSpPr>
          <p:nvPr/>
        </p:nvSpPr>
        <p:spPr bwMode="auto">
          <a:xfrm>
            <a:off x="1458926" y="2518515"/>
            <a:ext cx="880369" cy="323165"/>
          </a:xfrm>
          <a:prstGeom prst="rect">
            <a:avLst/>
          </a:prstGeom>
          <a:noFill/>
          <a:ln w="12700">
            <a:noFill/>
            <a:miter lim="800000"/>
            <a:headEnd/>
            <a:tailEnd/>
          </a:ln>
        </p:spPr>
        <p:txBody>
          <a:bodyPr wrap="none" anchor="ctr">
            <a:spAutoFit/>
          </a:bodyPr>
          <a:lstStyle/>
          <a:p>
            <a:pPr defTabSz="685800" eaLnBrk="0" fontAlgn="base">
              <a:spcBef>
                <a:spcPct val="50000"/>
              </a:spcBef>
              <a:spcAft>
                <a:spcPct val="0"/>
              </a:spcAft>
              <a:defRPr/>
            </a:pPr>
            <a:r>
              <a:rPr lang="en-US" sz="1500">
                <a:latin typeface="Arial" charset="0"/>
              </a:rPr>
              <a:t>Image 1</a:t>
            </a:r>
            <a:endParaRPr lang="en-US">
              <a:latin typeface="Times New Roman" pitchFamily="18" charset="0"/>
            </a:endParaRPr>
          </a:p>
        </p:txBody>
      </p:sp>
      <p:sp>
        <p:nvSpPr>
          <p:cNvPr id="34823" name="Text Box 7"/>
          <p:cNvSpPr txBox="1">
            <a:spLocks noChangeArrowheads="1"/>
          </p:cNvSpPr>
          <p:nvPr/>
        </p:nvSpPr>
        <p:spPr bwMode="auto">
          <a:xfrm>
            <a:off x="6869269" y="2525659"/>
            <a:ext cx="912429" cy="323165"/>
          </a:xfrm>
          <a:prstGeom prst="rect">
            <a:avLst/>
          </a:prstGeom>
          <a:noFill/>
          <a:ln w="12700">
            <a:noFill/>
            <a:miter lim="800000"/>
            <a:headEnd/>
            <a:tailEnd/>
          </a:ln>
        </p:spPr>
        <p:txBody>
          <a:bodyPr wrap="none" anchor="ctr">
            <a:spAutoFit/>
          </a:bodyPr>
          <a:lstStyle/>
          <a:p>
            <a:pPr defTabSz="685800" eaLnBrk="0" fontAlgn="base">
              <a:spcBef>
                <a:spcPct val="50000"/>
              </a:spcBef>
              <a:spcAft>
                <a:spcPct val="0"/>
              </a:spcAft>
              <a:defRPr/>
            </a:pPr>
            <a:r>
              <a:rPr lang="en-US" sz="1500">
                <a:latin typeface="Arial" charset="0"/>
              </a:rPr>
              <a:t>Image N</a:t>
            </a:r>
            <a:endParaRPr lang="en-US">
              <a:latin typeface="Times New Roman" pitchFamily="18" charset="0"/>
            </a:endParaRPr>
          </a:p>
        </p:txBody>
      </p:sp>
      <p:sp>
        <p:nvSpPr>
          <p:cNvPr id="34824" name="Text Box 8"/>
          <p:cNvSpPr txBox="1">
            <a:spLocks noChangeArrowheads="1"/>
          </p:cNvSpPr>
          <p:nvPr/>
        </p:nvSpPr>
        <p:spPr bwMode="auto">
          <a:xfrm>
            <a:off x="4304643" y="2876432"/>
            <a:ext cx="607859" cy="369332"/>
          </a:xfrm>
          <a:prstGeom prst="rect">
            <a:avLst/>
          </a:prstGeom>
          <a:noFill/>
          <a:ln w="12700">
            <a:noFill/>
            <a:miter lim="800000"/>
            <a:headEnd/>
            <a:tailEnd/>
          </a:ln>
        </p:spPr>
        <p:txBody>
          <a:bodyPr wrap="none" anchor="ctr">
            <a:spAutoFit/>
          </a:bodyPr>
          <a:lstStyle/>
          <a:p>
            <a:pPr defTabSz="685800" eaLnBrk="0" fontAlgn="base">
              <a:spcBef>
                <a:spcPct val="50000"/>
              </a:spcBef>
              <a:spcAft>
                <a:spcPct val="0"/>
              </a:spcAft>
              <a:defRPr/>
            </a:pPr>
            <a:r>
              <a:rPr lang="en-US">
                <a:latin typeface="Arial" charset="0"/>
              </a:rPr>
              <a:t>…...</a:t>
            </a:r>
            <a:endParaRPr lang="en-US">
              <a:latin typeface="Times New Roman" pitchFamily="18" charset="0"/>
            </a:endParaRPr>
          </a:p>
        </p:txBody>
      </p:sp>
      <p:grpSp>
        <p:nvGrpSpPr>
          <p:cNvPr id="2" name="Group 9"/>
          <p:cNvGrpSpPr>
            <a:grpSpLocks/>
          </p:cNvGrpSpPr>
          <p:nvPr/>
        </p:nvGrpSpPr>
        <p:grpSpPr bwMode="auto">
          <a:xfrm>
            <a:off x="1657350" y="1828800"/>
            <a:ext cx="5943600" cy="2514600"/>
            <a:chOff x="432" y="960"/>
            <a:chExt cx="4992" cy="2112"/>
          </a:xfrm>
        </p:grpSpPr>
        <p:grpSp>
          <p:nvGrpSpPr>
            <p:cNvPr id="34893" name="Group 10"/>
            <p:cNvGrpSpPr>
              <a:grpSpLocks/>
            </p:cNvGrpSpPr>
            <p:nvPr/>
          </p:nvGrpSpPr>
          <p:grpSpPr bwMode="auto">
            <a:xfrm>
              <a:off x="2431" y="960"/>
              <a:ext cx="905" cy="807"/>
              <a:chOff x="2431" y="960"/>
              <a:chExt cx="905" cy="807"/>
            </a:xfrm>
          </p:grpSpPr>
          <p:sp>
            <p:nvSpPr>
              <p:cNvPr id="34895" name="Rectangle 11"/>
              <p:cNvSpPr>
                <a:spLocks noChangeArrowheads="1"/>
              </p:cNvSpPr>
              <p:nvPr/>
            </p:nvSpPr>
            <p:spPr bwMode="auto">
              <a:xfrm>
                <a:off x="2682"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96" name="Rectangle 12"/>
              <p:cNvSpPr>
                <a:spLocks noChangeArrowheads="1"/>
              </p:cNvSpPr>
              <p:nvPr/>
            </p:nvSpPr>
            <p:spPr bwMode="auto">
              <a:xfrm>
                <a:off x="2598"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97" name="Rectangle 13"/>
              <p:cNvSpPr>
                <a:spLocks noChangeArrowheads="1"/>
              </p:cNvSpPr>
              <p:nvPr/>
            </p:nvSpPr>
            <p:spPr bwMode="auto">
              <a:xfrm>
                <a:off x="2682"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98" name="Rectangle 14"/>
              <p:cNvSpPr>
                <a:spLocks noChangeArrowheads="1"/>
              </p:cNvSpPr>
              <p:nvPr/>
            </p:nvSpPr>
            <p:spPr bwMode="auto">
              <a:xfrm>
                <a:off x="2598"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99" name="Rectangle 15"/>
              <p:cNvSpPr>
                <a:spLocks noChangeArrowheads="1"/>
              </p:cNvSpPr>
              <p:nvPr/>
            </p:nvSpPr>
            <p:spPr bwMode="auto">
              <a:xfrm>
                <a:off x="2515"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00" name="Rectangle 16"/>
              <p:cNvSpPr>
                <a:spLocks noChangeArrowheads="1"/>
              </p:cNvSpPr>
              <p:nvPr/>
            </p:nvSpPr>
            <p:spPr bwMode="auto">
              <a:xfrm>
                <a:off x="2682"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01" name="Rectangle 17"/>
              <p:cNvSpPr>
                <a:spLocks noChangeArrowheads="1"/>
              </p:cNvSpPr>
              <p:nvPr/>
            </p:nvSpPr>
            <p:spPr bwMode="auto">
              <a:xfrm>
                <a:off x="2598"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02" name="Rectangle 18"/>
              <p:cNvSpPr>
                <a:spLocks noChangeArrowheads="1"/>
              </p:cNvSpPr>
              <p:nvPr/>
            </p:nvSpPr>
            <p:spPr bwMode="auto">
              <a:xfrm>
                <a:off x="2515"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03" name="Rectangle 19"/>
              <p:cNvSpPr>
                <a:spLocks noChangeArrowheads="1"/>
              </p:cNvSpPr>
              <p:nvPr/>
            </p:nvSpPr>
            <p:spPr bwMode="auto">
              <a:xfrm>
                <a:off x="2431"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04" name="Rectangle 20"/>
              <p:cNvSpPr>
                <a:spLocks noChangeArrowheads="1"/>
              </p:cNvSpPr>
              <p:nvPr/>
            </p:nvSpPr>
            <p:spPr bwMode="auto">
              <a:xfrm>
                <a:off x="2598"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05" name="Rectangle 21"/>
              <p:cNvSpPr>
                <a:spLocks noChangeArrowheads="1"/>
              </p:cNvSpPr>
              <p:nvPr/>
            </p:nvSpPr>
            <p:spPr bwMode="auto">
              <a:xfrm>
                <a:off x="2515"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06" name="Rectangle 22"/>
              <p:cNvSpPr>
                <a:spLocks noChangeArrowheads="1"/>
              </p:cNvSpPr>
              <p:nvPr/>
            </p:nvSpPr>
            <p:spPr bwMode="auto">
              <a:xfrm>
                <a:off x="2431" y="1212"/>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07" name="Rectangle 23"/>
              <p:cNvSpPr>
                <a:spLocks noChangeArrowheads="1"/>
              </p:cNvSpPr>
              <p:nvPr/>
            </p:nvSpPr>
            <p:spPr bwMode="auto">
              <a:xfrm>
                <a:off x="2846" y="1439"/>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08" name="Rectangle 24"/>
              <p:cNvSpPr>
                <a:spLocks noChangeArrowheads="1"/>
              </p:cNvSpPr>
              <p:nvPr/>
            </p:nvSpPr>
            <p:spPr bwMode="auto">
              <a:xfrm>
                <a:off x="2763"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09" name="Rectangle 25"/>
              <p:cNvSpPr>
                <a:spLocks noChangeArrowheads="1"/>
              </p:cNvSpPr>
              <p:nvPr/>
            </p:nvSpPr>
            <p:spPr bwMode="auto">
              <a:xfrm>
                <a:off x="2679" y="1607"/>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10" name="Rectangle 26"/>
              <p:cNvSpPr>
                <a:spLocks noChangeArrowheads="1"/>
              </p:cNvSpPr>
              <p:nvPr/>
            </p:nvSpPr>
            <p:spPr bwMode="auto">
              <a:xfrm>
                <a:off x="2846" y="127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11" name="Rectangle 27"/>
              <p:cNvSpPr>
                <a:spLocks noChangeArrowheads="1"/>
              </p:cNvSpPr>
              <p:nvPr/>
            </p:nvSpPr>
            <p:spPr bwMode="auto">
              <a:xfrm>
                <a:off x="2763"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12" name="Rectangle 28"/>
              <p:cNvSpPr>
                <a:spLocks noChangeArrowheads="1"/>
              </p:cNvSpPr>
              <p:nvPr/>
            </p:nvSpPr>
            <p:spPr bwMode="auto">
              <a:xfrm>
                <a:off x="2679" y="1446"/>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13" name="Rectangle 29"/>
              <p:cNvSpPr>
                <a:spLocks noChangeArrowheads="1"/>
              </p:cNvSpPr>
              <p:nvPr/>
            </p:nvSpPr>
            <p:spPr bwMode="auto">
              <a:xfrm>
                <a:off x="2596"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14" name="Rectangle 30"/>
              <p:cNvSpPr>
                <a:spLocks noChangeArrowheads="1"/>
              </p:cNvSpPr>
              <p:nvPr/>
            </p:nvSpPr>
            <p:spPr bwMode="auto">
              <a:xfrm>
                <a:off x="2846" y="1120"/>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15" name="Rectangle 31"/>
              <p:cNvSpPr>
                <a:spLocks noChangeArrowheads="1"/>
              </p:cNvSpPr>
              <p:nvPr/>
            </p:nvSpPr>
            <p:spPr bwMode="auto">
              <a:xfrm>
                <a:off x="2763"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16" name="Rectangle 32"/>
              <p:cNvSpPr>
                <a:spLocks noChangeArrowheads="1"/>
              </p:cNvSpPr>
              <p:nvPr/>
            </p:nvSpPr>
            <p:spPr bwMode="auto">
              <a:xfrm>
                <a:off x="2679" y="128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17" name="Rectangle 33"/>
              <p:cNvSpPr>
                <a:spLocks noChangeArrowheads="1"/>
              </p:cNvSpPr>
              <p:nvPr/>
            </p:nvSpPr>
            <p:spPr bwMode="auto">
              <a:xfrm>
                <a:off x="2596"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18" name="Rectangle 34"/>
              <p:cNvSpPr>
                <a:spLocks noChangeArrowheads="1"/>
              </p:cNvSpPr>
              <p:nvPr/>
            </p:nvSpPr>
            <p:spPr bwMode="auto">
              <a:xfrm>
                <a:off x="2846" y="960"/>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19" name="Rectangle 35"/>
              <p:cNvSpPr>
                <a:spLocks noChangeArrowheads="1"/>
              </p:cNvSpPr>
              <p:nvPr/>
            </p:nvSpPr>
            <p:spPr bwMode="auto">
              <a:xfrm>
                <a:off x="2763"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20" name="Rectangle 36"/>
              <p:cNvSpPr>
                <a:spLocks noChangeArrowheads="1"/>
              </p:cNvSpPr>
              <p:nvPr/>
            </p:nvSpPr>
            <p:spPr bwMode="auto">
              <a:xfrm>
                <a:off x="2679" y="1128"/>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21" name="Rectangle 37"/>
              <p:cNvSpPr>
                <a:spLocks noChangeArrowheads="1"/>
              </p:cNvSpPr>
              <p:nvPr/>
            </p:nvSpPr>
            <p:spPr bwMode="auto">
              <a:xfrm>
                <a:off x="3011"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22" name="Rectangle 38"/>
              <p:cNvSpPr>
                <a:spLocks noChangeArrowheads="1"/>
              </p:cNvSpPr>
              <p:nvPr/>
            </p:nvSpPr>
            <p:spPr bwMode="auto">
              <a:xfrm>
                <a:off x="2927" y="1523"/>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23" name="Rectangle 39"/>
              <p:cNvSpPr>
                <a:spLocks noChangeArrowheads="1"/>
              </p:cNvSpPr>
              <p:nvPr/>
            </p:nvSpPr>
            <p:spPr bwMode="auto">
              <a:xfrm>
                <a:off x="2844"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24" name="Rectangle 40"/>
              <p:cNvSpPr>
                <a:spLocks noChangeArrowheads="1"/>
              </p:cNvSpPr>
              <p:nvPr/>
            </p:nvSpPr>
            <p:spPr bwMode="auto">
              <a:xfrm>
                <a:off x="3011"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25" name="Rectangle 41"/>
              <p:cNvSpPr>
                <a:spLocks noChangeArrowheads="1"/>
              </p:cNvSpPr>
              <p:nvPr/>
            </p:nvSpPr>
            <p:spPr bwMode="auto">
              <a:xfrm>
                <a:off x="2927" y="1362"/>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26" name="Rectangle 42"/>
              <p:cNvSpPr>
                <a:spLocks noChangeArrowheads="1"/>
              </p:cNvSpPr>
              <p:nvPr/>
            </p:nvSpPr>
            <p:spPr bwMode="auto">
              <a:xfrm>
                <a:off x="2844"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27" name="Rectangle 43"/>
              <p:cNvSpPr>
                <a:spLocks noChangeArrowheads="1"/>
              </p:cNvSpPr>
              <p:nvPr/>
            </p:nvSpPr>
            <p:spPr bwMode="auto">
              <a:xfrm>
                <a:off x="3011"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28" name="Rectangle 44"/>
              <p:cNvSpPr>
                <a:spLocks noChangeArrowheads="1"/>
              </p:cNvSpPr>
              <p:nvPr/>
            </p:nvSpPr>
            <p:spPr bwMode="auto">
              <a:xfrm>
                <a:off x="2927" y="1204"/>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29" name="Rectangle 45"/>
              <p:cNvSpPr>
                <a:spLocks noChangeArrowheads="1"/>
              </p:cNvSpPr>
              <p:nvPr/>
            </p:nvSpPr>
            <p:spPr bwMode="auto">
              <a:xfrm>
                <a:off x="2844"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30" name="Rectangle 46"/>
              <p:cNvSpPr>
                <a:spLocks noChangeArrowheads="1"/>
              </p:cNvSpPr>
              <p:nvPr/>
            </p:nvSpPr>
            <p:spPr bwMode="auto">
              <a:xfrm>
                <a:off x="2760" y="1372"/>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31" name="Rectangle 47"/>
              <p:cNvSpPr>
                <a:spLocks noChangeArrowheads="1"/>
              </p:cNvSpPr>
              <p:nvPr/>
            </p:nvSpPr>
            <p:spPr bwMode="auto">
              <a:xfrm>
                <a:off x="3011"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32" name="Rectangle 48"/>
              <p:cNvSpPr>
                <a:spLocks noChangeArrowheads="1"/>
              </p:cNvSpPr>
              <p:nvPr/>
            </p:nvSpPr>
            <p:spPr bwMode="auto">
              <a:xfrm>
                <a:off x="2844"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33" name="Rectangle 49"/>
              <p:cNvSpPr>
                <a:spLocks noChangeArrowheads="1"/>
              </p:cNvSpPr>
              <p:nvPr/>
            </p:nvSpPr>
            <p:spPr bwMode="auto">
              <a:xfrm>
                <a:off x="3176"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34" name="Rectangle 50"/>
              <p:cNvSpPr>
                <a:spLocks noChangeArrowheads="1"/>
              </p:cNvSpPr>
              <p:nvPr/>
            </p:nvSpPr>
            <p:spPr bwMode="auto">
              <a:xfrm>
                <a:off x="3092"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35" name="Rectangle 51"/>
              <p:cNvSpPr>
                <a:spLocks noChangeArrowheads="1"/>
              </p:cNvSpPr>
              <p:nvPr/>
            </p:nvSpPr>
            <p:spPr bwMode="auto">
              <a:xfrm>
                <a:off x="3009"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36" name="Rectangle 52"/>
              <p:cNvSpPr>
                <a:spLocks noChangeArrowheads="1"/>
              </p:cNvSpPr>
              <p:nvPr/>
            </p:nvSpPr>
            <p:spPr bwMode="auto">
              <a:xfrm>
                <a:off x="3092"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37" name="Rectangle 53"/>
              <p:cNvSpPr>
                <a:spLocks noChangeArrowheads="1"/>
              </p:cNvSpPr>
              <p:nvPr/>
            </p:nvSpPr>
            <p:spPr bwMode="auto">
              <a:xfrm>
                <a:off x="3009"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38" name="Rectangle 54"/>
              <p:cNvSpPr>
                <a:spLocks noChangeArrowheads="1"/>
              </p:cNvSpPr>
              <p:nvPr/>
            </p:nvSpPr>
            <p:spPr bwMode="auto">
              <a:xfrm>
                <a:off x="2925"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39" name="Rectangle 55"/>
              <p:cNvSpPr>
                <a:spLocks noChangeArrowheads="1"/>
              </p:cNvSpPr>
              <p:nvPr/>
            </p:nvSpPr>
            <p:spPr bwMode="auto">
              <a:xfrm>
                <a:off x="3176"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40" name="Rectangle 56"/>
              <p:cNvSpPr>
                <a:spLocks noChangeArrowheads="1"/>
              </p:cNvSpPr>
              <p:nvPr/>
            </p:nvSpPr>
            <p:spPr bwMode="auto">
              <a:xfrm>
                <a:off x="3176"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41" name="Rectangle 57"/>
              <p:cNvSpPr>
                <a:spLocks noChangeArrowheads="1"/>
              </p:cNvSpPr>
              <p:nvPr/>
            </p:nvSpPr>
            <p:spPr bwMode="auto">
              <a:xfrm>
                <a:off x="3092"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42" name="Rectangle 58"/>
              <p:cNvSpPr>
                <a:spLocks noChangeArrowheads="1"/>
              </p:cNvSpPr>
              <p:nvPr/>
            </p:nvSpPr>
            <p:spPr bwMode="auto">
              <a:xfrm>
                <a:off x="2925"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943" name="Rectangle 59"/>
              <p:cNvSpPr>
                <a:spLocks noChangeArrowheads="1"/>
              </p:cNvSpPr>
              <p:nvPr/>
            </p:nvSpPr>
            <p:spPr bwMode="auto">
              <a:xfrm>
                <a:off x="2760" y="1212"/>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grpSp>
        <p:sp>
          <p:nvSpPr>
            <p:cNvPr id="34894" name="Rectangle 60"/>
            <p:cNvSpPr>
              <a:spLocks noChangeArrowheads="1"/>
            </p:cNvSpPr>
            <p:nvPr/>
          </p:nvSpPr>
          <p:spPr bwMode="auto">
            <a:xfrm>
              <a:off x="432" y="2784"/>
              <a:ext cx="4992" cy="288"/>
            </a:xfrm>
            <a:prstGeom prst="rect">
              <a:avLst/>
            </a:prstGeom>
            <a:noFill/>
            <a:ln w="9525">
              <a:noFill/>
              <a:miter lim="800000"/>
              <a:headEnd/>
              <a:tailEnd/>
            </a:ln>
          </p:spPr>
          <p:txBody>
            <a:bodyPr/>
            <a:lstStyle/>
            <a:p>
              <a:pPr marL="557213" lvl="1" indent="-214313" defTabSz="685800" eaLnBrk="0" fontAlgn="base">
                <a:spcBef>
                  <a:spcPct val="25000"/>
                </a:spcBef>
                <a:spcAft>
                  <a:spcPct val="0"/>
                </a:spcAft>
                <a:buClr>
                  <a:srgbClr val="000000"/>
                </a:buClr>
                <a:buFontTx/>
                <a:buChar char="•"/>
                <a:defRPr/>
              </a:pPr>
              <a:r>
                <a:rPr lang="en-US" sz="1500">
                  <a:latin typeface="Arial" charset="0"/>
                </a:rPr>
                <a:t>Initialize to a volume V containing the true scene</a:t>
              </a:r>
            </a:p>
          </p:txBody>
        </p:sp>
      </p:grpSp>
      <p:grpSp>
        <p:nvGrpSpPr>
          <p:cNvPr id="4" name="Group 61"/>
          <p:cNvGrpSpPr>
            <a:grpSpLocks/>
          </p:cNvGrpSpPr>
          <p:nvPr/>
        </p:nvGrpSpPr>
        <p:grpSpPr bwMode="auto">
          <a:xfrm>
            <a:off x="1657350" y="4343400"/>
            <a:ext cx="5943600" cy="1143000"/>
            <a:chOff x="432" y="3072"/>
            <a:chExt cx="4992" cy="960"/>
          </a:xfrm>
        </p:grpSpPr>
        <p:sp>
          <p:nvSpPr>
            <p:cNvPr id="34891" name="Rectangle 62"/>
            <p:cNvSpPr>
              <a:spLocks noChangeArrowheads="1"/>
            </p:cNvSpPr>
            <p:nvPr/>
          </p:nvSpPr>
          <p:spPr bwMode="auto">
            <a:xfrm>
              <a:off x="624" y="3072"/>
              <a:ext cx="4416" cy="960"/>
            </a:xfrm>
            <a:prstGeom prst="rect">
              <a:avLst/>
            </a:prstGeom>
            <a:noFill/>
            <a:ln w="28575">
              <a:solidFill>
                <a:schemeClr val="hlink"/>
              </a:solid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4892" name="Rectangle 63"/>
            <p:cNvSpPr>
              <a:spLocks noChangeArrowheads="1"/>
            </p:cNvSpPr>
            <p:nvPr/>
          </p:nvSpPr>
          <p:spPr bwMode="auto">
            <a:xfrm>
              <a:off x="432" y="3744"/>
              <a:ext cx="4992" cy="288"/>
            </a:xfrm>
            <a:prstGeom prst="rect">
              <a:avLst/>
            </a:prstGeom>
            <a:noFill/>
            <a:ln w="9525">
              <a:noFill/>
              <a:miter lim="800000"/>
              <a:headEnd/>
              <a:tailEnd/>
            </a:ln>
          </p:spPr>
          <p:txBody>
            <a:bodyPr/>
            <a:lstStyle/>
            <a:p>
              <a:pPr marL="557213" lvl="1" indent="-214313" defTabSz="685800" eaLnBrk="0" fontAlgn="base">
                <a:spcBef>
                  <a:spcPct val="25000"/>
                </a:spcBef>
                <a:spcAft>
                  <a:spcPct val="0"/>
                </a:spcAft>
                <a:buClr>
                  <a:srgbClr val="000000"/>
                </a:buClr>
                <a:buFontTx/>
                <a:buChar char="•"/>
                <a:defRPr/>
              </a:pPr>
              <a:r>
                <a:rPr lang="en-US" sz="1500">
                  <a:latin typeface="Arial" charset="0"/>
                </a:rPr>
                <a:t>Repeat until convergence</a:t>
              </a:r>
            </a:p>
          </p:txBody>
        </p:sp>
      </p:grpSp>
      <p:grpSp>
        <p:nvGrpSpPr>
          <p:cNvPr id="5" name="Group 64"/>
          <p:cNvGrpSpPr>
            <a:grpSpLocks/>
          </p:cNvGrpSpPr>
          <p:nvPr/>
        </p:nvGrpSpPr>
        <p:grpSpPr bwMode="auto">
          <a:xfrm>
            <a:off x="1657350" y="2314575"/>
            <a:ext cx="5943600" cy="2314575"/>
            <a:chOff x="432" y="1368"/>
            <a:chExt cx="4992" cy="1944"/>
          </a:xfrm>
        </p:grpSpPr>
        <p:sp>
          <p:nvSpPr>
            <p:cNvPr id="34889" name="Rectangle 65"/>
            <p:cNvSpPr>
              <a:spLocks noChangeArrowheads="1"/>
            </p:cNvSpPr>
            <p:nvPr/>
          </p:nvSpPr>
          <p:spPr bwMode="auto">
            <a:xfrm>
              <a:off x="432" y="3024"/>
              <a:ext cx="4992" cy="288"/>
            </a:xfrm>
            <a:prstGeom prst="rect">
              <a:avLst/>
            </a:prstGeom>
            <a:noFill/>
            <a:ln w="9525">
              <a:noFill/>
              <a:miter lim="800000"/>
              <a:headEnd/>
              <a:tailEnd/>
            </a:ln>
          </p:spPr>
          <p:txBody>
            <a:bodyPr/>
            <a:lstStyle/>
            <a:p>
              <a:pPr marL="557213" lvl="1" indent="-214313" defTabSz="685800" eaLnBrk="0" fontAlgn="base">
                <a:spcBef>
                  <a:spcPct val="25000"/>
                </a:spcBef>
                <a:spcAft>
                  <a:spcPct val="0"/>
                </a:spcAft>
                <a:buClr>
                  <a:srgbClr val="000000"/>
                </a:buClr>
                <a:buFontTx/>
                <a:buChar char="•"/>
                <a:defRPr/>
              </a:pPr>
              <a:r>
                <a:rPr lang="en-US" sz="1500" dirty="0">
                  <a:latin typeface="Arial" charset="0"/>
                </a:rPr>
                <a:t>Choose a </a:t>
              </a:r>
              <a:r>
                <a:rPr lang="en-US" sz="1500" dirty="0" err="1">
                  <a:latin typeface="Arial" charset="0"/>
                </a:rPr>
                <a:t>voxel</a:t>
              </a:r>
              <a:r>
                <a:rPr lang="en-US" sz="1500" dirty="0">
                  <a:latin typeface="Arial" charset="0"/>
                </a:rPr>
                <a:t> on the outside of the volume</a:t>
              </a:r>
            </a:p>
          </p:txBody>
        </p:sp>
        <p:sp>
          <p:nvSpPr>
            <p:cNvPr id="34890" name="Rectangle 66"/>
            <p:cNvSpPr>
              <a:spLocks noChangeArrowheads="1"/>
            </p:cNvSpPr>
            <p:nvPr/>
          </p:nvSpPr>
          <p:spPr bwMode="auto">
            <a:xfrm>
              <a:off x="2756" y="1368"/>
              <a:ext cx="164" cy="164"/>
            </a:xfrm>
            <a:prstGeom prst="rect">
              <a:avLst/>
            </a:prstGeom>
            <a:solidFill>
              <a:schemeClr val="hlink"/>
            </a:solidFill>
            <a:ln w="12700">
              <a:noFill/>
              <a:miter lim="800000"/>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grpSp>
      <p:grpSp>
        <p:nvGrpSpPr>
          <p:cNvPr id="6" name="Group 67"/>
          <p:cNvGrpSpPr>
            <a:grpSpLocks/>
          </p:cNvGrpSpPr>
          <p:nvPr/>
        </p:nvGrpSpPr>
        <p:grpSpPr bwMode="auto">
          <a:xfrm>
            <a:off x="1662113" y="1828800"/>
            <a:ext cx="5943600" cy="3371850"/>
            <a:chOff x="436" y="960"/>
            <a:chExt cx="4992" cy="2832"/>
          </a:xfrm>
        </p:grpSpPr>
        <p:sp>
          <p:nvSpPr>
            <p:cNvPr id="34839" name="Rectangle 68"/>
            <p:cNvSpPr>
              <a:spLocks noChangeArrowheads="1"/>
            </p:cNvSpPr>
            <p:nvPr/>
          </p:nvSpPr>
          <p:spPr bwMode="auto">
            <a:xfrm>
              <a:off x="436" y="3504"/>
              <a:ext cx="4992" cy="288"/>
            </a:xfrm>
            <a:prstGeom prst="rect">
              <a:avLst/>
            </a:prstGeom>
            <a:noFill/>
            <a:ln w="9525">
              <a:noFill/>
              <a:miter lim="800000"/>
              <a:headEnd/>
              <a:tailEnd/>
            </a:ln>
          </p:spPr>
          <p:txBody>
            <a:bodyPr/>
            <a:lstStyle/>
            <a:p>
              <a:pPr marL="557213" lvl="1" indent="-214313" defTabSz="685800" eaLnBrk="0" fontAlgn="base">
                <a:spcBef>
                  <a:spcPct val="25000"/>
                </a:spcBef>
                <a:spcAft>
                  <a:spcPct val="0"/>
                </a:spcAft>
                <a:buClr>
                  <a:srgbClr val="000000"/>
                </a:buClr>
                <a:buFontTx/>
                <a:buChar char="•"/>
                <a:defRPr/>
              </a:pPr>
              <a:r>
                <a:rPr lang="en-US" sz="1500">
                  <a:latin typeface="Arial" charset="0"/>
                </a:rPr>
                <a:t>Carve if not photo-consistent</a:t>
              </a:r>
            </a:p>
          </p:txBody>
        </p:sp>
        <p:grpSp>
          <p:nvGrpSpPr>
            <p:cNvPr id="34840" name="Group 69"/>
            <p:cNvGrpSpPr>
              <a:grpSpLocks/>
            </p:cNvGrpSpPr>
            <p:nvPr/>
          </p:nvGrpSpPr>
          <p:grpSpPr bwMode="auto">
            <a:xfrm>
              <a:off x="2430" y="960"/>
              <a:ext cx="905" cy="807"/>
              <a:chOff x="3847" y="960"/>
              <a:chExt cx="905" cy="807"/>
            </a:xfrm>
          </p:grpSpPr>
          <p:sp>
            <p:nvSpPr>
              <p:cNvPr id="34841" name="Rectangle 70"/>
              <p:cNvSpPr>
                <a:spLocks noChangeArrowheads="1"/>
              </p:cNvSpPr>
              <p:nvPr/>
            </p:nvSpPr>
            <p:spPr bwMode="auto">
              <a:xfrm>
                <a:off x="4098"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42" name="Rectangle 71"/>
              <p:cNvSpPr>
                <a:spLocks noChangeArrowheads="1"/>
              </p:cNvSpPr>
              <p:nvPr/>
            </p:nvSpPr>
            <p:spPr bwMode="auto">
              <a:xfrm>
                <a:off x="4014"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43" name="Rectangle 72"/>
              <p:cNvSpPr>
                <a:spLocks noChangeArrowheads="1"/>
              </p:cNvSpPr>
              <p:nvPr/>
            </p:nvSpPr>
            <p:spPr bwMode="auto">
              <a:xfrm>
                <a:off x="4098"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44" name="Rectangle 73"/>
              <p:cNvSpPr>
                <a:spLocks noChangeArrowheads="1"/>
              </p:cNvSpPr>
              <p:nvPr/>
            </p:nvSpPr>
            <p:spPr bwMode="auto">
              <a:xfrm>
                <a:off x="4014"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45" name="Rectangle 74"/>
              <p:cNvSpPr>
                <a:spLocks noChangeArrowheads="1"/>
              </p:cNvSpPr>
              <p:nvPr/>
            </p:nvSpPr>
            <p:spPr bwMode="auto">
              <a:xfrm>
                <a:off x="3931"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46" name="Rectangle 75"/>
              <p:cNvSpPr>
                <a:spLocks noChangeArrowheads="1"/>
              </p:cNvSpPr>
              <p:nvPr/>
            </p:nvSpPr>
            <p:spPr bwMode="auto">
              <a:xfrm>
                <a:off x="4098"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47" name="Rectangle 76"/>
              <p:cNvSpPr>
                <a:spLocks noChangeArrowheads="1"/>
              </p:cNvSpPr>
              <p:nvPr/>
            </p:nvSpPr>
            <p:spPr bwMode="auto">
              <a:xfrm>
                <a:off x="4014"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48" name="Rectangle 77"/>
              <p:cNvSpPr>
                <a:spLocks noChangeArrowheads="1"/>
              </p:cNvSpPr>
              <p:nvPr/>
            </p:nvSpPr>
            <p:spPr bwMode="auto">
              <a:xfrm>
                <a:off x="3931"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49" name="Rectangle 78"/>
              <p:cNvSpPr>
                <a:spLocks noChangeArrowheads="1"/>
              </p:cNvSpPr>
              <p:nvPr/>
            </p:nvSpPr>
            <p:spPr bwMode="auto">
              <a:xfrm>
                <a:off x="3847"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50" name="Rectangle 79"/>
              <p:cNvSpPr>
                <a:spLocks noChangeArrowheads="1"/>
              </p:cNvSpPr>
              <p:nvPr/>
            </p:nvSpPr>
            <p:spPr bwMode="auto">
              <a:xfrm>
                <a:off x="4014"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51" name="Rectangle 80"/>
              <p:cNvSpPr>
                <a:spLocks noChangeArrowheads="1"/>
              </p:cNvSpPr>
              <p:nvPr/>
            </p:nvSpPr>
            <p:spPr bwMode="auto">
              <a:xfrm>
                <a:off x="3931"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52" name="Rectangle 81"/>
              <p:cNvSpPr>
                <a:spLocks noChangeArrowheads="1"/>
              </p:cNvSpPr>
              <p:nvPr/>
            </p:nvSpPr>
            <p:spPr bwMode="auto">
              <a:xfrm>
                <a:off x="3847" y="1212"/>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53" name="Rectangle 82"/>
              <p:cNvSpPr>
                <a:spLocks noChangeArrowheads="1"/>
              </p:cNvSpPr>
              <p:nvPr/>
            </p:nvSpPr>
            <p:spPr bwMode="auto">
              <a:xfrm>
                <a:off x="4262" y="1439"/>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54" name="Rectangle 83"/>
              <p:cNvSpPr>
                <a:spLocks noChangeArrowheads="1"/>
              </p:cNvSpPr>
              <p:nvPr/>
            </p:nvSpPr>
            <p:spPr bwMode="auto">
              <a:xfrm>
                <a:off x="4179"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55" name="Rectangle 84"/>
              <p:cNvSpPr>
                <a:spLocks noChangeArrowheads="1"/>
              </p:cNvSpPr>
              <p:nvPr/>
            </p:nvSpPr>
            <p:spPr bwMode="auto">
              <a:xfrm>
                <a:off x="4095" y="1607"/>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56" name="Rectangle 85"/>
              <p:cNvSpPr>
                <a:spLocks noChangeArrowheads="1"/>
              </p:cNvSpPr>
              <p:nvPr/>
            </p:nvSpPr>
            <p:spPr bwMode="auto">
              <a:xfrm>
                <a:off x="4262" y="127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57" name="Rectangle 86"/>
              <p:cNvSpPr>
                <a:spLocks noChangeArrowheads="1"/>
              </p:cNvSpPr>
              <p:nvPr/>
            </p:nvSpPr>
            <p:spPr bwMode="auto">
              <a:xfrm>
                <a:off x="4179"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58" name="Rectangle 87"/>
              <p:cNvSpPr>
                <a:spLocks noChangeArrowheads="1"/>
              </p:cNvSpPr>
              <p:nvPr/>
            </p:nvSpPr>
            <p:spPr bwMode="auto">
              <a:xfrm>
                <a:off x="4095" y="1446"/>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59" name="Rectangle 88"/>
              <p:cNvSpPr>
                <a:spLocks noChangeArrowheads="1"/>
              </p:cNvSpPr>
              <p:nvPr/>
            </p:nvSpPr>
            <p:spPr bwMode="auto">
              <a:xfrm>
                <a:off x="4012"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60" name="Rectangle 89"/>
              <p:cNvSpPr>
                <a:spLocks noChangeArrowheads="1"/>
              </p:cNvSpPr>
              <p:nvPr/>
            </p:nvSpPr>
            <p:spPr bwMode="auto">
              <a:xfrm>
                <a:off x="4262" y="1120"/>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61" name="Rectangle 90"/>
              <p:cNvSpPr>
                <a:spLocks noChangeArrowheads="1"/>
              </p:cNvSpPr>
              <p:nvPr/>
            </p:nvSpPr>
            <p:spPr bwMode="auto">
              <a:xfrm>
                <a:off x="4179" y="1204"/>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62" name="Rectangle 91"/>
              <p:cNvSpPr>
                <a:spLocks noChangeArrowheads="1"/>
              </p:cNvSpPr>
              <p:nvPr/>
            </p:nvSpPr>
            <p:spPr bwMode="auto">
              <a:xfrm>
                <a:off x="4095" y="1288"/>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63" name="Rectangle 92"/>
              <p:cNvSpPr>
                <a:spLocks noChangeArrowheads="1"/>
              </p:cNvSpPr>
              <p:nvPr/>
            </p:nvSpPr>
            <p:spPr bwMode="auto">
              <a:xfrm>
                <a:off x="4012"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64" name="Rectangle 93"/>
              <p:cNvSpPr>
                <a:spLocks noChangeArrowheads="1"/>
              </p:cNvSpPr>
              <p:nvPr/>
            </p:nvSpPr>
            <p:spPr bwMode="auto">
              <a:xfrm>
                <a:off x="4262" y="960"/>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65" name="Rectangle 94"/>
              <p:cNvSpPr>
                <a:spLocks noChangeArrowheads="1"/>
              </p:cNvSpPr>
              <p:nvPr/>
            </p:nvSpPr>
            <p:spPr bwMode="auto">
              <a:xfrm>
                <a:off x="4179"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66" name="Rectangle 95"/>
              <p:cNvSpPr>
                <a:spLocks noChangeArrowheads="1"/>
              </p:cNvSpPr>
              <p:nvPr/>
            </p:nvSpPr>
            <p:spPr bwMode="auto">
              <a:xfrm>
                <a:off x="4095" y="1128"/>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67" name="Rectangle 96"/>
              <p:cNvSpPr>
                <a:spLocks noChangeArrowheads="1"/>
              </p:cNvSpPr>
              <p:nvPr/>
            </p:nvSpPr>
            <p:spPr bwMode="auto">
              <a:xfrm>
                <a:off x="4427"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68" name="Rectangle 97"/>
              <p:cNvSpPr>
                <a:spLocks noChangeArrowheads="1"/>
              </p:cNvSpPr>
              <p:nvPr/>
            </p:nvSpPr>
            <p:spPr bwMode="auto">
              <a:xfrm>
                <a:off x="4343" y="1523"/>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69" name="Rectangle 98"/>
              <p:cNvSpPr>
                <a:spLocks noChangeArrowheads="1"/>
              </p:cNvSpPr>
              <p:nvPr/>
            </p:nvSpPr>
            <p:spPr bwMode="auto">
              <a:xfrm>
                <a:off x="4260"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70" name="Rectangle 99"/>
              <p:cNvSpPr>
                <a:spLocks noChangeArrowheads="1"/>
              </p:cNvSpPr>
              <p:nvPr/>
            </p:nvSpPr>
            <p:spPr bwMode="auto">
              <a:xfrm>
                <a:off x="4427" y="127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71" name="Rectangle 100"/>
              <p:cNvSpPr>
                <a:spLocks noChangeArrowheads="1"/>
              </p:cNvSpPr>
              <p:nvPr/>
            </p:nvSpPr>
            <p:spPr bwMode="auto">
              <a:xfrm>
                <a:off x="4343" y="1362"/>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72" name="Rectangle 101"/>
              <p:cNvSpPr>
                <a:spLocks noChangeArrowheads="1"/>
              </p:cNvSpPr>
              <p:nvPr/>
            </p:nvSpPr>
            <p:spPr bwMode="auto">
              <a:xfrm>
                <a:off x="4260"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73" name="Rectangle 102"/>
              <p:cNvSpPr>
                <a:spLocks noChangeArrowheads="1"/>
              </p:cNvSpPr>
              <p:nvPr/>
            </p:nvSpPr>
            <p:spPr bwMode="auto">
              <a:xfrm>
                <a:off x="4427"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74" name="Rectangle 103"/>
              <p:cNvSpPr>
                <a:spLocks noChangeArrowheads="1"/>
              </p:cNvSpPr>
              <p:nvPr/>
            </p:nvSpPr>
            <p:spPr bwMode="auto">
              <a:xfrm>
                <a:off x="4343" y="1204"/>
                <a:ext cx="161"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75" name="Rectangle 104"/>
              <p:cNvSpPr>
                <a:spLocks noChangeArrowheads="1"/>
              </p:cNvSpPr>
              <p:nvPr/>
            </p:nvSpPr>
            <p:spPr bwMode="auto">
              <a:xfrm>
                <a:off x="4260" y="1288"/>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76" name="Rectangle 105"/>
              <p:cNvSpPr>
                <a:spLocks noChangeArrowheads="1"/>
              </p:cNvSpPr>
              <p:nvPr/>
            </p:nvSpPr>
            <p:spPr bwMode="auto">
              <a:xfrm>
                <a:off x="4427"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77" name="Rectangle 106"/>
              <p:cNvSpPr>
                <a:spLocks noChangeArrowheads="1"/>
              </p:cNvSpPr>
              <p:nvPr/>
            </p:nvSpPr>
            <p:spPr bwMode="auto">
              <a:xfrm>
                <a:off x="4260" y="1128"/>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78" name="Rectangle 107"/>
              <p:cNvSpPr>
                <a:spLocks noChangeArrowheads="1"/>
              </p:cNvSpPr>
              <p:nvPr/>
            </p:nvSpPr>
            <p:spPr bwMode="auto">
              <a:xfrm>
                <a:off x="4592" y="1439"/>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79" name="Rectangle 108"/>
              <p:cNvSpPr>
                <a:spLocks noChangeArrowheads="1"/>
              </p:cNvSpPr>
              <p:nvPr/>
            </p:nvSpPr>
            <p:spPr bwMode="auto">
              <a:xfrm>
                <a:off x="4508" y="1523"/>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80" name="Rectangle 109"/>
              <p:cNvSpPr>
                <a:spLocks noChangeArrowheads="1"/>
              </p:cNvSpPr>
              <p:nvPr/>
            </p:nvSpPr>
            <p:spPr bwMode="auto">
              <a:xfrm>
                <a:off x="4425" y="1607"/>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81" name="Rectangle 110"/>
              <p:cNvSpPr>
                <a:spLocks noChangeArrowheads="1"/>
              </p:cNvSpPr>
              <p:nvPr/>
            </p:nvSpPr>
            <p:spPr bwMode="auto">
              <a:xfrm>
                <a:off x="4508" y="136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82" name="Rectangle 111"/>
              <p:cNvSpPr>
                <a:spLocks noChangeArrowheads="1"/>
              </p:cNvSpPr>
              <p:nvPr/>
            </p:nvSpPr>
            <p:spPr bwMode="auto">
              <a:xfrm>
                <a:off x="4425" y="1446"/>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83" name="Rectangle 112"/>
              <p:cNvSpPr>
                <a:spLocks noChangeArrowheads="1"/>
              </p:cNvSpPr>
              <p:nvPr/>
            </p:nvSpPr>
            <p:spPr bwMode="auto">
              <a:xfrm>
                <a:off x="4341" y="153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84" name="Rectangle 113"/>
              <p:cNvSpPr>
                <a:spLocks noChangeArrowheads="1"/>
              </p:cNvSpPr>
              <p:nvPr/>
            </p:nvSpPr>
            <p:spPr bwMode="auto">
              <a:xfrm>
                <a:off x="4592" y="1120"/>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85" name="Rectangle 114"/>
              <p:cNvSpPr>
                <a:spLocks noChangeArrowheads="1"/>
              </p:cNvSpPr>
              <p:nvPr/>
            </p:nvSpPr>
            <p:spPr bwMode="auto">
              <a:xfrm>
                <a:off x="4592" y="960"/>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86" name="Rectangle 115"/>
              <p:cNvSpPr>
                <a:spLocks noChangeArrowheads="1"/>
              </p:cNvSpPr>
              <p:nvPr/>
            </p:nvSpPr>
            <p:spPr bwMode="auto">
              <a:xfrm>
                <a:off x="4508" y="1044"/>
                <a:ext cx="160"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87" name="Rectangle 116"/>
              <p:cNvSpPr>
                <a:spLocks noChangeArrowheads="1"/>
              </p:cNvSpPr>
              <p:nvPr/>
            </p:nvSpPr>
            <p:spPr bwMode="auto">
              <a:xfrm>
                <a:off x="4341" y="1372"/>
                <a:ext cx="160" cy="161"/>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sp>
            <p:nvSpPr>
              <p:cNvPr id="34888" name="Rectangle 117"/>
              <p:cNvSpPr>
                <a:spLocks noChangeArrowheads="1"/>
              </p:cNvSpPr>
              <p:nvPr/>
            </p:nvSpPr>
            <p:spPr bwMode="auto">
              <a:xfrm>
                <a:off x="4176" y="1212"/>
                <a:ext cx="161" cy="160"/>
              </a:xfrm>
              <a:prstGeom prst="rect">
                <a:avLst/>
              </a:prstGeom>
              <a:solidFill>
                <a:schemeClr val="tx1"/>
              </a:solidFill>
              <a:ln w="9525">
                <a:miter lim="800000"/>
                <a:headEnd/>
                <a:tailEnd/>
              </a:ln>
              <a:scene3d>
                <a:camera prst="legacyObliqueTopRight"/>
                <a:lightRig rig="legacyFlat3" dir="b"/>
              </a:scene3d>
              <a:sp3d extrusionH="430200" prstMaterial="legacyPlastic">
                <a:bevelT w="13500" h="13500" prst="angle"/>
                <a:bevelB w="13500" h="13500" prst="angle"/>
                <a:extrusionClr>
                  <a:schemeClr val="tx1"/>
                </a:extrusionClr>
              </a:sp3d>
            </p:spPr>
            <p:txBody>
              <a:bodyPr wrap="none" anchor="ctr">
                <a:flatTx/>
              </a:bodyPr>
              <a:lstStyle/>
              <a:p>
                <a:pPr defTabSz="685800" eaLnBrk="0" fontAlgn="base">
                  <a:spcBef>
                    <a:spcPct val="0"/>
                  </a:spcBef>
                  <a:spcAft>
                    <a:spcPct val="0"/>
                  </a:spcAft>
                  <a:defRPr/>
                </a:pPr>
                <a:endParaRPr lang="en-US">
                  <a:solidFill>
                    <a:srgbClr val="FFFFFF"/>
                  </a:solidFill>
                  <a:latin typeface="Arial" charset="0"/>
                </a:endParaRPr>
              </a:p>
            </p:txBody>
          </p:sp>
        </p:grpSp>
      </p:grpSp>
      <p:grpSp>
        <p:nvGrpSpPr>
          <p:cNvPr id="8" name="Group 118"/>
          <p:cNvGrpSpPr>
            <a:grpSpLocks/>
          </p:cNvGrpSpPr>
          <p:nvPr/>
        </p:nvGrpSpPr>
        <p:grpSpPr bwMode="auto">
          <a:xfrm>
            <a:off x="1657350" y="2419350"/>
            <a:ext cx="5943600" cy="2495550"/>
            <a:chOff x="432" y="1456"/>
            <a:chExt cx="4992" cy="2096"/>
          </a:xfrm>
        </p:grpSpPr>
        <p:sp>
          <p:nvSpPr>
            <p:cNvPr id="34831" name="Rectangle 119"/>
            <p:cNvSpPr>
              <a:spLocks noChangeArrowheads="1"/>
            </p:cNvSpPr>
            <p:nvPr/>
          </p:nvSpPr>
          <p:spPr bwMode="auto">
            <a:xfrm>
              <a:off x="432" y="3264"/>
              <a:ext cx="4992" cy="288"/>
            </a:xfrm>
            <a:prstGeom prst="rect">
              <a:avLst/>
            </a:prstGeom>
            <a:noFill/>
            <a:ln w="9525">
              <a:noFill/>
              <a:miter lim="800000"/>
              <a:headEnd/>
              <a:tailEnd/>
            </a:ln>
          </p:spPr>
          <p:txBody>
            <a:bodyPr/>
            <a:lstStyle/>
            <a:p>
              <a:pPr marL="557213" lvl="1" indent="-214313" defTabSz="685800" eaLnBrk="0" fontAlgn="base">
                <a:spcBef>
                  <a:spcPct val="25000"/>
                </a:spcBef>
                <a:spcAft>
                  <a:spcPct val="0"/>
                </a:spcAft>
                <a:buClr>
                  <a:srgbClr val="000000"/>
                </a:buClr>
                <a:buFontTx/>
                <a:buChar char="•"/>
                <a:defRPr/>
              </a:pPr>
              <a:r>
                <a:rPr lang="en-US" sz="1500">
                  <a:latin typeface="Arial" charset="0"/>
                </a:rPr>
                <a:t>Project to visible input images</a:t>
              </a:r>
            </a:p>
          </p:txBody>
        </p:sp>
        <p:grpSp>
          <p:nvGrpSpPr>
            <p:cNvPr id="34832" name="Group 120"/>
            <p:cNvGrpSpPr>
              <a:grpSpLocks/>
            </p:cNvGrpSpPr>
            <p:nvPr/>
          </p:nvGrpSpPr>
          <p:grpSpPr bwMode="auto">
            <a:xfrm>
              <a:off x="489" y="1456"/>
              <a:ext cx="4728" cy="688"/>
              <a:chOff x="489" y="1456"/>
              <a:chExt cx="4728" cy="688"/>
            </a:xfrm>
          </p:grpSpPr>
          <p:grpSp>
            <p:nvGrpSpPr>
              <p:cNvPr id="34833" name="Group 121"/>
              <p:cNvGrpSpPr>
                <a:grpSpLocks/>
              </p:cNvGrpSpPr>
              <p:nvPr/>
            </p:nvGrpSpPr>
            <p:grpSpPr bwMode="auto">
              <a:xfrm>
                <a:off x="489" y="1456"/>
                <a:ext cx="2374" cy="534"/>
                <a:chOff x="504" y="2471"/>
                <a:chExt cx="2374" cy="534"/>
              </a:xfrm>
            </p:grpSpPr>
            <p:sp>
              <p:nvSpPr>
                <p:cNvPr id="34837" name="Line 122"/>
                <p:cNvSpPr>
                  <a:spLocks noChangeShapeType="1"/>
                </p:cNvSpPr>
                <p:nvPr/>
              </p:nvSpPr>
              <p:spPr bwMode="auto">
                <a:xfrm flipH="1">
                  <a:off x="1719" y="2471"/>
                  <a:ext cx="1159" cy="262"/>
                </a:xfrm>
                <a:prstGeom prst="line">
                  <a:avLst/>
                </a:prstGeom>
                <a:noFill/>
                <a:ln w="28575">
                  <a:solidFill>
                    <a:srgbClr val="FF9933"/>
                  </a:solidFill>
                  <a:round/>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4838" name="Line 123"/>
                <p:cNvSpPr>
                  <a:spLocks noChangeShapeType="1"/>
                </p:cNvSpPr>
                <p:nvPr/>
              </p:nvSpPr>
              <p:spPr bwMode="auto">
                <a:xfrm flipH="1">
                  <a:off x="504" y="2805"/>
                  <a:ext cx="903" cy="200"/>
                </a:xfrm>
                <a:prstGeom prst="line">
                  <a:avLst/>
                </a:prstGeom>
                <a:noFill/>
                <a:ln w="28575">
                  <a:solidFill>
                    <a:srgbClr val="FF9933"/>
                  </a:solidFill>
                  <a:round/>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grpSp>
          <p:grpSp>
            <p:nvGrpSpPr>
              <p:cNvPr id="34834" name="Group 124"/>
              <p:cNvGrpSpPr>
                <a:grpSpLocks/>
              </p:cNvGrpSpPr>
              <p:nvPr/>
            </p:nvGrpSpPr>
            <p:grpSpPr bwMode="auto">
              <a:xfrm>
                <a:off x="2857" y="1456"/>
                <a:ext cx="2360" cy="688"/>
                <a:chOff x="2872" y="2471"/>
                <a:chExt cx="2360" cy="688"/>
              </a:xfrm>
            </p:grpSpPr>
            <p:sp>
              <p:nvSpPr>
                <p:cNvPr id="34835" name="Line 125"/>
                <p:cNvSpPr>
                  <a:spLocks noChangeShapeType="1"/>
                </p:cNvSpPr>
                <p:nvPr/>
              </p:nvSpPr>
              <p:spPr bwMode="auto">
                <a:xfrm>
                  <a:off x="2872" y="2471"/>
                  <a:ext cx="1195" cy="349"/>
                </a:xfrm>
                <a:prstGeom prst="line">
                  <a:avLst/>
                </a:prstGeom>
                <a:noFill/>
                <a:ln w="28575">
                  <a:solidFill>
                    <a:srgbClr val="FF9933"/>
                  </a:solidFill>
                  <a:round/>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sp>
              <p:nvSpPr>
                <p:cNvPr id="34836" name="Line 126"/>
                <p:cNvSpPr>
                  <a:spLocks noChangeShapeType="1"/>
                </p:cNvSpPr>
                <p:nvPr/>
              </p:nvSpPr>
              <p:spPr bwMode="auto">
                <a:xfrm>
                  <a:off x="4437" y="2923"/>
                  <a:ext cx="795" cy="236"/>
                </a:xfrm>
                <a:prstGeom prst="line">
                  <a:avLst/>
                </a:prstGeom>
                <a:noFill/>
                <a:ln w="28575">
                  <a:solidFill>
                    <a:srgbClr val="FF9933"/>
                  </a:solidFill>
                  <a:round/>
                  <a:headEnd/>
                  <a:tailEnd/>
                </a:ln>
              </p:spPr>
              <p:txBody>
                <a:bodyPr wrap="none" anchor="ctr"/>
                <a:lstStyle/>
                <a:p>
                  <a:pPr defTabSz="685800" eaLnBrk="0" fontAlgn="base">
                    <a:spcBef>
                      <a:spcPct val="0"/>
                    </a:spcBef>
                    <a:spcAft>
                      <a:spcPct val="0"/>
                    </a:spcAft>
                    <a:defRPr/>
                  </a:pPr>
                  <a:endParaRPr lang="en-US">
                    <a:solidFill>
                      <a:srgbClr val="FFFFFF"/>
                    </a:solidFill>
                    <a:latin typeface="Arial" charset="0"/>
                  </a:endParaRPr>
                </a:p>
              </p:txBody>
            </p:sp>
          </p:grpSp>
        </p:grpSp>
      </p:grpSp>
      <p:sp>
        <p:nvSpPr>
          <p:cNvPr id="34830" name="Rectangle 127"/>
          <p:cNvSpPr>
            <a:spLocks noChangeArrowheads="1"/>
          </p:cNvSpPr>
          <p:nvPr/>
        </p:nvSpPr>
        <p:spPr bwMode="auto">
          <a:xfrm>
            <a:off x="1143000" y="5609608"/>
            <a:ext cx="6858000" cy="300082"/>
          </a:xfrm>
          <a:prstGeom prst="rect">
            <a:avLst/>
          </a:prstGeom>
          <a:noFill/>
          <a:ln w="9525">
            <a:noFill/>
            <a:miter lim="800000"/>
            <a:headEnd/>
            <a:tailEnd/>
          </a:ln>
        </p:spPr>
        <p:txBody>
          <a:bodyPr anchor="ctr">
            <a:spAutoFit/>
          </a:bodyPr>
          <a:lstStyle/>
          <a:p>
            <a:pPr defTabSz="685800" eaLnBrk="0" fontAlgn="base">
              <a:spcBef>
                <a:spcPct val="0"/>
              </a:spcBef>
              <a:spcAft>
                <a:spcPct val="0"/>
              </a:spcAft>
              <a:defRPr/>
            </a:pPr>
            <a:r>
              <a:rPr lang="en-US" sz="1350">
                <a:latin typeface="Arial" charset="0"/>
              </a:rPr>
              <a:t>K. N. Kutulakos and S. M. Seitz, </a:t>
            </a:r>
            <a:r>
              <a:rPr lang="en-US" sz="1350">
                <a:latin typeface="Arial" charset="0"/>
                <a:hlinkClick r:id="rId3"/>
              </a:rPr>
              <a:t>A Theory of Shape by Space Carving</a:t>
            </a:r>
            <a:r>
              <a:rPr lang="en-US" sz="1350">
                <a:latin typeface="Arial" charset="0"/>
              </a:rPr>
              <a:t>, </a:t>
            </a:r>
            <a:r>
              <a:rPr lang="en-US" sz="1350" i="1">
                <a:latin typeface="Arial" charset="0"/>
              </a:rPr>
              <a:t>ICCV</a:t>
            </a:r>
            <a:r>
              <a:rPr lang="en-US" sz="1350">
                <a:latin typeface="Arial" charset="0"/>
              </a:rPr>
              <a:t> 1999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28650" y="766168"/>
            <a:ext cx="7886700" cy="994172"/>
          </a:xfrm>
        </p:spPr>
        <p:txBody>
          <a:bodyPr/>
          <a:lstStyle/>
          <a:p>
            <a:r>
              <a:rPr lang="en-US" dirty="0"/>
              <a:t>Space Carving Results</a:t>
            </a:r>
          </a:p>
        </p:txBody>
      </p:sp>
      <p:pic>
        <p:nvPicPr>
          <p:cNvPr id="35843" name="Picture 3" descr="fviolet1"/>
          <p:cNvPicPr>
            <a:picLocks noChangeAspect="1" noChangeArrowheads="1"/>
          </p:cNvPicPr>
          <p:nvPr/>
        </p:nvPicPr>
        <p:blipFill>
          <a:blip r:embed="rId3" cstate="print"/>
          <a:srcRect/>
          <a:stretch>
            <a:fillRect/>
          </a:stretch>
        </p:blipFill>
        <p:spPr bwMode="auto">
          <a:xfrm>
            <a:off x="2228850" y="1657350"/>
            <a:ext cx="2153841" cy="1776413"/>
          </a:xfrm>
          <a:prstGeom prst="rect">
            <a:avLst/>
          </a:prstGeom>
          <a:noFill/>
          <a:ln w="9525">
            <a:noFill/>
            <a:miter lim="800000"/>
            <a:headEnd/>
            <a:tailEnd/>
          </a:ln>
        </p:spPr>
      </p:pic>
      <p:pic>
        <p:nvPicPr>
          <p:cNvPr id="35844" name="Picture 4" descr="fviolet1"/>
          <p:cNvPicPr>
            <a:picLocks noChangeAspect="1" noChangeArrowheads="1"/>
          </p:cNvPicPr>
          <p:nvPr/>
        </p:nvPicPr>
        <p:blipFill>
          <a:blip r:embed="rId4" cstate="print"/>
          <a:srcRect/>
          <a:stretch>
            <a:fillRect/>
          </a:stretch>
        </p:blipFill>
        <p:spPr bwMode="auto">
          <a:xfrm>
            <a:off x="4968478" y="1657350"/>
            <a:ext cx="2060972" cy="1777604"/>
          </a:xfrm>
          <a:prstGeom prst="rect">
            <a:avLst/>
          </a:prstGeom>
          <a:noFill/>
          <a:ln w="9525">
            <a:noFill/>
            <a:miter lim="800000"/>
            <a:headEnd/>
            <a:tailEnd/>
          </a:ln>
        </p:spPr>
      </p:pic>
      <p:pic>
        <p:nvPicPr>
          <p:cNvPr id="35845" name="Picture 5" descr="violet3"/>
          <p:cNvPicPr>
            <a:picLocks noChangeAspect="1" noChangeArrowheads="1"/>
          </p:cNvPicPr>
          <p:nvPr/>
        </p:nvPicPr>
        <p:blipFill>
          <a:blip r:embed="rId5" cstate="print"/>
          <a:srcRect/>
          <a:stretch>
            <a:fillRect/>
          </a:stretch>
        </p:blipFill>
        <p:spPr bwMode="auto">
          <a:xfrm>
            <a:off x="4782741" y="3829050"/>
            <a:ext cx="2361009" cy="1771650"/>
          </a:xfrm>
          <a:prstGeom prst="rect">
            <a:avLst/>
          </a:prstGeom>
          <a:noFill/>
          <a:ln w="9525">
            <a:noFill/>
            <a:miter lim="800000"/>
            <a:headEnd/>
            <a:tailEnd/>
          </a:ln>
        </p:spPr>
      </p:pic>
      <p:pic>
        <p:nvPicPr>
          <p:cNvPr id="35846" name="Picture 6" descr="violet2"/>
          <p:cNvPicPr>
            <a:picLocks noChangeAspect="1" noChangeArrowheads="1"/>
          </p:cNvPicPr>
          <p:nvPr/>
        </p:nvPicPr>
        <p:blipFill>
          <a:blip r:embed="rId6" cstate="print"/>
          <a:srcRect/>
          <a:stretch>
            <a:fillRect/>
          </a:stretch>
        </p:blipFill>
        <p:spPr bwMode="auto">
          <a:xfrm>
            <a:off x="2228850" y="3862387"/>
            <a:ext cx="2207419" cy="1738313"/>
          </a:xfrm>
          <a:prstGeom prst="rect">
            <a:avLst/>
          </a:prstGeom>
          <a:noFill/>
          <a:ln w="9525">
            <a:noFill/>
            <a:miter lim="800000"/>
            <a:headEnd/>
            <a:tailEnd/>
          </a:ln>
        </p:spPr>
      </p:pic>
      <p:sp>
        <p:nvSpPr>
          <p:cNvPr id="35847" name="Text Box 7"/>
          <p:cNvSpPr txBox="1">
            <a:spLocks noChangeArrowheads="1"/>
          </p:cNvSpPr>
          <p:nvPr/>
        </p:nvSpPr>
        <p:spPr bwMode="auto">
          <a:xfrm>
            <a:off x="2056110" y="3429001"/>
            <a:ext cx="2301784" cy="346249"/>
          </a:xfrm>
          <a:prstGeom prst="rect">
            <a:avLst/>
          </a:prstGeom>
          <a:noFill/>
          <a:ln w="9525">
            <a:noFill/>
            <a:miter lim="800000"/>
            <a:headEnd/>
            <a:tailEnd/>
          </a:ln>
        </p:spPr>
        <p:txBody>
          <a:bodyPr wrap="none">
            <a:spAutoFit/>
          </a:bodyPr>
          <a:lstStyle/>
          <a:p>
            <a:pPr defTabSz="685800" eaLnBrk="0" fontAlgn="base">
              <a:spcBef>
                <a:spcPct val="0"/>
              </a:spcBef>
              <a:spcAft>
                <a:spcPct val="0"/>
              </a:spcAft>
              <a:defRPr/>
            </a:pPr>
            <a:r>
              <a:rPr lang="en-US" sz="1650">
                <a:solidFill>
                  <a:srgbClr val="808080"/>
                </a:solidFill>
                <a:latin typeface="Tahoma" pitchFamily="34" charset="0"/>
              </a:rPr>
              <a:t>Input Image (1 of 45) </a:t>
            </a:r>
            <a:endParaRPr lang="en-US">
              <a:solidFill>
                <a:srgbClr val="808080"/>
              </a:solidFill>
              <a:latin typeface="Times New Roman" pitchFamily="18" charset="0"/>
            </a:endParaRPr>
          </a:p>
        </p:txBody>
      </p:sp>
      <p:sp>
        <p:nvSpPr>
          <p:cNvPr id="35848" name="Text Box 8"/>
          <p:cNvSpPr txBox="1">
            <a:spLocks noChangeArrowheads="1"/>
          </p:cNvSpPr>
          <p:nvPr/>
        </p:nvSpPr>
        <p:spPr bwMode="auto">
          <a:xfrm>
            <a:off x="5142168" y="3429001"/>
            <a:ext cx="1565813" cy="346249"/>
          </a:xfrm>
          <a:prstGeom prst="rect">
            <a:avLst/>
          </a:prstGeom>
          <a:noFill/>
          <a:ln w="9525">
            <a:noFill/>
            <a:miter lim="800000"/>
            <a:headEnd/>
            <a:tailEnd/>
          </a:ln>
        </p:spPr>
        <p:txBody>
          <a:bodyPr wrap="none">
            <a:spAutoFit/>
          </a:bodyPr>
          <a:lstStyle/>
          <a:p>
            <a:pPr defTabSz="685800" eaLnBrk="0" fontAlgn="base">
              <a:spcBef>
                <a:spcPct val="0"/>
              </a:spcBef>
              <a:spcAft>
                <a:spcPct val="0"/>
              </a:spcAft>
              <a:defRPr/>
            </a:pPr>
            <a:r>
              <a:rPr lang="en-US" sz="1650">
                <a:solidFill>
                  <a:srgbClr val="808080"/>
                </a:solidFill>
                <a:latin typeface="Tahoma" pitchFamily="34" charset="0"/>
              </a:rPr>
              <a:t>Reconstruction</a:t>
            </a:r>
            <a:endParaRPr lang="en-US">
              <a:solidFill>
                <a:srgbClr val="808080"/>
              </a:solidFill>
              <a:latin typeface="Times New Roman" pitchFamily="18" charset="0"/>
            </a:endParaRPr>
          </a:p>
        </p:txBody>
      </p:sp>
      <p:sp>
        <p:nvSpPr>
          <p:cNvPr id="35849" name="Text Box 9"/>
          <p:cNvSpPr txBox="1">
            <a:spLocks noChangeArrowheads="1"/>
          </p:cNvSpPr>
          <p:nvPr/>
        </p:nvSpPr>
        <p:spPr bwMode="auto">
          <a:xfrm>
            <a:off x="5150502" y="5600701"/>
            <a:ext cx="1565813" cy="346249"/>
          </a:xfrm>
          <a:prstGeom prst="rect">
            <a:avLst/>
          </a:prstGeom>
          <a:noFill/>
          <a:ln w="9525">
            <a:noFill/>
            <a:miter lim="800000"/>
            <a:headEnd/>
            <a:tailEnd/>
          </a:ln>
        </p:spPr>
        <p:txBody>
          <a:bodyPr wrap="none">
            <a:spAutoFit/>
          </a:bodyPr>
          <a:lstStyle/>
          <a:p>
            <a:pPr defTabSz="685800" eaLnBrk="0" fontAlgn="base">
              <a:spcBef>
                <a:spcPct val="0"/>
              </a:spcBef>
              <a:spcAft>
                <a:spcPct val="0"/>
              </a:spcAft>
              <a:defRPr/>
            </a:pPr>
            <a:r>
              <a:rPr lang="en-US" sz="1650">
                <a:solidFill>
                  <a:srgbClr val="808080"/>
                </a:solidFill>
                <a:latin typeface="Tahoma" pitchFamily="34" charset="0"/>
              </a:rPr>
              <a:t>Reconstruction</a:t>
            </a:r>
            <a:endParaRPr lang="en-US">
              <a:solidFill>
                <a:srgbClr val="808080"/>
              </a:solidFill>
              <a:latin typeface="Times New Roman" pitchFamily="18" charset="0"/>
            </a:endParaRPr>
          </a:p>
        </p:txBody>
      </p:sp>
      <p:sp>
        <p:nvSpPr>
          <p:cNvPr id="35850" name="Text Box 10"/>
          <p:cNvSpPr txBox="1">
            <a:spLocks noChangeArrowheads="1"/>
          </p:cNvSpPr>
          <p:nvPr/>
        </p:nvSpPr>
        <p:spPr bwMode="auto">
          <a:xfrm>
            <a:off x="2543033" y="5600701"/>
            <a:ext cx="1565813" cy="346249"/>
          </a:xfrm>
          <a:prstGeom prst="rect">
            <a:avLst/>
          </a:prstGeom>
          <a:noFill/>
          <a:ln w="9525">
            <a:noFill/>
            <a:miter lim="800000"/>
            <a:headEnd/>
            <a:tailEnd/>
          </a:ln>
        </p:spPr>
        <p:txBody>
          <a:bodyPr wrap="none">
            <a:spAutoFit/>
          </a:bodyPr>
          <a:lstStyle/>
          <a:p>
            <a:pPr defTabSz="685800" eaLnBrk="0" fontAlgn="base">
              <a:spcBef>
                <a:spcPct val="0"/>
              </a:spcBef>
              <a:spcAft>
                <a:spcPct val="0"/>
              </a:spcAft>
              <a:defRPr/>
            </a:pPr>
            <a:r>
              <a:rPr lang="en-US" sz="1650">
                <a:solidFill>
                  <a:srgbClr val="808080"/>
                </a:solidFill>
                <a:latin typeface="Tahoma" pitchFamily="34" charset="0"/>
              </a:rPr>
              <a:t>Reconstruction</a:t>
            </a:r>
            <a:endParaRPr lang="en-US">
              <a:solidFill>
                <a:srgbClr val="808080"/>
              </a:solidFill>
              <a:latin typeface="Times New Roman" pitchFamily="18" charset="0"/>
            </a:endParaRPr>
          </a:p>
        </p:txBody>
      </p:sp>
      <p:sp>
        <p:nvSpPr>
          <p:cNvPr id="35851" name="Text Box 11"/>
          <p:cNvSpPr txBox="1">
            <a:spLocks noChangeArrowheads="1"/>
          </p:cNvSpPr>
          <p:nvPr/>
        </p:nvSpPr>
        <p:spPr bwMode="auto">
          <a:xfrm>
            <a:off x="6972300" y="5737623"/>
            <a:ext cx="1011815" cy="230832"/>
          </a:xfrm>
          <a:prstGeom prst="rect">
            <a:avLst/>
          </a:prstGeom>
          <a:noFill/>
          <a:ln w="9525">
            <a:noFill/>
            <a:miter lim="800000"/>
            <a:headEnd/>
            <a:tailEnd/>
          </a:ln>
        </p:spPr>
        <p:txBody>
          <a:bodyPr wrap="none">
            <a:spAutoFit/>
          </a:bodyPr>
          <a:lstStyle/>
          <a:p>
            <a:pPr defTabSz="685800" eaLnBrk="0" fontAlgn="base">
              <a:spcBef>
                <a:spcPct val="0"/>
              </a:spcBef>
              <a:spcAft>
                <a:spcPct val="0"/>
              </a:spcAft>
              <a:defRPr/>
            </a:pPr>
            <a:r>
              <a:rPr lang="en-US" sz="900" dirty="0">
                <a:latin typeface="Arial" charset="0"/>
              </a:rPr>
              <a:t>Source: S. Seitz</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AC137-7DC3-DB42-A1CE-8C82D0364A5E}"/>
              </a:ext>
            </a:extLst>
          </p:cNvPr>
          <p:cNvSpPr>
            <a:spLocks noGrp="1"/>
          </p:cNvSpPr>
          <p:nvPr>
            <p:ph type="title"/>
          </p:nvPr>
        </p:nvSpPr>
        <p:spPr/>
        <p:txBody>
          <a:bodyPr/>
          <a:lstStyle/>
          <a:p>
            <a:r>
              <a:rPr lang="en-US" dirty="0"/>
              <a:t>Tool for you: COLMAP</a:t>
            </a:r>
          </a:p>
        </p:txBody>
      </p:sp>
      <p:sp>
        <p:nvSpPr>
          <p:cNvPr id="3" name="Content Placeholder 2">
            <a:extLst>
              <a:ext uri="{FF2B5EF4-FFF2-40B4-BE49-F238E27FC236}">
                <a16:creationId xmlns:a16="http://schemas.microsoft.com/office/drawing/2014/main" id="{A42CC675-8F69-0E4E-ACFB-5DCEE698B444}"/>
              </a:ext>
            </a:extLst>
          </p:cNvPr>
          <p:cNvSpPr>
            <a:spLocks noGrp="1"/>
          </p:cNvSpPr>
          <p:nvPr>
            <p:ph idx="1"/>
          </p:nvPr>
        </p:nvSpPr>
        <p:spPr/>
        <p:txBody>
          <a:bodyPr/>
          <a:lstStyle/>
          <a:p>
            <a:pPr marL="0" indent="0">
              <a:buNone/>
            </a:pPr>
            <a:r>
              <a:rPr lang="en-US" dirty="0">
                <a:hlinkClick r:id="rId2"/>
              </a:rPr>
              <a:t>https://github.com/colmap/colmap</a:t>
            </a:r>
            <a:endParaRPr lang="en-US" dirty="0"/>
          </a:p>
          <a:p>
            <a:pPr marL="0" indent="0">
              <a:buNone/>
            </a:pPr>
            <a:endParaRPr lang="en-US" dirty="0"/>
          </a:p>
          <a:p>
            <a:pPr marL="0" indent="0">
              <a:buNone/>
            </a:pPr>
            <a:r>
              <a:rPr lang="en-US" dirty="0"/>
              <a:t>A general </a:t>
            </a:r>
            <a:r>
              <a:rPr lang="en-US" dirty="0" err="1"/>
              <a:t>SfM</a:t>
            </a:r>
            <a:r>
              <a:rPr lang="en-US" dirty="0"/>
              <a:t> + MVS pipeline</a:t>
            </a:r>
          </a:p>
        </p:txBody>
      </p:sp>
      <p:pic>
        <p:nvPicPr>
          <p:cNvPr id="4" name="Picture 2" descr="Sparse reconstruction of central Rome.">
            <a:extLst>
              <a:ext uri="{FF2B5EF4-FFF2-40B4-BE49-F238E27FC236}">
                <a16:creationId xmlns:a16="http://schemas.microsoft.com/office/drawing/2014/main" id="{3B88ABCE-369E-3BFF-0764-6424B8FEF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36987"/>
            <a:ext cx="9144000" cy="274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346646"/>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3328743" y="2980798"/>
            <a:ext cx="2386012" cy="1467311"/>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a:xfrm>
            <a:off x="1485900" y="1059302"/>
            <a:ext cx="6172200" cy="857250"/>
          </a:xfrm>
        </p:spPr>
        <p:txBody>
          <a:bodyPr>
            <a:normAutofit/>
          </a:bodyPr>
          <a:lstStyle/>
          <a:p>
            <a:r>
              <a:rPr lang="en-US" dirty="0"/>
              <a:t>Multi-View Stereo</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000625" y="4317667"/>
            <a:ext cx="1757363" cy="642938"/>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defTabSz="514350"/>
            <a:r>
              <a:rPr lang="en-US" sz="1350" dirty="0">
                <a:solidFill>
                  <a:prstClr val="black"/>
                </a:solidFill>
                <a:latin typeface="Calibri" panose="020F0502020204030204"/>
              </a:rPr>
              <a:t>Camera </a:t>
            </a:r>
          </a:p>
          <a:p>
            <a:pPr defTabSz="514350"/>
            <a:r>
              <a:rPr lang="en-US" sz="1350" dirty="0">
                <a:solidFill>
                  <a:prstClr val="black"/>
                </a:solidFill>
                <a:latin typeface="Calibri" panose="020F0502020204030204"/>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2236733" y="4317667"/>
            <a:ext cx="1757363" cy="642938"/>
          </a:xfrm>
          <a:prstGeom prst="roundRect">
            <a:avLst/>
          </a:prstGeom>
          <a:solidFill>
            <a:schemeClr val="accent6">
              <a:lumMod val="20000"/>
              <a:lumOff val="80000"/>
            </a:schemeClr>
          </a:solidFill>
          <a:ln w="31750"/>
        </p:spPr>
        <p:style>
          <a:lnRef idx="2">
            <a:schemeClr val="accent6"/>
          </a:lnRef>
          <a:fillRef idx="1">
            <a:schemeClr val="lt1"/>
          </a:fillRef>
          <a:effectRef idx="0">
            <a:schemeClr val="accent6"/>
          </a:effectRef>
          <a:fontRef idx="minor">
            <a:schemeClr val="dk1"/>
          </a:fontRef>
        </p:style>
        <p:txBody>
          <a:bodyPr rtlCol="0" anchor="ctr"/>
          <a:lstStyle/>
          <a:p>
            <a:pPr defTabSz="514350"/>
            <a:r>
              <a:rPr lang="en-US" sz="1350" dirty="0">
                <a:solidFill>
                  <a:prstClr val="black"/>
                </a:solidFill>
                <a:latin typeface="Calibri" panose="020F0502020204030204"/>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586162" y="2318351"/>
            <a:ext cx="1757363" cy="642938"/>
          </a:xfrm>
          <a:prstGeom prst="roundRect">
            <a:avLst/>
          </a:prstGeom>
          <a:noFill/>
          <a:ln w="31750"/>
        </p:spPr>
        <p:style>
          <a:lnRef idx="2">
            <a:schemeClr val="accent6"/>
          </a:lnRef>
          <a:fillRef idx="1">
            <a:schemeClr val="lt1"/>
          </a:fillRef>
          <a:effectRef idx="0">
            <a:schemeClr val="accent6"/>
          </a:effectRef>
          <a:fontRef idx="minor">
            <a:schemeClr val="dk1"/>
          </a:fontRef>
        </p:style>
        <p:txBody>
          <a:bodyPr rtlCol="0" anchor="ctr"/>
          <a:lstStyle/>
          <a:p>
            <a:pPr defTabSz="514350"/>
            <a:r>
              <a:rPr lang="en-US" sz="1350" dirty="0">
                <a:solidFill>
                  <a:prstClr val="black"/>
                </a:solidFill>
                <a:latin typeface="Calibri" panose="020F0502020204030204"/>
              </a:rPr>
              <a:t>3D Points </a:t>
            </a:r>
          </a:p>
          <a:p>
            <a:pPr defTabSz="514350"/>
            <a:r>
              <a:rPr lang="en-US" sz="1350" dirty="0">
                <a:solidFill>
                  <a:prstClr val="black"/>
                </a:solidFill>
                <a:latin typeface="Calibri" panose="020F0502020204030204"/>
              </a:rPr>
              <a:t>(Structure)</a:t>
            </a:r>
          </a:p>
        </p:txBody>
      </p:sp>
      <p:sp>
        <p:nvSpPr>
          <p:cNvPr id="10" name="Right Arrow 9">
            <a:extLst>
              <a:ext uri="{FF2B5EF4-FFF2-40B4-BE49-F238E27FC236}">
                <a16:creationId xmlns:a16="http://schemas.microsoft.com/office/drawing/2014/main" id="{244902F1-0D8E-D847-9F55-DEAA47610225}"/>
              </a:ext>
            </a:extLst>
          </p:cNvPr>
          <p:cNvSpPr/>
          <p:nvPr/>
        </p:nvSpPr>
        <p:spPr>
          <a:xfrm rot="14277680">
            <a:off x="4937469" y="3427864"/>
            <a:ext cx="1420960" cy="285750"/>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1350">
              <a:solidFill>
                <a:prstClr val="white"/>
              </a:solidFill>
              <a:latin typeface="Calibri"/>
            </a:endParaRPr>
          </a:p>
        </p:txBody>
      </p:sp>
      <p:sp>
        <p:nvSpPr>
          <p:cNvPr id="14" name="Right Arrow 13">
            <a:extLst>
              <a:ext uri="{FF2B5EF4-FFF2-40B4-BE49-F238E27FC236}">
                <a16:creationId xmlns:a16="http://schemas.microsoft.com/office/drawing/2014/main" id="{0FA9FC58-23E5-8847-88DF-8D44C352F979}"/>
              </a:ext>
            </a:extLst>
          </p:cNvPr>
          <p:cNvSpPr/>
          <p:nvPr/>
        </p:nvSpPr>
        <p:spPr>
          <a:xfrm rot="18020052">
            <a:off x="2584206" y="3477275"/>
            <a:ext cx="1420960" cy="285750"/>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1350">
              <a:solidFill>
                <a:prstClr val="white"/>
              </a:solidFill>
              <a:latin typeface="Calibri"/>
            </a:endParaRPr>
          </a:p>
        </p:txBody>
      </p:sp>
    </p:spTree>
    <p:extLst>
      <p:ext uri="{BB962C8B-B14F-4D97-AF65-F5344CB8AC3E}">
        <p14:creationId xmlns:p14="http://schemas.microsoft.com/office/powerpoint/2010/main" val="130694711"/>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FB206958-8FDC-C441-92C6-52CF404E229F}"/>
              </a:ext>
            </a:extLst>
          </p:cNvPr>
          <p:cNvPicPr>
            <a:picLocks noChangeAspect="1"/>
          </p:cNvPicPr>
          <p:nvPr/>
        </p:nvPicPr>
        <p:blipFill>
          <a:blip r:embed="rId3"/>
          <a:stretch>
            <a:fillRect/>
          </a:stretch>
        </p:blipFill>
        <p:spPr>
          <a:xfrm>
            <a:off x="3328743" y="2980798"/>
            <a:ext cx="2386012" cy="1467311"/>
          </a:xfrm>
          <a:prstGeom prst="rect">
            <a:avLst/>
          </a:prstGeom>
        </p:spPr>
      </p:pic>
      <p:sp>
        <p:nvSpPr>
          <p:cNvPr id="2" name="Title 1">
            <a:extLst>
              <a:ext uri="{FF2B5EF4-FFF2-40B4-BE49-F238E27FC236}">
                <a16:creationId xmlns:a16="http://schemas.microsoft.com/office/drawing/2014/main" id="{68299722-4A06-9144-901A-62FBAFD646F7}"/>
              </a:ext>
            </a:extLst>
          </p:cNvPr>
          <p:cNvSpPr>
            <a:spLocks noGrp="1"/>
          </p:cNvSpPr>
          <p:nvPr>
            <p:ph type="title"/>
          </p:nvPr>
        </p:nvSpPr>
        <p:spPr>
          <a:xfrm>
            <a:off x="1485900" y="1059302"/>
            <a:ext cx="6172200" cy="857250"/>
          </a:xfrm>
        </p:spPr>
        <p:txBody>
          <a:bodyPr>
            <a:normAutofit fontScale="90000"/>
          </a:bodyPr>
          <a:lstStyle/>
          <a:p>
            <a:r>
              <a:rPr lang="en-US" dirty="0"/>
              <a:t>Volumetric “Neural” Rendering</a:t>
            </a:r>
          </a:p>
        </p:txBody>
      </p:sp>
      <p:sp>
        <p:nvSpPr>
          <p:cNvPr id="4" name="Rounded Rectangle 3">
            <a:extLst>
              <a:ext uri="{FF2B5EF4-FFF2-40B4-BE49-F238E27FC236}">
                <a16:creationId xmlns:a16="http://schemas.microsoft.com/office/drawing/2014/main" id="{74D43E0E-8DDE-5043-8BBD-D829ACAC9106}"/>
              </a:ext>
            </a:extLst>
          </p:cNvPr>
          <p:cNvSpPr/>
          <p:nvPr/>
        </p:nvSpPr>
        <p:spPr>
          <a:xfrm>
            <a:off x="5000625" y="4317667"/>
            <a:ext cx="1757363" cy="642938"/>
          </a:xfrm>
          <a:prstGeom prst="roundRect">
            <a:avLst/>
          </a:prstGeom>
          <a:solidFill>
            <a:schemeClr val="accent6">
              <a:lumMod val="20000"/>
              <a:lumOff val="80000"/>
            </a:schemeClr>
          </a:solidFill>
          <a:ln w="63500"/>
        </p:spPr>
        <p:style>
          <a:lnRef idx="2">
            <a:schemeClr val="accent6"/>
          </a:lnRef>
          <a:fillRef idx="1">
            <a:schemeClr val="lt1"/>
          </a:fillRef>
          <a:effectRef idx="0">
            <a:schemeClr val="accent6"/>
          </a:effectRef>
          <a:fontRef idx="minor">
            <a:schemeClr val="dk1"/>
          </a:fontRef>
        </p:style>
        <p:txBody>
          <a:bodyPr rtlCol="0" anchor="ctr"/>
          <a:lstStyle/>
          <a:p>
            <a:pPr defTabSz="514350"/>
            <a:r>
              <a:rPr lang="en-US" sz="1350" dirty="0">
                <a:solidFill>
                  <a:prstClr val="black"/>
                </a:solidFill>
                <a:latin typeface="Calibri" panose="020F0502020204030204"/>
              </a:rPr>
              <a:t>Camera </a:t>
            </a:r>
          </a:p>
          <a:p>
            <a:pPr defTabSz="514350"/>
            <a:r>
              <a:rPr lang="en-US" sz="1350" dirty="0">
                <a:solidFill>
                  <a:prstClr val="black"/>
                </a:solidFill>
                <a:latin typeface="Calibri" panose="020F0502020204030204"/>
              </a:rPr>
              <a:t>(Motion)</a:t>
            </a:r>
          </a:p>
        </p:txBody>
      </p:sp>
      <p:sp>
        <p:nvSpPr>
          <p:cNvPr id="5" name="Rounded Rectangle 4">
            <a:extLst>
              <a:ext uri="{FF2B5EF4-FFF2-40B4-BE49-F238E27FC236}">
                <a16:creationId xmlns:a16="http://schemas.microsoft.com/office/drawing/2014/main" id="{A9A0FD78-347A-4D4F-BA60-B7B91D1A554B}"/>
              </a:ext>
            </a:extLst>
          </p:cNvPr>
          <p:cNvSpPr/>
          <p:nvPr/>
        </p:nvSpPr>
        <p:spPr>
          <a:xfrm>
            <a:off x="2236733" y="4317667"/>
            <a:ext cx="1757363" cy="642938"/>
          </a:xfrm>
          <a:prstGeom prst="roundRect">
            <a:avLst/>
          </a:prstGeom>
          <a:noFill/>
          <a:ln w="53975">
            <a:prstDash val="dash"/>
          </a:ln>
        </p:spPr>
        <p:style>
          <a:lnRef idx="2">
            <a:schemeClr val="accent6"/>
          </a:lnRef>
          <a:fillRef idx="1">
            <a:schemeClr val="lt1"/>
          </a:fillRef>
          <a:effectRef idx="0">
            <a:schemeClr val="accent6"/>
          </a:effectRef>
          <a:fontRef idx="minor">
            <a:schemeClr val="dk1"/>
          </a:fontRef>
        </p:style>
        <p:txBody>
          <a:bodyPr rtlCol="0" anchor="ctr"/>
          <a:lstStyle/>
          <a:p>
            <a:pPr defTabSz="514350"/>
            <a:r>
              <a:rPr lang="en-US" sz="1350" dirty="0">
                <a:solidFill>
                  <a:prstClr val="black"/>
                </a:solidFill>
                <a:latin typeface="Calibri" panose="020F0502020204030204"/>
              </a:rPr>
              <a:t>Correspondences</a:t>
            </a:r>
          </a:p>
        </p:txBody>
      </p:sp>
      <p:sp>
        <p:nvSpPr>
          <p:cNvPr id="6" name="Rounded Rectangle 5">
            <a:extLst>
              <a:ext uri="{FF2B5EF4-FFF2-40B4-BE49-F238E27FC236}">
                <a16:creationId xmlns:a16="http://schemas.microsoft.com/office/drawing/2014/main" id="{D62AE92C-698D-6047-991F-2EF490B5EA70}"/>
              </a:ext>
            </a:extLst>
          </p:cNvPr>
          <p:cNvSpPr/>
          <p:nvPr/>
        </p:nvSpPr>
        <p:spPr>
          <a:xfrm>
            <a:off x="3586162" y="2318351"/>
            <a:ext cx="1757363" cy="642938"/>
          </a:xfrm>
          <a:prstGeom prst="roundRect">
            <a:avLst/>
          </a:prstGeom>
          <a:noFill/>
          <a:ln w="63500"/>
        </p:spPr>
        <p:style>
          <a:lnRef idx="2">
            <a:schemeClr val="accent6"/>
          </a:lnRef>
          <a:fillRef idx="1">
            <a:schemeClr val="lt1"/>
          </a:fillRef>
          <a:effectRef idx="0">
            <a:schemeClr val="accent6"/>
          </a:effectRef>
          <a:fontRef idx="minor">
            <a:schemeClr val="dk1"/>
          </a:fontRef>
        </p:style>
        <p:txBody>
          <a:bodyPr rtlCol="0" anchor="ctr"/>
          <a:lstStyle/>
          <a:p>
            <a:pPr defTabSz="514350"/>
            <a:r>
              <a:rPr lang="en-US" sz="1350" dirty="0">
                <a:solidFill>
                  <a:prstClr val="black"/>
                </a:solidFill>
                <a:latin typeface="Calibri" panose="020F0502020204030204"/>
              </a:rPr>
              <a:t>3D Points </a:t>
            </a:r>
          </a:p>
          <a:p>
            <a:pPr defTabSz="514350"/>
            <a:r>
              <a:rPr lang="en-US" sz="1350" dirty="0">
                <a:solidFill>
                  <a:prstClr val="black"/>
                </a:solidFill>
                <a:latin typeface="Calibri" panose="020F0502020204030204"/>
              </a:rPr>
              <a:t>(Structure)</a:t>
            </a:r>
          </a:p>
        </p:txBody>
      </p:sp>
      <p:sp>
        <p:nvSpPr>
          <p:cNvPr id="10" name="Right Arrow 9">
            <a:extLst>
              <a:ext uri="{FF2B5EF4-FFF2-40B4-BE49-F238E27FC236}">
                <a16:creationId xmlns:a16="http://schemas.microsoft.com/office/drawing/2014/main" id="{244902F1-0D8E-D847-9F55-DEAA47610225}"/>
              </a:ext>
            </a:extLst>
          </p:cNvPr>
          <p:cNvSpPr/>
          <p:nvPr/>
        </p:nvSpPr>
        <p:spPr>
          <a:xfrm rot="14277680">
            <a:off x="4937469" y="3427864"/>
            <a:ext cx="1420960" cy="285750"/>
          </a:xfrm>
          <a:prstGeom prst="rightArrow">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endParaRPr lang="en-US" sz="1350">
              <a:solidFill>
                <a:prstClr val="white"/>
              </a:solidFill>
              <a:latin typeface="Calibri"/>
            </a:endParaRPr>
          </a:p>
        </p:txBody>
      </p:sp>
      <p:sp>
        <p:nvSpPr>
          <p:cNvPr id="3" name="TextBox 2">
            <a:extLst>
              <a:ext uri="{FF2B5EF4-FFF2-40B4-BE49-F238E27FC236}">
                <a16:creationId xmlns:a16="http://schemas.microsoft.com/office/drawing/2014/main" id="{7B69799C-FEA7-6A48-978E-406B1D2D8ABD}"/>
              </a:ext>
            </a:extLst>
          </p:cNvPr>
          <p:cNvSpPr txBox="1"/>
          <p:nvPr/>
        </p:nvSpPr>
        <p:spPr>
          <a:xfrm>
            <a:off x="1298207" y="5183418"/>
            <a:ext cx="5585568" cy="715581"/>
          </a:xfrm>
          <a:prstGeom prst="rect">
            <a:avLst/>
          </a:prstGeom>
          <a:noFill/>
          <a:ln w="63500">
            <a:solidFill>
              <a:schemeClr val="tx1"/>
            </a:solidFill>
          </a:ln>
        </p:spPr>
        <p:txBody>
          <a:bodyPr wrap="none" rtlCol="0">
            <a:spAutoFit/>
          </a:bodyPr>
          <a:lstStyle/>
          <a:p>
            <a:r>
              <a:rPr lang="en-US" sz="2025" dirty="0"/>
              <a:t>Does not use explicit correspondences, </a:t>
            </a:r>
          </a:p>
          <a:p>
            <a:r>
              <a:rPr lang="en-US" sz="2025" dirty="0"/>
              <a:t>relies on reconstruction loss (Analysis-by-Synthesis)</a:t>
            </a:r>
          </a:p>
        </p:txBody>
      </p:sp>
    </p:spTree>
    <p:extLst>
      <p:ext uri="{BB962C8B-B14F-4D97-AF65-F5344CB8AC3E}">
        <p14:creationId xmlns:p14="http://schemas.microsoft.com/office/powerpoint/2010/main" val="4251538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8A1A-6710-144E-9BB0-B7252969723D}"/>
              </a:ext>
            </a:extLst>
          </p:cNvPr>
          <p:cNvSpPr>
            <a:spLocks noGrp="1"/>
          </p:cNvSpPr>
          <p:nvPr>
            <p:ph type="ctrTitle"/>
          </p:nvPr>
        </p:nvSpPr>
        <p:spPr>
          <a:xfrm>
            <a:off x="666750" y="984083"/>
            <a:ext cx="7810500" cy="727122"/>
          </a:xfrm>
        </p:spPr>
        <p:txBody>
          <a:bodyPr/>
          <a:lstStyle/>
          <a:p>
            <a:r>
              <a:rPr lang="en-US" dirty="0"/>
              <a:t>Neural Radiance Fields</a:t>
            </a:r>
          </a:p>
        </p:txBody>
      </p:sp>
      <p:pic>
        <p:nvPicPr>
          <p:cNvPr id="5" name="synth_grid_3" descr="synth_grid_3">
            <a:hlinkClick r:id="" action="ppaction://media"/>
            <a:extLst>
              <a:ext uri="{FF2B5EF4-FFF2-40B4-BE49-F238E27FC236}">
                <a16:creationId xmlns:a16="http://schemas.microsoft.com/office/drawing/2014/main" id="{82888F83-8555-884E-B67C-48EC2D404A4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50884"/>
          <a:stretch/>
        </p:blipFill>
        <p:spPr>
          <a:xfrm>
            <a:off x="427711" y="2317046"/>
            <a:ext cx="8049539" cy="2223908"/>
          </a:xfrm>
          <a:prstGeom prst="rect">
            <a:avLst/>
          </a:prstGeom>
        </p:spPr>
      </p:pic>
      <p:sp>
        <p:nvSpPr>
          <p:cNvPr id="6" name="TextBox 5">
            <a:extLst>
              <a:ext uri="{FF2B5EF4-FFF2-40B4-BE49-F238E27FC236}">
                <a16:creationId xmlns:a16="http://schemas.microsoft.com/office/drawing/2014/main" id="{59286F92-BF24-514B-96E7-1233EC9CAE76}"/>
              </a:ext>
            </a:extLst>
          </p:cNvPr>
          <p:cNvSpPr txBox="1"/>
          <p:nvPr/>
        </p:nvSpPr>
        <p:spPr>
          <a:xfrm>
            <a:off x="7322165" y="4650547"/>
            <a:ext cx="1732547"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63" hangingPunct="0"/>
            <a:r>
              <a:rPr lang="en-US" sz="750" dirty="0">
                <a:solidFill>
                  <a:srgbClr val="000000"/>
                </a:solidFill>
                <a:latin typeface="Helvetica Neue"/>
                <a:ea typeface="Helvetica Neue"/>
                <a:cs typeface="Helvetica Neue"/>
                <a:sym typeface="Helvetica Neue"/>
              </a:rPr>
              <a:t>Video from the original ECCV’20 paper</a:t>
            </a:r>
          </a:p>
        </p:txBody>
      </p:sp>
    </p:spTree>
    <p:extLst>
      <p:ext uri="{BB962C8B-B14F-4D97-AF65-F5344CB8AC3E}">
        <p14:creationId xmlns:p14="http://schemas.microsoft.com/office/powerpoint/2010/main" val="1625096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calibrate a camera?</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 y="1219200"/>
            <a:ext cx="8686800" cy="5548388"/>
          </a:xfrm>
        </p:spPr>
      </p:pic>
      <p:sp>
        <p:nvSpPr>
          <p:cNvPr id="5" name="TextBox 4"/>
          <p:cNvSpPr txBox="1"/>
          <p:nvPr/>
        </p:nvSpPr>
        <p:spPr>
          <a:xfrm>
            <a:off x="5638800" y="1600202"/>
            <a:ext cx="2286000" cy="4401205"/>
          </a:xfrm>
          <a:prstGeom prst="rect">
            <a:avLst/>
          </a:prstGeom>
          <a:solidFill>
            <a:schemeClr val="bg1">
              <a:alpha val="78000"/>
            </a:schemeClr>
          </a:solidFill>
        </p:spPr>
        <p:txBody>
          <a:bodyPr wrap="square" rtlCol="0">
            <a:spAutoFit/>
          </a:bodyPr>
          <a:lstStyle/>
          <a:p>
            <a:pPr algn="ctr" fontAlgn="base">
              <a:spcBef>
                <a:spcPct val="0"/>
              </a:spcBef>
              <a:spcAft>
                <a:spcPct val="0"/>
              </a:spcAft>
            </a:pPr>
            <a:r>
              <a:rPr lang="en-US" sz="1400" dirty="0">
                <a:solidFill>
                  <a:prstClr val="black"/>
                </a:solidFill>
                <a:latin typeface="Arial" charset="0"/>
              </a:rPr>
              <a:t>312.747 309.140 30.086</a:t>
            </a:r>
          </a:p>
          <a:p>
            <a:pPr algn="ctr" fontAlgn="base">
              <a:spcBef>
                <a:spcPct val="0"/>
              </a:spcBef>
              <a:spcAft>
                <a:spcPct val="0"/>
              </a:spcAft>
            </a:pPr>
            <a:r>
              <a:rPr lang="en-US" sz="1400" dirty="0">
                <a:solidFill>
                  <a:prstClr val="black"/>
                </a:solidFill>
                <a:latin typeface="Arial" charset="0"/>
              </a:rPr>
              <a:t>305.796 311.649 30.356</a:t>
            </a:r>
          </a:p>
          <a:p>
            <a:pPr algn="ctr" fontAlgn="base">
              <a:spcBef>
                <a:spcPct val="0"/>
              </a:spcBef>
              <a:spcAft>
                <a:spcPct val="0"/>
              </a:spcAft>
            </a:pPr>
            <a:r>
              <a:rPr lang="en-US" sz="1400" dirty="0">
                <a:solidFill>
                  <a:prstClr val="black"/>
                </a:solidFill>
                <a:latin typeface="Arial" charset="0"/>
              </a:rPr>
              <a:t>307.694 312.358 30.418</a:t>
            </a:r>
          </a:p>
          <a:p>
            <a:pPr algn="ctr" fontAlgn="base">
              <a:spcBef>
                <a:spcPct val="0"/>
              </a:spcBef>
              <a:spcAft>
                <a:spcPct val="0"/>
              </a:spcAft>
            </a:pPr>
            <a:r>
              <a:rPr lang="en-US" sz="1400" dirty="0">
                <a:solidFill>
                  <a:prstClr val="black"/>
                </a:solidFill>
                <a:latin typeface="Arial" charset="0"/>
              </a:rPr>
              <a:t>310.149 307.186 29.298</a:t>
            </a:r>
          </a:p>
          <a:p>
            <a:pPr algn="ctr" fontAlgn="base">
              <a:spcBef>
                <a:spcPct val="0"/>
              </a:spcBef>
              <a:spcAft>
                <a:spcPct val="0"/>
              </a:spcAft>
            </a:pPr>
            <a:r>
              <a:rPr lang="en-US" sz="1400" dirty="0">
                <a:solidFill>
                  <a:prstClr val="black"/>
                </a:solidFill>
                <a:latin typeface="Arial" charset="0"/>
              </a:rPr>
              <a:t>311.937 310.105 29.216</a:t>
            </a:r>
          </a:p>
          <a:p>
            <a:pPr algn="ctr" fontAlgn="base">
              <a:spcBef>
                <a:spcPct val="0"/>
              </a:spcBef>
              <a:spcAft>
                <a:spcPct val="0"/>
              </a:spcAft>
            </a:pPr>
            <a:r>
              <a:rPr lang="en-US" sz="1400" dirty="0">
                <a:solidFill>
                  <a:prstClr val="black"/>
                </a:solidFill>
                <a:latin typeface="Arial" charset="0"/>
              </a:rPr>
              <a:t>311.202 307.572 30.682</a:t>
            </a:r>
          </a:p>
          <a:p>
            <a:pPr algn="ctr" fontAlgn="base">
              <a:spcBef>
                <a:spcPct val="0"/>
              </a:spcBef>
              <a:spcAft>
                <a:spcPct val="0"/>
              </a:spcAft>
            </a:pPr>
            <a:r>
              <a:rPr lang="en-US" sz="1400" dirty="0">
                <a:solidFill>
                  <a:prstClr val="black"/>
                </a:solidFill>
                <a:latin typeface="Arial" charset="0"/>
              </a:rPr>
              <a:t>307.106 306.876 28.660</a:t>
            </a:r>
          </a:p>
          <a:p>
            <a:pPr algn="ctr" fontAlgn="base">
              <a:spcBef>
                <a:spcPct val="0"/>
              </a:spcBef>
              <a:spcAft>
                <a:spcPct val="0"/>
              </a:spcAft>
            </a:pPr>
            <a:r>
              <a:rPr lang="en-US" sz="1400" dirty="0">
                <a:solidFill>
                  <a:prstClr val="black"/>
                </a:solidFill>
                <a:latin typeface="Arial" charset="0"/>
              </a:rPr>
              <a:t>309.317 312.490 30.230</a:t>
            </a:r>
          </a:p>
          <a:p>
            <a:pPr algn="ctr" fontAlgn="base">
              <a:spcBef>
                <a:spcPct val="0"/>
              </a:spcBef>
              <a:spcAft>
                <a:spcPct val="0"/>
              </a:spcAft>
            </a:pPr>
            <a:r>
              <a:rPr lang="en-US" sz="1400" dirty="0">
                <a:solidFill>
                  <a:prstClr val="black"/>
                </a:solidFill>
                <a:latin typeface="Arial" charset="0"/>
              </a:rPr>
              <a:t>307.435 310.151 29.318</a:t>
            </a:r>
          </a:p>
          <a:p>
            <a:pPr algn="ctr" fontAlgn="base">
              <a:spcBef>
                <a:spcPct val="0"/>
              </a:spcBef>
              <a:spcAft>
                <a:spcPct val="0"/>
              </a:spcAft>
            </a:pPr>
            <a:r>
              <a:rPr lang="en-US" sz="1400" dirty="0">
                <a:solidFill>
                  <a:prstClr val="black"/>
                </a:solidFill>
                <a:latin typeface="Arial" charset="0"/>
              </a:rPr>
              <a:t>308.253 306.300 28.881</a:t>
            </a:r>
          </a:p>
          <a:p>
            <a:pPr algn="ctr" fontAlgn="base">
              <a:spcBef>
                <a:spcPct val="0"/>
              </a:spcBef>
              <a:spcAft>
                <a:spcPct val="0"/>
              </a:spcAft>
            </a:pPr>
            <a:r>
              <a:rPr lang="en-US" sz="1400" dirty="0">
                <a:solidFill>
                  <a:prstClr val="black"/>
                </a:solidFill>
                <a:latin typeface="Arial" charset="0"/>
              </a:rPr>
              <a:t>306.650 309.301 28.905</a:t>
            </a:r>
          </a:p>
          <a:p>
            <a:pPr algn="ctr" fontAlgn="base">
              <a:spcBef>
                <a:spcPct val="0"/>
              </a:spcBef>
              <a:spcAft>
                <a:spcPct val="0"/>
              </a:spcAft>
            </a:pPr>
            <a:r>
              <a:rPr lang="en-US" sz="1400" dirty="0">
                <a:solidFill>
                  <a:prstClr val="black"/>
                </a:solidFill>
                <a:latin typeface="Arial" charset="0"/>
              </a:rPr>
              <a:t>308.069 306.831 29.189</a:t>
            </a:r>
          </a:p>
          <a:p>
            <a:pPr algn="ctr" fontAlgn="base">
              <a:spcBef>
                <a:spcPct val="0"/>
              </a:spcBef>
              <a:spcAft>
                <a:spcPct val="0"/>
              </a:spcAft>
            </a:pPr>
            <a:r>
              <a:rPr lang="en-US" sz="1400" dirty="0">
                <a:solidFill>
                  <a:prstClr val="black"/>
                </a:solidFill>
                <a:latin typeface="Arial" charset="0"/>
              </a:rPr>
              <a:t>309.671 308.834 29.029</a:t>
            </a:r>
          </a:p>
          <a:p>
            <a:pPr algn="ctr" fontAlgn="base">
              <a:spcBef>
                <a:spcPct val="0"/>
              </a:spcBef>
              <a:spcAft>
                <a:spcPct val="0"/>
              </a:spcAft>
            </a:pPr>
            <a:r>
              <a:rPr lang="en-US" sz="1400" dirty="0">
                <a:solidFill>
                  <a:prstClr val="black"/>
                </a:solidFill>
                <a:latin typeface="Arial" charset="0"/>
              </a:rPr>
              <a:t>308.255 309.955 29.267</a:t>
            </a:r>
          </a:p>
          <a:p>
            <a:pPr algn="ctr" fontAlgn="base">
              <a:spcBef>
                <a:spcPct val="0"/>
              </a:spcBef>
              <a:spcAft>
                <a:spcPct val="0"/>
              </a:spcAft>
            </a:pPr>
            <a:r>
              <a:rPr lang="en-US" sz="1400" dirty="0">
                <a:solidFill>
                  <a:prstClr val="black"/>
                </a:solidFill>
                <a:latin typeface="Arial" charset="0"/>
              </a:rPr>
              <a:t>307.546 308.613 28.963</a:t>
            </a:r>
          </a:p>
          <a:p>
            <a:pPr algn="ctr" fontAlgn="base">
              <a:spcBef>
                <a:spcPct val="0"/>
              </a:spcBef>
              <a:spcAft>
                <a:spcPct val="0"/>
              </a:spcAft>
            </a:pPr>
            <a:r>
              <a:rPr lang="en-US" sz="1400" dirty="0">
                <a:solidFill>
                  <a:prstClr val="black"/>
                </a:solidFill>
                <a:latin typeface="Arial" charset="0"/>
              </a:rPr>
              <a:t>311.036 309.206 28.913</a:t>
            </a:r>
          </a:p>
          <a:p>
            <a:pPr algn="ctr" fontAlgn="base">
              <a:spcBef>
                <a:spcPct val="0"/>
              </a:spcBef>
              <a:spcAft>
                <a:spcPct val="0"/>
              </a:spcAft>
            </a:pPr>
            <a:r>
              <a:rPr lang="en-US" sz="1400" dirty="0">
                <a:solidFill>
                  <a:prstClr val="black"/>
                </a:solidFill>
                <a:latin typeface="Arial" charset="0"/>
              </a:rPr>
              <a:t>307.518 308.175 29.069</a:t>
            </a:r>
          </a:p>
          <a:p>
            <a:pPr algn="ctr" fontAlgn="base">
              <a:spcBef>
                <a:spcPct val="0"/>
              </a:spcBef>
              <a:spcAft>
                <a:spcPct val="0"/>
              </a:spcAft>
            </a:pPr>
            <a:r>
              <a:rPr lang="en-US" sz="1400" dirty="0">
                <a:solidFill>
                  <a:prstClr val="black"/>
                </a:solidFill>
                <a:latin typeface="Arial" charset="0"/>
              </a:rPr>
              <a:t>309.950 311.262 29.990</a:t>
            </a:r>
          </a:p>
          <a:p>
            <a:pPr algn="ctr" fontAlgn="base">
              <a:spcBef>
                <a:spcPct val="0"/>
              </a:spcBef>
              <a:spcAft>
                <a:spcPct val="0"/>
              </a:spcAft>
            </a:pPr>
            <a:r>
              <a:rPr lang="en-US" sz="1400" dirty="0">
                <a:solidFill>
                  <a:prstClr val="black"/>
                </a:solidFill>
                <a:latin typeface="Arial" charset="0"/>
              </a:rPr>
              <a:t>312.160 310.772 29.080</a:t>
            </a:r>
          </a:p>
          <a:p>
            <a:pPr algn="ctr" fontAlgn="base">
              <a:spcBef>
                <a:spcPct val="0"/>
              </a:spcBef>
              <a:spcAft>
                <a:spcPct val="0"/>
              </a:spcAft>
            </a:pPr>
            <a:r>
              <a:rPr lang="en-US" sz="1400" dirty="0">
                <a:solidFill>
                  <a:prstClr val="black"/>
                </a:solidFill>
                <a:latin typeface="Arial" charset="0"/>
              </a:rPr>
              <a:t>311.988 312.709 30.514</a:t>
            </a:r>
          </a:p>
        </p:txBody>
      </p:sp>
      <p:sp>
        <p:nvSpPr>
          <p:cNvPr id="6" name="TextBox 5"/>
          <p:cNvSpPr txBox="1"/>
          <p:nvPr/>
        </p:nvSpPr>
        <p:spPr>
          <a:xfrm>
            <a:off x="990600" y="1600201"/>
            <a:ext cx="1082040" cy="4401205"/>
          </a:xfrm>
          <a:prstGeom prst="rect">
            <a:avLst/>
          </a:prstGeom>
          <a:solidFill>
            <a:schemeClr val="bg1">
              <a:alpha val="77000"/>
            </a:schemeClr>
          </a:solidFill>
        </p:spPr>
        <p:txBody>
          <a:bodyPr wrap="square" rtlCol="0">
            <a:spAutoFit/>
          </a:bodyPr>
          <a:lstStyle/>
          <a:p>
            <a:pPr algn="ctr" fontAlgn="base">
              <a:spcBef>
                <a:spcPct val="0"/>
              </a:spcBef>
              <a:spcAft>
                <a:spcPct val="0"/>
              </a:spcAft>
            </a:pPr>
            <a:r>
              <a:rPr lang="en-US" sz="1400" dirty="0">
                <a:solidFill>
                  <a:prstClr val="black"/>
                </a:solidFill>
                <a:latin typeface="Arial" charset="0"/>
              </a:rPr>
              <a:t>880  214</a:t>
            </a:r>
          </a:p>
          <a:p>
            <a:pPr algn="ctr" fontAlgn="base">
              <a:spcBef>
                <a:spcPct val="0"/>
              </a:spcBef>
              <a:spcAft>
                <a:spcPct val="0"/>
              </a:spcAft>
            </a:pPr>
            <a:r>
              <a:rPr lang="en-US" sz="1400" dirty="0">
                <a:solidFill>
                  <a:prstClr val="black"/>
                </a:solidFill>
                <a:latin typeface="Arial" charset="0"/>
              </a:rPr>
              <a:t> 43  203</a:t>
            </a:r>
          </a:p>
          <a:p>
            <a:pPr algn="ctr" fontAlgn="base">
              <a:spcBef>
                <a:spcPct val="0"/>
              </a:spcBef>
              <a:spcAft>
                <a:spcPct val="0"/>
              </a:spcAft>
            </a:pPr>
            <a:r>
              <a:rPr lang="en-US" sz="1400" dirty="0">
                <a:solidFill>
                  <a:prstClr val="black"/>
                </a:solidFill>
                <a:latin typeface="Arial" charset="0"/>
              </a:rPr>
              <a:t>270  197</a:t>
            </a:r>
          </a:p>
          <a:p>
            <a:pPr algn="ctr" fontAlgn="base">
              <a:spcBef>
                <a:spcPct val="0"/>
              </a:spcBef>
              <a:spcAft>
                <a:spcPct val="0"/>
              </a:spcAft>
            </a:pPr>
            <a:r>
              <a:rPr lang="en-US" sz="1400" dirty="0">
                <a:solidFill>
                  <a:prstClr val="black"/>
                </a:solidFill>
                <a:latin typeface="Arial" charset="0"/>
              </a:rPr>
              <a:t>886  347</a:t>
            </a:r>
          </a:p>
          <a:p>
            <a:pPr algn="ctr" fontAlgn="base">
              <a:spcBef>
                <a:spcPct val="0"/>
              </a:spcBef>
              <a:spcAft>
                <a:spcPct val="0"/>
              </a:spcAft>
            </a:pPr>
            <a:r>
              <a:rPr lang="en-US" sz="1400" dirty="0">
                <a:solidFill>
                  <a:prstClr val="black"/>
                </a:solidFill>
                <a:latin typeface="Arial" charset="0"/>
              </a:rPr>
              <a:t>745  302</a:t>
            </a:r>
          </a:p>
          <a:p>
            <a:pPr algn="ctr" fontAlgn="base">
              <a:spcBef>
                <a:spcPct val="0"/>
              </a:spcBef>
              <a:spcAft>
                <a:spcPct val="0"/>
              </a:spcAft>
            </a:pPr>
            <a:r>
              <a:rPr lang="en-US" sz="1400" dirty="0">
                <a:solidFill>
                  <a:prstClr val="black"/>
                </a:solidFill>
                <a:latin typeface="Arial" charset="0"/>
              </a:rPr>
              <a:t>943  128</a:t>
            </a:r>
          </a:p>
          <a:p>
            <a:pPr algn="ctr" fontAlgn="base">
              <a:spcBef>
                <a:spcPct val="0"/>
              </a:spcBef>
              <a:spcAft>
                <a:spcPct val="0"/>
              </a:spcAft>
            </a:pPr>
            <a:r>
              <a:rPr lang="en-US" sz="1400" dirty="0">
                <a:solidFill>
                  <a:prstClr val="black"/>
                </a:solidFill>
                <a:latin typeface="Arial" charset="0"/>
              </a:rPr>
              <a:t>476  590</a:t>
            </a:r>
          </a:p>
          <a:p>
            <a:pPr algn="ctr" fontAlgn="base">
              <a:spcBef>
                <a:spcPct val="0"/>
              </a:spcBef>
              <a:spcAft>
                <a:spcPct val="0"/>
              </a:spcAft>
            </a:pPr>
            <a:r>
              <a:rPr lang="en-US" sz="1400" dirty="0">
                <a:solidFill>
                  <a:prstClr val="black"/>
                </a:solidFill>
                <a:latin typeface="Arial" charset="0"/>
              </a:rPr>
              <a:t>419  214</a:t>
            </a:r>
          </a:p>
          <a:p>
            <a:pPr algn="ctr" fontAlgn="base">
              <a:spcBef>
                <a:spcPct val="0"/>
              </a:spcBef>
              <a:spcAft>
                <a:spcPct val="0"/>
              </a:spcAft>
            </a:pPr>
            <a:r>
              <a:rPr lang="en-US" sz="1400" dirty="0">
                <a:solidFill>
                  <a:prstClr val="black"/>
                </a:solidFill>
                <a:latin typeface="Arial" charset="0"/>
              </a:rPr>
              <a:t>317  335</a:t>
            </a:r>
          </a:p>
          <a:p>
            <a:pPr algn="ctr" fontAlgn="base">
              <a:spcBef>
                <a:spcPct val="0"/>
              </a:spcBef>
              <a:spcAft>
                <a:spcPct val="0"/>
              </a:spcAft>
            </a:pPr>
            <a:r>
              <a:rPr lang="en-US" sz="1400" dirty="0">
                <a:solidFill>
                  <a:prstClr val="black"/>
                </a:solidFill>
                <a:latin typeface="Arial" charset="0"/>
              </a:rPr>
              <a:t>783  521</a:t>
            </a:r>
          </a:p>
          <a:p>
            <a:pPr algn="ctr" fontAlgn="base">
              <a:spcBef>
                <a:spcPct val="0"/>
              </a:spcBef>
              <a:spcAft>
                <a:spcPct val="0"/>
              </a:spcAft>
            </a:pPr>
            <a:r>
              <a:rPr lang="en-US" sz="1400" dirty="0">
                <a:solidFill>
                  <a:prstClr val="black"/>
                </a:solidFill>
                <a:latin typeface="Arial" charset="0"/>
              </a:rPr>
              <a:t>235  427</a:t>
            </a:r>
          </a:p>
          <a:p>
            <a:pPr algn="ctr" fontAlgn="base">
              <a:spcBef>
                <a:spcPct val="0"/>
              </a:spcBef>
              <a:spcAft>
                <a:spcPct val="0"/>
              </a:spcAft>
            </a:pPr>
            <a:r>
              <a:rPr lang="en-US" sz="1400" dirty="0">
                <a:solidFill>
                  <a:prstClr val="black"/>
                </a:solidFill>
                <a:latin typeface="Arial" charset="0"/>
              </a:rPr>
              <a:t>665  429</a:t>
            </a:r>
          </a:p>
          <a:p>
            <a:pPr algn="ctr" fontAlgn="base">
              <a:spcBef>
                <a:spcPct val="0"/>
              </a:spcBef>
              <a:spcAft>
                <a:spcPct val="0"/>
              </a:spcAft>
            </a:pPr>
            <a:r>
              <a:rPr lang="en-US" sz="1400" dirty="0">
                <a:solidFill>
                  <a:prstClr val="black"/>
                </a:solidFill>
                <a:latin typeface="Arial" charset="0"/>
              </a:rPr>
              <a:t>655  362</a:t>
            </a:r>
          </a:p>
          <a:p>
            <a:pPr algn="ctr" fontAlgn="base">
              <a:spcBef>
                <a:spcPct val="0"/>
              </a:spcBef>
              <a:spcAft>
                <a:spcPct val="0"/>
              </a:spcAft>
            </a:pPr>
            <a:r>
              <a:rPr lang="en-US" sz="1400" dirty="0">
                <a:solidFill>
                  <a:prstClr val="black"/>
                </a:solidFill>
                <a:latin typeface="Arial" charset="0"/>
              </a:rPr>
              <a:t>427  333</a:t>
            </a:r>
          </a:p>
          <a:p>
            <a:pPr algn="ctr" fontAlgn="base">
              <a:spcBef>
                <a:spcPct val="0"/>
              </a:spcBef>
              <a:spcAft>
                <a:spcPct val="0"/>
              </a:spcAft>
            </a:pPr>
            <a:r>
              <a:rPr lang="en-US" sz="1400" dirty="0">
                <a:solidFill>
                  <a:prstClr val="black"/>
                </a:solidFill>
                <a:latin typeface="Arial" charset="0"/>
              </a:rPr>
              <a:t>412  415</a:t>
            </a:r>
          </a:p>
          <a:p>
            <a:pPr algn="ctr" fontAlgn="base">
              <a:spcBef>
                <a:spcPct val="0"/>
              </a:spcBef>
              <a:spcAft>
                <a:spcPct val="0"/>
              </a:spcAft>
            </a:pPr>
            <a:r>
              <a:rPr lang="en-US" sz="1400" dirty="0">
                <a:solidFill>
                  <a:prstClr val="black"/>
                </a:solidFill>
                <a:latin typeface="Arial" charset="0"/>
              </a:rPr>
              <a:t>746  351</a:t>
            </a:r>
          </a:p>
          <a:p>
            <a:pPr algn="ctr" fontAlgn="base">
              <a:spcBef>
                <a:spcPct val="0"/>
              </a:spcBef>
              <a:spcAft>
                <a:spcPct val="0"/>
              </a:spcAft>
            </a:pPr>
            <a:r>
              <a:rPr lang="en-US" sz="1400" dirty="0">
                <a:solidFill>
                  <a:prstClr val="black"/>
                </a:solidFill>
                <a:latin typeface="Arial" charset="0"/>
              </a:rPr>
              <a:t>434  415</a:t>
            </a:r>
          </a:p>
          <a:p>
            <a:pPr algn="ctr" fontAlgn="base">
              <a:spcBef>
                <a:spcPct val="0"/>
              </a:spcBef>
              <a:spcAft>
                <a:spcPct val="0"/>
              </a:spcAft>
            </a:pPr>
            <a:r>
              <a:rPr lang="en-US" sz="1400" dirty="0">
                <a:solidFill>
                  <a:prstClr val="black"/>
                </a:solidFill>
                <a:latin typeface="Arial" charset="0"/>
              </a:rPr>
              <a:t>525  234</a:t>
            </a:r>
          </a:p>
          <a:p>
            <a:pPr algn="ctr" fontAlgn="base">
              <a:spcBef>
                <a:spcPct val="0"/>
              </a:spcBef>
              <a:spcAft>
                <a:spcPct val="0"/>
              </a:spcAft>
            </a:pPr>
            <a:r>
              <a:rPr lang="en-US" sz="1400" dirty="0">
                <a:solidFill>
                  <a:prstClr val="black"/>
                </a:solidFill>
                <a:latin typeface="Arial" charset="0"/>
              </a:rPr>
              <a:t>716  308</a:t>
            </a:r>
          </a:p>
          <a:p>
            <a:pPr algn="ctr" fontAlgn="base">
              <a:spcBef>
                <a:spcPct val="0"/>
              </a:spcBef>
              <a:spcAft>
                <a:spcPct val="0"/>
              </a:spcAft>
            </a:pPr>
            <a:r>
              <a:rPr lang="en-US" sz="1400" dirty="0">
                <a:solidFill>
                  <a:prstClr val="black"/>
                </a:solidFill>
                <a:latin typeface="Arial" charset="0"/>
              </a:rPr>
              <a:t>602  187</a:t>
            </a:r>
          </a:p>
        </p:txBody>
      </p:sp>
      <p:graphicFrame>
        <p:nvGraphicFramePr>
          <p:cNvPr id="7" name="Object 2"/>
          <p:cNvGraphicFramePr>
            <a:graphicFrameLocks noChangeAspect="1"/>
          </p:cNvGraphicFramePr>
          <p:nvPr>
            <p:custDataLst>
              <p:tags r:id="rId1"/>
            </p:custDataLst>
          </p:nvPr>
        </p:nvGraphicFramePr>
        <p:xfrm>
          <a:off x="2169911" y="2971800"/>
          <a:ext cx="3407643" cy="1960562"/>
        </p:xfrm>
        <a:graphic>
          <a:graphicData uri="http://schemas.openxmlformats.org/presentationml/2006/ole">
            <mc:AlternateContent xmlns:mc="http://schemas.openxmlformats.org/markup-compatibility/2006">
              <mc:Choice xmlns:v="urn:schemas-microsoft-com:vml" Requires="v">
                <p:oleObj name="Equation" r:id="rId5" imgW="1587240" imgH="914400" progId="Equation.3">
                  <p:embed/>
                </p:oleObj>
              </mc:Choice>
              <mc:Fallback>
                <p:oleObj name="Equation" r:id="rId5" imgW="1587240" imgH="914400" progId="Equation.3">
                  <p:embed/>
                  <p:pic>
                    <p:nvPicPr>
                      <p:cNvPr id="7" name="Object 2"/>
                      <p:cNvPicPr>
                        <a:picLocks noChangeAspect="1" noChangeArrowheads="1"/>
                      </p:cNvPicPr>
                      <p:nvPr/>
                    </p:nvPicPr>
                    <p:blipFill>
                      <a:blip r:embed="rId6"/>
                      <a:srcRect/>
                      <a:stretch>
                        <a:fillRect/>
                      </a:stretch>
                    </p:blipFill>
                    <p:spPr bwMode="auto">
                      <a:xfrm>
                        <a:off x="2169911" y="2971800"/>
                        <a:ext cx="3407643" cy="1960562"/>
                      </a:xfrm>
                      <a:prstGeom prst="rect">
                        <a:avLst/>
                      </a:prstGeom>
                      <a:solidFill>
                        <a:schemeClr val="accent1">
                          <a:alpha val="86000"/>
                        </a:schemeClr>
                      </a:solidFill>
                    </p:spPr>
                  </p:pic>
                </p:oleObj>
              </mc:Fallback>
            </mc:AlternateContent>
          </a:graphicData>
        </a:graphic>
      </p:graphicFrame>
    </p:spTree>
    <p:extLst>
      <p:ext uri="{BB962C8B-B14F-4D97-AF65-F5344CB8AC3E}">
        <p14:creationId xmlns:p14="http://schemas.microsoft.com/office/powerpoint/2010/main" val="2175515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nvGraphicFramePr>
        <p:xfrm>
          <a:off x="27250" y="3581400"/>
          <a:ext cx="5907088" cy="3276600"/>
        </p:xfrm>
        <a:graphic>
          <a:graphicData uri="http://schemas.openxmlformats.org/presentationml/2006/ole">
            <mc:AlternateContent xmlns:mc="http://schemas.openxmlformats.org/markup-compatibility/2006">
              <mc:Choice xmlns:v="urn:schemas-microsoft-com:vml" Requires="v">
                <p:oleObj name="Equation" r:id="rId4" imgW="4991040" imgH="2768400" progId="Equation.3">
                  <p:embed/>
                </p:oleObj>
              </mc:Choice>
              <mc:Fallback>
                <p:oleObj name="Equation" r:id="rId4" imgW="4991040" imgH="2768400" progId="Equation.3">
                  <p:embed/>
                  <p:pic>
                    <p:nvPicPr>
                      <p:cNvPr id="6" name="Object 5"/>
                      <p:cNvPicPr>
                        <a:picLocks noChangeAspect="1" noChangeArrowheads="1"/>
                      </p:cNvPicPr>
                      <p:nvPr/>
                    </p:nvPicPr>
                    <p:blipFill>
                      <a:blip r:embed="rId5"/>
                      <a:srcRect/>
                      <a:stretch>
                        <a:fillRect/>
                      </a:stretch>
                    </p:blipFill>
                    <p:spPr bwMode="auto">
                      <a:xfrm>
                        <a:off x="27250" y="3581400"/>
                        <a:ext cx="5907088" cy="3276600"/>
                      </a:xfrm>
                      <a:prstGeom prst="rect">
                        <a:avLst/>
                      </a:prstGeom>
                      <a:noFill/>
                    </p:spPr>
                  </p:pic>
                </p:oleObj>
              </mc:Fallback>
            </mc:AlternateContent>
          </a:graphicData>
        </a:graphic>
      </p:graphicFrame>
      <p:sp>
        <p:nvSpPr>
          <p:cNvPr id="2" name="Title 1"/>
          <p:cNvSpPr>
            <a:spLocks noGrp="1"/>
          </p:cNvSpPr>
          <p:nvPr>
            <p:ph type="title"/>
          </p:nvPr>
        </p:nvSpPr>
        <p:spPr>
          <a:xfrm>
            <a:off x="457200" y="0"/>
            <a:ext cx="8610600" cy="914400"/>
          </a:xfrm>
        </p:spPr>
        <p:txBody>
          <a:bodyPr>
            <a:normAutofit/>
          </a:bodyPr>
          <a:lstStyle/>
          <a:p>
            <a:r>
              <a:rPr lang="en-US" dirty="0"/>
              <a:t>Method: Set up a linear system</a:t>
            </a:r>
          </a:p>
        </p:txBody>
      </p:sp>
      <p:sp>
        <p:nvSpPr>
          <p:cNvPr id="3" name="Content Placeholder 2"/>
          <p:cNvSpPr>
            <a:spLocks noGrp="1"/>
          </p:cNvSpPr>
          <p:nvPr>
            <p:ph idx="1"/>
          </p:nvPr>
        </p:nvSpPr>
        <p:spPr>
          <a:xfrm>
            <a:off x="457200" y="2971802"/>
            <a:ext cx="8229600" cy="3154363"/>
          </a:xfrm>
        </p:spPr>
        <p:txBody>
          <a:bodyPr>
            <a:normAutofit/>
          </a:bodyPr>
          <a:lstStyle/>
          <a:p>
            <a:r>
              <a:rPr lang="en-US" dirty="0"/>
              <a:t>Solve for m’s entries using linear least squares</a:t>
            </a:r>
          </a:p>
          <a:p>
            <a:endParaRPr lang="en-US" dirty="0"/>
          </a:p>
          <a:p>
            <a:endParaRPr lang="en-US" dirty="0"/>
          </a:p>
          <a:p>
            <a:endParaRPr lang="en-US" dirty="0"/>
          </a:p>
          <a:p>
            <a:endParaRPr lang="en-US" dirty="0"/>
          </a:p>
          <a:p>
            <a:endParaRPr lang="en-US" dirty="0"/>
          </a:p>
          <a:p>
            <a:endParaRPr lang="en-US" dirty="0"/>
          </a:p>
        </p:txBody>
      </p:sp>
      <p:sp>
        <p:nvSpPr>
          <p:cNvPr id="7" name="TextBox 6"/>
          <p:cNvSpPr txBox="1"/>
          <p:nvPr/>
        </p:nvSpPr>
        <p:spPr>
          <a:xfrm>
            <a:off x="2667000" y="3733800"/>
            <a:ext cx="1268296" cy="369332"/>
          </a:xfrm>
          <a:prstGeom prst="rect">
            <a:avLst/>
          </a:prstGeom>
          <a:noFill/>
        </p:spPr>
        <p:txBody>
          <a:bodyPr wrap="none" rtlCol="0">
            <a:spAutoFit/>
          </a:bodyPr>
          <a:lstStyle/>
          <a:p>
            <a:pPr eaLnBrk="0" fontAlgn="base" hangingPunct="0">
              <a:spcBef>
                <a:spcPct val="0"/>
              </a:spcBef>
              <a:spcAft>
                <a:spcPct val="0"/>
              </a:spcAft>
            </a:pPr>
            <a:r>
              <a:rPr lang="en-US" b="1" dirty="0">
                <a:solidFill>
                  <a:prstClr val="black"/>
                </a:solidFill>
                <a:latin typeface="Arial" panose="020B0604020202020204" pitchFamily="34" charset="0"/>
              </a:rPr>
              <a:t>Ax</a:t>
            </a:r>
            <a:r>
              <a:rPr lang="en-US" dirty="0">
                <a:solidFill>
                  <a:prstClr val="black"/>
                </a:solidFill>
                <a:latin typeface="Arial" panose="020B0604020202020204" pitchFamily="34" charset="0"/>
              </a:rPr>
              <a:t>=</a:t>
            </a:r>
            <a:r>
              <a:rPr lang="en-US" b="1" dirty="0">
                <a:solidFill>
                  <a:prstClr val="black"/>
                </a:solidFill>
                <a:latin typeface="Arial" panose="020B0604020202020204" pitchFamily="34" charset="0"/>
              </a:rPr>
              <a:t>0</a:t>
            </a:r>
            <a:r>
              <a:rPr lang="en-US" dirty="0">
                <a:solidFill>
                  <a:prstClr val="black"/>
                </a:solidFill>
                <a:latin typeface="Arial" panose="020B0604020202020204" pitchFamily="34" charset="0"/>
              </a:rPr>
              <a:t> form</a:t>
            </a:r>
          </a:p>
        </p:txBody>
      </p:sp>
      <p:graphicFrame>
        <p:nvGraphicFramePr>
          <p:cNvPr id="5" name="Object 4"/>
          <p:cNvGraphicFramePr>
            <a:graphicFrameLocks noChangeAspect="1"/>
          </p:cNvGraphicFramePr>
          <p:nvPr>
            <p:custDataLst>
              <p:tags r:id="rId1"/>
            </p:custDataLst>
          </p:nvPr>
        </p:nvGraphicFramePr>
        <p:xfrm>
          <a:off x="2362202" y="1074739"/>
          <a:ext cx="4270375" cy="1806575"/>
        </p:xfrm>
        <a:graphic>
          <a:graphicData uri="http://schemas.openxmlformats.org/presentationml/2006/ole">
            <mc:AlternateContent xmlns:mc="http://schemas.openxmlformats.org/markup-compatibility/2006">
              <mc:Choice xmlns:v="urn:schemas-microsoft-com:vml" Requires="v">
                <p:oleObj name="Equation" r:id="rId6" imgW="2158920" imgH="914400" progId="Equation.3">
                  <p:embed/>
                </p:oleObj>
              </mc:Choice>
              <mc:Fallback>
                <p:oleObj name="Equation" r:id="rId6" imgW="2158920" imgH="914400" progId="Equation.3">
                  <p:embed/>
                  <p:pic>
                    <p:nvPicPr>
                      <p:cNvPr id="5" name="Object 4"/>
                      <p:cNvPicPr>
                        <a:picLocks noChangeAspect="1" noChangeArrowheads="1"/>
                      </p:cNvPicPr>
                      <p:nvPr/>
                    </p:nvPicPr>
                    <p:blipFill>
                      <a:blip r:embed="rId7"/>
                      <a:srcRect/>
                      <a:stretch>
                        <a:fillRect/>
                      </a:stretch>
                    </p:blipFill>
                    <p:spPr bwMode="auto">
                      <a:xfrm>
                        <a:off x="2362202" y="1074739"/>
                        <a:ext cx="427037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a:extLst>
              <a:ext uri="{FF2B5EF4-FFF2-40B4-BE49-F238E27FC236}">
                <a16:creationId xmlns:a16="http://schemas.microsoft.com/office/drawing/2014/main" id="{CC15958B-1C8F-B648-AF95-835B06EDAE06}"/>
              </a:ext>
            </a:extLst>
          </p:cNvPr>
          <p:cNvSpPr txBox="1"/>
          <p:nvPr/>
        </p:nvSpPr>
        <p:spPr>
          <a:xfrm>
            <a:off x="6607177" y="4569383"/>
            <a:ext cx="2308223" cy="1015663"/>
          </a:xfrm>
          <a:prstGeom prst="rect">
            <a:avLst/>
          </a:prstGeom>
          <a:noFill/>
        </p:spPr>
        <p:txBody>
          <a:bodyPr wrap="square" rtlCol="0">
            <a:spAutoFit/>
          </a:bodyPr>
          <a:lstStyle/>
          <a:p>
            <a:r>
              <a:rPr lang="en-US" sz="2000" dirty="0"/>
              <a:t>Similar to how you solved for </a:t>
            </a:r>
            <a:r>
              <a:rPr lang="en-US" sz="2000" dirty="0" err="1"/>
              <a:t>homography</a:t>
            </a:r>
            <a:r>
              <a:rPr lang="en-US" sz="2000" dirty="0"/>
              <a:t>!</a:t>
            </a:r>
          </a:p>
        </p:txBody>
      </p:sp>
    </p:spTree>
    <p:extLst>
      <p:ext uri="{BB962C8B-B14F-4D97-AF65-F5344CB8AC3E}">
        <p14:creationId xmlns:p14="http://schemas.microsoft.com/office/powerpoint/2010/main" val="142387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28496</TotalTime>
  <Words>3660</Words>
  <Application>Microsoft Macintosh PowerPoint</Application>
  <PresentationFormat>On-screen Show (4:3)</PresentationFormat>
  <Paragraphs>598</Paragraphs>
  <Slides>76</Slides>
  <Notes>42</Notes>
  <HiddenSlides>9</HiddenSlides>
  <MMClips>6</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76</vt:i4>
      </vt:variant>
    </vt:vector>
  </HeadingPairs>
  <TitlesOfParts>
    <vt:vector size="92" baseType="lpstr">
      <vt:lpstr>Myriad Pro</vt:lpstr>
      <vt:lpstr>Times</vt:lpstr>
      <vt:lpstr>Arial</vt:lpstr>
      <vt:lpstr>Calibri</vt:lpstr>
      <vt:lpstr>Cambria Math</vt:lpstr>
      <vt:lpstr>Helvetica</vt:lpstr>
      <vt:lpstr>Helvetica Neue</vt:lpstr>
      <vt:lpstr>Tahoma</vt:lpstr>
      <vt:lpstr>Times New Roman</vt:lpstr>
      <vt:lpstr>Wingdings</vt:lpstr>
      <vt:lpstr>Office Theme</vt:lpstr>
      <vt:lpstr>4_Office Theme</vt:lpstr>
      <vt:lpstr>9_Office Theme</vt:lpstr>
      <vt:lpstr>3_Office Theme</vt:lpstr>
      <vt:lpstr>6_Office Theme</vt:lpstr>
      <vt:lpstr>Equation</vt:lpstr>
      <vt:lpstr>SfM / MVS / NeRF..</vt:lpstr>
      <vt:lpstr>End of last lecture: Camera from Corresp</vt:lpstr>
      <vt:lpstr>How to estimate the camera?</vt:lpstr>
      <vt:lpstr>Problem: Solve for the camera</vt:lpstr>
      <vt:lpstr>Calibration</vt:lpstr>
      <vt:lpstr>How to calibrate the camera?</vt:lpstr>
      <vt:lpstr>Step 1: With a known 3D object</vt:lpstr>
      <vt:lpstr>How do we calibrate a camera?</vt:lpstr>
      <vt:lpstr>Method: Set up a linear system</vt:lpstr>
      <vt:lpstr>Can we factorize M back to K [R | T]?</vt:lpstr>
      <vt:lpstr>Inserting a 3D known object…</vt:lpstr>
      <vt:lpstr>Doesn’t plane give you homography?</vt:lpstr>
      <vt:lpstr>You will use Aruco tags</vt:lpstr>
      <vt:lpstr>In practice: Step 0</vt:lpstr>
      <vt:lpstr>Step 1: Undistort your image</vt:lpstr>
      <vt:lpstr>Step 1: Undistort your image</vt:lpstr>
      <vt:lpstr>Step 2: Estimate camera with PnP</vt:lpstr>
      <vt:lpstr>Putting it all together</vt:lpstr>
      <vt:lpstr>(after that): Neural Rendering</vt:lpstr>
      <vt:lpstr>Recap</vt:lpstr>
      <vt:lpstr>if you know 2 you get the other:</vt:lpstr>
      <vt:lpstr>Camera Calibration; aka Perspective-n-Point</vt:lpstr>
      <vt:lpstr>Stereo (w/2 cameras); aka Triangulation</vt:lpstr>
      <vt:lpstr>You can easily get correspondence via projection from 3D points + Camera</vt:lpstr>
      <vt:lpstr>Ultimate: Structure-from-Motion</vt:lpstr>
      <vt:lpstr>Structure from Motion (SfM)</vt:lpstr>
      <vt:lpstr>PowerPoint Presentation</vt:lpstr>
      <vt:lpstr>PowerPoint Presentation</vt:lpstr>
      <vt:lpstr>Structure from Motion (SfM)</vt:lpstr>
      <vt:lpstr>Structure from motion</vt:lpstr>
      <vt:lpstr>Large-scale structure from motion</vt:lpstr>
      <vt:lpstr>Large-scale structure from motion</vt:lpstr>
      <vt:lpstr>First step: Correspondence</vt:lpstr>
      <vt:lpstr>Feature detection</vt:lpstr>
      <vt:lpstr>Feature detection</vt:lpstr>
      <vt:lpstr>Feature matching</vt:lpstr>
      <vt:lpstr>Feature matching</vt:lpstr>
      <vt:lpstr>Correspondence estimation</vt:lpstr>
      <vt:lpstr>The story so far…</vt:lpstr>
      <vt:lpstr>PowerPoint Presentation</vt:lpstr>
      <vt:lpstr>Review: Points and cameras</vt:lpstr>
      <vt:lpstr>Structure from motion</vt:lpstr>
      <vt:lpstr>Structure from motion</vt:lpstr>
      <vt:lpstr>Solving structure from motion</vt:lpstr>
      <vt:lpstr>Solving structure from motion</vt:lpstr>
      <vt:lpstr>Solving structure from motion</vt:lpstr>
      <vt:lpstr>Incremental SfM</vt:lpstr>
      <vt:lpstr>1. Picking the initial pair</vt:lpstr>
      <vt:lpstr>1. Picking the initial pair</vt:lpstr>
      <vt:lpstr>2. Two-frame reconstruction</vt:lpstr>
      <vt:lpstr>2. Two-view reconstruction</vt:lpstr>
      <vt:lpstr>Incremental SfM: Algorithm </vt:lpstr>
      <vt:lpstr>Visual Simultaneous Localization and Mapping (V-SLAM)</vt:lpstr>
      <vt:lpstr>Now what, are we done?</vt:lpstr>
      <vt:lpstr>What if we want solid models?</vt:lpstr>
      <vt:lpstr>Multi-View Stereo (after SfM), i.e. known camera</vt:lpstr>
      <vt:lpstr>Multi-view Stereo (Lots of calibrated images)</vt:lpstr>
      <vt:lpstr>PowerPoint Presentation</vt:lpstr>
      <vt:lpstr>Multi-view Stereo</vt:lpstr>
      <vt:lpstr>Multi-view stereo: Basic idea</vt:lpstr>
      <vt:lpstr>Multi-view stereo: Basic idea</vt:lpstr>
      <vt:lpstr>Multi-view stereo: Basic idea</vt:lpstr>
      <vt:lpstr>Multi-view stereo: Basic idea</vt:lpstr>
      <vt:lpstr>Multi-view stereo: Basic idea</vt:lpstr>
      <vt:lpstr>Multi-view stereo: advantages over 2 view</vt:lpstr>
      <vt:lpstr>Choosing the baseline</vt:lpstr>
      <vt:lpstr>Single depth map often isn’t enough</vt:lpstr>
      <vt:lpstr>Really want full coverage</vt:lpstr>
      <vt:lpstr>Idea: Combine many depth maps</vt:lpstr>
      <vt:lpstr>Volumetric stereo</vt:lpstr>
      <vt:lpstr>Space Carving</vt:lpstr>
      <vt:lpstr>Space Carving Results</vt:lpstr>
      <vt:lpstr>Tool for you: COLMAP</vt:lpstr>
      <vt:lpstr>Multi-View Stereo</vt:lpstr>
      <vt:lpstr>Volumetric “Neural” Rendering</vt:lpstr>
      <vt:lpstr>Neural Radiance Fields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parameters of image formation</dc:title>
  <dc:creator>trevor</dc:creator>
  <cp:lastModifiedBy>Angjoo Kanazawa</cp:lastModifiedBy>
  <cp:revision>464</cp:revision>
  <dcterms:created xsi:type="dcterms:W3CDTF">2009-09-01T01:33:15Z</dcterms:created>
  <dcterms:modified xsi:type="dcterms:W3CDTF">2025-10-16T18:12:47Z</dcterms:modified>
</cp:coreProperties>
</file>