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</p:sldMasterIdLst>
  <p:notesMasterIdLst>
    <p:notesMasterId r:id="rId104"/>
  </p:notesMasterIdLst>
  <p:handoutMasterIdLst>
    <p:handoutMasterId r:id="rId105"/>
  </p:handoutMasterIdLst>
  <p:sldIdLst>
    <p:sldId id="1589" r:id="rId3"/>
    <p:sldId id="3206" r:id="rId4"/>
    <p:sldId id="3201" r:id="rId5"/>
    <p:sldId id="1603" r:id="rId6"/>
    <p:sldId id="3202" r:id="rId7"/>
    <p:sldId id="3203" r:id="rId8"/>
    <p:sldId id="3204" r:id="rId9"/>
    <p:sldId id="3205" r:id="rId10"/>
    <p:sldId id="3207" r:id="rId11"/>
    <p:sldId id="1597" r:id="rId12"/>
    <p:sldId id="1614" r:id="rId13"/>
    <p:sldId id="1613" r:id="rId14"/>
    <p:sldId id="1596" r:id="rId15"/>
    <p:sldId id="1696" r:id="rId16"/>
    <p:sldId id="1734" r:id="rId17"/>
    <p:sldId id="1735" r:id="rId18"/>
    <p:sldId id="1699" r:id="rId19"/>
    <p:sldId id="1736" r:id="rId20"/>
    <p:sldId id="1737" r:id="rId21"/>
    <p:sldId id="1439" r:id="rId22"/>
    <p:sldId id="1694" r:id="rId23"/>
    <p:sldId id="3188" r:id="rId24"/>
    <p:sldId id="3193" r:id="rId25"/>
    <p:sldId id="3194" r:id="rId26"/>
    <p:sldId id="3189" r:id="rId27"/>
    <p:sldId id="3190" r:id="rId28"/>
    <p:sldId id="3191" r:id="rId29"/>
    <p:sldId id="3192" r:id="rId30"/>
    <p:sldId id="1700" r:id="rId31"/>
    <p:sldId id="1701" r:id="rId32"/>
    <p:sldId id="751" r:id="rId33"/>
    <p:sldId id="753" r:id="rId34"/>
    <p:sldId id="1702" r:id="rId35"/>
    <p:sldId id="3199" r:id="rId36"/>
    <p:sldId id="3200" r:id="rId37"/>
    <p:sldId id="3208" r:id="rId38"/>
    <p:sldId id="1630" r:id="rId39"/>
    <p:sldId id="1631" r:id="rId40"/>
    <p:sldId id="1632" r:id="rId41"/>
    <p:sldId id="1633" r:id="rId42"/>
    <p:sldId id="1634" r:id="rId43"/>
    <p:sldId id="1635" r:id="rId44"/>
    <p:sldId id="1636" r:id="rId45"/>
    <p:sldId id="1637" r:id="rId46"/>
    <p:sldId id="1638" r:id="rId47"/>
    <p:sldId id="1703" r:id="rId48"/>
    <p:sldId id="1639" r:id="rId49"/>
    <p:sldId id="1640" r:id="rId50"/>
    <p:sldId id="1641" r:id="rId51"/>
    <p:sldId id="2667" r:id="rId52"/>
    <p:sldId id="1706" r:id="rId53"/>
    <p:sldId id="1441" r:id="rId54"/>
    <p:sldId id="1714" r:id="rId55"/>
    <p:sldId id="1713" r:id="rId56"/>
    <p:sldId id="1738" r:id="rId57"/>
    <p:sldId id="1739" r:id="rId58"/>
    <p:sldId id="1712" r:id="rId59"/>
    <p:sldId id="1442" r:id="rId60"/>
    <p:sldId id="1443" r:id="rId61"/>
    <p:sldId id="1621" r:id="rId62"/>
    <p:sldId id="1444" r:id="rId63"/>
    <p:sldId id="1605" r:id="rId64"/>
    <p:sldId id="1704" r:id="rId65"/>
    <p:sldId id="1445" r:id="rId66"/>
    <p:sldId id="1642" r:id="rId67"/>
    <p:sldId id="1643" r:id="rId68"/>
    <p:sldId id="1447" r:id="rId69"/>
    <p:sldId id="1448" r:id="rId70"/>
    <p:sldId id="1449" r:id="rId71"/>
    <p:sldId id="1450" r:id="rId72"/>
    <p:sldId id="1451" r:id="rId73"/>
    <p:sldId id="1452" r:id="rId74"/>
    <p:sldId id="1453" r:id="rId75"/>
    <p:sldId id="1644" r:id="rId76"/>
    <p:sldId id="1645" r:id="rId77"/>
    <p:sldId id="1740" r:id="rId78"/>
    <p:sldId id="1646" r:id="rId79"/>
    <p:sldId id="1647" r:id="rId80"/>
    <p:sldId id="1648" r:id="rId81"/>
    <p:sldId id="1707" r:id="rId82"/>
    <p:sldId id="1709" r:id="rId83"/>
    <p:sldId id="1649" r:id="rId84"/>
    <p:sldId id="1650" r:id="rId85"/>
    <p:sldId id="1651" r:id="rId86"/>
    <p:sldId id="1652" r:id="rId87"/>
    <p:sldId id="1742" r:id="rId88"/>
    <p:sldId id="1708" r:id="rId89"/>
    <p:sldId id="1653" r:id="rId90"/>
    <p:sldId id="1654" r:id="rId91"/>
    <p:sldId id="1655" r:id="rId92"/>
    <p:sldId id="1656" r:id="rId93"/>
    <p:sldId id="1657" r:id="rId94"/>
    <p:sldId id="1689" r:id="rId95"/>
    <p:sldId id="1661" r:id="rId96"/>
    <p:sldId id="1741" r:id="rId97"/>
    <p:sldId id="1711" r:id="rId98"/>
    <p:sldId id="1743" r:id="rId99"/>
    <p:sldId id="1718" r:id="rId100"/>
    <p:sldId id="978" r:id="rId101"/>
    <p:sldId id="1720" r:id="rId102"/>
    <p:sldId id="979" r:id="rId10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48F64D-4D66-144C-B839-5E436273F4AB}">
          <p14:sldIdLst>
            <p14:sldId id="1589"/>
            <p14:sldId id="3206"/>
            <p14:sldId id="3201"/>
            <p14:sldId id="1603"/>
            <p14:sldId id="3202"/>
            <p14:sldId id="3203"/>
            <p14:sldId id="3204"/>
            <p14:sldId id="3205"/>
          </p14:sldIdLst>
        </p14:section>
        <p14:section name="Stereo" id="{E806577E-7184-4741-A714-F31A7B791A98}">
          <p14:sldIdLst>
            <p14:sldId id="3207"/>
            <p14:sldId id="1597"/>
            <p14:sldId id="1614"/>
            <p14:sldId id="1613"/>
            <p14:sldId id="1596"/>
            <p14:sldId id="1696"/>
            <p14:sldId id="1734"/>
            <p14:sldId id="1735"/>
            <p14:sldId id="1699"/>
            <p14:sldId id="1736"/>
            <p14:sldId id="1737"/>
            <p14:sldId id="1439"/>
            <p14:sldId id="1694"/>
            <p14:sldId id="3188"/>
            <p14:sldId id="3193"/>
            <p14:sldId id="3194"/>
            <p14:sldId id="3189"/>
            <p14:sldId id="3190"/>
            <p14:sldId id="3191"/>
            <p14:sldId id="3192"/>
          </p14:sldIdLst>
        </p14:section>
        <p14:section name="stereo correspondence" id="{B311C1D5-3286-5F41-AD88-DD80A951B374}">
          <p14:sldIdLst>
            <p14:sldId id="1700"/>
            <p14:sldId id="1701"/>
            <p14:sldId id="751"/>
            <p14:sldId id="753"/>
            <p14:sldId id="1702"/>
            <p14:sldId id="3199"/>
            <p14:sldId id="3200"/>
            <p14:sldId id="3208"/>
            <p14:sldId id="1630"/>
            <p14:sldId id="1631"/>
            <p14:sldId id="1632"/>
            <p14:sldId id="1633"/>
            <p14:sldId id="1634"/>
            <p14:sldId id="1635"/>
            <p14:sldId id="1636"/>
            <p14:sldId id="1637"/>
            <p14:sldId id="1638"/>
            <p14:sldId id="1703"/>
            <p14:sldId id="1639"/>
            <p14:sldId id="1640"/>
            <p14:sldId id="1641"/>
            <p14:sldId id="2667"/>
          </p14:sldIdLst>
        </p14:section>
        <p14:section name="Epipolar Constraint" id="{AB0EFC04-57DF-AC4E-940E-040C43C4A8F6}">
          <p14:sldIdLst>
            <p14:sldId id="1706"/>
            <p14:sldId id="1441"/>
            <p14:sldId id="1714"/>
            <p14:sldId id="1713"/>
            <p14:sldId id="1738"/>
            <p14:sldId id="1739"/>
            <p14:sldId id="1712"/>
            <p14:sldId id="1442"/>
            <p14:sldId id="1443"/>
            <p14:sldId id="1621"/>
            <p14:sldId id="1444"/>
            <p14:sldId id="1605"/>
            <p14:sldId id="1704"/>
            <p14:sldId id="1445"/>
            <p14:sldId id="1642"/>
            <p14:sldId id="1643"/>
            <p14:sldId id="1447"/>
            <p14:sldId id="1448"/>
            <p14:sldId id="1449"/>
            <p14:sldId id="1450"/>
            <p14:sldId id="1451"/>
            <p14:sldId id="1452"/>
          </p14:sldIdLst>
        </p14:section>
        <p14:section name="essential matrix" id="{DBEE2CFA-E31D-7B4A-8327-8EE9988FFBF1}">
          <p14:sldIdLst>
            <p14:sldId id="1453"/>
            <p14:sldId id="1644"/>
            <p14:sldId id="1645"/>
            <p14:sldId id="1740"/>
            <p14:sldId id="1646"/>
            <p14:sldId id="1647"/>
            <p14:sldId id="1648"/>
            <p14:sldId id="1707"/>
            <p14:sldId id="1709"/>
            <p14:sldId id="1649"/>
            <p14:sldId id="1650"/>
            <p14:sldId id="1651"/>
            <p14:sldId id="1652"/>
            <p14:sldId id="1742"/>
            <p14:sldId id="1708"/>
            <p14:sldId id="1653"/>
            <p14:sldId id="1654"/>
            <p14:sldId id="1655"/>
            <p14:sldId id="1656"/>
            <p14:sldId id="1657"/>
            <p14:sldId id="1689"/>
            <p14:sldId id="1661"/>
            <p14:sldId id="1741"/>
            <p14:sldId id="1711"/>
            <p14:sldId id="1743"/>
            <p14:sldId id="1718"/>
            <p14:sldId id="978"/>
            <p14:sldId id="1720"/>
            <p14:sldId id="979"/>
          </p14:sldIdLst>
        </p14:section>
      </p14:sectionLst>
    </p:ext>
    <p:ext uri="{EFAFB233-063F-42B5-8137-9DF3F51BA10A}">
      <p15:sldGuideLst xmlns:p15="http://schemas.microsoft.com/office/powerpoint/2012/main">
        <p15:guide id="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B1C05"/>
    <a:srgbClr val="1A1A1A"/>
    <a:srgbClr val="FFFFFF"/>
    <a:srgbClr val="FF8AD8"/>
    <a:srgbClr val="282828"/>
    <a:srgbClr val="000000"/>
    <a:srgbClr val="FF0000"/>
    <a:srgbClr val="FC695A"/>
    <a:srgbClr val="59F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/>
    <p:restoredTop sz="87997" autoAdjust="0"/>
  </p:normalViewPr>
  <p:slideViewPr>
    <p:cSldViewPr>
      <p:cViewPr>
        <p:scale>
          <a:sx n="74" d="100"/>
          <a:sy n="74" d="100"/>
        </p:scale>
        <p:origin x="960" y="784"/>
      </p:cViewPr>
      <p:guideLst>
        <p:guide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200" d="100"/>
        <a:sy n="200" d="100"/>
      </p:scale>
      <p:origin x="0" y="38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6EC6D-620A-4417-B6E7-B9BD187DD6EA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0194C-1C73-4D1B-8127-FF2CA75FF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7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D41D9AC-C4DC-4626-BD9E-860ADBEBE25E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6B2A92-AD47-4AF8-BBA5-94641E9951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C63B0-0FA4-4137-BD4A-0FAF93896D44}" type="slidenum">
              <a:rPr lang="en-US"/>
              <a:pPr/>
              <a:t>1</a:t>
            </a:fld>
            <a:endParaRPr lang="en-US"/>
          </a:p>
        </p:txBody>
      </p:sp>
      <p:sp>
        <p:nvSpPr>
          <p:cNvPr id="169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69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finger further away moves less than the closer finger why?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5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64AF8-1DD1-45A4-90F1-1AE6B1D317B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02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029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0293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92DFF69E-96EE-44AE-950B-884A33682BC2}" type="slidenum">
              <a:rPr lang="en-US" sz="1300"/>
              <a:pPr algn="r"/>
              <a:t>20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larger disparity = lower depth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49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= side by side </a:t>
            </a:r>
          </a:p>
          <a:p>
            <a:r>
              <a:rPr lang="en-US" dirty="0" err="1"/>
              <a:t>allassein</a:t>
            </a:r>
            <a:r>
              <a:rPr lang="en-US" dirty="0"/>
              <a:t> (vary / change)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31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Bottom line, the difference is important!!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71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293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30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4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68FC4-2EB9-4440-B939-E3F0362ED68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992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1EFDC-F801-498A-BC41-7EECC2B9473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4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72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93498D-F88D-4C62-AC8D-492C75D64E3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991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4063C-26D4-4A6C-8D2A-25867D4B24A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B1FE4-662B-4AB2-8CE7-7191521280E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961" y="4540568"/>
            <a:ext cx="5384800" cy="437888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42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to pick a window size, can’t do it at a pixel. But window </a:t>
            </a:r>
            <a:r>
              <a:rPr lang="en-US" dirty="0">
                <a:sym typeface="Wingdings" pitchFamily="2" charset="2"/>
              </a:rPr>
              <a:t> area in the scene, projected area will be different from two 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70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F1FE33-E120-4C56-96E7-6D0394D4DC0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01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Projected area is smaller </a:t>
            </a:r>
            <a:r>
              <a:rPr lang="en-US" dirty="0">
                <a:sym typeface="Wingdings" pitchFamily="2" charset="2"/>
              </a:rPr>
              <a:t> causes distortion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23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E4D7F-95DD-407F-9511-21FBEC7CE4C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3137" cy="3587750"/>
          </a:xfrm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4063"/>
            <a:ext cx="5365750" cy="4316412"/>
          </a:xfr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7269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BE287-97BD-4BAA-B4F6-040672FED4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0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9B856-3678-453C-9720-856049DF4D4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6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40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4063C-26D4-4A6C-8D2A-25867D4B24A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B1FE4-662B-4AB2-8CE7-7191521280E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961" y="4540568"/>
            <a:ext cx="5384800" cy="437888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0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068966-43E6-41D4-9FD1-52EEE2E9B5FB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But if you know the camera, you know one thing </a:t>
            </a:r>
            <a:r>
              <a:rPr lang="en-US" altLang="en-US" dirty="0">
                <a:sym typeface="Wingdings" pitchFamily="2" charset="2"/>
              </a:rPr>
              <a:t> which is? </a:t>
            </a:r>
            <a:endParaRPr lang="en-US" altLang="en-US" dirty="0"/>
          </a:p>
        </p:txBody>
      </p:sp>
      <p:sp>
        <p:nvSpPr>
          <p:cNvPr id="205829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>
                <a:solidFill>
                  <a:prstClr val="black"/>
                </a:solidFill>
              </a:rPr>
              <a:t>CS 376 Lecture 16: Stereo 1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959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596825-7257-446F-BF23-8BEC19F341F5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DC24C8-3497-420A-B3FA-EE3F1E0F538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B0661-4EAB-4BA3-A7AD-349AF8BC5F2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8674D-20E2-4292-AE2A-15D508C2F429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B4E4D3-FE3B-4AD6-A903-4D7B6CFC0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57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Where the students are pointing is the </a:t>
            </a:r>
            <a:r>
              <a:rPr lang="en-US" dirty="0" err="1"/>
              <a:t>epipole</a:t>
            </a:r>
            <a:r>
              <a:rPr lang="en-US" dirty="0"/>
              <a:t>!!! (there’s the other camera)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FFD07-62F2-4FA9-BB84-8F247EFD821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86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01642-4CBB-42A9-B25D-283E59E36C71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0699A-108F-40B0-A20E-06EF2CFDD53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4950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A6EC9F0D-6578-430F-BF53-2B510E3C8636}" type="slidenum">
              <a:rPr lang="en-US" sz="1300"/>
              <a:pPr algn="r"/>
              <a:t>68</a:t>
            </a:fld>
            <a:endParaRPr lang="en-US" sz="1300" dirty="0"/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9D8FD-F927-43CB-B3A8-D401E204452E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694AA-DDCE-40B5-A336-167F9A3D0AC9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5155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0E23ABD8-6D3A-4473-AB28-5D737776FE83}" type="slidenum">
              <a:rPr lang="en-US" sz="1300"/>
              <a:pPr algn="r"/>
              <a:t>70</a:t>
            </a:fld>
            <a:endParaRPr lang="en-US" sz="1300" dirty="0"/>
          </a:p>
        </p:txBody>
      </p:sp>
      <p:sp>
        <p:nvSpPr>
          <p:cNvPr id="151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1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40BDC-8BFA-4A89-9401-BFCBBB9E77A9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5257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0BA3D8B3-BB59-43A3-98C4-BF77570D058B}" type="slidenum">
              <a:rPr lang="en-US" sz="1300"/>
              <a:pPr algn="r"/>
              <a:t>71</a:t>
            </a:fld>
            <a:endParaRPr lang="en-US" sz="1300" dirty="0"/>
          </a:p>
        </p:txBody>
      </p:sp>
      <p:sp>
        <p:nvSpPr>
          <p:cNvPr id="152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2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5B1BF-08A8-4CA7-887E-E7E37EE98DDB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5360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7605309C-B955-4697-AD2B-276432AC86C9}" type="slidenum">
              <a:rPr lang="en-US" sz="1300"/>
              <a:pPr algn="r"/>
              <a:t>72</a:t>
            </a:fld>
            <a:endParaRPr lang="en-US" sz="1300" dirty="0"/>
          </a:p>
        </p:txBody>
      </p:sp>
      <p:sp>
        <p:nvSpPr>
          <p:cNvPr id="153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3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F95E6-8A0D-4D02-A782-17D1A45FA5D0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473B0-D645-4F8E-AD7C-18BAD656C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T: is position of the right camera in left camera’s frame</a:t>
            </a:r>
          </a:p>
          <a:p>
            <a:pPr eaLnBrk="1" hangingPunct="1"/>
            <a:r>
              <a:rPr lang="en-US" dirty="0" err="1"/>
              <a:t>R:orientation</a:t>
            </a:r>
            <a:r>
              <a:rPr lang="en-US" dirty="0"/>
              <a:t> of left camera in right camera’s frame. </a:t>
            </a:r>
          </a:p>
          <a:p>
            <a:pPr eaLnBrk="1" hangingPunct="1"/>
            <a:r>
              <a:rPr lang="en-US" dirty="0"/>
              <a:t>Then, expand </a:t>
            </a:r>
            <a:r>
              <a:rPr lang="en-US" dirty="0" err="1"/>
              <a:t>x_l</a:t>
            </a:r>
            <a:r>
              <a:rPr lang="en-US" dirty="0"/>
              <a:t> = R*</a:t>
            </a:r>
            <a:r>
              <a:rPr lang="en-US" dirty="0" err="1"/>
              <a:t>x_r</a:t>
            </a:r>
            <a:r>
              <a:rPr lang="en-US" dirty="0"/>
              <a:t> + t</a:t>
            </a:r>
          </a:p>
        </p:txBody>
      </p:sp>
    </p:spTree>
    <p:extLst>
      <p:ext uri="{BB962C8B-B14F-4D97-AF65-F5344CB8AC3E}">
        <p14:creationId xmlns:p14="http://schemas.microsoft.com/office/powerpoint/2010/main" val="39151801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6120C-FE6B-4B78-86E7-7DAEDC885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3910341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473B0-D645-4F8E-AD7C-18BAD656C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T: is position of the right camera in left camera’s frame</a:t>
            </a:r>
          </a:p>
          <a:p>
            <a:pPr eaLnBrk="1" hangingPunct="1"/>
            <a:r>
              <a:rPr lang="en-US" dirty="0" err="1"/>
              <a:t>R:orientation</a:t>
            </a:r>
            <a:r>
              <a:rPr lang="en-US" dirty="0"/>
              <a:t> of left camera in right camera’s frame. </a:t>
            </a:r>
          </a:p>
          <a:p>
            <a:pPr eaLnBrk="1" hangingPunct="1"/>
            <a:r>
              <a:rPr lang="en-US" dirty="0"/>
              <a:t>Then, expand </a:t>
            </a:r>
            <a:r>
              <a:rPr lang="en-US" dirty="0" err="1"/>
              <a:t>x_l</a:t>
            </a:r>
            <a:r>
              <a:rPr lang="en-US" dirty="0"/>
              <a:t> = R*</a:t>
            </a:r>
            <a:r>
              <a:rPr lang="en-US" dirty="0" err="1"/>
              <a:t>x_r</a:t>
            </a:r>
            <a:r>
              <a:rPr lang="en-US" dirty="0"/>
              <a:t> + t</a:t>
            </a:r>
          </a:p>
        </p:txBody>
      </p:sp>
    </p:spTree>
    <p:extLst>
      <p:ext uri="{BB962C8B-B14F-4D97-AF65-F5344CB8AC3E}">
        <p14:creationId xmlns:p14="http://schemas.microsoft.com/office/powerpoint/2010/main" val="5562010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8B779-E80A-48EC-BD10-FC50FE2E1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78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8B779-E80A-48EC-BD10-FC50FE2E1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 is green, Rx + t is the point on the right</a:t>
            </a:r>
          </a:p>
          <a:p>
            <a:pPr eaLnBrk="1" hangingPunct="1"/>
            <a:r>
              <a:rPr lang="en-US" dirty="0"/>
              <a:t>X’ (</a:t>
            </a:r>
            <a:r>
              <a:rPr lang="en-US" dirty="0" err="1"/>
              <a:t>t_x</a:t>
            </a:r>
            <a:r>
              <a:rPr lang="en-US" dirty="0"/>
              <a:t> Rx + </a:t>
            </a:r>
            <a:r>
              <a:rPr lang="en-US" dirty="0" err="1"/>
              <a:t>t_x</a:t>
            </a:r>
            <a:r>
              <a:rPr lang="en-US" dirty="0"/>
              <a:t>*t) = x’[</a:t>
            </a:r>
            <a:r>
              <a:rPr lang="en-US" dirty="0" err="1"/>
              <a:t>t_xRx</a:t>
            </a:r>
            <a:r>
              <a:rPr lang="en-US" dirty="0"/>
              <a:t>] = 0 </a:t>
            </a:r>
          </a:p>
        </p:txBody>
      </p:sp>
    </p:spTree>
    <p:extLst>
      <p:ext uri="{BB962C8B-B14F-4D97-AF65-F5344CB8AC3E}">
        <p14:creationId xmlns:p14="http://schemas.microsoft.com/office/powerpoint/2010/main" val="1412882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F0DE9-DE6A-4EC6-8CB6-4B20A56B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18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F0DE9-DE6A-4EC6-8CB6-4B20A56B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why 5? R + T = &gt; 6 </a:t>
            </a:r>
            <a:r>
              <a:rPr lang="en-US" dirty="0" err="1"/>
              <a:t>DoF</a:t>
            </a:r>
            <a:r>
              <a:rPr lang="en-US" dirty="0"/>
              <a:t>, with the projective scale ambiguity -&gt; 5</a:t>
            </a:r>
          </a:p>
          <a:p>
            <a:pPr eaLnBrk="1" hangingPunct="1"/>
            <a:r>
              <a:rPr lang="en-US" dirty="0"/>
              <a:t>Rank 2 </a:t>
            </a:r>
            <a:r>
              <a:rPr lang="en-US" dirty="0">
                <a:sym typeface="Wingdings" pitchFamily="2" charset="2"/>
              </a:rPr>
              <a:t> 2D plane gets mapped to a single line in the other image. (Also skew </a:t>
            </a:r>
            <a:r>
              <a:rPr lang="en-US" dirty="0" err="1">
                <a:sym typeface="Wingdings" pitchFamily="2" charset="2"/>
              </a:rPr>
              <a:t>symm</a:t>
            </a:r>
            <a:r>
              <a:rPr lang="en-US" dirty="0">
                <a:sym typeface="Wingdings" pitchFamily="2" charset="2"/>
              </a:rPr>
              <a:t> is rank2)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1501E1-E11C-4DEC-9A13-2A3F94EC6186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661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AB6180-54F7-4F06-A9BB-6F146FDD9297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6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61950" indent="-361950" eaLnBrk="1" hangingPunct="1">
              <a:spcBef>
                <a:spcPct val="20000"/>
              </a:spcBef>
            </a:pPr>
            <a:endParaRPr lang="en-US" altLang="en-US"/>
          </a:p>
        </p:txBody>
      </p:sp>
      <p:sp>
        <p:nvSpPr>
          <p:cNvPr id="227334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674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91519-53F1-4AE3-A5AB-EED6E45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627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6917B-FDEB-4DCD-938C-428055F667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F is 3 x 3 = 9 total, but 8 </a:t>
            </a:r>
            <a:r>
              <a:rPr lang="en-US" dirty="0" err="1"/>
              <a:t>bc</a:t>
            </a:r>
            <a:r>
              <a:rPr lang="en-US" dirty="0"/>
              <a:t> of ambiguity, -1 because rank 2.. </a:t>
            </a:r>
          </a:p>
        </p:txBody>
      </p:sp>
    </p:spTree>
    <p:extLst>
      <p:ext uri="{BB962C8B-B14F-4D97-AF65-F5344CB8AC3E}">
        <p14:creationId xmlns:p14="http://schemas.microsoft.com/office/powerpoint/2010/main" val="21195278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B627B-5F55-416B-8A75-E1A398E78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 is 3 x 3 = 9 total, but 8 </a:t>
            </a:r>
            <a:r>
              <a:rPr lang="en-US" dirty="0" err="1"/>
              <a:t>bc</a:t>
            </a:r>
            <a:r>
              <a:rPr lang="en-US" dirty="0"/>
              <a:t> of ambiguity, -1 because rank 2.. 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887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AC015-6004-498E-9BCD-BCD08157FC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49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FA102C-3135-4A9F-AB9D-704BC3D67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07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EFF60-2F50-4C29-8D7B-56AE705CA5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42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C08440-C7E4-4A62-8509-FFFC036808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398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 you solve for the 3D point all together, because although the only thing you should need is the depth of a single point, in practice due to noise it may not exactly lie on the 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301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3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and right camera are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11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and right camera are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91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and right camera are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1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dx = B(</a:t>
            </a:r>
            <a:r>
              <a:rPr lang="en-US" dirty="0" err="1"/>
              <a:t>x_l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EB8F4B-B2CE-4E1A-A94C-A3C341E3CD3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95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DA68D2-2E3B-4EB5-9074-3DF0E1080B5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D94A83-8AC2-469A-B472-1F126DA45D53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6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0802F0-A34E-4355-8FCD-F111475028E4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47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8C6FF6-F6F8-49D3-AABA-2BE3B8D51CC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93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AE0CF5-AA2C-42FE-9B96-32FBC6F17235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72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BEBE57-7781-448F-82FE-9B8602C8A26F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9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BACBC9-385B-42B4-AD66-C00455F8F67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F9CC2B-E015-46B4-BB3D-3F635CBF48E0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40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C33A92-4343-440D-AFE4-836D9CC637A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62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32FF3B-0566-4553-AE69-8481917B69D9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5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EE01E6-B8D6-4CCA-9D7D-D8F346D523A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96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90E6C4-192E-40C0-AC62-58C9B08C6C0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9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8A55CD-9EF6-43E1-9EDE-3BE28221783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2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31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29.emf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29.emf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3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image" Target="../media/image39.jpe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notesSlide" Target="../notesSlides/notesSlide16.xml"/><Relationship Id="rId2" Type="http://schemas.openxmlformats.org/officeDocument/2006/relationships/tags" Target="../tags/tag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://www.cs.cornell.edu/rdz/Papers/BVZ-iccv99.pdf" TargetMode="Externa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microsoft.com/~zhang/Papers/TR99-21.pdf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i.sri.com/~luong/research/Meta3DViewer/EpipolarGeo.html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4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6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8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6.wmf"/><Relationship Id="rId9" Type="http://schemas.openxmlformats.org/officeDocument/2006/relationships/image" Target="../media/image88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6.wmf"/><Relationship Id="rId9" Type="http://schemas.openxmlformats.org/officeDocument/2006/relationships/image" Target="../media/image8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90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9.emf"/><Relationship Id="rId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emf"/><Relationship Id="rId4" Type="http://schemas.openxmlformats.org/officeDocument/2006/relationships/oleObject" Target="../embeddings/oleObject17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94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93.wmf"/><Relationship Id="rId4" Type="http://schemas.openxmlformats.org/officeDocument/2006/relationships/oleObject" Target="../embeddings/oleObject18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70.png"/><Relationship Id="rId7" Type="http://schemas.openxmlformats.org/officeDocument/2006/relationships/image" Target="../media/image9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95.wmf"/><Relationship Id="rId10" Type="http://schemas.openxmlformats.org/officeDocument/2006/relationships/image" Target="../media/image98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97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7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23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02.wmf"/><Relationship Id="rId9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6.wm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danielwedge.com/fmatrix/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GMil9tpwE_Q" TargetMode="External"/><Relationship Id="rId5" Type="http://schemas.openxmlformats.org/officeDocument/2006/relationships/image" Target="../media/image110.jpeg"/><Relationship Id="rId4" Type="http://schemas.openxmlformats.org/officeDocument/2006/relationships/hyperlink" Target="https://www.youtube.com/watch?time_continue=8&amp;v=DgGV3l82NTk&amp;feature=emb_title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em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view: Spielberg toasts greats in 'Ready Player One'">
            <a:extLst>
              <a:ext uri="{FF2B5EF4-FFF2-40B4-BE49-F238E27FC236}">
                <a16:creationId xmlns:a16="http://schemas.microsoft.com/office/drawing/2014/main" id="{2B214981-F90A-E144-B39B-28F5CBA79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6" b="5744"/>
          <a:stretch/>
        </p:blipFill>
        <p:spPr bwMode="auto">
          <a:xfrm>
            <a:off x="0" y="1012622"/>
            <a:ext cx="9144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5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Stereo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58866" y="6024374"/>
            <a:ext cx="79851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CS180: Intro to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Angjoo Kanazawa &amp; Alexei </a:t>
            </a:r>
            <a:r>
              <a:rPr lang="en-US" altLang="en-US" dirty="0" err="1"/>
              <a:t>Efros</a:t>
            </a:r>
            <a:r>
              <a:rPr lang="en-US" altLang="en-US" dirty="0"/>
              <a:t>, UC Berkeley, Fall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F4997-06D4-C946-8DCE-D9A36B987DE7}"/>
              </a:ext>
            </a:extLst>
          </p:cNvPr>
          <p:cNvSpPr txBox="1"/>
          <p:nvPr/>
        </p:nvSpPr>
        <p:spPr>
          <a:xfrm>
            <a:off x="3810" y="5378043"/>
            <a:ext cx="755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lot of slides from Noah Snavely +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Shree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Nayar’s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YT series: First principals of 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78518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Stereo reconstruction: main steps</a:t>
            </a:r>
          </a:p>
        </p:txBody>
      </p:sp>
      <p:sp>
        <p:nvSpPr>
          <p:cNvPr id="79875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66950"/>
          </a:xfrm>
        </p:spPr>
        <p:txBody>
          <a:bodyPr/>
          <a:lstStyle/>
          <a:p>
            <a:pPr lvl="1" eaLnBrk="1" hangingPunct="1"/>
            <a:r>
              <a:rPr lang="en-US" dirty="0"/>
              <a:t>Calibrate cameras</a:t>
            </a:r>
          </a:p>
          <a:p>
            <a:pPr lvl="1" eaLnBrk="1" hangingPunct="1"/>
            <a:r>
              <a:rPr lang="en-US" dirty="0"/>
              <a:t>Compute disparity</a:t>
            </a:r>
          </a:p>
          <a:p>
            <a:pPr lvl="1" eaLnBrk="1" hangingPunct="1"/>
            <a:r>
              <a:rPr lang="en-US" dirty="0"/>
              <a:t>Estimate depth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4238" y="2057400"/>
            <a:ext cx="3541712" cy="11430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2" y="4114800"/>
            <a:ext cx="274161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9600" y="411480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9650" y="411480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093056" y="6117550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disparity</a:t>
            </a:r>
          </a:p>
        </p:txBody>
      </p:sp>
    </p:spTree>
    <p:extLst>
      <p:ext uri="{BB962C8B-B14F-4D97-AF65-F5344CB8AC3E}">
        <p14:creationId xmlns:p14="http://schemas.microsoft.com/office/powerpoint/2010/main" val="19958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Large-scale structure from motion</a:t>
            </a:r>
          </a:p>
        </p:txBody>
      </p:sp>
      <p:sp>
        <p:nvSpPr>
          <p:cNvPr id="189443" name="TextBox 4"/>
          <p:cNvSpPr txBox="1">
            <a:spLocks noChangeArrowheads="1"/>
          </p:cNvSpPr>
          <p:nvPr/>
        </p:nvSpPr>
        <p:spPr bwMode="auto">
          <a:xfrm>
            <a:off x="222250" y="5864225"/>
            <a:ext cx="5761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Dubrovnik, Croatia.  4,619 images (out of an initial  57,845).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Total reconstruction time: 23 hours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Number of cores: 352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527A2-C800-E442-94DD-BE5BE15A1EBE}"/>
              </a:ext>
            </a:extLst>
          </p:cNvPr>
          <p:cNvSpPr txBox="1"/>
          <p:nvPr/>
        </p:nvSpPr>
        <p:spPr>
          <a:xfrm>
            <a:off x="5334000" y="62484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Building Rome in a Day, Agarwal et al. ICCV 2009</a:t>
            </a:r>
          </a:p>
        </p:txBody>
      </p:sp>
      <p:pic>
        <p:nvPicPr>
          <p:cNvPr id="4" name="dubrovnik" descr="dubrovnik">
            <a:hlinkClick r:id="" action="ppaction://media"/>
            <a:extLst>
              <a:ext uri="{FF2B5EF4-FFF2-40B4-BE49-F238E27FC236}">
                <a16:creationId xmlns:a16="http://schemas.microsoft.com/office/drawing/2014/main" id="{25F4803E-6CC3-C343-9327-D3B5F77CB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493241"/>
            <a:ext cx="6937375" cy="4023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A9051-3C3C-F040-9DA1-9150E02CA6BC}"/>
              </a:ext>
            </a:extLst>
          </p:cNvPr>
          <p:cNvSpPr txBox="1"/>
          <p:nvPr/>
        </p:nvSpPr>
        <p:spPr>
          <a:xfrm>
            <a:off x="5943600" y="6515201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87065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28201-A2F9-FB42-8328-DFDC61EBC3C2}"/>
              </a:ext>
            </a:extLst>
          </p:cNvPr>
          <p:cNvSpPr txBox="1"/>
          <p:nvPr/>
        </p:nvSpPr>
        <p:spPr>
          <a:xfrm>
            <a:off x="1869735" y="6096000"/>
            <a:ext cx="709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Result using COLMAP: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Schönberger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et al. CVPR 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’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4529B-0A7E-5648-8E36-720E82D8B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5" y="2109809"/>
            <a:ext cx="8783709" cy="26383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1" descr="dark_country_1_2008-05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31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Picture 2" descr="robot_cam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2"/>
            <a:ext cx="42672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Box 3"/>
          <p:cNvSpPr txBox="1">
            <a:spLocks noChangeArrowheads="1"/>
          </p:cNvSpPr>
          <p:nvPr/>
        </p:nvSpPr>
        <p:spPr bwMode="auto">
          <a:xfrm>
            <a:off x="76200" y="4800602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Two cameras, simultaneous views</a:t>
            </a:r>
          </a:p>
        </p:txBody>
      </p:sp>
      <p:sp>
        <p:nvSpPr>
          <p:cNvPr id="197637" name="TextBox 5"/>
          <p:cNvSpPr txBox="1">
            <a:spLocks noChangeArrowheads="1"/>
          </p:cNvSpPr>
          <p:nvPr/>
        </p:nvSpPr>
        <p:spPr bwMode="auto">
          <a:xfrm>
            <a:off x="4572000" y="4800602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Single moving camera and static scene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Stereo vision</a:t>
            </a:r>
          </a:p>
        </p:txBody>
      </p:sp>
    </p:spTree>
    <p:extLst>
      <p:ext uri="{BB962C8B-B14F-4D97-AF65-F5344CB8AC3E}">
        <p14:creationId xmlns:p14="http://schemas.microsoft.com/office/powerpoint/2010/main" val="12845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Estimating depth with stereo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092200"/>
            <a:ext cx="8229600" cy="2300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1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/>
              <a:t>Stereo</a:t>
            </a:r>
            <a:r>
              <a:rPr lang="en-US" sz="2800" dirty="0"/>
              <a:t>: shape from “motion” between </a:t>
            </a:r>
            <a:r>
              <a:rPr lang="en-US" sz="2800" b="1" dirty="0"/>
              <a:t>two</a:t>
            </a:r>
            <a:r>
              <a:rPr lang="en-US" sz="2800" dirty="0"/>
              <a:t> views</a:t>
            </a:r>
          </a:p>
          <a:p>
            <a:pPr eaLnBrk="1" hangingPunct="1">
              <a:defRPr/>
            </a:pPr>
            <a:r>
              <a:rPr lang="en-US" sz="2800" dirty="0"/>
              <a:t>We’ll need to consider:</a:t>
            </a:r>
          </a:p>
          <a:p>
            <a:pPr indent="228600">
              <a:defRPr/>
            </a:pPr>
            <a:r>
              <a:rPr lang="en-US" sz="2400" dirty="0"/>
              <a:t>1. Camera pose (“calibration”) – assume known for now</a:t>
            </a:r>
          </a:p>
          <a:p>
            <a:pPr indent="228600">
              <a:defRPr/>
            </a:pPr>
            <a:r>
              <a:rPr lang="en-US" sz="2400" b="1" dirty="0"/>
              <a:t>2. Image point correspondences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195588" name="Freeform 3"/>
          <p:cNvSpPr>
            <a:spLocks/>
          </p:cNvSpPr>
          <p:nvPr/>
        </p:nvSpPr>
        <p:spPr bwMode="auto">
          <a:xfrm>
            <a:off x="1057275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6 h 1104"/>
              <a:gd name="T4" fmla="*/ 2147483646 w 768"/>
              <a:gd name="T5" fmla="*/ 2147483646 h 1104"/>
              <a:gd name="T6" fmla="*/ 2147483646 w 768"/>
              <a:gd name="T7" fmla="*/ 2147483646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89" name="Freeform 4"/>
          <p:cNvSpPr>
            <a:spLocks/>
          </p:cNvSpPr>
          <p:nvPr/>
        </p:nvSpPr>
        <p:spPr bwMode="auto">
          <a:xfrm flipH="1">
            <a:off x="3724275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6 h 1104"/>
              <a:gd name="T4" fmla="*/ 2147483646 w 768"/>
              <a:gd name="T5" fmla="*/ 2147483646 h 1104"/>
              <a:gd name="T6" fmla="*/ 2147483646 w 768"/>
              <a:gd name="T7" fmla="*/ 2147483646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0" name="Oval 5"/>
          <p:cNvSpPr>
            <a:spLocks noChangeArrowheads="1"/>
          </p:cNvSpPr>
          <p:nvPr/>
        </p:nvSpPr>
        <p:spPr bwMode="auto">
          <a:xfrm>
            <a:off x="904875" y="529431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591" name="Line 6"/>
          <p:cNvSpPr>
            <a:spLocks noChangeShapeType="1"/>
          </p:cNvSpPr>
          <p:nvPr/>
        </p:nvSpPr>
        <p:spPr bwMode="auto">
          <a:xfrm>
            <a:off x="4410075" y="4913313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2" name="Line 7"/>
          <p:cNvSpPr>
            <a:spLocks noChangeShapeType="1"/>
          </p:cNvSpPr>
          <p:nvPr/>
        </p:nvSpPr>
        <p:spPr bwMode="auto">
          <a:xfrm>
            <a:off x="2657475" y="3922713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3" name="Line 8"/>
          <p:cNvSpPr>
            <a:spLocks noChangeShapeType="1"/>
          </p:cNvSpPr>
          <p:nvPr/>
        </p:nvSpPr>
        <p:spPr bwMode="auto">
          <a:xfrm flipV="1">
            <a:off x="1590675" y="3922713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4" name="Line 9"/>
          <p:cNvSpPr>
            <a:spLocks noChangeShapeType="1"/>
          </p:cNvSpPr>
          <p:nvPr/>
        </p:nvSpPr>
        <p:spPr bwMode="auto">
          <a:xfrm flipV="1">
            <a:off x="981075" y="4837113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5" name="Oval 10"/>
          <p:cNvSpPr>
            <a:spLocks noChangeArrowheads="1"/>
          </p:cNvSpPr>
          <p:nvPr/>
        </p:nvSpPr>
        <p:spPr bwMode="auto">
          <a:xfrm>
            <a:off x="1514475" y="48371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596" name="Oval 11"/>
          <p:cNvSpPr>
            <a:spLocks noChangeArrowheads="1"/>
          </p:cNvSpPr>
          <p:nvPr/>
        </p:nvSpPr>
        <p:spPr bwMode="auto">
          <a:xfrm>
            <a:off x="4410075" y="49133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597" name="Oval 12"/>
          <p:cNvSpPr>
            <a:spLocks noChangeArrowheads="1"/>
          </p:cNvSpPr>
          <p:nvPr/>
        </p:nvSpPr>
        <p:spPr bwMode="auto">
          <a:xfrm>
            <a:off x="5000625" y="52752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598" name="Oval 13"/>
          <p:cNvSpPr>
            <a:spLocks noChangeArrowheads="1"/>
          </p:cNvSpPr>
          <p:nvPr/>
        </p:nvSpPr>
        <p:spPr bwMode="auto">
          <a:xfrm>
            <a:off x="2619375" y="384651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069545" y="3464203"/>
            <a:ext cx="128381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90502" y="5364163"/>
            <a:ext cx="1198563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  <a:flatTx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592376" y="4926291"/>
            <a:ext cx="134915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pic>
        <p:nvPicPr>
          <p:cNvPr id="19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8" t="26302" r="7536" b="42700"/>
          <a:stretch>
            <a:fillRect/>
          </a:stretch>
        </p:blipFill>
        <p:spPr bwMode="auto">
          <a:xfrm>
            <a:off x="6215065" y="4627562"/>
            <a:ext cx="230028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26302" r="48674" b="42700"/>
          <a:stretch>
            <a:fillRect/>
          </a:stretch>
        </p:blipFill>
        <p:spPr bwMode="auto">
          <a:xfrm>
            <a:off x="6178550" y="3276600"/>
            <a:ext cx="2336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7200900" y="3794125"/>
            <a:ext cx="109538" cy="109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7419975" y="5181600"/>
            <a:ext cx="109538" cy="109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D3FE9D-6AF7-9D41-9100-E38BCFEB0196}"/>
              </a:ext>
            </a:extLst>
          </p:cNvPr>
          <p:cNvCxnSpPr>
            <a:cxnSpLocks/>
          </p:cNvCxnSpPr>
          <p:nvPr/>
        </p:nvCxnSpPr>
        <p:spPr>
          <a:xfrm>
            <a:off x="5194302" y="4521200"/>
            <a:ext cx="16470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BBB166-5B5B-B64C-A50D-D7BEAA6F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Stereo Setup</a:t>
            </a:r>
          </a:p>
        </p:txBody>
      </p:sp>
      <p:pic>
        <p:nvPicPr>
          <p:cNvPr id="4" name="Picture 1" descr="pasted-image.jpg">
            <a:extLst>
              <a:ext uri="{FF2B5EF4-FFF2-40B4-BE49-F238E27FC236}">
                <a16:creationId xmlns:a16="http://schemas.microsoft.com/office/drawing/2014/main" id="{7341698C-B291-8943-8CF3-11157E443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2025" y="3604730"/>
            <a:ext cx="1506885" cy="15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 descr="pasted-image.jpg">
            <a:extLst>
              <a:ext uri="{FF2B5EF4-FFF2-40B4-BE49-F238E27FC236}">
                <a16:creationId xmlns:a16="http://schemas.microsoft.com/office/drawing/2014/main" id="{55D09AE8-F7E9-ED42-B947-D53451BE7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2" y="3604730"/>
            <a:ext cx="1506885" cy="15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 descr="pasted-image.jpg">
            <a:extLst>
              <a:ext uri="{FF2B5EF4-FFF2-40B4-BE49-F238E27FC236}">
                <a16:creationId xmlns:a16="http://schemas.microsoft.com/office/drawing/2014/main" id="{5B34CBD6-3705-4B44-A6E1-6F509EEB4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71" y="1776929"/>
            <a:ext cx="1339454" cy="133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175F2-67D5-644B-AFEA-1E556A13A6F5}"/>
              </a:ext>
            </a:extLst>
          </p:cNvPr>
          <p:cNvSpPr>
            <a:spLocks/>
          </p:cNvSpPr>
          <p:nvPr/>
        </p:nvSpPr>
        <p:spPr bwMode="auto">
          <a:xfrm>
            <a:off x="628652" y="5303475"/>
            <a:ext cx="8183763" cy="4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ＭＳ Ｐゴシック" charset="0"/>
                <a:cs typeface="Helvetica Light" charset="0"/>
              </a:rPr>
              <a:t>Key Idea: difference in corresponding points to understand shape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22255-A71F-1E4E-9499-3E6EEECC963E}"/>
              </a:ext>
            </a:extLst>
          </p:cNvPr>
          <p:cNvSpPr txBox="1"/>
          <p:nvPr/>
        </p:nvSpPr>
        <p:spPr>
          <a:xfrm>
            <a:off x="350196" y="2321004"/>
            <a:ext cx="4221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Assume </a:t>
            </a:r>
            <a:r>
              <a:rPr lang="en-US" sz="2400" b="1" dirty="0">
                <a:solidFill>
                  <a:srgbClr val="FF0000"/>
                </a:solidFill>
              </a:rPr>
              <a:t>parallel</a:t>
            </a:r>
            <a:r>
              <a:rPr lang="en-US" sz="2400" dirty="0"/>
              <a:t> optical axes</a:t>
            </a:r>
            <a:endParaRPr lang="en-US" sz="2100" dirty="0">
              <a:latin typeface="Helvetica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Two cameras are calibrated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Find relative depth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19CEB-D585-8C4A-B083-0C23599292DE}"/>
              </a:ext>
            </a:extLst>
          </p:cNvPr>
          <p:cNvSpPr txBox="1"/>
          <p:nvPr/>
        </p:nvSpPr>
        <p:spPr>
          <a:xfrm>
            <a:off x="6828819" y="5726909"/>
            <a:ext cx="2315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Slide credit: Noah Snavely</a:t>
            </a:r>
          </a:p>
        </p:txBody>
      </p:sp>
    </p:spTree>
    <p:extLst>
      <p:ext uri="{BB962C8B-B14F-4D97-AF65-F5344CB8AC3E}">
        <p14:creationId xmlns:p14="http://schemas.microsoft.com/office/powerpoint/2010/main" val="3130856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41A-D4EF-504D-8D8F-B1B4F6BB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Triangulation using two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53D1-73D7-2246-AFE0-349A9C573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11F09-771E-324F-86EE-5E919BFE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5" y="1257026"/>
            <a:ext cx="7804150" cy="52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26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41A-D4EF-504D-8D8F-B1B4F6BB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Triangulation using two cameras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53D1-73D7-2246-AFE0-349A9C573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A12E7-6254-4147-9A96-7CC734DAA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36" y="1206500"/>
            <a:ext cx="8264964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5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41A-D4EF-504D-8D8F-B1B4F6BB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Triangulation using two cameras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53D1-73D7-2246-AFE0-349A9C573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5DBEF-BF71-1A4E-9CED-DE37C8E98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8" y="1066800"/>
            <a:ext cx="7636762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39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264A-680F-D646-97F3-57D6AD0A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66006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are equipped with binocular vision. Let’s try!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17B69-A9A0-5C47-A6C6-C96C49BD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02" y="1509006"/>
            <a:ext cx="5120595" cy="50980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880008-A734-E1A8-51AD-61CC243AA5A2}"/>
                  </a:ext>
                </a:extLst>
              </p:cNvPr>
              <p:cNvSpPr txBox="1"/>
              <p:nvPr/>
            </p:nvSpPr>
            <p:spPr>
              <a:xfrm>
                <a:off x="5744896" y="1371600"/>
                <a:ext cx="14046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880008-A734-E1A8-51AD-61CC243AA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896" y="1371600"/>
                <a:ext cx="1404680" cy="523220"/>
              </a:xfrm>
              <a:prstGeom prst="rect">
                <a:avLst/>
              </a:prstGeom>
              <a:blipFill>
                <a:blip r:embed="rId3"/>
                <a:stretch>
                  <a:fillRect l="-2679" r="-1786" b="-1666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15DF36-821C-A79D-99C4-9E4B3DABF88F}"/>
                  </a:ext>
                </a:extLst>
              </p:cNvPr>
              <p:cNvSpPr txBox="1"/>
              <p:nvPr/>
            </p:nvSpPr>
            <p:spPr>
              <a:xfrm>
                <a:off x="6213858" y="3828619"/>
                <a:ext cx="13304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15DF36-821C-A79D-99C4-9E4B3DABF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858" y="3828619"/>
                <a:ext cx="1330492" cy="523220"/>
              </a:xfrm>
              <a:prstGeom prst="rect">
                <a:avLst/>
              </a:prstGeom>
              <a:blipFill>
                <a:blip r:embed="rId4"/>
                <a:stretch>
                  <a:fillRect l="-2830" r="-1887" b="-19048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8EA419-EBB9-BAA1-1329-07D0935EAEE6}"/>
              </a:ext>
            </a:extLst>
          </p:cNvPr>
          <p:cNvCxnSpPr>
            <a:cxnSpLocks/>
          </p:cNvCxnSpPr>
          <p:nvPr/>
        </p:nvCxnSpPr>
        <p:spPr>
          <a:xfrm flipH="1">
            <a:off x="5257800" y="1676400"/>
            <a:ext cx="487096" cy="54181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94BDEA-9E4C-915D-707D-CC7A23A976A4}"/>
              </a:ext>
            </a:extLst>
          </p:cNvPr>
          <p:cNvCxnSpPr/>
          <p:nvPr/>
        </p:nvCxnSpPr>
        <p:spPr>
          <a:xfrm flipH="1">
            <a:off x="5744896" y="4013809"/>
            <a:ext cx="563296" cy="51538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E3DF624-BE39-9E4F-C970-6DD29ED7626B}"/>
              </a:ext>
            </a:extLst>
          </p:cNvPr>
          <p:cNvSpPr/>
          <p:nvPr/>
        </p:nvSpPr>
        <p:spPr>
          <a:xfrm>
            <a:off x="5116567" y="2241620"/>
            <a:ext cx="143987" cy="1439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05D52E-5757-E8C9-CCC6-E3976D62F71C}"/>
              </a:ext>
            </a:extLst>
          </p:cNvPr>
          <p:cNvSpPr/>
          <p:nvPr/>
        </p:nvSpPr>
        <p:spPr>
          <a:xfrm>
            <a:off x="5647213" y="4504213"/>
            <a:ext cx="143987" cy="1439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9331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9E4C1D-AFCA-A44F-9FC1-EDCFB5C029C1}"/>
              </a:ext>
            </a:extLst>
          </p:cNvPr>
          <p:cNvCxnSpPr/>
          <p:nvPr/>
        </p:nvCxnSpPr>
        <p:spPr>
          <a:xfrm flipV="1">
            <a:off x="1488329" y="1219200"/>
            <a:ext cx="0" cy="3388063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82CC0C-EBDE-624F-B157-CC41194848EC}"/>
              </a:ext>
            </a:extLst>
          </p:cNvPr>
          <p:cNvCxnSpPr/>
          <p:nvPr/>
        </p:nvCxnSpPr>
        <p:spPr>
          <a:xfrm flipV="1">
            <a:off x="4139372" y="1235758"/>
            <a:ext cx="0" cy="3388063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riangle 41">
            <a:extLst>
              <a:ext uri="{FF2B5EF4-FFF2-40B4-BE49-F238E27FC236}">
                <a16:creationId xmlns:a16="http://schemas.microsoft.com/office/drawing/2014/main" id="{B91CE9F9-F506-F64F-81AA-8F78A6A0073B}"/>
              </a:ext>
            </a:extLst>
          </p:cNvPr>
          <p:cNvSpPr/>
          <p:nvPr/>
        </p:nvSpPr>
        <p:spPr>
          <a:xfrm>
            <a:off x="1488333" y="1719035"/>
            <a:ext cx="2645927" cy="3007910"/>
          </a:xfrm>
          <a:prstGeom prst="triangle">
            <a:avLst>
              <a:gd name="adj" fmla="val 53860"/>
            </a:avLst>
          </a:prstGeom>
          <a:solidFill>
            <a:schemeClr val="accent5">
              <a:alpha val="6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F6406-774D-F242-BF2B-F4960D53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9" y="151913"/>
            <a:ext cx="7886700" cy="994410"/>
          </a:xfrm>
        </p:spPr>
        <p:txBody>
          <a:bodyPr>
            <a:normAutofit/>
          </a:bodyPr>
          <a:lstStyle/>
          <a:p>
            <a:r>
              <a:rPr lang="en-US" sz="3000" dirty="0"/>
              <a:t>Solving for Depth in Simple Stereo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940051-E980-D14A-8464-02267E9FD521}"/>
              </a:ext>
            </a:extLst>
          </p:cNvPr>
          <p:cNvGrpSpPr/>
          <p:nvPr/>
        </p:nvGrpSpPr>
        <p:grpSpPr>
          <a:xfrm>
            <a:off x="4374665" y="3990051"/>
            <a:ext cx="539886" cy="617212"/>
            <a:chOff x="5716156" y="5130378"/>
            <a:chExt cx="719848" cy="822949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32B8D9D3-AC93-F544-A3C5-293C0401CC7E}"/>
                </a:ext>
              </a:extLst>
            </p:cNvPr>
            <p:cNvSpPr/>
            <p:nvPr/>
          </p:nvSpPr>
          <p:spPr>
            <a:xfrm>
              <a:off x="5716156" y="5130378"/>
              <a:ext cx="139901" cy="822949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5C0404-B307-194F-937A-315AB4328DD2}"/>
                </a:ext>
              </a:extLst>
            </p:cNvPr>
            <p:cNvSpPr txBox="1"/>
            <p:nvPr/>
          </p:nvSpPr>
          <p:spPr>
            <a:xfrm>
              <a:off x="5716157" y="5280242"/>
              <a:ext cx="71984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Helvetica" pitchFamily="2" charset="0"/>
                </a:rPr>
                <a:t>f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943D60-489C-2D48-86A8-5BAA047F9635}"/>
              </a:ext>
            </a:extLst>
          </p:cNvPr>
          <p:cNvGrpSpPr/>
          <p:nvPr/>
        </p:nvGrpSpPr>
        <p:grpSpPr>
          <a:xfrm>
            <a:off x="875487" y="3954523"/>
            <a:ext cx="1281619" cy="1066658"/>
            <a:chOff x="1167316" y="5044097"/>
            <a:chExt cx="1708825" cy="142221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8FDF2D-6416-D24D-B89C-03A65A2D1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7316" y="5044097"/>
              <a:ext cx="1708825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BEB25C34-2165-3D42-956E-409C2A731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4515" y="5746460"/>
              <a:ext cx="719848" cy="71984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3746C1-59EA-E74C-9538-ACAAE0D447C6}"/>
              </a:ext>
            </a:extLst>
          </p:cNvPr>
          <p:cNvGrpSpPr/>
          <p:nvPr/>
        </p:nvGrpSpPr>
        <p:grpSpPr>
          <a:xfrm>
            <a:off x="3414412" y="3954523"/>
            <a:ext cx="1269459" cy="1051043"/>
            <a:chOff x="4552549" y="5044097"/>
            <a:chExt cx="1692612" cy="140139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F15352-44ED-C647-BD60-5DC6B6AD7B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2549" y="5044097"/>
              <a:ext cx="1692612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FE371C67-C6EF-A54D-8457-35E34FF85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2422" y="5725640"/>
              <a:ext cx="719848" cy="7198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B7FA9-B051-4148-8E42-C5556FA85739}"/>
              </a:ext>
            </a:extLst>
          </p:cNvPr>
          <p:cNvGrpSpPr/>
          <p:nvPr/>
        </p:nvGrpSpPr>
        <p:grpSpPr>
          <a:xfrm>
            <a:off x="2811293" y="1484683"/>
            <a:ext cx="734439" cy="428906"/>
            <a:chOff x="3748391" y="1750978"/>
            <a:chExt cx="979252" cy="5718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D1DDAC-6046-574C-8A01-F31094418B73}"/>
                </a:ext>
              </a:extLst>
            </p:cNvPr>
            <p:cNvSpPr txBox="1"/>
            <p:nvPr/>
          </p:nvSpPr>
          <p:spPr>
            <a:xfrm>
              <a:off x="4007796" y="1750978"/>
              <a:ext cx="71984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Helvetica" pitchFamily="2" charset="0"/>
                </a:rPr>
                <a:t>X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578C5D3-C9B9-BC43-9210-53D5C9972FC2}"/>
                </a:ext>
              </a:extLst>
            </p:cNvPr>
            <p:cNvSpPr/>
            <p:nvPr/>
          </p:nvSpPr>
          <p:spPr>
            <a:xfrm>
              <a:off x="3748391" y="2063447"/>
              <a:ext cx="259405" cy="2594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3F05AF-8C53-8A4B-8787-0192EE8F3EF5}"/>
              </a:ext>
            </a:extLst>
          </p:cNvPr>
          <p:cNvGrpSpPr/>
          <p:nvPr/>
        </p:nvGrpSpPr>
        <p:grpSpPr>
          <a:xfrm>
            <a:off x="1816288" y="3565147"/>
            <a:ext cx="507599" cy="466469"/>
            <a:chOff x="2518991" y="4524929"/>
            <a:chExt cx="676799" cy="62195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056B6C9-622C-9146-B2FE-CF79A03BD8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8991" y="4964008"/>
              <a:ext cx="182880" cy="1828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188154-0AC3-E747-8366-CBDBE6BEF38A}"/>
                </a:ext>
              </a:extLst>
            </p:cNvPr>
            <p:cNvSpPr txBox="1"/>
            <p:nvPr/>
          </p:nvSpPr>
          <p:spPr>
            <a:xfrm>
              <a:off x="2664012" y="4524929"/>
              <a:ext cx="5317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u</a:t>
              </a:r>
              <a:r>
                <a:rPr lang="en-US" sz="2100" baseline="-25000" dirty="0">
                  <a:latin typeface="Helvetica" pitchFamily="2" charset="0"/>
                </a:rPr>
                <a:t>l</a:t>
              </a:r>
              <a:endParaRPr lang="en-US" sz="2100" dirty="0">
                <a:latin typeface="Helvetica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E11A73-2137-E94C-8938-2CD076C372ED}"/>
              </a:ext>
            </a:extLst>
          </p:cNvPr>
          <p:cNvGrpSpPr/>
          <p:nvPr/>
        </p:nvGrpSpPr>
        <p:grpSpPr>
          <a:xfrm>
            <a:off x="3368116" y="3516891"/>
            <a:ext cx="489698" cy="494813"/>
            <a:chOff x="4490822" y="4460587"/>
            <a:chExt cx="652930" cy="65975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BB5DB4D-57C3-8B49-8FAA-00CEAE7A4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0872" y="4937458"/>
              <a:ext cx="182880" cy="1828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FFB028-57EE-414E-B8E8-0F8FADF722AB}"/>
                </a:ext>
              </a:extLst>
            </p:cNvPr>
            <p:cNvSpPr txBox="1"/>
            <p:nvPr/>
          </p:nvSpPr>
          <p:spPr>
            <a:xfrm>
              <a:off x="4490822" y="4460587"/>
              <a:ext cx="5317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 err="1">
                  <a:latin typeface="Helvetica" pitchFamily="2" charset="0"/>
                </a:rPr>
                <a:t>u</a:t>
              </a:r>
              <a:r>
                <a:rPr lang="en-US" sz="2100" baseline="-25000" dirty="0" err="1">
                  <a:latin typeface="Helvetica" pitchFamily="2" charset="0"/>
                </a:rPr>
                <a:t>r</a:t>
              </a:r>
              <a:endParaRPr lang="en-US" sz="2100" dirty="0">
                <a:latin typeface="Helvetica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9C80AC-8E3E-134F-B88E-3BE5454026DF}"/>
              </a:ext>
            </a:extLst>
          </p:cNvPr>
          <p:cNvGrpSpPr/>
          <p:nvPr/>
        </p:nvGrpSpPr>
        <p:grpSpPr>
          <a:xfrm>
            <a:off x="1702880" y="4818076"/>
            <a:ext cx="2309781" cy="566079"/>
            <a:chOff x="2270507" y="6195501"/>
            <a:chExt cx="3079708" cy="7547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E31254-40D3-8D49-9BBA-4BEAF0382CB8}"/>
                </a:ext>
              </a:extLst>
            </p:cNvPr>
            <p:cNvSpPr txBox="1"/>
            <p:nvPr/>
          </p:nvSpPr>
          <p:spPr>
            <a:xfrm>
              <a:off x="3472778" y="6396276"/>
              <a:ext cx="71984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Helvetica" pitchFamily="2" charset="0"/>
                </a:rPr>
                <a:t>B</a:t>
              </a:r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80307369-24DE-364C-B268-473973219780}"/>
                </a:ext>
              </a:extLst>
            </p:cNvPr>
            <p:cNvSpPr/>
            <p:nvPr/>
          </p:nvSpPr>
          <p:spPr>
            <a:xfrm rot="5400000">
              <a:off x="3708748" y="4757260"/>
              <a:ext cx="203226" cy="3079708"/>
            </a:xfrm>
            <a:prstGeom prst="rightBrac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7" name="Triangle 46">
            <a:extLst>
              <a:ext uri="{FF2B5EF4-FFF2-40B4-BE49-F238E27FC236}">
                <a16:creationId xmlns:a16="http://schemas.microsoft.com/office/drawing/2014/main" id="{D40488D0-01F9-1149-BC66-773D6FE578FB}"/>
              </a:ext>
            </a:extLst>
          </p:cNvPr>
          <p:cNvSpPr/>
          <p:nvPr/>
        </p:nvSpPr>
        <p:spPr>
          <a:xfrm>
            <a:off x="1833252" y="1736940"/>
            <a:ext cx="2041526" cy="2237131"/>
          </a:xfrm>
          <a:prstGeom prst="triangle">
            <a:avLst>
              <a:gd name="adj" fmla="val 53636"/>
            </a:avLst>
          </a:prstGeom>
          <a:solidFill>
            <a:srgbClr val="C5E0B4">
              <a:alpha val="6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4E0FDA2-D92A-6B40-BE86-DC4452BBDE24}"/>
              </a:ext>
            </a:extLst>
          </p:cNvPr>
          <p:cNvGrpSpPr/>
          <p:nvPr/>
        </p:nvGrpSpPr>
        <p:grpSpPr>
          <a:xfrm>
            <a:off x="2845344" y="1913589"/>
            <a:ext cx="666083" cy="2813356"/>
            <a:chOff x="3832702" y="1408452"/>
            <a:chExt cx="888110" cy="375114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2DF5C18-94F9-934D-BB03-1649BAC8C20C}"/>
                </a:ext>
              </a:extLst>
            </p:cNvPr>
            <p:cNvCxnSpPr>
              <a:cxnSpLocks/>
              <a:stCxn id="19" idx="4"/>
              <a:endCxn id="42" idx="3"/>
            </p:cNvCxnSpPr>
            <p:nvPr/>
          </p:nvCxnSpPr>
          <p:spPr>
            <a:xfrm>
              <a:off x="3917003" y="1408452"/>
              <a:ext cx="6479" cy="3751141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873EB0-9406-3C4C-97B6-F4A3C8B1ACBB}"/>
                </a:ext>
              </a:extLst>
            </p:cNvPr>
            <p:cNvSpPr txBox="1"/>
            <p:nvPr/>
          </p:nvSpPr>
          <p:spPr>
            <a:xfrm>
              <a:off x="3832702" y="3441733"/>
              <a:ext cx="88811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Helvetica" pitchFamily="2" charset="0"/>
                </a:rPr>
                <a:t>z?</a:t>
              </a:r>
            </a:p>
            <a:p>
              <a:pPr algn="ctr"/>
              <a:endParaRPr lang="en-US" sz="2100" dirty="0">
                <a:latin typeface="Helvetica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1A8CC-42D3-EA4F-8ABA-5D6493C3FA23}"/>
              </a:ext>
            </a:extLst>
          </p:cNvPr>
          <p:cNvGrpSpPr/>
          <p:nvPr/>
        </p:nvGrpSpPr>
        <p:grpSpPr>
          <a:xfrm>
            <a:off x="6099242" y="4549319"/>
            <a:ext cx="3061661" cy="1322624"/>
            <a:chOff x="6099242" y="5235119"/>
            <a:chExt cx="3061661" cy="132262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F15040-271D-0B4C-94A0-4970258C2D79}"/>
                </a:ext>
              </a:extLst>
            </p:cNvPr>
            <p:cNvSpPr/>
            <p:nvPr/>
          </p:nvSpPr>
          <p:spPr>
            <a:xfrm>
              <a:off x="6099242" y="5235119"/>
              <a:ext cx="1284051" cy="405495"/>
            </a:xfrm>
            <a:prstGeom prst="rect">
              <a:avLst/>
            </a:prstGeom>
            <a:solidFill>
              <a:srgbClr val="C5E0B4">
                <a:alpha val="2156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0152702-8A90-2543-8E73-7F98F9E2AE0D}"/>
                </a:ext>
              </a:extLst>
            </p:cNvPr>
            <p:cNvSpPr txBox="1"/>
            <p:nvPr/>
          </p:nvSpPr>
          <p:spPr>
            <a:xfrm>
              <a:off x="7539084" y="5357414"/>
              <a:ext cx="16218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disparity</a:t>
              </a:r>
            </a:p>
            <a:p>
              <a:r>
                <a:rPr lang="en-US" dirty="0">
                  <a:latin typeface="Helvetica" pitchFamily="2" charset="0"/>
                </a:rPr>
                <a:t>(how much </a:t>
              </a:r>
              <a:r>
                <a:rPr lang="en-US" dirty="0" err="1">
                  <a:latin typeface="Helvetica" pitchFamily="2" charset="0"/>
                </a:rPr>
                <a:t>corrsp</a:t>
              </a:r>
              <a:r>
                <a:rPr lang="en-US" dirty="0">
                  <a:latin typeface="Helvetica" pitchFamily="2" charset="0"/>
                </a:rPr>
                <a:t>. pixels move)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3E34699-D1A7-704A-9A6D-93E1BBD64B13}"/>
                </a:ext>
              </a:extLst>
            </p:cNvPr>
            <p:cNvCxnSpPr>
              <a:cxnSpLocks/>
              <a:stCxn id="59" idx="1"/>
            </p:cNvCxnSpPr>
            <p:nvPr/>
          </p:nvCxnSpPr>
          <p:spPr>
            <a:xfrm flipH="1" flipV="1">
              <a:off x="7010400" y="5640614"/>
              <a:ext cx="528684" cy="3169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DA397DE7-74EF-0A4E-86EC-EF55843D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887" y="-1161485"/>
            <a:ext cx="1199999" cy="4000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CC10F-9C02-0542-96BE-1139F8DE1001}"/>
              </a:ext>
            </a:extLst>
          </p:cNvPr>
          <p:cNvSpPr txBox="1"/>
          <p:nvPr/>
        </p:nvSpPr>
        <p:spPr>
          <a:xfrm>
            <a:off x="4558882" y="1806683"/>
            <a:ext cx="427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Do we have enough to know what is Z?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015DBB-4039-BC4C-87F3-211CB3572A07}"/>
              </a:ext>
            </a:extLst>
          </p:cNvPr>
          <p:cNvSpPr txBox="1"/>
          <p:nvPr/>
        </p:nvSpPr>
        <p:spPr>
          <a:xfrm>
            <a:off x="4558882" y="2298516"/>
            <a:ext cx="427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Yes, similar triangles!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35CB30-A5D3-6142-8228-4E2564846D2E}"/>
              </a:ext>
            </a:extLst>
          </p:cNvPr>
          <p:cNvGrpSpPr/>
          <p:nvPr/>
        </p:nvGrpSpPr>
        <p:grpSpPr>
          <a:xfrm>
            <a:off x="5031996" y="2961254"/>
            <a:ext cx="3982502" cy="671964"/>
            <a:chOff x="6709327" y="3719739"/>
            <a:chExt cx="5310003" cy="895952"/>
          </a:xfrm>
        </p:grpSpPr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88085947-DA52-7544-8B1A-CD3CEB4DED1F}"/>
                </a:ext>
              </a:extLst>
            </p:cNvPr>
            <p:cNvSpPr/>
            <p:nvPr/>
          </p:nvSpPr>
          <p:spPr>
            <a:xfrm>
              <a:off x="11231200" y="3719739"/>
              <a:ext cx="788130" cy="895952"/>
            </a:xfrm>
            <a:prstGeom prst="triangle">
              <a:avLst>
                <a:gd name="adj" fmla="val 53860"/>
              </a:avLst>
            </a:prstGeom>
            <a:solidFill>
              <a:srgbClr val="DEEBF7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17C9BAF4-576E-524A-8367-C540A1AEC989}"/>
                </a:ext>
              </a:extLst>
            </p:cNvPr>
            <p:cNvSpPr/>
            <p:nvPr/>
          </p:nvSpPr>
          <p:spPr>
            <a:xfrm>
              <a:off x="6709327" y="3914932"/>
              <a:ext cx="517406" cy="566980"/>
            </a:xfrm>
            <a:prstGeom prst="triangle">
              <a:avLst>
                <a:gd name="adj" fmla="val 53636"/>
              </a:avLst>
            </a:prstGeom>
            <a:solidFill>
              <a:srgbClr val="C5E0B4">
                <a:alpha val="6039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DBE091-CEA0-7D42-8E36-A69F80302419}"/>
              </a:ext>
            </a:extLst>
          </p:cNvPr>
          <p:cNvGrpSpPr/>
          <p:nvPr/>
        </p:nvGrpSpPr>
        <p:grpSpPr>
          <a:xfrm>
            <a:off x="1481248" y="3461534"/>
            <a:ext cx="2646513" cy="500865"/>
            <a:chOff x="1481248" y="3461534"/>
            <a:chExt cx="2646513" cy="5008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A56AF55-2C20-4040-826B-4D42DA1466FE}"/>
                </a:ext>
              </a:extLst>
            </p:cNvPr>
            <p:cNvGrpSpPr/>
            <p:nvPr/>
          </p:nvGrpSpPr>
          <p:grpSpPr>
            <a:xfrm>
              <a:off x="1481248" y="3718746"/>
              <a:ext cx="2646513" cy="243653"/>
              <a:chOff x="1481248" y="3718746"/>
              <a:chExt cx="2646513" cy="243653"/>
            </a:xfrm>
          </p:grpSpPr>
          <p:sp>
            <p:nvSpPr>
              <p:cNvPr id="7" name="Left Brace 6">
                <a:extLst>
                  <a:ext uri="{FF2B5EF4-FFF2-40B4-BE49-F238E27FC236}">
                    <a16:creationId xmlns:a16="http://schemas.microsoft.com/office/drawing/2014/main" id="{D036BA40-759E-3A4E-9182-678316C37825}"/>
                  </a:ext>
                </a:extLst>
              </p:cNvPr>
              <p:cNvSpPr/>
              <p:nvPr/>
            </p:nvSpPr>
            <p:spPr>
              <a:xfrm rot="5400000">
                <a:off x="1547748" y="3681348"/>
                <a:ext cx="214551" cy="347552"/>
              </a:xfrm>
              <a:prstGeom prst="leftBrace">
                <a:avLst>
                  <a:gd name="adj1" fmla="val 30377"/>
                  <a:gd name="adj2" fmla="val 50000"/>
                </a:avLst>
              </a:prstGeom>
              <a:ln w="2222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  <a:gd name="connsiteX7" fmla="*/ 214551 w 214551"/>
                          <a:gd name="connsiteY7" fmla="*/ 347552 h 347552"/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551" h="347552" stroke="0" extrusionOk="0">
                            <a:moveTo>
                              <a:pt x="214551" y="347552"/>
                            </a:moveTo>
                            <a:cubicBezTo>
                              <a:pt x="154703" y="347181"/>
                              <a:pt x="106500" y="339838"/>
                              <a:pt x="107275" y="329673"/>
                            </a:cubicBezTo>
                            <a:cubicBezTo>
                              <a:pt x="113336" y="284943"/>
                              <a:pt x="105694" y="237711"/>
                              <a:pt x="107276" y="191655"/>
                            </a:cubicBezTo>
                            <a:cubicBezTo>
                              <a:pt x="100450" y="188447"/>
                              <a:pt x="58451" y="178175"/>
                              <a:pt x="0" y="173776"/>
                            </a:cubicBezTo>
                            <a:cubicBezTo>
                              <a:pt x="58087" y="173141"/>
                              <a:pt x="107802" y="166022"/>
                              <a:pt x="107276" y="155897"/>
                            </a:cubicBezTo>
                            <a:cubicBezTo>
                              <a:pt x="109865" y="139535"/>
                              <a:pt x="97801" y="82554"/>
                              <a:pt x="107276" y="17879"/>
                            </a:cubicBezTo>
                            <a:cubicBezTo>
                              <a:pt x="104020" y="7506"/>
                              <a:pt x="153258" y="1927"/>
                              <a:pt x="214552" y="0"/>
                            </a:cubicBezTo>
                            <a:cubicBezTo>
                              <a:pt x="213957" y="110181"/>
                              <a:pt x="201443" y="249918"/>
                              <a:pt x="214551" y="347552"/>
                            </a:cubicBezTo>
                            <a:close/>
                          </a:path>
                          <a:path w="214551" h="347552" fill="none" extrusionOk="0">
                            <a:moveTo>
                              <a:pt x="214551" y="347552"/>
                            </a:moveTo>
                            <a:cubicBezTo>
                              <a:pt x="155633" y="347736"/>
                              <a:pt x="107662" y="339640"/>
                              <a:pt x="107275" y="329673"/>
                            </a:cubicBezTo>
                            <a:cubicBezTo>
                              <a:pt x="106445" y="283533"/>
                              <a:pt x="111501" y="241116"/>
                              <a:pt x="107276" y="191655"/>
                            </a:cubicBezTo>
                            <a:cubicBezTo>
                              <a:pt x="111158" y="187560"/>
                              <a:pt x="59646" y="177904"/>
                              <a:pt x="0" y="173776"/>
                            </a:cubicBezTo>
                            <a:cubicBezTo>
                              <a:pt x="59983" y="174909"/>
                              <a:pt x="107677" y="166262"/>
                              <a:pt x="107276" y="155897"/>
                            </a:cubicBezTo>
                            <a:cubicBezTo>
                              <a:pt x="95790" y="139305"/>
                              <a:pt x="112284" y="68664"/>
                              <a:pt x="107276" y="17879"/>
                            </a:cubicBezTo>
                            <a:cubicBezTo>
                              <a:pt x="106184" y="8184"/>
                              <a:pt x="147649" y="-5282"/>
                              <a:pt x="214552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582C3627-4E35-8B48-B9C3-2E74EF22A48E}"/>
                  </a:ext>
                </a:extLst>
              </p:cNvPr>
              <p:cNvSpPr/>
              <p:nvPr/>
            </p:nvSpPr>
            <p:spPr>
              <a:xfrm rot="5400000">
                <a:off x="3846709" y="3652246"/>
                <a:ext cx="214551" cy="347552"/>
              </a:xfrm>
              <a:prstGeom prst="leftBrace">
                <a:avLst>
                  <a:gd name="adj1" fmla="val 30377"/>
                  <a:gd name="adj2" fmla="val 50000"/>
                </a:avLst>
              </a:prstGeom>
              <a:ln w="2222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  <a:gd name="connsiteX7" fmla="*/ 214551 w 214551"/>
                          <a:gd name="connsiteY7" fmla="*/ 347552 h 347552"/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551" h="347552" stroke="0" extrusionOk="0">
                            <a:moveTo>
                              <a:pt x="214551" y="347552"/>
                            </a:moveTo>
                            <a:cubicBezTo>
                              <a:pt x="154703" y="347181"/>
                              <a:pt x="106500" y="339838"/>
                              <a:pt x="107275" y="329673"/>
                            </a:cubicBezTo>
                            <a:cubicBezTo>
                              <a:pt x="113336" y="284943"/>
                              <a:pt x="105694" y="237711"/>
                              <a:pt x="107276" y="191655"/>
                            </a:cubicBezTo>
                            <a:cubicBezTo>
                              <a:pt x="100450" y="188447"/>
                              <a:pt x="58451" y="178175"/>
                              <a:pt x="0" y="173776"/>
                            </a:cubicBezTo>
                            <a:cubicBezTo>
                              <a:pt x="58087" y="173141"/>
                              <a:pt x="107802" y="166022"/>
                              <a:pt x="107276" y="155897"/>
                            </a:cubicBezTo>
                            <a:cubicBezTo>
                              <a:pt x="109865" y="139535"/>
                              <a:pt x="97801" y="82554"/>
                              <a:pt x="107276" y="17879"/>
                            </a:cubicBezTo>
                            <a:cubicBezTo>
                              <a:pt x="104020" y="7506"/>
                              <a:pt x="153258" y="1927"/>
                              <a:pt x="214552" y="0"/>
                            </a:cubicBezTo>
                            <a:cubicBezTo>
                              <a:pt x="213957" y="110181"/>
                              <a:pt x="201443" y="249918"/>
                              <a:pt x="214551" y="347552"/>
                            </a:cubicBezTo>
                            <a:close/>
                          </a:path>
                          <a:path w="214551" h="347552" fill="none" extrusionOk="0">
                            <a:moveTo>
                              <a:pt x="214551" y="347552"/>
                            </a:moveTo>
                            <a:cubicBezTo>
                              <a:pt x="155633" y="347736"/>
                              <a:pt x="107662" y="339640"/>
                              <a:pt x="107275" y="329673"/>
                            </a:cubicBezTo>
                            <a:cubicBezTo>
                              <a:pt x="106445" y="283533"/>
                              <a:pt x="111501" y="241116"/>
                              <a:pt x="107276" y="191655"/>
                            </a:cubicBezTo>
                            <a:cubicBezTo>
                              <a:pt x="111158" y="187560"/>
                              <a:pt x="59646" y="177904"/>
                              <a:pt x="0" y="173776"/>
                            </a:cubicBezTo>
                            <a:cubicBezTo>
                              <a:pt x="59983" y="174909"/>
                              <a:pt x="107677" y="166262"/>
                              <a:pt x="107276" y="155897"/>
                            </a:cubicBezTo>
                            <a:cubicBezTo>
                              <a:pt x="95790" y="139305"/>
                              <a:pt x="112284" y="68664"/>
                              <a:pt x="107276" y="17879"/>
                            </a:cubicBezTo>
                            <a:cubicBezTo>
                              <a:pt x="106184" y="8184"/>
                              <a:pt x="147649" y="-5282"/>
                              <a:pt x="214552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FBB25D-DF5D-8640-847B-9D8C1466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3461534"/>
              <a:ext cx="235540" cy="2512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851E4C-AF52-D44A-9AAD-B3FB8BEA4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9644" y="3494932"/>
              <a:ext cx="231403" cy="23886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7991245-E8C3-FB47-B8CC-6031818712A9}"/>
              </a:ext>
            </a:extLst>
          </p:cNvPr>
          <p:cNvGrpSpPr/>
          <p:nvPr/>
        </p:nvGrpSpPr>
        <p:grpSpPr>
          <a:xfrm>
            <a:off x="701258" y="5310612"/>
            <a:ext cx="2041942" cy="442875"/>
            <a:chOff x="701258" y="5310612"/>
            <a:chExt cx="2041942" cy="4428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C82E3-4B29-0945-AB44-E702D7960856}"/>
                </a:ext>
              </a:extLst>
            </p:cNvPr>
            <p:cNvSpPr txBox="1"/>
            <p:nvPr/>
          </p:nvSpPr>
          <p:spPr>
            <a:xfrm>
              <a:off x="701258" y="5384155"/>
              <a:ext cx="2041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Base of         : </a:t>
              </a:r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37118ED5-DC2B-E945-9588-F72E7D5FBB94}"/>
                </a:ext>
              </a:extLst>
            </p:cNvPr>
            <p:cNvSpPr/>
            <p:nvPr/>
          </p:nvSpPr>
          <p:spPr>
            <a:xfrm>
              <a:off x="1496680" y="5310612"/>
              <a:ext cx="388054" cy="425235"/>
            </a:xfrm>
            <a:prstGeom prst="triangle">
              <a:avLst>
                <a:gd name="adj" fmla="val 53636"/>
              </a:avLst>
            </a:prstGeom>
            <a:solidFill>
              <a:srgbClr val="C5E0B4">
                <a:alpha val="6039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D73843C-0E68-AA49-9906-4589CC7F9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6939" y="5462918"/>
            <a:ext cx="1414152" cy="247979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023C657-9E3C-E54A-B141-F1FF67CF45B3}"/>
              </a:ext>
            </a:extLst>
          </p:cNvPr>
          <p:cNvGrpSpPr/>
          <p:nvPr/>
        </p:nvGrpSpPr>
        <p:grpSpPr>
          <a:xfrm>
            <a:off x="3888505" y="5622242"/>
            <a:ext cx="2150354" cy="1029988"/>
            <a:chOff x="4326646" y="5536473"/>
            <a:chExt cx="2150354" cy="102998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75A0781-5FDF-7E45-A3B7-CADB9DF8D78C}"/>
                </a:ext>
              </a:extLst>
            </p:cNvPr>
            <p:cNvGrpSpPr/>
            <p:nvPr/>
          </p:nvGrpSpPr>
          <p:grpSpPr>
            <a:xfrm>
              <a:off x="5447012" y="5536473"/>
              <a:ext cx="1029988" cy="1029988"/>
              <a:chOff x="1953448" y="6116461"/>
              <a:chExt cx="665958" cy="665958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48B4878-3F79-A549-B676-C1A083F74E83}"/>
                  </a:ext>
                </a:extLst>
              </p:cNvPr>
              <p:cNvSpPr/>
              <p:nvPr/>
            </p:nvSpPr>
            <p:spPr>
              <a:xfrm>
                <a:off x="1953448" y="6116461"/>
                <a:ext cx="665958" cy="665958"/>
              </a:xfrm>
              <a:prstGeom prst="rect">
                <a:avLst/>
              </a:prstGeom>
              <a:noFill/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D29F3EE-F693-4148-BD7F-733721559AD9}"/>
                  </a:ext>
                </a:extLst>
              </p:cNvPr>
              <p:cNvSpPr/>
              <p:nvPr/>
            </p:nvSpPr>
            <p:spPr>
              <a:xfrm>
                <a:off x="2263568" y="64265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84B7C4F-EB77-6F4E-B82E-CDC016A58C0C}"/>
                </a:ext>
              </a:extLst>
            </p:cNvPr>
            <p:cNvGrpSpPr/>
            <p:nvPr/>
          </p:nvGrpSpPr>
          <p:grpSpPr>
            <a:xfrm>
              <a:off x="4326646" y="5536473"/>
              <a:ext cx="1029988" cy="1029988"/>
              <a:chOff x="1953448" y="6116461"/>
              <a:chExt cx="665958" cy="66595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1FC4C05-A655-264A-8401-33FD44113BA9}"/>
                  </a:ext>
                </a:extLst>
              </p:cNvPr>
              <p:cNvSpPr/>
              <p:nvPr/>
            </p:nvSpPr>
            <p:spPr>
              <a:xfrm>
                <a:off x="1953448" y="6116461"/>
                <a:ext cx="665958" cy="665958"/>
              </a:xfrm>
              <a:prstGeom prst="rect">
                <a:avLst/>
              </a:prstGeom>
              <a:noFill/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269DC55D-B195-F149-ABDF-5FAEF3A3CC92}"/>
                  </a:ext>
                </a:extLst>
              </p:cNvPr>
              <p:cNvSpPr/>
              <p:nvPr/>
            </p:nvSpPr>
            <p:spPr>
              <a:xfrm>
                <a:off x="2263568" y="64265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740756A-5E84-6445-BDD7-5E6787590F82}"/>
                </a:ext>
              </a:extLst>
            </p:cNvPr>
            <p:cNvSpPr/>
            <p:nvPr/>
          </p:nvSpPr>
          <p:spPr>
            <a:xfrm>
              <a:off x="5105400" y="6016112"/>
              <a:ext cx="70710" cy="7071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EED6EA-54F2-254A-B0BA-457807FD96C2}"/>
                </a:ext>
              </a:extLst>
            </p:cNvPr>
            <p:cNvSpPr/>
            <p:nvPr/>
          </p:nvSpPr>
          <p:spPr>
            <a:xfrm>
              <a:off x="5644290" y="6016112"/>
              <a:ext cx="70710" cy="7071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D4DC46F-1556-5B4A-81D0-DA3124FA9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92" t="1091" r="35005" b="-3009"/>
            <a:stretch/>
          </p:blipFill>
          <p:spPr>
            <a:xfrm>
              <a:off x="5046521" y="6076595"/>
              <a:ext cx="259178" cy="25793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3AFF35F-69ED-CB4F-8625-5F55B8B8C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247" t="7226" r="5350" b="-9144"/>
            <a:stretch/>
          </p:blipFill>
          <p:spPr>
            <a:xfrm>
              <a:off x="5572524" y="6086822"/>
              <a:ext cx="259178" cy="257930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8C7D2D-BDCA-E34E-B225-F7A0B29C3FC8}"/>
                </a:ext>
              </a:extLst>
            </p:cNvPr>
            <p:cNvCxnSpPr>
              <a:cxnSpLocks/>
              <a:stCxn id="64" idx="6"/>
              <a:endCxn id="65" idx="2"/>
            </p:cNvCxnSpPr>
            <p:nvPr/>
          </p:nvCxnSpPr>
          <p:spPr>
            <a:xfrm flipV="1">
              <a:off x="4876996" y="6051467"/>
              <a:ext cx="228404" cy="1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7D3D51-80DA-B647-87C3-95726AD6DE66}"/>
                </a:ext>
              </a:extLst>
            </p:cNvPr>
            <p:cNvCxnSpPr>
              <a:cxnSpLocks/>
              <a:stCxn id="66" idx="6"/>
              <a:endCxn id="36" idx="2"/>
            </p:cNvCxnSpPr>
            <p:nvPr/>
          </p:nvCxnSpPr>
          <p:spPr>
            <a:xfrm>
              <a:off x="5715000" y="6051467"/>
              <a:ext cx="211652" cy="1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FD1C8B6-C0AE-5341-B2FE-3C183DEEF5D9}"/>
                </a:ext>
              </a:extLst>
            </p:cNvPr>
            <p:cNvGrpSpPr/>
            <p:nvPr/>
          </p:nvGrpSpPr>
          <p:grpSpPr>
            <a:xfrm>
              <a:off x="5715000" y="5786174"/>
              <a:ext cx="185227" cy="233626"/>
              <a:chOff x="4684444" y="4731000"/>
              <a:chExt cx="347552" cy="438365"/>
            </a:xfrm>
          </p:grpSpPr>
          <p:sp>
            <p:nvSpPr>
              <p:cNvPr id="72" name="Left Brace 71">
                <a:extLst>
                  <a:ext uri="{FF2B5EF4-FFF2-40B4-BE49-F238E27FC236}">
                    <a16:creationId xmlns:a16="http://schemas.microsoft.com/office/drawing/2014/main" id="{2E981AAC-8908-7C49-9743-05BE0D162087}"/>
                  </a:ext>
                </a:extLst>
              </p:cNvPr>
              <p:cNvSpPr/>
              <p:nvPr/>
            </p:nvSpPr>
            <p:spPr>
              <a:xfrm rot="5400000">
                <a:off x="4750944" y="4888314"/>
                <a:ext cx="214551" cy="347552"/>
              </a:xfrm>
              <a:prstGeom prst="leftBrace">
                <a:avLst>
                  <a:gd name="adj1" fmla="val 30377"/>
                  <a:gd name="adj2" fmla="val 50000"/>
                </a:avLst>
              </a:prstGeom>
              <a:ln w="952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  <a:gd name="connsiteX7" fmla="*/ 214551 w 214551"/>
                          <a:gd name="connsiteY7" fmla="*/ 347552 h 347552"/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551" h="347552" stroke="0" extrusionOk="0">
                            <a:moveTo>
                              <a:pt x="214551" y="347552"/>
                            </a:moveTo>
                            <a:cubicBezTo>
                              <a:pt x="154703" y="347181"/>
                              <a:pt x="106500" y="339838"/>
                              <a:pt x="107275" y="329673"/>
                            </a:cubicBezTo>
                            <a:cubicBezTo>
                              <a:pt x="113336" y="284943"/>
                              <a:pt x="105694" y="237711"/>
                              <a:pt x="107276" y="191655"/>
                            </a:cubicBezTo>
                            <a:cubicBezTo>
                              <a:pt x="100450" y="188447"/>
                              <a:pt x="58451" y="178175"/>
                              <a:pt x="0" y="173776"/>
                            </a:cubicBezTo>
                            <a:cubicBezTo>
                              <a:pt x="58087" y="173141"/>
                              <a:pt x="107802" y="166022"/>
                              <a:pt x="107276" y="155897"/>
                            </a:cubicBezTo>
                            <a:cubicBezTo>
                              <a:pt x="109865" y="139535"/>
                              <a:pt x="97801" y="82554"/>
                              <a:pt x="107276" y="17879"/>
                            </a:cubicBezTo>
                            <a:cubicBezTo>
                              <a:pt x="104020" y="7506"/>
                              <a:pt x="153258" y="1927"/>
                              <a:pt x="214552" y="0"/>
                            </a:cubicBezTo>
                            <a:cubicBezTo>
                              <a:pt x="213957" y="110181"/>
                              <a:pt x="201443" y="249918"/>
                              <a:pt x="214551" y="347552"/>
                            </a:cubicBezTo>
                            <a:close/>
                          </a:path>
                          <a:path w="214551" h="347552" fill="none" extrusionOk="0">
                            <a:moveTo>
                              <a:pt x="214551" y="347552"/>
                            </a:moveTo>
                            <a:cubicBezTo>
                              <a:pt x="155633" y="347736"/>
                              <a:pt x="107662" y="339640"/>
                              <a:pt x="107275" y="329673"/>
                            </a:cubicBezTo>
                            <a:cubicBezTo>
                              <a:pt x="106445" y="283533"/>
                              <a:pt x="111501" y="241116"/>
                              <a:pt x="107276" y="191655"/>
                            </a:cubicBezTo>
                            <a:cubicBezTo>
                              <a:pt x="111158" y="187560"/>
                              <a:pt x="59646" y="177904"/>
                              <a:pt x="0" y="173776"/>
                            </a:cubicBezTo>
                            <a:cubicBezTo>
                              <a:pt x="59983" y="174909"/>
                              <a:pt x="107677" y="166262"/>
                              <a:pt x="107276" y="155897"/>
                            </a:cubicBezTo>
                            <a:cubicBezTo>
                              <a:pt x="95790" y="139305"/>
                              <a:pt x="112284" y="68664"/>
                              <a:pt x="107276" y="17879"/>
                            </a:cubicBezTo>
                            <a:cubicBezTo>
                              <a:pt x="106184" y="8184"/>
                              <a:pt x="147649" y="-5282"/>
                              <a:pt x="214552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ECF3E387-EF03-AB46-9835-C82938136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3879" y="4731000"/>
                <a:ext cx="231403" cy="238868"/>
              </a:xfrm>
              <a:prstGeom prst="rect">
                <a:avLst/>
              </a:prstGeom>
            </p:spPr>
          </p:pic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7D8E5D-2D54-4048-82E3-F22314DA9162}"/>
                </a:ext>
              </a:extLst>
            </p:cNvPr>
            <p:cNvGrpSpPr/>
            <p:nvPr/>
          </p:nvGrpSpPr>
          <p:grpSpPr>
            <a:xfrm>
              <a:off x="4913270" y="5742917"/>
              <a:ext cx="192130" cy="276883"/>
              <a:chOff x="4903421" y="5511865"/>
              <a:chExt cx="347552" cy="500865"/>
            </a:xfrm>
          </p:grpSpPr>
          <p:sp>
            <p:nvSpPr>
              <p:cNvPr id="75" name="Left Brace 74">
                <a:extLst>
                  <a:ext uri="{FF2B5EF4-FFF2-40B4-BE49-F238E27FC236}">
                    <a16:creationId xmlns:a16="http://schemas.microsoft.com/office/drawing/2014/main" id="{32C86AC5-1190-1745-B009-F84833401615}"/>
                  </a:ext>
                </a:extLst>
              </p:cNvPr>
              <p:cNvSpPr/>
              <p:nvPr/>
            </p:nvSpPr>
            <p:spPr>
              <a:xfrm rot="5400000">
                <a:off x="4969921" y="5731679"/>
                <a:ext cx="214551" cy="347552"/>
              </a:xfrm>
              <a:prstGeom prst="leftBrace">
                <a:avLst>
                  <a:gd name="adj1" fmla="val 30377"/>
                  <a:gd name="adj2" fmla="val 50000"/>
                </a:avLst>
              </a:prstGeom>
              <a:ln w="1270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  <a:gd name="connsiteX7" fmla="*/ 214551 w 214551"/>
                          <a:gd name="connsiteY7" fmla="*/ 347552 h 347552"/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551" h="347552" stroke="0" extrusionOk="0">
                            <a:moveTo>
                              <a:pt x="214551" y="347552"/>
                            </a:moveTo>
                            <a:cubicBezTo>
                              <a:pt x="154703" y="347181"/>
                              <a:pt x="106500" y="339838"/>
                              <a:pt x="107275" y="329673"/>
                            </a:cubicBezTo>
                            <a:cubicBezTo>
                              <a:pt x="113336" y="284943"/>
                              <a:pt x="105694" y="237711"/>
                              <a:pt x="107276" y="191655"/>
                            </a:cubicBezTo>
                            <a:cubicBezTo>
                              <a:pt x="100450" y="188447"/>
                              <a:pt x="58451" y="178175"/>
                              <a:pt x="0" y="173776"/>
                            </a:cubicBezTo>
                            <a:cubicBezTo>
                              <a:pt x="58087" y="173141"/>
                              <a:pt x="107802" y="166022"/>
                              <a:pt x="107276" y="155897"/>
                            </a:cubicBezTo>
                            <a:cubicBezTo>
                              <a:pt x="109865" y="139535"/>
                              <a:pt x="97801" y="82554"/>
                              <a:pt x="107276" y="17879"/>
                            </a:cubicBezTo>
                            <a:cubicBezTo>
                              <a:pt x="104020" y="7506"/>
                              <a:pt x="153258" y="1927"/>
                              <a:pt x="214552" y="0"/>
                            </a:cubicBezTo>
                            <a:cubicBezTo>
                              <a:pt x="213957" y="110181"/>
                              <a:pt x="201443" y="249918"/>
                              <a:pt x="214551" y="347552"/>
                            </a:cubicBezTo>
                            <a:close/>
                          </a:path>
                          <a:path w="214551" h="347552" fill="none" extrusionOk="0">
                            <a:moveTo>
                              <a:pt x="214551" y="347552"/>
                            </a:moveTo>
                            <a:cubicBezTo>
                              <a:pt x="155633" y="347736"/>
                              <a:pt x="107662" y="339640"/>
                              <a:pt x="107275" y="329673"/>
                            </a:cubicBezTo>
                            <a:cubicBezTo>
                              <a:pt x="106445" y="283533"/>
                              <a:pt x="111501" y="241116"/>
                              <a:pt x="107276" y="191655"/>
                            </a:cubicBezTo>
                            <a:cubicBezTo>
                              <a:pt x="111158" y="187560"/>
                              <a:pt x="59646" y="177904"/>
                              <a:pt x="0" y="173776"/>
                            </a:cubicBezTo>
                            <a:cubicBezTo>
                              <a:pt x="59983" y="174909"/>
                              <a:pt x="107677" y="166262"/>
                              <a:pt x="107276" y="155897"/>
                            </a:cubicBezTo>
                            <a:cubicBezTo>
                              <a:pt x="95790" y="139305"/>
                              <a:pt x="112284" y="68664"/>
                              <a:pt x="107276" y="17879"/>
                            </a:cubicBezTo>
                            <a:cubicBezTo>
                              <a:pt x="106184" y="8184"/>
                              <a:pt x="147649" y="-5282"/>
                              <a:pt x="214552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C65D8A1-69F5-4841-897E-CEF156A49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6173" y="5511865"/>
                <a:ext cx="235540" cy="251243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87E6EE8-C35B-904B-8572-2F2641B267B8}"/>
              </a:ext>
            </a:extLst>
          </p:cNvPr>
          <p:cNvGrpSpPr/>
          <p:nvPr/>
        </p:nvGrpSpPr>
        <p:grpSpPr>
          <a:xfrm>
            <a:off x="914400" y="5715000"/>
            <a:ext cx="2693281" cy="430887"/>
            <a:chOff x="914400" y="5715000"/>
            <a:chExt cx="2693281" cy="43088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E52B65B-84AC-B34E-96C6-FC583931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25054" y="5808852"/>
              <a:ext cx="1682627" cy="25307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FBB16E6-FB30-024C-9353-0962F098FBD6}"/>
                </a:ext>
              </a:extLst>
            </p:cNvPr>
            <p:cNvSpPr txBox="1"/>
            <p:nvPr/>
          </p:nvSpPr>
          <p:spPr>
            <a:xfrm>
              <a:off x="914400" y="5715000"/>
              <a:ext cx="1105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 image coordinates: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A650158C-33EB-EF44-8FF8-B5CB0AA65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3002911"/>
            <a:ext cx="2601615" cy="73088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51125E8-44C2-0048-9B88-7BE4106F69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3661" y="3992281"/>
            <a:ext cx="1986875" cy="884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857487-351C-C05F-CD36-567438795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4000"/>
          </a:blip>
          <a:srcRect l="13746"/>
          <a:stretch/>
        </p:blipFill>
        <p:spPr>
          <a:xfrm>
            <a:off x="4946185" y="6324600"/>
            <a:ext cx="1031801" cy="7179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B6D123-2886-C994-8ED5-85FE3E3588C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5000"/>
          </a:blip>
          <a:srcRect r="21306"/>
          <a:stretch/>
        </p:blipFill>
        <p:spPr>
          <a:xfrm>
            <a:off x="3857814" y="6324600"/>
            <a:ext cx="1056107" cy="7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 animBg="1"/>
      <p:bldP spid="48" grpId="0"/>
      <p:bldP spid="49" grpId="0"/>
      <p:bldP spid="4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264A-680F-D646-97F3-57D6AD0A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with your hands!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AFB9E-98A6-B643-A66A-BFC70A636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677B6-8CB5-2C4E-A1EE-572DB801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02" y="1398648"/>
            <a:ext cx="5120595" cy="50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2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360F-2093-16BD-612B-AE24FA7BB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Orthographic Projection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656384-E10B-2B41-8026-F7F031E5D7C9}"/>
              </a:ext>
            </a:extLst>
          </p:cNvPr>
          <p:cNvGrpSpPr/>
          <p:nvPr/>
        </p:nvGrpSpPr>
        <p:grpSpPr>
          <a:xfrm>
            <a:off x="554760" y="1459470"/>
            <a:ext cx="3428999" cy="4047441"/>
            <a:chOff x="4267200" y="1898142"/>
            <a:chExt cx="3428999" cy="4047441"/>
          </a:xfrm>
        </p:grpSpPr>
        <p:pic>
          <p:nvPicPr>
            <p:cNvPr id="7172" name="Picture 4" descr="Projection modes: (a) orthographic projection and (b) perspective... |  Download Scientific Diagram">
              <a:extLst>
                <a:ext uri="{FF2B5EF4-FFF2-40B4-BE49-F238E27FC236}">
                  <a16:creationId xmlns:a16="http://schemas.microsoft.com/office/drawing/2014/main" id="{3CFF60FA-DFAE-D471-92E5-66C3A10066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22"/>
            <a:stretch/>
          </p:blipFill>
          <p:spPr bwMode="auto">
            <a:xfrm>
              <a:off x="4267200" y="1898142"/>
              <a:ext cx="3428999" cy="306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031283-9F37-A675-DE62-82F9453C293A}"/>
                </a:ext>
              </a:extLst>
            </p:cNvPr>
            <p:cNvSpPr txBox="1"/>
            <p:nvPr/>
          </p:nvSpPr>
          <p:spPr>
            <a:xfrm>
              <a:off x="4876800" y="4611164"/>
              <a:ext cx="251055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JP" sz="2000" dirty="0"/>
                <a:t>Perspective Projection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8C87AF4-478F-FF11-2E33-777DCE221090}"/>
                    </a:ext>
                  </a:extLst>
                </p:cNvPr>
                <p:cNvSpPr txBox="1"/>
                <p:nvPr/>
              </p:nvSpPr>
              <p:spPr>
                <a:xfrm>
                  <a:off x="5089606" y="4934472"/>
                  <a:ext cx="1692194" cy="1011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JP" sz="3200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8C87AF4-478F-FF11-2E33-777DCE2210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9606" y="4934472"/>
                  <a:ext cx="1692194" cy="1011111"/>
                </a:xfrm>
                <a:prstGeom prst="rect">
                  <a:avLst/>
                </a:prstGeom>
                <a:blipFill>
                  <a:blip r:embed="rId4"/>
                  <a:stretch>
                    <a:fillRect r="-3731" b="-23750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5A991C-A57F-D65F-70E8-8C47D3244B3A}"/>
              </a:ext>
            </a:extLst>
          </p:cNvPr>
          <p:cNvGrpSpPr/>
          <p:nvPr/>
        </p:nvGrpSpPr>
        <p:grpSpPr>
          <a:xfrm>
            <a:off x="4985574" y="1524000"/>
            <a:ext cx="3419269" cy="3861375"/>
            <a:chOff x="873331" y="1749503"/>
            <a:chExt cx="3419269" cy="3861375"/>
          </a:xfrm>
        </p:grpSpPr>
        <p:pic>
          <p:nvPicPr>
            <p:cNvPr id="8" name="Picture 4" descr="Projection modes: (a) orthographic projection and (b) perspective... |  Download Scientific Diagram">
              <a:extLst>
                <a:ext uri="{FF2B5EF4-FFF2-40B4-BE49-F238E27FC236}">
                  <a16:creationId xmlns:a16="http://schemas.microsoft.com/office/drawing/2014/main" id="{D812E986-AF16-8DAD-F062-CC77E9B098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504"/>
            <a:stretch/>
          </p:blipFill>
          <p:spPr bwMode="auto">
            <a:xfrm>
              <a:off x="1224066" y="1749503"/>
              <a:ext cx="2717801" cy="306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729C06-E69D-1157-FF5D-F20C7D87882C}"/>
                </a:ext>
              </a:extLst>
            </p:cNvPr>
            <p:cNvSpPr txBox="1"/>
            <p:nvPr/>
          </p:nvSpPr>
          <p:spPr>
            <a:xfrm>
              <a:off x="873331" y="4572000"/>
              <a:ext cx="341926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JP" sz="2000" dirty="0"/>
                <a:t>Scaled Orthographic Projection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B937843-E950-4FB7-D61E-639F31484E99}"/>
                    </a:ext>
                  </a:extLst>
                </p:cNvPr>
                <p:cNvSpPr txBox="1"/>
                <p:nvPr/>
              </p:nvSpPr>
              <p:spPr>
                <a:xfrm>
                  <a:off x="2057400" y="5026103"/>
                  <a:ext cx="150592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𝑠𝑋</m:t>
                        </m:r>
                      </m:oMath>
                    </m:oMathPara>
                  </a14:m>
                  <a:endParaRPr lang="en-JP" sz="32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B937843-E950-4FB7-D61E-639F31484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5026103"/>
                  <a:ext cx="1505925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2691DE8-9F8E-09BC-36D7-D50D604CB293}"/>
              </a:ext>
            </a:extLst>
          </p:cNvPr>
          <p:cNvSpPr txBox="1"/>
          <p:nvPr/>
        </p:nvSpPr>
        <p:spPr>
          <a:xfrm>
            <a:off x="0" y="5715000"/>
            <a:ext cx="927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 A</a:t>
            </a:r>
            <a:r>
              <a:rPr lang="en-JP" sz="2000" dirty="0"/>
              <a:t>pproximates a very far away object or focal length, s ≅ f/z, with large enough z or f.</a:t>
            </a:r>
          </a:p>
          <a:p>
            <a:r>
              <a:rPr lang="en-JP" sz="2000" dirty="0"/>
              <a:t>- Rays are parallel. </a:t>
            </a:r>
          </a:p>
          <a:p>
            <a:r>
              <a:rPr lang="en-JP" sz="2000" dirty="0"/>
              <a:t>- Used for technical drawings, megical imaging, video games, simple approx in 3D vision</a:t>
            </a:r>
          </a:p>
        </p:txBody>
      </p:sp>
    </p:spTree>
    <p:extLst>
      <p:ext uri="{BB962C8B-B14F-4D97-AF65-F5344CB8AC3E}">
        <p14:creationId xmlns:p14="http://schemas.microsoft.com/office/powerpoint/2010/main" val="27783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3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dirty="0"/>
              <a:t>Assume </a:t>
            </a:r>
            <a:r>
              <a:rPr lang="en-US" sz="2400" b="1" dirty="0">
                <a:solidFill>
                  <a:srgbClr val="FF0000"/>
                </a:solidFill>
              </a:rPr>
              <a:t>parallel</a:t>
            </a:r>
            <a:r>
              <a:rPr lang="en-US" sz="2400" dirty="0"/>
              <a:t> optical axes, known camera parameters (i.e., calibrated cameras). 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078040"/>
            <a:ext cx="4751388" cy="3652837"/>
            <a:chOff x="0" y="2895600"/>
            <a:chExt cx="4751989" cy="3652838"/>
          </a:xfrm>
        </p:grpSpPr>
        <p:pic>
          <p:nvPicPr>
            <p:cNvPr id="103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50"/>
            <a:ext cx="4343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dirty="0"/>
              <a:t>Use similar triangles (</a:t>
            </a:r>
            <a:r>
              <a:rPr lang="en-US" sz="2400" dirty="0" err="1"/>
              <a:t>p</a:t>
            </a:r>
            <a:r>
              <a:rPr lang="en-US" sz="2400" baseline="-25000" dirty="0" err="1"/>
              <a:t>l</a:t>
            </a:r>
            <a:r>
              <a:rPr lang="en-US" sz="2400" dirty="0"/>
              <a:t>, P, </a:t>
            </a:r>
            <a:r>
              <a:rPr lang="en-US" sz="2400" dirty="0" err="1"/>
              <a:t>p</a:t>
            </a:r>
            <a:r>
              <a:rPr lang="en-US" sz="2400" baseline="-25000" dirty="0" err="1"/>
              <a:t>r</a:t>
            </a:r>
            <a:r>
              <a:rPr lang="en-US" sz="2400" dirty="0"/>
              <a:t>) and (</a:t>
            </a:r>
            <a:r>
              <a:rPr lang="en-US" sz="2400" dirty="0" err="1"/>
              <a:t>O</a:t>
            </a:r>
            <a:r>
              <a:rPr lang="en-US" sz="2400" baseline="-25000" dirty="0" err="1"/>
              <a:t>l</a:t>
            </a:r>
            <a:r>
              <a:rPr lang="en-US" sz="2400" dirty="0"/>
              <a:t>, P, O</a:t>
            </a:r>
            <a:r>
              <a:rPr lang="en-US" sz="2400" baseline="-25000" dirty="0"/>
              <a:t>r</a:t>
            </a:r>
            <a:r>
              <a:rPr lang="en-US" sz="2400" dirty="0"/>
              <a:t>):</a:t>
            </a:r>
          </a:p>
          <a:p>
            <a:pPr eaLnBrk="0" hangingPunct="0"/>
            <a:endParaRPr lang="en-US" sz="2000" dirty="0"/>
          </a:p>
          <a:p>
            <a:pPr eaLnBrk="0" hangingPunct="0"/>
            <a:endParaRPr lang="en-US" sz="2800" dirty="0"/>
          </a:p>
          <a:p>
            <a:pPr eaLnBrk="0" hangingPunct="0"/>
            <a:r>
              <a:rPr lang="en-US" sz="2800" dirty="0"/>
              <a:t>    </a:t>
            </a:r>
          </a:p>
          <a:p>
            <a:pPr eaLnBrk="0" hangingPunct="0"/>
            <a:endParaRPr lang="en-US" sz="2800" dirty="0"/>
          </a:p>
          <a:p>
            <a:pPr eaLnBrk="0" hangingPunct="0"/>
            <a:endParaRPr lang="en-US" sz="2800" dirty="0"/>
          </a:p>
          <a:p>
            <a:pPr eaLnBrk="0" hangingPunct="0"/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3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Geometry for a simple stereo system</a:t>
            </a:r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5484815" y="3173413"/>
          <a:ext cx="2884487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760" imgH="419040" progId="Equation.3">
                  <p:embed/>
                </p:oleObj>
              </mc:Choice>
              <mc:Fallback>
                <p:oleObj name="Equation" r:id="rId4" imgW="977760" imgH="419040" progId="Equation.3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15" y="3173413"/>
                        <a:ext cx="2884487" cy="1236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>
            <a:spLocks noChangeArrowheads="1"/>
          </p:cNvSpPr>
          <p:nvPr/>
        </p:nvSpPr>
        <p:spPr bwMode="auto">
          <a:xfrm>
            <a:off x="1504952" y="2516190"/>
            <a:ext cx="1930977" cy="1931121"/>
          </a:xfrm>
          <a:prstGeom prst="triangle">
            <a:avLst>
              <a:gd name="adj" fmla="val 59438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4" name="Isosceles Triangle 13"/>
          <p:cNvSpPr>
            <a:spLocks noChangeArrowheads="1"/>
          </p:cNvSpPr>
          <p:nvPr/>
        </p:nvSpPr>
        <p:spPr bwMode="auto">
          <a:xfrm>
            <a:off x="1212852" y="2516188"/>
            <a:ext cx="2373313" cy="2336800"/>
          </a:xfrm>
          <a:prstGeom prst="triangle">
            <a:avLst>
              <a:gd name="adj" fmla="val 58235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15" name="Object 10"/>
          <p:cNvGraphicFramePr>
            <a:graphicFrameLocks noChangeAspect="1"/>
          </p:cNvGraphicFramePr>
          <p:nvPr/>
        </p:nvGraphicFramePr>
        <p:xfrm>
          <a:off x="6361115" y="4889502"/>
          <a:ext cx="2338387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080" imgH="431640" progId="Equation.3">
                  <p:embed/>
                </p:oleObj>
              </mc:Choice>
              <mc:Fallback>
                <p:oleObj name="Equation" r:id="rId6" imgW="838080" imgH="431640" progId="Equation.3">
                  <p:embed/>
                  <p:pic>
                    <p:nvPicPr>
                      <p:cNvPr id="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15" y="4889502"/>
                        <a:ext cx="2338387" cy="120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310440" y="5510215"/>
            <a:ext cx="1533525" cy="6572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73640" y="5875338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/>
              <a:t>disparity</a:t>
            </a:r>
          </a:p>
        </p:txBody>
      </p:sp>
      <p:cxnSp>
        <p:nvCxnSpPr>
          <p:cNvPr id="19" name="Straight Arrow Connector 18"/>
          <p:cNvCxnSpPr>
            <a:cxnSpLocks noChangeShapeType="1"/>
            <a:endCxn id="16" idx="2"/>
          </p:cNvCxnSpPr>
          <p:nvPr/>
        </p:nvCxnSpPr>
        <p:spPr bwMode="auto">
          <a:xfrm flipV="1">
            <a:off x="6142038" y="5838827"/>
            <a:ext cx="1168400" cy="219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Grauman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33402" y="2466975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C000"/>
                </a:solidFill>
              </a:rPr>
              <a:t>want Z</a:t>
            </a:r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1371602" y="2667000"/>
            <a:ext cx="1265237" cy="1017588"/>
          </a:xfrm>
          <a:prstGeom prst="straightConnector1">
            <a:avLst/>
          </a:prstGeom>
          <a:noFill/>
          <a:ln w="12700" algn="ctr">
            <a:solidFill>
              <a:srgbClr val="FFC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57305-C2A1-974A-9648-9AEFC63B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Depth is inversely proportional to disparity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D76133-80CB-2749-939B-A8C004E48530}"/>
              </a:ext>
            </a:extLst>
          </p:cNvPr>
          <p:cNvGrpSpPr/>
          <p:nvPr/>
        </p:nvGrpSpPr>
        <p:grpSpPr>
          <a:xfrm>
            <a:off x="2506111" y="4946654"/>
            <a:ext cx="1281619" cy="546232"/>
            <a:chOff x="1167316" y="5238647"/>
            <a:chExt cx="1708825" cy="7283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FC1F774-D87F-7B44-B37C-C97B0AD4F0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7316" y="5238647"/>
              <a:ext cx="1708825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067351A0-A67C-5F40-8AAE-028D00F8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4515" y="5247108"/>
              <a:ext cx="719848" cy="7198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15794A-F6AE-B341-8752-0F234F279A0C}"/>
              </a:ext>
            </a:extLst>
          </p:cNvPr>
          <p:cNvGrpSpPr/>
          <p:nvPr/>
        </p:nvGrpSpPr>
        <p:grpSpPr>
          <a:xfrm>
            <a:off x="812860" y="2125266"/>
            <a:ext cx="1416014" cy="3012006"/>
            <a:chOff x="1083814" y="1690688"/>
            <a:chExt cx="1888018" cy="401600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5A3A200-0192-CC4E-89C8-F20E3F86AA36}"/>
                </a:ext>
              </a:extLst>
            </p:cNvPr>
            <p:cNvCxnSpPr/>
            <p:nvPr/>
          </p:nvCxnSpPr>
          <p:spPr>
            <a:xfrm>
              <a:off x="2971832" y="1834592"/>
              <a:ext cx="0" cy="3622214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arrow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8AE0C6-B1DB-4C4B-81D5-932248EE72F6}"/>
                </a:ext>
              </a:extLst>
            </p:cNvPr>
            <p:cNvSpPr txBox="1"/>
            <p:nvPr/>
          </p:nvSpPr>
          <p:spPr>
            <a:xfrm>
              <a:off x="2329806" y="5152699"/>
              <a:ext cx="41018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6A5BDE9-EFEB-0E4A-8FA5-832817A915B1}"/>
                    </a:ext>
                  </a:extLst>
                </p:cNvPr>
                <p:cNvSpPr txBox="1"/>
                <p:nvPr/>
              </p:nvSpPr>
              <p:spPr>
                <a:xfrm>
                  <a:off x="2281976" y="1690688"/>
                  <a:ext cx="410183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6A5BDE9-EFEB-0E4A-8FA5-832817A91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1976" y="1690688"/>
                  <a:ext cx="410183" cy="615553"/>
                </a:xfrm>
                <a:prstGeom prst="rect">
                  <a:avLst/>
                </a:prstGeom>
                <a:blipFill>
                  <a:blip r:embed="rId4"/>
                  <a:stretch>
                    <a:fillRect r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478204-0FB6-254D-BDEA-16989D175D2B}"/>
                </a:ext>
              </a:extLst>
            </p:cNvPr>
            <p:cNvSpPr txBox="1"/>
            <p:nvPr/>
          </p:nvSpPr>
          <p:spPr>
            <a:xfrm>
              <a:off x="1083814" y="3384089"/>
              <a:ext cx="166670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depth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F15462-1BCD-5044-BD41-F5E149753EA5}"/>
              </a:ext>
            </a:extLst>
          </p:cNvPr>
          <p:cNvGrpSpPr/>
          <p:nvPr/>
        </p:nvGrpSpPr>
        <p:grpSpPr>
          <a:xfrm>
            <a:off x="3977421" y="2125266"/>
            <a:ext cx="2486608" cy="2965840"/>
            <a:chOff x="5303228" y="1690688"/>
            <a:chExt cx="3315477" cy="39544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08A443-886B-5244-8303-20A32D4B3C3C}"/>
                </a:ext>
              </a:extLst>
            </p:cNvPr>
            <p:cNvCxnSpPr/>
            <p:nvPr/>
          </p:nvCxnSpPr>
          <p:spPr>
            <a:xfrm>
              <a:off x="5303228" y="1834592"/>
              <a:ext cx="0" cy="3622214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FF500C-B0AA-1B47-9E5D-53C1918927D7}"/>
                </a:ext>
              </a:extLst>
            </p:cNvPr>
            <p:cNvSpPr txBox="1"/>
            <p:nvPr/>
          </p:nvSpPr>
          <p:spPr>
            <a:xfrm>
              <a:off x="5548799" y="3278090"/>
              <a:ext cx="166670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disparity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AAF7C9-EB04-9547-A599-E711104A991A}"/>
                </a:ext>
              </a:extLst>
            </p:cNvPr>
            <p:cNvSpPr txBox="1"/>
            <p:nvPr/>
          </p:nvSpPr>
          <p:spPr>
            <a:xfrm>
              <a:off x="5470673" y="5152698"/>
              <a:ext cx="31480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Max disparity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AB82E2-9631-FF4C-AE3A-E5AB375B94AB}"/>
                </a:ext>
              </a:extLst>
            </p:cNvPr>
            <p:cNvSpPr txBox="1"/>
            <p:nvPr/>
          </p:nvSpPr>
          <p:spPr>
            <a:xfrm>
              <a:off x="5481209" y="1690688"/>
              <a:ext cx="41018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C2D4A-BDF0-A642-BC46-B128AD5A9DEC}"/>
              </a:ext>
            </a:extLst>
          </p:cNvPr>
          <p:cNvGrpSpPr/>
          <p:nvPr/>
        </p:nvGrpSpPr>
        <p:grpSpPr>
          <a:xfrm>
            <a:off x="6078976" y="1743302"/>
            <a:ext cx="3287239" cy="1444083"/>
            <a:chOff x="6078976" y="1743302"/>
            <a:chExt cx="3287239" cy="14440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475987-DE96-0B46-A705-372B410161FE}"/>
                </a:ext>
              </a:extLst>
            </p:cNvPr>
            <p:cNvSpPr txBox="1"/>
            <p:nvPr/>
          </p:nvSpPr>
          <p:spPr>
            <a:xfrm>
              <a:off x="8007385" y="2818053"/>
              <a:ext cx="1358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disparity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825783-8A56-8F40-872D-07FC0320915B}"/>
                </a:ext>
              </a:extLst>
            </p:cNvPr>
            <p:cNvSpPr/>
            <p:nvPr/>
          </p:nvSpPr>
          <p:spPr>
            <a:xfrm>
              <a:off x="6781800" y="2286000"/>
              <a:ext cx="1284051" cy="405495"/>
            </a:xfrm>
            <a:prstGeom prst="rect">
              <a:avLst/>
            </a:prstGeom>
            <a:solidFill>
              <a:srgbClr val="C5E0B4">
                <a:alpha val="2156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3EB0750-E2DB-0944-829F-86F980F7C89A}"/>
                </a:ext>
              </a:extLst>
            </p:cNvPr>
            <p:cNvCxnSpPr/>
            <p:nvPr/>
          </p:nvCxnSpPr>
          <p:spPr>
            <a:xfrm flipH="1" flipV="1">
              <a:off x="8065851" y="2630968"/>
              <a:ext cx="320816" cy="1754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5E9B8F-232F-D146-B75F-8A462172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976" y="1743302"/>
              <a:ext cx="1986875" cy="88426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4F4799B-7A8E-8A4D-8283-6BFE475A9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976" y="3967539"/>
            <a:ext cx="2741024" cy="853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42088-8328-8D45-ABC3-0257497D8121}"/>
              </a:ext>
            </a:extLst>
          </p:cNvPr>
          <p:cNvSpPr txBox="1"/>
          <p:nvPr/>
        </p:nvSpPr>
        <p:spPr>
          <a:xfrm>
            <a:off x="797625" y="5562600"/>
            <a:ext cx="693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is the disparity of the closer point?</a:t>
            </a:r>
          </a:p>
          <a:p>
            <a:pPr algn="ctr"/>
            <a:r>
              <a:rPr lang="en-US" sz="2400" dirty="0"/>
              <a:t>what is the disparity of the far away point?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019F00-C797-774C-8F57-66DD7F0AD2BE}"/>
              </a:ext>
            </a:extLst>
          </p:cNvPr>
          <p:cNvSpPr txBox="1"/>
          <p:nvPr/>
        </p:nvSpPr>
        <p:spPr>
          <a:xfrm>
            <a:off x="1028163" y="6342977"/>
            <a:ext cx="6963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Disparity gives you the depth information!</a:t>
            </a:r>
          </a:p>
        </p:txBody>
      </p:sp>
    </p:spTree>
    <p:extLst>
      <p:ext uri="{BB962C8B-B14F-4D97-AF65-F5344CB8AC3E}">
        <p14:creationId xmlns:p14="http://schemas.microsoft.com/office/powerpoint/2010/main" val="248442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D0E02-9251-8A48-B897-A78F7B813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B1DD6-B20C-9346-9DD4-206797F1C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60960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Setup so your fingers are on the same line of sight from one eye</a:t>
            </a:r>
          </a:p>
          <a:p>
            <a:pPr marL="514350" indent="-514350">
              <a:buAutoNum type="arabicPeriod"/>
            </a:pPr>
            <a:r>
              <a:rPr lang="en-US" dirty="0"/>
              <a:t>Now look in the other eye</a:t>
            </a:r>
          </a:p>
          <a:p>
            <a:pPr marL="0" indent="0" algn="ctr">
              <a:buNone/>
            </a:pPr>
            <a:r>
              <a:rPr lang="en-US" dirty="0"/>
              <a:t>They move!</a:t>
            </a:r>
          </a:p>
          <a:p>
            <a:pPr marL="0" indent="0" algn="ctr">
              <a:buNone/>
            </a:pPr>
            <a:r>
              <a:rPr lang="en-US" dirty="0"/>
              <a:t>Relative displacement is higher as the relative distance grows</a:t>
            </a:r>
          </a:p>
          <a:p>
            <a:pPr marL="0" indent="0" algn="ctr">
              <a:buNone/>
            </a:pPr>
            <a:r>
              <a:rPr lang="en-US" dirty="0"/>
              <a:t>== Parallax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8FB05-8401-CE43-BA74-A29809EE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953"/>
          <a:stretch/>
        </p:blipFill>
        <p:spPr>
          <a:xfrm>
            <a:off x="6553200" y="1398648"/>
            <a:ext cx="2255498" cy="50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18FB05-8401-CE43-BA74-A29809EE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953"/>
          <a:stretch/>
        </p:blipFill>
        <p:spPr>
          <a:xfrm>
            <a:off x="3962400" y="1485358"/>
            <a:ext cx="2255498" cy="50980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C0179F-3ED5-1B4E-9E65-610B34CFC8C0}"/>
              </a:ext>
            </a:extLst>
          </p:cNvPr>
          <p:cNvSpPr/>
          <p:nvPr/>
        </p:nvSpPr>
        <p:spPr>
          <a:xfrm>
            <a:off x="4038600" y="1485358"/>
            <a:ext cx="533400" cy="572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8C50DE-06A9-4C41-824C-339900AC92AD}"/>
              </a:ext>
            </a:extLst>
          </p:cNvPr>
          <p:cNvSpPr/>
          <p:nvPr/>
        </p:nvSpPr>
        <p:spPr>
          <a:xfrm>
            <a:off x="5029200" y="1905000"/>
            <a:ext cx="152400" cy="1524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8A76C-223E-5744-8150-33646AC94F21}"/>
              </a:ext>
            </a:extLst>
          </p:cNvPr>
          <p:cNvSpPr/>
          <p:nvPr/>
        </p:nvSpPr>
        <p:spPr>
          <a:xfrm>
            <a:off x="5029200" y="3733800"/>
            <a:ext cx="152400" cy="152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3E8E5-931F-4444-8D01-5F4FC1EA03AF}"/>
              </a:ext>
            </a:extLst>
          </p:cNvPr>
          <p:cNvSpPr txBox="1"/>
          <p:nvPr/>
        </p:nvSpPr>
        <p:spPr>
          <a:xfrm>
            <a:off x="4752109" y="16118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FEC70-FEF2-DE42-8337-EA02CAD0D7FE}"/>
              </a:ext>
            </a:extLst>
          </p:cNvPr>
          <p:cNvSpPr txBox="1"/>
          <p:nvPr/>
        </p:nvSpPr>
        <p:spPr>
          <a:xfrm>
            <a:off x="4942609" y="33624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04E0B5D-1B2F-E74C-AFFB-95262D7586ED}"/>
              </a:ext>
            </a:extLst>
          </p:cNvPr>
          <p:cNvSpPr/>
          <p:nvPr/>
        </p:nvSpPr>
        <p:spPr>
          <a:xfrm>
            <a:off x="5486400" y="1905000"/>
            <a:ext cx="155000" cy="133621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3ED5D7-79FA-B74A-9DA1-71D666BADBEF}"/>
              </a:ext>
            </a:extLst>
          </p:cNvPr>
          <p:cNvSpPr txBox="1"/>
          <p:nvPr/>
        </p:nvSpPr>
        <p:spPr>
          <a:xfrm>
            <a:off x="5715000" y="1600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37824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95CE6-40DE-154F-B14F-17EA2DBCE563}"/>
              </a:ext>
            </a:extLst>
          </p:cNvPr>
          <p:cNvCxnSpPr/>
          <p:nvPr/>
        </p:nvCxnSpPr>
        <p:spPr>
          <a:xfrm>
            <a:off x="1219200" y="3429000"/>
            <a:ext cx="6553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E54CE7-1FFB-0F45-BF81-81B349E645E2}"/>
              </a:ext>
            </a:extLst>
          </p:cNvPr>
          <p:cNvCxnSpPr>
            <a:cxnSpLocks/>
          </p:cNvCxnSpPr>
          <p:nvPr/>
        </p:nvCxnSpPr>
        <p:spPr>
          <a:xfrm>
            <a:off x="2819400" y="2514600"/>
            <a:ext cx="0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33661F3-6CE6-0649-B041-F04881C67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140" r="12500"/>
          <a:stretch/>
        </p:blipFill>
        <p:spPr>
          <a:xfrm>
            <a:off x="6215540" y="1752599"/>
            <a:ext cx="1725645" cy="1676401"/>
          </a:xfrm>
          <a:prstGeom prst="ellipse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36535C03-7733-D44B-A2BF-22DD0D8398D8}"/>
              </a:ext>
            </a:extLst>
          </p:cNvPr>
          <p:cNvSpPr/>
          <p:nvPr/>
        </p:nvSpPr>
        <p:spPr>
          <a:xfrm>
            <a:off x="7924800" y="1752598"/>
            <a:ext cx="364615" cy="1676402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4C5CA-1FD6-1246-932F-5F83E0993F6E}"/>
              </a:ext>
            </a:extLst>
          </p:cNvPr>
          <p:cNvSpPr txBox="1"/>
          <p:nvPr/>
        </p:nvSpPr>
        <p:spPr>
          <a:xfrm>
            <a:off x="8289415" y="2406133"/>
            <a:ext cx="85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cm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43751704-4758-2A46-9A67-2523CC5303FA}"/>
              </a:ext>
            </a:extLst>
          </p:cNvPr>
          <p:cNvSpPr/>
          <p:nvPr/>
        </p:nvSpPr>
        <p:spPr>
          <a:xfrm>
            <a:off x="2895600" y="2944678"/>
            <a:ext cx="237565" cy="484322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DE61A89-C778-1548-89EB-0FCF6971A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140" r="12500"/>
          <a:stretch/>
        </p:blipFill>
        <p:spPr>
          <a:xfrm>
            <a:off x="2590800" y="2971800"/>
            <a:ext cx="470623" cy="457193"/>
          </a:xfrm>
          <a:prstGeom prst="ellipse">
            <a:avLst/>
          </a:prstGeom>
          <a:effectLst/>
          <a:scene3d>
            <a:camera prst="isometricOffAxis1Left"/>
            <a:lightRig rig="threePt" dir="t"/>
          </a:scene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238A8F-AE75-0F4E-8DEA-024B6C9890B4}"/>
              </a:ext>
            </a:extLst>
          </p:cNvPr>
          <p:cNvSpPr txBox="1"/>
          <p:nvPr/>
        </p:nvSpPr>
        <p:spPr>
          <a:xfrm>
            <a:off x="3163072" y="3002173"/>
            <a:ext cx="85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px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5F8541-76D6-564B-AC06-4ED28229DA1F}"/>
              </a:ext>
            </a:extLst>
          </p:cNvPr>
          <p:cNvSpPr txBox="1"/>
          <p:nvPr/>
        </p:nvSpPr>
        <p:spPr>
          <a:xfrm>
            <a:off x="1458271" y="3733803"/>
            <a:ext cx="226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= 10 mm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9B6875-C37E-314B-9940-8F768436E4E2}"/>
              </a:ext>
            </a:extLst>
          </p:cNvPr>
          <p:cNvSpPr/>
          <p:nvPr/>
        </p:nvSpPr>
        <p:spPr>
          <a:xfrm>
            <a:off x="1143000" y="3352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7364B6-6747-A041-9F17-9174642037CF}"/>
              </a:ext>
            </a:extLst>
          </p:cNvPr>
          <p:cNvSpPr txBox="1"/>
          <p:nvPr/>
        </p:nvSpPr>
        <p:spPr>
          <a:xfrm>
            <a:off x="669370" y="27064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optical center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82A98172-C070-C24E-9D6C-1575297C1EB6}"/>
              </a:ext>
            </a:extLst>
          </p:cNvPr>
          <p:cNvSpPr/>
          <p:nvPr/>
        </p:nvSpPr>
        <p:spPr>
          <a:xfrm rot="5400000">
            <a:off x="1943099" y="2857502"/>
            <a:ext cx="152402" cy="1600199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36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D3C5CF-6619-5843-9876-A962C07A70CF}"/>
              </a:ext>
            </a:extLst>
          </p:cNvPr>
          <p:cNvCxnSpPr>
            <a:cxnSpLocks/>
          </p:cNvCxnSpPr>
          <p:nvPr/>
        </p:nvCxnSpPr>
        <p:spPr>
          <a:xfrm flipH="1" flipV="1">
            <a:off x="1414173" y="219538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3DC72E-0C94-B748-AAD6-887BE294EE6B}"/>
              </a:ext>
            </a:extLst>
          </p:cNvPr>
          <p:cNvCxnSpPr>
            <a:cxnSpLocks/>
          </p:cNvCxnSpPr>
          <p:nvPr/>
        </p:nvCxnSpPr>
        <p:spPr>
          <a:xfrm flipH="1">
            <a:off x="1295400" y="1295400"/>
            <a:ext cx="6248401" cy="2390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DA3FBA2-BFE7-C743-8ABA-B9D1AEE712F4}"/>
              </a:ext>
            </a:extLst>
          </p:cNvPr>
          <p:cNvSpPr/>
          <p:nvPr/>
        </p:nvSpPr>
        <p:spPr>
          <a:xfrm>
            <a:off x="5181600" y="2102247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439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7B34DE9E-E796-B74D-94E0-F58AB24A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465" y="1341967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CAF1C999-597A-E74E-A73D-A46954A7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490" y="2767797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93EED1-8BC8-154B-AB08-D705D67207AE}"/>
              </a:ext>
            </a:extLst>
          </p:cNvPr>
          <p:cNvCxnSpPr>
            <a:cxnSpLocks/>
          </p:cNvCxnSpPr>
          <p:nvPr/>
        </p:nvCxnSpPr>
        <p:spPr>
          <a:xfrm flipH="1">
            <a:off x="1295400" y="1921471"/>
            <a:ext cx="7162802" cy="1764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2">
            <a:extLst>
              <a:ext uri="{FF2B5EF4-FFF2-40B4-BE49-F238E27FC236}">
                <a16:creationId xmlns:a16="http://schemas.microsoft.com/office/drawing/2014/main" id="{3C789DDB-EBDB-5D47-BD5C-4C795CAF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Parallax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203178-6082-8744-A1ED-E4A2EC00593F}"/>
              </a:ext>
            </a:extLst>
          </p:cNvPr>
          <p:cNvSpPr txBox="1"/>
          <p:nvPr/>
        </p:nvSpPr>
        <p:spPr>
          <a:xfrm>
            <a:off x="465666" y="4419600"/>
            <a:ext cx="8684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Parallax    = </a:t>
            </a:r>
            <a:r>
              <a:rPr lang="en-US" sz="2400" i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ancient Greek </a:t>
            </a:r>
            <a:r>
              <a:rPr lang="en-US" sz="24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parállaxis</a:t>
            </a:r>
            <a:r>
              <a:rPr lang="en-US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i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=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Para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side by side) + </a:t>
            </a:r>
            <a:r>
              <a:rPr lang="en-US" sz="24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allássō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(to alter)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      =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Change in position from different view point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eyes give you parallax, you can also move to see more parallax = “Motion Parallax”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39303B-72D8-F544-9C3D-B91B0D5A30D7}"/>
              </a:ext>
            </a:extLst>
          </p:cNvPr>
          <p:cNvSpPr/>
          <p:nvPr/>
        </p:nvSpPr>
        <p:spPr>
          <a:xfrm>
            <a:off x="7162800" y="210224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F72066-0C8B-DE43-92BC-DA0360DBE825}"/>
              </a:ext>
            </a:extLst>
          </p:cNvPr>
          <p:cNvSpPr/>
          <p:nvPr/>
        </p:nvSpPr>
        <p:spPr>
          <a:xfrm>
            <a:off x="2314241" y="3381041"/>
            <a:ext cx="124159" cy="1241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0A8F7B-8F0D-2647-9A75-FB5D59BD9CD3}"/>
              </a:ext>
            </a:extLst>
          </p:cNvPr>
          <p:cNvSpPr/>
          <p:nvPr/>
        </p:nvSpPr>
        <p:spPr>
          <a:xfrm>
            <a:off x="2319170" y="320463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085A03-7E0B-E646-B5C8-432B2054C8DA}"/>
              </a:ext>
            </a:extLst>
          </p:cNvPr>
          <p:cNvSpPr/>
          <p:nvPr/>
        </p:nvSpPr>
        <p:spPr>
          <a:xfrm>
            <a:off x="2314035" y="2122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4D5664-0786-BE45-9B43-E704D9002626}"/>
              </a:ext>
            </a:extLst>
          </p:cNvPr>
          <p:cNvGrpSpPr/>
          <p:nvPr/>
        </p:nvGrpSpPr>
        <p:grpSpPr>
          <a:xfrm>
            <a:off x="2514600" y="3124200"/>
            <a:ext cx="1657350" cy="381000"/>
            <a:chOff x="2514600" y="3124200"/>
            <a:chExt cx="1657350" cy="381000"/>
          </a:xfrm>
        </p:grpSpPr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B093C74E-E617-F14B-BF2C-A5E0129C604A}"/>
                </a:ext>
              </a:extLst>
            </p:cNvPr>
            <p:cNvSpPr/>
            <p:nvPr/>
          </p:nvSpPr>
          <p:spPr>
            <a:xfrm>
              <a:off x="2514600" y="3204633"/>
              <a:ext cx="228600" cy="300567"/>
            </a:xfrm>
            <a:prstGeom prst="rightBrace">
              <a:avLst/>
            </a:prstGeom>
            <a:ln w="34925">
              <a:solidFill>
                <a:srgbClr val="1A1A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F852D5-C81D-3D48-8BCE-C59AFBFA2D4F}"/>
                </a:ext>
              </a:extLst>
            </p:cNvPr>
            <p:cNvSpPr txBox="1"/>
            <p:nvPr/>
          </p:nvSpPr>
          <p:spPr>
            <a:xfrm>
              <a:off x="2743200" y="3124200"/>
              <a:ext cx="1428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parallax!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1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39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7B34DE9E-E796-B74D-94E0-F58AB24A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2793" y="2465235"/>
            <a:ext cx="988700" cy="11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F39303B-72D8-F544-9C3D-B91B0D5A30D7}"/>
              </a:ext>
            </a:extLst>
          </p:cNvPr>
          <p:cNvSpPr/>
          <p:nvPr/>
        </p:nvSpPr>
        <p:spPr>
          <a:xfrm>
            <a:off x="7302577" y="2982157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A3FBA2-BFE7-C743-8ABA-B9D1AEE712F4}"/>
              </a:ext>
            </a:extLst>
          </p:cNvPr>
          <p:cNvSpPr/>
          <p:nvPr/>
        </p:nvSpPr>
        <p:spPr>
          <a:xfrm>
            <a:off x="5321377" y="2982157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D3C5CF-6619-5843-9876-A962C07A70CF}"/>
              </a:ext>
            </a:extLst>
          </p:cNvPr>
          <p:cNvCxnSpPr>
            <a:cxnSpLocks/>
          </p:cNvCxnSpPr>
          <p:nvPr/>
        </p:nvCxnSpPr>
        <p:spPr>
          <a:xfrm flipH="1" flipV="1">
            <a:off x="1553950" y="307529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6285AC4-7C95-E146-B8E4-995474D134E8}"/>
              </a:ext>
            </a:extLst>
          </p:cNvPr>
          <p:cNvSpPr/>
          <p:nvPr/>
        </p:nvSpPr>
        <p:spPr>
          <a:xfrm rot="1040348">
            <a:off x="7070215" y="4235213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9A6CB4-F439-E641-9730-F02578AF453D}"/>
              </a:ext>
            </a:extLst>
          </p:cNvPr>
          <p:cNvSpPr/>
          <p:nvPr/>
        </p:nvSpPr>
        <p:spPr>
          <a:xfrm rot="1040348">
            <a:off x="5179046" y="3644762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E8AD96-D5BE-E048-8B8F-38609205DABF}"/>
              </a:ext>
            </a:extLst>
          </p:cNvPr>
          <p:cNvCxnSpPr>
            <a:cxnSpLocks/>
          </p:cNvCxnSpPr>
          <p:nvPr/>
        </p:nvCxnSpPr>
        <p:spPr>
          <a:xfrm rot="1040348" flipH="1" flipV="1">
            <a:off x="1440542" y="3590541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A0BAB5F-4A9F-FB49-993F-F5CF1D1EBD76}"/>
              </a:ext>
            </a:extLst>
          </p:cNvPr>
          <p:cNvSpPr/>
          <p:nvPr/>
        </p:nvSpPr>
        <p:spPr>
          <a:xfrm rot="20398714">
            <a:off x="7160014" y="1459276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7E19A93-6D91-B34A-85C3-8D241984F173}"/>
              </a:ext>
            </a:extLst>
          </p:cNvPr>
          <p:cNvSpPr/>
          <p:nvPr/>
        </p:nvSpPr>
        <p:spPr>
          <a:xfrm rot="20398714">
            <a:off x="5298549" y="213758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C79E89-D025-2D43-8326-EE82B0274261}"/>
              </a:ext>
            </a:extLst>
          </p:cNvPr>
          <p:cNvCxnSpPr>
            <a:cxnSpLocks/>
          </p:cNvCxnSpPr>
          <p:nvPr/>
        </p:nvCxnSpPr>
        <p:spPr>
          <a:xfrm rot="20398714" flipH="1" flipV="1">
            <a:off x="1553951" y="240237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8F77D0D-551E-B642-A833-717C2AA6653E}"/>
              </a:ext>
            </a:extLst>
          </p:cNvPr>
          <p:cNvSpPr/>
          <p:nvPr/>
        </p:nvSpPr>
        <p:spPr>
          <a:xfrm rot="2782830">
            <a:off x="5984539" y="6086500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B57B4B-ED25-7141-BA28-9D3732C3707F}"/>
              </a:ext>
            </a:extLst>
          </p:cNvPr>
          <p:cNvSpPr/>
          <p:nvPr/>
        </p:nvSpPr>
        <p:spPr>
          <a:xfrm rot="2782830">
            <a:off x="4617776" y="465223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4119BD-A189-534A-9556-26B095CE2FB3}"/>
              </a:ext>
            </a:extLst>
          </p:cNvPr>
          <p:cNvCxnSpPr>
            <a:cxnSpLocks/>
          </p:cNvCxnSpPr>
          <p:nvPr/>
        </p:nvCxnSpPr>
        <p:spPr>
          <a:xfrm rot="2782830" flipH="1" flipV="1">
            <a:off x="1020013" y="439165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184A6D72-F092-754E-AC79-17E646DF549F}"/>
              </a:ext>
            </a:extLst>
          </p:cNvPr>
          <p:cNvSpPr/>
          <p:nvPr/>
        </p:nvSpPr>
        <p:spPr>
          <a:xfrm rot="1832421">
            <a:off x="6644700" y="5102380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1ACB82-3F5A-924A-A788-03C7DE06EE29}"/>
              </a:ext>
            </a:extLst>
          </p:cNvPr>
          <p:cNvSpPr/>
          <p:nvPr/>
        </p:nvSpPr>
        <p:spPr>
          <a:xfrm rot="1832421">
            <a:off x="4938349" y="409564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7C9121-575B-F14F-B6BD-3EFB080C66B1}"/>
              </a:ext>
            </a:extLst>
          </p:cNvPr>
          <p:cNvCxnSpPr>
            <a:cxnSpLocks/>
          </p:cNvCxnSpPr>
          <p:nvPr/>
        </p:nvCxnSpPr>
        <p:spPr>
          <a:xfrm rot="1832421" flipH="1" flipV="1">
            <a:off x="1250717" y="393882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D6382519-DA38-C34D-802D-A1F7B1F0F819}"/>
              </a:ext>
            </a:extLst>
          </p:cNvPr>
          <p:cNvSpPr/>
          <p:nvPr/>
        </p:nvSpPr>
        <p:spPr>
          <a:xfrm rot="19511946">
            <a:off x="6583827" y="486851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864EB7-D9B4-8A4F-A370-3925773B1A68}"/>
              </a:ext>
            </a:extLst>
          </p:cNvPr>
          <p:cNvSpPr/>
          <p:nvPr/>
        </p:nvSpPr>
        <p:spPr>
          <a:xfrm rot="19511946">
            <a:off x="4956984" y="161757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91C956-DD33-3749-A248-8A96D11A253F}"/>
              </a:ext>
            </a:extLst>
          </p:cNvPr>
          <p:cNvCxnSpPr>
            <a:cxnSpLocks/>
          </p:cNvCxnSpPr>
          <p:nvPr/>
        </p:nvCxnSpPr>
        <p:spPr>
          <a:xfrm rot="19511946" flipH="1" flipV="1">
            <a:off x="1266488" y="199852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A29E2A14-C3C3-DB42-B3B7-1D017805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 flipH="1">
            <a:off x="2546253" y="2455861"/>
            <a:ext cx="988700" cy="11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7A900F-EE82-0B46-A3FB-C84D174B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640002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Why you need translation to see parallax i.e. relative depth</a:t>
            </a:r>
          </a:p>
        </p:txBody>
      </p:sp>
    </p:spTree>
    <p:extLst>
      <p:ext uri="{BB962C8B-B14F-4D97-AF65-F5344CB8AC3E}">
        <p14:creationId xmlns:p14="http://schemas.microsoft.com/office/powerpoint/2010/main" val="204152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39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7B34DE9E-E796-B74D-94E0-F58AB24A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2793" y="2465235"/>
            <a:ext cx="988700" cy="11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F39303B-72D8-F544-9C3D-B91B0D5A30D7}"/>
              </a:ext>
            </a:extLst>
          </p:cNvPr>
          <p:cNvSpPr/>
          <p:nvPr/>
        </p:nvSpPr>
        <p:spPr>
          <a:xfrm>
            <a:off x="7302577" y="2982157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A3FBA2-BFE7-C743-8ABA-B9D1AEE712F4}"/>
              </a:ext>
            </a:extLst>
          </p:cNvPr>
          <p:cNvSpPr/>
          <p:nvPr/>
        </p:nvSpPr>
        <p:spPr>
          <a:xfrm>
            <a:off x="5321377" y="2982157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D3C5CF-6619-5843-9876-A962C07A70CF}"/>
              </a:ext>
            </a:extLst>
          </p:cNvPr>
          <p:cNvCxnSpPr>
            <a:cxnSpLocks/>
          </p:cNvCxnSpPr>
          <p:nvPr/>
        </p:nvCxnSpPr>
        <p:spPr>
          <a:xfrm flipH="1" flipV="1">
            <a:off x="1553950" y="307529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6285AC4-7C95-E146-B8E4-995474D134E8}"/>
              </a:ext>
            </a:extLst>
          </p:cNvPr>
          <p:cNvSpPr/>
          <p:nvPr/>
        </p:nvSpPr>
        <p:spPr>
          <a:xfrm rot="1040348">
            <a:off x="7070215" y="4235213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9A6CB4-F439-E641-9730-F02578AF453D}"/>
              </a:ext>
            </a:extLst>
          </p:cNvPr>
          <p:cNvSpPr/>
          <p:nvPr/>
        </p:nvSpPr>
        <p:spPr>
          <a:xfrm rot="1040348">
            <a:off x="5179046" y="3644762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E8AD96-D5BE-E048-8B8F-38609205DABF}"/>
              </a:ext>
            </a:extLst>
          </p:cNvPr>
          <p:cNvCxnSpPr>
            <a:cxnSpLocks/>
          </p:cNvCxnSpPr>
          <p:nvPr/>
        </p:nvCxnSpPr>
        <p:spPr>
          <a:xfrm rot="1040348" flipH="1" flipV="1">
            <a:off x="1440542" y="3590541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A0BAB5F-4A9F-FB49-993F-F5CF1D1EBD76}"/>
              </a:ext>
            </a:extLst>
          </p:cNvPr>
          <p:cNvSpPr/>
          <p:nvPr/>
        </p:nvSpPr>
        <p:spPr>
          <a:xfrm rot="20398714">
            <a:off x="7160014" y="1459276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7E19A93-6D91-B34A-85C3-8D241984F173}"/>
              </a:ext>
            </a:extLst>
          </p:cNvPr>
          <p:cNvSpPr/>
          <p:nvPr/>
        </p:nvSpPr>
        <p:spPr>
          <a:xfrm rot="20398714">
            <a:off x="5298549" y="213758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C79E89-D025-2D43-8326-EE82B0274261}"/>
              </a:ext>
            </a:extLst>
          </p:cNvPr>
          <p:cNvCxnSpPr>
            <a:cxnSpLocks/>
          </p:cNvCxnSpPr>
          <p:nvPr/>
        </p:nvCxnSpPr>
        <p:spPr>
          <a:xfrm rot="20398714" flipH="1" flipV="1">
            <a:off x="1553951" y="240237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8F77D0D-551E-B642-A833-717C2AA6653E}"/>
              </a:ext>
            </a:extLst>
          </p:cNvPr>
          <p:cNvSpPr/>
          <p:nvPr/>
        </p:nvSpPr>
        <p:spPr>
          <a:xfrm rot="2782830">
            <a:off x="5984539" y="6086500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4119BD-A189-534A-9556-26B095CE2FB3}"/>
              </a:ext>
            </a:extLst>
          </p:cNvPr>
          <p:cNvCxnSpPr>
            <a:cxnSpLocks/>
          </p:cNvCxnSpPr>
          <p:nvPr/>
        </p:nvCxnSpPr>
        <p:spPr>
          <a:xfrm rot="2782830" flipH="1" flipV="1">
            <a:off x="1020013" y="439165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184A6D72-F092-754E-AC79-17E646DF549F}"/>
              </a:ext>
            </a:extLst>
          </p:cNvPr>
          <p:cNvSpPr/>
          <p:nvPr/>
        </p:nvSpPr>
        <p:spPr>
          <a:xfrm rot="1832421">
            <a:off x="6644700" y="5102380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1ACB82-3F5A-924A-A788-03C7DE06EE29}"/>
              </a:ext>
            </a:extLst>
          </p:cNvPr>
          <p:cNvSpPr/>
          <p:nvPr/>
        </p:nvSpPr>
        <p:spPr>
          <a:xfrm rot="1832421">
            <a:off x="4938349" y="409564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7C9121-575B-F14F-B6BD-3EFB080C66B1}"/>
              </a:ext>
            </a:extLst>
          </p:cNvPr>
          <p:cNvCxnSpPr>
            <a:cxnSpLocks/>
          </p:cNvCxnSpPr>
          <p:nvPr/>
        </p:nvCxnSpPr>
        <p:spPr>
          <a:xfrm rot="1832421" flipH="1" flipV="1">
            <a:off x="1250717" y="393882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D6382519-DA38-C34D-802D-A1F7B1F0F819}"/>
              </a:ext>
            </a:extLst>
          </p:cNvPr>
          <p:cNvSpPr/>
          <p:nvPr/>
        </p:nvSpPr>
        <p:spPr>
          <a:xfrm rot="19511946">
            <a:off x="6583827" y="486851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864EB7-D9B4-8A4F-A370-3925773B1A68}"/>
              </a:ext>
            </a:extLst>
          </p:cNvPr>
          <p:cNvSpPr/>
          <p:nvPr/>
        </p:nvSpPr>
        <p:spPr>
          <a:xfrm rot="19511946">
            <a:off x="4956984" y="161757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91C956-DD33-3749-A248-8A96D11A253F}"/>
              </a:ext>
            </a:extLst>
          </p:cNvPr>
          <p:cNvCxnSpPr>
            <a:cxnSpLocks/>
          </p:cNvCxnSpPr>
          <p:nvPr/>
        </p:nvCxnSpPr>
        <p:spPr>
          <a:xfrm rot="19511946" flipH="1" flipV="1">
            <a:off x="1266488" y="199852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A29E2A14-C3C3-DB42-B3B7-1D017805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2793" y="4388108"/>
            <a:ext cx="988700" cy="11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C729259-8E54-124D-9AAE-CCEC496EA5E3}"/>
              </a:ext>
            </a:extLst>
          </p:cNvPr>
          <p:cNvCxnSpPr>
            <a:cxnSpLocks/>
          </p:cNvCxnSpPr>
          <p:nvPr/>
        </p:nvCxnSpPr>
        <p:spPr>
          <a:xfrm flipH="1">
            <a:off x="1657511" y="4507786"/>
            <a:ext cx="4602926" cy="70889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6E5D8E0-5A39-6842-A53E-1C18D0B67023}"/>
              </a:ext>
            </a:extLst>
          </p:cNvPr>
          <p:cNvCxnSpPr>
            <a:cxnSpLocks/>
          </p:cNvCxnSpPr>
          <p:nvPr/>
        </p:nvCxnSpPr>
        <p:spPr>
          <a:xfrm flipH="1" flipV="1">
            <a:off x="1553951" y="4372320"/>
            <a:ext cx="4919210" cy="198403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2">
            <a:extLst>
              <a:ext uri="{FF2B5EF4-FFF2-40B4-BE49-F238E27FC236}">
                <a16:creationId xmlns:a16="http://schemas.microsoft.com/office/drawing/2014/main" id="{AD8B6D1F-62BF-254E-9631-1096A8DE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03" y="229666"/>
            <a:ext cx="681504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Why you need translation to see parallax i.e. relative depth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B57B4B-ED25-7141-BA28-9D3732C3707F}"/>
              </a:ext>
            </a:extLst>
          </p:cNvPr>
          <p:cNvSpPr/>
          <p:nvPr/>
        </p:nvSpPr>
        <p:spPr>
          <a:xfrm rot="2782830">
            <a:off x="4617776" y="465223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1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9E32-AD73-CE44-896D-52911FBF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31505-FE18-9D4F-B6FC-A80C51DFD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Disparity (how much points move in two images ) gives depth</a:t>
            </a:r>
          </a:p>
          <a:p>
            <a:r>
              <a:rPr lang="en-US" dirty="0"/>
              <a:t>Parallax reveals relative depth difference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07218E-CC93-CD4C-9097-7F54E7B2FDEF}"/>
              </a:ext>
            </a:extLst>
          </p:cNvPr>
          <p:cNvGrpSpPr/>
          <p:nvPr/>
        </p:nvGrpSpPr>
        <p:grpSpPr>
          <a:xfrm>
            <a:off x="1088133" y="3429000"/>
            <a:ext cx="6967734" cy="3054486"/>
            <a:chOff x="812860" y="1743302"/>
            <a:chExt cx="8553355" cy="37495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172F78-6CB6-FE44-BA5E-BE54C1543812}"/>
                </a:ext>
              </a:extLst>
            </p:cNvPr>
            <p:cNvGrpSpPr/>
            <p:nvPr/>
          </p:nvGrpSpPr>
          <p:grpSpPr>
            <a:xfrm>
              <a:off x="2506111" y="4946654"/>
              <a:ext cx="1281619" cy="546232"/>
              <a:chOff x="1167316" y="5238647"/>
              <a:chExt cx="1708825" cy="72830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EFB0032-076C-244D-A595-7924F13671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7316" y="5238647"/>
                <a:ext cx="1708825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6" name="Picture 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8615E2B-627F-284B-B74C-3474A8F53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24515" y="5247108"/>
                <a:ext cx="719848" cy="719848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A952247-A05B-6141-A501-0E6BD024BEF0}"/>
                </a:ext>
              </a:extLst>
            </p:cNvPr>
            <p:cNvGrpSpPr/>
            <p:nvPr/>
          </p:nvGrpSpPr>
          <p:grpSpPr>
            <a:xfrm>
              <a:off x="812860" y="2125266"/>
              <a:ext cx="1416014" cy="3012006"/>
              <a:chOff x="1083814" y="1690688"/>
              <a:chExt cx="1888018" cy="4016008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98C5C550-8FCE-DD42-AE39-E57175D5C753}"/>
                  </a:ext>
                </a:extLst>
              </p:cNvPr>
              <p:cNvCxnSpPr/>
              <p:nvPr/>
            </p:nvCxnSpPr>
            <p:spPr>
              <a:xfrm>
                <a:off x="2971832" y="1834592"/>
                <a:ext cx="0" cy="3622214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arrow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B80E26-2837-AC4F-80FF-5A6E6B06E911}"/>
                  </a:ext>
                </a:extLst>
              </p:cNvPr>
              <p:cNvSpPr txBox="1"/>
              <p:nvPr/>
            </p:nvSpPr>
            <p:spPr>
              <a:xfrm>
                <a:off x="2329806" y="5152699"/>
                <a:ext cx="41018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latin typeface="Helvetica" pitchFamily="2" charset="0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AD2C6BB-6C90-DA42-9551-B83E34BB0315}"/>
                      </a:ext>
                    </a:extLst>
                  </p:cNvPr>
                  <p:cNvSpPr txBox="1"/>
                  <p:nvPr/>
                </p:nvSpPr>
                <p:spPr>
                  <a:xfrm>
                    <a:off x="2281976" y="1690688"/>
                    <a:ext cx="410183" cy="615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oMath>
                      </m:oMathPara>
                    </a14:m>
                    <a:endParaRPr lang="en-US" sz="2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6A5BDE9-EFEB-0E4A-8FA5-832817A915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1976" y="1690688"/>
                    <a:ext cx="410183" cy="61555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0AE971-3EC2-8049-83D7-8E03141FBC37}"/>
                  </a:ext>
                </a:extLst>
              </p:cNvPr>
              <p:cNvSpPr txBox="1"/>
              <p:nvPr/>
            </p:nvSpPr>
            <p:spPr>
              <a:xfrm>
                <a:off x="1083814" y="3384089"/>
                <a:ext cx="166670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latin typeface="Helvetica" pitchFamily="2" charset="0"/>
                  </a:rPr>
                  <a:t>depth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C7E0E12-76A4-9A46-B2C6-11C936D49546}"/>
                </a:ext>
              </a:extLst>
            </p:cNvPr>
            <p:cNvGrpSpPr/>
            <p:nvPr/>
          </p:nvGrpSpPr>
          <p:grpSpPr>
            <a:xfrm>
              <a:off x="3977421" y="2125266"/>
              <a:ext cx="2486608" cy="2965840"/>
              <a:chOff x="5303228" y="1690688"/>
              <a:chExt cx="3315477" cy="3954453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126CC13-4D33-0540-9275-CD0FA20A235B}"/>
                  </a:ext>
                </a:extLst>
              </p:cNvPr>
              <p:cNvCxnSpPr/>
              <p:nvPr/>
            </p:nvCxnSpPr>
            <p:spPr>
              <a:xfrm>
                <a:off x="5303228" y="1834592"/>
                <a:ext cx="0" cy="3622214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none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D183FF-7BA3-774D-A784-E9B3BFAFD5DF}"/>
                  </a:ext>
                </a:extLst>
              </p:cNvPr>
              <p:cNvSpPr txBox="1"/>
              <p:nvPr/>
            </p:nvSpPr>
            <p:spPr>
              <a:xfrm>
                <a:off x="5548798" y="3278090"/>
                <a:ext cx="2556498" cy="680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latin typeface="Helvetica" pitchFamily="2" charset="0"/>
                  </a:rPr>
                  <a:t>disparity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6663F0-0F63-3849-BA6E-28649DBCD94F}"/>
                  </a:ext>
                </a:extLst>
              </p:cNvPr>
              <p:cNvSpPr txBox="1"/>
              <p:nvPr/>
            </p:nvSpPr>
            <p:spPr>
              <a:xfrm>
                <a:off x="5470673" y="5152698"/>
                <a:ext cx="31480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Max disparity 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8AF44A-9E14-0D46-AFE5-2A0359F0F1A8}"/>
                  </a:ext>
                </a:extLst>
              </p:cNvPr>
              <p:cNvSpPr txBox="1"/>
              <p:nvPr/>
            </p:nvSpPr>
            <p:spPr>
              <a:xfrm>
                <a:off x="5481209" y="1690688"/>
                <a:ext cx="41018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latin typeface="Helvetica" pitchFamily="2" charset="0"/>
                  </a:rPr>
                  <a:t>0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52D8304-4DC0-4949-AB58-389F8FC4898E}"/>
                </a:ext>
              </a:extLst>
            </p:cNvPr>
            <p:cNvGrpSpPr/>
            <p:nvPr/>
          </p:nvGrpSpPr>
          <p:grpSpPr>
            <a:xfrm>
              <a:off x="6078976" y="1743302"/>
              <a:ext cx="3287239" cy="1444083"/>
              <a:chOff x="6078976" y="1743302"/>
              <a:chExt cx="3287239" cy="144408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CD0934-7B6D-8649-AFC4-908EE897C62C}"/>
                  </a:ext>
                </a:extLst>
              </p:cNvPr>
              <p:cNvSpPr txBox="1"/>
              <p:nvPr/>
            </p:nvSpPr>
            <p:spPr>
              <a:xfrm>
                <a:off x="8007385" y="2818053"/>
                <a:ext cx="1358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disparity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FB802C-CA4D-F34C-BAC7-9A1EBAA85980}"/>
                  </a:ext>
                </a:extLst>
              </p:cNvPr>
              <p:cNvSpPr/>
              <p:nvPr/>
            </p:nvSpPr>
            <p:spPr>
              <a:xfrm>
                <a:off x="6781800" y="2286000"/>
                <a:ext cx="1284051" cy="405495"/>
              </a:xfrm>
              <a:prstGeom prst="rect">
                <a:avLst/>
              </a:prstGeom>
              <a:solidFill>
                <a:srgbClr val="C5E0B4">
                  <a:alpha val="2156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722380A-39D5-2846-869D-D167866B7778}"/>
                  </a:ext>
                </a:extLst>
              </p:cNvPr>
              <p:cNvCxnSpPr/>
              <p:nvPr/>
            </p:nvCxnSpPr>
            <p:spPr>
              <a:xfrm flipH="1" flipV="1">
                <a:off x="8065851" y="2630968"/>
                <a:ext cx="320816" cy="17543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80652DE-CEFD-E541-BF46-01338B151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8976" y="1743302"/>
                <a:ext cx="1986875" cy="884269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7821203-3F23-F742-B32F-B9A2B3D78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976" y="3967539"/>
              <a:ext cx="2741024" cy="853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600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F5DF-D6EB-6C47-8B6F-BD244F8F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8F6F8-C3BC-8347-9584-5DA9CF6A5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4942A-C979-0B43-A14A-23284D75A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633"/>
            <a:ext cx="9144000" cy="46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3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D74A-E8D2-6E21-8B12-574E5196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838200"/>
            <a:ext cx="3657600" cy="579438"/>
          </a:xfrm>
        </p:spPr>
        <p:txBody>
          <a:bodyPr>
            <a:normAutofit fontScale="90000"/>
          </a:bodyPr>
          <a:lstStyle/>
          <a:p>
            <a:r>
              <a:rPr lang="en-US" dirty="0"/>
              <a:t>Scale ambiguity</a:t>
            </a:r>
            <a:endParaRPr lang="en-JP" dirty="0"/>
          </a:p>
        </p:txBody>
      </p:sp>
      <p:pic>
        <p:nvPicPr>
          <p:cNvPr id="1026" name="Picture 2" descr="Spirited away diorama - closeups : r/dioramas">
            <a:extLst>
              <a:ext uri="{FF2B5EF4-FFF2-40B4-BE49-F238E27FC236}">
                <a16:creationId xmlns:a16="http://schemas.microsoft.com/office/drawing/2014/main" id="{805720A0-7913-0FE1-0D9D-87ACF5D73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0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6BCAF-0F44-B7AD-63A2-EC329F9A41DB}"/>
              </a:ext>
            </a:extLst>
          </p:cNvPr>
          <p:cNvSpPr txBox="1"/>
          <p:nvPr/>
        </p:nvSpPr>
        <p:spPr>
          <a:xfrm>
            <a:off x="5602287" y="2438400"/>
            <a:ext cx="3541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JP" sz="2400" dirty="0"/>
              <a:t>an you tell exactly how big this diorama 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CBE7D-381A-FEE7-734D-7AA16B30B0C2}"/>
              </a:ext>
            </a:extLst>
          </p:cNvPr>
          <p:cNvSpPr txBox="1"/>
          <p:nvPr/>
        </p:nvSpPr>
        <p:spPr>
          <a:xfrm>
            <a:off x="5602287" y="3773270"/>
            <a:ext cx="3541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Even if you know the focal length? No, because two different scaled world produce </a:t>
            </a:r>
            <a:r>
              <a:rPr lang="en-US" sz="2400" b="1" dirty="0"/>
              <a:t>identical images</a:t>
            </a:r>
            <a:r>
              <a:rPr lang="en-US" sz="2400" dirty="0"/>
              <a:t> even with the same known focal length</a:t>
            </a:r>
            <a:endParaRPr lang="en-JP" sz="2400" dirty="0"/>
          </a:p>
        </p:txBody>
      </p:sp>
    </p:spTree>
    <p:extLst>
      <p:ext uri="{BB962C8B-B14F-4D97-AF65-F5344CB8AC3E}">
        <p14:creationId xmlns:p14="http://schemas.microsoft.com/office/powerpoint/2010/main" val="1278683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E2E9-BA4E-A345-A7A6-EF0107787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is the corresponding point going to be?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21E50-5F6A-E745-9CF3-38FB35C94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9C858-50EE-C34B-B637-6FBB416FD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 r="7272"/>
          <a:stretch/>
        </p:blipFill>
        <p:spPr>
          <a:xfrm>
            <a:off x="1556656" y="1726763"/>
            <a:ext cx="6215744" cy="48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94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A81097-EDA5-CA48-B056-C1B00DA0A326}"/>
              </a:ext>
            </a:extLst>
          </p:cNvPr>
          <p:cNvCxnSpPr>
            <a:cxnSpLocks/>
          </p:cNvCxnSpPr>
          <p:nvPr/>
        </p:nvCxnSpPr>
        <p:spPr>
          <a:xfrm flipH="1" flipV="1">
            <a:off x="1801327" y="1824420"/>
            <a:ext cx="727940" cy="29893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A2E62A-C630-C746-9F0F-1E3E1CD76691}"/>
              </a:ext>
            </a:extLst>
          </p:cNvPr>
          <p:cNvGrpSpPr/>
          <p:nvPr/>
        </p:nvGrpSpPr>
        <p:grpSpPr>
          <a:xfrm>
            <a:off x="1483244" y="2176702"/>
            <a:ext cx="1057781" cy="2637088"/>
            <a:chOff x="1977656" y="1759269"/>
            <a:chExt cx="1410374" cy="351611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895BEBC-E649-C94E-A850-39D2E47428E8}"/>
                </a:ext>
              </a:extLst>
            </p:cNvPr>
            <p:cNvCxnSpPr/>
            <p:nvPr/>
          </p:nvCxnSpPr>
          <p:spPr>
            <a:xfrm>
              <a:off x="1977656" y="4163163"/>
              <a:ext cx="1410374" cy="11122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692986-36BF-5E4D-83C0-C975142B8047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84" y="3429000"/>
              <a:ext cx="1143846" cy="18463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BCA673-4223-CF49-9BAE-A36D9102182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712" y="2694837"/>
              <a:ext cx="876436" cy="25805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4E619D-1864-304A-8910-9C8C0D6396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6107" y="1759269"/>
              <a:ext cx="566307" cy="3516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AF2A5A-2107-B847-98B2-0FD18D008D13}"/>
              </a:ext>
            </a:extLst>
          </p:cNvPr>
          <p:cNvCxnSpPr/>
          <p:nvPr/>
        </p:nvCxnSpPr>
        <p:spPr>
          <a:xfrm flipV="1">
            <a:off x="1186814" y="1734436"/>
            <a:ext cx="1046025" cy="307935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1610" y="2127742"/>
            <a:ext cx="3771900" cy="217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6675701" y="3670789"/>
            <a:ext cx="1887811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1510" y="3471794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prstClr val="black"/>
                </a:solidFill>
                <a:latin typeface="Calibri"/>
              </a:rPr>
              <a:t>epipolar</a:t>
            </a:r>
            <a:r>
              <a:rPr lang="en-US" sz="1350" i="1" dirty="0">
                <a:solidFill>
                  <a:prstClr val="black"/>
                </a:solidFill>
                <a:latin typeface="Calibri"/>
              </a:rPr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Line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7624107" y="3613512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836979" y="3606368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6837" y="3679542"/>
            <a:ext cx="707245" cy="323165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Calibri"/>
              </a:rPr>
              <a:t>(x</a:t>
            </a:r>
            <a:r>
              <a:rPr lang="en-US" sz="15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1500" b="1" dirty="0">
                <a:solidFill>
                  <a:srgbClr val="FFFF00"/>
                </a:solidFill>
                <a:latin typeface="Calibri"/>
              </a:rPr>
              <a:t>, y</a:t>
            </a:r>
            <a:r>
              <a:rPr lang="en-US" sz="15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1500" b="1" dirty="0">
                <a:solidFill>
                  <a:srgbClr val="FFFF00"/>
                </a:solidFill>
                <a:latin typeface="Calibri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7683" y="3670791"/>
            <a:ext cx="707245" cy="323165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Calibri"/>
              </a:rPr>
              <a:t>(x</a:t>
            </a:r>
            <a:r>
              <a:rPr lang="en-US" sz="1500" b="1" baseline="-25000" dirty="0">
                <a:solidFill>
                  <a:srgbClr val="FFFF00"/>
                </a:solidFill>
                <a:latin typeface="Calibri"/>
              </a:rPr>
              <a:t>2</a:t>
            </a:r>
            <a:r>
              <a:rPr lang="en-US" sz="1500" b="1" dirty="0">
                <a:solidFill>
                  <a:srgbClr val="FFFF00"/>
                </a:solidFill>
                <a:latin typeface="Calibri"/>
              </a:rPr>
              <a:t>, y</a:t>
            </a:r>
            <a:r>
              <a:rPr lang="en-US" sz="15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1500" b="1" dirty="0">
                <a:solidFill>
                  <a:srgbClr val="FFFF00"/>
                </a:solidFill>
                <a:latin typeface="Calibri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32460" y="5042392"/>
            <a:ext cx="3555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b="1" baseline="-25000" dirty="0">
                <a:solidFill>
                  <a:prstClr val="black"/>
                </a:solidFill>
                <a:latin typeface="Calibri"/>
              </a:rPr>
              <a:t>1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–x</a:t>
            </a:r>
            <a:r>
              <a:rPr lang="en-US" b="1" baseline="-25000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= the 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disparity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of pixel (x</a:t>
            </a:r>
            <a:r>
              <a:rPr lang="en-US" b="1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, y</a:t>
            </a:r>
            <a:r>
              <a:rPr lang="en-US" b="1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7635" y="4329044"/>
            <a:ext cx="45895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  <a:latin typeface="Calibri"/>
              </a:rPr>
              <a:t>Two images captured by a purely horizontal translating camera</a:t>
            </a:r>
          </a:p>
          <a:p>
            <a:pPr algn="ctr"/>
            <a:r>
              <a:rPr lang="en-US" sz="135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350" i="1" dirty="0">
                <a:solidFill>
                  <a:prstClr val="black"/>
                </a:solidFill>
                <a:latin typeface="Calibri"/>
              </a:rPr>
              <a:t>rectified 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stereo pair)</a:t>
            </a: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8AAFE322-96A5-C54D-8968-7D29498C1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4700" y="4437192"/>
            <a:ext cx="992651" cy="99265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EFF9695-13F9-D14E-9DD1-8E0CD090501C}"/>
              </a:ext>
            </a:extLst>
          </p:cNvPr>
          <p:cNvSpPr/>
          <p:nvPr/>
        </p:nvSpPr>
        <p:spPr>
          <a:xfrm>
            <a:off x="1911523" y="2435478"/>
            <a:ext cx="133177" cy="13317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45FF469A-359A-3C4A-9684-B16C91051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89" y="4437192"/>
            <a:ext cx="992651" cy="99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Your basic stereo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86050" y="1479154"/>
            <a:ext cx="3771900" cy="217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57350" y="3486150"/>
            <a:ext cx="5829300" cy="971550"/>
            <a:chOff x="432" y="1968"/>
            <a:chExt cx="4896" cy="816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496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For every </a:t>
              </a:r>
              <a:r>
                <a:rPr lang="en-US" sz="1600" dirty="0" err="1">
                  <a:solidFill>
                    <a:srgbClr val="000000"/>
                  </a:solidFill>
                  <a:latin typeface="Helvetica" pitchFamily="2" charset="0"/>
                </a:rPr>
                <a:t>epipolar</a:t>
              </a:r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 line: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18547" y="3461147"/>
            <a:ext cx="57150" cy="571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657350" y="3454005"/>
            <a:ext cx="5829300" cy="1384697"/>
            <a:chOff x="432" y="1941"/>
            <a:chExt cx="4896" cy="1163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16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57350" y="4857750"/>
            <a:ext cx="6343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compare with every pixel on same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epipolar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57350" y="5143500"/>
            <a:ext cx="6343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57350" y="3371850"/>
            <a:ext cx="6343650" cy="24003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Helvetica" pitchFamily="2" charset="0"/>
                </a:rPr>
                <a:t>Improvement:  match </a:t>
              </a:r>
              <a:r>
                <a:rPr lang="en-US" sz="1500" b="1" i="1" dirty="0">
                  <a:solidFill>
                    <a:srgbClr val="000000"/>
                  </a:solidFill>
                  <a:latin typeface="Helvetica" pitchFamily="2" charset="0"/>
                </a:rPr>
                <a:t>windows, </a:t>
              </a:r>
              <a:r>
                <a:rPr lang="en-US" sz="1500" i="1" dirty="0">
                  <a:solidFill>
                    <a:srgbClr val="000000"/>
                  </a:solidFill>
                  <a:latin typeface="Helvetica" pitchFamily="2" charset="0"/>
                </a:rPr>
                <a:t>+ clearly lots of matching strategies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CFFDDD-AE1B-494A-8DC2-F74B9851FCD3}"/>
              </a:ext>
            </a:extLst>
          </p:cNvPr>
          <p:cNvSpPr txBox="1"/>
          <p:nvPr/>
        </p:nvSpPr>
        <p:spPr>
          <a:xfrm>
            <a:off x="6843408" y="6581001"/>
            <a:ext cx="2315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Slide credit: Noah Snavely</a:t>
            </a:r>
          </a:p>
        </p:txBody>
      </p:sp>
    </p:spTree>
    <p:extLst>
      <p:ext uri="{BB962C8B-B14F-4D97-AF65-F5344CB8AC3E}">
        <p14:creationId xmlns:p14="http://schemas.microsoft.com/office/powerpoint/2010/main" val="35962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Your basic stereo algorithm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A4CEC0-E521-904F-ADF7-9970BF37D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06" y="1417638"/>
            <a:ext cx="9144000" cy="45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3D6EA-38BE-20EB-4612-A7A786CB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In simple stereo, corresp = 1/depth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6740B-4A67-C3EF-2CA4-4F213FF19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Once you have correspondence, you know the disparity, so you also have t</a:t>
            </a:r>
            <a:r>
              <a:rPr lang="en-US" dirty="0"/>
              <a:t>he depth</a:t>
            </a:r>
            <a:endParaRPr lang="en-JP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614351-9A59-B3AB-C33A-3C2A7228B6CC}"/>
              </a:ext>
            </a:extLst>
          </p:cNvPr>
          <p:cNvGrpSpPr/>
          <p:nvPr/>
        </p:nvGrpSpPr>
        <p:grpSpPr>
          <a:xfrm>
            <a:off x="6112851" y="5747257"/>
            <a:ext cx="1281619" cy="546232"/>
            <a:chOff x="1167316" y="5238647"/>
            <a:chExt cx="1708825" cy="72830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8C89519-F584-D86A-CAE1-ADDD731A3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7316" y="5238647"/>
              <a:ext cx="1708825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51A023BD-A9CC-BF67-C8D4-9CCC5931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4515" y="5247108"/>
              <a:ext cx="719848" cy="7198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F5E3AB0-3F4E-640F-FEB2-05B2725FB903}"/>
              </a:ext>
            </a:extLst>
          </p:cNvPr>
          <p:cNvGrpSpPr/>
          <p:nvPr/>
        </p:nvGrpSpPr>
        <p:grpSpPr>
          <a:xfrm>
            <a:off x="4419600" y="2925869"/>
            <a:ext cx="1416014" cy="3012006"/>
            <a:chOff x="1083814" y="1690688"/>
            <a:chExt cx="1888018" cy="401600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F80E684-8838-A074-8BD7-34F8E596331A}"/>
                </a:ext>
              </a:extLst>
            </p:cNvPr>
            <p:cNvCxnSpPr/>
            <p:nvPr/>
          </p:nvCxnSpPr>
          <p:spPr>
            <a:xfrm>
              <a:off x="2971832" y="1834592"/>
              <a:ext cx="0" cy="3622214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arrow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F6B8B0-0D4F-15D1-4115-795C5EAAFCAD}"/>
                </a:ext>
              </a:extLst>
            </p:cNvPr>
            <p:cNvSpPr txBox="1"/>
            <p:nvPr/>
          </p:nvSpPr>
          <p:spPr>
            <a:xfrm>
              <a:off x="2329806" y="5152699"/>
              <a:ext cx="41018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D5FFA5F-3522-6805-9D0D-0D222DEB64D3}"/>
                    </a:ext>
                  </a:extLst>
                </p:cNvPr>
                <p:cNvSpPr txBox="1"/>
                <p:nvPr/>
              </p:nvSpPr>
              <p:spPr>
                <a:xfrm>
                  <a:off x="2281976" y="1690688"/>
                  <a:ext cx="410183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6A5BDE9-EFEB-0E4A-8FA5-832817A91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1976" y="1690688"/>
                  <a:ext cx="410183" cy="615553"/>
                </a:xfrm>
                <a:prstGeom prst="rect">
                  <a:avLst/>
                </a:prstGeom>
                <a:blipFill>
                  <a:blip r:embed="rId4"/>
                  <a:stretch>
                    <a:fillRect r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AF9970-D036-6D6C-6F88-AFA8623DE898}"/>
                </a:ext>
              </a:extLst>
            </p:cNvPr>
            <p:cNvSpPr txBox="1"/>
            <p:nvPr/>
          </p:nvSpPr>
          <p:spPr>
            <a:xfrm>
              <a:off x="1083814" y="3384089"/>
              <a:ext cx="166670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depth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5DC49C-5B74-E73F-CB26-39041CBC581E}"/>
              </a:ext>
            </a:extLst>
          </p:cNvPr>
          <p:cNvGrpSpPr/>
          <p:nvPr/>
        </p:nvGrpSpPr>
        <p:grpSpPr>
          <a:xfrm>
            <a:off x="7584161" y="2925869"/>
            <a:ext cx="2486608" cy="2965840"/>
            <a:chOff x="5303228" y="1690688"/>
            <a:chExt cx="3315477" cy="395445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70BBE3-3AE1-025A-5CF5-DC46DF6DFB0E}"/>
                </a:ext>
              </a:extLst>
            </p:cNvPr>
            <p:cNvCxnSpPr/>
            <p:nvPr/>
          </p:nvCxnSpPr>
          <p:spPr>
            <a:xfrm>
              <a:off x="5303228" y="1834592"/>
              <a:ext cx="0" cy="3622214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B2F5EB-C8AA-07F3-5470-0248C13F849F}"/>
                </a:ext>
              </a:extLst>
            </p:cNvPr>
            <p:cNvSpPr txBox="1"/>
            <p:nvPr/>
          </p:nvSpPr>
          <p:spPr>
            <a:xfrm>
              <a:off x="5548799" y="3278090"/>
              <a:ext cx="166670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disparity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5E5612-6803-1781-5CF2-D1098294FF39}"/>
                </a:ext>
              </a:extLst>
            </p:cNvPr>
            <p:cNvSpPr txBox="1"/>
            <p:nvPr/>
          </p:nvSpPr>
          <p:spPr>
            <a:xfrm>
              <a:off x="5470673" y="5152698"/>
              <a:ext cx="31480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Max disparity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330BBB-5586-1CFD-DA43-6A3AEACF19A0}"/>
                </a:ext>
              </a:extLst>
            </p:cNvPr>
            <p:cNvSpPr txBox="1"/>
            <p:nvPr/>
          </p:nvSpPr>
          <p:spPr>
            <a:xfrm>
              <a:off x="5481209" y="1690688"/>
              <a:ext cx="41018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6DD655-C5E9-5EA7-3288-824B18209CD2}"/>
              </a:ext>
            </a:extLst>
          </p:cNvPr>
          <p:cNvGrpSpPr/>
          <p:nvPr/>
        </p:nvGrpSpPr>
        <p:grpSpPr>
          <a:xfrm>
            <a:off x="1524368" y="4116421"/>
            <a:ext cx="3287239" cy="1444083"/>
            <a:chOff x="6078976" y="1743302"/>
            <a:chExt cx="3287239" cy="144408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7A7C4-FBDC-C826-3043-620163127ABE}"/>
                </a:ext>
              </a:extLst>
            </p:cNvPr>
            <p:cNvSpPr txBox="1"/>
            <p:nvPr/>
          </p:nvSpPr>
          <p:spPr>
            <a:xfrm>
              <a:off x="8007385" y="2818053"/>
              <a:ext cx="1358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disparity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DCFADA-D9D2-FF0B-B661-6537FB0E80CB}"/>
                </a:ext>
              </a:extLst>
            </p:cNvPr>
            <p:cNvSpPr/>
            <p:nvPr/>
          </p:nvSpPr>
          <p:spPr>
            <a:xfrm>
              <a:off x="6781800" y="2286000"/>
              <a:ext cx="1284051" cy="405495"/>
            </a:xfrm>
            <a:prstGeom prst="rect">
              <a:avLst/>
            </a:prstGeom>
            <a:solidFill>
              <a:srgbClr val="C5E0B4">
                <a:alpha val="2156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88095B-C276-3110-05C9-18F461E3EFCF}"/>
                </a:ext>
              </a:extLst>
            </p:cNvPr>
            <p:cNvCxnSpPr/>
            <p:nvPr/>
          </p:nvCxnSpPr>
          <p:spPr>
            <a:xfrm flipH="1" flipV="1">
              <a:off x="8065851" y="2630968"/>
              <a:ext cx="320816" cy="1754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D9D1EF-412D-5584-937B-7571C5EF4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976" y="1743302"/>
              <a:ext cx="1986875" cy="884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18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E7FD-3F03-C810-0ED2-9066F83C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A modern learning example: RaftStereo (3DV ’21)</a:t>
            </a:r>
          </a:p>
        </p:txBody>
      </p:sp>
      <p:pic>
        <p:nvPicPr>
          <p:cNvPr id="6" name="Picture 5" descr="A diagram of a block diagram&#10;&#10;Description automatically generated">
            <a:extLst>
              <a:ext uri="{FF2B5EF4-FFF2-40B4-BE49-F238E27FC236}">
                <a16:creationId xmlns:a16="http://schemas.microsoft.com/office/drawing/2014/main" id="{F066C352-DCC8-14C2-68BF-038FE84FD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9" y="2749670"/>
            <a:ext cx="9291697" cy="361222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DEE41EE-A5A8-E903-94EE-8D3C1E43F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Use network to solve the correspondence along epipolar line</a:t>
            </a:r>
          </a:p>
        </p:txBody>
      </p:sp>
    </p:spTree>
    <p:extLst>
      <p:ext uri="{BB962C8B-B14F-4D97-AF65-F5344CB8AC3E}">
        <p14:creationId xmlns:p14="http://schemas.microsoft.com/office/powerpoint/2010/main" val="2423926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93F94-EE63-A17E-C3E3-AB043925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83B6-4532-C81E-564C-0EB70FAB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A modern learning example: RaftStereo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0B293-F75E-4747-1F36-5AE5331F3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Just solving correspondence gives you nice –per-pixel depth for an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1D13C-5E9F-4AA4-8FB9-85A495B3D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4359"/>
            <a:ext cx="4626554" cy="3084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6080B5-36F5-CB17-5422-09C3E1CFC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" y="3208544"/>
            <a:ext cx="4650277" cy="31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11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solve the </a:t>
            </a:r>
            <a:br>
              <a:rPr lang="en-US" dirty="0"/>
            </a:br>
            <a:r>
              <a:rPr lang="en-US" dirty="0"/>
              <a:t>Correspondence problem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/>
          <a:srcRect l="20313" t="26955" r="17188" b="38403"/>
          <a:stretch>
            <a:fillRect/>
          </a:stretch>
        </p:blipFill>
        <p:spPr bwMode="auto">
          <a:xfrm>
            <a:off x="762000" y="1524000"/>
            <a:ext cx="7588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7010400" y="6550027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</p:spTree>
    <p:extLst>
      <p:ext uri="{BB962C8B-B14F-4D97-AF65-F5344CB8AC3E}">
        <p14:creationId xmlns:p14="http://schemas.microsoft.com/office/powerpoint/2010/main" val="1853969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8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Intensity profiles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 l="10800" t="19276" r="10280" b="1550"/>
          <a:stretch>
            <a:fillRect/>
          </a:stretch>
        </p:blipFill>
        <p:spPr bwMode="auto">
          <a:xfrm>
            <a:off x="1066800" y="1143000"/>
            <a:ext cx="7239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10"/>
          <p:cNvSpPr txBox="1">
            <a:spLocks noChangeArrowheads="1"/>
          </p:cNvSpPr>
          <p:nvPr/>
        </p:nvSpPr>
        <p:spPr bwMode="auto">
          <a:xfrm>
            <a:off x="7010400" y="6550027"/>
            <a:ext cx="2819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</p:spTree>
    <p:extLst>
      <p:ext uri="{BB962C8B-B14F-4D97-AF65-F5344CB8AC3E}">
        <p14:creationId xmlns:p14="http://schemas.microsoft.com/office/powerpoint/2010/main" val="565805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Correspondence problem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25876" r="6250" b="34232"/>
          <a:stretch>
            <a:fillRect/>
          </a:stretch>
        </p:blipFill>
        <p:spPr bwMode="auto">
          <a:xfrm>
            <a:off x="1295400" y="1828800"/>
            <a:ext cx="731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6248400" y="64881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1295400" y="5029202"/>
            <a:ext cx="6477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Neighborhood of corresponding points are  similar in intensity patterns.</a:t>
            </a:r>
          </a:p>
        </p:txBody>
      </p:sp>
    </p:spTree>
    <p:extLst>
      <p:ext uri="{BB962C8B-B14F-4D97-AF65-F5344CB8AC3E}">
        <p14:creationId xmlns:p14="http://schemas.microsoft.com/office/powerpoint/2010/main" val="328246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3">
            <a:extLst>
              <a:ext uri="{FF2B5EF4-FFF2-40B4-BE49-F238E27FC236}">
                <a16:creationId xmlns:a16="http://schemas.microsoft.com/office/drawing/2014/main" id="{A58CA545-D4E4-166F-F0A8-E970C110A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927477"/>
            <a:ext cx="4800600" cy="1228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35743"/>
            <a:ext cx="8229600" cy="1143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We do not know the scale of things even if we know the focal length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Structure and depth are inherently ambiguous from single views.</a:t>
            </a:r>
          </a:p>
        </p:txBody>
      </p:sp>
      <p:sp>
        <p:nvSpPr>
          <p:cNvPr id="140292" name="AutoShape 5"/>
          <p:cNvSpPr>
            <a:spLocks noChangeArrowheads="1"/>
          </p:cNvSpPr>
          <p:nvPr/>
        </p:nvSpPr>
        <p:spPr bwMode="auto">
          <a:xfrm rot="-1040900">
            <a:off x="2438400" y="3267075"/>
            <a:ext cx="3048000" cy="1905000"/>
          </a:xfrm>
          <a:prstGeom prst="parallelogram">
            <a:avLst>
              <a:gd name="adj" fmla="val 4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0293" name="Oval 6"/>
          <p:cNvSpPr>
            <a:spLocks noChangeArrowheads="1"/>
          </p:cNvSpPr>
          <p:nvPr/>
        </p:nvSpPr>
        <p:spPr bwMode="auto">
          <a:xfrm>
            <a:off x="1676400" y="265747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0294" name="Oval 7"/>
          <p:cNvSpPr>
            <a:spLocks noChangeArrowheads="1"/>
          </p:cNvSpPr>
          <p:nvPr/>
        </p:nvSpPr>
        <p:spPr bwMode="auto">
          <a:xfrm>
            <a:off x="2362200" y="303847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0295" name="Oval 8"/>
          <p:cNvSpPr>
            <a:spLocks noChangeArrowheads="1"/>
          </p:cNvSpPr>
          <p:nvPr/>
        </p:nvSpPr>
        <p:spPr bwMode="auto">
          <a:xfrm>
            <a:off x="5486400" y="501967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0296" name="Text Box 9"/>
          <p:cNvSpPr txBox="1">
            <a:spLocks noChangeArrowheads="1"/>
          </p:cNvSpPr>
          <p:nvPr/>
        </p:nvSpPr>
        <p:spPr bwMode="auto">
          <a:xfrm>
            <a:off x="5791200" y="5156202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Optical center</a:t>
            </a:r>
          </a:p>
        </p:txBody>
      </p:sp>
      <p:sp>
        <p:nvSpPr>
          <p:cNvPr id="140297" name="Text Box 10"/>
          <p:cNvSpPr txBox="1">
            <a:spLocks noChangeArrowheads="1"/>
          </p:cNvSpPr>
          <p:nvPr/>
        </p:nvSpPr>
        <p:spPr bwMode="auto">
          <a:xfrm>
            <a:off x="1905000" y="2443163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P1</a:t>
            </a:r>
          </a:p>
        </p:txBody>
      </p:sp>
      <p:sp>
        <p:nvSpPr>
          <p:cNvPr id="140298" name="Text Box 11"/>
          <p:cNvSpPr txBox="1">
            <a:spLocks noChangeArrowheads="1"/>
          </p:cNvSpPr>
          <p:nvPr/>
        </p:nvSpPr>
        <p:spPr bwMode="auto">
          <a:xfrm>
            <a:off x="2590800" y="2733677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P2</a:t>
            </a:r>
          </a:p>
        </p:txBody>
      </p:sp>
      <p:sp>
        <p:nvSpPr>
          <p:cNvPr id="140299" name="Oval 12"/>
          <p:cNvSpPr>
            <a:spLocks noChangeArrowheads="1"/>
          </p:cNvSpPr>
          <p:nvPr/>
        </p:nvSpPr>
        <p:spPr bwMode="auto">
          <a:xfrm>
            <a:off x="3733800" y="395287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0300" name="Line 13"/>
          <p:cNvSpPr>
            <a:spLocks noChangeShapeType="1"/>
          </p:cNvSpPr>
          <p:nvPr/>
        </p:nvSpPr>
        <p:spPr bwMode="auto">
          <a:xfrm>
            <a:off x="1752600" y="2743200"/>
            <a:ext cx="38100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0301" name="Text Box 14"/>
          <p:cNvSpPr txBox="1">
            <a:spLocks noChangeArrowheads="1"/>
          </p:cNvSpPr>
          <p:nvPr/>
        </p:nvSpPr>
        <p:spPr bwMode="auto">
          <a:xfrm>
            <a:off x="3962400" y="381476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P1’=P2’</a:t>
            </a:r>
          </a:p>
        </p:txBody>
      </p:sp>
      <p:sp>
        <p:nvSpPr>
          <p:cNvPr id="2" name="Oval 12">
            <a:extLst>
              <a:ext uri="{FF2B5EF4-FFF2-40B4-BE49-F238E27FC236}">
                <a16:creationId xmlns:a16="http://schemas.microsoft.com/office/drawing/2014/main" id="{C194BC89-2B28-E35D-7DCF-B7197FC5C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886" y="3883819"/>
            <a:ext cx="228600" cy="228600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09943D5A-8361-8A41-D0B5-53400960A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523474"/>
            <a:ext cx="228600" cy="228600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5003DA6D-32C0-C9E3-55EB-671763D87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20" y="4135253"/>
            <a:ext cx="228600" cy="228600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4722F45-78A4-4B2A-4C1F-C85EF793DD80}"/>
              </a:ext>
            </a:extLst>
          </p:cNvPr>
          <p:cNvSpPr/>
          <p:nvPr/>
        </p:nvSpPr>
        <p:spPr>
          <a:xfrm rot="12627862">
            <a:off x="1022050" y="2707448"/>
            <a:ext cx="304800" cy="11064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958F318-58DE-A8A5-F8B6-2C612205BA63}"/>
              </a:ext>
            </a:extLst>
          </p:cNvPr>
          <p:cNvSpPr/>
          <p:nvPr/>
        </p:nvSpPr>
        <p:spPr>
          <a:xfrm rot="12627862">
            <a:off x="1927251" y="3183868"/>
            <a:ext cx="270279" cy="8722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9D866-6D5D-69B5-1036-85F902B63802}"/>
              </a:ext>
            </a:extLst>
          </p:cNvPr>
          <p:cNvSpPr txBox="1"/>
          <p:nvPr/>
        </p:nvSpPr>
        <p:spPr>
          <a:xfrm>
            <a:off x="438150" y="6085451"/>
            <a:ext cx="643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  <a:r>
              <a:rPr lang="en-JP" dirty="0"/>
              <a:t>ou have to know the depths and focal length in order to figure out the size</a:t>
            </a:r>
          </a:p>
        </p:txBody>
      </p:sp>
    </p:spTree>
    <p:extLst>
      <p:ext uri="{BB962C8B-B14F-4D97-AF65-F5344CB8AC3E}">
        <p14:creationId xmlns:p14="http://schemas.microsoft.com/office/powerpoint/2010/main" val="4174064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Normalized cross correlation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 cstate="print"/>
          <a:srcRect l="7477" t="18095" r="5296" b="5096"/>
          <a:stretch>
            <a:fillRect/>
          </a:stretch>
        </p:blipFill>
        <p:spPr bwMode="auto">
          <a:xfrm>
            <a:off x="609600" y="1219200"/>
            <a:ext cx="8001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6248400" y="64881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</p:spTree>
    <p:extLst>
      <p:ext uri="{BB962C8B-B14F-4D97-AF65-F5344CB8AC3E}">
        <p14:creationId xmlns:p14="http://schemas.microsoft.com/office/powerpoint/2010/main" val="14837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/>
              <a:t>Correlation-based window matching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17252" r="6250" b="1886"/>
          <a:stretch>
            <a:fillRect/>
          </a:stretch>
        </p:blipFill>
        <p:spPr bwMode="auto">
          <a:xfrm>
            <a:off x="914400" y="990602"/>
            <a:ext cx="75438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0" y="64881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3581402"/>
            <a:ext cx="7543800" cy="290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4191002"/>
            <a:ext cx="7543800" cy="2297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2343" t="48695" r="72458" b="44089"/>
          <a:stretch/>
        </p:blipFill>
        <p:spPr bwMode="auto">
          <a:xfrm>
            <a:off x="1066802" y="3581402"/>
            <a:ext cx="482599" cy="48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2057400" y="3352800"/>
            <a:ext cx="0" cy="297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52600" y="3810000"/>
            <a:ext cx="0" cy="2514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6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45694 -0.002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4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Dense correspondence search</a:t>
            </a:r>
          </a:p>
        </p:txBody>
      </p:sp>
      <p:pic>
        <p:nvPicPr>
          <p:cNvPr id="6451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3124200"/>
            <a:ext cx="7772400" cy="1524000"/>
            <a:chOff x="432" y="1968"/>
            <a:chExt cx="4896" cy="960"/>
          </a:xfrm>
        </p:grpSpPr>
        <p:sp>
          <p:nvSpPr>
            <p:cNvPr id="64526" name="Rectangle 5"/>
            <p:cNvSpPr>
              <a:spLocks noChangeArrowheads="1"/>
            </p:cNvSpPr>
            <p:nvPr/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hangingPunct="0">
                <a:spcBef>
                  <a:spcPct val="2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Calibri"/>
                </a:rPr>
                <a:t>For each epipolar line</a:t>
              </a:r>
            </a:p>
          </p:txBody>
        </p:sp>
        <p:sp>
          <p:nvSpPr>
            <p:cNvPr id="64527" name="Line 6"/>
            <p:cNvSpPr>
              <a:spLocks noChangeShapeType="1"/>
            </p:cNvSpPr>
            <p:nvPr/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7703" name="Oval 7"/>
          <p:cNvSpPr>
            <a:spLocks noChangeArrowheads="1"/>
          </p:cNvSpPr>
          <p:nvPr/>
        </p:nvSpPr>
        <p:spPr bwMode="auto">
          <a:xfrm>
            <a:off x="5834063" y="3090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85800" y="3081338"/>
            <a:ext cx="7772400" cy="1947862"/>
            <a:chOff x="432" y="1941"/>
            <a:chExt cx="4896" cy="1227"/>
          </a:xfrm>
        </p:grpSpPr>
        <p:sp>
          <p:nvSpPr>
            <p:cNvPr id="64524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4525" name="Rectangle 10"/>
            <p:cNvSpPr>
              <a:spLocks noChangeArrowheads="1"/>
            </p:cNvSpPr>
            <p:nvPr/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hangingPunct="0">
                <a:spcBef>
                  <a:spcPct val="2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Calibri"/>
                </a:rPr>
                <a:t>	For each pixel / window in the left image</a:t>
              </a:r>
            </a:p>
          </p:txBody>
        </p:sp>
      </p:grp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685800" y="4953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>
                <a:solidFill>
                  <a:srgbClr val="000000"/>
                </a:solidFill>
                <a:latin typeface="Calibri"/>
              </a:rPr>
              <a:t>compare with every pixel / window on same epipolar line in right image</a:t>
            </a:r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685800" y="54864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>
                <a:solidFill>
                  <a:srgbClr val="000000"/>
                </a:solidFill>
                <a:latin typeface="Calibri"/>
              </a:rPr>
              <a:t>pick position with minimum match cost (e.g., SSD, correlation)</a:t>
            </a:r>
          </a:p>
        </p:txBody>
      </p:sp>
      <p:sp>
        <p:nvSpPr>
          <p:cNvPr id="64521" name="Text Box 18"/>
          <p:cNvSpPr txBox="1">
            <a:spLocks noChangeArrowheads="1"/>
          </p:cNvSpPr>
          <p:nvPr/>
        </p:nvSpPr>
        <p:spPr bwMode="auto">
          <a:xfrm>
            <a:off x="0" y="6583365"/>
            <a:ext cx="2895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Adapted from Li Zhang</a:t>
            </a:r>
          </a:p>
        </p:txBody>
      </p:sp>
      <p:sp>
        <p:nvSpPr>
          <p:cNvPr id="313358" name="Rectangle 14"/>
          <p:cNvSpPr>
            <a:spLocks noChangeArrowheads="1"/>
          </p:cNvSpPr>
          <p:nvPr/>
        </p:nvSpPr>
        <p:spPr bwMode="auto">
          <a:xfrm>
            <a:off x="3292477" y="2911477"/>
            <a:ext cx="365125" cy="3651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359" name="Rectangle 15"/>
          <p:cNvSpPr>
            <a:spLocks noChangeArrowheads="1"/>
          </p:cNvSpPr>
          <p:nvPr/>
        </p:nvSpPr>
        <p:spPr bwMode="auto">
          <a:xfrm>
            <a:off x="5654677" y="2911477"/>
            <a:ext cx="365125" cy="3651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9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3" grpId="0" animBg="1"/>
      <p:bldP spid="157707" grpId="0" build="p" autoUpdateAnimBg="0"/>
      <p:bldP spid="157708" grpId="0" build="p" autoUpdateAnimBg="0"/>
      <p:bldP spid="313358" grpId="0" animBg="1"/>
      <p:bldP spid="3133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Textureless regions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/>
          <a:srcRect l="10938" t="16173" r="6250" b="2965"/>
          <a:stretch>
            <a:fillRect/>
          </a:stretch>
        </p:blipFill>
        <p:spPr bwMode="auto">
          <a:xfrm>
            <a:off x="381000" y="914402"/>
            <a:ext cx="76962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0" y="65643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5000" y="5429250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Textureless regions are non-distinct; high ambiguity for matches.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429000"/>
            <a:ext cx="82296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90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Effect of window size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0" y="65643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20313" t="32150" r="17188" b="38403"/>
          <a:stretch>
            <a:fillRect/>
          </a:stretch>
        </p:blipFill>
        <p:spPr bwMode="auto">
          <a:xfrm>
            <a:off x="609600" y="1752600"/>
            <a:ext cx="75882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029200" y="3048000"/>
            <a:ext cx="152400" cy="152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2819400"/>
            <a:ext cx="609600" cy="609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79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Effect of window size</a:t>
            </a:r>
          </a:p>
        </p:txBody>
      </p:sp>
      <p:pic>
        <p:nvPicPr>
          <p:cNvPr id="67587" name="Picture 4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5261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808165"/>
            <a:ext cx="5562600" cy="2949575"/>
            <a:chOff x="2112" y="638"/>
            <a:chExt cx="3504" cy="1858"/>
          </a:xfrm>
        </p:grpSpPr>
        <p:pic>
          <p:nvPicPr>
            <p:cNvPr id="67592" name="Picture 6" descr="SSDWindowSiz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3" name="Text Box 7"/>
            <p:cNvSpPr txBox="1">
              <a:spLocks noChangeArrowheads="1"/>
            </p:cNvSpPr>
            <p:nvPr/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7594" name="Text Box 8"/>
            <p:cNvSpPr txBox="1">
              <a:spLocks noChangeArrowheads="1"/>
            </p:cNvSpPr>
            <p:nvPr/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pic>
        <p:nvPicPr>
          <p:cNvPr id="67589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0501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7590" name="Text Box 10"/>
          <p:cNvSpPr txBox="1">
            <a:spLocks noChangeArrowheads="1"/>
          </p:cNvSpPr>
          <p:nvPr/>
        </p:nvSpPr>
        <p:spPr bwMode="auto">
          <a:xfrm>
            <a:off x="2" y="6597650"/>
            <a:ext cx="47164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Figures from Li Zhang</a:t>
            </a:r>
          </a:p>
        </p:txBody>
      </p:sp>
      <p:sp>
        <p:nvSpPr>
          <p:cNvPr id="67591" name="Text Box 11"/>
          <p:cNvSpPr txBox="1">
            <a:spLocks noChangeArrowheads="1"/>
          </p:cNvSpPr>
          <p:nvPr/>
        </p:nvSpPr>
        <p:spPr bwMode="auto">
          <a:xfrm>
            <a:off x="1079500" y="5013325"/>
            <a:ext cx="70929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200">
                <a:solidFill>
                  <a:srgbClr val="000000"/>
                </a:solidFill>
                <a:latin typeface="Calibri"/>
              </a:rPr>
              <a:t>Want window large enough to have sufficient intensity variation, yet small enough to contain only pixels with about the same disparity.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24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1D16A-C35B-8145-A7F0-975414AA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Stereo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C03290-32C5-204E-8410-FEC5CFE26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7630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Surface must have non-repetitive texture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Foreshortening effect makes matching a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54E5C-2986-7945-A650-EF20080DB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6" t="17820" r="24063" b="12107"/>
          <a:stretch/>
        </p:blipFill>
        <p:spPr>
          <a:xfrm>
            <a:off x="3048000" y="4767826"/>
            <a:ext cx="2971800" cy="1752600"/>
          </a:xfrm>
          <a:prstGeom prst="rect">
            <a:avLst/>
          </a:prstGeom>
        </p:spPr>
      </p:pic>
      <p:pic>
        <p:nvPicPr>
          <p:cNvPr id="2330626" name="Picture 2" descr="A sheet of paper #11 | eBay">
            <a:extLst>
              <a:ext uri="{FF2B5EF4-FFF2-40B4-BE49-F238E27FC236}">
                <a16:creationId xmlns:a16="http://schemas.microsoft.com/office/drawing/2014/main" id="{09ACB756-24A2-AF4C-B3C9-F572C87A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0640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0632" name="Picture 8" descr="Seamless pattern 1080P, 2K, 4K, 5K HD wallpapers free download | Wallpaper  Flare">
            <a:extLst>
              <a:ext uri="{FF2B5EF4-FFF2-40B4-BE49-F238E27FC236}">
                <a16:creationId xmlns:a16="http://schemas.microsoft.com/office/drawing/2014/main" id="{C5845E46-739F-434F-B04F-AC0404703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26933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74F8FB-AF19-4049-BCCB-56A57D184434}"/>
              </a:ext>
            </a:extLst>
          </p:cNvPr>
          <p:cNvSpPr txBox="1"/>
          <p:nvPr/>
        </p:nvSpPr>
        <p:spPr>
          <a:xfrm>
            <a:off x="6715347" y="6488668"/>
            <a:ext cx="250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Slide Credit: Shree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Nayar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060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ja-JP" sz="3600">
                <a:ea typeface="ＭＳ Ｐゴシック" pitchFamily="-80" charset="-128"/>
              </a:rPr>
              <a:t>Stereo Results</a:t>
            </a:r>
          </a:p>
        </p:txBody>
      </p:sp>
      <p:pic>
        <p:nvPicPr>
          <p:cNvPr id="1658883" name="Picture 3" descr="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2627313"/>
            <a:ext cx="3644900" cy="26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884" name="Text Box 4"/>
          <p:cNvSpPr txBox="1">
            <a:spLocks noChangeArrowheads="1"/>
          </p:cNvSpPr>
          <p:nvPr/>
        </p:nvSpPr>
        <p:spPr bwMode="auto">
          <a:xfrm>
            <a:off x="6056313" y="5546727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Ground truth</a:t>
            </a:r>
          </a:p>
        </p:txBody>
      </p:sp>
      <p:sp>
        <p:nvSpPr>
          <p:cNvPr id="1658885" name="Text Box 5"/>
          <p:cNvSpPr txBox="1">
            <a:spLocks noChangeArrowheads="1"/>
          </p:cNvSpPr>
          <p:nvPr/>
        </p:nvSpPr>
        <p:spPr bwMode="auto">
          <a:xfrm>
            <a:off x="2022402" y="5546725"/>
            <a:ext cx="8034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Scene</a:t>
            </a:r>
          </a:p>
        </p:txBody>
      </p:sp>
      <p:sp>
        <p:nvSpPr>
          <p:cNvPr id="16588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686800" cy="1143000"/>
          </a:xfrm>
        </p:spPr>
        <p:txBody>
          <a:bodyPr/>
          <a:lstStyle/>
          <a:p>
            <a:pPr lvl="1"/>
            <a:r>
              <a:rPr lang="en-US" altLang="ja-JP" sz="2400">
                <a:ea typeface="ＭＳ Ｐゴシック" pitchFamily="-80" charset="-128"/>
              </a:rPr>
              <a:t>Data from University of Tsukuba</a:t>
            </a:r>
          </a:p>
        </p:txBody>
      </p:sp>
      <p:pic>
        <p:nvPicPr>
          <p:cNvPr id="1658887" name="Picture 7" descr="scen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5" y="2439988"/>
            <a:ext cx="4021137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888" name="Rectangle 8"/>
          <p:cNvSpPr>
            <a:spLocks noChangeArrowheads="1"/>
          </p:cNvSpPr>
          <p:nvPr/>
        </p:nvSpPr>
        <p:spPr bwMode="auto">
          <a:xfrm>
            <a:off x="609600" y="8382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886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ja-JP" sz="3600">
                <a:ea typeface="ＭＳ Ｐゴシック" pitchFamily="-80" charset="-128"/>
              </a:rPr>
              <a:t>Results with Window Search</a:t>
            </a:r>
          </a:p>
        </p:txBody>
      </p:sp>
      <p:graphicFrame>
        <p:nvGraphicFramePr>
          <p:cNvPr id="1660931" name="Object 3"/>
          <p:cNvGraphicFramePr>
            <a:graphicFrameLocks noChangeAspect="1"/>
          </p:cNvGraphicFramePr>
          <p:nvPr/>
        </p:nvGraphicFramePr>
        <p:xfrm>
          <a:off x="4568827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Photoshop.Image.4">
                  <p:embed/>
                </p:oleObj>
              </mc:Choice>
              <mc:Fallback>
                <p:oleObj name="Image" r:id="rId3" imgW="4422167" imgH="3202259" progId="Photoshop.Image.4">
                  <p:embed/>
                  <p:pic>
                    <p:nvPicPr>
                      <p:cNvPr id="1660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7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0932" name="Text Box 4"/>
          <p:cNvSpPr txBox="1">
            <a:spLocks noChangeArrowheads="1"/>
          </p:cNvSpPr>
          <p:nvPr/>
        </p:nvSpPr>
        <p:spPr bwMode="auto">
          <a:xfrm>
            <a:off x="903540" y="4935538"/>
            <a:ext cx="27776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Window-based matching</a:t>
            </a:r>
          </a:p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(best window size)</a:t>
            </a:r>
          </a:p>
        </p:txBody>
      </p:sp>
      <p:graphicFrame>
        <p:nvGraphicFramePr>
          <p:cNvPr id="1660933" name="Object 5"/>
          <p:cNvGraphicFramePr>
            <a:graphicFrameLocks noChangeAspect="1"/>
          </p:cNvGraphicFramePr>
          <p:nvPr/>
        </p:nvGraphicFramePr>
        <p:xfrm>
          <a:off x="73027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422167" imgH="3202259" progId="Photoshop.Image.4">
                  <p:embed/>
                </p:oleObj>
              </mc:Choice>
              <mc:Fallback>
                <p:oleObj name="Image" r:id="rId5" imgW="4422167" imgH="3202259" progId="Photoshop.Image.4">
                  <p:embed/>
                  <p:pic>
                    <p:nvPicPr>
                      <p:cNvPr id="16609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7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0934" name="Text Box 6"/>
          <p:cNvSpPr txBox="1">
            <a:spLocks noChangeArrowheads="1"/>
          </p:cNvSpPr>
          <p:nvPr/>
        </p:nvSpPr>
        <p:spPr bwMode="auto">
          <a:xfrm>
            <a:off x="6019800" y="4935540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Ground truth</a:t>
            </a:r>
          </a:p>
        </p:txBody>
      </p:sp>
      <p:sp>
        <p:nvSpPr>
          <p:cNvPr id="1660935" name="Rectangle 7"/>
          <p:cNvSpPr>
            <a:spLocks noChangeArrowheads="1"/>
          </p:cNvSpPr>
          <p:nvPr/>
        </p:nvSpPr>
        <p:spPr bwMode="auto">
          <a:xfrm>
            <a:off x="609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735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ja-JP" sz="3600">
                <a:ea typeface="ＭＳ Ｐゴシック" pitchFamily="-80" charset="-128"/>
              </a:rPr>
              <a:t>Better methods exist...</a:t>
            </a:r>
          </a:p>
        </p:txBody>
      </p:sp>
      <p:graphicFrame>
        <p:nvGraphicFramePr>
          <p:cNvPr id="1662979" name="Object 3"/>
          <p:cNvGraphicFramePr>
            <a:graphicFrameLocks noChangeAspect="1"/>
          </p:cNvGraphicFramePr>
          <p:nvPr/>
        </p:nvGraphicFramePr>
        <p:xfrm>
          <a:off x="4568827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Photoshop.Image.4">
                  <p:embed/>
                </p:oleObj>
              </mc:Choice>
              <mc:Fallback>
                <p:oleObj name="Image" r:id="rId3" imgW="4422167" imgH="3202259" progId="Photoshop.Image.4">
                  <p:embed/>
                  <p:pic>
                    <p:nvPicPr>
                      <p:cNvPr id="16629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7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2980" name="Text Box 4"/>
          <p:cNvSpPr txBox="1">
            <a:spLocks noChangeArrowheads="1"/>
          </p:cNvSpPr>
          <p:nvPr/>
        </p:nvSpPr>
        <p:spPr bwMode="auto">
          <a:xfrm>
            <a:off x="74006" y="4895852"/>
            <a:ext cx="4931991" cy="129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Energy Minimization</a:t>
            </a:r>
          </a:p>
          <a:p>
            <a:pPr lvl="1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200" dirty="0" err="1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</a:rPr>
              <a:t>Boykov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</a:rPr>
              <a:t> et al., 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  <a:hlinkClick r:id="rId5"/>
              </a:rPr>
              <a:t>Fast Approximate Energy Minimization via Graph Cuts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</a:rPr>
              <a:t>, </a:t>
            </a:r>
          </a:p>
          <a:p>
            <a:pPr lvl="1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</a:rPr>
              <a:t>International Conference on Computer Vision, September 1999.</a:t>
            </a:r>
          </a:p>
          <a:p>
            <a:pPr algn="ctr">
              <a:defRPr/>
            </a:pPr>
            <a:endParaRPr lang="en-US" altLang="ja-JP" sz="1200" dirty="0">
              <a:solidFill>
                <a:prstClr val="black"/>
              </a:solidFill>
              <a:latin typeface="Calibri"/>
              <a:ea typeface="ＭＳ Ｐゴシック" pitchFamily="-80" charset="-128"/>
            </a:endParaRPr>
          </a:p>
          <a:p>
            <a:pPr algn="ctr">
              <a:defRPr/>
            </a:pPr>
            <a:endParaRPr lang="ja-JP" altLang="en-US" sz="2000" dirty="0">
              <a:solidFill>
                <a:prstClr val="black"/>
              </a:solidFill>
              <a:latin typeface="Calibri"/>
              <a:ea typeface="ＭＳ Ｐゴシック" pitchFamily="-80" charset="-128"/>
            </a:endParaRPr>
          </a:p>
        </p:txBody>
      </p:sp>
      <p:sp>
        <p:nvSpPr>
          <p:cNvPr id="1662981" name="Text Box 5"/>
          <p:cNvSpPr txBox="1">
            <a:spLocks noChangeArrowheads="1"/>
          </p:cNvSpPr>
          <p:nvPr/>
        </p:nvSpPr>
        <p:spPr bwMode="auto">
          <a:xfrm>
            <a:off x="6019800" y="4895852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Ground truth</a:t>
            </a:r>
          </a:p>
        </p:txBody>
      </p:sp>
      <p:pic>
        <p:nvPicPr>
          <p:cNvPr id="166298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62983" name="Rectangle 7"/>
          <p:cNvSpPr>
            <a:spLocks noChangeArrowheads="1"/>
          </p:cNvSpPr>
          <p:nvPr/>
        </p:nvSpPr>
        <p:spPr bwMode="auto">
          <a:xfrm>
            <a:off x="609600" y="9906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09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95CE6-40DE-154F-B14F-17EA2DBCE563}"/>
              </a:ext>
            </a:extLst>
          </p:cNvPr>
          <p:cNvCxnSpPr>
            <a:cxnSpLocks/>
            <a:endCxn id="13" idx="4"/>
          </p:cNvCxnSpPr>
          <p:nvPr/>
        </p:nvCxnSpPr>
        <p:spPr>
          <a:xfrm>
            <a:off x="1219200" y="2971802"/>
            <a:ext cx="58591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E54CE7-1FFB-0F45-BF81-81B349E645E2}"/>
              </a:ext>
            </a:extLst>
          </p:cNvPr>
          <p:cNvCxnSpPr>
            <a:cxnSpLocks/>
          </p:cNvCxnSpPr>
          <p:nvPr/>
        </p:nvCxnSpPr>
        <p:spPr>
          <a:xfrm>
            <a:off x="2819400" y="2057402"/>
            <a:ext cx="0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33661F3-6CE6-0649-B041-F04881C67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140" r="12500"/>
          <a:stretch/>
        </p:blipFill>
        <p:spPr>
          <a:xfrm>
            <a:off x="6215540" y="1295401"/>
            <a:ext cx="1725645" cy="1676401"/>
          </a:xfrm>
          <a:prstGeom prst="ellipse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36535C03-7733-D44B-A2BF-22DD0D8398D8}"/>
              </a:ext>
            </a:extLst>
          </p:cNvPr>
          <p:cNvSpPr/>
          <p:nvPr/>
        </p:nvSpPr>
        <p:spPr>
          <a:xfrm>
            <a:off x="7924800" y="1295400"/>
            <a:ext cx="364615" cy="1676402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4C5CA-1FD6-1246-932F-5F83E0993F6E}"/>
              </a:ext>
            </a:extLst>
          </p:cNvPr>
          <p:cNvSpPr txBox="1"/>
          <p:nvPr/>
        </p:nvSpPr>
        <p:spPr>
          <a:xfrm>
            <a:off x="8289415" y="1948935"/>
            <a:ext cx="85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cm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43751704-4758-2A46-9A67-2523CC5303FA}"/>
              </a:ext>
            </a:extLst>
          </p:cNvPr>
          <p:cNvSpPr/>
          <p:nvPr/>
        </p:nvSpPr>
        <p:spPr>
          <a:xfrm>
            <a:off x="2895600" y="2487480"/>
            <a:ext cx="237565" cy="484322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DE61A89-C778-1548-89EB-0FCF6971A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140" r="12500"/>
          <a:stretch/>
        </p:blipFill>
        <p:spPr>
          <a:xfrm>
            <a:off x="2590800" y="2514602"/>
            <a:ext cx="470623" cy="457193"/>
          </a:xfrm>
          <a:prstGeom prst="ellipse">
            <a:avLst/>
          </a:prstGeom>
          <a:effectLst/>
          <a:scene3d>
            <a:camera prst="isometricOffAxis1Left"/>
            <a:lightRig rig="threePt" dir="t"/>
          </a:scene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238A8F-AE75-0F4E-8DEA-024B6C9890B4}"/>
              </a:ext>
            </a:extLst>
          </p:cNvPr>
          <p:cNvSpPr txBox="1"/>
          <p:nvPr/>
        </p:nvSpPr>
        <p:spPr>
          <a:xfrm>
            <a:off x="3163072" y="2544975"/>
            <a:ext cx="85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px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5F8541-76D6-564B-AC06-4ED28229DA1F}"/>
              </a:ext>
            </a:extLst>
          </p:cNvPr>
          <p:cNvSpPr txBox="1"/>
          <p:nvPr/>
        </p:nvSpPr>
        <p:spPr>
          <a:xfrm>
            <a:off x="1458271" y="3276605"/>
            <a:ext cx="226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= 10 mm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9B6875-C37E-314B-9940-8F768436E4E2}"/>
              </a:ext>
            </a:extLst>
          </p:cNvPr>
          <p:cNvSpPr/>
          <p:nvPr/>
        </p:nvSpPr>
        <p:spPr>
          <a:xfrm>
            <a:off x="1143000" y="289560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7364B6-6747-A041-9F17-9174642037CF}"/>
              </a:ext>
            </a:extLst>
          </p:cNvPr>
          <p:cNvSpPr txBox="1"/>
          <p:nvPr/>
        </p:nvSpPr>
        <p:spPr>
          <a:xfrm>
            <a:off x="669370" y="2249271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optical center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82A98172-C070-C24E-9D6C-1575297C1EB6}"/>
              </a:ext>
            </a:extLst>
          </p:cNvPr>
          <p:cNvSpPr/>
          <p:nvPr/>
        </p:nvSpPr>
        <p:spPr>
          <a:xfrm rot="5400000">
            <a:off x="1943099" y="2400304"/>
            <a:ext cx="152402" cy="1600199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403E42-3285-FCA8-3955-1E149EFD09AE}"/>
                  </a:ext>
                </a:extLst>
              </p:cNvPr>
              <p:cNvSpPr txBox="1"/>
              <p:nvPr/>
            </p:nvSpPr>
            <p:spPr>
              <a:xfrm>
                <a:off x="2245273" y="4656412"/>
                <a:ext cx="4653453" cy="1113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JP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𝑝𝑖𝑥𝑒𝑙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𝑠𝑖𝑧𝑒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𝑎𝑐𝑡𝑢𝑎𝑙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𝑠𝑖𝑧𝑒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JP" sz="32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403E42-3285-FCA8-3955-1E149EFD0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273" y="4656412"/>
                <a:ext cx="4653453" cy="1113638"/>
              </a:xfrm>
              <a:prstGeom prst="rect">
                <a:avLst/>
              </a:prstGeom>
              <a:blipFill>
                <a:blip r:embed="rId3"/>
                <a:stretch>
                  <a:fillRect l="-543" t="-3371" b="-13483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>
            <a:extLst>
              <a:ext uri="{FF2B5EF4-FFF2-40B4-BE49-F238E27FC236}">
                <a16:creationId xmlns:a16="http://schemas.microsoft.com/office/drawing/2014/main" id="{FF7CB6C5-DA4D-0F96-BFD4-4D6532196212}"/>
              </a:ext>
            </a:extLst>
          </p:cNvPr>
          <p:cNvSpPr/>
          <p:nvPr/>
        </p:nvSpPr>
        <p:spPr>
          <a:xfrm rot="5400000">
            <a:off x="4008919" y="904615"/>
            <a:ext cx="279723" cy="5859162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E8338-46FA-C4B7-9B1C-B7E720E035B2}"/>
              </a:ext>
            </a:extLst>
          </p:cNvPr>
          <p:cNvSpPr txBox="1"/>
          <p:nvPr/>
        </p:nvSpPr>
        <p:spPr>
          <a:xfrm>
            <a:off x="3963587" y="3974063"/>
            <a:ext cx="226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 (depth)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75279-6D87-331E-697F-BDFE22F85BB3}"/>
              </a:ext>
            </a:extLst>
          </p:cNvPr>
          <p:cNvSpPr txBox="1"/>
          <p:nvPr/>
        </p:nvSpPr>
        <p:spPr>
          <a:xfrm>
            <a:off x="1811551" y="484389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1E823-B5A5-BA2B-F9E9-EC0F1410ADE3}"/>
              </a:ext>
            </a:extLst>
          </p:cNvPr>
          <p:cNvSpPr txBox="1"/>
          <p:nvPr/>
        </p:nvSpPr>
        <p:spPr>
          <a:xfrm>
            <a:off x="1807837" y="54501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604A7-A083-9C82-CC5E-506C561EFC6B}"/>
              </a:ext>
            </a:extLst>
          </p:cNvPr>
          <p:cNvSpPr txBox="1"/>
          <p:nvPr/>
        </p:nvSpPr>
        <p:spPr>
          <a:xfrm>
            <a:off x="6781800" y="540071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A8928-B85C-3DAE-2428-2A5E44A715C5}"/>
              </a:ext>
            </a:extLst>
          </p:cNvPr>
          <p:cNvSpPr txBox="1"/>
          <p:nvPr/>
        </p:nvSpPr>
        <p:spPr>
          <a:xfrm>
            <a:off x="6800077" y="48006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6240E-0FA8-3582-93EB-EFD0E9FF73BC}"/>
              </a:ext>
            </a:extLst>
          </p:cNvPr>
          <p:cNvSpPr txBox="1"/>
          <p:nvPr/>
        </p:nvSpPr>
        <p:spPr>
          <a:xfrm>
            <a:off x="2190829" y="1672317"/>
            <a:ext cx="133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JP" dirty="0"/>
              <a:t>mage plane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095FD0-46DB-CCD3-8B57-5BBF6848050A}"/>
              </a:ext>
            </a:extLst>
          </p:cNvPr>
          <p:cNvSpPr txBox="1"/>
          <p:nvPr/>
        </p:nvSpPr>
        <p:spPr>
          <a:xfrm>
            <a:off x="838200" y="6267738"/>
            <a:ext cx="776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You need to know 3 parameters to figure out the 4th ... </a:t>
            </a:r>
            <a:r>
              <a:rPr lang="en-US" dirty="0"/>
              <a:t>This is why vision is hard!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40903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134C-7899-EE4D-922D-D62932BA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27FE-D004-7140-87EF-EBB32F834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simple stereo system, </a:t>
            </a:r>
            <a:r>
              <a:rPr lang="en-US" b="1" dirty="0"/>
              <a:t>how much pixels move, or “disparity”</a:t>
            </a:r>
            <a:r>
              <a:rPr lang="en-US" dirty="0"/>
              <a:t> give information about the depth</a:t>
            </a:r>
          </a:p>
          <a:p>
            <a:r>
              <a:rPr lang="en-US" dirty="0"/>
              <a:t>Correspondences to measure the pixel disparity</a:t>
            </a:r>
          </a:p>
        </p:txBody>
      </p:sp>
    </p:spTree>
    <p:extLst>
      <p:ext uri="{BB962C8B-B14F-4D97-AF65-F5344CB8AC3E}">
        <p14:creationId xmlns:p14="http://schemas.microsoft.com/office/powerpoint/2010/main" val="3400285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8F31-60B8-9348-A706-B6D240C4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Next: Uncalibrated 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A9E9A-50DB-2A4A-8341-E745B5D8E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83" y="5486400"/>
            <a:ext cx="8229600" cy="861236"/>
          </a:xfrm>
        </p:spPr>
        <p:txBody>
          <a:bodyPr/>
          <a:lstStyle/>
          <a:p>
            <a:r>
              <a:rPr lang="en-US" dirty="0"/>
              <a:t>Assume </a:t>
            </a:r>
            <a:r>
              <a:rPr lang="en-US" dirty="0" err="1"/>
              <a:t>intrinsics</a:t>
            </a:r>
            <a:r>
              <a:rPr lang="en-US" dirty="0"/>
              <a:t> are known (</a:t>
            </a:r>
            <a:r>
              <a:rPr lang="en-US" dirty="0" err="1"/>
              <a:t>fx</a:t>
            </a:r>
            <a:r>
              <a:rPr lang="en-US" dirty="0"/>
              <a:t>, </a:t>
            </a:r>
            <a:r>
              <a:rPr lang="en-US" dirty="0" err="1"/>
              <a:t>fy</a:t>
            </a:r>
            <a:r>
              <a:rPr lang="en-US" dirty="0"/>
              <a:t>, ox, oy)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95913-E7CB-F949-BAB6-F78102DFD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27486"/>
          <a:stretch/>
        </p:blipFill>
        <p:spPr>
          <a:xfrm>
            <a:off x="465083" y="1875594"/>
            <a:ext cx="8077200" cy="361868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B6684D-A342-CD48-900B-CEC58DCEC387}"/>
              </a:ext>
            </a:extLst>
          </p:cNvPr>
          <p:cNvSpPr txBox="1">
            <a:spLocks/>
          </p:cNvSpPr>
          <p:nvPr/>
        </p:nvSpPr>
        <p:spPr>
          <a:xfrm>
            <a:off x="601717" y="1229136"/>
            <a:ext cx="8229600" cy="86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From two arbitrary views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CC366-BCBD-3342-9482-1D9ADA99C2C8}"/>
              </a:ext>
            </a:extLst>
          </p:cNvPr>
          <p:cNvSpPr txBox="1"/>
          <p:nvPr/>
        </p:nvSpPr>
        <p:spPr>
          <a:xfrm>
            <a:off x="6715347" y="6488668"/>
            <a:ext cx="250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Slide Credit: Shree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Nayar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08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6985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General case, with calibrated cameras 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229600" cy="584200"/>
          </a:xfrm>
        </p:spPr>
        <p:txBody>
          <a:bodyPr/>
          <a:lstStyle/>
          <a:p>
            <a:pPr eaLnBrk="1" hangingPunct="1"/>
            <a:r>
              <a:rPr lang="en-US" sz="2400"/>
              <a:t>The two cameras need not have parallel optical axes.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635500" y="2841625"/>
            <a:ext cx="4171950" cy="1828800"/>
            <a:chOff x="4526019" y="2513025"/>
            <a:chExt cx="4171950" cy="1828800"/>
          </a:xfrm>
        </p:grpSpPr>
        <p:sp>
          <p:nvSpPr>
            <p:cNvPr id="59410" name="Oval 5"/>
            <p:cNvSpPr>
              <a:spLocks noChangeArrowheads="1"/>
            </p:cNvSpPr>
            <p:nvPr/>
          </p:nvSpPr>
          <p:spPr bwMode="auto">
            <a:xfrm>
              <a:off x="4526019" y="3932252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602219" y="2513025"/>
              <a:ext cx="4095750" cy="1828800"/>
              <a:chOff x="4602219" y="2484452"/>
              <a:chExt cx="4095750" cy="1828800"/>
            </a:xfrm>
          </p:grpSpPr>
          <p:sp>
            <p:nvSpPr>
              <p:cNvPr id="59412" name="Freeform 3"/>
              <p:cNvSpPr>
                <a:spLocks/>
              </p:cNvSpPr>
              <p:nvPr/>
            </p:nvSpPr>
            <p:spPr bwMode="auto">
              <a:xfrm>
                <a:off x="4678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2147483647 h 1104"/>
                  <a:gd name="T4" fmla="*/ 2147483647 w 768"/>
                  <a:gd name="T5" fmla="*/ 2147483647 h 1104"/>
                  <a:gd name="T6" fmla="*/ 2147483647 w 768"/>
                  <a:gd name="T7" fmla="*/ 2147483647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13" name="Freeform 4"/>
              <p:cNvSpPr>
                <a:spLocks/>
              </p:cNvSpPr>
              <p:nvPr/>
            </p:nvSpPr>
            <p:spPr bwMode="auto">
              <a:xfrm flipH="1">
                <a:off x="7345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2147483647 h 1104"/>
                  <a:gd name="T4" fmla="*/ 2147483647 w 768"/>
                  <a:gd name="T5" fmla="*/ 2147483647 h 1104"/>
                  <a:gd name="T6" fmla="*/ 2147483647 w 768"/>
                  <a:gd name="T7" fmla="*/ 2147483647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14" name="Line 6"/>
              <p:cNvSpPr>
                <a:spLocks noChangeShapeType="1"/>
              </p:cNvSpPr>
              <p:nvPr/>
            </p:nvSpPr>
            <p:spPr bwMode="auto">
              <a:xfrm>
                <a:off x="8031219" y="3551252"/>
                <a:ext cx="609600" cy="3810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5" name="Line 7"/>
              <p:cNvSpPr>
                <a:spLocks noChangeShapeType="1"/>
              </p:cNvSpPr>
              <p:nvPr/>
            </p:nvSpPr>
            <p:spPr bwMode="auto">
              <a:xfrm>
                <a:off x="6278619" y="2560652"/>
                <a:ext cx="1752600" cy="990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6" name="Line 8"/>
              <p:cNvSpPr>
                <a:spLocks noChangeShapeType="1"/>
              </p:cNvSpPr>
              <p:nvPr/>
            </p:nvSpPr>
            <p:spPr bwMode="auto">
              <a:xfrm flipV="1">
                <a:off x="5211819" y="2560652"/>
                <a:ext cx="1066800" cy="914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7" name="Line 9"/>
              <p:cNvSpPr>
                <a:spLocks noChangeShapeType="1"/>
              </p:cNvSpPr>
              <p:nvPr/>
            </p:nvSpPr>
            <p:spPr bwMode="auto">
              <a:xfrm flipV="1">
                <a:off x="4602219" y="3475052"/>
                <a:ext cx="609600" cy="4572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8" name="Oval 10"/>
              <p:cNvSpPr>
                <a:spLocks noChangeArrowheads="1"/>
              </p:cNvSpPr>
              <p:nvPr/>
            </p:nvSpPr>
            <p:spPr bwMode="auto">
              <a:xfrm>
                <a:off x="5135619" y="34750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19" name="Oval 11"/>
              <p:cNvSpPr>
                <a:spLocks noChangeArrowheads="1"/>
              </p:cNvSpPr>
              <p:nvPr/>
            </p:nvSpPr>
            <p:spPr bwMode="auto">
              <a:xfrm>
                <a:off x="8031219" y="35512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20" name="Oval 12"/>
              <p:cNvSpPr>
                <a:spLocks noChangeArrowheads="1"/>
              </p:cNvSpPr>
              <p:nvPr/>
            </p:nvSpPr>
            <p:spPr bwMode="auto">
              <a:xfrm>
                <a:off x="8621769" y="3913202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21" name="Oval 13"/>
              <p:cNvSpPr>
                <a:spLocks noChangeArrowheads="1"/>
              </p:cNvSpPr>
              <p:nvPr/>
            </p:nvSpPr>
            <p:spPr bwMode="auto">
              <a:xfrm>
                <a:off x="6240519" y="2484452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36552" y="2078040"/>
            <a:ext cx="3541713" cy="2778125"/>
            <a:chOff x="592083" y="2078019"/>
            <a:chExt cx="3541761" cy="2778162"/>
          </a:xfrm>
        </p:grpSpPr>
        <p:sp>
          <p:nvSpPr>
            <p:cNvPr id="59399" name="Oval 19"/>
            <p:cNvSpPr>
              <a:spLocks noChangeArrowheads="1"/>
            </p:cNvSpPr>
            <p:nvPr/>
          </p:nvSpPr>
          <p:spPr bwMode="auto">
            <a:xfrm>
              <a:off x="1358856" y="474346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9400" name="Line 6"/>
            <p:cNvSpPr>
              <a:spLocks noChangeShapeType="1"/>
            </p:cNvSpPr>
            <p:nvPr/>
          </p:nvSpPr>
          <p:spPr bwMode="auto">
            <a:xfrm>
              <a:off x="2892402" y="3903669"/>
              <a:ext cx="182565" cy="87631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1" name="Line 8"/>
            <p:cNvSpPr>
              <a:spLocks noChangeShapeType="1"/>
            </p:cNvSpPr>
            <p:nvPr/>
          </p:nvSpPr>
          <p:spPr bwMode="auto">
            <a:xfrm flipV="1">
              <a:off x="1650959" y="2114532"/>
              <a:ext cx="620721" cy="16795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2" name="Line 9"/>
            <p:cNvSpPr>
              <a:spLocks noChangeShapeType="1"/>
            </p:cNvSpPr>
            <p:nvPr/>
          </p:nvSpPr>
          <p:spPr bwMode="auto">
            <a:xfrm flipV="1">
              <a:off x="1431882" y="3903669"/>
              <a:ext cx="219078" cy="87631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3" name="Oval 24"/>
            <p:cNvSpPr>
              <a:spLocks noChangeArrowheads="1"/>
            </p:cNvSpPr>
            <p:nvPr/>
          </p:nvSpPr>
          <p:spPr bwMode="auto">
            <a:xfrm>
              <a:off x="164778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9404" name="Oval 26"/>
            <p:cNvSpPr>
              <a:spLocks noChangeArrowheads="1"/>
            </p:cNvSpPr>
            <p:nvPr/>
          </p:nvSpPr>
          <p:spPr bwMode="auto">
            <a:xfrm>
              <a:off x="3038454" y="4779981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9405" name="Oval 27"/>
            <p:cNvSpPr>
              <a:spLocks noChangeArrowheads="1"/>
            </p:cNvSpPr>
            <p:nvPr/>
          </p:nvSpPr>
          <p:spPr bwMode="auto">
            <a:xfrm>
              <a:off x="2198655" y="2078019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083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2454246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9408" name="Oval 35"/>
            <p:cNvSpPr>
              <a:spLocks noChangeArrowheads="1"/>
            </p:cNvSpPr>
            <p:nvPr/>
          </p:nvSpPr>
          <p:spPr bwMode="auto">
            <a:xfrm>
              <a:off x="281937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9409" name="Line 8"/>
            <p:cNvSpPr>
              <a:spLocks noChangeShapeType="1"/>
            </p:cNvSpPr>
            <p:nvPr/>
          </p:nvSpPr>
          <p:spPr bwMode="auto">
            <a:xfrm flipH="1" flipV="1">
              <a:off x="2308194" y="2151044"/>
              <a:ext cx="584208" cy="1643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1640-7D75-5F4B-A0FE-66B039C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Rectify via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0C0FA-A830-7D41-B32A-E59D65B07B53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1515248-5EAE-B540-B933-37484007F3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4350" y="2149079"/>
            <a:ext cx="3839767" cy="3433762"/>
          </a:xfrm>
        </p:spPr>
        <p:txBody>
          <a:bodyPr>
            <a:noAutofit/>
          </a:bodyPr>
          <a:lstStyle/>
          <a:p>
            <a:r>
              <a:rPr lang="en-US" sz="2400" dirty="0"/>
              <a:t>reproject image planes onto a common plane</a:t>
            </a:r>
          </a:p>
          <a:p>
            <a:pPr lvl="1"/>
            <a:r>
              <a:rPr lang="en-US" sz="1600" dirty="0"/>
              <a:t>plane parallel to the line between optical centers</a:t>
            </a:r>
          </a:p>
          <a:p>
            <a:r>
              <a:rPr lang="en-US" sz="2400" dirty="0"/>
              <a:t>pixel motion is horizontal after this transformation</a:t>
            </a:r>
          </a:p>
          <a:p>
            <a:r>
              <a:rPr lang="en-US" sz="2400" dirty="0"/>
              <a:t>two </a:t>
            </a:r>
            <a:r>
              <a:rPr lang="en-US" sz="2400" dirty="0" err="1"/>
              <a:t>homographies</a:t>
            </a:r>
            <a:r>
              <a:rPr lang="en-US" sz="2400" dirty="0"/>
              <a:t>, one for each input image reprojection</a:t>
            </a:r>
          </a:p>
          <a:p>
            <a:pPr lvl="1"/>
            <a:r>
              <a:rPr lang="en-US" sz="1600" dirty="0"/>
              <a:t>C. Loop and Z. Zhang. </a:t>
            </a:r>
            <a:r>
              <a:rPr lang="en-US" sz="1600" dirty="0">
                <a:hlinkClick r:id="rId2"/>
              </a:rPr>
              <a:t>Computing Rectifying </a:t>
            </a:r>
            <a:r>
              <a:rPr lang="en-US" sz="1600" dirty="0" err="1">
                <a:hlinkClick r:id="rId2"/>
              </a:rPr>
              <a:t>Homographies</a:t>
            </a:r>
            <a:r>
              <a:rPr lang="en-US" sz="1600" dirty="0">
                <a:hlinkClick r:id="rId2"/>
              </a:rPr>
              <a:t> for Stereo Vision</a:t>
            </a:r>
            <a:r>
              <a:rPr lang="en-US" sz="1600" dirty="0"/>
              <a:t>. CVPR 1999.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0CFFFA7-42AA-4140-825A-B6CDF838F665}"/>
              </a:ext>
            </a:extLst>
          </p:cNvPr>
          <p:cNvSpPr>
            <a:spLocks/>
          </p:cNvSpPr>
          <p:nvPr/>
        </p:nvSpPr>
        <p:spPr bwMode="auto">
          <a:xfrm>
            <a:off x="7117557" y="1683543"/>
            <a:ext cx="915590" cy="629841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A6D679E9-3086-DC4C-96A6-A48876779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4455" y="4198143"/>
            <a:ext cx="243840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B1EDD51E-9FE4-4244-B3E7-FC5C653BA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055" y="1912143"/>
            <a:ext cx="1346597" cy="132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5DD6940-02C1-0E4A-94D7-DD2A983A5994}"/>
              </a:ext>
            </a:extLst>
          </p:cNvPr>
          <p:cNvSpPr>
            <a:spLocks/>
          </p:cNvSpPr>
          <p:nvPr/>
        </p:nvSpPr>
        <p:spPr bwMode="auto">
          <a:xfrm>
            <a:off x="5123258" y="2255043"/>
            <a:ext cx="1271588" cy="120134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2040D1FA-F706-A947-A360-9A20C321BF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11653" y="1912143"/>
            <a:ext cx="50006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2CDB93D5-2706-8D4C-9ED6-B2F17BEC5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6659" y="3226593"/>
            <a:ext cx="508397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AB510906-296E-3948-8B9B-FD1DC0CF6C1D}"/>
              </a:ext>
            </a:extLst>
          </p:cNvPr>
          <p:cNvSpPr>
            <a:spLocks/>
          </p:cNvSpPr>
          <p:nvPr/>
        </p:nvSpPr>
        <p:spPr bwMode="auto">
          <a:xfrm>
            <a:off x="5022057" y="2833686"/>
            <a:ext cx="915590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8EA5B8B-E656-9241-A5B9-D2C7078EF019}"/>
              </a:ext>
            </a:extLst>
          </p:cNvPr>
          <p:cNvSpPr>
            <a:spLocks/>
          </p:cNvSpPr>
          <p:nvPr/>
        </p:nvSpPr>
        <p:spPr bwMode="auto">
          <a:xfrm>
            <a:off x="7206853" y="3226593"/>
            <a:ext cx="1169194" cy="1144191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4BE0375-CBD3-B442-ACAA-75462B4F63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1659" y="3740943"/>
            <a:ext cx="26194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398CD0B-5F71-CD4E-ABDA-D4950840A0CE}"/>
              </a:ext>
            </a:extLst>
          </p:cNvPr>
          <p:cNvSpPr>
            <a:spLocks/>
          </p:cNvSpPr>
          <p:nvPr/>
        </p:nvSpPr>
        <p:spPr bwMode="auto">
          <a:xfrm>
            <a:off x="7359252" y="4121943"/>
            <a:ext cx="915591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7EEA6F79-8D38-9441-887D-67EEC8D83F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4456" y="3726655"/>
            <a:ext cx="482203" cy="471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02A74AE2-E772-5A45-BE4C-F94E5741514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87852" y="4812505"/>
            <a:ext cx="25004" cy="757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97381C6B-585F-E34C-9783-0D461C54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418" y="3717130"/>
            <a:ext cx="41672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8D3A6E92-E83A-AF44-99E7-2B46A2D1B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4" y="3217068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A66D0718-BCF8-264C-9233-E1B37188340F}"/>
              </a:ext>
            </a:extLst>
          </p:cNvPr>
          <p:cNvSpPr>
            <a:spLocks/>
          </p:cNvSpPr>
          <p:nvPr/>
        </p:nvSpPr>
        <p:spPr bwMode="auto">
          <a:xfrm>
            <a:off x="4906564" y="4161234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2" name="Arc 19">
            <a:extLst>
              <a:ext uri="{FF2B5EF4-FFF2-40B4-BE49-F238E27FC236}">
                <a16:creationId xmlns:a16="http://schemas.microsoft.com/office/drawing/2014/main" id="{60E0B3C2-4704-4B49-A13A-B3EC6BFAC2A5}"/>
              </a:ext>
            </a:extLst>
          </p:cNvPr>
          <p:cNvSpPr>
            <a:spLocks/>
          </p:cNvSpPr>
          <p:nvPr/>
        </p:nvSpPr>
        <p:spPr bwMode="auto">
          <a:xfrm rot="720000">
            <a:off x="5056583" y="4173141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B9F85100-F63A-674A-A0F3-AF59F84D73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6565" y="4037409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B791DA3C-9CC7-7649-BC64-A00D50D4D840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5114924" y="4176711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31B1A09B-9F14-644D-A34B-C9AE9F7293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6565" y="4342209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78C2B389-91C4-714D-8705-78338FEDF471}"/>
              </a:ext>
            </a:extLst>
          </p:cNvPr>
          <p:cNvSpPr>
            <a:spLocks/>
          </p:cNvSpPr>
          <p:nvPr/>
        </p:nvSpPr>
        <p:spPr bwMode="auto">
          <a:xfrm>
            <a:off x="7344964" y="5532834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7" name="Arc 24">
            <a:extLst>
              <a:ext uri="{FF2B5EF4-FFF2-40B4-BE49-F238E27FC236}">
                <a16:creationId xmlns:a16="http://schemas.microsoft.com/office/drawing/2014/main" id="{D0412143-F7C3-ED4E-9C6B-7182F0713AE4}"/>
              </a:ext>
            </a:extLst>
          </p:cNvPr>
          <p:cNvSpPr>
            <a:spLocks/>
          </p:cNvSpPr>
          <p:nvPr/>
        </p:nvSpPr>
        <p:spPr bwMode="auto">
          <a:xfrm rot="720000">
            <a:off x="7494983" y="5544741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B8FC983C-CE94-3046-9EFC-9C8C91D1DA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4965" y="5409009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9" name="Oval 26">
            <a:extLst>
              <a:ext uri="{FF2B5EF4-FFF2-40B4-BE49-F238E27FC236}">
                <a16:creationId xmlns:a16="http://schemas.microsoft.com/office/drawing/2014/main" id="{A2DFF8F1-E8DB-7444-88E3-DC84612A0CAB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7553324" y="5548311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AC2ACD45-D851-0249-B69C-5CC19F188A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44965" y="5713809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1" name="Line 35">
            <a:extLst>
              <a:ext uri="{FF2B5EF4-FFF2-40B4-BE49-F238E27FC236}">
                <a16:creationId xmlns:a16="http://schemas.microsoft.com/office/drawing/2014/main" id="{EDA8487A-08ED-1542-9F5C-5F1D73437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333750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2" name="Line 36">
            <a:extLst>
              <a:ext uri="{FF2B5EF4-FFF2-40B4-BE49-F238E27FC236}">
                <a16:creationId xmlns:a16="http://schemas.microsoft.com/office/drawing/2014/main" id="{1C766987-58BE-004B-B4B3-4540A2B57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7646" y="4331494"/>
            <a:ext cx="1420416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id="{76041FE7-D676-2C42-BCB1-1E993A5C9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2057" y="3371849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id="{7121FE5B-C3A0-364C-B1CF-2F31BC4EE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1159" y="4681536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5" name="Line 38">
            <a:extLst>
              <a:ext uri="{FF2B5EF4-FFF2-40B4-BE49-F238E27FC236}">
                <a16:creationId xmlns:a16="http://schemas.microsoft.com/office/drawing/2014/main" id="{B2B315E4-F72E-E644-91EF-467ED3ABE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886200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6" name="Oval 14">
            <a:extLst>
              <a:ext uri="{FF2B5EF4-FFF2-40B4-BE49-F238E27FC236}">
                <a16:creationId xmlns:a16="http://schemas.microsoft.com/office/drawing/2014/main" id="{01D19C14-6CDE-CE4C-B7F5-5AB3DCBD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6420" y="4776787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E47A8BC4-FED4-9047-93EB-F128C482E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227" y="3702843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0419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1640-7D75-5F4B-A0FE-66B039C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Rectify via </a:t>
            </a:r>
            <a:r>
              <a:rPr lang="en-US" dirty="0" err="1"/>
              <a:t>homography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51147-4E40-D148-A07C-8511DBD3C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00" y="1417638"/>
            <a:ext cx="6903799" cy="5301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F7FA4-BD35-394E-A9E1-66745EFB5FD2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2300173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for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Estimate camera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1486462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Solve for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Estimate camera</a:t>
            </a:r>
          </a:p>
          <a:p>
            <a:pPr marL="914400" lvl="1" indent="-514350"/>
            <a:r>
              <a:rPr lang="en-US" b="1" dirty="0"/>
              <a:t>What is the relationship between the camera + correspondences?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1298073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885E6-727C-2648-82F5-58705BC3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7" y="1600200"/>
            <a:ext cx="7766050" cy="45140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3A4DCC-B086-6845-BE4F-C9FECF9568EC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3408989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117477" y="106363"/>
            <a:ext cx="8880475" cy="1143000"/>
          </a:xfrm>
        </p:spPr>
        <p:txBody>
          <a:bodyPr/>
          <a:lstStyle/>
          <a:p>
            <a:pPr eaLnBrk="1" hangingPunct="1"/>
            <a:r>
              <a:rPr lang="en-US"/>
              <a:t>Stereo correspondence constraints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 l="23750" t="73161" r="36250" b="7008"/>
          <a:stretch>
            <a:fillRect/>
          </a:stretch>
        </p:blipFill>
        <p:spPr bwMode="auto">
          <a:xfrm>
            <a:off x="533400" y="1752600"/>
            <a:ext cx="731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14400" y="4581525"/>
            <a:ext cx="73088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/>
              <a:t>Given p in left image, where can corresponding point p’ be?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1639888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4581525"/>
            <a:ext cx="73088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/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77" y="106363"/>
            <a:ext cx="888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Stereo correspondence constraints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6869-245F-CE5C-5935-F1247761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JP" dirty="0"/>
              <a:t>hat does focal length give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ABD0C3-6B79-4FFC-1465-004E54F17A22}"/>
              </a:ext>
            </a:extLst>
          </p:cNvPr>
          <p:cNvSpPr txBox="1"/>
          <p:nvPr/>
        </p:nvSpPr>
        <p:spPr>
          <a:xfrm>
            <a:off x="1106536" y="1114250"/>
            <a:ext cx="6956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/>
              <a:t>What is the angle between these stars relative to you?</a:t>
            </a:r>
          </a:p>
        </p:txBody>
      </p:sp>
      <p:pic>
        <p:nvPicPr>
          <p:cNvPr id="2052" name="Picture 4" descr="See Mars face off with one of the brightest stars in the sky in a  'mind-blowing' conjunction | Live Science">
            <a:extLst>
              <a:ext uri="{FF2B5EF4-FFF2-40B4-BE49-F238E27FC236}">
                <a16:creationId xmlns:a16="http://schemas.microsoft.com/office/drawing/2014/main" id="{24BF20B3-7283-5EB0-4FA1-E510AC43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6" y="1575915"/>
            <a:ext cx="8928100" cy="50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104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2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2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1199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1752602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81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5368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86316" y="3886201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4487253" y="3892246"/>
            <a:ext cx="4755012" cy="15063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2" y="6477000"/>
            <a:ext cx="20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James Hays</a:t>
            </a:r>
          </a:p>
        </p:txBody>
      </p:sp>
    </p:spTree>
    <p:extLst>
      <p:ext uri="{BB962C8B-B14F-4D97-AF65-F5344CB8AC3E}">
        <p14:creationId xmlns:p14="http://schemas.microsoft.com/office/powerpoint/2010/main" val="180482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42500" t="44444" r="22083" b="15215"/>
          <a:stretch>
            <a:fillRect/>
          </a:stretch>
        </p:blipFill>
        <p:spPr bwMode="auto">
          <a:xfrm>
            <a:off x="1676400" y="1165227"/>
            <a:ext cx="59436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7477" y="106363"/>
            <a:ext cx="888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Stereo correspondence constraints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07F8-6B42-7646-8CDC-3477F0B9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AAA5B-8F21-A84F-8A25-BD5F5BAC7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5" r="48457"/>
          <a:stretch/>
        </p:blipFill>
        <p:spPr>
          <a:xfrm>
            <a:off x="369653" y="1947737"/>
            <a:ext cx="4202349" cy="3385138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6E8DAC9-94A8-6B41-BA18-388A31C7EA0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65715" y="5445590"/>
            <a:ext cx="26860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>
                <a:solidFill>
                  <a:srgbClr val="000000"/>
                </a:solidFill>
                <a:latin typeface="Arial" pitchFamily="34" charset="0"/>
              </a:rPr>
              <a:t>Figures by Carlos Hernandez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264DD-F276-7C44-8424-718A13440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0"/>
          <a:stretch/>
        </p:blipFill>
        <p:spPr>
          <a:xfrm>
            <a:off x="4671711" y="1947737"/>
            <a:ext cx="4472291" cy="33851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369E2F-0411-B944-8A05-8EBB766FD011}"/>
              </a:ext>
            </a:extLst>
          </p:cNvPr>
          <p:cNvSpPr/>
          <p:nvPr/>
        </p:nvSpPr>
        <p:spPr>
          <a:xfrm rot="12578467">
            <a:off x="4874423" y="3662288"/>
            <a:ext cx="1768432" cy="86743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2CC752-EBD4-654B-AB91-24BFA1EABB31}"/>
              </a:ext>
            </a:extLst>
          </p:cNvPr>
          <p:cNvSpPr/>
          <p:nvPr/>
        </p:nvSpPr>
        <p:spPr>
          <a:xfrm rot="3244972">
            <a:off x="7341700" y="3302620"/>
            <a:ext cx="1027696" cy="55107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364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3E3A-15CD-5849-A43D-B0FBE73DD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E1068-3B9E-4D44-9195-8B639EE55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C9E64-B88A-4C4D-B267-9D5DA5CD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396"/>
            <a:ext cx="9144000" cy="64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07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Line 2"/>
          <p:cNvSpPr>
            <a:spLocks noChangeShapeType="1"/>
          </p:cNvSpPr>
          <p:nvPr/>
        </p:nvSpPr>
        <p:spPr bwMode="auto">
          <a:xfrm flipH="1" flipV="1">
            <a:off x="3276600" y="2247900"/>
            <a:ext cx="2286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Freeform 3"/>
          <p:cNvSpPr>
            <a:spLocks/>
          </p:cNvSpPr>
          <p:nvPr/>
        </p:nvSpPr>
        <p:spPr bwMode="auto">
          <a:xfrm>
            <a:off x="2209800" y="25527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492" name="Freeform 4"/>
          <p:cNvSpPr>
            <a:spLocks/>
          </p:cNvSpPr>
          <p:nvPr/>
        </p:nvSpPr>
        <p:spPr bwMode="auto">
          <a:xfrm flipH="1">
            <a:off x="4876800" y="25527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89125" name="Line 5"/>
          <p:cNvSpPr>
            <a:spLocks noChangeShapeType="1"/>
          </p:cNvSpPr>
          <p:nvPr/>
        </p:nvSpPr>
        <p:spPr bwMode="auto">
          <a:xfrm flipV="1">
            <a:off x="2667000" y="2095500"/>
            <a:ext cx="1676400" cy="140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Stereo correspondence constraints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2"/>
            <a:ext cx="7772400" cy="1050925"/>
          </a:xfrm>
        </p:spPr>
        <p:txBody>
          <a:bodyPr/>
          <a:lstStyle/>
          <a:p>
            <a:pPr marL="0" indent="0"/>
            <a:r>
              <a:rPr lang="en-US" sz="2000"/>
              <a:t>Geometry of two views allows us to constrain where the corresponding pixel for some image point in the first view must occur in the second view.</a:t>
            </a: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2019300" y="39624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6210300" y="39624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89130" name="Rectangle 10"/>
          <p:cNvSpPr>
            <a:spLocks noChangeArrowheads="1"/>
          </p:cNvSpPr>
          <p:nvPr/>
        </p:nvSpPr>
        <p:spPr bwMode="auto">
          <a:xfrm>
            <a:off x="457200" y="4645027"/>
            <a:ext cx="82296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/>
              <a:t>Epipolar constraint</a:t>
            </a:r>
            <a:r>
              <a:rPr lang="en-US" sz="2000"/>
              <a:t>: Why is this useful?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/>
              <a:t>Reduces correspondence problem to 1D search along </a:t>
            </a:r>
            <a:r>
              <a:rPr lang="en-US" sz="2000" i="1"/>
              <a:t>conjugate</a:t>
            </a:r>
            <a:r>
              <a:rPr lang="en-US" sz="2000"/>
              <a:t> </a:t>
            </a:r>
            <a:r>
              <a:rPr lang="en-US" sz="2000" i="1"/>
              <a:t>epipolar lines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057400" y="2552700"/>
            <a:ext cx="4191000" cy="1447800"/>
            <a:chOff x="1296" y="2352"/>
            <a:chExt cx="2640" cy="912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63512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63513" name="Line 14"/>
              <p:cNvSpPr>
                <a:spLocks noChangeShapeType="1"/>
              </p:cNvSpPr>
              <p:nvPr/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4" name="Line 15"/>
              <p:cNvSpPr>
                <a:spLocks noChangeShapeType="1"/>
              </p:cNvSpPr>
              <p:nvPr/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5" name="Line 16"/>
              <p:cNvSpPr>
                <a:spLocks noChangeShapeType="1"/>
              </p:cNvSpPr>
              <p:nvPr/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11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 dirty="0" err="1">
                  <a:solidFill>
                    <a:schemeClr val="bg1"/>
                  </a:solidFill>
                </a:rPr>
                <a:t>epipolar</a:t>
              </a:r>
              <a:r>
                <a:rPr lang="en-US" sz="1600" b="1" dirty="0">
                  <a:solidFill>
                    <a:schemeClr val="bg1"/>
                  </a:solidFill>
                </a:rPr>
                <a:t> plane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876802" y="3175000"/>
            <a:ext cx="2682875" cy="673099"/>
            <a:chOff x="3072" y="2264"/>
            <a:chExt cx="1690" cy="424"/>
          </a:xfrm>
        </p:grpSpPr>
        <p:sp>
          <p:nvSpPr>
            <p:cNvPr id="63508" name="Line 19"/>
            <p:cNvSpPr>
              <a:spLocks noChangeShapeType="1"/>
            </p:cNvSpPr>
            <p:nvPr/>
          </p:nvSpPr>
          <p:spPr bwMode="auto">
            <a:xfrm flipV="1">
              <a:off x="3072" y="2400"/>
              <a:ext cx="76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40" name="Text Box 20"/>
            <p:cNvSpPr txBox="1">
              <a:spLocks noChangeArrowheads="1"/>
            </p:cNvSpPr>
            <p:nvPr/>
          </p:nvSpPr>
          <p:spPr bwMode="auto">
            <a:xfrm>
              <a:off x="3891" y="2264"/>
              <a:ext cx="87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hangingPunct="0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epipolar line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741363" y="3098800"/>
            <a:ext cx="2681288" cy="825499"/>
            <a:chOff x="467" y="2216"/>
            <a:chExt cx="1689" cy="520"/>
          </a:xfrm>
        </p:grpSpPr>
        <p:sp>
          <p:nvSpPr>
            <p:cNvPr id="389142" name="Text Box 22"/>
            <p:cNvSpPr txBox="1">
              <a:spLocks noChangeArrowheads="1"/>
            </p:cNvSpPr>
            <p:nvPr/>
          </p:nvSpPr>
          <p:spPr bwMode="auto">
            <a:xfrm flipH="1">
              <a:off x="467" y="2216"/>
              <a:ext cx="87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hangingPunct="0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epipolar line</a:t>
              </a:r>
            </a:p>
          </p:txBody>
        </p:sp>
        <p:sp>
          <p:nvSpPr>
            <p:cNvPr id="63507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6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02" name="Oval 24"/>
          <p:cNvSpPr>
            <a:spLocks noChangeArrowheads="1"/>
          </p:cNvSpPr>
          <p:nvPr/>
        </p:nvSpPr>
        <p:spPr bwMode="auto">
          <a:xfrm>
            <a:off x="5524500" y="35433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503" name="Oval 25"/>
          <p:cNvSpPr>
            <a:spLocks noChangeArrowheads="1"/>
          </p:cNvSpPr>
          <p:nvPr/>
        </p:nvSpPr>
        <p:spPr bwMode="auto">
          <a:xfrm>
            <a:off x="2638425" y="345757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504" name="Oval 26"/>
          <p:cNvSpPr>
            <a:spLocks noChangeArrowheads="1"/>
          </p:cNvSpPr>
          <p:nvPr/>
        </p:nvSpPr>
        <p:spPr bwMode="auto">
          <a:xfrm>
            <a:off x="3752850" y="2476500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505" name="Text Box 27"/>
          <p:cNvSpPr txBox="1">
            <a:spLocks noChangeArrowheads="1"/>
          </p:cNvSpPr>
          <p:nvPr/>
        </p:nvSpPr>
        <p:spPr bwMode="auto">
          <a:xfrm>
            <a:off x="7038975" y="6605588"/>
            <a:ext cx="3886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/>
              <a:t>Adapted from Steve Seitz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1" y="6018263"/>
            <a:ext cx="8555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http://www.ai.sri.com/~luong/research/Meta3DViewer/EpipolarGeo.html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2" grpId="0" animBg="1"/>
      <p:bldP spid="389125" grpId="0" animBg="1"/>
      <p:bldP spid="389130" grpId="0" build="allAtOnce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2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15988" y="4403727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Epipolar Plane</a:t>
            </a: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14402" y="4800602"/>
            <a:ext cx="54761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339966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  <a:cs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9966"/>
                </a:solidFill>
                <a:latin typeface="Arial" charset="0"/>
                <a:cs typeface="Arial" charset="0"/>
              </a:rPr>
              <a:t>= intersections of baseline with image planes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9966"/>
                </a:solidFill>
                <a:latin typeface="Arial" charset="0"/>
                <a:cs typeface="Arial" charset="0"/>
              </a:rPr>
              <a:t>= projections of the other camera center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9966"/>
                </a:solidFill>
                <a:latin typeface="Arial" charset="0"/>
                <a:cs typeface="Arial" charset="0"/>
              </a:rPr>
              <a:t>= vanishing points of the motion direction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2" y="4010027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FF3399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>
                <a:solidFill>
                  <a:srgbClr val="FF3399"/>
                </a:solidFill>
                <a:latin typeface="Arial" charset="0"/>
                <a:cs typeface="Arial" charset="0"/>
              </a:rPr>
              <a:t>Baseline</a:t>
            </a:r>
            <a:r>
              <a:rPr lang="en-US" sz="2000">
                <a:solidFill>
                  <a:srgbClr val="FF3399"/>
                </a:solidFill>
                <a:latin typeface="Arial" charset="0"/>
                <a:cs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0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199" y="-103187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13331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2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3" name="Text Box 26"/>
          <p:cNvSpPr txBox="1">
            <a:spLocks noChangeArrowheads="1"/>
          </p:cNvSpPr>
          <p:nvPr/>
        </p:nvSpPr>
        <p:spPr bwMode="auto">
          <a:xfrm>
            <a:off x="4572002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3334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5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3336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7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90308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Epipole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1143002"/>
            <a:ext cx="66357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459540" y="6400800"/>
            <a:ext cx="23918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Photo by Frank Dellaert</a:t>
            </a:r>
          </a:p>
        </p:txBody>
      </p:sp>
    </p:spTree>
    <p:extLst>
      <p:ext uri="{BB962C8B-B14F-4D97-AF65-F5344CB8AC3E}">
        <p14:creationId xmlns:p14="http://schemas.microsoft.com/office/powerpoint/2010/main" val="24151982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Epipolar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geometry: terms</a:t>
            </a:r>
          </a:p>
          <a:p>
            <a:pPr algn="ctr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4208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b="1"/>
              <a:t>Baseline</a:t>
            </a:r>
            <a:r>
              <a:rPr lang="en-US" sz="2400"/>
              <a:t>: line joining the camera centers</a:t>
            </a:r>
          </a:p>
          <a:p>
            <a:pPr eaLnBrk="1" hangingPunct="1"/>
            <a:r>
              <a:rPr lang="en-US" sz="2400" b="1"/>
              <a:t>Epipole</a:t>
            </a:r>
            <a:r>
              <a:rPr lang="en-US" sz="2400"/>
              <a:t>: point of intersection of baseline with the image plane</a:t>
            </a:r>
          </a:p>
          <a:p>
            <a:pPr eaLnBrk="1" hangingPunct="1"/>
            <a:r>
              <a:rPr lang="en-US" sz="2400" b="1"/>
              <a:t>Epipolar plane</a:t>
            </a:r>
            <a:r>
              <a:rPr lang="en-US" sz="2400"/>
              <a:t>: plane containing baseline and world point</a:t>
            </a:r>
          </a:p>
          <a:p>
            <a:pPr eaLnBrk="1" hangingPunct="1"/>
            <a:r>
              <a:rPr lang="en-US" sz="2400" b="1"/>
              <a:t>Epipolar line</a:t>
            </a:r>
            <a:r>
              <a:rPr lang="en-US" sz="2400"/>
              <a:t>: intersection of epipolar plane with the image plane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All epipolar lines intersect at the epipole</a:t>
            </a:r>
          </a:p>
          <a:p>
            <a:pPr eaLnBrk="1" hangingPunct="1"/>
            <a:r>
              <a:rPr lang="en-US" sz="2400"/>
              <a:t>An epipolar plane intersects the left and right image planes in epipolar lines</a:t>
            </a:r>
          </a:p>
          <a:p>
            <a:pPr eaLnBrk="1" hangingPunct="1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Grauman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88" y="1011238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4" name="Text Box 4"/>
          <p:cNvSpPr txBox="1">
            <a:spLocks noChangeArrowheads="1"/>
          </p:cNvSpPr>
          <p:nvPr/>
        </p:nvSpPr>
        <p:spPr bwMode="auto">
          <a:xfrm>
            <a:off x="950915" y="4364038"/>
            <a:ext cx="63090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/>
              <a:t>  </a:t>
            </a:r>
            <a:r>
              <a:rPr lang="en-US" sz="2000"/>
              <a:t>Potential matches for </a:t>
            </a:r>
            <a:r>
              <a:rPr lang="en-US" sz="2000" i="1"/>
              <a:t>p</a:t>
            </a:r>
            <a:r>
              <a:rPr lang="en-US" sz="2000"/>
              <a:t> have to lie on the corresponding </a:t>
            </a:r>
          </a:p>
          <a:p>
            <a:pPr eaLnBrk="0" hangingPunct="0"/>
            <a:r>
              <a:rPr lang="en-US" sz="2000"/>
              <a:t>   epipolar line </a:t>
            </a:r>
            <a:r>
              <a:rPr lang="en-US" sz="2000" i="1"/>
              <a:t>l’</a:t>
            </a:r>
            <a:r>
              <a:rPr lang="en-US" sz="2000"/>
              <a:t>.</a:t>
            </a: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957263" y="5181600"/>
            <a:ext cx="63732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/>
              <a:t>  </a:t>
            </a:r>
            <a:r>
              <a:rPr lang="en-US" sz="2000"/>
              <a:t>Potential matches for </a:t>
            </a:r>
            <a:r>
              <a:rPr lang="en-US" sz="2000" i="1"/>
              <a:t>p’</a:t>
            </a:r>
            <a:r>
              <a:rPr lang="en-US" sz="2000"/>
              <a:t> have to lie on the corresponding </a:t>
            </a:r>
          </a:p>
          <a:p>
            <a:pPr eaLnBrk="0" hangingPunct="0"/>
            <a:r>
              <a:rPr lang="en-US" sz="2000"/>
              <a:t>   epipolar line </a:t>
            </a:r>
            <a:r>
              <a:rPr lang="en-US" sz="2000" i="1"/>
              <a:t>l</a:t>
            </a:r>
            <a:r>
              <a:rPr lang="en-US" sz="2000"/>
              <a:t>.</a:t>
            </a: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38" y="2439988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38" y="2420938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0" name="Oval 10"/>
          <p:cNvSpPr>
            <a:spLocks noChangeArrowheads="1"/>
          </p:cNvSpPr>
          <p:nvPr/>
        </p:nvSpPr>
        <p:spPr bwMode="auto">
          <a:xfrm>
            <a:off x="3081338" y="22113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1" name="Oval 11"/>
          <p:cNvSpPr>
            <a:spLocks noChangeArrowheads="1"/>
          </p:cNvSpPr>
          <p:nvPr/>
        </p:nvSpPr>
        <p:spPr bwMode="auto">
          <a:xfrm>
            <a:off x="3735388" y="17668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2" name="Oval 12"/>
          <p:cNvSpPr>
            <a:spLocks noChangeArrowheads="1"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3" name="Oval 13"/>
          <p:cNvSpPr>
            <a:spLocks noChangeArrowheads="1"/>
          </p:cNvSpPr>
          <p:nvPr/>
        </p:nvSpPr>
        <p:spPr bwMode="auto">
          <a:xfrm>
            <a:off x="6040438" y="25098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>
            <a:off x="5989638" y="28654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5" name="Oval 15"/>
          <p:cNvSpPr>
            <a:spLocks noChangeArrowheads="1"/>
          </p:cNvSpPr>
          <p:nvPr/>
        </p:nvSpPr>
        <p:spPr bwMode="auto">
          <a:xfrm>
            <a:off x="5932488" y="31575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575" name="Slide Number Placeholder 1"/>
          <p:cNvSpPr txBox="1">
            <a:spLocks noGrp="1"/>
          </p:cNvSpPr>
          <p:nvPr/>
        </p:nvSpPr>
        <p:spPr bwMode="auto">
          <a:xfrm>
            <a:off x="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Source: M. Pollefeys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Epipolar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constraint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4" grpId="0" autoUpdateAnimBg="0"/>
      <p:bldP spid="660485" grpId="0" autoUpdateAnimBg="0"/>
      <p:bldP spid="660486" grpId="0" animBg="1"/>
      <p:bldP spid="660487" grpId="0" animBg="1"/>
      <p:bldP spid="660488" grpId="0" animBg="1" autoUpdateAnimBg="0"/>
      <p:bldP spid="660489" grpId="0" animBg="1"/>
      <p:bldP spid="660490" grpId="0" animBg="1"/>
      <p:bldP spid="660491" grpId="0" animBg="1"/>
      <p:bldP spid="660492" grpId="0" animBg="1"/>
      <p:bldP spid="660493" grpId="0" animBg="1"/>
      <p:bldP spid="660494" grpId="0" animBg="1"/>
      <p:bldP spid="66049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2" y="1311277"/>
            <a:ext cx="63341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57CD5-0570-921F-8406-5F1A1910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156E-6D6F-F054-D0D7-1A24E743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JP" dirty="0"/>
              <a:t>hat does focal length give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8AA8A-CB16-FA72-B211-A90CE92A5518}"/>
              </a:ext>
            </a:extLst>
          </p:cNvPr>
          <p:cNvSpPr txBox="1"/>
          <p:nvPr/>
        </p:nvSpPr>
        <p:spPr>
          <a:xfrm>
            <a:off x="1146272" y="1204267"/>
            <a:ext cx="6956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/>
              <a:t>What is the angle between these stars relative to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C6C0E-3DFE-ED69-B480-AC7AB2CEE250}"/>
              </a:ext>
            </a:extLst>
          </p:cNvPr>
          <p:cNvSpPr txBox="1"/>
          <p:nvPr/>
        </p:nvSpPr>
        <p:spPr>
          <a:xfrm>
            <a:off x="228600" y="2228671"/>
            <a:ext cx="5469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/>
              <a:t>If focal length is very small = </a:t>
            </a:r>
          </a:p>
          <a:p>
            <a:pPr marL="342900" indent="-342900">
              <a:buFontTx/>
              <a:buChar char="-"/>
            </a:pPr>
            <a:r>
              <a:rPr lang="en-JP" sz="2400" dirty="0"/>
              <a:t>wide angle camera</a:t>
            </a:r>
          </a:p>
          <a:p>
            <a:pPr marL="342900" indent="-342900">
              <a:buFontTx/>
              <a:buChar char="-"/>
            </a:pPr>
            <a:r>
              <a:rPr lang="en-JP" sz="2400" dirty="0"/>
              <a:t>i.e. this could be covering the entire sky</a:t>
            </a:r>
          </a:p>
          <a:p>
            <a:pPr marL="342900" indent="-342900">
              <a:buFontTx/>
              <a:buChar char="-"/>
            </a:pPr>
            <a:r>
              <a:rPr lang="en-JP" sz="2400" dirty="0"/>
              <a:t>Angle between the star is wide</a:t>
            </a:r>
          </a:p>
        </p:txBody>
      </p:sp>
      <p:pic>
        <p:nvPicPr>
          <p:cNvPr id="6" name="Picture 4" descr="See Mars face off with one of the brightest stars in the sky in a  'mind-blowing' conjunction | Live Science">
            <a:extLst>
              <a:ext uri="{FF2B5EF4-FFF2-40B4-BE49-F238E27FC236}">
                <a16:creationId xmlns:a16="http://schemas.microsoft.com/office/drawing/2014/main" id="{7E194B79-8A48-FD9F-D09A-4A2F898E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74" y="3602361"/>
            <a:ext cx="3601726" cy="2025971"/>
          </a:xfrm>
          <a:prstGeom prst="rect">
            <a:avLst/>
          </a:prstGeom>
          <a:noFill/>
          <a:scene3d>
            <a:camera prst="perspectiveHeroicExtremeLeftFacing">
              <a:rot lat="484689" lon="4492877" rev="18180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3E990BC-9F23-F8B2-96F6-C64541BEA485}"/>
              </a:ext>
            </a:extLst>
          </p:cNvPr>
          <p:cNvSpPr/>
          <p:nvPr/>
        </p:nvSpPr>
        <p:spPr>
          <a:xfrm>
            <a:off x="6159500" y="4558450"/>
            <a:ext cx="152400" cy="152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1F547-99E1-B05D-AFF4-EDB8FAB7C6A0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6289582" y="4191000"/>
            <a:ext cx="443955" cy="3897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DB1C3B-AA26-239D-4844-A52DC2D00DB5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6289582" y="4688532"/>
            <a:ext cx="443955" cy="24302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E82EED6-1DDC-F810-42E8-C3EB5A26C44C}"/>
              </a:ext>
            </a:extLst>
          </p:cNvPr>
          <p:cNvSpPr txBox="1"/>
          <p:nvPr/>
        </p:nvSpPr>
        <p:spPr>
          <a:xfrm>
            <a:off x="5565893" y="4779820"/>
            <a:ext cx="139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JP" dirty="0"/>
              <a:t>ptical center</a:t>
            </a:r>
          </a:p>
        </p:txBody>
      </p:sp>
    </p:spTree>
    <p:extLst>
      <p:ext uri="{BB962C8B-B14F-4D97-AF65-F5344CB8AC3E}">
        <p14:creationId xmlns:p14="http://schemas.microsoft.com/office/powerpoint/2010/main" val="38043847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3003550"/>
            <a:ext cx="3525838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7725" y="3003550"/>
            <a:ext cx="3525838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2" y="8001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760538" y="254000"/>
            <a:ext cx="72628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dirty="0"/>
              <a:t>Example: converging cameras</a:t>
            </a:r>
          </a:p>
        </p:txBody>
      </p:sp>
      <p:sp>
        <p:nvSpPr>
          <p:cNvPr id="68614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Figure from Hartley &amp; Zisserman</a:t>
            </a:r>
          </a:p>
        </p:txBody>
      </p:sp>
      <p:sp>
        <p:nvSpPr>
          <p:cNvPr id="68615" name="TextBox 8"/>
          <p:cNvSpPr txBox="1">
            <a:spLocks noChangeArrowheads="1"/>
          </p:cNvSpPr>
          <p:nvPr/>
        </p:nvSpPr>
        <p:spPr bwMode="auto">
          <a:xfrm>
            <a:off x="6858000" y="1036640"/>
            <a:ext cx="228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As position of 3d point varies, epipolar lines “rotate” about the baseline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12775" y="325438"/>
            <a:ext cx="91440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/>
              <a:t>Example: motion parallel with image plane</a:t>
            </a:r>
          </a:p>
        </p:txBody>
      </p:sp>
      <p:pic>
        <p:nvPicPr>
          <p:cNvPr id="69635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2" y="365760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2" y="1524002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2" y="3657602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Figure from Hartley &amp; Zisserman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82788" y="252413"/>
            <a:ext cx="72628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/>
              <a:t>Example: forward motion</a:t>
            </a:r>
          </a:p>
        </p:txBody>
      </p:sp>
      <p:pic>
        <p:nvPicPr>
          <p:cNvPr id="70659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2" y="15668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2" y="15668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Figure from Hartley &amp; Zisserman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6629402" y="2511425"/>
            <a:ext cx="2049463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3" name="Rectangle 6"/>
          <p:cNvSpPr>
            <a:spLocks noChangeArrowheads="1"/>
          </p:cNvSpPr>
          <p:nvPr/>
        </p:nvSpPr>
        <p:spPr bwMode="auto">
          <a:xfrm>
            <a:off x="6992938" y="1600202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4" name="Freeform 7"/>
          <p:cNvSpPr>
            <a:spLocks/>
          </p:cNvSpPr>
          <p:nvPr/>
        </p:nvSpPr>
        <p:spPr bwMode="auto">
          <a:xfrm>
            <a:off x="6711950" y="18748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5" name="Freeform 8"/>
          <p:cNvSpPr>
            <a:spLocks/>
          </p:cNvSpPr>
          <p:nvPr/>
        </p:nvSpPr>
        <p:spPr bwMode="auto">
          <a:xfrm flipH="1">
            <a:off x="7621588" y="1870077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6" name="Freeform 9"/>
          <p:cNvSpPr>
            <a:spLocks/>
          </p:cNvSpPr>
          <p:nvPr/>
        </p:nvSpPr>
        <p:spPr bwMode="auto">
          <a:xfrm>
            <a:off x="7624765" y="20605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7" name="Freeform 10"/>
          <p:cNvSpPr>
            <a:spLocks/>
          </p:cNvSpPr>
          <p:nvPr/>
        </p:nvSpPr>
        <p:spPr bwMode="auto">
          <a:xfrm flipH="1">
            <a:off x="6696077" y="20542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8" name="Line 11"/>
          <p:cNvSpPr>
            <a:spLocks noChangeShapeType="1"/>
          </p:cNvSpPr>
          <p:nvPr/>
        </p:nvSpPr>
        <p:spPr bwMode="auto">
          <a:xfrm>
            <a:off x="6826252" y="3059115"/>
            <a:ext cx="792163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9" name="Line 12"/>
          <p:cNvSpPr>
            <a:spLocks noChangeShapeType="1"/>
          </p:cNvSpPr>
          <p:nvPr/>
        </p:nvSpPr>
        <p:spPr bwMode="auto">
          <a:xfrm flipV="1">
            <a:off x="7637463" y="30781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0" name="Line 13"/>
          <p:cNvSpPr>
            <a:spLocks noChangeShapeType="1"/>
          </p:cNvSpPr>
          <p:nvPr/>
        </p:nvSpPr>
        <p:spPr bwMode="auto">
          <a:xfrm>
            <a:off x="7632702" y="3367090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1" name="Line 14"/>
          <p:cNvSpPr>
            <a:spLocks noChangeShapeType="1"/>
          </p:cNvSpPr>
          <p:nvPr/>
        </p:nvSpPr>
        <p:spPr bwMode="auto">
          <a:xfrm flipH="1">
            <a:off x="6827840" y="3352802"/>
            <a:ext cx="808037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2" name="Oval 15"/>
          <p:cNvSpPr>
            <a:spLocks noChangeArrowheads="1"/>
          </p:cNvSpPr>
          <p:nvPr/>
        </p:nvSpPr>
        <p:spPr bwMode="auto">
          <a:xfrm>
            <a:off x="7594600" y="37861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73" name="Oval 16"/>
          <p:cNvSpPr>
            <a:spLocks noChangeArrowheads="1"/>
          </p:cNvSpPr>
          <p:nvPr/>
        </p:nvSpPr>
        <p:spPr bwMode="auto">
          <a:xfrm>
            <a:off x="7589840" y="2254252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74" name="Oval 17"/>
          <p:cNvSpPr>
            <a:spLocks noChangeArrowheads="1"/>
          </p:cNvSpPr>
          <p:nvPr/>
        </p:nvSpPr>
        <p:spPr bwMode="auto">
          <a:xfrm>
            <a:off x="7597775" y="3324227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75" name="Oval 18"/>
          <p:cNvSpPr>
            <a:spLocks noChangeArrowheads="1"/>
          </p:cNvSpPr>
          <p:nvPr/>
        </p:nvSpPr>
        <p:spPr bwMode="auto">
          <a:xfrm>
            <a:off x="7593015" y="20208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76" name="Text Box 19"/>
          <p:cNvSpPr txBox="1">
            <a:spLocks noChangeArrowheads="1"/>
          </p:cNvSpPr>
          <p:nvPr/>
        </p:nvSpPr>
        <p:spPr bwMode="auto">
          <a:xfrm>
            <a:off x="7545388" y="3744913"/>
            <a:ext cx="31290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e</a:t>
            </a:r>
          </a:p>
        </p:txBody>
      </p:sp>
      <p:sp>
        <p:nvSpPr>
          <p:cNvPr id="70677" name="Text Box 20"/>
          <p:cNvSpPr txBox="1">
            <a:spLocks noChangeArrowheads="1"/>
          </p:cNvSpPr>
          <p:nvPr/>
        </p:nvSpPr>
        <p:spPr bwMode="auto">
          <a:xfrm>
            <a:off x="7472365" y="1682752"/>
            <a:ext cx="3825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e’</a:t>
            </a:r>
          </a:p>
        </p:txBody>
      </p:sp>
      <p:sp>
        <p:nvSpPr>
          <p:cNvPr id="70678" name="TextBox 40"/>
          <p:cNvSpPr txBox="1">
            <a:spLocks noChangeArrowheads="1"/>
          </p:cNvSpPr>
          <p:nvPr/>
        </p:nvSpPr>
        <p:spPr bwMode="auto">
          <a:xfrm>
            <a:off x="990600" y="4691063"/>
            <a:ext cx="906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Epipole has same coordinates in both images.</a:t>
            </a:r>
          </a:p>
          <a:p>
            <a:pPr eaLnBrk="0" hangingPunct="0"/>
            <a:r>
              <a:rPr lang="en-US" sz="2000"/>
              <a:t>Points move along lines radiating from e: “Focus of expansion”</a:t>
            </a:r>
          </a:p>
          <a:p>
            <a:pPr eaLnBrk="0" hangingPunct="0"/>
            <a:endParaRPr lang="en-US" sz="20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For a given stereo rig, how do we express the </a:t>
            </a:r>
            <a:r>
              <a:rPr lang="en-US" sz="2400" dirty="0" err="1"/>
              <a:t>epipolar</a:t>
            </a:r>
            <a:r>
              <a:rPr lang="en-US" sz="2400" dirty="0"/>
              <a:t> constraints algebraically?</a:t>
            </a:r>
          </a:p>
          <a:p>
            <a:endParaRPr lang="en-US" sz="2400" dirty="0"/>
          </a:p>
          <a:p>
            <a:r>
              <a:rPr lang="en-US" sz="2400" dirty="0"/>
              <a:t>For calibrated cameras, with </a:t>
            </a:r>
            <a:r>
              <a:rPr lang="en-US" sz="2400" b="1" dirty="0">
                <a:solidFill>
                  <a:srgbClr val="C00000"/>
                </a:solidFill>
              </a:rPr>
              <a:t>Essential Matrix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uncalibrated</a:t>
            </a:r>
            <a:r>
              <a:rPr lang="en-US" sz="2400" dirty="0"/>
              <a:t> cameras, with </a:t>
            </a:r>
            <a:r>
              <a:rPr lang="en-US" sz="2400" b="1" dirty="0">
                <a:solidFill>
                  <a:srgbClr val="C00000"/>
                </a:solidFill>
              </a:rPr>
              <a:t>Fundamental Matrix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7619D50-C5BB-EA41-85B7-9C75E24377F0}"/>
              </a:ext>
            </a:extLst>
          </p:cNvPr>
          <p:cNvGrpSpPr/>
          <p:nvPr/>
        </p:nvGrpSpPr>
        <p:grpSpPr>
          <a:xfrm>
            <a:off x="75528" y="0"/>
            <a:ext cx="9068472" cy="6858000"/>
            <a:chOff x="75528" y="0"/>
            <a:chExt cx="9068472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7887DC-653E-794D-9383-10A7DCD0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28" y="0"/>
              <a:ext cx="8992943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9C7624-39DB-C849-9C4E-E3817BCF5814}"/>
                </a:ext>
              </a:extLst>
            </p:cNvPr>
            <p:cNvSpPr/>
            <p:nvPr/>
          </p:nvSpPr>
          <p:spPr bwMode="auto">
            <a:xfrm>
              <a:off x="8458200" y="5105400"/>
              <a:ext cx="685800" cy="1676400"/>
            </a:xfrm>
            <a:prstGeom prst="rect">
              <a:avLst/>
            </a:prstGeom>
            <a:solidFill>
              <a:srgbClr val="1A1A1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F5917-36C3-104B-98F2-420EC01233B5}"/>
              </a:ext>
            </a:extLst>
          </p:cNvPr>
          <p:cNvSpPr txBox="1"/>
          <p:nvPr/>
        </p:nvSpPr>
        <p:spPr>
          <a:xfrm>
            <a:off x="6715347" y="6488668"/>
            <a:ext cx="250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Slide Credit: Shree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Nayar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335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2" y="5334002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Rx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2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x,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1)</a:t>
            </a:r>
            <a:r>
              <a:rPr lang="en-US" i="1" baseline="300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831975" y="1219202"/>
          <a:ext cx="101758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457200" progId="Equation.3">
                  <p:embed/>
                </p:oleObj>
              </mc:Choice>
              <mc:Fallback>
                <p:oleObj name="Equation" r:id="rId4" imgW="672840" imgH="4572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1975" y="1219202"/>
                        <a:ext cx="1017588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165850" y="1219202"/>
          <a:ext cx="103663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85800" imgH="457200" progId="Equation.3">
                  <p:embed/>
                </p:oleObj>
              </mc:Choice>
              <mc:Fallback>
                <p:oleObj name="Equation" r:id="rId6" imgW="685800" imgH="4572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1219202"/>
                        <a:ext cx="1036638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>
            <a:endCxn id="24583" idx="1"/>
          </p:cNvCxnSpPr>
          <p:nvPr/>
        </p:nvCxnSpPr>
        <p:spPr bwMode="auto">
          <a:xfrm>
            <a:off x="2362200" y="1806577"/>
            <a:ext cx="293688" cy="631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6467475" y="1752600"/>
            <a:ext cx="1524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746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291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Intrinsic and extrinsic parameters of the cameras are known, world coordinate system is set to that of the first camera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Then the projection matrices are given by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’[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matrices (and the image points) by the inverse of the calibration matrices to get </a:t>
            </a:r>
            <a:r>
              <a:rPr lang="en-US" sz="2000" i="1" dirty="0"/>
              <a:t>normalized</a:t>
            </a:r>
            <a:r>
              <a:rPr lang="en-US" sz="2000" dirty="0"/>
              <a:t> image coordinates: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98795"/>
              </p:ext>
            </p:extLst>
          </p:nvPr>
        </p:nvGraphicFramePr>
        <p:xfrm>
          <a:off x="-58738" y="6154738"/>
          <a:ext cx="851693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68680" imgH="253800" progId="Equation.3">
                  <p:embed/>
                </p:oleObj>
              </mc:Choice>
              <mc:Fallback>
                <p:oleObj name="Equation" r:id="rId4" imgW="3568680" imgH="2538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738" y="6154738"/>
                        <a:ext cx="8516938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7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4114802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203040" progId="Equation.3">
                  <p:embed/>
                </p:oleObj>
              </mc:Choice>
              <mc:Fallback>
                <p:oleObj name="Equation" r:id="rId3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2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3505202" y="4038602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89000" imgH="228600" progId="Equation.3">
                  <p:embed/>
                </p:oleObj>
              </mc:Choice>
              <mc:Fallback>
                <p:oleObj name="Equation" r:id="rId5" imgW="889000" imgH="228600" progId="Equation.3">
                  <p:embed/>
                  <p:pic>
                    <p:nvPicPr>
                      <p:cNvPr id="102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2" y="4038602"/>
                        <a:ext cx="21113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AutoShape 28"/>
          <p:cNvSpPr>
            <a:spLocks noChangeArrowheads="1"/>
          </p:cNvSpPr>
          <p:nvPr/>
        </p:nvSpPr>
        <p:spPr bwMode="auto">
          <a:xfrm>
            <a:off x="26670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5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43200" y="4988793"/>
          <a:ext cx="3810000" cy="1183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74560" imgH="736560" progId="Equation.3">
                  <p:embed/>
                </p:oleObj>
              </mc:Choice>
              <mc:Fallback>
                <p:oleObj name="Equation" r:id="rId8" imgW="2374560" imgH="736560" progId="Equation.3">
                  <p:embed/>
                  <p:pic>
                    <p:nvPicPr>
                      <p:cNvPr id="2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988793"/>
                        <a:ext cx="3810000" cy="11834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852962" y="5410200"/>
            <a:ext cx="890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Recall:</a:t>
            </a:r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1828802" y="6365877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Rx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</p:spTree>
    <p:extLst>
      <p:ext uri="{BB962C8B-B14F-4D97-AF65-F5344CB8AC3E}">
        <p14:creationId xmlns:p14="http://schemas.microsoft.com/office/powerpoint/2010/main" val="28826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 animBg="1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4114802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203040" progId="Equation.3">
                  <p:embed/>
                </p:oleObj>
              </mc:Choice>
              <mc:Fallback>
                <p:oleObj name="Equation" r:id="rId3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2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3505202" y="4038602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89000" imgH="228600" progId="Equation.3">
                  <p:embed/>
                </p:oleObj>
              </mc:Choice>
              <mc:Fallback>
                <p:oleObj name="Equation" r:id="rId5" imgW="889000" imgH="228600" progId="Equation.3">
                  <p:embed/>
                  <p:pic>
                    <p:nvPicPr>
                      <p:cNvPr id="102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2" y="4038602"/>
                        <a:ext cx="21113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AutoShape 28"/>
          <p:cNvSpPr>
            <a:spLocks noChangeArrowheads="1"/>
          </p:cNvSpPr>
          <p:nvPr/>
        </p:nvSpPr>
        <p:spPr bwMode="auto">
          <a:xfrm>
            <a:off x="26670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6858000" y="40386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400" imgH="228600" progId="Equation.3">
                  <p:embed/>
                </p:oleObj>
              </mc:Choice>
              <mc:Fallback>
                <p:oleObj name="Equation" r:id="rId8" imgW="660400" imgH="228600" progId="Equation.3">
                  <p:embed/>
                  <p:pic>
                    <p:nvPicPr>
                      <p:cNvPr id="26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0386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60198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AutoShape 22"/>
          <p:cNvSpPr>
            <a:spLocks noChangeArrowheads="1"/>
          </p:cNvSpPr>
          <p:nvPr/>
        </p:nvSpPr>
        <p:spPr bwMode="auto">
          <a:xfrm>
            <a:off x="72390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239966" y="5222877"/>
            <a:ext cx="34916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Essential Matrix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Longuet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-Higgins, 1981)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1828802" y="6365877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Rx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</p:spTree>
    <p:extLst>
      <p:ext uri="{BB962C8B-B14F-4D97-AF65-F5344CB8AC3E}">
        <p14:creationId xmlns:p14="http://schemas.microsoft.com/office/powerpoint/2010/main" val="22051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800" dirty="0"/>
          </a:p>
          <a:p>
            <a:pPr lvl="1">
              <a:lnSpc>
                <a:spcPct val="80000"/>
              </a:lnSpc>
            </a:pPr>
            <a:r>
              <a:rPr lang="en-US" dirty="0"/>
              <a:t>Recall: a line is given by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ax + by + 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dirty="0">
                <a:cs typeface="Times New Roman" pitchFamily="18" charset="0"/>
              </a:rPr>
              <a:t>or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/>
          </a:p>
        </p:txBody>
      </p:sp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3657600" y="41148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400" imgH="228600" progId="Equation.3">
                  <p:embed/>
                </p:oleObj>
              </mc:Choice>
              <mc:Fallback>
                <p:oleObj name="Equation" r:id="rId4" imgW="660400" imgH="228600" progId="Equation.3">
                  <p:embed/>
                  <p:pic>
                    <p:nvPicPr>
                      <p:cNvPr id="26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1148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3505200" y="4114800"/>
            <a:ext cx="1905000" cy="60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2819400" y="5562602"/>
          <a:ext cx="3429000" cy="112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82600" imgH="711000" progId="Equation.3">
                  <p:embed/>
                </p:oleObj>
              </mc:Choice>
              <mc:Fallback>
                <p:oleObj name="Equation" r:id="rId6" imgW="2082600" imgH="711000" progId="Equation.3">
                  <p:embed/>
                  <p:pic>
                    <p:nvPicPr>
                      <p:cNvPr id="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562602"/>
                        <a:ext cx="3429000" cy="1121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92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1" grpId="0" animBg="1"/>
      <p:bldP spid="6605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54C86-F823-D3A8-6B89-EC1E2E081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14C0-977C-A3F3-9155-2A1A61C6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JP" dirty="0"/>
              <a:t>hat does focal length give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7B4A4-CDFB-B656-596C-ACA8CB96554B}"/>
              </a:ext>
            </a:extLst>
          </p:cNvPr>
          <p:cNvSpPr txBox="1"/>
          <p:nvPr/>
        </p:nvSpPr>
        <p:spPr>
          <a:xfrm>
            <a:off x="1146272" y="1204267"/>
            <a:ext cx="6956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/>
              <a:t>What is the angle between these stars relative to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3F510-2324-5965-08CC-34F2EAC91A88}"/>
              </a:ext>
            </a:extLst>
          </p:cNvPr>
          <p:cNvSpPr txBox="1"/>
          <p:nvPr/>
        </p:nvSpPr>
        <p:spPr>
          <a:xfrm>
            <a:off x="457200" y="2100640"/>
            <a:ext cx="46665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/>
              <a:t>If focal length is very large =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</a:t>
            </a:r>
            <a:r>
              <a:rPr lang="en-JP" sz="2400" dirty="0"/>
              <a:t>lmost orthographic </a:t>
            </a:r>
          </a:p>
          <a:p>
            <a:pPr marL="342900" indent="-342900">
              <a:buFontTx/>
              <a:buChar char="-"/>
            </a:pPr>
            <a:r>
              <a:rPr lang="en-JP" sz="2400" dirty="0"/>
              <a:t>Angle between the star is narrow</a:t>
            </a:r>
          </a:p>
        </p:txBody>
      </p:sp>
      <p:pic>
        <p:nvPicPr>
          <p:cNvPr id="6" name="Picture 4" descr="See Mars face off with one of the brightest stars in the sky in a  'mind-blowing' conjunction | Live Science">
            <a:extLst>
              <a:ext uri="{FF2B5EF4-FFF2-40B4-BE49-F238E27FC236}">
                <a16:creationId xmlns:a16="http://schemas.microsoft.com/office/drawing/2014/main" id="{0058870E-2C8D-DF65-C5A3-82016BC1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74" y="3713072"/>
            <a:ext cx="3601726" cy="2025971"/>
          </a:xfrm>
          <a:prstGeom prst="rect">
            <a:avLst/>
          </a:prstGeom>
          <a:noFill/>
          <a:scene3d>
            <a:camera prst="perspectiveHeroicExtremeLeftFacing">
              <a:rot lat="484689" lon="4492877" rev="18180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1888C5F-201D-AF7A-FC4F-601A0FD94F8B}"/>
              </a:ext>
            </a:extLst>
          </p:cNvPr>
          <p:cNvSpPr/>
          <p:nvPr/>
        </p:nvSpPr>
        <p:spPr>
          <a:xfrm>
            <a:off x="838200" y="4669161"/>
            <a:ext cx="152400" cy="152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5BC81A-B693-FEC2-DF5F-C23E4DE4A9A2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990600" y="4276311"/>
            <a:ext cx="6400800" cy="4690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1FD2E5-855A-8ED9-4FB5-E1D3C02C0F01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990600" y="4745361"/>
            <a:ext cx="6400800" cy="3389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E12D5A5-0D41-49A5-FA0A-0E3188D91E5C}"/>
              </a:ext>
            </a:extLst>
          </p:cNvPr>
          <p:cNvSpPr txBox="1"/>
          <p:nvPr/>
        </p:nvSpPr>
        <p:spPr>
          <a:xfrm>
            <a:off x="533400" y="4891245"/>
            <a:ext cx="139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JP" dirty="0"/>
              <a:t>ptical center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AD22C6-9682-69E0-0EE5-66C19C0CA202}"/>
              </a:ext>
            </a:extLst>
          </p:cNvPr>
          <p:cNvSpPr txBox="1"/>
          <p:nvPr/>
        </p:nvSpPr>
        <p:spPr>
          <a:xfrm>
            <a:off x="25400" y="6027003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dirty="0"/>
              <a:t>Two very different interpretations! </a:t>
            </a:r>
            <a:r>
              <a:rPr lang="en-US" sz="2400" dirty="0"/>
              <a:t>A</a:t>
            </a:r>
            <a:r>
              <a:rPr lang="en-JP" sz="2400" dirty="0"/>
              <a:t>nd you don’t know unless you kn</a:t>
            </a:r>
            <a:r>
              <a:rPr lang="en-US" sz="2400" dirty="0"/>
              <a:t>ow/guess the focal length</a:t>
            </a:r>
            <a:endParaRPr lang="en-JP" sz="2400" dirty="0"/>
          </a:p>
        </p:txBody>
      </p:sp>
    </p:spTree>
    <p:extLst>
      <p:ext uri="{BB962C8B-B14F-4D97-AF65-F5344CB8AC3E}">
        <p14:creationId xmlns:p14="http://schemas.microsoft.com/office/powerpoint/2010/main" val="157538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071F-26DC-5842-A7A5-D0B410F9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 can be decomposed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2A85D-FE68-C340-9C4D-85AAF5CA0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 =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 err="1"/>
              <a:t>R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we know E, we can recover t and 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91E47-5B08-D045-A1ED-938361871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92" y="2895600"/>
            <a:ext cx="780140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494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309D-600C-4245-AFEF-E17CD7D1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dirty="0"/>
              <a:t>Finding E: But we know the image </a:t>
            </a:r>
            <a:r>
              <a:rPr lang="en-US" dirty="0" err="1"/>
              <a:t>coord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89D37-6A05-AA43-8799-BFD1C117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1473200"/>
            <a:ext cx="5778500" cy="391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E360E-409D-964B-95C7-A43EF395A1CD}"/>
              </a:ext>
            </a:extLst>
          </p:cNvPr>
          <p:cNvSpPr txBox="1"/>
          <p:nvPr/>
        </p:nvSpPr>
        <p:spPr>
          <a:xfrm>
            <a:off x="2286000" y="5791200"/>
            <a:ext cx="577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z’s are still unknown! (they are &gt; 0 and !=0)</a:t>
            </a:r>
          </a:p>
          <a:p>
            <a:r>
              <a:rPr lang="en-US" dirty="0"/>
              <a:t>But this whole equation goes to 0 so we can skip it</a:t>
            </a:r>
          </a:p>
        </p:txBody>
      </p:sp>
    </p:spTree>
    <p:extLst>
      <p:ext uri="{BB962C8B-B14F-4D97-AF65-F5344CB8AC3E}">
        <p14:creationId xmlns:p14="http://schemas.microsoft.com/office/powerpoint/2010/main" val="27812013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40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" name="Object 27"/>
          <p:cNvGraphicFramePr>
            <a:graphicFrameLocks noChangeAspect="1"/>
          </p:cNvGraphicFramePr>
          <p:nvPr/>
        </p:nvGraphicFramePr>
        <p:xfrm>
          <a:off x="3657600" y="41148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400" imgH="228600" progId="Equation.3">
                  <p:embed/>
                </p:oleObj>
              </mc:Choice>
              <mc:Fallback>
                <p:oleObj name="Equation" r:id="rId4" imgW="660400" imgH="228600" progId="Equation.3">
                  <p:embed/>
                  <p:pic>
                    <p:nvPicPr>
                      <p:cNvPr id="2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1148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505200" y="4114800"/>
            <a:ext cx="1905000" cy="60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uiExpand="1" build="p"/>
      <p:bldP spid="660498" grpId="0" animBg="1"/>
      <p:bldP spid="66049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The calibration matrices </a:t>
            </a:r>
            <a:r>
              <a:rPr lang="en-US" b="1" i="1" dirty="0"/>
              <a:t>K</a:t>
            </a:r>
            <a:r>
              <a:rPr lang="en-US" dirty="0"/>
              <a:t> and </a:t>
            </a:r>
            <a:r>
              <a:rPr lang="en-US" b="1" i="1" dirty="0"/>
              <a:t>K</a:t>
            </a:r>
            <a:r>
              <a:rPr lang="en-US" i="1" dirty="0"/>
              <a:t>’</a:t>
            </a:r>
            <a:r>
              <a:rPr lang="en-US" dirty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We can write the </a:t>
            </a:r>
            <a:r>
              <a:rPr lang="en-US" dirty="0" err="1"/>
              <a:t>epipolar</a:t>
            </a:r>
            <a:r>
              <a:rPr lang="en-US" dirty="0"/>
              <a:t> constraint in terms of </a:t>
            </a:r>
            <a:r>
              <a:rPr lang="en-US" i="1" dirty="0"/>
              <a:t>unknown</a:t>
            </a:r>
            <a:r>
              <a:rPr lang="en-US" dirty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1223965" y="5943602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228600" progId="Equation.3">
                  <p:embed/>
                </p:oleObj>
              </mc:Choice>
              <mc:Fallback>
                <p:oleObj name="Equation" r:id="rId4" imgW="698400" imgH="228600" progId="Equation.3">
                  <p:embed/>
                  <p:pic>
                    <p:nvPicPr>
                      <p:cNvPr id="679972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5" y="5943602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4187827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85720" imgH="228600" progId="Equation.3">
                  <p:embed/>
                </p:oleObj>
              </mc:Choice>
              <mc:Fallback>
                <p:oleObj name="Equation" r:id="rId6" imgW="1485720" imgH="228600" progId="Equation.3">
                  <p:embed/>
                  <p:pic>
                    <p:nvPicPr>
                      <p:cNvPr id="6799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7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5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5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5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90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Fundamental Matrix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(Faugeras and Luong, 1992)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228600" progId="Equation.3">
                  <p:embed/>
                </p:oleObj>
              </mc:Choice>
              <mc:Fallback>
                <p:oleObj name="Equation" r:id="rId4" imgW="698400" imgH="228600" progId="Equation.3">
                  <p:embed/>
                  <p:pic>
                    <p:nvPicPr>
                      <p:cNvPr id="409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/>
        </p:nvGraphicFramePr>
        <p:xfrm>
          <a:off x="466725" y="4778377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000" imgH="457200" progId="Equation.3">
                  <p:embed/>
                </p:oleObj>
              </mc:Choice>
              <mc:Fallback>
                <p:oleObj name="Equation" r:id="rId6" imgW="711000" imgH="457200" progId="Equation.3">
                  <p:embed/>
                  <p:pic>
                    <p:nvPicPr>
                      <p:cNvPr id="409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7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184120" imgH="228600" progId="Equation.3">
                    <p:embed/>
                  </p:oleObj>
                </mc:Choice>
                <mc:Fallback>
                  <p:oleObj name="Equation" r:id="rId8" imgW="2184120" imgH="228600" progId="Equation.3">
                    <p:embed/>
                    <p:pic>
                      <p:nvPicPr>
                        <p:cNvPr id="410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D00FA1-663B-C041-ACFA-8A113B96A0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3600" y="1120777"/>
            <a:ext cx="469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 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is the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epipolar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line associated with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x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' = </a:t>
            </a:r>
            <a:r>
              <a:rPr lang="en-US" sz="2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 x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i="1" baseline="30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x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is the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epipolar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line associated with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x'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 = </a:t>
            </a:r>
            <a:r>
              <a:rPr lang="en-US" sz="28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800" i="1" baseline="30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  <a:r>
              <a:rPr lang="en-US" sz="28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x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 e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= 0   and  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i="1" baseline="30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e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' =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0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is singular (rank two)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has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seven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degrees of freedom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40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228600" progId="Equation.3">
                  <p:embed/>
                </p:oleObj>
              </mc:Choice>
              <mc:Fallback>
                <p:oleObj name="Equation" r:id="rId4" imgW="698400" imgH="228600" progId="Equation.3">
                  <p:embed/>
                  <p:pic>
                    <p:nvPicPr>
                      <p:cNvPr id="2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/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184120" imgH="228600" progId="Equation.3">
                    <p:embed/>
                  </p:oleObj>
                </mc:Choice>
                <mc:Fallback>
                  <p:oleObj name="Equation" r:id="rId6" imgW="2184120" imgH="228600" progId="Equation.3">
                    <p:embed/>
                    <p:pic>
                      <p:nvPicPr>
                        <p:cNvPr id="24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0188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uiExpand="1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2536-94B3-DD4F-AA01-A0C50357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the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6236EE-C611-714B-8994-3141E80AD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Matrix: 3x3</a:t>
            </a:r>
          </a:p>
          <a:p>
            <a:endParaRPr lang="en-US" dirty="0"/>
          </a:p>
          <a:p>
            <a:r>
              <a:rPr lang="en-US" dirty="0"/>
              <a:t>Fundamental Matrix is also 3x3. </a:t>
            </a:r>
          </a:p>
          <a:p>
            <a:endParaRPr lang="en-US" dirty="0"/>
          </a:p>
          <a:p>
            <a:r>
              <a:rPr lang="en-US" dirty="0" err="1"/>
              <a:t>Homography</a:t>
            </a:r>
            <a:r>
              <a:rPr lang="en-US" dirty="0"/>
              <a:t> is a special case of the Fundamental matrix, for planar scenes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111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309D-600C-4245-AFEF-E17CD7D1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How do we find E or 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882E8-F95B-C14B-AEF8-836960F00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8"/>
          <a:stretch/>
        </p:blipFill>
        <p:spPr>
          <a:xfrm>
            <a:off x="1489075" y="914400"/>
            <a:ext cx="6165850" cy="37898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B8D9B6-72D2-FD4C-AA2B-5A1C95A478D0}"/>
              </a:ext>
            </a:extLst>
          </p:cNvPr>
          <p:cNvGrpSpPr/>
          <p:nvPr/>
        </p:nvGrpSpPr>
        <p:grpSpPr>
          <a:xfrm>
            <a:off x="152400" y="4842768"/>
            <a:ext cx="7935748" cy="1962680"/>
            <a:chOff x="152400" y="4842768"/>
            <a:chExt cx="7935748" cy="19626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55E492-8976-4846-944F-EADAD3C0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001"/>
            <a:stretch/>
          </p:blipFill>
          <p:spPr>
            <a:xfrm>
              <a:off x="1371600" y="5350600"/>
              <a:ext cx="6716548" cy="14548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83F29B-7FEE-4042-AB67-B685A6C5FAF0}"/>
                </a:ext>
              </a:extLst>
            </p:cNvPr>
            <p:cNvSpPr txBox="1"/>
            <p:nvPr/>
          </p:nvSpPr>
          <p:spPr>
            <a:xfrm>
              <a:off x="1143000" y="4842768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 we know the image coordinates!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E56AB9-BB74-4845-B393-CA338ACE319F}"/>
                </a:ext>
              </a:extLst>
            </p:cNvPr>
            <p:cNvSpPr/>
            <p:nvPr/>
          </p:nvSpPr>
          <p:spPr>
            <a:xfrm>
              <a:off x="152400" y="5562600"/>
              <a:ext cx="1981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z’s are still unknown, but they are &gt; 0 and !=0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343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98" t="7423" r="9002" b="-4869"/>
          <a:stretch/>
        </p:blipFill>
        <p:spPr>
          <a:xfrm>
            <a:off x="256003" y="1837944"/>
            <a:ext cx="8659399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65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eight-point algorithm</a:t>
            </a:r>
          </a:p>
        </p:txBody>
      </p:sp>
      <p:sp>
        <p:nvSpPr>
          <p:cNvPr id="6156" name="Text Box 9"/>
          <p:cNvSpPr txBox="1">
            <a:spLocks noChangeArrowheads="1"/>
          </p:cNvSpPr>
          <p:nvPr/>
        </p:nvSpPr>
        <p:spPr bwMode="auto">
          <a:xfrm>
            <a:off x="228600" y="4461808"/>
            <a:ext cx="3581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Enforce rank-2 constraint (take SVD 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of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and throw out the smallest singular value)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08160" imgH="711000" progId="Equation.3">
                  <p:embed/>
                </p:oleObj>
              </mc:Choice>
              <mc:Fallback>
                <p:oleObj name="Equation" r:id="rId3" imgW="2108160" imgH="7110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92665" y="1038227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46240" imgH="2082600" progId="Equation.3">
                  <p:embed/>
                </p:oleObj>
              </mc:Choice>
              <mc:Fallback>
                <p:oleObj name="Equation" r:id="rId5" imgW="2946240" imgH="2082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5" y="1038227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88760" imgH="228600" progId="Equation.3">
                  <p:embed/>
                </p:oleObj>
              </mc:Choice>
              <mc:Fallback>
                <p:oleObj name="Equation" r:id="rId7" imgW="1688760" imgH="2286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 l="20130" t="12891" r="8963" b="31051"/>
          <a:stretch/>
        </p:blipFill>
        <p:spPr bwMode="auto">
          <a:xfrm>
            <a:off x="3990372" y="4191000"/>
            <a:ext cx="5145024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953000" y="2773740"/>
            <a:ext cx="327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Solve homogeneous linear system using eight or more matches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0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615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81E1-3EB3-BBA4-46BE-F9540718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08EAC-CCE9-A152-ECCD-34C907CF1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We know the projective geometry now</a:t>
            </a:r>
          </a:p>
          <a:p>
            <a:r>
              <a:rPr lang="en-US" dirty="0"/>
              <a:t>Now lets use two cameras (stereo) to estimate the geometry!</a:t>
            </a:r>
            <a:endParaRPr lang="en-JP" dirty="0"/>
          </a:p>
          <a:p>
            <a:r>
              <a:rPr lang="en-JP" dirty="0"/>
              <a:t>Assume the projection matrix is known (K,R,T)</a:t>
            </a:r>
          </a:p>
          <a:p>
            <a:r>
              <a:rPr lang="en-JP" dirty="0"/>
              <a:t>Goal: Compute depth of every point in each image</a:t>
            </a:r>
          </a:p>
        </p:txBody>
      </p:sp>
    </p:spTree>
    <p:extLst>
      <p:ext uri="{BB962C8B-B14F-4D97-AF65-F5344CB8AC3E}">
        <p14:creationId xmlns:p14="http://schemas.microsoft.com/office/powerpoint/2010/main" val="35574443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57320" imgH="1854000" progId="Equation.3">
                  <p:embed/>
                </p:oleObj>
              </mc:Choice>
              <mc:Fallback>
                <p:oleObj name="Equation" r:id="rId3" imgW="2857320" imgH="18540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5757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57320" imgH="1854000" progId="Equation.3">
                  <p:embed/>
                </p:oleObj>
              </mc:Choice>
              <mc:Fallback>
                <p:oleObj name="Equation" r:id="rId3" imgW="2857320" imgH="18540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 cstate="print"/>
          <a:srcRect r="11034"/>
          <a:stretch>
            <a:fillRect/>
          </a:stretch>
        </p:blipFill>
        <p:spPr bwMode="auto">
          <a:xfrm>
            <a:off x="704850" y="2593977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79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3336927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4587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Bible by Hartley &amp; Zisserman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2434" name="Picture 2" descr="https://images-na.ssl-images-amazon.com/images/I/41933TXS1LL._SX346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736"/>
            <a:ext cx="3962400" cy="56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508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" y="6172202"/>
            <a:ext cx="9078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http://danielwedge.com/fmatrix/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hlinkClick r:id="rId4"/>
              </a:rPr>
              <a:t>https://www.youtube.com/watch?time_continue=8&amp;v=DgGV3l82NTk&amp;feature=emb_title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GMil9tpwE_Q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2" y="1066800"/>
            <a:ext cx="866869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168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838200"/>
          </a:xfrm>
        </p:spPr>
        <p:txBody>
          <a:bodyPr/>
          <a:lstStyle/>
          <a:p>
            <a:r>
              <a:rPr lang="en-US" dirty="0"/>
              <a:t>Option 2: Depth from arbitrary two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for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Estimate camera</a:t>
            </a:r>
          </a:p>
          <a:p>
            <a:pPr marL="914400" lvl="1" indent="-514350"/>
            <a:r>
              <a:rPr lang="en-US" dirty="0"/>
              <a:t>What is the relationship between the camera + correspondences?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Epipolar</a:t>
            </a:r>
            <a:r>
              <a:rPr lang="en-US" dirty="0">
                <a:sym typeface="Wingdings" pitchFamily="2" charset="2"/>
              </a:rPr>
              <a:t> geometry!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9090393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1230-8A00-A34F-ACC1-DB6040B4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Finally: computing depth by </a:t>
            </a:r>
            <a:r>
              <a:rPr lang="en-US" b="1" dirty="0"/>
              <a:t>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8264C-A114-ED47-9EFE-2BDF3649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838200"/>
          </a:xfrm>
        </p:spPr>
        <p:txBody>
          <a:bodyPr/>
          <a:lstStyle/>
          <a:p>
            <a:r>
              <a:rPr lang="en-US" dirty="0"/>
              <a:t>Now we know about the camera, K</a:t>
            </a:r>
            <a:r>
              <a:rPr lang="en-US" baseline="-25000" dirty="0"/>
              <a:t>1</a:t>
            </a:r>
            <a:r>
              <a:rPr lang="en-US" dirty="0"/>
              <a:t>, K</a:t>
            </a:r>
            <a:r>
              <a:rPr lang="en-US" baseline="-25000" dirty="0"/>
              <a:t>2</a:t>
            </a:r>
            <a:r>
              <a:rPr lang="en-US" dirty="0"/>
              <a:t> and [R t]: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A9B5C-04A8-074F-B728-CBABB6131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605454"/>
            <a:ext cx="6591300" cy="153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CE092-EE9F-E04C-AA72-FD7EC1B8F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0" y="3415862"/>
            <a:ext cx="2768600" cy="393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A4489-B93D-044E-B574-55749B5AD59E}"/>
              </a:ext>
            </a:extLst>
          </p:cNvPr>
          <p:cNvGrpSpPr/>
          <p:nvPr/>
        </p:nvGrpSpPr>
        <p:grpSpPr>
          <a:xfrm>
            <a:off x="1252702" y="4343400"/>
            <a:ext cx="5867400" cy="454939"/>
            <a:chOff x="520700" y="4461641"/>
            <a:chExt cx="5867400" cy="4549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013A7E-709F-544E-BCF4-B877148561CA}"/>
                </a:ext>
              </a:extLst>
            </p:cNvPr>
            <p:cNvSpPr txBox="1"/>
            <p:nvPr/>
          </p:nvSpPr>
          <p:spPr>
            <a:xfrm>
              <a:off x="520700" y="4542472"/>
              <a:ext cx="586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Substitute          in terms of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194A25-63AB-E748-A92F-D6BEDA34D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r="80497" b="-1446"/>
            <a:stretch/>
          </p:blipFill>
          <p:spPr>
            <a:xfrm>
              <a:off x="1676400" y="4517186"/>
              <a:ext cx="539969" cy="3993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066C2E-4239-B44D-BF24-F74C401C3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021" t="-14109" r="27475" b="-1446"/>
            <a:stretch/>
          </p:blipFill>
          <p:spPr>
            <a:xfrm>
              <a:off x="3372069" y="4461641"/>
              <a:ext cx="539969" cy="45493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73CB76-62D0-DE45-8B91-EE36AC3A3393}"/>
              </a:ext>
            </a:extLst>
          </p:cNvPr>
          <p:cNvGrpSpPr/>
          <p:nvPr/>
        </p:nvGrpSpPr>
        <p:grpSpPr>
          <a:xfrm>
            <a:off x="1252702" y="5066097"/>
            <a:ext cx="5867400" cy="454939"/>
            <a:chOff x="520700" y="4496277"/>
            <a:chExt cx="5867400" cy="4549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1D79FB-E90A-2244-B452-F64D86EA33F0}"/>
                </a:ext>
              </a:extLst>
            </p:cNvPr>
            <p:cNvSpPr txBox="1"/>
            <p:nvPr/>
          </p:nvSpPr>
          <p:spPr>
            <a:xfrm>
              <a:off x="520700" y="4542472"/>
              <a:ext cx="586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Then solve for             with least squares!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7CC614-FA5A-F149-B193-17BD8C5A5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021" t="-14109" r="27475" b="-1446"/>
            <a:stretch/>
          </p:blipFill>
          <p:spPr>
            <a:xfrm>
              <a:off x="2185713" y="4496277"/>
              <a:ext cx="539969" cy="454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0093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Bible by Hartley &amp; Zisserman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2434" name="Picture 2" descr="https://images-na.ssl-images-amazon.com/images/I/41933TXS1LL._SX346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736"/>
            <a:ext cx="3962400" cy="56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6804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8F8C-8350-0A4D-A65D-636A23C5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just did for 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7F03-D627-7544-8F0A-09022260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Rectified stereo </a:t>
            </a:r>
            <a:r>
              <a:rPr lang="en-US" dirty="0">
                <a:sym typeface="Wingdings" pitchFamily="2" charset="2"/>
              </a:rPr>
              <a:t> use similar triangles to solve for per-pixel disparity, which gives you depth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Difference between calibrated + uncalibrated case?</a:t>
            </a:r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General Stereo: First calibrate cameras from correspondences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by solving for Essential or Fundamental matrices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triangulate corresponding points to get the depth. </a:t>
            </a:r>
          </a:p>
        </p:txBody>
      </p:sp>
    </p:spTree>
    <p:extLst>
      <p:ext uri="{BB962C8B-B14F-4D97-AF65-F5344CB8AC3E}">
        <p14:creationId xmlns:p14="http://schemas.microsoft.com/office/powerpoint/2010/main" val="35376191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3 x 3 x 3 x 3 tensor called the </a:t>
            </a:r>
            <a:r>
              <a:rPr lang="en-US" i="1" dirty="0"/>
              <a:t>quadrifocal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AE543-5E63-6C4E-9EA7-BC5503526AA4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31133</TotalTime>
  <Words>3207</Words>
  <Application>Microsoft Macintosh PowerPoint</Application>
  <PresentationFormat>On-screen Show (4:3)</PresentationFormat>
  <Paragraphs>551</Paragraphs>
  <Slides>101</Slides>
  <Notes>58</Notes>
  <HiddenSlides>44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13" baseType="lpstr">
      <vt:lpstr>ＭＳ Ｐゴシック</vt:lpstr>
      <vt:lpstr>Myriad Pro</vt:lpstr>
      <vt:lpstr>Arial</vt:lpstr>
      <vt:lpstr>Calibri</vt:lpstr>
      <vt:lpstr>Cambria Math</vt:lpstr>
      <vt:lpstr>Helvetica</vt:lpstr>
      <vt:lpstr>Times New Roman</vt:lpstr>
      <vt:lpstr>Wingdings</vt:lpstr>
      <vt:lpstr>Office Theme</vt:lpstr>
      <vt:lpstr>2_Blank Presentation</vt:lpstr>
      <vt:lpstr>Equation</vt:lpstr>
      <vt:lpstr>Image</vt:lpstr>
      <vt:lpstr>Stereo</vt:lpstr>
      <vt:lpstr>Orthographic Projection</vt:lpstr>
      <vt:lpstr>Scale ambiguity</vt:lpstr>
      <vt:lpstr>We do not know the scale of things even if we know the focal length</vt:lpstr>
      <vt:lpstr>PowerPoint Presentation</vt:lpstr>
      <vt:lpstr>What does focal length give you?</vt:lpstr>
      <vt:lpstr>What does focal length give you?</vt:lpstr>
      <vt:lpstr>What does focal length give you?</vt:lpstr>
      <vt:lpstr>Big picture</vt:lpstr>
      <vt:lpstr>Stereo reconstruction: main steps</vt:lpstr>
      <vt:lpstr>PowerPoint Presentation</vt:lpstr>
      <vt:lpstr>Estimating depth with stereo</vt:lpstr>
      <vt:lpstr>Simple Stereo Setup</vt:lpstr>
      <vt:lpstr>Triangulation using two cameras</vt:lpstr>
      <vt:lpstr>Triangulation using two cameras</vt:lpstr>
      <vt:lpstr>Triangulation using two cameras</vt:lpstr>
      <vt:lpstr>We are equipped with binocular vision. Let’s try!</vt:lpstr>
      <vt:lpstr>Solving for Depth in Simple Stereo</vt:lpstr>
      <vt:lpstr>Try with your hands!</vt:lpstr>
      <vt:lpstr>PowerPoint Presentation</vt:lpstr>
      <vt:lpstr>Depth is inversely proportional to disparity</vt:lpstr>
      <vt:lpstr>Try again</vt:lpstr>
      <vt:lpstr>PowerPoint Presentation</vt:lpstr>
      <vt:lpstr>PowerPoint Presentation</vt:lpstr>
      <vt:lpstr>Parallax</vt:lpstr>
      <vt:lpstr>Why you need translation to see parallax i.e. relative depth</vt:lpstr>
      <vt:lpstr>Why you need translation to see parallax i.e. relative depth</vt:lpstr>
      <vt:lpstr>Bottom line</vt:lpstr>
      <vt:lpstr>PowerPoint Presentation</vt:lpstr>
      <vt:lpstr>Where is the corresponding point going to be? </vt:lpstr>
      <vt:lpstr>Epipolar Line</vt:lpstr>
      <vt:lpstr>Your basic stereo algorithm</vt:lpstr>
      <vt:lpstr>Your basic stereo algorithm</vt:lpstr>
      <vt:lpstr>In simple stereo, corresp = 1/depth</vt:lpstr>
      <vt:lpstr>A modern learning example: RaftStereo (3DV ’21)</vt:lpstr>
      <vt:lpstr>A modern learning example: RaftStereo</vt:lpstr>
      <vt:lpstr>How to solve the  Correspondence problem</vt:lpstr>
      <vt:lpstr>Intensity profiles</vt:lpstr>
      <vt:lpstr>Correspondence problem</vt:lpstr>
      <vt:lpstr>Normalized cross correlation</vt:lpstr>
      <vt:lpstr>Correlation-based window matching</vt:lpstr>
      <vt:lpstr>Dense correspondence search</vt:lpstr>
      <vt:lpstr>Textureless regions</vt:lpstr>
      <vt:lpstr>Effect of window size</vt:lpstr>
      <vt:lpstr>Effect of window size</vt:lpstr>
      <vt:lpstr>Issues with Stereo</vt:lpstr>
      <vt:lpstr>Stereo Results</vt:lpstr>
      <vt:lpstr>Results with Window Search</vt:lpstr>
      <vt:lpstr>Better methods exist...</vt:lpstr>
      <vt:lpstr>Summary</vt:lpstr>
      <vt:lpstr>Next: Uncalibrated Stereo</vt:lpstr>
      <vt:lpstr>General case, with calibrated cameras </vt:lpstr>
      <vt:lpstr>Option 1: Rectify via homography</vt:lpstr>
      <vt:lpstr>Option 1: Rectify via homography</vt:lpstr>
      <vt:lpstr>Option 2</vt:lpstr>
      <vt:lpstr>Option 2</vt:lpstr>
      <vt:lpstr>Where do epipolar lines come from?</vt:lpstr>
      <vt:lpstr>Stereo correspondence constraints</vt:lpstr>
      <vt:lpstr>PowerPoint Presentation</vt:lpstr>
      <vt:lpstr>Where do we need to search?</vt:lpstr>
      <vt:lpstr>PowerPoint Presentation</vt:lpstr>
      <vt:lpstr>Epipolar Geometry</vt:lpstr>
      <vt:lpstr>PowerPoint Presentation</vt:lpstr>
      <vt:lpstr>Stereo correspondence constraints</vt:lpstr>
      <vt:lpstr>Epipolar geometry</vt:lpstr>
      <vt:lpstr>The Epipole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Essential matrix can be decomposed</vt:lpstr>
      <vt:lpstr>Finding E: But we know the image coord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Recall the homography</vt:lpstr>
      <vt:lpstr>How do we find E or F?</vt:lpstr>
      <vt:lpstr>Estimating the fundamental matrix</vt:lpstr>
      <vt:lpstr>The eight-point algorithm</vt:lpstr>
      <vt:lpstr>Problem with eight-point algorithm</vt:lpstr>
      <vt:lpstr>Problem with eight-point algorithm</vt:lpstr>
      <vt:lpstr>The normalized eight-point algorithm</vt:lpstr>
      <vt:lpstr>The Bible by Hartley &amp; Zisserman</vt:lpstr>
      <vt:lpstr>The Fundamental Matrix Song</vt:lpstr>
      <vt:lpstr>Option 2: Depth from arbitrary two cameras</vt:lpstr>
      <vt:lpstr>Finally: computing depth by triangulation</vt:lpstr>
      <vt:lpstr>The Bible by Hartley &amp; Zisserman</vt:lpstr>
      <vt:lpstr>What we just did for stereo</vt:lpstr>
      <vt:lpstr>What about more than two views?</vt:lpstr>
      <vt:lpstr>Large-scale structure from motion</vt:lpstr>
      <vt:lpstr>Large-scale structure from motion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parameters of image formation</dc:title>
  <dc:creator>trevor</dc:creator>
  <cp:lastModifiedBy>Angjoo Kanazawa</cp:lastModifiedBy>
  <cp:revision>480</cp:revision>
  <cp:lastPrinted>2021-11-09T00:22:21Z</cp:lastPrinted>
  <dcterms:created xsi:type="dcterms:W3CDTF">2009-09-01T01:33:15Z</dcterms:created>
  <dcterms:modified xsi:type="dcterms:W3CDTF">2025-10-09T05:32:17Z</dcterms:modified>
</cp:coreProperties>
</file>