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03" r:id="rId2"/>
    <p:sldId id="582" r:id="rId3"/>
    <p:sldId id="564" r:id="rId4"/>
    <p:sldId id="565" r:id="rId5"/>
    <p:sldId id="566" r:id="rId6"/>
    <p:sldId id="585" r:id="rId7"/>
    <p:sldId id="492" r:id="rId8"/>
    <p:sldId id="493" r:id="rId9"/>
    <p:sldId id="494" r:id="rId10"/>
    <p:sldId id="529" r:id="rId11"/>
    <p:sldId id="504" r:id="rId12"/>
    <p:sldId id="505" r:id="rId13"/>
    <p:sldId id="506" r:id="rId14"/>
    <p:sldId id="507" r:id="rId15"/>
    <p:sldId id="508" r:id="rId16"/>
    <p:sldId id="538" r:id="rId17"/>
    <p:sldId id="539" r:id="rId18"/>
    <p:sldId id="509" r:id="rId19"/>
    <p:sldId id="513" r:id="rId20"/>
    <p:sldId id="514" r:id="rId21"/>
    <p:sldId id="515" r:id="rId22"/>
    <p:sldId id="517" r:id="rId23"/>
    <p:sldId id="516" r:id="rId24"/>
    <p:sldId id="553" r:id="rId25"/>
    <p:sldId id="519" r:id="rId26"/>
    <p:sldId id="522" r:id="rId27"/>
    <p:sldId id="521" r:id="rId28"/>
    <p:sldId id="523" r:id="rId29"/>
    <p:sldId id="527" r:id="rId30"/>
    <p:sldId id="524" r:id="rId31"/>
    <p:sldId id="525" r:id="rId32"/>
    <p:sldId id="534" r:id="rId33"/>
    <p:sldId id="535" r:id="rId34"/>
    <p:sldId id="536" r:id="rId35"/>
    <p:sldId id="537" r:id="rId36"/>
    <p:sldId id="495" r:id="rId37"/>
    <p:sldId id="552" r:id="rId38"/>
    <p:sldId id="559" r:id="rId39"/>
    <p:sldId id="586" r:id="rId40"/>
    <p:sldId id="561" r:id="rId41"/>
    <p:sldId id="562" r:id="rId42"/>
    <p:sldId id="560" r:id="rId43"/>
    <p:sldId id="543" r:id="rId44"/>
    <p:sldId id="563" r:id="rId45"/>
    <p:sldId id="544" r:id="rId46"/>
    <p:sldId id="545" r:id="rId47"/>
    <p:sldId id="567" r:id="rId48"/>
    <p:sldId id="568" r:id="rId49"/>
    <p:sldId id="547" r:id="rId50"/>
    <p:sldId id="569" r:id="rId51"/>
    <p:sldId id="581" r:id="rId52"/>
    <p:sldId id="583" r:id="rId53"/>
    <p:sldId id="554" r:id="rId54"/>
    <p:sldId id="555" r:id="rId55"/>
    <p:sldId id="556" r:id="rId56"/>
    <p:sldId id="557" r:id="rId57"/>
    <p:sldId id="558" r:id="rId58"/>
    <p:sldId id="584" r:id="rId59"/>
  </p:sldIdLst>
  <p:sldSz cx="9144000" cy="6858000" type="screen4x3"/>
  <p:notesSz cx="7099300" cy="10234613"/>
  <p:custDataLst>
    <p:tags r:id="rId6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57"/>
    <p:restoredTop sz="88707"/>
  </p:normalViewPr>
  <p:slideViewPr>
    <p:cSldViewPr snapToObjects="1" showGuides="1">
      <p:cViewPr varScale="1">
        <p:scale>
          <a:sx n="108" d="100"/>
          <a:sy n="108" d="100"/>
        </p:scale>
        <p:origin x="1648" y="200"/>
      </p:cViewPr>
      <p:guideLst>
        <p:guide orient="horz" pos="33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7A24076-AD84-1778-C8F5-5F839A31A8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547BD14-2262-E8D3-860C-63BA085628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B01BAAF9-9343-BDF8-1573-A365FF8BD9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30F5CD86-0F7F-FD8C-6BF9-E3ACBAFB09C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CB1CA0BF-DC97-2B40-B589-57BFA41C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17:47:4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17:47:4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FCDB007-C503-3AF4-0CD6-1228026ADC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14B7883-B429-E876-0FC4-4FA568858C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2A661FA-F891-F779-E8C9-091622ED4F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9D462D1C-C451-8E5A-8C63-D31B36EA83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7336EB08-92D0-23BF-4208-A0B5C8BA92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C2212F0D-E66D-3449-EECF-52027C0D71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8D536AF8-E4A2-8240-974F-13153217C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anamorphosis</a:t>
            </a:r>
            <a:r>
              <a:rPr lang="en-US" dirty="0"/>
              <a:t>, another invention of the Early Renaissance, you need to look at it from extreme angle to see the skull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00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JP" dirty="0"/>
              <a:t>es in this case,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JP" dirty="0"/>
              <a:t>lso called homographies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813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The column vectors are your new basis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2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502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45 min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6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ACA9C-8004-0DDF-30AA-7A7C30AB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E1BC6-99BC-3773-538A-3BF8905B9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8EB3D-9E67-FEB9-241F-6D2C63119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785BD-2D1D-24F3-17DC-E173AB54F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687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D123-A076-A3B9-1112-986E80CD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5E0B28-B107-C461-CEEA-AA897C45F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FC7D6-20EB-5433-8061-00D35659B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2FAD8-5EE3-B295-5E63-BCCC1251D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142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7E5F-C728-1FDF-8037-FD55FCE78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E4839-EF23-D9F3-9333-333092D98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FC8FB-2355-3638-84FF-D13E9365A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73B86-9500-CE7E-55A6-DAD137082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63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D9AC8-1E4B-E260-D799-61AE26D1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125FC-4BEF-5783-4AD7-28C0FA682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C4B3C-0D6D-2EBE-C1D4-09D314103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Skip every other pixel!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1077-0452-D070-EBE3-51691A7C4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338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</a:t>
            </a:r>
            <a:r>
              <a:rPr lang="en-US" dirty="0"/>
              <a:t> </a:t>
            </a:r>
            <a:r>
              <a:rPr lang="en-US" dirty="0" err="1"/>
              <a:t>tdo</a:t>
            </a:r>
            <a:r>
              <a:rPr lang="en-US" dirty="0"/>
              <a:t> we do? splatting, not interpolating </a:t>
            </a:r>
            <a:r>
              <a:rPr lang="en-US" dirty="0" err="1"/>
              <a:t>bc</a:t>
            </a:r>
            <a:r>
              <a:rPr lang="en-US" dirty="0"/>
              <a:t> we don’t exactly know how many other pictures will be </a:t>
            </a:r>
            <a:r>
              <a:rPr lang="en-US" dirty="0" err="1"/>
              <a:t>tehre</a:t>
            </a:r>
            <a:r>
              <a:rPr lang="en-US" dirty="0"/>
              <a:t> – have to wait until everything is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80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25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0A87-3786-9CC4-68A7-5D3F1779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96D0A-00BC-4A5D-CFCF-E4F5CDD8A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FF872-F53D-B64F-60E6-63EF3635A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1F26F-DAE6-ECC4-1A25-90C9FD27A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0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BC0D-B2CD-971B-731D-EDE1D369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72947-AAEF-D864-BB62-D779B8BB8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7F589-31F0-2D6C-33AF-9554AEEBC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9E22F-4EEB-20B3-C82C-65F7FC29A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07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59C67-1893-BC72-83A1-8F06CE66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B90D5-AE30-B55E-CDED-9816DB5E4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08438-DFA0-AC4E-72E1-FFA36908E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775A3-75F8-F148-A28E-AA980CF5B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13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3min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82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B840B7-EEF0-CD4D-E81C-C33DBC51F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478123-257A-F745-995B-F35336F3B2D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13F1DF6-839A-83AE-CFB5-F8C6A478A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27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258B971-0691-4AEC-8E97-C1E7A4007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</a:t>
            </a:r>
            <a:r>
              <a:rPr lang="en-JP" dirty="0"/>
              <a:t>(A+B) = cosAcosB - sinAsinB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43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4. Point reflection through origin (180° rotation):</a:t>
            </a:r>
            <a:endParaRPr lang="en-US" dirty="0"/>
          </a:p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36AF8-E4A2-8240-974F-13153217CCB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97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A91F10-C1BF-3C86-246C-DCDAFE1375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908667-6AD8-4F58-6BDC-72C33134D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E07807-4B7B-1E73-8F38-ED4FE24144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66CC0-5EE6-6248-81FB-23266E99F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33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31CAD0-97C9-82B8-F603-E20FAF28C3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A7897-321B-270D-5C99-8EFE71C17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8F8BA9-976B-31A8-F483-39EE37865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75263-EE30-E544-BC87-DAAC2F1FB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69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E85C2-651B-9877-509F-4498D30F71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1FBE4-8937-B5FE-9B44-6B99FE1893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26EDE-1E72-A50D-068C-06C479C50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A4DA-0CCE-6341-AA44-8632DB66F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CA7E70-B26F-2F50-D24B-70FD10D3EE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71B10A-1AD4-3D8A-439C-77AE8AD7B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164DE-DAAE-136D-6EBE-7D6D0FC3D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A0F39-A502-C742-AA6B-F4B624814F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26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9D466C-7847-B17F-C6D7-67D783721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29EF92-C3CC-6B72-9193-D9730737E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9B261B-9364-2053-6DE4-F3AF8D43A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AD29-8E68-924F-8B43-2AFA11EB7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57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30E45D-B5F6-D7DB-99FF-B3D33ADFE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F89A4F-35EF-D719-0F25-D603455C09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581CCD-6D8D-87EA-741E-B8D3C68FA6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65C32-48DD-584E-8F03-44E7447C5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30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5CB97D-B39D-7D15-910A-4B522F3AE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B2126B-F4CC-BB8C-460C-B1A4F7533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C93214-0B04-003A-62B4-715F9C1C2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922A4-C11A-1045-AFF2-739FEBD05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10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6B603-D63A-1D3C-80B9-F5BB8BE4B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E4B9F9-91F0-F0A2-2380-0797CEA10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C1407-18D8-2038-7A36-BF87B1A15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368F7-CF26-654B-AA09-35DD2D2E2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03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B1C496-2DFA-7723-2578-FD4C1C4DE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11B04C-1127-800C-75A1-C27933C46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7CA837-05CD-69DD-4D27-30F87B594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D875-3FF2-F044-A7B1-8D33FB62F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45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8BB5C1-323E-8F5E-8A96-66B15BF97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45EDDD-292E-F6DC-16E7-A7E9D8CA9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168486-0D47-4FDC-F6CE-1CD59F93E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30ACF-BF38-5146-ADEC-AB835BC70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51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D66FA5-39F9-CBDC-B595-8B78A9DAE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6CD8DF-F659-8127-C6C9-E4AB2AC7F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A7F0FD-F8BA-B557-DBB6-F5FF93F06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AE3E0-7E03-C640-A035-A787F5C58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8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D3F0C8-D51F-9A6B-81D0-4E0019F0B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A832D-C2A5-3377-F1DC-9C9CBD519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490C67-CF69-F191-E190-33FCC3A36F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72E4B-D88F-0D42-8378-F81760DF6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85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2242F-86AD-1487-5465-9DE49BC79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7A23D-2433-C745-0EFE-A00AA6EC3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EBCE4-1BD7-D37E-8F60-193FB4492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EAB0-95B6-F44A-9361-D79B10C1D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16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012291-CE8D-5179-B5C4-EA60E7A5F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A0FE9E-473A-5FD5-9C88-DB7A4CF52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D6F922-1F27-913C-4448-74423158AE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1B6EFDA-C3E4-F6AB-059B-71B0E9798F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84425E4-07CE-0B3E-78A0-399B86C875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1E85FD-F7BD-0047-9421-5F0AA908F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6B4D361E-B271-0474-7E81-AB1793D15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hyperlink" Target="http://en.wikipedia.org/wiki/D'Arcy_Thompson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://www-groups.dcs.st-and.ac.uk/~history/Miscellaneous/darc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0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31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39E66F7-EA5C-D801-D1D4-9873EE0CA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Transformations + Warping</a:t>
            </a: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EA829E20-AE78-7B62-9448-CEECB7DCC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3688"/>
            <a:ext cx="3124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Some slides from Steve Seitz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0EAF4EAE-8CA4-1C21-A3D5-5496E9B1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15" y="5959475"/>
            <a:ext cx="79851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Alexei </a:t>
            </a:r>
            <a:r>
              <a:rPr lang="en-US" altLang="en-US" dirty="0" err="1"/>
              <a:t>Efros</a:t>
            </a:r>
            <a:r>
              <a:rPr lang="en-US" altLang="en-US" dirty="0"/>
              <a:t> &amp; </a:t>
            </a:r>
            <a:r>
              <a:rPr lang="en-US" altLang="en-US" dirty="0" err="1"/>
              <a:t>Angjoo</a:t>
            </a:r>
            <a:r>
              <a:rPr lang="en-US" altLang="en-US" dirty="0"/>
              <a:t> Kanazawa, UC Berkeley, Fall 2025</a:t>
            </a:r>
          </a:p>
        </p:txBody>
      </p:sp>
      <p:pic>
        <p:nvPicPr>
          <p:cNvPr id="4101" name="Picture 8">
            <a:extLst>
              <a:ext uri="{FF2B5EF4-FFF2-40B4-BE49-F238E27FC236}">
                <a16:creationId xmlns:a16="http://schemas.microsoft.com/office/drawing/2014/main" id="{44E6BB2F-85FA-D23F-DF30-8FD01999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>
            <a:fillRect/>
          </a:stretch>
        </p:blipFill>
        <p:spPr bwMode="auto">
          <a:xfrm>
            <a:off x="1795463" y="898525"/>
            <a:ext cx="51816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22562D19-E3B8-C185-D820-6295602B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/>
          <a:stretch>
            <a:fillRect/>
          </a:stretch>
        </p:blipFill>
        <p:spPr bwMode="auto">
          <a:xfrm>
            <a:off x="6111876" y="1489075"/>
            <a:ext cx="300355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9">
            <a:extLst>
              <a:ext uri="{FF2B5EF4-FFF2-40B4-BE49-F238E27FC236}">
                <a16:creationId xmlns:a16="http://schemas.microsoft.com/office/drawing/2014/main" id="{F9E54F64-CABF-20CB-6A05-47ACA8AAB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4722813"/>
            <a:ext cx="1677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i="1">
                <a:solidFill>
                  <a:srgbClr val="000000"/>
                </a:solidFill>
                <a:latin typeface="Linux Libertine"/>
              </a:rPr>
              <a:t>The Ambassadors</a:t>
            </a:r>
            <a:r>
              <a:rPr lang="en-US" altLang="en-US" sz="2000">
                <a:solidFill>
                  <a:srgbClr val="000000"/>
                </a:solidFill>
                <a:latin typeface="Linux Libertine"/>
              </a:rPr>
              <a:t> (Holbein), 1533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8B62E1F2-6F95-0631-A7B2-44C6E2290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p:sp>
        <p:nvSpPr>
          <p:cNvPr id="742414" name="Rectangle 14">
            <a:extLst>
              <a:ext uri="{FF2B5EF4-FFF2-40B4-BE49-F238E27FC236}">
                <a16:creationId xmlns:a16="http://schemas.microsoft.com/office/drawing/2014/main" id="{C334DCE8-329A-0CCD-AF21-D9179791D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altLang="en-US"/>
              <a:t>Transformation T is a coordinate-changing machine:</a:t>
            </a:r>
          </a:p>
          <a:p>
            <a:r>
              <a:rPr lang="en-US" altLang="en-US"/>
              <a:t>				p’ = </a:t>
            </a:r>
            <a:r>
              <a:rPr lang="en-US" altLang="en-US" i="1"/>
              <a:t>T</a:t>
            </a:r>
            <a:r>
              <a:rPr lang="en-US" altLang="en-US"/>
              <a:t>(p)</a:t>
            </a:r>
          </a:p>
          <a:p>
            <a:r>
              <a:rPr lang="en-US" altLang="en-US"/>
              <a:t>What does it mean that </a:t>
            </a:r>
            <a:r>
              <a:rPr lang="en-US" altLang="en-US" i="1"/>
              <a:t>T</a:t>
            </a:r>
            <a:r>
              <a:rPr lang="en-US" altLang="en-US"/>
              <a:t> is global?</a:t>
            </a:r>
          </a:p>
          <a:p>
            <a:pPr lvl="1"/>
            <a:r>
              <a:rPr lang="en-US" altLang="en-US"/>
              <a:t>Is the same for any point p</a:t>
            </a:r>
          </a:p>
          <a:p>
            <a:pPr lvl="1"/>
            <a:r>
              <a:rPr lang="en-US" altLang="en-US"/>
              <a:t>can be described by just a few numbers (parameters)</a:t>
            </a:r>
          </a:p>
          <a:p>
            <a:r>
              <a:rPr lang="en-US" altLang="en-US"/>
              <a:t>Let’s represent a </a:t>
            </a:r>
            <a:r>
              <a:rPr lang="en-US" altLang="en-US" u="sng"/>
              <a:t>linear</a:t>
            </a:r>
            <a:r>
              <a:rPr lang="en-US" altLang="en-US"/>
              <a:t> </a:t>
            </a:r>
            <a:r>
              <a:rPr lang="en-US" altLang="en-US" i="1"/>
              <a:t>T</a:t>
            </a:r>
            <a:r>
              <a:rPr lang="en-US" altLang="en-US"/>
              <a:t> as a matrix:</a:t>
            </a:r>
          </a:p>
          <a:p>
            <a:r>
              <a:rPr lang="en-US" altLang="en-US"/>
              <a:t>				  p’ = </a:t>
            </a:r>
            <a:r>
              <a:rPr lang="en-US" altLang="en-US" b="1"/>
              <a:t>M</a:t>
            </a:r>
            <a:r>
              <a:rPr lang="en-US" altLang="en-US"/>
              <a:t>p</a:t>
            </a:r>
          </a:p>
          <a:p>
            <a:endParaRPr lang="en-US" altLang="en-US"/>
          </a:p>
        </p:txBody>
      </p:sp>
      <p:grpSp>
        <p:nvGrpSpPr>
          <p:cNvPr id="8196" name="Group 6">
            <a:extLst>
              <a:ext uri="{FF2B5EF4-FFF2-40B4-BE49-F238E27FC236}">
                <a16:creationId xmlns:a16="http://schemas.microsoft.com/office/drawing/2014/main" id="{D0357692-6CEA-E694-DD56-CFFEEF59DD0E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8204" name="Text Box 7">
              <a:extLst>
                <a:ext uri="{FF2B5EF4-FFF2-40B4-BE49-F238E27FC236}">
                  <a16:creationId xmlns:a16="http://schemas.microsoft.com/office/drawing/2014/main" id="{66117431-6902-C3CE-4441-0EB4FBEFD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8205" name="Line 8">
              <a:extLst>
                <a:ext uri="{FF2B5EF4-FFF2-40B4-BE49-F238E27FC236}">
                  <a16:creationId xmlns:a16="http://schemas.microsoft.com/office/drawing/2014/main" id="{85397796-EA2D-BC80-A971-65460F9D0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8206" name="Line 9">
              <a:extLst>
                <a:ext uri="{FF2B5EF4-FFF2-40B4-BE49-F238E27FC236}">
                  <a16:creationId xmlns:a16="http://schemas.microsoft.com/office/drawing/2014/main" id="{02565CF6-F7CE-B3DB-FE18-9043BB692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pic>
        <p:nvPicPr>
          <p:cNvPr id="8197" name="Picture 10" descr="HHHIMG_1166">
            <a:extLst>
              <a:ext uri="{FF2B5EF4-FFF2-40B4-BE49-F238E27FC236}">
                <a16:creationId xmlns:a16="http://schemas.microsoft.com/office/drawing/2014/main" id="{97C03878-507D-1C04-14B9-9BF67E98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HHHIMG_1166">
            <a:extLst>
              <a:ext uri="{FF2B5EF4-FFF2-40B4-BE49-F238E27FC236}">
                <a16:creationId xmlns:a16="http://schemas.microsoft.com/office/drawing/2014/main" id="{6143B87A-4EF0-B51A-57DC-700F00DB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5">
            <a:extLst>
              <a:ext uri="{FF2B5EF4-FFF2-40B4-BE49-F238E27FC236}">
                <a16:creationId xmlns:a16="http://schemas.microsoft.com/office/drawing/2014/main" id="{6EE8F2BC-9659-7B2E-9EA0-BFA040C8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p</a:t>
            </a:r>
            <a:r>
              <a:rPr lang="en-US" altLang="en-US">
                <a:latin typeface="Times New Roman" panose="02020603050405020304" pitchFamily="18" charset="0"/>
              </a:rPr>
              <a:t> = (x,y)</a:t>
            </a:r>
          </a:p>
        </p:txBody>
      </p:sp>
      <p:sp>
        <p:nvSpPr>
          <p:cNvPr id="8200" name="Text Box 16">
            <a:extLst>
              <a:ext uri="{FF2B5EF4-FFF2-40B4-BE49-F238E27FC236}">
                <a16:creationId xmlns:a16="http://schemas.microsoft.com/office/drawing/2014/main" id="{209D0521-2456-F37F-CAF3-1B568ABB7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p’</a:t>
            </a:r>
            <a:r>
              <a:rPr lang="en-US" altLang="en-US">
                <a:latin typeface="Times New Roman" panose="02020603050405020304" pitchFamily="18" charset="0"/>
              </a:rPr>
              <a:t> = (x’,y’)</a:t>
            </a:r>
          </a:p>
        </p:txBody>
      </p:sp>
      <p:sp>
        <p:nvSpPr>
          <p:cNvPr id="8201" name="Oval 17">
            <a:extLst>
              <a:ext uri="{FF2B5EF4-FFF2-40B4-BE49-F238E27FC236}">
                <a16:creationId xmlns:a16="http://schemas.microsoft.com/office/drawing/2014/main" id="{2650EFD8-388B-68B8-CBEC-66A9E6E2D8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02" name="Oval 18">
            <a:extLst>
              <a:ext uri="{FF2B5EF4-FFF2-40B4-BE49-F238E27FC236}">
                <a16:creationId xmlns:a16="http://schemas.microsoft.com/office/drawing/2014/main" id="{38DC58B5-8F43-3F0B-7AB7-0775505FC5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742423" name="Object 23">
            <a:extLst>
              <a:ext uri="{FF2B5EF4-FFF2-40B4-BE49-F238E27FC236}">
                <a16:creationId xmlns:a16="http://schemas.microsoft.com/office/drawing/2014/main" id="{5733CF2E-5DEB-06BA-0D9C-912E1F6B59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719800" imgH="10820400" progId="Equation.3">
                  <p:embed/>
                </p:oleObj>
              </mc:Choice>
              <mc:Fallback>
                <p:oleObj name="Equation" r:id="rId3" imgW="18719800" imgH="108204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B7E95DA-2265-435D-EF3C-AB0931D6E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3D6AD24-B344-0020-D991-0CCB5A757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Scaling</a:t>
            </a:r>
            <a:r>
              <a:rPr lang="en-US" alt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Uniform scaling</a:t>
            </a:r>
            <a:r>
              <a:rPr lang="en-US" altLang="en-US" sz="2000"/>
              <a:t> means this scalar is the same for all components:</a:t>
            </a:r>
          </a:p>
        </p:txBody>
      </p:sp>
      <p:grpSp>
        <p:nvGrpSpPr>
          <p:cNvPr id="9220" name="Group 4">
            <a:extLst>
              <a:ext uri="{FF2B5EF4-FFF2-40B4-BE49-F238E27FC236}">
                <a16:creationId xmlns:a16="http://schemas.microsoft.com/office/drawing/2014/main" id="{F1255980-6450-DB57-16E1-CD4F3CAF725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9250" name="Line 5">
              <a:extLst>
                <a:ext uri="{FF2B5EF4-FFF2-40B4-BE49-F238E27FC236}">
                  <a16:creationId xmlns:a16="http://schemas.microsoft.com/office/drawing/2014/main" id="{97F40EBD-1CE9-9C8C-D715-3539FC594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1" name="Line 6">
              <a:extLst>
                <a:ext uri="{FF2B5EF4-FFF2-40B4-BE49-F238E27FC236}">
                  <a16:creationId xmlns:a16="http://schemas.microsoft.com/office/drawing/2014/main" id="{C6A3A1A0-5655-8C8D-569D-8E3928711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2" name="Line 7">
              <a:extLst>
                <a:ext uri="{FF2B5EF4-FFF2-40B4-BE49-F238E27FC236}">
                  <a16:creationId xmlns:a16="http://schemas.microsoft.com/office/drawing/2014/main" id="{3788A845-B4D9-AC16-4657-704C6B3F7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3" name="Line 8">
              <a:extLst>
                <a:ext uri="{FF2B5EF4-FFF2-40B4-BE49-F238E27FC236}">
                  <a16:creationId xmlns:a16="http://schemas.microsoft.com/office/drawing/2014/main" id="{3E3B5AB4-A357-7A8B-0FF9-B6C1FF7E3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4" name="Line 9">
              <a:extLst>
                <a:ext uri="{FF2B5EF4-FFF2-40B4-BE49-F238E27FC236}">
                  <a16:creationId xmlns:a16="http://schemas.microsoft.com/office/drawing/2014/main" id="{B95C08AA-C7EB-BB72-0CD7-868C723B9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5" name="Line 10">
              <a:extLst>
                <a:ext uri="{FF2B5EF4-FFF2-40B4-BE49-F238E27FC236}">
                  <a16:creationId xmlns:a16="http://schemas.microsoft.com/office/drawing/2014/main" id="{58C0C3E2-C677-515C-639D-15B26C40A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6" name="Line 11">
              <a:extLst>
                <a:ext uri="{FF2B5EF4-FFF2-40B4-BE49-F238E27FC236}">
                  <a16:creationId xmlns:a16="http://schemas.microsoft.com/office/drawing/2014/main" id="{CBD988D5-B8CB-C8BC-C41A-F08C474D4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7" name="Line 12">
              <a:extLst>
                <a:ext uri="{FF2B5EF4-FFF2-40B4-BE49-F238E27FC236}">
                  <a16:creationId xmlns:a16="http://schemas.microsoft.com/office/drawing/2014/main" id="{8E91C793-AF51-D015-AB9D-60E99C099E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8" name="Line 13">
              <a:extLst>
                <a:ext uri="{FF2B5EF4-FFF2-40B4-BE49-F238E27FC236}">
                  <a16:creationId xmlns:a16="http://schemas.microsoft.com/office/drawing/2014/main" id="{D4AEB53C-8A42-E6B1-E5EC-5C36C21CE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59" name="Line 14">
              <a:extLst>
                <a:ext uri="{FF2B5EF4-FFF2-40B4-BE49-F238E27FC236}">
                  <a16:creationId xmlns:a16="http://schemas.microsoft.com/office/drawing/2014/main" id="{A7602779-9ACA-225E-3B6E-5274FE6F6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0" name="Line 15">
              <a:extLst>
                <a:ext uri="{FF2B5EF4-FFF2-40B4-BE49-F238E27FC236}">
                  <a16:creationId xmlns:a16="http://schemas.microsoft.com/office/drawing/2014/main" id="{DD8CD581-8BEE-1F43-9C7E-D6DC16E51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1" name="Line 16">
              <a:extLst>
                <a:ext uri="{FF2B5EF4-FFF2-40B4-BE49-F238E27FC236}">
                  <a16:creationId xmlns:a16="http://schemas.microsoft.com/office/drawing/2014/main" id="{C89274EC-1EC1-DEC5-A172-1E09741F6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2" name="Line 17">
              <a:extLst>
                <a:ext uri="{FF2B5EF4-FFF2-40B4-BE49-F238E27FC236}">
                  <a16:creationId xmlns:a16="http://schemas.microsoft.com/office/drawing/2014/main" id="{D8A92851-1F9C-F389-9FD3-0AC1219BEB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3" name="Line 18">
              <a:extLst>
                <a:ext uri="{FF2B5EF4-FFF2-40B4-BE49-F238E27FC236}">
                  <a16:creationId xmlns:a16="http://schemas.microsoft.com/office/drawing/2014/main" id="{4D944853-55D9-01E0-D3C5-A37ADA0AF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4" name="Line 19">
              <a:extLst>
                <a:ext uri="{FF2B5EF4-FFF2-40B4-BE49-F238E27FC236}">
                  <a16:creationId xmlns:a16="http://schemas.microsoft.com/office/drawing/2014/main" id="{93376F67-0CEF-0D4B-40E1-E14FB1E11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5" name="Line 20">
              <a:extLst>
                <a:ext uri="{FF2B5EF4-FFF2-40B4-BE49-F238E27FC236}">
                  <a16:creationId xmlns:a16="http://schemas.microsoft.com/office/drawing/2014/main" id="{AE1599C1-4737-B68F-87E7-849AF0C49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6" name="Line 21">
              <a:extLst>
                <a:ext uri="{FF2B5EF4-FFF2-40B4-BE49-F238E27FC236}">
                  <a16:creationId xmlns:a16="http://schemas.microsoft.com/office/drawing/2014/main" id="{B7A15467-F6B7-C3B0-68E4-2F2ECCB8E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67" name="Line 22">
              <a:extLst>
                <a:ext uri="{FF2B5EF4-FFF2-40B4-BE49-F238E27FC236}">
                  <a16:creationId xmlns:a16="http://schemas.microsoft.com/office/drawing/2014/main" id="{3B232550-510C-5621-B6BE-A4BC624D7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9221" name="Group 23">
            <a:extLst>
              <a:ext uri="{FF2B5EF4-FFF2-40B4-BE49-F238E27FC236}">
                <a16:creationId xmlns:a16="http://schemas.microsoft.com/office/drawing/2014/main" id="{EFB850F3-20AB-9AC6-599E-59B1EA346EC9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9247" name="Freeform 24" descr="Horizontal brick">
              <a:extLst>
                <a:ext uri="{FF2B5EF4-FFF2-40B4-BE49-F238E27FC236}">
                  <a16:creationId xmlns:a16="http://schemas.microsoft.com/office/drawing/2014/main" id="{869E27F7-4E48-9C09-7F9F-5E01416A8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8" name="Rectangle 25">
              <a:extLst>
                <a:ext uri="{FF2B5EF4-FFF2-40B4-BE49-F238E27FC236}">
                  <a16:creationId xmlns:a16="http://schemas.microsoft.com/office/drawing/2014/main" id="{32D68608-A0E0-B2A7-A406-2F85329BD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49" name="Freeform 26">
              <a:extLst>
                <a:ext uri="{FF2B5EF4-FFF2-40B4-BE49-F238E27FC236}">
                  <a16:creationId xmlns:a16="http://schemas.microsoft.com/office/drawing/2014/main" id="{0A082273-F2C5-9E91-E883-079C1CBE9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9222" name="Group 27">
            <a:extLst>
              <a:ext uri="{FF2B5EF4-FFF2-40B4-BE49-F238E27FC236}">
                <a16:creationId xmlns:a16="http://schemas.microsoft.com/office/drawing/2014/main" id="{F05EA6D6-8F6B-960D-C7BA-49C7BF7E128B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9229" name="Line 28">
              <a:extLst>
                <a:ext uri="{FF2B5EF4-FFF2-40B4-BE49-F238E27FC236}">
                  <a16:creationId xmlns:a16="http://schemas.microsoft.com/office/drawing/2014/main" id="{BBB9E43C-D30A-3983-3BE9-BF6425A1E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0" name="Line 29">
              <a:extLst>
                <a:ext uri="{FF2B5EF4-FFF2-40B4-BE49-F238E27FC236}">
                  <a16:creationId xmlns:a16="http://schemas.microsoft.com/office/drawing/2014/main" id="{96451FB9-22BF-C262-A63B-EF666C598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1" name="Line 30">
              <a:extLst>
                <a:ext uri="{FF2B5EF4-FFF2-40B4-BE49-F238E27FC236}">
                  <a16:creationId xmlns:a16="http://schemas.microsoft.com/office/drawing/2014/main" id="{16C5E03B-145C-FCFA-90DB-219771E13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2" name="Line 31">
              <a:extLst>
                <a:ext uri="{FF2B5EF4-FFF2-40B4-BE49-F238E27FC236}">
                  <a16:creationId xmlns:a16="http://schemas.microsoft.com/office/drawing/2014/main" id="{D474D2BD-FBE2-1FD4-38EC-26503344C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3" name="Line 32">
              <a:extLst>
                <a:ext uri="{FF2B5EF4-FFF2-40B4-BE49-F238E27FC236}">
                  <a16:creationId xmlns:a16="http://schemas.microsoft.com/office/drawing/2014/main" id="{BF593F75-BD5F-27E4-0EC8-7A43BB9D3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4" name="Line 33">
              <a:extLst>
                <a:ext uri="{FF2B5EF4-FFF2-40B4-BE49-F238E27FC236}">
                  <a16:creationId xmlns:a16="http://schemas.microsoft.com/office/drawing/2014/main" id="{9821489C-780B-2EF3-7D8A-7896F857ED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5" name="Line 34">
              <a:extLst>
                <a:ext uri="{FF2B5EF4-FFF2-40B4-BE49-F238E27FC236}">
                  <a16:creationId xmlns:a16="http://schemas.microsoft.com/office/drawing/2014/main" id="{A23BBC64-9E8F-86CA-BB7E-149974FDB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6" name="Line 35">
              <a:extLst>
                <a:ext uri="{FF2B5EF4-FFF2-40B4-BE49-F238E27FC236}">
                  <a16:creationId xmlns:a16="http://schemas.microsoft.com/office/drawing/2014/main" id="{7DBB9673-C1FB-D336-D5DB-C6D05875FD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7" name="Line 36">
              <a:extLst>
                <a:ext uri="{FF2B5EF4-FFF2-40B4-BE49-F238E27FC236}">
                  <a16:creationId xmlns:a16="http://schemas.microsoft.com/office/drawing/2014/main" id="{C2F2E147-69EA-4F7C-042C-66D50B8360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8" name="Line 37">
              <a:extLst>
                <a:ext uri="{FF2B5EF4-FFF2-40B4-BE49-F238E27FC236}">
                  <a16:creationId xmlns:a16="http://schemas.microsoft.com/office/drawing/2014/main" id="{FB04DC99-51F3-C85A-0D1D-6E7D931EE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39" name="Line 38">
              <a:extLst>
                <a:ext uri="{FF2B5EF4-FFF2-40B4-BE49-F238E27FC236}">
                  <a16:creationId xmlns:a16="http://schemas.microsoft.com/office/drawing/2014/main" id="{D54CEB5C-E832-A961-8095-F7F966DC4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0" name="Line 39">
              <a:extLst>
                <a:ext uri="{FF2B5EF4-FFF2-40B4-BE49-F238E27FC236}">
                  <a16:creationId xmlns:a16="http://schemas.microsoft.com/office/drawing/2014/main" id="{BCAC0EFF-D7A2-7384-A8C2-3C5F4A68F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1" name="Line 40">
              <a:extLst>
                <a:ext uri="{FF2B5EF4-FFF2-40B4-BE49-F238E27FC236}">
                  <a16:creationId xmlns:a16="http://schemas.microsoft.com/office/drawing/2014/main" id="{53DA72CE-26E8-9BB5-5B9F-7B5CFB6F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2" name="Line 41">
              <a:extLst>
                <a:ext uri="{FF2B5EF4-FFF2-40B4-BE49-F238E27FC236}">
                  <a16:creationId xmlns:a16="http://schemas.microsoft.com/office/drawing/2014/main" id="{9C00E28D-635F-45DD-B754-C31E8CC87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3" name="Line 42">
              <a:extLst>
                <a:ext uri="{FF2B5EF4-FFF2-40B4-BE49-F238E27FC236}">
                  <a16:creationId xmlns:a16="http://schemas.microsoft.com/office/drawing/2014/main" id="{945B8C3D-01CD-FE73-A256-E121080F6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4" name="Line 43">
              <a:extLst>
                <a:ext uri="{FF2B5EF4-FFF2-40B4-BE49-F238E27FC236}">
                  <a16:creationId xmlns:a16="http://schemas.microsoft.com/office/drawing/2014/main" id="{EA823F35-0D86-DB6A-F358-72F179F96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5" name="Line 44">
              <a:extLst>
                <a:ext uri="{FF2B5EF4-FFF2-40B4-BE49-F238E27FC236}">
                  <a16:creationId xmlns:a16="http://schemas.microsoft.com/office/drawing/2014/main" id="{1A6642B7-1A5F-4D1F-6EEF-514051903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46" name="Line 45">
              <a:extLst>
                <a:ext uri="{FF2B5EF4-FFF2-40B4-BE49-F238E27FC236}">
                  <a16:creationId xmlns:a16="http://schemas.microsoft.com/office/drawing/2014/main" id="{41022DC9-9C2D-0408-D872-5B73A29FE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9223" name="Group 46">
            <a:extLst>
              <a:ext uri="{FF2B5EF4-FFF2-40B4-BE49-F238E27FC236}">
                <a16:creationId xmlns:a16="http://schemas.microsoft.com/office/drawing/2014/main" id="{C5348AB7-361D-CD5A-4C4C-25E872A3AFF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9226" name="Freeform 47" descr="Horizontal brick">
              <a:extLst>
                <a:ext uri="{FF2B5EF4-FFF2-40B4-BE49-F238E27FC236}">
                  <a16:creationId xmlns:a16="http://schemas.microsoft.com/office/drawing/2014/main" id="{A3F8F6CF-3929-5F56-97BB-F91B7A30C4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9227" name="Rectangle 48">
              <a:extLst>
                <a:ext uri="{FF2B5EF4-FFF2-40B4-BE49-F238E27FC236}">
                  <a16:creationId xmlns:a16="http://schemas.microsoft.com/office/drawing/2014/main" id="{285476AE-9D8F-D0BE-C0D0-63D7A77887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28" name="Freeform 49">
              <a:extLst>
                <a:ext uri="{FF2B5EF4-FFF2-40B4-BE49-F238E27FC236}">
                  <a16:creationId xmlns:a16="http://schemas.microsoft.com/office/drawing/2014/main" id="{2C964EAD-1B39-6B37-CCD0-FEB14A6F60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9224" name="AutoShape 50">
            <a:extLst>
              <a:ext uri="{FF2B5EF4-FFF2-40B4-BE49-F238E27FC236}">
                <a16:creationId xmlns:a16="http://schemas.microsoft.com/office/drawing/2014/main" id="{E037987B-FDB1-15F7-07C8-29123FB7C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51">
            <a:extLst>
              <a:ext uri="{FF2B5EF4-FFF2-40B4-BE49-F238E27FC236}">
                <a16:creationId xmlns:a16="http://schemas.microsoft.com/office/drawing/2014/main" id="{15F56175-52E6-635F-CAB8-E24B88300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324D25C-72C7-C43F-42B9-9864F97FF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i="1">
                <a:solidFill>
                  <a:srgbClr val="CC3300"/>
                </a:solidFill>
              </a:rPr>
              <a:t>Non-uniform scaling</a:t>
            </a:r>
            <a:r>
              <a:rPr lang="en-US" alt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50F618B-5752-6DE4-B01E-36AEEA350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grpSp>
        <p:nvGrpSpPr>
          <p:cNvPr id="11268" name="Group 4">
            <a:extLst>
              <a:ext uri="{FF2B5EF4-FFF2-40B4-BE49-F238E27FC236}">
                <a16:creationId xmlns:a16="http://schemas.microsoft.com/office/drawing/2014/main" id="{3D554263-66B1-ABD8-1333-DD8B94A6760C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11269" name="Group 5">
              <a:extLst>
                <a:ext uri="{FF2B5EF4-FFF2-40B4-BE49-F238E27FC236}">
                  <a16:creationId xmlns:a16="http://schemas.microsoft.com/office/drawing/2014/main" id="{705DA8EC-8E9A-7981-D46A-E1B840916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11299" name="Line 6">
                <a:extLst>
                  <a:ext uri="{FF2B5EF4-FFF2-40B4-BE49-F238E27FC236}">
                    <a16:creationId xmlns:a16="http://schemas.microsoft.com/office/drawing/2014/main" id="{0FD136F6-D4E1-9ADB-4D62-66B7984BC9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0" name="Line 7">
                <a:extLst>
                  <a:ext uri="{FF2B5EF4-FFF2-40B4-BE49-F238E27FC236}">
                    <a16:creationId xmlns:a16="http://schemas.microsoft.com/office/drawing/2014/main" id="{F183AB81-207B-3A29-EDCF-208B708A9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1" name="Line 8">
                <a:extLst>
                  <a:ext uri="{FF2B5EF4-FFF2-40B4-BE49-F238E27FC236}">
                    <a16:creationId xmlns:a16="http://schemas.microsoft.com/office/drawing/2014/main" id="{89392BA8-CF95-9A8D-0795-A3602670B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2" name="Line 9">
                <a:extLst>
                  <a:ext uri="{FF2B5EF4-FFF2-40B4-BE49-F238E27FC236}">
                    <a16:creationId xmlns:a16="http://schemas.microsoft.com/office/drawing/2014/main" id="{AC3A5C51-C9A9-911C-AD4E-277C0ECDE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3" name="Line 10">
                <a:extLst>
                  <a:ext uri="{FF2B5EF4-FFF2-40B4-BE49-F238E27FC236}">
                    <a16:creationId xmlns:a16="http://schemas.microsoft.com/office/drawing/2014/main" id="{CCCA0CB7-6CFA-3517-B067-0687FD39A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4" name="Line 11">
                <a:extLst>
                  <a:ext uri="{FF2B5EF4-FFF2-40B4-BE49-F238E27FC236}">
                    <a16:creationId xmlns:a16="http://schemas.microsoft.com/office/drawing/2014/main" id="{0E27ED49-6732-99C8-D618-9525C0087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5" name="Line 12">
                <a:extLst>
                  <a:ext uri="{FF2B5EF4-FFF2-40B4-BE49-F238E27FC236}">
                    <a16:creationId xmlns:a16="http://schemas.microsoft.com/office/drawing/2014/main" id="{7C66C93E-318C-5D2B-F0F0-79A96EE0F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6" name="Line 13">
                <a:extLst>
                  <a:ext uri="{FF2B5EF4-FFF2-40B4-BE49-F238E27FC236}">
                    <a16:creationId xmlns:a16="http://schemas.microsoft.com/office/drawing/2014/main" id="{EA097043-9EB8-BC04-6B59-D4CCF28C0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7" name="Line 14">
                <a:extLst>
                  <a:ext uri="{FF2B5EF4-FFF2-40B4-BE49-F238E27FC236}">
                    <a16:creationId xmlns:a16="http://schemas.microsoft.com/office/drawing/2014/main" id="{F7EF61E8-CFA9-E483-76C3-ABEB73CC6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8" name="Line 15">
                <a:extLst>
                  <a:ext uri="{FF2B5EF4-FFF2-40B4-BE49-F238E27FC236}">
                    <a16:creationId xmlns:a16="http://schemas.microsoft.com/office/drawing/2014/main" id="{F0997824-5199-007F-AB11-28B772952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09" name="Line 16">
                <a:extLst>
                  <a:ext uri="{FF2B5EF4-FFF2-40B4-BE49-F238E27FC236}">
                    <a16:creationId xmlns:a16="http://schemas.microsoft.com/office/drawing/2014/main" id="{8EBC9E88-B123-7FA2-7C50-54192867A4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0" name="Line 17">
                <a:extLst>
                  <a:ext uri="{FF2B5EF4-FFF2-40B4-BE49-F238E27FC236}">
                    <a16:creationId xmlns:a16="http://schemas.microsoft.com/office/drawing/2014/main" id="{6F1BC258-4032-88DA-D4DC-002CBC153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1" name="Line 18">
                <a:extLst>
                  <a:ext uri="{FF2B5EF4-FFF2-40B4-BE49-F238E27FC236}">
                    <a16:creationId xmlns:a16="http://schemas.microsoft.com/office/drawing/2014/main" id="{9F36820B-5E5C-7576-698C-575AFDB92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2" name="Line 19">
                <a:extLst>
                  <a:ext uri="{FF2B5EF4-FFF2-40B4-BE49-F238E27FC236}">
                    <a16:creationId xmlns:a16="http://schemas.microsoft.com/office/drawing/2014/main" id="{DACA5BBE-90B4-3EEA-0F05-2956E1D2A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3" name="Line 20">
                <a:extLst>
                  <a:ext uri="{FF2B5EF4-FFF2-40B4-BE49-F238E27FC236}">
                    <a16:creationId xmlns:a16="http://schemas.microsoft.com/office/drawing/2014/main" id="{C8C9C953-1FE3-CE46-4C63-F90B6B330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4" name="Line 21">
                <a:extLst>
                  <a:ext uri="{FF2B5EF4-FFF2-40B4-BE49-F238E27FC236}">
                    <a16:creationId xmlns:a16="http://schemas.microsoft.com/office/drawing/2014/main" id="{DC23A174-DEAF-4109-2286-688B9623A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5" name="Line 22">
                <a:extLst>
                  <a:ext uri="{FF2B5EF4-FFF2-40B4-BE49-F238E27FC236}">
                    <a16:creationId xmlns:a16="http://schemas.microsoft.com/office/drawing/2014/main" id="{5CA983E2-33F7-4EAA-11AC-3786FCDE5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316" name="Line 23">
                <a:extLst>
                  <a:ext uri="{FF2B5EF4-FFF2-40B4-BE49-F238E27FC236}">
                    <a16:creationId xmlns:a16="http://schemas.microsoft.com/office/drawing/2014/main" id="{EDCA3B9C-BAA4-3637-AD02-385A96E72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grpSp>
          <p:nvGrpSpPr>
            <p:cNvPr id="11270" name="Group 24">
              <a:extLst>
                <a:ext uri="{FF2B5EF4-FFF2-40B4-BE49-F238E27FC236}">
                  <a16:creationId xmlns:a16="http://schemas.microsoft.com/office/drawing/2014/main" id="{5E580D30-8D44-F64F-C890-BCC1345723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11296" name="Freeform 25" descr="Horizontal brick">
                <a:extLst>
                  <a:ext uri="{FF2B5EF4-FFF2-40B4-BE49-F238E27FC236}">
                    <a16:creationId xmlns:a16="http://schemas.microsoft.com/office/drawing/2014/main" id="{7845CA78-7C6F-0076-7FE4-E5E776741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7" name="Rectangle 26">
                <a:extLst>
                  <a:ext uri="{FF2B5EF4-FFF2-40B4-BE49-F238E27FC236}">
                    <a16:creationId xmlns:a16="http://schemas.microsoft.com/office/drawing/2014/main" id="{CD601D07-1F6E-D533-1DA9-05DEA0064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298" name="Freeform 27">
                <a:extLst>
                  <a:ext uri="{FF2B5EF4-FFF2-40B4-BE49-F238E27FC236}">
                    <a16:creationId xmlns:a16="http://schemas.microsoft.com/office/drawing/2014/main" id="{F0A6B556-64C1-DC5A-19EE-2135CC059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grpSp>
          <p:nvGrpSpPr>
            <p:cNvPr id="11271" name="Group 28">
              <a:extLst>
                <a:ext uri="{FF2B5EF4-FFF2-40B4-BE49-F238E27FC236}">
                  <a16:creationId xmlns:a16="http://schemas.microsoft.com/office/drawing/2014/main" id="{A99535FF-501A-0554-457A-8C16858F0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11278" name="Line 29">
                <a:extLst>
                  <a:ext uri="{FF2B5EF4-FFF2-40B4-BE49-F238E27FC236}">
                    <a16:creationId xmlns:a16="http://schemas.microsoft.com/office/drawing/2014/main" id="{9F46B11D-C048-79E3-58CC-A4458CFAD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79" name="Line 30">
                <a:extLst>
                  <a:ext uri="{FF2B5EF4-FFF2-40B4-BE49-F238E27FC236}">
                    <a16:creationId xmlns:a16="http://schemas.microsoft.com/office/drawing/2014/main" id="{0B7BBB03-5B71-652A-93A8-6886394DB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0" name="Line 31">
                <a:extLst>
                  <a:ext uri="{FF2B5EF4-FFF2-40B4-BE49-F238E27FC236}">
                    <a16:creationId xmlns:a16="http://schemas.microsoft.com/office/drawing/2014/main" id="{398BE5BC-48F2-7DC7-EE22-2F65F5733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1" name="Line 32">
                <a:extLst>
                  <a:ext uri="{FF2B5EF4-FFF2-40B4-BE49-F238E27FC236}">
                    <a16:creationId xmlns:a16="http://schemas.microsoft.com/office/drawing/2014/main" id="{F88A61CE-D3DE-F0BB-9167-2B2ED575D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2" name="Line 33">
                <a:extLst>
                  <a:ext uri="{FF2B5EF4-FFF2-40B4-BE49-F238E27FC236}">
                    <a16:creationId xmlns:a16="http://schemas.microsoft.com/office/drawing/2014/main" id="{EF854025-ACEF-573F-4FBB-56C868DBF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3" name="Line 34">
                <a:extLst>
                  <a:ext uri="{FF2B5EF4-FFF2-40B4-BE49-F238E27FC236}">
                    <a16:creationId xmlns:a16="http://schemas.microsoft.com/office/drawing/2014/main" id="{0CE5E499-C3EE-29A4-E2A8-0F038BCCE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4" name="Line 35">
                <a:extLst>
                  <a:ext uri="{FF2B5EF4-FFF2-40B4-BE49-F238E27FC236}">
                    <a16:creationId xmlns:a16="http://schemas.microsoft.com/office/drawing/2014/main" id="{7C5F6A69-4B76-A05D-2AB1-9C7BBF9D5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5" name="Line 36">
                <a:extLst>
                  <a:ext uri="{FF2B5EF4-FFF2-40B4-BE49-F238E27FC236}">
                    <a16:creationId xmlns:a16="http://schemas.microsoft.com/office/drawing/2014/main" id="{FB4C93A3-F9C9-A7AF-29DF-28DCC3EC8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6" name="Line 37">
                <a:extLst>
                  <a:ext uri="{FF2B5EF4-FFF2-40B4-BE49-F238E27FC236}">
                    <a16:creationId xmlns:a16="http://schemas.microsoft.com/office/drawing/2014/main" id="{0A04CA5B-046D-D9A7-D158-C9380A7E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7" name="Line 38">
                <a:extLst>
                  <a:ext uri="{FF2B5EF4-FFF2-40B4-BE49-F238E27FC236}">
                    <a16:creationId xmlns:a16="http://schemas.microsoft.com/office/drawing/2014/main" id="{B459AE99-A301-4DBD-2114-664198443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8" name="Line 39">
                <a:extLst>
                  <a:ext uri="{FF2B5EF4-FFF2-40B4-BE49-F238E27FC236}">
                    <a16:creationId xmlns:a16="http://schemas.microsoft.com/office/drawing/2014/main" id="{90BF38EE-FC67-A435-669E-44B372026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89" name="Line 40">
                <a:extLst>
                  <a:ext uri="{FF2B5EF4-FFF2-40B4-BE49-F238E27FC236}">
                    <a16:creationId xmlns:a16="http://schemas.microsoft.com/office/drawing/2014/main" id="{30BFA3FD-E8CE-CBE1-5964-178BEEB70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0" name="Line 41">
                <a:extLst>
                  <a:ext uri="{FF2B5EF4-FFF2-40B4-BE49-F238E27FC236}">
                    <a16:creationId xmlns:a16="http://schemas.microsoft.com/office/drawing/2014/main" id="{F9E68B6E-CE27-E1CA-6014-0F1F07528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1" name="Line 42">
                <a:extLst>
                  <a:ext uri="{FF2B5EF4-FFF2-40B4-BE49-F238E27FC236}">
                    <a16:creationId xmlns:a16="http://schemas.microsoft.com/office/drawing/2014/main" id="{41F6144E-B1BA-2FEB-5316-71AF9AEA8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2" name="Line 43">
                <a:extLst>
                  <a:ext uri="{FF2B5EF4-FFF2-40B4-BE49-F238E27FC236}">
                    <a16:creationId xmlns:a16="http://schemas.microsoft.com/office/drawing/2014/main" id="{77601258-7D7B-B346-44F6-E92DB7B54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3" name="Line 44">
                <a:extLst>
                  <a:ext uri="{FF2B5EF4-FFF2-40B4-BE49-F238E27FC236}">
                    <a16:creationId xmlns:a16="http://schemas.microsoft.com/office/drawing/2014/main" id="{01095DA3-2F26-ADA6-2859-9D5FCC895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4" name="Line 45">
                <a:extLst>
                  <a:ext uri="{FF2B5EF4-FFF2-40B4-BE49-F238E27FC236}">
                    <a16:creationId xmlns:a16="http://schemas.microsoft.com/office/drawing/2014/main" id="{0A0B3BAA-6427-D2CE-9863-291CAD16B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95" name="Line 46">
                <a:extLst>
                  <a:ext uri="{FF2B5EF4-FFF2-40B4-BE49-F238E27FC236}">
                    <a16:creationId xmlns:a16="http://schemas.microsoft.com/office/drawing/2014/main" id="{229E680C-A09B-901F-F102-3356420C2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grpSp>
          <p:nvGrpSpPr>
            <p:cNvPr id="11272" name="Group 47">
              <a:extLst>
                <a:ext uri="{FF2B5EF4-FFF2-40B4-BE49-F238E27FC236}">
                  <a16:creationId xmlns:a16="http://schemas.microsoft.com/office/drawing/2014/main" id="{A20C2F4C-C5F8-5819-C2AF-FBFFE7334D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11275" name="Freeform 48" descr="Horizontal brick">
                <a:extLst>
                  <a:ext uri="{FF2B5EF4-FFF2-40B4-BE49-F238E27FC236}">
                    <a16:creationId xmlns:a16="http://schemas.microsoft.com/office/drawing/2014/main" id="{4E65B9F0-4E51-F45B-E693-AE7390DE1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11276" name="Rectangle 49">
                <a:extLst>
                  <a:ext uri="{FF2B5EF4-FFF2-40B4-BE49-F238E27FC236}">
                    <a16:creationId xmlns:a16="http://schemas.microsoft.com/office/drawing/2014/main" id="{8A51D23A-9269-80EB-A9B0-C26B0B50A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277" name="Freeform 50">
                <a:extLst>
                  <a:ext uri="{FF2B5EF4-FFF2-40B4-BE49-F238E27FC236}">
                    <a16:creationId xmlns:a16="http://schemas.microsoft.com/office/drawing/2014/main" id="{8C3D9252-FECA-758A-10AE-74CEE1EE3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sp>
          <p:nvSpPr>
            <p:cNvPr id="11273" name="AutoShape 51">
              <a:extLst>
                <a:ext uri="{FF2B5EF4-FFF2-40B4-BE49-F238E27FC236}">
                  <a16:creationId xmlns:a16="http://schemas.microsoft.com/office/drawing/2014/main" id="{8186544D-8281-9598-AD96-FA9A9F404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i="1">
                <a:solidFill>
                  <a:srgbClr val="FFFF00"/>
                </a:solidFill>
              </a:endParaRPr>
            </a:p>
          </p:txBody>
        </p:sp>
        <p:sp>
          <p:nvSpPr>
            <p:cNvPr id="11274" name="Text Box 52">
              <a:extLst>
                <a:ext uri="{FF2B5EF4-FFF2-40B4-BE49-F238E27FC236}">
                  <a16:creationId xmlns:a16="http://schemas.microsoft.com/office/drawing/2014/main" id="{7DC4851A-B80E-0949-F7BF-18CD1098B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  <a:sym typeface="Symbol" pitchFamily="2" charset="2"/>
                </a:rPr>
                <a:t>X  </a:t>
              </a:r>
              <a:r>
                <a:rPr lang="en-US" altLang="en-US">
                  <a:latin typeface="Times New Roman" panose="02020603050405020304" pitchFamily="18" charset="0"/>
                </a:rPr>
                <a:t>2,</a:t>
              </a:r>
              <a:br>
                <a:rPr lang="en-US" altLang="en-US">
                  <a:latin typeface="Times New Roman" panose="02020603050405020304" pitchFamily="18" charset="0"/>
                </a:rPr>
              </a:br>
              <a:r>
                <a:rPr lang="en-US" altLang="en-US">
                  <a:latin typeface="Times New Roman" panose="02020603050405020304" pitchFamily="18" charset="0"/>
                </a:rPr>
                <a:t>Y </a:t>
              </a:r>
              <a:r>
                <a:rPr lang="en-US" altLang="en-US">
                  <a:latin typeface="Times New Roman" panose="02020603050405020304" pitchFamily="18" charset="0"/>
                  <a:sym typeface="Symbol" pitchFamily="2" charset="2"/>
                </a:rPr>
                <a:t></a:t>
              </a:r>
              <a:r>
                <a:rPr lang="en-US" altLang="en-US">
                  <a:latin typeface="Times New Roman" panose="02020603050405020304" pitchFamily="18" charset="0"/>
                </a:rPr>
                <a:t> 0.5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19A1261-3CBA-49DB-CC17-D57CA2BDF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Scaling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4D70B8B-7AA4-83BE-C55F-44274C629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altLang="en-US"/>
              <a:t>Scaling operation: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Or, in matrix form:</a:t>
            </a:r>
          </a:p>
        </p:txBody>
      </p:sp>
      <p:graphicFrame>
        <p:nvGraphicFramePr>
          <p:cNvPr id="12292" name="Object 4">
            <a:extLst>
              <a:ext uri="{FF2B5EF4-FFF2-40B4-BE49-F238E27FC236}">
                <a16:creationId xmlns:a16="http://schemas.microsoft.com/office/drawing/2014/main" id="{14DE43E9-94C0-9872-39BB-6CFD25EE67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300" imgH="850900" progId="Equation.3">
                  <p:embed/>
                </p:oleObj>
              </mc:Choice>
              <mc:Fallback>
                <p:oleObj name="Equation" r:id="rId2" imgW="876300" imgH="850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>
            <a:extLst>
              <a:ext uri="{FF2B5EF4-FFF2-40B4-BE49-F238E27FC236}">
                <a16:creationId xmlns:a16="http://schemas.microsoft.com/office/drawing/2014/main" id="{2B78A589-0087-6BB0-D502-44E1255381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158700" imgH="10820400" progId="Equation.3">
                  <p:embed/>
                </p:oleObj>
              </mc:Choice>
              <mc:Fallback>
                <p:oleObj name="Equation" r:id="rId4" imgW="25158700" imgH="1082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>
            <a:extLst>
              <a:ext uri="{FF2B5EF4-FFF2-40B4-BE49-F238E27FC236}">
                <a16:creationId xmlns:a16="http://schemas.microsoft.com/office/drawing/2014/main" id="{21318E50-0F11-D100-B527-7C965C7278FF}"/>
              </a:ext>
            </a:extLst>
          </p:cNvPr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31" name="Text Box 7">
            <a:extLst>
              <a:ext uri="{FF2B5EF4-FFF2-40B4-BE49-F238E27FC236}">
                <a16:creationId xmlns:a16="http://schemas.microsoft.com/office/drawing/2014/main" id="{CF58D88E-2049-4A41-0EEA-595110107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i="1"/>
              <a:t>scaling matrix S</a:t>
            </a:r>
            <a:endParaRPr lang="en-US" altLang="en-US"/>
          </a:p>
        </p:txBody>
      </p:sp>
      <p:sp>
        <p:nvSpPr>
          <p:cNvPr id="717832" name="Text Box 8">
            <a:extLst>
              <a:ext uri="{FF2B5EF4-FFF2-40B4-BE49-F238E27FC236}">
                <a16:creationId xmlns:a16="http://schemas.microsoft.com/office/drawing/2014/main" id="{B6DC1B4C-D641-2219-DD3F-62FD94F19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288088"/>
            <a:ext cx="297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What’s inverse of 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0" grpId="0" animBg="1"/>
      <p:bldP spid="717831" grpId="0"/>
      <p:bldP spid="7178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C2976AE-30BB-FB82-DA15-C614274FD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2D73E456-E259-0C20-C721-7C4A792FD31E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13317" name="Oval 4">
              <a:extLst>
                <a:ext uri="{FF2B5EF4-FFF2-40B4-BE49-F238E27FC236}">
                  <a16:creationId xmlns:a16="http://schemas.microsoft.com/office/drawing/2014/main" id="{F2423596-4794-23DE-A2C6-69DE26D32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318" name="Line 5">
              <a:extLst>
                <a:ext uri="{FF2B5EF4-FFF2-40B4-BE49-F238E27FC236}">
                  <a16:creationId xmlns:a16="http://schemas.microsoft.com/office/drawing/2014/main" id="{1C067478-965F-DD2B-5289-28012ACCA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3319" name="Line 6">
              <a:extLst>
                <a:ext uri="{FF2B5EF4-FFF2-40B4-BE49-F238E27FC236}">
                  <a16:creationId xmlns:a16="http://schemas.microsoft.com/office/drawing/2014/main" id="{8FE53BCA-B8A5-985F-8963-077EFEA407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3320" name="Oval 7">
              <a:extLst>
                <a:ext uri="{FF2B5EF4-FFF2-40B4-BE49-F238E27FC236}">
                  <a16:creationId xmlns:a16="http://schemas.microsoft.com/office/drawing/2014/main" id="{3A2065EA-19C3-40F7-53A7-69066431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321" name="Line 8">
              <a:extLst>
                <a:ext uri="{FF2B5EF4-FFF2-40B4-BE49-F238E27FC236}">
                  <a16:creationId xmlns:a16="http://schemas.microsoft.com/office/drawing/2014/main" id="{5932161B-C745-DA8B-5E98-A1452124A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3322" name="Line 9">
              <a:extLst>
                <a:ext uri="{FF2B5EF4-FFF2-40B4-BE49-F238E27FC236}">
                  <a16:creationId xmlns:a16="http://schemas.microsoft.com/office/drawing/2014/main" id="{64D9EDAF-5E2E-0525-32BC-05764B28DD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3323" name="Text Box 10">
              <a:extLst>
                <a:ext uri="{FF2B5EF4-FFF2-40B4-BE49-F238E27FC236}">
                  <a16:creationId xmlns:a16="http://schemas.microsoft.com/office/drawing/2014/main" id="{CF1B0B5D-B9F7-828E-22D0-5C698EB64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3324" name="Text Box 11">
              <a:extLst>
                <a:ext uri="{FF2B5EF4-FFF2-40B4-BE49-F238E27FC236}">
                  <a16:creationId xmlns:a16="http://schemas.microsoft.com/office/drawing/2014/main" id="{65802EDE-323D-000F-B063-43E217F8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3325" name="Text Box 12">
              <a:extLst>
                <a:ext uri="{FF2B5EF4-FFF2-40B4-BE49-F238E27FC236}">
                  <a16:creationId xmlns:a16="http://schemas.microsoft.com/office/drawing/2014/main" id="{6BC7AB6C-C13A-A305-5807-B007A1806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718861" name="Text Box 13">
            <a:extLst>
              <a:ext uri="{FF2B5EF4-FFF2-40B4-BE49-F238E27FC236}">
                <a16:creationId xmlns:a16="http://schemas.microsoft.com/office/drawing/2014/main" id="{D2164557-59B4-BD67-AD91-24324233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</a:rPr>
              <a:t>x’ = x </a:t>
            </a:r>
            <a:r>
              <a:rPr lang="en-US" altLang="en-US" sz="3600" b="1">
                <a:latin typeface="Times New Roman" panose="02020603050405020304" pitchFamily="18" charset="0"/>
              </a:rPr>
              <a:t>cos</a:t>
            </a:r>
            <a:r>
              <a:rPr lang="en-US" altLang="en-US" sz="3600">
                <a:latin typeface="Times New Roman" panose="02020603050405020304" pitchFamily="18" charset="0"/>
              </a:rPr>
              <a:t>(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) - y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y’ = x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 + y </a:t>
            </a:r>
            <a:r>
              <a:rPr lang="en-US" altLang="en-US" sz="3600" b="1">
                <a:latin typeface="Times New Roman" panose="02020603050405020304" pitchFamily="18" charset="0"/>
                <a:sym typeface="Symbol" pitchFamily="2" charset="2"/>
              </a:rPr>
              <a:t>cos</a:t>
            </a:r>
            <a:r>
              <a:rPr lang="en-US" altLang="en-US" sz="3600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6FFFF9E-EC82-3A9C-153C-EA2066141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9B4FCB33-9EE3-BB7E-A2B6-453CC435F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498600"/>
            <a:ext cx="22907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sym typeface="Symbol" pitchFamily="2" charset="2"/>
            </a:endParaRP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F0DAA1D0-5093-4C77-B404-021A93562AFA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4342" name="Oval 5">
              <a:extLst>
                <a:ext uri="{FF2B5EF4-FFF2-40B4-BE49-F238E27FC236}">
                  <a16:creationId xmlns:a16="http://schemas.microsoft.com/office/drawing/2014/main" id="{23C5E2FB-3B96-FD6C-93D8-C22F85F09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343" name="Line 6">
              <a:extLst>
                <a:ext uri="{FF2B5EF4-FFF2-40B4-BE49-F238E27FC236}">
                  <a16:creationId xmlns:a16="http://schemas.microsoft.com/office/drawing/2014/main" id="{117B0BE3-4CFF-CA67-1120-7192D5F4F1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4344" name="Line 7">
              <a:extLst>
                <a:ext uri="{FF2B5EF4-FFF2-40B4-BE49-F238E27FC236}">
                  <a16:creationId xmlns:a16="http://schemas.microsoft.com/office/drawing/2014/main" id="{B573A18F-F954-74B5-FFF8-C8F977173C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4345" name="Oval 8">
              <a:extLst>
                <a:ext uri="{FF2B5EF4-FFF2-40B4-BE49-F238E27FC236}">
                  <a16:creationId xmlns:a16="http://schemas.microsoft.com/office/drawing/2014/main" id="{D657909C-FDE1-8027-FE6E-E21501FAD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346" name="Line 9">
              <a:extLst>
                <a:ext uri="{FF2B5EF4-FFF2-40B4-BE49-F238E27FC236}">
                  <a16:creationId xmlns:a16="http://schemas.microsoft.com/office/drawing/2014/main" id="{27E0A360-00DC-9683-CEE5-4F953E35B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4347" name="Line 10">
              <a:extLst>
                <a:ext uri="{FF2B5EF4-FFF2-40B4-BE49-F238E27FC236}">
                  <a16:creationId xmlns:a16="http://schemas.microsoft.com/office/drawing/2014/main" id="{A393AB5E-AF68-023D-85BA-B2D09F98BA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4348" name="Text Box 11">
              <a:extLst>
                <a:ext uri="{FF2B5EF4-FFF2-40B4-BE49-F238E27FC236}">
                  <a16:creationId xmlns:a16="http://schemas.microsoft.com/office/drawing/2014/main" id="{70867ED7-2D66-08D7-633C-F0E6344EF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4349" name="Text Box 12">
              <a:extLst>
                <a:ext uri="{FF2B5EF4-FFF2-40B4-BE49-F238E27FC236}">
                  <a16:creationId xmlns:a16="http://schemas.microsoft.com/office/drawing/2014/main" id="{FDE3B4A8-ADA1-EFF9-3DA8-1B5BE59F0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4350" name="Text Box 13">
              <a:extLst>
                <a:ext uri="{FF2B5EF4-FFF2-40B4-BE49-F238E27FC236}">
                  <a16:creationId xmlns:a16="http://schemas.microsoft.com/office/drawing/2014/main" id="{F6376709-DE0F-5C50-3BF3-D8EAB97A2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4341" name="Rectangle 14">
            <a:extLst>
              <a:ext uri="{FF2B5EF4-FFF2-40B4-BE49-F238E27FC236}">
                <a16:creationId xmlns:a16="http://schemas.microsoft.com/office/drawing/2014/main" id="{2569006A-9C90-7093-CD63-7DB51015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0A3E1DC-8623-B1B5-DB74-D18421198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43D7980E-7087-63C6-4802-506C9758E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498600"/>
            <a:ext cx="45862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x = r cos 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y = r sin 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x’ = r cos 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 + 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y’ = r sin 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 + 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CC3300"/>
                </a:solidFill>
                <a:latin typeface="Times New Roman" panose="02020603050405020304" pitchFamily="18" charset="0"/>
              </a:rPr>
              <a:t>Trig Identity…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x’ = r cos(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 cos(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 – r sin(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 sin(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y’ = r sin(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 cos(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 + r cos(</a:t>
            </a:r>
            <a:r>
              <a:rPr lang="en-US" altLang="en-US" dirty="0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 dirty="0">
                <a:latin typeface="Times New Roman" panose="02020603050405020304" pitchFamily="18" charset="0"/>
              </a:rPr>
              <a:t>) sin(</a:t>
            </a:r>
            <a:r>
              <a:rPr lang="en-US" altLang="en-US" dirty="0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dirty="0">
              <a:latin typeface="Times New Roman" panose="02020603050405020304" pitchFamily="18" charset="0"/>
              <a:sym typeface="Symbol" pitchFamily="2" charset="2"/>
            </a:endParaRPr>
          </a:p>
          <a:p>
            <a:pPr>
              <a:spcBef>
                <a:spcPct val="0"/>
              </a:spcBef>
            </a:pPr>
            <a:endParaRPr lang="en-US" altLang="en-US" dirty="0">
              <a:latin typeface="Times New Roman" panose="02020603050405020304" pitchFamily="18" charset="0"/>
              <a:sym typeface="Symbol" pitchFamily="2" charset="2"/>
            </a:endParaRPr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07AF114C-DC3D-0BC6-F630-69D412C4F939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5367" name="Oval 5">
              <a:extLst>
                <a:ext uri="{FF2B5EF4-FFF2-40B4-BE49-F238E27FC236}">
                  <a16:creationId xmlns:a16="http://schemas.microsoft.com/office/drawing/2014/main" id="{D469DCD5-A239-A6EC-B1C1-B33DB7576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368" name="Line 6">
              <a:extLst>
                <a:ext uri="{FF2B5EF4-FFF2-40B4-BE49-F238E27FC236}">
                  <a16:creationId xmlns:a16="http://schemas.microsoft.com/office/drawing/2014/main" id="{98FF4212-2E4D-8B9E-AC96-FEA0A4E74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5369" name="Line 7">
              <a:extLst>
                <a:ext uri="{FF2B5EF4-FFF2-40B4-BE49-F238E27FC236}">
                  <a16:creationId xmlns:a16="http://schemas.microsoft.com/office/drawing/2014/main" id="{5D64D5AA-96E2-B7FB-B0DE-121B9EC8B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5370" name="Oval 8">
              <a:extLst>
                <a:ext uri="{FF2B5EF4-FFF2-40B4-BE49-F238E27FC236}">
                  <a16:creationId xmlns:a16="http://schemas.microsoft.com/office/drawing/2014/main" id="{C9439C79-37C1-0587-05AF-C06E478B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371" name="Line 9">
              <a:extLst>
                <a:ext uri="{FF2B5EF4-FFF2-40B4-BE49-F238E27FC236}">
                  <a16:creationId xmlns:a16="http://schemas.microsoft.com/office/drawing/2014/main" id="{81D1ABED-D879-D952-BBB9-6267179E9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5372" name="Line 10">
              <a:extLst>
                <a:ext uri="{FF2B5EF4-FFF2-40B4-BE49-F238E27FC236}">
                  <a16:creationId xmlns:a16="http://schemas.microsoft.com/office/drawing/2014/main" id="{2A8A8D3B-23D4-0D49-CA3F-2A062869CA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5373" name="Text Box 11">
              <a:extLst>
                <a:ext uri="{FF2B5EF4-FFF2-40B4-BE49-F238E27FC236}">
                  <a16:creationId xmlns:a16="http://schemas.microsoft.com/office/drawing/2014/main" id="{92F11D07-A6BB-2057-C3B7-CAF03F7CA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5374" name="Text Box 12">
              <a:extLst>
                <a:ext uri="{FF2B5EF4-FFF2-40B4-BE49-F238E27FC236}">
                  <a16:creationId xmlns:a16="http://schemas.microsoft.com/office/drawing/2014/main" id="{169A1018-2BB7-A303-533F-37DA1596F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5375" name="Text Box 13">
              <a:extLst>
                <a:ext uri="{FF2B5EF4-FFF2-40B4-BE49-F238E27FC236}">
                  <a16:creationId xmlns:a16="http://schemas.microsoft.com/office/drawing/2014/main" id="{3B5ED5C1-CA29-BCF3-E24F-D03F7B665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5365" name="Rectangle 14">
            <a:extLst>
              <a:ext uri="{FF2B5EF4-FFF2-40B4-BE49-F238E27FC236}">
                <a16:creationId xmlns:a16="http://schemas.microsoft.com/office/drawing/2014/main" id="{E8609ABD-40CB-F8D0-DA0C-43B550CF0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  <p:sp>
        <p:nvSpPr>
          <p:cNvPr id="15366" name="Freeform 15">
            <a:extLst>
              <a:ext uri="{FF2B5EF4-FFF2-40B4-BE49-F238E27FC236}">
                <a16:creationId xmlns:a16="http://schemas.microsoft.com/office/drawing/2014/main" id="{94503DD6-375B-C3DB-85D7-6B778737E628}"/>
              </a:ext>
            </a:extLst>
          </p:cNvPr>
          <p:cNvSpPr>
            <a:spLocks/>
          </p:cNvSpPr>
          <p:nvPr/>
        </p:nvSpPr>
        <p:spPr bwMode="auto">
          <a:xfrm>
            <a:off x="6469063" y="2514600"/>
            <a:ext cx="508000" cy="1219200"/>
          </a:xfrm>
          <a:custGeom>
            <a:avLst/>
            <a:gdLst>
              <a:gd name="T0" fmla="*/ 0 w 360"/>
              <a:gd name="T1" fmla="*/ 0 h 768"/>
              <a:gd name="T2" fmla="*/ 2147483646 w 360"/>
              <a:gd name="T3" fmla="*/ 2147483646 h 768"/>
              <a:gd name="T4" fmla="*/ 2147483646 w 360"/>
              <a:gd name="T5" fmla="*/ 2147483646 h 768"/>
              <a:gd name="T6" fmla="*/ 0 60000 65536"/>
              <a:gd name="T7" fmla="*/ 0 60000 65536"/>
              <a:gd name="T8" fmla="*/ 0 60000 65536"/>
              <a:gd name="T9" fmla="*/ 0 w 360"/>
              <a:gd name="T10" fmla="*/ 0 h 768"/>
              <a:gd name="T11" fmla="*/ 360 w 360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768">
                <a:moveTo>
                  <a:pt x="0" y="0"/>
                </a:moveTo>
                <a:cubicBezTo>
                  <a:pt x="156" y="104"/>
                  <a:pt x="312" y="208"/>
                  <a:pt x="336" y="336"/>
                </a:cubicBezTo>
                <a:cubicBezTo>
                  <a:pt x="360" y="464"/>
                  <a:pt x="176" y="696"/>
                  <a:pt x="144" y="7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JP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4E28FD0-1393-FFEB-AE18-111F85270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C156B78F-91A3-C5B4-3D1F-F7D057C88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1524000"/>
            <a:ext cx="45656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 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 +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C3300"/>
                </a:solidFill>
                <a:latin typeface="Times New Roman" panose="02020603050405020304" pitchFamily="18" charset="0"/>
              </a:rPr>
              <a:t>Trig Identity…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–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y’ = r sin(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cos(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 + r cos(</a:t>
            </a:r>
            <a:r>
              <a:rPr lang="en-US" altLang="en-US">
                <a:latin typeface="Symbol" pitchFamily="2" charset="2"/>
                <a:sym typeface="Symbol" pitchFamily="2" charset="2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) sin(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C3300"/>
                </a:solidFill>
                <a:latin typeface="Times New Roman" panose="02020603050405020304" pitchFamily="18" charset="0"/>
              </a:rPr>
              <a:t>Substitute…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x’ = x </a:t>
            </a:r>
            <a:r>
              <a:rPr lang="en-US" altLang="en-US" b="1">
                <a:latin typeface="Times New Roman" panose="02020603050405020304" pitchFamily="18" charset="0"/>
              </a:rPr>
              <a:t>cos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) - y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y’ = x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sin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 + y </a:t>
            </a:r>
            <a:r>
              <a:rPr lang="en-US" altLang="en-US" b="1">
                <a:latin typeface="Times New Roman" panose="02020603050405020304" pitchFamily="18" charset="0"/>
                <a:sym typeface="Symbol" pitchFamily="2" charset="2"/>
              </a:rPr>
              <a:t>cos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()</a:t>
            </a: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9A0F77FE-B2A8-8B60-3BB8-E41026B166C6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16392" name="Oval 5">
              <a:extLst>
                <a:ext uri="{FF2B5EF4-FFF2-40B4-BE49-F238E27FC236}">
                  <a16:creationId xmlns:a16="http://schemas.microsoft.com/office/drawing/2014/main" id="{D2E4FFC3-6778-6E72-B690-AFA28A010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3" name="Line 6">
              <a:extLst>
                <a:ext uri="{FF2B5EF4-FFF2-40B4-BE49-F238E27FC236}">
                  <a16:creationId xmlns:a16="http://schemas.microsoft.com/office/drawing/2014/main" id="{649D544A-804A-D84C-1D4B-4BE038230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6394" name="Line 7">
              <a:extLst>
                <a:ext uri="{FF2B5EF4-FFF2-40B4-BE49-F238E27FC236}">
                  <a16:creationId xmlns:a16="http://schemas.microsoft.com/office/drawing/2014/main" id="{CF822C09-26E6-A2B2-A68C-5D64E10E8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6395" name="Oval 8">
              <a:extLst>
                <a:ext uri="{FF2B5EF4-FFF2-40B4-BE49-F238E27FC236}">
                  <a16:creationId xmlns:a16="http://schemas.microsoft.com/office/drawing/2014/main" id="{15324450-A620-D87B-F23D-8E4B962BD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396" name="Line 9">
              <a:extLst>
                <a:ext uri="{FF2B5EF4-FFF2-40B4-BE49-F238E27FC236}">
                  <a16:creationId xmlns:a16="http://schemas.microsoft.com/office/drawing/2014/main" id="{FC45A86C-409C-E10D-670E-B582002A9C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6397" name="Line 10">
              <a:extLst>
                <a:ext uri="{FF2B5EF4-FFF2-40B4-BE49-F238E27FC236}">
                  <a16:creationId xmlns:a16="http://schemas.microsoft.com/office/drawing/2014/main" id="{0BA69F3F-01F6-99FA-E8EC-39EDFDC8FD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16398" name="Text Box 11">
              <a:extLst>
                <a:ext uri="{FF2B5EF4-FFF2-40B4-BE49-F238E27FC236}">
                  <a16:creationId xmlns:a16="http://schemas.microsoft.com/office/drawing/2014/main" id="{44CC4D6B-3022-786C-A2A2-2AFB365842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4800">
                  <a:latin typeface="Times New Roman" panose="02020603050405020304" pitchFamily="18" charset="0"/>
                  <a:sym typeface="Symbol" pitchFamily="2" charset="2"/>
                </a:rPr>
                <a:t></a:t>
              </a:r>
              <a:endParaRPr lang="en-US" altLang="en-US" sz="4800">
                <a:latin typeface="Times New Roman" panose="02020603050405020304" pitchFamily="18" charset="0"/>
              </a:endParaRPr>
            </a:p>
          </p:txBody>
        </p:sp>
        <p:sp>
          <p:nvSpPr>
            <p:cNvPr id="16399" name="Text Box 12">
              <a:extLst>
                <a:ext uri="{FF2B5EF4-FFF2-40B4-BE49-F238E27FC236}">
                  <a16:creationId xmlns:a16="http://schemas.microsoft.com/office/drawing/2014/main" id="{28234BF7-A01A-7DCF-AA7D-09B7A4A5D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(x, y)</a:t>
              </a:r>
            </a:p>
          </p:txBody>
        </p:sp>
        <p:sp>
          <p:nvSpPr>
            <p:cNvPr id="16400" name="Text Box 13">
              <a:extLst>
                <a:ext uri="{FF2B5EF4-FFF2-40B4-BE49-F238E27FC236}">
                  <a16:creationId xmlns:a16="http://schemas.microsoft.com/office/drawing/2014/main" id="{FE7A67F5-76B6-AB6D-6D03-2FDD20216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>
                  <a:latin typeface="Times New Roman" panose="02020603050405020304" pitchFamily="18" charset="0"/>
                </a:rPr>
                <a:t>(x’, y’)</a:t>
              </a:r>
            </a:p>
          </p:txBody>
        </p:sp>
      </p:grpSp>
      <p:sp>
        <p:nvSpPr>
          <p:cNvPr id="16389" name="Rectangle 14">
            <a:extLst>
              <a:ext uri="{FF2B5EF4-FFF2-40B4-BE49-F238E27FC236}">
                <a16:creationId xmlns:a16="http://schemas.microsoft.com/office/drawing/2014/main" id="{82ABF22C-2C82-BB86-3383-F2A5CAD97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>
                <a:latin typeface="Symbol" pitchFamily="2" charset="2"/>
                <a:sym typeface="Symbol" pitchFamily="2" charset="2"/>
              </a:rPr>
              <a:t>f</a:t>
            </a:r>
          </a:p>
        </p:txBody>
      </p:sp>
      <p:sp>
        <p:nvSpPr>
          <p:cNvPr id="16390" name="Freeform 15">
            <a:extLst>
              <a:ext uri="{FF2B5EF4-FFF2-40B4-BE49-F238E27FC236}">
                <a16:creationId xmlns:a16="http://schemas.microsoft.com/office/drawing/2014/main" id="{817087AE-92EB-E59F-D27D-8ED8DE40F822}"/>
              </a:ext>
            </a:extLst>
          </p:cNvPr>
          <p:cNvSpPr>
            <a:spLocks/>
          </p:cNvSpPr>
          <p:nvPr/>
        </p:nvSpPr>
        <p:spPr bwMode="auto">
          <a:xfrm>
            <a:off x="6469063" y="2514600"/>
            <a:ext cx="508000" cy="1219200"/>
          </a:xfrm>
          <a:custGeom>
            <a:avLst/>
            <a:gdLst>
              <a:gd name="T0" fmla="*/ 0 w 360"/>
              <a:gd name="T1" fmla="*/ 0 h 768"/>
              <a:gd name="T2" fmla="*/ 2147483646 w 360"/>
              <a:gd name="T3" fmla="*/ 2147483646 h 768"/>
              <a:gd name="T4" fmla="*/ 2147483646 w 360"/>
              <a:gd name="T5" fmla="*/ 2147483646 h 768"/>
              <a:gd name="T6" fmla="*/ 0 60000 65536"/>
              <a:gd name="T7" fmla="*/ 0 60000 65536"/>
              <a:gd name="T8" fmla="*/ 0 60000 65536"/>
              <a:gd name="T9" fmla="*/ 0 w 360"/>
              <a:gd name="T10" fmla="*/ 0 h 768"/>
              <a:gd name="T11" fmla="*/ 360 w 360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0" h="768">
                <a:moveTo>
                  <a:pt x="0" y="0"/>
                </a:moveTo>
                <a:cubicBezTo>
                  <a:pt x="156" y="104"/>
                  <a:pt x="312" y="208"/>
                  <a:pt x="336" y="336"/>
                </a:cubicBezTo>
                <a:cubicBezTo>
                  <a:pt x="360" y="464"/>
                  <a:pt x="176" y="696"/>
                  <a:pt x="144" y="7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16391" name="Freeform 16">
            <a:extLst>
              <a:ext uri="{FF2B5EF4-FFF2-40B4-BE49-F238E27FC236}">
                <a16:creationId xmlns:a16="http://schemas.microsoft.com/office/drawing/2014/main" id="{A4510E66-3C73-6722-A355-A037DD188DFB}"/>
              </a:ext>
            </a:extLst>
          </p:cNvPr>
          <p:cNvSpPr>
            <a:spLocks/>
          </p:cNvSpPr>
          <p:nvPr/>
        </p:nvSpPr>
        <p:spPr bwMode="auto">
          <a:xfrm>
            <a:off x="4006850" y="1828800"/>
            <a:ext cx="1039813" cy="3429000"/>
          </a:xfrm>
          <a:custGeom>
            <a:avLst/>
            <a:gdLst>
              <a:gd name="T0" fmla="*/ 2147483646 w 736"/>
              <a:gd name="T1" fmla="*/ 0 h 2160"/>
              <a:gd name="T2" fmla="*/ 2147483646 w 736"/>
              <a:gd name="T3" fmla="*/ 2147483646 h 2160"/>
              <a:gd name="T4" fmla="*/ 2147483646 w 736"/>
              <a:gd name="T5" fmla="*/ 2147483646 h 2160"/>
              <a:gd name="T6" fmla="*/ 0 60000 65536"/>
              <a:gd name="T7" fmla="*/ 0 60000 65536"/>
              <a:gd name="T8" fmla="*/ 0 60000 65536"/>
              <a:gd name="T9" fmla="*/ 0 w 736"/>
              <a:gd name="T10" fmla="*/ 0 h 2160"/>
              <a:gd name="T11" fmla="*/ 736 w 736"/>
              <a:gd name="T12" fmla="*/ 2160 h 2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6" h="2160">
                <a:moveTo>
                  <a:pt x="352" y="0"/>
                </a:moveTo>
                <a:cubicBezTo>
                  <a:pt x="176" y="660"/>
                  <a:pt x="0" y="1320"/>
                  <a:pt x="64" y="1680"/>
                </a:cubicBezTo>
                <a:cubicBezTo>
                  <a:pt x="128" y="2040"/>
                  <a:pt x="624" y="2080"/>
                  <a:pt x="736" y="21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JP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C1E64A0-AAF5-A9D8-5F28-E334E5F4F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2-D Rotation</a:t>
            </a:r>
          </a:p>
        </p:txBody>
      </p:sp>
      <p:sp>
        <p:nvSpPr>
          <p:cNvPr id="720899" name="Rectangle 3">
            <a:extLst>
              <a:ext uri="{FF2B5EF4-FFF2-40B4-BE49-F238E27FC236}">
                <a16:creationId xmlns:a16="http://schemas.microsoft.com/office/drawing/2014/main" id="{62A660DE-F57D-8149-DDEB-76024BE835D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/>
            <a:r>
              <a:rPr lang="en-US" altLang="en-US" sz="2000"/>
              <a:t>This is easy to capture in matrix form:</a:t>
            </a:r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endParaRPr lang="en-US" altLang="en-US" sz="2000"/>
          </a:p>
          <a:p>
            <a:pPr marL="0" indent="0"/>
            <a:r>
              <a:rPr lang="en-US" altLang="en-US" sz="2000"/>
              <a:t>Is this a linear transformation?</a:t>
            </a:r>
          </a:p>
          <a:p>
            <a:pPr marL="0" indent="0"/>
            <a:r>
              <a:rPr lang="en-US" altLang="en-US" sz="2000"/>
              <a:t>Even though sin(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) and cos(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) are nonlinear functions of </a:t>
            </a:r>
            <a:r>
              <a:rPr lang="en-US" altLang="en-US" sz="2000">
                <a:latin typeface="Symbol" pitchFamily="2" charset="2"/>
              </a:rPr>
              <a:t>q</a:t>
            </a:r>
            <a:r>
              <a:rPr lang="en-US" altLang="en-US" sz="2000"/>
              <a:t>,</a:t>
            </a:r>
          </a:p>
          <a:p>
            <a:pPr lvl="1"/>
            <a:r>
              <a:rPr lang="en-US" altLang="en-US" sz="1800" b="1" i="1"/>
              <a:t>x’ is a linear combination of x and y</a:t>
            </a:r>
          </a:p>
          <a:p>
            <a:pPr lvl="1"/>
            <a:r>
              <a:rPr lang="en-US" altLang="en-US" sz="1800" b="1" i="1"/>
              <a:t>y’ is a linear combination of x and y</a:t>
            </a:r>
          </a:p>
          <a:p>
            <a:pPr lvl="1"/>
            <a:endParaRPr lang="en-US" altLang="en-US" sz="1800" b="1" i="1"/>
          </a:p>
          <a:p>
            <a:pPr marL="0" indent="0"/>
            <a:r>
              <a:rPr lang="en-US" altLang="en-US" sz="2000"/>
              <a:t>What is the inverse transformation?</a:t>
            </a:r>
          </a:p>
          <a:p>
            <a:pPr lvl="1"/>
            <a:r>
              <a:rPr lang="en-US" altLang="en-US" sz="1800"/>
              <a:t>Rotation by –</a:t>
            </a:r>
            <a:r>
              <a:rPr lang="en-US" altLang="en-US" sz="1800">
                <a:latin typeface="Symbol" pitchFamily="2" charset="2"/>
              </a:rPr>
              <a:t>q</a:t>
            </a:r>
            <a:endParaRPr lang="en-US" altLang="en-US" sz="1800"/>
          </a:p>
          <a:p>
            <a:pPr lvl="1"/>
            <a:r>
              <a:rPr lang="en-US" altLang="en-US" sz="1800"/>
              <a:t>For rotation matrices</a:t>
            </a: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E9355E02-3CC7-E349-1B9F-C4DA877D2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957500" imgH="10820400" progId="Equation.3">
                  <p:embed/>
                </p:oleObj>
              </mc:Choice>
              <mc:Fallback>
                <p:oleObj name="Equation" r:id="rId2" imgW="40957500" imgH="10820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>
            <a:extLst>
              <a:ext uri="{FF2B5EF4-FFF2-40B4-BE49-F238E27FC236}">
                <a16:creationId xmlns:a16="http://schemas.microsoft.com/office/drawing/2014/main" id="{0502CF62-9F61-681A-0CC7-C371CAC00AE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54100" imgH="4394200" progId="Equation.3">
                  <p:embed/>
                </p:oleObj>
              </mc:Choice>
              <mc:Fallback>
                <p:oleObj name="Equation" r:id="rId4" imgW="13754100" imgH="4394200" progId="Equation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AutoShape 7">
            <a:extLst>
              <a:ext uri="{FF2B5EF4-FFF2-40B4-BE49-F238E27FC236}">
                <a16:creationId xmlns:a16="http://schemas.microsoft.com/office/drawing/2014/main" id="{8ADAA712-B6F8-226F-3D8F-00E320CC3C66}"/>
              </a:ext>
            </a:extLst>
          </p:cNvPr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ru-RU" altLang="en-US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7C2504FE-FD5D-91E9-DDE7-C462E4B1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CA43227-9FF7-4C11-0271-D605189CE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947CF1E-3B66-32DB-ACCD-B11B2310D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09B8DD15-3BA5-FD81-25AA-DA18A5D48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667000"/>
            <a:ext cx="1852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Identity?</a:t>
            </a:r>
          </a:p>
        </p:txBody>
      </p:sp>
      <p:graphicFrame>
        <p:nvGraphicFramePr>
          <p:cNvPr id="18437" name="Object 5">
            <a:extLst>
              <a:ext uri="{FF2B5EF4-FFF2-40B4-BE49-F238E27FC236}">
                <a16:creationId xmlns:a16="http://schemas.microsoft.com/office/drawing/2014/main" id="{5385333D-1960-DAD1-44E8-FF2AB1C568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2538" y="3276600"/>
          <a:ext cx="9620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75700" imgH="8191500" progId="Equation.3">
                  <p:embed/>
                </p:oleObj>
              </mc:Choice>
              <mc:Fallback>
                <p:oleObj name="Equation" r:id="rId2" imgW="87757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3276600"/>
                        <a:ext cx="96202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4998" name="Object 6">
            <a:extLst>
              <a:ext uri="{FF2B5EF4-FFF2-40B4-BE49-F238E27FC236}">
                <a16:creationId xmlns:a16="http://schemas.microsoft.com/office/drawing/2014/main" id="{EBB5F64C-1A33-4723-D5AD-674AB27427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900" y="3200400"/>
          <a:ext cx="2722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866600" imgH="8775700" progId="Equation.3">
                  <p:embed/>
                </p:oleObj>
              </mc:Choice>
              <mc:Fallback>
                <p:oleObj name="Equation" r:id="rId4" imgW="24866600" imgH="8775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900" y="3200400"/>
                        <a:ext cx="2722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7">
            <a:extLst>
              <a:ext uri="{FF2B5EF4-FFF2-40B4-BE49-F238E27FC236}">
                <a16:creationId xmlns:a16="http://schemas.microsoft.com/office/drawing/2014/main" id="{8647CD83-B59C-7270-07CC-7A808879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419600"/>
            <a:ext cx="3440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Scale around (0,0)?</a:t>
            </a:r>
          </a:p>
        </p:txBody>
      </p:sp>
      <p:graphicFrame>
        <p:nvGraphicFramePr>
          <p:cNvPr id="18440" name="Object 8">
            <a:extLst>
              <a:ext uri="{FF2B5EF4-FFF2-40B4-BE49-F238E27FC236}">
                <a16:creationId xmlns:a16="http://schemas.microsoft.com/office/drawing/2014/main" id="{7F9BD897-5F24-47B6-8AE1-FC0184B47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0788" y="4870450"/>
          <a:ext cx="16319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22500" imgH="11112500" progId="Equation.3">
                  <p:embed/>
                </p:oleObj>
              </mc:Choice>
              <mc:Fallback>
                <p:oleObj name="Equation" r:id="rId6" imgW="14922500" imgH="11112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4870450"/>
                        <a:ext cx="163195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001" name="Object 9">
            <a:extLst>
              <a:ext uri="{FF2B5EF4-FFF2-40B4-BE49-F238E27FC236}">
                <a16:creationId xmlns:a16="http://schemas.microsoft.com/office/drawing/2014/main" id="{F9B7EE16-28C6-78F6-5594-FCF811AB2C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4902200"/>
          <a:ext cx="3108325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384500" imgH="11112500" progId="Equation.3">
                  <p:embed/>
                </p:oleObj>
              </mc:Choice>
              <mc:Fallback>
                <p:oleObj name="Equation" r:id="rId8" imgW="28384500" imgH="11112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4902200"/>
                        <a:ext cx="3108325" cy="1217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43EB-6445-3A2D-6827-31EF6948B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C762C-C214-DF7C-A8C4-5B0062647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If you are CE who made it into class, but originally wanted to get into CS280A let me know. </a:t>
            </a:r>
          </a:p>
        </p:txBody>
      </p:sp>
    </p:spTree>
    <p:extLst>
      <p:ext uri="{BB962C8B-B14F-4D97-AF65-F5344CB8AC3E}">
        <p14:creationId xmlns:p14="http://schemas.microsoft.com/office/powerpoint/2010/main" val="391223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76275D6-B79E-4DD1-EDAA-5A6333DC1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5C1E522-4B66-8D62-51A6-2CB06E2A9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9A06B16F-8B57-E617-CA0E-409C29EBB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81288"/>
            <a:ext cx="3579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Rotate around (0,0)?</a:t>
            </a:r>
          </a:p>
        </p:txBody>
      </p:sp>
      <p:graphicFrame>
        <p:nvGraphicFramePr>
          <p:cNvPr id="19461" name="Object 5">
            <a:extLst>
              <a:ext uri="{FF2B5EF4-FFF2-40B4-BE49-F238E27FC236}">
                <a16:creationId xmlns:a16="http://schemas.microsoft.com/office/drawing/2014/main" id="{728EC2ED-A4A7-E810-F52D-FB7A2CCB44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3382963"/>
          <a:ext cx="32242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642300" imgH="8191500" progId="Equation.3">
                  <p:embed/>
                </p:oleObj>
              </mc:Choice>
              <mc:Fallback>
                <p:oleObj name="Equation" r:id="rId2" imgW="336423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82963"/>
                        <a:ext cx="3224213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2" name="Object 6">
            <a:extLst>
              <a:ext uri="{FF2B5EF4-FFF2-40B4-BE49-F238E27FC236}">
                <a16:creationId xmlns:a16="http://schemas.microsoft.com/office/drawing/2014/main" id="{F65AE0D9-2798-8777-8168-F9BF6494B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6500" y="3327400"/>
          <a:ext cx="34544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204900" imgH="10528300" progId="Equation.3">
                  <p:embed/>
                </p:oleObj>
              </mc:Choice>
              <mc:Fallback>
                <p:oleObj name="Equation" r:id="rId4" imgW="392049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327400"/>
                        <a:ext cx="34544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7">
            <a:extLst>
              <a:ext uri="{FF2B5EF4-FFF2-40B4-BE49-F238E27FC236}">
                <a16:creationId xmlns:a16="http://schemas.microsoft.com/office/drawing/2014/main" id="{15E51DB3-524F-80CB-1789-D969CE71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86288"/>
            <a:ext cx="1677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Shear?</a:t>
            </a:r>
          </a:p>
        </p:txBody>
      </p:sp>
      <p:graphicFrame>
        <p:nvGraphicFramePr>
          <p:cNvPr id="19464" name="Object 8">
            <a:extLst>
              <a:ext uri="{FF2B5EF4-FFF2-40B4-BE49-F238E27FC236}">
                <a16:creationId xmlns:a16="http://schemas.microsoft.com/office/drawing/2014/main" id="{8A3AFC22-57A5-5546-F88A-C84627C01D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725" y="5176838"/>
          <a:ext cx="21018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945600" imgH="10528300" progId="Equation.3">
                  <p:embed/>
                </p:oleObj>
              </mc:Choice>
              <mc:Fallback>
                <p:oleObj name="Equation" r:id="rId6" imgW="21945600" imgH="10528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5176838"/>
                        <a:ext cx="210185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6025" name="Object 9">
            <a:extLst>
              <a:ext uri="{FF2B5EF4-FFF2-40B4-BE49-F238E27FC236}">
                <a16:creationId xmlns:a16="http://schemas.microsoft.com/office/drawing/2014/main" id="{BC311AB3-22E0-D1E3-C108-0B11E4C87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1888" y="5106988"/>
          <a:ext cx="3489325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889700" imgH="11112500" progId="Equation.3">
                  <p:embed/>
                </p:oleObj>
              </mc:Choice>
              <mc:Fallback>
                <p:oleObj name="Equation" r:id="rId8" imgW="31889700" imgH="11112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5106988"/>
                        <a:ext cx="3489325" cy="121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359D740-AA47-EE03-C9D7-CE85EE675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32381CA-F864-5B1F-0004-7E9D8A041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2EE0DA92-AE72-BA1B-CF65-15EA777B1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81288"/>
            <a:ext cx="3489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Mirror about Y axis?</a:t>
            </a:r>
          </a:p>
        </p:txBody>
      </p:sp>
      <p:graphicFrame>
        <p:nvGraphicFramePr>
          <p:cNvPr id="20485" name="Object 5">
            <a:extLst>
              <a:ext uri="{FF2B5EF4-FFF2-40B4-BE49-F238E27FC236}">
                <a16:creationId xmlns:a16="http://schemas.microsoft.com/office/drawing/2014/main" id="{BA7D965F-2465-A015-A229-CEE458A2B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3332163"/>
          <a:ext cx="10096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28300" imgH="8191500" progId="Equation.3">
                  <p:embed/>
                </p:oleObj>
              </mc:Choice>
              <mc:Fallback>
                <p:oleObj name="Equation" r:id="rId3" imgW="10528300" imgH="819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332163"/>
                        <a:ext cx="10096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46" name="Object 6">
            <a:extLst>
              <a:ext uri="{FF2B5EF4-FFF2-40B4-BE49-F238E27FC236}">
                <a16:creationId xmlns:a16="http://schemas.microsoft.com/office/drawing/2014/main" id="{0BFFF312-9C19-F407-90CB-478D5EA94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3200400"/>
          <a:ext cx="29718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911300" imgH="8775700" progId="Equation.3">
                  <p:embed/>
                </p:oleObj>
              </mc:Choice>
              <mc:Fallback>
                <p:oleObj name="Equation" r:id="rId5" imgW="26911300" imgH="8775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29718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7">
            <a:extLst>
              <a:ext uri="{FF2B5EF4-FFF2-40B4-BE49-F238E27FC236}">
                <a16:creationId xmlns:a16="http://schemas.microsoft.com/office/drawing/2014/main" id="{A95FFAE7-3C27-8CD4-DD27-F2C467BE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86288"/>
            <a:ext cx="4145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tx2"/>
                </a:solidFill>
              </a:rPr>
              <a:t>Reflection through (0,0)?</a:t>
            </a:r>
          </a:p>
        </p:txBody>
      </p:sp>
      <p:graphicFrame>
        <p:nvGraphicFramePr>
          <p:cNvPr id="20488" name="Object 8">
            <a:extLst>
              <a:ext uri="{FF2B5EF4-FFF2-40B4-BE49-F238E27FC236}">
                <a16:creationId xmlns:a16="http://schemas.microsoft.com/office/drawing/2014/main" id="{779C7212-7E99-96FD-C271-B9F6D9D977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5313363"/>
          <a:ext cx="1036638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820400" imgH="8191500" progId="Equation.3">
                  <p:embed/>
                </p:oleObj>
              </mc:Choice>
              <mc:Fallback>
                <p:oleObj name="Equation" r:id="rId7" imgW="10820400" imgH="8191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13363"/>
                        <a:ext cx="1036638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49" name="Object 9">
            <a:extLst>
              <a:ext uri="{FF2B5EF4-FFF2-40B4-BE49-F238E27FC236}">
                <a16:creationId xmlns:a16="http://schemas.microsoft.com/office/drawing/2014/main" id="{43301678-9CDF-EB8B-DEE5-148C3DF5B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284466"/>
              </p:ext>
            </p:extLst>
          </p:nvPr>
        </p:nvGraphicFramePr>
        <p:xfrm>
          <a:off x="4577487" y="5789940"/>
          <a:ext cx="31972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968700" imgH="8775700" progId="Equation.3">
                  <p:embed/>
                </p:oleObj>
              </mc:Choice>
              <mc:Fallback>
                <p:oleObj name="Equation" r:id="rId9" imgW="28968700" imgH="8775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7487" y="5789940"/>
                        <a:ext cx="31972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45C48AF-B35F-4772-6C66-F58B1C487D8A}"/>
              </a:ext>
            </a:extLst>
          </p:cNvPr>
          <p:cNvGrpSpPr/>
          <p:nvPr/>
        </p:nvGrpSpPr>
        <p:grpSpPr>
          <a:xfrm>
            <a:off x="5454460" y="1533256"/>
            <a:ext cx="3489325" cy="1552943"/>
            <a:chOff x="5454462" y="1258225"/>
            <a:chExt cx="4198130" cy="1868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614F69-EDDE-8E06-4DDE-76564D5FB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486" t="11111" r="45993" b="52122"/>
            <a:stretch/>
          </p:blipFill>
          <p:spPr>
            <a:xfrm>
              <a:off x="5454462" y="1258225"/>
              <a:ext cx="2083984" cy="18684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59F1E1-D0F3-60CE-B2F0-1BBF9557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486" t="11111" r="45993" b="52122"/>
            <a:stretch/>
          </p:blipFill>
          <p:spPr>
            <a:xfrm flipH="1">
              <a:off x="7568608" y="1258225"/>
              <a:ext cx="2083984" cy="1868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B82679-F719-EE37-ADE6-F6CB77AA27FA}"/>
              </a:ext>
            </a:extLst>
          </p:cNvPr>
          <p:cNvGrpSpPr/>
          <p:nvPr/>
        </p:nvGrpSpPr>
        <p:grpSpPr>
          <a:xfrm>
            <a:off x="5466996" y="4202886"/>
            <a:ext cx="3489325" cy="1552943"/>
            <a:chOff x="5454462" y="1258225"/>
            <a:chExt cx="4198131" cy="1868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9D3ABD-C0DC-21B3-413F-705E3192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486" t="11111" r="45993" b="52122"/>
            <a:stretch/>
          </p:blipFill>
          <p:spPr>
            <a:xfrm>
              <a:off x="5454462" y="1258225"/>
              <a:ext cx="2083984" cy="1868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BC84A8-3A3E-C9D1-6C2F-EAE8F4385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486" t="11111" r="45993" b="52122"/>
            <a:stretch/>
          </p:blipFill>
          <p:spPr>
            <a:xfrm rot="10800000">
              <a:off x="7568608" y="1258225"/>
              <a:ext cx="2083985" cy="1868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DE38E98-3928-C6C4-EEC3-E2ABA4A45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All 2D Linear Transformations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C7FF199-EEC1-FCD7-4868-2BB9640C0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Scale,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Mirror/Reflection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Properties of linear transformations: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Origin maps to origin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Lines map to lines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Parallel lines remain parallel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Ratios are preserved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Closed under composition</a:t>
            </a:r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48442CA8-A51C-54D0-E1F1-20813B891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000669"/>
              </p:ext>
            </p:extLst>
          </p:nvPr>
        </p:nvGraphicFramePr>
        <p:xfrm>
          <a:off x="5410200" y="2087562"/>
          <a:ext cx="22717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742900" imgH="10528300" progId="Equation.3">
                  <p:embed/>
                </p:oleObj>
              </mc:Choice>
              <mc:Fallback>
                <p:oleObj name="Equation" r:id="rId2" imgW="257429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087562"/>
                        <a:ext cx="227171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8">
            <a:extLst>
              <a:ext uri="{FF2B5EF4-FFF2-40B4-BE49-F238E27FC236}">
                <a16:creationId xmlns:a16="http://schemas.microsoft.com/office/drawing/2014/main" id="{DB60B7F2-8AFD-560E-BAD4-61A164C5B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674576"/>
              </p:ext>
            </p:extLst>
          </p:nvPr>
        </p:nvGraphicFramePr>
        <p:xfrm>
          <a:off x="3124200" y="5319712"/>
          <a:ext cx="5126037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812200" imgH="9359900" progId="Equation.3">
                  <p:embed/>
                </p:oleObj>
              </mc:Choice>
              <mc:Fallback>
                <p:oleObj name="Equation" r:id="rId4" imgW="46812200" imgH="9359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319712"/>
                        <a:ext cx="5126037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1935F9F-469F-4D05-7849-A17BF52B2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2x2 Matrices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C133DD8-3AC7-BD7C-F2CF-DF114AF61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types of transformations can be </a:t>
            </a:r>
            <a:br>
              <a:rPr lang="en-US" altLang="en-US"/>
            </a:br>
            <a:r>
              <a:rPr lang="en-US" altLang="en-US"/>
              <a:t>represented with a 2x2 matrix?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8FBE9408-EA5B-ADED-515E-1E80CA99F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57488"/>
            <a:ext cx="2400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2D Translation?</a:t>
            </a:r>
          </a:p>
        </p:txBody>
      </p:sp>
      <p:graphicFrame>
        <p:nvGraphicFramePr>
          <p:cNvPr id="21509" name="Object 5">
            <a:extLst>
              <a:ext uri="{FF2B5EF4-FFF2-40B4-BE49-F238E27FC236}">
                <a16:creationId xmlns:a16="http://schemas.microsoft.com/office/drawing/2014/main" id="{10D53EDB-3CE8-5940-30DE-9709668C75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4775" y="3297238"/>
          <a:ext cx="14255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22500" imgH="10528300" progId="Equation.3">
                  <p:embed/>
                </p:oleObj>
              </mc:Choice>
              <mc:Fallback>
                <p:oleObj name="Equation" r:id="rId2" imgW="149225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775" y="3297238"/>
                        <a:ext cx="14255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8070" name="Text Box 6">
            <a:extLst>
              <a:ext uri="{FF2B5EF4-FFF2-40B4-BE49-F238E27FC236}">
                <a16:creationId xmlns:a16="http://schemas.microsoft.com/office/drawing/2014/main" id="{B9098C2B-DAB0-28DE-0894-61B86801C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68825"/>
            <a:ext cx="6488113" cy="9747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Only linear 2D transformations </a:t>
            </a:r>
          </a:p>
          <a:p>
            <a:pPr algn="ctr">
              <a:spcBef>
                <a:spcPct val="0"/>
              </a:spcBef>
            </a:pPr>
            <a:r>
              <a:rPr lang="en-US" altLang="en-US" sz="2800">
                <a:solidFill>
                  <a:schemeClr val="tx2"/>
                </a:solidFill>
              </a:rPr>
              <a:t>can be represented with a 2x2 matrix</a:t>
            </a:r>
          </a:p>
        </p:txBody>
      </p:sp>
      <p:sp>
        <p:nvSpPr>
          <p:cNvPr id="728071" name="Text Box 7">
            <a:extLst>
              <a:ext uri="{FF2B5EF4-FFF2-40B4-BE49-F238E27FC236}">
                <a16:creationId xmlns:a16="http://schemas.microsoft.com/office/drawing/2014/main" id="{28E0D7E1-280C-1478-1E75-CA00CA72C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3505200"/>
            <a:ext cx="64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2"/>
                </a:solidFill>
              </a:rPr>
              <a:t>NO!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 animBg="1"/>
      <p:bldP spid="7280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34E482C-4B11-110A-4082-01D48CAF6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1772610F-6FBD-3B1F-7585-219515D4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A: Using the rightmost column:</a:t>
            </a:r>
          </a:p>
        </p:txBody>
      </p:sp>
      <p:graphicFrame>
        <p:nvGraphicFramePr>
          <p:cNvPr id="732164" name="Object 4">
            <a:extLst>
              <a:ext uri="{FF2B5EF4-FFF2-40B4-BE49-F238E27FC236}">
                <a16:creationId xmlns:a16="http://schemas.microsoft.com/office/drawing/2014/main" id="{F0147EF0-7A64-8077-4D06-3866C5ED3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795713"/>
          <a:ext cx="4103688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744400" imgH="16967200" progId="Equation.3">
                  <p:embed/>
                </p:oleObj>
              </mc:Choice>
              <mc:Fallback>
                <p:oleObj name="Equation" r:id="rId2" imgW="37744400" imgH="1696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95713"/>
                        <a:ext cx="4103688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5">
            <a:extLst>
              <a:ext uri="{FF2B5EF4-FFF2-40B4-BE49-F238E27FC236}">
                <a16:creationId xmlns:a16="http://schemas.microsoft.com/office/drawing/2014/main" id="{D02EDEBF-18C5-20C8-01E8-2FCC03A863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1660525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922500" imgH="10528300" progId="Equation.3">
                  <p:embed/>
                </p:oleObj>
              </mc:Choice>
              <mc:Fallback>
                <p:oleObj name="Equation" r:id="rId4" imgW="14922500" imgH="1052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1660525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23FB02E-B2A8-FD4C-BF56-46FD57A3E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E0EB24B-673E-6724-1284-EF3107A8E3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2833688"/>
          </a:xfrm>
        </p:spPr>
        <p:txBody>
          <a:bodyPr/>
          <a:lstStyle/>
          <a:p>
            <a:pPr marL="0" indent="0"/>
            <a:r>
              <a:rPr lang="en-US" altLang="en-US" sz="2100" b="1" i="1"/>
              <a:t>Homogeneous coordinates</a:t>
            </a:r>
          </a:p>
          <a:p>
            <a:pPr lvl="1"/>
            <a:r>
              <a:rPr lang="en-US" altLang="en-US" sz="1800"/>
              <a:t>represent coordinates in 2 dimensions with a 3-vector</a:t>
            </a:r>
          </a:p>
          <a:p>
            <a:pPr marL="0" indent="0"/>
            <a:endParaRPr lang="en-US" altLang="en-US" sz="200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CCF93CC9-F5BD-FD9B-CB92-937E3CDF72EB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3270387"/>
              </p:ext>
            </p:extLst>
          </p:nvPr>
        </p:nvGraphicFramePr>
        <p:xfrm>
          <a:off x="3505200" y="1676400"/>
          <a:ext cx="518160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91800" imgH="16383000" progId="Equation.3">
                  <p:embed/>
                </p:oleObj>
              </mc:Choice>
              <mc:Fallback>
                <p:oleObj name="Equation" r:id="rId2" imgW="35991800" imgH="163830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676400"/>
                        <a:ext cx="5181600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962DEDB-D36B-797F-CE91-BE8EE90B8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D60D6A6-2974-0629-4A60-066D776B7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00288"/>
          </a:xfrm>
        </p:spPr>
        <p:txBody>
          <a:bodyPr/>
          <a:lstStyle/>
          <a:p>
            <a:r>
              <a:rPr lang="en-US" altLang="en-US" sz="2800"/>
              <a:t>Add a 3rd coordinate to every 2D point</a:t>
            </a:r>
          </a:p>
          <a:p>
            <a:pPr lvl="1"/>
            <a:r>
              <a:rPr lang="en-US" altLang="en-US" sz="2400"/>
              <a:t>(x, y, w) represents a point at location (x/w, y/w)</a:t>
            </a:r>
          </a:p>
          <a:p>
            <a:pPr lvl="1"/>
            <a:r>
              <a:rPr lang="en-US" altLang="en-US" sz="2400"/>
              <a:t>(x, y, 0) represents a point at infinity</a:t>
            </a:r>
          </a:p>
          <a:p>
            <a:pPr lvl="1"/>
            <a:r>
              <a:rPr lang="en-US" altLang="en-US" sz="2400"/>
              <a:t>(0, 0, 0) is not allowed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AD3C3410-CF53-55CB-DA12-B304AF00D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03" y="5208588"/>
            <a:ext cx="30527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hlink"/>
                </a:solidFill>
              </a:rPr>
              <a:t>Convenient tool to </a:t>
            </a:r>
            <a:br>
              <a:rPr lang="en-US" altLang="en-US" dirty="0">
                <a:solidFill>
                  <a:schemeClr val="hlink"/>
                </a:solidFill>
              </a:rPr>
            </a:br>
            <a:r>
              <a:rPr lang="en-US" altLang="en-US" dirty="0">
                <a:solidFill>
                  <a:schemeClr val="hlink"/>
                </a:solidFill>
              </a:rPr>
              <a:t>express translation as a linear transform</a:t>
            </a:r>
          </a:p>
        </p:txBody>
      </p:sp>
      <p:grpSp>
        <p:nvGrpSpPr>
          <p:cNvPr id="30725" name="Group 5">
            <a:extLst>
              <a:ext uri="{FF2B5EF4-FFF2-40B4-BE49-F238E27FC236}">
                <a16:creationId xmlns:a16="http://schemas.microsoft.com/office/drawing/2014/main" id="{ADEE1D17-7E6C-6FE9-56E0-365BF00D7503}"/>
              </a:ext>
            </a:extLst>
          </p:cNvPr>
          <p:cNvGrpSpPr>
            <a:grpSpLocks/>
          </p:cNvGrpSpPr>
          <p:nvPr/>
        </p:nvGrpSpPr>
        <p:grpSpPr bwMode="auto">
          <a:xfrm>
            <a:off x="3341688" y="3200400"/>
            <a:ext cx="5632450" cy="2668588"/>
            <a:chOff x="1836" y="1871"/>
            <a:chExt cx="3992" cy="1681"/>
          </a:xfrm>
        </p:grpSpPr>
        <p:sp>
          <p:nvSpPr>
            <p:cNvPr id="30726" name="Line 6">
              <a:extLst>
                <a:ext uri="{FF2B5EF4-FFF2-40B4-BE49-F238E27FC236}">
                  <a16:creationId xmlns:a16="http://schemas.microsoft.com/office/drawing/2014/main" id="{34A088FF-07F3-F08F-5E20-4F4446DC83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6" y="2064"/>
              <a:ext cx="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27" name="Line 7">
              <a:extLst>
                <a:ext uri="{FF2B5EF4-FFF2-40B4-BE49-F238E27FC236}">
                  <a16:creationId xmlns:a16="http://schemas.microsoft.com/office/drawing/2014/main" id="{E5BA4264-617A-AF90-6732-B1CD6BE95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" y="2928"/>
              <a:ext cx="189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28" name="Oval 8">
              <a:extLst>
                <a:ext uri="{FF2B5EF4-FFF2-40B4-BE49-F238E27FC236}">
                  <a16:creationId xmlns:a16="http://schemas.microsoft.com/office/drawing/2014/main" id="{1FC3582F-D47E-8129-6AA9-4776BE3BC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586"/>
              <a:ext cx="81" cy="7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>
                <a:solidFill>
                  <a:schemeClr val="tx2"/>
                </a:solidFill>
              </a:endParaRPr>
            </a:p>
          </p:txBody>
        </p:sp>
        <p:sp>
          <p:nvSpPr>
            <p:cNvPr id="30729" name="Line 9">
              <a:extLst>
                <a:ext uri="{FF2B5EF4-FFF2-40B4-BE49-F238E27FC236}">
                  <a16:creationId xmlns:a16="http://schemas.microsoft.com/office/drawing/2014/main" id="{37750E33-48FC-88ED-ACDB-4C528C3F8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0" y="2880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30" name="Line 10">
              <a:extLst>
                <a:ext uri="{FF2B5EF4-FFF2-40B4-BE49-F238E27FC236}">
                  <a16:creationId xmlns:a16="http://schemas.microsoft.com/office/drawing/2014/main" id="{34C7CC97-E335-376D-3062-B6B794685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" y="2880"/>
              <a:ext cx="1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31" name="Line 11">
              <a:extLst>
                <a:ext uri="{FF2B5EF4-FFF2-40B4-BE49-F238E27FC236}">
                  <a16:creationId xmlns:a16="http://schemas.microsoft.com/office/drawing/2014/main" id="{5A01D407-10B1-E638-90A9-4C7B60B88E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640"/>
              <a:ext cx="10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32" name="Line 12">
              <a:extLst>
                <a:ext uri="{FF2B5EF4-FFF2-40B4-BE49-F238E27FC236}">
                  <a16:creationId xmlns:a16="http://schemas.microsoft.com/office/drawing/2014/main" id="{6737D9E8-8509-2D34-8AF7-F33D8B21D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352"/>
              <a:ext cx="10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30733" name="Text Box 13">
              <a:extLst>
                <a:ext uri="{FF2B5EF4-FFF2-40B4-BE49-F238E27FC236}">
                  <a16:creationId xmlns:a16="http://schemas.microsoft.com/office/drawing/2014/main" id="{576BA9F6-8739-0956-BF17-BF7EFA92B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2929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1</a:t>
              </a:r>
            </a:p>
          </p:txBody>
        </p:sp>
        <p:sp>
          <p:nvSpPr>
            <p:cNvPr id="30734" name="Text Box 14">
              <a:extLst>
                <a:ext uri="{FF2B5EF4-FFF2-40B4-BE49-F238E27FC236}">
                  <a16:creationId xmlns:a16="http://schemas.microsoft.com/office/drawing/2014/main" id="{9BB57325-C461-1CBF-7751-510361046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" y="292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2</a:t>
              </a:r>
            </a:p>
          </p:txBody>
        </p:sp>
        <p:sp>
          <p:nvSpPr>
            <p:cNvPr id="30735" name="Text Box 15">
              <a:extLst>
                <a:ext uri="{FF2B5EF4-FFF2-40B4-BE49-F238E27FC236}">
                  <a16:creationId xmlns:a16="http://schemas.microsoft.com/office/drawing/2014/main" id="{F57C491F-751B-1984-430D-81D482DC3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250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1</a:t>
              </a:r>
            </a:p>
          </p:txBody>
        </p:sp>
        <p:sp>
          <p:nvSpPr>
            <p:cNvPr id="30736" name="Text Box 16">
              <a:extLst>
                <a:ext uri="{FF2B5EF4-FFF2-40B4-BE49-F238E27FC236}">
                  <a16:creationId xmlns:a16="http://schemas.microsoft.com/office/drawing/2014/main" id="{E810D9B8-870F-5C51-03EF-DE7C9CBF7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0" y="2206"/>
              <a:ext cx="2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2</a:t>
              </a:r>
            </a:p>
          </p:txBody>
        </p:sp>
        <p:sp>
          <p:nvSpPr>
            <p:cNvPr id="30737" name="Text Box 17">
              <a:extLst>
                <a:ext uri="{FF2B5EF4-FFF2-40B4-BE49-F238E27FC236}">
                  <a16:creationId xmlns:a16="http://schemas.microsoft.com/office/drawing/2014/main" id="{2B83FD40-7939-5621-9731-96BC1A3C2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2303"/>
              <a:ext cx="6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(2,1,1)</a:t>
              </a:r>
            </a:p>
          </p:txBody>
        </p:sp>
        <p:sp>
          <p:nvSpPr>
            <p:cNvPr id="30738" name="Text Box 18">
              <a:extLst>
                <a:ext uri="{FF2B5EF4-FFF2-40B4-BE49-F238E27FC236}">
                  <a16:creationId xmlns:a16="http://schemas.microsoft.com/office/drawing/2014/main" id="{56AEA478-FB1C-756E-C129-AB574D6CE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" y="2304"/>
              <a:ext cx="8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or (4,2,2)</a:t>
              </a:r>
            </a:p>
          </p:txBody>
        </p:sp>
        <p:sp>
          <p:nvSpPr>
            <p:cNvPr id="30739" name="Text Box 19">
              <a:extLst>
                <a:ext uri="{FF2B5EF4-FFF2-40B4-BE49-F238E27FC236}">
                  <a16:creationId xmlns:a16="http://schemas.microsoft.com/office/drawing/2014/main" id="{1B92C4DB-F741-7D93-CD86-1646C684E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3" y="2304"/>
              <a:ext cx="8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chemeClr val="tx2"/>
                  </a:solidFill>
                </a:rPr>
                <a:t>or (6,3,3)</a:t>
              </a:r>
            </a:p>
          </p:txBody>
        </p:sp>
        <p:sp>
          <p:nvSpPr>
            <p:cNvPr id="30740" name="Text Box 20">
              <a:extLst>
                <a:ext uri="{FF2B5EF4-FFF2-40B4-BE49-F238E27FC236}">
                  <a16:creationId xmlns:a16="http://schemas.microsoft.com/office/drawing/2014/main" id="{EF463DBE-CCA5-FE14-3920-ED1C49F7B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8" y="2848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 i="1"/>
                <a:t>x</a:t>
              </a:r>
            </a:p>
          </p:txBody>
        </p:sp>
        <p:sp>
          <p:nvSpPr>
            <p:cNvPr id="30741" name="Text Box 21">
              <a:extLst>
                <a:ext uri="{FF2B5EF4-FFF2-40B4-BE49-F238E27FC236}">
                  <a16:creationId xmlns:a16="http://schemas.microsoft.com/office/drawing/2014/main" id="{7783EA27-CADD-1DB0-670B-6479DFAC4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4" y="1871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 i="1"/>
                <a:t>y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B6EC5F8-C70A-6D52-3DE6-CCA148829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7D84D87-2901-D425-9C89-763E8401C0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5257800"/>
          </a:xfrm>
        </p:spPr>
        <p:txBody>
          <a:bodyPr/>
          <a:lstStyle/>
          <a:p>
            <a:pPr marL="0" indent="0"/>
            <a:r>
              <a:rPr lang="en-US" altLang="en-US" sz="2000"/>
              <a:t>Example of translation</a:t>
            </a:r>
          </a:p>
          <a:p>
            <a:pPr marL="0" indent="0"/>
            <a:endParaRPr lang="en-US" altLang="en-US" sz="2000">
              <a:latin typeface="Symbol" pitchFamily="2" charset="2"/>
              <a:sym typeface="Symbol" pitchFamily="2" charset="2"/>
            </a:endParaRPr>
          </a:p>
        </p:txBody>
      </p:sp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99B5EF87-F685-A970-C926-88509869D0E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876800" y="2292350"/>
          <a:ext cx="2998788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67500" imgH="16967200" progId="Equation.3">
                  <p:embed/>
                </p:oleObj>
              </mc:Choice>
              <mc:Fallback>
                <p:oleObj name="Equation" r:id="rId2" imgW="44767500" imgH="169672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292350"/>
                        <a:ext cx="2998788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1" name="Group 5">
            <a:extLst>
              <a:ext uri="{FF2B5EF4-FFF2-40B4-BE49-F238E27FC236}">
                <a16:creationId xmlns:a16="http://schemas.microsoft.com/office/drawing/2014/main" id="{469C4CBE-E1FC-23FA-9C31-8A3553416831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3962400"/>
            <a:ext cx="2541588" cy="2287588"/>
            <a:chOff x="816" y="2208"/>
            <a:chExt cx="1920" cy="1728"/>
          </a:xfrm>
        </p:grpSpPr>
        <p:sp>
          <p:nvSpPr>
            <p:cNvPr id="29735" name="Line 6">
              <a:extLst>
                <a:ext uri="{FF2B5EF4-FFF2-40B4-BE49-F238E27FC236}">
                  <a16:creationId xmlns:a16="http://schemas.microsoft.com/office/drawing/2014/main" id="{DAF17FF7-27D3-7558-6414-7B83FBAD1B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6" name="Line 7">
              <a:extLst>
                <a:ext uri="{FF2B5EF4-FFF2-40B4-BE49-F238E27FC236}">
                  <a16:creationId xmlns:a16="http://schemas.microsoft.com/office/drawing/2014/main" id="{25A10B18-BB8C-3AE1-56BB-241C699AC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7" name="Line 8">
              <a:extLst>
                <a:ext uri="{FF2B5EF4-FFF2-40B4-BE49-F238E27FC236}">
                  <a16:creationId xmlns:a16="http://schemas.microsoft.com/office/drawing/2014/main" id="{C053027D-EECE-5DE6-C35B-C080746808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8" name="Line 9">
              <a:extLst>
                <a:ext uri="{FF2B5EF4-FFF2-40B4-BE49-F238E27FC236}">
                  <a16:creationId xmlns:a16="http://schemas.microsoft.com/office/drawing/2014/main" id="{FC9466FB-AFD9-5018-2A2F-61B00CA79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9" name="Line 10">
              <a:extLst>
                <a:ext uri="{FF2B5EF4-FFF2-40B4-BE49-F238E27FC236}">
                  <a16:creationId xmlns:a16="http://schemas.microsoft.com/office/drawing/2014/main" id="{A9F8F59D-33E7-94B3-2F71-D47609EC0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0" name="Line 11">
              <a:extLst>
                <a:ext uri="{FF2B5EF4-FFF2-40B4-BE49-F238E27FC236}">
                  <a16:creationId xmlns:a16="http://schemas.microsoft.com/office/drawing/2014/main" id="{C18FC4EB-B2E2-54F6-FB88-1909522D7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1" name="Line 12">
              <a:extLst>
                <a:ext uri="{FF2B5EF4-FFF2-40B4-BE49-F238E27FC236}">
                  <a16:creationId xmlns:a16="http://schemas.microsoft.com/office/drawing/2014/main" id="{AD0A080A-2192-271C-4E3C-5303F99E1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2" name="Line 13">
              <a:extLst>
                <a:ext uri="{FF2B5EF4-FFF2-40B4-BE49-F238E27FC236}">
                  <a16:creationId xmlns:a16="http://schemas.microsoft.com/office/drawing/2014/main" id="{C1C266ED-3DCE-DE0C-AD70-A582CE25D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3" name="Line 14">
              <a:extLst>
                <a:ext uri="{FF2B5EF4-FFF2-40B4-BE49-F238E27FC236}">
                  <a16:creationId xmlns:a16="http://schemas.microsoft.com/office/drawing/2014/main" id="{CEA9B56A-E3A6-897C-43D8-9D128523C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4" name="Line 15">
              <a:extLst>
                <a:ext uri="{FF2B5EF4-FFF2-40B4-BE49-F238E27FC236}">
                  <a16:creationId xmlns:a16="http://schemas.microsoft.com/office/drawing/2014/main" id="{8B77130B-4467-AF96-3738-E101DB307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5" name="Line 16">
              <a:extLst>
                <a:ext uri="{FF2B5EF4-FFF2-40B4-BE49-F238E27FC236}">
                  <a16:creationId xmlns:a16="http://schemas.microsoft.com/office/drawing/2014/main" id="{A181308A-9475-8BC4-78EC-4DE8BD9F6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6" name="Line 17">
              <a:extLst>
                <a:ext uri="{FF2B5EF4-FFF2-40B4-BE49-F238E27FC236}">
                  <a16:creationId xmlns:a16="http://schemas.microsoft.com/office/drawing/2014/main" id="{5DE26D26-54AA-BE28-24A8-56A349E8C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7" name="Line 18">
              <a:extLst>
                <a:ext uri="{FF2B5EF4-FFF2-40B4-BE49-F238E27FC236}">
                  <a16:creationId xmlns:a16="http://schemas.microsoft.com/office/drawing/2014/main" id="{0B38344A-E508-0869-59F4-8C7B161DE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8" name="Line 19">
              <a:extLst>
                <a:ext uri="{FF2B5EF4-FFF2-40B4-BE49-F238E27FC236}">
                  <a16:creationId xmlns:a16="http://schemas.microsoft.com/office/drawing/2014/main" id="{3F789763-8A0E-A66B-2494-8890D614C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49" name="Line 20">
              <a:extLst>
                <a:ext uri="{FF2B5EF4-FFF2-40B4-BE49-F238E27FC236}">
                  <a16:creationId xmlns:a16="http://schemas.microsoft.com/office/drawing/2014/main" id="{259DEB48-EA91-168F-EE16-0C19CE18F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50" name="Line 21">
              <a:extLst>
                <a:ext uri="{FF2B5EF4-FFF2-40B4-BE49-F238E27FC236}">
                  <a16:creationId xmlns:a16="http://schemas.microsoft.com/office/drawing/2014/main" id="{ADD0D50F-FD7B-71DB-16D5-3FB294AC0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51" name="Line 22">
              <a:extLst>
                <a:ext uri="{FF2B5EF4-FFF2-40B4-BE49-F238E27FC236}">
                  <a16:creationId xmlns:a16="http://schemas.microsoft.com/office/drawing/2014/main" id="{767024C8-233F-DE4F-0884-ACDF7CDD52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52" name="Line 23">
              <a:extLst>
                <a:ext uri="{FF2B5EF4-FFF2-40B4-BE49-F238E27FC236}">
                  <a16:creationId xmlns:a16="http://schemas.microsoft.com/office/drawing/2014/main" id="{1F15F434-8517-05AF-0C93-45B8894DA1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29702" name="Group 24">
            <a:extLst>
              <a:ext uri="{FF2B5EF4-FFF2-40B4-BE49-F238E27FC236}">
                <a16:creationId xmlns:a16="http://schemas.microsoft.com/office/drawing/2014/main" id="{39922D6B-7622-710F-6A0A-6E457D969F14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4851400"/>
            <a:ext cx="763588" cy="890588"/>
            <a:chOff x="1440" y="2928"/>
            <a:chExt cx="576" cy="672"/>
          </a:xfrm>
        </p:grpSpPr>
        <p:sp>
          <p:nvSpPr>
            <p:cNvPr id="29732" name="Freeform 25" descr="Horizontal brick">
              <a:extLst>
                <a:ext uri="{FF2B5EF4-FFF2-40B4-BE49-F238E27FC236}">
                  <a16:creationId xmlns:a16="http://schemas.microsoft.com/office/drawing/2014/main" id="{8AA527AF-A591-1001-EA2D-D50DB89DA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3" name="Rectangle 26">
              <a:extLst>
                <a:ext uri="{FF2B5EF4-FFF2-40B4-BE49-F238E27FC236}">
                  <a16:creationId xmlns:a16="http://schemas.microsoft.com/office/drawing/2014/main" id="{D20A6FAA-758A-3ADF-8E0F-4268C3D2D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9734" name="Freeform 27">
              <a:extLst>
                <a:ext uri="{FF2B5EF4-FFF2-40B4-BE49-F238E27FC236}">
                  <a16:creationId xmlns:a16="http://schemas.microsoft.com/office/drawing/2014/main" id="{734DD2DB-CD06-4428-7FA4-684985161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29703" name="Group 28">
            <a:extLst>
              <a:ext uri="{FF2B5EF4-FFF2-40B4-BE49-F238E27FC236}">
                <a16:creationId xmlns:a16="http://schemas.microsoft.com/office/drawing/2014/main" id="{0B8D645A-06A2-DA11-7C97-01318C460FF8}"/>
              </a:ext>
            </a:extLst>
          </p:cNvPr>
          <p:cNvGrpSpPr>
            <a:grpSpLocks/>
          </p:cNvGrpSpPr>
          <p:nvPr/>
        </p:nvGrpSpPr>
        <p:grpSpPr bwMode="auto">
          <a:xfrm>
            <a:off x="4524375" y="3962400"/>
            <a:ext cx="2541588" cy="2287588"/>
            <a:chOff x="816" y="2208"/>
            <a:chExt cx="1920" cy="1728"/>
          </a:xfrm>
        </p:grpSpPr>
        <p:sp>
          <p:nvSpPr>
            <p:cNvPr id="29714" name="Line 29">
              <a:extLst>
                <a:ext uri="{FF2B5EF4-FFF2-40B4-BE49-F238E27FC236}">
                  <a16:creationId xmlns:a16="http://schemas.microsoft.com/office/drawing/2014/main" id="{8BEEB3FA-0C87-D429-C05C-6315C4DF3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5" name="Line 30">
              <a:extLst>
                <a:ext uri="{FF2B5EF4-FFF2-40B4-BE49-F238E27FC236}">
                  <a16:creationId xmlns:a16="http://schemas.microsoft.com/office/drawing/2014/main" id="{8D6C306B-916C-BAFA-26F1-26EA83DBD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6" name="Line 31">
              <a:extLst>
                <a:ext uri="{FF2B5EF4-FFF2-40B4-BE49-F238E27FC236}">
                  <a16:creationId xmlns:a16="http://schemas.microsoft.com/office/drawing/2014/main" id="{5B882EF6-B0FE-9A49-2A92-625D340E1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7" name="Line 32">
              <a:extLst>
                <a:ext uri="{FF2B5EF4-FFF2-40B4-BE49-F238E27FC236}">
                  <a16:creationId xmlns:a16="http://schemas.microsoft.com/office/drawing/2014/main" id="{652AB5B7-F77C-A289-8DA4-72AD29A36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8" name="Line 33">
              <a:extLst>
                <a:ext uri="{FF2B5EF4-FFF2-40B4-BE49-F238E27FC236}">
                  <a16:creationId xmlns:a16="http://schemas.microsoft.com/office/drawing/2014/main" id="{CC66D669-2D9D-62F7-6AA0-23D968003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9" name="Line 34">
              <a:extLst>
                <a:ext uri="{FF2B5EF4-FFF2-40B4-BE49-F238E27FC236}">
                  <a16:creationId xmlns:a16="http://schemas.microsoft.com/office/drawing/2014/main" id="{9B5B43D7-E8D2-88C9-96D2-365C5DA157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0" name="Line 35">
              <a:extLst>
                <a:ext uri="{FF2B5EF4-FFF2-40B4-BE49-F238E27FC236}">
                  <a16:creationId xmlns:a16="http://schemas.microsoft.com/office/drawing/2014/main" id="{9ACAD985-CF77-3B3A-2BE8-D99035DF4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1" name="Line 36">
              <a:extLst>
                <a:ext uri="{FF2B5EF4-FFF2-40B4-BE49-F238E27FC236}">
                  <a16:creationId xmlns:a16="http://schemas.microsoft.com/office/drawing/2014/main" id="{1119DBAF-0C32-CB36-C0A7-9160FE69B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2" name="Line 37">
              <a:extLst>
                <a:ext uri="{FF2B5EF4-FFF2-40B4-BE49-F238E27FC236}">
                  <a16:creationId xmlns:a16="http://schemas.microsoft.com/office/drawing/2014/main" id="{898930F1-ECA8-C562-2426-ACF522C66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3" name="Line 38">
              <a:extLst>
                <a:ext uri="{FF2B5EF4-FFF2-40B4-BE49-F238E27FC236}">
                  <a16:creationId xmlns:a16="http://schemas.microsoft.com/office/drawing/2014/main" id="{F4DA17DC-2409-D613-481F-B00EDAF1B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4" name="Line 39">
              <a:extLst>
                <a:ext uri="{FF2B5EF4-FFF2-40B4-BE49-F238E27FC236}">
                  <a16:creationId xmlns:a16="http://schemas.microsoft.com/office/drawing/2014/main" id="{C181AD5D-07C2-4AC5-BE3E-586ACBFA5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5" name="Line 40">
              <a:extLst>
                <a:ext uri="{FF2B5EF4-FFF2-40B4-BE49-F238E27FC236}">
                  <a16:creationId xmlns:a16="http://schemas.microsoft.com/office/drawing/2014/main" id="{6F4AB6D7-1CFF-9418-E712-71871EA8D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6" name="Line 41">
              <a:extLst>
                <a:ext uri="{FF2B5EF4-FFF2-40B4-BE49-F238E27FC236}">
                  <a16:creationId xmlns:a16="http://schemas.microsoft.com/office/drawing/2014/main" id="{1636DFF1-CC22-6570-2A1A-67AE1FD22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7" name="Line 42">
              <a:extLst>
                <a:ext uri="{FF2B5EF4-FFF2-40B4-BE49-F238E27FC236}">
                  <a16:creationId xmlns:a16="http://schemas.microsoft.com/office/drawing/2014/main" id="{C20934D8-CB32-C9AC-6129-5C98D4E69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8" name="Line 43">
              <a:extLst>
                <a:ext uri="{FF2B5EF4-FFF2-40B4-BE49-F238E27FC236}">
                  <a16:creationId xmlns:a16="http://schemas.microsoft.com/office/drawing/2014/main" id="{6E628998-CFEA-5778-85A5-5D722A7E9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29" name="Line 44">
              <a:extLst>
                <a:ext uri="{FF2B5EF4-FFF2-40B4-BE49-F238E27FC236}">
                  <a16:creationId xmlns:a16="http://schemas.microsoft.com/office/drawing/2014/main" id="{4ACFC3F7-FEE6-0A47-647F-8B53DD5A8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0" name="Line 45">
              <a:extLst>
                <a:ext uri="{FF2B5EF4-FFF2-40B4-BE49-F238E27FC236}">
                  <a16:creationId xmlns:a16="http://schemas.microsoft.com/office/drawing/2014/main" id="{52F67326-6C25-280C-BFCE-8E8D5DB52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31" name="Line 46">
              <a:extLst>
                <a:ext uri="{FF2B5EF4-FFF2-40B4-BE49-F238E27FC236}">
                  <a16:creationId xmlns:a16="http://schemas.microsoft.com/office/drawing/2014/main" id="{9CD849F9-9ECF-8A7C-8F32-F06D62924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9704" name="AutoShape 47">
            <a:extLst>
              <a:ext uri="{FF2B5EF4-FFF2-40B4-BE49-F238E27FC236}">
                <a16:creationId xmlns:a16="http://schemas.microsoft.com/office/drawing/2014/main" id="{AEC54287-F3F8-6C71-61C5-9FBBA5EB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6788" y="4978400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9705" name="Text Box 48">
            <a:extLst>
              <a:ext uri="{FF2B5EF4-FFF2-40B4-BE49-F238E27FC236}">
                <a16:creationId xmlns:a16="http://schemas.microsoft.com/office/drawing/2014/main" id="{CEEB4E40-BB46-9844-0141-4D9008CEB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0" y="5229225"/>
            <a:ext cx="750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t</a:t>
            </a:r>
            <a:r>
              <a:rPr lang="en-US" altLang="en-US" baseline="-25000">
                <a:latin typeface="Times New Roman" panose="02020603050405020304" pitchFamily="18" charset="0"/>
                <a:sym typeface="Symbol" pitchFamily="2" charset="2"/>
              </a:rPr>
              <a:t>x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 = 2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t</a:t>
            </a:r>
            <a:r>
              <a:rPr lang="en-US" altLang="en-US" baseline="-25000">
                <a:latin typeface="Times New Roman" panose="02020603050405020304" pitchFamily="18" charset="0"/>
              </a:rPr>
              <a:t>y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  <a:sym typeface="Symbol" pitchFamily="2" charset="2"/>
              </a:rPr>
              <a:t>= 1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9706" name="Group 49">
            <a:extLst>
              <a:ext uri="{FF2B5EF4-FFF2-40B4-BE49-F238E27FC236}">
                <a16:creationId xmlns:a16="http://schemas.microsoft.com/office/drawing/2014/main" id="{5F510573-04B8-D724-6147-7A628B225267}"/>
              </a:ext>
            </a:extLst>
          </p:cNvPr>
          <p:cNvGrpSpPr>
            <a:grpSpLocks/>
          </p:cNvGrpSpPr>
          <p:nvPr/>
        </p:nvGrpSpPr>
        <p:grpSpPr bwMode="auto">
          <a:xfrm>
            <a:off x="5859463" y="4648200"/>
            <a:ext cx="763587" cy="890588"/>
            <a:chOff x="1440" y="2928"/>
            <a:chExt cx="576" cy="672"/>
          </a:xfrm>
        </p:grpSpPr>
        <p:sp>
          <p:nvSpPr>
            <p:cNvPr id="29711" name="Freeform 50" descr="Horizontal brick">
              <a:extLst>
                <a:ext uri="{FF2B5EF4-FFF2-40B4-BE49-F238E27FC236}">
                  <a16:creationId xmlns:a16="http://schemas.microsoft.com/office/drawing/2014/main" id="{FF356F63-8BC0-7D39-C397-092343C98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9712" name="Rectangle 51">
              <a:extLst>
                <a:ext uri="{FF2B5EF4-FFF2-40B4-BE49-F238E27FC236}">
                  <a16:creationId xmlns:a16="http://schemas.microsoft.com/office/drawing/2014/main" id="{D08BE1ED-461A-253B-822C-B418F3099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9713" name="Freeform 52">
              <a:extLst>
                <a:ext uri="{FF2B5EF4-FFF2-40B4-BE49-F238E27FC236}">
                  <a16:creationId xmlns:a16="http://schemas.microsoft.com/office/drawing/2014/main" id="{9FF18A7E-F1B3-1CD1-AEF0-50193FB4B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9707" name="AutoShape 53">
            <a:extLst>
              <a:ext uri="{FF2B5EF4-FFF2-40B4-BE49-F238E27FC236}">
                <a16:creationId xmlns:a16="http://schemas.microsoft.com/office/drawing/2014/main" id="{A0A0EA25-5493-0CEA-C034-07E6D9091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8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9708" name="AutoShape 54">
            <a:extLst>
              <a:ext uri="{FF2B5EF4-FFF2-40B4-BE49-F238E27FC236}">
                <a16:creationId xmlns:a16="http://schemas.microsoft.com/office/drawing/2014/main" id="{35D73DE5-F5F6-F832-80D0-0658C653A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9709" name="AutoShape 55">
            <a:extLst>
              <a:ext uri="{FF2B5EF4-FFF2-40B4-BE49-F238E27FC236}">
                <a16:creationId xmlns:a16="http://schemas.microsoft.com/office/drawing/2014/main" id="{94DC940D-1DA2-C7B3-E3F9-8725BD542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876425"/>
            <a:ext cx="381000" cy="333375"/>
          </a:xfrm>
          <a:prstGeom prst="downArrow">
            <a:avLst>
              <a:gd name="adj1" fmla="val 46870"/>
              <a:gd name="adj2" fmla="val 4702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/>
          </a:p>
        </p:txBody>
      </p:sp>
      <p:sp>
        <p:nvSpPr>
          <p:cNvPr id="29710" name="Rectangle 57">
            <a:extLst>
              <a:ext uri="{FF2B5EF4-FFF2-40B4-BE49-F238E27FC236}">
                <a16:creationId xmlns:a16="http://schemas.microsoft.com/office/drawing/2014/main" id="{D666F197-0120-D79C-A40A-646DF859E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1293813"/>
            <a:ext cx="390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2"/>
                </a:solidFill>
              </a:rPr>
              <a:t>Homogeneous Coordinates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943453B-9DBE-2C12-4E8B-B072CB0D4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Basic 2D Transformations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537A39A-17B0-76B4-55AC-A74D25D50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Basic 2D transformations as 3x3 matrices</a:t>
            </a:r>
          </a:p>
        </p:txBody>
      </p:sp>
      <p:graphicFrame>
        <p:nvGraphicFramePr>
          <p:cNvPr id="31748" name="Object 4">
            <a:extLst>
              <a:ext uri="{FF2B5EF4-FFF2-40B4-BE49-F238E27FC236}">
                <a16:creationId xmlns:a16="http://schemas.microsoft.com/office/drawing/2014/main" id="{BA8E5164-C884-14DC-D1AC-377A09C243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4746625"/>
          <a:ext cx="3182938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7396400" imgH="16383000" progId="Equation.3">
                  <p:embed/>
                </p:oleObj>
              </mc:Choice>
              <mc:Fallback>
                <p:oleObj name="Equation" r:id="rId2" imgW="47396400" imgH="1638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46625"/>
                        <a:ext cx="3182938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>
            <a:extLst>
              <a:ext uri="{FF2B5EF4-FFF2-40B4-BE49-F238E27FC236}">
                <a16:creationId xmlns:a16="http://schemas.microsoft.com/office/drawing/2014/main" id="{E6DBEC10-5FD4-DD5B-56B3-FFACC2990C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7975" y="2546350"/>
          <a:ext cx="210185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21300" imgH="16090900" progId="Equation.3">
                  <p:embed/>
                </p:oleObj>
              </mc:Choice>
              <mc:Fallback>
                <p:oleObj name="Equation" r:id="rId4" imgW="30721300" imgH="16090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2546350"/>
                        <a:ext cx="210185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>
            <a:extLst>
              <a:ext uri="{FF2B5EF4-FFF2-40B4-BE49-F238E27FC236}">
                <a16:creationId xmlns:a16="http://schemas.microsoft.com/office/drawing/2014/main" id="{C01BFBFA-7AC1-0088-4AF3-66042E718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4746625"/>
          <a:ext cx="2522537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68100" imgH="16383000" progId="Equation.3">
                  <p:embed/>
                </p:oleObj>
              </mc:Choice>
              <mc:Fallback>
                <p:oleObj name="Equation" r:id="rId6" imgW="36868100" imgH="1638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4746625"/>
                        <a:ext cx="2522537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 Box 7">
            <a:extLst>
              <a:ext uri="{FF2B5EF4-FFF2-40B4-BE49-F238E27FC236}">
                <a16:creationId xmlns:a16="http://schemas.microsoft.com/office/drawing/2014/main" id="{8D71285F-14F2-FEAD-3507-043BBB9CB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0"/>
            <a:ext cx="129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Translate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F1E1CC98-4A2E-2F35-0084-6F34273A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867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Rotate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13CD1E61-80E3-0690-1CA2-4F94D0344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867400"/>
            <a:ext cx="887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Shear</a:t>
            </a:r>
          </a:p>
        </p:txBody>
      </p:sp>
      <p:graphicFrame>
        <p:nvGraphicFramePr>
          <p:cNvPr id="31754" name="Object 10">
            <a:extLst>
              <a:ext uri="{FF2B5EF4-FFF2-40B4-BE49-F238E27FC236}">
                <a16:creationId xmlns:a16="http://schemas.microsoft.com/office/drawing/2014/main" id="{2BF5FE62-C828-E63F-9E16-C26B4E1FED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0213" y="2536825"/>
          <a:ext cx="2282825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350200" imgH="16383000" progId="Equation.3">
                  <p:embed/>
                </p:oleObj>
              </mc:Choice>
              <mc:Fallback>
                <p:oleObj name="Equation" r:id="rId8" imgW="33350200" imgH="16383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2536825"/>
                        <a:ext cx="2282825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11">
            <a:extLst>
              <a:ext uri="{FF2B5EF4-FFF2-40B4-BE49-F238E27FC236}">
                <a16:creationId xmlns:a16="http://schemas.microsoft.com/office/drawing/2014/main" id="{44CFD78D-712B-C772-C22B-B4AC7DC5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679825"/>
            <a:ext cx="84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Scale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635AB72-51E5-C33F-7286-CE6CCC142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Matrix Composition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AE148C9-B85C-6F68-6135-A26695BEB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Transformations can be combined by </a:t>
            </a:r>
            <a:br>
              <a:rPr lang="en-US" altLang="en-US"/>
            </a:br>
            <a:r>
              <a:rPr lang="en-US" altLang="en-US"/>
              <a:t>matrix multiplication</a:t>
            </a:r>
          </a:p>
        </p:txBody>
      </p:sp>
      <p:graphicFrame>
        <p:nvGraphicFramePr>
          <p:cNvPr id="32772" name="Object 4">
            <a:extLst>
              <a:ext uri="{FF2B5EF4-FFF2-40B4-BE49-F238E27FC236}">
                <a16:creationId xmlns:a16="http://schemas.microsoft.com/office/drawing/2014/main" id="{A4DDAF51-8629-9D37-94CB-A93194916D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857500"/>
          <a:ext cx="77009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038700" imgH="14046200" progId="Equation.3">
                  <p:embed/>
                </p:oleObj>
              </mc:Choice>
              <mc:Fallback>
                <p:oleObj name="Equation" r:id="rId2" imgW="81038700" imgH="14046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57500"/>
                        <a:ext cx="770096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5">
            <a:extLst>
              <a:ext uri="{FF2B5EF4-FFF2-40B4-BE49-F238E27FC236}">
                <a16:creationId xmlns:a16="http://schemas.microsoft.com/office/drawing/2014/main" id="{7269B95D-A30B-08BC-4B6A-994BC88BA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267200"/>
            <a:ext cx="733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’   =      T(t</a:t>
            </a:r>
            <a:r>
              <a:rPr lang="en-US" altLang="en-US" baseline="-25000"/>
              <a:t>x</a:t>
            </a:r>
            <a:r>
              <a:rPr lang="en-US" altLang="en-US"/>
              <a:t>,t</a:t>
            </a:r>
            <a:r>
              <a:rPr lang="en-US" altLang="en-US" baseline="-25000"/>
              <a:t>y</a:t>
            </a:r>
            <a:r>
              <a:rPr lang="en-US" altLang="en-US"/>
              <a:t>)                 R(</a:t>
            </a:r>
            <a:r>
              <a:rPr lang="en-US" altLang="en-US">
                <a:latin typeface="Symbol" pitchFamily="2" charset="2"/>
              </a:rPr>
              <a:t>Q</a:t>
            </a:r>
            <a:r>
              <a:rPr lang="en-US" altLang="en-US"/>
              <a:t>)              S(s</a:t>
            </a:r>
            <a:r>
              <a:rPr lang="en-US" altLang="en-US" baseline="-25000"/>
              <a:t>x</a:t>
            </a:r>
            <a:r>
              <a:rPr lang="en-US" altLang="en-US"/>
              <a:t>,s</a:t>
            </a:r>
            <a:r>
              <a:rPr lang="en-US" altLang="en-US" baseline="-25000"/>
              <a:t>y</a:t>
            </a:r>
            <a:r>
              <a:rPr lang="en-US" altLang="en-US"/>
              <a:t>)        </a:t>
            </a:r>
            <a:r>
              <a:rPr lang="en-US" altLang="en-US" b="1"/>
              <a:t>p</a:t>
            </a:r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0F2E0-D551-D6E8-8D11-996D59AF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46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Does the order of multiplication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D0693-A54E-22C0-6F80-05524FEE0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4D773-CBD0-1D9D-19E7-32667188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067800" cy="838200"/>
          </a:xfrm>
        </p:spPr>
        <p:txBody>
          <a:bodyPr/>
          <a:lstStyle/>
          <a:p>
            <a:r>
              <a:rPr lang="en-US" dirty="0"/>
              <a:t>Today you will learn how to do this:</a:t>
            </a:r>
            <a:endParaRPr lang="en-JP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E93-4422-672D-A1D3-E52CA051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228600" y="1905000"/>
            <a:ext cx="4164621" cy="373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AC2F8-76F5-3477-B72E-DD53D023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5715000" y="2837700"/>
            <a:ext cx="2083984" cy="1868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B4E1F9-3414-6D7D-59AF-57CF235C7446}"/>
              </a:ext>
            </a:extLst>
          </p:cNvPr>
          <p:cNvCxnSpPr>
            <a:stCxn id="3" idx="3"/>
            <a:endCxn id="11" idx="1"/>
          </p:cNvCxnSpPr>
          <p:nvPr/>
        </p:nvCxnSpPr>
        <p:spPr bwMode="auto">
          <a:xfrm>
            <a:off x="4393221" y="3771900"/>
            <a:ext cx="1321779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245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88B96928-3133-EC05-1262-7C42B041D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Affine Transformations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A4E2EA3-5A28-B1A8-CC6E-4A8CA6041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 dirty="0"/>
              <a:t>Affine transformations are combinations of …</a:t>
            </a:r>
          </a:p>
          <a:p>
            <a:pPr lvl="1"/>
            <a:r>
              <a:rPr lang="en-US" altLang="en-US" sz="1800" dirty="0"/>
              <a:t>Linear transformations, and</a:t>
            </a:r>
          </a:p>
          <a:p>
            <a:pPr lvl="1"/>
            <a:r>
              <a:rPr lang="en-US" altLang="en-US" sz="1800" dirty="0"/>
              <a:t>Translations</a:t>
            </a:r>
          </a:p>
          <a:p>
            <a:r>
              <a:rPr lang="en-US" altLang="en-US" sz="2000" dirty="0"/>
              <a:t>Properties of affine transformations:</a:t>
            </a:r>
          </a:p>
          <a:p>
            <a:pPr lvl="1"/>
            <a:r>
              <a:rPr lang="en-US" altLang="en-US" sz="1800" dirty="0">
                <a:solidFill>
                  <a:schemeClr val="hlink"/>
                </a:solidFill>
              </a:rPr>
              <a:t>Origin does not necessarily map to origin (translation!)</a:t>
            </a:r>
          </a:p>
          <a:p>
            <a:pPr lvl="1"/>
            <a:r>
              <a:rPr lang="en-US" altLang="en-US" sz="1800" dirty="0"/>
              <a:t>Lines map to lines</a:t>
            </a:r>
          </a:p>
          <a:p>
            <a:pPr lvl="1"/>
            <a:r>
              <a:rPr lang="en-US" altLang="en-US" sz="1800" dirty="0"/>
              <a:t>Parallel lines remain parallel</a:t>
            </a:r>
          </a:p>
          <a:p>
            <a:pPr lvl="1"/>
            <a:r>
              <a:rPr lang="en-US" altLang="en-US" sz="1800" dirty="0"/>
              <a:t>Ratios are preserved</a:t>
            </a:r>
          </a:p>
          <a:p>
            <a:pPr lvl="1"/>
            <a:r>
              <a:rPr lang="en-US" altLang="en-US" sz="1800" dirty="0"/>
              <a:t>Closed under composition</a:t>
            </a:r>
          </a:p>
          <a:p>
            <a:pPr lvl="1"/>
            <a:r>
              <a:rPr lang="en-US" altLang="en-US" sz="1800" dirty="0"/>
              <a:t>Models change of basis</a:t>
            </a:r>
          </a:p>
          <a:p>
            <a:pPr lvl="1"/>
            <a:endParaRPr lang="en-US" altLang="en-US" sz="1800" dirty="0"/>
          </a:p>
          <a:p>
            <a:r>
              <a:rPr lang="en-US" altLang="en-US" sz="2000" dirty="0"/>
              <a:t>Will the last coordinate </a:t>
            </a:r>
            <a:r>
              <a:rPr lang="en-US" altLang="en-US" sz="2000" i="1" dirty="0"/>
              <a:t>w</a:t>
            </a:r>
            <a:r>
              <a:rPr lang="en-US" altLang="en-US" sz="2000" dirty="0"/>
              <a:t> always be 1?</a:t>
            </a:r>
          </a:p>
        </p:txBody>
      </p:sp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02939627-B463-8185-15B7-F33CE60FEE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5313" y="1371600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597600" imgH="13462000" progId="Equation.3">
                  <p:embed/>
                </p:oleObj>
              </mc:Choice>
              <mc:Fallback>
                <p:oleObj name="Equation" r:id="rId3" imgW="31597600" imgH="13462000" progId="Equation.3">
                  <p:embed/>
                  <p:pic>
                    <p:nvPicPr>
                      <p:cNvPr id="33796" name="Object 4">
                        <a:extLst>
                          <a:ext uri="{FF2B5EF4-FFF2-40B4-BE49-F238E27FC236}">
                            <a16:creationId xmlns:a16="http://schemas.microsoft.com/office/drawing/2014/main" id="{02939627-B463-8185-15B7-F33CE60FEE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371600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5661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B7F94EA-5CB5-9353-656F-9FD778C93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8183562" cy="838200"/>
          </a:xfrm>
        </p:spPr>
        <p:txBody>
          <a:bodyPr/>
          <a:lstStyle/>
          <a:p>
            <a:r>
              <a:rPr lang="en-US" altLang="en-US" dirty="0"/>
              <a:t>Projective Transformations/</a:t>
            </a:r>
            <a:r>
              <a:rPr lang="en-US" altLang="en-US" dirty="0" err="1"/>
              <a:t>Homography</a:t>
            </a:r>
            <a:endParaRPr lang="en-US" altLang="en-US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E6AED52-92CF-0C8B-D640-648D88E7B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Projective transformations …</a:t>
            </a:r>
          </a:p>
          <a:p>
            <a:pPr lvl="1"/>
            <a:r>
              <a:rPr lang="en-US" altLang="en-US" sz="1800"/>
              <a:t>Affine transformations, and</a:t>
            </a:r>
          </a:p>
          <a:p>
            <a:pPr lvl="1"/>
            <a:r>
              <a:rPr lang="en-US" altLang="en-US" sz="1800"/>
              <a:t>Projective warps</a:t>
            </a:r>
          </a:p>
          <a:p>
            <a:r>
              <a:rPr lang="en-US" altLang="en-US" sz="2000"/>
              <a:t>Properties of projective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Parallel lines do not necessarily remain parallel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Ratios are not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BE5945CA-563B-29D2-F422-FAE9F4D7FE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889700" imgH="13462000" progId="Equation.DSMT4">
                  <p:embed/>
                </p:oleObj>
              </mc:Choice>
              <mc:Fallback>
                <p:oleObj name="Equation" r:id="rId3" imgW="31889700" imgH="13462000" progId="Equation.DSMT4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BE5945CA-563B-29D2-F422-FAE9F4D7FE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C346A8A-4841-EB21-5C10-FD2B7278C6DC}"/>
              </a:ext>
            </a:extLst>
          </p:cNvPr>
          <p:cNvSpPr/>
          <p:nvPr/>
        </p:nvSpPr>
        <p:spPr bwMode="auto">
          <a:xfrm>
            <a:off x="2590800" y="5105400"/>
            <a:ext cx="1295400" cy="1295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Manual Operation 4">
            <a:extLst>
              <a:ext uri="{FF2B5EF4-FFF2-40B4-BE49-F238E27FC236}">
                <a16:creationId xmlns:a16="http://schemas.microsoft.com/office/drawing/2014/main" id="{D82BBBEE-5976-7901-5FFC-FFED98D648AE}"/>
              </a:ext>
            </a:extLst>
          </p:cNvPr>
          <p:cNvSpPr/>
          <p:nvPr/>
        </p:nvSpPr>
        <p:spPr bwMode="auto">
          <a:xfrm rot="5400000">
            <a:off x="5083175" y="5105400"/>
            <a:ext cx="1295400" cy="1295400"/>
          </a:xfrm>
          <a:prstGeom prst="flowChartManualOpera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67AB61-77DB-DF97-79E0-2C2069D74961}"/>
              </a:ext>
            </a:extLst>
          </p:cNvPr>
          <p:cNvCxnSpPr/>
          <p:nvPr/>
        </p:nvCxnSpPr>
        <p:spPr bwMode="auto">
          <a:xfrm>
            <a:off x="4114800" y="5715000"/>
            <a:ext cx="838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64477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BA95500-9F2C-FF22-3550-46CA81AD2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39404" cy="838200"/>
          </a:xfrm>
        </p:spPr>
        <p:txBody>
          <a:bodyPr/>
          <a:lstStyle/>
          <a:p>
            <a:r>
              <a:rPr lang="en-US" altLang="en-US" sz="2800" dirty="0"/>
              <a:t>Another way to think about transformation</a:t>
            </a:r>
          </a:p>
        </p:txBody>
      </p:sp>
      <p:grpSp>
        <p:nvGrpSpPr>
          <p:cNvPr id="23555" name="Group 4">
            <a:extLst>
              <a:ext uri="{FF2B5EF4-FFF2-40B4-BE49-F238E27FC236}">
                <a16:creationId xmlns:a16="http://schemas.microsoft.com/office/drawing/2014/main" id="{080C360F-977F-C5C1-D71C-F1FB61F540D6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2743200" cy="2438400"/>
            <a:chOff x="816" y="2208"/>
            <a:chExt cx="1920" cy="1728"/>
          </a:xfrm>
        </p:grpSpPr>
        <p:sp>
          <p:nvSpPr>
            <p:cNvPr id="23594" name="Line 5">
              <a:extLst>
                <a:ext uri="{FF2B5EF4-FFF2-40B4-BE49-F238E27FC236}">
                  <a16:creationId xmlns:a16="http://schemas.microsoft.com/office/drawing/2014/main" id="{C0E09A52-1532-EEB4-E5E4-22627459A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595" name="Line 6">
              <a:extLst>
                <a:ext uri="{FF2B5EF4-FFF2-40B4-BE49-F238E27FC236}">
                  <a16:creationId xmlns:a16="http://schemas.microsoft.com/office/drawing/2014/main" id="{5EB6EAFE-A2D0-78E5-3E85-48519F61D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596" name="Line 7">
              <a:extLst>
                <a:ext uri="{FF2B5EF4-FFF2-40B4-BE49-F238E27FC236}">
                  <a16:creationId xmlns:a16="http://schemas.microsoft.com/office/drawing/2014/main" id="{5CDA1F80-2CDB-989B-F71E-26A6CADC7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597" name="Line 8">
              <a:extLst>
                <a:ext uri="{FF2B5EF4-FFF2-40B4-BE49-F238E27FC236}">
                  <a16:creationId xmlns:a16="http://schemas.microsoft.com/office/drawing/2014/main" id="{5D946BD7-496A-0BA3-A975-814FDB61C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598" name="Line 9">
              <a:extLst>
                <a:ext uri="{FF2B5EF4-FFF2-40B4-BE49-F238E27FC236}">
                  <a16:creationId xmlns:a16="http://schemas.microsoft.com/office/drawing/2014/main" id="{1CF1AF10-38EC-91F9-B465-1212AE91D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599" name="Line 10">
              <a:extLst>
                <a:ext uri="{FF2B5EF4-FFF2-40B4-BE49-F238E27FC236}">
                  <a16:creationId xmlns:a16="http://schemas.microsoft.com/office/drawing/2014/main" id="{BDA75234-A542-FA9C-BD63-02486343D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0" name="Line 11">
              <a:extLst>
                <a:ext uri="{FF2B5EF4-FFF2-40B4-BE49-F238E27FC236}">
                  <a16:creationId xmlns:a16="http://schemas.microsoft.com/office/drawing/2014/main" id="{88292F4F-E64E-4ED3-E040-84A2CF747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1" name="Line 12">
              <a:extLst>
                <a:ext uri="{FF2B5EF4-FFF2-40B4-BE49-F238E27FC236}">
                  <a16:creationId xmlns:a16="http://schemas.microsoft.com/office/drawing/2014/main" id="{8A99BDD5-F699-ECA1-4689-185AA576B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2" name="Line 13">
              <a:extLst>
                <a:ext uri="{FF2B5EF4-FFF2-40B4-BE49-F238E27FC236}">
                  <a16:creationId xmlns:a16="http://schemas.microsoft.com/office/drawing/2014/main" id="{BA3F293C-433E-690D-3771-F693A2DD5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3" name="Line 14">
              <a:extLst>
                <a:ext uri="{FF2B5EF4-FFF2-40B4-BE49-F238E27FC236}">
                  <a16:creationId xmlns:a16="http://schemas.microsoft.com/office/drawing/2014/main" id="{08D4E640-EABA-0C62-FF78-224732D63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4" name="Line 15">
              <a:extLst>
                <a:ext uri="{FF2B5EF4-FFF2-40B4-BE49-F238E27FC236}">
                  <a16:creationId xmlns:a16="http://schemas.microsoft.com/office/drawing/2014/main" id="{F27485A3-2D9B-38CF-CDC2-0AB4AE0D6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5" name="Line 16">
              <a:extLst>
                <a:ext uri="{FF2B5EF4-FFF2-40B4-BE49-F238E27FC236}">
                  <a16:creationId xmlns:a16="http://schemas.microsoft.com/office/drawing/2014/main" id="{9E3C7D98-D19E-8D5D-D65C-551774121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6" name="Line 17">
              <a:extLst>
                <a:ext uri="{FF2B5EF4-FFF2-40B4-BE49-F238E27FC236}">
                  <a16:creationId xmlns:a16="http://schemas.microsoft.com/office/drawing/2014/main" id="{537831B4-1627-78E5-9FA4-AA4F75C52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7" name="Line 18">
              <a:extLst>
                <a:ext uri="{FF2B5EF4-FFF2-40B4-BE49-F238E27FC236}">
                  <a16:creationId xmlns:a16="http://schemas.microsoft.com/office/drawing/2014/main" id="{91F2A89B-1A73-6ACC-01AA-153B255E8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8" name="Line 19">
              <a:extLst>
                <a:ext uri="{FF2B5EF4-FFF2-40B4-BE49-F238E27FC236}">
                  <a16:creationId xmlns:a16="http://schemas.microsoft.com/office/drawing/2014/main" id="{4BF65788-0F06-7636-5DEE-E1566C612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09" name="Line 20">
              <a:extLst>
                <a:ext uri="{FF2B5EF4-FFF2-40B4-BE49-F238E27FC236}">
                  <a16:creationId xmlns:a16="http://schemas.microsoft.com/office/drawing/2014/main" id="{955E79C6-4835-AA17-E97B-FF420C72C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10" name="Line 21">
              <a:extLst>
                <a:ext uri="{FF2B5EF4-FFF2-40B4-BE49-F238E27FC236}">
                  <a16:creationId xmlns:a16="http://schemas.microsoft.com/office/drawing/2014/main" id="{B7F4021A-7822-B911-DA5F-2AF2720936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3611" name="Line 22">
              <a:extLst>
                <a:ext uri="{FF2B5EF4-FFF2-40B4-BE49-F238E27FC236}">
                  <a16:creationId xmlns:a16="http://schemas.microsoft.com/office/drawing/2014/main" id="{F7A34515-4696-42DB-7F4E-0EEA6E076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3556" name="Text Box 23">
            <a:extLst>
              <a:ext uri="{FF2B5EF4-FFF2-40B4-BE49-F238E27FC236}">
                <a16:creationId xmlns:a16="http://schemas.microsoft.com/office/drawing/2014/main" id="{45810F8F-A002-CD20-5C89-ED40E4A60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3C68A863-CC9B-580E-037C-7F2C46B38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3558" name="Oval 25">
            <a:extLst>
              <a:ext uri="{FF2B5EF4-FFF2-40B4-BE49-F238E27FC236}">
                <a16:creationId xmlns:a16="http://schemas.microsoft.com/office/drawing/2014/main" id="{3961DA74-6B07-5564-32D1-7C1DDCD24C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5098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Text Box 26">
            <a:extLst>
              <a:ext uri="{FF2B5EF4-FFF2-40B4-BE49-F238E27FC236}">
                <a16:creationId xmlns:a16="http://schemas.microsoft.com/office/drawing/2014/main" id="{0589CA9E-D282-2C67-B61A-DF04F63E8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60" name="Text Box 27">
            <a:extLst>
              <a:ext uri="{FF2B5EF4-FFF2-40B4-BE49-F238E27FC236}">
                <a16:creationId xmlns:a16="http://schemas.microsoft.com/office/drawing/2014/main" id="{7B296C83-3C18-817D-D7B4-EBF4F651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endParaRPr lang="en-US" altLang="en-US"/>
          </a:p>
        </p:txBody>
      </p:sp>
      <p:sp>
        <p:nvSpPr>
          <p:cNvPr id="765980" name="Text Box 28">
            <a:extLst>
              <a:ext uri="{FF2B5EF4-FFF2-40B4-BE49-F238E27FC236}">
                <a16:creationId xmlns:a16="http://schemas.microsoft.com/office/drawing/2014/main" id="{CF6E9449-B98C-4CF9-0A0E-1DE13982D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20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r>
              <a:rPr lang="en-US" altLang="en-US"/>
              <a:t>=4</a:t>
            </a:r>
            <a:r>
              <a:rPr lang="en-US" altLang="en-US" b="1"/>
              <a:t>i</a:t>
            </a:r>
            <a:r>
              <a:rPr lang="en-US" altLang="en-US"/>
              <a:t>+3</a:t>
            </a:r>
            <a:r>
              <a:rPr lang="en-US" altLang="en-US" b="1"/>
              <a:t>j</a:t>
            </a:r>
            <a:r>
              <a:rPr lang="en-US" altLang="en-US"/>
              <a:t> = (4,3)</a:t>
            </a:r>
          </a:p>
        </p:txBody>
      </p:sp>
      <p:sp>
        <p:nvSpPr>
          <p:cNvPr id="23562" name="Line 29">
            <a:extLst>
              <a:ext uri="{FF2B5EF4-FFF2-40B4-BE49-F238E27FC236}">
                <a16:creationId xmlns:a16="http://schemas.microsoft.com/office/drawing/2014/main" id="{FC33C7D0-8C50-2480-6C79-0512F6130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57810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3563" name="Line 30">
            <a:extLst>
              <a:ext uri="{FF2B5EF4-FFF2-40B4-BE49-F238E27FC236}">
                <a16:creationId xmlns:a16="http://schemas.microsoft.com/office/drawing/2014/main" id="{90FD469E-71BC-CF2E-59B9-4ED51D8F2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590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765983" name="Text Box 31">
            <a:extLst>
              <a:ext uri="{FF2B5EF4-FFF2-40B4-BE49-F238E27FC236}">
                <a16:creationId xmlns:a16="http://schemas.microsoft.com/office/drawing/2014/main" id="{F20EB69B-864C-6BA5-0525-632B31E7B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38862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=4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23565" name="Line 33">
            <a:extLst>
              <a:ext uri="{FF2B5EF4-FFF2-40B4-BE49-F238E27FC236}">
                <a16:creationId xmlns:a16="http://schemas.microsoft.com/office/drawing/2014/main" id="{FE462F2B-B2B7-EF7F-7F7F-DAD425E8A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" y="2628900"/>
            <a:ext cx="102870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A8439F4E-48F2-7D03-CD37-487D7224B101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14400"/>
            <a:ext cx="3435350" cy="2730500"/>
            <a:chOff x="2928" y="576"/>
            <a:chExt cx="2164" cy="1720"/>
          </a:xfrm>
        </p:grpSpPr>
        <p:sp>
          <p:nvSpPr>
            <p:cNvPr id="23567" name="Text Box 35">
              <a:extLst>
                <a:ext uri="{FF2B5EF4-FFF2-40B4-BE49-F238E27FC236}">
                  <a16:creationId xmlns:a16="http://schemas.microsoft.com/office/drawing/2014/main" id="{B1AE3557-2B9F-9D6B-03FD-E6A1BC9CA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8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v</a:t>
              </a:r>
              <a:r>
                <a:rPr lang="en-US" altLang="en-US"/>
                <a:t> =(v</a:t>
              </a:r>
              <a:r>
                <a:rPr lang="en-US" altLang="en-US" baseline="-25000"/>
                <a:t>x</a:t>
              </a:r>
              <a:r>
                <a:rPr lang="en-US" altLang="en-US"/>
                <a:t>,v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grpSp>
          <p:nvGrpSpPr>
            <p:cNvPr id="23568" name="Group 36">
              <a:extLst>
                <a:ext uri="{FF2B5EF4-FFF2-40B4-BE49-F238E27FC236}">
                  <a16:creationId xmlns:a16="http://schemas.microsoft.com/office/drawing/2014/main" id="{0A019ACD-12CA-CF2A-C65A-831E56CC44BD}"/>
                </a:ext>
              </a:extLst>
            </p:cNvPr>
            <p:cNvGrpSpPr>
              <a:grpSpLocks/>
            </p:cNvGrpSpPr>
            <p:nvPr/>
          </p:nvGrpSpPr>
          <p:grpSpPr bwMode="auto">
            <a:xfrm rot="-803550">
              <a:off x="2928" y="1920"/>
              <a:ext cx="1728" cy="85"/>
              <a:chOff x="2976" y="2091"/>
              <a:chExt cx="1728" cy="85"/>
            </a:xfrm>
          </p:grpSpPr>
          <p:sp>
            <p:nvSpPr>
              <p:cNvPr id="23585" name="Line 37">
                <a:extLst>
                  <a:ext uri="{FF2B5EF4-FFF2-40B4-BE49-F238E27FC236}">
                    <a16:creationId xmlns:a16="http://schemas.microsoft.com/office/drawing/2014/main" id="{ACCA7331-186C-3D99-6BB4-04A579528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33"/>
                <a:ext cx="17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6" name="Line 38">
                <a:extLst>
                  <a:ext uri="{FF2B5EF4-FFF2-40B4-BE49-F238E27FC236}">
                    <a16:creationId xmlns:a16="http://schemas.microsoft.com/office/drawing/2014/main" id="{FBDF58E7-A8FE-4CF9-78C8-B569D9C66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5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7" name="Line 39">
                <a:extLst>
                  <a:ext uri="{FF2B5EF4-FFF2-40B4-BE49-F238E27FC236}">
                    <a16:creationId xmlns:a16="http://schemas.microsoft.com/office/drawing/2014/main" id="{DEFFF8DF-3898-894A-8DCA-78975FD83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8" name="Line 40">
                <a:extLst>
                  <a:ext uri="{FF2B5EF4-FFF2-40B4-BE49-F238E27FC236}">
                    <a16:creationId xmlns:a16="http://schemas.microsoft.com/office/drawing/2014/main" id="{66C5EE69-847B-46B0-A661-0C5D92EC4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0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9" name="Line 41">
                <a:extLst>
                  <a:ext uri="{FF2B5EF4-FFF2-40B4-BE49-F238E27FC236}">
                    <a16:creationId xmlns:a16="http://schemas.microsoft.com/office/drawing/2014/main" id="{3A1405B8-2372-CCE0-BCA5-1B957914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90" name="Line 42">
                <a:extLst>
                  <a:ext uri="{FF2B5EF4-FFF2-40B4-BE49-F238E27FC236}">
                    <a16:creationId xmlns:a16="http://schemas.microsoft.com/office/drawing/2014/main" id="{1ED756CC-B50F-DA2C-68D5-AF20B124E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91" name="Line 43">
                <a:extLst>
                  <a:ext uri="{FF2B5EF4-FFF2-40B4-BE49-F238E27FC236}">
                    <a16:creationId xmlns:a16="http://schemas.microsoft.com/office/drawing/2014/main" id="{96F72795-14BB-66C3-6AD8-B2F6395549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92" name="Line 44">
                <a:extLst>
                  <a:ext uri="{FF2B5EF4-FFF2-40B4-BE49-F238E27FC236}">
                    <a16:creationId xmlns:a16="http://schemas.microsoft.com/office/drawing/2014/main" id="{E03F132C-C9EB-40C9-01E5-6CABD2D9D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2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93" name="Line 45">
                <a:extLst>
                  <a:ext uri="{FF2B5EF4-FFF2-40B4-BE49-F238E27FC236}">
                    <a16:creationId xmlns:a16="http://schemas.microsoft.com/office/drawing/2014/main" id="{F3D6522F-584D-0DA7-5A35-ECAADD0B7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4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grpSp>
          <p:nvGrpSpPr>
            <p:cNvPr id="23569" name="Group 46">
              <a:extLst>
                <a:ext uri="{FF2B5EF4-FFF2-40B4-BE49-F238E27FC236}">
                  <a16:creationId xmlns:a16="http://schemas.microsoft.com/office/drawing/2014/main" id="{3C33FB22-D5AC-DEED-3CE6-87E41B66A07E}"/>
                </a:ext>
              </a:extLst>
            </p:cNvPr>
            <p:cNvGrpSpPr>
              <a:grpSpLocks/>
            </p:cNvGrpSpPr>
            <p:nvPr/>
          </p:nvGrpSpPr>
          <p:grpSpPr bwMode="auto">
            <a:xfrm rot="849907">
              <a:off x="3168" y="760"/>
              <a:ext cx="116" cy="1536"/>
              <a:chOff x="3149" y="768"/>
              <a:chExt cx="86" cy="1536"/>
            </a:xfrm>
          </p:grpSpPr>
          <p:sp>
            <p:nvSpPr>
              <p:cNvPr id="23576" name="Line 47">
                <a:extLst>
                  <a:ext uri="{FF2B5EF4-FFF2-40B4-BE49-F238E27FC236}">
                    <a16:creationId xmlns:a16="http://schemas.microsoft.com/office/drawing/2014/main" id="{BD36B550-A0A4-C49C-EA35-141A05C05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768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77" name="Line 48">
                <a:extLst>
                  <a:ext uri="{FF2B5EF4-FFF2-40B4-BE49-F238E27FC236}">
                    <a16:creationId xmlns:a16="http://schemas.microsoft.com/office/drawing/2014/main" id="{11F91E24-4DE2-CE0F-4C98-7DAD30AE0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963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78" name="Line 49">
                <a:extLst>
                  <a:ext uri="{FF2B5EF4-FFF2-40B4-BE49-F238E27FC236}">
                    <a16:creationId xmlns:a16="http://schemas.microsoft.com/office/drawing/2014/main" id="{9971371B-CE27-E149-BD0C-7CB74259E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792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79" name="Line 50">
                <a:extLst>
                  <a:ext uri="{FF2B5EF4-FFF2-40B4-BE49-F238E27FC236}">
                    <a16:creationId xmlns:a16="http://schemas.microsoft.com/office/drawing/2014/main" id="{B71A1CD2-8890-DA04-5B51-A6B704464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62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0" name="Line 51">
                <a:extLst>
                  <a:ext uri="{FF2B5EF4-FFF2-40B4-BE49-F238E27FC236}">
                    <a16:creationId xmlns:a16="http://schemas.microsoft.com/office/drawing/2014/main" id="{AC131730-2C3A-6CCB-3FDB-1E147D253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45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1" name="Line 52">
                <a:extLst>
                  <a:ext uri="{FF2B5EF4-FFF2-40B4-BE49-F238E27FC236}">
                    <a16:creationId xmlns:a16="http://schemas.microsoft.com/office/drawing/2014/main" id="{4AB8A4DA-DB8E-3AAA-985F-5889675D6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280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2" name="Line 53">
                <a:extLst>
                  <a:ext uri="{FF2B5EF4-FFF2-40B4-BE49-F238E27FC236}">
                    <a16:creationId xmlns:a16="http://schemas.microsoft.com/office/drawing/2014/main" id="{2AD08364-6906-9033-41DF-68805E942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10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3" name="Line 54">
                <a:extLst>
                  <a:ext uri="{FF2B5EF4-FFF2-40B4-BE49-F238E27FC236}">
                    <a16:creationId xmlns:a16="http://schemas.microsoft.com/office/drawing/2014/main" id="{0780EAAD-6443-0462-A3D2-E25600EF68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93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  <p:sp>
            <p:nvSpPr>
              <p:cNvPr id="23584" name="Line 55">
                <a:extLst>
                  <a:ext uri="{FF2B5EF4-FFF2-40B4-BE49-F238E27FC236}">
                    <a16:creationId xmlns:a16="http://schemas.microsoft.com/office/drawing/2014/main" id="{0FCFC5E0-C82B-44F6-7E01-3AD840D54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768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JP"/>
              </a:p>
            </p:txBody>
          </p:sp>
        </p:grpSp>
        <p:sp>
          <p:nvSpPr>
            <p:cNvPr id="23570" name="Text Box 56">
              <a:extLst>
                <a:ext uri="{FF2B5EF4-FFF2-40B4-BE49-F238E27FC236}">
                  <a16:creationId xmlns:a16="http://schemas.microsoft.com/office/drawing/2014/main" id="{72A72DDB-64FA-6E1B-8E62-F78BF901A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24"/>
              <a:ext cx="8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u</a:t>
              </a:r>
              <a:r>
                <a:rPr lang="en-US" altLang="en-US"/>
                <a:t>=(u</a:t>
              </a:r>
              <a:r>
                <a:rPr lang="en-US" altLang="en-US" baseline="-25000"/>
                <a:t>x</a:t>
              </a:r>
              <a:r>
                <a:rPr lang="en-US" altLang="en-US"/>
                <a:t>,u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sp>
          <p:nvSpPr>
            <p:cNvPr id="23571" name="Oval 57">
              <a:extLst>
                <a:ext uri="{FF2B5EF4-FFF2-40B4-BE49-F238E27FC236}">
                  <a16:creationId xmlns:a16="http://schemas.microsoft.com/office/drawing/2014/main" id="{21F45279-FFE0-A8D3-E0D7-C4A0A7993E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57" y="139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572" name="Text Box 58">
              <a:extLst>
                <a:ext uri="{FF2B5EF4-FFF2-40B4-BE49-F238E27FC236}">
                  <a16:creationId xmlns:a16="http://schemas.microsoft.com/office/drawing/2014/main" id="{29B04848-0152-B35C-8C43-26070F7B8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152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p</a:t>
              </a:r>
              <a:endParaRPr lang="en-US" altLang="en-US"/>
            </a:p>
          </p:txBody>
        </p:sp>
        <p:sp>
          <p:nvSpPr>
            <p:cNvPr id="23573" name="Line 59">
              <a:extLst>
                <a:ext uri="{FF2B5EF4-FFF2-40B4-BE49-F238E27FC236}">
                  <a16:creationId xmlns:a16="http://schemas.microsoft.com/office/drawing/2014/main" id="{56C49323-90F6-2E01-B631-ADAA023C82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7" y="1440"/>
              <a:ext cx="7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23574" name="Line 60">
              <a:extLst>
                <a:ext uri="{FF2B5EF4-FFF2-40B4-BE49-F238E27FC236}">
                  <a16:creationId xmlns:a16="http://schemas.microsoft.com/office/drawing/2014/main" id="{7401D609-4B1E-37F8-60D5-EF95BC54B2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440"/>
              <a:ext cx="157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23575" name="Line 61">
              <a:extLst>
                <a:ext uri="{FF2B5EF4-FFF2-40B4-BE49-F238E27FC236}">
                  <a16:creationId xmlns:a16="http://schemas.microsoft.com/office/drawing/2014/main" id="{CD3A0289-D2BB-5D29-8E90-1EE57FA15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467"/>
              <a:ext cx="885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8A9C20-8DFC-80C2-D9F4-0351FA0324E6}"/>
              </a:ext>
            </a:extLst>
          </p:cNvPr>
          <p:cNvSpPr txBox="1"/>
          <p:nvPr/>
        </p:nvSpPr>
        <p:spPr>
          <a:xfrm>
            <a:off x="1066800" y="5441732"/>
            <a:ext cx="7194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+mj-lt"/>
              </a:rPr>
              <a:t>Same point represented</a:t>
            </a:r>
            <a:r>
              <a:rPr lang="en-US" altLang="en-US" sz="2400" dirty="0">
                <a:latin typeface="+mj-lt"/>
              </a:rPr>
              <a:t> using a Different Basis</a:t>
            </a:r>
            <a:endParaRPr lang="en-JP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CEC2C-C096-0C7D-B1AD-924FCD57A53A}"/>
              </a:ext>
            </a:extLst>
          </p:cNvPr>
          <p:cNvSpPr txBox="1"/>
          <p:nvPr/>
        </p:nvSpPr>
        <p:spPr>
          <a:xfrm>
            <a:off x="5803409" y="4651973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</a:t>
            </a:r>
            <a:r>
              <a:rPr lang="en-JP" dirty="0">
                <a:latin typeface="+mn-lt"/>
              </a:rPr>
              <a:t>v-basis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75421-3E03-0450-659D-E0ABD9075790}"/>
              </a:ext>
            </a:extLst>
          </p:cNvPr>
          <p:cNvSpPr txBox="1"/>
          <p:nvPr/>
        </p:nvSpPr>
        <p:spPr>
          <a:xfrm>
            <a:off x="1763348" y="4657875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ij</a:t>
            </a:r>
            <a:r>
              <a:rPr lang="en-JP" dirty="0">
                <a:latin typeface="+mn-lt"/>
              </a:rPr>
              <a:t>-basis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80" grpId="0"/>
      <p:bldP spid="76598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8D44014-B4B1-FB66-9B48-F839BFB23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A9682302-9112-8F99-40E1-76E98A509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137" y="6170605"/>
            <a:ext cx="8077200" cy="1371600"/>
          </a:xfrm>
        </p:spPr>
        <p:txBody>
          <a:bodyPr/>
          <a:lstStyle/>
          <a:p>
            <a:r>
              <a:rPr lang="en-US" altLang="en-US" sz="280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91251EF8-A285-7BFA-2E21-F142A32DF276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0849ABD1-CCCB-D6A4-5811-BC50E8219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404A79C4-9928-6BA2-2906-29A2C0BB3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75EF979B-4106-5B09-0D6E-0935D0242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439E7ACB-B01D-AD09-EC45-4079D0433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0473E4B-4ACF-7477-F274-329D68BDF0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841447CE-446E-9D21-7F9F-BA1F8CB671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818F1160-EB15-AC70-C2F8-EF6D55ECEA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97A733ED-E32D-0166-AC37-088E978A2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1C7BF59D-467B-02D7-06FA-7380D071A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A0EB4636-8C84-D607-11E9-4F6F3B602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7A74B74E-3AF4-834D-0822-52AC8435C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78B5D85A-F732-8D0E-D754-40C58722F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A233C2E1-21F1-AB84-5397-D9AF83D23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1F93D5D1-119C-5313-BA62-97CE53E40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EE263486-7E8D-96D7-99FF-8B76D38683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09F9CAE-C5A5-BE37-6770-EEE5BF749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FB042CC2-7515-90BB-1974-44F299760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15823E61-5AA2-1C44-C2DE-6542581A4D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73BFF443-9297-DE73-FB7B-FEAB49BC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F91E9048-86B3-A365-AD35-E2D64E4C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34047F34-3550-1178-5FED-3792690F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D8F09762-5FE5-9D5B-FD42-7E90DA9A3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70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9D0A99-9BE1-9DED-C230-C5D2BB638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082" y="971041"/>
            <a:ext cx="16914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p</a:t>
            </a:r>
            <a:r>
              <a:rPr lang="en-US" altLang="en-US" baseline="-25000" dirty="0"/>
              <a:t>i</a:t>
            </a:r>
            <a:r>
              <a:rPr lang="en-US" altLang="en-US" dirty="0"/>
              <a:t>=4u</a:t>
            </a:r>
            <a:r>
              <a:rPr lang="en-US" altLang="en-US" baseline="-25000" dirty="0"/>
              <a:t>x</a:t>
            </a:r>
            <a:r>
              <a:rPr lang="en-US" altLang="en-US" dirty="0"/>
              <a:t>+3v</a:t>
            </a:r>
            <a:r>
              <a:rPr lang="en-US" altLang="en-US" baseline="-25000" dirty="0"/>
              <a:t>x</a:t>
            </a:r>
          </a:p>
          <a:p>
            <a:pPr>
              <a:spcBef>
                <a:spcPct val="0"/>
              </a:spcBef>
            </a:pPr>
            <a:r>
              <a:rPr lang="en-US" altLang="en-US" dirty="0" err="1"/>
              <a:t>p</a:t>
            </a:r>
            <a:r>
              <a:rPr lang="en-US" altLang="en-US" baseline="-25000" dirty="0" err="1"/>
              <a:t>j</a:t>
            </a:r>
            <a:r>
              <a:rPr lang="en-US" altLang="en-US" dirty="0"/>
              <a:t>=4u</a:t>
            </a:r>
            <a:r>
              <a:rPr lang="en-US" altLang="en-US" baseline="-25000" dirty="0"/>
              <a:t>y</a:t>
            </a:r>
            <a:r>
              <a:rPr lang="en-US" altLang="en-US" dirty="0"/>
              <a:t>+3v</a:t>
            </a:r>
            <a:r>
              <a:rPr lang="en-US" altLang="en-US" baseline="-25000" dirty="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25C68C2A-FF55-3561-AFD5-0141188E5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9C2AC0D4-57DE-1625-AF23-F7885ACE7A15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19BEE972-0EFA-4681-A37D-1EE94120C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156C579A-C988-4161-290B-0E15F8614E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414B8B07-1801-4373-D6DC-3A9C5E022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3DD3A018-B045-2519-AAF6-647E92D40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C6FDBA88-5554-B36A-60F0-A97F6C9FF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79301757-3471-FF62-79AE-3C394D2ED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C353ECC5-6C06-F769-F3CC-07639ECEB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5D06E1A3-8389-6F51-5070-D5BA7791F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01A78233-8E62-A6AC-8477-E22D8B3F77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32C942C8-C110-69D1-859E-14D7B5E577BE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77F37AF1-AE70-6BC8-0C80-17D746214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20A623D8-CA6F-04DA-A3B1-FF1C4F727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45FCD257-76CB-5AD2-A7F2-15A63E8F5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F5C39876-AC53-56BC-8B01-BA8803531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252593C7-CD96-C0CB-A7EF-4F100A2B0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11ED99AC-6F65-4AF0-93E2-85C6761FF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B990BA7-3CE5-6D9C-20BC-946C8DE24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42703A9E-8831-7969-534E-2BE6E6174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B11F11E8-AC0B-BA1F-8955-BB9967FC5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8E808EE6-2E6B-A85C-D5C0-ACB4DA0FB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42B91133-66B2-7843-F4FF-22EFCA3D27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798A30D7-2CFE-EB19-85B0-AC2B576A8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AF733A65-4F1A-F754-ABF8-40FC0F9250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FB774FE0-7DAC-9F36-8622-4388175220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4431C314-305A-762E-F0DF-9AA9B1FAE0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7DF63648-E0A8-C947-7442-44997B90B6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672DE676-A6D0-4C96-76E9-CDD97544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31ABB86F-4B0C-B44F-336C-0B3C7B4260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71515474-3BFC-8EBF-435B-0F1D6BE41A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783B43FB-36B6-DA9D-2F70-FF3415F8ED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9601B3D-10A9-B627-3135-76DD4F72F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0C47C9D0-1AF5-72E2-02C7-4375ADB79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06342B6C-A656-09EB-00C2-250F55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EBAFAE-1597-9A72-8A43-6D8CDE2C5CAE}"/>
              </a:ext>
            </a:extLst>
          </p:cNvPr>
          <p:cNvGrpSpPr/>
          <p:nvPr/>
        </p:nvGrpSpPr>
        <p:grpSpPr>
          <a:xfrm>
            <a:off x="2073275" y="4523573"/>
            <a:ext cx="4784725" cy="1236701"/>
            <a:chOff x="3581400" y="4254500"/>
            <a:chExt cx="4784725" cy="1236701"/>
          </a:xfrm>
        </p:grpSpPr>
        <p:grpSp>
          <p:nvGrpSpPr>
            <p:cNvPr id="5" name="Group 118">
              <a:extLst>
                <a:ext uri="{FF2B5EF4-FFF2-40B4-BE49-F238E27FC236}">
                  <a16:creationId xmlns:a16="http://schemas.microsoft.com/office/drawing/2014/main" id="{53F32A9C-0C99-5AD6-9531-2D5A58BAF9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1400" y="4330700"/>
              <a:ext cx="4784725" cy="1131888"/>
              <a:chOff x="2256" y="2728"/>
              <a:chExt cx="3014" cy="713"/>
            </a:xfrm>
          </p:grpSpPr>
          <p:sp>
            <p:nvSpPr>
              <p:cNvPr id="24604" name="Rectangle 77">
                <a:extLst>
                  <a:ext uri="{FF2B5EF4-FFF2-40B4-BE49-F238E27FC236}">
                    <a16:creationId xmlns:a16="http://schemas.microsoft.com/office/drawing/2014/main" id="{B074173F-1231-0D89-6600-5613CB8AE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8" y="2927"/>
                <a:ext cx="3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en-US" sz="3000" b="1" baseline="30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05" name="Rectangle 78">
                <a:extLst>
                  <a:ext uri="{FF2B5EF4-FFF2-40B4-BE49-F238E27FC236}">
                    <a16:creationId xmlns:a16="http://schemas.microsoft.com/office/drawing/2014/main" id="{C9B3EFD6-E94D-9B49-813B-930799090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7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en-US" sz="3000" b="1" baseline="30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ij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07" name="Rectangle 80">
                <a:extLst>
                  <a:ext uri="{FF2B5EF4-FFF2-40B4-BE49-F238E27FC236}">
                    <a16:creationId xmlns:a16="http://schemas.microsoft.com/office/drawing/2014/main" id="{E10A4A76-32E7-FEE1-18E3-1B7E0E9F1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9" y="3153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08" name="Rectangle 81">
                <a:extLst>
                  <a:ext uri="{FF2B5EF4-FFF2-40B4-BE49-F238E27FC236}">
                    <a16:creationId xmlns:a16="http://schemas.microsoft.com/office/drawing/2014/main" id="{FCDFA542-396A-097C-841C-502784A1C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9" y="2728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09" name="Rectangle 82">
                <a:extLst>
                  <a:ext uri="{FF2B5EF4-FFF2-40B4-BE49-F238E27FC236}">
                    <a16:creationId xmlns:a16="http://schemas.microsoft.com/office/drawing/2014/main" id="{6BF97E92-D335-42E1-0993-BB6FD54B0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2957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0" name="Rectangle 83">
                <a:extLst>
                  <a:ext uri="{FF2B5EF4-FFF2-40B4-BE49-F238E27FC236}">
                    <a16:creationId xmlns:a16="http://schemas.microsoft.com/office/drawing/2014/main" id="{6487D33F-4F22-2357-AFA2-F50F6D97D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3153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1" name="Rectangle 84">
                <a:extLst>
                  <a:ext uri="{FF2B5EF4-FFF2-40B4-BE49-F238E27FC236}">
                    <a16:creationId xmlns:a16="http://schemas.microsoft.com/office/drawing/2014/main" id="{524132D2-48C7-32B2-2364-A3897B902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" y="2728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2" name="Rectangle 85">
                <a:extLst>
                  <a:ext uri="{FF2B5EF4-FFF2-40B4-BE49-F238E27FC236}">
                    <a16:creationId xmlns:a16="http://schemas.microsoft.com/office/drawing/2014/main" id="{E9CA75F0-E83C-8D89-6FBE-DC6448CC2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0" y="2900"/>
                <a:ext cx="1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=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6" name="Rectangle 89">
                <a:extLst>
                  <a:ext uri="{FF2B5EF4-FFF2-40B4-BE49-F238E27FC236}">
                    <a16:creationId xmlns:a16="http://schemas.microsoft.com/office/drawing/2014/main" id="{E6A915F0-D0D8-6CDB-174C-0DA8A9038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2973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7" name="Rectangle 90">
                <a:extLst>
                  <a:ext uri="{FF2B5EF4-FFF2-40B4-BE49-F238E27FC236}">
                    <a16:creationId xmlns:a16="http://schemas.microsoft.com/office/drawing/2014/main" id="{65786BBB-EFA1-0F95-CF21-C1A5D9AB5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3137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8" name="Rectangle 91">
                <a:extLst>
                  <a:ext uri="{FF2B5EF4-FFF2-40B4-BE49-F238E27FC236}">
                    <a16:creationId xmlns:a16="http://schemas.microsoft.com/office/drawing/2014/main" id="{597D3CE3-3932-90A8-ED81-A003F005B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7" y="2743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19" name="Rectangle 92">
                <a:extLst>
                  <a:ext uri="{FF2B5EF4-FFF2-40B4-BE49-F238E27FC236}">
                    <a16:creationId xmlns:a16="http://schemas.microsoft.com/office/drawing/2014/main" id="{261556BB-035C-05B1-F13A-E195B56BC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957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0" name="Rectangle 93">
                <a:extLst>
                  <a:ext uri="{FF2B5EF4-FFF2-40B4-BE49-F238E27FC236}">
                    <a16:creationId xmlns:a16="http://schemas.microsoft.com/office/drawing/2014/main" id="{670D875E-2C0A-796B-B3C6-8F7D65BFE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3153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1" name="Rectangle 94">
                <a:extLst>
                  <a:ext uri="{FF2B5EF4-FFF2-40B4-BE49-F238E27FC236}">
                    <a16:creationId xmlns:a16="http://schemas.microsoft.com/office/drawing/2014/main" id="{B5AB21BB-1CE5-C0DB-C3F3-11310EA9D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3" y="2728"/>
                <a:ext cx="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2" name="Rectangle 95">
                <a:extLst>
                  <a:ext uri="{FF2B5EF4-FFF2-40B4-BE49-F238E27FC236}">
                    <a16:creationId xmlns:a16="http://schemas.microsoft.com/office/drawing/2014/main" id="{3B81DC4F-A348-B67E-E36C-ED424B2DF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957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3" name="Rectangle 96">
                <a:extLst>
                  <a:ext uri="{FF2B5EF4-FFF2-40B4-BE49-F238E27FC236}">
                    <a16:creationId xmlns:a16="http://schemas.microsoft.com/office/drawing/2014/main" id="{88916A9F-7E35-4D16-DA98-268F75094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3153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dirty="0" err="1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4" name="Rectangle 97">
                <a:extLst>
                  <a:ext uri="{FF2B5EF4-FFF2-40B4-BE49-F238E27FC236}">
                    <a16:creationId xmlns:a16="http://schemas.microsoft.com/office/drawing/2014/main" id="{9502245A-42EB-594D-2B0A-4AF2B2CA1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5" y="2728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5" name="Rectangle 98">
                <a:extLst>
                  <a:ext uri="{FF2B5EF4-FFF2-40B4-BE49-F238E27FC236}">
                    <a16:creationId xmlns:a16="http://schemas.microsoft.com/office/drawing/2014/main" id="{4A733681-EE73-D823-297B-2B2BCBC43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4" y="2900"/>
                <a:ext cx="1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=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6" name="Rectangle 99">
                <a:extLst>
                  <a:ext uri="{FF2B5EF4-FFF2-40B4-BE49-F238E27FC236}">
                    <a16:creationId xmlns:a16="http://schemas.microsoft.com/office/drawing/2014/main" id="{C54FE478-3F77-6D83-A280-46EB256EE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7" y="3237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7" name="Rectangle 100">
                <a:extLst>
                  <a:ext uri="{FF2B5EF4-FFF2-40B4-BE49-F238E27FC236}">
                    <a16:creationId xmlns:a16="http://schemas.microsoft.com/office/drawing/2014/main" id="{5C17C478-37E2-7749-C0F4-D37CF0E53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2" y="3237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8" name="Rectangle 101">
                <a:extLst>
                  <a:ext uri="{FF2B5EF4-FFF2-40B4-BE49-F238E27FC236}">
                    <a16:creationId xmlns:a16="http://schemas.microsoft.com/office/drawing/2014/main" id="{5C256FB5-4F62-908C-74F8-CEF5F4612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4" y="2881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29" name="Rectangle 102">
                <a:extLst>
                  <a:ext uri="{FF2B5EF4-FFF2-40B4-BE49-F238E27FC236}">
                    <a16:creationId xmlns:a16="http://schemas.microsoft.com/office/drawing/2014/main" id="{85B83202-546C-1C8D-EF8E-226EDCAF7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9" y="2881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0" name="Rectangle 103">
                <a:extLst>
                  <a:ext uri="{FF2B5EF4-FFF2-40B4-BE49-F238E27FC236}">
                    <a16:creationId xmlns:a16="http://schemas.microsoft.com/office/drawing/2014/main" id="{A25E13B8-647C-FE42-2CC0-F25F2D9CD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" y="3237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1" name="Rectangle 104">
                <a:extLst>
                  <a:ext uri="{FF2B5EF4-FFF2-40B4-BE49-F238E27FC236}">
                    <a16:creationId xmlns:a16="http://schemas.microsoft.com/office/drawing/2014/main" id="{1AA1F5DD-6AEB-0597-77FF-C0D84C996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" y="3237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2" name="Rectangle 105">
                <a:extLst>
                  <a:ext uri="{FF2B5EF4-FFF2-40B4-BE49-F238E27FC236}">
                    <a16:creationId xmlns:a16="http://schemas.microsoft.com/office/drawing/2014/main" id="{46DFBD08-A449-CA32-B970-06F672748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" y="2881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3" name="Rectangle 106">
                <a:extLst>
                  <a:ext uri="{FF2B5EF4-FFF2-40B4-BE49-F238E27FC236}">
                    <a16:creationId xmlns:a16="http://schemas.microsoft.com/office/drawing/2014/main" id="{DFB9FD97-5B20-4C06-000B-D09E65A28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" y="2881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4" name="Rectangle 107">
                <a:extLst>
                  <a:ext uri="{FF2B5EF4-FFF2-40B4-BE49-F238E27FC236}">
                    <a16:creationId xmlns:a16="http://schemas.microsoft.com/office/drawing/2014/main" id="{BF50E525-092B-C60E-288A-06779FC03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3090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5" name="Rectangle 108">
                <a:extLst>
                  <a:ext uri="{FF2B5EF4-FFF2-40B4-BE49-F238E27FC236}">
                    <a16:creationId xmlns:a16="http://schemas.microsoft.com/office/drawing/2014/main" id="{70FED4FB-AF0F-CE24-74C1-E59CE196A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1" y="3090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6" name="Rectangle 109">
                <a:extLst>
                  <a:ext uri="{FF2B5EF4-FFF2-40B4-BE49-F238E27FC236}">
                    <a16:creationId xmlns:a16="http://schemas.microsoft.com/office/drawing/2014/main" id="{6E8BBC05-67B5-A8B7-83B4-5F790288C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0" y="2734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7" name="Rectangle 110">
                <a:extLst>
                  <a:ext uri="{FF2B5EF4-FFF2-40B4-BE49-F238E27FC236}">
                    <a16:creationId xmlns:a16="http://schemas.microsoft.com/office/drawing/2014/main" id="{8CEBDDA8-6E47-89D0-4D81-54428E29B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6" y="2734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8" name="Rectangle 111">
                <a:extLst>
                  <a:ext uri="{FF2B5EF4-FFF2-40B4-BE49-F238E27FC236}">
                    <a16:creationId xmlns:a16="http://schemas.microsoft.com/office/drawing/2014/main" id="{FA1BA336-8DFA-2CC2-35C9-68186B7DE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9" y="3090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39" name="Rectangle 112">
                <a:extLst>
                  <a:ext uri="{FF2B5EF4-FFF2-40B4-BE49-F238E27FC236}">
                    <a16:creationId xmlns:a16="http://schemas.microsoft.com/office/drawing/2014/main" id="{5DC7B153-562F-C9DD-C5A4-1BFABFBDC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6" y="3090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40" name="Rectangle 113">
                <a:extLst>
                  <a:ext uri="{FF2B5EF4-FFF2-40B4-BE49-F238E27FC236}">
                    <a16:creationId xmlns:a16="http://schemas.microsoft.com/office/drawing/2014/main" id="{693DB69B-7D2A-462C-7567-EA6F441A5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2734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41" name="Rectangle 114">
                <a:extLst>
                  <a:ext uri="{FF2B5EF4-FFF2-40B4-BE49-F238E27FC236}">
                    <a16:creationId xmlns:a16="http://schemas.microsoft.com/office/drawing/2014/main" id="{77252B02-A214-B692-D55D-4BEDEDD4B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2734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42" name="Rectangle 115">
                <a:extLst>
                  <a:ext uri="{FF2B5EF4-FFF2-40B4-BE49-F238E27FC236}">
                    <a16:creationId xmlns:a16="http://schemas.microsoft.com/office/drawing/2014/main" id="{2FBF46B9-D148-BB2D-42DC-E02EBFCAF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6" y="3105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43" name="Rectangle 116">
                <a:extLst>
                  <a:ext uri="{FF2B5EF4-FFF2-40B4-BE49-F238E27FC236}">
                    <a16:creationId xmlns:a16="http://schemas.microsoft.com/office/drawing/2014/main" id="{DB544825-385A-E635-432E-983F8E7E3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3" y="2749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3" name="Picture 2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30EABD83-B69F-1315-B99E-147A9E9DD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5462454" y="4254500"/>
              <a:ext cx="189046" cy="1224935"/>
            </a:xfrm>
            <a:prstGeom prst="rect">
              <a:avLst/>
            </a:prstGeom>
          </p:spPr>
        </p:pic>
        <p:pic>
          <p:nvPicPr>
            <p:cNvPr id="4" name="Picture 3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F2E6B614-2AD1-3FF5-FF8C-F4DE08B8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6044412" y="4267201"/>
              <a:ext cx="188902" cy="1224000"/>
            </a:xfrm>
            <a:prstGeom prst="rect">
              <a:avLst/>
            </a:prstGeom>
          </p:spPr>
        </p:pic>
        <p:pic>
          <p:nvPicPr>
            <p:cNvPr id="6" name="Picture 5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F989453E-2389-1ADB-0999-21A0A2821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7710765" y="4267200"/>
              <a:ext cx="188902" cy="1224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0B93A5-E5D0-B600-5646-E234CCD09630}"/>
              </a:ext>
            </a:extLst>
          </p:cNvPr>
          <p:cNvSpPr txBox="1"/>
          <p:nvPr/>
        </p:nvSpPr>
        <p:spPr>
          <a:xfrm>
            <a:off x="4226682" y="5843507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</a:t>
            </a:r>
            <a:r>
              <a:rPr lang="en-JP" sz="1600" dirty="0">
                <a:latin typeface="+mn-lt"/>
              </a:rPr>
              <a:t>ransformation from uv to ij basis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818DE4A-C009-84FA-84E0-2879DCCAA8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the inverse transform?</a:t>
            </a: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6C0331ED-7291-D15A-DB50-709EDBB07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 dirty="0"/>
              <a:t>How can we change from any basis to any basis?</a:t>
            </a:r>
          </a:p>
          <a:p>
            <a:pPr>
              <a:buFontTx/>
              <a:buChar char="•"/>
            </a:pPr>
            <a:r>
              <a:rPr lang="en-US" altLang="en-US" sz="2000" dirty="0"/>
              <a:t>What if the basis are orthogonal?</a:t>
            </a:r>
          </a:p>
        </p:txBody>
      </p:sp>
      <p:sp>
        <p:nvSpPr>
          <p:cNvPr id="25604" name="Text Box 28">
            <a:extLst>
              <a:ext uri="{FF2B5EF4-FFF2-40B4-BE49-F238E27FC236}">
                <a16:creationId xmlns:a16="http://schemas.microsoft.com/office/drawing/2014/main" id="{B6FEE6F9-4EBD-CF25-1F57-F359311CB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914400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5605" name="Group 29">
            <a:extLst>
              <a:ext uri="{FF2B5EF4-FFF2-40B4-BE49-F238E27FC236}">
                <a16:creationId xmlns:a16="http://schemas.microsoft.com/office/drawing/2014/main" id="{8D9D9036-4867-E752-3A7B-03A316A597E1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5696" name="Line 30">
              <a:extLst>
                <a:ext uri="{FF2B5EF4-FFF2-40B4-BE49-F238E27FC236}">
                  <a16:creationId xmlns:a16="http://schemas.microsoft.com/office/drawing/2014/main" id="{4DF39FB0-962D-3EF3-9054-6CA81D1BF4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7" name="Line 31">
              <a:extLst>
                <a:ext uri="{FF2B5EF4-FFF2-40B4-BE49-F238E27FC236}">
                  <a16:creationId xmlns:a16="http://schemas.microsoft.com/office/drawing/2014/main" id="{B0CA52BA-F697-FBA3-11DF-A5CA7314EA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8" name="Line 32">
              <a:extLst>
                <a:ext uri="{FF2B5EF4-FFF2-40B4-BE49-F238E27FC236}">
                  <a16:creationId xmlns:a16="http://schemas.microsoft.com/office/drawing/2014/main" id="{3DF7B948-F559-ADFE-BD4C-D4F4C6015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9" name="Line 33">
              <a:extLst>
                <a:ext uri="{FF2B5EF4-FFF2-40B4-BE49-F238E27FC236}">
                  <a16:creationId xmlns:a16="http://schemas.microsoft.com/office/drawing/2014/main" id="{C5E0E591-9E78-9C99-383C-9B5BA9E9A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700" name="Line 34">
              <a:extLst>
                <a:ext uri="{FF2B5EF4-FFF2-40B4-BE49-F238E27FC236}">
                  <a16:creationId xmlns:a16="http://schemas.microsoft.com/office/drawing/2014/main" id="{D24A989F-6A51-C27F-9419-F8F0637F4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701" name="Line 35">
              <a:extLst>
                <a:ext uri="{FF2B5EF4-FFF2-40B4-BE49-F238E27FC236}">
                  <a16:creationId xmlns:a16="http://schemas.microsoft.com/office/drawing/2014/main" id="{9D408A13-CAA3-9B58-F7B5-B7827770E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702" name="Line 36">
              <a:extLst>
                <a:ext uri="{FF2B5EF4-FFF2-40B4-BE49-F238E27FC236}">
                  <a16:creationId xmlns:a16="http://schemas.microsoft.com/office/drawing/2014/main" id="{A279303B-A9A7-6344-8B9B-8B927F2F1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703" name="Line 37">
              <a:extLst>
                <a:ext uri="{FF2B5EF4-FFF2-40B4-BE49-F238E27FC236}">
                  <a16:creationId xmlns:a16="http://schemas.microsoft.com/office/drawing/2014/main" id="{135C0669-CCC3-2E67-8319-42FCAD4D9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704" name="Line 38">
              <a:extLst>
                <a:ext uri="{FF2B5EF4-FFF2-40B4-BE49-F238E27FC236}">
                  <a16:creationId xmlns:a16="http://schemas.microsoft.com/office/drawing/2014/main" id="{4B33706C-5CAA-372F-3F75-763A6B37B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25606" name="Group 39">
            <a:extLst>
              <a:ext uri="{FF2B5EF4-FFF2-40B4-BE49-F238E27FC236}">
                <a16:creationId xmlns:a16="http://schemas.microsoft.com/office/drawing/2014/main" id="{4324D34D-F8F6-E39C-8E5C-D0743FCCE128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5632450" y="1206500"/>
            <a:ext cx="184150" cy="2438400"/>
            <a:chOff x="3149" y="768"/>
            <a:chExt cx="86" cy="1536"/>
          </a:xfrm>
        </p:grpSpPr>
        <p:sp>
          <p:nvSpPr>
            <p:cNvPr id="25687" name="Line 40">
              <a:extLst>
                <a:ext uri="{FF2B5EF4-FFF2-40B4-BE49-F238E27FC236}">
                  <a16:creationId xmlns:a16="http://schemas.microsoft.com/office/drawing/2014/main" id="{7BCB9CF6-E9F8-C571-717B-EB9688C27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8" name="Line 41">
              <a:extLst>
                <a:ext uri="{FF2B5EF4-FFF2-40B4-BE49-F238E27FC236}">
                  <a16:creationId xmlns:a16="http://schemas.microsoft.com/office/drawing/2014/main" id="{D68FCBEE-87CE-8C0E-D7CC-716367177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9" name="Line 42">
              <a:extLst>
                <a:ext uri="{FF2B5EF4-FFF2-40B4-BE49-F238E27FC236}">
                  <a16:creationId xmlns:a16="http://schemas.microsoft.com/office/drawing/2014/main" id="{1F9FCC7D-94FD-B22F-12A0-8A2DEB3987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0" name="Line 43">
              <a:extLst>
                <a:ext uri="{FF2B5EF4-FFF2-40B4-BE49-F238E27FC236}">
                  <a16:creationId xmlns:a16="http://schemas.microsoft.com/office/drawing/2014/main" id="{8570A2BF-3663-4F4F-DC0A-E70643E1B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1" name="Line 44">
              <a:extLst>
                <a:ext uri="{FF2B5EF4-FFF2-40B4-BE49-F238E27FC236}">
                  <a16:creationId xmlns:a16="http://schemas.microsoft.com/office/drawing/2014/main" id="{DAF41950-58AE-0ACB-4EDE-217029B65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2" name="Line 45">
              <a:extLst>
                <a:ext uri="{FF2B5EF4-FFF2-40B4-BE49-F238E27FC236}">
                  <a16:creationId xmlns:a16="http://schemas.microsoft.com/office/drawing/2014/main" id="{1DF6EFB5-45DF-7F1C-1E16-DB6DCFA26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3" name="Line 46">
              <a:extLst>
                <a:ext uri="{FF2B5EF4-FFF2-40B4-BE49-F238E27FC236}">
                  <a16:creationId xmlns:a16="http://schemas.microsoft.com/office/drawing/2014/main" id="{08648DEA-6D2A-4DAE-5844-54C13E467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4" name="Line 47">
              <a:extLst>
                <a:ext uri="{FF2B5EF4-FFF2-40B4-BE49-F238E27FC236}">
                  <a16:creationId xmlns:a16="http://schemas.microsoft.com/office/drawing/2014/main" id="{C33FFC92-EB20-7E67-C691-24561356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95" name="Line 48">
              <a:extLst>
                <a:ext uri="{FF2B5EF4-FFF2-40B4-BE49-F238E27FC236}">
                  <a16:creationId xmlns:a16="http://schemas.microsoft.com/office/drawing/2014/main" id="{3A117D37-28D2-22B9-E7A8-C2C20903B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5607" name="Text Box 49">
            <a:extLst>
              <a:ext uri="{FF2B5EF4-FFF2-40B4-BE49-F238E27FC236}">
                <a16:creationId xmlns:a16="http://schemas.microsoft.com/office/drawing/2014/main" id="{78E3BC2B-191D-3600-1707-91A41238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5608" name="Oval 50">
            <a:extLst>
              <a:ext uri="{FF2B5EF4-FFF2-40B4-BE49-F238E27FC236}">
                <a16:creationId xmlns:a16="http://schemas.microsoft.com/office/drawing/2014/main" id="{F4B65A5E-6BA9-66DD-9EB6-C38BBD76BD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9" name="Text Box 51">
            <a:extLst>
              <a:ext uri="{FF2B5EF4-FFF2-40B4-BE49-F238E27FC236}">
                <a16:creationId xmlns:a16="http://schemas.microsoft.com/office/drawing/2014/main" id="{12DCA7C7-7B55-F59B-FC30-0BDF94689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5610" name="Line 52">
            <a:extLst>
              <a:ext uri="{FF2B5EF4-FFF2-40B4-BE49-F238E27FC236}">
                <a16:creationId xmlns:a16="http://schemas.microsoft.com/office/drawing/2014/main" id="{008BBBCB-D989-3DB4-3674-3A99DB11B6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84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5611" name="Line 53">
            <a:extLst>
              <a:ext uri="{FF2B5EF4-FFF2-40B4-BE49-F238E27FC236}">
                <a16:creationId xmlns:a16="http://schemas.microsoft.com/office/drawing/2014/main" id="{3B11728C-955F-A056-9556-48D1858C1E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92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5612" name="Line 54">
            <a:extLst>
              <a:ext uri="{FF2B5EF4-FFF2-40B4-BE49-F238E27FC236}">
                <a16:creationId xmlns:a16="http://schemas.microsoft.com/office/drawing/2014/main" id="{AA5E6674-8DE9-3EEB-C574-8117104366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grpSp>
        <p:nvGrpSpPr>
          <p:cNvPr id="25613" name="Group 4">
            <a:extLst>
              <a:ext uri="{FF2B5EF4-FFF2-40B4-BE49-F238E27FC236}">
                <a16:creationId xmlns:a16="http://schemas.microsoft.com/office/drawing/2014/main" id="{6E11EE96-AE34-B1C4-A05B-60801D636BB1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5669" name="Line 5">
              <a:extLst>
                <a:ext uri="{FF2B5EF4-FFF2-40B4-BE49-F238E27FC236}">
                  <a16:creationId xmlns:a16="http://schemas.microsoft.com/office/drawing/2014/main" id="{A2FFA892-0DCC-5CE9-7B47-4CFBCEA6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0" name="Line 6">
              <a:extLst>
                <a:ext uri="{FF2B5EF4-FFF2-40B4-BE49-F238E27FC236}">
                  <a16:creationId xmlns:a16="http://schemas.microsoft.com/office/drawing/2014/main" id="{E60AF8B2-457F-E0D2-1810-E8C36329EA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1" name="Line 7">
              <a:extLst>
                <a:ext uri="{FF2B5EF4-FFF2-40B4-BE49-F238E27FC236}">
                  <a16:creationId xmlns:a16="http://schemas.microsoft.com/office/drawing/2014/main" id="{788311F6-D9F6-FCB1-CDF7-C720CFD046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2" name="Line 8">
              <a:extLst>
                <a:ext uri="{FF2B5EF4-FFF2-40B4-BE49-F238E27FC236}">
                  <a16:creationId xmlns:a16="http://schemas.microsoft.com/office/drawing/2014/main" id="{CB7553E2-55B4-C6EB-0A9D-CD2F6F2F1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3" name="Line 9">
              <a:extLst>
                <a:ext uri="{FF2B5EF4-FFF2-40B4-BE49-F238E27FC236}">
                  <a16:creationId xmlns:a16="http://schemas.microsoft.com/office/drawing/2014/main" id="{FA5298E3-56AF-0CBD-B326-EC481CD63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4" name="Line 10">
              <a:extLst>
                <a:ext uri="{FF2B5EF4-FFF2-40B4-BE49-F238E27FC236}">
                  <a16:creationId xmlns:a16="http://schemas.microsoft.com/office/drawing/2014/main" id="{B8CE943C-5EFF-971D-5628-91EA8CD0C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5" name="Line 11">
              <a:extLst>
                <a:ext uri="{FF2B5EF4-FFF2-40B4-BE49-F238E27FC236}">
                  <a16:creationId xmlns:a16="http://schemas.microsoft.com/office/drawing/2014/main" id="{887C029A-CECA-73BD-CB05-94B16F71D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6" name="Line 12">
              <a:extLst>
                <a:ext uri="{FF2B5EF4-FFF2-40B4-BE49-F238E27FC236}">
                  <a16:creationId xmlns:a16="http://schemas.microsoft.com/office/drawing/2014/main" id="{BF6B13D6-6341-EF45-4B76-954004F30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7" name="Line 13">
              <a:extLst>
                <a:ext uri="{FF2B5EF4-FFF2-40B4-BE49-F238E27FC236}">
                  <a16:creationId xmlns:a16="http://schemas.microsoft.com/office/drawing/2014/main" id="{A5684CA2-8484-47E3-0D1E-59ABC1F29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8" name="Line 14">
              <a:extLst>
                <a:ext uri="{FF2B5EF4-FFF2-40B4-BE49-F238E27FC236}">
                  <a16:creationId xmlns:a16="http://schemas.microsoft.com/office/drawing/2014/main" id="{02012362-40FB-1342-ABDA-BA50E06E6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79" name="Line 15">
              <a:extLst>
                <a:ext uri="{FF2B5EF4-FFF2-40B4-BE49-F238E27FC236}">
                  <a16:creationId xmlns:a16="http://schemas.microsoft.com/office/drawing/2014/main" id="{4C06ABA0-7062-6E74-6C62-80C93BAA6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0" name="Line 16">
              <a:extLst>
                <a:ext uri="{FF2B5EF4-FFF2-40B4-BE49-F238E27FC236}">
                  <a16:creationId xmlns:a16="http://schemas.microsoft.com/office/drawing/2014/main" id="{C7ED9D3C-686B-455B-DFE3-455791DA2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1" name="Line 17">
              <a:extLst>
                <a:ext uri="{FF2B5EF4-FFF2-40B4-BE49-F238E27FC236}">
                  <a16:creationId xmlns:a16="http://schemas.microsoft.com/office/drawing/2014/main" id="{7E83D20A-24AA-BF85-DD0D-247113647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2" name="Line 18">
              <a:extLst>
                <a:ext uri="{FF2B5EF4-FFF2-40B4-BE49-F238E27FC236}">
                  <a16:creationId xmlns:a16="http://schemas.microsoft.com/office/drawing/2014/main" id="{507FA3B7-0EBA-38C9-05E5-7916A97E3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3" name="Line 19">
              <a:extLst>
                <a:ext uri="{FF2B5EF4-FFF2-40B4-BE49-F238E27FC236}">
                  <a16:creationId xmlns:a16="http://schemas.microsoft.com/office/drawing/2014/main" id="{B1250540-4B2E-A23A-4E82-DC0028C27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4" name="Line 20">
              <a:extLst>
                <a:ext uri="{FF2B5EF4-FFF2-40B4-BE49-F238E27FC236}">
                  <a16:creationId xmlns:a16="http://schemas.microsoft.com/office/drawing/2014/main" id="{A1B368D1-21E6-D938-54E2-D21A3FE47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5" name="Line 21">
              <a:extLst>
                <a:ext uri="{FF2B5EF4-FFF2-40B4-BE49-F238E27FC236}">
                  <a16:creationId xmlns:a16="http://schemas.microsoft.com/office/drawing/2014/main" id="{637E4B62-1F1F-E4F1-C9B5-5D256A82E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5686" name="Line 22">
              <a:extLst>
                <a:ext uri="{FF2B5EF4-FFF2-40B4-BE49-F238E27FC236}">
                  <a16:creationId xmlns:a16="http://schemas.microsoft.com/office/drawing/2014/main" id="{B14CD501-123C-CA18-1266-0CF2090D1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5614" name="Text Box 23">
            <a:extLst>
              <a:ext uri="{FF2B5EF4-FFF2-40B4-BE49-F238E27FC236}">
                <a16:creationId xmlns:a16="http://schemas.microsoft.com/office/drawing/2014/main" id="{8F1762F4-AD63-6B94-24C4-A8A7F7EA1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5615" name="Text Box 24">
            <a:extLst>
              <a:ext uri="{FF2B5EF4-FFF2-40B4-BE49-F238E27FC236}">
                <a16:creationId xmlns:a16="http://schemas.microsoft.com/office/drawing/2014/main" id="{4F63C056-B374-9BAD-C1A7-1CB4CE1DF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5616" name="Text Box 25">
            <a:extLst>
              <a:ext uri="{FF2B5EF4-FFF2-40B4-BE49-F238E27FC236}">
                <a16:creationId xmlns:a16="http://schemas.microsoft.com/office/drawing/2014/main" id="{94F56162-7F2D-E5B3-C5BC-4B336479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5617" name="Text Box 26">
            <a:extLst>
              <a:ext uri="{FF2B5EF4-FFF2-40B4-BE49-F238E27FC236}">
                <a16:creationId xmlns:a16="http://schemas.microsoft.com/office/drawing/2014/main" id="{482EC50F-6A81-EE9F-4AB6-9D9A75DB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5618" name="Oval 55">
            <a:extLst>
              <a:ext uri="{FF2B5EF4-FFF2-40B4-BE49-F238E27FC236}">
                <a16:creationId xmlns:a16="http://schemas.microsoft.com/office/drawing/2014/main" id="{BE9C7E1B-2456-6B53-5C85-0BBFDEED66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19" name="Text Box 56">
            <a:extLst>
              <a:ext uri="{FF2B5EF4-FFF2-40B4-BE49-F238E27FC236}">
                <a16:creationId xmlns:a16="http://schemas.microsoft.com/office/drawing/2014/main" id="{4FDF0E59-A966-0C88-355A-92402A6C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5620" name="Line 57">
            <a:extLst>
              <a:ext uri="{FF2B5EF4-FFF2-40B4-BE49-F238E27FC236}">
                <a16:creationId xmlns:a16="http://schemas.microsoft.com/office/drawing/2014/main" id="{199AD171-AF3A-2BC6-A8EB-7BBB138AE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5621" name="Line 58">
            <a:extLst>
              <a:ext uri="{FF2B5EF4-FFF2-40B4-BE49-F238E27FC236}">
                <a16:creationId xmlns:a16="http://schemas.microsoft.com/office/drawing/2014/main" id="{2D318BE9-50B8-26DB-9B2C-5041A0130A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5622" name="Line 59">
            <a:extLst>
              <a:ext uri="{FF2B5EF4-FFF2-40B4-BE49-F238E27FC236}">
                <a16:creationId xmlns:a16="http://schemas.microsoft.com/office/drawing/2014/main" id="{E016CD00-6A05-C8A7-7873-C0ACB2AA32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5623" name="AutoShape 60">
            <a:extLst>
              <a:ext uri="{FF2B5EF4-FFF2-40B4-BE49-F238E27FC236}">
                <a16:creationId xmlns:a16="http://schemas.microsoft.com/office/drawing/2014/main" id="{D05ECE1C-6D2C-92CE-D034-9296FC1F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24" name="Text Box 62">
            <a:extLst>
              <a:ext uri="{FF2B5EF4-FFF2-40B4-BE49-F238E27FC236}">
                <a16:creationId xmlns:a16="http://schemas.microsoft.com/office/drawing/2014/main" id="{7383ADD7-1B25-DF14-32DF-3E25770F7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81000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(p</a:t>
            </a:r>
            <a:r>
              <a:rPr lang="en-US" altLang="en-US" baseline="-25000"/>
              <a:t>x</a:t>
            </a:r>
            <a:r>
              <a:rPr lang="en-US" altLang="en-US" b="1"/>
              <a:t>,</a:t>
            </a: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) = ?</a:t>
            </a:r>
          </a:p>
        </p:txBody>
      </p:sp>
      <p:sp>
        <p:nvSpPr>
          <p:cNvPr id="769129" name="Text Box 105">
            <a:extLst>
              <a:ext uri="{FF2B5EF4-FFF2-40B4-BE49-F238E27FC236}">
                <a16:creationId xmlns:a16="http://schemas.microsoft.com/office/drawing/2014/main" id="{D66AFEC3-FA9B-9EAB-C161-86290CCCD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= p</a:t>
            </a:r>
            <a:r>
              <a:rPr lang="en-US" altLang="en-US" baseline="-25000"/>
              <a:t>x</a:t>
            </a:r>
            <a:r>
              <a:rPr lang="en-US" altLang="en-US" b="1"/>
              <a:t>u</a:t>
            </a:r>
            <a:r>
              <a:rPr lang="en-US" altLang="en-US"/>
              <a:t> + p</a:t>
            </a:r>
            <a:r>
              <a:rPr lang="en-US" altLang="en-US" baseline="-25000"/>
              <a:t>y</a:t>
            </a:r>
            <a:r>
              <a:rPr lang="en-US" altLang="en-US" b="1"/>
              <a:t>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AD8AB1-37F2-4254-25C1-59FE136B3756}"/>
              </a:ext>
            </a:extLst>
          </p:cNvPr>
          <p:cNvGrpSpPr/>
          <p:nvPr/>
        </p:nvGrpSpPr>
        <p:grpSpPr>
          <a:xfrm>
            <a:off x="1752600" y="4114800"/>
            <a:ext cx="5105400" cy="1503055"/>
            <a:chOff x="1752600" y="4114800"/>
            <a:chExt cx="5105400" cy="1503055"/>
          </a:xfrm>
        </p:grpSpPr>
        <p:pic>
          <p:nvPicPr>
            <p:cNvPr id="3" name="Picture 2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989A213C-1393-6C2F-73B8-AA0CDC16B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6161125" y="4343400"/>
              <a:ext cx="189046" cy="1224935"/>
            </a:xfrm>
            <a:prstGeom prst="rect">
              <a:avLst/>
            </a:prstGeom>
          </p:spPr>
        </p:pic>
        <p:grpSp>
          <p:nvGrpSpPr>
            <p:cNvPr id="5" name="Group 109">
              <a:extLst>
                <a:ext uri="{FF2B5EF4-FFF2-40B4-BE49-F238E27FC236}">
                  <a16:creationId xmlns:a16="http://schemas.microsoft.com/office/drawing/2014/main" id="{13FB609F-90C6-3C72-F995-FD820E505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4114800"/>
              <a:ext cx="5105400" cy="1447800"/>
              <a:chOff x="1104" y="2592"/>
              <a:chExt cx="3216" cy="912"/>
            </a:xfrm>
          </p:grpSpPr>
          <p:sp>
            <p:nvSpPr>
              <p:cNvPr id="25627" name="Rectangle 64">
                <a:extLst>
                  <a:ext uri="{FF2B5EF4-FFF2-40B4-BE49-F238E27FC236}">
                    <a16:creationId xmlns:a16="http://schemas.microsoft.com/office/drawing/2014/main" id="{A6C38CFA-AADA-553B-EDC1-7480F807F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" y="2990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en-US" sz="3000" b="1" baseline="30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ij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28" name="Rectangle 65">
                <a:extLst>
                  <a:ext uri="{FF2B5EF4-FFF2-40B4-BE49-F238E27FC236}">
                    <a16:creationId xmlns:a16="http://schemas.microsoft.com/office/drawing/2014/main" id="{5D231AAD-3401-7D63-841B-768116818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976"/>
                <a:ext cx="3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en-US" sz="3000" b="1" baseline="30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29" name="Rectangle 66">
                <a:extLst>
                  <a:ext uri="{FF2B5EF4-FFF2-40B4-BE49-F238E27FC236}">
                    <a16:creationId xmlns:a16="http://schemas.microsoft.com/office/drawing/2014/main" id="{82B5BB1A-992D-5292-960D-737A0A0C7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1" y="302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ú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0" name="Rectangle 67">
                <a:extLst>
                  <a:ext uri="{FF2B5EF4-FFF2-40B4-BE49-F238E27FC236}">
                    <a16:creationId xmlns:a16="http://schemas.microsoft.com/office/drawing/2014/main" id="{A7851F3A-6729-690C-0837-354987143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1" y="321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û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1" name="Rectangle 68">
                <a:extLst>
                  <a:ext uri="{FF2B5EF4-FFF2-40B4-BE49-F238E27FC236}">
                    <a16:creationId xmlns:a16="http://schemas.microsoft.com/office/drawing/2014/main" id="{B215133B-C0D8-9003-CEC6-D370F7258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1" y="2791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ù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2" name="Rectangle 69">
                <a:extLst>
                  <a:ext uri="{FF2B5EF4-FFF2-40B4-BE49-F238E27FC236}">
                    <a16:creationId xmlns:a16="http://schemas.microsoft.com/office/drawing/2014/main" id="{6667E212-8395-42CD-D1D8-FE6AA9E2F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3" y="302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3" name="Rectangle 70">
                <a:extLst>
                  <a:ext uri="{FF2B5EF4-FFF2-40B4-BE49-F238E27FC236}">
                    <a16:creationId xmlns:a16="http://schemas.microsoft.com/office/drawing/2014/main" id="{917CA287-6A71-6887-68DF-75D9FE9B4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3" y="321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4" name="Rectangle 71">
                <a:extLst>
                  <a:ext uri="{FF2B5EF4-FFF2-40B4-BE49-F238E27FC236}">
                    <a16:creationId xmlns:a16="http://schemas.microsoft.com/office/drawing/2014/main" id="{C980BDA0-5CCE-796E-85AF-29F74FC20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3" y="2791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5" name="Rectangle 72">
                <a:extLst>
                  <a:ext uri="{FF2B5EF4-FFF2-40B4-BE49-F238E27FC236}">
                    <a16:creationId xmlns:a16="http://schemas.microsoft.com/office/drawing/2014/main" id="{1CEC22A1-09A4-7D61-1537-892C49018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" y="2963"/>
                <a:ext cx="1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=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6" name="Rectangle 73">
                <a:extLst>
                  <a:ext uri="{FF2B5EF4-FFF2-40B4-BE49-F238E27FC236}">
                    <a16:creationId xmlns:a16="http://schemas.microsoft.com/office/drawing/2014/main" id="{A388D03F-F3F9-CCA4-8AB0-EDB7459C3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303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ú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7" name="Rectangle 74">
                <a:extLst>
                  <a:ext uri="{FF2B5EF4-FFF2-40B4-BE49-F238E27FC236}">
                    <a16:creationId xmlns:a16="http://schemas.microsoft.com/office/drawing/2014/main" id="{3E77080B-B277-6C61-7C2F-81AAC8544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320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û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8" name="Rectangle 75">
                <a:extLst>
                  <a:ext uri="{FF2B5EF4-FFF2-40B4-BE49-F238E27FC236}">
                    <a16:creationId xmlns:a16="http://schemas.microsoft.com/office/drawing/2014/main" id="{99976EFD-5F09-D6BF-2B7C-FFF3800FE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6" y="280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ù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39" name="Rectangle 76">
                <a:extLst>
                  <a:ext uri="{FF2B5EF4-FFF2-40B4-BE49-F238E27FC236}">
                    <a16:creationId xmlns:a16="http://schemas.microsoft.com/office/drawing/2014/main" id="{A14FE30C-9B4C-F504-D999-46EDA8ADC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303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0" name="Rectangle 77">
                <a:extLst>
                  <a:ext uri="{FF2B5EF4-FFF2-40B4-BE49-F238E27FC236}">
                    <a16:creationId xmlns:a16="http://schemas.microsoft.com/office/drawing/2014/main" id="{0506A2B3-1E8C-C27D-C803-A22F37BF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320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1" name="Rectangle 78">
                <a:extLst>
                  <a:ext uri="{FF2B5EF4-FFF2-40B4-BE49-F238E27FC236}">
                    <a16:creationId xmlns:a16="http://schemas.microsoft.com/office/drawing/2014/main" id="{D26D9E22-ABE6-0160-DAB3-F62B903AB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280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2" name="Rectangle 79">
                <a:extLst>
                  <a:ext uri="{FF2B5EF4-FFF2-40B4-BE49-F238E27FC236}">
                    <a16:creationId xmlns:a16="http://schemas.microsoft.com/office/drawing/2014/main" id="{314E593F-883E-9058-2A45-7F1EFBFF7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" y="302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ú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3" name="Rectangle 80">
                <a:extLst>
                  <a:ext uri="{FF2B5EF4-FFF2-40B4-BE49-F238E27FC236}">
                    <a16:creationId xmlns:a16="http://schemas.microsoft.com/office/drawing/2014/main" id="{F898BC4B-59E0-7BF3-F47A-16519EA5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" y="321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dirty="0" err="1">
                    <a:solidFill>
                      <a:srgbClr val="000000"/>
                    </a:solidFill>
                    <a:latin typeface="Symbol" pitchFamily="2" charset="2"/>
                  </a:rPr>
                  <a:t>û</a:t>
                </a: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4" name="Rectangle 81">
                <a:extLst>
                  <a:ext uri="{FF2B5EF4-FFF2-40B4-BE49-F238E27FC236}">
                    <a16:creationId xmlns:a16="http://schemas.microsoft.com/office/drawing/2014/main" id="{D5407AB9-C8C9-E5C0-0CA9-8EAFFC6E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" y="2791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ù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5" name="Rectangle 82">
                <a:extLst>
                  <a:ext uri="{FF2B5EF4-FFF2-40B4-BE49-F238E27FC236}">
                    <a16:creationId xmlns:a16="http://schemas.microsoft.com/office/drawing/2014/main" id="{942B40F6-5841-AD45-29DC-7CF72BB44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3020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ê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6" name="Rectangle 83">
                <a:extLst>
                  <a:ext uri="{FF2B5EF4-FFF2-40B4-BE49-F238E27FC236}">
                    <a16:creationId xmlns:a16="http://schemas.microsoft.com/office/drawing/2014/main" id="{64B479CB-1F96-C2A1-0D03-CE4893CD8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3216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ë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7" name="Rectangle 84">
                <a:extLst>
                  <a:ext uri="{FF2B5EF4-FFF2-40B4-BE49-F238E27FC236}">
                    <a16:creationId xmlns:a16="http://schemas.microsoft.com/office/drawing/2014/main" id="{0197760D-F56B-0B2B-DB99-64B693068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2791"/>
                <a:ext cx="9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é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8" name="Rectangle 85">
                <a:extLst>
                  <a:ext uri="{FF2B5EF4-FFF2-40B4-BE49-F238E27FC236}">
                    <a16:creationId xmlns:a16="http://schemas.microsoft.com/office/drawing/2014/main" id="{348A0C93-6865-18FE-24E2-C07BFED9A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0" y="2963"/>
                <a:ext cx="1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>
                    <a:solidFill>
                      <a:srgbClr val="000000"/>
                    </a:solidFill>
                    <a:latin typeface="Symbol" pitchFamily="2" charset="2"/>
                  </a:rPr>
                  <a:t>=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49" name="Rectangle 86">
                <a:extLst>
                  <a:ext uri="{FF2B5EF4-FFF2-40B4-BE49-F238E27FC236}">
                    <a16:creationId xmlns:a16="http://schemas.microsoft.com/office/drawing/2014/main" id="{4241DF9A-75D9-6A65-D49F-EF3A15A48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9" y="3300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0" name="Rectangle 87">
                <a:extLst>
                  <a:ext uri="{FF2B5EF4-FFF2-40B4-BE49-F238E27FC236}">
                    <a16:creationId xmlns:a16="http://schemas.microsoft.com/office/drawing/2014/main" id="{39686DAB-730D-F479-5FC0-C7C99ACB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4" y="3300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1" name="Rectangle 88">
                <a:extLst>
                  <a:ext uri="{FF2B5EF4-FFF2-40B4-BE49-F238E27FC236}">
                    <a16:creationId xmlns:a16="http://schemas.microsoft.com/office/drawing/2014/main" id="{5A41242F-A9AE-17EF-D00E-AAD9B4F6C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6" y="2944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2" name="Rectangle 89">
                <a:extLst>
                  <a:ext uri="{FF2B5EF4-FFF2-40B4-BE49-F238E27FC236}">
                    <a16:creationId xmlns:a16="http://schemas.microsoft.com/office/drawing/2014/main" id="{72782A5F-7C06-9E71-1956-F0613769B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1" y="2944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3" name="Rectangle 90">
                <a:extLst>
                  <a:ext uri="{FF2B5EF4-FFF2-40B4-BE49-F238E27FC236}">
                    <a16:creationId xmlns:a16="http://schemas.microsoft.com/office/drawing/2014/main" id="{63EE3532-ADAF-76E0-74EF-BEA5439E8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7" y="3300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4" name="Rectangle 91">
                <a:extLst>
                  <a:ext uri="{FF2B5EF4-FFF2-40B4-BE49-F238E27FC236}">
                    <a16:creationId xmlns:a16="http://schemas.microsoft.com/office/drawing/2014/main" id="{977B2BD9-C7D8-231C-974E-C007F300C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2" y="3300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y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5" name="Rectangle 92">
                <a:extLst>
                  <a:ext uri="{FF2B5EF4-FFF2-40B4-BE49-F238E27FC236}">
                    <a16:creationId xmlns:a16="http://schemas.microsoft.com/office/drawing/2014/main" id="{CDC185CD-D770-DDB7-A51B-25D4D543B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4" y="2944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6" name="Rectangle 93">
                <a:extLst>
                  <a:ext uri="{FF2B5EF4-FFF2-40B4-BE49-F238E27FC236}">
                    <a16:creationId xmlns:a16="http://schemas.microsoft.com/office/drawing/2014/main" id="{58E390C2-778B-466C-A1D9-5DCACA0FD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" y="2944"/>
                <a:ext cx="60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17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x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7" name="Rectangle 94">
                <a:extLst>
                  <a:ext uri="{FF2B5EF4-FFF2-40B4-BE49-F238E27FC236}">
                    <a16:creationId xmlns:a16="http://schemas.microsoft.com/office/drawing/2014/main" id="{4D7EBC6B-3FB2-0476-D9E8-99958BD9E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" y="3153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8" name="Rectangle 95">
                <a:extLst>
                  <a:ext uri="{FF2B5EF4-FFF2-40B4-BE49-F238E27FC236}">
                    <a16:creationId xmlns:a16="http://schemas.microsoft.com/office/drawing/2014/main" id="{5880652C-2A44-6B86-70D2-C268DF773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3153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59" name="Rectangle 96">
                <a:extLst>
                  <a:ext uri="{FF2B5EF4-FFF2-40B4-BE49-F238E27FC236}">
                    <a16:creationId xmlns:a16="http://schemas.microsoft.com/office/drawing/2014/main" id="{08E7ADBC-308F-BB43-E285-D2B6A2D6D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2" y="2797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0" name="Rectangle 97">
                <a:extLst>
                  <a:ext uri="{FF2B5EF4-FFF2-40B4-BE49-F238E27FC236}">
                    <a16:creationId xmlns:a16="http://schemas.microsoft.com/office/drawing/2014/main" id="{4B991EF8-996D-042C-C33E-4E9362056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8" y="2797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1" name="Rectangle 98">
                <a:extLst>
                  <a:ext uri="{FF2B5EF4-FFF2-40B4-BE49-F238E27FC236}">
                    <a16:creationId xmlns:a16="http://schemas.microsoft.com/office/drawing/2014/main" id="{1BDD75BF-D390-4822-BAC3-FE093B219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5" y="3153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2" name="Rectangle 99">
                <a:extLst>
                  <a:ext uri="{FF2B5EF4-FFF2-40B4-BE49-F238E27FC236}">
                    <a16:creationId xmlns:a16="http://schemas.microsoft.com/office/drawing/2014/main" id="{1C2D7C8C-B1D7-6500-7DA6-319D6D363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3153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3" name="Rectangle 100">
                <a:extLst>
                  <a:ext uri="{FF2B5EF4-FFF2-40B4-BE49-F238E27FC236}">
                    <a16:creationId xmlns:a16="http://schemas.microsoft.com/office/drawing/2014/main" id="{677FBE35-273B-5E37-D19A-A6251D623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97"/>
                <a:ext cx="1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4" name="Rectangle 101">
                <a:extLst>
                  <a:ext uri="{FF2B5EF4-FFF2-40B4-BE49-F238E27FC236}">
                    <a16:creationId xmlns:a16="http://schemas.microsoft.com/office/drawing/2014/main" id="{DC681AE8-C494-3CBA-370D-82F57C1FB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797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ru-RU" altLang="en-US" sz="3000" i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5" name="Rectangle 102">
                <a:extLst>
                  <a:ext uri="{FF2B5EF4-FFF2-40B4-BE49-F238E27FC236}">
                    <a16:creationId xmlns:a16="http://schemas.microsoft.com/office/drawing/2014/main" id="{80FE81F8-4EEB-B9E9-3FC1-F9D45F9A2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8" y="3168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3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6" name="Rectangle 103">
                <a:extLst>
                  <a:ext uri="{FF2B5EF4-FFF2-40B4-BE49-F238E27FC236}">
                    <a16:creationId xmlns:a16="http://schemas.microsoft.com/office/drawing/2014/main" id="{BC19480B-EC52-39EB-F5CF-45885CCCF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2812"/>
                <a:ext cx="12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3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5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7" name="Text Box 106">
                <a:extLst>
                  <a:ext uri="{FF2B5EF4-FFF2-40B4-BE49-F238E27FC236}">
                    <a16:creationId xmlns:a16="http://schemas.microsoft.com/office/drawing/2014/main" id="{84B0F0B2-12DC-9C5C-E56C-E6953D5959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2592"/>
                <a:ext cx="27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dirty="0">
                    <a:latin typeface="Times New Roman" panose="02020603050405020304" pitchFamily="18" charset="0"/>
                  </a:rPr>
                  <a:t>-1</a:t>
                </a:r>
                <a:endParaRPr lang="ru-RU" alt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68" name="Text Box 107">
                <a:extLst>
                  <a:ext uri="{FF2B5EF4-FFF2-40B4-BE49-F238E27FC236}">
                    <a16:creationId xmlns:a16="http://schemas.microsoft.com/office/drawing/2014/main" id="{21FA7C2D-F439-F656-58A5-F527B454E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4" y="2592"/>
                <a:ext cx="27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>
                    <a:latin typeface="Times New Roman" panose="02020603050405020304" pitchFamily="18" charset="0"/>
                  </a:rPr>
                  <a:t>-1</a:t>
                </a:r>
                <a:endParaRPr lang="ru-RU" altLang="en-US"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2" name="Picture 1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2AFC957F-ADF7-B605-E57D-8B127E623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3776529" y="4392920"/>
              <a:ext cx="189046" cy="1224935"/>
            </a:xfrm>
            <a:prstGeom prst="rect">
              <a:avLst/>
            </a:prstGeom>
          </p:spPr>
        </p:pic>
        <p:pic>
          <p:nvPicPr>
            <p:cNvPr id="4" name="Picture 3" descr="A black and white scale&#10;&#10;Description automatically generated with medium confidence">
              <a:extLst>
                <a:ext uri="{FF2B5EF4-FFF2-40B4-BE49-F238E27FC236}">
                  <a16:creationId xmlns:a16="http://schemas.microsoft.com/office/drawing/2014/main" id="{6DFA3934-8B40-5E51-2C44-2A1D0FC0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4" r="20982"/>
            <a:stretch/>
          </p:blipFill>
          <p:spPr>
            <a:xfrm rot="10800000">
              <a:off x="4475889" y="4343400"/>
              <a:ext cx="189046" cy="12249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7" grpId="0" build="p"/>
      <p:bldP spid="7691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FC833AA-9567-D244-73EA-6AE63C44F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onto orthogonal basis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59319142-2B57-C0A9-74B9-2B54CB76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6628" name="Group 5">
            <a:extLst>
              <a:ext uri="{FF2B5EF4-FFF2-40B4-BE49-F238E27FC236}">
                <a16:creationId xmlns:a16="http://schemas.microsoft.com/office/drawing/2014/main" id="{16E92CE5-5B03-CD36-6424-78A5BAE7BA49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6715" name="Line 6">
              <a:extLst>
                <a:ext uri="{FF2B5EF4-FFF2-40B4-BE49-F238E27FC236}">
                  <a16:creationId xmlns:a16="http://schemas.microsoft.com/office/drawing/2014/main" id="{55E83DF6-E8E6-53FA-DD11-D87AF099C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6" name="Line 7">
              <a:extLst>
                <a:ext uri="{FF2B5EF4-FFF2-40B4-BE49-F238E27FC236}">
                  <a16:creationId xmlns:a16="http://schemas.microsoft.com/office/drawing/2014/main" id="{E9A557C2-D62C-39A8-D9A2-C2208B6F4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7" name="Line 8">
              <a:extLst>
                <a:ext uri="{FF2B5EF4-FFF2-40B4-BE49-F238E27FC236}">
                  <a16:creationId xmlns:a16="http://schemas.microsoft.com/office/drawing/2014/main" id="{94C9481F-0158-5FA1-C66F-FC16870FD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8" name="Line 9">
              <a:extLst>
                <a:ext uri="{FF2B5EF4-FFF2-40B4-BE49-F238E27FC236}">
                  <a16:creationId xmlns:a16="http://schemas.microsoft.com/office/drawing/2014/main" id="{29CC9782-4F6D-C90B-8584-B70CEA277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9" name="Line 10">
              <a:extLst>
                <a:ext uri="{FF2B5EF4-FFF2-40B4-BE49-F238E27FC236}">
                  <a16:creationId xmlns:a16="http://schemas.microsoft.com/office/drawing/2014/main" id="{86156E76-5CA1-27D1-5CCD-3EA3B92DB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20" name="Line 11">
              <a:extLst>
                <a:ext uri="{FF2B5EF4-FFF2-40B4-BE49-F238E27FC236}">
                  <a16:creationId xmlns:a16="http://schemas.microsoft.com/office/drawing/2014/main" id="{8296B6AF-7FDF-0205-9AD3-794D70A3E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21" name="Line 12">
              <a:extLst>
                <a:ext uri="{FF2B5EF4-FFF2-40B4-BE49-F238E27FC236}">
                  <a16:creationId xmlns:a16="http://schemas.microsoft.com/office/drawing/2014/main" id="{20CBAF00-689D-5AF9-7303-108C2BC72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22" name="Line 13">
              <a:extLst>
                <a:ext uri="{FF2B5EF4-FFF2-40B4-BE49-F238E27FC236}">
                  <a16:creationId xmlns:a16="http://schemas.microsoft.com/office/drawing/2014/main" id="{C4BAF530-9D32-3B2D-2E74-EEF6C18BA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23" name="Line 14">
              <a:extLst>
                <a:ext uri="{FF2B5EF4-FFF2-40B4-BE49-F238E27FC236}">
                  <a16:creationId xmlns:a16="http://schemas.microsoft.com/office/drawing/2014/main" id="{FE177720-B815-283C-96AC-3BD9613DC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grpSp>
        <p:nvGrpSpPr>
          <p:cNvPr id="26629" name="Group 15">
            <a:extLst>
              <a:ext uri="{FF2B5EF4-FFF2-40B4-BE49-F238E27FC236}">
                <a16:creationId xmlns:a16="http://schemas.microsoft.com/office/drawing/2014/main" id="{1B9D7510-9A33-50D3-160D-D1850DD24B5D}"/>
              </a:ext>
            </a:extLst>
          </p:cNvPr>
          <p:cNvGrpSpPr>
            <a:grpSpLocks/>
          </p:cNvGrpSpPr>
          <p:nvPr/>
        </p:nvGrpSpPr>
        <p:grpSpPr bwMode="auto">
          <a:xfrm rot="-840000">
            <a:off x="5226050" y="1219200"/>
            <a:ext cx="184150" cy="2438400"/>
            <a:chOff x="3149" y="768"/>
            <a:chExt cx="86" cy="1536"/>
          </a:xfrm>
        </p:grpSpPr>
        <p:sp>
          <p:nvSpPr>
            <p:cNvPr id="26706" name="Line 16">
              <a:extLst>
                <a:ext uri="{FF2B5EF4-FFF2-40B4-BE49-F238E27FC236}">
                  <a16:creationId xmlns:a16="http://schemas.microsoft.com/office/drawing/2014/main" id="{6B82022B-27C9-279C-E0DB-871F8B49E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7" name="Line 17">
              <a:extLst>
                <a:ext uri="{FF2B5EF4-FFF2-40B4-BE49-F238E27FC236}">
                  <a16:creationId xmlns:a16="http://schemas.microsoft.com/office/drawing/2014/main" id="{7777F54A-26CF-97FB-1B1C-0E86168C9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8" name="Line 18">
              <a:extLst>
                <a:ext uri="{FF2B5EF4-FFF2-40B4-BE49-F238E27FC236}">
                  <a16:creationId xmlns:a16="http://schemas.microsoft.com/office/drawing/2014/main" id="{DB4287A7-EF2B-BACD-82E0-7582E6245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9" name="Line 19">
              <a:extLst>
                <a:ext uri="{FF2B5EF4-FFF2-40B4-BE49-F238E27FC236}">
                  <a16:creationId xmlns:a16="http://schemas.microsoft.com/office/drawing/2014/main" id="{160BBA61-CA44-9416-50CA-CF697108FC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0" name="Line 20">
              <a:extLst>
                <a:ext uri="{FF2B5EF4-FFF2-40B4-BE49-F238E27FC236}">
                  <a16:creationId xmlns:a16="http://schemas.microsoft.com/office/drawing/2014/main" id="{DDAB339E-C271-7663-E791-606BB4B96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1" name="Line 21">
              <a:extLst>
                <a:ext uri="{FF2B5EF4-FFF2-40B4-BE49-F238E27FC236}">
                  <a16:creationId xmlns:a16="http://schemas.microsoft.com/office/drawing/2014/main" id="{5664B0A8-EF1C-07A3-FCF8-019894063B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2" name="Line 22">
              <a:extLst>
                <a:ext uri="{FF2B5EF4-FFF2-40B4-BE49-F238E27FC236}">
                  <a16:creationId xmlns:a16="http://schemas.microsoft.com/office/drawing/2014/main" id="{BF512223-9558-7866-8994-1A2DF0864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3" name="Line 23">
              <a:extLst>
                <a:ext uri="{FF2B5EF4-FFF2-40B4-BE49-F238E27FC236}">
                  <a16:creationId xmlns:a16="http://schemas.microsoft.com/office/drawing/2014/main" id="{A0D411E7-7AF1-99A4-4044-0BF13A01F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14" name="Line 24">
              <a:extLst>
                <a:ext uri="{FF2B5EF4-FFF2-40B4-BE49-F238E27FC236}">
                  <a16:creationId xmlns:a16="http://schemas.microsoft.com/office/drawing/2014/main" id="{F886E8A5-30D2-06A6-88B6-F7E477B08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6630" name="Text Box 25">
            <a:extLst>
              <a:ext uri="{FF2B5EF4-FFF2-40B4-BE49-F238E27FC236}">
                <a16:creationId xmlns:a16="http://schemas.microsoft.com/office/drawing/2014/main" id="{2B56E262-7E9E-28E7-3C25-F55EDA6D2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6631" name="Oval 26">
            <a:extLst>
              <a:ext uri="{FF2B5EF4-FFF2-40B4-BE49-F238E27FC236}">
                <a16:creationId xmlns:a16="http://schemas.microsoft.com/office/drawing/2014/main" id="{89510251-5C40-C57F-AE6B-42216087E4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2" name="Text Box 27">
            <a:extLst>
              <a:ext uri="{FF2B5EF4-FFF2-40B4-BE49-F238E27FC236}">
                <a16:creationId xmlns:a16="http://schemas.microsoft.com/office/drawing/2014/main" id="{454DF3F3-640A-7D85-2187-00325C47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6633" name="Line 28">
            <a:extLst>
              <a:ext uri="{FF2B5EF4-FFF2-40B4-BE49-F238E27FC236}">
                <a16:creationId xmlns:a16="http://schemas.microsoft.com/office/drawing/2014/main" id="{2DC6FB28-83A1-339B-2DE5-E897EB55D5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286000"/>
            <a:ext cx="1528763" cy="379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6634" name="Line 29">
            <a:extLst>
              <a:ext uri="{FF2B5EF4-FFF2-40B4-BE49-F238E27FC236}">
                <a16:creationId xmlns:a16="http://schemas.microsoft.com/office/drawing/2014/main" id="{E58C0DD7-A742-03AE-8639-2BD7DB27B0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8488" y="2286000"/>
            <a:ext cx="188912" cy="703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6635" name="Line 30">
            <a:extLst>
              <a:ext uri="{FF2B5EF4-FFF2-40B4-BE49-F238E27FC236}">
                <a16:creationId xmlns:a16="http://schemas.microsoft.com/office/drawing/2014/main" id="{381AFFB6-6B90-671D-6B35-BEC2BE5DF0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grpSp>
        <p:nvGrpSpPr>
          <p:cNvPr id="26636" name="Group 31">
            <a:extLst>
              <a:ext uri="{FF2B5EF4-FFF2-40B4-BE49-F238E27FC236}">
                <a16:creationId xmlns:a16="http://schemas.microsoft.com/office/drawing/2014/main" id="{F05F78AA-DCC7-0D1E-B3F0-77C4E35327A4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6688" name="Line 32">
              <a:extLst>
                <a:ext uri="{FF2B5EF4-FFF2-40B4-BE49-F238E27FC236}">
                  <a16:creationId xmlns:a16="http://schemas.microsoft.com/office/drawing/2014/main" id="{BBBDAC23-17C4-90AA-0F53-153F3CA99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89" name="Line 33">
              <a:extLst>
                <a:ext uri="{FF2B5EF4-FFF2-40B4-BE49-F238E27FC236}">
                  <a16:creationId xmlns:a16="http://schemas.microsoft.com/office/drawing/2014/main" id="{D2008402-B034-3337-373D-CA51D67F17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0" name="Line 34">
              <a:extLst>
                <a:ext uri="{FF2B5EF4-FFF2-40B4-BE49-F238E27FC236}">
                  <a16:creationId xmlns:a16="http://schemas.microsoft.com/office/drawing/2014/main" id="{A2C7733D-6F1E-CA43-D87B-F6412249DF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1" name="Line 35">
              <a:extLst>
                <a:ext uri="{FF2B5EF4-FFF2-40B4-BE49-F238E27FC236}">
                  <a16:creationId xmlns:a16="http://schemas.microsoft.com/office/drawing/2014/main" id="{06256759-F8DE-78C8-A452-EED81E8A5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2" name="Line 36">
              <a:extLst>
                <a:ext uri="{FF2B5EF4-FFF2-40B4-BE49-F238E27FC236}">
                  <a16:creationId xmlns:a16="http://schemas.microsoft.com/office/drawing/2014/main" id="{7D40C0CF-585E-C5C9-0FF3-73F0F9E7C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3" name="Line 37">
              <a:extLst>
                <a:ext uri="{FF2B5EF4-FFF2-40B4-BE49-F238E27FC236}">
                  <a16:creationId xmlns:a16="http://schemas.microsoft.com/office/drawing/2014/main" id="{D6409CD6-E264-A03B-B37C-CE2C042EDC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4" name="Line 38">
              <a:extLst>
                <a:ext uri="{FF2B5EF4-FFF2-40B4-BE49-F238E27FC236}">
                  <a16:creationId xmlns:a16="http://schemas.microsoft.com/office/drawing/2014/main" id="{734E8740-5EEE-A456-7F8E-D33A02395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5" name="Line 39">
              <a:extLst>
                <a:ext uri="{FF2B5EF4-FFF2-40B4-BE49-F238E27FC236}">
                  <a16:creationId xmlns:a16="http://schemas.microsoft.com/office/drawing/2014/main" id="{72997608-146B-B318-4919-ED8D87A89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6" name="Line 40">
              <a:extLst>
                <a:ext uri="{FF2B5EF4-FFF2-40B4-BE49-F238E27FC236}">
                  <a16:creationId xmlns:a16="http://schemas.microsoft.com/office/drawing/2014/main" id="{7823FCD3-825E-C03A-AFBA-DDC0F6C43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7" name="Line 41">
              <a:extLst>
                <a:ext uri="{FF2B5EF4-FFF2-40B4-BE49-F238E27FC236}">
                  <a16:creationId xmlns:a16="http://schemas.microsoft.com/office/drawing/2014/main" id="{B0EEEBCD-1780-303C-C473-F4C845BA3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8" name="Line 42">
              <a:extLst>
                <a:ext uri="{FF2B5EF4-FFF2-40B4-BE49-F238E27FC236}">
                  <a16:creationId xmlns:a16="http://schemas.microsoft.com/office/drawing/2014/main" id="{FD20F2DE-EB65-220C-BEBA-6F356E610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699" name="Line 43">
              <a:extLst>
                <a:ext uri="{FF2B5EF4-FFF2-40B4-BE49-F238E27FC236}">
                  <a16:creationId xmlns:a16="http://schemas.microsoft.com/office/drawing/2014/main" id="{1E5D8CA6-AA32-DB8A-5284-9A921E470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0" name="Line 44">
              <a:extLst>
                <a:ext uri="{FF2B5EF4-FFF2-40B4-BE49-F238E27FC236}">
                  <a16:creationId xmlns:a16="http://schemas.microsoft.com/office/drawing/2014/main" id="{13F82680-53AA-B20E-58E9-AE6C66C43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1" name="Line 45">
              <a:extLst>
                <a:ext uri="{FF2B5EF4-FFF2-40B4-BE49-F238E27FC236}">
                  <a16:creationId xmlns:a16="http://schemas.microsoft.com/office/drawing/2014/main" id="{D98D18B6-28FB-1ECC-4301-805D91AAA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2" name="Line 46">
              <a:extLst>
                <a:ext uri="{FF2B5EF4-FFF2-40B4-BE49-F238E27FC236}">
                  <a16:creationId xmlns:a16="http://schemas.microsoft.com/office/drawing/2014/main" id="{3E32DF1E-ED71-2BED-EC4F-210B714EA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3" name="Line 47">
              <a:extLst>
                <a:ext uri="{FF2B5EF4-FFF2-40B4-BE49-F238E27FC236}">
                  <a16:creationId xmlns:a16="http://schemas.microsoft.com/office/drawing/2014/main" id="{4CE809A1-ED88-E40A-E781-B57CAF337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4" name="Line 48">
              <a:extLst>
                <a:ext uri="{FF2B5EF4-FFF2-40B4-BE49-F238E27FC236}">
                  <a16:creationId xmlns:a16="http://schemas.microsoft.com/office/drawing/2014/main" id="{A2F375FC-D08B-7152-87F9-3F12E65ADC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  <p:sp>
          <p:nvSpPr>
            <p:cNvPr id="26705" name="Line 49">
              <a:extLst>
                <a:ext uri="{FF2B5EF4-FFF2-40B4-BE49-F238E27FC236}">
                  <a16:creationId xmlns:a16="http://schemas.microsoft.com/office/drawing/2014/main" id="{4D39B24A-A735-C209-95CD-013D0F8A9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JP"/>
            </a:p>
          </p:txBody>
        </p:sp>
      </p:grpSp>
      <p:sp>
        <p:nvSpPr>
          <p:cNvPr id="26637" name="Text Box 50">
            <a:extLst>
              <a:ext uri="{FF2B5EF4-FFF2-40B4-BE49-F238E27FC236}">
                <a16:creationId xmlns:a16="http://schemas.microsoft.com/office/drawing/2014/main" id="{7BE67F13-9D14-F017-4FB8-9D23997EB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6638" name="Text Box 51">
            <a:extLst>
              <a:ext uri="{FF2B5EF4-FFF2-40B4-BE49-F238E27FC236}">
                <a16:creationId xmlns:a16="http://schemas.microsoft.com/office/drawing/2014/main" id="{DC88F02D-45D1-C9D7-6EFE-6243F309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6639" name="Text Box 52">
            <a:extLst>
              <a:ext uri="{FF2B5EF4-FFF2-40B4-BE49-F238E27FC236}">
                <a16:creationId xmlns:a16="http://schemas.microsoft.com/office/drawing/2014/main" id="{CA0AD864-BCE0-9937-5E85-B45335EA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0" name="Text Box 53">
            <a:extLst>
              <a:ext uri="{FF2B5EF4-FFF2-40B4-BE49-F238E27FC236}">
                <a16:creationId xmlns:a16="http://schemas.microsoft.com/office/drawing/2014/main" id="{6334126C-15C9-2161-509E-CC1A468D0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6641" name="Oval 54">
            <a:extLst>
              <a:ext uri="{FF2B5EF4-FFF2-40B4-BE49-F238E27FC236}">
                <a16:creationId xmlns:a16="http://schemas.microsoft.com/office/drawing/2014/main" id="{C419C81D-B6B9-AD8C-9A48-050703ACE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2" name="Text Box 55">
            <a:extLst>
              <a:ext uri="{FF2B5EF4-FFF2-40B4-BE49-F238E27FC236}">
                <a16:creationId xmlns:a16="http://schemas.microsoft.com/office/drawing/2014/main" id="{A1BA0039-3BB3-9F16-CFD2-4F662E198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6643" name="Line 56">
            <a:extLst>
              <a:ext uri="{FF2B5EF4-FFF2-40B4-BE49-F238E27FC236}">
                <a16:creationId xmlns:a16="http://schemas.microsoft.com/office/drawing/2014/main" id="{E1A7080C-F732-CFBC-B7E3-3E09129D97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6644" name="Line 57">
            <a:extLst>
              <a:ext uri="{FF2B5EF4-FFF2-40B4-BE49-F238E27FC236}">
                <a16:creationId xmlns:a16="http://schemas.microsoft.com/office/drawing/2014/main" id="{AC665D5F-F11F-1E2F-F225-1F10F2E1A3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6645" name="Line 58">
            <a:extLst>
              <a:ext uri="{FF2B5EF4-FFF2-40B4-BE49-F238E27FC236}">
                <a16:creationId xmlns:a16="http://schemas.microsoft.com/office/drawing/2014/main" id="{B0B2F7E3-4AE0-F9FA-550F-3DBB2ABE70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JP"/>
          </a:p>
        </p:txBody>
      </p:sp>
      <p:sp>
        <p:nvSpPr>
          <p:cNvPr id="26646" name="AutoShape 59">
            <a:extLst>
              <a:ext uri="{FF2B5EF4-FFF2-40B4-BE49-F238E27FC236}">
                <a16:creationId xmlns:a16="http://schemas.microsoft.com/office/drawing/2014/main" id="{A4AAA6F9-BD93-3568-D7C5-E897F54D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7" name="Text Box 60">
            <a:extLst>
              <a:ext uri="{FF2B5EF4-FFF2-40B4-BE49-F238E27FC236}">
                <a16:creationId xmlns:a16="http://schemas.microsoft.com/office/drawing/2014/main" id="{1721A906-8728-62B4-9777-6A7D6FE1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8100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</a:t>
            </a:r>
            <a:r>
              <a:rPr lang="en-US" altLang="en-US" b="1"/>
              <a:t>u·p</a:t>
            </a:r>
            <a:r>
              <a:rPr lang="en-US" altLang="en-US" b="1" baseline="30000"/>
              <a:t>ij</a:t>
            </a:r>
            <a:r>
              <a:rPr lang="en-US" altLang="en-US" b="1"/>
              <a:t>, v·p</a:t>
            </a:r>
            <a:r>
              <a:rPr lang="en-US" altLang="en-US" b="1" baseline="30000"/>
              <a:t>ij</a:t>
            </a:r>
            <a:r>
              <a:rPr lang="en-US" altLang="en-US"/>
              <a:t>)</a:t>
            </a:r>
          </a:p>
        </p:txBody>
      </p:sp>
      <p:sp>
        <p:nvSpPr>
          <p:cNvPr id="26648" name="Rectangle 63">
            <a:extLst>
              <a:ext uri="{FF2B5EF4-FFF2-40B4-BE49-F238E27FC236}">
                <a16:creationId xmlns:a16="http://schemas.microsoft.com/office/drawing/2014/main" id="{ABC21658-9A62-0641-4C97-1BF3FB4CA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5127625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ij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9" name="Rectangle 64">
            <a:extLst>
              <a:ext uri="{FF2B5EF4-FFF2-40B4-BE49-F238E27FC236}">
                <a16:creationId xmlns:a16="http://schemas.microsoft.com/office/drawing/2014/main" id="{BD3B6A29-F47F-7B3C-2868-0FEF9DA05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054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uv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3" name="Rectangle 68">
            <a:extLst>
              <a:ext uri="{FF2B5EF4-FFF2-40B4-BE49-F238E27FC236}">
                <a16:creationId xmlns:a16="http://schemas.microsoft.com/office/drawing/2014/main" id="{90064F99-35A5-1919-3B2A-5669C3412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4" name="Rectangle 69">
            <a:extLst>
              <a:ext uri="{FF2B5EF4-FFF2-40B4-BE49-F238E27FC236}">
                <a16:creationId xmlns:a16="http://schemas.microsoft.com/office/drawing/2014/main" id="{4FA30A14-C018-5AF7-7FDA-86900DBF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5" name="Rectangle 70">
            <a:extLst>
              <a:ext uri="{FF2B5EF4-FFF2-40B4-BE49-F238E27FC236}">
                <a16:creationId xmlns:a16="http://schemas.microsoft.com/office/drawing/2014/main" id="{7B873810-0DED-E0D2-AD19-640446D02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6" name="Rectangle 71">
            <a:extLst>
              <a:ext uri="{FF2B5EF4-FFF2-40B4-BE49-F238E27FC236}">
                <a16:creationId xmlns:a16="http://schemas.microsoft.com/office/drawing/2014/main" id="{EA45BCCD-2AFC-3313-7325-27FB47A64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0" name="Rectangle 75">
            <a:extLst>
              <a:ext uri="{FF2B5EF4-FFF2-40B4-BE49-F238E27FC236}">
                <a16:creationId xmlns:a16="http://schemas.microsoft.com/office/drawing/2014/main" id="{24F83819-614E-BFA1-7AB5-ECA1541CB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1" name="Rectangle 76">
            <a:extLst>
              <a:ext uri="{FF2B5EF4-FFF2-40B4-BE49-F238E27FC236}">
                <a16:creationId xmlns:a16="http://schemas.microsoft.com/office/drawing/2014/main" id="{8AD00A00-3497-27B2-6672-E5231326E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2" name="Rectangle 77">
            <a:extLst>
              <a:ext uri="{FF2B5EF4-FFF2-40B4-BE49-F238E27FC236}">
                <a16:creationId xmlns:a16="http://schemas.microsoft.com/office/drawing/2014/main" id="{24A6152F-D863-8826-A3C0-53DB9FA93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6" name="Rectangle 81">
            <a:extLst>
              <a:ext uri="{FF2B5EF4-FFF2-40B4-BE49-F238E27FC236}">
                <a16:creationId xmlns:a16="http://schemas.microsoft.com/office/drawing/2014/main" id="{CEBA1461-8C16-1FEF-C7C8-4CD9209F5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dirty="0" err="1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 dirty="0">
              <a:latin typeface="Times New Roman" panose="02020603050405020304" pitchFamily="18" charset="0"/>
            </a:endParaRPr>
          </a:p>
        </p:txBody>
      </p:sp>
      <p:sp>
        <p:nvSpPr>
          <p:cNvPr id="26667" name="Rectangle 82">
            <a:extLst>
              <a:ext uri="{FF2B5EF4-FFF2-40B4-BE49-F238E27FC236}">
                <a16:creationId xmlns:a16="http://schemas.microsoft.com/office/drawing/2014/main" id="{B978FAC1-769B-73FE-CE4F-1C648F30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dirty="0" err="1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 dirty="0">
              <a:latin typeface="Times New Roman" panose="02020603050405020304" pitchFamily="18" charset="0"/>
            </a:endParaRPr>
          </a:p>
        </p:txBody>
      </p:sp>
      <p:sp>
        <p:nvSpPr>
          <p:cNvPr id="26668" name="Rectangle 83">
            <a:extLst>
              <a:ext uri="{FF2B5EF4-FFF2-40B4-BE49-F238E27FC236}">
                <a16:creationId xmlns:a16="http://schemas.microsoft.com/office/drawing/2014/main" id="{A45C7F26-C694-2EDD-0AF9-0A8B025F7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9" name="Rectangle 84">
            <a:extLst>
              <a:ext uri="{FF2B5EF4-FFF2-40B4-BE49-F238E27FC236}">
                <a16:creationId xmlns:a16="http://schemas.microsoft.com/office/drawing/2014/main" id="{F08F0226-671C-E100-07D8-9C98F4C3C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0" name="Rectangle 85">
            <a:extLst>
              <a:ext uri="{FF2B5EF4-FFF2-40B4-BE49-F238E27FC236}">
                <a16:creationId xmlns:a16="http://schemas.microsoft.com/office/drawing/2014/main" id="{081A03C4-AFDB-6E48-FEC9-D705D8F69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1" name="Rectangle 86">
            <a:extLst>
              <a:ext uri="{FF2B5EF4-FFF2-40B4-BE49-F238E27FC236}">
                <a16:creationId xmlns:a16="http://schemas.microsoft.com/office/drawing/2014/main" id="{FADA21D0-B362-1570-D840-4CCFAA8DB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2" name="Rectangle 87">
            <a:extLst>
              <a:ext uri="{FF2B5EF4-FFF2-40B4-BE49-F238E27FC236}">
                <a16:creationId xmlns:a16="http://schemas.microsoft.com/office/drawing/2014/main" id="{EF7FA61F-F3A1-9C65-64D9-7951BADE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54600"/>
            <a:ext cx="161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3" name="Rectangle 88">
            <a:extLst>
              <a:ext uri="{FF2B5EF4-FFF2-40B4-BE49-F238E27FC236}">
                <a16:creationId xmlns:a16="http://schemas.microsoft.com/office/drawing/2014/main" id="{A83F1F20-8A62-08B2-A4FE-67259557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4" name="Rectangle 89">
            <a:extLst>
              <a:ext uri="{FF2B5EF4-FFF2-40B4-BE49-F238E27FC236}">
                <a16:creationId xmlns:a16="http://schemas.microsoft.com/office/drawing/2014/main" id="{5982721E-5755-B67E-2562-62CCB8F0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5" name="Rectangle 90">
            <a:extLst>
              <a:ext uri="{FF2B5EF4-FFF2-40B4-BE49-F238E27FC236}">
                <a16:creationId xmlns:a16="http://schemas.microsoft.com/office/drawing/2014/main" id="{76833492-99F8-4DD0-874E-4E7B1FB05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6" name="Rectangle 91">
            <a:extLst>
              <a:ext uri="{FF2B5EF4-FFF2-40B4-BE49-F238E27FC236}">
                <a16:creationId xmlns:a16="http://schemas.microsoft.com/office/drawing/2014/main" id="{9BB6D84D-5EF7-1CBA-26C8-5DEA4743D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7" name="Rectangle 92">
            <a:extLst>
              <a:ext uri="{FF2B5EF4-FFF2-40B4-BE49-F238E27FC236}">
                <a16:creationId xmlns:a16="http://schemas.microsoft.com/office/drawing/2014/main" id="{829892C4-1900-5B09-8CD7-2B92B27FB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8" name="Rectangle 93">
            <a:extLst>
              <a:ext uri="{FF2B5EF4-FFF2-40B4-BE49-F238E27FC236}">
                <a16:creationId xmlns:a16="http://schemas.microsoft.com/office/drawing/2014/main" id="{B05F4217-345F-89EA-7418-C5C4C1DA0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9" name="Rectangle 94">
            <a:extLst>
              <a:ext uri="{FF2B5EF4-FFF2-40B4-BE49-F238E27FC236}">
                <a16:creationId xmlns:a16="http://schemas.microsoft.com/office/drawing/2014/main" id="{2DE0C52C-14EF-EE14-3590-952A4EE5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0" name="Rectangle 95">
            <a:extLst>
              <a:ext uri="{FF2B5EF4-FFF2-40B4-BE49-F238E27FC236}">
                <a16:creationId xmlns:a16="http://schemas.microsoft.com/office/drawing/2014/main" id="{92664124-C2D7-3245-FFE6-5F91582D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1" name="Rectangle 96">
            <a:extLst>
              <a:ext uri="{FF2B5EF4-FFF2-40B4-BE49-F238E27FC236}">
                <a16:creationId xmlns:a16="http://schemas.microsoft.com/office/drawing/2014/main" id="{C807BB7C-9BF1-0EEC-E537-F2D96D00A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2" name="Rectangle 97">
            <a:extLst>
              <a:ext uri="{FF2B5EF4-FFF2-40B4-BE49-F238E27FC236}">
                <a16:creationId xmlns:a16="http://schemas.microsoft.com/office/drawing/2014/main" id="{DD3061C0-CCD9-0EB1-A1EF-B0AF310C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3" name="Rectangle 98">
            <a:extLst>
              <a:ext uri="{FF2B5EF4-FFF2-40B4-BE49-F238E27FC236}">
                <a16:creationId xmlns:a16="http://schemas.microsoft.com/office/drawing/2014/main" id="{F61EB890-0E93-B466-43E2-DF125EAA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5386388"/>
            <a:ext cx="16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4" name="Rectangle 99">
            <a:extLst>
              <a:ext uri="{FF2B5EF4-FFF2-40B4-BE49-F238E27FC236}">
                <a16:creationId xmlns:a16="http://schemas.microsoft.com/office/drawing/2014/main" id="{9C6D90AD-1F67-290F-7FE4-783AD7BA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5" name="Rectangle 100">
            <a:extLst>
              <a:ext uri="{FF2B5EF4-FFF2-40B4-BE49-F238E27FC236}">
                <a16:creationId xmlns:a16="http://schemas.microsoft.com/office/drawing/2014/main" id="{117BD97B-E7DC-9DE1-0E9D-801097B0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6" name="Rectangle 101">
            <a:extLst>
              <a:ext uri="{FF2B5EF4-FFF2-40B4-BE49-F238E27FC236}">
                <a16:creationId xmlns:a16="http://schemas.microsoft.com/office/drawing/2014/main" id="{FA38F065-5206-ACD8-5E7A-1D34195E4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541020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7" name="Rectangle 102">
            <a:extLst>
              <a:ext uri="{FF2B5EF4-FFF2-40B4-BE49-F238E27FC236}">
                <a16:creationId xmlns:a16="http://schemas.microsoft.com/office/drawing/2014/main" id="{E2399C63-CC2C-5EFF-6C45-FC9DB6A40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84505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ru-RU" altLang="en-US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E91AD-EB9E-590E-8D1B-81124BBEC4EA}"/>
                  </a:ext>
                </a:extLst>
              </p:cNvPr>
              <p:cNvSpPr txBox="1"/>
              <p:nvPr/>
            </p:nvSpPr>
            <p:spPr>
              <a:xfrm>
                <a:off x="-3200400" y="4953638"/>
                <a:ext cx="1436688" cy="9873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JP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JP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JP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JP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JP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JP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JP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E91AD-EB9E-590E-8D1B-81124BBEC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00400" y="4953638"/>
                <a:ext cx="1436688" cy="987322"/>
              </a:xfrm>
              <a:prstGeom prst="rect">
                <a:avLst/>
              </a:prstGeom>
              <a:blipFill>
                <a:blip r:embed="rId2"/>
                <a:stretch>
                  <a:fillRect r="-20870" b="-1139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black and white scale&#10;&#10;Description automatically generated with medium confidence">
            <a:extLst>
              <a:ext uri="{FF2B5EF4-FFF2-40B4-BE49-F238E27FC236}">
                <a16:creationId xmlns:a16="http://schemas.microsoft.com/office/drawing/2014/main" id="{78D02D85-F40E-2B2A-0978-076971F04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20982"/>
          <a:stretch/>
        </p:blipFill>
        <p:spPr>
          <a:xfrm rot="10800000">
            <a:off x="4487863" y="4751651"/>
            <a:ext cx="189046" cy="1224935"/>
          </a:xfrm>
          <a:prstGeom prst="rect">
            <a:avLst/>
          </a:prstGeom>
        </p:spPr>
      </p:pic>
      <p:pic>
        <p:nvPicPr>
          <p:cNvPr id="7" name="Picture 6" descr="A black and white scale&#10;&#10;Description automatically generated with medium confidence">
            <a:extLst>
              <a:ext uri="{FF2B5EF4-FFF2-40B4-BE49-F238E27FC236}">
                <a16:creationId xmlns:a16="http://schemas.microsoft.com/office/drawing/2014/main" id="{A77B1ABE-4FD3-1C95-CBAE-23341682F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20982"/>
          <a:stretch/>
        </p:blipFill>
        <p:spPr>
          <a:xfrm rot="10800000">
            <a:off x="6122854" y="4757985"/>
            <a:ext cx="189046" cy="1224935"/>
          </a:xfrm>
          <a:prstGeom prst="rect">
            <a:avLst/>
          </a:prstGeom>
        </p:spPr>
      </p:pic>
      <p:pic>
        <p:nvPicPr>
          <p:cNvPr id="8" name="Picture 7" descr="A black and white scale&#10;&#10;Description automatically generated with medium confidence">
            <a:extLst>
              <a:ext uri="{FF2B5EF4-FFF2-40B4-BE49-F238E27FC236}">
                <a16:creationId xmlns:a16="http://schemas.microsoft.com/office/drawing/2014/main" id="{70EAF0DA-54CE-2488-1ACD-F2C72C93E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20982"/>
          <a:stretch/>
        </p:blipFill>
        <p:spPr>
          <a:xfrm rot="10800000">
            <a:off x="3805831" y="4743757"/>
            <a:ext cx="189046" cy="12249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01CC7BF-709A-CAC0-51AC-E2CA1F012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2D image transformations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9FA59E88-2B49-7064-DD23-3B8DEC307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914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337B181F-88EE-CEA2-7A3D-23199263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048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1" name="Text Box 5">
            <a:extLst>
              <a:ext uri="{FF2B5EF4-FFF2-40B4-BE49-F238E27FC236}">
                <a16:creationId xmlns:a16="http://schemas.microsoft.com/office/drawing/2014/main" id="{B601E253-E14A-F821-C98F-74C18810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2475"/>
            <a:ext cx="794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These transformations are a nested set of groups</a:t>
            </a:r>
          </a:p>
          <a:p>
            <a:pPr lvl="1">
              <a:spcBef>
                <a:spcPct val="0"/>
              </a:spcBef>
            </a:pPr>
            <a:r>
              <a:rPr lang="en-US" altLang="en-US" sz="2400"/>
              <a:t> Closed under composition and inverse is a member</a:t>
            </a:r>
          </a:p>
        </p:txBody>
      </p:sp>
      <p:sp>
        <p:nvSpPr>
          <p:cNvPr id="705544" name="Rectangle 8">
            <a:extLst>
              <a:ext uri="{FF2B5EF4-FFF2-40B4-BE49-F238E27FC236}">
                <a16:creationId xmlns:a16="http://schemas.microsoft.com/office/drawing/2014/main" id="{12DEFE69-990E-8CFA-E0D3-8A978734F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2209800" cy="225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http://img2.wikia.nocookie.net/__cb20150703171412/megamitensei/images/d/de/Matryoshka_russian_nesting_dolls.jpg">
            <a:extLst>
              <a:ext uri="{FF2B5EF4-FFF2-40B4-BE49-F238E27FC236}">
                <a16:creationId xmlns:a16="http://schemas.microsoft.com/office/drawing/2014/main" id="{7305DCBC-AA2A-7DC9-9D3C-7F01DA71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7288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utoUpdateAnimBg="0"/>
      <p:bldP spid="7055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D31E2BB8-C3A3-D7A1-7D2D-6D98FF659D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6408738" cy="5257800"/>
          </a:xfrm>
        </p:spPr>
        <p:txBody>
          <a:bodyPr/>
          <a:lstStyle/>
          <a:p>
            <a:r>
              <a:rPr lang="en-US" altLang="en-US"/>
              <a:t>D'Arcy Thompson </a:t>
            </a:r>
          </a:p>
          <a:p>
            <a:r>
              <a:rPr lang="en-US" altLang="en-US" sz="1400"/>
              <a:t>	</a:t>
            </a:r>
            <a:r>
              <a:rPr lang="en-US" altLang="en-US" sz="1400">
                <a:hlinkClick r:id="rId2"/>
              </a:rPr>
              <a:t>http://www-groups.dcs.st-and.ac.uk/~history/Miscellaneous/darcy.html</a:t>
            </a:r>
            <a:endParaRPr lang="en-US" altLang="en-US" sz="1400"/>
          </a:p>
          <a:p>
            <a:r>
              <a:rPr lang="en-US" altLang="en-US" sz="1400"/>
              <a:t>	</a:t>
            </a:r>
            <a:r>
              <a:rPr lang="en-US" altLang="en-US" sz="1400">
                <a:hlinkClick r:id="rId3"/>
              </a:rPr>
              <a:t>http://en.wikipedia.org/wiki/D'Arcy_Thompson</a:t>
            </a:r>
            <a:endParaRPr lang="en-US" altLang="en-US" sz="1400"/>
          </a:p>
          <a:p>
            <a:r>
              <a:rPr lang="en-US" altLang="en-US"/>
              <a:t>Importance of shape and structure in evolution</a:t>
            </a:r>
          </a:p>
        </p:txBody>
      </p:sp>
      <p:graphicFrame>
        <p:nvGraphicFramePr>
          <p:cNvPr id="36867" name="Object 4">
            <a:extLst>
              <a:ext uri="{FF2B5EF4-FFF2-40B4-BE49-F238E27FC236}">
                <a16:creationId xmlns:a16="http://schemas.microsoft.com/office/drawing/2014/main" id="{E4A37ED6-62FA-451B-C08F-451E8BC81F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91440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695450" imgH="2051050" progId="Photoshop.Image.8">
                  <p:embed/>
                </p:oleObj>
              </mc:Choice>
              <mc:Fallback>
                <p:oleObj name="Image" r:id="rId4" imgW="1695450" imgH="205105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91440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5">
            <a:extLst>
              <a:ext uri="{FF2B5EF4-FFF2-40B4-BE49-F238E27FC236}">
                <a16:creationId xmlns:a16="http://schemas.microsoft.com/office/drawing/2014/main" id="{1694B9BD-018B-68B4-3AA8-2EC26A8003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2889250" imgH="2266950" progId="Photoshop.Image.8">
                  <p:embed/>
                </p:oleObj>
              </mc:Choice>
              <mc:Fallback>
                <p:oleObj name="Image" r:id="rId6" imgW="2889250" imgH="2266950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6">
            <a:extLst>
              <a:ext uri="{FF2B5EF4-FFF2-40B4-BE49-F238E27FC236}">
                <a16:creationId xmlns:a16="http://schemas.microsoft.com/office/drawing/2014/main" id="{95B55775-85BA-7492-346D-3C3A1BAD7B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3149600" imgH="1295400" progId="Photoshop.Image.8">
                  <p:embed/>
                </p:oleObj>
              </mc:Choice>
              <mc:Fallback>
                <p:oleObj name="Image" r:id="rId8" imgW="3149600" imgH="1295400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Text Box 7">
            <a:extLst>
              <a:ext uri="{FF2B5EF4-FFF2-40B4-BE49-F238E27FC236}">
                <a16:creationId xmlns:a16="http://schemas.microsoft.com/office/drawing/2014/main" id="{E74566D3-FFE5-2666-0975-10C06DF77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36871" name="Rectangle 8">
            <a:extLst>
              <a:ext uri="{FF2B5EF4-FFF2-40B4-BE49-F238E27FC236}">
                <a16:creationId xmlns:a16="http://schemas.microsoft.com/office/drawing/2014/main" id="{EEC69467-050E-349E-524C-E22B4FBB2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Transforms in Biology </a:t>
            </a:r>
            <a:endParaRPr lang="ru-RU" altLang="en-US"/>
          </a:p>
        </p:txBody>
      </p:sp>
      <p:pic>
        <p:nvPicPr>
          <p:cNvPr id="36872" name="Picture 10">
            <a:extLst>
              <a:ext uri="{FF2B5EF4-FFF2-40B4-BE49-F238E27FC236}">
                <a16:creationId xmlns:a16="http://schemas.microsoft.com/office/drawing/2014/main" id="{19BD9212-ED70-FA9F-22E5-E9B2558F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258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92E0-271E-0E86-7D52-35954C96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Now the fun stuff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DD735-586C-84F6-B105-61157075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838200" y="1905000"/>
            <a:ext cx="2725823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2AE13-0DED-323C-706D-016E66F9957B}"/>
              </a:ext>
            </a:extLst>
          </p:cNvPr>
          <p:cNvSpPr txBox="1"/>
          <p:nvPr/>
        </p:nvSpPr>
        <p:spPr>
          <a:xfrm>
            <a:off x="791911" y="6109455"/>
            <a:ext cx="281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dirty="0">
                <a:latin typeface="+mj-lt"/>
              </a:rPr>
              <a:t>Picture of Ayuna when she was a baby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DAE05-E9C1-9200-3725-39B7BE4E08FC}"/>
              </a:ext>
            </a:extLst>
          </p:cNvPr>
          <p:cNvSpPr txBox="1"/>
          <p:nvPr/>
        </p:nvSpPr>
        <p:spPr>
          <a:xfrm>
            <a:off x="609760" y="1146210"/>
            <a:ext cx="574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How do we go from this to this image??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49C867-8E6A-21AC-AE1A-97B75D67E3F4}"/>
              </a:ext>
            </a:extLst>
          </p:cNvPr>
          <p:cNvCxnSpPr>
            <a:cxnSpLocks/>
          </p:cNvCxnSpPr>
          <p:nvPr/>
        </p:nvCxnSpPr>
        <p:spPr bwMode="auto">
          <a:xfrm>
            <a:off x="3886200" y="4000500"/>
            <a:ext cx="16764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57C49-0875-E8EA-8057-177DC662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5791200" y="2888872"/>
            <a:ext cx="1446003" cy="22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1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B9D4-7ADE-A093-DA08-E9CEC242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8FB85-1B68-1D7A-A5F4-4E760C70B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149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65C4A-2638-B80D-97FA-73E48934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2556-C7A7-DBD7-63AC-F68A1B76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this:</a:t>
            </a:r>
            <a:endParaRPr lang="en-JP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85B2E-3EFD-E885-4D72-B482B8B85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4572000" y="1905000"/>
            <a:ext cx="4164621" cy="373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FFEB3A-E788-3AB6-DAB3-645F894B3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990600" y="2837700"/>
            <a:ext cx="2083984" cy="1868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566FDB-DB42-2189-1993-D4757561F3BF}"/>
              </a:ext>
            </a:extLst>
          </p:cNvPr>
          <p:cNvCxnSpPr>
            <a:cxnSpLocks/>
            <a:stCxn id="11" idx="3"/>
            <a:endCxn id="3" idx="1"/>
          </p:cNvCxnSpPr>
          <p:nvPr/>
        </p:nvCxnSpPr>
        <p:spPr bwMode="auto">
          <a:xfrm>
            <a:off x="3074584" y="3771900"/>
            <a:ext cx="149741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88330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1FFD9-C52D-13F6-A027-C9F3F982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5C21-3FA0-B845-AECD-3B457C47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Now the fun stuff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64AD4-1112-1081-ACE8-8C369F6AB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1524000" y="2842270"/>
            <a:ext cx="1506623" cy="2316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0E895-7F4C-18E2-3129-1A7DA9010B74}"/>
              </a:ext>
            </a:extLst>
          </p:cNvPr>
          <p:cNvSpPr txBox="1"/>
          <p:nvPr/>
        </p:nvSpPr>
        <p:spPr>
          <a:xfrm>
            <a:off x="609760" y="1146210"/>
            <a:ext cx="574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How do we go from this to this image??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F2CD50-2A98-683E-B55B-4B387CD46408}"/>
              </a:ext>
            </a:extLst>
          </p:cNvPr>
          <p:cNvCxnSpPr>
            <a:cxnSpLocks/>
          </p:cNvCxnSpPr>
          <p:nvPr/>
        </p:nvCxnSpPr>
        <p:spPr bwMode="auto">
          <a:xfrm>
            <a:off x="3505200" y="4038600"/>
            <a:ext cx="16764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FA983B4-86F9-F0D2-A914-F2FCDB1A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5632242" y="1839685"/>
            <a:ext cx="2978358" cy="45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28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818F4-3EDC-A1C2-36CA-67AD3361E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0679C49-124E-0DE2-5C61-160F0CC96AA0}"/>
              </a:ext>
            </a:extLst>
          </p:cNvPr>
          <p:cNvGrpSpPr/>
          <p:nvPr/>
        </p:nvGrpSpPr>
        <p:grpSpPr>
          <a:xfrm>
            <a:off x="4783222" y="1217251"/>
            <a:ext cx="4970377" cy="5901634"/>
            <a:chOff x="4783222" y="1217251"/>
            <a:chExt cx="4970377" cy="59016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6D6857-EE9E-9F9E-FA91-DCBD4F3A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11" r="37681" b="11111"/>
            <a:stretch/>
          </p:blipFill>
          <p:spPr>
            <a:xfrm rot="20157367">
              <a:off x="5840927" y="1821974"/>
              <a:ext cx="2725823" cy="4191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420384-CB30-2DE1-CCD7-49F22DE6FE4E}"/>
                </a:ext>
              </a:extLst>
            </p:cNvPr>
            <p:cNvSpPr/>
            <p:nvPr/>
          </p:nvSpPr>
          <p:spPr bwMode="auto">
            <a:xfrm>
              <a:off x="4783222" y="2056954"/>
              <a:ext cx="1022885" cy="22102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C6E8DC-9162-23F7-8C72-A8C380BDE569}"/>
                </a:ext>
              </a:extLst>
            </p:cNvPr>
            <p:cNvSpPr/>
            <p:nvPr/>
          </p:nvSpPr>
          <p:spPr bwMode="auto">
            <a:xfrm rot="16200000">
              <a:off x="6788968" y="5578525"/>
              <a:ext cx="1022885" cy="20578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F50296-74A1-DBAD-CBFB-33F09A0F9C8A}"/>
                </a:ext>
              </a:extLst>
            </p:cNvPr>
            <p:cNvSpPr/>
            <p:nvPr/>
          </p:nvSpPr>
          <p:spPr bwMode="auto">
            <a:xfrm rot="10800000">
              <a:off x="8534400" y="3428999"/>
              <a:ext cx="1219199" cy="22102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AEB927-F998-AB5B-4FA9-BBBAC58EF8AC}"/>
                </a:ext>
              </a:extLst>
            </p:cNvPr>
            <p:cNvSpPr/>
            <p:nvPr/>
          </p:nvSpPr>
          <p:spPr bwMode="auto">
            <a:xfrm rot="5400000">
              <a:off x="6954556" y="532208"/>
              <a:ext cx="687749" cy="20578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1CA55C-8AD0-94EE-15D1-DA2DAE49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Now the fun stuff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B957C-A460-91B6-455C-B9CA8D99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838200" y="1905000"/>
            <a:ext cx="2725823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A451C-D477-5158-2D0E-773E70D45DE6}"/>
              </a:ext>
            </a:extLst>
          </p:cNvPr>
          <p:cNvSpPr txBox="1"/>
          <p:nvPr/>
        </p:nvSpPr>
        <p:spPr>
          <a:xfrm>
            <a:off x="791911" y="6109455"/>
            <a:ext cx="281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dirty="0">
                <a:latin typeface="+mj-lt"/>
              </a:rPr>
              <a:t>Picture of Ayuna when she was a baby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B467C-DCB2-6FAB-8C3B-E6496A47B2FA}"/>
              </a:ext>
            </a:extLst>
          </p:cNvPr>
          <p:cNvSpPr txBox="1"/>
          <p:nvPr/>
        </p:nvSpPr>
        <p:spPr>
          <a:xfrm>
            <a:off x="609760" y="1146210"/>
            <a:ext cx="574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How do we go from this to this image??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094765-95BA-25D9-7DE8-DF393EC2E0C7}"/>
              </a:ext>
            </a:extLst>
          </p:cNvPr>
          <p:cNvCxnSpPr>
            <a:cxnSpLocks/>
          </p:cNvCxnSpPr>
          <p:nvPr/>
        </p:nvCxnSpPr>
        <p:spPr bwMode="auto">
          <a:xfrm>
            <a:off x="3886200" y="4000500"/>
            <a:ext cx="16764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45344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69F3-32EE-B93A-28BA-FE381739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C7AF-07C3-DD4C-3068-D259F417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Now the fun stuff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DC0B1-6F2E-303D-5B40-25D77863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11" r="37681" b="11111"/>
          <a:stretch/>
        </p:blipFill>
        <p:spPr>
          <a:xfrm>
            <a:off x="838200" y="1905000"/>
            <a:ext cx="2725823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29059-C46B-102F-D23F-1A2EE70117B6}"/>
              </a:ext>
            </a:extLst>
          </p:cNvPr>
          <p:cNvSpPr txBox="1"/>
          <p:nvPr/>
        </p:nvSpPr>
        <p:spPr>
          <a:xfrm>
            <a:off x="791911" y="6109455"/>
            <a:ext cx="281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 dirty="0">
                <a:latin typeface="+mj-lt"/>
              </a:rPr>
              <a:t>Picture of Ayuna when she was a baby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C19F6-86E8-0850-7A7A-83F9C5D3ACE3}"/>
              </a:ext>
            </a:extLst>
          </p:cNvPr>
          <p:cNvSpPr txBox="1"/>
          <p:nvPr/>
        </p:nvSpPr>
        <p:spPr>
          <a:xfrm>
            <a:off x="609760" y="1146210"/>
            <a:ext cx="574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How do we go from this to this image??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DA44B-7C5F-FB28-6174-ABC55FB0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50" t="12526" r="54705" b="53534"/>
          <a:stretch/>
        </p:blipFill>
        <p:spPr>
          <a:xfrm>
            <a:off x="4953000" y="1933699"/>
            <a:ext cx="3505200" cy="425475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E531F0-5415-B3C1-B698-46677C0AB100}"/>
              </a:ext>
            </a:extLst>
          </p:cNvPr>
          <p:cNvCxnSpPr/>
          <p:nvPr/>
        </p:nvCxnSpPr>
        <p:spPr bwMode="auto">
          <a:xfrm>
            <a:off x="3886200" y="4000500"/>
            <a:ext cx="91440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C5F1552-B0D0-76A4-87E2-5DA12EEB1002}"/>
              </a:ext>
            </a:extLst>
          </p:cNvPr>
          <p:cNvSpPr/>
          <p:nvPr/>
        </p:nvSpPr>
        <p:spPr bwMode="auto">
          <a:xfrm>
            <a:off x="1371600" y="1933699"/>
            <a:ext cx="1524000" cy="1876301"/>
          </a:xfrm>
          <a:prstGeom prst="rect">
            <a:avLst/>
          </a:prstGeom>
          <a:noFill/>
          <a:ln w="4762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C416E-4763-AF09-67F2-D0FBBA606DDF}"/>
              </a:ext>
            </a:extLst>
          </p:cNvPr>
          <p:cNvSpPr txBox="1"/>
          <p:nvPr/>
        </p:nvSpPr>
        <p:spPr>
          <a:xfrm>
            <a:off x="3610311" y="3027667"/>
            <a:ext cx="1268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C</a:t>
            </a:r>
            <a:r>
              <a:rPr lang="en-JP" dirty="0">
                <a:latin typeface="+mn-lt"/>
              </a:rPr>
              <a:t>rop + enlarge</a:t>
            </a:r>
          </a:p>
        </p:txBody>
      </p:sp>
    </p:spTree>
    <p:extLst>
      <p:ext uri="{BB962C8B-B14F-4D97-AF65-F5344CB8AC3E}">
        <p14:creationId xmlns:p14="http://schemas.microsoft.com/office/powerpoint/2010/main" val="10729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371B645-CEA9-7C49-ABF0-0B15C5BE5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Pixels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445DCF4-84E4-6D43-87D9-2EFBC48E9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i="1"/>
              <a:t>(x’,y’)</a:t>
            </a:r>
            <a:r>
              <a:rPr lang="en-US" altLang="en-US" b="1" i="1"/>
              <a:t> </a:t>
            </a:r>
            <a:r>
              <a:rPr lang="en-US" altLang="en-US"/>
              <a:t>=</a:t>
            </a:r>
            <a:r>
              <a:rPr lang="en-US" altLang="en-US" b="1" i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and a source image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), how do we compute a transformed image </a:t>
            </a:r>
            <a:r>
              <a:rPr lang="en-US" altLang="en-US" i="1"/>
              <a:t>g(x’,y’)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))?</a:t>
            </a:r>
          </a:p>
        </p:txBody>
      </p:sp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7B8BE4BA-F9E1-164D-86F1-F8E66C5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7BF4CA22-D967-3D4A-9583-26645C98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8B1E62FD-41ED-8045-A566-F60E030DDE5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1218BFD5-1904-3748-A2DD-1857CB926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488CB655-348F-3E40-BCAF-FA9B5568E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DC138EF9-9351-4F46-AAB8-5705DE77E60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2187D38-3396-5C40-8020-4F7141D17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14D9C842-3578-4C4A-8E9D-6CD6E6164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58580C26-10A1-304F-A150-324ED7AE9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7" name="Text Box 13">
            <a:extLst>
              <a:ext uri="{FF2B5EF4-FFF2-40B4-BE49-F238E27FC236}">
                <a16:creationId xmlns:a16="http://schemas.microsoft.com/office/drawing/2014/main" id="{AB54CCEE-CF09-2D43-A489-FC7FCEDC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8" name="Rectangle 14">
            <a:extLst>
              <a:ext uri="{FF2B5EF4-FFF2-40B4-BE49-F238E27FC236}">
                <a16:creationId xmlns:a16="http://schemas.microsoft.com/office/drawing/2014/main" id="{AC11D9A3-526D-8D4C-81EA-86F324ADC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7B060552-EF35-EA4B-9244-B00B9D0B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7F98E6D5-D7F8-494C-9E91-AEFA34FE476B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2309122B-B28C-4B49-A015-7318D951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9998696A-3BDB-1A4F-BE20-7F71BE7C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19">
            <a:extLst>
              <a:ext uri="{FF2B5EF4-FFF2-40B4-BE49-F238E27FC236}">
                <a16:creationId xmlns:a16="http://schemas.microsoft.com/office/drawing/2014/main" id="{D9F8CD29-F4A3-EB4E-B4BB-6BCD0E4A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4" name="Text Box 20">
            <a:extLst>
              <a:ext uri="{FF2B5EF4-FFF2-40B4-BE49-F238E27FC236}">
                <a16:creationId xmlns:a16="http://schemas.microsoft.com/office/drawing/2014/main" id="{0D3C00C6-92CE-D340-B5D4-A5FD83C0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5" name="Text Box 21">
            <a:extLst>
              <a:ext uri="{FF2B5EF4-FFF2-40B4-BE49-F238E27FC236}">
                <a16:creationId xmlns:a16="http://schemas.microsoft.com/office/drawing/2014/main" id="{E80D09CC-F790-8348-8DCE-8CE3988A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2BB68-975E-BBDE-0B4C-26E22984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3680-2B32-23DC-C987-58246358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</a:t>
            </a:r>
            <a:r>
              <a:rPr lang="en-JP" dirty="0"/>
              <a:t>agic of imresize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F3679A-C64B-E224-4C3C-BD0DC6BE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228600" y="1905000"/>
            <a:ext cx="4164621" cy="373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CDEC1-9EF3-F811-A056-DDE5B26B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5715000" y="2837700"/>
            <a:ext cx="2083984" cy="1868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D2009D-AC05-7D77-8C33-081C0F8C2FE7}"/>
              </a:ext>
            </a:extLst>
          </p:cNvPr>
          <p:cNvCxnSpPr>
            <a:stCxn id="3" idx="3"/>
            <a:endCxn id="11" idx="1"/>
          </p:cNvCxnSpPr>
          <p:nvPr/>
        </p:nvCxnSpPr>
        <p:spPr bwMode="auto">
          <a:xfrm>
            <a:off x="4393221" y="3771900"/>
            <a:ext cx="1321779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9CA3AC-72BC-849E-E1C5-3905971282FC}"/>
              </a:ext>
            </a:extLst>
          </p:cNvPr>
          <p:cNvSpPr txBox="1"/>
          <p:nvPr/>
        </p:nvSpPr>
        <p:spPr>
          <a:xfrm>
            <a:off x="460520" y="1045052"/>
            <a:ext cx="8683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dirty="0">
                <a:latin typeface="+mn-lt"/>
              </a:rPr>
              <a:t>So how to do it? Say the goal is to reduce the image size exactly by half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960D9-4A31-DAAC-C625-A8BBC23644B6}"/>
              </a:ext>
            </a:extLst>
          </p:cNvPr>
          <p:cNvSpPr txBox="1"/>
          <p:nvPr/>
        </p:nvSpPr>
        <p:spPr>
          <a:xfrm>
            <a:off x="460520" y="5812948"/>
            <a:ext cx="8683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JP" dirty="0">
                <a:latin typeface="+mn-lt"/>
              </a:rPr>
              <a:t>Take every other pixel!</a:t>
            </a:r>
          </a:p>
          <a:p>
            <a:pPr marL="342900" indent="-342900">
              <a:buFontTx/>
              <a:buChar char="-"/>
            </a:pPr>
            <a:r>
              <a:rPr lang="en-JP" dirty="0">
                <a:latin typeface="+mn-lt"/>
              </a:rPr>
              <a:t>This is like transforming every other pixel to a new location</a:t>
            </a:r>
          </a:p>
        </p:txBody>
      </p:sp>
    </p:spTree>
    <p:extLst>
      <p:ext uri="{BB962C8B-B14F-4D97-AF65-F5344CB8AC3E}">
        <p14:creationId xmlns:p14="http://schemas.microsoft.com/office/powerpoint/2010/main" val="1153445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980FE6AA-18C9-9F4A-B708-D4D82624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81B9B5D-4A09-C549-8E3D-4AB2C496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C31D1E63-5A79-AC40-8F66-E43A13563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518864F2-9A69-914D-9970-E24B80C07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pic>
        <p:nvPicPr>
          <p:cNvPr id="28678" name="Picture 6" descr="HHHIMG_1166">
            <a:extLst>
              <a:ext uri="{FF2B5EF4-FFF2-40B4-BE49-F238E27FC236}">
                <a16:creationId xmlns:a16="http://schemas.microsoft.com/office/drawing/2014/main" id="{B983759B-5EB0-9B4B-8718-CE7E22B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rotated">
            <a:extLst>
              <a:ext uri="{FF2B5EF4-FFF2-40B4-BE49-F238E27FC236}">
                <a16:creationId xmlns:a16="http://schemas.microsoft.com/office/drawing/2014/main" id="{72ADEB73-BA7B-4945-A407-0ED5BB47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Group 8">
            <a:extLst>
              <a:ext uri="{FF2B5EF4-FFF2-40B4-BE49-F238E27FC236}">
                <a16:creationId xmlns:a16="http://schemas.microsoft.com/office/drawing/2014/main" id="{6F2AE7FF-873C-754D-8C0C-517CB041C5E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8693" name="Line 9">
              <a:extLst>
                <a:ext uri="{FF2B5EF4-FFF2-40B4-BE49-F238E27FC236}">
                  <a16:creationId xmlns:a16="http://schemas.microsoft.com/office/drawing/2014/main" id="{7F18E6B9-5C26-2145-81F4-98544299C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Line 10">
              <a:extLst>
                <a:ext uri="{FF2B5EF4-FFF2-40B4-BE49-F238E27FC236}">
                  <a16:creationId xmlns:a16="http://schemas.microsoft.com/office/drawing/2014/main" id="{679E7BF8-F36C-A44F-B933-B2CA6E4FA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1" name="Group 11">
            <a:extLst>
              <a:ext uri="{FF2B5EF4-FFF2-40B4-BE49-F238E27FC236}">
                <a16:creationId xmlns:a16="http://schemas.microsoft.com/office/drawing/2014/main" id="{EE1F4CB1-E3B0-5E49-9642-B14337DD3C43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8691" name="Line 12">
              <a:extLst>
                <a:ext uri="{FF2B5EF4-FFF2-40B4-BE49-F238E27FC236}">
                  <a16:creationId xmlns:a16="http://schemas.microsoft.com/office/drawing/2014/main" id="{22413434-E524-674E-957A-BE63F3703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13">
              <a:extLst>
                <a:ext uri="{FF2B5EF4-FFF2-40B4-BE49-F238E27FC236}">
                  <a16:creationId xmlns:a16="http://schemas.microsoft.com/office/drawing/2014/main" id="{03AC540D-3D08-5D43-8681-EE84A9EC0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Text Box 14">
            <a:extLst>
              <a:ext uri="{FF2B5EF4-FFF2-40B4-BE49-F238E27FC236}">
                <a16:creationId xmlns:a16="http://schemas.microsoft.com/office/drawing/2014/main" id="{D473D824-AE8E-864B-A120-A5421CBE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3" name="Text Box 15">
            <a:extLst>
              <a:ext uri="{FF2B5EF4-FFF2-40B4-BE49-F238E27FC236}">
                <a16:creationId xmlns:a16="http://schemas.microsoft.com/office/drawing/2014/main" id="{0C28AA88-4770-3C48-9437-1F8AD9E2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68" name="Freeform 16">
            <a:extLst>
              <a:ext uri="{FF2B5EF4-FFF2-40B4-BE49-F238E27FC236}">
                <a16:creationId xmlns:a16="http://schemas.microsoft.com/office/drawing/2014/main" id="{0CA9C68A-2036-4644-AE03-89CCFBD9A762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Text Box 17">
            <a:extLst>
              <a:ext uri="{FF2B5EF4-FFF2-40B4-BE49-F238E27FC236}">
                <a16:creationId xmlns:a16="http://schemas.microsoft.com/office/drawing/2014/main" id="{B4C23B45-F11F-E34F-8C06-59B24B9E6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91570" name="Rectangle 18">
            <a:extLst>
              <a:ext uri="{FF2B5EF4-FFF2-40B4-BE49-F238E27FC236}">
                <a16:creationId xmlns:a16="http://schemas.microsoft.com/office/drawing/2014/main" id="{5EDC9C53-E918-E843-A36C-939086F2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8687" name="Oval 19">
            <a:extLst>
              <a:ext uri="{FF2B5EF4-FFF2-40B4-BE49-F238E27FC236}">
                <a16:creationId xmlns:a16="http://schemas.microsoft.com/office/drawing/2014/main" id="{87391645-9BF9-DA49-BC45-4FA696B3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72" name="Oval 20">
            <a:extLst>
              <a:ext uri="{FF2B5EF4-FFF2-40B4-BE49-F238E27FC236}">
                <a16:creationId xmlns:a16="http://schemas.microsoft.com/office/drawing/2014/main" id="{4EC59EC2-38B4-6648-BCC4-0F447965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9" name="Text Box 21">
            <a:extLst>
              <a:ext uri="{FF2B5EF4-FFF2-40B4-BE49-F238E27FC236}">
                <a16:creationId xmlns:a16="http://schemas.microsoft.com/office/drawing/2014/main" id="{7BF55D73-B4CD-2A45-B45F-A17AC9FB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0" name="Text Box 22">
            <a:extLst>
              <a:ext uri="{FF2B5EF4-FFF2-40B4-BE49-F238E27FC236}">
                <a16:creationId xmlns:a16="http://schemas.microsoft.com/office/drawing/2014/main" id="{156E82BB-202B-1645-9841-A06625A6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0" grpId="0" autoUpdateAnimBg="0"/>
      <p:bldP spid="7915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B4A863A6-EEC5-3A4B-9A90-151E2D785F9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29724" name="Line 3">
              <a:extLst>
                <a:ext uri="{FF2B5EF4-FFF2-40B4-BE49-F238E27FC236}">
                  <a16:creationId xmlns:a16="http://schemas.microsoft.com/office/drawing/2014/main" id="{8930E1AC-6E70-3F41-A0B2-E994AE5EE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Line 4">
              <a:extLst>
                <a:ext uri="{FF2B5EF4-FFF2-40B4-BE49-F238E27FC236}">
                  <a16:creationId xmlns:a16="http://schemas.microsoft.com/office/drawing/2014/main" id="{C21F0DD6-5057-0F43-87CC-0A59DC34A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6" name="Line 5">
              <a:extLst>
                <a:ext uri="{FF2B5EF4-FFF2-40B4-BE49-F238E27FC236}">
                  <a16:creationId xmlns:a16="http://schemas.microsoft.com/office/drawing/2014/main" id="{7FB13334-A84F-F342-88F1-FA90B7C8E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Line 6">
              <a:extLst>
                <a:ext uri="{FF2B5EF4-FFF2-40B4-BE49-F238E27FC236}">
                  <a16:creationId xmlns:a16="http://schemas.microsoft.com/office/drawing/2014/main" id="{8C4D70E6-BBDE-004E-8E3A-F7931DF34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9" name="Text Box 7">
            <a:extLst>
              <a:ext uri="{FF2B5EF4-FFF2-40B4-BE49-F238E27FC236}">
                <a16:creationId xmlns:a16="http://schemas.microsoft.com/office/drawing/2014/main" id="{49FE9F35-B2E5-4847-9293-7E9766A3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728787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358F4D93-7674-8241-98BF-40A99906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03389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g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x’,y</a:t>
            </a:r>
            <a:r>
              <a:rPr lang="en-US" altLang="en-US" i="1" dirty="0">
                <a:latin typeface="Times New Roman" panose="02020603050405020304" pitchFamily="18" charset="0"/>
              </a:rPr>
              <a:t>’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8B842DEF-E160-924A-9FE4-D2EC46D1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9702" name="Rectangle 10">
            <a:extLst>
              <a:ext uri="{FF2B5EF4-FFF2-40B4-BE49-F238E27FC236}">
                <a16:creationId xmlns:a16="http://schemas.microsoft.com/office/drawing/2014/main" id="{18C78FED-7139-E64D-8744-7D876D25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grpSp>
        <p:nvGrpSpPr>
          <p:cNvPr id="29703" name="Group 11">
            <a:extLst>
              <a:ext uri="{FF2B5EF4-FFF2-40B4-BE49-F238E27FC236}">
                <a16:creationId xmlns:a16="http://schemas.microsoft.com/office/drawing/2014/main" id="{4F5FA4E4-AD0B-A64B-A418-B8655C85F05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9722" name="Line 12">
              <a:extLst>
                <a:ext uri="{FF2B5EF4-FFF2-40B4-BE49-F238E27FC236}">
                  <a16:creationId xmlns:a16="http://schemas.microsoft.com/office/drawing/2014/main" id="{1CE2EA3A-4DE6-A44B-85DA-99659F4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Line 13">
              <a:extLst>
                <a:ext uri="{FF2B5EF4-FFF2-40B4-BE49-F238E27FC236}">
                  <a16:creationId xmlns:a16="http://schemas.microsoft.com/office/drawing/2014/main" id="{B00CD35E-0629-FE48-AEFE-A5CD58081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4" name="Group 14">
            <a:extLst>
              <a:ext uri="{FF2B5EF4-FFF2-40B4-BE49-F238E27FC236}">
                <a16:creationId xmlns:a16="http://schemas.microsoft.com/office/drawing/2014/main" id="{42F724D3-2D75-3249-93C1-807306E8AEA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9720" name="Line 15">
              <a:extLst>
                <a:ext uri="{FF2B5EF4-FFF2-40B4-BE49-F238E27FC236}">
                  <a16:creationId xmlns:a16="http://schemas.microsoft.com/office/drawing/2014/main" id="{06869237-A795-C940-A64A-DF95E8EC2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Line 16">
              <a:extLst>
                <a:ext uri="{FF2B5EF4-FFF2-40B4-BE49-F238E27FC236}">
                  <a16:creationId xmlns:a16="http://schemas.microsoft.com/office/drawing/2014/main" id="{91E49B80-63B9-3748-A923-825A8DC25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5" name="Text Box 17">
            <a:extLst>
              <a:ext uri="{FF2B5EF4-FFF2-40B4-BE49-F238E27FC236}">
                <a16:creationId xmlns:a16="http://schemas.microsoft.com/office/drawing/2014/main" id="{99DC1EB9-01A4-7346-A4F1-04EE2A9BC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6" name="Text Box 18">
            <a:extLst>
              <a:ext uri="{FF2B5EF4-FFF2-40B4-BE49-F238E27FC236}">
                <a16:creationId xmlns:a16="http://schemas.microsoft.com/office/drawing/2014/main" id="{52ED24F4-E076-9249-AB20-4DAC18AA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7" name="Freeform 19">
            <a:extLst>
              <a:ext uri="{FF2B5EF4-FFF2-40B4-BE49-F238E27FC236}">
                <a16:creationId xmlns:a16="http://schemas.microsoft.com/office/drawing/2014/main" id="{97C96DC0-9483-B74B-8F45-D7C45908227D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Text Box 20">
            <a:extLst>
              <a:ext uri="{FF2B5EF4-FFF2-40B4-BE49-F238E27FC236}">
                <a16:creationId xmlns:a16="http://schemas.microsoft.com/office/drawing/2014/main" id="{58AC70E4-63F5-1041-87C8-885BF4A3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9" name="Rectangle 21">
            <a:extLst>
              <a:ext uri="{FF2B5EF4-FFF2-40B4-BE49-F238E27FC236}">
                <a16:creationId xmlns:a16="http://schemas.microsoft.com/office/drawing/2014/main" id="{5A7F933E-3758-284A-A8BF-4E26D960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9710" name="Oval 22">
            <a:extLst>
              <a:ext uri="{FF2B5EF4-FFF2-40B4-BE49-F238E27FC236}">
                <a16:creationId xmlns:a16="http://schemas.microsoft.com/office/drawing/2014/main" id="{0987B50F-B7D5-3B4C-8FA3-8030F1BD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1" name="Oval 23">
            <a:extLst>
              <a:ext uri="{FF2B5EF4-FFF2-40B4-BE49-F238E27FC236}">
                <a16:creationId xmlns:a16="http://schemas.microsoft.com/office/drawing/2014/main" id="{ABEA646F-6038-F940-ABCB-7FD96FC9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2" name="Text Box 24">
            <a:extLst>
              <a:ext uri="{FF2B5EF4-FFF2-40B4-BE49-F238E27FC236}">
                <a16:creationId xmlns:a16="http://schemas.microsoft.com/office/drawing/2014/main" id="{9041139B-8B93-FD4B-8AD7-4E1E3234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3" name="Text Box 25">
            <a:extLst>
              <a:ext uri="{FF2B5EF4-FFF2-40B4-BE49-F238E27FC236}">
                <a16:creationId xmlns:a16="http://schemas.microsoft.com/office/drawing/2014/main" id="{7F71F622-238C-A049-BD0C-50C91CF9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9714" name="Group 26">
            <a:extLst>
              <a:ext uri="{FF2B5EF4-FFF2-40B4-BE49-F238E27FC236}">
                <a16:creationId xmlns:a16="http://schemas.microsoft.com/office/drawing/2014/main" id="{A18E2912-D04A-3448-AD10-A6AF2D9635D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29716" name="Line 27">
              <a:extLst>
                <a:ext uri="{FF2B5EF4-FFF2-40B4-BE49-F238E27FC236}">
                  <a16:creationId xmlns:a16="http://schemas.microsoft.com/office/drawing/2014/main" id="{E1FFDE12-E77F-6E4B-B602-BB11249D5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8">
              <a:extLst>
                <a:ext uri="{FF2B5EF4-FFF2-40B4-BE49-F238E27FC236}">
                  <a16:creationId xmlns:a16="http://schemas.microsoft.com/office/drawing/2014/main" id="{AAF09C7F-DE4C-7644-8CFC-AB455F526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9">
              <a:extLst>
                <a:ext uri="{FF2B5EF4-FFF2-40B4-BE49-F238E27FC236}">
                  <a16:creationId xmlns:a16="http://schemas.microsoft.com/office/drawing/2014/main" id="{A48348AC-1E58-2A4B-A6DF-7F50C95AC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30">
              <a:extLst>
                <a:ext uri="{FF2B5EF4-FFF2-40B4-BE49-F238E27FC236}">
                  <a16:creationId xmlns:a16="http://schemas.microsoft.com/office/drawing/2014/main" id="{92070BE8-3352-B448-A234-0B57E6B15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>
            <a:extLst>
              <a:ext uri="{FF2B5EF4-FFF2-40B4-BE49-F238E27FC236}">
                <a16:creationId xmlns:a16="http://schemas.microsoft.com/office/drawing/2014/main" id="{ECE94507-EA10-564B-A912-7CB01FF79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A:  distribute color among neighboring pixels (</a:t>
            </a:r>
            <a:r>
              <a:rPr lang="en-US" altLang="en-US" dirty="0" err="1"/>
              <a:t>x’,y</a:t>
            </a:r>
            <a:r>
              <a:rPr lang="en-US" altLang="en-US" dirty="0"/>
              <a:t>’)</a:t>
            </a:r>
          </a:p>
          <a:p>
            <a:pPr lvl="1" eaLnBrk="1" hangingPunct="1">
              <a:buFontTx/>
              <a:buChar char="–"/>
            </a:pPr>
            <a:r>
              <a:rPr lang="en-US" altLang="en-US" dirty="0"/>
              <a:t>Known as “splatting” (Check out </a:t>
            </a:r>
            <a:r>
              <a:rPr lang="en-US" altLang="en-US" dirty="0" err="1">
                <a:latin typeface="Courier" pitchFamily="2" charset="0"/>
              </a:rPr>
              <a:t>griddata</a:t>
            </a:r>
            <a:r>
              <a:rPr lang="en-US" altLang="en-US" dirty="0"/>
              <a:t> in </a:t>
            </a:r>
            <a:r>
              <a:rPr lang="en-US" altLang="en-US" dirty="0" err="1"/>
              <a:t>Matlab</a:t>
            </a:r>
            <a:r>
              <a:rPr lang="en-US" altLang="en-US" dirty="0"/>
              <a:t>)</a:t>
            </a:r>
          </a:p>
          <a:p>
            <a:pPr lvl="1" eaLnBrk="1" hangingPunct="1">
              <a:buFontTx/>
              <a:buChar char="–"/>
            </a:pPr>
            <a:r>
              <a:rPr lang="en-US" altLang="en-US" sz="1800" dirty="0"/>
              <a:t>Generally, a very bad idea. Why? </a:t>
            </a:r>
          </a:p>
        </p:txBody>
      </p:sp>
      <p:pic>
        <p:nvPicPr>
          <p:cNvPr id="66562" name="Picture 2" descr="Splatoon (Video Game)">
            <a:extLst>
              <a:ext uri="{FF2B5EF4-FFF2-40B4-BE49-F238E27FC236}">
                <a16:creationId xmlns:a16="http://schemas.microsoft.com/office/drawing/2014/main" id="{68112B84-08A9-5FAC-112E-722D8F06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37376"/>
            <a:ext cx="2555874" cy="36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91F2-A8BA-0A76-717B-13B24DFC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Can we do better?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3AC72D-A928-FD87-8B80-9B9951F65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610060"/>
              </p:ext>
            </p:extLst>
          </p:nvPr>
        </p:nvGraphicFramePr>
        <p:xfrm>
          <a:off x="5257799" y="2362200"/>
          <a:ext cx="3209928" cy="27940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4988">
                  <a:extLst>
                    <a:ext uri="{9D8B030D-6E8A-4147-A177-3AD203B41FA5}">
                      <a16:colId xmlns:a16="http://schemas.microsoft.com/office/drawing/2014/main" val="273575354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05329796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3901231921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603605180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780383513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129396318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7702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6943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736732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825357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521861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1522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E10BCF-28D8-70EE-52EE-40736B11C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6246"/>
              </p:ext>
            </p:extLst>
          </p:nvPr>
        </p:nvGraphicFramePr>
        <p:xfrm>
          <a:off x="1524000" y="3060700"/>
          <a:ext cx="1600200" cy="1397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73575354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532979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901231921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7702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6943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7367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4EE5C9-1D17-47B7-FA33-9C97ACE705FC}"/>
              </a:ext>
            </a:extLst>
          </p:cNvPr>
          <p:cNvSpPr txBox="1"/>
          <p:nvPr/>
        </p:nvSpPr>
        <p:spPr>
          <a:xfrm>
            <a:off x="1547812" y="1368422"/>
            <a:ext cx="6173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What if we want to make the image bigger?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1BD809-EBAF-F27C-C060-8FB1BC2B8065}"/>
              </a:ext>
            </a:extLst>
          </p:cNvPr>
          <p:cNvSpPr/>
          <p:nvPr/>
        </p:nvSpPr>
        <p:spPr bwMode="auto">
          <a:xfrm>
            <a:off x="6710363" y="3606800"/>
            <a:ext cx="304800" cy="304800"/>
          </a:xfrm>
          <a:prstGeom prst="ellipse">
            <a:avLst/>
          </a:prstGeom>
          <a:solidFill>
            <a:srgbClr val="FF8AD8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07AC-19DC-DE32-700A-9468DDE4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3E5A-F810-11EA-8316-0367AEB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Can we do better?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096910-8481-C2A0-08CA-8B38CBC48179}"/>
              </a:ext>
            </a:extLst>
          </p:cNvPr>
          <p:cNvGraphicFramePr>
            <a:graphicFrameLocks noGrp="1"/>
          </p:cNvGraphicFramePr>
          <p:nvPr/>
        </p:nvGraphicFramePr>
        <p:xfrm>
          <a:off x="5257799" y="2362200"/>
          <a:ext cx="3209928" cy="27940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4988">
                  <a:extLst>
                    <a:ext uri="{9D8B030D-6E8A-4147-A177-3AD203B41FA5}">
                      <a16:colId xmlns:a16="http://schemas.microsoft.com/office/drawing/2014/main" val="2735753542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05329796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3901231921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603605180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780383513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2129396318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7702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6943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736732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825357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521861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61522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F6A95-F997-74B4-0C99-58460B330344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3060700"/>
          <a:ext cx="1600200" cy="13970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73575354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532979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901231921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7702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6943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JP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JP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7367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C9F33D-F928-336C-771C-7BC8FBCBD066}"/>
              </a:ext>
            </a:extLst>
          </p:cNvPr>
          <p:cNvSpPr txBox="1"/>
          <p:nvPr/>
        </p:nvSpPr>
        <p:spPr>
          <a:xfrm>
            <a:off x="1547812" y="1368422"/>
            <a:ext cx="6173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What if we want to make the image bigger?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B177-BFCC-C670-93D8-19DD0C9C9AE8}"/>
              </a:ext>
            </a:extLst>
          </p:cNvPr>
          <p:cNvSpPr txBox="1"/>
          <p:nvPr/>
        </p:nvSpPr>
        <p:spPr>
          <a:xfrm>
            <a:off x="3543513" y="565497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j-lt"/>
              </a:rPr>
              <a:t>Go backwards!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A18C81-E8B6-D073-E9E0-8B27F5523C72}"/>
              </a:ext>
            </a:extLst>
          </p:cNvPr>
          <p:cNvSpPr/>
          <p:nvPr/>
        </p:nvSpPr>
        <p:spPr bwMode="auto">
          <a:xfrm>
            <a:off x="6710363" y="3606800"/>
            <a:ext cx="304800" cy="304800"/>
          </a:xfrm>
          <a:prstGeom prst="ellipse">
            <a:avLst/>
          </a:prstGeom>
          <a:solidFill>
            <a:srgbClr val="FF8AD8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FA6431C-3350-0BE7-9F24-16F3842FE30D}"/>
                  </a:ext>
                </a:extLst>
              </p14:cNvPr>
              <p14:cNvContentPartPr/>
              <p14:nvPr/>
            </p14:nvContentPartPr>
            <p14:xfrm>
              <a:off x="1541182" y="657976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FA6431C-3350-0BE7-9F24-16F3842FE3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2182" y="65711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A7F6BFB-2AA5-0997-6B19-C9E9F637A587}"/>
                  </a:ext>
                </a:extLst>
              </p14:cNvPr>
              <p14:cNvContentPartPr/>
              <p14:nvPr/>
            </p14:nvContentPartPr>
            <p14:xfrm>
              <a:off x="3272062" y="5089725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A7F6BFB-2AA5-0997-6B19-C9E9F637A5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3422" y="50810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Freeform 24">
            <a:extLst>
              <a:ext uri="{FF2B5EF4-FFF2-40B4-BE49-F238E27FC236}">
                <a16:creationId xmlns:a16="http://schemas.microsoft.com/office/drawing/2014/main" id="{E10DEC6D-1253-7134-CF0B-E3713FCB3268}"/>
              </a:ext>
            </a:extLst>
          </p:cNvPr>
          <p:cNvSpPr/>
          <p:nvPr/>
        </p:nvSpPr>
        <p:spPr bwMode="auto">
          <a:xfrm>
            <a:off x="2228407" y="3886200"/>
            <a:ext cx="4553393" cy="1177405"/>
          </a:xfrm>
          <a:custGeom>
            <a:avLst/>
            <a:gdLst>
              <a:gd name="connsiteX0" fmla="*/ 4557713 w 4557713"/>
              <a:gd name="connsiteY0" fmla="*/ 0 h 1700212"/>
              <a:gd name="connsiteX1" fmla="*/ 4529138 w 4557713"/>
              <a:gd name="connsiteY1" fmla="*/ 171450 h 1700212"/>
              <a:gd name="connsiteX2" fmla="*/ 4357688 w 4557713"/>
              <a:gd name="connsiteY2" fmla="*/ 442912 h 1700212"/>
              <a:gd name="connsiteX3" fmla="*/ 4100513 w 4557713"/>
              <a:gd name="connsiteY3" fmla="*/ 757237 h 1700212"/>
              <a:gd name="connsiteX4" fmla="*/ 4043363 w 4557713"/>
              <a:gd name="connsiteY4" fmla="*/ 800100 h 1700212"/>
              <a:gd name="connsiteX5" fmla="*/ 3957638 w 4557713"/>
              <a:gd name="connsiteY5" fmla="*/ 900112 h 1700212"/>
              <a:gd name="connsiteX6" fmla="*/ 3857625 w 4557713"/>
              <a:gd name="connsiteY6" fmla="*/ 985837 h 1700212"/>
              <a:gd name="connsiteX7" fmla="*/ 3714750 w 4557713"/>
              <a:gd name="connsiteY7" fmla="*/ 1128712 h 1700212"/>
              <a:gd name="connsiteX8" fmla="*/ 3671888 w 4557713"/>
              <a:gd name="connsiteY8" fmla="*/ 1157287 h 1700212"/>
              <a:gd name="connsiteX9" fmla="*/ 3600450 w 4557713"/>
              <a:gd name="connsiteY9" fmla="*/ 1214437 h 1700212"/>
              <a:gd name="connsiteX10" fmla="*/ 3529013 w 4557713"/>
              <a:gd name="connsiteY10" fmla="*/ 1257300 h 1700212"/>
              <a:gd name="connsiteX11" fmla="*/ 3386138 w 4557713"/>
              <a:gd name="connsiteY11" fmla="*/ 1371600 h 1700212"/>
              <a:gd name="connsiteX12" fmla="*/ 3328988 w 4557713"/>
              <a:gd name="connsiteY12" fmla="*/ 1400175 h 1700212"/>
              <a:gd name="connsiteX13" fmla="*/ 3257550 w 4557713"/>
              <a:gd name="connsiteY13" fmla="*/ 1428750 h 1700212"/>
              <a:gd name="connsiteX14" fmla="*/ 3214688 w 4557713"/>
              <a:gd name="connsiteY14" fmla="*/ 1457325 h 1700212"/>
              <a:gd name="connsiteX15" fmla="*/ 3100388 w 4557713"/>
              <a:gd name="connsiteY15" fmla="*/ 1500187 h 1700212"/>
              <a:gd name="connsiteX16" fmla="*/ 3028950 w 4557713"/>
              <a:gd name="connsiteY16" fmla="*/ 1528762 h 1700212"/>
              <a:gd name="connsiteX17" fmla="*/ 2986088 w 4557713"/>
              <a:gd name="connsiteY17" fmla="*/ 1543050 h 1700212"/>
              <a:gd name="connsiteX18" fmla="*/ 2928938 w 4557713"/>
              <a:gd name="connsiteY18" fmla="*/ 1571625 h 1700212"/>
              <a:gd name="connsiteX19" fmla="*/ 2814638 w 4557713"/>
              <a:gd name="connsiteY19" fmla="*/ 1600200 h 1700212"/>
              <a:gd name="connsiteX20" fmla="*/ 2771775 w 4557713"/>
              <a:gd name="connsiteY20" fmla="*/ 1614487 h 1700212"/>
              <a:gd name="connsiteX21" fmla="*/ 2700338 w 4557713"/>
              <a:gd name="connsiteY21" fmla="*/ 1628775 h 1700212"/>
              <a:gd name="connsiteX22" fmla="*/ 2557463 w 4557713"/>
              <a:gd name="connsiteY22" fmla="*/ 1671637 h 1700212"/>
              <a:gd name="connsiteX23" fmla="*/ 2257425 w 4557713"/>
              <a:gd name="connsiteY23" fmla="*/ 1700212 h 1700212"/>
              <a:gd name="connsiteX24" fmla="*/ 1957388 w 4557713"/>
              <a:gd name="connsiteY24" fmla="*/ 1685925 h 1700212"/>
              <a:gd name="connsiteX25" fmla="*/ 1857375 w 4557713"/>
              <a:gd name="connsiteY25" fmla="*/ 1643062 h 1700212"/>
              <a:gd name="connsiteX26" fmla="*/ 1800225 w 4557713"/>
              <a:gd name="connsiteY26" fmla="*/ 1628775 h 1700212"/>
              <a:gd name="connsiteX27" fmla="*/ 1743075 w 4557713"/>
              <a:gd name="connsiteY27" fmla="*/ 1600200 h 1700212"/>
              <a:gd name="connsiteX28" fmla="*/ 1671638 w 4557713"/>
              <a:gd name="connsiteY28" fmla="*/ 1585912 h 1700212"/>
              <a:gd name="connsiteX29" fmla="*/ 1628775 w 4557713"/>
              <a:gd name="connsiteY29" fmla="*/ 1571625 h 1700212"/>
              <a:gd name="connsiteX30" fmla="*/ 1500188 w 4557713"/>
              <a:gd name="connsiteY30" fmla="*/ 1543050 h 1700212"/>
              <a:gd name="connsiteX31" fmla="*/ 1428750 w 4557713"/>
              <a:gd name="connsiteY31" fmla="*/ 1514475 h 1700212"/>
              <a:gd name="connsiteX32" fmla="*/ 1371600 w 4557713"/>
              <a:gd name="connsiteY32" fmla="*/ 1500187 h 1700212"/>
              <a:gd name="connsiteX33" fmla="*/ 1300163 w 4557713"/>
              <a:gd name="connsiteY33" fmla="*/ 1471612 h 1700212"/>
              <a:gd name="connsiteX34" fmla="*/ 1214438 w 4557713"/>
              <a:gd name="connsiteY34" fmla="*/ 1457325 h 1700212"/>
              <a:gd name="connsiteX35" fmla="*/ 1157288 w 4557713"/>
              <a:gd name="connsiteY35" fmla="*/ 1443037 h 1700212"/>
              <a:gd name="connsiteX36" fmla="*/ 1042988 w 4557713"/>
              <a:gd name="connsiteY36" fmla="*/ 1400175 h 1700212"/>
              <a:gd name="connsiteX37" fmla="*/ 985838 w 4557713"/>
              <a:gd name="connsiteY37" fmla="*/ 1371600 h 1700212"/>
              <a:gd name="connsiteX38" fmla="*/ 928688 w 4557713"/>
              <a:gd name="connsiteY38" fmla="*/ 1357312 h 1700212"/>
              <a:gd name="connsiteX39" fmla="*/ 828675 w 4557713"/>
              <a:gd name="connsiteY39" fmla="*/ 1300162 h 1700212"/>
              <a:gd name="connsiteX40" fmla="*/ 771525 w 4557713"/>
              <a:gd name="connsiteY40" fmla="*/ 1271587 h 1700212"/>
              <a:gd name="connsiteX41" fmla="*/ 728663 w 4557713"/>
              <a:gd name="connsiteY41" fmla="*/ 1243012 h 1700212"/>
              <a:gd name="connsiteX42" fmla="*/ 671513 w 4557713"/>
              <a:gd name="connsiteY42" fmla="*/ 1214437 h 1700212"/>
              <a:gd name="connsiteX43" fmla="*/ 614363 w 4557713"/>
              <a:gd name="connsiteY43" fmla="*/ 1157287 h 1700212"/>
              <a:gd name="connsiteX44" fmla="*/ 557213 w 4557713"/>
              <a:gd name="connsiteY44" fmla="*/ 1114425 h 1700212"/>
              <a:gd name="connsiteX45" fmla="*/ 485775 w 4557713"/>
              <a:gd name="connsiteY45" fmla="*/ 1028700 h 1700212"/>
              <a:gd name="connsiteX46" fmla="*/ 442913 w 4557713"/>
              <a:gd name="connsiteY46" fmla="*/ 1000125 h 1700212"/>
              <a:gd name="connsiteX47" fmla="*/ 371475 w 4557713"/>
              <a:gd name="connsiteY47" fmla="*/ 928687 h 1700212"/>
              <a:gd name="connsiteX48" fmla="*/ 342900 w 4557713"/>
              <a:gd name="connsiteY48" fmla="*/ 885825 h 1700212"/>
              <a:gd name="connsiteX49" fmla="*/ 300038 w 4557713"/>
              <a:gd name="connsiteY49" fmla="*/ 842962 h 1700212"/>
              <a:gd name="connsiteX50" fmla="*/ 257175 w 4557713"/>
              <a:gd name="connsiteY50" fmla="*/ 785812 h 1700212"/>
              <a:gd name="connsiteX51" fmla="*/ 228600 w 4557713"/>
              <a:gd name="connsiteY51" fmla="*/ 742950 h 1700212"/>
              <a:gd name="connsiteX52" fmla="*/ 128588 w 4557713"/>
              <a:gd name="connsiteY52" fmla="*/ 614362 h 1700212"/>
              <a:gd name="connsiteX53" fmla="*/ 100013 w 4557713"/>
              <a:gd name="connsiteY53" fmla="*/ 571500 h 1700212"/>
              <a:gd name="connsiteX54" fmla="*/ 85725 w 4557713"/>
              <a:gd name="connsiteY54" fmla="*/ 528637 h 1700212"/>
              <a:gd name="connsiteX55" fmla="*/ 42863 w 4557713"/>
              <a:gd name="connsiteY55" fmla="*/ 285750 h 1700212"/>
              <a:gd name="connsiteX56" fmla="*/ 0 w 4557713"/>
              <a:gd name="connsiteY56" fmla="*/ 157162 h 170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557713" h="1700212">
                <a:moveTo>
                  <a:pt x="4557713" y="0"/>
                </a:moveTo>
                <a:cubicBezTo>
                  <a:pt x="4548188" y="57150"/>
                  <a:pt x="4550998" y="117794"/>
                  <a:pt x="4529138" y="171450"/>
                </a:cubicBezTo>
                <a:cubicBezTo>
                  <a:pt x="4504955" y="230808"/>
                  <a:pt x="4417192" y="369241"/>
                  <a:pt x="4357688" y="442912"/>
                </a:cubicBezTo>
                <a:cubicBezTo>
                  <a:pt x="4272627" y="548226"/>
                  <a:pt x="4208813" y="676011"/>
                  <a:pt x="4100513" y="757237"/>
                </a:cubicBezTo>
                <a:cubicBezTo>
                  <a:pt x="4081463" y="771525"/>
                  <a:pt x="4060201" y="783262"/>
                  <a:pt x="4043363" y="800100"/>
                </a:cubicBezTo>
                <a:cubicBezTo>
                  <a:pt x="4012315" y="831148"/>
                  <a:pt x="3988686" y="869064"/>
                  <a:pt x="3957638" y="900112"/>
                </a:cubicBezTo>
                <a:cubicBezTo>
                  <a:pt x="3926590" y="931160"/>
                  <a:pt x="3889599" y="955744"/>
                  <a:pt x="3857625" y="985837"/>
                </a:cubicBezTo>
                <a:cubicBezTo>
                  <a:pt x="3808579" y="1031998"/>
                  <a:pt x="3764240" y="1083028"/>
                  <a:pt x="3714750" y="1128712"/>
                </a:cubicBezTo>
                <a:cubicBezTo>
                  <a:pt x="3702132" y="1140359"/>
                  <a:pt x="3685625" y="1146984"/>
                  <a:pt x="3671888" y="1157287"/>
                </a:cubicBezTo>
                <a:cubicBezTo>
                  <a:pt x="3647492" y="1175584"/>
                  <a:pt x="3625432" y="1196949"/>
                  <a:pt x="3600450" y="1214437"/>
                </a:cubicBezTo>
                <a:cubicBezTo>
                  <a:pt x="3577700" y="1230362"/>
                  <a:pt x="3551407" y="1240878"/>
                  <a:pt x="3529013" y="1257300"/>
                </a:cubicBezTo>
                <a:cubicBezTo>
                  <a:pt x="3479831" y="1293367"/>
                  <a:pt x="3440689" y="1344325"/>
                  <a:pt x="3386138" y="1371600"/>
                </a:cubicBezTo>
                <a:cubicBezTo>
                  <a:pt x="3367088" y="1381125"/>
                  <a:pt x="3348451" y="1391525"/>
                  <a:pt x="3328988" y="1400175"/>
                </a:cubicBezTo>
                <a:cubicBezTo>
                  <a:pt x="3305551" y="1410591"/>
                  <a:pt x="3280489" y="1417280"/>
                  <a:pt x="3257550" y="1428750"/>
                </a:cubicBezTo>
                <a:cubicBezTo>
                  <a:pt x="3242192" y="1436429"/>
                  <a:pt x="3230046" y="1449646"/>
                  <a:pt x="3214688" y="1457325"/>
                </a:cubicBezTo>
                <a:cubicBezTo>
                  <a:pt x="3159459" y="1484940"/>
                  <a:pt x="3149852" y="1481638"/>
                  <a:pt x="3100388" y="1500187"/>
                </a:cubicBezTo>
                <a:cubicBezTo>
                  <a:pt x="3076374" y="1509192"/>
                  <a:pt x="3052964" y="1519757"/>
                  <a:pt x="3028950" y="1528762"/>
                </a:cubicBezTo>
                <a:cubicBezTo>
                  <a:pt x="3014849" y="1534050"/>
                  <a:pt x="2999931" y="1537117"/>
                  <a:pt x="2986088" y="1543050"/>
                </a:cubicBezTo>
                <a:cubicBezTo>
                  <a:pt x="2966512" y="1551440"/>
                  <a:pt x="2949144" y="1564890"/>
                  <a:pt x="2928938" y="1571625"/>
                </a:cubicBezTo>
                <a:cubicBezTo>
                  <a:pt x="2891681" y="1584044"/>
                  <a:pt x="2851895" y="1587781"/>
                  <a:pt x="2814638" y="1600200"/>
                </a:cubicBezTo>
                <a:cubicBezTo>
                  <a:pt x="2800350" y="1604962"/>
                  <a:pt x="2786386" y="1610834"/>
                  <a:pt x="2771775" y="1614487"/>
                </a:cubicBezTo>
                <a:cubicBezTo>
                  <a:pt x="2748216" y="1620377"/>
                  <a:pt x="2723766" y="1622385"/>
                  <a:pt x="2700338" y="1628775"/>
                </a:cubicBezTo>
                <a:cubicBezTo>
                  <a:pt x="2600098" y="1656114"/>
                  <a:pt x="2641153" y="1654899"/>
                  <a:pt x="2557463" y="1671637"/>
                </a:cubicBezTo>
                <a:cubicBezTo>
                  <a:pt x="2440195" y="1695091"/>
                  <a:pt x="2404060" y="1690437"/>
                  <a:pt x="2257425" y="1700212"/>
                </a:cubicBezTo>
                <a:cubicBezTo>
                  <a:pt x="2157413" y="1695450"/>
                  <a:pt x="2057168" y="1694240"/>
                  <a:pt x="1957388" y="1685925"/>
                </a:cubicBezTo>
                <a:cubicBezTo>
                  <a:pt x="1926978" y="1683391"/>
                  <a:pt x="1881810" y="1652225"/>
                  <a:pt x="1857375" y="1643062"/>
                </a:cubicBezTo>
                <a:cubicBezTo>
                  <a:pt x="1838989" y="1636167"/>
                  <a:pt x="1819275" y="1633537"/>
                  <a:pt x="1800225" y="1628775"/>
                </a:cubicBezTo>
                <a:cubicBezTo>
                  <a:pt x="1781175" y="1619250"/>
                  <a:pt x="1763281" y="1606935"/>
                  <a:pt x="1743075" y="1600200"/>
                </a:cubicBezTo>
                <a:cubicBezTo>
                  <a:pt x="1720037" y="1592521"/>
                  <a:pt x="1695197" y="1591802"/>
                  <a:pt x="1671638" y="1585912"/>
                </a:cubicBezTo>
                <a:cubicBezTo>
                  <a:pt x="1657027" y="1582259"/>
                  <a:pt x="1643386" y="1575278"/>
                  <a:pt x="1628775" y="1571625"/>
                </a:cubicBezTo>
                <a:cubicBezTo>
                  <a:pt x="1583496" y="1560305"/>
                  <a:pt x="1544176" y="1557712"/>
                  <a:pt x="1500188" y="1543050"/>
                </a:cubicBezTo>
                <a:cubicBezTo>
                  <a:pt x="1475857" y="1534940"/>
                  <a:pt x="1453081" y="1522585"/>
                  <a:pt x="1428750" y="1514475"/>
                </a:cubicBezTo>
                <a:cubicBezTo>
                  <a:pt x="1410121" y="1508265"/>
                  <a:pt x="1390229" y="1506397"/>
                  <a:pt x="1371600" y="1500187"/>
                </a:cubicBezTo>
                <a:cubicBezTo>
                  <a:pt x="1347269" y="1492077"/>
                  <a:pt x="1324906" y="1478360"/>
                  <a:pt x="1300163" y="1471612"/>
                </a:cubicBezTo>
                <a:cubicBezTo>
                  <a:pt x="1272215" y="1463990"/>
                  <a:pt x="1242845" y="1463006"/>
                  <a:pt x="1214438" y="1457325"/>
                </a:cubicBezTo>
                <a:cubicBezTo>
                  <a:pt x="1195183" y="1453474"/>
                  <a:pt x="1176169" y="1448431"/>
                  <a:pt x="1157288" y="1443037"/>
                </a:cubicBezTo>
                <a:cubicBezTo>
                  <a:pt x="1124291" y="1433609"/>
                  <a:pt x="1070175" y="1412258"/>
                  <a:pt x="1042988" y="1400175"/>
                </a:cubicBezTo>
                <a:cubicBezTo>
                  <a:pt x="1023525" y="1391525"/>
                  <a:pt x="1005780" y="1379078"/>
                  <a:pt x="985838" y="1371600"/>
                </a:cubicBezTo>
                <a:cubicBezTo>
                  <a:pt x="967452" y="1364705"/>
                  <a:pt x="947074" y="1364207"/>
                  <a:pt x="928688" y="1357312"/>
                </a:cubicBezTo>
                <a:cubicBezTo>
                  <a:pt x="865888" y="1333762"/>
                  <a:pt x="881432" y="1330309"/>
                  <a:pt x="828675" y="1300162"/>
                </a:cubicBezTo>
                <a:cubicBezTo>
                  <a:pt x="810183" y="1289595"/>
                  <a:pt x="790017" y="1282154"/>
                  <a:pt x="771525" y="1271587"/>
                </a:cubicBezTo>
                <a:cubicBezTo>
                  <a:pt x="756616" y="1263068"/>
                  <a:pt x="743572" y="1251531"/>
                  <a:pt x="728663" y="1243012"/>
                </a:cubicBezTo>
                <a:cubicBezTo>
                  <a:pt x="710171" y="1232445"/>
                  <a:pt x="688552" y="1227216"/>
                  <a:pt x="671513" y="1214437"/>
                </a:cubicBezTo>
                <a:cubicBezTo>
                  <a:pt x="649960" y="1198273"/>
                  <a:pt x="634638" y="1175028"/>
                  <a:pt x="614363" y="1157287"/>
                </a:cubicBezTo>
                <a:cubicBezTo>
                  <a:pt x="596442" y="1141606"/>
                  <a:pt x="575293" y="1129922"/>
                  <a:pt x="557213" y="1114425"/>
                </a:cubicBezTo>
                <a:cubicBezTo>
                  <a:pt x="393375" y="973994"/>
                  <a:pt x="618046" y="1160971"/>
                  <a:pt x="485775" y="1028700"/>
                </a:cubicBezTo>
                <a:cubicBezTo>
                  <a:pt x="473633" y="1016558"/>
                  <a:pt x="457200" y="1009650"/>
                  <a:pt x="442913" y="1000125"/>
                </a:cubicBezTo>
                <a:cubicBezTo>
                  <a:pt x="366716" y="885828"/>
                  <a:pt x="466723" y="1023934"/>
                  <a:pt x="371475" y="928687"/>
                </a:cubicBezTo>
                <a:cubicBezTo>
                  <a:pt x="359333" y="916545"/>
                  <a:pt x="353893" y="899016"/>
                  <a:pt x="342900" y="885825"/>
                </a:cubicBezTo>
                <a:cubicBezTo>
                  <a:pt x="329965" y="870303"/>
                  <a:pt x="313188" y="858303"/>
                  <a:pt x="300038" y="842962"/>
                </a:cubicBezTo>
                <a:cubicBezTo>
                  <a:pt x="284541" y="824882"/>
                  <a:pt x="271016" y="805189"/>
                  <a:pt x="257175" y="785812"/>
                </a:cubicBezTo>
                <a:cubicBezTo>
                  <a:pt x="247194" y="771839"/>
                  <a:pt x="239593" y="756141"/>
                  <a:pt x="228600" y="742950"/>
                </a:cubicBezTo>
                <a:cubicBezTo>
                  <a:pt x="116691" y="608658"/>
                  <a:pt x="273029" y="831023"/>
                  <a:pt x="128588" y="614362"/>
                </a:cubicBezTo>
                <a:cubicBezTo>
                  <a:pt x="119063" y="600075"/>
                  <a:pt x="105443" y="587790"/>
                  <a:pt x="100013" y="571500"/>
                </a:cubicBezTo>
                <a:cubicBezTo>
                  <a:pt x="95250" y="557212"/>
                  <a:pt x="89378" y="543248"/>
                  <a:pt x="85725" y="528637"/>
                </a:cubicBezTo>
                <a:cubicBezTo>
                  <a:pt x="65785" y="448878"/>
                  <a:pt x="62803" y="365509"/>
                  <a:pt x="42863" y="285750"/>
                </a:cubicBezTo>
                <a:cubicBezTo>
                  <a:pt x="12654" y="164916"/>
                  <a:pt x="42058" y="199220"/>
                  <a:pt x="0" y="157162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JP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D3C39F-48FD-02DF-4F45-98C837A7FD79}"/>
                  </a:ext>
                </a:extLst>
              </p:cNvPr>
              <p:cNvSpPr txBox="1"/>
              <p:nvPr/>
            </p:nvSpPr>
            <p:spPr>
              <a:xfrm>
                <a:off x="3733800" y="4267200"/>
                <a:ext cx="838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JP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JP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D3C39F-48FD-02DF-4F45-98C837A7F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267200"/>
                <a:ext cx="8382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3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5468242E-C98F-2245-9452-A7B35F6DDB7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31777" name="Line 3">
              <a:extLst>
                <a:ext uri="{FF2B5EF4-FFF2-40B4-BE49-F238E27FC236}">
                  <a16:creationId xmlns:a16="http://schemas.microsoft.com/office/drawing/2014/main" id="{F1B9AB68-A32F-7C4B-8A98-4017E2287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Line 4">
              <a:extLst>
                <a:ext uri="{FF2B5EF4-FFF2-40B4-BE49-F238E27FC236}">
                  <a16:creationId xmlns:a16="http://schemas.microsoft.com/office/drawing/2014/main" id="{3F7676A8-8067-EF43-8042-2BF4D488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5">
              <a:extLst>
                <a:ext uri="{FF2B5EF4-FFF2-40B4-BE49-F238E27FC236}">
                  <a16:creationId xmlns:a16="http://schemas.microsoft.com/office/drawing/2014/main" id="{769B2A31-D493-344F-BB8E-28892D2EA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6">
              <a:extLst>
                <a:ext uri="{FF2B5EF4-FFF2-40B4-BE49-F238E27FC236}">
                  <a16:creationId xmlns:a16="http://schemas.microsoft.com/office/drawing/2014/main" id="{381D3226-3BCC-0741-B9A5-EEC7973FE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141B91FD-AF04-C04A-8420-E86E05B5299D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31773" name="Line 8">
              <a:extLst>
                <a:ext uri="{FF2B5EF4-FFF2-40B4-BE49-F238E27FC236}">
                  <a16:creationId xmlns:a16="http://schemas.microsoft.com/office/drawing/2014/main" id="{52F459CC-4464-1443-9FD8-D937F4E34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Line 9">
              <a:extLst>
                <a:ext uri="{FF2B5EF4-FFF2-40B4-BE49-F238E27FC236}">
                  <a16:creationId xmlns:a16="http://schemas.microsoft.com/office/drawing/2014/main" id="{6DB6D68B-2857-CF48-845E-0CFCDDB34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Line 10">
              <a:extLst>
                <a:ext uri="{FF2B5EF4-FFF2-40B4-BE49-F238E27FC236}">
                  <a16:creationId xmlns:a16="http://schemas.microsoft.com/office/drawing/2014/main" id="{735BF647-E7DF-1041-915F-95E4E0EA6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Line 11">
              <a:extLst>
                <a:ext uri="{FF2B5EF4-FFF2-40B4-BE49-F238E27FC236}">
                  <a16:creationId xmlns:a16="http://schemas.microsoft.com/office/drawing/2014/main" id="{76C4306A-16BB-5145-BF7B-4E9A10E45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Text Box 12">
            <a:extLst>
              <a:ext uri="{FF2B5EF4-FFF2-40B4-BE49-F238E27FC236}">
                <a16:creationId xmlns:a16="http://schemas.microsoft.com/office/drawing/2014/main" id="{7799F5C9-7541-9344-BD78-FEB56B62A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1749" name="Text Box 13">
            <a:extLst>
              <a:ext uri="{FF2B5EF4-FFF2-40B4-BE49-F238E27FC236}">
                <a16:creationId xmlns:a16="http://schemas.microsoft.com/office/drawing/2014/main" id="{53869A13-8352-6242-AB58-72F36564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1750" name="Group 14">
            <a:extLst>
              <a:ext uri="{FF2B5EF4-FFF2-40B4-BE49-F238E27FC236}">
                <a16:creationId xmlns:a16="http://schemas.microsoft.com/office/drawing/2014/main" id="{99EF13F5-E3B2-8E40-9863-16FBE472609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2BDE937E-BCE1-B744-8A53-D51AB0784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5493D12C-3850-FD4E-99C0-2FAD428FA8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1" name="Text Box 17">
            <a:extLst>
              <a:ext uri="{FF2B5EF4-FFF2-40B4-BE49-F238E27FC236}">
                <a16:creationId xmlns:a16="http://schemas.microsoft.com/office/drawing/2014/main" id="{8152915A-FAE7-7145-B785-19640EF7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2" name="Text Box 18">
            <a:extLst>
              <a:ext uri="{FF2B5EF4-FFF2-40B4-BE49-F238E27FC236}">
                <a16:creationId xmlns:a16="http://schemas.microsoft.com/office/drawing/2014/main" id="{B03DE103-A3EE-C94F-A7E8-A4B7A73C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3" name="Rectangle 19">
            <a:extLst>
              <a:ext uri="{FF2B5EF4-FFF2-40B4-BE49-F238E27FC236}">
                <a16:creationId xmlns:a16="http://schemas.microsoft.com/office/drawing/2014/main" id="{D72E6312-3D83-1E46-B4ED-9E02DC77F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1754" name="Rectangle 20">
            <a:extLst>
              <a:ext uri="{FF2B5EF4-FFF2-40B4-BE49-F238E27FC236}">
                <a16:creationId xmlns:a16="http://schemas.microsoft.com/office/drawing/2014/main" id="{4B1318F3-5F0D-2647-8C4E-34D78A62D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31755" name="Group 21">
            <a:extLst>
              <a:ext uri="{FF2B5EF4-FFF2-40B4-BE49-F238E27FC236}">
                <a16:creationId xmlns:a16="http://schemas.microsoft.com/office/drawing/2014/main" id="{61286B91-152B-F04F-88FC-87CDA77D2B5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69" name="Line 22">
              <a:extLst>
                <a:ext uri="{FF2B5EF4-FFF2-40B4-BE49-F238E27FC236}">
                  <a16:creationId xmlns:a16="http://schemas.microsoft.com/office/drawing/2014/main" id="{A9E307AB-FF95-E040-8756-58B793F43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23">
              <a:extLst>
                <a:ext uri="{FF2B5EF4-FFF2-40B4-BE49-F238E27FC236}">
                  <a16:creationId xmlns:a16="http://schemas.microsoft.com/office/drawing/2014/main" id="{8980070F-2AAA-1F4C-A503-11176C1AD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6" name="Group 24">
            <a:extLst>
              <a:ext uri="{FF2B5EF4-FFF2-40B4-BE49-F238E27FC236}">
                <a16:creationId xmlns:a16="http://schemas.microsoft.com/office/drawing/2014/main" id="{737929FA-27C6-A84D-8498-337B436307C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1767" name="Line 25">
              <a:extLst>
                <a:ext uri="{FF2B5EF4-FFF2-40B4-BE49-F238E27FC236}">
                  <a16:creationId xmlns:a16="http://schemas.microsoft.com/office/drawing/2014/main" id="{D109BC74-6C24-B74F-A214-58958A042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26">
              <a:extLst>
                <a:ext uri="{FF2B5EF4-FFF2-40B4-BE49-F238E27FC236}">
                  <a16:creationId xmlns:a16="http://schemas.microsoft.com/office/drawing/2014/main" id="{D1ED0182-F818-5F4E-9312-2BB8F25D2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7" name="Text Box 27">
            <a:extLst>
              <a:ext uri="{FF2B5EF4-FFF2-40B4-BE49-F238E27FC236}">
                <a16:creationId xmlns:a16="http://schemas.microsoft.com/office/drawing/2014/main" id="{CC25C5B5-8B44-234D-91F5-BE0C1D74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8" name="Text Box 28">
            <a:extLst>
              <a:ext uri="{FF2B5EF4-FFF2-40B4-BE49-F238E27FC236}">
                <a16:creationId xmlns:a16="http://schemas.microsoft.com/office/drawing/2014/main" id="{414ED27C-6BBC-844E-B4D7-058E429B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1759" name="Group 29">
            <a:extLst>
              <a:ext uri="{FF2B5EF4-FFF2-40B4-BE49-F238E27FC236}">
                <a16:creationId xmlns:a16="http://schemas.microsoft.com/office/drawing/2014/main" id="{7C0E8301-2345-1E4C-9B9C-5D3CD360F4F9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11C1A699-8CFC-B143-9BCB-EACCB66B3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1766" name="Freeform 31">
              <a:extLst>
                <a:ext uri="{FF2B5EF4-FFF2-40B4-BE49-F238E27FC236}">
                  <a16:creationId xmlns:a16="http://schemas.microsoft.com/office/drawing/2014/main" id="{0B0DFF6D-1650-1544-A2F3-12E3D390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0" name="Rectangle 32">
            <a:extLst>
              <a:ext uri="{FF2B5EF4-FFF2-40B4-BE49-F238E27FC236}">
                <a16:creationId xmlns:a16="http://schemas.microsoft.com/office/drawing/2014/main" id="{23C18E73-B262-F94F-9B2A-0CEA47DE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1761" name="Text Box 33">
            <a:extLst>
              <a:ext uri="{FF2B5EF4-FFF2-40B4-BE49-F238E27FC236}">
                <a16:creationId xmlns:a16="http://schemas.microsoft.com/office/drawing/2014/main" id="{E37A9FCC-564C-6940-8B7F-0EC47049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2" name="Oval 34">
            <a:extLst>
              <a:ext uri="{FF2B5EF4-FFF2-40B4-BE49-F238E27FC236}">
                <a16:creationId xmlns:a16="http://schemas.microsoft.com/office/drawing/2014/main" id="{D85F7905-BB08-0547-B615-B343843F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3" name="Oval 35">
            <a:extLst>
              <a:ext uri="{FF2B5EF4-FFF2-40B4-BE49-F238E27FC236}">
                <a16:creationId xmlns:a16="http://schemas.microsoft.com/office/drawing/2014/main" id="{6EC6B5C0-6ABA-A348-8ED7-452DE518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DD2C47BF-4FB7-8F42-B7B7-AE171602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</a:t>
            </a:r>
            <a:r>
              <a:rPr lang="en-US" altLang="en-US" i="1"/>
              <a:t>Interpolate</a:t>
            </a:r>
            <a:r>
              <a:rPr lang="en-US" altLang="en-US"/>
              <a:t> color value from neighbors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nearest neighbor, bilinear, Gaussian, bicubic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Check out </a:t>
            </a:r>
            <a:r>
              <a:rPr lang="en-US" altLang="en-US" sz="1800">
                <a:latin typeface="Courier" pitchFamily="2" charset="0"/>
              </a:rPr>
              <a:t>interp2</a:t>
            </a:r>
            <a:r>
              <a:rPr lang="en-US" altLang="en-US" sz="1800"/>
              <a:t> in Matlab / Python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0AC5A-8F9D-A536-3AD8-99E906B20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8EC3-E135-7749-1B3D-2EF23196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this!</a:t>
            </a:r>
            <a:endParaRPr lang="en-JP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A9F74-FD96-19F4-4D7E-D54A7E8E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7" t="11116" r="45972" b="52117"/>
          <a:stretch/>
        </p:blipFill>
        <p:spPr>
          <a:xfrm rot="20700000">
            <a:off x="4291907" y="1904998"/>
            <a:ext cx="4164621" cy="373380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F94B8-6F75-BD50-6848-D4D460E40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6" t="11111" r="45993" b="52122"/>
          <a:stretch/>
        </p:blipFill>
        <p:spPr>
          <a:xfrm>
            <a:off x="685800" y="2837699"/>
            <a:ext cx="2083984" cy="1868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2BE1487-8CDF-B273-ADE1-F5C2920DD1F5}"/>
              </a:ext>
            </a:extLst>
          </p:cNvPr>
          <p:cNvCxnSpPr>
            <a:cxnSpLocks/>
          </p:cNvCxnSpPr>
          <p:nvPr/>
        </p:nvCxnSpPr>
        <p:spPr bwMode="auto">
          <a:xfrm>
            <a:off x="3074584" y="3771900"/>
            <a:ext cx="149741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52376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DDBB-B46A-7CD9-1F65-24D0EEC5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What do we need to watch out for??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5B8B-B6B3-67BD-94D9-9317D758B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JP" dirty="0"/>
              <a:t>Step 0 of any sampling:</a:t>
            </a:r>
          </a:p>
          <a:p>
            <a:endParaRPr lang="en-JP" dirty="0"/>
          </a:p>
          <a:p>
            <a:r>
              <a:rPr lang="en-JP" dirty="0"/>
              <a:t>Aliasing!!</a:t>
            </a:r>
          </a:p>
          <a:p>
            <a:endParaRPr lang="en-JP" dirty="0"/>
          </a:p>
          <a:p>
            <a:pPr marL="457200" indent="-457200">
              <a:buAutoNum type="arabicPeriod"/>
            </a:pPr>
            <a:r>
              <a:rPr lang="en-US" dirty="0"/>
              <a:t>G</a:t>
            </a:r>
            <a:r>
              <a:rPr lang="en-JP" dirty="0"/>
              <a:t>aussian filter</a:t>
            </a:r>
          </a:p>
          <a:p>
            <a:pPr marL="457200" indent="-457200">
              <a:buAutoNum type="arabicPeriod"/>
            </a:pPr>
            <a:r>
              <a:rPr lang="en-JP" dirty="0"/>
              <a:t>Find the inverse warping</a:t>
            </a:r>
          </a:p>
          <a:p>
            <a:pPr marL="457200" indent="-457200">
              <a:buAutoNum type="arabicPeriod"/>
            </a:pPr>
            <a:r>
              <a:rPr lang="en-JP" dirty="0"/>
              <a:t>Interpolate</a:t>
            </a:r>
          </a:p>
        </p:txBody>
      </p:sp>
      <p:pic>
        <p:nvPicPr>
          <p:cNvPr id="69634" name="Picture 2" descr="undefined">
            <a:extLst>
              <a:ext uri="{FF2B5EF4-FFF2-40B4-BE49-F238E27FC236}">
                <a16:creationId xmlns:a16="http://schemas.microsoft.com/office/drawing/2014/main" id="{20DC6780-A131-7A47-3A7F-88BA71F34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4003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EFBDD-F910-90FB-A79B-F4FE79558C4F}"/>
              </a:ext>
            </a:extLst>
          </p:cNvPr>
          <p:cNvSpPr txBox="1"/>
          <p:nvPr/>
        </p:nvSpPr>
        <p:spPr>
          <a:xfrm>
            <a:off x="990600" y="4724400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latin typeface="+mn-lt"/>
              </a:rPr>
              <a:t>Recall 1D interpolation:</a:t>
            </a:r>
          </a:p>
        </p:txBody>
      </p:sp>
    </p:spTree>
    <p:extLst>
      <p:ext uri="{BB962C8B-B14F-4D97-AF65-F5344CB8AC3E}">
        <p14:creationId xmlns:p14="http://schemas.microsoft.com/office/powerpoint/2010/main" val="12141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967ABD0-E72A-B147-9904-814647339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C807CDB9-BF50-E74F-9C25-737AA085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5775"/>
            <a:ext cx="3505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D12C4FCF-8376-044C-B0AB-962B88D8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055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hlinkClick r:id="rId3"/>
              </a:rPr>
              <a:t>http://en.wikipedia.org/wiki/Bilinear_interpolation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ourier New" panose="02070309020205020404" pitchFamily="49" charset="0"/>
                <a:cs typeface="Courier New" panose="02070309020205020404" pitchFamily="49" charset="0"/>
              </a:rPr>
              <a:t>Help interp2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5DF17EDE-4B15-E641-8DD1-DFAAFAA9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23303"/>
            <a:ext cx="3200400" cy="48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CF0D-B7E9-E2F1-4771-87B16D16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Bilinear Interpolation</a:t>
            </a:r>
          </a:p>
        </p:txBody>
      </p:sp>
      <p:pic>
        <p:nvPicPr>
          <p:cNvPr id="5" name="Content Placeholder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6E7B224C-7300-0B67-AE25-5DE6AD3D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4500"/>
            <a:ext cx="4387850" cy="4450236"/>
          </a:xfrm>
        </p:spPr>
      </p:pic>
      <p:pic>
        <p:nvPicPr>
          <p:cNvPr id="70658" name="Picture 2">
            <a:extLst>
              <a:ext uri="{FF2B5EF4-FFF2-40B4-BE49-F238E27FC236}">
                <a16:creationId xmlns:a16="http://schemas.microsoft.com/office/drawing/2014/main" id="{121CBB6A-EE49-37D7-4B09-4C3F52A0A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5" y="1981200"/>
            <a:ext cx="4159115" cy="39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AA116-2150-6E59-5AEC-72B7E06B0F6E}"/>
              </a:ext>
            </a:extLst>
          </p:cNvPr>
          <p:cNvSpPr txBox="1"/>
          <p:nvPr/>
        </p:nvSpPr>
        <p:spPr>
          <a:xfrm>
            <a:off x="14287" y="6548765"/>
            <a:ext cx="861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F</a:t>
            </a:r>
            <a:r>
              <a:rPr lang="en-JP" sz="1100" dirty="0">
                <a:latin typeface="+mn-lt"/>
              </a:rPr>
              <a:t>igure credit: </a:t>
            </a:r>
            <a:r>
              <a:rPr lang="en-US" sz="1100" dirty="0">
                <a:latin typeface="+mn-lt"/>
              </a:rPr>
              <a:t>https://</a:t>
            </a:r>
            <a:r>
              <a:rPr lang="en-US" sz="1100" dirty="0" err="1">
                <a:latin typeface="+mn-lt"/>
              </a:rPr>
              <a:t>medium.com</a:t>
            </a:r>
            <a:r>
              <a:rPr lang="en-US" sz="1100" dirty="0">
                <a:latin typeface="+mn-lt"/>
              </a:rPr>
              <a:t>/data-science/spatial-transformer-networks-tutorial-part-2-bilinear-interpolation-371e1d5f164f</a:t>
            </a:r>
            <a:endParaRPr lang="en-JP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8016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AC90A0-4485-0146-AB6A-A2B06667B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Recovering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B30CBB-39DD-A34D-B15E-11E098C04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altLang="en-US"/>
              <a:t>What if we know </a:t>
            </a:r>
            <a:r>
              <a:rPr lang="en-US" altLang="en-US" i="1"/>
              <a:t>f</a:t>
            </a:r>
            <a:r>
              <a:rPr lang="en-US" altLang="en-US"/>
              <a:t> and </a:t>
            </a:r>
            <a:r>
              <a:rPr lang="en-US" altLang="en-US" i="1"/>
              <a:t>g</a:t>
            </a:r>
            <a:r>
              <a:rPr lang="en-US" altLang="en-US"/>
              <a:t> and want to recover the transform T?</a:t>
            </a:r>
          </a:p>
          <a:p>
            <a:pPr lvl="1"/>
            <a:r>
              <a:rPr lang="en-US" altLang="en-US"/>
              <a:t>e.g. better align images from Project 1</a:t>
            </a:r>
          </a:p>
          <a:p>
            <a:pPr lvl="1"/>
            <a:r>
              <a:rPr lang="en-US" altLang="en-US"/>
              <a:t>willing to let user provide correspondences</a:t>
            </a:r>
          </a:p>
          <a:p>
            <a:pPr lvl="2"/>
            <a:r>
              <a:rPr lang="en-US" altLang="en-US"/>
              <a:t>How many do we need?</a:t>
            </a:r>
          </a:p>
        </p:txBody>
      </p:sp>
      <p:pic>
        <p:nvPicPr>
          <p:cNvPr id="9220" name="Picture 6" descr="HHHIMG_1166">
            <a:extLst>
              <a:ext uri="{FF2B5EF4-FFF2-40B4-BE49-F238E27FC236}">
                <a16:creationId xmlns:a16="http://schemas.microsoft.com/office/drawing/2014/main" id="{C2FA9935-4A0C-E747-8ABE-73419C98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rotated">
            <a:extLst>
              <a:ext uri="{FF2B5EF4-FFF2-40B4-BE49-F238E27FC236}">
                <a16:creationId xmlns:a16="http://schemas.microsoft.com/office/drawing/2014/main" id="{9410D62A-09DF-014E-BC79-0AA1046E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8">
            <a:extLst>
              <a:ext uri="{FF2B5EF4-FFF2-40B4-BE49-F238E27FC236}">
                <a16:creationId xmlns:a16="http://schemas.microsoft.com/office/drawing/2014/main" id="{EA9C1E52-4F49-A849-894E-275E87B48EF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5" name="Line 9">
              <a:extLst>
                <a:ext uri="{FF2B5EF4-FFF2-40B4-BE49-F238E27FC236}">
                  <a16:creationId xmlns:a16="http://schemas.microsoft.com/office/drawing/2014/main" id="{4B69654F-4AA8-474A-AB15-323E937708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0">
              <a:extLst>
                <a:ext uri="{FF2B5EF4-FFF2-40B4-BE49-F238E27FC236}">
                  <a16:creationId xmlns:a16="http://schemas.microsoft.com/office/drawing/2014/main" id="{4B2AEA5E-D82F-B246-AA39-330AB1EFF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11">
            <a:extLst>
              <a:ext uri="{FF2B5EF4-FFF2-40B4-BE49-F238E27FC236}">
                <a16:creationId xmlns:a16="http://schemas.microsoft.com/office/drawing/2014/main" id="{18AD7350-E63B-5D41-AC21-04C4ED88FAC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3" name="Line 12">
              <a:extLst>
                <a:ext uri="{FF2B5EF4-FFF2-40B4-BE49-F238E27FC236}">
                  <a16:creationId xmlns:a16="http://schemas.microsoft.com/office/drawing/2014/main" id="{0993E124-4AF9-B34B-9899-7479ED3E6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>
              <a:extLst>
                <a:ext uri="{FF2B5EF4-FFF2-40B4-BE49-F238E27FC236}">
                  <a16:creationId xmlns:a16="http://schemas.microsoft.com/office/drawing/2014/main" id="{9B47ED0F-B134-A047-A3CE-E374F674A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4" name="Text Box 14">
            <a:extLst>
              <a:ext uri="{FF2B5EF4-FFF2-40B4-BE49-F238E27FC236}">
                <a16:creationId xmlns:a16="http://schemas.microsoft.com/office/drawing/2014/main" id="{44ACD540-F66F-B049-B4A0-7337CDB1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15">
            <a:extLst>
              <a:ext uri="{FF2B5EF4-FFF2-40B4-BE49-F238E27FC236}">
                <a16:creationId xmlns:a16="http://schemas.microsoft.com/office/drawing/2014/main" id="{81E51330-285D-1A49-9D52-7F53C829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6" name="Text Box 17">
            <a:extLst>
              <a:ext uri="{FF2B5EF4-FFF2-40B4-BE49-F238E27FC236}">
                <a16:creationId xmlns:a16="http://schemas.microsoft.com/office/drawing/2014/main" id="{70D77EFE-4CC9-2048-82CD-CA79A018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7" name="Text Box 20">
            <a:extLst>
              <a:ext uri="{FF2B5EF4-FFF2-40B4-BE49-F238E27FC236}">
                <a16:creationId xmlns:a16="http://schemas.microsoft.com/office/drawing/2014/main" id="{BB323518-7258-5E40-94CA-1073823D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8" name="Text Box 21">
            <a:extLst>
              <a:ext uri="{FF2B5EF4-FFF2-40B4-BE49-F238E27FC236}">
                <a16:creationId xmlns:a16="http://schemas.microsoft.com/office/drawing/2014/main" id="{A0D930C5-71C7-A649-AEA7-3CDC7F68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9" name="AutoShape 23">
            <a:extLst>
              <a:ext uri="{FF2B5EF4-FFF2-40B4-BE49-F238E27FC236}">
                <a16:creationId xmlns:a16="http://schemas.microsoft.com/office/drawing/2014/main" id="{50F38A43-F1F6-394D-918C-7172C607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9230" name="Text Box 24">
            <a:extLst>
              <a:ext uri="{FF2B5EF4-FFF2-40B4-BE49-F238E27FC236}">
                <a16:creationId xmlns:a16="http://schemas.microsoft.com/office/drawing/2014/main" id="{57296B3F-93E4-724E-924E-A86BC9F1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1" name="Text Box 25">
            <a:extLst>
              <a:ext uri="{FF2B5EF4-FFF2-40B4-BE49-F238E27FC236}">
                <a16:creationId xmlns:a16="http://schemas.microsoft.com/office/drawing/2014/main" id="{451EC774-1032-A446-ACB7-7281DF30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2" name="Text Box 26">
            <a:extLst>
              <a:ext uri="{FF2B5EF4-FFF2-40B4-BE49-F238E27FC236}">
                <a16:creationId xmlns:a16="http://schemas.microsoft.com/office/drawing/2014/main" id="{403E7778-21A6-0D49-B866-E4275849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3A551D-3DE8-3443-91B8-792EBCCED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Translation: # correspondences?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3CD138-68B9-894C-A59B-5B67C7899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/>
          <a:lstStyle/>
          <a:p>
            <a:r>
              <a:rPr lang="en-US" altLang="en-US"/>
              <a:t>How many correspondences needed for translation?</a:t>
            </a:r>
          </a:p>
          <a:p>
            <a:r>
              <a:rPr lang="en-US" altLang="en-US"/>
              <a:t>How many Degrees of Freedom?</a:t>
            </a:r>
          </a:p>
          <a:p>
            <a:r>
              <a:rPr lang="en-US" altLang="en-US"/>
              <a:t>What is the transformation matrix?</a:t>
            </a:r>
          </a:p>
        </p:txBody>
      </p:sp>
      <p:pic>
        <p:nvPicPr>
          <p:cNvPr id="10244" name="Picture 4" descr="HHHIMG_1166">
            <a:extLst>
              <a:ext uri="{FF2B5EF4-FFF2-40B4-BE49-F238E27FC236}">
                <a16:creationId xmlns:a16="http://schemas.microsoft.com/office/drawing/2014/main" id="{75DF8E00-C3A5-834B-BC24-46AEBCA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6">
            <a:extLst>
              <a:ext uri="{FF2B5EF4-FFF2-40B4-BE49-F238E27FC236}">
                <a16:creationId xmlns:a16="http://schemas.microsoft.com/office/drawing/2014/main" id="{6D7C2DDE-2757-B942-89EF-537D2353BE1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0" name="Line 7">
              <a:extLst>
                <a:ext uri="{FF2B5EF4-FFF2-40B4-BE49-F238E27FC236}">
                  <a16:creationId xmlns:a16="http://schemas.microsoft.com/office/drawing/2014/main" id="{53060BDD-6769-7B4B-B1B6-85E5CA1E9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8">
              <a:extLst>
                <a:ext uri="{FF2B5EF4-FFF2-40B4-BE49-F238E27FC236}">
                  <a16:creationId xmlns:a16="http://schemas.microsoft.com/office/drawing/2014/main" id="{9960FB7B-518F-8144-8DC2-58B044220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6" name="Group 9">
            <a:extLst>
              <a:ext uri="{FF2B5EF4-FFF2-40B4-BE49-F238E27FC236}">
                <a16:creationId xmlns:a16="http://schemas.microsoft.com/office/drawing/2014/main" id="{DCF75557-438E-B545-B2B4-BBDA3C3D39F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58" name="Line 10">
              <a:extLst>
                <a:ext uri="{FF2B5EF4-FFF2-40B4-BE49-F238E27FC236}">
                  <a16:creationId xmlns:a16="http://schemas.microsoft.com/office/drawing/2014/main" id="{D995B9D9-3163-F049-8928-AE1B37860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1">
              <a:extLst>
                <a:ext uri="{FF2B5EF4-FFF2-40B4-BE49-F238E27FC236}">
                  <a16:creationId xmlns:a16="http://schemas.microsoft.com/office/drawing/2014/main" id="{D57C6F23-522C-D34B-8465-5600CBEF9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12">
            <a:extLst>
              <a:ext uri="{FF2B5EF4-FFF2-40B4-BE49-F238E27FC236}">
                <a16:creationId xmlns:a16="http://schemas.microsoft.com/office/drawing/2014/main" id="{217D5AE1-02F2-BB40-AEBB-4053CA2A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8" name="Text Box 13">
            <a:extLst>
              <a:ext uri="{FF2B5EF4-FFF2-40B4-BE49-F238E27FC236}">
                <a16:creationId xmlns:a16="http://schemas.microsoft.com/office/drawing/2014/main" id="{4D6AA667-3A59-8F4E-8854-0461E58D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9" name="Text Box 15">
            <a:extLst>
              <a:ext uri="{FF2B5EF4-FFF2-40B4-BE49-F238E27FC236}">
                <a16:creationId xmlns:a16="http://schemas.microsoft.com/office/drawing/2014/main" id="{E26F9FD3-7A86-C446-856F-3DC1F58B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250" name="Text Box 18">
            <a:extLst>
              <a:ext uri="{FF2B5EF4-FFF2-40B4-BE49-F238E27FC236}">
                <a16:creationId xmlns:a16="http://schemas.microsoft.com/office/drawing/2014/main" id="{84992C19-1D11-AE43-A377-2381FE79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1" name="Text Box 19">
            <a:extLst>
              <a:ext uri="{FF2B5EF4-FFF2-40B4-BE49-F238E27FC236}">
                <a16:creationId xmlns:a16="http://schemas.microsoft.com/office/drawing/2014/main" id="{264239DF-64CE-134C-BC62-349C9D4E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52" name="Picture 20" descr="HHHIMG_1166">
            <a:extLst>
              <a:ext uri="{FF2B5EF4-FFF2-40B4-BE49-F238E27FC236}">
                <a16:creationId xmlns:a16="http://schemas.microsoft.com/office/drawing/2014/main" id="{70655811-B64C-CC4B-82A8-2EDA72A6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>
            <a:extLst>
              <a:ext uri="{FF2B5EF4-FFF2-40B4-BE49-F238E27FC236}">
                <a16:creationId xmlns:a16="http://schemas.microsoft.com/office/drawing/2014/main" id="{0F9C6F14-B92B-8E4F-AA4C-4F6D0914D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6758" name="Oval 22">
            <a:extLst>
              <a:ext uri="{FF2B5EF4-FFF2-40B4-BE49-F238E27FC236}">
                <a16:creationId xmlns:a16="http://schemas.microsoft.com/office/drawing/2014/main" id="{9897BF5E-FE43-A941-99E2-1D29D0259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5" name="AutoShape 23">
            <a:extLst>
              <a:ext uri="{FF2B5EF4-FFF2-40B4-BE49-F238E27FC236}">
                <a16:creationId xmlns:a16="http://schemas.microsoft.com/office/drawing/2014/main" id="{26C30455-61AE-2C4C-B2B3-E7331B2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0256" name="Text Box 24">
            <a:extLst>
              <a:ext uri="{FF2B5EF4-FFF2-40B4-BE49-F238E27FC236}">
                <a16:creationId xmlns:a16="http://schemas.microsoft.com/office/drawing/2014/main" id="{6379501C-0336-9645-9E4E-9359DA2A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56763" name="Object 27">
            <a:extLst>
              <a:ext uri="{FF2B5EF4-FFF2-40B4-BE49-F238E27FC236}">
                <a16:creationId xmlns:a16="http://schemas.microsoft.com/office/drawing/2014/main" id="{20D6F8A1-3C14-6E44-8D41-876ED0EF0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305500" imgH="16090900" progId="Equation.3">
                  <p:embed/>
                </p:oleObj>
              </mc:Choice>
              <mc:Fallback>
                <p:oleObj name="Equation" r:id="rId3" imgW="31305500" imgH="16090900" progId="Equation.3">
                  <p:embed/>
                  <p:pic>
                    <p:nvPicPr>
                      <p:cNvPr id="756763" name="Object 27">
                        <a:extLst>
                          <a:ext uri="{FF2B5EF4-FFF2-40B4-BE49-F238E27FC236}">
                            <a16:creationId xmlns:a16="http://schemas.microsoft.com/office/drawing/2014/main" id="{20D6F8A1-3C14-6E44-8D41-876ED0EF01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1A052FF-B1CD-0244-BB4E-76B29F007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Euclidian: # correspondences?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2DF6C1-1D6F-0248-84A5-A3946BC2F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translation+rotation?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1268" name="Picture 4" descr="HHHIMG_1166">
            <a:extLst>
              <a:ext uri="{FF2B5EF4-FFF2-40B4-BE49-F238E27FC236}">
                <a16:creationId xmlns:a16="http://schemas.microsoft.com/office/drawing/2014/main" id="{02E5664A-3F2D-5D43-93F8-C2099859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20EA8302-E80B-3444-AFA1-F1E056C8729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1285" name="Line 6">
              <a:extLst>
                <a:ext uri="{FF2B5EF4-FFF2-40B4-BE49-F238E27FC236}">
                  <a16:creationId xmlns:a16="http://schemas.microsoft.com/office/drawing/2014/main" id="{5E6BBE11-9EB6-C841-A590-51EF13B98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7">
              <a:extLst>
                <a:ext uri="{FF2B5EF4-FFF2-40B4-BE49-F238E27FC236}">
                  <a16:creationId xmlns:a16="http://schemas.microsoft.com/office/drawing/2014/main" id="{A466C3CA-809A-3049-9D8E-C28A8C8E9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0" name="Group 8">
            <a:extLst>
              <a:ext uri="{FF2B5EF4-FFF2-40B4-BE49-F238E27FC236}">
                <a16:creationId xmlns:a16="http://schemas.microsoft.com/office/drawing/2014/main" id="{E0471C51-A85B-F94A-8701-73595A4D8FE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1283" name="Line 9">
              <a:extLst>
                <a:ext uri="{FF2B5EF4-FFF2-40B4-BE49-F238E27FC236}">
                  <a16:creationId xmlns:a16="http://schemas.microsoft.com/office/drawing/2014/main" id="{A3336CAC-C4D7-BC49-BE11-9EDB0B7B3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10">
              <a:extLst>
                <a:ext uri="{FF2B5EF4-FFF2-40B4-BE49-F238E27FC236}">
                  <a16:creationId xmlns:a16="http://schemas.microsoft.com/office/drawing/2014/main" id="{FA5C81DB-CB64-A54E-8044-E47A4F658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11">
            <a:extLst>
              <a:ext uri="{FF2B5EF4-FFF2-40B4-BE49-F238E27FC236}">
                <a16:creationId xmlns:a16="http://schemas.microsoft.com/office/drawing/2014/main" id="{22827532-0A02-FB4A-89C8-0AAEEE3C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CE7C9CA6-EB04-744D-A92A-97EFC345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3" name="Text Box 13">
            <a:extLst>
              <a:ext uri="{FF2B5EF4-FFF2-40B4-BE49-F238E27FC236}">
                <a16:creationId xmlns:a16="http://schemas.microsoft.com/office/drawing/2014/main" id="{B877FE02-4D2B-8146-BBEE-C13FA1D88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274" name="Text Box 14">
            <a:extLst>
              <a:ext uri="{FF2B5EF4-FFF2-40B4-BE49-F238E27FC236}">
                <a16:creationId xmlns:a16="http://schemas.microsoft.com/office/drawing/2014/main" id="{E4798326-855D-AF48-BBB0-5963EE5D5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5" name="Text Box 15">
            <a:extLst>
              <a:ext uri="{FF2B5EF4-FFF2-40B4-BE49-F238E27FC236}">
                <a16:creationId xmlns:a16="http://schemas.microsoft.com/office/drawing/2014/main" id="{3D700B54-7A12-ED4B-AC69-0BB8A38D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276" name="Picture 16" descr="HHHIMG_1166">
            <a:extLst>
              <a:ext uri="{FF2B5EF4-FFF2-40B4-BE49-F238E27FC236}">
                <a16:creationId xmlns:a16="http://schemas.microsoft.com/office/drawing/2014/main" id="{245B4210-58BA-114C-95B6-E1FF0019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>
            <a:extLst>
              <a:ext uri="{FF2B5EF4-FFF2-40B4-BE49-F238E27FC236}">
                <a16:creationId xmlns:a16="http://schemas.microsoft.com/office/drawing/2014/main" id="{A74AD8F7-1D00-3546-95A9-8013EB09B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26" name="Oval 18">
            <a:extLst>
              <a:ext uri="{FF2B5EF4-FFF2-40B4-BE49-F238E27FC236}">
                <a16:creationId xmlns:a16="http://schemas.microsoft.com/office/drawing/2014/main" id="{24D77F16-CEC5-6F41-B26B-798602EA4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9" name="AutoShape 19">
            <a:extLst>
              <a:ext uri="{FF2B5EF4-FFF2-40B4-BE49-F238E27FC236}">
                <a16:creationId xmlns:a16="http://schemas.microsoft.com/office/drawing/2014/main" id="{0499D65B-2304-594C-A7CF-FEE89CFC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1280" name="Text Box 20">
            <a:extLst>
              <a:ext uri="{FF2B5EF4-FFF2-40B4-BE49-F238E27FC236}">
                <a16:creationId xmlns:a16="http://schemas.microsoft.com/office/drawing/2014/main" id="{C6596736-7B05-9E46-B680-3451EB36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59830" name="Oval 22">
            <a:extLst>
              <a:ext uri="{FF2B5EF4-FFF2-40B4-BE49-F238E27FC236}">
                <a16:creationId xmlns:a16="http://schemas.microsoft.com/office/drawing/2014/main" id="{D0470795-34F7-4143-9C9C-6980ED871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31" name="Oval 23">
            <a:extLst>
              <a:ext uri="{FF2B5EF4-FFF2-40B4-BE49-F238E27FC236}">
                <a16:creationId xmlns:a16="http://schemas.microsoft.com/office/drawing/2014/main" id="{F56A0B7A-F080-6040-96B7-57F45B4CF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 descr="affine">
            <a:extLst>
              <a:ext uri="{FF2B5EF4-FFF2-40B4-BE49-F238E27FC236}">
                <a16:creationId xmlns:a16="http://schemas.microsoft.com/office/drawing/2014/main" id="{F171D4CD-BFBF-7E41-A039-C9B5906C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7CEC987-A479-0C43-8375-AD35BB3D7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Affine: # correspondences?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DFD4158-ABFE-C64D-8564-9D178ED7F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affine?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2293" name="Picture 4" descr="HHHIMG_1166">
            <a:extLst>
              <a:ext uri="{FF2B5EF4-FFF2-40B4-BE49-F238E27FC236}">
                <a16:creationId xmlns:a16="http://schemas.microsoft.com/office/drawing/2014/main" id="{C356B34E-030F-C248-AD58-0DCA2AA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5">
            <a:extLst>
              <a:ext uri="{FF2B5EF4-FFF2-40B4-BE49-F238E27FC236}">
                <a16:creationId xmlns:a16="http://schemas.microsoft.com/office/drawing/2014/main" id="{72C1B7E0-1A9B-114D-9D10-095D65E629E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2311" name="Line 6">
              <a:extLst>
                <a:ext uri="{FF2B5EF4-FFF2-40B4-BE49-F238E27FC236}">
                  <a16:creationId xmlns:a16="http://schemas.microsoft.com/office/drawing/2014/main" id="{BDEEB4D3-0504-6849-9C14-08EA8499E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7">
              <a:extLst>
                <a:ext uri="{FF2B5EF4-FFF2-40B4-BE49-F238E27FC236}">
                  <a16:creationId xmlns:a16="http://schemas.microsoft.com/office/drawing/2014/main" id="{35DA2FB3-3DFF-834C-8B00-3F616CE79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5" name="Group 8">
            <a:extLst>
              <a:ext uri="{FF2B5EF4-FFF2-40B4-BE49-F238E27FC236}">
                <a16:creationId xmlns:a16="http://schemas.microsoft.com/office/drawing/2014/main" id="{41BBF413-9C72-9E42-8350-12B06A9892E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2309" name="Line 9">
              <a:extLst>
                <a:ext uri="{FF2B5EF4-FFF2-40B4-BE49-F238E27FC236}">
                  <a16:creationId xmlns:a16="http://schemas.microsoft.com/office/drawing/2014/main" id="{56C7C0FB-F22F-374A-8B9C-13B9162B1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10">
              <a:extLst>
                <a:ext uri="{FF2B5EF4-FFF2-40B4-BE49-F238E27FC236}">
                  <a16:creationId xmlns:a16="http://schemas.microsoft.com/office/drawing/2014/main" id="{0CF1E4F7-47D7-4844-BF89-1BD16635C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F319AF8-8F2F-AE47-921C-EF5C8EAA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7329B134-A0EA-0E4B-9B83-FE100354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AA78B39C-4D26-4D4D-9410-93D357C9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A687D374-359F-314F-9333-2559F58E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EEA802DD-1D48-F046-8608-F6B980C8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49" name="Oval 17">
            <a:extLst>
              <a:ext uri="{FF2B5EF4-FFF2-40B4-BE49-F238E27FC236}">
                <a16:creationId xmlns:a16="http://schemas.microsoft.com/office/drawing/2014/main" id="{15DED8CD-ADEF-E94D-AE9B-7EF5D9AF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0" name="Oval 18">
            <a:extLst>
              <a:ext uri="{FF2B5EF4-FFF2-40B4-BE49-F238E27FC236}">
                <a16:creationId xmlns:a16="http://schemas.microsoft.com/office/drawing/2014/main" id="{27564699-27AA-254E-8B40-5E074CA31A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3" name="AutoShape 19">
            <a:extLst>
              <a:ext uri="{FF2B5EF4-FFF2-40B4-BE49-F238E27FC236}">
                <a16:creationId xmlns:a16="http://schemas.microsoft.com/office/drawing/2014/main" id="{2BCE2F73-2B31-B44B-BC86-03E304E1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2304" name="Text Box 20">
            <a:extLst>
              <a:ext uri="{FF2B5EF4-FFF2-40B4-BE49-F238E27FC236}">
                <a16:creationId xmlns:a16="http://schemas.microsoft.com/office/drawing/2014/main" id="{101B3DF3-0188-E24E-B900-950FB5AF4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0853" name="Oval 21">
            <a:extLst>
              <a:ext uri="{FF2B5EF4-FFF2-40B4-BE49-F238E27FC236}">
                <a16:creationId xmlns:a16="http://schemas.microsoft.com/office/drawing/2014/main" id="{0406730B-E31B-AC4B-A015-B8032FE41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4" name="Oval 22">
            <a:extLst>
              <a:ext uri="{FF2B5EF4-FFF2-40B4-BE49-F238E27FC236}">
                <a16:creationId xmlns:a16="http://schemas.microsoft.com/office/drawing/2014/main" id="{0933DE25-CB41-654B-A0E6-C726B89D1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7" name="Oval 25">
            <a:extLst>
              <a:ext uri="{FF2B5EF4-FFF2-40B4-BE49-F238E27FC236}">
                <a16:creationId xmlns:a16="http://schemas.microsoft.com/office/drawing/2014/main" id="{D883C2AB-8AC4-374D-A375-21BF629C0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8" name="Oval 26">
            <a:extLst>
              <a:ext uri="{FF2B5EF4-FFF2-40B4-BE49-F238E27FC236}">
                <a16:creationId xmlns:a16="http://schemas.microsoft.com/office/drawing/2014/main" id="{760CDCE4-B534-0344-9D2D-368F51FAE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A6CED6F9-6B7B-01F4-7022-D4BD58A729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661122"/>
              </p:ext>
            </p:extLst>
          </p:nvPr>
        </p:nvGraphicFramePr>
        <p:xfrm>
          <a:off x="6076156" y="5344297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597600" imgH="13462000" progId="Equation.3">
                  <p:embed/>
                </p:oleObj>
              </mc:Choice>
              <mc:Fallback>
                <p:oleObj name="Equation" r:id="rId4" imgW="31597600" imgH="13462000" progId="Equation.3">
                  <p:embed/>
                  <p:pic>
                    <p:nvPicPr>
                      <p:cNvPr id="33796" name="Object 4">
                        <a:extLst>
                          <a:ext uri="{FF2B5EF4-FFF2-40B4-BE49-F238E27FC236}">
                            <a16:creationId xmlns:a16="http://schemas.microsoft.com/office/drawing/2014/main" id="{02939627-B463-8185-15B7-F33CE60FEE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156" y="5344297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5" descr="perspective">
            <a:extLst>
              <a:ext uri="{FF2B5EF4-FFF2-40B4-BE49-F238E27FC236}">
                <a16:creationId xmlns:a16="http://schemas.microsoft.com/office/drawing/2014/main" id="{DD5F95F9-6B40-0541-BB32-E1C384BA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D096ECC4-09D8-E441-B137-2411916C5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Projective: # correspondences?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8F1F7C3-7158-3D49-880A-951DF2743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991600" cy="1371600"/>
          </a:xfrm>
        </p:spPr>
        <p:txBody>
          <a:bodyPr/>
          <a:lstStyle/>
          <a:p>
            <a:r>
              <a:rPr lang="en-US" altLang="en-US" dirty="0"/>
              <a:t>How many correspondences needed for projective/</a:t>
            </a:r>
            <a:r>
              <a:rPr lang="en-US" altLang="en-US" dirty="0" err="1"/>
              <a:t>homography</a:t>
            </a:r>
            <a:r>
              <a:rPr lang="en-US" altLang="en-US" dirty="0"/>
              <a:t>?</a:t>
            </a:r>
          </a:p>
          <a:p>
            <a:r>
              <a:rPr lang="en-US" altLang="en-US" dirty="0"/>
              <a:t>How many DOF?</a:t>
            </a:r>
          </a:p>
          <a:p>
            <a:endParaRPr lang="en-US" altLang="en-US" dirty="0"/>
          </a:p>
        </p:txBody>
      </p:sp>
      <p:pic>
        <p:nvPicPr>
          <p:cNvPr id="13317" name="Picture 5" descr="HHHIMG_1166">
            <a:extLst>
              <a:ext uri="{FF2B5EF4-FFF2-40B4-BE49-F238E27FC236}">
                <a16:creationId xmlns:a16="http://schemas.microsoft.com/office/drawing/2014/main" id="{3C00F433-0AEC-9C42-AF3F-F25B4C24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E88EF48-C717-554F-A61A-1383DD9E376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7" name="Line 7">
              <a:extLst>
                <a:ext uri="{FF2B5EF4-FFF2-40B4-BE49-F238E27FC236}">
                  <a16:creationId xmlns:a16="http://schemas.microsoft.com/office/drawing/2014/main" id="{B274D26B-2DEC-544E-B096-263365D14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8">
              <a:extLst>
                <a:ext uri="{FF2B5EF4-FFF2-40B4-BE49-F238E27FC236}">
                  <a16:creationId xmlns:a16="http://schemas.microsoft.com/office/drawing/2014/main" id="{F1808468-6F18-BE48-9355-8B94CE2BB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">
            <a:extLst>
              <a:ext uri="{FF2B5EF4-FFF2-40B4-BE49-F238E27FC236}">
                <a16:creationId xmlns:a16="http://schemas.microsoft.com/office/drawing/2014/main" id="{19CE7C3C-A498-AD42-8D60-BF0882882C71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5" name="Line 10">
              <a:extLst>
                <a:ext uri="{FF2B5EF4-FFF2-40B4-BE49-F238E27FC236}">
                  <a16:creationId xmlns:a16="http://schemas.microsoft.com/office/drawing/2014/main" id="{05853532-9A09-E046-B564-BC0020276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1">
              <a:extLst>
                <a:ext uri="{FF2B5EF4-FFF2-40B4-BE49-F238E27FC236}">
                  <a16:creationId xmlns:a16="http://schemas.microsoft.com/office/drawing/2014/main" id="{2326FD0F-0C09-3646-8380-66BD971DC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12">
            <a:extLst>
              <a:ext uri="{FF2B5EF4-FFF2-40B4-BE49-F238E27FC236}">
                <a16:creationId xmlns:a16="http://schemas.microsoft.com/office/drawing/2014/main" id="{6C07B645-9B2F-1D49-AAFA-3A22E6BD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1" name="Text Box 13">
            <a:extLst>
              <a:ext uri="{FF2B5EF4-FFF2-40B4-BE49-F238E27FC236}">
                <a16:creationId xmlns:a16="http://schemas.microsoft.com/office/drawing/2014/main" id="{9227695E-4C46-484F-ACFF-612A874B6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2" name="Text Box 14">
            <a:extLst>
              <a:ext uri="{FF2B5EF4-FFF2-40B4-BE49-F238E27FC236}">
                <a16:creationId xmlns:a16="http://schemas.microsoft.com/office/drawing/2014/main" id="{E7752A6C-5FEE-F147-A55D-6C244E70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3" name="Text Box 15">
            <a:extLst>
              <a:ext uri="{FF2B5EF4-FFF2-40B4-BE49-F238E27FC236}">
                <a16:creationId xmlns:a16="http://schemas.microsoft.com/office/drawing/2014/main" id="{F6859A46-2707-434E-B9F8-6E52C5A21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4" name="Text Box 16">
            <a:extLst>
              <a:ext uri="{FF2B5EF4-FFF2-40B4-BE49-F238E27FC236}">
                <a16:creationId xmlns:a16="http://schemas.microsoft.com/office/drawing/2014/main" id="{73952188-77AE-4949-A09E-C885C7F8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3" name="Oval 17">
            <a:extLst>
              <a:ext uri="{FF2B5EF4-FFF2-40B4-BE49-F238E27FC236}">
                <a16:creationId xmlns:a16="http://schemas.microsoft.com/office/drawing/2014/main" id="{C4475CB5-BB29-7D4C-9C28-A278A0F677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4" name="Oval 18">
            <a:extLst>
              <a:ext uri="{FF2B5EF4-FFF2-40B4-BE49-F238E27FC236}">
                <a16:creationId xmlns:a16="http://schemas.microsoft.com/office/drawing/2014/main" id="{B7586B09-5053-814B-A0D9-5072F40EC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7" name="AutoShape 19">
            <a:extLst>
              <a:ext uri="{FF2B5EF4-FFF2-40B4-BE49-F238E27FC236}">
                <a16:creationId xmlns:a16="http://schemas.microsoft.com/office/drawing/2014/main" id="{CD2D1ADA-83D8-F143-970C-18B8A78C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3328" name="Text Box 20">
            <a:extLst>
              <a:ext uri="{FF2B5EF4-FFF2-40B4-BE49-F238E27FC236}">
                <a16:creationId xmlns:a16="http://schemas.microsoft.com/office/drawing/2014/main" id="{DF2D7FA4-9BAD-8140-8BBD-88BCCA47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1877" name="Oval 21">
            <a:extLst>
              <a:ext uri="{FF2B5EF4-FFF2-40B4-BE49-F238E27FC236}">
                <a16:creationId xmlns:a16="http://schemas.microsoft.com/office/drawing/2014/main" id="{E3059410-F3E8-344A-8C97-053E63FC8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8" name="Oval 22">
            <a:extLst>
              <a:ext uri="{FF2B5EF4-FFF2-40B4-BE49-F238E27FC236}">
                <a16:creationId xmlns:a16="http://schemas.microsoft.com/office/drawing/2014/main" id="{2CA697CA-982D-1647-99F0-F169C0F49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9" name="Oval 23">
            <a:extLst>
              <a:ext uri="{FF2B5EF4-FFF2-40B4-BE49-F238E27FC236}">
                <a16:creationId xmlns:a16="http://schemas.microsoft.com/office/drawing/2014/main" id="{38F32BC0-B50C-0E42-BA9B-4B3D5D77AE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0" name="Oval 24">
            <a:extLst>
              <a:ext uri="{FF2B5EF4-FFF2-40B4-BE49-F238E27FC236}">
                <a16:creationId xmlns:a16="http://schemas.microsoft.com/office/drawing/2014/main" id="{7C1389C8-37E8-6B42-8CD3-BC8F9FE63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2" name="Oval 26">
            <a:extLst>
              <a:ext uri="{FF2B5EF4-FFF2-40B4-BE49-F238E27FC236}">
                <a16:creationId xmlns:a16="http://schemas.microsoft.com/office/drawing/2014/main" id="{A50F4CE4-1359-8A46-9EBE-E5B78EEAB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3" name="Oval 27">
            <a:extLst>
              <a:ext uri="{FF2B5EF4-FFF2-40B4-BE49-F238E27FC236}">
                <a16:creationId xmlns:a16="http://schemas.microsoft.com/office/drawing/2014/main" id="{6E8D9DBB-7ED4-114C-8C15-2D0A9481B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0F7B5CF8-C570-6ED1-900B-7BC417741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194751"/>
              </p:ext>
            </p:extLst>
          </p:nvPr>
        </p:nvGraphicFramePr>
        <p:xfrm>
          <a:off x="5791200" y="5349874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89700" imgH="13462000" progId="Equation.DSMT4">
                  <p:embed/>
                </p:oleObj>
              </mc:Choice>
              <mc:Fallback>
                <p:oleObj name="Equation" r:id="rId4" imgW="31889700" imgH="13462000" progId="Equation.DSMT4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BE5945CA-563B-29D2-F422-FAE9F4D7FE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349874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BA1E-22BD-A6EF-B981-88F2BCD3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534400" cy="838200"/>
          </a:xfrm>
        </p:spPr>
        <p:txBody>
          <a:bodyPr/>
          <a:lstStyle/>
          <a:p>
            <a:r>
              <a:rPr lang="en-JP" dirty="0"/>
              <a:t>Next project: Panorama stitching</a:t>
            </a: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9EDFFFF5-77DA-80FC-C3F6-BC41EE8E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23950"/>
            <a:ext cx="6172200" cy="563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5B4CC-234B-33B1-8735-202303C435E6}"/>
              </a:ext>
            </a:extLst>
          </p:cNvPr>
          <p:cNvSpPr txBox="1"/>
          <p:nvPr/>
        </p:nvSpPr>
        <p:spPr>
          <a:xfrm>
            <a:off x="528638" y="1157287"/>
            <a:ext cx="441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dirty="0">
                <a:latin typeface="+mn-lt"/>
              </a:rPr>
              <a:t>1. Compute the homography</a:t>
            </a:r>
          </a:p>
          <a:p>
            <a:r>
              <a:rPr lang="en-JP" dirty="0">
                <a:latin typeface="+mn-lt"/>
              </a:rPr>
              <a:t>2. Warp the image</a:t>
            </a:r>
          </a:p>
        </p:txBody>
      </p:sp>
    </p:spTree>
    <p:extLst>
      <p:ext uri="{BB962C8B-B14F-4D97-AF65-F5344CB8AC3E}">
        <p14:creationId xmlns:p14="http://schemas.microsoft.com/office/powerpoint/2010/main" val="157907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1A7D-7E4C-9AFF-1C31-6F834810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You will learn how to make panoramas</a:t>
            </a:r>
          </a:p>
        </p:txBody>
      </p:sp>
      <p:pic>
        <p:nvPicPr>
          <p:cNvPr id="5" name="Content Placeholder 4" descr="A sunset over a city&#10;&#10;Description automatically generated">
            <a:extLst>
              <a:ext uri="{FF2B5EF4-FFF2-40B4-BE49-F238E27FC236}">
                <a16:creationId xmlns:a16="http://schemas.microsoft.com/office/drawing/2014/main" id="{E41E3EF6-AD09-4EEF-EA86-961AC779B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56" y="1905000"/>
            <a:ext cx="9313512" cy="4086980"/>
          </a:xfrm>
        </p:spPr>
      </p:pic>
    </p:spTree>
    <p:extLst>
      <p:ext uri="{BB962C8B-B14F-4D97-AF65-F5344CB8AC3E}">
        <p14:creationId xmlns:p14="http://schemas.microsoft.com/office/powerpoint/2010/main" val="223354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06E6EDD-44E2-797F-FEFF-7D0906A54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812EB6B-129D-4528-256C-6EBF1F022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T(f(x))</a:t>
            </a:r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F81E9C48-4037-E17A-B61A-1E40E2FCCD5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B2B29EDF-D09C-3544-A7DD-9B80D1B7A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07EED679-38EB-D83A-27DB-3415AC6C0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2EB13DA1-A1FA-B693-F3B7-2AE002FEF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C93A7B95-43CF-90A3-138E-2F91853A9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5D4945F4-7B1E-AE4A-54AC-67763F957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E91AE152-483C-0413-70A6-510D4621977B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F8AD4DEB-77B4-9315-B62D-FB50C65D4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826F6C43-8F93-0001-A663-FD0C9208F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33BFCB36-8713-957F-C8FD-ACCB5C6C9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3F24908A-F5A0-025D-8C18-4175AB9E740C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D336F29E-8E68-4DC0-C67B-41C86DAD7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766FAFF9-74B5-0F2D-0AB5-57E8DAF51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9D267D57-A148-3D72-4994-F9427E53F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7271E7AB-5FAC-7005-7B9A-85AF0BA3B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D9563EA4-3AC6-B334-C52F-8E31CD765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9" name="Group 20">
            <a:extLst>
              <a:ext uri="{FF2B5EF4-FFF2-40B4-BE49-F238E27FC236}">
                <a16:creationId xmlns:a16="http://schemas.microsoft.com/office/drawing/2014/main" id="{6ACF71A2-C05A-5856-867E-4F5B6874D70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5139" name="Line 21">
              <a:extLst>
                <a:ext uri="{FF2B5EF4-FFF2-40B4-BE49-F238E27FC236}">
                  <a16:creationId xmlns:a16="http://schemas.microsoft.com/office/drawing/2014/main" id="{71BC7F80-9B57-9988-01E5-36CFEE10E0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0" name="Line 22">
              <a:extLst>
                <a:ext uri="{FF2B5EF4-FFF2-40B4-BE49-F238E27FC236}">
                  <a16:creationId xmlns:a16="http://schemas.microsoft.com/office/drawing/2014/main" id="{D9499D58-2B49-FE88-6E0B-ABC58C86D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76289D46-27BF-08EB-AC3B-D924B38B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42" name="Text Box 24">
              <a:extLst>
                <a:ext uri="{FF2B5EF4-FFF2-40B4-BE49-F238E27FC236}">
                  <a16:creationId xmlns:a16="http://schemas.microsoft.com/office/drawing/2014/main" id="{EC221351-A042-D4D3-7787-1384E04B8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3" name="Text Box 25">
              <a:extLst>
                <a:ext uri="{FF2B5EF4-FFF2-40B4-BE49-F238E27FC236}">
                  <a16:creationId xmlns:a16="http://schemas.microsoft.com/office/drawing/2014/main" id="{A5681697-37A0-9A8F-9AAE-5FB58CBC1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80" name="Group 26">
            <a:extLst>
              <a:ext uri="{FF2B5EF4-FFF2-40B4-BE49-F238E27FC236}">
                <a16:creationId xmlns:a16="http://schemas.microsoft.com/office/drawing/2014/main" id="{F5AC4336-6A48-1AB7-86C8-95E11E5AD55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5136" name="Text Box 27">
              <a:extLst>
                <a:ext uri="{FF2B5EF4-FFF2-40B4-BE49-F238E27FC236}">
                  <a16:creationId xmlns:a16="http://schemas.microsoft.com/office/drawing/2014/main" id="{8498CCAC-0E10-4E6D-3EE4-1DD7BF35A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37" name="Line 28">
              <a:extLst>
                <a:ext uri="{FF2B5EF4-FFF2-40B4-BE49-F238E27FC236}">
                  <a16:creationId xmlns:a16="http://schemas.microsoft.com/office/drawing/2014/main" id="{F477FE66-51A7-15F0-881B-257E869BC0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38" name="Line 29">
              <a:extLst>
                <a:ext uri="{FF2B5EF4-FFF2-40B4-BE49-F238E27FC236}">
                  <a16:creationId xmlns:a16="http://schemas.microsoft.com/office/drawing/2014/main" id="{B2007DFE-30E9-51D8-A8F4-2B4F28449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grpSp>
        <p:nvGrpSpPr>
          <p:cNvPr id="3081" name="Group 30">
            <a:extLst>
              <a:ext uri="{FF2B5EF4-FFF2-40B4-BE49-F238E27FC236}">
                <a16:creationId xmlns:a16="http://schemas.microsoft.com/office/drawing/2014/main" id="{195ACBA3-6550-076B-639D-0300CDF7D28C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5131" name="Line 31">
              <a:extLst>
                <a:ext uri="{FF2B5EF4-FFF2-40B4-BE49-F238E27FC236}">
                  <a16:creationId xmlns:a16="http://schemas.microsoft.com/office/drawing/2014/main" id="{48EE7BE4-FA2B-7694-59A0-56FF65D82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32" name="Line 32">
              <a:extLst>
                <a:ext uri="{FF2B5EF4-FFF2-40B4-BE49-F238E27FC236}">
                  <a16:creationId xmlns:a16="http://schemas.microsoft.com/office/drawing/2014/main" id="{65BB0392-8BD2-894D-CFA7-21D1077FD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33" name="Freeform 33">
              <a:extLst>
                <a:ext uri="{FF2B5EF4-FFF2-40B4-BE49-F238E27FC236}">
                  <a16:creationId xmlns:a16="http://schemas.microsoft.com/office/drawing/2014/main" id="{82F8E870-2398-6AD5-E0AB-D339289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5134" name="Text Box 34">
              <a:extLst>
                <a:ext uri="{FF2B5EF4-FFF2-40B4-BE49-F238E27FC236}">
                  <a16:creationId xmlns:a16="http://schemas.microsoft.com/office/drawing/2014/main" id="{2688EE69-59CA-2FA9-F4D1-0E3F0D6A0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35" name="Text Box 35">
              <a:extLst>
                <a:ext uri="{FF2B5EF4-FFF2-40B4-BE49-F238E27FC236}">
                  <a16:creationId xmlns:a16="http://schemas.microsoft.com/office/drawing/2014/main" id="{8EE62A66-F955-4534-B19F-E2294F8A2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082" name="Rectangle 36">
            <a:extLst>
              <a:ext uri="{FF2B5EF4-FFF2-40B4-BE49-F238E27FC236}">
                <a16:creationId xmlns:a16="http://schemas.microsoft.com/office/drawing/2014/main" id="{C74566DD-1CEE-BD3D-33DA-1B09167F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 dirty="0"/>
              <a:t>image warping: change </a:t>
            </a:r>
            <a:r>
              <a:rPr lang="en-US" altLang="en-US" b="1" i="1" dirty="0"/>
              <a:t>domain</a:t>
            </a:r>
            <a:r>
              <a:rPr lang="en-US" altLang="en-US" dirty="0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 dirty="0"/>
              <a:t>g(x) = f(T(x))</a:t>
            </a:r>
            <a:endParaRPr lang="en-US" alt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B42D5E9-62EC-20EA-B58A-34106B55D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8004A5E9-E12E-658E-CD7C-0DBFF404A61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9FC7E692-34BB-48BD-3001-ED03ED76D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A375E804-0C3E-878A-583F-313BB9FC8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E5867F61-562D-ADAB-78AF-F1AC4802D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grpSp>
        <p:nvGrpSpPr>
          <p:cNvPr id="6148" name="Group 7">
            <a:extLst>
              <a:ext uri="{FF2B5EF4-FFF2-40B4-BE49-F238E27FC236}">
                <a16:creationId xmlns:a16="http://schemas.microsoft.com/office/drawing/2014/main" id="{48E0EC99-70D3-0FC2-9160-FD996C525D2E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6159" name="Text Box 8">
              <a:extLst>
                <a:ext uri="{FF2B5EF4-FFF2-40B4-BE49-F238E27FC236}">
                  <a16:creationId xmlns:a16="http://schemas.microsoft.com/office/drawing/2014/main" id="{7117C6BC-2B5B-B28D-85BB-F9899F509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0" name="Line 9">
              <a:extLst>
                <a:ext uri="{FF2B5EF4-FFF2-40B4-BE49-F238E27FC236}">
                  <a16:creationId xmlns:a16="http://schemas.microsoft.com/office/drawing/2014/main" id="{F1BE3FC5-4A47-2923-2884-C27E8DFE5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  <p:sp>
          <p:nvSpPr>
            <p:cNvPr id="6161" name="Line 10">
              <a:extLst>
                <a:ext uri="{FF2B5EF4-FFF2-40B4-BE49-F238E27FC236}">
                  <a16:creationId xmlns:a16="http://schemas.microsoft.com/office/drawing/2014/main" id="{05F7FA1E-42BA-5DBF-78FA-403EE7B86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JP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9A352658-F7DE-79D7-9E9E-BFC2D249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HHIMG_1166">
            <a:extLst>
              <a:ext uri="{FF2B5EF4-FFF2-40B4-BE49-F238E27FC236}">
                <a16:creationId xmlns:a16="http://schemas.microsoft.com/office/drawing/2014/main" id="{68E4C15F-3FC6-3E4D-F94B-E32625A8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HHHIMG_1166">
            <a:extLst>
              <a:ext uri="{FF2B5EF4-FFF2-40B4-BE49-F238E27FC236}">
                <a16:creationId xmlns:a16="http://schemas.microsoft.com/office/drawing/2014/main" id="{9D50BCEC-5E7F-E11D-F587-44F50B70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HHHIMG_1166">
            <a:extLst>
              <a:ext uri="{FF2B5EF4-FFF2-40B4-BE49-F238E27FC236}">
                <a16:creationId xmlns:a16="http://schemas.microsoft.com/office/drawing/2014/main" id="{FF2CCD9A-0253-DA23-EBFC-EF536685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C37E5E30-B09A-9796-5D18-74F42FCB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4" name="Text Box 16">
            <a:extLst>
              <a:ext uri="{FF2B5EF4-FFF2-40B4-BE49-F238E27FC236}">
                <a16:creationId xmlns:a16="http://schemas.microsoft.com/office/drawing/2014/main" id="{BEF340EC-C48F-D2DB-1CC3-A135A69D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5" name="Text Box 17">
            <a:extLst>
              <a:ext uri="{FF2B5EF4-FFF2-40B4-BE49-F238E27FC236}">
                <a16:creationId xmlns:a16="http://schemas.microsoft.com/office/drawing/2014/main" id="{46223978-414E-8DBB-97F6-92675531E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217E0158-097C-3A07-7357-D944F0D7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7" name="Rectangle 19">
            <a:extLst>
              <a:ext uri="{FF2B5EF4-FFF2-40B4-BE49-F238E27FC236}">
                <a16:creationId xmlns:a16="http://schemas.microsoft.com/office/drawing/2014/main" id="{3386AF45-DCC4-6306-2217-000B702BC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/>
            <a:r>
              <a:rPr lang="en-US" altLang="en-US" i="1"/>
              <a:t>g(x) = T(f(x))</a:t>
            </a:r>
          </a:p>
        </p:txBody>
      </p:sp>
      <p:sp>
        <p:nvSpPr>
          <p:cNvPr id="6158" name="Rectangle 20">
            <a:extLst>
              <a:ext uri="{FF2B5EF4-FFF2-40B4-BE49-F238E27FC236}">
                <a16:creationId xmlns:a16="http://schemas.microsoft.com/office/drawing/2014/main" id="{F94818C9-6187-2FBA-C64F-2DDA25A5F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E0B3340-1634-B2E9-FDB0-E65CECF731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70FA3EF-D19A-3794-E9BD-0CF112DAC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Examples of parametric warps:</a:t>
            </a:r>
          </a:p>
        </p:txBody>
      </p:sp>
      <p:pic>
        <p:nvPicPr>
          <p:cNvPr id="7172" name="Picture 4" descr="HHHIMG_1166">
            <a:extLst>
              <a:ext uri="{FF2B5EF4-FFF2-40B4-BE49-F238E27FC236}">
                <a16:creationId xmlns:a16="http://schemas.microsoft.com/office/drawing/2014/main" id="{692D5DCE-3653-2548-AB4C-1BC9E8CC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C35A4768-F7DE-8FD6-B56C-4BEC801FA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00488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translation</a:t>
            </a:r>
          </a:p>
        </p:txBody>
      </p:sp>
      <p:pic>
        <p:nvPicPr>
          <p:cNvPr id="7174" name="Picture 6" descr="HHHIMG_1166">
            <a:extLst>
              <a:ext uri="{FF2B5EF4-FFF2-40B4-BE49-F238E27FC236}">
                <a16:creationId xmlns:a16="http://schemas.microsoft.com/office/drawing/2014/main" id="{E5EEB6EB-8555-6757-09A4-4CD4CA80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tated">
            <a:extLst>
              <a:ext uri="{FF2B5EF4-FFF2-40B4-BE49-F238E27FC236}">
                <a16:creationId xmlns:a16="http://schemas.microsoft.com/office/drawing/2014/main" id="{632F9C5A-8F4D-9FA5-8D4E-6A254BD8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3EC11753-70CC-8A07-1417-91EC24537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rotation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24D2A5E9-8709-A634-B9F4-881F7A6C4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aspect</a:t>
            </a:r>
          </a:p>
        </p:txBody>
      </p:sp>
      <p:pic>
        <p:nvPicPr>
          <p:cNvPr id="7178" name="Picture 10" descr="affine">
            <a:extLst>
              <a:ext uri="{FF2B5EF4-FFF2-40B4-BE49-F238E27FC236}">
                <a16:creationId xmlns:a16="http://schemas.microsoft.com/office/drawing/2014/main" id="{C24EB3B1-BAC7-51FC-E11A-491985DC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17462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>
            <a:extLst>
              <a:ext uri="{FF2B5EF4-FFF2-40B4-BE49-F238E27FC236}">
                <a16:creationId xmlns:a16="http://schemas.microsoft.com/office/drawing/2014/main" id="{74315E3F-A1EC-308E-8595-DD686E085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affine</a:t>
            </a:r>
          </a:p>
        </p:txBody>
      </p:sp>
      <p:pic>
        <p:nvPicPr>
          <p:cNvPr id="7180" name="Picture 12" descr="perspective">
            <a:extLst>
              <a:ext uri="{FF2B5EF4-FFF2-40B4-BE49-F238E27FC236}">
                <a16:creationId xmlns:a16="http://schemas.microsoft.com/office/drawing/2014/main" id="{EC028013-C633-D1FA-8FA6-62C123E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13">
            <a:extLst>
              <a:ext uri="{FF2B5EF4-FFF2-40B4-BE49-F238E27FC236}">
                <a16:creationId xmlns:a16="http://schemas.microsoft.com/office/drawing/2014/main" id="{F9AFCB22-4243-8DDE-2AA7-7BD1159B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5740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perspective</a:t>
            </a:r>
          </a:p>
        </p:txBody>
      </p:sp>
      <p:pic>
        <p:nvPicPr>
          <p:cNvPr id="7182" name="Picture 14" descr="cylindrical">
            <a:extLst>
              <a:ext uri="{FF2B5EF4-FFF2-40B4-BE49-F238E27FC236}">
                <a16:creationId xmlns:a16="http://schemas.microsoft.com/office/drawing/2014/main" id="{95A3707E-AC9C-9EE0-15D2-234076B5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4543425"/>
            <a:ext cx="15636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 Box 15">
            <a:extLst>
              <a:ext uri="{FF2B5EF4-FFF2-40B4-BE49-F238E27FC236}">
                <a16:creationId xmlns:a16="http://schemas.microsoft.com/office/drawing/2014/main" id="{173E77A5-C86A-F805-8848-E582A768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928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cylindrical</a:t>
            </a:r>
          </a:p>
        </p:txBody>
      </p:sp>
    </p:spTree>
  </p:cSld>
  <p:clrMapOvr>
    <a:masterClrMapping/>
  </p:clrMapOvr>
  <p:transition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32914</TotalTime>
  <Words>2422</Words>
  <Application>Microsoft Macintosh PowerPoint</Application>
  <PresentationFormat>On-screen Show (4:3)</PresentationFormat>
  <Paragraphs>560</Paragraphs>
  <Slides>58</Slides>
  <Notes>19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Linux Libertine</vt:lpstr>
      <vt:lpstr>Arial</vt:lpstr>
      <vt:lpstr>Cambria Math</vt:lpstr>
      <vt:lpstr>Courier</vt:lpstr>
      <vt:lpstr>Courier New</vt:lpstr>
      <vt:lpstr>Symbol</vt:lpstr>
      <vt:lpstr>Times New Roman</vt:lpstr>
      <vt:lpstr>Blank Presentation</vt:lpstr>
      <vt:lpstr>Equation</vt:lpstr>
      <vt:lpstr>Image</vt:lpstr>
      <vt:lpstr>Image Transformations + Warping</vt:lpstr>
      <vt:lpstr>Logistics</vt:lpstr>
      <vt:lpstr>Today you will learn how to do this:</vt:lpstr>
      <vt:lpstr>Or this:</vt:lpstr>
      <vt:lpstr>Or this!</vt:lpstr>
      <vt:lpstr>You will learn how to make panoramas</vt:lpstr>
      <vt:lpstr>Image Transformations</vt:lpstr>
      <vt:lpstr>Image Transformations</vt:lpstr>
      <vt:lpstr>Parametric (global) warping</vt:lpstr>
      <vt:lpstr>Parametric (global) warping</vt:lpstr>
      <vt:lpstr>Scaling</vt:lpstr>
      <vt:lpstr>Scaling</vt:lpstr>
      <vt:lpstr>Scaling</vt:lpstr>
      <vt:lpstr>2-D Rotation</vt:lpstr>
      <vt:lpstr>2-D Rotation</vt:lpstr>
      <vt:lpstr>2-D Rotation</vt:lpstr>
      <vt:lpstr>2-D Rotation</vt:lpstr>
      <vt:lpstr>2-D Rotation</vt:lpstr>
      <vt:lpstr>2x2 Matrices</vt:lpstr>
      <vt:lpstr>2x2 Matrices</vt:lpstr>
      <vt:lpstr>2x2 Matrices</vt:lpstr>
      <vt:lpstr>All 2D Linear Transformations</vt:lpstr>
      <vt:lpstr>2x2 Matrices</vt:lpstr>
      <vt:lpstr>Homogeneous Coordinates</vt:lpstr>
      <vt:lpstr>Homogeneous Coordinates</vt:lpstr>
      <vt:lpstr>Homogeneous Coordinates</vt:lpstr>
      <vt:lpstr>Translation</vt:lpstr>
      <vt:lpstr>Basic 2D Transformations</vt:lpstr>
      <vt:lpstr>Matrix Composition</vt:lpstr>
      <vt:lpstr>Affine Transformations</vt:lpstr>
      <vt:lpstr>Projective Transformations/Homography</vt:lpstr>
      <vt:lpstr>Another way to think about transformation</vt:lpstr>
      <vt:lpstr>Linear Transformations as Change of Basis</vt:lpstr>
      <vt:lpstr>What’s the inverse transform?</vt:lpstr>
      <vt:lpstr>Projection onto orthogonal basis</vt:lpstr>
      <vt:lpstr>2D image transformations</vt:lpstr>
      <vt:lpstr>Image Transforms in Biology </vt:lpstr>
      <vt:lpstr>Now the fun stuff</vt:lpstr>
      <vt:lpstr>Break</vt:lpstr>
      <vt:lpstr>Now the fun stuff</vt:lpstr>
      <vt:lpstr>Now the fun stuff</vt:lpstr>
      <vt:lpstr>Now the fun stuff</vt:lpstr>
      <vt:lpstr>Warping Pixels</vt:lpstr>
      <vt:lpstr>The Magic of imresize</vt:lpstr>
      <vt:lpstr>Forward warping</vt:lpstr>
      <vt:lpstr>Forward warping</vt:lpstr>
      <vt:lpstr>Can we do better?</vt:lpstr>
      <vt:lpstr>Can we do better?</vt:lpstr>
      <vt:lpstr>Inverse warping</vt:lpstr>
      <vt:lpstr>What do we need to watch out for??</vt:lpstr>
      <vt:lpstr>Bilinear Interpolation</vt:lpstr>
      <vt:lpstr>Bilinear Interpolation</vt:lpstr>
      <vt:lpstr>Recovering Transformations</vt:lpstr>
      <vt:lpstr>Translation: # correspondences?</vt:lpstr>
      <vt:lpstr>Euclidian: # correspondences?</vt:lpstr>
      <vt:lpstr>Affine: # correspondences?</vt:lpstr>
      <vt:lpstr>Projective: # correspondences?</vt:lpstr>
      <vt:lpstr>Next project: Panorama stitching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A. Efros</dc:creator>
  <cp:lastModifiedBy>Angjoo Kanazawa</cp:lastModifiedBy>
  <cp:revision>736</cp:revision>
  <cp:lastPrinted>2025-09-23T19:38:33Z</cp:lastPrinted>
  <dcterms:created xsi:type="dcterms:W3CDTF">1998-05-10T17:20:27Z</dcterms:created>
  <dcterms:modified xsi:type="dcterms:W3CDTF">2025-09-24T03:07:20Z</dcterms:modified>
</cp:coreProperties>
</file>