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8" r:id="rId2"/>
    <p:sldMasterId id="2147483682" r:id="rId3"/>
    <p:sldMasterId id="2147483694" r:id="rId4"/>
    <p:sldMasterId id="2147483712" r:id="rId5"/>
    <p:sldMasterId id="2147483725" r:id="rId6"/>
  </p:sldMasterIdLst>
  <p:notesMasterIdLst>
    <p:notesMasterId r:id="rId97"/>
  </p:notesMasterIdLst>
  <p:sldIdLst>
    <p:sldId id="741" r:id="rId7"/>
    <p:sldId id="1936" r:id="rId8"/>
    <p:sldId id="310" r:id="rId9"/>
    <p:sldId id="313" r:id="rId10"/>
    <p:sldId id="269" r:id="rId11"/>
    <p:sldId id="272" r:id="rId12"/>
    <p:sldId id="273" r:id="rId13"/>
    <p:sldId id="274" r:id="rId14"/>
    <p:sldId id="275" r:id="rId15"/>
    <p:sldId id="276" r:id="rId16"/>
    <p:sldId id="277" r:id="rId17"/>
    <p:sldId id="278" r:id="rId18"/>
    <p:sldId id="279" r:id="rId19"/>
    <p:sldId id="280" r:id="rId20"/>
    <p:sldId id="281" r:id="rId21"/>
    <p:sldId id="291" r:id="rId22"/>
    <p:sldId id="282" r:id="rId23"/>
    <p:sldId id="283" r:id="rId24"/>
    <p:sldId id="284" r:id="rId25"/>
    <p:sldId id="285" r:id="rId26"/>
    <p:sldId id="286" r:id="rId27"/>
    <p:sldId id="292" r:id="rId28"/>
    <p:sldId id="288" r:id="rId29"/>
    <p:sldId id="316" r:id="rId30"/>
    <p:sldId id="317" r:id="rId31"/>
    <p:sldId id="318" r:id="rId32"/>
    <p:sldId id="319" r:id="rId33"/>
    <p:sldId id="11348" r:id="rId34"/>
    <p:sldId id="320" r:id="rId35"/>
    <p:sldId id="321" r:id="rId36"/>
    <p:sldId id="11347" r:id="rId37"/>
    <p:sldId id="270" r:id="rId38"/>
    <p:sldId id="11351" r:id="rId39"/>
    <p:sldId id="326" r:id="rId40"/>
    <p:sldId id="331" r:id="rId41"/>
    <p:sldId id="332" r:id="rId42"/>
    <p:sldId id="333" r:id="rId43"/>
    <p:sldId id="335" r:id="rId44"/>
    <p:sldId id="336" r:id="rId45"/>
    <p:sldId id="337" r:id="rId46"/>
    <p:sldId id="338" r:id="rId47"/>
    <p:sldId id="11353" r:id="rId48"/>
    <p:sldId id="927" r:id="rId49"/>
    <p:sldId id="474" r:id="rId50"/>
    <p:sldId id="418" r:id="rId51"/>
    <p:sldId id="479" r:id="rId52"/>
    <p:sldId id="11352" r:id="rId53"/>
    <p:sldId id="354" r:id="rId54"/>
    <p:sldId id="1934" r:id="rId55"/>
    <p:sldId id="1894" r:id="rId56"/>
    <p:sldId id="1463" r:id="rId57"/>
    <p:sldId id="1464" r:id="rId58"/>
    <p:sldId id="1465" r:id="rId59"/>
    <p:sldId id="1467" r:id="rId60"/>
    <p:sldId id="1468" r:id="rId61"/>
    <p:sldId id="1469" r:id="rId62"/>
    <p:sldId id="1470" r:id="rId63"/>
    <p:sldId id="361" r:id="rId64"/>
    <p:sldId id="362" r:id="rId65"/>
    <p:sldId id="363" r:id="rId66"/>
    <p:sldId id="364" r:id="rId67"/>
    <p:sldId id="365" r:id="rId68"/>
    <p:sldId id="366" r:id="rId69"/>
    <p:sldId id="367" r:id="rId70"/>
    <p:sldId id="368" r:id="rId71"/>
    <p:sldId id="369" r:id="rId72"/>
    <p:sldId id="370" r:id="rId73"/>
    <p:sldId id="371" r:id="rId74"/>
    <p:sldId id="372" r:id="rId75"/>
    <p:sldId id="373" r:id="rId76"/>
    <p:sldId id="374" r:id="rId77"/>
    <p:sldId id="375" r:id="rId78"/>
    <p:sldId id="376" r:id="rId79"/>
    <p:sldId id="377" r:id="rId80"/>
    <p:sldId id="384" r:id="rId81"/>
    <p:sldId id="257" r:id="rId82"/>
    <p:sldId id="1887" r:id="rId83"/>
    <p:sldId id="1888" r:id="rId84"/>
    <p:sldId id="1889" r:id="rId85"/>
    <p:sldId id="1885" r:id="rId86"/>
    <p:sldId id="1886" r:id="rId87"/>
    <p:sldId id="261" r:id="rId88"/>
    <p:sldId id="385" r:id="rId89"/>
    <p:sldId id="386" r:id="rId90"/>
    <p:sldId id="387" r:id="rId91"/>
    <p:sldId id="389" r:id="rId92"/>
    <p:sldId id="390" r:id="rId93"/>
    <p:sldId id="391" r:id="rId94"/>
    <p:sldId id="392" r:id="rId95"/>
    <p:sldId id="393" r:id="rId9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77" autoAdjust="0"/>
    <p:restoredTop sz="94673"/>
  </p:normalViewPr>
  <p:slideViewPr>
    <p:cSldViewPr snapToGrid="0">
      <p:cViewPr>
        <p:scale>
          <a:sx n="20" d="100"/>
          <a:sy n="20" d="100"/>
        </p:scale>
        <p:origin x="675" y="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presProps" Target="presProps.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xfrm>
            <a:off x="1143000" y="685800"/>
            <a:ext cx="4572000" cy="3429000"/>
          </a:xfrm>
          <a:prstGeom prst="rect">
            <a:avLst/>
          </a:prstGeom>
        </p:spPr>
        <p:txBody>
          <a:bodyPr/>
          <a:lstStyle/>
          <a:p>
            <a:endParaRPr/>
          </a:p>
        </p:txBody>
      </p:sp>
      <p:sp>
        <p:nvSpPr>
          <p:cNvPr id="217" name="Shape 2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CA258-AAA9-70C6-0370-EA2EFEF83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233A9-C477-0594-6135-23723E04B19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3B6DA81-DADF-5F6C-4E5B-D457246925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0E77A0-98AF-92EF-CF19-C3C3AA41B360}"/>
              </a:ext>
            </a:extLst>
          </p:cNvPr>
          <p:cNvSpPr>
            <a:spLocks noGrp="1"/>
          </p:cNvSpPr>
          <p:nvPr>
            <p:ph type="sldNum" sz="quarter" idx="5"/>
          </p:nvPr>
        </p:nvSpPr>
        <p:spPr/>
        <p:txBody>
          <a:bodyPr/>
          <a:lstStyle/>
          <a:p>
            <a:pPr marL="0" marR="0" lvl="0" indent="0" algn="ctr" defTabSz="2438338" rtl="0" eaLnBrk="1" fontAlgn="auto" latinLnBrk="0" hangingPunct="0">
              <a:lnSpc>
                <a:spcPct val="100000"/>
              </a:lnSpc>
              <a:spcBef>
                <a:spcPts val="0"/>
              </a:spcBef>
              <a:spcAft>
                <a:spcPts val="0"/>
              </a:spcAft>
              <a:buClrTx/>
              <a:buSzTx/>
              <a:buFontTx/>
              <a:buNone/>
              <a:tabLst/>
              <a:defRPr/>
            </a:pPr>
            <a:fld id="{555CA6A4-D76F-804D-9E0A-7D6B0F4A594E}" type="slidenum">
              <a:rPr kumimoji="0" lang="en-US" sz="6000" b="1" i="0" u="none" strike="noStrike" kern="0" cap="none" spc="0" normalizeH="0" baseline="0" noProof="0" smtClean="0">
                <a:ln>
                  <a:noFill/>
                </a:ln>
                <a:solidFill>
                  <a:srgbClr val="000000"/>
                </a:solidFill>
                <a:effectLst/>
                <a:uLnTx/>
                <a:uFillTx/>
                <a:latin typeface="Arial"/>
                <a:cs typeface="Arial"/>
                <a:sym typeface="Arial"/>
              </a:rPr>
              <a:pPr marL="0" marR="0" lvl="0" indent="0" algn="ctr" defTabSz="2438338" rtl="0" eaLnBrk="1" fontAlgn="auto" latinLnBrk="0" hangingPunct="0">
                <a:lnSpc>
                  <a:spcPct val="100000"/>
                </a:lnSpc>
                <a:spcBef>
                  <a:spcPts val="0"/>
                </a:spcBef>
                <a:spcAft>
                  <a:spcPts val="0"/>
                </a:spcAft>
                <a:buClrTx/>
                <a:buSzTx/>
                <a:buFontTx/>
                <a:buNone/>
                <a:tabLst/>
                <a:defRPr/>
              </a:pPr>
              <a:t>2</a:t>
            </a:fld>
            <a:endParaRPr kumimoji="0" lang="en-US" sz="6000" b="1"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13278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 name="Shape 1157"/>
          <p:cNvSpPr>
            <a:spLocks noGrp="1" noRot="1" noChangeAspect="1"/>
          </p:cNvSpPr>
          <p:nvPr>
            <p:ph type="sldImg"/>
          </p:nvPr>
        </p:nvSpPr>
        <p:spPr>
          <a:xfrm>
            <a:off x="381000" y="685800"/>
            <a:ext cx="6096000" cy="3429000"/>
          </a:xfrm>
          <a:prstGeom prst="rect">
            <a:avLst/>
          </a:prstGeom>
        </p:spPr>
        <p:txBody>
          <a:bodyPr/>
          <a:lstStyle/>
          <a:p>
            <a:endParaRPr/>
          </a:p>
        </p:txBody>
      </p:sp>
      <p:sp>
        <p:nvSpPr>
          <p:cNvPr id="1158" name="Shape 1158"/>
          <p:cNvSpPr>
            <a:spLocks noGrp="1"/>
          </p:cNvSpPr>
          <p:nvPr>
            <p:ph type="body" sz="quarter" idx="1"/>
          </p:nvPr>
        </p:nvSpPr>
        <p:spPr>
          <a:prstGeom prst="rect">
            <a:avLst/>
          </a:prstGeom>
        </p:spPr>
        <p:txBody>
          <a:bodyPr/>
          <a:lstStyle/>
          <a:p>
            <a:pPr>
              <a:lnSpc>
                <a:spcPct val="117999"/>
              </a:lnSpc>
              <a:defRPr sz="1800"/>
            </a:pPr>
            <a:r>
              <a:t>You can think of the animation I just showed as a path through the space of images</a:t>
            </a:r>
          </a:p>
          <a:p>
            <a:pPr>
              <a:lnSpc>
                <a:spcPct val="117999"/>
              </a:lnSpc>
              <a:defRPr sz="1800"/>
            </a:pPr>
            <a:endParaRPr/>
          </a:p>
          <a:p>
            <a:pPr>
              <a:lnSpc>
                <a:spcPct val="117999"/>
              </a:lnSpc>
              <a:defRPr sz="1800"/>
            </a:pPr>
            <a:r>
              <a:t>where each frame is a single step towards more randomness</a:t>
            </a:r>
          </a:p>
        </p:txBody>
      </p:sp>
    </p:spTree>
    <p:extLst>
      <p:ext uri="{BB962C8B-B14F-4D97-AF65-F5344CB8AC3E}">
        <p14:creationId xmlns:p14="http://schemas.microsoft.com/office/powerpoint/2010/main" val="2667333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9" name="Shape 1319"/>
          <p:cNvSpPr>
            <a:spLocks noGrp="1" noRot="1" noChangeAspect="1"/>
          </p:cNvSpPr>
          <p:nvPr>
            <p:ph type="sldImg"/>
          </p:nvPr>
        </p:nvSpPr>
        <p:spPr>
          <a:xfrm>
            <a:off x="381000" y="685800"/>
            <a:ext cx="6096000" cy="3429000"/>
          </a:xfrm>
          <a:prstGeom prst="rect">
            <a:avLst/>
          </a:prstGeom>
        </p:spPr>
        <p:txBody>
          <a:bodyPr/>
          <a:lstStyle/>
          <a:p>
            <a:endParaRPr/>
          </a:p>
        </p:txBody>
      </p:sp>
      <p:sp>
        <p:nvSpPr>
          <p:cNvPr id="1320" name="Shape 1320"/>
          <p:cNvSpPr>
            <a:spLocks noGrp="1"/>
          </p:cNvSpPr>
          <p:nvPr>
            <p:ph type="body" sz="quarter" idx="1"/>
          </p:nvPr>
        </p:nvSpPr>
        <p:spPr>
          <a:prstGeom prst="rect">
            <a:avLst/>
          </a:prstGeom>
        </p:spPr>
        <p:txBody>
          <a:bodyPr/>
          <a:lstStyle/>
          <a:p>
            <a:pPr>
              <a:lnSpc>
                <a:spcPct val="117999"/>
              </a:lnSpc>
              <a:defRPr sz="1800"/>
            </a:pPr>
            <a:r>
              <a:t>You can think of the animation I just showed as a path through the space of images</a:t>
            </a:r>
          </a:p>
          <a:p>
            <a:pPr>
              <a:lnSpc>
                <a:spcPct val="117999"/>
              </a:lnSpc>
              <a:defRPr sz="1800"/>
            </a:pPr>
            <a:endParaRPr/>
          </a:p>
          <a:p>
            <a:pPr>
              <a:lnSpc>
                <a:spcPct val="117999"/>
              </a:lnSpc>
              <a:defRPr sz="1800"/>
            </a:pPr>
            <a:r>
              <a:t>where each frame is a single step towards more randomness</a:t>
            </a:r>
          </a:p>
        </p:txBody>
      </p:sp>
    </p:spTree>
    <p:extLst>
      <p:ext uri="{BB962C8B-B14F-4D97-AF65-F5344CB8AC3E}">
        <p14:creationId xmlns:p14="http://schemas.microsoft.com/office/powerpoint/2010/main" val="2917010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Shape 505"/>
          <p:cNvSpPr>
            <a:spLocks noGrp="1" noRot="1" noChangeAspect="1"/>
          </p:cNvSpPr>
          <p:nvPr>
            <p:ph type="sldImg"/>
          </p:nvPr>
        </p:nvSpPr>
        <p:spPr>
          <a:xfrm>
            <a:off x="381000" y="685800"/>
            <a:ext cx="6096000" cy="3429000"/>
          </a:xfrm>
          <a:prstGeom prst="rect">
            <a:avLst/>
          </a:prstGeom>
        </p:spPr>
        <p:txBody>
          <a:bodyPr/>
          <a:lstStyle/>
          <a:p>
            <a:endParaRPr/>
          </a:p>
        </p:txBody>
      </p:sp>
      <p:sp>
        <p:nvSpPr>
          <p:cNvPr id="506" name="Shape 506"/>
          <p:cNvSpPr>
            <a:spLocks noGrp="1"/>
          </p:cNvSpPr>
          <p:nvPr>
            <p:ph type="body" sz="quarter" idx="1"/>
          </p:nvPr>
        </p:nvSpPr>
        <p:spPr>
          <a:prstGeom prst="rect">
            <a:avLst/>
          </a:prstGeom>
        </p:spPr>
        <p:txBody>
          <a:bodyPr/>
          <a:lstStyle/>
          <a:p>
            <a:pPr defTabSz="914400">
              <a:lnSpc>
                <a:spcPct val="100000"/>
              </a:lnSpc>
              <a:defRPr sz="1200">
                <a:latin typeface="Aptos"/>
                <a:ea typeface="Aptos"/>
                <a:cs typeface="Aptos"/>
                <a:sym typeface="Aptos"/>
              </a:defRPr>
            </a:pPr>
            <a:r>
              <a:rPr dirty="0"/>
              <a:t>\</a:t>
            </a:r>
            <a:r>
              <a:rPr dirty="0" err="1"/>
              <a:t>mathrm</a:t>
            </a:r>
            <a:r>
              <a:rPr dirty="0"/>
              <a:t>{d}\</a:t>
            </a:r>
            <a:r>
              <a:rPr dirty="0" err="1"/>
              <a:t>mathbf</a:t>
            </a:r>
            <a:r>
              <a:rPr dirty="0"/>
              <a:t>{x} = \</a:t>
            </a:r>
            <a:r>
              <a:rPr dirty="0" err="1"/>
              <a:t>mathrm</a:t>
            </a:r>
            <a:r>
              <a:rPr dirty="0"/>
              <a:t>{d}\omega_{\</a:t>
            </a:r>
            <a:r>
              <a:rPr dirty="0" err="1"/>
              <a:t>mathbf</a:t>
            </a:r>
            <a:r>
              <a:rPr dirty="0"/>
              <a:t>{x}}</a:t>
            </a:r>
          </a:p>
          <a:p>
            <a:pPr defTabSz="914400">
              <a:lnSpc>
                <a:spcPct val="100000"/>
              </a:lnSpc>
              <a:defRPr sz="1200">
                <a:latin typeface="Aptos"/>
                <a:ea typeface="Aptos"/>
                <a:cs typeface="Aptos"/>
                <a:sym typeface="Aptos"/>
              </a:defRPr>
            </a:pPr>
            <a:endParaRPr dirty="0"/>
          </a:p>
          <a:p>
            <a:pPr defTabSz="914400">
              <a:lnSpc>
                <a:spcPct val="100000"/>
              </a:lnSpc>
              <a:defRPr sz="1200">
                <a:latin typeface="Aptos"/>
                <a:ea typeface="Aptos"/>
                <a:cs typeface="Aptos"/>
                <a:sym typeface="Aptos"/>
              </a:defRPr>
            </a:pPr>
            <a:r>
              <a:rPr dirty="0"/>
              <a:t>\</a:t>
            </a:r>
            <a:r>
              <a:rPr dirty="0" err="1"/>
              <a:t>mathrm</a:t>
            </a:r>
            <a:r>
              <a:rPr dirty="0"/>
              <a:t>{d}\</a:t>
            </a:r>
            <a:r>
              <a:rPr dirty="0" err="1"/>
              <a:t>mathbf</a:t>
            </a:r>
            <a:r>
              <a:rPr dirty="0"/>
              <a:t>{x} = -\</a:t>
            </a:r>
            <a:r>
              <a:rPr dirty="0" err="1"/>
              <a:t>nabla</a:t>
            </a:r>
            <a:r>
              <a:rPr dirty="0"/>
              <a:t>_{\</a:t>
            </a:r>
            <a:r>
              <a:rPr dirty="0" err="1"/>
              <a:t>mathbf</a:t>
            </a:r>
            <a:r>
              <a:rPr dirty="0"/>
              <a:t>{x}} \text{log} ~ </a:t>
            </a:r>
            <a:r>
              <a:rPr dirty="0" err="1"/>
              <a:t>p_t</a:t>
            </a:r>
            <a:r>
              <a:rPr dirty="0"/>
              <a:t>(\</a:t>
            </a:r>
            <a:r>
              <a:rPr dirty="0" err="1"/>
              <a:t>mathbf</a:t>
            </a:r>
            <a:r>
              <a:rPr dirty="0"/>
              <a:t>{x}) \</a:t>
            </a:r>
            <a:r>
              <a:rPr dirty="0" err="1"/>
              <a:t>mathrm</a:t>
            </a:r>
            <a:r>
              <a:rPr dirty="0"/>
              <a:t>{d}t + \</a:t>
            </a:r>
            <a:r>
              <a:rPr dirty="0" err="1"/>
              <a:t>mathrm</a:t>
            </a:r>
            <a:r>
              <a:rPr dirty="0"/>
              <a:t>{d}\omega_{\</a:t>
            </a:r>
            <a:r>
              <a:rPr dirty="0" err="1"/>
              <a:t>mathbf</a:t>
            </a:r>
            <a:r>
              <a:rPr dirty="0"/>
              <a:t>{x}}</a:t>
            </a:r>
          </a:p>
          <a:p>
            <a:pPr defTabSz="914400">
              <a:lnSpc>
                <a:spcPct val="100000"/>
              </a:lnSpc>
              <a:defRPr sz="1200">
                <a:latin typeface="Aptos"/>
                <a:ea typeface="Aptos"/>
                <a:cs typeface="Aptos"/>
                <a:sym typeface="Aptos"/>
              </a:defRPr>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 name="Shape 514"/>
          <p:cNvSpPr>
            <a:spLocks noGrp="1" noRot="1" noChangeAspect="1"/>
          </p:cNvSpPr>
          <p:nvPr>
            <p:ph type="sldImg"/>
          </p:nvPr>
        </p:nvSpPr>
        <p:spPr>
          <a:xfrm>
            <a:off x="381000" y="685800"/>
            <a:ext cx="6096000" cy="3429000"/>
          </a:xfrm>
          <a:prstGeom prst="rect">
            <a:avLst/>
          </a:prstGeom>
        </p:spPr>
        <p:txBody>
          <a:bodyPr/>
          <a:lstStyle/>
          <a:p>
            <a:endParaRPr/>
          </a:p>
        </p:txBody>
      </p:sp>
      <p:sp>
        <p:nvSpPr>
          <p:cNvPr id="515" name="Shape 515"/>
          <p:cNvSpPr>
            <a:spLocks noGrp="1"/>
          </p:cNvSpPr>
          <p:nvPr>
            <p:ph type="body" sz="quarter" idx="1"/>
          </p:nvPr>
        </p:nvSpPr>
        <p:spPr>
          <a:prstGeom prst="rect">
            <a:avLst/>
          </a:prstGeom>
        </p:spPr>
        <p:txBody>
          <a:bodyPr/>
          <a:lstStyle/>
          <a:p>
            <a:pPr defTabSz="914400">
              <a:lnSpc>
                <a:spcPct val="100000"/>
              </a:lnSpc>
              <a:defRPr sz="1200">
                <a:latin typeface="Aptos"/>
                <a:ea typeface="Aptos"/>
                <a:cs typeface="Aptos"/>
                <a:sym typeface="Aptos"/>
              </a:defRPr>
            </a:pPr>
            <a:r>
              <a:rPr dirty="0"/>
              <a:t>\</a:t>
            </a:r>
            <a:r>
              <a:rPr dirty="0" err="1"/>
              <a:t>mathrm</a:t>
            </a:r>
            <a:r>
              <a:rPr dirty="0"/>
              <a:t>{d}\</a:t>
            </a:r>
            <a:r>
              <a:rPr dirty="0" err="1"/>
              <a:t>mathbf</a:t>
            </a:r>
            <a:r>
              <a:rPr dirty="0"/>
              <a:t>{x} = \</a:t>
            </a:r>
            <a:r>
              <a:rPr dirty="0" err="1"/>
              <a:t>mathrm</a:t>
            </a:r>
            <a:r>
              <a:rPr dirty="0"/>
              <a:t>{d}\omega_{\</a:t>
            </a:r>
            <a:r>
              <a:rPr dirty="0" err="1"/>
              <a:t>mathbf</a:t>
            </a:r>
            <a:r>
              <a:rPr dirty="0"/>
              <a:t>{x}}</a:t>
            </a:r>
          </a:p>
          <a:p>
            <a:pPr defTabSz="914400">
              <a:lnSpc>
                <a:spcPct val="100000"/>
              </a:lnSpc>
              <a:defRPr sz="1200">
                <a:latin typeface="Aptos"/>
                <a:ea typeface="Aptos"/>
                <a:cs typeface="Aptos"/>
                <a:sym typeface="Aptos"/>
              </a:defRPr>
            </a:pPr>
            <a:endParaRPr dirty="0"/>
          </a:p>
          <a:p>
            <a:pPr defTabSz="914400">
              <a:lnSpc>
                <a:spcPct val="100000"/>
              </a:lnSpc>
              <a:defRPr sz="1200">
                <a:latin typeface="Aptos"/>
                <a:ea typeface="Aptos"/>
                <a:cs typeface="Aptos"/>
                <a:sym typeface="Aptos"/>
              </a:defRPr>
            </a:pPr>
            <a:r>
              <a:rPr dirty="0"/>
              <a:t>\</a:t>
            </a:r>
            <a:r>
              <a:rPr dirty="0" err="1"/>
              <a:t>mathrm</a:t>
            </a:r>
            <a:r>
              <a:rPr dirty="0"/>
              <a:t>{d}\</a:t>
            </a:r>
            <a:r>
              <a:rPr dirty="0" err="1"/>
              <a:t>mathbf</a:t>
            </a:r>
            <a:r>
              <a:rPr dirty="0"/>
              <a:t>{x} = -\</a:t>
            </a:r>
            <a:r>
              <a:rPr dirty="0" err="1"/>
              <a:t>nabla</a:t>
            </a:r>
            <a:r>
              <a:rPr dirty="0"/>
              <a:t>_{\</a:t>
            </a:r>
            <a:r>
              <a:rPr dirty="0" err="1"/>
              <a:t>mathbf</a:t>
            </a:r>
            <a:r>
              <a:rPr dirty="0"/>
              <a:t>{x}} \text{log} ~ </a:t>
            </a:r>
            <a:r>
              <a:rPr dirty="0" err="1"/>
              <a:t>p_t</a:t>
            </a:r>
            <a:r>
              <a:rPr dirty="0"/>
              <a:t>(\</a:t>
            </a:r>
            <a:r>
              <a:rPr dirty="0" err="1"/>
              <a:t>mathbf</a:t>
            </a:r>
            <a:r>
              <a:rPr dirty="0"/>
              <a:t>{x}) \</a:t>
            </a:r>
            <a:r>
              <a:rPr dirty="0" err="1"/>
              <a:t>mathrm</a:t>
            </a:r>
            <a:r>
              <a:rPr dirty="0"/>
              <a:t>{d}t + \</a:t>
            </a:r>
            <a:r>
              <a:rPr dirty="0" err="1"/>
              <a:t>mathrm</a:t>
            </a:r>
            <a:r>
              <a:rPr dirty="0"/>
              <a:t>{d}\omega_{\</a:t>
            </a:r>
            <a:r>
              <a:rPr dirty="0" err="1"/>
              <a:t>mathbf</a:t>
            </a:r>
            <a:r>
              <a:rPr dirty="0"/>
              <a:t>{x}}</a:t>
            </a:r>
          </a:p>
          <a:p>
            <a:pPr defTabSz="914400">
              <a:lnSpc>
                <a:spcPct val="100000"/>
              </a:lnSpc>
              <a:defRPr sz="1200">
                <a:latin typeface="Aptos"/>
                <a:ea typeface="Aptos"/>
                <a:cs typeface="Aptos"/>
                <a:sym typeface="Aptos"/>
              </a:defRPr>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Shape 525"/>
          <p:cNvSpPr>
            <a:spLocks noGrp="1" noRot="1" noChangeAspect="1"/>
          </p:cNvSpPr>
          <p:nvPr>
            <p:ph type="sldImg"/>
          </p:nvPr>
        </p:nvSpPr>
        <p:spPr>
          <a:xfrm>
            <a:off x="381000" y="685800"/>
            <a:ext cx="6096000" cy="3429000"/>
          </a:xfrm>
          <a:prstGeom prst="rect">
            <a:avLst/>
          </a:prstGeom>
        </p:spPr>
        <p:txBody>
          <a:bodyPr/>
          <a:lstStyle/>
          <a:p>
            <a:endParaRPr/>
          </a:p>
        </p:txBody>
      </p:sp>
      <p:sp>
        <p:nvSpPr>
          <p:cNvPr id="526" name="Shape 526"/>
          <p:cNvSpPr>
            <a:spLocks noGrp="1"/>
          </p:cNvSpPr>
          <p:nvPr>
            <p:ph type="body" sz="quarter" idx="1"/>
          </p:nvPr>
        </p:nvSpPr>
        <p:spPr>
          <a:prstGeom prst="rect">
            <a:avLst/>
          </a:prstGeom>
        </p:spPr>
        <p:txBody>
          <a:bodyPr/>
          <a:lstStyle>
            <a:lvl1pPr defTabSz="914400">
              <a:lnSpc>
                <a:spcPct val="100000"/>
              </a:lnSpc>
              <a:defRPr sz="1200">
                <a:latin typeface="Aptos"/>
                <a:ea typeface="Aptos"/>
                <a:cs typeface="Aptos"/>
                <a:sym typeface="Aptos"/>
              </a:defRPr>
            </a:lvl1pPr>
          </a:lstStyle>
          <a:p>
            <a:r>
              <a:rPr dirty="0"/>
              <a:t>\</a:t>
            </a:r>
            <a:r>
              <a:rPr dirty="0" err="1"/>
              <a:t>mathrm</a:t>
            </a:r>
            <a:r>
              <a:rPr dirty="0"/>
              <a:t>{d}\</a:t>
            </a:r>
            <a:r>
              <a:rPr dirty="0" err="1"/>
              <a:t>mathbf</a:t>
            </a:r>
            <a:r>
              <a:rPr dirty="0"/>
              <a:t>{x} = - \frac{1}{2} \</a:t>
            </a:r>
            <a:r>
              <a:rPr dirty="0" err="1"/>
              <a:t>nabla</a:t>
            </a:r>
            <a:r>
              <a:rPr dirty="0"/>
              <a:t>_{\</a:t>
            </a:r>
            <a:r>
              <a:rPr dirty="0" err="1"/>
              <a:t>mathbf</a:t>
            </a:r>
            <a:r>
              <a:rPr dirty="0"/>
              <a:t>{x}} \text{log} ~ </a:t>
            </a:r>
            <a:r>
              <a:rPr dirty="0" err="1"/>
              <a:t>p_t</a:t>
            </a:r>
            <a:r>
              <a:rPr dirty="0"/>
              <a:t>(\</a:t>
            </a:r>
            <a:r>
              <a:rPr dirty="0" err="1"/>
              <a:t>mathbf</a:t>
            </a:r>
            <a:r>
              <a:rPr dirty="0"/>
              <a:t>{x}) \</a:t>
            </a:r>
            <a:r>
              <a:rPr dirty="0" err="1"/>
              <a:t>mathrm</a:t>
            </a:r>
            <a:r>
              <a:rPr dirty="0"/>
              <a:t>{d}t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 name="Shape 537"/>
          <p:cNvSpPr>
            <a:spLocks noGrp="1" noRot="1" noChangeAspect="1"/>
          </p:cNvSpPr>
          <p:nvPr>
            <p:ph type="sldImg"/>
          </p:nvPr>
        </p:nvSpPr>
        <p:spPr>
          <a:xfrm>
            <a:off x="381000" y="685800"/>
            <a:ext cx="6096000" cy="3429000"/>
          </a:xfrm>
          <a:prstGeom prst="rect">
            <a:avLst/>
          </a:prstGeom>
        </p:spPr>
        <p:txBody>
          <a:bodyPr/>
          <a:lstStyle/>
          <a:p>
            <a:endParaRPr/>
          </a:p>
        </p:txBody>
      </p:sp>
      <p:sp>
        <p:nvSpPr>
          <p:cNvPr id="538" name="Shape 538"/>
          <p:cNvSpPr>
            <a:spLocks noGrp="1"/>
          </p:cNvSpPr>
          <p:nvPr>
            <p:ph type="body" sz="quarter" idx="1"/>
          </p:nvPr>
        </p:nvSpPr>
        <p:spPr>
          <a:prstGeom prst="rect">
            <a:avLst/>
          </a:prstGeom>
        </p:spPr>
        <p:txBody>
          <a:bodyPr/>
          <a:lstStyle>
            <a:lvl1pPr defTabSz="914400">
              <a:lnSpc>
                <a:spcPct val="100000"/>
              </a:lnSpc>
              <a:defRPr sz="1200">
                <a:latin typeface="Aptos"/>
                <a:ea typeface="Aptos"/>
                <a:cs typeface="Aptos"/>
                <a:sym typeface="Aptos"/>
              </a:defRPr>
            </a:lvl1pPr>
          </a:lstStyle>
          <a:p>
            <a:r>
              <a:rPr dirty="0"/>
              <a:t>\</a:t>
            </a:r>
            <a:r>
              <a:rPr dirty="0" err="1"/>
              <a:t>mathrm</a:t>
            </a:r>
            <a:r>
              <a:rPr dirty="0"/>
              <a:t>{d}\</a:t>
            </a:r>
            <a:r>
              <a:rPr dirty="0" err="1"/>
              <a:t>mathbf</a:t>
            </a:r>
            <a:r>
              <a:rPr dirty="0"/>
              <a:t>{x} = - \frac{1}{2} \</a:t>
            </a:r>
            <a:r>
              <a:rPr dirty="0" err="1"/>
              <a:t>nabla</a:t>
            </a:r>
            <a:r>
              <a:rPr dirty="0"/>
              <a:t>_{\</a:t>
            </a:r>
            <a:r>
              <a:rPr dirty="0" err="1"/>
              <a:t>mathbf</a:t>
            </a:r>
            <a:r>
              <a:rPr dirty="0"/>
              <a:t>{x}} \text{log} ~ </a:t>
            </a:r>
            <a:r>
              <a:rPr dirty="0" err="1"/>
              <a:t>p_t</a:t>
            </a:r>
            <a:r>
              <a:rPr dirty="0"/>
              <a:t>(\</a:t>
            </a:r>
            <a:r>
              <a:rPr dirty="0" err="1"/>
              <a:t>mathbf</a:t>
            </a:r>
            <a:r>
              <a:rPr dirty="0"/>
              <a:t>{x}) \</a:t>
            </a:r>
            <a:r>
              <a:rPr dirty="0" err="1"/>
              <a:t>mathrm</a:t>
            </a:r>
            <a:r>
              <a:rPr dirty="0"/>
              <a:t>{d}t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 name="Shape 545"/>
          <p:cNvSpPr>
            <a:spLocks noGrp="1" noRot="1" noChangeAspect="1"/>
          </p:cNvSpPr>
          <p:nvPr>
            <p:ph type="sldImg"/>
          </p:nvPr>
        </p:nvSpPr>
        <p:spPr>
          <a:xfrm>
            <a:off x="381000" y="685800"/>
            <a:ext cx="6096000" cy="3429000"/>
          </a:xfrm>
          <a:prstGeom prst="rect">
            <a:avLst/>
          </a:prstGeom>
        </p:spPr>
        <p:txBody>
          <a:bodyPr/>
          <a:lstStyle/>
          <a:p>
            <a:endParaRPr/>
          </a:p>
        </p:txBody>
      </p:sp>
      <p:sp>
        <p:nvSpPr>
          <p:cNvPr id="546" name="Shape 546"/>
          <p:cNvSpPr>
            <a:spLocks noGrp="1"/>
          </p:cNvSpPr>
          <p:nvPr>
            <p:ph type="body" sz="quarter" idx="1"/>
          </p:nvPr>
        </p:nvSpPr>
        <p:spPr>
          <a:prstGeom prst="rect">
            <a:avLst/>
          </a:prstGeom>
        </p:spPr>
        <p:txBody>
          <a:bodyPr/>
          <a:lstStyle>
            <a:lvl1pPr defTabSz="914400">
              <a:lnSpc>
                <a:spcPct val="100000"/>
              </a:lnSpc>
              <a:defRPr sz="1200">
                <a:latin typeface="Aptos"/>
                <a:ea typeface="Aptos"/>
                <a:cs typeface="Aptos"/>
                <a:sym typeface="Aptos"/>
              </a:defRPr>
            </a:lvl1pPr>
          </a:lstStyle>
          <a:p>
            <a:r>
              <a:rPr dirty="0"/>
              <a:t>\</a:t>
            </a:r>
            <a:r>
              <a:rPr dirty="0" err="1"/>
              <a:t>mathrm</a:t>
            </a:r>
            <a:r>
              <a:rPr dirty="0"/>
              <a:t>{d}\</a:t>
            </a:r>
            <a:r>
              <a:rPr dirty="0" err="1"/>
              <a:t>mathbf</a:t>
            </a:r>
            <a:r>
              <a:rPr dirty="0"/>
              <a:t>{x} = - \frac{1}{2} \</a:t>
            </a:r>
            <a:r>
              <a:rPr dirty="0" err="1"/>
              <a:t>nabla</a:t>
            </a:r>
            <a:r>
              <a:rPr dirty="0"/>
              <a:t>_{\</a:t>
            </a:r>
            <a:r>
              <a:rPr dirty="0" err="1"/>
              <a:t>mathbf</a:t>
            </a:r>
            <a:r>
              <a:rPr dirty="0"/>
              <a:t>{x}} \text{log} ~ </a:t>
            </a:r>
            <a:r>
              <a:rPr dirty="0" err="1"/>
              <a:t>p_t</a:t>
            </a:r>
            <a:r>
              <a:rPr dirty="0"/>
              <a:t>(\</a:t>
            </a:r>
            <a:r>
              <a:rPr dirty="0" err="1"/>
              <a:t>mathbf</a:t>
            </a:r>
            <a:r>
              <a:rPr dirty="0"/>
              <a:t>{x}) \</a:t>
            </a:r>
            <a:r>
              <a:rPr dirty="0" err="1"/>
              <a:t>mathrm</a:t>
            </a:r>
            <a:r>
              <a:rPr dirty="0"/>
              <a:t>{d}t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Shape 554"/>
          <p:cNvSpPr>
            <a:spLocks noGrp="1" noRot="1" noChangeAspect="1"/>
          </p:cNvSpPr>
          <p:nvPr>
            <p:ph type="sldImg"/>
          </p:nvPr>
        </p:nvSpPr>
        <p:spPr>
          <a:xfrm>
            <a:off x="381000" y="685800"/>
            <a:ext cx="6096000" cy="3429000"/>
          </a:xfrm>
          <a:prstGeom prst="rect">
            <a:avLst/>
          </a:prstGeom>
        </p:spPr>
        <p:txBody>
          <a:bodyPr/>
          <a:lstStyle/>
          <a:p>
            <a:endParaRPr/>
          </a:p>
        </p:txBody>
      </p:sp>
      <p:sp>
        <p:nvSpPr>
          <p:cNvPr id="555" name="Shape 555"/>
          <p:cNvSpPr>
            <a:spLocks noGrp="1"/>
          </p:cNvSpPr>
          <p:nvPr>
            <p:ph type="body" sz="quarter" idx="1"/>
          </p:nvPr>
        </p:nvSpPr>
        <p:spPr>
          <a:prstGeom prst="rect">
            <a:avLst/>
          </a:prstGeom>
        </p:spPr>
        <p:txBody>
          <a:bodyPr/>
          <a:lstStyle>
            <a:lvl1pPr defTabSz="914400">
              <a:lnSpc>
                <a:spcPct val="100000"/>
              </a:lnSpc>
              <a:defRPr sz="1200">
                <a:latin typeface="Aptos"/>
                <a:ea typeface="Aptos"/>
                <a:cs typeface="Aptos"/>
                <a:sym typeface="Aptos"/>
              </a:defRPr>
            </a:lvl1pPr>
          </a:lstStyle>
          <a:p>
            <a:r>
              <a:rPr dirty="0"/>
              <a:t>\</a:t>
            </a:r>
            <a:r>
              <a:rPr dirty="0" err="1"/>
              <a:t>mathrm</a:t>
            </a:r>
            <a:r>
              <a:rPr dirty="0"/>
              <a:t>{d}\</a:t>
            </a:r>
            <a:r>
              <a:rPr dirty="0" err="1"/>
              <a:t>mathbf</a:t>
            </a:r>
            <a:r>
              <a:rPr dirty="0"/>
              <a:t>{x} = - \frac{1}{2} \</a:t>
            </a:r>
            <a:r>
              <a:rPr dirty="0" err="1"/>
              <a:t>nabla</a:t>
            </a:r>
            <a:r>
              <a:rPr dirty="0"/>
              <a:t>_{\</a:t>
            </a:r>
            <a:r>
              <a:rPr dirty="0" err="1"/>
              <a:t>mathbf</a:t>
            </a:r>
            <a:r>
              <a:rPr dirty="0"/>
              <a:t>{x}} \text{log} ~ </a:t>
            </a:r>
            <a:r>
              <a:rPr dirty="0" err="1"/>
              <a:t>p_t</a:t>
            </a:r>
            <a:r>
              <a:rPr dirty="0"/>
              <a:t>(\</a:t>
            </a:r>
            <a:r>
              <a:rPr dirty="0" err="1"/>
              <a:t>mathbf</a:t>
            </a:r>
            <a:r>
              <a:rPr dirty="0"/>
              <a:t>{x}) \</a:t>
            </a:r>
            <a:r>
              <a:rPr dirty="0" err="1"/>
              <a:t>mathrm</a:t>
            </a:r>
            <a:r>
              <a:rPr dirty="0"/>
              <a:t>{d}t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 name="Shape 598"/>
          <p:cNvSpPr>
            <a:spLocks noGrp="1" noRot="1" noChangeAspect="1"/>
          </p:cNvSpPr>
          <p:nvPr>
            <p:ph type="sldImg"/>
          </p:nvPr>
        </p:nvSpPr>
        <p:spPr>
          <a:xfrm>
            <a:off x="381000" y="685800"/>
            <a:ext cx="6096000" cy="3429000"/>
          </a:xfrm>
          <a:prstGeom prst="rect">
            <a:avLst/>
          </a:prstGeom>
        </p:spPr>
        <p:txBody>
          <a:bodyPr/>
          <a:lstStyle/>
          <a:p>
            <a:endParaRPr/>
          </a:p>
        </p:txBody>
      </p:sp>
      <p:sp>
        <p:nvSpPr>
          <p:cNvPr id="599" name="Shape 599"/>
          <p:cNvSpPr>
            <a:spLocks noGrp="1"/>
          </p:cNvSpPr>
          <p:nvPr>
            <p:ph type="body" sz="quarter" idx="1"/>
          </p:nvPr>
        </p:nvSpPr>
        <p:spPr>
          <a:prstGeom prst="rect">
            <a:avLst/>
          </a:prstGeom>
        </p:spPr>
        <p:txBody>
          <a:bodyPr/>
          <a:lstStyle>
            <a:lvl1pPr defTabSz="914400">
              <a:lnSpc>
                <a:spcPct val="100000"/>
              </a:lnSpc>
              <a:defRPr sz="1200">
                <a:latin typeface="Aptos"/>
                <a:ea typeface="Aptos"/>
                <a:cs typeface="Aptos"/>
                <a:sym typeface="Aptos"/>
              </a:defRPr>
            </a:lvl1pPr>
          </a:lstStyle>
          <a:p>
            <a:r>
              <a:rPr dirty="0"/>
              <a:t>\</a:t>
            </a:r>
            <a:r>
              <a:rPr dirty="0" err="1"/>
              <a:t>mathrm</a:t>
            </a:r>
            <a:r>
              <a:rPr dirty="0"/>
              <a:t>{d}\</a:t>
            </a:r>
            <a:r>
              <a:rPr dirty="0" err="1"/>
              <a:t>mathbf</a:t>
            </a:r>
            <a:r>
              <a:rPr dirty="0"/>
              <a:t>{x} = - \frac{1}{2} \</a:t>
            </a:r>
            <a:r>
              <a:rPr dirty="0" err="1"/>
              <a:t>nabla</a:t>
            </a:r>
            <a:r>
              <a:rPr dirty="0"/>
              <a:t>_{\</a:t>
            </a:r>
            <a:r>
              <a:rPr dirty="0" err="1"/>
              <a:t>mathbf</a:t>
            </a:r>
            <a:r>
              <a:rPr dirty="0"/>
              <a:t>{x}} \text{log} ~ </a:t>
            </a:r>
            <a:r>
              <a:rPr dirty="0" err="1"/>
              <a:t>p_t</a:t>
            </a:r>
            <a:r>
              <a:rPr dirty="0"/>
              <a:t>(\</a:t>
            </a:r>
            <a:r>
              <a:rPr dirty="0" err="1"/>
              <a:t>mathbf</a:t>
            </a:r>
            <a:r>
              <a:rPr dirty="0"/>
              <a:t>{x}) \</a:t>
            </a:r>
            <a:r>
              <a:rPr dirty="0" err="1"/>
              <a:t>mathrm</a:t>
            </a:r>
            <a:r>
              <a:rPr dirty="0"/>
              <a:t>{d}t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 name="Shape 779"/>
          <p:cNvSpPr>
            <a:spLocks noGrp="1" noRot="1" noChangeAspect="1"/>
          </p:cNvSpPr>
          <p:nvPr>
            <p:ph type="sldImg"/>
          </p:nvPr>
        </p:nvSpPr>
        <p:spPr>
          <a:xfrm>
            <a:off x="381000" y="685800"/>
            <a:ext cx="6096000" cy="3429000"/>
          </a:xfrm>
          <a:prstGeom prst="rect">
            <a:avLst/>
          </a:prstGeom>
        </p:spPr>
        <p:txBody>
          <a:bodyPr/>
          <a:lstStyle/>
          <a:p>
            <a:endParaRPr/>
          </a:p>
        </p:txBody>
      </p:sp>
      <p:sp>
        <p:nvSpPr>
          <p:cNvPr id="780" name="Shape 780"/>
          <p:cNvSpPr>
            <a:spLocks noGrp="1"/>
          </p:cNvSpPr>
          <p:nvPr>
            <p:ph type="body" sz="quarter" idx="1"/>
          </p:nvPr>
        </p:nvSpPr>
        <p:spPr>
          <a:prstGeom prst="rect">
            <a:avLst/>
          </a:prstGeom>
        </p:spPr>
        <p:txBody>
          <a:bodyPr/>
          <a:lstStyle/>
          <a:p>
            <a:r>
              <a:rPr dirty="0"/>
              <a:t>Idea is to have an intuitive idea of what the flow matching model optimizes, it is doing this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4" name="Shape 1414"/>
          <p:cNvSpPr>
            <a:spLocks noGrp="1" noRot="1" noChangeAspect="1"/>
          </p:cNvSpPr>
          <p:nvPr>
            <p:ph type="sldImg"/>
          </p:nvPr>
        </p:nvSpPr>
        <p:spPr>
          <a:xfrm>
            <a:off x="381000" y="685800"/>
            <a:ext cx="6096000" cy="3429000"/>
          </a:xfrm>
          <a:prstGeom prst="rect">
            <a:avLst/>
          </a:prstGeom>
        </p:spPr>
        <p:txBody>
          <a:bodyPr/>
          <a:lstStyle/>
          <a:p>
            <a:endParaRPr/>
          </a:p>
        </p:txBody>
      </p:sp>
      <p:sp>
        <p:nvSpPr>
          <p:cNvPr id="1415" name="Shape 1415"/>
          <p:cNvSpPr>
            <a:spLocks noGrp="1"/>
          </p:cNvSpPr>
          <p:nvPr>
            <p:ph type="body" sz="quarter" idx="1"/>
          </p:nvPr>
        </p:nvSpPr>
        <p:spPr>
          <a:prstGeom prst="rect">
            <a:avLst/>
          </a:prstGeom>
        </p:spPr>
        <p:txBody>
          <a:bodyPr/>
          <a:lstStyle/>
          <a:p>
            <a:r>
              <a:rPr dirty="0"/>
              <a:t>More next lecture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 name="Shape 142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2" name="Shape 1422"/>
          <p:cNvSpPr>
            <a:spLocks noGrp="1"/>
          </p:cNvSpPr>
          <p:nvPr>
            <p:ph type="body" sz="quarter" idx="1"/>
          </p:nvPr>
        </p:nvSpPr>
        <p:spPr>
          <a:prstGeom prst="rect">
            <a:avLst/>
          </a:prstGeom>
        </p:spPr>
        <p:txBody>
          <a:bodyPr/>
          <a:lstStyle/>
          <a:p>
            <a:r>
              <a:rPr dirty="0" err="1"/>
              <a:t>x_t</a:t>
            </a:r>
            <a:r>
              <a:rPr dirty="0"/>
              <a:t> = (1-t)*x0 + t*x1 ; Linear flow choice, where x0 is the noise, x1 is data</a:t>
            </a:r>
          </a:p>
          <a:p>
            <a:r>
              <a:rPr dirty="0"/>
              <a:t>You predict x0, now to compute the velocity, you have to compute x1_pred from x0_pred</a:t>
            </a:r>
            <a:br>
              <a:rPr dirty="0"/>
            </a:br>
            <a:r>
              <a:rPr dirty="0"/>
              <a:t>x1_pred= (</a:t>
            </a:r>
            <a:r>
              <a:rPr dirty="0" err="1"/>
              <a:t>x_t</a:t>
            </a:r>
            <a:r>
              <a:rPr dirty="0"/>
              <a:t> - (1-t)*x0_pred) / (t)</a:t>
            </a:r>
          </a:p>
          <a:p>
            <a:r>
              <a:rPr dirty="0"/>
              <a:t>#X0 = </a:t>
            </a:r>
            <a:r>
              <a:rPr dirty="0" err="1"/>
              <a:t>x_t</a:t>
            </a:r>
            <a:r>
              <a:rPr dirty="0"/>
              <a:t> - </a:t>
            </a:r>
            <a:r>
              <a:rPr dirty="0" err="1"/>
              <a:t>noise_pred</a:t>
            </a:r>
            <a:r>
              <a:rPr dirty="0"/>
              <a:t> </a:t>
            </a:r>
          </a:p>
          <a:p>
            <a:r>
              <a:rPr dirty="0"/>
              <a:t>Velocity = </a:t>
            </a:r>
            <a:r>
              <a:rPr dirty="0" err="1"/>
              <a:t>x_t</a:t>
            </a:r>
            <a:r>
              <a:rPr dirty="0"/>
              <a:t> - x1_pred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5" name="Shape 3265"/>
          <p:cNvSpPr>
            <a:spLocks noGrp="1" noRot="1" noChangeAspect="1"/>
          </p:cNvSpPr>
          <p:nvPr>
            <p:ph type="sldImg"/>
          </p:nvPr>
        </p:nvSpPr>
        <p:spPr>
          <a:xfrm>
            <a:off x="381000" y="685800"/>
            <a:ext cx="6096000" cy="3429000"/>
          </a:xfrm>
          <a:prstGeom prst="rect">
            <a:avLst/>
          </a:prstGeom>
        </p:spPr>
        <p:txBody>
          <a:bodyPr/>
          <a:lstStyle/>
          <a:p>
            <a:endParaRPr/>
          </a:p>
        </p:txBody>
      </p:sp>
      <p:sp>
        <p:nvSpPr>
          <p:cNvPr id="3266" name="Shape 3266"/>
          <p:cNvSpPr>
            <a:spLocks noGrp="1"/>
          </p:cNvSpPr>
          <p:nvPr>
            <p:ph type="body" sz="quarter" idx="1"/>
          </p:nvPr>
        </p:nvSpPr>
        <p:spPr>
          <a:prstGeom prst="rect">
            <a:avLst/>
          </a:prstGeom>
        </p:spPr>
        <p:txBody>
          <a:bodyPr/>
          <a:lstStyle/>
          <a:p>
            <a:r>
              <a:t>Suppose there is an equal chance that the actual color is red or blue. Then the solution that minimizes the L2 norm is to output average of red and blue, which gives a grayish result.</a:t>
            </a:r>
          </a:p>
        </p:txBody>
      </p:sp>
    </p:spTree>
    <p:extLst>
      <p:ext uri="{BB962C8B-B14F-4D97-AF65-F5344CB8AC3E}">
        <p14:creationId xmlns:p14="http://schemas.microsoft.com/office/powerpoint/2010/main" val="1829769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1987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7" name="Shape 1827"/>
          <p:cNvSpPr>
            <a:spLocks noGrp="1" noRot="1" noChangeAspect="1"/>
          </p:cNvSpPr>
          <p:nvPr>
            <p:ph type="sldImg"/>
          </p:nvPr>
        </p:nvSpPr>
        <p:spPr>
          <a:xfrm>
            <a:off x="381000" y="685800"/>
            <a:ext cx="6096000" cy="3429000"/>
          </a:xfrm>
          <a:prstGeom prst="rect">
            <a:avLst/>
          </a:prstGeom>
        </p:spPr>
        <p:txBody>
          <a:bodyPr/>
          <a:lstStyle/>
          <a:p>
            <a:endParaRPr/>
          </a:p>
        </p:txBody>
      </p:sp>
      <p:sp>
        <p:nvSpPr>
          <p:cNvPr id="1828" name="Shape 1828"/>
          <p:cNvSpPr>
            <a:spLocks noGrp="1"/>
          </p:cNvSpPr>
          <p:nvPr>
            <p:ph type="body" sz="quarter" idx="1"/>
          </p:nvPr>
        </p:nvSpPr>
        <p:spPr>
          <a:prstGeom prst="rect">
            <a:avLst/>
          </a:prstGeom>
        </p:spPr>
        <p:txBody>
          <a:bodyPr/>
          <a:lstStyle/>
          <a:p>
            <a:pPr defTabSz="914400">
              <a:lnSpc>
                <a:spcPct val="100000"/>
              </a:lnSpc>
              <a:defRPr sz="1800">
                <a:latin typeface="Arial"/>
                <a:ea typeface="Arial"/>
                <a:cs typeface="Arial"/>
                <a:sym typeface="Arial"/>
              </a:defRPr>
            </a:pPr>
            <a:r>
              <a:rPr dirty="0"/>
              <a:t>But these methods don’t actually work too well out of the box. If we simply run the plain diffusion sampling process with a state of the art model, we get a result like this. I mean, you can </a:t>
            </a:r>
            <a:r>
              <a:rPr dirty="0" err="1"/>
              <a:t>kinda</a:t>
            </a:r>
            <a:r>
              <a:rPr dirty="0"/>
              <a:t> see a raccoon in there, but it’s not having a very good day.</a:t>
            </a:r>
          </a:p>
          <a:p>
            <a:pPr defTabSz="914400">
              <a:lnSpc>
                <a:spcPct val="100000"/>
              </a:lnSpc>
              <a:defRPr sz="1200">
                <a:latin typeface="Aptos"/>
                <a:ea typeface="Aptos"/>
                <a:cs typeface="Aptos"/>
                <a:sym typeface="Aptos"/>
              </a:defRPr>
            </a:pPr>
            <a:br>
              <a:rPr dirty="0"/>
            </a:br>
            <a:r>
              <a:rPr sz="3600" dirty="0">
                <a:latin typeface="Arial"/>
                <a:ea typeface="Arial"/>
                <a:cs typeface="Arial"/>
                <a:sym typeface="Arial"/>
              </a:rPr>
              <a:t>Now, let’s enable a widely used, and slightly oddly named magic trick called classifier-free guidance, or CFG. Quite the improvement, right?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View of beach and sea from a grassy sand dune"/>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5" name="Title Text"/>
          <p:cNvSpPr txBox="1">
            <a:spLocks noGrp="1"/>
          </p:cNvSpPr>
          <p:nvPr>
            <p:ph type="title"/>
          </p:nvPr>
        </p:nvSpPr>
        <p:spPr>
          <a:prstGeom prst="rect">
            <a:avLst/>
          </a:prstGeom>
        </p:spPr>
        <p:txBody>
          <a:bodyPr/>
          <a:lstStyle/>
          <a:p>
            <a:r>
              <a:t>Title Text</a:t>
            </a:r>
          </a:p>
        </p:txBody>
      </p:sp>
      <p:sp>
        <p:nvSpPr>
          <p:cNvPr id="76"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4" name="Title Text"/>
          <p:cNvSpPr txBox="1">
            <a:spLocks noGrp="1"/>
          </p:cNvSpPr>
          <p:nvPr>
            <p:ph type="title"/>
          </p:nvPr>
        </p:nvSpPr>
        <p:spPr>
          <a:prstGeom prst="rect">
            <a:avLst/>
          </a:prstGeom>
        </p:spPr>
        <p:txBody>
          <a:bodyPr/>
          <a:lstStyle/>
          <a:p>
            <a:r>
              <a:t>Title Text</a:t>
            </a:r>
          </a:p>
        </p:txBody>
      </p:sp>
      <p:sp>
        <p:nvSpPr>
          <p:cNvPr id="85"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93"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01" name="Sandy path between two hills leading to the ocean"/>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102" name="Heron flying low over a beach with a short fence in the foreground"/>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103" name="View of beach and sea from a grassy sand du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1"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112"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0" name="View of beach and sea from a grassy sand du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43" name="Title Text"/>
          <p:cNvSpPr txBox="1">
            <a:spLocks noGrp="1"/>
          </p:cNvSpPr>
          <p:nvPr>
            <p:ph type="title"/>
          </p:nvPr>
        </p:nvSpPr>
        <p:spPr>
          <a:xfrm>
            <a:off x="1220438" y="549176"/>
            <a:ext cx="21943219" cy="2286001"/>
          </a:xfrm>
          <a:prstGeom prst="rect">
            <a:avLst/>
          </a:prstGeom>
        </p:spPr>
        <p:txBody>
          <a:bodyPr lIns="40579" tIns="40579" rIns="40579" bIns="40579"/>
          <a:lstStyle>
            <a:lvl1pPr defTabSz="914400">
              <a:defRPr sz="10100">
                <a:latin typeface="Arial"/>
                <a:ea typeface="Arial"/>
                <a:cs typeface="Arial"/>
                <a:sym typeface="Arial"/>
              </a:defRPr>
            </a:lvl1pPr>
          </a:lstStyle>
          <a:p>
            <a:r>
              <a:t>Title Text</a:t>
            </a:r>
          </a:p>
        </p:txBody>
      </p:sp>
      <p:sp>
        <p:nvSpPr>
          <p:cNvPr id="144" name="Body Level One…"/>
          <p:cNvSpPr txBox="1">
            <a:spLocks noGrp="1"/>
          </p:cNvSpPr>
          <p:nvPr>
            <p:ph type="body" idx="1"/>
          </p:nvPr>
        </p:nvSpPr>
        <p:spPr>
          <a:xfrm>
            <a:off x="1220438" y="3201340"/>
            <a:ext cx="21943219" cy="9050237"/>
          </a:xfrm>
          <a:prstGeom prst="rect">
            <a:avLst/>
          </a:prstGeom>
        </p:spPr>
        <p:txBody>
          <a:bodyPr lIns="40579" tIns="40579" rIns="40579" bIns="40579" anchor="t"/>
          <a:lstStyle>
            <a:lvl1pPr marL="806333" indent="-806333" defTabSz="914400">
              <a:spcBef>
                <a:spcPts val="1800"/>
              </a:spcBef>
              <a:buSzPct val="100000"/>
              <a:defRPr sz="7700">
                <a:latin typeface="Arial"/>
                <a:ea typeface="Arial"/>
                <a:cs typeface="Arial"/>
                <a:sym typeface="Arial"/>
              </a:defRPr>
            </a:lvl1pPr>
            <a:lvl2pPr marL="1864247" indent="-780335" defTabSz="914400">
              <a:spcBef>
                <a:spcPts val="1800"/>
              </a:spcBef>
              <a:buSzPct val="100000"/>
              <a:buChar char="–"/>
              <a:defRPr sz="7700">
                <a:latin typeface="Arial"/>
                <a:ea typeface="Arial"/>
                <a:cs typeface="Arial"/>
                <a:sym typeface="Arial"/>
              </a:defRPr>
            </a:lvl2pPr>
            <a:lvl3pPr marL="2899473" indent="-734281" defTabSz="914400">
              <a:spcBef>
                <a:spcPts val="1800"/>
              </a:spcBef>
              <a:buSzPct val="100000"/>
              <a:defRPr sz="7700">
                <a:latin typeface="Arial"/>
                <a:ea typeface="Arial"/>
                <a:cs typeface="Arial"/>
                <a:sym typeface="Arial"/>
              </a:defRPr>
            </a:lvl3pPr>
            <a:lvl4pPr marL="4105773" indent="-856661" defTabSz="914400">
              <a:spcBef>
                <a:spcPts val="1800"/>
              </a:spcBef>
              <a:buSzPct val="100000"/>
              <a:buChar char="–"/>
              <a:defRPr sz="7700">
                <a:latin typeface="Arial"/>
                <a:ea typeface="Arial"/>
                <a:cs typeface="Arial"/>
                <a:sym typeface="Arial"/>
              </a:defRPr>
            </a:lvl4pPr>
            <a:lvl5pPr marL="5187049" indent="-856662" defTabSz="914400">
              <a:spcBef>
                <a:spcPts val="1800"/>
              </a:spcBef>
              <a:buSzPct val="100000"/>
              <a:buChar char="»"/>
              <a:defRPr sz="77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5" name="Slide Number"/>
          <p:cNvSpPr txBox="1">
            <a:spLocks noGrp="1"/>
          </p:cNvSpPr>
          <p:nvPr>
            <p:ph type="sldNum" sz="quarter" idx="2"/>
          </p:nvPr>
        </p:nvSpPr>
        <p:spPr>
          <a:xfrm>
            <a:off x="22589465" y="12490399"/>
            <a:ext cx="574154" cy="562335"/>
          </a:xfrm>
          <a:prstGeom prst="rect">
            <a:avLst/>
          </a:prstGeom>
        </p:spPr>
        <p:txBody>
          <a:bodyPr lIns="40579" tIns="40579" rIns="40579" bIns="40579"/>
          <a:lstStyle>
            <a:lvl1pPr algn="r" defTabSz="2438337">
              <a:defRPr sz="3400" b="1">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61" name="Title Text"/>
          <p:cNvSpPr txBox="1">
            <a:spLocks noGrp="1"/>
          </p:cNvSpPr>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Aptos Display"/>
                <a:ea typeface="Aptos Display"/>
                <a:cs typeface="Aptos Display"/>
                <a:sym typeface="Aptos Display"/>
              </a:defRPr>
            </a:lvl1pPr>
          </a:lstStyle>
          <a:p>
            <a:r>
              <a:t>Title Text</a:t>
            </a:r>
          </a:p>
        </p:txBody>
      </p:sp>
      <p:sp>
        <p:nvSpPr>
          <p:cNvPr id="162" name="Body Level One…"/>
          <p:cNvSpPr txBox="1">
            <a:spLocks noGrp="1"/>
          </p:cNvSpPr>
          <p:nvPr>
            <p:ph type="body" idx="1"/>
          </p:nvPr>
        </p:nvSpPr>
        <p:spPr>
          <a:xfrm>
            <a:off x="1676400" y="3651250"/>
            <a:ext cx="21031200" cy="8702676"/>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Aptos"/>
                <a:ea typeface="Aptos"/>
                <a:cs typeface="Aptos"/>
                <a:sym typeface="Aptos"/>
              </a:defRPr>
            </a:lvl1pPr>
            <a:lvl2pPr marL="990600" indent="-533400" defTabSz="1828800">
              <a:lnSpc>
                <a:spcPct val="90000"/>
              </a:lnSpc>
              <a:spcBef>
                <a:spcPts val="2000"/>
              </a:spcBef>
              <a:buSzPct val="100000"/>
              <a:buFont typeface="Arial"/>
              <a:defRPr sz="5600">
                <a:latin typeface="Aptos"/>
                <a:ea typeface="Aptos"/>
                <a:cs typeface="Aptos"/>
                <a:sym typeface="Aptos"/>
              </a:defRPr>
            </a:lvl2pPr>
            <a:lvl3pPr marL="1554479" indent="-640079" defTabSz="1828800">
              <a:lnSpc>
                <a:spcPct val="90000"/>
              </a:lnSpc>
              <a:spcBef>
                <a:spcPts val="2000"/>
              </a:spcBef>
              <a:buSzPct val="100000"/>
              <a:buFont typeface="Arial"/>
              <a:defRPr sz="5600">
                <a:latin typeface="Aptos"/>
                <a:ea typeface="Aptos"/>
                <a:cs typeface="Aptos"/>
                <a:sym typeface="Aptos"/>
              </a:defRPr>
            </a:lvl3pPr>
            <a:lvl4pPr marL="2082800" indent="-711200" defTabSz="1828800">
              <a:lnSpc>
                <a:spcPct val="90000"/>
              </a:lnSpc>
              <a:spcBef>
                <a:spcPts val="2000"/>
              </a:spcBef>
              <a:buSzPct val="100000"/>
              <a:buFont typeface="Arial"/>
              <a:defRPr sz="5600">
                <a:latin typeface="Aptos"/>
                <a:ea typeface="Aptos"/>
                <a:cs typeface="Aptos"/>
                <a:sym typeface="Aptos"/>
              </a:defRPr>
            </a:lvl4pPr>
            <a:lvl5pPr marL="2540000" indent="-711200" defTabSz="1828800">
              <a:lnSpc>
                <a:spcPct val="90000"/>
              </a:lnSpc>
              <a:spcBef>
                <a:spcPts val="2000"/>
              </a:spcBef>
              <a:buSzPct val="100000"/>
              <a:buFont typeface="Arial"/>
              <a:defRPr sz="5600">
                <a:latin typeface="Aptos"/>
                <a:ea typeface="Aptos"/>
                <a:cs typeface="Aptos"/>
                <a:sym typeface="Aptos"/>
              </a:defRPr>
            </a:lvl5pPr>
          </a:lstStyle>
          <a:p>
            <a:r>
              <a:t>Body Level One</a:t>
            </a:r>
          </a:p>
          <a:p>
            <a:pPr lvl="1"/>
            <a:r>
              <a:t>Body Level Two</a:t>
            </a:r>
          </a:p>
          <a:p>
            <a:pPr lvl="2"/>
            <a:r>
              <a:t>Body Level Three</a:t>
            </a:r>
          </a:p>
          <a:p>
            <a:pPr lvl="3"/>
            <a:r>
              <a:t>Body Level Four</a:t>
            </a:r>
          </a:p>
          <a:p>
            <a:pPr lvl="4"/>
            <a:r>
              <a:t>Body Level Five</a:t>
            </a:r>
          </a:p>
        </p:txBody>
      </p:sp>
      <p:sp>
        <p:nvSpPr>
          <p:cNvPr id="163" name="Slide Number"/>
          <p:cNvSpPr txBox="1">
            <a:spLocks noGrp="1"/>
          </p:cNvSpPr>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757575"/>
                </a:solidFill>
                <a:latin typeface="Aptos"/>
                <a:ea typeface="Aptos"/>
                <a:cs typeface="Aptos"/>
                <a:sym typeface="Aptos"/>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70" name="Title Text"/>
          <p:cNvSpPr txBox="1">
            <a:spLocks noGrp="1"/>
          </p:cNvSpPr>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Aptos Display"/>
                <a:ea typeface="Aptos Display"/>
                <a:cs typeface="Aptos Display"/>
                <a:sym typeface="Aptos Display"/>
              </a:defRPr>
            </a:lvl1pPr>
          </a:lstStyle>
          <a:p>
            <a:r>
              <a:t>Title Text</a:t>
            </a:r>
          </a:p>
        </p:txBody>
      </p:sp>
      <p:sp>
        <p:nvSpPr>
          <p:cNvPr id="171" name="Slide Number"/>
          <p:cNvSpPr txBox="1">
            <a:spLocks noGrp="1"/>
          </p:cNvSpPr>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757575"/>
                </a:solidFill>
                <a:latin typeface="Aptos"/>
                <a:ea typeface="Aptos"/>
                <a:cs typeface="Aptos"/>
                <a:sym typeface="Aptos"/>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8" y="4260860"/>
            <a:ext cx="20726400" cy="2940051"/>
          </a:xfrm>
        </p:spPr>
        <p:txBody>
          <a:bodyPr/>
          <a:lstStyle/>
          <a:p>
            <a:r>
              <a:rPr lang="en-US"/>
              <a:t>Click to edit Master title style</a:t>
            </a:r>
          </a:p>
        </p:txBody>
      </p:sp>
      <p:sp>
        <p:nvSpPr>
          <p:cNvPr id="3" name="Subtitle 2"/>
          <p:cNvSpPr>
            <a:spLocks noGrp="1"/>
          </p:cNvSpPr>
          <p:nvPr>
            <p:ph type="subTitle" idx="1"/>
          </p:nvPr>
        </p:nvSpPr>
        <p:spPr>
          <a:xfrm>
            <a:off x="3657644" y="7772411"/>
            <a:ext cx="17068803" cy="3505200"/>
          </a:xfrm>
        </p:spPr>
        <p:txBody>
          <a:bodyPr/>
          <a:lstStyle>
            <a:lvl1pPr marL="0" indent="0" algn="ctr">
              <a:buNone/>
              <a:defRPr/>
            </a:lvl1pPr>
            <a:lvl2pPr marL="1082136" indent="0" algn="ctr">
              <a:buNone/>
              <a:defRPr/>
            </a:lvl2pPr>
            <a:lvl3pPr marL="2164288" indent="0" algn="ctr">
              <a:buNone/>
              <a:defRPr/>
            </a:lvl3pPr>
            <a:lvl4pPr marL="3246449" indent="0" algn="ctr">
              <a:buNone/>
              <a:defRPr/>
            </a:lvl4pPr>
            <a:lvl5pPr marL="4328590" indent="0" algn="ctr">
              <a:buNone/>
              <a:defRPr/>
            </a:lvl5pPr>
            <a:lvl6pPr marL="5410732" indent="0" algn="ctr">
              <a:buNone/>
              <a:defRPr/>
            </a:lvl6pPr>
            <a:lvl7pPr marL="6492892" indent="0" algn="ctr">
              <a:buNone/>
              <a:defRPr/>
            </a:lvl7pPr>
            <a:lvl8pPr marL="7575033" indent="0" algn="ctr">
              <a:buNone/>
              <a:defRPr/>
            </a:lvl8pPr>
            <a:lvl9pPr marL="865717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3FEDD790-EA10-4509-A2CA-D3A5E6DED27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097933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64E9DB71-DE1E-4C70-A877-A2CC987F9AD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056144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48"/>
            <a:ext cx="20726400" cy="2724149"/>
          </a:xfrm>
        </p:spPr>
        <p:txBody>
          <a:bodyPr anchor="t"/>
          <a:lstStyle>
            <a:lvl1pPr algn="l">
              <a:defRPr sz="9333" b="1" cap="all"/>
            </a:lvl1pPr>
          </a:lstStyle>
          <a:p>
            <a:r>
              <a:rPr lang="en-US"/>
              <a:t>Click to edit Master title style</a:t>
            </a:r>
          </a:p>
        </p:txBody>
      </p:sp>
      <p:sp>
        <p:nvSpPr>
          <p:cNvPr id="3" name="Text Placeholder 2"/>
          <p:cNvSpPr>
            <a:spLocks noGrp="1"/>
          </p:cNvSpPr>
          <p:nvPr>
            <p:ph type="body" idx="1"/>
          </p:nvPr>
        </p:nvSpPr>
        <p:spPr>
          <a:xfrm>
            <a:off x="1926168" y="5813470"/>
            <a:ext cx="20726400" cy="3000373"/>
          </a:xfrm>
        </p:spPr>
        <p:txBody>
          <a:bodyPr anchor="b"/>
          <a:lstStyle>
            <a:lvl1pPr marL="0" indent="0">
              <a:buNone/>
              <a:defRPr sz="4800"/>
            </a:lvl1pPr>
            <a:lvl2pPr marL="1082136" indent="0">
              <a:buNone/>
              <a:defRPr sz="4267"/>
            </a:lvl2pPr>
            <a:lvl3pPr marL="2164288" indent="0">
              <a:buNone/>
              <a:defRPr sz="3733"/>
            </a:lvl3pPr>
            <a:lvl4pPr marL="3246449" indent="0">
              <a:buNone/>
              <a:defRPr sz="3467"/>
            </a:lvl4pPr>
            <a:lvl5pPr marL="4328590" indent="0">
              <a:buNone/>
              <a:defRPr sz="3467"/>
            </a:lvl5pPr>
            <a:lvl6pPr marL="5410732" indent="0">
              <a:buNone/>
              <a:defRPr sz="3467"/>
            </a:lvl6pPr>
            <a:lvl7pPr marL="6492892" indent="0">
              <a:buNone/>
              <a:defRPr sz="3467"/>
            </a:lvl7pPr>
            <a:lvl8pPr marL="7575033" indent="0">
              <a:buNone/>
              <a:defRPr sz="3467"/>
            </a:lvl8pPr>
            <a:lvl9pPr marL="8657175" indent="0">
              <a:buNone/>
              <a:defRPr sz="3467"/>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02998B3-FD82-4F3A-BF1E-B9B8CA255BD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699152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8" y="3200463"/>
            <a:ext cx="10769600" cy="9051928"/>
          </a:xfrm>
        </p:spPr>
        <p:txBody>
          <a:bodyPr/>
          <a:lstStyle>
            <a:lvl1pPr>
              <a:defRPr sz="6667"/>
            </a:lvl1pPr>
            <a:lvl2pPr>
              <a:defRPr sz="5600"/>
            </a:lvl2pPr>
            <a:lvl3pPr>
              <a:defRPr sz="4800"/>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11" y="3200463"/>
            <a:ext cx="10769600" cy="9051928"/>
          </a:xfrm>
        </p:spPr>
        <p:txBody>
          <a:bodyPr/>
          <a:lstStyle>
            <a:lvl1pPr>
              <a:defRPr sz="6667"/>
            </a:lvl1pPr>
            <a:lvl2pPr>
              <a:defRPr sz="5600"/>
            </a:lvl2pPr>
            <a:lvl3pPr>
              <a:defRPr sz="4800"/>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6C3B1E3-A42C-4F22-8E6F-0124CFD70AFF}"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931360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47" y="3070252"/>
            <a:ext cx="10773837" cy="1279528"/>
          </a:xfrm>
        </p:spPr>
        <p:txBody>
          <a:bodyPr anchor="b"/>
          <a:lstStyle>
            <a:lvl1pPr marL="0" indent="0">
              <a:buNone/>
              <a:defRPr sz="5600" b="1"/>
            </a:lvl1pPr>
            <a:lvl2pPr marL="1082136" indent="0">
              <a:buNone/>
              <a:defRPr sz="4800" b="1"/>
            </a:lvl2pPr>
            <a:lvl3pPr marL="2164288" indent="0">
              <a:buNone/>
              <a:defRPr sz="4267" b="1"/>
            </a:lvl3pPr>
            <a:lvl4pPr marL="3246449" indent="0">
              <a:buNone/>
              <a:defRPr sz="3733" b="1"/>
            </a:lvl4pPr>
            <a:lvl5pPr marL="4328590" indent="0">
              <a:buNone/>
              <a:defRPr sz="3733" b="1"/>
            </a:lvl5pPr>
            <a:lvl6pPr marL="5410732" indent="0">
              <a:buNone/>
              <a:defRPr sz="3733" b="1"/>
            </a:lvl6pPr>
            <a:lvl7pPr marL="6492892" indent="0">
              <a:buNone/>
              <a:defRPr sz="3733" b="1"/>
            </a:lvl7pPr>
            <a:lvl8pPr marL="7575033" indent="0">
              <a:buNone/>
              <a:defRPr sz="3733" b="1"/>
            </a:lvl8pPr>
            <a:lvl9pPr marL="8657175" indent="0">
              <a:buNone/>
              <a:defRPr sz="3733" b="1"/>
            </a:lvl9pPr>
          </a:lstStyle>
          <a:p>
            <a:pPr lvl="0"/>
            <a:r>
              <a:rPr lang="en-US"/>
              <a:t>Click to edit Master text styles</a:t>
            </a:r>
          </a:p>
        </p:txBody>
      </p:sp>
      <p:sp>
        <p:nvSpPr>
          <p:cNvPr id="4" name="Content Placeholder 3"/>
          <p:cNvSpPr>
            <a:spLocks noGrp="1"/>
          </p:cNvSpPr>
          <p:nvPr>
            <p:ph sz="half" idx="2"/>
          </p:nvPr>
        </p:nvSpPr>
        <p:spPr>
          <a:xfrm>
            <a:off x="1219247" y="4349820"/>
            <a:ext cx="10773837" cy="7902579"/>
          </a:xfrm>
        </p:spPr>
        <p:txBody>
          <a:bodyPr/>
          <a:lstStyle>
            <a:lvl1pPr>
              <a:defRPr sz="5600"/>
            </a:lvl1pPr>
            <a:lvl2pPr>
              <a:defRPr sz="4800"/>
            </a:lvl2pPr>
            <a:lvl3pPr>
              <a:defRPr sz="4267"/>
            </a:lvl3pPr>
            <a:lvl4pPr>
              <a:defRPr sz="3733"/>
            </a:lvl4pPr>
            <a:lvl5pPr>
              <a:defRPr sz="3733"/>
            </a:lvl5pPr>
            <a:lvl6pPr>
              <a:defRPr sz="3733"/>
            </a:lvl6pPr>
            <a:lvl7pPr>
              <a:defRPr sz="3733"/>
            </a:lvl7pPr>
            <a:lvl8pPr>
              <a:defRPr sz="3733"/>
            </a:lvl8pPr>
            <a:lvl9pPr>
              <a:defRPr sz="37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45" y="3070252"/>
            <a:ext cx="10778067" cy="1279528"/>
          </a:xfrm>
        </p:spPr>
        <p:txBody>
          <a:bodyPr anchor="b"/>
          <a:lstStyle>
            <a:lvl1pPr marL="0" indent="0">
              <a:buNone/>
              <a:defRPr sz="5600" b="1"/>
            </a:lvl1pPr>
            <a:lvl2pPr marL="1082136" indent="0">
              <a:buNone/>
              <a:defRPr sz="4800" b="1"/>
            </a:lvl2pPr>
            <a:lvl3pPr marL="2164288" indent="0">
              <a:buNone/>
              <a:defRPr sz="4267" b="1"/>
            </a:lvl3pPr>
            <a:lvl4pPr marL="3246449" indent="0">
              <a:buNone/>
              <a:defRPr sz="3733" b="1"/>
            </a:lvl4pPr>
            <a:lvl5pPr marL="4328590" indent="0">
              <a:buNone/>
              <a:defRPr sz="3733" b="1"/>
            </a:lvl5pPr>
            <a:lvl6pPr marL="5410732" indent="0">
              <a:buNone/>
              <a:defRPr sz="3733" b="1"/>
            </a:lvl6pPr>
            <a:lvl7pPr marL="6492892" indent="0">
              <a:buNone/>
              <a:defRPr sz="3733" b="1"/>
            </a:lvl7pPr>
            <a:lvl8pPr marL="7575033" indent="0">
              <a:buNone/>
              <a:defRPr sz="3733" b="1"/>
            </a:lvl8pPr>
            <a:lvl9pPr marL="8657175" indent="0">
              <a:buNone/>
              <a:defRPr sz="3733" b="1"/>
            </a:lvl9pPr>
          </a:lstStyle>
          <a:p>
            <a:pPr lvl="0"/>
            <a:r>
              <a:rPr lang="en-US"/>
              <a:t>Click to edit Master text styles</a:t>
            </a:r>
          </a:p>
        </p:txBody>
      </p:sp>
      <p:sp>
        <p:nvSpPr>
          <p:cNvPr id="6" name="Content Placeholder 5"/>
          <p:cNvSpPr>
            <a:spLocks noGrp="1"/>
          </p:cNvSpPr>
          <p:nvPr>
            <p:ph sz="quarter" idx="4"/>
          </p:nvPr>
        </p:nvSpPr>
        <p:spPr>
          <a:xfrm>
            <a:off x="12386745" y="4349820"/>
            <a:ext cx="10778067" cy="7902579"/>
          </a:xfrm>
        </p:spPr>
        <p:txBody>
          <a:bodyPr/>
          <a:lstStyle>
            <a:lvl1pPr>
              <a:defRPr sz="5600"/>
            </a:lvl1pPr>
            <a:lvl2pPr>
              <a:defRPr sz="4800"/>
            </a:lvl2pPr>
            <a:lvl3pPr>
              <a:defRPr sz="4267"/>
            </a:lvl3pPr>
            <a:lvl4pPr>
              <a:defRPr sz="3733"/>
            </a:lvl4pPr>
            <a:lvl5pPr>
              <a:defRPr sz="3733"/>
            </a:lvl5pPr>
            <a:lvl6pPr>
              <a:defRPr sz="3733"/>
            </a:lvl6pPr>
            <a:lvl7pPr>
              <a:defRPr sz="3733"/>
            </a:lvl7pPr>
            <a:lvl8pPr>
              <a:defRPr sz="3733"/>
            </a:lvl8pPr>
            <a:lvl9pPr>
              <a:defRPr sz="37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ABC5FB4F-C5D0-4C28-B01C-0E46FA51E01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492081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8FD4722C-5785-47FB-B018-69783C008CA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0838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FC631E3C-2177-417B-99D5-CEDCF610B64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03358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52" y="546112"/>
            <a:ext cx="8022168" cy="2324101"/>
          </a:xfrm>
        </p:spPr>
        <p:txBody>
          <a:bodyPr anchor="b"/>
          <a:lstStyle>
            <a:lvl1pPr algn="l">
              <a:defRPr sz="4800" b="1"/>
            </a:lvl1pPr>
          </a:lstStyle>
          <a:p>
            <a:r>
              <a:rPr lang="en-US"/>
              <a:t>Click to edit Master title style</a:t>
            </a:r>
          </a:p>
        </p:txBody>
      </p:sp>
      <p:sp>
        <p:nvSpPr>
          <p:cNvPr id="3" name="Content Placeholder 2"/>
          <p:cNvSpPr>
            <a:spLocks noGrp="1"/>
          </p:cNvSpPr>
          <p:nvPr>
            <p:ph idx="1"/>
          </p:nvPr>
        </p:nvSpPr>
        <p:spPr>
          <a:xfrm>
            <a:off x="9533475" y="546151"/>
            <a:ext cx="13631333" cy="11706227"/>
          </a:xfrm>
        </p:spPr>
        <p:txBody>
          <a:bodyPr/>
          <a:lstStyle>
            <a:lvl1pPr>
              <a:defRPr sz="7733"/>
            </a:lvl1pPr>
            <a:lvl2pPr>
              <a:defRPr sz="6667"/>
            </a:lvl2pPr>
            <a:lvl3pPr>
              <a:defRPr sz="56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52" y="2870211"/>
            <a:ext cx="8022168" cy="9382128"/>
          </a:xfrm>
        </p:spPr>
        <p:txBody>
          <a:bodyPr/>
          <a:lstStyle>
            <a:lvl1pPr marL="0" indent="0">
              <a:buNone/>
              <a:defRPr sz="3467"/>
            </a:lvl1pPr>
            <a:lvl2pPr marL="1082136" indent="0">
              <a:buNone/>
              <a:defRPr sz="2933"/>
            </a:lvl2pPr>
            <a:lvl3pPr marL="2164288" indent="0">
              <a:buNone/>
              <a:defRPr sz="2400"/>
            </a:lvl3pPr>
            <a:lvl4pPr marL="3246449" indent="0">
              <a:buNone/>
              <a:defRPr sz="2133"/>
            </a:lvl4pPr>
            <a:lvl5pPr marL="4328590" indent="0">
              <a:buNone/>
              <a:defRPr sz="2133"/>
            </a:lvl5pPr>
            <a:lvl6pPr marL="5410732" indent="0">
              <a:buNone/>
              <a:defRPr sz="2133"/>
            </a:lvl6pPr>
            <a:lvl7pPr marL="6492892" indent="0">
              <a:buNone/>
              <a:defRPr sz="2133"/>
            </a:lvl7pPr>
            <a:lvl8pPr marL="7575033" indent="0">
              <a:buNone/>
              <a:defRPr sz="2133"/>
            </a:lvl8pPr>
            <a:lvl9pPr marL="8657175" indent="0">
              <a:buNone/>
              <a:defRPr sz="2133"/>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6606E871-D665-48B6-810B-F4843F8FF60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91877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7" y="9601239"/>
            <a:ext cx="14630400" cy="1133475"/>
          </a:xfrm>
        </p:spPr>
        <p:txBody>
          <a:bodyPr anchor="b"/>
          <a:lstStyle>
            <a:lvl1pPr algn="l">
              <a:defRPr sz="4800" b="1"/>
            </a:lvl1pPr>
          </a:lstStyle>
          <a:p>
            <a:r>
              <a:rPr lang="en-US"/>
              <a:t>Click to edit Master title style</a:t>
            </a:r>
          </a:p>
        </p:txBody>
      </p:sp>
      <p:sp>
        <p:nvSpPr>
          <p:cNvPr id="3" name="Picture Placeholder 2"/>
          <p:cNvSpPr>
            <a:spLocks noGrp="1"/>
          </p:cNvSpPr>
          <p:nvPr>
            <p:ph type="pic" idx="1"/>
          </p:nvPr>
        </p:nvSpPr>
        <p:spPr>
          <a:xfrm>
            <a:off x="4779437" y="1225555"/>
            <a:ext cx="14630400" cy="8229600"/>
          </a:xfrm>
        </p:spPr>
        <p:txBody>
          <a:bodyPr/>
          <a:lstStyle>
            <a:lvl1pPr marL="0" indent="0">
              <a:buNone/>
              <a:defRPr sz="7733"/>
            </a:lvl1pPr>
            <a:lvl2pPr marL="1082136" indent="0">
              <a:buNone/>
              <a:defRPr sz="6667"/>
            </a:lvl2pPr>
            <a:lvl3pPr marL="2164288" indent="0">
              <a:buNone/>
              <a:defRPr sz="5600"/>
            </a:lvl3pPr>
            <a:lvl4pPr marL="3246449" indent="0">
              <a:buNone/>
              <a:defRPr sz="4800"/>
            </a:lvl4pPr>
            <a:lvl5pPr marL="4328590" indent="0">
              <a:buNone/>
              <a:defRPr sz="4800"/>
            </a:lvl5pPr>
            <a:lvl6pPr marL="5410732" indent="0">
              <a:buNone/>
              <a:defRPr sz="4800"/>
            </a:lvl6pPr>
            <a:lvl7pPr marL="6492892" indent="0">
              <a:buNone/>
              <a:defRPr sz="4800"/>
            </a:lvl7pPr>
            <a:lvl8pPr marL="7575033" indent="0">
              <a:buNone/>
              <a:defRPr sz="4800"/>
            </a:lvl8pPr>
            <a:lvl9pPr marL="8657175" indent="0">
              <a:buNone/>
              <a:defRPr sz="4800"/>
            </a:lvl9pPr>
          </a:lstStyle>
          <a:p>
            <a:pPr lvl="0"/>
            <a:endParaRPr lang="en-US" noProof="0"/>
          </a:p>
        </p:txBody>
      </p:sp>
      <p:sp>
        <p:nvSpPr>
          <p:cNvPr id="4" name="Text Placeholder 3"/>
          <p:cNvSpPr>
            <a:spLocks noGrp="1"/>
          </p:cNvSpPr>
          <p:nvPr>
            <p:ph type="body" sz="half" idx="2"/>
          </p:nvPr>
        </p:nvSpPr>
        <p:spPr>
          <a:xfrm>
            <a:off x="4779437" y="10734680"/>
            <a:ext cx="14630400" cy="1609728"/>
          </a:xfrm>
        </p:spPr>
        <p:txBody>
          <a:bodyPr/>
          <a:lstStyle>
            <a:lvl1pPr marL="0" indent="0">
              <a:buNone/>
              <a:defRPr sz="3467"/>
            </a:lvl1pPr>
            <a:lvl2pPr marL="1082136" indent="0">
              <a:buNone/>
              <a:defRPr sz="2933"/>
            </a:lvl2pPr>
            <a:lvl3pPr marL="2164288" indent="0">
              <a:buNone/>
              <a:defRPr sz="2400"/>
            </a:lvl3pPr>
            <a:lvl4pPr marL="3246449" indent="0">
              <a:buNone/>
              <a:defRPr sz="2133"/>
            </a:lvl4pPr>
            <a:lvl5pPr marL="4328590" indent="0">
              <a:buNone/>
              <a:defRPr sz="2133"/>
            </a:lvl5pPr>
            <a:lvl6pPr marL="5410732" indent="0">
              <a:buNone/>
              <a:defRPr sz="2133"/>
            </a:lvl6pPr>
            <a:lvl7pPr marL="6492892" indent="0">
              <a:buNone/>
              <a:defRPr sz="2133"/>
            </a:lvl7pPr>
            <a:lvl8pPr marL="7575033" indent="0">
              <a:buNone/>
              <a:defRPr sz="2133"/>
            </a:lvl8pPr>
            <a:lvl9pPr marL="8657175" indent="0">
              <a:buNone/>
              <a:defRPr sz="2133"/>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9064FEB8-6949-40C8-BDD1-9D37EB110AC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561257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685D9524-00B6-461F-9A3D-4AEAAE5DD08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387370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3" y="549325"/>
            <a:ext cx="5486400" cy="11703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11" y="549325"/>
            <a:ext cx="16052800" cy="11703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67D300CD-0166-4CCD-9E64-408CEF015FC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5993715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rPr>
                <a:solidFill>
                  <a:srgbClr val="000000"/>
                </a:solidFill>
              </a:rPr>
              <a:pPr/>
              <a:t>‹#›</a:t>
            </a:fld>
            <a:endParaRPr>
              <a:solidFill>
                <a:srgbClr val="000000"/>
              </a:solidFill>
            </a:endParaRPr>
          </a:p>
        </p:txBody>
      </p:sp>
    </p:spTree>
    <p:extLst>
      <p:ext uri="{BB962C8B-B14F-4D97-AF65-F5344CB8AC3E}">
        <p14:creationId xmlns:p14="http://schemas.microsoft.com/office/powerpoint/2010/main" val="861948250"/>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xfrm>
            <a:off x="4387459" y="625103"/>
            <a:ext cx="15609093" cy="3036093"/>
          </a:xfrm>
          <a:prstGeom prst="rect">
            <a:avLst/>
          </a:prstGeom>
        </p:spPr>
        <p:txBody>
          <a:bodyPr lIns="71412" tIns="71412" rIns="71412" bIns="71412"/>
          <a:lstStyle>
            <a:lvl1pPr defTabSz="821141">
              <a:defRPr sz="11200">
                <a:latin typeface="+mn-lt"/>
                <a:ea typeface="+mn-ea"/>
                <a:cs typeface="+mn-cs"/>
                <a:sym typeface="Helvetica Light"/>
              </a:defRPr>
            </a:lvl1pPr>
          </a:lstStyle>
          <a:p>
            <a:r>
              <a:t>Title Text</a:t>
            </a:r>
          </a:p>
        </p:txBody>
      </p:sp>
      <p:sp>
        <p:nvSpPr>
          <p:cNvPr id="57" name="Shape 57"/>
          <p:cNvSpPr>
            <a:spLocks noGrp="1"/>
          </p:cNvSpPr>
          <p:nvPr>
            <p:ph type="body" idx="1"/>
          </p:nvPr>
        </p:nvSpPr>
        <p:spPr>
          <a:xfrm>
            <a:off x="4387459" y="3661180"/>
            <a:ext cx="15609093" cy="8840392"/>
          </a:xfrm>
          <a:prstGeom prst="rect">
            <a:avLst/>
          </a:prstGeom>
        </p:spPr>
        <p:txBody>
          <a:bodyPr lIns="71412" tIns="71412" rIns="71412" bIns="71412" anchor="ctr"/>
          <a:lstStyle>
            <a:lvl1pPr marL="617069" indent="-617069" defTabSz="821141">
              <a:spcBef>
                <a:spcPts val="5901"/>
              </a:spcBef>
              <a:buSzPct val="75000"/>
              <a:defRPr sz="5101">
                <a:latin typeface="+mn-lt"/>
                <a:ea typeface="+mn-ea"/>
                <a:cs typeface="+mn-cs"/>
                <a:sym typeface="Helvetica Light"/>
              </a:defRPr>
            </a:lvl1pPr>
            <a:lvl2pPr marL="1061365" indent="-617069" defTabSz="821141">
              <a:spcBef>
                <a:spcPts val="5901"/>
              </a:spcBef>
              <a:buSzPct val="75000"/>
              <a:buChar char="•"/>
              <a:defRPr sz="5101">
                <a:latin typeface="+mn-lt"/>
                <a:ea typeface="+mn-ea"/>
                <a:cs typeface="+mn-cs"/>
                <a:sym typeface="Helvetica Light"/>
              </a:defRPr>
            </a:lvl2pPr>
            <a:lvl3pPr marL="1505661" indent="-617069" defTabSz="821141">
              <a:spcBef>
                <a:spcPts val="5901"/>
              </a:spcBef>
              <a:buSzPct val="75000"/>
              <a:defRPr sz="5101">
                <a:latin typeface="+mn-lt"/>
                <a:ea typeface="+mn-ea"/>
                <a:cs typeface="+mn-cs"/>
                <a:sym typeface="Helvetica Light"/>
              </a:defRPr>
            </a:lvl3pPr>
            <a:lvl4pPr marL="1949955" indent="-617069" defTabSz="821141">
              <a:spcBef>
                <a:spcPts val="5901"/>
              </a:spcBef>
              <a:buSzPct val="75000"/>
              <a:buChar char="•"/>
              <a:defRPr sz="5101">
                <a:latin typeface="+mn-lt"/>
                <a:ea typeface="+mn-ea"/>
                <a:cs typeface="+mn-cs"/>
                <a:sym typeface="Helvetica Light"/>
              </a:defRPr>
            </a:lvl4pPr>
            <a:lvl5pPr marL="2394249" indent="-617069" defTabSz="821141">
              <a:spcBef>
                <a:spcPts val="5901"/>
              </a:spcBef>
              <a:buSzPct val="75000"/>
              <a:buChar char="•"/>
              <a:defRPr sz="51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xfrm>
            <a:off x="11802703" y="13010579"/>
            <a:ext cx="760755" cy="753915"/>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307948611"/>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44725"/>
            <a:ext cx="207264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5"/>
            <a:ext cx="18288000" cy="3311525"/>
          </a:xfrm>
        </p:spPr>
        <p:txBody>
          <a:bodyPr/>
          <a:lstStyle>
            <a:lvl1pPr marL="0" indent="0" algn="ctr">
              <a:buNone/>
              <a:defRPr sz="4800"/>
            </a:lvl1pPr>
            <a:lvl2pPr marL="914411" indent="0" algn="ctr">
              <a:buNone/>
              <a:defRPr sz="4000"/>
            </a:lvl2pPr>
            <a:lvl3pPr marL="1828823" indent="0" algn="ctr">
              <a:buNone/>
              <a:defRPr sz="3600"/>
            </a:lvl3pPr>
            <a:lvl4pPr marL="2743234" indent="0" algn="ctr">
              <a:buNone/>
              <a:defRPr sz="3200"/>
            </a:lvl4pPr>
            <a:lvl5pPr marL="3657646" indent="0" algn="ctr">
              <a:buNone/>
              <a:defRPr sz="3200"/>
            </a:lvl5pPr>
            <a:lvl6pPr marL="4572057" indent="0" algn="ctr">
              <a:buNone/>
              <a:defRPr sz="3200"/>
            </a:lvl6pPr>
            <a:lvl7pPr marL="5486469" indent="0" algn="ctr">
              <a:buNone/>
              <a:defRPr sz="3200"/>
            </a:lvl7pPr>
            <a:lvl8pPr marL="6400880" indent="0" algn="ctr">
              <a:buNone/>
              <a:defRPr sz="3200"/>
            </a:lvl8pPr>
            <a:lvl9pPr marL="7315291"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4160889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488905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1" y="3419481"/>
            <a:ext cx="21031200" cy="5705475"/>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701" y="9178931"/>
            <a:ext cx="21031200" cy="3000373"/>
          </a:xfrm>
        </p:spPr>
        <p:txBody>
          <a:bodyPr/>
          <a:lstStyle>
            <a:lvl1pPr marL="0" indent="0">
              <a:buNone/>
              <a:defRPr sz="4800">
                <a:solidFill>
                  <a:schemeClr val="tx1"/>
                </a:solidFill>
              </a:defRPr>
            </a:lvl1pPr>
            <a:lvl2pPr marL="914411" indent="0">
              <a:buNone/>
              <a:defRPr sz="4000">
                <a:solidFill>
                  <a:schemeClr val="tx1">
                    <a:tint val="75000"/>
                  </a:schemeClr>
                </a:solidFill>
              </a:defRPr>
            </a:lvl2pPr>
            <a:lvl3pPr marL="1828823" indent="0">
              <a:buNone/>
              <a:defRPr sz="3600">
                <a:solidFill>
                  <a:schemeClr val="tx1">
                    <a:tint val="75000"/>
                  </a:schemeClr>
                </a:solidFill>
              </a:defRPr>
            </a:lvl3pPr>
            <a:lvl4pPr marL="2743234" indent="0">
              <a:buNone/>
              <a:defRPr sz="3200">
                <a:solidFill>
                  <a:schemeClr val="tx1">
                    <a:tint val="75000"/>
                  </a:schemeClr>
                </a:solidFill>
              </a:defRPr>
            </a:lvl4pPr>
            <a:lvl5pPr marL="3657646" indent="0">
              <a:buNone/>
              <a:defRPr sz="3200">
                <a:solidFill>
                  <a:schemeClr val="tx1">
                    <a:tint val="75000"/>
                  </a:schemeClr>
                </a:solidFill>
              </a:defRPr>
            </a:lvl5pPr>
            <a:lvl6pPr marL="4572057" indent="0">
              <a:buNone/>
              <a:defRPr sz="3200">
                <a:solidFill>
                  <a:schemeClr val="tx1">
                    <a:tint val="75000"/>
                  </a:schemeClr>
                </a:solidFill>
              </a:defRPr>
            </a:lvl6pPr>
            <a:lvl7pPr marL="5486469" indent="0">
              <a:buNone/>
              <a:defRPr sz="3200">
                <a:solidFill>
                  <a:schemeClr val="tx1">
                    <a:tint val="75000"/>
                  </a:schemeClr>
                </a:solidFill>
              </a:defRPr>
            </a:lvl7pPr>
            <a:lvl8pPr marL="6400880" indent="0">
              <a:buNone/>
              <a:defRPr sz="3200">
                <a:solidFill>
                  <a:schemeClr val="tx1">
                    <a:tint val="75000"/>
                  </a:schemeClr>
                </a:solidFill>
              </a:defRPr>
            </a:lvl8pPr>
            <a:lvl9pPr marL="7315291" indent="0">
              <a:buNone/>
              <a:defRPr sz="3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3A2CEE-8553-4EF5-8C07-9C65C7BAD42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25036293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76400" y="3651251"/>
            <a:ext cx="10363200" cy="87026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0" y="3651251"/>
            <a:ext cx="10363200" cy="87026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3A2CEE-8553-4EF5-8C07-9C65C7BAD42E}"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4867136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4"/>
            <a:ext cx="21031200" cy="265112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79579" y="3362325"/>
            <a:ext cx="10315573" cy="1647824"/>
          </a:xfrm>
        </p:spPr>
        <p:txBody>
          <a:bodyPr anchor="b"/>
          <a:lstStyle>
            <a:lvl1pPr marL="0" indent="0">
              <a:buNone/>
              <a:defRPr sz="4800" b="1"/>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Edit Master text styles</a:t>
            </a:r>
          </a:p>
        </p:txBody>
      </p:sp>
      <p:sp>
        <p:nvSpPr>
          <p:cNvPr id="4" name="Content Placeholder 3"/>
          <p:cNvSpPr>
            <a:spLocks noGrp="1"/>
          </p:cNvSpPr>
          <p:nvPr>
            <p:ph sz="half" idx="2"/>
          </p:nvPr>
        </p:nvSpPr>
        <p:spPr>
          <a:xfrm>
            <a:off x="1679579" y="5010151"/>
            <a:ext cx="10315573"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4" y="3362325"/>
            <a:ext cx="10366376" cy="1647824"/>
          </a:xfrm>
        </p:spPr>
        <p:txBody>
          <a:bodyPr anchor="b"/>
          <a:lstStyle>
            <a:lvl1pPr marL="0" indent="0">
              <a:buNone/>
              <a:defRPr sz="4800" b="1"/>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Edit Master text styles</a:t>
            </a:r>
          </a:p>
        </p:txBody>
      </p:sp>
      <p:sp>
        <p:nvSpPr>
          <p:cNvPr id="6" name="Content Placeholder 5"/>
          <p:cNvSpPr>
            <a:spLocks noGrp="1"/>
          </p:cNvSpPr>
          <p:nvPr>
            <p:ph sz="quarter" idx="4"/>
          </p:nvPr>
        </p:nvSpPr>
        <p:spPr>
          <a:xfrm>
            <a:off x="12344404" y="5010151"/>
            <a:ext cx="10366376"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3A2CEE-8553-4EF5-8C07-9C65C7BAD42E}"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1386489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3A2CEE-8553-4EF5-8C07-9C65C7BAD42E}"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6316173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3A2CEE-8553-4EF5-8C07-9C65C7BAD42E}"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26989878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10366376" y="1974855"/>
            <a:ext cx="12344400" cy="9747251"/>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9576" y="4114801"/>
            <a:ext cx="7864475" cy="7623176"/>
          </a:xfrm>
        </p:spPr>
        <p:txBody>
          <a:bodyPr/>
          <a:lstStyle>
            <a:lvl1pPr marL="0" indent="0">
              <a:buNone/>
              <a:defRPr sz="3200"/>
            </a:lvl1pPr>
            <a:lvl2pPr marL="914411" indent="0">
              <a:buNone/>
              <a:defRPr sz="2800"/>
            </a:lvl2pPr>
            <a:lvl3pPr marL="1828823" indent="0">
              <a:buNone/>
              <a:defRPr sz="2400"/>
            </a:lvl3pPr>
            <a:lvl4pPr marL="2743234" indent="0">
              <a:buNone/>
              <a:defRPr sz="2000"/>
            </a:lvl4pPr>
            <a:lvl5pPr marL="3657646" indent="0">
              <a:buNone/>
              <a:defRPr sz="2000"/>
            </a:lvl5pPr>
            <a:lvl6pPr marL="4572057" indent="0">
              <a:buNone/>
              <a:defRPr sz="2000"/>
            </a:lvl6pPr>
            <a:lvl7pPr marL="5486469" indent="0">
              <a:buNone/>
              <a:defRPr sz="2000"/>
            </a:lvl7pPr>
            <a:lvl8pPr marL="6400880" indent="0">
              <a:buNone/>
              <a:defRPr sz="2000"/>
            </a:lvl8pPr>
            <a:lvl9pPr marL="7315291"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963A2CEE-8553-4EF5-8C07-9C65C7BAD42E}"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8676541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366376" y="1974855"/>
            <a:ext cx="12344400" cy="9747251"/>
          </a:xfrm>
        </p:spPr>
        <p:txBody>
          <a:bodyPr anchor="t"/>
          <a:lstStyle>
            <a:lvl1pPr marL="0" indent="0">
              <a:buNone/>
              <a:defRPr sz="6400"/>
            </a:lvl1pPr>
            <a:lvl2pPr marL="914411" indent="0">
              <a:buNone/>
              <a:defRPr sz="5600"/>
            </a:lvl2pPr>
            <a:lvl3pPr marL="1828823" indent="0">
              <a:buNone/>
              <a:defRPr sz="4800"/>
            </a:lvl3pPr>
            <a:lvl4pPr marL="2743234" indent="0">
              <a:buNone/>
              <a:defRPr sz="4000"/>
            </a:lvl4pPr>
            <a:lvl5pPr marL="3657646" indent="0">
              <a:buNone/>
              <a:defRPr sz="4000"/>
            </a:lvl5pPr>
            <a:lvl6pPr marL="4572057" indent="0">
              <a:buNone/>
              <a:defRPr sz="4000"/>
            </a:lvl6pPr>
            <a:lvl7pPr marL="5486469" indent="0">
              <a:buNone/>
              <a:defRPr sz="4000"/>
            </a:lvl7pPr>
            <a:lvl8pPr marL="6400880" indent="0">
              <a:buNone/>
              <a:defRPr sz="4000"/>
            </a:lvl8pPr>
            <a:lvl9pPr marL="7315291"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679576" y="4114801"/>
            <a:ext cx="7864475" cy="7623176"/>
          </a:xfrm>
        </p:spPr>
        <p:txBody>
          <a:bodyPr/>
          <a:lstStyle>
            <a:lvl1pPr marL="0" indent="0">
              <a:buNone/>
              <a:defRPr sz="3200"/>
            </a:lvl1pPr>
            <a:lvl2pPr marL="914411" indent="0">
              <a:buNone/>
              <a:defRPr sz="2800"/>
            </a:lvl2pPr>
            <a:lvl3pPr marL="1828823" indent="0">
              <a:buNone/>
              <a:defRPr sz="2400"/>
            </a:lvl3pPr>
            <a:lvl4pPr marL="2743234" indent="0">
              <a:buNone/>
              <a:defRPr sz="2000"/>
            </a:lvl4pPr>
            <a:lvl5pPr marL="3657646" indent="0">
              <a:buNone/>
              <a:defRPr sz="2000"/>
            </a:lvl5pPr>
            <a:lvl6pPr marL="4572057" indent="0">
              <a:buNone/>
              <a:defRPr sz="2000"/>
            </a:lvl6pPr>
            <a:lvl7pPr marL="5486469" indent="0">
              <a:buNone/>
              <a:defRPr sz="2000"/>
            </a:lvl7pPr>
            <a:lvl8pPr marL="6400880" indent="0">
              <a:buNone/>
              <a:defRPr sz="2000"/>
            </a:lvl8pPr>
            <a:lvl9pPr marL="7315291"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963A2CEE-8553-4EF5-8C07-9C65C7BAD42E}"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8751856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1501278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4" y="730252"/>
            <a:ext cx="5257800" cy="116236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6404" y="730252"/>
            <a:ext cx="15468600" cy="116236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28687404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View of beach and sea from a grassy sand dune"/>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7019367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87566582"/>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43174972"/>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24774647"/>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67930075"/>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05974971"/>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5" name="Title Text"/>
          <p:cNvSpPr txBox="1">
            <a:spLocks noGrp="1"/>
          </p:cNvSpPr>
          <p:nvPr>
            <p:ph type="title"/>
          </p:nvPr>
        </p:nvSpPr>
        <p:spPr>
          <a:prstGeom prst="rect">
            <a:avLst/>
          </a:prstGeom>
        </p:spPr>
        <p:txBody>
          <a:bodyPr/>
          <a:lstStyle/>
          <a:p>
            <a:r>
              <a:t>Title Text</a:t>
            </a:r>
          </a:p>
        </p:txBody>
      </p:sp>
      <p:sp>
        <p:nvSpPr>
          <p:cNvPr id="76"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41732185"/>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4" name="Title Text"/>
          <p:cNvSpPr txBox="1">
            <a:spLocks noGrp="1"/>
          </p:cNvSpPr>
          <p:nvPr>
            <p:ph type="title"/>
          </p:nvPr>
        </p:nvSpPr>
        <p:spPr>
          <a:prstGeom prst="rect">
            <a:avLst/>
          </a:prstGeom>
        </p:spPr>
        <p:txBody>
          <a:bodyPr/>
          <a:lstStyle/>
          <a:p>
            <a:r>
              <a:t>Title Text</a:t>
            </a:r>
          </a:p>
        </p:txBody>
      </p:sp>
      <p:sp>
        <p:nvSpPr>
          <p:cNvPr id="85"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62868582"/>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93"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93158721"/>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01" name="Sandy path between two hills leading to the ocean"/>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102" name="Heron flying low over a beach with a short fence in the foreground"/>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103" name="View of beach and sea from a grassy sand du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88958028"/>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1"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112"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4928241"/>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0" name="View of beach and sea from a grassy sand du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67267185"/>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2070512"/>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43" name="Title Text"/>
          <p:cNvSpPr txBox="1">
            <a:spLocks noGrp="1"/>
          </p:cNvSpPr>
          <p:nvPr>
            <p:ph type="title"/>
          </p:nvPr>
        </p:nvSpPr>
        <p:spPr>
          <a:xfrm>
            <a:off x="1220438" y="549176"/>
            <a:ext cx="21943219" cy="2286001"/>
          </a:xfrm>
          <a:prstGeom prst="rect">
            <a:avLst/>
          </a:prstGeom>
        </p:spPr>
        <p:txBody>
          <a:bodyPr lIns="40579" tIns="40579" rIns="40579" bIns="40579"/>
          <a:lstStyle>
            <a:lvl1pPr defTabSz="914400">
              <a:defRPr sz="10100">
                <a:latin typeface="Arial"/>
                <a:ea typeface="Arial"/>
                <a:cs typeface="Arial"/>
                <a:sym typeface="Arial"/>
              </a:defRPr>
            </a:lvl1pPr>
          </a:lstStyle>
          <a:p>
            <a:r>
              <a:t>Title Text</a:t>
            </a:r>
          </a:p>
        </p:txBody>
      </p:sp>
      <p:sp>
        <p:nvSpPr>
          <p:cNvPr id="144" name="Body Level One…"/>
          <p:cNvSpPr txBox="1">
            <a:spLocks noGrp="1"/>
          </p:cNvSpPr>
          <p:nvPr>
            <p:ph type="body" idx="1"/>
          </p:nvPr>
        </p:nvSpPr>
        <p:spPr>
          <a:xfrm>
            <a:off x="1220438" y="3201340"/>
            <a:ext cx="21943219" cy="9050237"/>
          </a:xfrm>
          <a:prstGeom prst="rect">
            <a:avLst/>
          </a:prstGeom>
        </p:spPr>
        <p:txBody>
          <a:bodyPr lIns="40579" tIns="40579" rIns="40579" bIns="40579" anchor="t"/>
          <a:lstStyle>
            <a:lvl1pPr marL="806333" indent="-806333" defTabSz="914400">
              <a:spcBef>
                <a:spcPts val="1800"/>
              </a:spcBef>
              <a:buSzPct val="100000"/>
              <a:defRPr sz="7700">
                <a:latin typeface="Arial"/>
                <a:ea typeface="Arial"/>
                <a:cs typeface="Arial"/>
                <a:sym typeface="Arial"/>
              </a:defRPr>
            </a:lvl1pPr>
            <a:lvl2pPr marL="1864247" indent="-780335" defTabSz="914400">
              <a:spcBef>
                <a:spcPts val="1800"/>
              </a:spcBef>
              <a:buSzPct val="100000"/>
              <a:buChar char="–"/>
              <a:defRPr sz="7700">
                <a:latin typeface="Arial"/>
                <a:ea typeface="Arial"/>
                <a:cs typeface="Arial"/>
                <a:sym typeface="Arial"/>
              </a:defRPr>
            </a:lvl2pPr>
            <a:lvl3pPr marL="2899473" indent="-734281" defTabSz="914400">
              <a:spcBef>
                <a:spcPts val="1800"/>
              </a:spcBef>
              <a:buSzPct val="100000"/>
              <a:defRPr sz="7700">
                <a:latin typeface="Arial"/>
                <a:ea typeface="Arial"/>
                <a:cs typeface="Arial"/>
                <a:sym typeface="Arial"/>
              </a:defRPr>
            </a:lvl3pPr>
            <a:lvl4pPr marL="4105773" indent="-856661" defTabSz="914400">
              <a:spcBef>
                <a:spcPts val="1800"/>
              </a:spcBef>
              <a:buSzPct val="100000"/>
              <a:buChar char="–"/>
              <a:defRPr sz="7700">
                <a:latin typeface="Arial"/>
                <a:ea typeface="Arial"/>
                <a:cs typeface="Arial"/>
                <a:sym typeface="Arial"/>
              </a:defRPr>
            </a:lvl4pPr>
            <a:lvl5pPr marL="5187049" indent="-856662" defTabSz="914400">
              <a:spcBef>
                <a:spcPts val="1800"/>
              </a:spcBef>
              <a:buSzPct val="100000"/>
              <a:buChar char="»"/>
              <a:defRPr sz="77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5" name="Slide Number"/>
          <p:cNvSpPr txBox="1">
            <a:spLocks noGrp="1"/>
          </p:cNvSpPr>
          <p:nvPr>
            <p:ph type="sldNum" sz="quarter" idx="2"/>
          </p:nvPr>
        </p:nvSpPr>
        <p:spPr>
          <a:xfrm>
            <a:off x="22589465" y="12490399"/>
            <a:ext cx="574154" cy="562335"/>
          </a:xfrm>
          <a:prstGeom prst="rect">
            <a:avLst/>
          </a:prstGeom>
        </p:spPr>
        <p:txBody>
          <a:bodyPr lIns="40579" tIns="40579" rIns="40579" bIns="40579"/>
          <a:lstStyle>
            <a:lvl1pPr algn="r" defTabSz="2438337">
              <a:defRPr sz="3400" b="1">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2898092472"/>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tutorial basic">
    <p:spTree>
      <p:nvGrpSpPr>
        <p:cNvPr id="1" name=""/>
        <p:cNvGrpSpPr/>
        <p:nvPr/>
      </p:nvGrpSpPr>
      <p:grpSpPr>
        <a:xfrm>
          <a:off x="0" y="0"/>
          <a:ext cx="0" cy="0"/>
          <a:chOff x="0" y="0"/>
          <a:chExt cx="0" cy="0"/>
        </a:xfrm>
      </p:grpSpPr>
      <p:sp>
        <p:nvSpPr>
          <p:cNvPr id="152" name="Google Shape;791;p99"/>
          <p:cNvSpPr txBox="1">
            <a:spLocks noGrp="1"/>
          </p:cNvSpPr>
          <p:nvPr>
            <p:ph type="body" sz="quarter" idx="21"/>
          </p:nvPr>
        </p:nvSpPr>
        <p:spPr>
          <a:xfrm>
            <a:off x="664464" y="126758"/>
            <a:ext cx="19714400" cy="1459087"/>
          </a:xfrm>
          <a:prstGeom prst="rect">
            <a:avLst/>
          </a:prstGeom>
        </p:spPr>
        <p:txBody>
          <a:bodyPr lIns="0" tIns="0" rIns="0" bIns="0" anchor="b">
            <a:noAutofit/>
          </a:bodyPr>
          <a:lstStyle>
            <a:lvl1pPr marL="0" indent="0" defTabSz="1219200">
              <a:spcBef>
                <a:spcPts val="0"/>
              </a:spcBef>
              <a:buSzTx/>
              <a:buNone/>
              <a:defRPr sz="7400">
                <a:solidFill>
                  <a:srgbClr val="1C2B33"/>
                </a:solidFill>
                <a:latin typeface="Helvetica"/>
                <a:ea typeface="Helvetica"/>
                <a:cs typeface="Helvetica"/>
                <a:sym typeface="Helvetica"/>
              </a:defRPr>
            </a:lvl1pPr>
          </a:lstStyle>
          <a:p>
            <a:r>
              <a:t>Slide title</a:t>
            </a:r>
          </a:p>
        </p:txBody>
      </p:sp>
      <p:sp>
        <p:nvSpPr>
          <p:cNvPr id="153" name="Google Shape;792;p99"/>
          <p:cNvSpPr txBox="1">
            <a:spLocks noGrp="1"/>
          </p:cNvSpPr>
          <p:nvPr>
            <p:ph type="body" idx="22"/>
          </p:nvPr>
        </p:nvSpPr>
        <p:spPr>
          <a:xfrm>
            <a:off x="665968" y="2149226"/>
            <a:ext cx="23052063" cy="10893916"/>
          </a:xfrm>
          <a:prstGeom prst="rect">
            <a:avLst/>
          </a:prstGeom>
        </p:spPr>
        <p:txBody>
          <a:bodyPr lIns="0" tIns="0" rIns="0" bIns="0" anchor="t">
            <a:noAutofit/>
          </a:bodyPr>
          <a:lstStyle/>
          <a:p>
            <a:pPr marL="0" indent="0" defTabSz="1219200">
              <a:lnSpc>
                <a:spcPct val="120000"/>
              </a:lnSpc>
              <a:spcBef>
                <a:spcPts val="1200"/>
              </a:spcBef>
              <a:buClr>
                <a:srgbClr val="1C2B33"/>
              </a:buClr>
              <a:buSzTx/>
              <a:buFont typeface="Helvetica"/>
              <a:buNone/>
              <a:defRPr sz="4000">
                <a:solidFill>
                  <a:srgbClr val="1C2B33"/>
                </a:solidFill>
                <a:latin typeface="Helvetica"/>
                <a:ea typeface="Helvetica"/>
                <a:cs typeface="Helvetica"/>
                <a:sym typeface="Helvetica"/>
              </a:defRPr>
            </a:pPr>
            <a:r>
              <a:t>Here is an idea, and here are details:</a:t>
            </a:r>
          </a:p>
          <a:p>
            <a:pPr marL="714374" lvl="1" indent="-523874" defTabSz="1219200">
              <a:lnSpc>
                <a:spcPct val="120000"/>
              </a:lnSpc>
              <a:spcBef>
                <a:spcPts val="1200"/>
              </a:spcBef>
              <a:buClr>
                <a:srgbClr val="1C2B33"/>
              </a:buClr>
              <a:buSzPts val="4000"/>
              <a:buFont typeface="Helvetica"/>
              <a:defRPr sz="4000">
                <a:solidFill>
                  <a:srgbClr val="1C2B33"/>
                </a:solidFill>
                <a:latin typeface="Helvetica"/>
                <a:ea typeface="Helvetica"/>
                <a:cs typeface="Helvetica"/>
                <a:sym typeface="Helvetica"/>
              </a:defRPr>
            </a:pPr>
            <a:r>
              <a:t>This is bullet number 1</a:t>
            </a:r>
          </a:p>
          <a:p>
            <a:pPr marL="714374" lvl="1" indent="-523874" defTabSz="1219200">
              <a:lnSpc>
                <a:spcPct val="120000"/>
              </a:lnSpc>
              <a:spcBef>
                <a:spcPts val="1200"/>
              </a:spcBef>
              <a:buClr>
                <a:srgbClr val="1C2B33"/>
              </a:buClr>
              <a:buSzPts val="4000"/>
              <a:buFont typeface="Helvetica"/>
              <a:defRPr sz="4000">
                <a:solidFill>
                  <a:srgbClr val="1C2B33"/>
                </a:solidFill>
                <a:latin typeface="Helvetica"/>
                <a:ea typeface="Helvetica"/>
                <a:cs typeface="Helvetica"/>
                <a:sym typeface="Helvetica"/>
              </a:defRPr>
            </a:pPr>
            <a:r>
              <a:t>This is bullet number 2</a:t>
            </a:r>
          </a:p>
        </p:txBody>
      </p:sp>
      <p:sp>
        <p:nvSpPr>
          <p:cNvPr id="154" name="Slide Number"/>
          <p:cNvSpPr txBox="1">
            <a:spLocks noGrp="1"/>
          </p:cNvSpPr>
          <p:nvPr>
            <p:ph type="sldNum" sz="quarter" idx="2"/>
          </p:nvPr>
        </p:nvSpPr>
        <p:spPr>
          <a:xfrm>
            <a:off x="17475200" y="12344399"/>
            <a:ext cx="5689600" cy="736601"/>
          </a:xfrm>
          <a:prstGeom prst="rect">
            <a:avLst/>
          </a:prstGeom>
        </p:spPr>
        <p:txBody>
          <a:bodyPr lIns="60959" tIns="60959" rIns="60959" bIns="60959" anchor="ctr"/>
          <a:lstStyle>
            <a:lvl1pPr algn="l" defTabSz="1219200">
              <a:spcBef>
                <a:spcPts val="1300"/>
              </a:spcBef>
              <a:defRPr sz="1400">
                <a:solidFill>
                  <a:srgbClr val="1C2B33"/>
                </a:solidFill>
                <a:latin typeface="Helvetica"/>
                <a:ea typeface="Helvetica"/>
                <a:cs typeface="Helvetica"/>
                <a:sym typeface="Helvetica"/>
              </a:defRPr>
            </a:lvl1pPr>
          </a:lstStyle>
          <a:p>
            <a:fld id="{86CB4B4D-7CA3-9044-876B-883B54F8677D}" type="slidenum">
              <a:t>‹#›</a:t>
            </a:fld>
            <a:endParaRPr/>
          </a:p>
        </p:txBody>
      </p:sp>
    </p:spTree>
    <p:extLst>
      <p:ext uri="{BB962C8B-B14F-4D97-AF65-F5344CB8AC3E}">
        <p14:creationId xmlns:p14="http://schemas.microsoft.com/office/powerpoint/2010/main" val="729216944"/>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61" name="Title Text"/>
          <p:cNvSpPr txBox="1">
            <a:spLocks noGrp="1"/>
          </p:cNvSpPr>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Aptos Display"/>
                <a:ea typeface="Aptos Display"/>
                <a:cs typeface="Aptos Display"/>
                <a:sym typeface="Aptos Display"/>
              </a:defRPr>
            </a:lvl1pPr>
          </a:lstStyle>
          <a:p>
            <a:r>
              <a:t>Title Text</a:t>
            </a:r>
          </a:p>
        </p:txBody>
      </p:sp>
      <p:sp>
        <p:nvSpPr>
          <p:cNvPr id="162" name="Body Level One…"/>
          <p:cNvSpPr txBox="1">
            <a:spLocks noGrp="1"/>
          </p:cNvSpPr>
          <p:nvPr>
            <p:ph type="body" idx="1"/>
          </p:nvPr>
        </p:nvSpPr>
        <p:spPr>
          <a:xfrm>
            <a:off x="1676400" y="3651250"/>
            <a:ext cx="21031200" cy="8702676"/>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Aptos"/>
                <a:ea typeface="Aptos"/>
                <a:cs typeface="Aptos"/>
                <a:sym typeface="Aptos"/>
              </a:defRPr>
            </a:lvl1pPr>
            <a:lvl2pPr marL="990600" indent="-533400" defTabSz="1828800">
              <a:lnSpc>
                <a:spcPct val="90000"/>
              </a:lnSpc>
              <a:spcBef>
                <a:spcPts val="2000"/>
              </a:spcBef>
              <a:buSzPct val="100000"/>
              <a:buFont typeface="Arial"/>
              <a:defRPr sz="5600">
                <a:latin typeface="Aptos"/>
                <a:ea typeface="Aptos"/>
                <a:cs typeface="Aptos"/>
                <a:sym typeface="Aptos"/>
              </a:defRPr>
            </a:lvl2pPr>
            <a:lvl3pPr marL="1554479" indent="-640079" defTabSz="1828800">
              <a:lnSpc>
                <a:spcPct val="90000"/>
              </a:lnSpc>
              <a:spcBef>
                <a:spcPts val="2000"/>
              </a:spcBef>
              <a:buSzPct val="100000"/>
              <a:buFont typeface="Arial"/>
              <a:defRPr sz="5600">
                <a:latin typeface="Aptos"/>
                <a:ea typeface="Aptos"/>
                <a:cs typeface="Aptos"/>
                <a:sym typeface="Aptos"/>
              </a:defRPr>
            </a:lvl3pPr>
            <a:lvl4pPr marL="2082800" indent="-711200" defTabSz="1828800">
              <a:lnSpc>
                <a:spcPct val="90000"/>
              </a:lnSpc>
              <a:spcBef>
                <a:spcPts val="2000"/>
              </a:spcBef>
              <a:buSzPct val="100000"/>
              <a:buFont typeface="Arial"/>
              <a:defRPr sz="5600">
                <a:latin typeface="Aptos"/>
                <a:ea typeface="Aptos"/>
                <a:cs typeface="Aptos"/>
                <a:sym typeface="Aptos"/>
              </a:defRPr>
            </a:lvl4pPr>
            <a:lvl5pPr marL="2540000" indent="-711200" defTabSz="1828800">
              <a:lnSpc>
                <a:spcPct val="90000"/>
              </a:lnSpc>
              <a:spcBef>
                <a:spcPts val="2000"/>
              </a:spcBef>
              <a:buSzPct val="100000"/>
              <a:buFont typeface="Arial"/>
              <a:defRPr sz="5600">
                <a:latin typeface="Aptos"/>
                <a:ea typeface="Aptos"/>
                <a:cs typeface="Aptos"/>
                <a:sym typeface="Aptos"/>
              </a:defRPr>
            </a:lvl5pPr>
          </a:lstStyle>
          <a:p>
            <a:r>
              <a:t>Body Level One</a:t>
            </a:r>
          </a:p>
          <a:p>
            <a:pPr lvl="1"/>
            <a:r>
              <a:t>Body Level Two</a:t>
            </a:r>
          </a:p>
          <a:p>
            <a:pPr lvl="2"/>
            <a:r>
              <a:t>Body Level Three</a:t>
            </a:r>
          </a:p>
          <a:p>
            <a:pPr lvl="3"/>
            <a:r>
              <a:t>Body Level Four</a:t>
            </a:r>
          </a:p>
          <a:p>
            <a:pPr lvl="4"/>
            <a:r>
              <a:t>Body Level Five</a:t>
            </a:r>
          </a:p>
        </p:txBody>
      </p:sp>
      <p:sp>
        <p:nvSpPr>
          <p:cNvPr id="163" name="Slide Number"/>
          <p:cNvSpPr txBox="1">
            <a:spLocks noGrp="1"/>
          </p:cNvSpPr>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757575"/>
                </a:solidFill>
                <a:latin typeface="Aptos"/>
                <a:ea typeface="Aptos"/>
                <a:cs typeface="Aptos"/>
                <a:sym typeface="Aptos"/>
              </a:defRPr>
            </a:lvl1pPr>
          </a:lstStyle>
          <a:p>
            <a:fld id="{86CB4B4D-7CA3-9044-876B-883B54F8677D}" type="slidenum">
              <a:t>‹#›</a:t>
            </a:fld>
            <a:endParaRPr/>
          </a:p>
        </p:txBody>
      </p:sp>
    </p:spTree>
    <p:extLst>
      <p:ext uri="{BB962C8B-B14F-4D97-AF65-F5344CB8AC3E}">
        <p14:creationId xmlns:p14="http://schemas.microsoft.com/office/powerpoint/2010/main" val="1999452601"/>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70" name="Title Text"/>
          <p:cNvSpPr txBox="1">
            <a:spLocks noGrp="1"/>
          </p:cNvSpPr>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Aptos Display"/>
                <a:ea typeface="Aptos Display"/>
                <a:cs typeface="Aptos Display"/>
                <a:sym typeface="Aptos Display"/>
              </a:defRPr>
            </a:lvl1pPr>
          </a:lstStyle>
          <a:p>
            <a:r>
              <a:t>Title Text</a:t>
            </a:r>
          </a:p>
        </p:txBody>
      </p:sp>
      <p:sp>
        <p:nvSpPr>
          <p:cNvPr id="171" name="Slide Number"/>
          <p:cNvSpPr txBox="1">
            <a:spLocks noGrp="1"/>
          </p:cNvSpPr>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757575"/>
                </a:solidFill>
                <a:latin typeface="Aptos"/>
                <a:ea typeface="Aptos"/>
                <a:cs typeface="Aptos"/>
                <a:sym typeface="Aptos"/>
              </a:defRPr>
            </a:lvl1pPr>
          </a:lstStyle>
          <a:p>
            <a:fld id="{86CB4B4D-7CA3-9044-876B-883B54F8677D}" type="slidenum">
              <a:t>‹#›</a:t>
            </a:fld>
            <a:endParaRPr/>
          </a:p>
        </p:txBody>
      </p:sp>
    </p:spTree>
    <p:extLst>
      <p:ext uri="{BB962C8B-B14F-4D97-AF65-F5344CB8AC3E}">
        <p14:creationId xmlns:p14="http://schemas.microsoft.com/office/powerpoint/2010/main" val="1127075388"/>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3"/>
            <a:ext cx="20726400" cy="2940050"/>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lvl1pPr>
            <a:lvl2pPr marL="914354" indent="0" algn="ctr">
              <a:buNone/>
              <a:defRPr/>
            </a:lvl2pPr>
            <a:lvl3pPr marL="1828708" indent="0" algn="ctr">
              <a:buNone/>
              <a:defRPr/>
            </a:lvl3pPr>
            <a:lvl4pPr marL="2743064" indent="0" algn="ctr">
              <a:buNone/>
              <a:defRPr/>
            </a:lvl4pPr>
            <a:lvl5pPr marL="3657418" indent="0" algn="ctr">
              <a:buNone/>
              <a:defRPr/>
            </a:lvl5pPr>
            <a:lvl6pPr marL="4571772" indent="0" algn="ctr">
              <a:buNone/>
              <a:defRPr/>
            </a:lvl6pPr>
            <a:lvl7pPr marL="5486126" indent="0" algn="ctr">
              <a:buNone/>
              <a:defRPr/>
            </a:lvl7pPr>
            <a:lvl8pPr marL="6400480" indent="0" algn="ctr">
              <a:buNone/>
              <a:defRPr/>
            </a:lvl8pPr>
            <a:lvl9pPr marL="7314834"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17C8026C-3792-F755-CDBF-1908F9D010A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E51E90-C2F6-6217-16F2-391D4B01FE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9B439E7-3656-F092-5A3D-D1A2B8CBFE09}"/>
              </a:ext>
            </a:extLst>
          </p:cNvPr>
          <p:cNvSpPr>
            <a:spLocks noGrp="1" noChangeArrowheads="1"/>
          </p:cNvSpPr>
          <p:nvPr>
            <p:ph type="sldNum" sz="quarter" idx="12"/>
          </p:nvPr>
        </p:nvSpPr>
        <p:spPr>
          <a:ln/>
        </p:spPr>
        <p:txBody>
          <a:bodyPr/>
          <a:lstStyle>
            <a:lvl1pPr>
              <a:defRPr/>
            </a:lvl1pPr>
          </a:lstStyle>
          <a:p>
            <a:pPr>
              <a:defRPr/>
            </a:pPr>
            <a:fld id="{AEC4E0D0-0D52-4EEF-BC5D-3106EFAA045D}" type="slidenum">
              <a:rPr lang="en-US" altLang="en-US"/>
              <a:pPr>
                <a:defRPr/>
              </a:pPr>
              <a:t>‹#›</a:t>
            </a:fld>
            <a:endParaRPr lang="en-US" altLang="en-US"/>
          </a:p>
        </p:txBody>
      </p:sp>
    </p:spTree>
    <p:extLst>
      <p:ext uri="{BB962C8B-B14F-4D97-AF65-F5344CB8AC3E}">
        <p14:creationId xmlns:p14="http://schemas.microsoft.com/office/powerpoint/2010/main" val="29565569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AA19A1B-DFCC-9623-7480-25234B2EF04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8CE8E03-4CB3-F948-5A9E-79503AF425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E68A3F0-8ED3-AAF6-4968-F8C19E27D9CA}"/>
              </a:ext>
            </a:extLst>
          </p:cNvPr>
          <p:cNvSpPr>
            <a:spLocks noGrp="1" noChangeArrowheads="1"/>
          </p:cNvSpPr>
          <p:nvPr>
            <p:ph type="sldNum" sz="quarter" idx="12"/>
          </p:nvPr>
        </p:nvSpPr>
        <p:spPr>
          <a:ln/>
        </p:spPr>
        <p:txBody>
          <a:bodyPr/>
          <a:lstStyle>
            <a:lvl1pPr>
              <a:defRPr/>
            </a:lvl1pPr>
          </a:lstStyle>
          <a:p>
            <a:pPr>
              <a:defRPr/>
            </a:pPr>
            <a:fld id="{73F0483D-8621-461D-8798-C5097A8915A8}" type="slidenum">
              <a:rPr lang="en-US" altLang="en-US"/>
              <a:pPr>
                <a:defRPr/>
              </a:pPr>
              <a:t>‹#›</a:t>
            </a:fld>
            <a:endParaRPr lang="en-US" altLang="en-US"/>
          </a:p>
        </p:txBody>
      </p:sp>
    </p:spTree>
    <p:extLst>
      <p:ext uri="{BB962C8B-B14F-4D97-AF65-F5344CB8AC3E}">
        <p14:creationId xmlns:p14="http://schemas.microsoft.com/office/powerpoint/2010/main" val="12586792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3"/>
            <a:ext cx="20726400" cy="2724150"/>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27"/>
            <a:ext cx="20726400" cy="3000374"/>
          </a:xfrm>
        </p:spPr>
        <p:txBody>
          <a:bodyPr anchor="b"/>
          <a:lstStyle>
            <a:lvl1pPr marL="0" indent="0">
              <a:buNone/>
              <a:defRPr sz="4000"/>
            </a:lvl1pPr>
            <a:lvl2pPr marL="914354" indent="0">
              <a:buNone/>
              <a:defRPr sz="3600"/>
            </a:lvl2pPr>
            <a:lvl3pPr marL="1828708" indent="0">
              <a:buNone/>
              <a:defRPr sz="3200"/>
            </a:lvl3pPr>
            <a:lvl4pPr marL="2743064" indent="0">
              <a:buNone/>
              <a:defRPr sz="2800"/>
            </a:lvl4pPr>
            <a:lvl5pPr marL="3657418" indent="0">
              <a:buNone/>
              <a:defRPr sz="2800"/>
            </a:lvl5pPr>
            <a:lvl6pPr marL="4571772" indent="0">
              <a:buNone/>
              <a:defRPr sz="2800"/>
            </a:lvl6pPr>
            <a:lvl7pPr marL="5486126" indent="0">
              <a:buNone/>
              <a:defRPr sz="2800"/>
            </a:lvl7pPr>
            <a:lvl8pPr marL="6400480" indent="0">
              <a:buNone/>
              <a:defRPr sz="2800"/>
            </a:lvl8pPr>
            <a:lvl9pPr marL="7314834" indent="0">
              <a:buNone/>
              <a:defRPr sz="2800"/>
            </a:lvl9pPr>
          </a:lstStyle>
          <a:p>
            <a:pPr lvl="0"/>
            <a:r>
              <a:rPr lang="en-US"/>
              <a:t>Click to edit Master text styles</a:t>
            </a:r>
          </a:p>
        </p:txBody>
      </p:sp>
      <p:sp>
        <p:nvSpPr>
          <p:cNvPr id="4" name="Rectangle 4">
            <a:extLst>
              <a:ext uri="{FF2B5EF4-FFF2-40B4-BE49-F238E27FC236}">
                <a16:creationId xmlns:a16="http://schemas.microsoft.com/office/drawing/2014/main" id="{6EC7A7DF-032C-8FDD-1373-F8B5E792BC2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8A0E9C8-EBF9-5081-F00F-AFD4068D72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D48D8E7-B17A-3A4C-E4BE-64FE0B517CDE}"/>
              </a:ext>
            </a:extLst>
          </p:cNvPr>
          <p:cNvSpPr>
            <a:spLocks noGrp="1" noChangeArrowheads="1"/>
          </p:cNvSpPr>
          <p:nvPr>
            <p:ph type="sldNum" sz="quarter" idx="12"/>
          </p:nvPr>
        </p:nvSpPr>
        <p:spPr>
          <a:ln/>
        </p:spPr>
        <p:txBody>
          <a:bodyPr/>
          <a:lstStyle>
            <a:lvl1pPr>
              <a:defRPr/>
            </a:lvl1pPr>
          </a:lstStyle>
          <a:p>
            <a:pPr>
              <a:defRPr/>
            </a:pPr>
            <a:fld id="{63FD3C77-FCE6-41D7-B7BD-FE794A72A397}" type="slidenum">
              <a:rPr lang="en-US" altLang="en-US"/>
              <a:pPr>
                <a:defRPr/>
              </a:pPr>
              <a:t>‹#›</a:t>
            </a:fld>
            <a:endParaRPr lang="en-US" altLang="en-US"/>
          </a:p>
        </p:txBody>
      </p:sp>
    </p:spTree>
    <p:extLst>
      <p:ext uri="{BB962C8B-B14F-4D97-AF65-F5344CB8AC3E}">
        <p14:creationId xmlns:p14="http://schemas.microsoft.com/office/powerpoint/2010/main" val="19007266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800" y="1828800"/>
            <a:ext cx="10160000" cy="10515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1828800"/>
            <a:ext cx="10160000" cy="1051560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C6119D7-8907-8FB5-5A36-2F3E9A9F2ED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B538A59-15D5-2807-0AC7-B8A1433BACF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2B5A0FD-1E8B-276D-917F-12CE25A0C7FD}"/>
              </a:ext>
            </a:extLst>
          </p:cNvPr>
          <p:cNvSpPr>
            <a:spLocks noGrp="1" noChangeArrowheads="1"/>
          </p:cNvSpPr>
          <p:nvPr>
            <p:ph type="sldNum" sz="quarter" idx="12"/>
          </p:nvPr>
        </p:nvSpPr>
        <p:spPr>
          <a:ln/>
        </p:spPr>
        <p:txBody>
          <a:bodyPr/>
          <a:lstStyle>
            <a:lvl1pPr>
              <a:defRPr/>
            </a:lvl1pPr>
          </a:lstStyle>
          <a:p>
            <a:pPr>
              <a:defRPr/>
            </a:pPr>
            <a:fld id="{9F64DBA8-B2BC-4A6B-907A-0C56A04CBF40}" type="slidenum">
              <a:rPr lang="en-US" altLang="en-US"/>
              <a:pPr>
                <a:defRPr/>
              </a:pPr>
              <a:t>‹#›</a:t>
            </a:fld>
            <a:endParaRPr lang="en-US" altLang="en-US"/>
          </a:p>
        </p:txBody>
      </p:sp>
    </p:spTree>
    <p:extLst>
      <p:ext uri="{BB962C8B-B14F-4D97-AF65-F5344CB8AC3E}">
        <p14:creationId xmlns:p14="http://schemas.microsoft.com/office/powerpoint/2010/main" val="40521920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6"/>
            <a:ext cx="21945600" cy="228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6"/>
            <a:ext cx="10773835" cy="1279524"/>
          </a:xfrm>
        </p:spPr>
        <p:txBody>
          <a:bodyPr anchor="b"/>
          <a:lstStyle>
            <a:lvl1pPr marL="0" indent="0">
              <a:buNone/>
              <a:defRPr sz="4800" b="1"/>
            </a:lvl1pPr>
            <a:lvl2pPr marL="914354" indent="0">
              <a:buNone/>
              <a:defRPr sz="4000" b="1"/>
            </a:lvl2pPr>
            <a:lvl3pPr marL="1828708" indent="0">
              <a:buNone/>
              <a:defRPr sz="3600" b="1"/>
            </a:lvl3pPr>
            <a:lvl4pPr marL="2743064" indent="0">
              <a:buNone/>
              <a:defRPr sz="3200" b="1"/>
            </a:lvl4pPr>
            <a:lvl5pPr marL="3657418" indent="0">
              <a:buNone/>
              <a:defRPr sz="3200" b="1"/>
            </a:lvl5pPr>
            <a:lvl6pPr marL="4571772" indent="0">
              <a:buNone/>
              <a:defRPr sz="3200" b="1"/>
            </a:lvl6pPr>
            <a:lvl7pPr marL="5486126" indent="0">
              <a:buNone/>
              <a:defRPr sz="3200" b="1"/>
            </a:lvl7pPr>
            <a:lvl8pPr marL="6400480" indent="0">
              <a:buNone/>
              <a:defRPr sz="3200" b="1"/>
            </a:lvl8pPr>
            <a:lvl9pPr marL="7314834"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50"/>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37" y="3070226"/>
            <a:ext cx="10778067" cy="1279524"/>
          </a:xfrm>
        </p:spPr>
        <p:txBody>
          <a:bodyPr anchor="b"/>
          <a:lstStyle>
            <a:lvl1pPr marL="0" indent="0">
              <a:buNone/>
              <a:defRPr sz="4800" b="1"/>
            </a:lvl1pPr>
            <a:lvl2pPr marL="914354" indent="0">
              <a:buNone/>
              <a:defRPr sz="4000" b="1"/>
            </a:lvl2pPr>
            <a:lvl3pPr marL="1828708" indent="0">
              <a:buNone/>
              <a:defRPr sz="3600" b="1"/>
            </a:lvl3pPr>
            <a:lvl4pPr marL="2743064" indent="0">
              <a:buNone/>
              <a:defRPr sz="3200" b="1"/>
            </a:lvl4pPr>
            <a:lvl5pPr marL="3657418" indent="0">
              <a:buNone/>
              <a:defRPr sz="3200" b="1"/>
            </a:lvl5pPr>
            <a:lvl6pPr marL="4571772" indent="0">
              <a:buNone/>
              <a:defRPr sz="3200" b="1"/>
            </a:lvl6pPr>
            <a:lvl7pPr marL="5486126" indent="0">
              <a:buNone/>
              <a:defRPr sz="3200" b="1"/>
            </a:lvl7pPr>
            <a:lvl8pPr marL="6400480" indent="0">
              <a:buNone/>
              <a:defRPr sz="3200" b="1"/>
            </a:lvl8pPr>
            <a:lvl9pPr marL="7314834"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50"/>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542F003-D082-DDA7-E1E4-76BC530BC1C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C8977D7-9338-2864-8AC0-DB6A96C9B4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85F431E2-A665-8008-04F4-31DDEF404FD9}"/>
              </a:ext>
            </a:extLst>
          </p:cNvPr>
          <p:cNvSpPr>
            <a:spLocks noGrp="1" noChangeArrowheads="1"/>
          </p:cNvSpPr>
          <p:nvPr>
            <p:ph type="sldNum" sz="quarter" idx="12"/>
          </p:nvPr>
        </p:nvSpPr>
        <p:spPr>
          <a:ln/>
        </p:spPr>
        <p:txBody>
          <a:bodyPr/>
          <a:lstStyle>
            <a:lvl1pPr>
              <a:defRPr/>
            </a:lvl1pPr>
          </a:lstStyle>
          <a:p>
            <a:pPr>
              <a:defRPr/>
            </a:pPr>
            <a:fld id="{4F54E7FF-A81B-4C2D-A678-A9FCB87DC3FB}" type="slidenum">
              <a:rPr lang="en-US" altLang="en-US"/>
              <a:pPr>
                <a:defRPr/>
              </a:pPr>
              <a:t>‹#›</a:t>
            </a:fld>
            <a:endParaRPr lang="en-US" altLang="en-US"/>
          </a:p>
        </p:txBody>
      </p:sp>
    </p:spTree>
    <p:extLst>
      <p:ext uri="{BB962C8B-B14F-4D97-AF65-F5344CB8AC3E}">
        <p14:creationId xmlns:p14="http://schemas.microsoft.com/office/powerpoint/2010/main" val="11385002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3955119-0682-C44B-89C2-7EE6C707803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7FD01A0-1179-1AF1-FA06-7FEA8A2047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731D8C0-4E8B-4003-CC37-78E183666916}"/>
              </a:ext>
            </a:extLst>
          </p:cNvPr>
          <p:cNvSpPr>
            <a:spLocks noGrp="1" noChangeArrowheads="1"/>
          </p:cNvSpPr>
          <p:nvPr>
            <p:ph type="sldNum" sz="quarter" idx="12"/>
          </p:nvPr>
        </p:nvSpPr>
        <p:spPr>
          <a:ln/>
        </p:spPr>
        <p:txBody>
          <a:bodyPr/>
          <a:lstStyle>
            <a:lvl1pPr>
              <a:defRPr/>
            </a:lvl1pPr>
          </a:lstStyle>
          <a:p>
            <a:pPr>
              <a:defRPr/>
            </a:pPr>
            <a:fld id="{C35F526B-33BB-44F7-B36E-BBFE3CFFB791}" type="slidenum">
              <a:rPr lang="en-US" altLang="en-US"/>
              <a:pPr>
                <a:defRPr/>
              </a:pPr>
              <a:t>‹#›</a:t>
            </a:fld>
            <a:endParaRPr lang="en-US" altLang="en-US"/>
          </a:p>
        </p:txBody>
      </p:sp>
    </p:spTree>
    <p:extLst>
      <p:ext uri="{BB962C8B-B14F-4D97-AF65-F5344CB8AC3E}">
        <p14:creationId xmlns:p14="http://schemas.microsoft.com/office/powerpoint/2010/main" val="5390181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9AE3657-0356-4D7A-E4EF-C686FCA58B4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99A6D98-DB50-6BE5-3F82-D19D333B1C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1E6DC47-6D24-76DB-E75A-900C5D475777}"/>
              </a:ext>
            </a:extLst>
          </p:cNvPr>
          <p:cNvSpPr>
            <a:spLocks noGrp="1" noChangeArrowheads="1"/>
          </p:cNvSpPr>
          <p:nvPr>
            <p:ph type="sldNum" sz="quarter" idx="12"/>
          </p:nvPr>
        </p:nvSpPr>
        <p:spPr>
          <a:ln/>
        </p:spPr>
        <p:txBody>
          <a:bodyPr/>
          <a:lstStyle>
            <a:lvl1pPr>
              <a:defRPr/>
            </a:lvl1pPr>
          </a:lstStyle>
          <a:p>
            <a:pPr>
              <a:defRPr/>
            </a:pPr>
            <a:fld id="{176BACD9-349D-48FB-BCC9-BED443AAA631}" type="slidenum">
              <a:rPr lang="en-US" altLang="en-US"/>
              <a:pPr>
                <a:defRPr/>
              </a:pPr>
              <a:t>‹#›</a:t>
            </a:fld>
            <a:endParaRPr lang="en-US" altLang="en-US"/>
          </a:p>
        </p:txBody>
      </p:sp>
    </p:spTree>
    <p:extLst>
      <p:ext uri="{BB962C8B-B14F-4D97-AF65-F5344CB8AC3E}">
        <p14:creationId xmlns:p14="http://schemas.microsoft.com/office/powerpoint/2010/main" val="3484470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4" y="546100"/>
            <a:ext cx="8022168" cy="2324100"/>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1"/>
            <a:ext cx="13631333"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4" y="2870201"/>
            <a:ext cx="8022168" cy="9382126"/>
          </a:xfrm>
        </p:spPr>
        <p:txBody>
          <a:bodyPr/>
          <a:lstStyle>
            <a:lvl1pPr marL="0" indent="0">
              <a:buNone/>
              <a:defRPr sz="2800"/>
            </a:lvl1pPr>
            <a:lvl2pPr marL="914354" indent="0">
              <a:buNone/>
              <a:defRPr sz="2400"/>
            </a:lvl2pPr>
            <a:lvl3pPr marL="1828708" indent="0">
              <a:buNone/>
              <a:defRPr sz="2000"/>
            </a:lvl3pPr>
            <a:lvl4pPr marL="2743064" indent="0">
              <a:buNone/>
              <a:defRPr sz="1800"/>
            </a:lvl4pPr>
            <a:lvl5pPr marL="3657418" indent="0">
              <a:buNone/>
              <a:defRPr sz="1800"/>
            </a:lvl5pPr>
            <a:lvl6pPr marL="4571772" indent="0">
              <a:buNone/>
              <a:defRPr sz="1800"/>
            </a:lvl6pPr>
            <a:lvl7pPr marL="5486126" indent="0">
              <a:buNone/>
              <a:defRPr sz="1800"/>
            </a:lvl7pPr>
            <a:lvl8pPr marL="6400480" indent="0">
              <a:buNone/>
              <a:defRPr sz="1800"/>
            </a:lvl8pPr>
            <a:lvl9pPr marL="7314834" indent="0">
              <a:buNone/>
              <a:defRPr sz="1800"/>
            </a:lvl9pPr>
          </a:lstStyle>
          <a:p>
            <a:pPr lvl="0"/>
            <a:r>
              <a:rPr lang="en-US"/>
              <a:t>Click to edit Master text styles</a:t>
            </a:r>
          </a:p>
        </p:txBody>
      </p:sp>
      <p:sp>
        <p:nvSpPr>
          <p:cNvPr id="5" name="Rectangle 4">
            <a:extLst>
              <a:ext uri="{FF2B5EF4-FFF2-40B4-BE49-F238E27FC236}">
                <a16:creationId xmlns:a16="http://schemas.microsoft.com/office/drawing/2014/main" id="{AF3EBB50-9698-6621-163B-B19B1C736AC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8C33D64-3DFC-2CC7-2095-DEF37CD252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698929D-2203-BAAD-AB52-A7409C5E930D}"/>
              </a:ext>
            </a:extLst>
          </p:cNvPr>
          <p:cNvSpPr>
            <a:spLocks noGrp="1" noChangeArrowheads="1"/>
          </p:cNvSpPr>
          <p:nvPr>
            <p:ph type="sldNum" sz="quarter" idx="12"/>
          </p:nvPr>
        </p:nvSpPr>
        <p:spPr>
          <a:ln/>
        </p:spPr>
        <p:txBody>
          <a:bodyPr/>
          <a:lstStyle>
            <a:lvl1pPr>
              <a:defRPr/>
            </a:lvl1pPr>
          </a:lstStyle>
          <a:p>
            <a:pPr>
              <a:defRPr/>
            </a:pPr>
            <a:fld id="{5D38F25E-3633-49B6-A38B-3DE42B968F4F}" type="slidenum">
              <a:rPr lang="en-US" altLang="en-US"/>
              <a:pPr>
                <a:defRPr/>
              </a:pPr>
              <a:t>‹#›</a:t>
            </a:fld>
            <a:endParaRPr lang="en-US" altLang="en-US"/>
          </a:p>
        </p:txBody>
      </p:sp>
    </p:spTree>
    <p:extLst>
      <p:ext uri="{BB962C8B-B14F-4D97-AF65-F5344CB8AC3E}">
        <p14:creationId xmlns:p14="http://schemas.microsoft.com/office/powerpoint/2010/main" val="2576435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0"/>
            <a:ext cx="14630400" cy="1133476"/>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50"/>
            <a:ext cx="14630400" cy="8229600"/>
          </a:xfrm>
        </p:spPr>
        <p:txBody>
          <a:bodyPr/>
          <a:lstStyle>
            <a:lvl1pPr marL="0" indent="0">
              <a:buNone/>
              <a:defRPr sz="6400"/>
            </a:lvl1pPr>
            <a:lvl2pPr marL="914354" indent="0">
              <a:buNone/>
              <a:defRPr sz="5600"/>
            </a:lvl2pPr>
            <a:lvl3pPr marL="1828708" indent="0">
              <a:buNone/>
              <a:defRPr sz="4800"/>
            </a:lvl3pPr>
            <a:lvl4pPr marL="2743064" indent="0">
              <a:buNone/>
              <a:defRPr sz="4000"/>
            </a:lvl4pPr>
            <a:lvl5pPr marL="3657418" indent="0">
              <a:buNone/>
              <a:defRPr sz="4000"/>
            </a:lvl5pPr>
            <a:lvl6pPr marL="4571772" indent="0">
              <a:buNone/>
              <a:defRPr sz="4000"/>
            </a:lvl6pPr>
            <a:lvl7pPr marL="5486126" indent="0">
              <a:buNone/>
              <a:defRPr sz="4000"/>
            </a:lvl7pPr>
            <a:lvl8pPr marL="6400480" indent="0">
              <a:buNone/>
              <a:defRPr sz="4000"/>
            </a:lvl8pPr>
            <a:lvl9pPr marL="7314834" indent="0">
              <a:buNone/>
              <a:defRPr sz="4000"/>
            </a:lvl9pPr>
          </a:lstStyle>
          <a:p>
            <a:pPr lvl="0"/>
            <a:endParaRPr lang="en-US" noProof="0"/>
          </a:p>
        </p:txBody>
      </p:sp>
      <p:sp>
        <p:nvSpPr>
          <p:cNvPr id="4" name="Text Placeholder 3"/>
          <p:cNvSpPr>
            <a:spLocks noGrp="1"/>
          </p:cNvSpPr>
          <p:nvPr>
            <p:ph type="body" sz="half" idx="2"/>
          </p:nvPr>
        </p:nvSpPr>
        <p:spPr>
          <a:xfrm>
            <a:off x="4779435" y="10734676"/>
            <a:ext cx="14630400" cy="1609724"/>
          </a:xfrm>
        </p:spPr>
        <p:txBody>
          <a:bodyPr/>
          <a:lstStyle>
            <a:lvl1pPr marL="0" indent="0">
              <a:buNone/>
              <a:defRPr sz="2800"/>
            </a:lvl1pPr>
            <a:lvl2pPr marL="914354" indent="0">
              <a:buNone/>
              <a:defRPr sz="2400"/>
            </a:lvl2pPr>
            <a:lvl3pPr marL="1828708" indent="0">
              <a:buNone/>
              <a:defRPr sz="2000"/>
            </a:lvl3pPr>
            <a:lvl4pPr marL="2743064" indent="0">
              <a:buNone/>
              <a:defRPr sz="1800"/>
            </a:lvl4pPr>
            <a:lvl5pPr marL="3657418" indent="0">
              <a:buNone/>
              <a:defRPr sz="1800"/>
            </a:lvl5pPr>
            <a:lvl6pPr marL="4571772" indent="0">
              <a:buNone/>
              <a:defRPr sz="1800"/>
            </a:lvl6pPr>
            <a:lvl7pPr marL="5486126" indent="0">
              <a:buNone/>
              <a:defRPr sz="1800"/>
            </a:lvl7pPr>
            <a:lvl8pPr marL="6400480" indent="0">
              <a:buNone/>
              <a:defRPr sz="1800"/>
            </a:lvl8pPr>
            <a:lvl9pPr marL="7314834" indent="0">
              <a:buNone/>
              <a:defRPr sz="1800"/>
            </a:lvl9pPr>
          </a:lstStyle>
          <a:p>
            <a:pPr lvl="0"/>
            <a:r>
              <a:rPr lang="en-US"/>
              <a:t>Click to edit Master text styles</a:t>
            </a:r>
          </a:p>
        </p:txBody>
      </p:sp>
      <p:sp>
        <p:nvSpPr>
          <p:cNvPr id="5" name="Rectangle 4">
            <a:extLst>
              <a:ext uri="{FF2B5EF4-FFF2-40B4-BE49-F238E27FC236}">
                <a16:creationId xmlns:a16="http://schemas.microsoft.com/office/drawing/2014/main" id="{F1AA2244-FA6A-C97F-C1E4-CDF96D11B2E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0F096C6-7936-03D0-B454-AF419EDE5F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68C364E-37EC-59C1-305A-B2BB6B72F4B3}"/>
              </a:ext>
            </a:extLst>
          </p:cNvPr>
          <p:cNvSpPr>
            <a:spLocks noGrp="1" noChangeArrowheads="1"/>
          </p:cNvSpPr>
          <p:nvPr>
            <p:ph type="sldNum" sz="quarter" idx="12"/>
          </p:nvPr>
        </p:nvSpPr>
        <p:spPr>
          <a:ln/>
        </p:spPr>
        <p:txBody>
          <a:bodyPr/>
          <a:lstStyle>
            <a:lvl1pPr>
              <a:defRPr/>
            </a:lvl1pPr>
          </a:lstStyle>
          <a:p>
            <a:pPr>
              <a:defRPr/>
            </a:pPr>
            <a:fld id="{05210465-35A8-4743-8531-02099E27E020}" type="slidenum">
              <a:rPr lang="en-US" altLang="en-US"/>
              <a:pPr>
                <a:defRPr/>
              </a:pPr>
              <a:t>‹#›</a:t>
            </a:fld>
            <a:endParaRPr lang="en-US" altLang="en-US"/>
          </a:p>
        </p:txBody>
      </p:sp>
    </p:spTree>
    <p:extLst>
      <p:ext uri="{BB962C8B-B14F-4D97-AF65-F5344CB8AC3E}">
        <p14:creationId xmlns:p14="http://schemas.microsoft.com/office/powerpoint/2010/main" val="487073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F641DF6-626B-1DA2-2BF9-3B05B783B44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218DE2-9C2C-85EE-938A-47F7412A5DB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C4F57F8-5BBC-A3F1-CB9B-7A57CC98FBF8}"/>
              </a:ext>
            </a:extLst>
          </p:cNvPr>
          <p:cNvSpPr>
            <a:spLocks noGrp="1" noChangeArrowheads="1"/>
          </p:cNvSpPr>
          <p:nvPr>
            <p:ph type="sldNum" sz="quarter" idx="12"/>
          </p:nvPr>
        </p:nvSpPr>
        <p:spPr>
          <a:ln/>
        </p:spPr>
        <p:txBody>
          <a:bodyPr/>
          <a:lstStyle>
            <a:lvl1pPr>
              <a:defRPr/>
            </a:lvl1pPr>
          </a:lstStyle>
          <a:p>
            <a:pPr>
              <a:defRPr/>
            </a:pPr>
            <a:fld id="{ED78BF9A-8436-4E14-92DD-5FF15E133854}" type="slidenum">
              <a:rPr lang="en-US" altLang="en-US"/>
              <a:pPr>
                <a:defRPr/>
              </a:pPr>
              <a:t>‹#›</a:t>
            </a:fld>
            <a:endParaRPr lang="en-US" altLang="en-US"/>
          </a:p>
        </p:txBody>
      </p:sp>
    </p:spTree>
    <p:extLst>
      <p:ext uri="{BB962C8B-B14F-4D97-AF65-F5344CB8AC3E}">
        <p14:creationId xmlns:p14="http://schemas.microsoft.com/office/powerpoint/2010/main" val="1794081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373600" y="152400"/>
            <a:ext cx="5181600" cy="1219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8800" y="152400"/>
            <a:ext cx="15138400" cy="1219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16D7F40-B297-D240-266B-8FBC3497024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6D3D41F-C8BD-800C-6B07-0347F1AE01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916E428-E545-C9F3-88A1-1A4A784E618B}"/>
              </a:ext>
            </a:extLst>
          </p:cNvPr>
          <p:cNvSpPr>
            <a:spLocks noGrp="1" noChangeArrowheads="1"/>
          </p:cNvSpPr>
          <p:nvPr>
            <p:ph type="sldNum" sz="quarter" idx="12"/>
          </p:nvPr>
        </p:nvSpPr>
        <p:spPr>
          <a:ln/>
        </p:spPr>
        <p:txBody>
          <a:bodyPr/>
          <a:lstStyle>
            <a:lvl1pPr>
              <a:defRPr/>
            </a:lvl1pPr>
          </a:lstStyle>
          <a:p>
            <a:pPr>
              <a:defRPr/>
            </a:pPr>
            <a:fld id="{4EAA9136-AD13-42C9-A1D7-34D82B188CDC}" type="slidenum">
              <a:rPr lang="en-US" altLang="en-US"/>
              <a:pPr>
                <a:defRPr/>
              </a:pPr>
              <a:t>‹#›</a:t>
            </a:fld>
            <a:endParaRPr lang="en-US" altLang="en-US"/>
          </a:p>
        </p:txBody>
      </p:sp>
    </p:spTree>
    <p:extLst>
      <p:ext uri="{BB962C8B-B14F-4D97-AF65-F5344CB8AC3E}">
        <p14:creationId xmlns:p14="http://schemas.microsoft.com/office/powerpoint/2010/main" val="38268130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22632424"/>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8" y="4260882"/>
            <a:ext cx="20726400" cy="2940052"/>
          </a:xfrm>
        </p:spPr>
        <p:txBody>
          <a:bodyPr/>
          <a:lstStyle/>
          <a:p>
            <a:r>
              <a:rPr lang="en-US"/>
              <a:t>Click to edit Master title style</a:t>
            </a:r>
          </a:p>
        </p:txBody>
      </p:sp>
      <p:sp>
        <p:nvSpPr>
          <p:cNvPr id="3" name="Subtitle 2"/>
          <p:cNvSpPr>
            <a:spLocks noGrp="1"/>
          </p:cNvSpPr>
          <p:nvPr>
            <p:ph type="subTitle" idx="1"/>
          </p:nvPr>
        </p:nvSpPr>
        <p:spPr>
          <a:xfrm>
            <a:off x="3657675" y="7772408"/>
            <a:ext cx="17068803" cy="3505200"/>
          </a:xfrm>
        </p:spPr>
        <p:txBody>
          <a:bodyPr/>
          <a:lstStyle>
            <a:lvl1pPr marL="0" indent="0" algn="ctr">
              <a:buNone/>
              <a:defRPr/>
            </a:lvl1pPr>
            <a:lvl2pPr marL="1077617" indent="0" algn="ctr">
              <a:buNone/>
              <a:defRPr/>
            </a:lvl2pPr>
            <a:lvl3pPr marL="2155260" indent="0" algn="ctr">
              <a:buNone/>
              <a:defRPr/>
            </a:lvl3pPr>
            <a:lvl4pPr marL="3232927" indent="0" algn="ctr">
              <a:buNone/>
              <a:defRPr/>
            </a:lvl4pPr>
            <a:lvl5pPr marL="4310539" indent="0" algn="ctr">
              <a:buNone/>
              <a:defRPr/>
            </a:lvl5pPr>
            <a:lvl6pPr marL="5388208" indent="0" algn="ctr">
              <a:buNone/>
              <a:defRPr/>
            </a:lvl6pPr>
            <a:lvl7pPr marL="6465855" indent="0" algn="ctr">
              <a:buNone/>
              <a:defRPr/>
            </a:lvl7pPr>
            <a:lvl8pPr marL="7543493" indent="0" algn="ctr">
              <a:buNone/>
              <a:defRPr/>
            </a:lvl8pPr>
            <a:lvl9pPr marL="862108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3FEDD790-EA10-4509-A2CA-D3A5E6DED27C}"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36644539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64E9DB71-DE1E-4C70-A877-A2CC987F9AD4}"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26697112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54"/>
            <a:ext cx="20726400" cy="2724148"/>
          </a:xfrm>
        </p:spPr>
        <p:txBody>
          <a:bodyPr anchor="t"/>
          <a:lstStyle>
            <a:lvl1pPr algn="l">
              <a:defRPr sz="9300" b="1" cap="all"/>
            </a:lvl1pPr>
          </a:lstStyle>
          <a:p>
            <a:r>
              <a:rPr lang="en-US"/>
              <a:t>Click to edit Master title style</a:t>
            </a:r>
          </a:p>
        </p:txBody>
      </p:sp>
      <p:sp>
        <p:nvSpPr>
          <p:cNvPr id="3" name="Text Placeholder 2"/>
          <p:cNvSpPr>
            <a:spLocks noGrp="1"/>
          </p:cNvSpPr>
          <p:nvPr>
            <p:ph type="body" idx="1"/>
          </p:nvPr>
        </p:nvSpPr>
        <p:spPr>
          <a:xfrm>
            <a:off x="1926168" y="5813467"/>
            <a:ext cx="20726400" cy="3000373"/>
          </a:xfrm>
        </p:spPr>
        <p:txBody>
          <a:bodyPr anchor="b"/>
          <a:lstStyle>
            <a:lvl1pPr marL="0" indent="0">
              <a:buNone/>
              <a:defRPr sz="4800"/>
            </a:lvl1pPr>
            <a:lvl2pPr marL="1077617" indent="0">
              <a:buNone/>
              <a:defRPr sz="4300"/>
            </a:lvl2pPr>
            <a:lvl3pPr marL="2155260" indent="0">
              <a:buNone/>
              <a:defRPr sz="3500"/>
            </a:lvl3pPr>
            <a:lvl4pPr marL="3232927" indent="0">
              <a:buNone/>
              <a:defRPr sz="3200"/>
            </a:lvl4pPr>
            <a:lvl5pPr marL="4310539" indent="0">
              <a:buNone/>
              <a:defRPr sz="3200"/>
            </a:lvl5pPr>
            <a:lvl6pPr marL="5388208" indent="0">
              <a:buNone/>
              <a:defRPr sz="3200"/>
            </a:lvl6pPr>
            <a:lvl7pPr marL="6465855" indent="0">
              <a:buNone/>
              <a:defRPr sz="3200"/>
            </a:lvl7pPr>
            <a:lvl8pPr marL="7543493" indent="0">
              <a:buNone/>
              <a:defRPr sz="3200"/>
            </a:lvl8pPr>
            <a:lvl9pPr marL="8621085" indent="0">
              <a:buNone/>
              <a:defRPr sz="32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E02998B3-FD82-4F3A-BF1E-B9B8CA255BDE}"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21683931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8" y="3200444"/>
            <a:ext cx="10769600" cy="9051928"/>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8" y="3200444"/>
            <a:ext cx="10769600" cy="9051928"/>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7"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C6C3B1E3-A42C-4F22-8E6F-0124CFD70AFF}"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22511560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73" y="3070234"/>
            <a:ext cx="10773837" cy="1279528"/>
          </a:xfrm>
        </p:spPr>
        <p:txBody>
          <a:bodyPr anchor="b"/>
          <a:lstStyle>
            <a:lvl1pPr marL="0" indent="0">
              <a:buNone/>
              <a:defRPr sz="5700" b="1"/>
            </a:lvl1pPr>
            <a:lvl2pPr marL="1077617" indent="0">
              <a:buNone/>
              <a:defRPr sz="4800" b="1"/>
            </a:lvl2pPr>
            <a:lvl3pPr marL="2155260" indent="0">
              <a:buNone/>
              <a:defRPr sz="4300" b="1"/>
            </a:lvl3pPr>
            <a:lvl4pPr marL="3232927" indent="0">
              <a:buNone/>
              <a:defRPr sz="3500" b="1"/>
            </a:lvl4pPr>
            <a:lvl5pPr marL="4310539" indent="0">
              <a:buNone/>
              <a:defRPr sz="3500" b="1"/>
            </a:lvl5pPr>
            <a:lvl6pPr marL="5388208" indent="0">
              <a:buNone/>
              <a:defRPr sz="3500" b="1"/>
            </a:lvl6pPr>
            <a:lvl7pPr marL="6465855" indent="0">
              <a:buNone/>
              <a:defRPr sz="3500" b="1"/>
            </a:lvl7pPr>
            <a:lvl8pPr marL="7543493" indent="0">
              <a:buNone/>
              <a:defRPr sz="3500" b="1"/>
            </a:lvl8pPr>
            <a:lvl9pPr marL="8621085" indent="0">
              <a:buNone/>
              <a:defRPr sz="3500" b="1"/>
            </a:lvl9pPr>
          </a:lstStyle>
          <a:p>
            <a:pPr lvl="0"/>
            <a:r>
              <a:rPr lang="en-US"/>
              <a:t>Click to edit Master text styles</a:t>
            </a:r>
          </a:p>
        </p:txBody>
      </p:sp>
      <p:sp>
        <p:nvSpPr>
          <p:cNvPr id="4" name="Content Placeholder 3"/>
          <p:cNvSpPr>
            <a:spLocks noGrp="1"/>
          </p:cNvSpPr>
          <p:nvPr>
            <p:ph sz="half" idx="2"/>
          </p:nvPr>
        </p:nvSpPr>
        <p:spPr>
          <a:xfrm>
            <a:off x="1219273" y="4349909"/>
            <a:ext cx="10773837" cy="7902578"/>
          </a:xfrm>
        </p:spPr>
        <p:txBody>
          <a:bodyPr/>
          <a:lstStyle>
            <a:lvl1pPr>
              <a:defRPr sz="5700"/>
            </a:lvl1pPr>
            <a:lvl2pPr>
              <a:defRPr sz="4800"/>
            </a:lvl2pPr>
            <a:lvl3pPr>
              <a:defRPr sz="4300"/>
            </a:lvl3pPr>
            <a:lvl4pPr>
              <a:defRPr sz="3500"/>
            </a:lvl4pPr>
            <a:lvl5pPr>
              <a:defRPr sz="3500"/>
            </a:lvl5pPr>
            <a:lvl6pPr>
              <a:defRPr sz="3500"/>
            </a:lvl6pPr>
            <a:lvl7pPr>
              <a:defRPr sz="3500"/>
            </a:lvl7pPr>
            <a:lvl8pPr>
              <a:defRPr sz="3500"/>
            </a:lvl8pPr>
            <a:lvl9pPr>
              <a:defRPr sz="3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63" y="3070234"/>
            <a:ext cx="10778067" cy="1279528"/>
          </a:xfrm>
        </p:spPr>
        <p:txBody>
          <a:bodyPr anchor="b"/>
          <a:lstStyle>
            <a:lvl1pPr marL="0" indent="0">
              <a:buNone/>
              <a:defRPr sz="5700" b="1"/>
            </a:lvl1pPr>
            <a:lvl2pPr marL="1077617" indent="0">
              <a:buNone/>
              <a:defRPr sz="4800" b="1"/>
            </a:lvl2pPr>
            <a:lvl3pPr marL="2155260" indent="0">
              <a:buNone/>
              <a:defRPr sz="4300" b="1"/>
            </a:lvl3pPr>
            <a:lvl4pPr marL="3232927" indent="0">
              <a:buNone/>
              <a:defRPr sz="3500" b="1"/>
            </a:lvl4pPr>
            <a:lvl5pPr marL="4310539" indent="0">
              <a:buNone/>
              <a:defRPr sz="3500" b="1"/>
            </a:lvl5pPr>
            <a:lvl6pPr marL="5388208" indent="0">
              <a:buNone/>
              <a:defRPr sz="3500" b="1"/>
            </a:lvl6pPr>
            <a:lvl7pPr marL="6465855" indent="0">
              <a:buNone/>
              <a:defRPr sz="3500" b="1"/>
            </a:lvl7pPr>
            <a:lvl8pPr marL="7543493" indent="0">
              <a:buNone/>
              <a:defRPr sz="3500" b="1"/>
            </a:lvl8pPr>
            <a:lvl9pPr marL="8621085" indent="0">
              <a:buNone/>
              <a:defRPr sz="3500" b="1"/>
            </a:lvl9pPr>
          </a:lstStyle>
          <a:p>
            <a:pPr lvl="0"/>
            <a:r>
              <a:rPr lang="en-US"/>
              <a:t>Click to edit Master text styles</a:t>
            </a:r>
          </a:p>
        </p:txBody>
      </p:sp>
      <p:sp>
        <p:nvSpPr>
          <p:cNvPr id="6" name="Content Placeholder 5"/>
          <p:cNvSpPr>
            <a:spLocks noGrp="1"/>
          </p:cNvSpPr>
          <p:nvPr>
            <p:ph sz="quarter" idx="4"/>
          </p:nvPr>
        </p:nvSpPr>
        <p:spPr>
          <a:xfrm>
            <a:off x="12386763" y="4349909"/>
            <a:ext cx="10778067" cy="7902578"/>
          </a:xfrm>
        </p:spPr>
        <p:txBody>
          <a:bodyPr/>
          <a:lstStyle>
            <a:lvl1pPr>
              <a:defRPr sz="5700"/>
            </a:lvl1pPr>
            <a:lvl2pPr>
              <a:defRPr sz="4800"/>
            </a:lvl2pPr>
            <a:lvl3pPr>
              <a:defRPr sz="4300"/>
            </a:lvl3pPr>
            <a:lvl4pPr>
              <a:defRPr sz="3500"/>
            </a:lvl4pPr>
            <a:lvl5pPr>
              <a:defRPr sz="3500"/>
            </a:lvl5pPr>
            <a:lvl6pPr>
              <a:defRPr sz="3500"/>
            </a:lvl6pPr>
            <a:lvl7pPr>
              <a:defRPr sz="3500"/>
            </a:lvl7pPr>
            <a:lvl8pPr>
              <a:defRPr sz="3500"/>
            </a:lvl8pPr>
            <a:lvl9pPr>
              <a:defRPr sz="3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8"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9"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ABC5FB4F-C5D0-4C28-B01C-0E46FA51E01D}"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17628120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4"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8FD4722C-5785-47FB-B018-69783C008CA6}"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28419248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3"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4"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FC631E3C-2177-417B-99D5-CEDCF610B640}"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6505443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349" y="546207"/>
            <a:ext cx="8022168" cy="2324102"/>
          </a:xfrm>
        </p:spPr>
        <p:txBody>
          <a:bodyPr anchor="b"/>
          <a:lstStyle>
            <a:lvl1pPr algn="l">
              <a:defRPr sz="4800" b="1"/>
            </a:lvl1pPr>
          </a:lstStyle>
          <a:p>
            <a:r>
              <a:rPr lang="en-US"/>
              <a:t>Click to edit Master title style</a:t>
            </a:r>
          </a:p>
        </p:txBody>
      </p:sp>
      <p:sp>
        <p:nvSpPr>
          <p:cNvPr id="3" name="Content Placeholder 2"/>
          <p:cNvSpPr>
            <a:spLocks noGrp="1"/>
          </p:cNvSpPr>
          <p:nvPr>
            <p:ph idx="1"/>
          </p:nvPr>
        </p:nvSpPr>
        <p:spPr>
          <a:xfrm>
            <a:off x="9533475" y="546170"/>
            <a:ext cx="13631333" cy="11706227"/>
          </a:xfrm>
        </p:spPr>
        <p:txBody>
          <a:bodyPr/>
          <a:lstStyle>
            <a:lvl1pPr>
              <a:defRPr sz="7700"/>
            </a:lvl1pPr>
            <a:lvl2pPr>
              <a:defRPr sz="6700"/>
            </a:lvl2pPr>
            <a:lvl3pPr>
              <a:defRPr sz="57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349" y="2870214"/>
            <a:ext cx="8022168" cy="9382128"/>
          </a:xfrm>
        </p:spPr>
        <p:txBody>
          <a:bodyPr/>
          <a:lstStyle>
            <a:lvl1pPr marL="0" indent="0">
              <a:buNone/>
              <a:defRPr sz="3200"/>
            </a:lvl1pPr>
            <a:lvl2pPr marL="1077617" indent="0">
              <a:buNone/>
              <a:defRPr sz="2800"/>
            </a:lvl2pPr>
            <a:lvl3pPr marL="2155260" indent="0">
              <a:buNone/>
              <a:defRPr sz="2300"/>
            </a:lvl3pPr>
            <a:lvl4pPr marL="3232927" indent="0">
              <a:buNone/>
              <a:defRPr sz="2200"/>
            </a:lvl4pPr>
            <a:lvl5pPr marL="4310539" indent="0">
              <a:buNone/>
              <a:defRPr sz="2200"/>
            </a:lvl5pPr>
            <a:lvl6pPr marL="5388208" indent="0">
              <a:buNone/>
              <a:defRPr sz="2200"/>
            </a:lvl6pPr>
            <a:lvl7pPr marL="6465855" indent="0">
              <a:buNone/>
              <a:defRPr sz="2200"/>
            </a:lvl7pPr>
            <a:lvl8pPr marL="7543493" indent="0">
              <a:buNone/>
              <a:defRPr sz="2200"/>
            </a:lvl8pPr>
            <a:lvl9pPr marL="8621085" indent="0">
              <a:buNone/>
              <a:defRPr sz="22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7"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6606E871-D665-48B6-810B-F4843F8FF600}"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7333082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7" y="9601222"/>
            <a:ext cx="14630400" cy="1133472"/>
          </a:xfrm>
        </p:spPr>
        <p:txBody>
          <a:bodyPr anchor="b"/>
          <a:lstStyle>
            <a:lvl1pPr algn="l">
              <a:defRPr sz="4800" b="1"/>
            </a:lvl1pPr>
          </a:lstStyle>
          <a:p>
            <a:r>
              <a:rPr lang="en-US"/>
              <a:t>Click to edit Master title style</a:t>
            </a:r>
          </a:p>
        </p:txBody>
      </p:sp>
      <p:sp>
        <p:nvSpPr>
          <p:cNvPr id="3" name="Picture Placeholder 2"/>
          <p:cNvSpPr>
            <a:spLocks noGrp="1"/>
          </p:cNvSpPr>
          <p:nvPr>
            <p:ph type="pic" idx="1"/>
          </p:nvPr>
        </p:nvSpPr>
        <p:spPr>
          <a:xfrm>
            <a:off x="4779437" y="1225552"/>
            <a:ext cx="14630400" cy="8229600"/>
          </a:xfrm>
        </p:spPr>
        <p:txBody>
          <a:bodyPr/>
          <a:lstStyle>
            <a:lvl1pPr marL="0" indent="0">
              <a:buNone/>
              <a:defRPr sz="7700"/>
            </a:lvl1pPr>
            <a:lvl2pPr marL="1077617" indent="0">
              <a:buNone/>
              <a:defRPr sz="6700"/>
            </a:lvl2pPr>
            <a:lvl3pPr marL="2155260" indent="0">
              <a:buNone/>
              <a:defRPr sz="5700"/>
            </a:lvl3pPr>
            <a:lvl4pPr marL="3232927" indent="0">
              <a:buNone/>
              <a:defRPr sz="4800"/>
            </a:lvl4pPr>
            <a:lvl5pPr marL="4310539" indent="0">
              <a:buNone/>
              <a:defRPr sz="4800"/>
            </a:lvl5pPr>
            <a:lvl6pPr marL="5388208" indent="0">
              <a:buNone/>
              <a:defRPr sz="4800"/>
            </a:lvl6pPr>
            <a:lvl7pPr marL="6465855" indent="0">
              <a:buNone/>
              <a:defRPr sz="4800"/>
            </a:lvl7pPr>
            <a:lvl8pPr marL="7543493" indent="0">
              <a:buNone/>
              <a:defRPr sz="4800"/>
            </a:lvl8pPr>
            <a:lvl9pPr marL="8621085" indent="0">
              <a:buNone/>
              <a:defRPr sz="4800"/>
            </a:lvl9pPr>
          </a:lstStyle>
          <a:p>
            <a:pPr lvl="0"/>
            <a:endParaRPr lang="en-US" noProof="0"/>
          </a:p>
        </p:txBody>
      </p:sp>
      <p:sp>
        <p:nvSpPr>
          <p:cNvPr id="4" name="Text Placeholder 3"/>
          <p:cNvSpPr>
            <a:spLocks noGrp="1"/>
          </p:cNvSpPr>
          <p:nvPr>
            <p:ph type="body" sz="half" idx="2"/>
          </p:nvPr>
        </p:nvSpPr>
        <p:spPr>
          <a:xfrm>
            <a:off x="4779437" y="10734684"/>
            <a:ext cx="14630400" cy="1609728"/>
          </a:xfrm>
        </p:spPr>
        <p:txBody>
          <a:bodyPr/>
          <a:lstStyle>
            <a:lvl1pPr marL="0" indent="0">
              <a:buNone/>
              <a:defRPr sz="3200"/>
            </a:lvl1pPr>
            <a:lvl2pPr marL="1077617" indent="0">
              <a:buNone/>
              <a:defRPr sz="2800"/>
            </a:lvl2pPr>
            <a:lvl3pPr marL="2155260" indent="0">
              <a:buNone/>
              <a:defRPr sz="2300"/>
            </a:lvl3pPr>
            <a:lvl4pPr marL="3232927" indent="0">
              <a:buNone/>
              <a:defRPr sz="2200"/>
            </a:lvl4pPr>
            <a:lvl5pPr marL="4310539" indent="0">
              <a:buNone/>
              <a:defRPr sz="2200"/>
            </a:lvl5pPr>
            <a:lvl6pPr marL="5388208" indent="0">
              <a:buNone/>
              <a:defRPr sz="2200"/>
            </a:lvl6pPr>
            <a:lvl7pPr marL="6465855" indent="0">
              <a:buNone/>
              <a:defRPr sz="2200"/>
            </a:lvl7pPr>
            <a:lvl8pPr marL="7543493" indent="0">
              <a:buNone/>
              <a:defRPr sz="2200"/>
            </a:lvl8pPr>
            <a:lvl9pPr marL="8621085" indent="0">
              <a:buNone/>
              <a:defRPr sz="22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7"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9064FEB8-6949-40C8-BDD1-9D37EB110AC6}"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27371834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685D9524-00B6-461F-9A3D-4AEAAE5DD086}"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8865947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3" y="549332"/>
            <a:ext cx="5486400" cy="1170305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8" y="549332"/>
            <a:ext cx="16052800" cy="117030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67D300CD-0166-4CCD-9E64-408CEF015FC3}"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2608421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4" r:id="rId14"/>
    <p:sldLayoutId id="2147483666" r:id="rId15"/>
    <p:sldLayoutId id="2147483667" r:id="rId16"/>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1220438" y="549176"/>
            <a:ext cx="2194321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158" tIns="40580" rIns="81158" bIns="40580" numCol="1" anchor="ctr" anchorCtr="0" compatLnSpc="1">
            <a:prstTxWarp prst="textNoShape">
              <a:avLst/>
            </a:prstTxWarp>
          </a:bodyPr>
          <a:lstStyle/>
          <a:p>
            <a:pPr lvl="0"/>
            <a:r>
              <a:rPr lang="ru-RU" altLang="en-US"/>
              <a:t>Click to edit Master title style</a:t>
            </a:r>
          </a:p>
        </p:txBody>
      </p:sp>
      <p:sp>
        <p:nvSpPr>
          <p:cNvPr id="7171" name="Rectangle 3"/>
          <p:cNvSpPr>
            <a:spLocks noGrp="1" noChangeArrowheads="1"/>
          </p:cNvSpPr>
          <p:nvPr>
            <p:ph type="body" idx="1"/>
          </p:nvPr>
        </p:nvSpPr>
        <p:spPr bwMode="auto">
          <a:xfrm>
            <a:off x="1220438" y="3201340"/>
            <a:ext cx="21943219" cy="905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158" tIns="40580" rIns="81158" bIns="40580" numCol="1" anchor="t" anchorCtr="0" compatLnSpc="1">
            <a:prstTxWarp prst="textNoShape">
              <a:avLst/>
            </a:prstTxWarp>
          </a:bodyPr>
          <a:lstStyle/>
          <a:p>
            <a:pPr lvl="0"/>
            <a:r>
              <a:rPr lang="ru-RU" altLang="en-US"/>
              <a:t>Click to edit Master text styles</a:t>
            </a:r>
          </a:p>
          <a:p>
            <a:pPr lvl="1"/>
            <a:r>
              <a:rPr lang="ru-RU" altLang="en-US"/>
              <a:t>Second level</a:t>
            </a:r>
          </a:p>
          <a:p>
            <a:pPr lvl="2"/>
            <a:r>
              <a:rPr lang="ru-RU" altLang="en-US"/>
              <a:t>Third level</a:t>
            </a:r>
          </a:p>
          <a:p>
            <a:pPr lvl="3"/>
            <a:r>
              <a:rPr lang="ru-RU" altLang="en-US"/>
              <a:t>Fourth level</a:t>
            </a:r>
          </a:p>
          <a:p>
            <a:pPr lvl="4"/>
            <a:r>
              <a:rPr lang="ru-RU" altLang="en-US"/>
              <a:t>Fifth level</a:t>
            </a:r>
          </a:p>
        </p:txBody>
      </p:sp>
      <p:sp>
        <p:nvSpPr>
          <p:cNvPr id="1028" name="Rectangle 4"/>
          <p:cNvSpPr>
            <a:spLocks noGrp="1" noChangeArrowheads="1"/>
          </p:cNvSpPr>
          <p:nvPr>
            <p:ph type="dt" sz="half" idx="2"/>
          </p:nvPr>
        </p:nvSpPr>
        <p:spPr bwMode="auto">
          <a:xfrm>
            <a:off x="1220399" y="12490400"/>
            <a:ext cx="5688211" cy="953243"/>
          </a:xfrm>
          <a:prstGeom prst="rect">
            <a:avLst/>
          </a:prstGeom>
          <a:noFill/>
          <a:ln w="9525">
            <a:noFill/>
            <a:miter lim="800000"/>
            <a:headEnd/>
            <a:tailEnd/>
          </a:ln>
          <a:effectLst/>
        </p:spPr>
        <p:txBody>
          <a:bodyPr vert="horz" wrap="square" lIns="81158" tIns="40580" rIns="81158" bIns="40580" numCol="1" anchor="t" anchorCtr="0" compatLnSpc="1">
            <a:prstTxWarp prst="textNoShape">
              <a:avLst/>
            </a:prstTxWarp>
          </a:bodyPr>
          <a:lstStyle>
            <a:lvl1pPr algn="l">
              <a:defRPr sz="3467">
                <a:latin typeface="Arial" charset="0"/>
                <a:cs typeface="Arial" charset="0"/>
              </a:defRPr>
            </a:lvl1pPr>
          </a:lstStyle>
          <a:p>
            <a:pPr defTabSz="1523398">
              <a:defRPr/>
            </a:pPr>
            <a:endParaRPr lang="ru-RU">
              <a:ea typeface="+mn-ea"/>
              <a:sym typeface="Gill Sans"/>
            </a:endParaRPr>
          </a:p>
        </p:txBody>
      </p:sp>
      <p:sp>
        <p:nvSpPr>
          <p:cNvPr id="1029" name="Rectangle 5"/>
          <p:cNvSpPr>
            <a:spLocks noGrp="1" noChangeArrowheads="1"/>
          </p:cNvSpPr>
          <p:nvPr>
            <p:ph type="ftr" sz="quarter" idx="3"/>
          </p:nvPr>
        </p:nvSpPr>
        <p:spPr bwMode="auto">
          <a:xfrm>
            <a:off x="8331431" y="12490400"/>
            <a:ext cx="7721203" cy="953243"/>
          </a:xfrm>
          <a:prstGeom prst="rect">
            <a:avLst/>
          </a:prstGeom>
          <a:noFill/>
          <a:ln w="9525">
            <a:noFill/>
            <a:miter lim="800000"/>
            <a:headEnd/>
            <a:tailEnd/>
          </a:ln>
          <a:effectLst/>
        </p:spPr>
        <p:txBody>
          <a:bodyPr vert="horz" wrap="square" lIns="81158" tIns="40580" rIns="81158" bIns="40580" numCol="1" anchor="t" anchorCtr="0" compatLnSpc="1">
            <a:prstTxWarp prst="textNoShape">
              <a:avLst/>
            </a:prstTxWarp>
          </a:bodyPr>
          <a:lstStyle>
            <a:lvl1pPr algn="ctr">
              <a:defRPr sz="3467">
                <a:latin typeface="Arial" charset="0"/>
                <a:cs typeface="Arial" charset="0"/>
              </a:defRPr>
            </a:lvl1pPr>
          </a:lstStyle>
          <a:p>
            <a:pPr defTabSz="1523398">
              <a:defRPr/>
            </a:pPr>
            <a:endParaRPr lang="ru-RU">
              <a:ea typeface="+mn-ea"/>
              <a:sym typeface="Gill Sans"/>
            </a:endParaRPr>
          </a:p>
        </p:txBody>
      </p:sp>
      <p:sp>
        <p:nvSpPr>
          <p:cNvPr id="1030" name="Rectangle 6"/>
          <p:cNvSpPr>
            <a:spLocks noGrp="1" noChangeArrowheads="1"/>
          </p:cNvSpPr>
          <p:nvPr>
            <p:ph type="sldNum" sz="quarter" idx="4"/>
          </p:nvPr>
        </p:nvSpPr>
        <p:spPr bwMode="auto">
          <a:xfrm>
            <a:off x="17475407" y="12490400"/>
            <a:ext cx="5688211" cy="953243"/>
          </a:xfrm>
          <a:prstGeom prst="rect">
            <a:avLst/>
          </a:prstGeom>
          <a:noFill/>
          <a:ln w="9525">
            <a:noFill/>
            <a:miter lim="800000"/>
            <a:headEnd/>
            <a:tailEnd/>
          </a:ln>
          <a:effectLst/>
        </p:spPr>
        <p:txBody>
          <a:bodyPr vert="horz" wrap="square" lIns="81158" tIns="40580" rIns="81158" bIns="40580" numCol="1" anchor="t" anchorCtr="0" compatLnSpc="1">
            <a:prstTxWarp prst="textNoShape">
              <a:avLst/>
            </a:prstTxWarp>
          </a:bodyPr>
          <a:lstStyle>
            <a:lvl1pPr algn="r">
              <a:defRPr sz="3467">
                <a:latin typeface="Arial" charset="0"/>
                <a:cs typeface="Arial" charset="0"/>
              </a:defRPr>
            </a:lvl1pPr>
          </a:lstStyle>
          <a:p>
            <a:pPr defTabSz="1523398">
              <a:defRPr/>
            </a:pPr>
            <a:fld id="{D3AE1128-5485-4825-B48B-9AEF1D534499}" type="slidenum">
              <a:rPr lang="ru-RU" smtClean="0">
                <a:ea typeface="+mn-ea"/>
                <a:sym typeface="Gill Sans"/>
              </a:rPr>
              <a:pPr defTabSz="1523398">
                <a:defRPr/>
              </a:pPr>
              <a:t>‹#›</a:t>
            </a:fld>
            <a:endParaRPr lang="ru-RU">
              <a:ea typeface="+mn-ea"/>
              <a:sym typeface="Gill Sans"/>
            </a:endParaRPr>
          </a:p>
        </p:txBody>
      </p:sp>
    </p:spTree>
    <p:extLst>
      <p:ext uri="{BB962C8B-B14F-4D97-AF65-F5344CB8AC3E}">
        <p14:creationId xmlns:p14="http://schemas.microsoft.com/office/powerpoint/2010/main" val="167505665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hf sldNum="0" hdr="0" ftr="0" dt="0"/>
  <p:txStyles>
    <p:titleStyle>
      <a:lvl1pPr algn="ctr" rtl="0" eaLnBrk="0" fontAlgn="base" hangingPunct="0">
        <a:spcBef>
          <a:spcPct val="0"/>
        </a:spcBef>
        <a:spcAft>
          <a:spcPct val="0"/>
        </a:spcAft>
        <a:defRPr sz="10133">
          <a:solidFill>
            <a:schemeClr val="tx2"/>
          </a:solidFill>
          <a:latin typeface="+mj-lt"/>
          <a:ea typeface="+mj-ea"/>
          <a:cs typeface="+mj-cs"/>
        </a:defRPr>
      </a:lvl1pPr>
      <a:lvl2pPr algn="ctr" rtl="0" eaLnBrk="0" fontAlgn="base" hangingPunct="0">
        <a:spcBef>
          <a:spcPct val="0"/>
        </a:spcBef>
        <a:spcAft>
          <a:spcPct val="0"/>
        </a:spcAft>
        <a:defRPr sz="10133">
          <a:solidFill>
            <a:schemeClr val="tx2"/>
          </a:solidFill>
          <a:latin typeface="Arial" charset="0"/>
          <a:cs typeface="Arial" charset="0"/>
        </a:defRPr>
      </a:lvl2pPr>
      <a:lvl3pPr algn="ctr" rtl="0" eaLnBrk="0" fontAlgn="base" hangingPunct="0">
        <a:spcBef>
          <a:spcPct val="0"/>
        </a:spcBef>
        <a:spcAft>
          <a:spcPct val="0"/>
        </a:spcAft>
        <a:defRPr sz="10133">
          <a:solidFill>
            <a:schemeClr val="tx2"/>
          </a:solidFill>
          <a:latin typeface="Arial" charset="0"/>
          <a:cs typeface="Arial" charset="0"/>
        </a:defRPr>
      </a:lvl3pPr>
      <a:lvl4pPr algn="ctr" rtl="0" eaLnBrk="0" fontAlgn="base" hangingPunct="0">
        <a:spcBef>
          <a:spcPct val="0"/>
        </a:spcBef>
        <a:spcAft>
          <a:spcPct val="0"/>
        </a:spcAft>
        <a:defRPr sz="10133">
          <a:solidFill>
            <a:schemeClr val="tx2"/>
          </a:solidFill>
          <a:latin typeface="Arial" charset="0"/>
          <a:cs typeface="Arial" charset="0"/>
        </a:defRPr>
      </a:lvl4pPr>
      <a:lvl5pPr algn="ctr" rtl="0" eaLnBrk="0" fontAlgn="base" hangingPunct="0">
        <a:spcBef>
          <a:spcPct val="0"/>
        </a:spcBef>
        <a:spcAft>
          <a:spcPct val="0"/>
        </a:spcAft>
        <a:defRPr sz="10133">
          <a:solidFill>
            <a:schemeClr val="tx2"/>
          </a:solidFill>
          <a:latin typeface="Arial" charset="0"/>
          <a:cs typeface="Arial" charset="0"/>
        </a:defRPr>
      </a:lvl5pPr>
      <a:lvl6pPr marL="1082136" algn="ctr" rtl="0" fontAlgn="base">
        <a:spcBef>
          <a:spcPct val="0"/>
        </a:spcBef>
        <a:spcAft>
          <a:spcPct val="0"/>
        </a:spcAft>
        <a:defRPr sz="10133">
          <a:solidFill>
            <a:schemeClr val="tx2"/>
          </a:solidFill>
          <a:latin typeface="Arial" charset="0"/>
          <a:cs typeface="Arial" charset="0"/>
        </a:defRPr>
      </a:lvl6pPr>
      <a:lvl7pPr marL="2164288" algn="ctr" rtl="0" fontAlgn="base">
        <a:spcBef>
          <a:spcPct val="0"/>
        </a:spcBef>
        <a:spcAft>
          <a:spcPct val="0"/>
        </a:spcAft>
        <a:defRPr sz="10133">
          <a:solidFill>
            <a:schemeClr val="tx2"/>
          </a:solidFill>
          <a:latin typeface="Arial" charset="0"/>
          <a:cs typeface="Arial" charset="0"/>
        </a:defRPr>
      </a:lvl7pPr>
      <a:lvl8pPr marL="3246449" algn="ctr" rtl="0" fontAlgn="base">
        <a:spcBef>
          <a:spcPct val="0"/>
        </a:spcBef>
        <a:spcAft>
          <a:spcPct val="0"/>
        </a:spcAft>
        <a:defRPr sz="10133">
          <a:solidFill>
            <a:schemeClr val="tx2"/>
          </a:solidFill>
          <a:latin typeface="Arial" charset="0"/>
          <a:cs typeface="Arial" charset="0"/>
        </a:defRPr>
      </a:lvl8pPr>
      <a:lvl9pPr marL="4328590" algn="ctr" rtl="0" fontAlgn="base">
        <a:spcBef>
          <a:spcPct val="0"/>
        </a:spcBef>
        <a:spcAft>
          <a:spcPct val="0"/>
        </a:spcAft>
        <a:defRPr sz="10133">
          <a:solidFill>
            <a:schemeClr val="tx2"/>
          </a:solidFill>
          <a:latin typeface="Arial" charset="0"/>
          <a:cs typeface="Arial" charset="0"/>
        </a:defRPr>
      </a:lvl9pPr>
    </p:titleStyle>
    <p:bodyStyle>
      <a:lvl1pPr marL="806333" indent="-806333" algn="l" rtl="0" eaLnBrk="0" fontAlgn="base" hangingPunct="0">
        <a:spcBef>
          <a:spcPct val="20000"/>
        </a:spcBef>
        <a:spcAft>
          <a:spcPct val="0"/>
        </a:spcAft>
        <a:buChar char="•"/>
        <a:defRPr sz="7733">
          <a:solidFill>
            <a:schemeClr val="tx1"/>
          </a:solidFill>
          <a:latin typeface="+mn-lt"/>
          <a:ea typeface="+mn-ea"/>
          <a:cs typeface="+mn-cs"/>
        </a:defRPr>
      </a:lvl1pPr>
      <a:lvl2pPr marL="1752771" indent="-668859" algn="l" rtl="0" eaLnBrk="0" fontAlgn="base" hangingPunct="0">
        <a:spcBef>
          <a:spcPct val="20000"/>
        </a:spcBef>
        <a:spcAft>
          <a:spcPct val="0"/>
        </a:spcAft>
        <a:buChar char="–"/>
        <a:defRPr sz="6667">
          <a:solidFill>
            <a:schemeClr val="tx1"/>
          </a:solidFill>
          <a:latin typeface="+mn-lt"/>
          <a:cs typeface="+mn-cs"/>
        </a:defRPr>
      </a:lvl2pPr>
      <a:lvl3pPr marL="2699215" indent="-534023" algn="l" rtl="0" eaLnBrk="0" fontAlgn="base" hangingPunct="0">
        <a:spcBef>
          <a:spcPct val="20000"/>
        </a:spcBef>
        <a:spcAft>
          <a:spcPct val="0"/>
        </a:spcAft>
        <a:buChar char="•"/>
        <a:defRPr sz="5600">
          <a:solidFill>
            <a:schemeClr val="tx1"/>
          </a:solidFill>
          <a:latin typeface="+mn-lt"/>
          <a:cs typeface="+mn-cs"/>
        </a:defRPr>
      </a:lvl3pPr>
      <a:lvl4pPr marL="3783135" indent="-534023" algn="l" rtl="0" eaLnBrk="0" fontAlgn="base" hangingPunct="0">
        <a:spcBef>
          <a:spcPct val="20000"/>
        </a:spcBef>
        <a:spcAft>
          <a:spcPct val="0"/>
        </a:spcAft>
        <a:buChar char="–"/>
        <a:defRPr sz="4800">
          <a:solidFill>
            <a:schemeClr val="tx1"/>
          </a:solidFill>
          <a:latin typeface="+mn-lt"/>
          <a:cs typeface="+mn-cs"/>
        </a:defRPr>
      </a:lvl4pPr>
      <a:lvl5pPr marL="4864410" indent="-534023" algn="l" rtl="0" eaLnBrk="0" fontAlgn="base" hangingPunct="0">
        <a:spcBef>
          <a:spcPct val="20000"/>
        </a:spcBef>
        <a:spcAft>
          <a:spcPct val="0"/>
        </a:spcAft>
        <a:buChar char="»"/>
        <a:defRPr sz="4800">
          <a:solidFill>
            <a:schemeClr val="tx1"/>
          </a:solidFill>
          <a:latin typeface="+mn-lt"/>
          <a:cs typeface="+mn-cs"/>
        </a:defRPr>
      </a:lvl5pPr>
      <a:lvl6pPr marL="5951818" indent="-541065" algn="l" rtl="0" fontAlgn="base">
        <a:spcBef>
          <a:spcPct val="20000"/>
        </a:spcBef>
        <a:spcAft>
          <a:spcPct val="0"/>
        </a:spcAft>
        <a:buChar char="»"/>
        <a:defRPr sz="4800">
          <a:solidFill>
            <a:schemeClr val="tx1"/>
          </a:solidFill>
          <a:latin typeface="+mn-lt"/>
          <a:cs typeface="+mn-cs"/>
        </a:defRPr>
      </a:lvl6pPr>
      <a:lvl7pPr marL="7033963" indent="-541065" algn="l" rtl="0" fontAlgn="base">
        <a:spcBef>
          <a:spcPct val="20000"/>
        </a:spcBef>
        <a:spcAft>
          <a:spcPct val="0"/>
        </a:spcAft>
        <a:buChar char="»"/>
        <a:defRPr sz="4800">
          <a:solidFill>
            <a:schemeClr val="tx1"/>
          </a:solidFill>
          <a:latin typeface="+mn-lt"/>
          <a:cs typeface="+mn-cs"/>
        </a:defRPr>
      </a:lvl7pPr>
      <a:lvl8pPr marL="8116109" indent="-541065" algn="l" rtl="0" fontAlgn="base">
        <a:spcBef>
          <a:spcPct val="20000"/>
        </a:spcBef>
        <a:spcAft>
          <a:spcPct val="0"/>
        </a:spcAft>
        <a:buChar char="»"/>
        <a:defRPr sz="4800">
          <a:solidFill>
            <a:schemeClr val="tx1"/>
          </a:solidFill>
          <a:latin typeface="+mn-lt"/>
          <a:cs typeface="+mn-cs"/>
        </a:defRPr>
      </a:lvl8pPr>
      <a:lvl9pPr marL="9198240" indent="-541065" algn="l" rtl="0" fontAlgn="base">
        <a:spcBef>
          <a:spcPct val="20000"/>
        </a:spcBef>
        <a:spcAft>
          <a:spcPct val="0"/>
        </a:spcAft>
        <a:buChar char="»"/>
        <a:defRPr sz="4800">
          <a:solidFill>
            <a:schemeClr val="tx1"/>
          </a:solidFill>
          <a:latin typeface="+mn-lt"/>
          <a:cs typeface="+mn-cs"/>
        </a:defRPr>
      </a:lvl9pPr>
    </p:bodyStyle>
    <p:otherStyle>
      <a:defPPr>
        <a:defRPr lang="en-US"/>
      </a:defPPr>
      <a:lvl1pPr marL="0" algn="l" defTabSz="2164288" rtl="0" eaLnBrk="1" latinLnBrk="0" hangingPunct="1">
        <a:defRPr sz="4267" kern="1200">
          <a:solidFill>
            <a:schemeClr val="tx1"/>
          </a:solidFill>
          <a:latin typeface="+mn-lt"/>
          <a:ea typeface="+mn-ea"/>
          <a:cs typeface="+mn-cs"/>
        </a:defRPr>
      </a:lvl1pPr>
      <a:lvl2pPr marL="1082136" algn="l" defTabSz="2164288" rtl="0" eaLnBrk="1" latinLnBrk="0" hangingPunct="1">
        <a:defRPr sz="4267" kern="1200">
          <a:solidFill>
            <a:schemeClr val="tx1"/>
          </a:solidFill>
          <a:latin typeface="+mn-lt"/>
          <a:ea typeface="+mn-ea"/>
          <a:cs typeface="+mn-cs"/>
        </a:defRPr>
      </a:lvl2pPr>
      <a:lvl3pPr marL="2164288" algn="l" defTabSz="2164288" rtl="0" eaLnBrk="1" latinLnBrk="0" hangingPunct="1">
        <a:defRPr sz="4267" kern="1200">
          <a:solidFill>
            <a:schemeClr val="tx1"/>
          </a:solidFill>
          <a:latin typeface="+mn-lt"/>
          <a:ea typeface="+mn-ea"/>
          <a:cs typeface="+mn-cs"/>
        </a:defRPr>
      </a:lvl3pPr>
      <a:lvl4pPr marL="3246449" algn="l" defTabSz="2164288" rtl="0" eaLnBrk="1" latinLnBrk="0" hangingPunct="1">
        <a:defRPr sz="4267" kern="1200">
          <a:solidFill>
            <a:schemeClr val="tx1"/>
          </a:solidFill>
          <a:latin typeface="+mn-lt"/>
          <a:ea typeface="+mn-ea"/>
          <a:cs typeface="+mn-cs"/>
        </a:defRPr>
      </a:lvl4pPr>
      <a:lvl5pPr marL="4328590" algn="l" defTabSz="2164288" rtl="0" eaLnBrk="1" latinLnBrk="0" hangingPunct="1">
        <a:defRPr sz="4267" kern="1200">
          <a:solidFill>
            <a:schemeClr val="tx1"/>
          </a:solidFill>
          <a:latin typeface="+mn-lt"/>
          <a:ea typeface="+mn-ea"/>
          <a:cs typeface="+mn-cs"/>
        </a:defRPr>
      </a:lvl5pPr>
      <a:lvl6pPr marL="5410732" algn="l" defTabSz="2164288" rtl="0" eaLnBrk="1" latinLnBrk="0" hangingPunct="1">
        <a:defRPr sz="4267" kern="1200">
          <a:solidFill>
            <a:schemeClr val="tx1"/>
          </a:solidFill>
          <a:latin typeface="+mn-lt"/>
          <a:ea typeface="+mn-ea"/>
          <a:cs typeface="+mn-cs"/>
        </a:defRPr>
      </a:lvl6pPr>
      <a:lvl7pPr marL="6492892" algn="l" defTabSz="2164288" rtl="0" eaLnBrk="1" latinLnBrk="0" hangingPunct="1">
        <a:defRPr sz="4267" kern="1200">
          <a:solidFill>
            <a:schemeClr val="tx1"/>
          </a:solidFill>
          <a:latin typeface="+mn-lt"/>
          <a:ea typeface="+mn-ea"/>
          <a:cs typeface="+mn-cs"/>
        </a:defRPr>
      </a:lvl7pPr>
      <a:lvl8pPr marL="7575033" algn="l" defTabSz="2164288" rtl="0" eaLnBrk="1" latinLnBrk="0" hangingPunct="1">
        <a:defRPr sz="4267" kern="1200">
          <a:solidFill>
            <a:schemeClr val="tx1"/>
          </a:solidFill>
          <a:latin typeface="+mn-lt"/>
          <a:ea typeface="+mn-ea"/>
          <a:cs typeface="+mn-cs"/>
        </a:defRPr>
      </a:lvl8pPr>
      <a:lvl9pPr marL="8657175" algn="l" defTabSz="2164288" rtl="0" eaLnBrk="1" latinLnBrk="0" hangingPunct="1">
        <a:defRPr sz="42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4"/>
            <a:ext cx="21031200" cy="26511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6400" y="3651251"/>
            <a:ext cx="21031200" cy="870267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76400" y="12712704"/>
            <a:ext cx="5486400" cy="730251"/>
          </a:xfrm>
          <a:prstGeom prst="rect">
            <a:avLst/>
          </a:prstGeom>
        </p:spPr>
        <p:txBody>
          <a:bodyPr vert="horz" lIns="91440" tIns="45720" rIns="91440" bIns="45720" rtlCol="0" anchor="ctr"/>
          <a:lstStyle>
            <a:lvl1pPr algn="l">
              <a:defRPr sz="2400">
                <a:solidFill>
                  <a:schemeClr val="tx1">
                    <a:tint val="75000"/>
                  </a:schemeClr>
                </a:solidFill>
              </a:defRPr>
            </a:lvl1pPr>
          </a:lstStyle>
          <a:p>
            <a:fld id="{963A2CEE-8553-4EF5-8C07-9C65C7BAD42E}" type="datetimeFigureOut">
              <a:rPr lang="en-US" smtClean="0"/>
              <a:t>10/1/2026</a:t>
            </a:fld>
            <a:endParaRPr lang="en-US"/>
          </a:p>
        </p:txBody>
      </p:sp>
      <p:sp>
        <p:nvSpPr>
          <p:cNvPr id="5" name="Footer Placeholder 4"/>
          <p:cNvSpPr>
            <a:spLocks noGrp="1"/>
          </p:cNvSpPr>
          <p:nvPr>
            <p:ph type="ftr" sz="quarter" idx="3"/>
          </p:nvPr>
        </p:nvSpPr>
        <p:spPr>
          <a:xfrm>
            <a:off x="8077200" y="12712704"/>
            <a:ext cx="8229600" cy="730251"/>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221200" y="12712704"/>
            <a:ext cx="5486400" cy="730251"/>
          </a:xfrm>
          <a:prstGeom prst="rect">
            <a:avLst/>
          </a:prstGeom>
        </p:spPr>
        <p:txBody>
          <a:bodyPr vert="horz" lIns="91440" tIns="45720" rIns="91440" bIns="45720" rtlCol="0" anchor="ctr"/>
          <a:lstStyle>
            <a:lvl1pPr algn="r">
              <a:defRPr sz="2400">
                <a:solidFill>
                  <a:schemeClr val="tx1">
                    <a:tint val="75000"/>
                  </a:schemeClr>
                </a:solidFill>
              </a:defRPr>
            </a:lvl1pPr>
          </a:lstStyle>
          <a:p>
            <a:fld id="{A4988FC8-CA68-4348-9658-2286908ED762}" type="slidenum">
              <a:rPr lang="en-US" smtClean="0"/>
              <a:t>‹#›</a:t>
            </a:fld>
            <a:endParaRPr lang="en-US"/>
          </a:p>
        </p:txBody>
      </p:sp>
    </p:spTree>
    <p:extLst>
      <p:ext uri="{BB962C8B-B14F-4D97-AF65-F5344CB8AC3E}">
        <p14:creationId xmlns:p14="http://schemas.microsoft.com/office/powerpoint/2010/main" val="47626709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defTabSz="1828823" rtl="0" eaLnBrk="1" latinLnBrk="0" hangingPunct="1">
        <a:lnSpc>
          <a:spcPct val="90000"/>
        </a:lnSpc>
        <a:spcBef>
          <a:spcPct val="0"/>
        </a:spcBef>
        <a:buNone/>
        <a:defRPr sz="7600" kern="1200">
          <a:solidFill>
            <a:schemeClr val="tx1"/>
          </a:solidFill>
          <a:latin typeface="+mj-lt"/>
          <a:ea typeface="+mj-ea"/>
          <a:cs typeface="+mj-cs"/>
        </a:defRPr>
      </a:lvl1pPr>
    </p:titleStyle>
    <p:bodyStyle>
      <a:lvl1pPr marL="457206" indent="-457206" algn="l" defTabSz="1828823"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17" indent="-457206" algn="l" defTabSz="1828823"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29" indent="-457206" algn="l" defTabSz="1828823"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40"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51"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63"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74"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86"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97"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23" rtl="0" eaLnBrk="1" latinLnBrk="0" hangingPunct="1">
        <a:defRPr sz="3600" kern="1200">
          <a:solidFill>
            <a:schemeClr val="tx1"/>
          </a:solidFill>
          <a:latin typeface="+mn-lt"/>
          <a:ea typeface="+mn-ea"/>
          <a:cs typeface="+mn-cs"/>
        </a:defRPr>
      </a:lvl1pPr>
      <a:lvl2pPr marL="914411" algn="l" defTabSz="1828823" rtl="0" eaLnBrk="1" latinLnBrk="0" hangingPunct="1">
        <a:defRPr sz="3600" kern="1200">
          <a:solidFill>
            <a:schemeClr val="tx1"/>
          </a:solidFill>
          <a:latin typeface="+mn-lt"/>
          <a:ea typeface="+mn-ea"/>
          <a:cs typeface="+mn-cs"/>
        </a:defRPr>
      </a:lvl2pPr>
      <a:lvl3pPr marL="1828823" algn="l" defTabSz="1828823" rtl="0" eaLnBrk="1" latinLnBrk="0" hangingPunct="1">
        <a:defRPr sz="3600" kern="1200">
          <a:solidFill>
            <a:schemeClr val="tx1"/>
          </a:solidFill>
          <a:latin typeface="+mn-lt"/>
          <a:ea typeface="+mn-ea"/>
          <a:cs typeface="+mn-cs"/>
        </a:defRPr>
      </a:lvl3pPr>
      <a:lvl4pPr marL="2743234" algn="l" defTabSz="1828823" rtl="0" eaLnBrk="1" latinLnBrk="0" hangingPunct="1">
        <a:defRPr sz="3600" kern="1200">
          <a:solidFill>
            <a:schemeClr val="tx1"/>
          </a:solidFill>
          <a:latin typeface="+mn-lt"/>
          <a:ea typeface="+mn-ea"/>
          <a:cs typeface="+mn-cs"/>
        </a:defRPr>
      </a:lvl4pPr>
      <a:lvl5pPr marL="3657646" algn="l" defTabSz="1828823" rtl="0" eaLnBrk="1" latinLnBrk="0" hangingPunct="1">
        <a:defRPr sz="3600" kern="1200">
          <a:solidFill>
            <a:schemeClr val="tx1"/>
          </a:solidFill>
          <a:latin typeface="+mn-lt"/>
          <a:ea typeface="+mn-ea"/>
          <a:cs typeface="+mn-cs"/>
        </a:defRPr>
      </a:lvl5pPr>
      <a:lvl6pPr marL="4572057" algn="l" defTabSz="1828823" rtl="0" eaLnBrk="1" latinLnBrk="0" hangingPunct="1">
        <a:defRPr sz="3600" kern="1200">
          <a:solidFill>
            <a:schemeClr val="tx1"/>
          </a:solidFill>
          <a:latin typeface="+mn-lt"/>
          <a:ea typeface="+mn-ea"/>
          <a:cs typeface="+mn-cs"/>
        </a:defRPr>
      </a:lvl6pPr>
      <a:lvl7pPr marL="5486469" algn="l" defTabSz="1828823" rtl="0" eaLnBrk="1" latinLnBrk="0" hangingPunct="1">
        <a:defRPr sz="3600" kern="1200">
          <a:solidFill>
            <a:schemeClr val="tx1"/>
          </a:solidFill>
          <a:latin typeface="+mn-lt"/>
          <a:ea typeface="+mn-ea"/>
          <a:cs typeface="+mn-cs"/>
        </a:defRPr>
      </a:lvl7pPr>
      <a:lvl8pPr marL="6400880" algn="l" defTabSz="1828823" rtl="0" eaLnBrk="1" latinLnBrk="0" hangingPunct="1">
        <a:defRPr sz="3600" kern="1200">
          <a:solidFill>
            <a:schemeClr val="tx1"/>
          </a:solidFill>
          <a:latin typeface="+mn-lt"/>
          <a:ea typeface="+mn-ea"/>
          <a:cs typeface="+mn-cs"/>
        </a:defRPr>
      </a:lvl8pPr>
      <a:lvl9pPr marL="7315291" algn="l" defTabSz="1828823" rtl="0" eaLnBrk="1" latinLnBrk="0" hangingPunct="1">
        <a:defRPr sz="3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158532563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51B8250-1E00-9C7A-1220-19F8788B3BA1}"/>
              </a:ext>
            </a:extLst>
          </p:cNvPr>
          <p:cNvSpPr>
            <a:spLocks noGrp="1" noChangeArrowheads="1"/>
          </p:cNvSpPr>
          <p:nvPr>
            <p:ph type="title"/>
          </p:nvPr>
        </p:nvSpPr>
        <p:spPr bwMode="auto">
          <a:xfrm>
            <a:off x="1828800" y="152400"/>
            <a:ext cx="2072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57B369-3AD7-7359-4418-448469BF1903}"/>
              </a:ext>
            </a:extLst>
          </p:cNvPr>
          <p:cNvSpPr>
            <a:spLocks noGrp="1" noChangeArrowheads="1"/>
          </p:cNvSpPr>
          <p:nvPr>
            <p:ph type="body" idx="1"/>
          </p:nvPr>
        </p:nvSpPr>
        <p:spPr bwMode="auto">
          <a:xfrm>
            <a:off x="1828800" y="1828800"/>
            <a:ext cx="20726400" cy="1051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33F2047-D908-A81D-DD25-4E7F4848F695}"/>
              </a:ext>
            </a:extLst>
          </p:cNvPr>
          <p:cNvSpPr>
            <a:spLocks noGrp="1" noChangeArrowheads="1"/>
          </p:cNvSpPr>
          <p:nvPr>
            <p:ph type="dt" sz="half" idx="2"/>
          </p:nvPr>
        </p:nvSpPr>
        <p:spPr bwMode="auto">
          <a:xfrm>
            <a:off x="1828800" y="12496800"/>
            <a:ext cx="5080000" cy="9144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eaLnBrk="0" hangingPunct="0">
              <a:defRPr sz="2800">
                <a:latin typeface="Times New Roman" pitchFamily="18" charset="0"/>
                <a:cs typeface="+mn-cs"/>
              </a:defRPr>
            </a:lvl1pPr>
          </a:lstStyle>
          <a:p>
            <a:pPr>
              <a:defRPr/>
            </a:pPr>
            <a:endParaRPr lang="en-US"/>
          </a:p>
        </p:txBody>
      </p:sp>
      <p:sp>
        <p:nvSpPr>
          <p:cNvPr id="1029" name="Rectangle 5">
            <a:extLst>
              <a:ext uri="{FF2B5EF4-FFF2-40B4-BE49-F238E27FC236}">
                <a16:creationId xmlns:a16="http://schemas.microsoft.com/office/drawing/2014/main" id="{CD11C1FC-EC3B-79AE-D1CE-C2FCE3629E49}"/>
              </a:ext>
            </a:extLst>
          </p:cNvPr>
          <p:cNvSpPr>
            <a:spLocks noGrp="1" noChangeArrowheads="1"/>
          </p:cNvSpPr>
          <p:nvPr>
            <p:ph type="ftr" sz="quarter" idx="3"/>
          </p:nvPr>
        </p:nvSpPr>
        <p:spPr bwMode="auto">
          <a:xfrm>
            <a:off x="8331200" y="12496800"/>
            <a:ext cx="7721600" cy="9144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ctr" eaLnBrk="0" hangingPunct="0">
              <a:defRPr sz="2800">
                <a:latin typeface="Times New Roman" pitchFamily="18" charset="0"/>
                <a:cs typeface="+mn-cs"/>
              </a:defRPr>
            </a:lvl1pPr>
          </a:lstStyle>
          <a:p>
            <a:pPr>
              <a:defRPr/>
            </a:pPr>
            <a:endParaRPr lang="en-US"/>
          </a:p>
        </p:txBody>
      </p:sp>
      <p:sp>
        <p:nvSpPr>
          <p:cNvPr id="1030" name="Rectangle 6">
            <a:extLst>
              <a:ext uri="{FF2B5EF4-FFF2-40B4-BE49-F238E27FC236}">
                <a16:creationId xmlns:a16="http://schemas.microsoft.com/office/drawing/2014/main" id="{5CD38DEC-5CB4-969A-EBC2-A39371654E06}"/>
              </a:ext>
            </a:extLst>
          </p:cNvPr>
          <p:cNvSpPr>
            <a:spLocks noGrp="1" noChangeArrowheads="1"/>
          </p:cNvSpPr>
          <p:nvPr>
            <p:ph type="sldNum" sz="quarter" idx="4"/>
          </p:nvPr>
        </p:nvSpPr>
        <p:spPr bwMode="auto">
          <a:xfrm>
            <a:off x="17475200" y="12496800"/>
            <a:ext cx="5080000" cy="9144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r">
              <a:defRPr sz="2800">
                <a:latin typeface="Times New Roman" panose="02020603050405020304" pitchFamily="18" charset="0"/>
              </a:defRPr>
            </a:lvl1pPr>
          </a:lstStyle>
          <a:p>
            <a:pPr>
              <a:defRPr/>
            </a:pPr>
            <a:fld id="{991A6E44-1D02-465F-83EA-603E2FA0C741}" type="slidenum">
              <a:rPr lang="en-US" altLang="en-US"/>
              <a:pPr>
                <a:defRPr/>
              </a:pPr>
              <a:t>‹#›</a:t>
            </a:fld>
            <a:endParaRPr lang="en-US" altLang="en-US"/>
          </a:p>
        </p:txBody>
      </p:sp>
      <p:sp>
        <p:nvSpPr>
          <p:cNvPr id="1031" name="Line 7">
            <a:extLst>
              <a:ext uri="{FF2B5EF4-FFF2-40B4-BE49-F238E27FC236}">
                <a16:creationId xmlns:a16="http://schemas.microsoft.com/office/drawing/2014/main" id="{ED7FC7C6-B45C-1616-24C8-D965ECE25B6A}"/>
              </a:ext>
            </a:extLst>
          </p:cNvPr>
          <p:cNvSpPr>
            <a:spLocks noChangeShapeType="1"/>
          </p:cNvSpPr>
          <p:nvPr/>
        </p:nvSpPr>
        <p:spPr bwMode="auto">
          <a:xfrm>
            <a:off x="1828800" y="1676400"/>
            <a:ext cx="20726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182870" tIns="91436" rIns="182870" bIns="91436" anchor="ctr"/>
          <a:lstStyle/>
          <a:p>
            <a:endParaRPr lang="en-US" sz="9600"/>
          </a:p>
        </p:txBody>
      </p:sp>
    </p:spTree>
    <p:extLst>
      <p:ext uri="{BB962C8B-B14F-4D97-AF65-F5344CB8AC3E}">
        <p14:creationId xmlns:p14="http://schemas.microsoft.com/office/powerpoint/2010/main" val="314863971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rtl="0" eaLnBrk="0" fontAlgn="base" hangingPunct="0">
        <a:spcBef>
          <a:spcPct val="0"/>
        </a:spcBef>
        <a:spcAft>
          <a:spcPct val="0"/>
        </a:spcAft>
        <a:defRPr sz="6800">
          <a:solidFill>
            <a:schemeClr val="tx2"/>
          </a:solidFill>
          <a:latin typeface="+mj-lt"/>
          <a:ea typeface="+mj-ea"/>
          <a:cs typeface="+mj-cs"/>
        </a:defRPr>
      </a:lvl1pPr>
      <a:lvl2pPr algn="l" rtl="0" eaLnBrk="0" fontAlgn="base" hangingPunct="0">
        <a:spcBef>
          <a:spcPct val="0"/>
        </a:spcBef>
        <a:spcAft>
          <a:spcPct val="0"/>
        </a:spcAft>
        <a:defRPr sz="6800">
          <a:solidFill>
            <a:schemeClr val="tx2"/>
          </a:solidFill>
          <a:latin typeface="Arial" charset="0"/>
        </a:defRPr>
      </a:lvl2pPr>
      <a:lvl3pPr algn="l" rtl="0" eaLnBrk="0" fontAlgn="base" hangingPunct="0">
        <a:spcBef>
          <a:spcPct val="0"/>
        </a:spcBef>
        <a:spcAft>
          <a:spcPct val="0"/>
        </a:spcAft>
        <a:defRPr sz="6800">
          <a:solidFill>
            <a:schemeClr val="tx2"/>
          </a:solidFill>
          <a:latin typeface="Arial" charset="0"/>
        </a:defRPr>
      </a:lvl3pPr>
      <a:lvl4pPr algn="l" rtl="0" eaLnBrk="0" fontAlgn="base" hangingPunct="0">
        <a:spcBef>
          <a:spcPct val="0"/>
        </a:spcBef>
        <a:spcAft>
          <a:spcPct val="0"/>
        </a:spcAft>
        <a:defRPr sz="6800">
          <a:solidFill>
            <a:schemeClr val="tx2"/>
          </a:solidFill>
          <a:latin typeface="Arial" charset="0"/>
        </a:defRPr>
      </a:lvl4pPr>
      <a:lvl5pPr algn="l" rtl="0" eaLnBrk="0" fontAlgn="base" hangingPunct="0">
        <a:spcBef>
          <a:spcPct val="0"/>
        </a:spcBef>
        <a:spcAft>
          <a:spcPct val="0"/>
        </a:spcAft>
        <a:defRPr sz="6800">
          <a:solidFill>
            <a:schemeClr val="tx2"/>
          </a:solidFill>
          <a:latin typeface="Arial" charset="0"/>
        </a:defRPr>
      </a:lvl5pPr>
      <a:lvl6pPr marL="914354" algn="l" rtl="0" eaLnBrk="0" fontAlgn="base" hangingPunct="0">
        <a:spcBef>
          <a:spcPct val="0"/>
        </a:spcBef>
        <a:spcAft>
          <a:spcPct val="0"/>
        </a:spcAft>
        <a:defRPr sz="6800">
          <a:solidFill>
            <a:schemeClr val="tx2"/>
          </a:solidFill>
          <a:latin typeface="Arial" charset="0"/>
        </a:defRPr>
      </a:lvl6pPr>
      <a:lvl7pPr marL="1828708" algn="l" rtl="0" eaLnBrk="0" fontAlgn="base" hangingPunct="0">
        <a:spcBef>
          <a:spcPct val="0"/>
        </a:spcBef>
        <a:spcAft>
          <a:spcPct val="0"/>
        </a:spcAft>
        <a:defRPr sz="6800">
          <a:solidFill>
            <a:schemeClr val="tx2"/>
          </a:solidFill>
          <a:latin typeface="Arial" charset="0"/>
        </a:defRPr>
      </a:lvl7pPr>
      <a:lvl8pPr marL="2743064" algn="l" rtl="0" eaLnBrk="0" fontAlgn="base" hangingPunct="0">
        <a:spcBef>
          <a:spcPct val="0"/>
        </a:spcBef>
        <a:spcAft>
          <a:spcPct val="0"/>
        </a:spcAft>
        <a:defRPr sz="6800">
          <a:solidFill>
            <a:schemeClr val="tx2"/>
          </a:solidFill>
          <a:latin typeface="Arial" charset="0"/>
        </a:defRPr>
      </a:lvl8pPr>
      <a:lvl9pPr marL="3657418" algn="l" rtl="0" eaLnBrk="0" fontAlgn="base" hangingPunct="0">
        <a:spcBef>
          <a:spcPct val="0"/>
        </a:spcBef>
        <a:spcAft>
          <a:spcPct val="0"/>
        </a:spcAft>
        <a:defRPr sz="6800">
          <a:solidFill>
            <a:schemeClr val="tx2"/>
          </a:solidFill>
          <a:latin typeface="Arial" charset="0"/>
        </a:defRPr>
      </a:lvl9pPr>
    </p:titleStyle>
    <p:bodyStyle>
      <a:lvl1pPr marL="682626" indent="-682626" algn="l" rtl="0" eaLnBrk="0" fontAlgn="base" hangingPunct="0">
        <a:spcBef>
          <a:spcPct val="20000"/>
        </a:spcBef>
        <a:spcAft>
          <a:spcPct val="0"/>
        </a:spcAft>
        <a:defRPr sz="4800">
          <a:solidFill>
            <a:schemeClr val="tx1"/>
          </a:solidFill>
          <a:latin typeface="+mn-lt"/>
          <a:ea typeface="+mn-ea"/>
          <a:cs typeface="+mn-cs"/>
        </a:defRPr>
      </a:lvl1pPr>
      <a:lvl2pPr marL="1482726" indent="-568326" algn="l" rtl="0" eaLnBrk="0" fontAlgn="base" hangingPunct="0">
        <a:spcBef>
          <a:spcPct val="20000"/>
        </a:spcBef>
        <a:spcAft>
          <a:spcPct val="0"/>
        </a:spcAft>
        <a:buChar char="•"/>
        <a:defRPr sz="4000">
          <a:solidFill>
            <a:schemeClr val="tx1"/>
          </a:solidFill>
          <a:latin typeface="+mn-lt"/>
        </a:defRPr>
      </a:lvl2pPr>
      <a:lvl3pPr marL="2282826" indent="-454026" algn="l" rtl="0" eaLnBrk="0" fontAlgn="base" hangingPunct="0">
        <a:spcBef>
          <a:spcPct val="20000"/>
        </a:spcBef>
        <a:spcAft>
          <a:spcPct val="0"/>
        </a:spcAft>
        <a:buChar char="–"/>
        <a:defRPr>
          <a:solidFill>
            <a:schemeClr val="tx1"/>
          </a:solidFill>
          <a:latin typeface="+mn-lt"/>
        </a:defRPr>
      </a:lvl3pPr>
      <a:lvl4pPr marL="3197226" indent="-454026" algn="l" rtl="0" eaLnBrk="0" fontAlgn="base" hangingPunct="0">
        <a:spcBef>
          <a:spcPct val="20000"/>
        </a:spcBef>
        <a:spcAft>
          <a:spcPct val="0"/>
        </a:spcAft>
        <a:buChar char="»"/>
        <a:defRPr sz="3200">
          <a:solidFill>
            <a:schemeClr val="tx1"/>
          </a:solidFill>
          <a:latin typeface="+mn-lt"/>
        </a:defRPr>
      </a:lvl4pPr>
      <a:lvl5pPr marL="4111626" indent="-454026" algn="l" rtl="0" eaLnBrk="0" fontAlgn="base" hangingPunct="0">
        <a:spcBef>
          <a:spcPct val="20000"/>
        </a:spcBef>
        <a:spcAft>
          <a:spcPct val="0"/>
        </a:spcAft>
        <a:buChar char="»"/>
        <a:defRPr sz="2800">
          <a:solidFill>
            <a:schemeClr val="tx1"/>
          </a:solidFill>
          <a:latin typeface="+mn-lt"/>
        </a:defRPr>
      </a:lvl5pPr>
      <a:lvl6pPr marL="5028948" indent="-457178" algn="l" rtl="0" eaLnBrk="0" fontAlgn="base" hangingPunct="0">
        <a:spcBef>
          <a:spcPct val="20000"/>
        </a:spcBef>
        <a:spcAft>
          <a:spcPct val="0"/>
        </a:spcAft>
        <a:buChar char="»"/>
        <a:defRPr sz="2800">
          <a:solidFill>
            <a:schemeClr val="tx1"/>
          </a:solidFill>
          <a:latin typeface="+mn-lt"/>
        </a:defRPr>
      </a:lvl6pPr>
      <a:lvl7pPr marL="5943302" indent="-457178" algn="l" rtl="0" eaLnBrk="0" fontAlgn="base" hangingPunct="0">
        <a:spcBef>
          <a:spcPct val="20000"/>
        </a:spcBef>
        <a:spcAft>
          <a:spcPct val="0"/>
        </a:spcAft>
        <a:buChar char="»"/>
        <a:defRPr sz="2800">
          <a:solidFill>
            <a:schemeClr val="tx1"/>
          </a:solidFill>
          <a:latin typeface="+mn-lt"/>
        </a:defRPr>
      </a:lvl7pPr>
      <a:lvl8pPr marL="6857658" indent="-457178" algn="l" rtl="0" eaLnBrk="0" fontAlgn="base" hangingPunct="0">
        <a:spcBef>
          <a:spcPct val="20000"/>
        </a:spcBef>
        <a:spcAft>
          <a:spcPct val="0"/>
        </a:spcAft>
        <a:buChar char="»"/>
        <a:defRPr sz="2800">
          <a:solidFill>
            <a:schemeClr val="tx1"/>
          </a:solidFill>
          <a:latin typeface="+mn-lt"/>
        </a:defRPr>
      </a:lvl8pPr>
      <a:lvl9pPr marL="7772012" indent="-457178" algn="l" rtl="0" eaLnBrk="0" fontAlgn="base" hangingPunct="0">
        <a:spcBef>
          <a:spcPct val="20000"/>
        </a:spcBef>
        <a:spcAft>
          <a:spcPct val="0"/>
        </a:spcAft>
        <a:buChar char="»"/>
        <a:defRPr sz="2800">
          <a:solidFill>
            <a:schemeClr val="tx1"/>
          </a:solidFill>
          <a:latin typeface="+mn-lt"/>
        </a:defRPr>
      </a:lvl9pPr>
    </p:bodyStyle>
    <p:otherStyle>
      <a:defPPr>
        <a:defRPr lang="en-US"/>
      </a:defPPr>
      <a:lvl1pPr marL="0" algn="l" defTabSz="1828708" rtl="0" eaLnBrk="1" latinLnBrk="0" hangingPunct="1">
        <a:defRPr sz="3600" kern="1200">
          <a:solidFill>
            <a:schemeClr val="tx1"/>
          </a:solidFill>
          <a:latin typeface="+mn-lt"/>
          <a:ea typeface="+mn-ea"/>
          <a:cs typeface="+mn-cs"/>
        </a:defRPr>
      </a:lvl1pPr>
      <a:lvl2pPr marL="914354" algn="l" defTabSz="1828708" rtl="0" eaLnBrk="1" latinLnBrk="0" hangingPunct="1">
        <a:defRPr sz="3600" kern="1200">
          <a:solidFill>
            <a:schemeClr val="tx1"/>
          </a:solidFill>
          <a:latin typeface="+mn-lt"/>
          <a:ea typeface="+mn-ea"/>
          <a:cs typeface="+mn-cs"/>
        </a:defRPr>
      </a:lvl2pPr>
      <a:lvl3pPr marL="1828708" algn="l" defTabSz="1828708" rtl="0" eaLnBrk="1" latinLnBrk="0" hangingPunct="1">
        <a:defRPr sz="3600" kern="1200">
          <a:solidFill>
            <a:schemeClr val="tx1"/>
          </a:solidFill>
          <a:latin typeface="+mn-lt"/>
          <a:ea typeface="+mn-ea"/>
          <a:cs typeface="+mn-cs"/>
        </a:defRPr>
      </a:lvl3pPr>
      <a:lvl4pPr marL="2743064" algn="l" defTabSz="1828708" rtl="0" eaLnBrk="1" latinLnBrk="0" hangingPunct="1">
        <a:defRPr sz="3600" kern="1200">
          <a:solidFill>
            <a:schemeClr val="tx1"/>
          </a:solidFill>
          <a:latin typeface="+mn-lt"/>
          <a:ea typeface="+mn-ea"/>
          <a:cs typeface="+mn-cs"/>
        </a:defRPr>
      </a:lvl4pPr>
      <a:lvl5pPr marL="3657418" algn="l" defTabSz="1828708" rtl="0" eaLnBrk="1" latinLnBrk="0" hangingPunct="1">
        <a:defRPr sz="3600" kern="1200">
          <a:solidFill>
            <a:schemeClr val="tx1"/>
          </a:solidFill>
          <a:latin typeface="+mn-lt"/>
          <a:ea typeface="+mn-ea"/>
          <a:cs typeface="+mn-cs"/>
        </a:defRPr>
      </a:lvl5pPr>
      <a:lvl6pPr marL="4571772" algn="l" defTabSz="1828708" rtl="0" eaLnBrk="1" latinLnBrk="0" hangingPunct="1">
        <a:defRPr sz="3600" kern="1200">
          <a:solidFill>
            <a:schemeClr val="tx1"/>
          </a:solidFill>
          <a:latin typeface="+mn-lt"/>
          <a:ea typeface="+mn-ea"/>
          <a:cs typeface="+mn-cs"/>
        </a:defRPr>
      </a:lvl6pPr>
      <a:lvl7pPr marL="5486126" algn="l" defTabSz="1828708" rtl="0" eaLnBrk="1" latinLnBrk="0" hangingPunct="1">
        <a:defRPr sz="3600" kern="1200">
          <a:solidFill>
            <a:schemeClr val="tx1"/>
          </a:solidFill>
          <a:latin typeface="+mn-lt"/>
          <a:ea typeface="+mn-ea"/>
          <a:cs typeface="+mn-cs"/>
        </a:defRPr>
      </a:lvl7pPr>
      <a:lvl8pPr marL="6400480" algn="l" defTabSz="1828708" rtl="0" eaLnBrk="1" latinLnBrk="0" hangingPunct="1">
        <a:defRPr sz="3600" kern="1200">
          <a:solidFill>
            <a:schemeClr val="tx1"/>
          </a:solidFill>
          <a:latin typeface="+mn-lt"/>
          <a:ea typeface="+mn-ea"/>
          <a:cs typeface="+mn-cs"/>
        </a:defRPr>
      </a:lvl8pPr>
      <a:lvl9pPr marL="7314834" algn="l" defTabSz="1828708" rtl="0" eaLnBrk="1" latinLnBrk="0" hangingPunct="1">
        <a:defRPr sz="3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1220559" y="549177"/>
            <a:ext cx="2194321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5516" tIns="107739" rIns="215516" bIns="107739" numCol="1" anchor="ctr" anchorCtr="0" compatLnSpc="1">
            <a:prstTxWarp prst="textNoShape">
              <a:avLst/>
            </a:prstTxWarp>
          </a:bodyPr>
          <a:lstStyle/>
          <a:p>
            <a:pPr lvl="0"/>
            <a:r>
              <a:rPr lang="ru-RU" altLang="en-US"/>
              <a:t>Click to edit Master title style</a:t>
            </a:r>
          </a:p>
        </p:txBody>
      </p:sp>
      <p:sp>
        <p:nvSpPr>
          <p:cNvPr id="7171" name="Rectangle 3"/>
          <p:cNvSpPr>
            <a:spLocks noGrp="1" noChangeArrowheads="1"/>
          </p:cNvSpPr>
          <p:nvPr>
            <p:ph type="body" idx="1"/>
          </p:nvPr>
        </p:nvSpPr>
        <p:spPr bwMode="auto">
          <a:xfrm>
            <a:off x="1220559" y="3201338"/>
            <a:ext cx="21943218" cy="905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5516" tIns="107739" rIns="215516" bIns="107739" numCol="1" anchor="t" anchorCtr="0" compatLnSpc="1">
            <a:prstTxWarp prst="textNoShape">
              <a:avLst/>
            </a:prstTxWarp>
          </a:bodyPr>
          <a:lstStyle/>
          <a:p>
            <a:pPr lvl="0"/>
            <a:r>
              <a:rPr lang="ru-RU" altLang="en-US"/>
              <a:t>Click to edit Master text styles</a:t>
            </a:r>
          </a:p>
          <a:p>
            <a:pPr lvl="1"/>
            <a:r>
              <a:rPr lang="ru-RU" altLang="en-US"/>
              <a:t>Second level</a:t>
            </a:r>
          </a:p>
          <a:p>
            <a:pPr lvl="2"/>
            <a:r>
              <a:rPr lang="ru-RU" altLang="en-US"/>
              <a:t>Third level</a:t>
            </a:r>
          </a:p>
          <a:p>
            <a:pPr lvl="3"/>
            <a:r>
              <a:rPr lang="ru-RU" altLang="en-US"/>
              <a:t>Fourth level</a:t>
            </a:r>
          </a:p>
          <a:p>
            <a:pPr lvl="4"/>
            <a:r>
              <a:rPr lang="ru-RU" altLang="en-US"/>
              <a:t>Fifth level</a:t>
            </a:r>
          </a:p>
        </p:txBody>
      </p:sp>
      <p:sp>
        <p:nvSpPr>
          <p:cNvPr id="1028" name="Rectangle 4"/>
          <p:cNvSpPr>
            <a:spLocks noGrp="1" noChangeArrowheads="1"/>
          </p:cNvSpPr>
          <p:nvPr>
            <p:ph type="dt" sz="half" idx="2"/>
          </p:nvPr>
        </p:nvSpPr>
        <p:spPr bwMode="auto">
          <a:xfrm>
            <a:off x="1220420" y="12490400"/>
            <a:ext cx="5688210" cy="953243"/>
          </a:xfrm>
          <a:prstGeom prst="rect">
            <a:avLst/>
          </a:prstGeom>
          <a:noFill/>
          <a:ln w="9525">
            <a:noFill/>
            <a:miter lim="800000"/>
            <a:headEnd/>
            <a:tailEnd/>
          </a:ln>
          <a:effectLst/>
        </p:spPr>
        <p:txBody>
          <a:bodyPr vert="horz" wrap="square" lIns="215516" tIns="107739" rIns="215516" bIns="107739" numCol="1" anchor="t" anchorCtr="0" compatLnSpc="1">
            <a:prstTxWarp prst="textNoShape">
              <a:avLst/>
            </a:prstTxWarp>
          </a:bodyPr>
          <a:lstStyle>
            <a:lvl1pPr algn="l">
              <a:defRPr sz="3200">
                <a:latin typeface="Arial" charset="0"/>
                <a:cs typeface="Arial" charset="0"/>
              </a:defRPr>
            </a:lvl1pPr>
          </a:lstStyle>
          <a:p>
            <a:pPr marL="0" marR="0" lvl="0" indent="0" algn="l" defTabSz="1517083" rtl="0" eaLnBrk="1" fontAlgn="base" latinLnBrk="0" hangingPunct="1">
              <a:lnSpc>
                <a:spcPct val="100000"/>
              </a:lnSpc>
              <a:spcBef>
                <a:spcPct val="0"/>
              </a:spcBef>
              <a:spcAft>
                <a:spcPct val="0"/>
              </a:spcAft>
              <a:buClrTx/>
              <a:buSzTx/>
              <a:buFontTx/>
              <a:buNone/>
              <a:tabLst/>
              <a:defRPr/>
            </a:pPr>
            <a:endParaRPr kumimoji="0" lang="ru-RU" sz="3200" b="0" i="0" u="none" strike="noStrike" kern="1200" cap="none" spc="0" normalizeH="0" baseline="0" noProof="0">
              <a:ln>
                <a:noFill/>
              </a:ln>
              <a:solidFill>
                <a:srgbClr val="000000"/>
              </a:solidFill>
              <a:effectLst/>
              <a:uLnTx/>
              <a:uFillTx/>
              <a:latin typeface="Arial" charset="0"/>
              <a:ea typeface="+mn-ea"/>
              <a:cs typeface="Arial" charset="0"/>
              <a:sym typeface="Gill Sans"/>
            </a:endParaRPr>
          </a:p>
        </p:txBody>
      </p:sp>
      <p:sp>
        <p:nvSpPr>
          <p:cNvPr id="1029" name="Rectangle 5"/>
          <p:cNvSpPr>
            <a:spLocks noGrp="1" noChangeArrowheads="1"/>
          </p:cNvSpPr>
          <p:nvPr>
            <p:ph type="ftr" sz="quarter" idx="3"/>
          </p:nvPr>
        </p:nvSpPr>
        <p:spPr bwMode="auto">
          <a:xfrm>
            <a:off x="8331445" y="12490400"/>
            <a:ext cx="7721203" cy="953243"/>
          </a:xfrm>
          <a:prstGeom prst="rect">
            <a:avLst/>
          </a:prstGeom>
          <a:noFill/>
          <a:ln w="9525">
            <a:noFill/>
            <a:miter lim="800000"/>
            <a:headEnd/>
            <a:tailEnd/>
          </a:ln>
          <a:effectLst/>
        </p:spPr>
        <p:txBody>
          <a:bodyPr vert="horz" wrap="square" lIns="215516" tIns="107739" rIns="215516" bIns="107739" numCol="1" anchor="t" anchorCtr="0" compatLnSpc="1">
            <a:prstTxWarp prst="textNoShape">
              <a:avLst/>
            </a:prstTxWarp>
          </a:bodyPr>
          <a:lstStyle>
            <a:lvl1pPr algn="ctr">
              <a:defRPr sz="3200">
                <a:latin typeface="Arial" charset="0"/>
                <a:cs typeface="Arial" charset="0"/>
              </a:defRPr>
            </a:lvl1pPr>
          </a:lstStyle>
          <a:p>
            <a:pPr marL="0" marR="0" lvl="0" indent="0" algn="ctr" defTabSz="1517083" rtl="0" eaLnBrk="1" fontAlgn="base" latinLnBrk="0" hangingPunct="1">
              <a:lnSpc>
                <a:spcPct val="100000"/>
              </a:lnSpc>
              <a:spcBef>
                <a:spcPct val="0"/>
              </a:spcBef>
              <a:spcAft>
                <a:spcPct val="0"/>
              </a:spcAft>
              <a:buClrTx/>
              <a:buSzTx/>
              <a:buFontTx/>
              <a:buNone/>
              <a:tabLst/>
              <a:defRPr/>
            </a:pPr>
            <a:endParaRPr kumimoji="0" lang="ru-RU" sz="3200" b="0" i="0" u="none" strike="noStrike" kern="1200" cap="none" spc="0" normalizeH="0" baseline="0" noProof="0">
              <a:ln>
                <a:noFill/>
              </a:ln>
              <a:solidFill>
                <a:srgbClr val="000000"/>
              </a:solidFill>
              <a:effectLst/>
              <a:uLnTx/>
              <a:uFillTx/>
              <a:latin typeface="Arial" charset="0"/>
              <a:ea typeface="+mn-ea"/>
              <a:cs typeface="Arial" charset="0"/>
              <a:sym typeface="Gill Sans"/>
            </a:endParaRPr>
          </a:p>
        </p:txBody>
      </p:sp>
      <p:sp>
        <p:nvSpPr>
          <p:cNvPr id="1030" name="Rectangle 6"/>
          <p:cNvSpPr>
            <a:spLocks noGrp="1" noChangeArrowheads="1"/>
          </p:cNvSpPr>
          <p:nvPr>
            <p:ph type="sldNum" sz="quarter" idx="4"/>
          </p:nvPr>
        </p:nvSpPr>
        <p:spPr bwMode="auto">
          <a:xfrm>
            <a:off x="17475433" y="12490400"/>
            <a:ext cx="5688210" cy="953243"/>
          </a:xfrm>
          <a:prstGeom prst="rect">
            <a:avLst/>
          </a:prstGeom>
          <a:noFill/>
          <a:ln w="9525">
            <a:noFill/>
            <a:miter lim="800000"/>
            <a:headEnd/>
            <a:tailEnd/>
          </a:ln>
          <a:effectLst/>
        </p:spPr>
        <p:txBody>
          <a:bodyPr vert="horz" wrap="square" lIns="215516" tIns="107739" rIns="215516" bIns="107739" numCol="1" anchor="t" anchorCtr="0" compatLnSpc="1">
            <a:prstTxWarp prst="textNoShape">
              <a:avLst/>
            </a:prstTxWarp>
          </a:bodyPr>
          <a:lstStyle>
            <a:lvl1pPr algn="r">
              <a:defRPr sz="3200">
                <a:latin typeface="Arial" charset="0"/>
                <a:cs typeface="Arial" charset="0"/>
              </a:defRPr>
            </a:lvl1pPr>
          </a:lstStyle>
          <a:p>
            <a:pPr marL="0" marR="0" lvl="0" indent="0" algn="r" defTabSz="1517083" rtl="0" eaLnBrk="1" fontAlgn="base" latinLnBrk="0" hangingPunct="1">
              <a:lnSpc>
                <a:spcPct val="100000"/>
              </a:lnSpc>
              <a:spcBef>
                <a:spcPct val="0"/>
              </a:spcBef>
              <a:spcAft>
                <a:spcPct val="0"/>
              </a:spcAft>
              <a:buClrTx/>
              <a:buSzTx/>
              <a:buFontTx/>
              <a:buNone/>
              <a:tabLst/>
              <a:defRPr/>
            </a:pPr>
            <a:fld id="{D3AE1128-5485-4825-B48B-9AEF1D534499}" type="slidenum">
              <a:rPr kumimoji="0" lang="ru-RU" sz="3200" b="0" i="0" u="none" strike="noStrike" kern="1200" cap="none" spc="0" normalizeH="0" baseline="0" noProof="0" smtClean="0">
                <a:ln>
                  <a:noFill/>
                </a:ln>
                <a:solidFill>
                  <a:srgbClr val="000000"/>
                </a:solidFill>
                <a:effectLst/>
                <a:uLnTx/>
                <a:uFillTx/>
                <a:latin typeface="Arial" charset="0"/>
                <a:ea typeface="+mn-ea"/>
                <a:cs typeface="Arial" charset="0"/>
                <a:sym typeface="Gill Sans"/>
              </a:rPr>
              <a:pPr marL="0" marR="0" lvl="0" indent="0" algn="r" defTabSz="1517083" rtl="0" eaLnBrk="1" fontAlgn="base" latinLnBrk="0" hangingPunct="1">
                <a:lnSpc>
                  <a:spcPct val="100000"/>
                </a:lnSpc>
                <a:spcBef>
                  <a:spcPct val="0"/>
                </a:spcBef>
                <a:spcAft>
                  <a:spcPct val="0"/>
                </a:spcAft>
                <a:buClrTx/>
                <a:buSzTx/>
                <a:buFontTx/>
                <a:buNone/>
                <a:tabLst/>
                <a:defRPr/>
              </a:pPr>
              <a:t>‹#›</a:t>
            </a:fld>
            <a:endParaRPr kumimoji="0" lang="ru-RU" sz="3200" b="0" i="0" u="none" strike="noStrike" kern="1200" cap="none" spc="0" normalizeH="0" baseline="0" noProof="0">
              <a:ln>
                <a:noFill/>
              </a:ln>
              <a:solidFill>
                <a:srgbClr val="000000"/>
              </a:solidFill>
              <a:effectLst/>
              <a:uLnTx/>
              <a:uFillTx/>
              <a:latin typeface="Arial" charset="0"/>
              <a:ea typeface="+mn-ea"/>
              <a:cs typeface="Arial" charset="0"/>
              <a:sym typeface="Gill Sans"/>
            </a:endParaRPr>
          </a:p>
        </p:txBody>
      </p:sp>
    </p:spTree>
    <p:extLst>
      <p:ext uri="{BB962C8B-B14F-4D97-AF65-F5344CB8AC3E}">
        <p14:creationId xmlns:p14="http://schemas.microsoft.com/office/powerpoint/2010/main" val="307115323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hf sldNum="0" hdr="0" ftr="0" dt="0"/>
  <p:txStyles>
    <p:titleStyle>
      <a:lvl1pPr algn="ctr" rtl="0" eaLnBrk="0" fontAlgn="base" hangingPunct="0">
        <a:spcBef>
          <a:spcPct val="0"/>
        </a:spcBef>
        <a:spcAft>
          <a:spcPct val="0"/>
        </a:spcAft>
        <a:defRPr sz="10200">
          <a:solidFill>
            <a:schemeClr val="tx2"/>
          </a:solidFill>
          <a:latin typeface="+mj-lt"/>
          <a:ea typeface="+mj-ea"/>
          <a:cs typeface="+mj-cs"/>
        </a:defRPr>
      </a:lvl1pPr>
      <a:lvl2pPr algn="ctr" rtl="0" eaLnBrk="0" fontAlgn="base" hangingPunct="0">
        <a:spcBef>
          <a:spcPct val="0"/>
        </a:spcBef>
        <a:spcAft>
          <a:spcPct val="0"/>
        </a:spcAft>
        <a:defRPr sz="10200">
          <a:solidFill>
            <a:schemeClr val="tx2"/>
          </a:solidFill>
          <a:latin typeface="Arial" charset="0"/>
          <a:cs typeface="Arial" charset="0"/>
        </a:defRPr>
      </a:lvl2pPr>
      <a:lvl3pPr algn="ctr" rtl="0" eaLnBrk="0" fontAlgn="base" hangingPunct="0">
        <a:spcBef>
          <a:spcPct val="0"/>
        </a:spcBef>
        <a:spcAft>
          <a:spcPct val="0"/>
        </a:spcAft>
        <a:defRPr sz="10200">
          <a:solidFill>
            <a:schemeClr val="tx2"/>
          </a:solidFill>
          <a:latin typeface="Arial" charset="0"/>
          <a:cs typeface="Arial" charset="0"/>
        </a:defRPr>
      </a:lvl3pPr>
      <a:lvl4pPr algn="ctr" rtl="0" eaLnBrk="0" fontAlgn="base" hangingPunct="0">
        <a:spcBef>
          <a:spcPct val="0"/>
        </a:spcBef>
        <a:spcAft>
          <a:spcPct val="0"/>
        </a:spcAft>
        <a:defRPr sz="10200">
          <a:solidFill>
            <a:schemeClr val="tx2"/>
          </a:solidFill>
          <a:latin typeface="Arial" charset="0"/>
          <a:cs typeface="Arial" charset="0"/>
        </a:defRPr>
      </a:lvl4pPr>
      <a:lvl5pPr algn="ctr" rtl="0" eaLnBrk="0" fontAlgn="base" hangingPunct="0">
        <a:spcBef>
          <a:spcPct val="0"/>
        </a:spcBef>
        <a:spcAft>
          <a:spcPct val="0"/>
        </a:spcAft>
        <a:defRPr sz="10200">
          <a:solidFill>
            <a:schemeClr val="tx2"/>
          </a:solidFill>
          <a:latin typeface="Arial" charset="0"/>
          <a:cs typeface="Arial" charset="0"/>
        </a:defRPr>
      </a:lvl5pPr>
      <a:lvl6pPr marL="1077617" algn="ctr" rtl="0" fontAlgn="base">
        <a:spcBef>
          <a:spcPct val="0"/>
        </a:spcBef>
        <a:spcAft>
          <a:spcPct val="0"/>
        </a:spcAft>
        <a:defRPr sz="10200">
          <a:solidFill>
            <a:schemeClr val="tx2"/>
          </a:solidFill>
          <a:latin typeface="Arial" charset="0"/>
          <a:cs typeface="Arial" charset="0"/>
        </a:defRPr>
      </a:lvl6pPr>
      <a:lvl7pPr marL="2155260" algn="ctr" rtl="0" fontAlgn="base">
        <a:spcBef>
          <a:spcPct val="0"/>
        </a:spcBef>
        <a:spcAft>
          <a:spcPct val="0"/>
        </a:spcAft>
        <a:defRPr sz="10200">
          <a:solidFill>
            <a:schemeClr val="tx2"/>
          </a:solidFill>
          <a:latin typeface="Arial" charset="0"/>
          <a:cs typeface="Arial" charset="0"/>
        </a:defRPr>
      </a:lvl7pPr>
      <a:lvl8pPr marL="3232927" algn="ctr" rtl="0" fontAlgn="base">
        <a:spcBef>
          <a:spcPct val="0"/>
        </a:spcBef>
        <a:spcAft>
          <a:spcPct val="0"/>
        </a:spcAft>
        <a:defRPr sz="10200">
          <a:solidFill>
            <a:schemeClr val="tx2"/>
          </a:solidFill>
          <a:latin typeface="Arial" charset="0"/>
          <a:cs typeface="Arial" charset="0"/>
        </a:defRPr>
      </a:lvl8pPr>
      <a:lvl9pPr marL="4310539" algn="ctr" rtl="0" fontAlgn="base">
        <a:spcBef>
          <a:spcPct val="0"/>
        </a:spcBef>
        <a:spcAft>
          <a:spcPct val="0"/>
        </a:spcAft>
        <a:defRPr sz="10200">
          <a:solidFill>
            <a:schemeClr val="tx2"/>
          </a:solidFill>
          <a:latin typeface="Arial" charset="0"/>
          <a:cs typeface="Arial" charset="0"/>
        </a:defRPr>
      </a:lvl9pPr>
    </p:titleStyle>
    <p:bodyStyle>
      <a:lvl1pPr marL="802983" indent="-802983" algn="l" rtl="0" eaLnBrk="0" fontAlgn="base" hangingPunct="0">
        <a:spcBef>
          <a:spcPct val="20000"/>
        </a:spcBef>
        <a:spcAft>
          <a:spcPct val="0"/>
        </a:spcAft>
        <a:buChar char="•"/>
        <a:defRPr sz="7700">
          <a:solidFill>
            <a:schemeClr val="tx1"/>
          </a:solidFill>
          <a:latin typeface="+mn-lt"/>
          <a:ea typeface="+mn-ea"/>
          <a:cs typeface="+mn-cs"/>
        </a:defRPr>
      </a:lvl1pPr>
      <a:lvl2pPr marL="1745479" indent="-666085" algn="l" rtl="0" eaLnBrk="0" fontAlgn="base" hangingPunct="0">
        <a:spcBef>
          <a:spcPct val="20000"/>
        </a:spcBef>
        <a:spcAft>
          <a:spcPct val="0"/>
        </a:spcAft>
        <a:buChar char="–"/>
        <a:defRPr sz="6700">
          <a:solidFill>
            <a:schemeClr val="tx1"/>
          </a:solidFill>
          <a:latin typeface="+mn-lt"/>
          <a:cs typeface="+mn-cs"/>
        </a:defRPr>
      </a:lvl2pPr>
      <a:lvl3pPr marL="2688049" indent="-531810" algn="l" rtl="0" eaLnBrk="0" fontAlgn="base" hangingPunct="0">
        <a:spcBef>
          <a:spcPct val="20000"/>
        </a:spcBef>
        <a:spcAft>
          <a:spcPct val="0"/>
        </a:spcAft>
        <a:buChar char="•"/>
        <a:defRPr sz="5700">
          <a:solidFill>
            <a:schemeClr val="tx1"/>
          </a:solidFill>
          <a:latin typeface="+mn-lt"/>
          <a:cs typeface="+mn-cs"/>
        </a:defRPr>
      </a:lvl3pPr>
      <a:lvl4pPr marL="3767401" indent="-531810" algn="l" rtl="0" eaLnBrk="0" fontAlgn="base" hangingPunct="0">
        <a:spcBef>
          <a:spcPct val="20000"/>
        </a:spcBef>
        <a:spcAft>
          <a:spcPct val="0"/>
        </a:spcAft>
        <a:buChar char="–"/>
        <a:defRPr sz="4800">
          <a:solidFill>
            <a:schemeClr val="tx1"/>
          </a:solidFill>
          <a:latin typeface="+mn-lt"/>
          <a:cs typeface="+mn-cs"/>
        </a:defRPr>
      </a:lvl4pPr>
      <a:lvl5pPr marL="4844131" indent="-531810" algn="l" rtl="0" eaLnBrk="0" fontAlgn="base" hangingPunct="0">
        <a:spcBef>
          <a:spcPct val="20000"/>
        </a:spcBef>
        <a:spcAft>
          <a:spcPct val="0"/>
        </a:spcAft>
        <a:buChar char="»"/>
        <a:defRPr sz="4800">
          <a:solidFill>
            <a:schemeClr val="tx1"/>
          </a:solidFill>
          <a:latin typeface="+mn-lt"/>
          <a:cs typeface="+mn-cs"/>
        </a:defRPr>
      </a:lvl5pPr>
      <a:lvl6pPr marL="5927028" indent="-538822" algn="l" rtl="0" fontAlgn="base">
        <a:spcBef>
          <a:spcPct val="20000"/>
        </a:spcBef>
        <a:spcAft>
          <a:spcPct val="0"/>
        </a:spcAft>
        <a:buChar char="»"/>
        <a:defRPr sz="4800">
          <a:solidFill>
            <a:schemeClr val="tx1"/>
          </a:solidFill>
          <a:latin typeface="+mn-lt"/>
          <a:cs typeface="+mn-cs"/>
        </a:defRPr>
      </a:lvl6pPr>
      <a:lvl7pPr marL="7004733" indent="-538822" algn="l" rtl="0" fontAlgn="base">
        <a:spcBef>
          <a:spcPct val="20000"/>
        </a:spcBef>
        <a:spcAft>
          <a:spcPct val="0"/>
        </a:spcAft>
        <a:buChar char="»"/>
        <a:defRPr sz="4800">
          <a:solidFill>
            <a:schemeClr val="tx1"/>
          </a:solidFill>
          <a:latin typeface="+mn-lt"/>
          <a:cs typeface="+mn-cs"/>
        </a:defRPr>
      </a:lvl7pPr>
      <a:lvl8pPr marL="8082328" indent="-538822" algn="l" rtl="0" fontAlgn="base">
        <a:spcBef>
          <a:spcPct val="20000"/>
        </a:spcBef>
        <a:spcAft>
          <a:spcPct val="0"/>
        </a:spcAft>
        <a:buChar char="»"/>
        <a:defRPr sz="4800">
          <a:solidFill>
            <a:schemeClr val="tx1"/>
          </a:solidFill>
          <a:latin typeface="+mn-lt"/>
          <a:cs typeface="+mn-cs"/>
        </a:defRPr>
      </a:lvl8pPr>
      <a:lvl9pPr marL="9159952" indent="-538822" algn="l" rtl="0" fontAlgn="base">
        <a:spcBef>
          <a:spcPct val="20000"/>
        </a:spcBef>
        <a:spcAft>
          <a:spcPct val="0"/>
        </a:spcAft>
        <a:buChar char="»"/>
        <a:defRPr sz="4800">
          <a:solidFill>
            <a:schemeClr val="tx1"/>
          </a:solidFill>
          <a:latin typeface="+mn-lt"/>
          <a:cs typeface="+mn-cs"/>
        </a:defRPr>
      </a:lvl9pPr>
    </p:bodyStyle>
    <p:otherStyle>
      <a:defPPr>
        <a:defRPr lang="en-US"/>
      </a:defPPr>
      <a:lvl1pPr marL="0" algn="l" defTabSz="2155260" rtl="0" eaLnBrk="1" latinLnBrk="0" hangingPunct="1">
        <a:defRPr sz="4300" kern="1200">
          <a:solidFill>
            <a:schemeClr val="tx1"/>
          </a:solidFill>
          <a:latin typeface="+mn-lt"/>
          <a:ea typeface="+mn-ea"/>
          <a:cs typeface="+mn-cs"/>
        </a:defRPr>
      </a:lvl1pPr>
      <a:lvl2pPr marL="1077617" algn="l" defTabSz="2155260" rtl="0" eaLnBrk="1" latinLnBrk="0" hangingPunct="1">
        <a:defRPr sz="4300" kern="1200">
          <a:solidFill>
            <a:schemeClr val="tx1"/>
          </a:solidFill>
          <a:latin typeface="+mn-lt"/>
          <a:ea typeface="+mn-ea"/>
          <a:cs typeface="+mn-cs"/>
        </a:defRPr>
      </a:lvl2pPr>
      <a:lvl3pPr marL="2155260" algn="l" defTabSz="2155260" rtl="0" eaLnBrk="1" latinLnBrk="0" hangingPunct="1">
        <a:defRPr sz="4300" kern="1200">
          <a:solidFill>
            <a:schemeClr val="tx1"/>
          </a:solidFill>
          <a:latin typeface="+mn-lt"/>
          <a:ea typeface="+mn-ea"/>
          <a:cs typeface="+mn-cs"/>
        </a:defRPr>
      </a:lvl3pPr>
      <a:lvl4pPr marL="3232927" algn="l" defTabSz="2155260" rtl="0" eaLnBrk="1" latinLnBrk="0" hangingPunct="1">
        <a:defRPr sz="4300" kern="1200">
          <a:solidFill>
            <a:schemeClr val="tx1"/>
          </a:solidFill>
          <a:latin typeface="+mn-lt"/>
          <a:ea typeface="+mn-ea"/>
          <a:cs typeface="+mn-cs"/>
        </a:defRPr>
      </a:lvl4pPr>
      <a:lvl5pPr marL="4310539" algn="l" defTabSz="2155260" rtl="0" eaLnBrk="1" latinLnBrk="0" hangingPunct="1">
        <a:defRPr sz="4300" kern="1200">
          <a:solidFill>
            <a:schemeClr val="tx1"/>
          </a:solidFill>
          <a:latin typeface="+mn-lt"/>
          <a:ea typeface="+mn-ea"/>
          <a:cs typeface="+mn-cs"/>
        </a:defRPr>
      </a:lvl5pPr>
      <a:lvl6pPr marL="5388208" algn="l" defTabSz="2155260" rtl="0" eaLnBrk="1" latinLnBrk="0" hangingPunct="1">
        <a:defRPr sz="4300" kern="1200">
          <a:solidFill>
            <a:schemeClr val="tx1"/>
          </a:solidFill>
          <a:latin typeface="+mn-lt"/>
          <a:ea typeface="+mn-ea"/>
          <a:cs typeface="+mn-cs"/>
        </a:defRPr>
      </a:lvl6pPr>
      <a:lvl7pPr marL="6465855" algn="l" defTabSz="2155260" rtl="0" eaLnBrk="1" latinLnBrk="0" hangingPunct="1">
        <a:defRPr sz="4300" kern="1200">
          <a:solidFill>
            <a:schemeClr val="tx1"/>
          </a:solidFill>
          <a:latin typeface="+mn-lt"/>
          <a:ea typeface="+mn-ea"/>
          <a:cs typeface="+mn-cs"/>
        </a:defRPr>
      </a:lvl7pPr>
      <a:lvl8pPr marL="7543493" algn="l" defTabSz="2155260" rtl="0" eaLnBrk="1" latinLnBrk="0" hangingPunct="1">
        <a:defRPr sz="4300" kern="1200">
          <a:solidFill>
            <a:schemeClr val="tx1"/>
          </a:solidFill>
          <a:latin typeface="+mn-lt"/>
          <a:ea typeface="+mn-ea"/>
          <a:cs typeface="+mn-cs"/>
        </a:defRPr>
      </a:lvl8pPr>
      <a:lvl9pPr marL="8621085" algn="l" defTabSz="2155260" rtl="0" eaLnBrk="1" latinLnBrk="0" hangingPunct="1">
        <a:defRPr sz="4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31.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hyperlink" Target="https://youtu.be/lyodbLwb2lY" TargetMode="External"/><Relationship Id="rId4" Type="http://schemas.openxmlformats.org/officeDocument/2006/relationships/image" Target="../media/image10.png"/><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12.jpeg"/><Relationship Id="rId11" Type="http://schemas.openxmlformats.org/officeDocument/2006/relationships/image" Target="../media/image16.png"/><Relationship Id="rId5" Type="http://schemas.openxmlformats.org/officeDocument/2006/relationships/image" Target="../media/image11.jpeg"/><Relationship Id="rId10" Type="http://schemas.openxmlformats.org/officeDocument/2006/relationships/hyperlink" Target="https://youtu.be/lyodbLwb2lY" TargetMode="External"/><Relationship Id="rId4" Type="http://schemas.openxmlformats.org/officeDocument/2006/relationships/image" Target="../media/image10.pn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microsoft.com/office/2007/relationships/media" Target="../media/media4.mp4"/><Relationship Id="rId7" Type="http://schemas.openxmlformats.org/officeDocument/2006/relationships/image" Target="../media/image21.jpe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0.jpeg"/><Relationship Id="rId5" Type="http://schemas.openxmlformats.org/officeDocument/2006/relationships/slideLayout" Target="../slideLayouts/slideLayout13.xml"/><Relationship Id="rId4" Type="http://schemas.openxmlformats.org/officeDocument/2006/relationships/video" Target="../media/media4.mp4"/></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26.jpeg"/><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27.jpeg"/><Relationship Id="rId4"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8" Type="http://schemas.openxmlformats.org/officeDocument/2006/relationships/image" Target="../media/image31.jpeg"/><Relationship Id="rId3" Type="http://schemas.microsoft.com/office/2007/relationships/media" Target="../media/media12.mp4"/><Relationship Id="rId7" Type="http://schemas.openxmlformats.org/officeDocument/2006/relationships/image" Target="../media/image29.jpe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notesSlide" Target="../notesSlides/notesSlide7.xml"/><Relationship Id="rId5" Type="http://schemas.openxmlformats.org/officeDocument/2006/relationships/slideLayout" Target="../slideLayouts/slideLayout13.xml"/><Relationship Id="rId4" Type="http://schemas.openxmlformats.org/officeDocument/2006/relationships/video" Target="../media/media12.mp4"/><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32.jpeg"/><Relationship Id="rId4"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4.mp4"/><Relationship Id="rId1" Type="http://schemas.microsoft.com/office/2007/relationships/media" Target="../media/media14.mp4"/><Relationship Id="rId5" Type="http://schemas.openxmlformats.org/officeDocument/2006/relationships/image" Target="../media/image33.jpeg"/><Relationship Id="rId4"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6.png"/><Relationship Id="rId2" Type="http://schemas.openxmlformats.org/officeDocument/2006/relationships/video" Target="../media/media15.mp4"/><Relationship Id="rId1" Type="http://schemas.microsoft.com/office/2007/relationships/media" Target="../media/media15.mp4"/><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6.mp4"/><Relationship Id="rId1" Type="http://schemas.microsoft.com/office/2007/relationships/media" Target="../media/media16.mp4"/><Relationship Id="rId5" Type="http://schemas.openxmlformats.org/officeDocument/2006/relationships/image" Target="../media/image37.jpeg"/><Relationship Id="rId4"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166.png"/><Relationship Id="rId2" Type="http://schemas.openxmlformats.org/officeDocument/2006/relationships/image" Target="../media/image38.png"/><Relationship Id="rId1" Type="http://schemas.openxmlformats.org/officeDocument/2006/relationships/slideLayout" Target="../slideLayouts/slideLayout5.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_rels/slide25.xml.rels><?xml version="1.0" encoding="UTF-8" standalone="yes"?>
<Relationships xmlns="http://schemas.openxmlformats.org/package/2006/relationships"><Relationship Id="rId8" Type="http://schemas.openxmlformats.org/officeDocument/2006/relationships/image" Target="../media/image172.png"/><Relationship Id="rId7" Type="http://schemas.openxmlformats.org/officeDocument/2006/relationships/image" Target="../media/image42.jpeg"/><Relationship Id="rId2" Type="http://schemas.openxmlformats.org/officeDocument/2006/relationships/image" Target="../media/image40.jpeg"/><Relationship Id="rId1" Type="http://schemas.openxmlformats.org/officeDocument/2006/relationships/slideLayout" Target="../slideLayouts/slideLayout5.xml"/><Relationship Id="rId6" Type="http://schemas.openxmlformats.org/officeDocument/2006/relationships/image" Target="../media/image41.jpeg"/><Relationship Id="rId5" Type="http://schemas.openxmlformats.org/officeDocument/2006/relationships/image" Target="../media/image170.png"/><Relationship Id="rId4" Type="http://schemas.openxmlformats.org/officeDocument/2006/relationships/image" Target="../media/image169.png"/><Relationship Id="rId9" Type="http://schemas.openxmlformats.org/officeDocument/2006/relationships/image" Target="../media/image173.png"/></Relationships>
</file>

<file path=ppt/slides/_rels/slide26.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175.png"/><Relationship Id="rId7" Type="http://schemas.openxmlformats.org/officeDocument/2006/relationships/image" Target="../media/image41.jpeg"/><Relationship Id="rId12" Type="http://schemas.openxmlformats.org/officeDocument/2006/relationships/image" Target="../media/image178.png"/><Relationship Id="rId2" Type="http://schemas.openxmlformats.org/officeDocument/2006/relationships/image" Target="../media/image174.png"/><Relationship Id="rId1" Type="http://schemas.openxmlformats.org/officeDocument/2006/relationships/slideLayout" Target="../slideLayouts/slideLayout5.xml"/><Relationship Id="rId6" Type="http://schemas.openxmlformats.org/officeDocument/2006/relationships/image" Target="../media/image170.png"/><Relationship Id="rId11" Type="http://schemas.openxmlformats.org/officeDocument/2006/relationships/image" Target="../media/image177.png"/><Relationship Id="rId5" Type="http://schemas.openxmlformats.org/officeDocument/2006/relationships/image" Target="../media/image169.png"/><Relationship Id="rId10" Type="http://schemas.openxmlformats.org/officeDocument/2006/relationships/image" Target="../media/image176.png"/><Relationship Id="rId4" Type="http://schemas.openxmlformats.org/officeDocument/2006/relationships/image" Target="../media/image40.jpeg"/><Relationship Id="rId9" Type="http://schemas.openxmlformats.org/officeDocument/2006/relationships/image" Target="../media/image17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openxmlformats.org/officeDocument/2006/relationships/image" Target="../media/image212.png"/><Relationship Id="rId13" Type="http://schemas.openxmlformats.org/officeDocument/2006/relationships/image" Target="../media/image217.png"/><Relationship Id="rId3" Type="http://schemas.openxmlformats.org/officeDocument/2006/relationships/image" Target="../media/image44.jpeg"/><Relationship Id="rId7" Type="http://schemas.openxmlformats.org/officeDocument/2006/relationships/image" Target="../media/image208.png"/><Relationship Id="rId12" Type="http://schemas.openxmlformats.org/officeDocument/2006/relationships/image" Target="../media/image216.png"/><Relationship Id="rId2" Type="http://schemas.openxmlformats.org/officeDocument/2006/relationships/image" Target="../media/image43.jpeg"/><Relationship Id="rId1" Type="http://schemas.openxmlformats.org/officeDocument/2006/relationships/slideLayout" Target="../slideLayouts/slideLayout35.xml"/><Relationship Id="rId6" Type="http://schemas.openxmlformats.org/officeDocument/2006/relationships/image" Target="../media/image209.png"/><Relationship Id="rId11" Type="http://schemas.openxmlformats.org/officeDocument/2006/relationships/image" Target="../media/image214.png"/><Relationship Id="rId5" Type="http://schemas.openxmlformats.org/officeDocument/2006/relationships/image" Target="../media/image206.png"/><Relationship Id="rId10"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204.png"/><Relationship Id="rId14" Type="http://schemas.openxmlformats.org/officeDocument/2006/relationships/image" Target="../media/image215.png"/></Relationships>
</file>

<file path=ppt/slides/_rels/slide29.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180.png"/><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8" Type="http://schemas.openxmlformats.org/officeDocument/2006/relationships/image" Target="../media/image212.png"/><Relationship Id="rId7" Type="http://schemas.openxmlformats.org/officeDocument/2006/relationships/image" Target="../media/image208.png"/><Relationship Id="rId2" Type="http://schemas.openxmlformats.org/officeDocument/2006/relationships/image" Target="../media/image43.jpeg"/><Relationship Id="rId1" Type="http://schemas.openxmlformats.org/officeDocument/2006/relationships/slideLayout" Target="../slideLayouts/slideLayout35.xml"/><Relationship Id="rId9" Type="http://schemas.openxmlformats.org/officeDocument/2006/relationships/image" Target="../media/image46.jpeg"/></Relationships>
</file>

<file path=ppt/slides/_rels/slide32.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18" Type="http://schemas.openxmlformats.org/officeDocument/2006/relationships/image" Target="../media/image64.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png"/><Relationship Id="rId17" Type="http://schemas.openxmlformats.org/officeDocument/2006/relationships/image" Target="../media/image63.png"/><Relationship Id="rId2" Type="http://schemas.openxmlformats.org/officeDocument/2006/relationships/image" Target="../media/image48.png"/><Relationship Id="rId16" Type="http://schemas.openxmlformats.org/officeDocument/2006/relationships/image" Target="../media/image62.png"/><Relationship Id="rId1" Type="http://schemas.openxmlformats.org/officeDocument/2006/relationships/slideLayout" Target="../slideLayouts/slideLayout16.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 Id="rId1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65.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5.xml"/><Relationship Id="rId4" Type="http://schemas.openxmlformats.org/officeDocument/2006/relationships/image" Target="../media/image69.png"/></Relationships>
</file>

<file path=ppt/slides/_rels/slide38.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5.xml"/><Relationship Id="rId5" Type="http://schemas.openxmlformats.org/officeDocument/2006/relationships/image" Target="../media/image222.png"/><Relationship Id="rId4" Type="http://schemas.openxmlformats.org/officeDocument/2006/relationships/image" Target="../media/image221.png"/></Relationships>
</file>

<file path=ppt/slides/_rels/slide39.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5.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2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slideLayout" Target="../slideLayouts/slideLayout13.xml"/><Relationship Id="rId7" Type="http://schemas.openxmlformats.org/officeDocument/2006/relationships/image" Target="../media/image7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9.png"/><Relationship Id="rId11" Type="http://schemas.openxmlformats.org/officeDocument/2006/relationships/image" Target="../media/image76.jpeg"/><Relationship Id="rId5" Type="http://schemas.openxmlformats.org/officeDocument/2006/relationships/image" Target="../media/image73.png"/><Relationship Id="rId10" Type="http://schemas.openxmlformats.org/officeDocument/2006/relationships/image" Target="../media/image75.png"/><Relationship Id="rId4" Type="http://schemas.openxmlformats.org/officeDocument/2006/relationships/image" Target="../media/image72.png"/><Relationship Id="rId9" Type="http://schemas.openxmlformats.org/officeDocument/2006/relationships/image" Target="../media/image232.png"/></Relationships>
</file>

<file path=ppt/slides/_rels/slide42.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image" Target="../media/image49.png"/><Relationship Id="rId16" Type="http://schemas.openxmlformats.org/officeDocument/2006/relationships/image" Target="../media/image63.png"/><Relationship Id="rId1" Type="http://schemas.openxmlformats.org/officeDocument/2006/relationships/slideLayout" Target="../slideLayouts/slideLayout16.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png"/></Relationships>
</file>

<file path=ppt/slides/_rels/slide43.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jpe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78.jpeg"/></Relationships>
</file>

<file path=ppt/slides/_rels/slide4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63.xml"/></Relationships>
</file>

<file path=ppt/slides/_rels/slide4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hyperlink" Target="https://sunovivid.github.io/blog/2026/flow-matching/" TargetMode="External"/><Relationship Id="rId1" Type="http://schemas.openxmlformats.org/officeDocument/2006/relationships/slideLayout" Target="../slideLayouts/slideLayout6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5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6.xml"/></Relationships>
</file>

<file path=ppt/slides/_rels/slide5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6.xml"/></Relationships>
</file>

<file path=ppt/slides/_rels/slide5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8.jpeg"/><Relationship Id="rId1" Type="http://schemas.openxmlformats.org/officeDocument/2006/relationships/slideLayout" Target="../slideLayouts/slideLayout76.xml"/></Relationships>
</file>

<file path=ppt/slides/_rels/slide5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88.jpeg"/><Relationship Id="rId1" Type="http://schemas.openxmlformats.org/officeDocument/2006/relationships/slideLayout" Target="../slideLayouts/slideLayout76.xml"/></Relationships>
</file>

<file path=ppt/slides/_rels/slide5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88.jpeg"/><Relationship Id="rId1" Type="http://schemas.openxmlformats.org/officeDocument/2006/relationships/slideLayout" Target="../slideLayouts/slideLayout76.xml"/></Relationships>
</file>

<file path=ppt/slides/_rels/slide5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88.jpeg"/><Relationship Id="rId1" Type="http://schemas.openxmlformats.org/officeDocument/2006/relationships/slideLayout" Target="../slideLayouts/slideLayout76.xml"/></Relationships>
</file>

<file path=ppt/slides/_rels/slide5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5.xml"/><Relationship Id="rId1" Type="http://schemas.openxmlformats.org/officeDocument/2006/relationships/slideLayout" Target="../slideLayouts/slideLayout76.xml"/><Relationship Id="rId4" Type="http://schemas.openxmlformats.org/officeDocument/2006/relationships/image" Target="../media/image94.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98.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99.png"/><Relationship Id="rId1" Type="http://schemas.openxmlformats.org/officeDocument/2006/relationships/slideLayout" Target="../slideLayouts/slideLayout13.xml"/><Relationship Id="rId5" Type="http://schemas.openxmlformats.org/officeDocument/2006/relationships/image" Target="../media/image101.png"/><Relationship Id="rId4" Type="http://schemas.openxmlformats.org/officeDocument/2006/relationships/image" Target="../media/image100.jpeg"/></Relationships>
</file>

<file path=ppt/slides/_rels/slide64.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292.png"/><Relationship Id="rId7" Type="http://schemas.openxmlformats.org/officeDocument/2006/relationships/image" Target="../media/image296.png"/><Relationship Id="rId2" Type="http://schemas.openxmlformats.org/officeDocument/2006/relationships/image" Target="../media/image99.png"/><Relationship Id="rId1" Type="http://schemas.openxmlformats.org/officeDocument/2006/relationships/slideLayout" Target="../slideLayouts/slideLayout13.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jpeg"/></Relationships>
</file>

<file path=ppt/slides/_rels/slide65.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298.png"/><Relationship Id="rId7" Type="http://schemas.openxmlformats.org/officeDocument/2006/relationships/image" Target="../media/image300.png"/><Relationship Id="rId2" Type="http://schemas.openxmlformats.org/officeDocument/2006/relationships/image" Target="../media/image99.png"/><Relationship Id="rId1" Type="http://schemas.openxmlformats.org/officeDocument/2006/relationships/slideLayout" Target="../slideLayouts/slideLayout13.xml"/><Relationship Id="rId6" Type="http://schemas.openxmlformats.org/officeDocument/2006/relationships/image" Target="../media/image299.png"/><Relationship Id="rId5" Type="http://schemas.openxmlformats.org/officeDocument/2006/relationships/image" Target="../media/image102.png"/><Relationship Id="rId4" Type="http://schemas.openxmlformats.org/officeDocument/2006/relationships/image" Target="../media/image101.png"/></Relationships>
</file>

<file path=ppt/slides/_rels/slide6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4.xml"/><Relationship Id="rId5" Type="http://schemas.openxmlformats.org/officeDocument/2006/relationships/image" Target="../media/image107.png"/><Relationship Id="rId4" Type="http://schemas.openxmlformats.org/officeDocument/2006/relationships/image" Target="../media/image106.png"/></Relationships>
</file>

<file path=ppt/slides/_rels/slide6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2.png"/><Relationship Id="rId1" Type="http://schemas.openxmlformats.org/officeDocument/2006/relationships/slideLayout" Target="../slideLayouts/slideLayout13.xml"/><Relationship Id="rId5" Type="http://schemas.openxmlformats.org/officeDocument/2006/relationships/image" Target="../media/image110.png"/><Relationship Id="rId4" Type="http://schemas.openxmlformats.org/officeDocument/2006/relationships/image" Target="../media/image109.png"/></Relationships>
</file>

<file path=ppt/slides/_rels/slide68.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image" Target="../media/image102.png"/><Relationship Id="rId7" Type="http://schemas.openxmlformats.org/officeDocument/2006/relationships/image" Target="../media/image309.png"/><Relationship Id="rId2" Type="http://schemas.openxmlformats.org/officeDocument/2006/relationships/image" Target="../media/image111.jpeg"/><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6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12.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99.png"/><Relationship Id="rId1" Type="http://schemas.openxmlformats.org/officeDocument/2006/relationships/slideLayout" Target="../slideLayouts/slideLayout13.xml"/><Relationship Id="rId5" Type="http://schemas.openxmlformats.org/officeDocument/2006/relationships/image" Target="../media/image101.png"/><Relationship Id="rId4" Type="http://schemas.openxmlformats.org/officeDocument/2006/relationships/image" Target="../media/image100.jpeg"/></Relationships>
</file>

<file path=ppt/slides/_rels/slide72.xml.rels><?xml version="1.0" encoding="UTF-8" standalone="yes"?>
<Relationships xmlns="http://schemas.openxmlformats.org/package/2006/relationships"><Relationship Id="rId8" Type="http://schemas.openxmlformats.org/officeDocument/2006/relationships/image" Target="../media/image316.png"/><Relationship Id="rId3" Type="http://schemas.openxmlformats.org/officeDocument/2006/relationships/image" Target="../media/image313.png"/><Relationship Id="rId7" Type="http://schemas.openxmlformats.org/officeDocument/2006/relationships/image" Target="../media/image315.png"/><Relationship Id="rId2" Type="http://schemas.openxmlformats.org/officeDocument/2006/relationships/image" Target="../media/image99.png"/><Relationship Id="rId1" Type="http://schemas.openxmlformats.org/officeDocument/2006/relationships/slideLayout" Target="../slideLayouts/slideLayout13.xml"/><Relationship Id="rId6" Type="http://schemas.openxmlformats.org/officeDocument/2006/relationships/image" Target="../media/image113.png"/><Relationship Id="rId5" Type="http://schemas.openxmlformats.org/officeDocument/2006/relationships/image" Target="../media/image101.png"/><Relationship Id="rId10" Type="http://schemas.openxmlformats.org/officeDocument/2006/relationships/image" Target="../media/image318.png"/><Relationship Id="rId4" Type="http://schemas.openxmlformats.org/officeDocument/2006/relationships/image" Target="../media/image100.jpeg"/><Relationship Id="rId9" Type="http://schemas.openxmlformats.org/officeDocument/2006/relationships/image" Target="../media/image317.png"/></Relationships>
</file>

<file path=ppt/slides/_rels/slide73.xml.rels><?xml version="1.0" encoding="UTF-8" standalone="yes"?>
<Relationships xmlns="http://schemas.openxmlformats.org/package/2006/relationships"><Relationship Id="rId3" Type="http://schemas.openxmlformats.org/officeDocument/2006/relationships/image" Target="../media/image320.png"/><Relationship Id="rId7" Type="http://schemas.openxmlformats.org/officeDocument/2006/relationships/image" Target="../media/image114.png"/><Relationship Id="rId2" Type="http://schemas.openxmlformats.org/officeDocument/2006/relationships/image" Target="../media/image319.png"/><Relationship Id="rId1" Type="http://schemas.openxmlformats.org/officeDocument/2006/relationships/slideLayout" Target="../slideLayouts/slideLayout13.xml"/><Relationship Id="rId6" Type="http://schemas.openxmlformats.org/officeDocument/2006/relationships/image" Target="../media/image323.png"/><Relationship Id="rId5" Type="http://schemas.openxmlformats.org/officeDocument/2006/relationships/image" Target="../media/image322.png"/><Relationship Id="rId4" Type="http://schemas.openxmlformats.org/officeDocument/2006/relationships/image" Target="../media/image321.png"/></Relationships>
</file>

<file path=ppt/slides/_rels/slide74.xml.rels><?xml version="1.0" encoding="UTF-8" standalone="yes"?>
<Relationships xmlns="http://schemas.openxmlformats.org/package/2006/relationships"><Relationship Id="rId3" Type="http://schemas.openxmlformats.org/officeDocument/2006/relationships/hyperlink" Target="https://arxiv.org/abs/2209.03003" TargetMode="External"/><Relationship Id="rId2" Type="http://schemas.openxmlformats.org/officeDocument/2006/relationships/image" Target="../media/image115.jpe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hyperlink" Target="https://dangeng.github.io/visual_anagrams/" TargetMode="External"/><Relationship Id="rId3" Type="http://schemas.openxmlformats.org/officeDocument/2006/relationships/slideLayout" Target="../slideLayouts/slideLayout14.xml"/><Relationship Id="rId7" Type="http://schemas.openxmlformats.org/officeDocument/2006/relationships/image" Target="../media/image119.png"/><Relationship Id="rId2" Type="http://schemas.openxmlformats.org/officeDocument/2006/relationships/video" Target="../media/media17.mp4"/><Relationship Id="rId1" Type="http://schemas.microsoft.com/office/2007/relationships/media" Target="../media/media17.mp4"/><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jpe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8.mp4"/><Relationship Id="rId1" Type="http://schemas.microsoft.com/office/2007/relationships/media" Target="../media/media18.mp4"/><Relationship Id="rId4" Type="http://schemas.openxmlformats.org/officeDocument/2006/relationships/image" Target="../media/image120.jpe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9.mp4"/><Relationship Id="rId1" Type="http://schemas.microsoft.com/office/2007/relationships/media" Target="../media/media19.mp4"/><Relationship Id="rId4" Type="http://schemas.openxmlformats.org/officeDocument/2006/relationships/image" Target="../media/image121.jpe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20.mp4"/><Relationship Id="rId1" Type="http://schemas.microsoft.com/office/2007/relationships/media" Target="../media/media20.mp4"/><Relationship Id="rId4" Type="http://schemas.openxmlformats.org/officeDocument/2006/relationships/image" Target="../media/image122.jpeg"/></Relationships>
</file>

<file path=ppt/slides/_rels/slide80.xml.rels><?xml version="1.0" encoding="UTF-8" standalone="yes"?>
<Relationships xmlns="http://schemas.openxmlformats.org/package/2006/relationships"><Relationship Id="rId8" Type="http://schemas.openxmlformats.org/officeDocument/2006/relationships/image" Target="../media/image129.jpeg"/><Relationship Id="rId3" Type="http://schemas.openxmlformats.org/officeDocument/2006/relationships/image" Target="../media/image124.jpeg"/><Relationship Id="rId7" Type="http://schemas.openxmlformats.org/officeDocument/2006/relationships/image" Target="../media/image128.jpeg"/><Relationship Id="rId2" Type="http://schemas.openxmlformats.org/officeDocument/2006/relationships/image" Target="../media/image123.jpeg"/><Relationship Id="rId1" Type="http://schemas.openxmlformats.org/officeDocument/2006/relationships/slideLayout" Target="../slideLayouts/slideLayout14.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jpeg"/><Relationship Id="rId9" Type="http://schemas.openxmlformats.org/officeDocument/2006/relationships/image" Target="../media/image130.jpeg"/></Relationships>
</file>

<file path=ppt/slides/_rels/slide81.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image" Target="../media/image131.jpeg"/><Relationship Id="rId1" Type="http://schemas.openxmlformats.org/officeDocument/2006/relationships/slideLayout" Target="../slideLayouts/slideLayout14.xml"/><Relationship Id="rId6" Type="http://schemas.openxmlformats.org/officeDocument/2006/relationships/image" Target="../media/image135.png"/><Relationship Id="rId11" Type="http://schemas.openxmlformats.org/officeDocument/2006/relationships/image" Target="../media/image140.png"/><Relationship Id="rId5" Type="http://schemas.openxmlformats.org/officeDocument/2006/relationships/image" Target="../media/image134.jpeg"/><Relationship Id="rId10" Type="http://schemas.openxmlformats.org/officeDocument/2006/relationships/image" Target="../media/image139.png"/><Relationship Id="rId4" Type="http://schemas.openxmlformats.org/officeDocument/2006/relationships/image" Target="../media/image133.png"/><Relationship Id="rId9" Type="http://schemas.openxmlformats.org/officeDocument/2006/relationships/image" Target="../media/image138.jpeg"/></Relationships>
</file>

<file path=ppt/slides/_rels/slide82.xml.rels><?xml version="1.0" encoding="UTF-8" standalone="yes"?>
<Relationships xmlns="http://schemas.openxmlformats.org/package/2006/relationships"><Relationship Id="rId8" Type="http://schemas.openxmlformats.org/officeDocument/2006/relationships/image" Target="../media/image147.jpeg"/><Relationship Id="rId3" Type="http://schemas.openxmlformats.org/officeDocument/2006/relationships/image" Target="../media/image142.jpeg"/><Relationship Id="rId7" Type="http://schemas.openxmlformats.org/officeDocument/2006/relationships/image" Target="../media/image146.jpeg"/><Relationship Id="rId2" Type="http://schemas.openxmlformats.org/officeDocument/2006/relationships/image" Target="../media/image141.jpeg"/><Relationship Id="rId1" Type="http://schemas.openxmlformats.org/officeDocument/2006/relationships/slideLayout" Target="../slideLayouts/slideLayout14.xml"/><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jpeg"/><Relationship Id="rId9" Type="http://schemas.openxmlformats.org/officeDocument/2006/relationships/image" Target="../media/image148.jpeg"/></Relationships>
</file>

<file path=ppt/slides/_rels/slide83.xml.rels><?xml version="1.0" encoding="UTF-8" standalone="yes"?>
<Relationships xmlns="http://schemas.openxmlformats.org/package/2006/relationships"><Relationship Id="rId2" Type="http://schemas.openxmlformats.org/officeDocument/2006/relationships/image" Target="../media/image329.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329.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1.mp4"/><Relationship Id="rId1" Type="http://schemas.microsoft.com/office/2007/relationships/media" Target="../media/media21.mp4"/><Relationship Id="rId5" Type="http://schemas.openxmlformats.org/officeDocument/2006/relationships/image" Target="../media/image149.jpeg"/><Relationship Id="rId4" Type="http://schemas.openxmlformats.org/officeDocument/2006/relationships/hyperlink" Target="https://omnihuman-lab.github.io/" TargetMode="Externa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2.mp4"/><Relationship Id="rId1" Type="http://schemas.microsoft.com/office/2007/relationships/media" Target="../media/media22.mp4"/><Relationship Id="rId5" Type="http://schemas.openxmlformats.org/officeDocument/2006/relationships/hyperlink" Target="https://arxiv.org/abs/2209.03003" TargetMode="External"/><Relationship Id="rId4" Type="http://schemas.openxmlformats.org/officeDocument/2006/relationships/image" Target="../media/image150.jpeg"/></Relationships>
</file>

<file path=ppt/slides/_rels/slide87.xml.rels><?xml version="1.0" encoding="UTF-8" standalone="yes"?>
<Relationships xmlns="http://schemas.openxmlformats.org/package/2006/relationships"><Relationship Id="rId8" Type="http://schemas.openxmlformats.org/officeDocument/2006/relationships/image" Target="../media/image153.jpeg"/><Relationship Id="rId3" Type="http://schemas.microsoft.com/office/2007/relationships/media" Target="../media/media24.mp4"/><Relationship Id="rId7" Type="http://schemas.openxmlformats.org/officeDocument/2006/relationships/image" Target="../media/image152.gif"/><Relationship Id="rId2" Type="http://schemas.openxmlformats.org/officeDocument/2006/relationships/video" Target="../media/media23.mp4"/><Relationship Id="rId1" Type="http://schemas.microsoft.com/office/2007/relationships/media" Target="../media/media23.mp4"/><Relationship Id="rId6" Type="http://schemas.openxmlformats.org/officeDocument/2006/relationships/image" Target="../media/image151.gif"/><Relationship Id="rId5" Type="http://schemas.openxmlformats.org/officeDocument/2006/relationships/slideLayout" Target="../slideLayouts/slideLayout13.xml"/><Relationship Id="rId10" Type="http://schemas.openxmlformats.org/officeDocument/2006/relationships/hyperlink" Target="https://arxiv.org/abs/2209.03003" TargetMode="External"/><Relationship Id="rId4" Type="http://schemas.openxmlformats.org/officeDocument/2006/relationships/video" Target="../media/media24.mp4"/><Relationship Id="rId9" Type="http://schemas.openxmlformats.org/officeDocument/2006/relationships/image" Target="../media/image154.jpe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5.mp4"/><Relationship Id="rId1" Type="http://schemas.microsoft.com/office/2007/relationships/media" Target="../media/media25.mp4"/><Relationship Id="rId5" Type="http://schemas.openxmlformats.org/officeDocument/2006/relationships/hyperlink" Target="https://arxiv.org/abs/2209.03003" TargetMode="External"/><Relationship Id="rId4" Type="http://schemas.openxmlformats.org/officeDocument/2006/relationships/image" Target="../media/image155.jpeg"/></Relationships>
</file>

<file path=ppt/slides/_rels/slide89.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157.gi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8912" y="77524"/>
            <a:ext cx="20726400" cy="2556007"/>
          </a:xfrm>
        </p:spPr>
        <p:txBody>
          <a:bodyPr/>
          <a:lstStyle/>
          <a:p>
            <a:r>
              <a:rPr lang="en-US" dirty="0"/>
              <a:t>Flow Models</a:t>
            </a:r>
          </a:p>
        </p:txBody>
      </p:sp>
      <p:sp>
        <p:nvSpPr>
          <p:cNvPr id="5" name="Text Box 4"/>
          <p:cNvSpPr txBox="1">
            <a:spLocks noChangeArrowheads="1"/>
          </p:cNvSpPr>
          <p:nvPr/>
        </p:nvSpPr>
        <p:spPr bwMode="auto">
          <a:xfrm>
            <a:off x="6961025" y="11511463"/>
            <a:ext cx="1742297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marL="0" marR="0" lvl="0" indent="0" algn="r" defTabSz="2438430" rtl="0" eaLnBrk="1" fontAlgn="base" latinLnBrk="0" hangingPunct="1">
              <a:lnSpc>
                <a:spcPct val="100000"/>
              </a:lnSpc>
              <a:spcBef>
                <a:spcPct val="0"/>
              </a:spcBef>
              <a:spcAft>
                <a:spcPct val="0"/>
              </a:spcAft>
              <a:buClrTx/>
              <a:buSzTx/>
              <a:buFontTx/>
              <a:buNone/>
              <a:tabLst/>
              <a:defRPr/>
            </a:pPr>
            <a:r>
              <a:rPr kumimoji="0" lang="en-US" altLang="en-US" sz="6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0"/>
                <a:cs typeface="Arial"/>
                <a:sym typeface="Arial"/>
              </a:rPr>
              <a:t>CS180: Intro to Comp. Vision and Comp. Photo</a:t>
            </a:r>
          </a:p>
          <a:p>
            <a:pPr marL="0" marR="0" lvl="0" indent="0" algn="r" defTabSz="2438430" rtl="0" eaLnBrk="1" fontAlgn="base" latinLnBrk="0" hangingPunct="1">
              <a:lnSpc>
                <a:spcPct val="100000"/>
              </a:lnSpc>
              <a:spcBef>
                <a:spcPct val="0"/>
              </a:spcBef>
              <a:spcAft>
                <a:spcPct val="0"/>
              </a:spcAft>
              <a:buClrTx/>
              <a:buSzTx/>
              <a:buFontTx/>
              <a:buNone/>
              <a:tabLst/>
              <a:defRPr/>
            </a:pPr>
            <a:r>
              <a:rPr kumimoji="0" lang="en-US" altLang="en-US" sz="6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0"/>
                <a:cs typeface="Arial"/>
                <a:sym typeface="Arial"/>
              </a:rPr>
              <a:t>Efros &amp; Ng, UC Berkeley, Fall 2026</a:t>
            </a:r>
          </a:p>
        </p:txBody>
      </p:sp>
      <p:sp>
        <p:nvSpPr>
          <p:cNvPr id="4" name="TextBox 3">
            <a:extLst>
              <a:ext uri="{FF2B5EF4-FFF2-40B4-BE49-F238E27FC236}">
                <a16:creationId xmlns:a16="http://schemas.microsoft.com/office/drawing/2014/main" id="{0C573573-FBB8-A7F6-53F9-181B4E38BA46}"/>
              </a:ext>
            </a:extLst>
          </p:cNvPr>
          <p:cNvSpPr txBox="1"/>
          <p:nvPr/>
        </p:nvSpPr>
        <p:spPr>
          <a:xfrm>
            <a:off x="228600" y="12930589"/>
            <a:ext cx="7654660" cy="707886"/>
          </a:xfrm>
          <a:prstGeom prst="rect">
            <a:avLst/>
          </a:prstGeom>
          <a:noFill/>
        </p:spPr>
        <p:txBody>
          <a:bodyPr wrap="none" rtlCol="0">
            <a:spAutoFit/>
          </a:bodyPr>
          <a:lstStyle/>
          <a:p>
            <a:pPr marL="0" marR="0" lvl="0" indent="0" algn="l" defTabSz="2438338" rtl="0" eaLnBrk="1" fontAlgn="auto" latinLnBrk="0" hangingPunct="0">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Arial"/>
                <a:cs typeface="Arial"/>
                <a:sym typeface="Arial"/>
              </a:rPr>
              <a:t>with slides by </a:t>
            </a:r>
            <a:r>
              <a:rPr kumimoji="0" lang="en-US" sz="4000" b="0" i="0" u="none" strike="noStrike" kern="0" cap="none" spc="0" normalizeH="0" baseline="0" noProof="0" dirty="0" err="1">
                <a:ln>
                  <a:noFill/>
                </a:ln>
                <a:solidFill>
                  <a:srgbClr val="000000"/>
                </a:solidFill>
                <a:effectLst/>
                <a:uLnTx/>
                <a:uFillTx/>
                <a:latin typeface="Arial"/>
                <a:cs typeface="Arial"/>
                <a:sym typeface="Arial"/>
              </a:rPr>
              <a:t>Angjoo</a:t>
            </a:r>
            <a:r>
              <a:rPr kumimoji="0" lang="en-US" sz="4000" b="0" i="0" u="none" strike="noStrike" kern="0" cap="none" spc="0" normalizeH="0" baseline="0" noProof="0" dirty="0">
                <a:ln>
                  <a:noFill/>
                </a:ln>
                <a:solidFill>
                  <a:srgbClr val="000000"/>
                </a:solidFill>
                <a:effectLst/>
                <a:uLnTx/>
                <a:uFillTx/>
                <a:latin typeface="Arial"/>
                <a:cs typeface="Arial"/>
                <a:sym typeface="Arial"/>
              </a:rPr>
              <a:t> Kanazawa </a:t>
            </a:r>
          </a:p>
        </p:txBody>
      </p:sp>
      <p:pic>
        <p:nvPicPr>
          <p:cNvPr id="6" name="CvfkMsVQHbetK4LBh52JdrQ4xeSQqkCJEa253ktwssucJUxlCrlr9YD6qj1AlIfUXx2FnVka6q0mZPI-PeyZ_cOwXqsra0s_mWCBnFL-gcmeLdzL1QmIxsaCbsLDTTdC3Q42MvPwIETN4u_WVlPXdlI.png" descr="CvfkMsVQHbetK4LBh52JdrQ4xeSQqkCJEa253ktwssucJUxlCrlr9YD6qj1AlIfUXx2FnVka6q0mZPI-PeyZ_cOwXqsra0s_mWCBnFL-gcmeLdzL1QmIxsaCbsLDTTdC3Q42MvPwIETN4u_WVlPXdlI.png">
            <a:extLst>
              <a:ext uri="{FF2B5EF4-FFF2-40B4-BE49-F238E27FC236}">
                <a16:creationId xmlns:a16="http://schemas.microsoft.com/office/drawing/2014/main" id="{6806DC9F-3D53-6338-AF58-802DAFF70533}"/>
              </a:ext>
            </a:extLst>
          </p:cNvPr>
          <p:cNvPicPr>
            <a:picLocks noChangeAspect="1"/>
          </p:cNvPicPr>
          <p:nvPr/>
        </p:nvPicPr>
        <p:blipFill>
          <a:blip r:embed="rId2"/>
          <a:stretch>
            <a:fillRect/>
          </a:stretch>
        </p:blipFill>
        <p:spPr>
          <a:xfrm>
            <a:off x="7883260" y="2091285"/>
            <a:ext cx="9355270" cy="9355269"/>
          </a:xfrm>
          <a:prstGeom prst="rect">
            <a:avLst/>
          </a:prstGeom>
          <a:ln w="12700">
            <a:miter lim="400000"/>
          </a:ln>
        </p:spPr>
      </p:pic>
    </p:spTree>
    <p:extLst>
      <p:ext uri="{BB962C8B-B14F-4D97-AF65-F5344CB8AC3E}">
        <p14:creationId xmlns:p14="http://schemas.microsoft.com/office/powerpoint/2010/main" val="922168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8A355-5487-AA74-550B-F707461A5CC5}"/>
            </a:ext>
          </a:extLst>
        </p:cNvPr>
        <p:cNvGrpSpPr/>
        <p:nvPr/>
      </p:nvGrpSpPr>
      <p:grpSpPr>
        <a:xfrm>
          <a:off x="0" y="0"/>
          <a:ext cx="0" cy="0"/>
          <a:chOff x="0" y="0"/>
          <a:chExt cx="0" cy="0"/>
        </a:xfrm>
      </p:grpSpPr>
      <p:pic>
        <p:nvPicPr>
          <p:cNvPr id="3" name="pasted-movie.png" descr="pasted-movie.png">
            <a:extLst>
              <a:ext uri="{FF2B5EF4-FFF2-40B4-BE49-F238E27FC236}">
                <a16:creationId xmlns:a16="http://schemas.microsoft.com/office/drawing/2014/main" id="{52040843-3207-1719-D5FC-2122A3CF9A8C}"/>
              </a:ext>
            </a:extLst>
          </p:cNvPr>
          <p:cNvPicPr>
            <a:picLocks noChangeAspect="1"/>
          </p:cNvPicPr>
          <p:nvPr/>
        </p:nvPicPr>
        <p:blipFill>
          <a:blip r:embed="rId3"/>
          <a:stretch>
            <a:fillRect/>
          </a:stretch>
        </p:blipFill>
        <p:spPr>
          <a:xfrm>
            <a:off x="16413010" y="9998106"/>
            <a:ext cx="6240334" cy="3309268"/>
          </a:xfrm>
          <a:prstGeom prst="rect">
            <a:avLst/>
          </a:prstGeom>
          <a:ln w="12700">
            <a:miter lim="400000"/>
          </a:ln>
        </p:spPr>
      </p:pic>
      <p:grpSp>
        <p:nvGrpSpPr>
          <p:cNvPr id="9" name="Group 8">
            <a:extLst>
              <a:ext uri="{FF2B5EF4-FFF2-40B4-BE49-F238E27FC236}">
                <a16:creationId xmlns:a16="http://schemas.microsoft.com/office/drawing/2014/main" id="{E3DB2E44-61D8-0A38-4CDF-E6CE572B0A18}"/>
              </a:ext>
            </a:extLst>
          </p:cNvPr>
          <p:cNvGrpSpPr/>
          <p:nvPr/>
        </p:nvGrpSpPr>
        <p:grpSpPr>
          <a:xfrm>
            <a:off x="-1547157" y="1557159"/>
            <a:ext cx="23295431" cy="8729842"/>
            <a:chOff x="-2293246" y="1020871"/>
            <a:chExt cx="6888029" cy="4189956"/>
          </a:xfrm>
        </p:grpSpPr>
        <p:sp>
          <p:nvSpPr>
            <p:cNvPr id="4" name="Oval 3">
              <a:extLst>
                <a:ext uri="{FF2B5EF4-FFF2-40B4-BE49-F238E27FC236}">
                  <a16:creationId xmlns:a16="http://schemas.microsoft.com/office/drawing/2014/main" id="{14E609DC-0485-B6D9-980E-DF0619887816}"/>
                </a:ext>
              </a:extLst>
            </p:cNvPr>
            <p:cNvSpPr/>
            <p:nvPr/>
          </p:nvSpPr>
          <p:spPr>
            <a:xfrm>
              <a:off x="-772963" y="1020871"/>
              <a:ext cx="5367746" cy="4189956"/>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12000" b="1" i="0" u="none" strike="noStrike" kern="0" cap="none" spc="0" normalizeH="0" baseline="0" noProof="0">
                <a:ln>
                  <a:noFill/>
                </a:ln>
                <a:solidFill>
                  <a:prstClr val="white"/>
                </a:solidFill>
                <a:effectLst/>
                <a:uLnTx/>
                <a:uFillTx/>
                <a:latin typeface="Arial" panose="020B0604020202020204"/>
                <a:ea typeface="+mn-ea"/>
                <a:cs typeface="+mn-cs"/>
                <a:sym typeface="Arial"/>
              </a:endParaRPr>
            </a:p>
          </p:txBody>
        </p:sp>
        <p:sp>
          <p:nvSpPr>
            <p:cNvPr id="5" name="TextBox 4">
              <a:extLst>
                <a:ext uri="{FF2B5EF4-FFF2-40B4-BE49-F238E27FC236}">
                  <a16:creationId xmlns:a16="http://schemas.microsoft.com/office/drawing/2014/main" id="{1931C3F3-DE8B-19C9-6712-FD03EF154FDF}"/>
                </a:ext>
              </a:extLst>
            </p:cNvPr>
            <p:cNvSpPr txBox="1"/>
            <p:nvPr/>
          </p:nvSpPr>
          <p:spPr>
            <a:xfrm>
              <a:off x="-2293246" y="1275301"/>
              <a:ext cx="2666756" cy="446276"/>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5200" b="1" i="0" u="none" strike="noStrike" kern="0" cap="none" spc="0" normalizeH="0" baseline="0" noProof="0" dirty="0">
                  <a:ln>
                    <a:noFill/>
                  </a:ln>
                  <a:solidFill>
                    <a:srgbClr val="000000"/>
                  </a:solidFill>
                  <a:effectLst/>
                  <a:uLnTx/>
                  <a:uFillTx/>
                  <a:latin typeface="Arial"/>
                  <a:cs typeface="Arial"/>
                  <a:sym typeface="Arial"/>
                </a:rPr>
                <a:t>Random images</a:t>
              </a:r>
            </a:p>
          </p:txBody>
        </p:sp>
      </p:grpSp>
      <p:pic>
        <p:nvPicPr>
          <p:cNvPr id="1026" name="Picture 2" descr="white noise">
            <a:extLst>
              <a:ext uri="{FF2B5EF4-FFF2-40B4-BE49-F238E27FC236}">
                <a16:creationId xmlns:a16="http://schemas.microsoft.com/office/drawing/2014/main" id="{74B551BB-BBAD-38D9-4394-5E2E9CC056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806" r="51304" b="50498"/>
          <a:stretch/>
        </p:blipFill>
        <p:spPr bwMode="auto">
          <a:xfrm>
            <a:off x="10465172" y="7023352"/>
            <a:ext cx="2062928" cy="20629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2" descr="white noise">
            <a:extLst>
              <a:ext uri="{FF2B5EF4-FFF2-40B4-BE49-F238E27FC236}">
                <a16:creationId xmlns:a16="http://schemas.microsoft.com/office/drawing/2014/main" id="{A248D0B4-96E4-94C5-749E-65020DAC5A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7535" b="47535"/>
          <a:stretch/>
        </p:blipFill>
        <p:spPr bwMode="auto">
          <a:xfrm>
            <a:off x="5515267" y="3710606"/>
            <a:ext cx="2062928" cy="20629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2" descr="white noise">
            <a:extLst>
              <a:ext uri="{FF2B5EF4-FFF2-40B4-BE49-F238E27FC236}">
                <a16:creationId xmlns:a16="http://schemas.microsoft.com/office/drawing/2014/main" id="{7922943A-351A-CAD1-147A-75115A2148B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7535" r="47535"/>
          <a:stretch/>
        </p:blipFill>
        <p:spPr bwMode="auto">
          <a:xfrm>
            <a:off x="18998795" y="4664020"/>
            <a:ext cx="2062928" cy="20629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Arrow: Right 16">
            <a:extLst>
              <a:ext uri="{FF2B5EF4-FFF2-40B4-BE49-F238E27FC236}">
                <a16:creationId xmlns:a16="http://schemas.microsoft.com/office/drawing/2014/main" id="{B45AF36B-5BB7-C455-0A15-E333F5E88234}"/>
              </a:ext>
            </a:extLst>
          </p:cNvPr>
          <p:cNvSpPr/>
          <p:nvPr/>
        </p:nvSpPr>
        <p:spPr>
          <a:xfrm>
            <a:off x="9577019" y="10890138"/>
            <a:ext cx="4798939" cy="1525204"/>
          </a:xfrm>
          <a:prstGeom prst="rightArrow">
            <a:avLst>
              <a:gd name="adj1" fmla="val 50000"/>
              <a:gd name="adj2" fmla="val 71092"/>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12000" b="1" i="0" u="none" strike="noStrike" kern="0" cap="none" spc="0" normalizeH="0" baseline="0" noProof="0">
              <a:ln>
                <a:noFill/>
              </a:ln>
              <a:solidFill>
                <a:prstClr val="white"/>
              </a:solidFill>
              <a:effectLst/>
              <a:uLnTx/>
              <a:uFillTx/>
              <a:latin typeface="Arial" panose="020B0604020202020204"/>
              <a:ea typeface="+mn-ea"/>
              <a:cs typeface="+mn-cs"/>
              <a:sym typeface="Arial"/>
            </a:endParaRPr>
          </a:p>
        </p:txBody>
      </p:sp>
      <p:sp>
        <p:nvSpPr>
          <p:cNvPr id="18" name="TextBox 17">
            <a:extLst>
              <a:ext uri="{FF2B5EF4-FFF2-40B4-BE49-F238E27FC236}">
                <a16:creationId xmlns:a16="http://schemas.microsoft.com/office/drawing/2014/main" id="{59A3FBC2-4B57-9000-9C95-42581ADAFE71}"/>
              </a:ext>
            </a:extLst>
          </p:cNvPr>
          <p:cNvSpPr txBox="1"/>
          <p:nvPr/>
        </p:nvSpPr>
        <p:spPr>
          <a:xfrm>
            <a:off x="8640243" y="12255651"/>
            <a:ext cx="6481261" cy="1077218"/>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6400" b="1" i="0" u="none" strike="noStrike" kern="0" cap="none" spc="0" normalizeH="0" baseline="0" noProof="0" dirty="0">
                <a:ln>
                  <a:noFill/>
                </a:ln>
                <a:solidFill>
                  <a:srgbClr val="000000"/>
                </a:solidFill>
                <a:effectLst/>
                <a:uLnTx/>
                <a:uFillTx/>
                <a:latin typeface="Arial"/>
                <a:cs typeface="Arial"/>
                <a:sym typeface="Arial"/>
              </a:rPr>
              <a:t>Noise to Images</a:t>
            </a:r>
          </a:p>
        </p:txBody>
      </p:sp>
      <p:grpSp>
        <p:nvGrpSpPr>
          <p:cNvPr id="26" name="Group 25">
            <a:extLst>
              <a:ext uri="{FF2B5EF4-FFF2-40B4-BE49-F238E27FC236}">
                <a16:creationId xmlns:a16="http://schemas.microsoft.com/office/drawing/2014/main" id="{34F5B832-AD53-B85C-E3DF-6072A8A99F39}"/>
              </a:ext>
            </a:extLst>
          </p:cNvPr>
          <p:cNvGrpSpPr/>
          <p:nvPr/>
        </p:nvGrpSpPr>
        <p:grpSpPr>
          <a:xfrm>
            <a:off x="12671370" y="1951024"/>
            <a:ext cx="5530139" cy="6750293"/>
            <a:chOff x="7630789" y="472690"/>
            <a:chExt cx="4224304" cy="4198127"/>
          </a:xfrm>
        </p:grpSpPr>
        <p:sp>
          <p:nvSpPr>
            <p:cNvPr id="23" name="Freeform: Shape 22">
              <a:extLst>
                <a:ext uri="{FF2B5EF4-FFF2-40B4-BE49-F238E27FC236}">
                  <a16:creationId xmlns:a16="http://schemas.microsoft.com/office/drawing/2014/main" id="{CCC78A9B-F38B-A670-0A14-525718121F81}"/>
                </a:ext>
              </a:extLst>
            </p:cNvPr>
            <p:cNvSpPr/>
            <p:nvPr/>
          </p:nvSpPr>
          <p:spPr>
            <a:xfrm rot="20265952">
              <a:off x="7630789" y="472690"/>
              <a:ext cx="3445318" cy="4198127"/>
            </a:xfrm>
            <a:custGeom>
              <a:avLst/>
              <a:gdLst>
                <a:gd name="connsiteX0" fmla="*/ 112382 w 3250247"/>
                <a:gd name="connsiteY0" fmla="*/ 834439 h 3960433"/>
                <a:gd name="connsiteX1" fmla="*/ 321932 w 3250247"/>
                <a:gd name="connsiteY1" fmla="*/ 53389 h 3960433"/>
                <a:gd name="connsiteX2" fmla="*/ 1623682 w 3250247"/>
                <a:gd name="connsiteY2" fmla="*/ 161339 h 3960433"/>
                <a:gd name="connsiteX3" fmla="*/ 1445882 w 3250247"/>
                <a:gd name="connsiteY3" fmla="*/ 904289 h 3960433"/>
                <a:gd name="connsiteX4" fmla="*/ 1674482 w 3250247"/>
                <a:gd name="connsiteY4" fmla="*/ 1609139 h 3960433"/>
                <a:gd name="connsiteX5" fmla="*/ 3204832 w 3250247"/>
                <a:gd name="connsiteY5" fmla="*/ 1856789 h 3960433"/>
                <a:gd name="connsiteX6" fmla="*/ 2595232 w 3250247"/>
                <a:gd name="connsiteY6" fmla="*/ 3812589 h 3960433"/>
                <a:gd name="connsiteX7" fmla="*/ 86982 w 3250247"/>
                <a:gd name="connsiteY7" fmla="*/ 3641139 h 3960433"/>
                <a:gd name="connsiteX8" fmla="*/ 582282 w 3250247"/>
                <a:gd name="connsiteY8" fmla="*/ 2199689 h 3960433"/>
                <a:gd name="connsiteX9" fmla="*/ 652132 w 3250247"/>
                <a:gd name="connsiteY9" fmla="*/ 1291639 h 3960433"/>
                <a:gd name="connsiteX10" fmla="*/ 112382 w 3250247"/>
                <a:gd name="connsiteY10" fmla="*/ 834439 h 3960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50247" h="3960433">
                  <a:moveTo>
                    <a:pt x="112382" y="834439"/>
                  </a:moveTo>
                  <a:cubicBezTo>
                    <a:pt x="57349" y="628064"/>
                    <a:pt x="70049" y="165572"/>
                    <a:pt x="321932" y="53389"/>
                  </a:cubicBezTo>
                  <a:cubicBezTo>
                    <a:pt x="573815" y="-58794"/>
                    <a:pt x="1436357" y="19522"/>
                    <a:pt x="1623682" y="161339"/>
                  </a:cubicBezTo>
                  <a:cubicBezTo>
                    <a:pt x="1811007" y="303156"/>
                    <a:pt x="1437415" y="662989"/>
                    <a:pt x="1445882" y="904289"/>
                  </a:cubicBezTo>
                  <a:cubicBezTo>
                    <a:pt x="1454349" y="1145589"/>
                    <a:pt x="1381324" y="1450389"/>
                    <a:pt x="1674482" y="1609139"/>
                  </a:cubicBezTo>
                  <a:cubicBezTo>
                    <a:pt x="1967640" y="1767889"/>
                    <a:pt x="3051374" y="1489547"/>
                    <a:pt x="3204832" y="1856789"/>
                  </a:cubicBezTo>
                  <a:cubicBezTo>
                    <a:pt x="3358290" y="2224031"/>
                    <a:pt x="3114873" y="3515197"/>
                    <a:pt x="2595232" y="3812589"/>
                  </a:cubicBezTo>
                  <a:cubicBezTo>
                    <a:pt x="2075591" y="4109981"/>
                    <a:pt x="422474" y="3909956"/>
                    <a:pt x="86982" y="3641139"/>
                  </a:cubicBezTo>
                  <a:cubicBezTo>
                    <a:pt x="-248510" y="3372322"/>
                    <a:pt x="488090" y="2591272"/>
                    <a:pt x="582282" y="2199689"/>
                  </a:cubicBezTo>
                  <a:cubicBezTo>
                    <a:pt x="676474" y="1808106"/>
                    <a:pt x="728332" y="1521297"/>
                    <a:pt x="652132" y="1291639"/>
                  </a:cubicBezTo>
                  <a:cubicBezTo>
                    <a:pt x="575932" y="1061981"/>
                    <a:pt x="167415" y="1040814"/>
                    <a:pt x="112382" y="834439"/>
                  </a:cubicBezTo>
                  <a:close/>
                </a:path>
              </a:pathLst>
            </a:custGeom>
            <a:solidFill>
              <a:schemeClr val="tx2">
                <a:lumMod val="20000"/>
                <a:lumOff val="8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12000" b="1" i="0" u="none" strike="noStrike" kern="0" cap="none" spc="0" normalizeH="0" baseline="0" noProof="0">
                <a:ln>
                  <a:noFill/>
                </a:ln>
                <a:solidFill>
                  <a:prstClr val="white"/>
                </a:solidFill>
                <a:effectLst/>
                <a:uLnTx/>
                <a:uFillTx/>
                <a:latin typeface="Arial" panose="020B0604020202020204"/>
                <a:ea typeface="+mn-ea"/>
                <a:cs typeface="+mn-cs"/>
                <a:sym typeface="Arial"/>
              </a:endParaRPr>
            </a:p>
          </p:txBody>
        </p:sp>
        <p:sp>
          <p:nvSpPr>
            <p:cNvPr id="7" name="TextBox 6">
              <a:extLst>
                <a:ext uri="{FF2B5EF4-FFF2-40B4-BE49-F238E27FC236}">
                  <a16:creationId xmlns:a16="http://schemas.microsoft.com/office/drawing/2014/main" id="{67163BE3-2436-D087-A1CB-75ABF29D843E}"/>
                </a:ext>
              </a:extLst>
            </p:cNvPr>
            <p:cNvSpPr txBox="1"/>
            <p:nvPr/>
          </p:nvSpPr>
          <p:spPr>
            <a:xfrm>
              <a:off x="8667366" y="1109878"/>
              <a:ext cx="3187727" cy="584304"/>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5200" b="1" i="0" u="none" strike="noStrike" kern="0" cap="none" spc="0" normalizeH="0" baseline="0" noProof="0" dirty="0">
                  <a:ln>
                    <a:noFill/>
                  </a:ln>
                  <a:solidFill>
                    <a:srgbClr val="4F81BD"/>
                  </a:solidFill>
                  <a:effectLst/>
                  <a:uLnTx/>
                  <a:uFillTx/>
                  <a:latin typeface="Arial"/>
                  <a:cs typeface="Arial"/>
                  <a:sym typeface="Arial"/>
                </a:rPr>
                <a:t>cat images</a:t>
              </a:r>
            </a:p>
          </p:txBody>
        </p:sp>
        <p:pic>
          <p:nvPicPr>
            <p:cNvPr id="12" name="Picture 11" descr="A close up of a cat with green eyes&#10;&#10;Description automatically generated">
              <a:extLst>
                <a:ext uri="{FF2B5EF4-FFF2-40B4-BE49-F238E27FC236}">
                  <a16:creationId xmlns:a16="http://schemas.microsoft.com/office/drawing/2014/main" id="{2F1BB3B7-FA32-BFF4-22D0-D7B3DDFDFC0B}"/>
                </a:ext>
              </a:extLst>
            </p:cNvPr>
            <p:cNvPicPr>
              <a:picLocks noChangeAspect="1"/>
            </p:cNvPicPr>
            <p:nvPr/>
          </p:nvPicPr>
          <p:blipFill rotWithShape="1">
            <a:blip r:embed="rId5"/>
            <a:srcRect l="17802" r="18014"/>
            <a:stretch/>
          </p:blipFill>
          <p:spPr>
            <a:xfrm>
              <a:off x="8572495" y="2450508"/>
              <a:ext cx="742127" cy="766649"/>
            </a:xfrm>
            <a:prstGeom prst="rect">
              <a:avLst/>
            </a:prstGeom>
            <a:ln>
              <a:noFill/>
            </a:ln>
            <a:effectLst>
              <a:outerShdw blurRad="50800" dist="38100" dir="2700000" algn="tl" rotWithShape="0">
                <a:prstClr val="black">
                  <a:alpha val="40000"/>
                </a:prstClr>
              </a:outerShdw>
            </a:effectLst>
          </p:spPr>
        </p:pic>
        <p:pic>
          <p:nvPicPr>
            <p:cNvPr id="13" name="Picture 12" descr="A cat sitting on top of a building&#10;&#10;Description automatically generated">
              <a:extLst>
                <a:ext uri="{FF2B5EF4-FFF2-40B4-BE49-F238E27FC236}">
                  <a16:creationId xmlns:a16="http://schemas.microsoft.com/office/drawing/2014/main" id="{3F18BCD1-657C-0A7D-CAA0-1A4FD2D6CE85}"/>
                </a:ext>
              </a:extLst>
            </p:cNvPr>
            <p:cNvPicPr>
              <a:picLocks noChangeAspect="1"/>
            </p:cNvPicPr>
            <p:nvPr/>
          </p:nvPicPr>
          <p:blipFill rotWithShape="1">
            <a:blip r:embed="rId6"/>
            <a:srcRect l="40194" r="6378"/>
            <a:stretch/>
          </p:blipFill>
          <p:spPr>
            <a:xfrm>
              <a:off x="9739093" y="2208491"/>
              <a:ext cx="807921" cy="1008666"/>
            </a:xfrm>
            <a:prstGeom prst="rect">
              <a:avLst/>
            </a:prstGeom>
            <a:ln>
              <a:noFill/>
            </a:ln>
            <a:effectLst>
              <a:outerShdw blurRad="50800" dist="38100" dir="2700000" algn="tl" rotWithShape="0">
                <a:prstClr val="black">
                  <a:alpha val="40000"/>
                </a:prstClr>
              </a:outerShdw>
            </a:effectLst>
          </p:spPr>
        </p:pic>
        <p:pic>
          <p:nvPicPr>
            <p:cNvPr id="14" name="Picture 13" descr="A cat sitting on the ground&#10;&#10;Description automatically generated">
              <a:extLst>
                <a:ext uri="{FF2B5EF4-FFF2-40B4-BE49-F238E27FC236}">
                  <a16:creationId xmlns:a16="http://schemas.microsoft.com/office/drawing/2014/main" id="{F67D087B-5372-E028-1C43-7261FFAF7DBA}"/>
                </a:ext>
              </a:extLst>
            </p:cNvPr>
            <p:cNvPicPr>
              <a:picLocks noChangeAspect="1"/>
            </p:cNvPicPr>
            <p:nvPr/>
          </p:nvPicPr>
          <p:blipFill rotWithShape="1">
            <a:blip r:embed="rId7"/>
            <a:srcRect l="11534" t="8539" b="16842"/>
            <a:stretch/>
          </p:blipFill>
          <p:spPr>
            <a:xfrm>
              <a:off x="7773121" y="1201273"/>
              <a:ext cx="742126" cy="834617"/>
            </a:xfrm>
            <a:prstGeom prst="rect">
              <a:avLst/>
            </a:prstGeom>
            <a:ln>
              <a:noFill/>
            </a:ln>
            <a:effectLst>
              <a:outerShdw blurRad="50800" dist="38100" dir="2700000" algn="tl" rotWithShape="0">
                <a:prstClr val="black">
                  <a:alpha val="40000"/>
                </a:prstClr>
              </a:outerShdw>
            </a:effectLst>
          </p:spPr>
        </p:pic>
        <p:pic>
          <p:nvPicPr>
            <p:cNvPr id="24" name="Picture 23" descr="A cat lying on the ground&#10;&#10;Description automatically generated">
              <a:extLst>
                <a:ext uri="{FF2B5EF4-FFF2-40B4-BE49-F238E27FC236}">
                  <a16:creationId xmlns:a16="http://schemas.microsoft.com/office/drawing/2014/main" id="{D3B4DB61-41DA-4CB6-3F74-D0CE98E1E664}"/>
                </a:ext>
              </a:extLst>
            </p:cNvPr>
            <p:cNvPicPr>
              <a:picLocks noChangeAspect="1"/>
            </p:cNvPicPr>
            <p:nvPr/>
          </p:nvPicPr>
          <p:blipFill>
            <a:blip r:embed="rId8"/>
            <a:stretch>
              <a:fillRect/>
            </a:stretch>
          </p:blipFill>
          <p:spPr>
            <a:xfrm>
              <a:off x="9266557" y="3485269"/>
              <a:ext cx="815410" cy="610770"/>
            </a:xfrm>
            <a:prstGeom prst="rect">
              <a:avLst/>
            </a:prstGeom>
            <a:ln>
              <a:noFill/>
            </a:ln>
            <a:effectLst>
              <a:outerShdw blurRad="50800" dist="38100" dir="2700000" algn="tl" rotWithShape="0">
                <a:prstClr val="black">
                  <a:alpha val="40000"/>
                </a:prstClr>
              </a:outerShdw>
            </a:effectLst>
          </p:spPr>
        </p:pic>
      </p:grpSp>
      <p:sp>
        <p:nvSpPr>
          <p:cNvPr id="19" name="TextBox 18">
            <a:extLst>
              <a:ext uri="{FF2B5EF4-FFF2-40B4-BE49-F238E27FC236}">
                <a16:creationId xmlns:a16="http://schemas.microsoft.com/office/drawing/2014/main" id="{942E2048-432C-2FC6-4B8D-71D761282EA6}"/>
              </a:ext>
            </a:extLst>
          </p:cNvPr>
          <p:cNvSpPr txBox="1"/>
          <p:nvPr/>
        </p:nvSpPr>
        <p:spPr>
          <a:xfrm>
            <a:off x="19348525" y="13131225"/>
            <a:ext cx="5035353" cy="584775"/>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Arial"/>
                <a:cs typeface="Arial"/>
                <a:sym typeface="Arial"/>
              </a:rPr>
              <a:t>Slide source: Steve Seitz</a:t>
            </a:r>
          </a:p>
        </p:txBody>
      </p:sp>
      <p:sp>
        <p:nvSpPr>
          <p:cNvPr id="2" name="Title 1">
            <a:extLst>
              <a:ext uri="{FF2B5EF4-FFF2-40B4-BE49-F238E27FC236}">
                <a16:creationId xmlns:a16="http://schemas.microsoft.com/office/drawing/2014/main" id="{2B688FEE-B60C-08AC-1157-89784B9B5DF0}"/>
              </a:ext>
            </a:extLst>
          </p:cNvPr>
          <p:cNvSpPr txBox="1">
            <a:spLocks noGrp="1"/>
          </p:cNvSpPr>
          <p:nvPr>
            <p:ph type="title"/>
          </p:nvPr>
        </p:nvSpPr>
        <p:spPr>
          <a:xfrm>
            <a:off x="899421" y="-334977"/>
            <a:ext cx="21945604" cy="2286001"/>
          </a:xfrm>
          <a:prstGeom prst="rect">
            <a:avLst/>
          </a:prstGeom>
        </p:spPr>
        <p:txBody>
          <a:bodyPr/>
          <a:lstStyle/>
          <a:p>
            <a:r>
              <a:rPr lang="en-US" dirty="0"/>
              <a:t>Generating Images from Noise</a:t>
            </a:r>
            <a:endParaRPr dirty="0"/>
          </a:p>
        </p:txBody>
      </p:sp>
      <p:pic>
        <p:nvPicPr>
          <p:cNvPr id="8" name="Image" descr="Image">
            <a:extLst>
              <a:ext uri="{FF2B5EF4-FFF2-40B4-BE49-F238E27FC236}">
                <a16:creationId xmlns:a16="http://schemas.microsoft.com/office/drawing/2014/main" id="{13975813-16A4-66EA-5D03-3920F02FFEAF}"/>
              </a:ext>
            </a:extLst>
          </p:cNvPr>
          <p:cNvPicPr>
            <a:picLocks noChangeAspect="1"/>
          </p:cNvPicPr>
          <p:nvPr/>
        </p:nvPicPr>
        <p:blipFill>
          <a:blip r:embed="rId9"/>
          <a:srcRect l="67136" t="43001" b="28960"/>
          <a:stretch/>
        </p:blipFill>
        <p:spPr>
          <a:xfrm>
            <a:off x="1769283" y="10453624"/>
            <a:ext cx="6240335" cy="2927559"/>
          </a:xfrm>
          <a:prstGeom prst="rect">
            <a:avLst/>
          </a:prstGeom>
          <a:ln w="12700">
            <a:miter lim="400000"/>
          </a:ln>
        </p:spPr>
      </p:pic>
      <p:pic>
        <p:nvPicPr>
          <p:cNvPr id="10" name="Picture 2" descr="white noise">
            <a:extLst>
              <a:ext uri="{FF2B5EF4-FFF2-40B4-BE49-F238E27FC236}">
                <a16:creationId xmlns:a16="http://schemas.microsoft.com/office/drawing/2014/main" id="{5A9C39DE-660D-EE17-1389-ADC40551AF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7535" r="47535"/>
          <a:stretch/>
        </p:blipFill>
        <p:spPr bwMode="auto">
          <a:xfrm>
            <a:off x="8640243" y="3068288"/>
            <a:ext cx="2062928" cy="20629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69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9" name="Group"/>
          <p:cNvGrpSpPr/>
          <p:nvPr/>
        </p:nvGrpSpPr>
        <p:grpSpPr>
          <a:xfrm>
            <a:off x="14133836" y="3506776"/>
            <a:ext cx="5908346" cy="7216110"/>
            <a:chOff x="0" y="0"/>
            <a:chExt cx="5908345" cy="7216108"/>
          </a:xfrm>
        </p:grpSpPr>
        <p:sp>
          <p:nvSpPr>
            <p:cNvPr id="1117" name="Oval"/>
            <p:cNvSpPr/>
            <p:nvPr/>
          </p:nvSpPr>
          <p:spPr>
            <a:xfrm>
              <a:off x="1287378" y="0"/>
              <a:ext cx="3506557" cy="5194375"/>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lgn="ctr">
                <a:spcBef>
                  <a:spcPts val="0"/>
                </a:spcBef>
                <a:defRPr sz="3200">
                  <a:solidFill>
                    <a:srgbClr val="FFFFFF"/>
                  </a:solidFill>
                  <a:latin typeface="+mn-lt"/>
                  <a:ea typeface="+mn-ea"/>
                  <a:cs typeface="+mn-cs"/>
                  <a:sym typeface="Helvetica Neue Medium"/>
                </a:defRPr>
              </a:pPr>
              <a:endParaRPr/>
            </a:p>
          </p:txBody>
        </p:sp>
        <p:sp>
          <p:nvSpPr>
            <p:cNvPr id="1118" name="raspberry images"/>
            <p:cNvSpPr txBox="1"/>
            <p:nvPr/>
          </p:nvSpPr>
          <p:spPr>
            <a:xfrm>
              <a:off x="-1" y="5239988"/>
              <a:ext cx="5908347"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algn="ctr" defTabSz="457200">
                <a:lnSpc>
                  <a:spcPct val="80000"/>
                </a:lnSpc>
                <a:spcBef>
                  <a:spcPts val="0"/>
                </a:spcBef>
                <a:defRPr sz="6000">
                  <a:latin typeface="Avenir Book"/>
                  <a:ea typeface="Avenir Book"/>
                  <a:cs typeface="Avenir Book"/>
                  <a:sym typeface="Avenir Book"/>
                </a:defRPr>
              </a:pPr>
              <a:r>
                <a:t>raspberry</a:t>
              </a:r>
              <a:br/>
              <a:r>
                <a:t>images</a:t>
              </a:r>
            </a:p>
          </p:txBody>
        </p:sp>
      </p:grpSp>
      <p:grpSp>
        <p:nvGrpSpPr>
          <p:cNvPr id="1122" name="Group"/>
          <p:cNvGrpSpPr/>
          <p:nvPr/>
        </p:nvGrpSpPr>
        <p:grpSpPr>
          <a:xfrm>
            <a:off x="3718243" y="7256664"/>
            <a:ext cx="5908344" cy="5925360"/>
            <a:chOff x="0" y="0"/>
            <a:chExt cx="5908343" cy="5925358"/>
          </a:xfrm>
        </p:grpSpPr>
        <p:sp>
          <p:nvSpPr>
            <p:cNvPr id="1120" name="Circle"/>
            <p:cNvSpPr/>
            <p:nvPr/>
          </p:nvSpPr>
          <p:spPr>
            <a:xfrm>
              <a:off x="1049171" y="0"/>
              <a:ext cx="3810003" cy="3810001"/>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lgn="ctr">
                <a:spcBef>
                  <a:spcPts val="0"/>
                </a:spcBef>
                <a:defRPr sz="3200">
                  <a:solidFill>
                    <a:srgbClr val="FFFFFF"/>
                  </a:solidFill>
                  <a:latin typeface="+mn-lt"/>
                  <a:ea typeface="+mn-ea"/>
                  <a:cs typeface="+mn-cs"/>
                  <a:sym typeface="Helvetica Neue Medium"/>
                </a:defRPr>
              </a:pPr>
              <a:endParaRPr/>
            </a:p>
          </p:txBody>
        </p:sp>
        <p:sp>
          <p:nvSpPr>
            <p:cNvPr id="1121" name="random  images"/>
            <p:cNvSpPr txBox="1"/>
            <p:nvPr/>
          </p:nvSpPr>
          <p:spPr>
            <a:xfrm>
              <a:off x="-1" y="3949238"/>
              <a:ext cx="5908345"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algn="ctr" defTabSz="457200">
                <a:lnSpc>
                  <a:spcPct val="80000"/>
                </a:lnSpc>
                <a:spcBef>
                  <a:spcPts val="0"/>
                </a:spcBef>
                <a:defRPr sz="6000">
                  <a:latin typeface="Avenir Book"/>
                  <a:ea typeface="Avenir Book"/>
                  <a:cs typeface="Avenir Book"/>
                  <a:sym typeface="Avenir Book"/>
                </a:defRPr>
              </a:pPr>
              <a:r>
                <a:t>random </a:t>
              </a:r>
              <a:br/>
              <a:r>
                <a:t>images</a:t>
              </a:r>
            </a:p>
          </p:txBody>
        </p:sp>
      </p:grpSp>
      <p:sp>
        <p:nvSpPr>
          <p:cNvPr id="1123" name="Circle"/>
          <p:cNvSpPr/>
          <p:nvPr/>
        </p:nvSpPr>
        <p:spPr>
          <a:xfrm>
            <a:off x="5839751" y="9192988"/>
            <a:ext cx="248295" cy="248297"/>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
        <p:nvSpPr>
          <p:cNvPr id="1124" name="Circle"/>
          <p:cNvSpPr/>
          <p:nvPr/>
        </p:nvSpPr>
        <p:spPr>
          <a:xfrm>
            <a:off x="17879009" y="7406639"/>
            <a:ext cx="248297" cy="248295"/>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grpSp>
        <p:nvGrpSpPr>
          <p:cNvPr id="1129" name="Group"/>
          <p:cNvGrpSpPr/>
          <p:nvPr/>
        </p:nvGrpSpPr>
        <p:grpSpPr>
          <a:xfrm>
            <a:off x="18003155" y="6763583"/>
            <a:ext cx="4791670" cy="3797304"/>
            <a:chOff x="0" y="-1"/>
            <a:chExt cx="4791668" cy="3797302"/>
          </a:xfrm>
        </p:grpSpPr>
        <p:grpSp>
          <p:nvGrpSpPr>
            <p:cNvPr id="1127" name="raspberries.jpeg"/>
            <p:cNvGrpSpPr/>
            <p:nvPr/>
          </p:nvGrpSpPr>
          <p:grpSpPr>
            <a:xfrm>
              <a:off x="1121366" y="-2"/>
              <a:ext cx="3670303" cy="3797303"/>
              <a:chOff x="0" y="0"/>
              <a:chExt cx="3670302" cy="3797302"/>
            </a:xfrm>
          </p:grpSpPr>
          <p:pic>
            <p:nvPicPr>
              <p:cNvPr id="1125" name="raspberries.jpeg" descr="raspberries.jpeg"/>
              <p:cNvPicPr>
                <a:picLocks noChangeAspect="1"/>
              </p:cNvPicPr>
              <p:nvPr/>
            </p:nvPicPr>
            <p:blipFill>
              <a:blip r:embed="rId3"/>
              <a:srcRect l="22187" t="644" r="12108" b="761"/>
              <a:stretch>
                <a:fillRect/>
              </a:stretch>
            </p:blipFill>
            <p:spPr>
              <a:xfrm>
                <a:off x="215900" y="139700"/>
                <a:ext cx="3238503" cy="3238502"/>
              </a:xfrm>
              <a:prstGeom prst="rect">
                <a:avLst/>
              </a:prstGeom>
              <a:ln w="12700" cap="flat">
                <a:noFill/>
                <a:miter lim="400000"/>
              </a:ln>
              <a:effectLst/>
            </p:spPr>
          </p:pic>
          <p:pic>
            <p:nvPicPr>
              <p:cNvPr id="1126" name="raspberries.jpeg" descr="raspberries.jpeg"/>
              <p:cNvPicPr>
                <a:picLocks noChangeAspect="1"/>
              </p:cNvPicPr>
              <p:nvPr/>
            </p:nvPicPr>
            <p:blipFill>
              <a:blip r:embed="rId4"/>
              <a:stretch>
                <a:fillRect/>
              </a:stretch>
            </p:blipFill>
            <p:spPr>
              <a:xfrm>
                <a:off x="0" y="-1"/>
                <a:ext cx="3670303" cy="3797303"/>
              </a:xfrm>
              <a:prstGeom prst="rect">
                <a:avLst/>
              </a:prstGeom>
              <a:ln w="12700" cap="flat">
                <a:noFill/>
                <a:miter lim="400000"/>
              </a:ln>
              <a:effectLst/>
            </p:spPr>
          </p:pic>
        </p:grpSp>
        <p:sp>
          <p:nvSpPr>
            <p:cNvPr id="1128" name="Connection Line"/>
            <p:cNvSpPr/>
            <p:nvPr/>
          </p:nvSpPr>
          <p:spPr>
            <a:xfrm>
              <a:off x="0" y="767200"/>
              <a:ext cx="1121368" cy="429145"/>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sp>
        <p:nvSpPr>
          <p:cNvPr id="1130" name="Line"/>
          <p:cNvSpPr/>
          <p:nvPr/>
        </p:nvSpPr>
        <p:spPr>
          <a:xfrm flipV="1">
            <a:off x="13456607" y="7185346"/>
            <a:ext cx="1278525" cy="482562"/>
          </a:xfrm>
          <a:prstGeom prst="line">
            <a:avLst/>
          </a:prstGeom>
          <a:ln w="88900">
            <a:solidFill>
              <a:schemeClr val="accent1"/>
            </a:solidFill>
            <a:miter lim="400000"/>
            <a:tailEnd type="triangle"/>
          </a:ln>
        </p:spPr>
        <p:txBody>
          <a:bodyPr lIns="45718" tIns="45718" rIns="45718" bIns="45718"/>
          <a:lstStyle/>
          <a:p>
            <a:pPr algn="ctr" defTabSz="2438337">
              <a:spcBef>
                <a:spcPts val="0"/>
              </a:spcBef>
              <a:defRPr sz="6000" b="1"/>
            </a:pPr>
            <a:endParaRPr/>
          </a:p>
        </p:txBody>
      </p:sp>
      <p:sp>
        <p:nvSpPr>
          <p:cNvPr id="1131" name="Line"/>
          <p:cNvSpPr/>
          <p:nvPr/>
        </p:nvSpPr>
        <p:spPr>
          <a:xfrm>
            <a:off x="15071595" y="7104515"/>
            <a:ext cx="2745155" cy="403122"/>
          </a:xfrm>
          <a:prstGeom prst="line">
            <a:avLst/>
          </a:prstGeom>
          <a:ln w="88900">
            <a:solidFill>
              <a:schemeClr val="accent1"/>
            </a:solidFill>
            <a:miter lim="400000"/>
            <a:tailEnd type="triangle"/>
          </a:ln>
        </p:spPr>
        <p:txBody>
          <a:bodyPr lIns="45718" tIns="45718" rIns="45718" bIns="45718"/>
          <a:lstStyle/>
          <a:p>
            <a:pPr algn="ctr" defTabSz="2438337">
              <a:spcBef>
                <a:spcPts val="0"/>
              </a:spcBef>
              <a:defRPr sz="6000" b="1"/>
            </a:pPr>
            <a:endParaRPr/>
          </a:p>
        </p:txBody>
      </p:sp>
      <p:sp>
        <p:nvSpPr>
          <p:cNvPr id="1132" name="Line"/>
          <p:cNvSpPr/>
          <p:nvPr/>
        </p:nvSpPr>
        <p:spPr>
          <a:xfrm flipV="1">
            <a:off x="11395834" y="7803373"/>
            <a:ext cx="1712737" cy="458756"/>
          </a:xfrm>
          <a:prstGeom prst="line">
            <a:avLst/>
          </a:prstGeom>
          <a:ln w="88900">
            <a:solidFill>
              <a:schemeClr val="accent1"/>
            </a:solidFill>
            <a:miter lim="400000"/>
            <a:tailEnd type="triangle"/>
          </a:ln>
        </p:spPr>
        <p:txBody>
          <a:bodyPr lIns="45718" tIns="45718" rIns="45718" bIns="45718"/>
          <a:lstStyle/>
          <a:p>
            <a:pPr algn="ctr" defTabSz="2438337">
              <a:spcBef>
                <a:spcPts val="0"/>
              </a:spcBef>
              <a:defRPr sz="6000" b="1"/>
            </a:pPr>
            <a:endParaRPr/>
          </a:p>
        </p:txBody>
      </p:sp>
      <p:sp>
        <p:nvSpPr>
          <p:cNvPr id="1133" name="Line"/>
          <p:cNvSpPr/>
          <p:nvPr/>
        </p:nvSpPr>
        <p:spPr>
          <a:xfrm flipV="1">
            <a:off x="9172547" y="8408039"/>
            <a:ext cx="1858494" cy="898289"/>
          </a:xfrm>
          <a:prstGeom prst="line">
            <a:avLst/>
          </a:prstGeom>
          <a:ln w="88900">
            <a:solidFill>
              <a:schemeClr val="accent1"/>
            </a:solidFill>
            <a:miter lim="400000"/>
            <a:tailEnd type="triangle"/>
          </a:ln>
        </p:spPr>
        <p:txBody>
          <a:bodyPr lIns="45718" tIns="45718" rIns="45718" bIns="45718"/>
          <a:lstStyle/>
          <a:p>
            <a:pPr algn="ctr" defTabSz="2438337">
              <a:spcBef>
                <a:spcPts val="0"/>
              </a:spcBef>
              <a:defRPr sz="6000" b="1"/>
            </a:pPr>
            <a:endParaRPr/>
          </a:p>
        </p:txBody>
      </p:sp>
      <p:sp>
        <p:nvSpPr>
          <p:cNvPr id="1134" name="Line"/>
          <p:cNvSpPr/>
          <p:nvPr/>
        </p:nvSpPr>
        <p:spPr>
          <a:xfrm>
            <a:off x="6124546" y="9331378"/>
            <a:ext cx="2726705" cy="2"/>
          </a:xfrm>
          <a:prstGeom prst="line">
            <a:avLst/>
          </a:prstGeom>
          <a:ln w="88900">
            <a:solidFill>
              <a:schemeClr val="accent1"/>
            </a:solidFill>
            <a:miter lim="400000"/>
            <a:tailEnd type="triangle"/>
          </a:ln>
        </p:spPr>
        <p:txBody>
          <a:bodyPr lIns="45718" tIns="45718" rIns="45718" bIns="45718"/>
          <a:lstStyle/>
          <a:p>
            <a:pPr algn="ctr" defTabSz="2438337">
              <a:spcBef>
                <a:spcPts val="0"/>
              </a:spcBef>
              <a:defRPr sz="6000" b="1"/>
            </a:pPr>
            <a:endParaRPr/>
          </a:p>
        </p:txBody>
      </p:sp>
      <p:sp>
        <p:nvSpPr>
          <p:cNvPr id="1135" name="Circle"/>
          <p:cNvSpPr/>
          <p:nvPr/>
        </p:nvSpPr>
        <p:spPr>
          <a:xfrm>
            <a:off x="8887752" y="9192988"/>
            <a:ext cx="248295" cy="248297"/>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
        <p:nvSpPr>
          <p:cNvPr id="1136" name="Circle"/>
          <p:cNvSpPr/>
          <p:nvPr/>
        </p:nvSpPr>
        <p:spPr>
          <a:xfrm>
            <a:off x="11107146" y="8201029"/>
            <a:ext cx="248297" cy="248295"/>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
        <p:nvSpPr>
          <p:cNvPr id="1137" name="Circle"/>
          <p:cNvSpPr/>
          <p:nvPr/>
        </p:nvSpPr>
        <p:spPr>
          <a:xfrm>
            <a:off x="13169014" y="7605367"/>
            <a:ext cx="248297" cy="248297"/>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
        <p:nvSpPr>
          <p:cNvPr id="1138" name="Circle"/>
          <p:cNvSpPr/>
          <p:nvPr/>
        </p:nvSpPr>
        <p:spPr>
          <a:xfrm>
            <a:off x="14787959" y="6975523"/>
            <a:ext cx="248297" cy="248295"/>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grpSp>
        <p:nvGrpSpPr>
          <p:cNvPr id="1141" name="Group"/>
          <p:cNvGrpSpPr/>
          <p:nvPr/>
        </p:nvGrpSpPr>
        <p:grpSpPr>
          <a:xfrm>
            <a:off x="12589988" y="3987769"/>
            <a:ext cx="2476602" cy="3111904"/>
            <a:chOff x="0" y="0"/>
            <a:chExt cx="2476600" cy="3111902"/>
          </a:xfrm>
        </p:grpSpPr>
        <p:pic>
          <p:nvPicPr>
            <p:cNvPr id="1139" name="out1.jpeg" descr="out1.jpeg"/>
            <p:cNvPicPr>
              <a:picLocks noChangeAspect="1"/>
            </p:cNvPicPr>
            <p:nvPr/>
          </p:nvPicPr>
          <p:blipFill>
            <a:blip r:embed="rId5"/>
            <a:srcRect l="12105" t="11339" r="9891" b="10486"/>
            <a:stretch>
              <a:fillRect/>
            </a:stretch>
          </p:blipFill>
          <p:spPr>
            <a:xfrm>
              <a:off x="0" y="0"/>
              <a:ext cx="2476601" cy="2482026"/>
            </a:xfrm>
            <a:prstGeom prst="rect">
              <a:avLst/>
            </a:prstGeom>
            <a:ln w="12700" cap="flat">
              <a:noFill/>
              <a:miter lim="400000"/>
            </a:ln>
            <a:effectLst/>
          </p:spPr>
        </p:pic>
        <p:sp>
          <p:nvSpPr>
            <p:cNvPr id="1140" name="Connection Line"/>
            <p:cNvSpPr/>
            <p:nvPr/>
          </p:nvSpPr>
          <p:spPr>
            <a:xfrm flipH="1" flipV="1">
              <a:off x="1957225" y="2482057"/>
              <a:ext cx="364895" cy="629846"/>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grpSp>
        <p:nvGrpSpPr>
          <p:cNvPr id="1144" name="Group"/>
          <p:cNvGrpSpPr/>
          <p:nvPr/>
        </p:nvGrpSpPr>
        <p:grpSpPr>
          <a:xfrm>
            <a:off x="12363260" y="7729514"/>
            <a:ext cx="2506547" cy="3228876"/>
            <a:chOff x="0" y="0"/>
            <a:chExt cx="2506546" cy="3228874"/>
          </a:xfrm>
        </p:grpSpPr>
        <p:pic>
          <p:nvPicPr>
            <p:cNvPr id="1142" name="out20.jpeg" descr="out20.jpeg"/>
            <p:cNvPicPr>
              <a:picLocks noChangeAspect="1"/>
            </p:cNvPicPr>
            <p:nvPr/>
          </p:nvPicPr>
          <p:blipFill>
            <a:blip r:embed="rId6"/>
            <a:srcRect l="12005" t="11582" r="9047" b="10498"/>
            <a:stretch>
              <a:fillRect/>
            </a:stretch>
          </p:blipFill>
          <p:spPr>
            <a:xfrm>
              <a:off x="0" y="754992"/>
              <a:ext cx="2506547" cy="2473884"/>
            </a:xfrm>
            <a:prstGeom prst="rect">
              <a:avLst/>
            </a:prstGeom>
            <a:ln w="12700" cap="flat">
              <a:noFill/>
              <a:miter lim="400000"/>
            </a:ln>
            <a:effectLst/>
          </p:spPr>
        </p:pic>
        <p:sp>
          <p:nvSpPr>
            <p:cNvPr id="1143" name="Connection Line"/>
            <p:cNvSpPr/>
            <p:nvPr/>
          </p:nvSpPr>
          <p:spPr>
            <a:xfrm>
              <a:off x="929901" y="0"/>
              <a:ext cx="122595" cy="754994"/>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grpSp>
        <p:nvGrpSpPr>
          <p:cNvPr id="1147" name="Group"/>
          <p:cNvGrpSpPr/>
          <p:nvPr/>
        </p:nvGrpSpPr>
        <p:grpSpPr>
          <a:xfrm>
            <a:off x="9011897" y="5164626"/>
            <a:ext cx="2498769" cy="3160552"/>
            <a:chOff x="0" y="0"/>
            <a:chExt cx="2498767" cy="3160551"/>
          </a:xfrm>
        </p:grpSpPr>
        <p:pic>
          <p:nvPicPr>
            <p:cNvPr id="1145" name="out50.jpeg" descr="out50.jpeg"/>
            <p:cNvPicPr>
              <a:picLocks noChangeAspect="1"/>
            </p:cNvPicPr>
            <p:nvPr/>
          </p:nvPicPr>
          <p:blipFill>
            <a:blip r:embed="rId7"/>
            <a:srcRect l="12028" t="10399" r="9268" b="10399"/>
            <a:stretch>
              <a:fillRect/>
            </a:stretch>
          </p:blipFill>
          <p:spPr>
            <a:xfrm>
              <a:off x="-1" y="-1"/>
              <a:ext cx="2498769" cy="2514602"/>
            </a:xfrm>
            <a:prstGeom prst="rect">
              <a:avLst/>
            </a:prstGeom>
            <a:ln w="12700" cap="flat">
              <a:noFill/>
              <a:miter lim="400000"/>
            </a:ln>
            <a:effectLst/>
          </p:spPr>
        </p:pic>
        <p:sp>
          <p:nvSpPr>
            <p:cNvPr id="1146" name="Connection Line"/>
            <p:cNvSpPr/>
            <p:nvPr/>
          </p:nvSpPr>
          <p:spPr>
            <a:xfrm flipH="1" flipV="1">
              <a:off x="1843094" y="2405084"/>
              <a:ext cx="376305" cy="755468"/>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grpSp>
        <p:nvGrpSpPr>
          <p:cNvPr id="1150" name="Group"/>
          <p:cNvGrpSpPr/>
          <p:nvPr/>
        </p:nvGrpSpPr>
        <p:grpSpPr>
          <a:xfrm>
            <a:off x="8553244" y="9317135"/>
            <a:ext cx="2497141" cy="3257067"/>
            <a:chOff x="0" y="0"/>
            <a:chExt cx="2497140" cy="3257066"/>
          </a:xfrm>
        </p:grpSpPr>
        <p:pic>
          <p:nvPicPr>
            <p:cNvPr id="1148" name="out100.jpeg" descr="out100.jpeg"/>
            <p:cNvPicPr>
              <a:picLocks noChangeAspect="1"/>
            </p:cNvPicPr>
            <p:nvPr/>
          </p:nvPicPr>
          <p:blipFill>
            <a:blip r:embed="rId8"/>
            <a:srcRect l="12261" t="11369" r="9087" b="10284"/>
            <a:stretch>
              <a:fillRect/>
            </a:stretch>
          </p:blipFill>
          <p:spPr>
            <a:xfrm>
              <a:off x="0" y="769584"/>
              <a:ext cx="2497141" cy="2487483"/>
            </a:xfrm>
            <a:prstGeom prst="rect">
              <a:avLst/>
            </a:prstGeom>
            <a:ln w="12700" cap="flat">
              <a:noFill/>
              <a:miter lim="400000"/>
            </a:ln>
            <a:effectLst/>
          </p:spPr>
        </p:pic>
        <p:sp>
          <p:nvSpPr>
            <p:cNvPr id="1149" name="Connection Line"/>
            <p:cNvSpPr/>
            <p:nvPr/>
          </p:nvSpPr>
          <p:spPr>
            <a:xfrm flipH="1" flipV="1">
              <a:off x="458653" y="0"/>
              <a:ext cx="301934" cy="769586"/>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grpSp>
        <p:nvGrpSpPr>
          <p:cNvPr id="1153" name="Group"/>
          <p:cNvGrpSpPr/>
          <p:nvPr/>
        </p:nvGrpSpPr>
        <p:grpSpPr>
          <a:xfrm>
            <a:off x="2282945" y="5448471"/>
            <a:ext cx="3680955" cy="3868667"/>
            <a:chOff x="0" y="0"/>
            <a:chExt cx="3680953" cy="3868666"/>
          </a:xfrm>
        </p:grpSpPr>
        <p:sp>
          <p:nvSpPr>
            <p:cNvPr id="1151" name="Connection Line"/>
            <p:cNvSpPr/>
            <p:nvPr/>
          </p:nvSpPr>
          <p:spPr>
            <a:xfrm flipH="1" flipV="1">
              <a:off x="3173364" y="3302397"/>
              <a:ext cx="507590" cy="566270"/>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pic>
          <p:nvPicPr>
            <p:cNvPr id="1152" name="out150.jpeg" descr="out150.jpeg"/>
            <p:cNvPicPr>
              <a:picLocks noChangeAspect="1"/>
            </p:cNvPicPr>
            <p:nvPr/>
          </p:nvPicPr>
          <p:blipFill>
            <a:blip r:embed="rId9"/>
            <a:srcRect l="9595" t="10602" r="9595" b="10602"/>
            <a:stretch>
              <a:fillRect/>
            </a:stretch>
          </p:blipFill>
          <p:spPr>
            <a:xfrm>
              <a:off x="0" y="-1"/>
              <a:ext cx="3386669" cy="3302334"/>
            </a:xfrm>
            <a:prstGeom prst="rect">
              <a:avLst/>
            </a:prstGeom>
            <a:ln w="12700" cap="flat">
              <a:noFill/>
              <a:miter lim="400000"/>
            </a:ln>
            <a:effectLst/>
          </p:spPr>
        </p:pic>
      </p:grpSp>
      <p:sp>
        <p:nvSpPr>
          <p:cNvPr id="1154" name="TextBox 1"/>
          <p:cNvSpPr txBox="1"/>
          <p:nvPr/>
        </p:nvSpPr>
        <p:spPr>
          <a:xfrm>
            <a:off x="17790062" y="13069668"/>
            <a:ext cx="6612131" cy="6098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r" defTabSz="2438337">
              <a:spcBef>
                <a:spcPts val="0"/>
              </a:spcBef>
              <a:defRPr sz="3600">
                <a:latin typeface="Arial"/>
                <a:ea typeface="Arial"/>
                <a:cs typeface="Arial"/>
                <a:sym typeface="Arial"/>
              </a:defRPr>
            </a:pPr>
            <a:r>
              <a:t>Figure from Steve  Seitz’s </a:t>
            </a:r>
            <a:r>
              <a:rPr u="sng">
                <a:solidFill>
                  <a:srgbClr val="0000FF"/>
                </a:solidFill>
                <a:uFill>
                  <a:solidFill>
                    <a:srgbClr val="0000FF"/>
                  </a:solidFill>
                </a:uFill>
                <a:hlinkClick r:id="rId10"/>
              </a:rPr>
              <a:t>video</a:t>
            </a:r>
          </a:p>
        </p:txBody>
      </p:sp>
      <p:sp>
        <p:nvSpPr>
          <p:cNvPr id="1155" name="Training"/>
          <p:cNvSpPr txBox="1">
            <a:spLocks noGrp="1"/>
          </p:cNvSpPr>
          <p:nvPr>
            <p:ph type="title" idx="4294967295"/>
          </p:nvPr>
        </p:nvSpPr>
        <p:spPr>
          <a:xfrm>
            <a:off x="2222290" y="-294096"/>
            <a:ext cx="21005801" cy="2286001"/>
          </a:xfrm>
          <a:prstGeom prst="rect">
            <a:avLst/>
          </a:prstGeom>
        </p:spPr>
        <p:txBody>
          <a:bodyPr/>
          <a:lstStyle>
            <a:lvl1pPr>
              <a:defRPr sz="8400"/>
            </a:lvl1pPr>
          </a:lstStyle>
          <a:p>
            <a:r>
              <a:rPr lang="en-US" dirty="0"/>
              <a:t>Recap</a:t>
            </a:r>
            <a:endParaRPr dirty="0"/>
          </a:p>
        </p:txBody>
      </p:sp>
      <p:sp>
        <p:nvSpPr>
          <p:cNvPr id="1156" name="Take real data, corrupt it to left distribution somehow…"/>
          <p:cNvSpPr txBox="1"/>
          <p:nvPr/>
        </p:nvSpPr>
        <p:spPr>
          <a:xfrm>
            <a:off x="1174230" y="1624529"/>
            <a:ext cx="22035539" cy="17333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1000125" indent="-1000125" algn="ctr">
              <a:spcBef>
                <a:spcPts val="0"/>
              </a:spcBef>
              <a:buSzPct val="100000"/>
              <a:buAutoNum type="arabicPeriod"/>
              <a:defRPr sz="5400"/>
            </a:pPr>
            <a:r>
              <a:t>Take real data, corrupt it to left distribution somehow</a:t>
            </a:r>
          </a:p>
          <a:p>
            <a:pPr marL="1000125" indent="-1000125" algn="ctr">
              <a:spcBef>
                <a:spcPts val="0"/>
              </a:spcBef>
              <a:buSzPct val="100000"/>
              <a:buAutoNum type="arabicPeriod"/>
              <a:defRPr sz="5400"/>
            </a:pPr>
            <a:r>
              <a:t>Learn the velocity that undoes the process! (Denoise / Reverse)</a:t>
            </a:r>
          </a:p>
        </p:txBody>
      </p:sp>
    </p:spTree>
    <p:extLst>
      <p:ext uri="{BB962C8B-B14F-4D97-AF65-F5344CB8AC3E}">
        <p14:creationId xmlns:p14="http://schemas.microsoft.com/office/powerpoint/2010/main" val="2445464909"/>
      </p:ext>
    </p:extLst>
  </p:cSld>
  <p:clrMapOvr>
    <a:masterClrMapping/>
  </p:clrMapOvr>
  <p:transition spd="slow">
    <p:fade/>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141"/>
                                        </p:tgtEl>
                                        <p:attrNameLst>
                                          <p:attrName>style.visibility</p:attrName>
                                        </p:attrNameLst>
                                      </p:cBhvr>
                                      <p:to>
                                        <p:strVal val="visible"/>
                                      </p:to>
                                    </p:set>
                                    <p:animEffect transition="in" filter="fade">
                                      <p:cBhvr>
                                        <p:cTn id="7" dur="500"/>
                                        <p:tgtEl>
                                          <p:spTgt spid="1141"/>
                                        </p:tgtEl>
                                      </p:cBhvr>
                                    </p:animEffect>
                                  </p:childTnLst>
                                </p:cTn>
                              </p:par>
                            </p:childTnLst>
                          </p:cTn>
                        </p:par>
                        <p:par>
                          <p:cTn id="8" fill="hold">
                            <p:stCondLst>
                              <p:cond delay="500"/>
                            </p:stCondLst>
                            <p:childTnLst>
                              <p:par>
                                <p:cTn id="9" presetID="10" presetClass="entr" fill="hold" grpId="0" nodeType="afterEffect">
                                  <p:stCondLst>
                                    <p:cond delay="0"/>
                                  </p:stCondLst>
                                  <p:iterate>
                                    <p:tmAbs val="0"/>
                                  </p:iterate>
                                  <p:childTnLst>
                                    <p:set>
                                      <p:cBhvr>
                                        <p:cTn id="10" fill="hold"/>
                                        <p:tgtEl>
                                          <p:spTgt spid="1144"/>
                                        </p:tgtEl>
                                        <p:attrNameLst>
                                          <p:attrName>style.visibility</p:attrName>
                                        </p:attrNameLst>
                                      </p:cBhvr>
                                      <p:to>
                                        <p:strVal val="visible"/>
                                      </p:to>
                                    </p:set>
                                    <p:animEffect transition="in" filter="fade">
                                      <p:cBhvr>
                                        <p:cTn id="11" dur="500"/>
                                        <p:tgtEl>
                                          <p:spTgt spid="1144"/>
                                        </p:tgtEl>
                                      </p:cBhvr>
                                    </p:animEffect>
                                  </p:childTnLst>
                                </p:cTn>
                              </p:par>
                            </p:childTnLst>
                          </p:cTn>
                        </p:par>
                        <p:par>
                          <p:cTn id="12" fill="hold">
                            <p:stCondLst>
                              <p:cond delay="1000"/>
                            </p:stCondLst>
                            <p:childTnLst>
                              <p:par>
                                <p:cTn id="13" presetID="10" presetClass="entr" fill="hold" grpId="0" nodeType="afterEffect">
                                  <p:stCondLst>
                                    <p:cond delay="0"/>
                                  </p:stCondLst>
                                  <p:iterate>
                                    <p:tmAbs val="0"/>
                                  </p:iterate>
                                  <p:childTnLst>
                                    <p:set>
                                      <p:cBhvr>
                                        <p:cTn id="14" fill="hold"/>
                                        <p:tgtEl>
                                          <p:spTgt spid="1147"/>
                                        </p:tgtEl>
                                        <p:attrNameLst>
                                          <p:attrName>style.visibility</p:attrName>
                                        </p:attrNameLst>
                                      </p:cBhvr>
                                      <p:to>
                                        <p:strVal val="visible"/>
                                      </p:to>
                                    </p:set>
                                    <p:animEffect transition="in" filter="fade">
                                      <p:cBhvr>
                                        <p:cTn id="15" dur="500"/>
                                        <p:tgtEl>
                                          <p:spTgt spid="1147"/>
                                        </p:tgtEl>
                                      </p:cBhvr>
                                    </p:animEffect>
                                  </p:childTnLst>
                                </p:cTn>
                              </p:par>
                            </p:childTnLst>
                          </p:cTn>
                        </p:par>
                        <p:par>
                          <p:cTn id="16" fill="hold">
                            <p:stCondLst>
                              <p:cond delay="1500"/>
                            </p:stCondLst>
                            <p:childTnLst>
                              <p:par>
                                <p:cTn id="17" presetID="10" presetClass="entr" fill="hold" grpId="0" nodeType="afterEffect">
                                  <p:stCondLst>
                                    <p:cond delay="0"/>
                                  </p:stCondLst>
                                  <p:iterate>
                                    <p:tmAbs val="0"/>
                                  </p:iterate>
                                  <p:childTnLst>
                                    <p:set>
                                      <p:cBhvr>
                                        <p:cTn id="18" fill="hold"/>
                                        <p:tgtEl>
                                          <p:spTgt spid="1150"/>
                                        </p:tgtEl>
                                        <p:attrNameLst>
                                          <p:attrName>style.visibility</p:attrName>
                                        </p:attrNameLst>
                                      </p:cBhvr>
                                      <p:to>
                                        <p:strVal val="visible"/>
                                      </p:to>
                                    </p:set>
                                    <p:animEffect transition="in" filter="fade">
                                      <p:cBhvr>
                                        <p:cTn id="19" dur="500"/>
                                        <p:tgtEl>
                                          <p:spTgt spid="1150"/>
                                        </p:tgtEl>
                                      </p:cBhvr>
                                    </p:animEffect>
                                  </p:childTnLst>
                                </p:cTn>
                              </p:par>
                            </p:childTnLst>
                          </p:cTn>
                        </p:par>
                        <p:par>
                          <p:cTn id="20" fill="hold">
                            <p:stCondLst>
                              <p:cond delay="2000"/>
                            </p:stCondLst>
                            <p:childTnLst>
                              <p:par>
                                <p:cTn id="21" presetID="10" presetClass="entr" fill="hold" grpId="0" nodeType="afterEffect">
                                  <p:stCondLst>
                                    <p:cond delay="0"/>
                                  </p:stCondLst>
                                  <p:iterate>
                                    <p:tmAbs val="0"/>
                                  </p:iterate>
                                  <p:childTnLst>
                                    <p:set>
                                      <p:cBhvr>
                                        <p:cTn id="22" fill="hold"/>
                                        <p:tgtEl>
                                          <p:spTgt spid="1153"/>
                                        </p:tgtEl>
                                        <p:attrNameLst>
                                          <p:attrName>style.visibility</p:attrName>
                                        </p:attrNameLst>
                                      </p:cBhvr>
                                      <p:to>
                                        <p:strVal val="visible"/>
                                      </p:to>
                                    </p:set>
                                    <p:animEffect transition="in" filter="fade">
                                      <p:cBhvr>
                                        <p:cTn id="23" dur="500"/>
                                        <p:tgtEl>
                                          <p:spTgt spid="1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1" grpId="0" animBg="1" advAuto="0"/>
      <p:bldP spid="1144" grpId="0" animBg="1" advAuto="0"/>
      <p:bldP spid="1147" grpId="0" animBg="1" advAuto="0"/>
      <p:bldP spid="1150" grpId="0" animBg="1" advAuto="0"/>
      <p:bldP spid="1153"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9" name="Group"/>
          <p:cNvGrpSpPr/>
          <p:nvPr/>
        </p:nvGrpSpPr>
        <p:grpSpPr>
          <a:xfrm>
            <a:off x="14133836" y="3506776"/>
            <a:ext cx="5908346" cy="7216110"/>
            <a:chOff x="0" y="0"/>
            <a:chExt cx="5908345" cy="7216108"/>
          </a:xfrm>
        </p:grpSpPr>
        <p:sp>
          <p:nvSpPr>
            <p:cNvPr id="1277" name="Oval"/>
            <p:cNvSpPr/>
            <p:nvPr/>
          </p:nvSpPr>
          <p:spPr>
            <a:xfrm>
              <a:off x="1287378" y="0"/>
              <a:ext cx="3506557" cy="5194375"/>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lgn="ctr">
                <a:spcBef>
                  <a:spcPts val="0"/>
                </a:spcBef>
                <a:defRPr sz="3200">
                  <a:solidFill>
                    <a:srgbClr val="FFFFFF"/>
                  </a:solidFill>
                  <a:latin typeface="+mn-lt"/>
                  <a:ea typeface="+mn-ea"/>
                  <a:cs typeface="+mn-cs"/>
                  <a:sym typeface="Helvetica Neue Medium"/>
                </a:defRPr>
              </a:pPr>
              <a:endParaRPr/>
            </a:p>
          </p:txBody>
        </p:sp>
        <p:sp>
          <p:nvSpPr>
            <p:cNvPr id="1278" name="raspberry images"/>
            <p:cNvSpPr txBox="1"/>
            <p:nvPr/>
          </p:nvSpPr>
          <p:spPr>
            <a:xfrm>
              <a:off x="-1" y="5239988"/>
              <a:ext cx="5908347"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algn="ctr" defTabSz="457200">
                <a:lnSpc>
                  <a:spcPct val="80000"/>
                </a:lnSpc>
                <a:spcBef>
                  <a:spcPts val="0"/>
                </a:spcBef>
                <a:defRPr sz="6000">
                  <a:latin typeface="Avenir Book"/>
                  <a:ea typeface="Avenir Book"/>
                  <a:cs typeface="Avenir Book"/>
                  <a:sym typeface="Avenir Book"/>
                </a:defRPr>
              </a:pPr>
              <a:r>
                <a:t>raspberry</a:t>
              </a:r>
              <a:br/>
              <a:r>
                <a:t>images</a:t>
              </a:r>
            </a:p>
          </p:txBody>
        </p:sp>
      </p:grpSp>
      <p:grpSp>
        <p:nvGrpSpPr>
          <p:cNvPr id="1282" name="Group"/>
          <p:cNvGrpSpPr/>
          <p:nvPr/>
        </p:nvGrpSpPr>
        <p:grpSpPr>
          <a:xfrm>
            <a:off x="3718243" y="7256664"/>
            <a:ext cx="5908344" cy="5925360"/>
            <a:chOff x="0" y="0"/>
            <a:chExt cx="5908343" cy="5925358"/>
          </a:xfrm>
        </p:grpSpPr>
        <p:sp>
          <p:nvSpPr>
            <p:cNvPr id="1280" name="Circle"/>
            <p:cNvSpPr/>
            <p:nvPr/>
          </p:nvSpPr>
          <p:spPr>
            <a:xfrm>
              <a:off x="1049171" y="0"/>
              <a:ext cx="3810003" cy="3810001"/>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algn="ctr">
                <a:spcBef>
                  <a:spcPts val="0"/>
                </a:spcBef>
                <a:defRPr sz="3200">
                  <a:solidFill>
                    <a:srgbClr val="FFFFFF"/>
                  </a:solidFill>
                  <a:latin typeface="+mn-lt"/>
                  <a:ea typeface="+mn-ea"/>
                  <a:cs typeface="+mn-cs"/>
                  <a:sym typeface="Helvetica Neue Medium"/>
                </a:defRPr>
              </a:pPr>
              <a:endParaRPr/>
            </a:p>
          </p:txBody>
        </p:sp>
        <p:sp>
          <p:nvSpPr>
            <p:cNvPr id="1281" name="random  images"/>
            <p:cNvSpPr txBox="1"/>
            <p:nvPr/>
          </p:nvSpPr>
          <p:spPr>
            <a:xfrm>
              <a:off x="-1" y="3949238"/>
              <a:ext cx="5908345"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algn="ctr" defTabSz="457200">
                <a:lnSpc>
                  <a:spcPct val="80000"/>
                </a:lnSpc>
                <a:spcBef>
                  <a:spcPts val="0"/>
                </a:spcBef>
                <a:defRPr sz="6000">
                  <a:latin typeface="Avenir Book"/>
                  <a:ea typeface="Avenir Book"/>
                  <a:cs typeface="Avenir Book"/>
                  <a:sym typeface="Avenir Book"/>
                </a:defRPr>
              </a:pPr>
              <a:r>
                <a:t>random </a:t>
              </a:r>
              <a:br/>
              <a:r>
                <a:t>images</a:t>
              </a:r>
            </a:p>
          </p:txBody>
        </p:sp>
      </p:grpSp>
      <p:sp>
        <p:nvSpPr>
          <p:cNvPr id="1283" name="Circle"/>
          <p:cNvSpPr/>
          <p:nvPr/>
        </p:nvSpPr>
        <p:spPr>
          <a:xfrm>
            <a:off x="5839751" y="9192988"/>
            <a:ext cx="248295" cy="248297"/>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
        <p:nvSpPr>
          <p:cNvPr id="1284" name="Circle"/>
          <p:cNvSpPr/>
          <p:nvPr/>
        </p:nvSpPr>
        <p:spPr>
          <a:xfrm>
            <a:off x="17879009" y="7406639"/>
            <a:ext cx="248297" cy="248295"/>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grpSp>
        <p:nvGrpSpPr>
          <p:cNvPr id="1289" name="Group"/>
          <p:cNvGrpSpPr/>
          <p:nvPr/>
        </p:nvGrpSpPr>
        <p:grpSpPr>
          <a:xfrm>
            <a:off x="18003155" y="6763583"/>
            <a:ext cx="4791670" cy="3797304"/>
            <a:chOff x="0" y="-1"/>
            <a:chExt cx="4791668" cy="3797302"/>
          </a:xfrm>
        </p:grpSpPr>
        <p:grpSp>
          <p:nvGrpSpPr>
            <p:cNvPr id="1287" name="raspberries.jpeg"/>
            <p:cNvGrpSpPr/>
            <p:nvPr/>
          </p:nvGrpSpPr>
          <p:grpSpPr>
            <a:xfrm>
              <a:off x="1121366" y="-2"/>
              <a:ext cx="3670303" cy="3797303"/>
              <a:chOff x="0" y="0"/>
              <a:chExt cx="3670302" cy="3797302"/>
            </a:xfrm>
          </p:grpSpPr>
          <p:pic>
            <p:nvPicPr>
              <p:cNvPr id="1285" name="raspberries.jpeg" descr="raspberries.jpeg"/>
              <p:cNvPicPr>
                <a:picLocks noChangeAspect="1"/>
              </p:cNvPicPr>
              <p:nvPr/>
            </p:nvPicPr>
            <p:blipFill>
              <a:blip r:embed="rId3"/>
              <a:srcRect l="22187" t="644" r="12108" b="761"/>
              <a:stretch>
                <a:fillRect/>
              </a:stretch>
            </p:blipFill>
            <p:spPr>
              <a:xfrm>
                <a:off x="215900" y="139700"/>
                <a:ext cx="3238503" cy="3238502"/>
              </a:xfrm>
              <a:prstGeom prst="rect">
                <a:avLst/>
              </a:prstGeom>
              <a:ln w="12700" cap="flat">
                <a:noFill/>
                <a:miter lim="400000"/>
              </a:ln>
              <a:effectLst/>
            </p:spPr>
          </p:pic>
          <p:pic>
            <p:nvPicPr>
              <p:cNvPr id="1286" name="raspberries.jpeg" descr="raspberries.jpeg"/>
              <p:cNvPicPr>
                <a:picLocks noChangeAspect="1"/>
              </p:cNvPicPr>
              <p:nvPr/>
            </p:nvPicPr>
            <p:blipFill>
              <a:blip r:embed="rId4"/>
              <a:stretch>
                <a:fillRect/>
              </a:stretch>
            </p:blipFill>
            <p:spPr>
              <a:xfrm>
                <a:off x="0" y="-1"/>
                <a:ext cx="3670303" cy="3797303"/>
              </a:xfrm>
              <a:prstGeom prst="rect">
                <a:avLst/>
              </a:prstGeom>
              <a:ln w="12700" cap="flat">
                <a:noFill/>
                <a:miter lim="400000"/>
              </a:ln>
              <a:effectLst/>
            </p:spPr>
          </p:pic>
        </p:grpSp>
        <p:sp>
          <p:nvSpPr>
            <p:cNvPr id="1288" name="Connection Line"/>
            <p:cNvSpPr/>
            <p:nvPr/>
          </p:nvSpPr>
          <p:spPr>
            <a:xfrm>
              <a:off x="0" y="767200"/>
              <a:ext cx="1121368" cy="429145"/>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sp>
        <p:nvSpPr>
          <p:cNvPr id="1290" name="Line"/>
          <p:cNvSpPr/>
          <p:nvPr/>
        </p:nvSpPr>
        <p:spPr>
          <a:xfrm flipV="1">
            <a:off x="13456607" y="7185346"/>
            <a:ext cx="1278525" cy="482562"/>
          </a:xfrm>
          <a:prstGeom prst="line">
            <a:avLst/>
          </a:prstGeom>
          <a:ln w="88900">
            <a:solidFill>
              <a:srgbClr val="1EB001"/>
            </a:solidFill>
            <a:miter lim="400000"/>
            <a:headEnd type="triangle"/>
          </a:ln>
        </p:spPr>
        <p:txBody>
          <a:bodyPr lIns="45718" tIns="45718" rIns="45718" bIns="45718"/>
          <a:lstStyle/>
          <a:p>
            <a:pPr algn="ctr" defTabSz="2438337">
              <a:spcBef>
                <a:spcPts val="0"/>
              </a:spcBef>
              <a:defRPr sz="6000" b="1"/>
            </a:pPr>
            <a:endParaRPr/>
          </a:p>
        </p:txBody>
      </p:sp>
      <p:sp>
        <p:nvSpPr>
          <p:cNvPr id="1291" name="Line"/>
          <p:cNvSpPr/>
          <p:nvPr/>
        </p:nvSpPr>
        <p:spPr>
          <a:xfrm>
            <a:off x="15071595" y="7104515"/>
            <a:ext cx="2745155" cy="403122"/>
          </a:xfrm>
          <a:prstGeom prst="line">
            <a:avLst/>
          </a:prstGeom>
          <a:ln w="88900">
            <a:solidFill>
              <a:srgbClr val="1EB001"/>
            </a:solidFill>
            <a:miter lim="400000"/>
            <a:headEnd type="triangle"/>
          </a:ln>
        </p:spPr>
        <p:txBody>
          <a:bodyPr lIns="45718" tIns="45718" rIns="45718" bIns="45718"/>
          <a:lstStyle/>
          <a:p>
            <a:pPr algn="ctr" defTabSz="2438337">
              <a:spcBef>
                <a:spcPts val="0"/>
              </a:spcBef>
              <a:defRPr sz="6000" b="1"/>
            </a:pPr>
            <a:endParaRPr/>
          </a:p>
        </p:txBody>
      </p:sp>
      <p:sp>
        <p:nvSpPr>
          <p:cNvPr id="1292" name="Line"/>
          <p:cNvSpPr/>
          <p:nvPr/>
        </p:nvSpPr>
        <p:spPr>
          <a:xfrm flipV="1">
            <a:off x="11395834" y="7803373"/>
            <a:ext cx="1712737" cy="458756"/>
          </a:xfrm>
          <a:prstGeom prst="line">
            <a:avLst/>
          </a:prstGeom>
          <a:ln w="88900">
            <a:solidFill>
              <a:srgbClr val="1EB001"/>
            </a:solidFill>
            <a:miter lim="400000"/>
            <a:headEnd type="triangle"/>
          </a:ln>
        </p:spPr>
        <p:txBody>
          <a:bodyPr lIns="45718" tIns="45718" rIns="45718" bIns="45718"/>
          <a:lstStyle/>
          <a:p>
            <a:pPr algn="ctr" defTabSz="2438337">
              <a:spcBef>
                <a:spcPts val="0"/>
              </a:spcBef>
              <a:defRPr sz="6000" b="1"/>
            </a:pPr>
            <a:endParaRPr/>
          </a:p>
        </p:txBody>
      </p:sp>
      <p:sp>
        <p:nvSpPr>
          <p:cNvPr id="1293" name="Line"/>
          <p:cNvSpPr/>
          <p:nvPr/>
        </p:nvSpPr>
        <p:spPr>
          <a:xfrm flipV="1">
            <a:off x="9172547" y="8408039"/>
            <a:ext cx="1858494" cy="898289"/>
          </a:xfrm>
          <a:prstGeom prst="line">
            <a:avLst/>
          </a:prstGeom>
          <a:ln w="88900">
            <a:solidFill>
              <a:srgbClr val="1EB001"/>
            </a:solidFill>
            <a:miter lim="400000"/>
            <a:headEnd type="triangle"/>
          </a:ln>
        </p:spPr>
        <p:txBody>
          <a:bodyPr lIns="45718" tIns="45718" rIns="45718" bIns="45718"/>
          <a:lstStyle/>
          <a:p>
            <a:pPr algn="ctr" defTabSz="2438337">
              <a:spcBef>
                <a:spcPts val="0"/>
              </a:spcBef>
              <a:defRPr sz="6000" b="1"/>
            </a:pPr>
            <a:endParaRPr/>
          </a:p>
        </p:txBody>
      </p:sp>
      <p:sp>
        <p:nvSpPr>
          <p:cNvPr id="1294" name="Line"/>
          <p:cNvSpPr/>
          <p:nvPr/>
        </p:nvSpPr>
        <p:spPr>
          <a:xfrm>
            <a:off x="6124546" y="9331378"/>
            <a:ext cx="2726705" cy="2"/>
          </a:xfrm>
          <a:prstGeom prst="line">
            <a:avLst/>
          </a:prstGeom>
          <a:ln w="88900">
            <a:solidFill>
              <a:srgbClr val="1EB001"/>
            </a:solidFill>
            <a:miter lim="400000"/>
            <a:headEnd type="triangle"/>
          </a:ln>
        </p:spPr>
        <p:txBody>
          <a:bodyPr lIns="45718" tIns="45718" rIns="45718" bIns="45718"/>
          <a:lstStyle/>
          <a:p>
            <a:pPr algn="ctr" defTabSz="2438337">
              <a:spcBef>
                <a:spcPts val="0"/>
              </a:spcBef>
              <a:defRPr sz="6000" b="1"/>
            </a:pPr>
            <a:endParaRPr/>
          </a:p>
        </p:txBody>
      </p:sp>
      <p:sp>
        <p:nvSpPr>
          <p:cNvPr id="1295" name="Circle"/>
          <p:cNvSpPr/>
          <p:nvPr/>
        </p:nvSpPr>
        <p:spPr>
          <a:xfrm>
            <a:off x="8887752" y="9192988"/>
            <a:ext cx="248295" cy="248297"/>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
        <p:nvSpPr>
          <p:cNvPr id="1296" name="Circle"/>
          <p:cNvSpPr/>
          <p:nvPr/>
        </p:nvSpPr>
        <p:spPr>
          <a:xfrm>
            <a:off x="11107146" y="8201029"/>
            <a:ext cx="248297" cy="248295"/>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
        <p:nvSpPr>
          <p:cNvPr id="1297" name="Circle"/>
          <p:cNvSpPr/>
          <p:nvPr/>
        </p:nvSpPr>
        <p:spPr>
          <a:xfrm>
            <a:off x="13169014" y="7605367"/>
            <a:ext cx="248297" cy="248297"/>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
        <p:nvSpPr>
          <p:cNvPr id="1298" name="Circle"/>
          <p:cNvSpPr/>
          <p:nvPr/>
        </p:nvSpPr>
        <p:spPr>
          <a:xfrm>
            <a:off x="14787959" y="6975523"/>
            <a:ext cx="248297" cy="248295"/>
          </a:xfrm>
          <a:prstGeom prst="ellipse">
            <a:avLst/>
          </a:prstGeom>
          <a:solidFill>
            <a:srgbClr val="000000"/>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grpSp>
        <p:nvGrpSpPr>
          <p:cNvPr id="1301" name="Group"/>
          <p:cNvGrpSpPr/>
          <p:nvPr/>
        </p:nvGrpSpPr>
        <p:grpSpPr>
          <a:xfrm>
            <a:off x="12589988" y="3987769"/>
            <a:ext cx="2476602" cy="3111904"/>
            <a:chOff x="0" y="0"/>
            <a:chExt cx="2476600" cy="3111902"/>
          </a:xfrm>
        </p:grpSpPr>
        <p:pic>
          <p:nvPicPr>
            <p:cNvPr id="1299" name="out1.jpeg" descr="out1.jpeg"/>
            <p:cNvPicPr>
              <a:picLocks noChangeAspect="1"/>
            </p:cNvPicPr>
            <p:nvPr/>
          </p:nvPicPr>
          <p:blipFill>
            <a:blip r:embed="rId5"/>
            <a:srcRect l="12105" t="11339" r="9891" b="10486"/>
            <a:stretch>
              <a:fillRect/>
            </a:stretch>
          </p:blipFill>
          <p:spPr>
            <a:xfrm>
              <a:off x="0" y="0"/>
              <a:ext cx="2476601" cy="2482026"/>
            </a:xfrm>
            <a:prstGeom prst="rect">
              <a:avLst/>
            </a:prstGeom>
            <a:ln w="12700" cap="flat">
              <a:noFill/>
              <a:miter lim="400000"/>
            </a:ln>
            <a:effectLst/>
          </p:spPr>
        </p:pic>
        <p:sp>
          <p:nvSpPr>
            <p:cNvPr id="1300" name="Connection Line"/>
            <p:cNvSpPr/>
            <p:nvPr/>
          </p:nvSpPr>
          <p:spPr>
            <a:xfrm flipH="1" flipV="1">
              <a:off x="1957225" y="2482057"/>
              <a:ext cx="364895" cy="629846"/>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grpSp>
        <p:nvGrpSpPr>
          <p:cNvPr id="1304" name="Group"/>
          <p:cNvGrpSpPr/>
          <p:nvPr/>
        </p:nvGrpSpPr>
        <p:grpSpPr>
          <a:xfrm>
            <a:off x="12363260" y="7729514"/>
            <a:ext cx="2506547" cy="3228876"/>
            <a:chOff x="0" y="0"/>
            <a:chExt cx="2506546" cy="3228874"/>
          </a:xfrm>
        </p:grpSpPr>
        <p:pic>
          <p:nvPicPr>
            <p:cNvPr id="1302" name="out20.jpeg" descr="out20.jpeg"/>
            <p:cNvPicPr>
              <a:picLocks noChangeAspect="1"/>
            </p:cNvPicPr>
            <p:nvPr/>
          </p:nvPicPr>
          <p:blipFill>
            <a:blip r:embed="rId6"/>
            <a:srcRect l="12005" t="11582" r="9047" b="10498"/>
            <a:stretch>
              <a:fillRect/>
            </a:stretch>
          </p:blipFill>
          <p:spPr>
            <a:xfrm>
              <a:off x="0" y="754992"/>
              <a:ext cx="2506547" cy="2473884"/>
            </a:xfrm>
            <a:prstGeom prst="rect">
              <a:avLst/>
            </a:prstGeom>
            <a:ln w="12700" cap="flat">
              <a:noFill/>
              <a:miter lim="400000"/>
            </a:ln>
            <a:effectLst/>
          </p:spPr>
        </p:pic>
        <p:sp>
          <p:nvSpPr>
            <p:cNvPr id="1303" name="Connection Line"/>
            <p:cNvSpPr/>
            <p:nvPr/>
          </p:nvSpPr>
          <p:spPr>
            <a:xfrm>
              <a:off x="929901" y="0"/>
              <a:ext cx="122595" cy="754994"/>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grpSp>
        <p:nvGrpSpPr>
          <p:cNvPr id="1307" name="Group"/>
          <p:cNvGrpSpPr/>
          <p:nvPr/>
        </p:nvGrpSpPr>
        <p:grpSpPr>
          <a:xfrm>
            <a:off x="9011897" y="5164626"/>
            <a:ext cx="2498769" cy="3160552"/>
            <a:chOff x="0" y="0"/>
            <a:chExt cx="2498767" cy="3160551"/>
          </a:xfrm>
        </p:grpSpPr>
        <p:pic>
          <p:nvPicPr>
            <p:cNvPr id="1305" name="out50.jpeg" descr="out50.jpeg"/>
            <p:cNvPicPr>
              <a:picLocks noChangeAspect="1"/>
            </p:cNvPicPr>
            <p:nvPr/>
          </p:nvPicPr>
          <p:blipFill>
            <a:blip r:embed="rId7"/>
            <a:srcRect l="12028" t="10399" r="9268" b="10399"/>
            <a:stretch>
              <a:fillRect/>
            </a:stretch>
          </p:blipFill>
          <p:spPr>
            <a:xfrm>
              <a:off x="-1" y="-1"/>
              <a:ext cx="2498769" cy="2514602"/>
            </a:xfrm>
            <a:prstGeom prst="rect">
              <a:avLst/>
            </a:prstGeom>
            <a:ln w="12700" cap="flat">
              <a:noFill/>
              <a:miter lim="400000"/>
            </a:ln>
            <a:effectLst/>
          </p:spPr>
        </p:pic>
        <p:sp>
          <p:nvSpPr>
            <p:cNvPr id="1306" name="Connection Line"/>
            <p:cNvSpPr/>
            <p:nvPr/>
          </p:nvSpPr>
          <p:spPr>
            <a:xfrm flipH="1" flipV="1">
              <a:off x="1843094" y="2405084"/>
              <a:ext cx="376305" cy="755468"/>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grpSp>
        <p:nvGrpSpPr>
          <p:cNvPr id="1310" name="Group"/>
          <p:cNvGrpSpPr/>
          <p:nvPr/>
        </p:nvGrpSpPr>
        <p:grpSpPr>
          <a:xfrm>
            <a:off x="8553244" y="9317135"/>
            <a:ext cx="2497141" cy="3257067"/>
            <a:chOff x="0" y="0"/>
            <a:chExt cx="2497140" cy="3257066"/>
          </a:xfrm>
        </p:grpSpPr>
        <p:pic>
          <p:nvPicPr>
            <p:cNvPr id="1308" name="out100.jpeg" descr="out100.jpeg"/>
            <p:cNvPicPr>
              <a:picLocks noChangeAspect="1"/>
            </p:cNvPicPr>
            <p:nvPr/>
          </p:nvPicPr>
          <p:blipFill>
            <a:blip r:embed="rId8"/>
            <a:srcRect l="12261" t="11369" r="9087" b="10284"/>
            <a:stretch>
              <a:fillRect/>
            </a:stretch>
          </p:blipFill>
          <p:spPr>
            <a:xfrm>
              <a:off x="0" y="769584"/>
              <a:ext cx="2497141" cy="2487483"/>
            </a:xfrm>
            <a:prstGeom prst="rect">
              <a:avLst/>
            </a:prstGeom>
            <a:ln w="12700" cap="flat">
              <a:noFill/>
              <a:miter lim="400000"/>
            </a:ln>
            <a:effectLst/>
          </p:spPr>
        </p:pic>
        <p:sp>
          <p:nvSpPr>
            <p:cNvPr id="1309" name="Connection Line"/>
            <p:cNvSpPr/>
            <p:nvPr/>
          </p:nvSpPr>
          <p:spPr>
            <a:xfrm flipH="1" flipV="1">
              <a:off x="458653" y="0"/>
              <a:ext cx="301934" cy="769586"/>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grpSp>
      <p:grpSp>
        <p:nvGrpSpPr>
          <p:cNvPr id="1313" name="Group"/>
          <p:cNvGrpSpPr/>
          <p:nvPr/>
        </p:nvGrpSpPr>
        <p:grpSpPr>
          <a:xfrm>
            <a:off x="2282945" y="5448471"/>
            <a:ext cx="3680955" cy="3868667"/>
            <a:chOff x="0" y="0"/>
            <a:chExt cx="3680953" cy="3868666"/>
          </a:xfrm>
        </p:grpSpPr>
        <p:sp>
          <p:nvSpPr>
            <p:cNvPr id="1311" name="Connection Line"/>
            <p:cNvSpPr/>
            <p:nvPr/>
          </p:nvSpPr>
          <p:spPr>
            <a:xfrm flipH="1" flipV="1">
              <a:off x="3173364" y="3302397"/>
              <a:ext cx="507590" cy="566270"/>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algn="ctr" defTabSz="2438337">
                <a:spcBef>
                  <a:spcPts val="0"/>
                </a:spcBef>
                <a:defRPr sz="6000" b="1"/>
              </a:pPr>
              <a:endParaRPr/>
            </a:p>
          </p:txBody>
        </p:sp>
        <p:pic>
          <p:nvPicPr>
            <p:cNvPr id="1312" name="out150.jpeg" descr="out150.jpeg"/>
            <p:cNvPicPr>
              <a:picLocks noChangeAspect="1"/>
            </p:cNvPicPr>
            <p:nvPr/>
          </p:nvPicPr>
          <p:blipFill>
            <a:blip r:embed="rId9"/>
            <a:srcRect l="9595" t="10602" r="9595" b="10602"/>
            <a:stretch>
              <a:fillRect/>
            </a:stretch>
          </p:blipFill>
          <p:spPr>
            <a:xfrm>
              <a:off x="0" y="-1"/>
              <a:ext cx="3386669" cy="3302334"/>
            </a:xfrm>
            <a:prstGeom prst="rect">
              <a:avLst/>
            </a:prstGeom>
            <a:ln w="12700" cap="flat">
              <a:noFill/>
              <a:miter lim="400000"/>
            </a:ln>
            <a:effectLst/>
          </p:spPr>
        </p:pic>
      </p:grpSp>
      <p:sp>
        <p:nvSpPr>
          <p:cNvPr id="1314" name="TextBox 1"/>
          <p:cNvSpPr txBox="1"/>
          <p:nvPr/>
        </p:nvSpPr>
        <p:spPr>
          <a:xfrm>
            <a:off x="17790062" y="13069668"/>
            <a:ext cx="6612131" cy="6098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r" defTabSz="2438337">
              <a:spcBef>
                <a:spcPts val="0"/>
              </a:spcBef>
              <a:defRPr sz="3600">
                <a:latin typeface="Arial"/>
                <a:ea typeface="Arial"/>
                <a:cs typeface="Arial"/>
                <a:sym typeface="Arial"/>
              </a:defRPr>
            </a:pPr>
            <a:r>
              <a:t>Figure from Steve  Seitz’s </a:t>
            </a:r>
            <a:r>
              <a:rPr u="sng">
                <a:solidFill>
                  <a:srgbClr val="0000FF"/>
                </a:solidFill>
                <a:uFill>
                  <a:solidFill>
                    <a:srgbClr val="0000FF"/>
                  </a:solidFill>
                </a:uFill>
                <a:hlinkClick r:id="rId10"/>
              </a:rPr>
              <a:t>video</a:t>
            </a:r>
          </a:p>
        </p:txBody>
      </p:sp>
      <p:sp>
        <p:nvSpPr>
          <p:cNvPr id="1315" name="How to generate this Green path?"/>
          <p:cNvSpPr txBox="1"/>
          <p:nvPr/>
        </p:nvSpPr>
        <p:spPr>
          <a:xfrm>
            <a:off x="6422213" y="1999265"/>
            <a:ext cx="10669449" cy="9078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spcBef>
                <a:spcPts val="0"/>
              </a:spcBef>
              <a:defRPr sz="5400"/>
            </a:lvl1pPr>
          </a:lstStyle>
          <a:p>
            <a:r>
              <a:t>How to generate this Green path? </a:t>
            </a:r>
          </a:p>
        </p:txBody>
      </p:sp>
      <p:sp>
        <p:nvSpPr>
          <p:cNvPr id="1316" name="$$$ question, how to pick the intermediate path?"/>
          <p:cNvSpPr txBox="1">
            <a:spLocks noGrp="1"/>
          </p:cNvSpPr>
          <p:nvPr>
            <p:ph type="title" idx="4294967295"/>
          </p:nvPr>
        </p:nvSpPr>
        <p:spPr>
          <a:xfrm>
            <a:off x="2222290" y="-294096"/>
            <a:ext cx="21005801" cy="2286001"/>
          </a:xfrm>
          <a:prstGeom prst="rect">
            <a:avLst/>
          </a:prstGeom>
        </p:spPr>
        <p:txBody>
          <a:bodyPr/>
          <a:lstStyle>
            <a:lvl1pPr defTabSz="709930">
              <a:defRPr sz="7224"/>
            </a:lvl1pPr>
          </a:lstStyle>
          <a:p>
            <a:r>
              <a:t>$$$ question, how to pick the intermediate path? </a:t>
            </a:r>
          </a:p>
        </p:txBody>
      </p:sp>
      <p:pic>
        <p:nvPicPr>
          <p:cNvPr id="1317" name="Shape Shape" descr="Shape Shape"/>
          <p:cNvPicPr>
            <a:picLocks/>
          </p:cNvPicPr>
          <p:nvPr/>
        </p:nvPicPr>
        <p:blipFill>
          <a:blip r:embed="rId11"/>
          <a:stretch>
            <a:fillRect/>
          </a:stretch>
        </p:blipFill>
        <p:spPr>
          <a:xfrm rot="10895217">
            <a:off x="5185620" y="4129654"/>
            <a:ext cx="14012759" cy="6854389"/>
          </a:xfrm>
          <a:prstGeom prst="rect">
            <a:avLst/>
          </a:prstGeom>
        </p:spPr>
      </p:pic>
    </p:spTree>
    <p:extLst>
      <p:ext uri="{BB962C8B-B14F-4D97-AF65-F5344CB8AC3E}">
        <p14:creationId xmlns:p14="http://schemas.microsoft.com/office/powerpoint/2010/main" val="188661329"/>
      </p:ext>
    </p:extLst>
  </p:cSld>
  <p:clrMapOvr>
    <a:masterClrMapping/>
  </p:clrMapOvr>
  <p:transition spd="slow">
    <p:fade/>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7"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 name="Picture 8" descr="Picture 8"/>
          <p:cNvPicPr>
            <a:picLocks noChangeAspect="1"/>
          </p:cNvPicPr>
          <p:nvPr/>
        </p:nvPicPr>
        <p:blipFill>
          <a:blip r:embed="rId2"/>
          <a:stretch>
            <a:fillRect/>
          </a:stretch>
        </p:blipFill>
        <p:spPr>
          <a:xfrm rot="1115026">
            <a:off x="5167032" y="-18371278"/>
            <a:ext cx="20320001" cy="33707913"/>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9" name="_out_0000" descr="_out_0000"/>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7145000" cy="13716001"/>
          </a:xfrm>
          <a:prstGeom prst="rect">
            <a:avLst/>
          </a:prstGeom>
          <a:ln w="12700">
            <a:miter lim="400000"/>
          </a:ln>
        </p:spPr>
      </p:pic>
      <p:sp>
        <p:nvSpPr>
          <p:cNvPr id="430" name="Content Placeholder 6"/>
          <p:cNvSpPr txBox="1">
            <a:spLocks noGrp="1"/>
          </p:cNvSpPr>
          <p:nvPr>
            <p:ph type="body" sz="quarter" idx="4294967295"/>
          </p:nvPr>
        </p:nvSpPr>
        <p:spPr>
          <a:xfrm>
            <a:off x="16941795" y="3923064"/>
            <a:ext cx="6582345" cy="8888163"/>
          </a:xfrm>
          <a:prstGeom prst="rect">
            <a:avLst/>
          </a:prstGeom>
        </p:spPr>
        <p:txBody>
          <a:bodyPr lIns="91439" tIns="91439" rIns="91439" bIns="91439" anchor="t"/>
          <a:lstStyle/>
          <a:p>
            <a:pPr marL="457200" indent="-457200" defTabSz="1828800">
              <a:lnSpc>
                <a:spcPct val="90000"/>
              </a:lnSpc>
              <a:spcBef>
                <a:spcPts val="2000"/>
              </a:spcBef>
              <a:buSzPct val="100000"/>
              <a:buFont typeface="Arial"/>
              <a:defRPr sz="5600">
                <a:latin typeface="Aptos"/>
                <a:ea typeface="Aptos"/>
                <a:cs typeface="Aptos"/>
                <a:sym typeface="Aptos"/>
              </a:defRPr>
            </a:pPr>
            <a:r>
              <a:t>Data lives in high dimensional space of pixel values</a:t>
            </a:r>
          </a:p>
          <a:p>
            <a:pPr marL="457200" indent="-457200" defTabSz="1828800">
              <a:lnSpc>
                <a:spcPct val="90000"/>
              </a:lnSpc>
              <a:spcBef>
                <a:spcPts val="2000"/>
              </a:spcBef>
              <a:buSzPct val="100000"/>
              <a:buFont typeface="Arial"/>
              <a:defRPr sz="5600">
                <a:latin typeface="Aptos"/>
                <a:ea typeface="Aptos"/>
                <a:cs typeface="Aptos"/>
                <a:sym typeface="Aptos"/>
              </a:defRPr>
            </a:pPr>
            <a:endParaRPr/>
          </a:p>
          <a:p>
            <a:pPr marL="457200" indent="-457200" defTabSz="1828800">
              <a:lnSpc>
                <a:spcPct val="90000"/>
              </a:lnSpc>
              <a:spcBef>
                <a:spcPts val="2000"/>
              </a:spcBef>
              <a:buSzPct val="100000"/>
              <a:buFont typeface="Arial"/>
              <a:defRPr sz="5600">
                <a:latin typeface="Aptos"/>
                <a:ea typeface="Aptos"/>
                <a:cs typeface="Aptos"/>
                <a:sym typeface="Aptos"/>
              </a:defRPr>
            </a:pPr>
            <a:r>
              <a:t>We’ll visualize in 1D</a:t>
            </a:r>
          </a:p>
        </p:txBody>
      </p:sp>
      <p:sp>
        <p:nvSpPr>
          <p:cNvPr id="431" name="TextBox 3"/>
          <p:cNvSpPr txBox="1"/>
          <p:nvPr/>
        </p:nvSpPr>
        <p:spPr>
          <a:xfrm>
            <a:off x="17033237" y="904774"/>
            <a:ext cx="6399461" cy="2138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Data distribution</a:t>
            </a:r>
          </a:p>
        </p:txBody>
      </p:sp>
      <p:sp>
        <p:nvSpPr>
          <p:cNvPr id="432" name="Straight Arrow Connector 5"/>
          <p:cNvSpPr/>
          <p:nvPr/>
        </p:nvSpPr>
        <p:spPr>
          <a:xfrm flipV="1">
            <a:off x="1757223" y="1306377"/>
            <a:ext cx="1" cy="2581833"/>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33" name="TextBox 7"/>
          <p:cNvSpPr txBox="1"/>
          <p:nvPr/>
        </p:nvSpPr>
        <p:spPr>
          <a:xfrm>
            <a:off x="2209350" y="1243326"/>
            <a:ext cx="5141415" cy="919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a:latin typeface="Aptos"/>
                <a:ea typeface="Aptos"/>
                <a:cs typeface="Aptos"/>
                <a:sym typeface="Aptos"/>
              </a:defRPr>
            </a:lvl1pPr>
          </a:lstStyle>
          <a:p>
            <a:r>
              <a:t>pixel values</a:t>
            </a:r>
          </a:p>
        </p:txBody>
      </p:sp>
      <p:grpSp>
        <p:nvGrpSpPr>
          <p:cNvPr id="436" name="Group 10"/>
          <p:cNvGrpSpPr/>
          <p:nvPr/>
        </p:nvGrpSpPr>
        <p:grpSpPr>
          <a:xfrm>
            <a:off x="385530" y="412330"/>
            <a:ext cx="15658383" cy="13482389"/>
            <a:chOff x="0" y="0"/>
            <a:chExt cx="15658382" cy="13482388"/>
          </a:xfrm>
        </p:grpSpPr>
        <p:sp>
          <p:nvSpPr>
            <p:cNvPr id="434" name="TextBox 11"/>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7" fill="hold"/>
                                        <p:tgtEl>
                                          <p:spTgt spid="429"/>
                                        </p:tgtEl>
                                      </p:cBhvr>
                                    </p:cmd>
                                  </p:childTnLst>
                                </p:cTn>
                              </p:par>
                            </p:childTnLst>
                          </p:cTn>
                        </p:par>
                        <p:par>
                          <p:cTn id="7" fill="hold">
                            <p:stCondLst>
                              <p:cond delay="1167"/>
                            </p:stCondLst>
                            <p:childTnLst>
                              <p:par>
                                <p:cTn id="8" presetID="22" presetClass="entr" presetSubtype="4" fill="hold" grpId="2" nodeType="afterEffect">
                                  <p:stCondLst>
                                    <p:cond delay="0"/>
                                  </p:stCondLst>
                                  <p:iterate>
                                    <p:tmAbs val="0"/>
                                  </p:iterate>
                                  <p:childTnLst>
                                    <p:set>
                                      <p:cBhvr>
                                        <p:cTn id="9" fill="hold"/>
                                        <p:tgtEl>
                                          <p:spTgt spid="433"/>
                                        </p:tgtEl>
                                        <p:attrNameLst>
                                          <p:attrName>style.visibility</p:attrName>
                                        </p:attrNameLst>
                                      </p:cBhvr>
                                      <p:to>
                                        <p:strVal val="visible"/>
                                      </p:to>
                                    </p:set>
                                    <p:animEffect transition="in" filter="wipe(down)">
                                      <p:cBhvr>
                                        <p:cTn id="10" dur="500"/>
                                        <p:tgtEl>
                                          <p:spTgt spid="433"/>
                                        </p:tgtEl>
                                      </p:cBhvr>
                                    </p:animEffect>
                                  </p:childTnLst>
                                </p:cTn>
                              </p:par>
                            </p:childTnLst>
                          </p:cTn>
                        </p:par>
                        <p:par>
                          <p:cTn id="11" fill="hold">
                            <p:stCondLst>
                              <p:cond delay="1667"/>
                            </p:stCondLst>
                            <p:childTnLst>
                              <p:par>
                                <p:cTn id="12" presetID="22" presetClass="entr" presetSubtype="4" fill="hold" grpId="3" nodeType="afterEffect">
                                  <p:stCondLst>
                                    <p:cond delay="0"/>
                                  </p:stCondLst>
                                  <p:iterate>
                                    <p:tmAbs val="0"/>
                                  </p:iterate>
                                  <p:childTnLst>
                                    <p:set>
                                      <p:cBhvr>
                                        <p:cTn id="13" fill="hold"/>
                                        <p:tgtEl>
                                          <p:spTgt spid="432"/>
                                        </p:tgtEl>
                                        <p:attrNameLst>
                                          <p:attrName>style.visibility</p:attrName>
                                        </p:attrNameLst>
                                      </p:cBhvr>
                                      <p:to>
                                        <p:strVal val="visible"/>
                                      </p:to>
                                    </p:set>
                                    <p:animEffect transition="in" filter="wipe(down)">
                                      <p:cBhvr>
                                        <p:cTn id="14" dur="500"/>
                                        <p:tgtEl>
                                          <p:spTgt spid="43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29"/>
                </p:tgtEl>
              </p:cMediaNode>
            </p:video>
            <p:seq concurrent="1" prevAc="none" nextAc="seek">
              <p:cTn id="16" restart="whenNotActive" fill="hold" evtFilter="cancelBubble" nodeType="interactiveSeq">
                <p:stCondLst>
                  <p:cond evt="onClick" delay="0">
                    <p:tgtEl>
                      <p:spTgt spid="429"/>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29"/>
                                        </p:tgtEl>
                                      </p:cBhvr>
                                    </p:cmd>
                                  </p:childTnLst>
                                </p:cTn>
                              </p:par>
                            </p:childTnLst>
                          </p:cTn>
                        </p:par>
                      </p:childTnLst>
                    </p:cTn>
                  </p:par>
                </p:childTnLst>
              </p:cTn>
              <p:nextCondLst>
                <p:cond evt="onClick" delay="0">
                  <p:tgtEl>
                    <p:spTgt spid="429"/>
                  </p:tgtEl>
                </p:cond>
              </p:nextCondLst>
            </p:seq>
          </p:childTnLst>
        </p:cTn>
      </p:par>
    </p:tnLst>
    <p:bldLst>
      <p:bldP spid="432" grpId="3" animBg="1" advAuto="0"/>
      <p:bldP spid="433" grpId="2"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_out_0001" descr="_out_0001"/>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7145000" cy="13716000"/>
          </a:xfrm>
          <a:prstGeom prst="rect">
            <a:avLst/>
          </a:prstGeom>
          <a:ln w="12700">
            <a:miter lim="400000"/>
          </a:ln>
        </p:spPr>
      </p:pic>
      <p:sp>
        <p:nvSpPr>
          <p:cNvPr id="439" name="Oval 5"/>
          <p:cNvSpPr/>
          <p:nvPr/>
        </p:nvSpPr>
        <p:spPr>
          <a:xfrm flipH="1">
            <a:off x="15882698" y="5595410"/>
            <a:ext cx="437273" cy="442517"/>
          </a:xfrm>
          <a:prstGeom prst="ellipse">
            <a:avLst/>
          </a:prstGeom>
          <a:solidFill>
            <a:srgbClr val="8ABAD4"/>
          </a:solidFill>
          <a:ln w="38100">
            <a:solidFill>
              <a:srgbClr val="2F6583"/>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440" name="TextBox 7"/>
          <p:cNvSpPr txBox="1"/>
          <p:nvPr/>
        </p:nvSpPr>
        <p:spPr>
          <a:xfrm>
            <a:off x="9197885" y="2999733"/>
            <a:ext cx="4988191" cy="919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a:latin typeface="Aptos"/>
                <a:ea typeface="Aptos"/>
                <a:cs typeface="Aptos"/>
                <a:sym typeface="Aptos"/>
              </a:defRPr>
            </a:lvl1pPr>
          </a:lstStyle>
          <a:p>
            <a:r>
              <a:t>Draw a sample</a:t>
            </a:r>
          </a:p>
        </p:txBody>
      </p:sp>
      <p:sp>
        <p:nvSpPr>
          <p:cNvPr id="441" name="Straight Arrow Connector 8"/>
          <p:cNvSpPr/>
          <p:nvPr/>
        </p:nvSpPr>
        <p:spPr>
          <a:xfrm>
            <a:off x="14277513" y="3923107"/>
            <a:ext cx="1225297" cy="1152145"/>
          </a:xfrm>
          <a:prstGeom prst="line">
            <a:avLst/>
          </a:prstGeom>
          <a:ln w="114300">
            <a:solidFill>
              <a:srgbClr val="8ABAD4"/>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42" name="Content Placeholder 6"/>
          <p:cNvSpPr txBox="1">
            <a:spLocks noGrp="1"/>
          </p:cNvSpPr>
          <p:nvPr>
            <p:ph type="body" sz="quarter" idx="4294967295"/>
          </p:nvPr>
        </p:nvSpPr>
        <p:spPr>
          <a:xfrm>
            <a:off x="16941795" y="3923064"/>
            <a:ext cx="6582345" cy="8888163"/>
          </a:xfrm>
          <a:prstGeom prst="rect">
            <a:avLst/>
          </a:prstGeom>
        </p:spPr>
        <p:txBody>
          <a:bodyPr lIns="91439" tIns="91439" rIns="91439" bIns="91439" anchor="t"/>
          <a:lstStyle/>
          <a:p>
            <a:pPr marL="457200" indent="-457200" defTabSz="1828800">
              <a:lnSpc>
                <a:spcPct val="90000"/>
              </a:lnSpc>
              <a:spcBef>
                <a:spcPts val="2000"/>
              </a:spcBef>
              <a:buSzPct val="100000"/>
              <a:buFont typeface="Arial"/>
              <a:defRPr sz="5600">
                <a:latin typeface="Aptos"/>
                <a:ea typeface="Aptos"/>
                <a:cs typeface="Aptos"/>
                <a:sym typeface="Aptos"/>
              </a:defRPr>
            </a:pPr>
            <a:r>
              <a:t>Data lives in high dimensional space of pixel values</a:t>
            </a:r>
          </a:p>
          <a:p>
            <a:pPr marL="457200" indent="-457200" defTabSz="1828800">
              <a:lnSpc>
                <a:spcPct val="90000"/>
              </a:lnSpc>
              <a:spcBef>
                <a:spcPts val="2000"/>
              </a:spcBef>
              <a:buSzPct val="100000"/>
              <a:buFont typeface="Arial"/>
              <a:defRPr sz="5600">
                <a:latin typeface="Aptos"/>
                <a:ea typeface="Aptos"/>
                <a:cs typeface="Aptos"/>
                <a:sym typeface="Aptos"/>
              </a:defRPr>
            </a:pPr>
            <a:endParaRPr/>
          </a:p>
          <a:p>
            <a:pPr marL="457200" indent="-457200" defTabSz="1828800">
              <a:lnSpc>
                <a:spcPct val="90000"/>
              </a:lnSpc>
              <a:spcBef>
                <a:spcPts val="2000"/>
              </a:spcBef>
              <a:buSzPct val="100000"/>
              <a:buFont typeface="Arial"/>
              <a:defRPr sz="5600">
                <a:latin typeface="Aptos"/>
                <a:ea typeface="Aptos"/>
                <a:cs typeface="Aptos"/>
                <a:sym typeface="Aptos"/>
              </a:defRPr>
            </a:pPr>
            <a:r>
              <a:t>Let’s visualize in 1D</a:t>
            </a:r>
          </a:p>
        </p:txBody>
      </p:sp>
      <p:sp>
        <p:nvSpPr>
          <p:cNvPr id="443" name="TextBox 3"/>
          <p:cNvSpPr txBox="1"/>
          <p:nvPr/>
        </p:nvSpPr>
        <p:spPr>
          <a:xfrm>
            <a:off x="17033237" y="904774"/>
            <a:ext cx="6399461" cy="2138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Data distribution</a:t>
            </a:r>
          </a:p>
        </p:txBody>
      </p:sp>
      <p:grpSp>
        <p:nvGrpSpPr>
          <p:cNvPr id="446" name="Group 2"/>
          <p:cNvGrpSpPr/>
          <p:nvPr/>
        </p:nvGrpSpPr>
        <p:grpSpPr>
          <a:xfrm>
            <a:off x="385530" y="412330"/>
            <a:ext cx="15658383" cy="13482389"/>
            <a:chOff x="0" y="0"/>
            <a:chExt cx="15658382" cy="13482388"/>
          </a:xfrm>
        </p:grpSpPr>
        <p:sp>
          <p:nvSpPr>
            <p:cNvPr id="444" name="TextBox 10"/>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447" name="Straight Arrow Connector 11"/>
          <p:cNvSpPr/>
          <p:nvPr/>
        </p:nvSpPr>
        <p:spPr>
          <a:xfrm flipH="1">
            <a:off x="1809750" y="12002240"/>
            <a:ext cx="5118100" cy="1"/>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48" name="TextBox 12"/>
          <p:cNvSpPr txBox="1"/>
          <p:nvPr/>
        </p:nvSpPr>
        <p:spPr>
          <a:xfrm>
            <a:off x="1901187" y="10829814"/>
            <a:ext cx="7113819" cy="919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r" defTabSz="1828800">
              <a:spcBef>
                <a:spcPts val="0"/>
              </a:spcBef>
              <a:defRPr>
                <a:latin typeface="Aptos"/>
                <a:ea typeface="Aptos"/>
                <a:cs typeface="Aptos"/>
                <a:sym typeface="Aptos"/>
              </a:defRPr>
            </a:lvl1pPr>
          </a:lstStyle>
          <a:p>
            <a:r>
              <a:t>increasing noise level</a:t>
            </a:r>
          </a:p>
        </p:txBody>
      </p:sp>
      <p:sp>
        <p:nvSpPr>
          <p:cNvPr id="449" name="Straight Arrow Connector 13"/>
          <p:cNvSpPr/>
          <p:nvPr/>
        </p:nvSpPr>
        <p:spPr>
          <a:xfrm flipV="1">
            <a:off x="1757223" y="1306377"/>
            <a:ext cx="1" cy="2581833"/>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50" name="TextBox 15"/>
          <p:cNvSpPr txBox="1"/>
          <p:nvPr/>
        </p:nvSpPr>
        <p:spPr>
          <a:xfrm>
            <a:off x="2209350" y="1243326"/>
            <a:ext cx="5141415" cy="919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a:latin typeface="Aptos"/>
                <a:ea typeface="Aptos"/>
                <a:cs typeface="Aptos"/>
                <a:sym typeface="Aptos"/>
              </a:defRPr>
            </a:lvl1pPr>
          </a:lstStyle>
          <a:p>
            <a:r>
              <a:t>pixel values</a:t>
            </a:r>
          </a:p>
        </p:txBody>
      </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1" nodeType="afterEffect">
                                  <p:stCondLst>
                                    <p:cond delay="0"/>
                                  </p:stCondLst>
                                  <p:iterate>
                                    <p:tmAbs val="0"/>
                                  </p:iterate>
                                  <p:childTnLst>
                                    <p:set>
                                      <p:cBhvr>
                                        <p:cTn id="6" fill="hold"/>
                                        <p:tgtEl>
                                          <p:spTgt spid="439"/>
                                        </p:tgtEl>
                                        <p:attrNameLst>
                                          <p:attrName>style.visibility</p:attrName>
                                        </p:attrNameLst>
                                      </p:cBhvr>
                                      <p:to>
                                        <p:strVal val="visible"/>
                                      </p:to>
                                    </p:set>
                                    <p:anim calcmode="lin" valueType="num">
                                      <p:cBhvr>
                                        <p:cTn id="7" dur="500" fill="hold"/>
                                        <p:tgtEl>
                                          <p:spTgt spid="439"/>
                                        </p:tgtEl>
                                        <p:attrNameLst>
                                          <p:attrName>ppt_w</p:attrName>
                                        </p:attrNameLst>
                                      </p:cBhvr>
                                      <p:tavLst>
                                        <p:tav tm="0" fmla="#ppt_w*sin(2.5*pi*$)">
                                          <p:val>
                                            <p:fltVal val="0"/>
                                          </p:val>
                                        </p:tav>
                                        <p:tav tm="100000">
                                          <p:val>
                                            <p:fltVal val="1"/>
                                          </p:val>
                                        </p:tav>
                                      </p:tavLst>
                                    </p:anim>
                                    <p:anim calcmode="lin" valueType="num">
                                      <p:cBhvr>
                                        <p:cTn id="8" dur="500" fill="hold"/>
                                        <p:tgtEl>
                                          <p:spTgt spid="439"/>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0" presetClass="entr" fill="hold" grpId="2" nodeType="afterEffect">
                                  <p:stCondLst>
                                    <p:cond delay="0"/>
                                  </p:stCondLst>
                                  <p:iterate>
                                    <p:tmAbs val="0"/>
                                  </p:iterate>
                                  <p:childTnLst>
                                    <p:set>
                                      <p:cBhvr>
                                        <p:cTn id="11" fill="hold"/>
                                        <p:tgtEl>
                                          <p:spTgt spid="440"/>
                                        </p:tgtEl>
                                        <p:attrNameLst>
                                          <p:attrName>style.visibility</p:attrName>
                                        </p:attrNameLst>
                                      </p:cBhvr>
                                      <p:to>
                                        <p:strVal val="visible"/>
                                      </p:to>
                                    </p:set>
                                    <p:animEffect transition="in" filter="fade">
                                      <p:cBhvr>
                                        <p:cTn id="12" dur="500"/>
                                        <p:tgtEl>
                                          <p:spTgt spid="440"/>
                                        </p:tgtEl>
                                      </p:cBhvr>
                                    </p:animEffect>
                                  </p:childTnLst>
                                </p:cTn>
                              </p:par>
                            </p:childTnLst>
                          </p:cTn>
                        </p:par>
                        <p:par>
                          <p:cTn id="13" fill="hold">
                            <p:stCondLst>
                              <p:cond delay="1000"/>
                            </p:stCondLst>
                            <p:childTnLst>
                              <p:par>
                                <p:cTn id="14" presetID="10" presetClass="entr" fill="hold" grpId="3" nodeType="afterEffect">
                                  <p:stCondLst>
                                    <p:cond delay="0"/>
                                  </p:stCondLst>
                                  <p:iterate>
                                    <p:tmAbs val="0"/>
                                  </p:iterate>
                                  <p:childTnLst>
                                    <p:set>
                                      <p:cBhvr>
                                        <p:cTn id="15" fill="hold"/>
                                        <p:tgtEl>
                                          <p:spTgt spid="441"/>
                                        </p:tgtEl>
                                        <p:attrNameLst>
                                          <p:attrName>style.visibility</p:attrName>
                                        </p:attrNameLst>
                                      </p:cBhvr>
                                      <p:to>
                                        <p:strVal val="visible"/>
                                      </p:to>
                                    </p:set>
                                    <p:animEffect transition="in" filter="fade">
                                      <p:cBhvr>
                                        <p:cTn id="16" dur="500"/>
                                        <p:tgtEl>
                                          <p:spTgt spid="44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2066" fill="hold"/>
                                        <p:tgtEl>
                                          <p:spTgt spid="438"/>
                                        </p:tgtEl>
                                      </p:cBhvr>
                                    </p:cmd>
                                  </p:childTnLst>
                                </p:cTn>
                              </p:par>
                            </p:childTnLst>
                          </p:cTn>
                        </p:par>
                        <p:par>
                          <p:cTn id="21" fill="hold">
                            <p:stCondLst>
                              <p:cond delay="2066"/>
                            </p:stCondLst>
                            <p:childTnLst>
                              <p:par>
                                <p:cTn id="22" presetID="10" presetClass="exit" fill="hold" grpId="5" nodeType="afterEffect">
                                  <p:stCondLst>
                                    <p:cond delay="0"/>
                                  </p:stCondLst>
                                  <p:iterate>
                                    <p:tmAbs val="0"/>
                                  </p:iterate>
                                  <p:childTnLst>
                                    <p:animEffect transition="out" filter="fade">
                                      <p:cBhvr>
                                        <p:cTn id="23" dur="500" fill="hold"/>
                                        <p:tgtEl>
                                          <p:spTgt spid="440"/>
                                        </p:tgtEl>
                                      </p:cBhvr>
                                    </p:animEffect>
                                    <p:set>
                                      <p:cBhvr>
                                        <p:cTn id="24" fill="hold">
                                          <p:stCondLst>
                                            <p:cond delay="499"/>
                                          </p:stCondLst>
                                        </p:cTn>
                                        <p:tgtEl>
                                          <p:spTgt spid="440"/>
                                        </p:tgtEl>
                                        <p:attrNameLst>
                                          <p:attrName>style.visibility</p:attrName>
                                        </p:attrNameLst>
                                      </p:cBhvr>
                                      <p:to>
                                        <p:strVal val="hidden"/>
                                      </p:to>
                                    </p:set>
                                  </p:childTnLst>
                                </p:cTn>
                              </p:par>
                            </p:childTnLst>
                          </p:cTn>
                        </p:par>
                        <p:par>
                          <p:cTn id="25" fill="hold">
                            <p:stCondLst>
                              <p:cond delay="2566"/>
                            </p:stCondLst>
                            <p:childTnLst>
                              <p:par>
                                <p:cTn id="26" presetID="10" presetClass="exit" fill="hold" grpId="6" nodeType="afterEffect">
                                  <p:stCondLst>
                                    <p:cond delay="0"/>
                                  </p:stCondLst>
                                  <p:iterate>
                                    <p:tmAbs val="0"/>
                                  </p:iterate>
                                  <p:childTnLst>
                                    <p:animEffect transition="out" filter="fade">
                                      <p:cBhvr>
                                        <p:cTn id="27" dur="500" fill="hold"/>
                                        <p:tgtEl>
                                          <p:spTgt spid="441"/>
                                        </p:tgtEl>
                                      </p:cBhvr>
                                    </p:animEffect>
                                    <p:set>
                                      <p:cBhvr>
                                        <p:cTn id="28" fill="hold">
                                          <p:stCondLst>
                                            <p:cond delay="499"/>
                                          </p:stCondLst>
                                        </p:cTn>
                                        <p:tgtEl>
                                          <p:spTgt spid="441"/>
                                        </p:tgtEl>
                                        <p:attrNameLst>
                                          <p:attrName>style.visibility</p:attrName>
                                        </p:attrNameLst>
                                      </p:cBhvr>
                                      <p:to>
                                        <p:strVal val="hidden"/>
                                      </p:to>
                                    </p:set>
                                  </p:childTnLst>
                                </p:cTn>
                              </p:par>
                            </p:childTnLst>
                          </p:cTn>
                        </p:par>
                        <p:par>
                          <p:cTn id="29" fill="hold">
                            <p:stCondLst>
                              <p:cond delay="3066"/>
                            </p:stCondLst>
                            <p:childTnLst>
                              <p:par>
                                <p:cTn id="30" presetID="22" presetClass="entr" presetSubtype="8" fill="hold" grpId="7" nodeType="afterEffect">
                                  <p:stCondLst>
                                    <p:cond delay="0"/>
                                  </p:stCondLst>
                                  <p:iterate>
                                    <p:tmAbs val="0"/>
                                  </p:iterate>
                                  <p:childTnLst>
                                    <p:set>
                                      <p:cBhvr>
                                        <p:cTn id="31" fill="hold"/>
                                        <p:tgtEl>
                                          <p:spTgt spid="448"/>
                                        </p:tgtEl>
                                        <p:attrNameLst>
                                          <p:attrName>style.visibility</p:attrName>
                                        </p:attrNameLst>
                                      </p:cBhvr>
                                      <p:to>
                                        <p:strVal val="visible"/>
                                      </p:to>
                                    </p:set>
                                    <p:animEffect transition="in" filter="wipe(left)">
                                      <p:cBhvr>
                                        <p:cTn id="32" dur="500"/>
                                        <p:tgtEl>
                                          <p:spTgt spid="448"/>
                                        </p:tgtEl>
                                      </p:cBhvr>
                                    </p:animEffect>
                                  </p:childTnLst>
                                </p:cTn>
                              </p:par>
                            </p:childTnLst>
                          </p:cTn>
                        </p:par>
                        <p:par>
                          <p:cTn id="33" fill="hold">
                            <p:stCondLst>
                              <p:cond delay="3566"/>
                            </p:stCondLst>
                            <p:childTnLst>
                              <p:par>
                                <p:cTn id="34" presetID="22" presetClass="entr" presetSubtype="8" fill="hold" grpId="8" nodeType="afterEffect">
                                  <p:stCondLst>
                                    <p:cond delay="0"/>
                                  </p:stCondLst>
                                  <p:iterate>
                                    <p:tmAbs val="0"/>
                                  </p:iterate>
                                  <p:childTnLst>
                                    <p:set>
                                      <p:cBhvr>
                                        <p:cTn id="35" fill="hold"/>
                                        <p:tgtEl>
                                          <p:spTgt spid="447"/>
                                        </p:tgtEl>
                                        <p:attrNameLst>
                                          <p:attrName>style.visibility</p:attrName>
                                        </p:attrNameLst>
                                      </p:cBhvr>
                                      <p:to>
                                        <p:strVal val="visible"/>
                                      </p:to>
                                    </p:set>
                                    <p:animEffect transition="in" filter="wipe(left)">
                                      <p:cBhvr>
                                        <p:cTn id="36" dur="500"/>
                                        <p:tgtEl>
                                          <p:spTgt spid="44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438"/>
                </p:tgtEl>
              </p:cMediaNode>
            </p:video>
            <p:seq concurrent="1" prevAc="none" nextAc="seek">
              <p:cTn id="38" restart="whenNotActive" fill="hold" evtFilter="cancelBubble" nodeType="interactiveSeq">
                <p:stCondLst>
                  <p:cond evt="onClick" delay="0">
                    <p:tgtEl>
                      <p:spTgt spid="438"/>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438"/>
                                        </p:tgtEl>
                                      </p:cBhvr>
                                    </p:cmd>
                                  </p:childTnLst>
                                </p:cTn>
                              </p:par>
                            </p:childTnLst>
                          </p:cTn>
                        </p:par>
                      </p:childTnLst>
                    </p:cTn>
                  </p:par>
                </p:childTnLst>
              </p:cTn>
              <p:nextCondLst>
                <p:cond evt="onClick" delay="0">
                  <p:tgtEl>
                    <p:spTgt spid="438"/>
                  </p:tgtEl>
                </p:cond>
              </p:nextCondLst>
            </p:seq>
          </p:childTnLst>
        </p:cTn>
      </p:par>
    </p:tnLst>
    <p:bldLst>
      <p:bldP spid="439" grpId="1" animBg="1" advAuto="0"/>
      <p:bldP spid="440" grpId="2" animBg="1" advAuto="0"/>
      <p:bldP spid="440" grpId="5" animBg="1" advAuto="0"/>
      <p:bldP spid="441" grpId="3" animBg="1" advAuto="0"/>
      <p:bldP spid="441" grpId="6" animBg="1" advAuto="0"/>
      <p:bldP spid="447" grpId="8" animBg="1" advAuto="0"/>
      <p:bldP spid="448" grpId="7"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2" name="media6.mp4" descr="media6.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7145000" cy="13716000"/>
          </a:xfrm>
          <a:prstGeom prst="rect">
            <a:avLst/>
          </a:prstGeom>
          <a:ln w="12700">
            <a:miter lim="400000"/>
          </a:ln>
        </p:spPr>
      </p:pic>
      <p:sp>
        <p:nvSpPr>
          <p:cNvPr id="453" name="Oval 5"/>
          <p:cNvSpPr/>
          <p:nvPr/>
        </p:nvSpPr>
        <p:spPr>
          <a:xfrm flipH="1">
            <a:off x="15882698" y="5595410"/>
            <a:ext cx="437273" cy="442517"/>
          </a:xfrm>
          <a:prstGeom prst="ellipse">
            <a:avLst/>
          </a:prstGeom>
          <a:solidFill>
            <a:srgbClr val="8ABAD4"/>
          </a:solidFill>
          <a:ln w="38100">
            <a:solidFill>
              <a:srgbClr val="2F6583"/>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454" name="TextBox 3"/>
          <p:cNvSpPr txBox="1"/>
          <p:nvPr/>
        </p:nvSpPr>
        <p:spPr>
          <a:xfrm>
            <a:off x="17033237" y="904774"/>
            <a:ext cx="6399461" cy="2138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Data distribution</a:t>
            </a:r>
          </a:p>
        </p:txBody>
      </p:sp>
      <p:grpSp>
        <p:nvGrpSpPr>
          <p:cNvPr id="457" name="Group 2"/>
          <p:cNvGrpSpPr/>
          <p:nvPr/>
        </p:nvGrpSpPr>
        <p:grpSpPr>
          <a:xfrm>
            <a:off x="385530" y="412330"/>
            <a:ext cx="15658383" cy="13482389"/>
            <a:chOff x="0" y="0"/>
            <a:chExt cx="15658382" cy="13482388"/>
          </a:xfrm>
        </p:grpSpPr>
        <p:sp>
          <p:nvSpPr>
            <p:cNvPr id="455" name="TextBox 10"/>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458" name="Straight Arrow Connector 11"/>
          <p:cNvSpPr/>
          <p:nvPr/>
        </p:nvSpPr>
        <p:spPr>
          <a:xfrm flipH="1">
            <a:off x="1809750" y="12002240"/>
            <a:ext cx="5118100" cy="1"/>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59" name="TextBox 12"/>
          <p:cNvSpPr txBox="1"/>
          <p:nvPr/>
        </p:nvSpPr>
        <p:spPr>
          <a:xfrm>
            <a:off x="1901187" y="10829814"/>
            <a:ext cx="7113819" cy="919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r" defTabSz="1828800">
              <a:spcBef>
                <a:spcPts val="0"/>
              </a:spcBef>
              <a:defRPr>
                <a:latin typeface="Aptos"/>
                <a:ea typeface="Aptos"/>
                <a:cs typeface="Aptos"/>
                <a:sym typeface="Aptos"/>
              </a:defRPr>
            </a:lvl1pPr>
          </a:lstStyle>
          <a:p>
            <a:r>
              <a:t>increasing noise level</a:t>
            </a:r>
          </a:p>
        </p:txBody>
      </p:sp>
      <p:sp>
        <p:nvSpPr>
          <p:cNvPr id="460" name="Straight Arrow Connector 13"/>
          <p:cNvSpPr/>
          <p:nvPr/>
        </p:nvSpPr>
        <p:spPr>
          <a:xfrm flipV="1">
            <a:off x="1757223" y="1306377"/>
            <a:ext cx="1" cy="2581833"/>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61" name="TextBox 15"/>
          <p:cNvSpPr txBox="1"/>
          <p:nvPr/>
        </p:nvSpPr>
        <p:spPr>
          <a:xfrm>
            <a:off x="2209350" y="1243326"/>
            <a:ext cx="5141415" cy="919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a:latin typeface="Aptos"/>
                <a:ea typeface="Aptos"/>
                <a:cs typeface="Aptos"/>
                <a:sym typeface="Aptos"/>
              </a:defRPr>
            </a:lvl1pPr>
          </a:lstStyle>
          <a:p>
            <a:r>
              <a:t>pixel values</a:t>
            </a:r>
          </a:p>
        </p:txBody>
      </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45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52"/>
                </p:tgtEl>
              </p:cMediaNode>
            </p:video>
            <p:seq concurrent="1" prevAc="none" nextAc="seek">
              <p:cTn id="8" restart="whenNotActive" fill="hold" evtFilter="cancelBubble" nodeType="interactiveSeq">
                <p:stCondLst>
                  <p:cond evt="onClick" delay="0">
                    <p:tgtEl>
                      <p:spTgt spid="45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52"/>
                                        </p:tgtEl>
                                      </p:cBhvr>
                                    </p:cmd>
                                  </p:childTnLst>
                                </p:cTn>
                              </p:par>
                            </p:childTnLst>
                          </p:cTn>
                        </p:par>
                      </p:childTnLst>
                    </p:cTn>
                  </p:par>
                </p:childTnLst>
              </p:cTn>
              <p:nextCondLst>
                <p:cond evt="onClick" delay="0">
                  <p:tgtEl>
                    <p:spTgt spid="45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63" name="_out_0002" descr="_out_0002"/>
          <p:cNvPicPr>
            <a:picLocks/>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7146833" cy="13716000"/>
          </a:xfrm>
          <a:prstGeom prst="rect">
            <a:avLst/>
          </a:prstGeom>
          <a:ln w="12700">
            <a:miter lim="400000"/>
          </a:ln>
        </p:spPr>
      </p:pic>
      <p:sp>
        <p:nvSpPr>
          <p:cNvPr id="464" name="Content Placeholder 6"/>
          <p:cNvSpPr txBox="1">
            <a:spLocks noGrp="1"/>
          </p:cNvSpPr>
          <p:nvPr>
            <p:ph type="body" sz="quarter" idx="4294967295"/>
          </p:nvPr>
        </p:nvSpPr>
        <p:spPr>
          <a:xfrm>
            <a:off x="16941795" y="3923064"/>
            <a:ext cx="6582345" cy="8888163"/>
          </a:xfrm>
          <a:prstGeom prst="rect">
            <a:avLst/>
          </a:prstGeom>
        </p:spPr>
        <p:txBody>
          <a:bodyPr lIns="91439" tIns="91439" rIns="91439" bIns="91439" anchor="t"/>
          <a:lstStyle/>
          <a:p>
            <a:pPr marL="457200" indent="-457200" defTabSz="1828800">
              <a:lnSpc>
                <a:spcPct val="90000"/>
              </a:lnSpc>
              <a:spcBef>
                <a:spcPts val="2000"/>
              </a:spcBef>
              <a:buSzPct val="100000"/>
              <a:buFont typeface="Arial"/>
              <a:defRPr sz="5600">
                <a:latin typeface="Aptos"/>
                <a:ea typeface="Aptos"/>
                <a:cs typeface="Aptos"/>
                <a:sym typeface="Aptos"/>
              </a:defRPr>
            </a:pPr>
            <a:endParaRPr/>
          </a:p>
        </p:txBody>
      </p:sp>
      <p:sp>
        <p:nvSpPr>
          <p:cNvPr id="465" name="TextBox 3"/>
          <p:cNvSpPr txBox="1"/>
          <p:nvPr/>
        </p:nvSpPr>
        <p:spPr>
          <a:xfrm>
            <a:off x="17033237" y="904774"/>
            <a:ext cx="6399461" cy="4094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Gradually add noise to destroy the image</a:t>
            </a:r>
          </a:p>
        </p:txBody>
      </p:sp>
      <p:sp>
        <p:nvSpPr>
          <p:cNvPr id="466" name="Oval 10"/>
          <p:cNvSpPr/>
          <p:nvPr/>
        </p:nvSpPr>
        <p:spPr>
          <a:xfrm flipH="1">
            <a:off x="15882698" y="5595410"/>
            <a:ext cx="437273" cy="442517"/>
          </a:xfrm>
          <a:prstGeom prst="ellipse">
            <a:avLst/>
          </a:prstGeom>
          <a:solidFill>
            <a:srgbClr val="8ABAD4"/>
          </a:solidFill>
          <a:ln w="38100">
            <a:solidFill>
              <a:srgbClr val="2F6583"/>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pic>
        <p:nvPicPr>
          <p:cNvPr id="467" name="_out_0003" descr="_out_0003"/>
          <p:cNvPicPr>
            <a:picLocks/>
          </p:cNvPicPr>
          <p:nvPr>
            <a:videoFile r:link="rId4"/>
            <p:extLst>
              <p:ext uri="{DAA4B4D4-6D71-4841-9C94-3DE7FCFB9230}">
                <p14:media xmlns:p14="http://schemas.microsoft.com/office/powerpoint/2010/main" r:embed="rId3"/>
              </p:ext>
            </p:extLst>
          </p:nvPr>
        </p:nvPicPr>
        <p:blipFill>
          <a:blip r:embed="rId7"/>
          <a:stretch>
            <a:fillRect/>
          </a:stretch>
        </p:blipFill>
        <p:spPr>
          <a:xfrm>
            <a:off x="1832" y="0"/>
            <a:ext cx="17145001" cy="13716000"/>
          </a:xfrm>
          <a:prstGeom prst="rect">
            <a:avLst/>
          </a:prstGeom>
          <a:ln w="12700">
            <a:miter lim="400000"/>
          </a:ln>
        </p:spPr>
      </p:pic>
      <p:grpSp>
        <p:nvGrpSpPr>
          <p:cNvPr id="470" name="Group 7"/>
          <p:cNvGrpSpPr/>
          <p:nvPr/>
        </p:nvGrpSpPr>
        <p:grpSpPr>
          <a:xfrm>
            <a:off x="385530" y="412330"/>
            <a:ext cx="15658383" cy="13482389"/>
            <a:chOff x="0" y="0"/>
            <a:chExt cx="15658382" cy="13482388"/>
          </a:xfrm>
        </p:grpSpPr>
        <p:sp>
          <p:nvSpPr>
            <p:cNvPr id="468" name="TextBox 8"/>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iterate>
                                    <p:tmAbs val="0"/>
                                  </p:iterate>
                                  <p:childTnLst>
                                    <p:set>
                                      <p:cBhvr>
                                        <p:cTn id="6" fill="hold">
                                          <p:stCondLst>
                                            <p:cond delay="0"/>
                                          </p:stCondLst>
                                        </p:cTn>
                                        <p:tgtEl>
                                          <p:spTgt spid="466"/>
                                        </p:tgtEl>
                                        <p:attrNameLst>
                                          <p:attrName>style.visibility</p:attrName>
                                        </p:attrNameLst>
                                      </p:cBhvr>
                                      <p:to>
                                        <p:strVal val="hidden"/>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6000" fill="hold"/>
                                        <p:tgtEl>
                                          <p:spTgt spid="463"/>
                                        </p:tgtEl>
                                      </p:cBhvr>
                                    </p:cmd>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000" fill="hold"/>
                                        <p:tgtEl>
                                          <p:spTgt spid="46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63"/>
                </p:tgtEl>
              </p:cMediaNode>
            </p:video>
            <p:seq concurrent="1" prevAc="none" nextAc="seek">
              <p:cTn id="15" restart="whenNotActive" fill="hold" evtFilter="cancelBubble" nodeType="interactiveSeq">
                <p:stCondLst>
                  <p:cond evt="onClick" delay="0">
                    <p:tgtEl>
                      <p:spTgt spid="46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63"/>
                                        </p:tgtEl>
                                      </p:cBhvr>
                                    </p:cmd>
                                  </p:childTnLst>
                                </p:cTn>
                              </p:par>
                            </p:childTnLst>
                          </p:cTn>
                        </p:par>
                      </p:childTnLst>
                    </p:cTn>
                  </p:par>
                </p:childTnLst>
              </p:cTn>
              <p:nextCondLst>
                <p:cond evt="onClick" delay="0">
                  <p:tgtEl>
                    <p:spTgt spid="463"/>
                  </p:tgtEl>
                </p:cond>
              </p:nextCondLst>
            </p:seq>
            <p:video>
              <p:cMediaNode vol="80000">
                <p:cTn id="20" fill="hold" display="0">
                  <p:stCondLst>
                    <p:cond delay="indefinite"/>
                  </p:stCondLst>
                </p:cTn>
                <p:tgtEl>
                  <p:spTgt spid="467"/>
                </p:tgtEl>
              </p:cMediaNode>
            </p:video>
            <p:seq concurrent="1" prevAc="none" nextAc="seek">
              <p:cTn id="21" restart="whenNotActive" fill="hold" evtFilter="cancelBubble" nodeType="interactiveSeq">
                <p:stCondLst>
                  <p:cond evt="onClick" delay="0">
                    <p:tgtEl>
                      <p:spTgt spid="467"/>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467"/>
                                        </p:tgtEl>
                                      </p:cBhvr>
                                    </p:cmd>
                                  </p:childTnLst>
                                </p:cTn>
                              </p:par>
                            </p:childTnLst>
                          </p:cTn>
                        </p:par>
                      </p:childTnLst>
                    </p:cTn>
                  </p:par>
                </p:childTnLst>
              </p:cTn>
              <p:nextCondLst>
                <p:cond evt="onClick" delay="0">
                  <p:tgtEl>
                    <p:spTgt spid="467"/>
                  </p:tgtEl>
                </p:cond>
              </p:nextCondLst>
            </p:seq>
          </p:childTnLst>
        </p:cTn>
      </p:par>
    </p:tnLst>
    <p:bldLst>
      <p:bldP spid="466"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2" name="_out_0004" descr="_out_000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7145000" cy="13716000"/>
          </a:xfrm>
          <a:prstGeom prst="rect">
            <a:avLst/>
          </a:prstGeom>
          <a:ln w="12700">
            <a:miter lim="400000"/>
          </a:ln>
        </p:spPr>
      </p:pic>
      <p:sp>
        <p:nvSpPr>
          <p:cNvPr id="473" name="TextBox 3"/>
          <p:cNvSpPr txBox="1"/>
          <p:nvPr/>
        </p:nvSpPr>
        <p:spPr>
          <a:xfrm>
            <a:off x="17033237" y="904774"/>
            <a:ext cx="6399461" cy="4094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Gradually add noise to destroy the image</a:t>
            </a:r>
          </a:p>
        </p:txBody>
      </p:sp>
      <p:grpSp>
        <p:nvGrpSpPr>
          <p:cNvPr id="476" name="Group 4"/>
          <p:cNvGrpSpPr/>
          <p:nvPr/>
        </p:nvGrpSpPr>
        <p:grpSpPr>
          <a:xfrm>
            <a:off x="385530" y="412330"/>
            <a:ext cx="15658383" cy="13482389"/>
            <a:chOff x="0" y="0"/>
            <a:chExt cx="15658382" cy="13482388"/>
          </a:xfrm>
        </p:grpSpPr>
        <p:sp>
          <p:nvSpPr>
            <p:cNvPr id="474" name="TextBox 7"/>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66" fill="hold"/>
                                        <p:tgtEl>
                                          <p:spTgt spid="47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72"/>
                </p:tgtEl>
              </p:cMediaNode>
            </p:video>
            <p:seq concurrent="1" prevAc="none" nextAc="seek">
              <p:cTn id="8" restart="whenNotActive" fill="hold" evtFilter="cancelBubble" nodeType="interactiveSeq">
                <p:stCondLst>
                  <p:cond evt="onClick" delay="0">
                    <p:tgtEl>
                      <p:spTgt spid="47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72"/>
                                        </p:tgtEl>
                                      </p:cBhvr>
                                    </p:cmd>
                                  </p:childTnLst>
                                </p:cTn>
                              </p:par>
                            </p:childTnLst>
                          </p:cTn>
                        </p:par>
                      </p:childTnLst>
                    </p:cTn>
                  </p:par>
                </p:childTnLst>
              </p:cTn>
              <p:nextCondLst>
                <p:cond evt="onClick" delay="0">
                  <p:tgtEl>
                    <p:spTgt spid="47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8" name="_out_0005" descr="_out_0005"/>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7145000" cy="13716000"/>
          </a:xfrm>
          <a:prstGeom prst="rect">
            <a:avLst/>
          </a:prstGeom>
          <a:ln w="12700">
            <a:miter lim="400000"/>
          </a:ln>
        </p:spPr>
      </p:pic>
      <p:sp>
        <p:nvSpPr>
          <p:cNvPr id="479" name="TextBox 3"/>
          <p:cNvSpPr txBox="1"/>
          <p:nvPr/>
        </p:nvSpPr>
        <p:spPr>
          <a:xfrm>
            <a:off x="17033237" y="904774"/>
            <a:ext cx="6399461" cy="3116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defTabSz="1828800">
              <a:spcBef>
                <a:spcPts val="0"/>
              </a:spcBef>
              <a:defRPr sz="6400" b="1">
                <a:latin typeface="Aptos"/>
                <a:ea typeface="Aptos"/>
                <a:cs typeface="Aptos"/>
                <a:sym typeface="Aptos"/>
              </a:defRPr>
            </a:pPr>
            <a:r>
              <a:t>Data density is </a:t>
            </a:r>
            <a:r>
              <a:rPr i="1"/>
              <a:t>diffused </a:t>
            </a:r>
            <a:r>
              <a:t> as t decreases</a:t>
            </a:r>
          </a:p>
        </p:txBody>
      </p:sp>
      <p:grpSp>
        <p:nvGrpSpPr>
          <p:cNvPr id="482" name="Group 4"/>
          <p:cNvGrpSpPr/>
          <p:nvPr/>
        </p:nvGrpSpPr>
        <p:grpSpPr>
          <a:xfrm>
            <a:off x="385530" y="412330"/>
            <a:ext cx="15658383" cy="13482389"/>
            <a:chOff x="0" y="0"/>
            <a:chExt cx="15658382" cy="13482388"/>
          </a:xfrm>
        </p:grpSpPr>
        <p:sp>
          <p:nvSpPr>
            <p:cNvPr id="480" name="TextBox 5"/>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66" fill="hold"/>
                                        <p:tgtEl>
                                          <p:spTgt spid="47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78"/>
                </p:tgtEl>
              </p:cMediaNode>
            </p:video>
            <p:seq concurrent="1" prevAc="none" nextAc="seek">
              <p:cTn id="8" restart="whenNotActive" fill="hold" evtFilter="cancelBubble" nodeType="interactiveSeq">
                <p:stCondLst>
                  <p:cond evt="onClick" delay="0">
                    <p:tgtEl>
                      <p:spTgt spid="47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78"/>
                                        </p:tgtEl>
                                      </p:cBhvr>
                                    </p:cmd>
                                  </p:childTnLst>
                                </p:cTn>
                              </p:par>
                            </p:childTnLst>
                          </p:cTn>
                        </p:par>
                      </p:childTnLst>
                    </p:cTn>
                  </p:par>
                </p:childTnLst>
              </p:cTn>
              <p:nextCondLst>
                <p:cond evt="onClick" delay="0">
                  <p:tgtEl>
                    <p:spTgt spid="478"/>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 name="_out_0006" descr="_out_0006"/>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3" y="0"/>
            <a:ext cx="17145001" cy="13716000"/>
          </a:xfrm>
          <a:prstGeom prst="rect">
            <a:avLst/>
          </a:prstGeom>
          <a:ln w="12700">
            <a:miter lim="400000"/>
          </a:ln>
        </p:spPr>
      </p:pic>
      <p:sp>
        <p:nvSpPr>
          <p:cNvPr id="485" name="Content Placeholder 6"/>
          <p:cNvSpPr txBox="1">
            <a:spLocks noGrp="1"/>
          </p:cNvSpPr>
          <p:nvPr>
            <p:ph type="body" sz="quarter" idx="4294967295"/>
          </p:nvPr>
        </p:nvSpPr>
        <p:spPr>
          <a:xfrm>
            <a:off x="16941795" y="4446870"/>
            <a:ext cx="6582345" cy="8364354"/>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Aptos"/>
                <a:ea typeface="Aptos"/>
                <a:cs typeface="Aptos"/>
                <a:sym typeface="Aptos"/>
              </a:defRPr>
            </a:lvl1pPr>
          </a:lstStyle>
          <a:p>
            <a:r>
              <a:t>All data ends up normally distributed</a:t>
            </a:r>
          </a:p>
        </p:txBody>
      </p:sp>
      <p:sp>
        <p:nvSpPr>
          <p:cNvPr id="486" name="TextBox 3"/>
          <p:cNvSpPr txBox="1"/>
          <p:nvPr/>
        </p:nvSpPr>
        <p:spPr>
          <a:xfrm>
            <a:off x="17033237" y="904774"/>
            <a:ext cx="6399461" cy="3116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defTabSz="1828800">
              <a:spcBef>
                <a:spcPts val="0"/>
              </a:spcBef>
              <a:defRPr sz="6400" b="1">
                <a:latin typeface="Aptos"/>
                <a:ea typeface="Aptos"/>
                <a:cs typeface="Aptos"/>
                <a:sym typeface="Aptos"/>
              </a:defRPr>
            </a:pPr>
            <a:r>
              <a:t>Data density is </a:t>
            </a:r>
            <a:r>
              <a:rPr i="1"/>
              <a:t>diffused </a:t>
            </a:r>
            <a:r>
              <a:t> as t decreases</a:t>
            </a:r>
          </a:p>
        </p:txBody>
      </p:sp>
      <p:grpSp>
        <p:nvGrpSpPr>
          <p:cNvPr id="489" name="Group 4"/>
          <p:cNvGrpSpPr/>
          <p:nvPr/>
        </p:nvGrpSpPr>
        <p:grpSpPr>
          <a:xfrm>
            <a:off x="385530" y="412330"/>
            <a:ext cx="15658383" cy="13482389"/>
            <a:chOff x="0" y="0"/>
            <a:chExt cx="15658382" cy="13482388"/>
          </a:xfrm>
        </p:grpSpPr>
        <p:sp>
          <p:nvSpPr>
            <p:cNvPr id="487" name="TextBox 5"/>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6" fill="hold"/>
                                        <p:tgtEl>
                                          <p:spTgt spid="48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84"/>
                </p:tgtEl>
              </p:cMediaNode>
            </p:video>
            <p:seq concurrent="1" prevAc="none" nextAc="seek">
              <p:cTn id="8" restart="whenNotActive" fill="hold" evtFilter="cancelBubble" nodeType="interactiveSeq">
                <p:stCondLst>
                  <p:cond evt="onClick" delay="0">
                    <p:tgtEl>
                      <p:spTgt spid="48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84"/>
                                        </p:tgtEl>
                                      </p:cBhvr>
                                    </p:cmd>
                                  </p:childTnLst>
                                </p:cTn>
                              </p:par>
                            </p:childTnLst>
                          </p:cTn>
                        </p:par>
                      </p:childTnLst>
                    </p:cTn>
                  </p:par>
                </p:childTnLst>
              </p:cTn>
              <p:nextCondLst>
                <p:cond evt="onClick" delay="0">
                  <p:tgtEl>
                    <p:spTgt spid="48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 name="_out_0007" descr="_out_0007"/>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7145000" cy="13716000"/>
          </a:xfrm>
          <a:prstGeom prst="rect">
            <a:avLst/>
          </a:prstGeom>
          <a:ln w="12700">
            <a:miter lim="400000"/>
          </a:ln>
        </p:spPr>
      </p:pic>
      <p:sp>
        <p:nvSpPr>
          <p:cNvPr id="492" name="Content Placeholder 6"/>
          <p:cNvSpPr txBox="1">
            <a:spLocks noGrp="1"/>
          </p:cNvSpPr>
          <p:nvPr>
            <p:ph type="body" sz="quarter" idx="4294967295"/>
          </p:nvPr>
        </p:nvSpPr>
        <p:spPr>
          <a:xfrm>
            <a:off x="16941795" y="4446870"/>
            <a:ext cx="6582345" cy="8364354"/>
          </a:xfrm>
          <a:prstGeom prst="rect">
            <a:avLst/>
          </a:prstGeom>
        </p:spPr>
        <p:txBody>
          <a:bodyPr lIns="91439" tIns="91439" rIns="91439" bIns="91439" anchor="t"/>
          <a:lstStyle/>
          <a:p>
            <a:pPr marL="457200" indent="-457200" defTabSz="1828800">
              <a:lnSpc>
                <a:spcPct val="90000"/>
              </a:lnSpc>
              <a:spcBef>
                <a:spcPts val="2000"/>
              </a:spcBef>
              <a:buSzPct val="100000"/>
              <a:buFont typeface="Arial"/>
              <a:defRPr sz="5600">
                <a:latin typeface="Aptos"/>
                <a:ea typeface="Aptos"/>
                <a:cs typeface="Aptos"/>
                <a:sym typeface="Aptos"/>
              </a:defRPr>
            </a:pPr>
            <a:r>
              <a:t>All data ends up normally distributed</a:t>
            </a:r>
          </a:p>
          <a:p>
            <a:pPr marL="457200" indent="-457200" defTabSz="1828800">
              <a:lnSpc>
                <a:spcPct val="90000"/>
              </a:lnSpc>
              <a:spcBef>
                <a:spcPts val="2000"/>
              </a:spcBef>
              <a:buSzPct val="100000"/>
              <a:buFont typeface="Arial"/>
              <a:defRPr sz="5600">
                <a:latin typeface="Aptos"/>
                <a:ea typeface="Aptos"/>
                <a:cs typeface="Aptos"/>
                <a:sym typeface="Aptos"/>
              </a:defRPr>
            </a:pPr>
            <a:r>
              <a:t>Let’s draw a sample…</a:t>
            </a:r>
          </a:p>
        </p:txBody>
      </p:sp>
      <p:sp>
        <p:nvSpPr>
          <p:cNvPr id="493" name="TextBox 3"/>
          <p:cNvSpPr txBox="1"/>
          <p:nvPr/>
        </p:nvSpPr>
        <p:spPr>
          <a:xfrm>
            <a:off x="17033237" y="904774"/>
            <a:ext cx="6399461" cy="3116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defTabSz="1828800">
              <a:spcBef>
                <a:spcPts val="0"/>
              </a:spcBef>
              <a:defRPr sz="6400" b="1">
                <a:latin typeface="Aptos"/>
                <a:ea typeface="Aptos"/>
                <a:cs typeface="Aptos"/>
                <a:sym typeface="Aptos"/>
              </a:defRPr>
            </a:pPr>
            <a:r>
              <a:t>Data density is </a:t>
            </a:r>
            <a:r>
              <a:rPr i="1"/>
              <a:t>diffused </a:t>
            </a:r>
            <a:r>
              <a:t> as t decreases</a:t>
            </a:r>
          </a:p>
        </p:txBody>
      </p:sp>
      <p:sp>
        <p:nvSpPr>
          <p:cNvPr id="494" name="Oval 5"/>
          <p:cNvSpPr/>
          <p:nvPr/>
        </p:nvSpPr>
        <p:spPr>
          <a:xfrm flipH="1">
            <a:off x="1045177" y="3616573"/>
            <a:ext cx="582009" cy="588989"/>
          </a:xfrm>
          <a:prstGeom prst="ellipse">
            <a:avLst/>
          </a:prstGeom>
          <a:solidFill>
            <a:srgbClr val="8ABAD4"/>
          </a:solidFill>
          <a:ln w="38100">
            <a:solidFill>
              <a:srgbClr val="2F6583"/>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grpSp>
        <p:nvGrpSpPr>
          <p:cNvPr id="497" name="Group 7"/>
          <p:cNvGrpSpPr/>
          <p:nvPr/>
        </p:nvGrpSpPr>
        <p:grpSpPr>
          <a:xfrm>
            <a:off x="385530" y="412330"/>
            <a:ext cx="15658383" cy="13482389"/>
            <a:chOff x="0" y="0"/>
            <a:chExt cx="15658382" cy="13482388"/>
          </a:xfrm>
        </p:grpSpPr>
        <p:sp>
          <p:nvSpPr>
            <p:cNvPr id="495" name="TextBox 8"/>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1" nodeType="afterEffect">
                                  <p:stCondLst>
                                    <p:cond delay="0"/>
                                  </p:stCondLst>
                                  <p:iterate>
                                    <p:tmAbs val="0"/>
                                  </p:iterate>
                                  <p:childTnLst>
                                    <p:set>
                                      <p:cBhvr>
                                        <p:cTn id="6" fill="hold"/>
                                        <p:tgtEl>
                                          <p:spTgt spid="494"/>
                                        </p:tgtEl>
                                        <p:attrNameLst>
                                          <p:attrName>style.visibility</p:attrName>
                                        </p:attrNameLst>
                                      </p:cBhvr>
                                      <p:to>
                                        <p:strVal val="visible"/>
                                      </p:to>
                                    </p:set>
                                    <p:anim calcmode="lin" valueType="num">
                                      <p:cBhvr>
                                        <p:cTn id="7" dur="500" fill="hold"/>
                                        <p:tgtEl>
                                          <p:spTgt spid="494"/>
                                        </p:tgtEl>
                                        <p:attrNameLst>
                                          <p:attrName>ppt_w</p:attrName>
                                        </p:attrNameLst>
                                      </p:cBhvr>
                                      <p:tavLst>
                                        <p:tav tm="0" fmla="#ppt_w*sin(2.5*pi*$)">
                                          <p:val>
                                            <p:fltVal val="0"/>
                                          </p:val>
                                        </p:tav>
                                        <p:tav tm="100000">
                                          <p:val>
                                            <p:fltVal val="1"/>
                                          </p:val>
                                        </p:tav>
                                      </p:tavLst>
                                    </p:anim>
                                    <p:anim calcmode="lin" valueType="num">
                                      <p:cBhvr>
                                        <p:cTn id="8" dur="500" fill="hold"/>
                                        <p:tgtEl>
                                          <p:spTgt spid="49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 presetClass="mediacall" presetSubtype="0" fill="hold" nodeType="afterEffect">
                                  <p:stCondLst>
                                    <p:cond delay="0"/>
                                  </p:stCondLst>
                                  <p:childTnLst>
                                    <p:cmd type="call" cmd="playFrom(0.0)">
                                      <p:cBhvr>
                                        <p:cTn id="11" dur="1066" fill="hold"/>
                                        <p:tgtEl>
                                          <p:spTgt spid="49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91"/>
                </p:tgtEl>
              </p:cMediaNode>
            </p:video>
            <p:seq concurrent="1" prevAc="none" nextAc="seek">
              <p:cTn id="13" restart="whenNotActive" fill="hold" evtFilter="cancelBubble" nodeType="interactiveSeq">
                <p:stCondLst>
                  <p:cond evt="onClick" delay="0">
                    <p:tgtEl>
                      <p:spTgt spid="491"/>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91"/>
                                        </p:tgtEl>
                                      </p:cBhvr>
                                    </p:cmd>
                                  </p:childTnLst>
                                </p:cTn>
                              </p:par>
                            </p:childTnLst>
                          </p:cTn>
                        </p:par>
                      </p:childTnLst>
                    </p:cTn>
                  </p:par>
                </p:childTnLst>
              </p:cTn>
              <p:nextCondLst>
                <p:cond evt="onClick" delay="0">
                  <p:tgtEl>
                    <p:spTgt spid="491"/>
                  </p:tgtEl>
                </p:cond>
              </p:nextCondLst>
            </p:seq>
          </p:childTnLst>
        </p:cTn>
      </p:par>
    </p:tnLst>
    <p:bldLst>
      <p:bldP spid="494" grpId="1"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 name="_out_0008" descr="_out_0008"/>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7145000" cy="13716000"/>
          </a:xfrm>
          <a:prstGeom prst="rect">
            <a:avLst/>
          </a:prstGeom>
          <a:ln w="12700">
            <a:miter lim="400000"/>
          </a:ln>
        </p:spPr>
      </p:pic>
      <p:sp>
        <p:nvSpPr>
          <p:cNvPr id="500" name="Content Placeholder 6"/>
          <p:cNvSpPr txBox="1">
            <a:spLocks noGrp="1"/>
          </p:cNvSpPr>
          <p:nvPr>
            <p:ph type="body" sz="quarter" idx="4294967295"/>
          </p:nvPr>
        </p:nvSpPr>
        <p:spPr>
          <a:xfrm>
            <a:off x="16941798" y="4948868"/>
            <a:ext cx="6582345" cy="7305575"/>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Aptos"/>
                <a:ea typeface="Aptos"/>
                <a:cs typeface="Aptos"/>
                <a:sym typeface="Aptos"/>
              </a:defRPr>
            </a:lvl1pPr>
          </a:lstStyle>
          <a:p>
            <a:r>
              <a:t>Endpoint is a random sample from data distribution!</a:t>
            </a:r>
          </a:p>
        </p:txBody>
      </p:sp>
      <p:sp>
        <p:nvSpPr>
          <p:cNvPr id="501" name="TextBox 3"/>
          <p:cNvSpPr txBox="1"/>
          <p:nvPr/>
        </p:nvSpPr>
        <p:spPr>
          <a:xfrm>
            <a:off x="17033237" y="904774"/>
            <a:ext cx="6399461" cy="4094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defTabSz="1828800">
              <a:spcBef>
                <a:spcPts val="0"/>
              </a:spcBef>
              <a:defRPr sz="6400" b="1">
                <a:latin typeface="Aptos"/>
                <a:ea typeface="Aptos"/>
                <a:cs typeface="Aptos"/>
                <a:sym typeface="Aptos"/>
              </a:defRPr>
            </a:pPr>
            <a:r>
              <a:t>We can </a:t>
            </a:r>
            <a:r>
              <a:rPr i="1"/>
              <a:t>reverse</a:t>
            </a:r>
            <a:r>
              <a:t> the trajectory by gradual denoising</a:t>
            </a:r>
          </a:p>
        </p:txBody>
      </p:sp>
      <p:grpSp>
        <p:nvGrpSpPr>
          <p:cNvPr id="504" name="Group 7"/>
          <p:cNvGrpSpPr/>
          <p:nvPr/>
        </p:nvGrpSpPr>
        <p:grpSpPr>
          <a:xfrm>
            <a:off x="385530" y="412330"/>
            <a:ext cx="15658383" cy="13482389"/>
            <a:chOff x="0" y="0"/>
            <a:chExt cx="15658382" cy="13482388"/>
          </a:xfrm>
        </p:grpSpPr>
        <p:sp>
          <p:nvSpPr>
            <p:cNvPr id="502" name="TextBox 8"/>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66" fill="hold"/>
                                        <p:tgtEl>
                                          <p:spTgt spid="499"/>
                                        </p:tgtEl>
                                      </p:cBhvr>
                                    </p:cmd>
                                  </p:childTnLst>
                                </p:cTn>
                              </p:par>
                            </p:childTnLst>
                          </p:cTn>
                        </p:par>
                        <p:par>
                          <p:cTn id="7" fill="hold">
                            <p:stCondLst>
                              <p:cond delay="6066"/>
                            </p:stCondLst>
                            <p:childTnLst>
                              <p:par>
                                <p:cTn id="8" presetID="10" presetClass="entr" fill="hold" grpId="2" nodeType="afterEffect">
                                  <p:stCondLst>
                                    <p:cond delay="0"/>
                                  </p:stCondLst>
                                  <p:iterate>
                                    <p:tmAbs val="0"/>
                                  </p:iterate>
                                  <p:childTnLst>
                                    <p:set>
                                      <p:cBhvr>
                                        <p:cTn id="9" fill="hold"/>
                                        <p:tgtEl>
                                          <p:spTgt spid="500">
                                            <p:bg/>
                                          </p:spTgt>
                                        </p:tgtEl>
                                        <p:attrNameLst>
                                          <p:attrName>style.visibility</p:attrName>
                                        </p:attrNameLst>
                                      </p:cBhvr>
                                      <p:to>
                                        <p:strVal val="visible"/>
                                      </p:to>
                                    </p:set>
                                    <p:animEffect transition="in" filter="fade">
                                      <p:cBhvr>
                                        <p:cTn id="10" dur="500"/>
                                        <p:tgtEl>
                                          <p:spTgt spid="500">
                                            <p:bg/>
                                          </p:spTgt>
                                        </p:tgtEl>
                                      </p:cBhvr>
                                    </p:animEffect>
                                  </p:childTnLst>
                                </p:cTn>
                              </p:par>
                              <p:par>
                                <p:cTn id="11" presetID="10" presetClass="entr" presetSubtype="0" fill="hold" grpId="2" nodeType="withEffect">
                                  <p:stCondLst>
                                    <p:cond delay="0"/>
                                  </p:stCondLst>
                                  <p:iterate>
                                    <p:tmAbs val="0"/>
                                  </p:iterate>
                                  <p:childTnLst>
                                    <p:set>
                                      <p:cBhvr>
                                        <p:cTn id="12" fill="hold"/>
                                        <p:tgtEl>
                                          <p:spTgt spid="500">
                                            <p:txEl>
                                              <p:pRg st="0" end="0"/>
                                            </p:txEl>
                                          </p:spTgt>
                                        </p:tgtEl>
                                        <p:attrNameLst>
                                          <p:attrName>style.visibility</p:attrName>
                                        </p:attrNameLst>
                                      </p:cBhvr>
                                      <p:to>
                                        <p:strVal val="visible"/>
                                      </p:to>
                                    </p:set>
                                    <p:animEffect transition="in" filter="fade">
                                      <p:cBhvr>
                                        <p:cTn id="13" dur="500"/>
                                        <p:tgtEl>
                                          <p:spTgt spid="5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99"/>
                </p:tgtEl>
              </p:cMediaNode>
            </p:video>
            <p:seq concurrent="1" prevAc="none" nextAc="seek">
              <p:cTn id="15" restart="whenNotActive" fill="hold" evtFilter="cancelBubble" nodeType="interactiveSeq">
                <p:stCondLst>
                  <p:cond evt="onClick" delay="0">
                    <p:tgtEl>
                      <p:spTgt spid="499"/>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99"/>
                                        </p:tgtEl>
                                      </p:cBhvr>
                                    </p:cmd>
                                  </p:childTnLst>
                                </p:cTn>
                              </p:par>
                            </p:childTnLst>
                          </p:cTn>
                        </p:par>
                      </p:childTnLst>
                    </p:cTn>
                  </p:par>
                </p:childTnLst>
              </p:cTn>
              <p:nextCondLst>
                <p:cond evt="onClick" delay="0">
                  <p:tgtEl>
                    <p:spTgt spid="499"/>
                  </p:tgtEl>
                </p:cond>
              </p:nextCondLst>
            </p:seq>
          </p:childTnLst>
        </p:cTn>
      </p:par>
    </p:tnLst>
    <p:bldLst>
      <p:bldP spid="500" grpId="2" build="p"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 name="_out_0009" descr="_out_0009"/>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7145000" cy="13716000"/>
          </a:xfrm>
          <a:prstGeom prst="rect">
            <a:avLst/>
          </a:prstGeom>
          <a:ln w="12700">
            <a:miter lim="400000"/>
          </a:ln>
        </p:spPr>
      </p:pic>
      <p:sp>
        <p:nvSpPr>
          <p:cNvPr id="509" name="Content Placeholder 6"/>
          <p:cNvSpPr txBox="1">
            <a:spLocks noGrp="1"/>
          </p:cNvSpPr>
          <p:nvPr>
            <p:ph type="body" sz="quarter" idx="4294967295"/>
          </p:nvPr>
        </p:nvSpPr>
        <p:spPr>
          <a:xfrm>
            <a:off x="16941798" y="4948868"/>
            <a:ext cx="6582345" cy="7305575"/>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Aptos"/>
                <a:ea typeface="Aptos"/>
                <a:cs typeface="Aptos"/>
                <a:sym typeface="Aptos"/>
              </a:defRPr>
            </a:lvl1pPr>
          </a:lstStyle>
          <a:p>
            <a:r>
              <a:t>Endpoint is a random sample from data distribution!</a:t>
            </a:r>
          </a:p>
        </p:txBody>
      </p:sp>
      <p:sp>
        <p:nvSpPr>
          <p:cNvPr id="510" name="TextBox 3"/>
          <p:cNvSpPr txBox="1"/>
          <p:nvPr/>
        </p:nvSpPr>
        <p:spPr>
          <a:xfrm>
            <a:off x="17033237" y="904774"/>
            <a:ext cx="6399461" cy="4094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defTabSz="1828800">
              <a:spcBef>
                <a:spcPts val="0"/>
              </a:spcBef>
              <a:defRPr sz="6400" b="1">
                <a:latin typeface="Aptos"/>
                <a:ea typeface="Aptos"/>
                <a:cs typeface="Aptos"/>
                <a:sym typeface="Aptos"/>
              </a:defRPr>
            </a:pPr>
            <a:r>
              <a:t>We can </a:t>
            </a:r>
            <a:r>
              <a:rPr i="1"/>
              <a:t>reverse</a:t>
            </a:r>
            <a:r>
              <a:t> the trajectory by gradual denoising</a:t>
            </a:r>
          </a:p>
        </p:txBody>
      </p:sp>
      <p:grpSp>
        <p:nvGrpSpPr>
          <p:cNvPr id="513" name="Group 7"/>
          <p:cNvGrpSpPr/>
          <p:nvPr/>
        </p:nvGrpSpPr>
        <p:grpSpPr>
          <a:xfrm>
            <a:off x="385530" y="412330"/>
            <a:ext cx="15658383" cy="13482389"/>
            <a:chOff x="0" y="0"/>
            <a:chExt cx="15658382" cy="13482388"/>
          </a:xfrm>
        </p:grpSpPr>
        <p:sp>
          <p:nvSpPr>
            <p:cNvPr id="511" name="TextBox 8"/>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66" fill="hold"/>
                                        <p:tgtEl>
                                          <p:spTgt spid="50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08"/>
                </p:tgtEl>
              </p:cMediaNode>
            </p:video>
            <p:seq concurrent="1" prevAc="none" nextAc="seek">
              <p:cTn id="8" restart="whenNotActive" fill="hold" evtFilter="cancelBubble" nodeType="interactiveSeq">
                <p:stCondLst>
                  <p:cond evt="onClick" delay="0">
                    <p:tgtEl>
                      <p:spTgt spid="50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08"/>
                                        </p:tgtEl>
                                      </p:cBhvr>
                                    </p:cmd>
                                  </p:childTnLst>
                                </p:cTn>
                              </p:par>
                            </p:childTnLst>
                          </p:cTn>
                        </p:par>
                      </p:childTnLst>
                    </p:cTn>
                  </p:par>
                </p:childTnLst>
              </p:cTn>
              <p:nextCondLst>
                <p:cond evt="onClick" delay="0">
                  <p:tgtEl>
                    <p:spTgt spid="508"/>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5" name="Picture 3" descr="Picture 3"/>
          <p:cNvPicPr>
            <a:picLocks noChangeAspect="1"/>
          </p:cNvPicPr>
          <p:nvPr/>
        </p:nvPicPr>
        <p:blipFill>
          <a:blip r:embed="rId2"/>
          <a:stretch>
            <a:fillRect/>
          </a:stretch>
        </p:blipFill>
        <p:spPr>
          <a:xfrm>
            <a:off x="0" y="0"/>
            <a:ext cx="17145000" cy="13716000"/>
          </a:xfrm>
          <a:prstGeom prst="rect">
            <a:avLst/>
          </a:prstGeom>
          <a:ln w="12700">
            <a:miter lim="400000"/>
          </a:ln>
        </p:spPr>
      </p:pic>
      <p:grpSp>
        <p:nvGrpSpPr>
          <p:cNvPr id="751" name="Group 40"/>
          <p:cNvGrpSpPr/>
          <p:nvPr/>
        </p:nvGrpSpPr>
        <p:grpSpPr>
          <a:xfrm flipH="1">
            <a:off x="4855143" y="5225029"/>
            <a:ext cx="3575055" cy="3671321"/>
            <a:chOff x="0" y="0"/>
            <a:chExt cx="3575054" cy="3671319"/>
          </a:xfrm>
        </p:grpSpPr>
        <p:sp>
          <p:nvSpPr>
            <p:cNvPr id="746" name="Straight Arrow Connector 28"/>
            <p:cNvSpPr/>
            <p:nvPr/>
          </p:nvSpPr>
          <p:spPr>
            <a:xfrm flipV="1">
              <a:off x="0" y="1257300"/>
              <a:ext cx="3575054" cy="737619"/>
            </a:xfrm>
            <a:prstGeom prst="line">
              <a:avLst/>
            </a:prstGeom>
            <a:noFill/>
            <a:ln w="76200" cap="flat">
              <a:solidFill>
                <a:srgbClr val="000000">
                  <a:alpha val="40000"/>
                </a:srgbClr>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747" name="Straight Arrow Connector 31"/>
            <p:cNvSpPr/>
            <p:nvPr/>
          </p:nvSpPr>
          <p:spPr>
            <a:xfrm flipV="1">
              <a:off x="195990" y="1818889"/>
              <a:ext cx="3379064" cy="147071"/>
            </a:xfrm>
            <a:prstGeom prst="line">
              <a:avLst/>
            </a:prstGeom>
            <a:noFill/>
            <a:ln w="76200" cap="flat">
              <a:solidFill>
                <a:srgbClr val="000000">
                  <a:alpha val="40000"/>
                </a:srgbClr>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748" name="Straight Arrow Connector 34"/>
            <p:cNvSpPr/>
            <p:nvPr/>
          </p:nvSpPr>
          <p:spPr>
            <a:xfrm>
              <a:off x="50797" y="1994917"/>
              <a:ext cx="3524258" cy="419104"/>
            </a:xfrm>
            <a:prstGeom prst="line">
              <a:avLst/>
            </a:prstGeom>
            <a:noFill/>
            <a:ln w="76200" cap="flat">
              <a:solidFill>
                <a:srgbClr val="000000">
                  <a:alpha val="40000"/>
                </a:srgbClr>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749" name="Straight Arrow Connector 36"/>
            <p:cNvSpPr/>
            <p:nvPr/>
          </p:nvSpPr>
          <p:spPr>
            <a:xfrm>
              <a:off x="50797" y="2008640"/>
              <a:ext cx="3524258" cy="1662680"/>
            </a:xfrm>
            <a:prstGeom prst="line">
              <a:avLst/>
            </a:prstGeom>
            <a:noFill/>
            <a:ln w="76200" cap="flat">
              <a:solidFill>
                <a:srgbClr val="000000">
                  <a:alpha val="40000"/>
                </a:srgbClr>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750" name="Straight Arrow Connector 38"/>
            <p:cNvSpPr/>
            <p:nvPr/>
          </p:nvSpPr>
          <p:spPr>
            <a:xfrm flipV="1">
              <a:off x="120082" y="0"/>
              <a:ext cx="3454973" cy="1918716"/>
            </a:xfrm>
            <a:prstGeom prst="line">
              <a:avLst/>
            </a:prstGeom>
            <a:noFill/>
            <a:ln w="76200" cap="flat">
              <a:solidFill>
                <a:srgbClr val="000000">
                  <a:alpha val="40000"/>
                </a:srgbClr>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grpSp>
      <p:sp>
        <p:nvSpPr>
          <p:cNvPr id="752" name="Freeform: Shape 51"/>
          <p:cNvSpPr/>
          <p:nvPr/>
        </p:nvSpPr>
        <p:spPr>
          <a:xfrm flipH="1">
            <a:off x="4747197" y="5139304"/>
            <a:ext cx="5448301" cy="8763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3821" y="13304"/>
                  <a:pt x="10196" y="7826"/>
                  <a:pt x="0" y="0"/>
                </a:cubicBezTo>
              </a:path>
            </a:pathLst>
          </a:custGeom>
          <a:ln w="152400">
            <a:solidFill>
              <a:srgbClr val="F9DDD4"/>
            </a:solidFill>
            <a:miter/>
            <a:tailEnd type="triangle"/>
          </a:ln>
          <a:effectLst>
            <a:outerShdw blurRad="101600" dist="76200" dir="2700000" rotWithShape="0">
              <a:srgbClr val="000000">
                <a:alpha val="40000"/>
              </a:srgbClr>
            </a:outerShdw>
          </a:effectLst>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753" name="Straight Arrow Connector 12"/>
          <p:cNvSpPr/>
          <p:nvPr/>
        </p:nvSpPr>
        <p:spPr>
          <a:xfrm flipH="1" flipV="1">
            <a:off x="4855143" y="6014093"/>
            <a:ext cx="3447755" cy="1182213"/>
          </a:xfrm>
          <a:prstGeom prst="line">
            <a:avLst/>
          </a:prstGeom>
          <a:ln w="152400">
            <a:solidFill>
              <a:srgbClr val="CDACE6"/>
            </a:solidFill>
            <a:miter/>
            <a:tailEnd type="triangle"/>
          </a:ln>
          <a:effectLst>
            <a:outerShdw blurRad="101600" dist="76200" dir="2700000" rotWithShape="0">
              <a:srgbClr val="000000">
                <a:alpha val="40000"/>
              </a:srgbClr>
            </a:outerShdw>
          </a:effectLst>
        </p:spPr>
        <p:txBody>
          <a:bodyPr tIns="91439" bIns="91439"/>
          <a:lstStyle/>
          <a:p>
            <a:pPr defTabSz="1828800">
              <a:spcBef>
                <a:spcPts val="0"/>
              </a:spcBef>
              <a:defRPr sz="3600">
                <a:latin typeface="Aptos"/>
                <a:ea typeface="Aptos"/>
                <a:cs typeface="Aptos"/>
                <a:sym typeface="Aptos"/>
              </a:defRPr>
            </a:pPr>
            <a:endParaRPr/>
          </a:p>
        </p:txBody>
      </p:sp>
      <p:sp>
        <p:nvSpPr>
          <p:cNvPr id="754" name="Oval 43"/>
          <p:cNvSpPr/>
          <p:nvPr/>
        </p:nvSpPr>
        <p:spPr>
          <a:xfrm flipH="1">
            <a:off x="4606473" y="5865312"/>
            <a:ext cx="294145" cy="294145"/>
          </a:xfrm>
          <a:prstGeom prst="ellipse">
            <a:avLst/>
          </a:prstGeom>
          <a:solidFill>
            <a:srgbClr val="8ABAD4"/>
          </a:solidFill>
          <a:ln w="38100">
            <a:solidFill>
              <a:srgbClr val="FFFFFF"/>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755" name="Oval 13"/>
          <p:cNvSpPr/>
          <p:nvPr/>
        </p:nvSpPr>
        <p:spPr>
          <a:xfrm flipH="1">
            <a:off x="8283123" y="7043919"/>
            <a:ext cx="294145" cy="294145"/>
          </a:xfrm>
          <a:prstGeom prst="ellipse">
            <a:avLst/>
          </a:prstGeom>
          <a:solidFill>
            <a:srgbClr val="8ABAD4"/>
          </a:solidFill>
          <a:ln w="38100">
            <a:solidFill>
              <a:srgbClr val="FFFFFF"/>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756" name="Oval 53"/>
          <p:cNvSpPr/>
          <p:nvPr/>
        </p:nvSpPr>
        <p:spPr>
          <a:xfrm flipH="1">
            <a:off x="10106953" y="4995453"/>
            <a:ext cx="294145" cy="294146"/>
          </a:xfrm>
          <a:prstGeom prst="ellipse">
            <a:avLst/>
          </a:prstGeom>
          <a:solidFill>
            <a:srgbClr val="8ABAD4"/>
          </a:solidFill>
          <a:ln w="38100">
            <a:solidFill>
              <a:srgbClr val="FFFFFF"/>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757" name="Straight Arrow Connector 61"/>
          <p:cNvSpPr/>
          <p:nvPr/>
        </p:nvSpPr>
        <p:spPr>
          <a:xfrm flipH="1" flipV="1">
            <a:off x="6520490" y="4633948"/>
            <a:ext cx="3722625" cy="536509"/>
          </a:xfrm>
          <a:prstGeom prst="line">
            <a:avLst/>
          </a:prstGeom>
          <a:ln w="152400">
            <a:solidFill>
              <a:srgbClr val="CDACE6"/>
            </a:solidFill>
            <a:miter/>
            <a:tailEnd type="triangle"/>
          </a:ln>
          <a:effectLst>
            <a:outerShdw blurRad="101600" dist="76200" dir="2700000" rotWithShape="0">
              <a:srgbClr val="000000">
                <a:alpha val="40000"/>
              </a:srgbClr>
            </a:outerShdw>
          </a:effectLst>
        </p:spPr>
        <p:txBody>
          <a:bodyPr tIns="91439" bIns="91439"/>
          <a:lstStyle/>
          <a:p>
            <a:pPr defTabSz="1828800">
              <a:spcBef>
                <a:spcPts val="0"/>
              </a:spcBef>
              <a:defRPr sz="3600">
                <a:latin typeface="Aptos"/>
                <a:ea typeface="Aptos"/>
                <a:cs typeface="Aptos"/>
                <a:sym typeface="Aptos"/>
              </a:defRPr>
            </a:pPr>
            <a:endParaRPr/>
          </a:p>
        </p:txBody>
      </p:sp>
      <p:sp>
        <p:nvSpPr>
          <p:cNvPr id="758" name="Freeform: Shape 63"/>
          <p:cNvSpPr/>
          <p:nvPr/>
        </p:nvSpPr>
        <p:spPr>
          <a:xfrm flipV="1">
            <a:off x="6637997" y="4514808"/>
            <a:ext cx="4596291" cy="113497"/>
          </a:xfrm>
          <a:prstGeom prst="line">
            <a:avLst/>
          </a:prstGeom>
          <a:ln w="152400">
            <a:solidFill>
              <a:srgbClr val="F9DDD4"/>
            </a:solidFill>
            <a:miter/>
            <a:tailEnd type="triangle"/>
          </a:ln>
          <a:effectLst>
            <a:outerShdw blurRad="101600" dist="76200" dir="2700000" rotWithShape="0">
              <a:srgbClr val="000000">
                <a:alpha val="40000"/>
              </a:srgbClr>
            </a:outerShdw>
          </a:effectLst>
        </p:spPr>
        <p:txBody>
          <a:bodyPr tIns="91439" bIns="91439"/>
          <a:lstStyle/>
          <a:p>
            <a:pPr defTabSz="1828800">
              <a:spcBef>
                <a:spcPts val="0"/>
              </a:spcBef>
              <a:defRPr sz="3600">
                <a:latin typeface="Aptos"/>
                <a:ea typeface="Aptos"/>
                <a:cs typeface="Aptos"/>
                <a:sym typeface="Aptos"/>
              </a:defRPr>
            </a:pPr>
            <a:endParaRPr/>
          </a:p>
        </p:txBody>
      </p:sp>
      <p:sp>
        <p:nvSpPr>
          <p:cNvPr id="759" name="Straight Arrow Connector 64"/>
          <p:cNvSpPr/>
          <p:nvPr/>
        </p:nvSpPr>
        <p:spPr>
          <a:xfrm flipH="1">
            <a:off x="8107122" y="4502006"/>
            <a:ext cx="3067369" cy="1542174"/>
          </a:xfrm>
          <a:prstGeom prst="line">
            <a:avLst/>
          </a:prstGeom>
          <a:ln w="152400">
            <a:solidFill>
              <a:srgbClr val="CDACE6"/>
            </a:solidFill>
            <a:miter/>
            <a:tailEnd type="triangle"/>
          </a:ln>
          <a:effectLst>
            <a:outerShdw blurRad="101600" dist="76200" dir="2700000" rotWithShape="0">
              <a:srgbClr val="000000">
                <a:alpha val="40000"/>
              </a:srgbClr>
            </a:outerShdw>
          </a:effectLst>
        </p:spPr>
        <p:txBody>
          <a:bodyPr tIns="91439" bIns="91439"/>
          <a:lstStyle/>
          <a:p>
            <a:pPr defTabSz="1828800">
              <a:spcBef>
                <a:spcPts val="0"/>
              </a:spcBef>
              <a:defRPr sz="3600">
                <a:latin typeface="Aptos"/>
                <a:ea typeface="Aptos"/>
                <a:cs typeface="Aptos"/>
                <a:sym typeface="Aptos"/>
              </a:defRPr>
            </a:pPr>
            <a:endParaRPr/>
          </a:p>
        </p:txBody>
      </p:sp>
      <p:sp>
        <p:nvSpPr>
          <p:cNvPr id="760" name="Freeform: Shape 69"/>
          <p:cNvSpPr/>
          <p:nvPr/>
        </p:nvSpPr>
        <p:spPr>
          <a:xfrm flipH="1">
            <a:off x="8165827" y="5139304"/>
            <a:ext cx="3844232" cy="90371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3821" y="13304"/>
                  <a:pt x="10196" y="7826"/>
                  <a:pt x="0" y="0"/>
                </a:cubicBezTo>
              </a:path>
            </a:pathLst>
          </a:custGeom>
          <a:ln w="152400">
            <a:solidFill>
              <a:srgbClr val="F9DDD4"/>
            </a:solidFill>
            <a:miter/>
            <a:tailEnd type="triangle"/>
          </a:ln>
          <a:effectLst>
            <a:outerShdw blurRad="101600" dist="76200" dir="2700000" rotWithShape="0">
              <a:srgbClr val="000000">
                <a:alpha val="40000"/>
              </a:srgbClr>
            </a:outerShdw>
          </a:effectLst>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761" name="Straight Arrow Connector 71"/>
          <p:cNvSpPr/>
          <p:nvPr/>
        </p:nvSpPr>
        <p:spPr>
          <a:xfrm flipH="1">
            <a:off x="9979345" y="5169372"/>
            <a:ext cx="1977494" cy="1351588"/>
          </a:xfrm>
          <a:prstGeom prst="line">
            <a:avLst/>
          </a:prstGeom>
          <a:ln w="152400">
            <a:solidFill>
              <a:srgbClr val="CDACE6"/>
            </a:solidFill>
            <a:miter/>
            <a:tailEnd type="triangle"/>
          </a:ln>
          <a:effectLst>
            <a:outerShdw blurRad="101600" dist="76200" dir="2700000" rotWithShape="0">
              <a:srgbClr val="000000">
                <a:alpha val="40000"/>
              </a:srgbClr>
            </a:outerShdw>
          </a:effectLst>
        </p:spPr>
        <p:txBody>
          <a:bodyPr tIns="91439" bIns="91439"/>
          <a:lstStyle/>
          <a:p>
            <a:pPr defTabSz="1828800">
              <a:spcBef>
                <a:spcPts val="0"/>
              </a:spcBef>
              <a:defRPr sz="3600">
                <a:latin typeface="Aptos"/>
                <a:ea typeface="Aptos"/>
                <a:cs typeface="Aptos"/>
                <a:sym typeface="Aptos"/>
              </a:defRPr>
            </a:pPr>
            <a:endParaRPr/>
          </a:p>
        </p:txBody>
      </p:sp>
      <p:sp>
        <p:nvSpPr>
          <p:cNvPr id="762" name="Freeform: Shape 73"/>
          <p:cNvSpPr/>
          <p:nvPr/>
        </p:nvSpPr>
        <p:spPr>
          <a:xfrm flipH="1">
            <a:off x="10125643" y="5699600"/>
            <a:ext cx="2670747" cy="85558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3821" y="13304"/>
                  <a:pt x="10196" y="7826"/>
                  <a:pt x="0" y="0"/>
                </a:cubicBezTo>
              </a:path>
            </a:pathLst>
          </a:custGeom>
          <a:ln w="152400">
            <a:solidFill>
              <a:srgbClr val="F9DDD4"/>
            </a:solidFill>
            <a:miter/>
            <a:tailEnd type="triangle"/>
          </a:ln>
          <a:effectLst>
            <a:outerShdw blurRad="101600" dist="76200" dir="2700000" rotWithShape="0">
              <a:srgbClr val="000000">
                <a:alpha val="40000"/>
              </a:srgbClr>
            </a:outerShdw>
          </a:effectLst>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763" name="Straight Arrow Connector 75"/>
          <p:cNvSpPr/>
          <p:nvPr/>
        </p:nvSpPr>
        <p:spPr>
          <a:xfrm flipH="1" flipV="1">
            <a:off x="11132689" y="4003806"/>
            <a:ext cx="1663701" cy="1695795"/>
          </a:xfrm>
          <a:prstGeom prst="line">
            <a:avLst/>
          </a:prstGeom>
          <a:ln w="152400">
            <a:solidFill>
              <a:srgbClr val="CDACE6"/>
            </a:solidFill>
            <a:miter/>
            <a:tailEnd type="triangle"/>
          </a:ln>
          <a:effectLst>
            <a:outerShdw blurRad="101600" dist="76200" dir="2700000" rotWithShape="0">
              <a:srgbClr val="000000">
                <a:alpha val="40000"/>
              </a:srgbClr>
            </a:outerShdw>
          </a:effectLst>
        </p:spPr>
        <p:txBody>
          <a:bodyPr tIns="91439" bIns="91439"/>
          <a:lstStyle/>
          <a:p>
            <a:pPr defTabSz="1828800">
              <a:spcBef>
                <a:spcPts val="0"/>
              </a:spcBef>
              <a:defRPr sz="3600">
                <a:latin typeface="Aptos"/>
                <a:ea typeface="Aptos"/>
                <a:cs typeface="Aptos"/>
                <a:sym typeface="Aptos"/>
              </a:defRPr>
            </a:pPr>
            <a:endParaRPr/>
          </a:p>
        </p:txBody>
      </p:sp>
      <p:sp>
        <p:nvSpPr>
          <p:cNvPr id="764" name="Freeform: Shape 77"/>
          <p:cNvSpPr/>
          <p:nvPr/>
        </p:nvSpPr>
        <p:spPr>
          <a:xfrm rot="10800000">
            <a:off x="11183295" y="4027108"/>
            <a:ext cx="2469447" cy="12055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3821" y="13304"/>
                  <a:pt x="10196" y="7826"/>
                  <a:pt x="0" y="0"/>
                </a:cubicBezTo>
              </a:path>
            </a:pathLst>
          </a:custGeom>
          <a:ln w="152400">
            <a:solidFill>
              <a:srgbClr val="F9DDD4"/>
            </a:solidFill>
            <a:miter/>
            <a:tailEnd type="triangle"/>
          </a:ln>
          <a:effectLst>
            <a:outerShdw blurRad="101600" dist="76200" dir="2700000" rotWithShape="0">
              <a:srgbClr val="000000">
                <a:alpha val="40000"/>
              </a:srgbClr>
            </a:outerShdw>
          </a:effectLst>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grpSp>
        <p:nvGrpSpPr>
          <p:cNvPr id="767" name="Group 82"/>
          <p:cNvGrpSpPr/>
          <p:nvPr/>
        </p:nvGrpSpPr>
        <p:grpSpPr>
          <a:xfrm>
            <a:off x="385530" y="412330"/>
            <a:ext cx="15658383" cy="13482389"/>
            <a:chOff x="0" y="0"/>
            <a:chExt cx="15658382" cy="13482388"/>
          </a:xfrm>
        </p:grpSpPr>
        <p:sp>
          <p:nvSpPr>
            <p:cNvPr id="765" name="TextBox 83"/>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768" name="Freeform: Shape 1"/>
          <p:cNvSpPr/>
          <p:nvPr/>
        </p:nvSpPr>
        <p:spPr>
          <a:xfrm flipH="1">
            <a:off x="3011660" y="7262320"/>
            <a:ext cx="5271467" cy="128478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3144" y="14372"/>
                  <a:pt x="9467" y="10602"/>
                  <a:pt x="0" y="0"/>
                </a:cubicBezTo>
              </a:path>
            </a:pathLst>
          </a:custGeom>
          <a:ln w="152400">
            <a:solidFill>
              <a:srgbClr val="F9DDD4"/>
            </a:solidFill>
            <a:miter/>
            <a:tailEnd type="triangle"/>
          </a:ln>
          <a:effectLst>
            <a:outerShdw blurRad="101600" dist="76200" dir="2700000" rotWithShape="0">
              <a:srgbClr val="000000">
                <a:alpha val="40000"/>
              </a:srgbClr>
            </a:outerShdw>
          </a:effectLst>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769" name="Oval 2"/>
          <p:cNvSpPr/>
          <p:nvPr/>
        </p:nvSpPr>
        <p:spPr>
          <a:xfrm flipH="1">
            <a:off x="2717515" y="8395813"/>
            <a:ext cx="294145" cy="294145"/>
          </a:xfrm>
          <a:prstGeom prst="ellipse">
            <a:avLst/>
          </a:prstGeom>
          <a:solidFill>
            <a:srgbClr val="8ABAD4"/>
          </a:solidFill>
          <a:ln w="38100">
            <a:solidFill>
              <a:srgbClr val="FFFFFF"/>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770" name="Freeform: Shape 8"/>
          <p:cNvSpPr/>
          <p:nvPr/>
        </p:nvSpPr>
        <p:spPr>
          <a:xfrm flipH="1">
            <a:off x="1339850" y="4013200"/>
            <a:ext cx="14820900" cy="4546600"/>
          </a:xfrm>
          <a:custGeom>
            <a:avLst/>
            <a:gdLst/>
            <a:ahLst/>
            <a:cxnLst>
              <a:cxn ang="0">
                <a:pos x="wd2" y="hd2"/>
              </a:cxn>
              <a:cxn ang="5400000">
                <a:pos x="wd2" y="hd2"/>
              </a:cxn>
              <a:cxn ang="10800000">
                <a:pos x="wd2" y="hd2"/>
              </a:cxn>
              <a:cxn ang="16200000">
                <a:pos x="wd2" y="hd2"/>
              </a:cxn>
            </a:cxnLst>
            <a:rect l="0" t="0" r="r" b="b"/>
            <a:pathLst>
              <a:path w="21600" h="21600" extrusionOk="0">
                <a:moveTo>
                  <a:pt x="21600" y="20031"/>
                </a:moveTo>
                <a:lnTo>
                  <a:pt x="19416" y="21600"/>
                </a:lnTo>
                <a:lnTo>
                  <a:pt x="16603" y="9593"/>
                </a:lnTo>
                <a:lnTo>
                  <a:pt x="14067" y="2896"/>
                </a:lnTo>
                <a:lnTo>
                  <a:pt x="11661" y="9774"/>
                </a:lnTo>
                <a:lnTo>
                  <a:pt x="8903" y="11886"/>
                </a:lnTo>
                <a:lnTo>
                  <a:pt x="7256" y="0"/>
                </a:lnTo>
                <a:lnTo>
                  <a:pt x="4812" y="3680"/>
                </a:lnTo>
                <a:lnTo>
                  <a:pt x="3239" y="1508"/>
                </a:lnTo>
                <a:lnTo>
                  <a:pt x="1888" y="2715"/>
                </a:lnTo>
                <a:lnTo>
                  <a:pt x="1388" y="3861"/>
                </a:lnTo>
                <a:lnTo>
                  <a:pt x="463" y="3439"/>
                </a:lnTo>
                <a:lnTo>
                  <a:pt x="0" y="2534"/>
                </a:lnTo>
              </a:path>
            </a:pathLst>
          </a:custGeom>
          <a:ln w="38100">
            <a:solidFill>
              <a:srgbClr val="1B3A4C"/>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sp>
        <p:nvSpPr>
          <p:cNvPr id="771" name="TextBox 9"/>
          <p:cNvSpPr txBox="1"/>
          <p:nvPr/>
        </p:nvSpPr>
        <p:spPr>
          <a:xfrm>
            <a:off x="17033237" y="904774"/>
            <a:ext cx="6399461" cy="11695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rPr lang="en-US" dirty="0"/>
              <a:t>Why wiggles?</a:t>
            </a:r>
            <a:endParaRPr dirty="0"/>
          </a:p>
        </p:txBody>
      </p:sp>
      <p:sp>
        <p:nvSpPr>
          <p:cNvPr id="772" name="Content Placeholder 6"/>
          <p:cNvSpPr txBox="1"/>
          <p:nvPr/>
        </p:nvSpPr>
        <p:spPr>
          <a:xfrm>
            <a:off x="17033237" y="3619500"/>
            <a:ext cx="6399465" cy="8634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ormAutofit/>
          </a:bodyPr>
          <a:lstStyle/>
          <a:p>
            <a:pPr defTabSz="1828800">
              <a:lnSpc>
                <a:spcPct val="90000"/>
              </a:lnSpc>
              <a:spcBef>
                <a:spcPts val="2000"/>
              </a:spcBef>
              <a:buSzPct val="100000"/>
              <a:defRPr sz="5600">
                <a:latin typeface="Aptos"/>
                <a:ea typeface="Aptos"/>
                <a:cs typeface="Aptos"/>
                <a:sym typeface="Aptos"/>
              </a:defRPr>
            </a:pPr>
            <a:endParaRPr dirty="0"/>
          </a:p>
          <a:p>
            <a:pPr marL="914400" lvl="1" indent="-457200" defTabSz="1828800">
              <a:lnSpc>
                <a:spcPct val="90000"/>
              </a:lnSpc>
              <a:spcBef>
                <a:spcPts val="1000"/>
              </a:spcBef>
              <a:buSzPct val="100000"/>
              <a:buFont typeface="Arial"/>
              <a:buChar char="•"/>
              <a:defRPr>
                <a:latin typeface="Aptos"/>
                <a:ea typeface="Aptos"/>
                <a:cs typeface="Aptos"/>
                <a:sym typeface="Aptos"/>
              </a:defRPr>
            </a:pPr>
            <a:r>
              <a:rPr dirty="0"/>
              <a:t>Take </a:t>
            </a:r>
            <a:r>
              <a:rPr lang="en-US" dirty="0"/>
              <a:t>one</a:t>
            </a:r>
            <a:r>
              <a:rPr dirty="0"/>
              <a:t> step to reduce noise</a:t>
            </a:r>
          </a:p>
          <a:p>
            <a:pPr marL="914400" lvl="1" indent="-457200" defTabSz="1828800">
              <a:lnSpc>
                <a:spcPct val="90000"/>
              </a:lnSpc>
              <a:spcBef>
                <a:spcPts val="1000"/>
              </a:spcBef>
              <a:buSzPct val="100000"/>
              <a:buFont typeface="Arial"/>
              <a:buChar char="•"/>
              <a:defRPr>
                <a:latin typeface="Aptos"/>
                <a:ea typeface="Aptos"/>
                <a:cs typeface="Aptos"/>
                <a:sym typeface="Aptos"/>
              </a:defRPr>
            </a:pPr>
            <a:r>
              <a:rPr dirty="0"/>
              <a:t>Add a bit of fresh noise back</a:t>
            </a:r>
          </a:p>
          <a:p>
            <a:pPr marL="457200" lvl="1" indent="0" defTabSz="1828800">
              <a:lnSpc>
                <a:spcPct val="90000"/>
              </a:lnSpc>
              <a:spcBef>
                <a:spcPts val="1000"/>
              </a:spcBef>
              <a:buSzPct val="100000"/>
              <a:defRPr>
                <a:latin typeface="Aptos"/>
                <a:ea typeface="Aptos"/>
                <a:cs typeface="Aptos"/>
                <a:sym typeface="Aptos"/>
              </a:defRPr>
            </a:pPr>
            <a:endParaRPr dirty="0"/>
          </a:p>
        </p:txBody>
      </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768"/>
                                        </p:tgtEl>
                                        <p:attrNameLst>
                                          <p:attrName>style.visibility</p:attrName>
                                        </p:attrNameLst>
                                      </p:cBhvr>
                                      <p:to>
                                        <p:strVal val="visible"/>
                                      </p:to>
                                    </p:set>
                                    <p:animEffect transition="in" filter="fade">
                                      <p:cBhvr>
                                        <p:cTn id="7" dur="500"/>
                                        <p:tgtEl>
                                          <p:spTgt spid="768"/>
                                        </p:tgtEl>
                                      </p:cBhvr>
                                    </p:animEffect>
                                  </p:childTnLst>
                                </p:cTn>
                              </p:par>
                            </p:childTnLst>
                          </p:cTn>
                        </p:par>
                        <p:par>
                          <p:cTn id="8" fill="hold">
                            <p:stCondLst>
                              <p:cond delay="500"/>
                            </p:stCondLst>
                            <p:childTnLst>
                              <p:par>
                                <p:cTn id="9" presetID="10" presetClass="entr" fill="hold" grpId="2" nodeType="afterEffect">
                                  <p:stCondLst>
                                    <p:cond delay="0"/>
                                  </p:stCondLst>
                                  <p:iterate>
                                    <p:tmAbs val="0"/>
                                  </p:iterate>
                                  <p:childTnLst>
                                    <p:set>
                                      <p:cBhvr>
                                        <p:cTn id="10" fill="hold"/>
                                        <p:tgtEl>
                                          <p:spTgt spid="755"/>
                                        </p:tgtEl>
                                        <p:attrNameLst>
                                          <p:attrName>style.visibility</p:attrName>
                                        </p:attrNameLst>
                                      </p:cBhvr>
                                      <p:to>
                                        <p:strVal val="visible"/>
                                      </p:to>
                                    </p:set>
                                    <p:animEffect transition="in" filter="fade">
                                      <p:cBhvr>
                                        <p:cTn id="11" dur="500"/>
                                        <p:tgtEl>
                                          <p:spTgt spid="75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3" nodeType="clickEffect">
                                  <p:stCondLst>
                                    <p:cond delay="0"/>
                                  </p:stCondLst>
                                  <p:iterate>
                                    <p:tmAbs val="0"/>
                                  </p:iterate>
                                  <p:childTnLst>
                                    <p:set>
                                      <p:cBhvr>
                                        <p:cTn id="15" fill="hold"/>
                                        <p:tgtEl>
                                          <p:spTgt spid="751"/>
                                        </p:tgtEl>
                                        <p:attrNameLst>
                                          <p:attrName>style.visibility</p:attrName>
                                        </p:attrNameLst>
                                      </p:cBhvr>
                                      <p:to>
                                        <p:strVal val="visible"/>
                                      </p:to>
                                    </p:set>
                                    <p:animEffect transition="in" filter="wipe(left)">
                                      <p:cBhvr>
                                        <p:cTn id="16" dur="500"/>
                                        <p:tgtEl>
                                          <p:spTgt spid="75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fill="hold" grpId="4" nodeType="clickEffect">
                                  <p:stCondLst>
                                    <p:cond delay="0"/>
                                  </p:stCondLst>
                                  <p:iterate>
                                    <p:tmAbs val="0"/>
                                  </p:iterate>
                                  <p:childTnLst>
                                    <p:set>
                                      <p:cBhvr>
                                        <p:cTn id="20" fill="hold"/>
                                        <p:tgtEl>
                                          <p:spTgt spid="753"/>
                                        </p:tgtEl>
                                        <p:attrNameLst>
                                          <p:attrName>style.visibility</p:attrName>
                                        </p:attrNameLst>
                                      </p:cBhvr>
                                      <p:to>
                                        <p:strVal val="visible"/>
                                      </p:to>
                                    </p:set>
                                    <p:animEffect transition="in" filter="fade">
                                      <p:cBhvr>
                                        <p:cTn id="21" dur="500"/>
                                        <p:tgtEl>
                                          <p:spTgt spid="753"/>
                                        </p:tgtEl>
                                      </p:cBhvr>
                                    </p:animEffect>
                                  </p:childTnLst>
                                </p:cTn>
                              </p:par>
                            </p:childTnLst>
                          </p:cTn>
                        </p:par>
                        <p:par>
                          <p:cTn id="22" fill="hold">
                            <p:stCondLst>
                              <p:cond delay="500"/>
                            </p:stCondLst>
                            <p:childTnLst>
                              <p:par>
                                <p:cTn id="23" presetID="10" presetClass="exit" fill="hold" grpId="5" nodeType="afterEffect">
                                  <p:stCondLst>
                                    <p:cond delay="0"/>
                                  </p:stCondLst>
                                  <p:iterate>
                                    <p:tmAbs val="0"/>
                                  </p:iterate>
                                  <p:childTnLst>
                                    <p:animEffect transition="out" filter="fade">
                                      <p:cBhvr>
                                        <p:cTn id="24" dur="500" fill="hold"/>
                                        <p:tgtEl>
                                          <p:spTgt spid="751"/>
                                        </p:tgtEl>
                                      </p:cBhvr>
                                    </p:animEffect>
                                    <p:set>
                                      <p:cBhvr>
                                        <p:cTn id="25" fill="hold">
                                          <p:stCondLst>
                                            <p:cond delay="499"/>
                                          </p:stCondLst>
                                        </p:cTn>
                                        <p:tgtEl>
                                          <p:spTgt spid="751"/>
                                        </p:tgtEl>
                                        <p:attrNameLst>
                                          <p:attrName>style.visibility</p:attrName>
                                        </p:attrNameLst>
                                      </p:cBhvr>
                                      <p:to>
                                        <p:strVal val="hidden"/>
                                      </p:to>
                                    </p:set>
                                  </p:childTnLst>
                                </p:cTn>
                              </p:par>
                            </p:childTnLst>
                          </p:cTn>
                        </p:par>
                        <p:par>
                          <p:cTn id="26" fill="hold">
                            <p:stCondLst>
                              <p:cond delay="1000"/>
                            </p:stCondLst>
                            <p:childTnLst>
                              <p:par>
                                <p:cTn id="27" presetID="10" presetClass="entr" fill="hold" grpId="6" nodeType="afterEffect">
                                  <p:stCondLst>
                                    <p:cond delay="0"/>
                                  </p:stCondLst>
                                  <p:iterate>
                                    <p:tmAbs val="0"/>
                                  </p:iterate>
                                  <p:childTnLst>
                                    <p:set>
                                      <p:cBhvr>
                                        <p:cTn id="28" fill="hold"/>
                                        <p:tgtEl>
                                          <p:spTgt spid="754"/>
                                        </p:tgtEl>
                                        <p:attrNameLst>
                                          <p:attrName>style.visibility</p:attrName>
                                        </p:attrNameLst>
                                      </p:cBhvr>
                                      <p:to>
                                        <p:strVal val="visible"/>
                                      </p:to>
                                    </p:set>
                                    <p:animEffect transition="in" filter="fade">
                                      <p:cBhvr>
                                        <p:cTn id="29" dur="500"/>
                                        <p:tgtEl>
                                          <p:spTgt spid="75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fill="hold" grpId="7" nodeType="clickEffect">
                                  <p:stCondLst>
                                    <p:cond delay="0"/>
                                  </p:stCondLst>
                                  <p:iterate>
                                    <p:tmAbs val="0"/>
                                  </p:iterate>
                                  <p:childTnLst>
                                    <p:set>
                                      <p:cBhvr>
                                        <p:cTn id="33" fill="hold"/>
                                        <p:tgtEl>
                                          <p:spTgt spid="752"/>
                                        </p:tgtEl>
                                        <p:attrNameLst>
                                          <p:attrName>style.visibility</p:attrName>
                                        </p:attrNameLst>
                                      </p:cBhvr>
                                      <p:to>
                                        <p:strVal val="visible"/>
                                      </p:to>
                                    </p:set>
                                    <p:animEffect transition="in" filter="fade">
                                      <p:cBhvr>
                                        <p:cTn id="34" dur="500"/>
                                        <p:tgtEl>
                                          <p:spTgt spid="752"/>
                                        </p:tgtEl>
                                      </p:cBhvr>
                                    </p:animEffect>
                                  </p:childTnLst>
                                </p:cTn>
                              </p:par>
                            </p:childTnLst>
                          </p:cTn>
                        </p:par>
                        <p:par>
                          <p:cTn id="35" fill="hold">
                            <p:stCondLst>
                              <p:cond delay="500"/>
                            </p:stCondLst>
                            <p:childTnLst>
                              <p:par>
                                <p:cTn id="36" presetID="10" presetClass="entr" fill="hold" grpId="8" nodeType="afterEffect">
                                  <p:stCondLst>
                                    <p:cond delay="0"/>
                                  </p:stCondLst>
                                  <p:iterate>
                                    <p:tmAbs val="0"/>
                                  </p:iterate>
                                  <p:childTnLst>
                                    <p:set>
                                      <p:cBhvr>
                                        <p:cTn id="37" fill="hold"/>
                                        <p:tgtEl>
                                          <p:spTgt spid="756"/>
                                        </p:tgtEl>
                                        <p:attrNameLst>
                                          <p:attrName>style.visibility</p:attrName>
                                        </p:attrNameLst>
                                      </p:cBhvr>
                                      <p:to>
                                        <p:strVal val="visible"/>
                                      </p:to>
                                    </p:set>
                                    <p:animEffect transition="in" filter="fade">
                                      <p:cBhvr>
                                        <p:cTn id="38" dur="500"/>
                                        <p:tgtEl>
                                          <p:spTgt spid="75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fill="hold" grpId="9" nodeType="clickEffect">
                                  <p:stCondLst>
                                    <p:cond delay="0"/>
                                  </p:stCondLst>
                                  <p:iterate>
                                    <p:tmAbs val="0"/>
                                  </p:iterate>
                                  <p:childTnLst>
                                    <p:set>
                                      <p:cBhvr>
                                        <p:cTn id="42" fill="hold"/>
                                        <p:tgtEl>
                                          <p:spTgt spid="757"/>
                                        </p:tgtEl>
                                        <p:attrNameLst>
                                          <p:attrName>style.visibility</p:attrName>
                                        </p:attrNameLst>
                                      </p:cBhvr>
                                      <p:to>
                                        <p:strVal val="visible"/>
                                      </p:to>
                                    </p:set>
                                    <p:animEffect transition="in" filter="fade">
                                      <p:cBhvr>
                                        <p:cTn id="43" dur="500"/>
                                        <p:tgtEl>
                                          <p:spTgt spid="757"/>
                                        </p:tgtEl>
                                      </p:cBhvr>
                                    </p:animEffect>
                                  </p:childTnLst>
                                </p:cTn>
                              </p:par>
                            </p:childTnLst>
                          </p:cTn>
                        </p:par>
                        <p:par>
                          <p:cTn id="44" fill="hold">
                            <p:stCondLst>
                              <p:cond delay="500"/>
                            </p:stCondLst>
                            <p:childTnLst>
                              <p:par>
                                <p:cTn id="45" presetID="10" presetClass="entr" fill="hold" grpId="10" nodeType="afterEffect">
                                  <p:stCondLst>
                                    <p:cond delay="0"/>
                                  </p:stCondLst>
                                  <p:iterate>
                                    <p:tmAbs val="0"/>
                                  </p:iterate>
                                  <p:childTnLst>
                                    <p:set>
                                      <p:cBhvr>
                                        <p:cTn id="46" fill="hold"/>
                                        <p:tgtEl>
                                          <p:spTgt spid="758"/>
                                        </p:tgtEl>
                                        <p:attrNameLst>
                                          <p:attrName>style.visibility</p:attrName>
                                        </p:attrNameLst>
                                      </p:cBhvr>
                                      <p:to>
                                        <p:strVal val="visible"/>
                                      </p:to>
                                    </p:set>
                                    <p:animEffect transition="in" filter="fade">
                                      <p:cBhvr>
                                        <p:cTn id="47" dur="500"/>
                                        <p:tgtEl>
                                          <p:spTgt spid="7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fill="hold" grpId="11" nodeType="clickEffect">
                                  <p:stCondLst>
                                    <p:cond delay="0"/>
                                  </p:stCondLst>
                                  <p:iterate>
                                    <p:tmAbs val="0"/>
                                  </p:iterate>
                                  <p:childTnLst>
                                    <p:set>
                                      <p:cBhvr>
                                        <p:cTn id="51" fill="hold"/>
                                        <p:tgtEl>
                                          <p:spTgt spid="759"/>
                                        </p:tgtEl>
                                        <p:attrNameLst>
                                          <p:attrName>style.visibility</p:attrName>
                                        </p:attrNameLst>
                                      </p:cBhvr>
                                      <p:to>
                                        <p:strVal val="visible"/>
                                      </p:to>
                                    </p:set>
                                    <p:animEffect transition="in" filter="fade">
                                      <p:cBhvr>
                                        <p:cTn id="52" dur="500"/>
                                        <p:tgtEl>
                                          <p:spTgt spid="759"/>
                                        </p:tgtEl>
                                      </p:cBhvr>
                                    </p:animEffect>
                                  </p:childTnLst>
                                </p:cTn>
                              </p:par>
                            </p:childTnLst>
                          </p:cTn>
                        </p:par>
                        <p:par>
                          <p:cTn id="53" fill="hold">
                            <p:stCondLst>
                              <p:cond delay="500"/>
                            </p:stCondLst>
                            <p:childTnLst>
                              <p:par>
                                <p:cTn id="54" presetID="10" presetClass="entr" fill="hold" grpId="12" nodeType="afterEffect">
                                  <p:stCondLst>
                                    <p:cond delay="0"/>
                                  </p:stCondLst>
                                  <p:iterate>
                                    <p:tmAbs val="0"/>
                                  </p:iterate>
                                  <p:childTnLst>
                                    <p:set>
                                      <p:cBhvr>
                                        <p:cTn id="55" fill="hold"/>
                                        <p:tgtEl>
                                          <p:spTgt spid="760"/>
                                        </p:tgtEl>
                                        <p:attrNameLst>
                                          <p:attrName>style.visibility</p:attrName>
                                        </p:attrNameLst>
                                      </p:cBhvr>
                                      <p:to>
                                        <p:strVal val="visible"/>
                                      </p:to>
                                    </p:set>
                                    <p:animEffect transition="in" filter="fade">
                                      <p:cBhvr>
                                        <p:cTn id="56" dur="500"/>
                                        <p:tgtEl>
                                          <p:spTgt spid="76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fill="hold" grpId="13" nodeType="clickEffect">
                                  <p:stCondLst>
                                    <p:cond delay="0"/>
                                  </p:stCondLst>
                                  <p:iterate>
                                    <p:tmAbs val="0"/>
                                  </p:iterate>
                                  <p:childTnLst>
                                    <p:set>
                                      <p:cBhvr>
                                        <p:cTn id="60" fill="hold"/>
                                        <p:tgtEl>
                                          <p:spTgt spid="761"/>
                                        </p:tgtEl>
                                        <p:attrNameLst>
                                          <p:attrName>style.visibility</p:attrName>
                                        </p:attrNameLst>
                                      </p:cBhvr>
                                      <p:to>
                                        <p:strVal val="visible"/>
                                      </p:to>
                                    </p:set>
                                    <p:animEffect transition="in" filter="fade">
                                      <p:cBhvr>
                                        <p:cTn id="61" dur="500"/>
                                        <p:tgtEl>
                                          <p:spTgt spid="761"/>
                                        </p:tgtEl>
                                      </p:cBhvr>
                                    </p:animEffect>
                                  </p:childTnLst>
                                </p:cTn>
                              </p:par>
                            </p:childTnLst>
                          </p:cTn>
                        </p:par>
                        <p:par>
                          <p:cTn id="62" fill="hold">
                            <p:stCondLst>
                              <p:cond delay="500"/>
                            </p:stCondLst>
                            <p:childTnLst>
                              <p:par>
                                <p:cTn id="63" presetID="10" presetClass="entr" fill="hold" grpId="14" nodeType="afterEffect">
                                  <p:stCondLst>
                                    <p:cond delay="0"/>
                                  </p:stCondLst>
                                  <p:iterate>
                                    <p:tmAbs val="0"/>
                                  </p:iterate>
                                  <p:childTnLst>
                                    <p:set>
                                      <p:cBhvr>
                                        <p:cTn id="64" fill="hold"/>
                                        <p:tgtEl>
                                          <p:spTgt spid="762"/>
                                        </p:tgtEl>
                                        <p:attrNameLst>
                                          <p:attrName>style.visibility</p:attrName>
                                        </p:attrNameLst>
                                      </p:cBhvr>
                                      <p:to>
                                        <p:strVal val="visible"/>
                                      </p:to>
                                    </p:set>
                                    <p:animEffect transition="in" filter="fade">
                                      <p:cBhvr>
                                        <p:cTn id="65" dur="500"/>
                                        <p:tgtEl>
                                          <p:spTgt spid="76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fill="hold" grpId="15" nodeType="clickEffect">
                                  <p:stCondLst>
                                    <p:cond delay="0"/>
                                  </p:stCondLst>
                                  <p:iterate>
                                    <p:tmAbs val="0"/>
                                  </p:iterate>
                                  <p:childTnLst>
                                    <p:set>
                                      <p:cBhvr>
                                        <p:cTn id="69" fill="hold"/>
                                        <p:tgtEl>
                                          <p:spTgt spid="763"/>
                                        </p:tgtEl>
                                        <p:attrNameLst>
                                          <p:attrName>style.visibility</p:attrName>
                                        </p:attrNameLst>
                                      </p:cBhvr>
                                      <p:to>
                                        <p:strVal val="visible"/>
                                      </p:to>
                                    </p:set>
                                    <p:animEffect transition="in" filter="fade">
                                      <p:cBhvr>
                                        <p:cTn id="70" dur="500"/>
                                        <p:tgtEl>
                                          <p:spTgt spid="763"/>
                                        </p:tgtEl>
                                      </p:cBhvr>
                                    </p:animEffect>
                                  </p:childTnLst>
                                </p:cTn>
                              </p:par>
                            </p:childTnLst>
                          </p:cTn>
                        </p:par>
                        <p:par>
                          <p:cTn id="71" fill="hold">
                            <p:stCondLst>
                              <p:cond delay="500"/>
                            </p:stCondLst>
                            <p:childTnLst>
                              <p:par>
                                <p:cTn id="72" presetID="10" presetClass="entr" fill="hold" grpId="16" nodeType="afterEffect">
                                  <p:stCondLst>
                                    <p:cond delay="0"/>
                                  </p:stCondLst>
                                  <p:iterate>
                                    <p:tmAbs val="0"/>
                                  </p:iterate>
                                  <p:childTnLst>
                                    <p:set>
                                      <p:cBhvr>
                                        <p:cTn id="73" fill="hold"/>
                                        <p:tgtEl>
                                          <p:spTgt spid="764"/>
                                        </p:tgtEl>
                                        <p:attrNameLst>
                                          <p:attrName>style.visibility</p:attrName>
                                        </p:attrNameLst>
                                      </p:cBhvr>
                                      <p:to>
                                        <p:strVal val="visible"/>
                                      </p:to>
                                    </p:set>
                                    <p:animEffect transition="in" filter="fade">
                                      <p:cBhvr>
                                        <p:cTn id="74" dur="500"/>
                                        <p:tgtEl>
                                          <p:spTgt spid="764"/>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fill="hold" grpId="17" nodeType="clickEffect">
                                  <p:stCondLst>
                                    <p:cond delay="0"/>
                                  </p:stCondLst>
                                  <p:iterate>
                                    <p:tmAbs val="0"/>
                                  </p:iterate>
                                  <p:childTnLst>
                                    <p:set>
                                      <p:cBhvr>
                                        <p:cTn id="78" fill="hold"/>
                                        <p:tgtEl>
                                          <p:spTgt spid="770"/>
                                        </p:tgtEl>
                                        <p:attrNameLst>
                                          <p:attrName>style.visibility</p:attrName>
                                        </p:attrNameLst>
                                      </p:cBhvr>
                                      <p:to>
                                        <p:strVal val="visible"/>
                                      </p:to>
                                    </p:set>
                                    <p:animEffect transition="in" filter="fade">
                                      <p:cBhvr>
                                        <p:cTn id="79" dur="500"/>
                                        <p:tgtEl>
                                          <p:spTgt spid="770"/>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fill="hold" grpId="18" nodeType="clickEffect">
                                  <p:stCondLst>
                                    <p:cond delay="0"/>
                                  </p:stCondLst>
                                  <p:iterate>
                                    <p:tmAbs val="0"/>
                                  </p:iterate>
                                  <p:childTnLst>
                                    <p:animEffect transition="out" filter="fade">
                                      <p:cBhvr>
                                        <p:cTn id="83" dur="500" fill="hold"/>
                                        <p:tgtEl>
                                          <p:spTgt spid="768"/>
                                        </p:tgtEl>
                                      </p:cBhvr>
                                    </p:animEffect>
                                    <p:set>
                                      <p:cBhvr>
                                        <p:cTn id="84" fill="hold">
                                          <p:stCondLst>
                                            <p:cond delay="499"/>
                                          </p:stCondLst>
                                        </p:cTn>
                                        <p:tgtEl>
                                          <p:spTgt spid="768"/>
                                        </p:tgtEl>
                                        <p:attrNameLst>
                                          <p:attrName>style.visibility</p:attrName>
                                        </p:attrNameLst>
                                      </p:cBhvr>
                                      <p:to>
                                        <p:strVal val="hidden"/>
                                      </p:to>
                                    </p:set>
                                  </p:childTnLst>
                                </p:cTn>
                              </p:par>
                            </p:childTnLst>
                          </p:cTn>
                        </p:par>
                        <p:par>
                          <p:cTn id="85" fill="hold">
                            <p:stCondLst>
                              <p:cond delay="500"/>
                            </p:stCondLst>
                            <p:childTnLst>
                              <p:par>
                                <p:cTn id="86" presetID="10" presetClass="exit" fill="hold" grpId="19" nodeType="afterEffect">
                                  <p:stCondLst>
                                    <p:cond delay="0"/>
                                  </p:stCondLst>
                                  <p:iterate>
                                    <p:tmAbs val="0"/>
                                  </p:iterate>
                                  <p:childTnLst>
                                    <p:animEffect transition="out" filter="fade">
                                      <p:cBhvr>
                                        <p:cTn id="87" dur="500" fill="hold"/>
                                        <p:tgtEl>
                                          <p:spTgt spid="755"/>
                                        </p:tgtEl>
                                      </p:cBhvr>
                                    </p:animEffect>
                                    <p:set>
                                      <p:cBhvr>
                                        <p:cTn id="88" fill="hold">
                                          <p:stCondLst>
                                            <p:cond delay="499"/>
                                          </p:stCondLst>
                                        </p:cTn>
                                        <p:tgtEl>
                                          <p:spTgt spid="755"/>
                                        </p:tgtEl>
                                        <p:attrNameLst>
                                          <p:attrName>style.visibility</p:attrName>
                                        </p:attrNameLst>
                                      </p:cBhvr>
                                      <p:to>
                                        <p:strVal val="hidden"/>
                                      </p:to>
                                    </p:set>
                                  </p:childTnLst>
                                </p:cTn>
                              </p:par>
                            </p:childTnLst>
                          </p:cTn>
                        </p:par>
                        <p:par>
                          <p:cTn id="89" fill="hold">
                            <p:stCondLst>
                              <p:cond delay="1000"/>
                            </p:stCondLst>
                            <p:childTnLst>
                              <p:par>
                                <p:cTn id="90" presetID="10" presetClass="exit" fill="hold" grpId="20" nodeType="afterEffect">
                                  <p:stCondLst>
                                    <p:cond delay="0"/>
                                  </p:stCondLst>
                                  <p:iterate>
                                    <p:tmAbs val="0"/>
                                  </p:iterate>
                                  <p:childTnLst>
                                    <p:animEffect transition="out" filter="fade">
                                      <p:cBhvr>
                                        <p:cTn id="91" dur="500" fill="hold"/>
                                        <p:tgtEl>
                                          <p:spTgt spid="753"/>
                                        </p:tgtEl>
                                      </p:cBhvr>
                                    </p:animEffect>
                                    <p:set>
                                      <p:cBhvr>
                                        <p:cTn id="92" fill="hold">
                                          <p:stCondLst>
                                            <p:cond delay="499"/>
                                          </p:stCondLst>
                                        </p:cTn>
                                        <p:tgtEl>
                                          <p:spTgt spid="753"/>
                                        </p:tgtEl>
                                        <p:attrNameLst>
                                          <p:attrName>style.visibility</p:attrName>
                                        </p:attrNameLst>
                                      </p:cBhvr>
                                      <p:to>
                                        <p:strVal val="hidden"/>
                                      </p:to>
                                    </p:set>
                                  </p:childTnLst>
                                </p:cTn>
                              </p:par>
                            </p:childTnLst>
                          </p:cTn>
                        </p:par>
                        <p:par>
                          <p:cTn id="93" fill="hold">
                            <p:stCondLst>
                              <p:cond delay="1500"/>
                            </p:stCondLst>
                            <p:childTnLst>
                              <p:par>
                                <p:cTn id="94" presetID="10" presetClass="exit" fill="hold" grpId="21" nodeType="afterEffect">
                                  <p:stCondLst>
                                    <p:cond delay="0"/>
                                  </p:stCondLst>
                                  <p:iterate>
                                    <p:tmAbs val="0"/>
                                  </p:iterate>
                                  <p:childTnLst>
                                    <p:animEffect transition="out" filter="fade">
                                      <p:cBhvr>
                                        <p:cTn id="95" dur="500" fill="hold"/>
                                        <p:tgtEl>
                                          <p:spTgt spid="754"/>
                                        </p:tgtEl>
                                      </p:cBhvr>
                                    </p:animEffect>
                                    <p:set>
                                      <p:cBhvr>
                                        <p:cTn id="96" fill="hold">
                                          <p:stCondLst>
                                            <p:cond delay="499"/>
                                          </p:stCondLst>
                                        </p:cTn>
                                        <p:tgtEl>
                                          <p:spTgt spid="754"/>
                                        </p:tgtEl>
                                        <p:attrNameLst>
                                          <p:attrName>style.visibility</p:attrName>
                                        </p:attrNameLst>
                                      </p:cBhvr>
                                      <p:to>
                                        <p:strVal val="hidden"/>
                                      </p:to>
                                    </p:set>
                                  </p:childTnLst>
                                </p:cTn>
                              </p:par>
                            </p:childTnLst>
                          </p:cTn>
                        </p:par>
                        <p:par>
                          <p:cTn id="97" fill="hold">
                            <p:stCondLst>
                              <p:cond delay="2000"/>
                            </p:stCondLst>
                            <p:childTnLst>
                              <p:par>
                                <p:cTn id="98" presetID="10" presetClass="exit" fill="hold" grpId="22" nodeType="afterEffect">
                                  <p:stCondLst>
                                    <p:cond delay="0"/>
                                  </p:stCondLst>
                                  <p:iterate>
                                    <p:tmAbs val="0"/>
                                  </p:iterate>
                                  <p:childTnLst>
                                    <p:animEffect transition="out" filter="fade">
                                      <p:cBhvr>
                                        <p:cTn id="99" dur="500" fill="hold"/>
                                        <p:tgtEl>
                                          <p:spTgt spid="752"/>
                                        </p:tgtEl>
                                      </p:cBhvr>
                                    </p:animEffect>
                                    <p:set>
                                      <p:cBhvr>
                                        <p:cTn id="100" fill="hold">
                                          <p:stCondLst>
                                            <p:cond delay="499"/>
                                          </p:stCondLst>
                                        </p:cTn>
                                        <p:tgtEl>
                                          <p:spTgt spid="752"/>
                                        </p:tgtEl>
                                        <p:attrNameLst>
                                          <p:attrName>style.visibility</p:attrName>
                                        </p:attrNameLst>
                                      </p:cBhvr>
                                      <p:to>
                                        <p:strVal val="hidden"/>
                                      </p:to>
                                    </p:set>
                                  </p:childTnLst>
                                </p:cTn>
                              </p:par>
                            </p:childTnLst>
                          </p:cTn>
                        </p:par>
                        <p:par>
                          <p:cTn id="101" fill="hold">
                            <p:stCondLst>
                              <p:cond delay="2500"/>
                            </p:stCondLst>
                            <p:childTnLst>
                              <p:par>
                                <p:cTn id="102" presetID="10" presetClass="exit" fill="hold" grpId="23" nodeType="afterEffect">
                                  <p:stCondLst>
                                    <p:cond delay="0"/>
                                  </p:stCondLst>
                                  <p:iterate>
                                    <p:tmAbs val="0"/>
                                  </p:iterate>
                                  <p:childTnLst>
                                    <p:animEffect transition="out" filter="fade">
                                      <p:cBhvr>
                                        <p:cTn id="103" dur="500" fill="hold"/>
                                        <p:tgtEl>
                                          <p:spTgt spid="756"/>
                                        </p:tgtEl>
                                      </p:cBhvr>
                                    </p:animEffect>
                                    <p:set>
                                      <p:cBhvr>
                                        <p:cTn id="104" fill="hold">
                                          <p:stCondLst>
                                            <p:cond delay="499"/>
                                          </p:stCondLst>
                                        </p:cTn>
                                        <p:tgtEl>
                                          <p:spTgt spid="756"/>
                                        </p:tgtEl>
                                        <p:attrNameLst>
                                          <p:attrName>style.visibility</p:attrName>
                                        </p:attrNameLst>
                                      </p:cBhvr>
                                      <p:to>
                                        <p:strVal val="hidden"/>
                                      </p:to>
                                    </p:set>
                                  </p:childTnLst>
                                </p:cTn>
                              </p:par>
                            </p:childTnLst>
                          </p:cTn>
                        </p:par>
                        <p:par>
                          <p:cTn id="105" fill="hold">
                            <p:stCondLst>
                              <p:cond delay="3000"/>
                            </p:stCondLst>
                            <p:childTnLst>
                              <p:par>
                                <p:cTn id="106" presetID="10" presetClass="exit" fill="hold" grpId="24" nodeType="afterEffect">
                                  <p:stCondLst>
                                    <p:cond delay="0"/>
                                  </p:stCondLst>
                                  <p:iterate>
                                    <p:tmAbs val="0"/>
                                  </p:iterate>
                                  <p:childTnLst>
                                    <p:animEffect transition="out" filter="fade">
                                      <p:cBhvr>
                                        <p:cTn id="107" dur="500" fill="hold"/>
                                        <p:tgtEl>
                                          <p:spTgt spid="757"/>
                                        </p:tgtEl>
                                      </p:cBhvr>
                                    </p:animEffect>
                                    <p:set>
                                      <p:cBhvr>
                                        <p:cTn id="108" fill="hold">
                                          <p:stCondLst>
                                            <p:cond delay="499"/>
                                          </p:stCondLst>
                                        </p:cTn>
                                        <p:tgtEl>
                                          <p:spTgt spid="757"/>
                                        </p:tgtEl>
                                        <p:attrNameLst>
                                          <p:attrName>style.visibility</p:attrName>
                                        </p:attrNameLst>
                                      </p:cBhvr>
                                      <p:to>
                                        <p:strVal val="hidden"/>
                                      </p:to>
                                    </p:set>
                                  </p:childTnLst>
                                </p:cTn>
                              </p:par>
                            </p:childTnLst>
                          </p:cTn>
                        </p:par>
                        <p:par>
                          <p:cTn id="109" fill="hold">
                            <p:stCondLst>
                              <p:cond delay="3500"/>
                            </p:stCondLst>
                            <p:childTnLst>
                              <p:par>
                                <p:cTn id="110" presetID="10" presetClass="exit" fill="hold" grpId="25" nodeType="afterEffect">
                                  <p:stCondLst>
                                    <p:cond delay="0"/>
                                  </p:stCondLst>
                                  <p:iterate>
                                    <p:tmAbs val="0"/>
                                  </p:iterate>
                                  <p:childTnLst>
                                    <p:animEffect transition="out" filter="fade">
                                      <p:cBhvr>
                                        <p:cTn id="111" dur="500" fill="hold"/>
                                        <p:tgtEl>
                                          <p:spTgt spid="758"/>
                                        </p:tgtEl>
                                      </p:cBhvr>
                                    </p:animEffect>
                                    <p:set>
                                      <p:cBhvr>
                                        <p:cTn id="112" fill="hold">
                                          <p:stCondLst>
                                            <p:cond delay="499"/>
                                          </p:stCondLst>
                                        </p:cTn>
                                        <p:tgtEl>
                                          <p:spTgt spid="758"/>
                                        </p:tgtEl>
                                        <p:attrNameLst>
                                          <p:attrName>style.visibility</p:attrName>
                                        </p:attrNameLst>
                                      </p:cBhvr>
                                      <p:to>
                                        <p:strVal val="hidden"/>
                                      </p:to>
                                    </p:set>
                                  </p:childTnLst>
                                </p:cTn>
                              </p:par>
                            </p:childTnLst>
                          </p:cTn>
                        </p:par>
                        <p:par>
                          <p:cTn id="113" fill="hold">
                            <p:stCondLst>
                              <p:cond delay="4000"/>
                            </p:stCondLst>
                            <p:childTnLst>
                              <p:par>
                                <p:cTn id="114" presetID="10" presetClass="exit" fill="hold" grpId="26" nodeType="afterEffect">
                                  <p:stCondLst>
                                    <p:cond delay="0"/>
                                  </p:stCondLst>
                                  <p:iterate>
                                    <p:tmAbs val="0"/>
                                  </p:iterate>
                                  <p:childTnLst>
                                    <p:animEffect transition="out" filter="fade">
                                      <p:cBhvr>
                                        <p:cTn id="115" dur="500" fill="hold"/>
                                        <p:tgtEl>
                                          <p:spTgt spid="759"/>
                                        </p:tgtEl>
                                      </p:cBhvr>
                                    </p:animEffect>
                                    <p:set>
                                      <p:cBhvr>
                                        <p:cTn id="116" fill="hold">
                                          <p:stCondLst>
                                            <p:cond delay="499"/>
                                          </p:stCondLst>
                                        </p:cTn>
                                        <p:tgtEl>
                                          <p:spTgt spid="759"/>
                                        </p:tgtEl>
                                        <p:attrNameLst>
                                          <p:attrName>style.visibility</p:attrName>
                                        </p:attrNameLst>
                                      </p:cBhvr>
                                      <p:to>
                                        <p:strVal val="hidden"/>
                                      </p:to>
                                    </p:set>
                                  </p:childTnLst>
                                </p:cTn>
                              </p:par>
                            </p:childTnLst>
                          </p:cTn>
                        </p:par>
                        <p:par>
                          <p:cTn id="117" fill="hold">
                            <p:stCondLst>
                              <p:cond delay="4500"/>
                            </p:stCondLst>
                            <p:childTnLst>
                              <p:par>
                                <p:cTn id="118" presetID="10" presetClass="exit" fill="hold" grpId="27" nodeType="afterEffect">
                                  <p:stCondLst>
                                    <p:cond delay="0"/>
                                  </p:stCondLst>
                                  <p:iterate>
                                    <p:tmAbs val="0"/>
                                  </p:iterate>
                                  <p:childTnLst>
                                    <p:animEffect transition="out" filter="fade">
                                      <p:cBhvr>
                                        <p:cTn id="119" dur="500" fill="hold"/>
                                        <p:tgtEl>
                                          <p:spTgt spid="760"/>
                                        </p:tgtEl>
                                      </p:cBhvr>
                                    </p:animEffect>
                                    <p:set>
                                      <p:cBhvr>
                                        <p:cTn id="120" fill="hold">
                                          <p:stCondLst>
                                            <p:cond delay="499"/>
                                          </p:stCondLst>
                                        </p:cTn>
                                        <p:tgtEl>
                                          <p:spTgt spid="760"/>
                                        </p:tgtEl>
                                        <p:attrNameLst>
                                          <p:attrName>style.visibility</p:attrName>
                                        </p:attrNameLst>
                                      </p:cBhvr>
                                      <p:to>
                                        <p:strVal val="hidden"/>
                                      </p:to>
                                    </p:set>
                                  </p:childTnLst>
                                </p:cTn>
                              </p:par>
                            </p:childTnLst>
                          </p:cTn>
                        </p:par>
                        <p:par>
                          <p:cTn id="121" fill="hold">
                            <p:stCondLst>
                              <p:cond delay="5000"/>
                            </p:stCondLst>
                            <p:childTnLst>
                              <p:par>
                                <p:cTn id="122" presetID="10" presetClass="exit" fill="hold" grpId="28" nodeType="afterEffect">
                                  <p:stCondLst>
                                    <p:cond delay="0"/>
                                  </p:stCondLst>
                                  <p:iterate>
                                    <p:tmAbs val="0"/>
                                  </p:iterate>
                                  <p:childTnLst>
                                    <p:animEffect transition="out" filter="fade">
                                      <p:cBhvr>
                                        <p:cTn id="123" dur="500" fill="hold"/>
                                        <p:tgtEl>
                                          <p:spTgt spid="761"/>
                                        </p:tgtEl>
                                      </p:cBhvr>
                                    </p:animEffect>
                                    <p:set>
                                      <p:cBhvr>
                                        <p:cTn id="124" fill="hold">
                                          <p:stCondLst>
                                            <p:cond delay="499"/>
                                          </p:stCondLst>
                                        </p:cTn>
                                        <p:tgtEl>
                                          <p:spTgt spid="761"/>
                                        </p:tgtEl>
                                        <p:attrNameLst>
                                          <p:attrName>style.visibility</p:attrName>
                                        </p:attrNameLst>
                                      </p:cBhvr>
                                      <p:to>
                                        <p:strVal val="hidden"/>
                                      </p:to>
                                    </p:set>
                                  </p:childTnLst>
                                </p:cTn>
                              </p:par>
                            </p:childTnLst>
                          </p:cTn>
                        </p:par>
                        <p:par>
                          <p:cTn id="125" fill="hold">
                            <p:stCondLst>
                              <p:cond delay="5500"/>
                            </p:stCondLst>
                            <p:childTnLst>
                              <p:par>
                                <p:cTn id="126" presetID="10" presetClass="exit" fill="hold" grpId="29" nodeType="afterEffect">
                                  <p:stCondLst>
                                    <p:cond delay="0"/>
                                  </p:stCondLst>
                                  <p:iterate>
                                    <p:tmAbs val="0"/>
                                  </p:iterate>
                                  <p:childTnLst>
                                    <p:animEffect transition="out" filter="fade">
                                      <p:cBhvr>
                                        <p:cTn id="127" dur="500" fill="hold"/>
                                        <p:tgtEl>
                                          <p:spTgt spid="762"/>
                                        </p:tgtEl>
                                      </p:cBhvr>
                                    </p:animEffect>
                                    <p:set>
                                      <p:cBhvr>
                                        <p:cTn id="128" fill="hold">
                                          <p:stCondLst>
                                            <p:cond delay="499"/>
                                          </p:stCondLst>
                                        </p:cTn>
                                        <p:tgtEl>
                                          <p:spTgt spid="762"/>
                                        </p:tgtEl>
                                        <p:attrNameLst>
                                          <p:attrName>style.visibility</p:attrName>
                                        </p:attrNameLst>
                                      </p:cBhvr>
                                      <p:to>
                                        <p:strVal val="hidden"/>
                                      </p:to>
                                    </p:set>
                                  </p:childTnLst>
                                </p:cTn>
                              </p:par>
                            </p:childTnLst>
                          </p:cTn>
                        </p:par>
                        <p:par>
                          <p:cTn id="129" fill="hold">
                            <p:stCondLst>
                              <p:cond delay="6000"/>
                            </p:stCondLst>
                            <p:childTnLst>
                              <p:par>
                                <p:cTn id="130" presetID="10" presetClass="exit" fill="hold" grpId="30" nodeType="afterEffect">
                                  <p:stCondLst>
                                    <p:cond delay="0"/>
                                  </p:stCondLst>
                                  <p:iterate>
                                    <p:tmAbs val="0"/>
                                  </p:iterate>
                                  <p:childTnLst>
                                    <p:animEffect transition="out" filter="fade">
                                      <p:cBhvr>
                                        <p:cTn id="131" dur="500" fill="hold"/>
                                        <p:tgtEl>
                                          <p:spTgt spid="763"/>
                                        </p:tgtEl>
                                      </p:cBhvr>
                                    </p:animEffect>
                                    <p:set>
                                      <p:cBhvr>
                                        <p:cTn id="132" fill="hold">
                                          <p:stCondLst>
                                            <p:cond delay="499"/>
                                          </p:stCondLst>
                                        </p:cTn>
                                        <p:tgtEl>
                                          <p:spTgt spid="763"/>
                                        </p:tgtEl>
                                        <p:attrNameLst>
                                          <p:attrName>style.visibility</p:attrName>
                                        </p:attrNameLst>
                                      </p:cBhvr>
                                      <p:to>
                                        <p:strVal val="hidden"/>
                                      </p:to>
                                    </p:set>
                                  </p:childTnLst>
                                </p:cTn>
                              </p:par>
                            </p:childTnLst>
                          </p:cTn>
                        </p:par>
                        <p:par>
                          <p:cTn id="133" fill="hold">
                            <p:stCondLst>
                              <p:cond delay="6500"/>
                            </p:stCondLst>
                            <p:childTnLst>
                              <p:par>
                                <p:cTn id="134" presetID="10" presetClass="exit" fill="hold" grpId="31" nodeType="afterEffect">
                                  <p:stCondLst>
                                    <p:cond delay="0"/>
                                  </p:stCondLst>
                                  <p:iterate>
                                    <p:tmAbs val="0"/>
                                  </p:iterate>
                                  <p:childTnLst>
                                    <p:animEffect transition="out" filter="fade">
                                      <p:cBhvr>
                                        <p:cTn id="135" dur="500" fill="hold"/>
                                        <p:tgtEl>
                                          <p:spTgt spid="764"/>
                                        </p:tgtEl>
                                      </p:cBhvr>
                                    </p:animEffect>
                                    <p:set>
                                      <p:cBhvr>
                                        <p:cTn id="136" fill="hold">
                                          <p:stCondLst>
                                            <p:cond delay="499"/>
                                          </p:stCondLst>
                                        </p:cTn>
                                        <p:tgtEl>
                                          <p:spTgt spid="764"/>
                                        </p:tgtEl>
                                        <p:attrNameLst>
                                          <p:attrName>style.visibility</p:attrName>
                                        </p:attrNameLst>
                                      </p:cBhvr>
                                      <p:to>
                                        <p:strVal val="hidden"/>
                                      </p:to>
                                    </p:set>
                                  </p:childTnLst>
                                </p:cTn>
                              </p:par>
                            </p:childTnLst>
                          </p:cTn>
                        </p:par>
                        <p:par>
                          <p:cTn id="137" fill="hold">
                            <p:stCondLst>
                              <p:cond delay="7000"/>
                            </p:stCondLst>
                            <p:childTnLst>
                              <p:par>
                                <p:cTn id="138" presetID="10" presetClass="exit" fill="hold" grpId="32" nodeType="afterEffect">
                                  <p:stCondLst>
                                    <p:cond delay="0"/>
                                  </p:stCondLst>
                                  <p:iterate>
                                    <p:tmAbs val="0"/>
                                  </p:iterate>
                                  <p:childTnLst>
                                    <p:animEffect transition="out" filter="fade">
                                      <p:cBhvr>
                                        <p:cTn id="139" dur="500" fill="hold"/>
                                        <p:tgtEl>
                                          <p:spTgt spid="769"/>
                                        </p:tgtEl>
                                      </p:cBhvr>
                                    </p:animEffect>
                                    <p:set>
                                      <p:cBhvr>
                                        <p:cTn id="140" fill="hold">
                                          <p:stCondLst>
                                            <p:cond delay="499"/>
                                          </p:stCondLst>
                                        </p:cTn>
                                        <p:tgtEl>
                                          <p:spTgt spid="7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 grpId="3" animBg="1" advAuto="0"/>
      <p:bldP spid="751" grpId="5" animBg="1" advAuto="0"/>
      <p:bldP spid="752" grpId="7" animBg="1" advAuto="0"/>
      <p:bldP spid="752" grpId="22" animBg="1" advAuto="0"/>
      <p:bldP spid="753" grpId="4" animBg="1" advAuto="0"/>
      <p:bldP spid="753" grpId="20" animBg="1" advAuto="0"/>
      <p:bldP spid="754" grpId="6" animBg="1" advAuto="0"/>
      <p:bldP spid="754" grpId="21" animBg="1" advAuto="0"/>
      <p:bldP spid="755" grpId="2" animBg="1" advAuto="0"/>
      <p:bldP spid="755" grpId="19" animBg="1" advAuto="0"/>
      <p:bldP spid="756" grpId="8" animBg="1" advAuto="0"/>
      <p:bldP spid="756" grpId="23" animBg="1" advAuto="0"/>
      <p:bldP spid="757" grpId="9" animBg="1" advAuto="0"/>
      <p:bldP spid="757" grpId="24" animBg="1" advAuto="0"/>
      <p:bldP spid="758" grpId="10" animBg="1" advAuto="0"/>
      <p:bldP spid="758" grpId="25" animBg="1" advAuto="0"/>
      <p:bldP spid="759" grpId="11" animBg="1" advAuto="0"/>
      <p:bldP spid="759" grpId="26" animBg="1" advAuto="0"/>
      <p:bldP spid="760" grpId="12" animBg="1" advAuto="0"/>
      <p:bldP spid="760" grpId="27" animBg="1" advAuto="0"/>
      <p:bldP spid="761" grpId="13" animBg="1" advAuto="0"/>
      <p:bldP spid="761" grpId="28" animBg="1" advAuto="0"/>
      <p:bldP spid="762" grpId="14" animBg="1" advAuto="0"/>
      <p:bldP spid="762" grpId="29" animBg="1" advAuto="0"/>
      <p:bldP spid="763" grpId="15" animBg="1" advAuto="0"/>
      <p:bldP spid="763" grpId="30" animBg="1" advAuto="0"/>
      <p:bldP spid="764" grpId="16" animBg="1" advAuto="0"/>
      <p:bldP spid="764" grpId="31" animBg="1" advAuto="0"/>
      <p:bldP spid="768" grpId="1" animBg="1" advAuto="0"/>
      <p:bldP spid="768" grpId="18" animBg="1" advAuto="0"/>
      <p:bldP spid="769" grpId="32" animBg="1" advAuto="0"/>
      <p:bldP spid="770" grpId="17"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7" name="_out_0014" descr="_out_001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7145000" cy="13716000"/>
          </a:xfrm>
          <a:prstGeom prst="rect">
            <a:avLst/>
          </a:prstGeom>
          <a:ln w="12700">
            <a:miter lim="400000"/>
          </a:ln>
        </p:spPr>
      </p:pic>
      <p:sp>
        <p:nvSpPr>
          <p:cNvPr id="518" name="Content Placeholder 6"/>
          <p:cNvSpPr txBox="1">
            <a:spLocks noGrp="1"/>
          </p:cNvSpPr>
          <p:nvPr>
            <p:ph type="body" sz="quarter" idx="4294967295"/>
          </p:nvPr>
        </p:nvSpPr>
        <p:spPr>
          <a:xfrm>
            <a:off x="16941795" y="2979097"/>
            <a:ext cx="6582345" cy="7305576"/>
          </a:xfrm>
          <a:prstGeom prst="rect">
            <a:avLst/>
          </a:prstGeom>
        </p:spPr>
        <p:txBody>
          <a:bodyPr lIns="91439" tIns="91439" rIns="91439" bIns="91439" anchor="t"/>
          <a:lstStyle/>
          <a:p>
            <a:pPr marL="457200" indent="-457200" defTabSz="1828800">
              <a:lnSpc>
                <a:spcPct val="90000"/>
              </a:lnSpc>
              <a:spcBef>
                <a:spcPts val="2000"/>
              </a:spcBef>
              <a:buSzPct val="100000"/>
              <a:buFont typeface="Arial"/>
              <a:defRPr sz="5600">
                <a:latin typeface="Aptos"/>
                <a:ea typeface="Aptos"/>
                <a:cs typeface="Aptos"/>
                <a:sym typeface="Aptos"/>
              </a:defRPr>
            </a:pPr>
            <a:r>
              <a:rPr lang="en-US" dirty="0"/>
              <a:t>Deterministic</a:t>
            </a:r>
            <a:endParaRPr dirty="0"/>
          </a:p>
        </p:txBody>
      </p:sp>
      <p:sp>
        <p:nvSpPr>
          <p:cNvPr id="519" name="TextBox 3"/>
          <p:cNvSpPr txBox="1"/>
          <p:nvPr/>
        </p:nvSpPr>
        <p:spPr>
          <a:xfrm>
            <a:off x="17033237" y="904774"/>
            <a:ext cx="6399461" cy="11695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rPr lang="en-US" dirty="0"/>
              <a:t>Flow Models</a:t>
            </a:r>
            <a:endParaRPr dirty="0"/>
          </a:p>
        </p:txBody>
      </p:sp>
      <p:sp>
        <p:nvSpPr>
          <p:cNvPr id="520" name="Oval 5"/>
          <p:cNvSpPr/>
          <p:nvPr/>
        </p:nvSpPr>
        <p:spPr>
          <a:xfrm flipH="1">
            <a:off x="1045177" y="3616573"/>
            <a:ext cx="582009" cy="588989"/>
          </a:xfrm>
          <a:prstGeom prst="ellipse">
            <a:avLst/>
          </a:prstGeom>
          <a:solidFill>
            <a:srgbClr val="8ABAD4"/>
          </a:solidFill>
          <a:ln w="38100">
            <a:solidFill>
              <a:srgbClr val="2F6583"/>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pic>
        <p:nvPicPr>
          <p:cNvPr id="521" name="Graphic 8" descr="Graphic 8"/>
          <p:cNvPicPr>
            <a:picLocks noChangeAspect="1"/>
          </p:cNvPicPr>
          <p:nvPr/>
        </p:nvPicPr>
        <p:blipFill>
          <a:blip r:embed="rId6"/>
          <a:stretch>
            <a:fillRect/>
          </a:stretch>
        </p:blipFill>
        <p:spPr>
          <a:xfrm flipH="1">
            <a:off x="3960025" y="5525556"/>
            <a:ext cx="9091587" cy="1828209"/>
          </a:xfrm>
          <a:prstGeom prst="rect">
            <a:avLst/>
          </a:prstGeom>
          <a:ln w="12700">
            <a:miter lim="400000"/>
          </a:ln>
        </p:spPr>
      </p:pic>
      <p:grpSp>
        <p:nvGrpSpPr>
          <p:cNvPr id="524" name="Group 7"/>
          <p:cNvGrpSpPr/>
          <p:nvPr/>
        </p:nvGrpSpPr>
        <p:grpSpPr>
          <a:xfrm>
            <a:off x="385530" y="412330"/>
            <a:ext cx="15658383" cy="13482389"/>
            <a:chOff x="0" y="0"/>
            <a:chExt cx="15658382" cy="13482388"/>
          </a:xfrm>
        </p:grpSpPr>
        <p:sp>
          <p:nvSpPr>
            <p:cNvPr id="522" name="TextBox 10"/>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iterate>
                                    <p:tmAbs val="0"/>
                                  </p:iterate>
                                  <p:childTnLst>
                                    <p:set>
                                      <p:cBhvr>
                                        <p:cTn id="6" fill="hold">
                                          <p:stCondLst>
                                            <p:cond delay="0"/>
                                          </p:stCondLst>
                                        </p:cTn>
                                        <p:tgtEl>
                                          <p:spTgt spid="520"/>
                                        </p:tgtEl>
                                        <p:attrNameLst>
                                          <p:attrName>style.visibility</p:attrName>
                                        </p:attrNameLst>
                                      </p:cBhvr>
                                      <p:to>
                                        <p:strVal val="hidden"/>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000" fill="hold"/>
                                        <p:tgtEl>
                                          <p:spTgt spid="5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17"/>
                </p:tgtEl>
              </p:cMediaNode>
            </p:video>
            <p:seq concurrent="1" prevAc="none" nextAc="seek">
              <p:cTn id="11" restart="whenNotActive" fill="hold" evtFilter="cancelBubble" nodeType="interactiveSeq">
                <p:stCondLst>
                  <p:cond evt="onClick" delay="0">
                    <p:tgtEl>
                      <p:spTgt spid="51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17"/>
                                        </p:tgtEl>
                                      </p:cBhvr>
                                    </p:cmd>
                                  </p:childTnLst>
                                </p:cTn>
                              </p:par>
                            </p:childTnLst>
                          </p:cTn>
                        </p:par>
                      </p:childTnLst>
                    </p:cTn>
                  </p:par>
                </p:childTnLst>
              </p:cTn>
              <p:nextCondLst>
                <p:cond evt="onClick" delay="0">
                  <p:tgtEl>
                    <p:spTgt spid="517"/>
                  </p:tgtEl>
                </p:cond>
              </p:nextCondLst>
            </p:seq>
          </p:childTnLst>
        </p:cTn>
      </p:par>
    </p:tnLst>
    <p:bldLst>
      <p:bldP spid="520" grpId="1"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8" name="_out_0014" descr="_out_0014"/>
          <p:cNvPicPr>
            <a:picLocks/>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7145000" cy="13716000"/>
          </a:xfrm>
          <a:prstGeom prst="rect">
            <a:avLst/>
          </a:prstGeom>
          <a:ln w="12700">
            <a:miter lim="400000"/>
          </a:ln>
        </p:spPr>
      </p:pic>
      <p:sp>
        <p:nvSpPr>
          <p:cNvPr id="529" name="Content Placeholder 6"/>
          <p:cNvSpPr txBox="1">
            <a:spLocks noGrp="1"/>
          </p:cNvSpPr>
          <p:nvPr>
            <p:ph type="body" sz="quarter" idx="4294967295"/>
          </p:nvPr>
        </p:nvSpPr>
        <p:spPr>
          <a:xfrm>
            <a:off x="16941795" y="2979097"/>
            <a:ext cx="6582345" cy="7305576"/>
          </a:xfrm>
          <a:prstGeom prst="rect">
            <a:avLst/>
          </a:prstGeom>
        </p:spPr>
        <p:txBody>
          <a:bodyPr lIns="91439" tIns="91439" rIns="91439" bIns="91439" anchor="t"/>
          <a:lstStyle/>
          <a:p>
            <a:pPr marL="457200" indent="-457200" defTabSz="1828800">
              <a:lnSpc>
                <a:spcPct val="90000"/>
              </a:lnSpc>
              <a:spcBef>
                <a:spcPts val="2000"/>
              </a:spcBef>
              <a:buSzPct val="100000"/>
              <a:buFont typeface="Arial"/>
              <a:defRPr sz="5600">
                <a:latin typeface="Aptos"/>
                <a:ea typeface="Aptos"/>
                <a:cs typeface="Aptos"/>
                <a:sym typeface="Aptos"/>
              </a:defRPr>
            </a:pPr>
            <a:endParaRPr/>
          </a:p>
        </p:txBody>
      </p:sp>
      <p:sp>
        <p:nvSpPr>
          <p:cNvPr id="530" name="TextBox 3"/>
          <p:cNvSpPr txBox="1"/>
          <p:nvPr/>
        </p:nvSpPr>
        <p:spPr>
          <a:xfrm>
            <a:off x="17033237" y="904774"/>
            <a:ext cx="6399461" cy="2138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Deterministic ODE</a:t>
            </a:r>
          </a:p>
        </p:txBody>
      </p:sp>
      <p:sp>
        <p:nvSpPr>
          <p:cNvPr id="531" name="Oval 5"/>
          <p:cNvSpPr/>
          <p:nvPr/>
        </p:nvSpPr>
        <p:spPr>
          <a:xfrm flipH="1">
            <a:off x="1045177" y="3616573"/>
            <a:ext cx="582009" cy="588989"/>
          </a:xfrm>
          <a:prstGeom prst="ellipse">
            <a:avLst/>
          </a:prstGeom>
          <a:solidFill>
            <a:srgbClr val="8ABAD4"/>
          </a:solidFill>
          <a:ln w="38100">
            <a:solidFill>
              <a:srgbClr val="2F6583"/>
            </a:solidFill>
            <a:miter/>
          </a:ln>
        </p:spPr>
        <p:txBody>
          <a:bodyPr tIns="91439" bIns="91439" anchor="ctr"/>
          <a:lstStyle/>
          <a:p>
            <a:pPr algn="ctr" defTabSz="1828800">
              <a:spcBef>
                <a:spcPts val="0"/>
              </a:spcBef>
              <a:defRPr sz="3600">
                <a:solidFill>
                  <a:srgbClr val="FFFFFF"/>
                </a:solidFill>
                <a:latin typeface="Aptos"/>
                <a:ea typeface="Aptos"/>
                <a:cs typeface="Aptos"/>
                <a:sym typeface="Aptos"/>
              </a:defRPr>
            </a:pPr>
            <a:endParaRPr/>
          </a:p>
        </p:txBody>
      </p:sp>
      <p:pic>
        <p:nvPicPr>
          <p:cNvPr id="532" name="_out_0015" descr="_out_0015"/>
          <p:cNvPicPr>
            <a:picLocks/>
          </p:cNvPicPr>
          <p:nvPr>
            <a:videoFile r:link="rId4"/>
            <p:extLst>
              <p:ext uri="{DAA4B4D4-6D71-4841-9C94-3DE7FCFB9230}">
                <p14:media xmlns:p14="http://schemas.microsoft.com/office/powerpoint/2010/main" r:embed="rId3"/>
              </p:ext>
            </p:extLst>
          </p:nvPr>
        </p:nvPicPr>
        <p:blipFill>
          <a:blip r:embed="rId8"/>
          <a:stretch>
            <a:fillRect/>
          </a:stretch>
        </p:blipFill>
        <p:spPr>
          <a:xfrm>
            <a:off x="0" y="0"/>
            <a:ext cx="17145000" cy="13716000"/>
          </a:xfrm>
          <a:prstGeom prst="rect">
            <a:avLst/>
          </a:prstGeom>
          <a:ln w="12700">
            <a:miter lim="400000"/>
          </a:ln>
        </p:spPr>
      </p:pic>
      <p:pic>
        <p:nvPicPr>
          <p:cNvPr id="533" name="Graphic 8" descr="Graphic 8"/>
          <p:cNvPicPr>
            <a:picLocks noChangeAspect="1"/>
          </p:cNvPicPr>
          <p:nvPr/>
        </p:nvPicPr>
        <p:blipFill>
          <a:blip r:embed="rId9"/>
          <a:stretch>
            <a:fillRect/>
          </a:stretch>
        </p:blipFill>
        <p:spPr>
          <a:xfrm flipH="1">
            <a:off x="3960025" y="5525556"/>
            <a:ext cx="9091587" cy="1828209"/>
          </a:xfrm>
          <a:prstGeom prst="rect">
            <a:avLst/>
          </a:prstGeom>
          <a:ln w="12700">
            <a:miter lim="400000"/>
          </a:ln>
        </p:spPr>
      </p:pic>
      <p:grpSp>
        <p:nvGrpSpPr>
          <p:cNvPr id="536" name="Group 7"/>
          <p:cNvGrpSpPr/>
          <p:nvPr/>
        </p:nvGrpSpPr>
        <p:grpSpPr>
          <a:xfrm>
            <a:off x="385530" y="412330"/>
            <a:ext cx="15658383" cy="13482389"/>
            <a:chOff x="0" y="0"/>
            <a:chExt cx="15658382" cy="13482388"/>
          </a:xfrm>
        </p:grpSpPr>
        <p:sp>
          <p:nvSpPr>
            <p:cNvPr id="534" name="TextBox 10"/>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afterEffect">
                                  <p:stCondLst>
                                    <p:cond delay="0"/>
                                  </p:stCondLst>
                                  <p:iterate>
                                    <p:tmAbs val="0"/>
                                  </p:iterate>
                                  <p:childTnLst>
                                    <p:set>
                                      <p:cBhvr>
                                        <p:cTn id="6" fill="hold">
                                          <p:stCondLst>
                                            <p:cond delay="0"/>
                                          </p:stCondLst>
                                        </p:cTn>
                                        <p:tgtEl>
                                          <p:spTgt spid="531"/>
                                        </p:tgtEl>
                                        <p:attrNameLst>
                                          <p:attrName>style.visibility</p:attrName>
                                        </p:attrNameLst>
                                      </p:cBhvr>
                                      <p:to>
                                        <p:strVal val="hidden"/>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4000" fill="hold"/>
                                        <p:tgtEl>
                                          <p:spTgt spid="528"/>
                                        </p:tgtEl>
                                      </p:cBhvr>
                                    </p:cmd>
                                  </p:childTnLst>
                                </p:cTn>
                              </p:par>
                            </p:childTnLst>
                          </p:cTn>
                        </p:par>
                        <p:par>
                          <p:cTn id="10" fill="hold">
                            <p:stCondLst>
                              <p:cond delay="4000"/>
                            </p:stCondLst>
                            <p:childTnLst>
                              <p:par>
                                <p:cTn id="11" presetID="1" presetClass="mediacall" presetSubtype="0" fill="hold" nodeType="afterEffect">
                                  <p:stCondLst>
                                    <p:cond delay="0"/>
                                  </p:stCondLst>
                                  <p:childTnLst>
                                    <p:cmd type="call" cmd="playFrom(0.0)">
                                      <p:cBhvr>
                                        <p:cTn id="12" dur="4066" fill="hold"/>
                                        <p:tgtEl>
                                          <p:spTgt spid="53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528"/>
                </p:tgtEl>
              </p:cMediaNode>
            </p:video>
            <p:seq concurrent="1" prevAc="none" nextAc="seek">
              <p:cTn id="14" restart="whenNotActive" fill="hold" evtFilter="cancelBubble" nodeType="interactiveSeq">
                <p:stCondLst>
                  <p:cond evt="onClick" delay="0">
                    <p:tgtEl>
                      <p:spTgt spid="528"/>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528"/>
                                        </p:tgtEl>
                                      </p:cBhvr>
                                    </p:cmd>
                                  </p:childTnLst>
                                </p:cTn>
                              </p:par>
                            </p:childTnLst>
                          </p:cTn>
                        </p:par>
                      </p:childTnLst>
                    </p:cTn>
                  </p:par>
                </p:childTnLst>
              </p:cTn>
              <p:nextCondLst>
                <p:cond evt="onClick" delay="0">
                  <p:tgtEl>
                    <p:spTgt spid="528"/>
                  </p:tgtEl>
                </p:cond>
              </p:nextCondLst>
            </p:seq>
            <p:video>
              <p:cMediaNode vol="80000">
                <p:cTn id="19" fill="hold" display="0">
                  <p:stCondLst>
                    <p:cond delay="indefinite"/>
                  </p:stCondLst>
                </p:cTn>
                <p:tgtEl>
                  <p:spTgt spid="532"/>
                </p:tgtEl>
              </p:cMediaNode>
            </p:video>
            <p:seq concurrent="1" prevAc="none" nextAc="seek">
              <p:cTn id="20" restart="whenNotActive" fill="hold" evtFilter="cancelBubble" nodeType="interactiveSeq">
                <p:stCondLst>
                  <p:cond evt="onClick" delay="0">
                    <p:tgtEl>
                      <p:spTgt spid="532"/>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532"/>
                                        </p:tgtEl>
                                      </p:cBhvr>
                                    </p:cmd>
                                  </p:childTnLst>
                                </p:cTn>
                              </p:par>
                            </p:childTnLst>
                          </p:cTn>
                        </p:par>
                      </p:childTnLst>
                    </p:cTn>
                  </p:par>
                </p:childTnLst>
              </p:cTn>
              <p:nextCondLst>
                <p:cond evt="onClick" delay="0">
                  <p:tgtEl>
                    <p:spTgt spid="532"/>
                  </p:tgtEl>
                </p:cond>
              </p:nextCondLst>
            </p:seq>
          </p:childTnLst>
        </p:cTn>
      </p:par>
    </p:tnLst>
    <p:bldLst>
      <p:bldP spid="531" grpId="1"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0" name="_out_0018" descr="_out_0018"/>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7145000" cy="13716000"/>
          </a:xfrm>
          <a:prstGeom prst="rect">
            <a:avLst/>
          </a:prstGeom>
          <a:ln w="12700">
            <a:miter lim="400000"/>
          </a:ln>
        </p:spPr>
      </p:pic>
      <p:sp>
        <p:nvSpPr>
          <p:cNvPr id="541" name="TextBox 3"/>
          <p:cNvSpPr txBox="1"/>
          <p:nvPr/>
        </p:nvSpPr>
        <p:spPr>
          <a:xfrm>
            <a:off x="17033237" y="904774"/>
            <a:ext cx="6399461" cy="2138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Solution by discretization</a:t>
            </a:r>
          </a:p>
        </p:txBody>
      </p:sp>
      <p:grpSp>
        <p:nvGrpSpPr>
          <p:cNvPr id="544" name="Group 4"/>
          <p:cNvGrpSpPr/>
          <p:nvPr/>
        </p:nvGrpSpPr>
        <p:grpSpPr>
          <a:xfrm>
            <a:off x="385530" y="412330"/>
            <a:ext cx="15658383" cy="13482389"/>
            <a:chOff x="0" y="0"/>
            <a:chExt cx="15658382" cy="13482388"/>
          </a:xfrm>
        </p:grpSpPr>
        <p:sp>
          <p:nvSpPr>
            <p:cNvPr id="542" name="TextBox 5"/>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1" nodeType="afterEffect">
                                  <p:stCondLst>
                                    <p:cond delay="0"/>
                                  </p:stCondLst>
                                  <p:iterate>
                                    <p:tmAbs val="0"/>
                                  </p:iterate>
                                  <p:childTnLst>
                                    <p:set>
                                      <p:cBhvr>
                                        <p:cTn id="6" fill="hold"/>
                                        <p:tgtEl>
                                          <p:spTgt spid="541"/>
                                        </p:tgtEl>
                                        <p:attrNameLst>
                                          <p:attrName>style.visibility</p:attrName>
                                        </p:attrNameLst>
                                      </p:cBhvr>
                                      <p:to>
                                        <p:strVal val="visible"/>
                                      </p:to>
                                    </p:set>
                                    <p:animEffect transition="in" filter="fade">
                                      <p:cBhvr>
                                        <p:cTn id="7" dur="500"/>
                                        <p:tgtEl>
                                          <p:spTgt spid="541"/>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2066" fill="hold"/>
                                        <p:tgtEl>
                                          <p:spTgt spid="54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40"/>
                </p:tgtEl>
              </p:cMediaNode>
            </p:video>
            <p:seq concurrent="1" prevAc="none" nextAc="seek">
              <p:cTn id="12" restart="whenNotActive" fill="hold" evtFilter="cancelBubble" nodeType="interactiveSeq">
                <p:stCondLst>
                  <p:cond evt="onClick" delay="0">
                    <p:tgtEl>
                      <p:spTgt spid="54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40"/>
                                        </p:tgtEl>
                                      </p:cBhvr>
                                    </p:cmd>
                                  </p:childTnLst>
                                </p:cTn>
                              </p:par>
                            </p:childTnLst>
                          </p:cTn>
                        </p:par>
                      </p:childTnLst>
                    </p:cTn>
                  </p:par>
                </p:childTnLst>
              </p:cTn>
              <p:nextCondLst>
                <p:cond evt="onClick" delay="0">
                  <p:tgtEl>
                    <p:spTgt spid="540"/>
                  </p:tgtEl>
                </p:cond>
              </p:nextCondLst>
            </p:seq>
          </p:childTnLst>
        </p:cTn>
      </p:par>
    </p:tnLst>
    <p:bldLst>
      <p:bldP spid="541"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8" name="_out_0019" descr="_out_0019"/>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7145000" cy="13716000"/>
          </a:xfrm>
          <a:prstGeom prst="rect">
            <a:avLst/>
          </a:prstGeom>
          <a:ln w="12700">
            <a:miter lim="400000"/>
          </a:ln>
        </p:spPr>
      </p:pic>
      <p:sp>
        <p:nvSpPr>
          <p:cNvPr id="549" name="Content Placeholder 6"/>
          <p:cNvSpPr txBox="1">
            <a:spLocks noGrp="1"/>
          </p:cNvSpPr>
          <p:nvPr>
            <p:ph type="body" sz="quarter" idx="4294967295"/>
          </p:nvPr>
        </p:nvSpPr>
        <p:spPr>
          <a:xfrm>
            <a:off x="16941795" y="3963984"/>
            <a:ext cx="6582345" cy="7305575"/>
          </a:xfrm>
          <a:prstGeom prst="rect">
            <a:avLst/>
          </a:prstGeom>
        </p:spPr>
        <p:txBody>
          <a:bodyPr lIns="91439" tIns="91439" rIns="91439" bIns="91439" anchor="t"/>
          <a:lstStyle/>
          <a:p>
            <a:pPr marL="457200" indent="-457200" defTabSz="1828800">
              <a:lnSpc>
                <a:spcPct val="90000"/>
              </a:lnSpc>
              <a:spcBef>
                <a:spcPts val="2000"/>
              </a:spcBef>
              <a:buSzPct val="100000"/>
              <a:buFont typeface="Arial"/>
              <a:defRPr sz="5600">
                <a:latin typeface="Aptos"/>
                <a:ea typeface="Aptos"/>
                <a:cs typeface="Aptos"/>
                <a:sym typeface="Aptos"/>
              </a:defRPr>
            </a:pPr>
            <a:endParaRPr/>
          </a:p>
        </p:txBody>
      </p:sp>
      <p:sp>
        <p:nvSpPr>
          <p:cNvPr id="550" name="TextBox 3"/>
          <p:cNvSpPr txBox="1"/>
          <p:nvPr/>
        </p:nvSpPr>
        <p:spPr>
          <a:xfrm>
            <a:off x="17033237" y="904774"/>
            <a:ext cx="6399461" cy="2138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Solution by discretization</a:t>
            </a:r>
          </a:p>
        </p:txBody>
      </p:sp>
      <p:grpSp>
        <p:nvGrpSpPr>
          <p:cNvPr id="553" name="Group 4"/>
          <p:cNvGrpSpPr/>
          <p:nvPr/>
        </p:nvGrpSpPr>
        <p:grpSpPr>
          <a:xfrm>
            <a:off x="385530" y="412330"/>
            <a:ext cx="15658383" cy="13482389"/>
            <a:chOff x="0" y="0"/>
            <a:chExt cx="15658382" cy="13482388"/>
          </a:xfrm>
        </p:grpSpPr>
        <p:sp>
          <p:nvSpPr>
            <p:cNvPr id="551" name="TextBox 5"/>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66" fill="hold"/>
                                        <p:tgtEl>
                                          <p:spTgt spid="54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48"/>
                </p:tgtEl>
              </p:cMediaNode>
            </p:video>
            <p:seq concurrent="1" prevAc="none" nextAc="seek">
              <p:cTn id="8" restart="whenNotActive" fill="hold" evtFilter="cancelBubble" nodeType="interactiveSeq">
                <p:stCondLst>
                  <p:cond evt="onClick" delay="0">
                    <p:tgtEl>
                      <p:spTgt spid="54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48"/>
                                        </p:tgtEl>
                                      </p:cBhvr>
                                    </p:cmd>
                                  </p:childTnLst>
                                </p:cTn>
                              </p:par>
                            </p:childTnLst>
                          </p:cTn>
                        </p:par>
                      </p:childTnLst>
                    </p:cTn>
                  </p:par>
                </p:childTnLst>
              </p:cTn>
              <p:nextCondLst>
                <p:cond evt="onClick" delay="0">
                  <p:tgtEl>
                    <p:spTgt spid="548"/>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7" name="_out_0018" descr="_out_0018"/>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7145000" cy="13716000"/>
          </a:xfrm>
          <a:prstGeom prst="rect">
            <a:avLst/>
          </a:prstGeom>
          <a:ln w="12700">
            <a:miter lim="400000"/>
          </a:ln>
        </p:spPr>
      </p:pic>
      <p:pic>
        <p:nvPicPr>
          <p:cNvPr id="558" name="Content Placeholder 11" descr="Content Placeholder 11"/>
          <p:cNvPicPr>
            <a:picLocks noChangeAspect="1"/>
          </p:cNvPicPr>
          <p:nvPr/>
        </p:nvPicPr>
        <p:blipFill>
          <a:blip r:embed="rId6"/>
          <a:stretch>
            <a:fillRect/>
          </a:stretch>
        </p:blipFill>
        <p:spPr>
          <a:xfrm>
            <a:off x="6143835" y="2577583"/>
            <a:ext cx="839987" cy="642341"/>
          </a:xfrm>
          <a:prstGeom prst="rect">
            <a:avLst/>
          </a:prstGeom>
          <a:ln w="12700">
            <a:miter lim="400000"/>
          </a:ln>
        </p:spPr>
      </p:pic>
      <p:sp>
        <p:nvSpPr>
          <p:cNvPr id="559" name="TextBox 3"/>
          <p:cNvSpPr txBox="1"/>
          <p:nvPr/>
        </p:nvSpPr>
        <p:spPr>
          <a:xfrm>
            <a:off x="17033237" y="904774"/>
            <a:ext cx="6399461" cy="2138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Solution by discretization</a:t>
            </a:r>
          </a:p>
        </p:txBody>
      </p:sp>
      <p:sp>
        <p:nvSpPr>
          <p:cNvPr id="560" name="Straight Arrow Connector 5"/>
          <p:cNvSpPr/>
          <p:nvPr/>
        </p:nvSpPr>
        <p:spPr>
          <a:xfrm>
            <a:off x="5803432" y="3559724"/>
            <a:ext cx="1520793" cy="1"/>
          </a:xfrm>
          <a:prstGeom prst="line">
            <a:avLst/>
          </a:prstGeom>
          <a:ln w="114300">
            <a:solidFill>
              <a:srgbClr val="AB3C19"/>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561" name="Straight Arrow Connector 8"/>
          <p:cNvSpPr/>
          <p:nvPr/>
        </p:nvSpPr>
        <p:spPr>
          <a:xfrm flipH="1">
            <a:off x="5864391" y="3636724"/>
            <a:ext cx="1" cy="698973"/>
          </a:xfrm>
          <a:prstGeom prst="line">
            <a:avLst/>
          </a:prstGeom>
          <a:ln w="114300">
            <a:solidFill>
              <a:srgbClr val="316786"/>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pic>
        <p:nvPicPr>
          <p:cNvPr id="562" name="Graphic 13" descr="Graphic 13"/>
          <p:cNvPicPr>
            <a:picLocks noChangeAspect="1"/>
          </p:cNvPicPr>
          <p:nvPr/>
        </p:nvPicPr>
        <p:blipFill>
          <a:blip r:embed="rId7"/>
          <a:stretch>
            <a:fillRect/>
          </a:stretch>
        </p:blipFill>
        <p:spPr>
          <a:xfrm>
            <a:off x="4417391" y="3693355"/>
            <a:ext cx="1037629" cy="642341"/>
          </a:xfrm>
          <a:prstGeom prst="rect">
            <a:avLst/>
          </a:prstGeom>
          <a:ln w="12700">
            <a:miter lim="400000"/>
          </a:ln>
        </p:spPr>
      </p:pic>
      <p:sp>
        <p:nvSpPr>
          <p:cNvPr id="563" name="TextBox 7"/>
          <p:cNvSpPr txBox="1"/>
          <p:nvPr/>
        </p:nvSpPr>
        <p:spPr>
          <a:xfrm>
            <a:off x="4642423" y="1538590"/>
            <a:ext cx="8431654" cy="9194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defTabSz="1828800">
              <a:spcBef>
                <a:spcPts val="0"/>
              </a:spcBef>
              <a:defRPr b="1">
                <a:solidFill>
                  <a:srgbClr val="AB3C19"/>
                </a:solidFill>
                <a:latin typeface="Aptos"/>
                <a:ea typeface="Aptos"/>
                <a:cs typeface="Aptos"/>
                <a:sym typeface="Aptos"/>
              </a:defRPr>
            </a:pPr>
            <a:r>
              <a:t>for a given change in time </a:t>
            </a:r>
            <a:r>
              <a:rPr i="1"/>
              <a:t>t</a:t>
            </a:r>
          </a:p>
        </p:txBody>
      </p:sp>
      <p:grpSp>
        <p:nvGrpSpPr>
          <p:cNvPr id="585" name="Group 38"/>
          <p:cNvGrpSpPr/>
          <p:nvPr/>
        </p:nvGrpSpPr>
        <p:grpSpPr>
          <a:xfrm>
            <a:off x="2182519" y="4760272"/>
            <a:ext cx="6709838" cy="1577897"/>
            <a:chOff x="0" y="0"/>
            <a:chExt cx="6709836" cy="1577895"/>
          </a:xfrm>
        </p:grpSpPr>
        <p:sp>
          <p:nvSpPr>
            <p:cNvPr id="564" name="Freeform: Shape 16"/>
            <p:cNvSpPr/>
            <p:nvPr/>
          </p:nvSpPr>
          <p:spPr>
            <a:xfrm rot="10800000" flipH="1">
              <a:off x="0" y="758041"/>
              <a:ext cx="515448" cy="182537"/>
            </a:xfrm>
            <a:custGeom>
              <a:avLst/>
              <a:gdLst/>
              <a:ahLst/>
              <a:cxnLst>
                <a:cxn ang="0">
                  <a:pos x="wd2" y="hd2"/>
                </a:cxn>
                <a:cxn ang="5400000">
                  <a:pos x="wd2" y="hd2"/>
                </a:cxn>
                <a:cxn ang="10800000">
                  <a:pos x="wd2" y="hd2"/>
                </a:cxn>
                <a:cxn ang="16200000">
                  <a:pos x="wd2" y="hd2"/>
                </a:cxn>
              </a:cxnLst>
              <a:rect l="0" t="0" r="r" b="b"/>
              <a:pathLst>
                <a:path w="21600" h="21600" extrusionOk="0">
                  <a:moveTo>
                    <a:pt x="0" y="19754"/>
                  </a:moveTo>
                  <a:cubicBezTo>
                    <a:pt x="0" y="20554"/>
                    <a:pt x="151" y="21169"/>
                    <a:pt x="454" y="21600"/>
                  </a:cubicBezTo>
                  <a:lnTo>
                    <a:pt x="21113" y="21600"/>
                  </a:lnTo>
                  <a:cubicBezTo>
                    <a:pt x="21438" y="21108"/>
                    <a:pt x="21600" y="20492"/>
                    <a:pt x="21600" y="19754"/>
                  </a:cubicBezTo>
                  <a:cubicBezTo>
                    <a:pt x="21600" y="19077"/>
                    <a:pt x="21449" y="18492"/>
                    <a:pt x="21146" y="18000"/>
                  </a:cubicBezTo>
                  <a:lnTo>
                    <a:pt x="10832" y="17908"/>
                  </a:lnTo>
                  <a:lnTo>
                    <a:pt x="519" y="17908"/>
                  </a:lnTo>
                  <a:cubicBezTo>
                    <a:pt x="173" y="18216"/>
                    <a:pt x="0" y="18831"/>
                    <a:pt x="0" y="19754"/>
                  </a:cubicBezTo>
                  <a:close/>
                  <a:moveTo>
                    <a:pt x="0" y="1846"/>
                  </a:moveTo>
                  <a:cubicBezTo>
                    <a:pt x="0" y="2769"/>
                    <a:pt x="173" y="3385"/>
                    <a:pt x="519" y="3692"/>
                  </a:cubicBezTo>
                  <a:lnTo>
                    <a:pt x="21146" y="3692"/>
                  </a:lnTo>
                  <a:cubicBezTo>
                    <a:pt x="21449" y="3077"/>
                    <a:pt x="21600" y="2462"/>
                    <a:pt x="21600" y="1846"/>
                  </a:cubicBezTo>
                  <a:cubicBezTo>
                    <a:pt x="21600" y="1046"/>
                    <a:pt x="21438" y="431"/>
                    <a:pt x="21113" y="0"/>
                  </a:cubicBezTo>
                  <a:lnTo>
                    <a:pt x="454" y="0"/>
                  </a:lnTo>
                  <a:cubicBezTo>
                    <a:pt x="151" y="431"/>
                    <a:pt x="0" y="1046"/>
                    <a:pt x="0" y="1846"/>
                  </a:cubicBez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grpSp>
          <p:nvGrpSpPr>
            <p:cNvPr id="569" name="Graphic 14"/>
            <p:cNvGrpSpPr/>
            <p:nvPr/>
          </p:nvGrpSpPr>
          <p:grpSpPr>
            <a:xfrm>
              <a:off x="1474301" y="0"/>
              <a:ext cx="541762" cy="1577896"/>
              <a:chOff x="0" y="0"/>
              <a:chExt cx="541761" cy="1577895"/>
            </a:xfrm>
          </p:grpSpPr>
          <p:sp>
            <p:nvSpPr>
              <p:cNvPr id="566" name="Freeform: Shape 19"/>
              <p:cNvSpPr/>
              <p:nvPr/>
            </p:nvSpPr>
            <p:spPr>
              <a:xfrm rot="10800000" flipH="1">
                <a:off x="142292" y="-1"/>
                <a:ext cx="266238" cy="519529"/>
              </a:xfrm>
              <a:custGeom>
                <a:avLst/>
                <a:gdLst/>
                <a:ahLst/>
                <a:cxnLst>
                  <a:cxn ang="0">
                    <a:pos x="wd2" y="hd2"/>
                  </a:cxn>
                  <a:cxn ang="5400000">
                    <a:pos x="wd2" y="hd2"/>
                  </a:cxn>
                  <a:cxn ang="10800000">
                    <a:pos x="wd2" y="hd2"/>
                  </a:cxn>
                  <a:cxn ang="16200000">
                    <a:pos x="wd2" y="hd2"/>
                  </a:cxn>
                </a:cxnLst>
                <a:rect l="0" t="0" r="r" b="b"/>
                <a:pathLst>
                  <a:path w="21600" h="21600" extrusionOk="0">
                    <a:moveTo>
                      <a:pt x="8163" y="18746"/>
                    </a:moveTo>
                    <a:lnTo>
                      <a:pt x="7347" y="18584"/>
                    </a:lnTo>
                    <a:cubicBezTo>
                      <a:pt x="6760" y="18476"/>
                      <a:pt x="5923" y="18368"/>
                      <a:pt x="4835" y="18260"/>
                    </a:cubicBezTo>
                    <a:cubicBezTo>
                      <a:pt x="3746" y="18151"/>
                      <a:pt x="2532" y="18076"/>
                      <a:pt x="1193" y="18032"/>
                    </a:cubicBezTo>
                    <a:lnTo>
                      <a:pt x="0" y="18032"/>
                    </a:lnTo>
                    <a:lnTo>
                      <a:pt x="0" y="19524"/>
                    </a:lnTo>
                    <a:lnTo>
                      <a:pt x="1193" y="19524"/>
                    </a:lnTo>
                    <a:cubicBezTo>
                      <a:pt x="3160" y="19568"/>
                      <a:pt x="4981" y="19730"/>
                      <a:pt x="6656" y="20011"/>
                    </a:cubicBezTo>
                    <a:cubicBezTo>
                      <a:pt x="8330" y="20292"/>
                      <a:pt x="9502" y="20551"/>
                      <a:pt x="10172" y="20789"/>
                    </a:cubicBezTo>
                    <a:cubicBezTo>
                      <a:pt x="10842" y="21027"/>
                      <a:pt x="11428" y="21265"/>
                      <a:pt x="11930" y="21503"/>
                    </a:cubicBezTo>
                    <a:cubicBezTo>
                      <a:pt x="12014" y="21568"/>
                      <a:pt x="12265" y="21600"/>
                      <a:pt x="12684" y="21600"/>
                    </a:cubicBezTo>
                    <a:cubicBezTo>
                      <a:pt x="13060" y="21600"/>
                      <a:pt x="13416" y="21535"/>
                      <a:pt x="13751" y="21406"/>
                    </a:cubicBezTo>
                    <a:lnTo>
                      <a:pt x="13751" y="11708"/>
                    </a:lnTo>
                    <a:lnTo>
                      <a:pt x="13814" y="1978"/>
                    </a:lnTo>
                    <a:cubicBezTo>
                      <a:pt x="14107" y="1827"/>
                      <a:pt x="14358" y="1730"/>
                      <a:pt x="14567" y="1687"/>
                    </a:cubicBezTo>
                    <a:cubicBezTo>
                      <a:pt x="14777" y="1643"/>
                      <a:pt x="15279" y="1600"/>
                      <a:pt x="16074" y="1557"/>
                    </a:cubicBezTo>
                    <a:cubicBezTo>
                      <a:pt x="16870" y="1514"/>
                      <a:pt x="18167" y="1492"/>
                      <a:pt x="19967" y="1492"/>
                    </a:cubicBezTo>
                    <a:lnTo>
                      <a:pt x="21600" y="1492"/>
                    </a:lnTo>
                    <a:lnTo>
                      <a:pt x="21600" y="0"/>
                    </a:lnTo>
                    <a:lnTo>
                      <a:pt x="20909" y="0"/>
                    </a:lnTo>
                    <a:cubicBezTo>
                      <a:pt x="20030" y="65"/>
                      <a:pt x="16702" y="97"/>
                      <a:pt x="10925" y="97"/>
                    </a:cubicBezTo>
                    <a:cubicBezTo>
                      <a:pt x="5232" y="97"/>
                      <a:pt x="1946" y="65"/>
                      <a:pt x="1067" y="0"/>
                    </a:cubicBezTo>
                    <a:lnTo>
                      <a:pt x="314" y="0"/>
                    </a:lnTo>
                    <a:lnTo>
                      <a:pt x="314" y="1492"/>
                    </a:lnTo>
                    <a:lnTo>
                      <a:pt x="1946" y="1492"/>
                    </a:lnTo>
                    <a:cubicBezTo>
                      <a:pt x="2867" y="1492"/>
                      <a:pt x="3663" y="1492"/>
                      <a:pt x="4332" y="1492"/>
                    </a:cubicBezTo>
                    <a:cubicBezTo>
                      <a:pt x="5002" y="1492"/>
                      <a:pt x="5526" y="1503"/>
                      <a:pt x="5902" y="1524"/>
                    </a:cubicBezTo>
                    <a:cubicBezTo>
                      <a:pt x="6279" y="1546"/>
                      <a:pt x="6614" y="1578"/>
                      <a:pt x="6907" y="1622"/>
                    </a:cubicBezTo>
                    <a:cubicBezTo>
                      <a:pt x="7200" y="1665"/>
                      <a:pt x="7367" y="1687"/>
                      <a:pt x="7409" y="1687"/>
                    </a:cubicBezTo>
                    <a:cubicBezTo>
                      <a:pt x="7451" y="1687"/>
                      <a:pt x="7577" y="1740"/>
                      <a:pt x="7786" y="1849"/>
                    </a:cubicBezTo>
                    <a:cubicBezTo>
                      <a:pt x="7995" y="1957"/>
                      <a:pt x="8121" y="2000"/>
                      <a:pt x="8163" y="1978"/>
                    </a:cubicBezTo>
                    <a:lnTo>
                      <a:pt x="8163" y="18746"/>
                    </a:ln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67" name="Freeform: Shape 20"/>
              <p:cNvSpPr/>
              <p:nvPr/>
            </p:nvSpPr>
            <p:spPr>
              <a:xfrm rot="10800000" flipH="1">
                <a:off x="116754" y="1058368"/>
                <a:ext cx="308803" cy="519528"/>
              </a:xfrm>
              <a:custGeom>
                <a:avLst/>
                <a:gdLst/>
                <a:ahLst/>
                <a:cxnLst>
                  <a:cxn ang="0">
                    <a:pos x="wd2" y="hd2"/>
                  </a:cxn>
                  <a:cxn ang="5400000">
                    <a:pos x="wd2" y="hd2"/>
                  </a:cxn>
                  <a:cxn ang="10800000">
                    <a:pos x="wd2" y="hd2"/>
                  </a:cxn>
                  <a:cxn ang="16200000">
                    <a:pos x="wd2" y="hd2"/>
                  </a:cxn>
                </a:cxnLst>
                <a:rect l="0" t="0" r="r" b="b"/>
                <a:pathLst>
                  <a:path w="21600" h="21600" extrusionOk="0">
                    <a:moveTo>
                      <a:pt x="3194" y="13914"/>
                    </a:moveTo>
                    <a:cubicBezTo>
                      <a:pt x="2220" y="13914"/>
                      <a:pt x="1444" y="14108"/>
                      <a:pt x="866" y="14497"/>
                    </a:cubicBezTo>
                    <a:cubicBezTo>
                      <a:pt x="289" y="14887"/>
                      <a:pt x="0" y="15362"/>
                      <a:pt x="0" y="15924"/>
                    </a:cubicBezTo>
                    <a:cubicBezTo>
                      <a:pt x="0" y="17459"/>
                      <a:pt x="956" y="18789"/>
                      <a:pt x="2869" y="19914"/>
                    </a:cubicBezTo>
                    <a:cubicBezTo>
                      <a:pt x="4782" y="21038"/>
                      <a:pt x="7164" y="21600"/>
                      <a:pt x="10015" y="21600"/>
                    </a:cubicBezTo>
                    <a:cubicBezTo>
                      <a:pt x="13299" y="21600"/>
                      <a:pt x="16042" y="20995"/>
                      <a:pt x="18244" y="19784"/>
                    </a:cubicBezTo>
                    <a:cubicBezTo>
                      <a:pt x="20445" y="18573"/>
                      <a:pt x="21564" y="17005"/>
                      <a:pt x="21600" y="15081"/>
                    </a:cubicBezTo>
                    <a:cubicBezTo>
                      <a:pt x="21600" y="14151"/>
                      <a:pt x="21239" y="13265"/>
                      <a:pt x="20517" y="12422"/>
                    </a:cubicBezTo>
                    <a:cubicBezTo>
                      <a:pt x="19796" y="11578"/>
                      <a:pt x="18929" y="10843"/>
                      <a:pt x="17919" y="10216"/>
                    </a:cubicBezTo>
                    <a:cubicBezTo>
                      <a:pt x="16908" y="9589"/>
                      <a:pt x="15465" y="8789"/>
                      <a:pt x="13588" y="7816"/>
                    </a:cubicBezTo>
                    <a:cubicBezTo>
                      <a:pt x="12289" y="7146"/>
                      <a:pt x="10484" y="6151"/>
                      <a:pt x="8174" y="4832"/>
                    </a:cubicBezTo>
                    <a:lnTo>
                      <a:pt x="4980" y="3016"/>
                    </a:lnTo>
                    <a:lnTo>
                      <a:pt x="9095" y="2984"/>
                    </a:lnTo>
                    <a:cubicBezTo>
                      <a:pt x="14761" y="2984"/>
                      <a:pt x="17774" y="3038"/>
                      <a:pt x="18135" y="3146"/>
                    </a:cubicBezTo>
                    <a:cubicBezTo>
                      <a:pt x="18388" y="3189"/>
                      <a:pt x="18821" y="4151"/>
                      <a:pt x="19434" y="6032"/>
                    </a:cubicBezTo>
                    <a:lnTo>
                      <a:pt x="19434" y="6130"/>
                    </a:lnTo>
                    <a:lnTo>
                      <a:pt x="21600" y="6130"/>
                    </a:lnTo>
                    <a:lnTo>
                      <a:pt x="21600" y="6032"/>
                    </a:lnTo>
                    <a:cubicBezTo>
                      <a:pt x="21564" y="5968"/>
                      <a:pt x="21329" y="4984"/>
                      <a:pt x="20896" y="3081"/>
                    </a:cubicBezTo>
                    <a:cubicBezTo>
                      <a:pt x="20463" y="1178"/>
                      <a:pt x="20193" y="184"/>
                      <a:pt x="20084" y="97"/>
                    </a:cubicBezTo>
                    <a:lnTo>
                      <a:pt x="20084" y="0"/>
                    </a:lnTo>
                    <a:lnTo>
                      <a:pt x="0" y="0"/>
                    </a:lnTo>
                    <a:lnTo>
                      <a:pt x="0" y="1005"/>
                    </a:lnTo>
                    <a:cubicBezTo>
                      <a:pt x="0" y="1157"/>
                      <a:pt x="108" y="1319"/>
                      <a:pt x="325" y="1492"/>
                    </a:cubicBezTo>
                    <a:cubicBezTo>
                      <a:pt x="541" y="1665"/>
                      <a:pt x="1083" y="2043"/>
                      <a:pt x="1949" y="2627"/>
                    </a:cubicBezTo>
                    <a:cubicBezTo>
                      <a:pt x="2995" y="3319"/>
                      <a:pt x="3898" y="3924"/>
                      <a:pt x="4656" y="4443"/>
                    </a:cubicBezTo>
                    <a:cubicBezTo>
                      <a:pt x="4980" y="4659"/>
                      <a:pt x="5594" y="5059"/>
                      <a:pt x="6496" y="5643"/>
                    </a:cubicBezTo>
                    <a:cubicBezTo>
                      <a:pt x="7399" y="6227"/>
                      <a:pt x="8012" y="6627"/>
                      <a:pt x="8337" y="6843"/>
                    </a:cubicBezTo>
                    <a:cubicBezTo>
                      <a:pt x="8662" y="7060"/>
                      <a:pt x="9185" y="7416"/>
                      <a:pt x="9907" y="7914"/>
                    </a:cubicBezTo>
                    <a:cubicBezTo>
                      <a:pt x="10629" y="8411"/>
                      <a:pt x="11134" y="8778"/>
                      <a:pt x="11422" y="9016"/>
                    </a:cubicBezTo>
                    <a:cubicBezTo>
                      <a:pt x="11711" y="9254"/>
                      <a:pt x="12126" y="9578"/>
                      <a:pt x="12668" y="9989"/>
                    </a:cubicBezTo>
                    <a:cubicBezTo>
                      <a:pt x="13209" y="10400"/>
                      <a:pt x="13588" y="10746"/>
                      <a:pt x="13804" y="11027"/>
                    </a:cubicBezTo>
                    <a:cubicBezTo>
                      <a:pt x="14021" y="11308"/>
                      <a:pt x="14292" y="11622"/>
                      <a:pt x="14617" y="11968"/>
                    </a:cubicBezTo>
                    <a:cubicBezTo>
                      <a:pt x="14941" y="12314"/>
                      <a:pt x="15176" y="12659"/>
                      <a:pt x="15320" y="13005"/>
                    </a:cubicBezTo>
                    <a:cubicBezTo>
                      <a:pt x="15465" y="13351"/>
                      <a:pt x="15591" y="13676"/>
                      <a:pt x="15699" y="13978"/>
                    </a:cubicBezTo>
                    <a:cubicBezTo>
                      <a:pt x="15808" y="14281"/>
                      <a:pt x="15862" y="14638"/>
                      <a:pt x="15862" y="15049"/>
                    </a:cubicBezTo>
                    <a:cubicBezTo>
                      <a:pt x="15862" y="16411"/>
                      <a:pt x="15248" y="17589"/>
                      <a:pt x="14021" y="18584"/>
                    </a:cubicBezTo>
                    <a:cubicBezTo>
                      <a:pt x="12794" y="19578"/>
                      <a:pt x="11044" y="20076"/>
                      <a:pt x="8770" y="20076"/>
                    </a:cubicBezTo>
                    <a:cubicBezTo>
                      <a:pt x="7579" y="20076"/>
                      <a:pt x="6532" y="19892"/>
                      <a:pt x="5630" y="19524"/>
                    </a:cubicBezTo>
                    <a:cubicBezTo>
                      <a:pt x="4728" y="19157"/>
                      <a:pt x="4096" y="18800"/>
                      <a:pt x="3735" y="18454"/>
                    </a:cubicBezTo>
                    <a:cubicBezTo>
                      <a:pt x="3374" y="18108"/>
                      <a:pt x="3194" y="17903"/>
                      <a:pt x="3194" y="17838"/>
                    </a:cubicBezTo>
                    <a:cubicBezTo>
                      <a:pt x="3194" y="17816"/>
                      <a:pt x="3284" y="17805"/>
                      <a:pt x="3465" y="17805"/>
                    </a:cubicBezTo>
                    <a:cubicBezTo>
                      <a:pt x="4114" y="17805"/>
                      <a:pt x="4782" y="17654"/>
                      <a:pt x="5468" y="17351"/>
                    </a:cubicBezTo>
                    <a:cubicBezTo>
                      <a:pt x="6153" y="17049"/>
                      <a:pt x="6496" y="16551"/>
                      <a:pt x="6496" y="15860"/>
                    </a:cubicBezTo>
                    <a:cubicBezTo>
                      <a:pt x="6496" y="15319"/>
                      <a:pt x="6208" y="14865"/>
                      <a:pt x="5630" y="14497"/>
                    </a:cubicBezTo>
                    <a:cubicBezTo>
                      <a:pt x="5052" y="14130"/>
                      <a:pt x="4240" y="13935"/>
                      <a:pt x="3194" y="13914"/>
                    </a:cubicBez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68" name="Freeform: Shape 21"/>
              <p:cNvSpPr/>
              <p:nvPr/>
            </p:nvSpPr>
            <p:spPr>
              <a:xfrm rot="10800000" flipH="1">
                <a:off x="0" y="825905"/>
                <a:ext cx="541762" cy="46806"/>
              </a:xfrm>
              <a:prstGeom prst="rect">
                <a:avLst/>
              </a:pr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grpSp>
        <p:grpSp>
          <p:nvGrpSpPr>
            <p:cNvPr id="572" name="Graphic 14"/>
            <p:cNvGrpSpPr/>
            <p:nvPr/>
          </p:nvGrpSpPr>
          <p:grpSpPr>
            <a:xfrm>
              <a:off x="2147361" y="511985"/>
              <a:ext cx="931977" cy="648539"/>
              <a:chOff x="0" y="0"/>
              <a:chExt cx="931975" cy="648537"/>
            </a:xfrm>
          </p:grpSpPr>
          <p:sp>
            <p:nvSpPr>
              <p:cNvPr id="570" name="Freeform: Shape 23"/>
              <p:cNvSpPr/>
              <p:nvPr/>
            </p:nvSpPr>
            <p:spPr>
              <a:xfrm rot="10800000" flipH="1">
                <a:off x="0" y="-1"/>
                <a:ext cx="572718" cy="558534"/>
              </a:xfrm>
              <a:custGeom>
                <a:avLst/>
                <a:gdLst/>
                <a:ahLst/>
                <a:cxnLst>
                  <a:cxn ang="0">
                    <a:pos x="wd2" y="hd2"/>
                  </a:cxn>
                  <a:cxn ang="5400000">
                    <a:pos x="wd2" y="hd2"/>
                  </a:cxn>
                  <a:cxn ang="10800000">
                    <a:pos x="wd2" y="hd2"/>
                  </a:cxn>
                  <a:cxn ang="16200000">
                    <a:pos x="wd2" y="hd2"/>
                  </a:cxn>
                </a:cxnLst>
                <a:rect l="0" t="0" r="r" b="b"/>
                <a:pathLst>
                  <a:path w="21600" h="21600" extrusionOk="0">
                    <a:moveTo>
                      <a:pt x="0" y="21389"/>
                    </a:moveTo>
                    <a:cubicBezTo>
                      <a:pt x="0" y="21449"/>
                      <a:pt x="49" y="21519"/>
                      <a:pt x="146" y="21600"/>
                    </a:cubicBezTo>
                    <a:lnTo>
                      <a:pt x="21454" y="21600"/>
                    </a:lnTo>
                    <a:cubicBezTo>
                      <a:pt x="21551" y="21519"/>
                      <a:pt x="21600" y="21449"/>
                      <a:pt x="21600" y="21389"/>
                    </a:cubicBezTo>
                    <a:cubicBezTo>
                      <a:pt x="21600" y="21349"/>
                      <a:pt x="19956" y="17829"/>
                      <a:pt x="16667" y="10830"/>
                    </a:cubicBezTo>
                    <a:cubicBezTo>
                      <a:pt x="13378" y="3831"/>
                      <a:pt x="11695" y="292"/>
                      <a:pt x="11617" y="211"/>
                    </a:cubicBezTo>
                    <a:cubicBezTo>
                      <a:pt x="11520" y="70"/>
                      <a:pt x="11247" y="0"/>
                      <a:pt x="10800" y="0"/>
                    </a:cubicBezTo>
                    <a:cubicBezTo>
                      <a:pt x="10352" y="0"/>
                      <a:pt x="10080" y="70"/>
                      <a:pt x="9983" y="211"/>
                    </a:cubicBezTo>
                    <a:cubicBezTo>
                      <a:pt x="9924" y="292"/>
                      <a:pt x="8251" y="3831"/>
                      <a:pt x="4962" y="10830"/>
                    </a:cubicBezTo>
                    <a:cubicBezTo>
                      <a:pt x="1673" y="17829"/>
                      <a:pt x="19" y="21349"/>
                      <a:pt x="0" y="21389"/>
                    </a:cubicBezTo>
                    <a:close/>
                    <a:moveTo>
                      <a:pt x="19002" y="18975"/>
                    </a:moveTo>
                    <a:cubicBezTo>
                      <a:pt x="19002" y="18995"/>
                      <a:pt x="16550" y="19006"/>
                      <a:pt x="11646" y="19006"/>
                    </a:cubicBezTo>
                    <a:cubicBezTo>
                      <a:pt x="6743" y="19006"/>
                      <a:pt x="4291" y="18995"/>
                      <a:pt x="4291" y="18975"/>
                    </a:cubicBezTo>
                    <a:cubicBezTo>
                      <a:pt x="4330" y="18875"/>
                      <a:pt x="5556" y="16260"/>
                      <a:pt x="7969" y="11132"/>
                    </a:cubicBezTo>
                    <a:cubicBezTo>
                      <a:pt x="10382" y="6003"/>
                      <a:pt x="11608" y="3429"/>
                      <a:pt x="11646" y="3409"/>
                    </a:cubicBezTo>
                    <a:lnTo>
                      <a:pt x="19002" y="18975"/>
                    </a:ln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71" name="Freeform: Shape 24"/>
              <p:cNvSpPr/>
              <p:nvPr/>
            </p:nvSpPr>
            <p:spPr>
              <a:xfrm rot="10800000" flipH="1">
                <a:off x="622821" y="403665"/>
                <a:ext cx="309155" cy="244873"/>
              </a:xfrm>
              <a:custGeom>
                <a:avLst/>
                <a:gdLst/>
                <a:ahLst/>
                <a:cxnLst>
                  <a:cxn ang="0">
                    <a:pos x="wd2" y="hd2"/>
                  </a:cxn>
                  <a:cxn ang="5400000">
                    <a:pos x="wd2" y="hd2"/>
                  </a:cxn>
                  <a:cxn ang="10800000">
                    <a:pos x="wd2" y="hd2"/>
                  </a:cxn>
                  <a:cxn ang="16200000">
                    <a:pos x="wd2" y="hd2"/>
                  </a:cxn>
                </a:cxnLst>
                <a:rect l="0" t="0" r="r" b="b"/>
                <a:pathLst>
                  <a:path w="21600" h="21600" extrusionOk="0">
                    <a:moveTo>
                      <a:pt x="7875" y="0"/>
                    </a:moveTo>
                    <a:cubicBezTo>
                      <a:pt x="7493" y="97"/>
                      <a:pt x="6142" y="146"/>
                      <a:pt x="3823" y="146"/>
                    </a:cubicBezTo>
                    <a:cubicBezTo>
                      <a:pt x="1759" y="146"/>
                      <a:pt x="573" y="97"/>
                      <a:pt x="267" y="0"/>
                    </a:cubicBezTo>
                    <a:lnTo>
                      <a:pt x="0" y="0"/>
                    </a:lnTo>
                    <a:lnTo>
                      <a:pt x="0" y="3016"/>
                    </a:lnTo>
                    <a:lnTo>
                      <a:pt x="3670" y="3016"/>
                    </a:lnTo>
                    <a:lnTo>
                      <a:pt x="8564" y="10362"/>
                    </a:lnTo>
                    <a:lnTo>
                      <a:pt x="3364" y="18584"/>
                    </a:lnTo>
                    <a:lnTo>
                      <a:pt x="191" y="18584"/>
                    </a:lnTo>
                    <a:lnTo>
                      <a:pt x="191" y="21600"/>
                    </a:lnTo>
                    <a:lnTo>
                      <a:pt x="497" y="21600"/>
                    </a:lnTo>
                    <a:cubicBezTo>
                      <a:pt x="879" y="21503"/>
                      <a:pt x="2268" y="21454"/>
                      <a:pt x="4664" y="21454"/>
                    </a:cubicBezTo>
                    <a:cubicBezTo>
                      <a:pt x="7315" y="21454"/>
                      <a:pt x="8869" y="21503"/>
                      <a:pt x="9328" y="21600"/>
                    </a:cubicBezTo>
                    <a:lnTo>
                      <a:pt x="9672" y="21600"/>
                    </a:lnTo>
                    <a:lnTo>
                      <a:pt x="9672" y="18584"/>
                    </a:lnTo>
                    <a:lnTo>
                      <a:pt x="8602" y="18584"/>
                    </a:lnTo>
                    <a:lnTo>
                      <a:pt x="9940" y="16492"/>
                    </a:lnTo>
                    <a:cubicBezTo>
                      <a:pt x="10806" y="15130"/>
                      <a:pt x="11252" y="14449"/>
                      <a:pt x="11278" y="14449"/>
                    </a:cubicBezTo>
                    <a:cubicBezTo>
                      <a:pt x="11380" y="14449"/>
                      <a:pt x="11864" y="15162"/>
                      <a:pt x="12731" y="16589"/>
                    </a:cubicBezTo>
                    <a:lnTo>
                      <a:pt x="14069" y="18584"/>
                    </a:lnTo>
                    <a:lnTo>
                      <a:pt x="12654" y="18584"/>
                    </a:lnTo>
                    <a:lnTo>
                      <a:pt x="12654" y="21600"/>
                    </a:lnTo>
                    <a:lnTo>
                      <a:pt x="12960" y="21600"/>
                    </a:lnTo>
                    <a:cubicBezTo>
                      <a:pt x="13342" y="21503"/>
                      <a:pt x="14693" y="21454"/>
                      <a:pt x="17012" y="21454"/>
                    </a:cubicBezTo>
                    <a:cubicBezTo>
                      <a:pt x="19077" y="21454"/>
                      <a:pt x="20262" y="21503"/>
                      <a:pt x="20568" y="21600"/>
                    </a:cubicBezTo>
                    <a:lnTo>
                      <a:pt x="20835" y="21600"/>
                    </a:lnTo>
                    <a:lnTo>
                      <a:pt x="20835" y="18584"/>
                    </a:lnTo>
                    <a:lnTo>
                      <a:pt x="17204" y="18584"/>
                    </a:lnTo>
                    <a:lnTo>
                      <a:pt x="12769" y="11967"/>
                    </a:lnTo>
                    <a:lnTo>
                      <a:pt x="18465" y="3065"/>
                    </a:lnTo>
                    <a:lnTo>
                      <a:pt x="20033" y="3016"/>
                    </a:lnTo>
                    <a:lnTo>
                      <a:pt x="21600" y="3016"/>
                    </a:lnTo>
                    <a:lnTo>
                      <a:pt x="21600" y="0"/>
                    </a:lnTo>
                    <a:lnTo>
                      <a:pt x="21294" y="0"/>
                    </a:lnTo>
                    <a:cubicBezTo>
                      <a:pt x="20912" y="97"/>
                      <a:pt x="19523" y="146"/>
                      <a:pt x="17127" y="146"/>
                    </a:cubicBezTo>
                    <a:cubicBezTo>
                      <a:pt x="14476" y="146"/>
                      <a:pt x="12922" y="97"/>
                      <a:pt x="12463" y="0"/>
                    </a:cubicBezTo>
                    <a:lnTo>
                      <a:pt x="12119" y="0"/>
                    </a:lnTo>
                    <a:lnTo>
                      <a:pt x="12119" y="3016"/>
                    </a:lnTo>
                    <a:lnTo>
                      <a:pt x="13189" y="3016"/>
                    </a:lnTo>
                    <a:cubicBezTo>
                      <a:pt x="13189" y="3049"/>
                      <a:pt x="12680" y="3859"/>
                      <a:pt x="11660" y="5449"/>
                    </a:cubicBezTo>
                    <a:cubicBezTo>
                      <a:pt x="10641" y="7038"/>
                      <a:pt x="10118" y="7865"/>
                      <a:pt x="10093" y="7930"/>
                    </a:cubicBezTo>
                    <a:lnTo>
                      <a:pt x="6767" y="3065"/>
                    </a:lnTo>
                    <a:lnTo>
                      <a:pt x="7493" y="3016"/>
                    </a:lnTo>
                    <a:lnTo>
                      <a:pt x="8181" y="3016"/>
                    </a:lnTo>
                    <a:lnTo>
                      <a:pt x="8181" y="0"/>
                    </a:lnTo>
                    <a:lnTo>
                      <a:pt x="7875" y="0"/>
                    </a:ln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grpSp>
        <p:grpSp>
          <p:nvGrpSpPr>
            <p:cNvPr id="576" name="Graphic 14"/>
            <p:cNvGrpSpPr/>
            <p:nvPr/>
          </p:nvGrpSpPr>
          <p:grpSpPr>
            <a:xfrm>
              <a:off x="3151395" y="503280"/>
              <a:ext cx="959706" cy="700981"/>
              <a:chOff x="0" y="0"/>
              <a:chExt cx="959704" cy="700980"/>
            </a:xfrm>
          </p:grpSpPr>
          <p:sp>
            <p:nvSpPr>
              <p:cNvPr id="573" name="Freeform: Shape 26"/>
              <p:cNvSpPr/>
              <p:nvPr/>
            </p:nvSpPr>
            <p:spPr>
              <a:xfrm rot="10800000" flipH="1">
                <a:off x="0" y="-1"/>
                <a:ext cx="183426" cy="541632"/>
              </a:xfrm>
              <a:custGeom>
                <a:avLst/>
                <a:gdLst/>
                <a:ahLst/>
                <a:cxnLst>
                  <a:cxn ang="0">
                    <a:pos x="wd2" y="hd2"/>
                  </a:cxn>
                  <a:cxn ang="5400000">
                    <a:pos x="wd2" y="hd2"/>
                  </a:cxn>
                  <a:cxn ang="10800000">
                    <a:pos x="wd2" y="hd2"/>
                  </a:cxn>
                  <a:cxn ang="16200000">
                    <a:pos x="wd2" y="hd2"/>
                  </a:cxn>
                </a:cxnLst>
                <a:rect l="0" t="0" r="r" b="b"/>
                <a:pathLst>
                  <a:path w="21600" h="21590" extrusionOk="0">
                    <a:moveTo>
                      <a:pt x="1458" y="1430"/>
                    </a:moveTo>
                    <a:lnTo>
                      <a:pt x="2734" y="1430"/>
                    </a:lnTo>
                    <a:cubicBezTo>
                      <a:pt x="5104" y="1430"/>
                      <a:pt x="6531" y="1575"/>
                      <a:pt x="7018" y="1866"/>
                    </a:cubicBezTo>
                    <a:lnTo>
                      <a:pt x="7018" y="2114"/>
                    </a:lnTo>
                    <a:cubicBezTo>
                      <a:pt x="7018" y="2301"/>
                      <a:pt x="7018" y="2539"/>
                      <a:pt x="7018" y="2830"/>
                    </a:cubicBezTo>
                    <a:cubicBezTo>
                      <a:pt x="7018" y="3120"/>
                      <a:pt x="7018" y="3462"/>
                      <a:pt x="7018" y="3856"/>
                    </a:cubicBezTo>
                    <a:cubicBezTo>
                      <a:pt x="7018" y="4249"/>
                      <a:pt x="7048" y="4695"/>
                      <a:pt x="7109" y="5193"/>
                    </a:cubicBezTo>
                    <a:cubicBezTo>
                      <a:pt x="7170" y="5690"/>
                      <a:pt x="7170" y="6208"/>
                      <a:pt x="7109" y="6747"/>
                    </a:cubicBezTo>
                    <a:cubicBezTo>
                      <a:pt x="7048" y="7286"/>
                      <a:pt x="7048" y="7856"/>
                      <a:pt x="7109" y="8458"/>
                    </a:cubicBezTo>
                    <a:cubicBezTo>
                      <a:pt x="7170" y="9059"/>
                      <a:pt x="7170" y="9649"/>
                      <a:pt x="7109" y="10230"/>
                    </a:cubicBezTo>
                    <a:cubicBezTo>
                      <a:pt x="7109" y="10997"/>
                      <a:pt x="7109" y="11805"/>
                      <a:pt x="7109" y="12655"/>
                    </a:cubicBezTo>
                    <a:cubicBezTo>
                      <a:pt x="7109" y="13505"/>
                      <a:pt x="7109" y="14282"/>
                      <a:pt x="7109" y="14987"/>
                    </a:cubicBezTo>
                    <a:cubicBezTo>
                      <a:pt x="7109" y="15692"/>
                      <a:pt x="7109" y="16314"/>
                      <a:pt x="7109" y="16853"/>
                    </a:cubicBezTo>
                    <a:cubicBezTo>
                      <a:pt x="7109" y="17392"/>
                      <a:pt x="7078" y="17848"/>
                      <a:pt x="7018" y="18221"/>
                    </a:cubicBezTo>
                    <a:cubicBezTo>
                      <a:pt x="6957" y="18594"/>
                      <a:pt x="6957" y="18770"/>
                      <a:pt x="7018" y="18750"/>
                    </a:cubicBezTo>
                    <a:cubicBezTo>
                      <a:pt x="6835" y="19144"/>
                      <a:pt x="6410" y="19403"/>
                      <a:pt x="5742" y="19527"/>
                    </a:cubicBezTo>
                    <a:cubicBezTo>
                      <a:pt x="5073" y="19651"/>
                      <a:pt x="3706" y="19745"/>
                      <a:pt x="1640" y="19807"/>
                    </a:cubicBezTo>
                    <a:lnTo>
                      <a:pt x="0" y="19807"/>
                    </a:lnTo>
                    <a:lnTo>
                      <a:pt x="0" y="20522"/>
                    </a:lnTo>
                    <a:cubicBezTo>
                      <a:pt x="0" y="20999"/>
                      <a:pt x="61" y="21237"/>
                      <a:pt x="182" y="21237"/>
                    </a:cubicBezTo>
                    <a:lnTo>
                      <a:pt x="1094" y="21268"/>
                    </a:lnTo>
                    <a:cubicBezTo>
                      <a:pt x="1701" y="21289"/>
                      <a:pt x="2582" y="21310"/>
                      <a:pt x="3737" y="21331"/>
                    </a:cubicBezTo>
                    <a:cubicBezTo>
                      <a:pt x="4891" y="21351"/>
                      <a:pt x="6015" y="21372"/>
                      <a:pt x="7109" y="21393"/>
                    </a:cubicBezTo>
                    <a:cubicBezTo>
                      <a:pt x="8142" y="21413"/>
                      <a:pt x="9266" y="21434"/>
                      <a:pt x="10481" y="21455"/>
                    </a:cubicBezTo>
                    <a:cubicBezTo>
                      <a:pt x="11696" y="21476"/>
                      <a:pt x="12607" y="21507"/>
                      <a:pt x="13215" y="21548"/>
                    </a:cubicBezTo>
                    <a:cubicBezTo>
                      <a:pt x="13823" y="21590"/>
                      <a:pt x="14157" y="21600"/>
                      <a:pt x="14218" y="21579"/>
                    </a:cubicBezTo>
                    <a:lnTo>
                      <a:pt x="14491" y="21579"/>
                    </a:lnTo>
                    <a:lnTo>
                      <a:pt x="14491" y="11785"/>
                    </a:lnTo>
                    <a:cubicBezTo>
                      <a:pt x="14491" y="5213"/>
                      <a:pt x="14521" y="1907"/>
                      <a:pt x="14582" y="1866"/>
                    </a:cubicBezTo>
                    <a:cubicBezTo>
                      <a:pt x="14825" y="1700"/>
                      <a:pt x="15190" y="1586"/>
                      <a:pt x="15676" y="1524"/>
                    </a:cubicBezTo>
                    <a:cubicBezTo>
                      <a:pt x="16952" y="1461"/>
                      <a:pt x="18440" y="1430"/>
                      <a:pt x="20142" y="1430"/>
                    </a:cubicBezTo>
                    <a:lnTo>
                      <a:pt x="21600" y="1430"/>
                    </a:lnTo>
                    <a:lnTo>
                      <a:pt x="21600" y="0"/>
                    </a:lnTo>
                    <a:lnTo>
                      <a:pt x="20871" y="0"/>
                    </a:lnTo>
                    <a:lnTo>
                      <a:pt x="18774" y="31"/>
                    </a:lnTo>
                    <a:cubicBezTo>
                      <a:pt x="17377" y="52"/>
                      <a:pt x="15888" y="62"/>
                      <a:pt x="14309" y="62"/>
                    </a:cubicBezTo>
                    <a:cubicBezTo>
                      <a:pt x="12729" y="62"/>
                      <a:pt x="11575" y="72"/>
                      <a:pt x="10845" y="93"/>
                    </a:cubicBezTo>
                    <a:cubicBezTo>
                      <a:pt x="10116" y="114"/>
                      <a:pt x="8962" y="114"/>
                      <a:pt x="7382" y="93"/>
                    </a:cubicBezTo>
                    <a:cubicBezTo>
                      <a:pt x="5803" y="72"/>
                      <a:pt x="4284" y="52"/>
                      <a:pt x="2825" y="31"/>
                    </a:cubicBezTo>
                    <a:lnTo>
                      <a:pt x="729" y="0"/>
                    </a:lnTo>
                    <a:lnTo>
                      <a:pt x="0" y="0"/>
                    </a:lnTo>
                    <a:lnTo>
                      <a:pt x="0" y="1430"/>
                    </a:lnTo>
                    <a:lnTo>
                      <a:pt x="1458" y="1430"/>
                    </a:ln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74" name="Freeform: Shape 27"/>
              <p:cNvSpPr/>
              <p:nvPr/>
            </p:nvSpPr>
            <p:spPr>
              <a:xfrm rot="10800000" flipH="1">
                <a:off x="217539" y="191388"/>
                <a:ext cx="342857" cy="357273"/>
              </a:xfrm>
              <a:custGeom>
                <a:avLst/>
                <a:gdLst/>
                <a:ahLst/>
                <a:cxnLst>
                  <a:cxn ang="0">
                    <a:pos x="wd2" y="hd2"/>
                  </a:cxn>
                  <a:cxn ang="5400000">
                    <a:pos x="wd2" y="hd2"/>
                  </a:cxn>
                  <a:cxn ang="10800000">
                    <a:pos x="wd2" y="hd2"/>
                  </a:cxn>
                  <a:cxn ang="16200000">
                    <a:pos x="wd2" y="hd2"/>
                  </a:cxn>
                </a:cxnLst>
                <a:rect l="0" t="0" r="r" b="b"/>
                <a:pathLst>
                  <a:path w="21600" h="21600" extrusionOk="0">
                    <a:moveTo>
                      <a:pt x="0" y="10564"/>
                    </a:moveTo>
                    <a:cubicBezTo>
                      <a:pt x="0" y="13551"/>
                      <a:pt x="1056" y="16129"/>
                      <a:pt x="3169" y="18299"/>
                    </a:cubicBezTo>
                    <a:cubicBezTo>
                      <a:pt x="5282" y="20468"/>
                      <a:pt x="7834" y="21569"/>
                      <a:pt x="10824" y="21600"/>
                    </a:cubicBezTo>
                    <a:cubicBezTo>
                      <a:pt x="13750" y="21600"/>
                      <a:pt x="16269" y="20531"/>
                      <a:pt x="18382" y="18393"/>
                    </a:cubicBezTo>
                    <a:cubicBezTo>
                      <a:pt x="20495" y="16255"/>
                      <a:pt x="21567" y="13661"/>
                      <a:pt x="21600" y="10611"/>
                    </a:cubicBezTo>
                    <a:cubicBezTo>
                      <a:pt x="21600" y="7625"/>
                      <a:pt x="20560" y="5109"/>
                      <a:pt x="18479" y="3066"/>
                    </a:cubicBezTo>
                    <a:cubicBezTo>
                      <a:pt x="16399" y="1022"/>
                      <a:pt x="13847" y="0"/>
                      <a:pt x="10824" y="0"/>
                    </a:cubicBezTo>
                    <a:cubicBezTo>
                      <a:pt x="7671" y="0"/>
                      <a:pt x="5087" y="1053"/>
                      <a:pt x="3072" y="3160"/>
                    </a:cubicBezTo>
                    <a:cubicBezTo>
                      <a:pt x="1056" y="5266"/>
                      <a:pt x="33" y="7734"/>
                      <a:pt x="0" y="10564"/>
                    </a:cubicBezTo>
                    <a:close/>
                    <a:moveTo>
                      <a:pt x="10824" y="1886"/>
                    </a:moveTo>
                    <a:cubicBezTo>
                      <a:pt x="14790" y="1886"/>
                      <a:pt x="16773" y="4449"/>
                      <a:pt x="16773" y="9574"/>
                    </a:cubicBezTo>
                    <a:lnTo>
                      <a:pt x="16773" y="12262"/>
                    </a:lnTo>
                    <a:cubicBezTo>
                      <a:pt x="16773" y="12954"/>
                      <a:pt x="16757" y="13551"/>
                      <a:pt x="16724" y="14054"/>
                    </a:cubicBezTo>
                    <a:cubicBezTo>
                      <a:pt x="16692" y="14557"/>
                      <a:pt x="16578" y="15155"/>
                      <a:pt x="16383" y="15846"/>
                    </a:cubicBezTo>
                    <a:cubicBezTo>
                      <a:pt x="16188" y="16538"/>
                      <a:pt x="15928" y="17104"/>
                      <a:pt x="15603" y="17544"/>
                    </a:cubicBezTo>
                    <a:cubicBezTo>
                      <a:pt x="15278" y="17984"/>
                      <a:pt x="14774" y="18425"/>
                      <a:pt x="14091" y="18865"/>
                    </a:cubicBezTo>
                    <a:cubicBezTo>
                      <a:pt x="13409" y="19305"/>
                      <a:pt x="12612" y="19619"/>
                      <a:pt x="11702" y="19808"/>
                    </a:cubicBezTo>
                    <a:cubicBezTo>
                      <a:pt x="11540" y="19839"/>
                      <a:pt x="11279" y="19855"/>
                      <a:pt x="10922" y="19855"/>
                    </a:cubicBezTo>
                    <a:cubicBezTo>
                      <a:pt x="9947" y="19855"/>
                      <a:pt x="9020" y="19667"/>
                      <a:pt x="8143" y="19289"/>
                    </a:cubicBezTo>
                    <a:cubicBezTo>
                      <a:pt x="6745" y="18598"/>
                      <a:pt x="5835" y="17639"/>
                      <a:pt x="5412" y="16412"/>
                    </a:cubicBezTo>
                    <a:cubicBezTo>
                      <a:pt x="4990" y="15186"/>
                      <a:pt x="4778" y="13740"/>
                      <a:pt x="4778" y="12073"/>
                    </a:cubicBezTo>
                    <a:lnTo>
                      <a:pt x="4778" y="11130"/>
                    </a:lnTo>
                    <a:cubicBezTo>
                      <a:pt x="4778" y="8112"/>
                      <a:pt x="5087" y="5990"/>
                      <a:pt x="5705" y="4763"/>
                    </a:cubicBezTo>
                    <a:cubicBezTo>
                      <a:pt x="6745" y="2845"/>
                      <a:pt x="8452" y="1886"/>
                      <a:pt x="10824" y="1886"/>
                    </a:cubicBez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75" name="Freeform: Shape 28"/>
              <p:cNvSpPr/>
              <p:nvPr/>
            </p:nvSpPr>
            <p:spPr>
              <a:xfrm rot="10800000" flipH="1">
                <a:off x="606785" y="186911"/>
                <a:ext cx="352920" cy="514070"/>
              </a:xfrm>
              <a:custGeom>
                <a:avLst/>
                <a:gdLst/>
                <a:ahLst/>
                <a:cxnLst>
                  <a:cxn ang="0">
                    <a:pos x="wd2" y="hd2"/>
                  </a:cxn>
                  <a:cxn ang="5400000">
                    <a:pos x="wd2" y="hd2"/>
                  </a:cxn>
                  <a:cxn ang="10800000">
                    <a:pos x="wd2" y="hd2"/>
                  </a:cxn>
                  <a:cxn ang="16200000">
                    <a:pos x="wd2" y="hd2"/>
                  </a:cxn>
                </a:cxnLst>
                <a:rect l="0" t="0" r="r" b="b"/>
                <a:pathLst>
                  <a:path w="21600" h="21600" extrusionOk="0">
                    <a:moveTo>
                      <a:pt x="14211" y="20158"/>
                    </a:moveTo>
                    <a:cubicBezTo>
                      <a:pt x="15600" y="21119"/>
                      <a:pt x="17179" y="21600"/>
                      <a:pt x="18947" y="21600"/>
                    </a:cubicBezTo>
                    <a:cubicBezTo>
                      <a:pt x="19895" y="21600"/>
                      <a:pt x="20574" y="21392"/>
                      <a:pt x="20984" y="20977"/>
                    </a:cubicBezTo>
                    <a:cubicBezTo>
                      <a:pt x="21395" y="20562"/>
                      <a:pt x="21600" y="20147"/>
                      <a:pt x="21600" y="19732"/>
                    </a:cubicBezTo>
                    <a:cubicBezTo>
                      <a:pt x="21600" y="19426"/>
                      <a:pt x="21458" y="19153"/>
                      <a:pt x="21174" y="18912"/>
                    </a:cubicBezTo>
                    <a:cubicBezTo>
                      <a:pt x="20889" y="18672"/>
                      <a:pt x="20463" y="18552"/>
                      <a:pt x="19895" y="18552"/>
                    </a:cubicBezTo>
                    <a:cubicBezTo>
                      <a:pt x="18853" y="18552"/>
                      <a:pt x="18268" y="18880"/>
                      <a:pt x="18142" y="19535"/>
                    </a:cubicBezTo>
                    <a:cubicBezTo>
                      <a:pt x="18079" y="19841"/>
                      <a:pt x="18126" y="20070"/>
                      <a:pt x="18284" y="20223"/>
                    </a:cubicBezTo>
                    <a:cubicBezTo>
                      <a:pt x="18284" y="20245"/>
                      <a:pt x="18300" y="20278"/>
                      <a:pt x="18332" y="20322"/>
                    </a:cubicBezTo>
                    <a:lnTo>
                      <a:pt x="18332" y="20354"/>
                    </a:lnTo>
                    <a:cubicBezTo>
                      <a:pt x="17447" y="20289"/>
                      <a:pt x="16610" y="20049"/>
                      <a:pt x="15821" y="19633"/>
                    </a:cubicBezTo>
                    <a:cubicBezTo>
                      <a:pt x="15568" y="19524"/>
                      <a:pt x="15442" y="19448"/>
                      <a:pt x="15442" y="19404"/>
                    </a:cubicBezTo>
                    <a:cubicBezTo>
                      <a:pt x="15442" y="19382"/>
                      <a:pt x="15505" y="19327"/>
                      <a:pt x="15631" y="19240"/>
                    </a:cubicBezTo>
                    <a:cubicBezTo>
                      <a:pt x="15758" y="19153"/>
                      <a:pt x="15900" y="19022"/>
                      <a:pt x="16058" y="18847"/>
                    </a:cubicBezTo>
                    <a:cubicBezTo>
                      <a:pt x="16216" y="18672"/>
                      <a:pt x="16389" y="18475"/>
                      <a:pt x="16579" y="18257"/>
                    </a:cubicBezTo>
                    <a:cubicBezTo>
                      <a:pt x="16768" y="18038"/>
                      <a:pt x="16910" y="17754"/>
                      <a:pt x="17005" y="17405"/>
                    </a:cubicBezTo>
                    <a:cubicBezTo>
                      <a:pt x="17100" y="17055"/>
                      <a:pt x="17163" y="16694"/>
                      <a:pt x="17195" y="16323"/>
                    </a:cubicBezTo>
                    <a:cubicBezTo>
                      <a:pt x="17195" y="14968"/>
                      <a:pt x="16421" y="13821"/>
                      <a:pt x="14874" y="12881"/>
                    </a:cubicBezTo>
                    <a:cubicBezTo>
                      <a:pt x="13326" y="11942"/>
                      <a:pt x="11416" y="11461"/>
                      <a:pt x="9142" y="11439"/>
                    </a:cubicBezTo>
                    <a:cubicBezTo>
                      <a:pt x="7563" y="11439"/>
                      <a:pt x="6000" y="11745"/>
                      <a:pt x="4453" y="12357"/>
                    </a:cubicBezTo>
                    <a:cubicBezTo>
                      <a:pt x="4105" y="11964"/>
                      <a:pt x="3932" y="11548"/>
                      <a:pt x="3932" y="11111"/>
                    </a:cubicBezTo>
                    <a:cubicBezTo>
                      <a:pt x="3932" y="10347"/>
                      <a:pt x="4342" y="9778"/>
                      <a:pt x="5163" y="9407"/>
                    </a:cubicBezTo>
                    <a:cubicBezTo>
                      <a:pt x="5447" y="9276"/>
                      <a:pt x="5716" y="9210"/>
                      <a:pt x="5968" y="9210"/>
                    </a:cubicBezTo>
                    <a:cubicBezTo>
                      <a:pt x="6221" y="9210"/>
                      <a:pt x="7358" y="9188"/>
                      <a:pt x="9379" y="9145"/>
                    </a:cubicBezTo>
                    <a:cubicBezTo>
                      <a:pt x="12032" y="9123"/>
                      <a:pt x="13737" y="9057"/>
                      <a:pt x="14495" y="8948"/>
                    </a:cubicBezTo>
                    <a:cubicBezTo>
                      <a:pt x="16421" y="8751"/>
                      <a:pt x="17937" y="8304"/>
                      <a:pt x="19042" y="7604"/>
                    </a:cubicBezTo>
                    <a:cubicBezTo>
                      <a:pt x="20274" y="6752"/>
                      <a:pt x="20889" y="5681"/>
                      <a:pt x="20889" y="4392"/>
                    </a:cubicBezTo>
                    <a:cubicBezTo>
                      <a:pt x="20889" y="2928"/>
                      <a:pt x="19658" y="1803"/>
                      <a:pt x="17195" y="1016"/>
                    </a:cubicBezTo>
                    <a:cubicBezTo>
                      <a:pt x="15300" y="339"/>
                      <a:pt x="13058" y="0"/>
                      <a:pt x="10468" y="0"/>
                    </a:cubicBezTo>
                    <a:cubicBezTo>
                      <a:pt x="7847" y="0"/>
                      <a:pt x="5589" y="339"/>
                      <a:pt x="3695" y="1016"/>
                    </a:cubicBezTo>
                    <a:cubicBezTo>
                      <a:pt x="1232" y="1781"/>
                      <a:pt x="0" y="2873"/>
                      <a:pt x="0" y="4294"/>
                    </a:cubicBezTo>
                    <a:cubicBezTo>
                      <a:pt x="0" y="5080"/>
                      <a:pt x="332" y="5736"/>
                      <a:pt x="995" y="6260"/>
                    </a:cubicBezTo>
                    <a:cubicBezTo>
                      <a:pt x="1658" y="6785"/>
                      <a:pt x="2321" y="7145"/>
                      <a:pt x="2984" y="7342"/>
                    </a:cubicBezTo>
                    <a:lnTo>
                      <a:pt x="3505" y="7539"/>
                    </a:lnTo>
                    <a:cubicBezTo>
                      <a:pt x="2368" y="8216"/>
                      <a:pt x="1800" y="9134"/>
                      <a:pt x="1800" y="10292"/>
                    </a:cubicBezTo>
                    <a:cubicBezTo>
                      <a:pt x="1800" y="11319"/>
                      <a:pt x="2258" y="12248"/>
                      <a:pt x="3174" y="13078"/>
                    </a:cubicBezTo>
                    <a:cubicBezTo>
                      <a:pt x="1784" y="14039"/>
                      <a:pt x="1089" y="15121"/>
                      <a:pt x="1089" y="16323"/>
                    </a:cubicBezTo>
                    <a:cubicBezTo>
                      <a:pt x="1089" y="17700"/>
                      <a:pt x="1879" y="18858"/>
                      <a:pt x="3458" y="19797"/>
                    </a:cubicBezTo>
                    <a:cubicBezTo>
                      <a:pt x="5037" y="20737"/>
                      <a:pt x="6947" y="21218"/>
                      <a:pt x="9189" y="21239"/>
                    </a:cubicBezTo>
                    <a:cubicBezTo>
                      <a:pt x="10800" y="21239"/>
                      <a:pt x="12300" y="20955"/>
                      <a:pt x="13689" y="20387"/>
                    </a:cubicBezTo>
                    <a:lnTo>
                      <a:pt x="14211" y="20158"/>
                    </a:lnTo>
                    <a:close/>
                    <a:moveTo>
                      <a:pt x="12789" y="17995"/>
                    </a:moveTo>
                    <a:cubicBezTo>
                      <a:pt x="12632" y="18606"/>
                      <a:pt x="12221" y="19087"/>
                      <a:pt x="11558" y="19437"/>
                    </a:cubicBezTo>
                    <a:cubicBezTo>
                      <a:pt x="10895" y="19786"/>
                      <a:pt x="10074" y="19972"/>
                      <a:pt x="9095" y="19994"/>
                    </a:cubicBezTo>
                    <a:cubicBezTo>
                      <a:pt x="8179" y="19994"/>
                      <a:pt x="7389" y="19819"/>
                      <a:pt x="6726" y="19469"/>
                    </a:cubicBezTo>
                    <a:cubicBezTo>
                      <a:pt x="6063" y="19120"/>
                      <a:pt x="5653" y="18628"/>
                      <a:pt x="5495" y="17995"/>
                    </a:cubicBezTo>
                    <a:cubicBezTo>
                      <a:pt x="5400" y="17623"/>
                      <a:pt x="5353" y="17066"/>
                      <a:pt x="5353" y="16323"/>
                    </a:cubicBezTo>
                    <a:cubicBezTo>
                      <a:pt x="5353" y="15361"/>
                      <a:pt x="5463" y="14651"/>
                      <a:pt x="5684" y="14192"/>
                    </a:cubicBezTo>
                    <a:cubicBezTo>
                      <a:pt x="5905" y="13734"/>
                      <a:pt x="6379" y="13351"/>
                      <a:pt x="7105" y="13045"/>
                    </a:cubicBezTo>
                    <a:cubicBezTo>
                      <a:pt x="7642" y="12827"/>
                      <a:pt x="8321" y="12717"/>
                      <a:pt x="9142" y="12717"/>
                    </a:cubicBezTo>
                    <a:cubicBezTo>
                      <a:pt x="9837" y="12717"/>
                      <a:pt x="10437" y="12794"/>
                      <a:pt x="10942" y="12947"/>
                    </a:cubicBezTo>
                    <a:cubicBezTo>
                      <a:pt x="11447" y="13100"/>
                      <a:pt x="11810" y="13296"/>
                      <a:pt x="12032" y="13537"/>
                    </a:cubicBezTo>
                    <a:cubicBezTo>
                      <a:pt x="12253" y="13777"/>
                      <a:pt x="12426" y="13996"/>
                      <a:pt x="12553" y="14192"/>
                    </a:cubicBezTo>
                    <a:cubicBezTo>
                      <a:pt x="12679" y="14389"/>
                      <a:pt x="12758" y="14553"/>
                      <a:pt x="12789" y="14684"/>
                    </a:cubicBezTo>
                    <a:cubicBezTo>
                      <a:pt x="12884" y="15034"/>
                      <a:pt x="12932" y="15580"/>
                      <a:pt x="12932" y="16323"/>
                    </a:cubicBezTo>
                    <a:cubicBezTo>
                      <a:pt x="12932" y="17066"/>
                      <a:pt x="12884" y="17623"/>
                      <a:pt x="12789" y="17995"/>
                    </a:cubicBezTo>
                    <a:close/>
                    <a:moveTo>
                      <a:pt x="17716" y="4294"/>
                    </a:moveTo>
                    <a:cubicBezTo>
                      <a:pt x="17716" y="4840"/>
                      <a:pt x="17495" y="5288"/>
                      <a:pt x="17053" y="5638"/>
                    </a:cubicBezTo>
                    <a:cubicBezTo>
                      <a:pt x="16610" y="5987"/>
                      <a:pt x="15963" y="6239"/>
                      <a:pt x="15110" y="6392"/>
                    </a:cubicBezTo>
                    <a:cubicBezTo>
                      <a:pt x="14258" y="6544"/>
                      <a:pt x="13484" y="6643"/>
                      <a:pt x="12789" y="6686"/>
                    </a:cubicBezTo>
                    <a:cubicBezTo>
                      <a:pt x="12095" y="6730"/>
                      <a:pt x="11242" y="6752"/>
                      <a:pt x="10232" y="6752"/>
                    </a:cubicBezTo>
                    <a:lnTo>
                      <a:pt x="8953" y="6752"/>
                    </a:lnTo>
                    <a:cubicBezTo>
                      <a:pt x="6837" y="6752"/>
                      <a:pt x="5574" y="6686"/>
                      <a:pt x="5163" y="6555"/>
                    </a:cubicBezTo>
                    <a:cubicBezTo>
                      <a:pt x="4532" y="6359"/>
                      <a:pt x="4042" y="6053"/>
                      <a:pt x="3695" y="5638"/>
                    </a:cubicBezTo>
                    <a:cubicBezTo>
                      <a:pt x="3347" y="5222"/>
                      <a:pt x="3158" y="4785"/>
                      <a:pt x="3126" y="4327"/>
                    </a:cubicBezTo>
                    <a:cubicBezTo>
                      <a:pt x="3126" y="4108"/>
                      <a:pt x="3221" y="3857"/>
                      <a:pt x="3410" y="3573"/>
                    </a:cubicBezTo>
                    <a:cubicBezTo>
                      <a:pt x="3600" y="3289"/>
                      <a:pt x="3932" y="2961"/>
                      <a:pt x="4405" y="2589"/>
                    </a:cubicBezTo>
                    <a:cubicBezTo>
                      <a:pt x="4879" y="2218"/>
                      <a:pt x="5637" y="1912"/>
                      <a:pt x="6679" y="1672"/>
                    </a:cubicBezTo>
                    <a:cubicBezTo>
                      <a:pt x="7721" y="1431"/>
                      <a:pt x="8984" y="1300"/>
                      <a:pt x="10468" y="1278"/>
                    </a:cubicBezTo>
                    <a:cubicBezTo>
                      <a:pt x="12647" y="1278"/>
                      <a:pt x="14400" y="1584"/>
                      <a:pt x="15726" y="2196"/>
                    </a:cubicBezTo>
                    <a:cubicBezTo>
                      <a:pt x="17053" y="2808"/>
                      <a:pt x="17716" y="3507"/>
                      <a:pt x="17716" y="4294"/>
                    </a:cubicBez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grpSp>
        <p:grpSp>
          <p:nvGrpSpPr>
            <p:cNvPr id="579" name="Graphic 14"/>
            <p:cNvGrpSpPr/>
            <p:nvPr/>
          </p:nvGrpSpPr>
          <p:grpSpPr>
            <a:xfrm>
              <a:off x="4288263" y="698539"/>
              <a:ext cx="601406" cy="496366"/>
              <a:chOff x="0" y="0"/>
              <a:chExt cx="601404" cy="496364"/>
            </a:xfrm>
          </p:grpSpPr>
          <p:sp>
            <p:nvSpPr>
              <p:cNvPr id="577" name="Freeform: Shape 31"/>
              <p:cNvSpPr/>
              <p:nvPr/>
            </p:nvSpPr>
            <p:spPr>
              <a:xfrm rot="10800000" flipH="1">
                <a:off x="0" y="-1"/>
                <a:ext cx="414834" cy="496366"/>
              </a:xfrm>
              <a:custGeom>
                <a:avLst/>
                <a:gdLst/>
                <a:ahLst/>
                <a:cxnLst>
                  <a:cxn ang="0">
                    <a:pos x="wd2" y="hd2"/>
                  </a:cxn>
                  <a:cxn ang="5400000">
                    <a:pos x="wd2" y="hd2"/>
                  </a:cxn>
                  <a:cxn ang="10800000">
                    <a:pos x="wd2" y="hd2"/>
                  </a:cxn>
                  <a:cxn ang="16200000">
                    <a:pos x="wd2" y="hd2"/>
                  </a:cxn>
                </a:cxnLst>
                <a:rect l="0" t="0" r="r" b="b"/>
                <a:pathLst>
                  <a:path w="21600" h="21565" extrusionOk="0">
                    <a:moveTo>
                      <a:pt x="2498" y="16302"/>
                    </a:moveTo>
                    <a:cubicBezTo>
                      <a:pt x="2525" y="16370"/>
                      <a:pt x="2552" y="16460"/>
                      <a:pt x="2579" y="16573"/>
                    </a:cubicBezTo>
                    <a:cubicBezTo>
                      <a:pt x="2606" y="16686"/>
                      <a:pt x="2673" y="16934"/>
                      <a:pt x="2781" y="17318"/>
                    </a:cubicBezTo>
                    <a:cubicBezTo>
                      <a:pt x="2888" y="17703"/>
                      <a:pt x="3022" y="18053"/>
                      <a:pt x="3183" y="18369"/>
                    </a:cubicBezTo>
                    <a:cubicBezTo>
                      <a:pt x="3345" y="18685"/>
                      <a:pt x="3546" y="19058"/>
                      <a:pt x="3788" y="19488"/>
                    </a:cubicBezTo>
                    <a:cubicBezTo>
                      <a:pt x="4030" y="19917"/>
                      <a:pt x="4298" y="20256"/>
                      <a:pt x="4594" y="20504"/>
                    </a:cubicBezTo>
                    <a:cubicBezTo>
                      <a:pt x="4890" y="20753"/>
                      <a:pt x="5239" y="21001"/>
                      <a:pt x="5642" y="21250"/>
                    </a:cubicBezTo>
                    <a:cubicBezTo>
                      <a:pt x="6045" y="21498"/>
                      <a:pt x="6488" y="21600"/>
                      <a:pt x="6972" y="21555"/>
                    </a:cubicBezTo>
                    <a:cubicBezTo>
                      <a:pt x="8986" y="21555"/>
                      <a:pt x="10276" y="20832"/>
                      <a:pt x="10840" y="19386"/>
                    </a:cubicBezTo>
                    <a:lnTo>
                      <a:pt x="11243" y="19691"/>
                    </a:lnTo>
                    <a:cubicBezTo>
                      <a:pt x="12909" y="20933"/>
                      <a:pt x="14494" y="21555"/>
                      <a:pt x="15998" y="21555"/>
                    </a:cubicBezTo>
                    <a:cubicBezTo>
                      <a:pt x="17745" y="21555"/>
                      <a:pt x="19115" y="21024"/>
                      <a:pt x="20109" y="19962"/>
                    </a:cubicBezTo>
                    <a:cubicBezTo>
                      <a:pt x="21103" y="18900"/>
                      <a:pt x="21600" y="17612"/>
                      <a:pt x="21600" y="16098"/>
                    </a:cubicBezTo>
                    <a:cubicBezTo>
                      <a:pt x="21600" y="13658"/>
                      <a:pt x="20579" y="11410"/>
                      <a:pt x="18537" y="9354"/>
                    </a:cubicBezTo>
                    <a:cubicBezTo>
                      <a:pt x="16496" y="7298"/>
                      <a:pt x="14185" y="6259"/>
                      <a:pt x="11606" y="6236"/>
                    </a:cubicBezTo>
                    <a:cubicBezTo>
                      <a:pt x="11015" y="6236"/>
                      <a:pt x="10491" y="6304"/>
                      <a:pt x="10034" y="6439"/>
                    </a:cubicBezTo>
                    <a:cubicBezTo>
                      <a:pt x="9739" y="6552"/>
                      <a:pt x="9430" y="6722"/>
                      <a:pt x="9107" y="6948"/>
                    </a:cubicBezTo>
                    <a:cubicBezTo>
                      <a:pt x="8785" y="7174"/>
                      <a:pt x="8530" y="7366"/>
                      <a:pt x="8342" y="7524"/>
                    </a:cubicBezTo>
                    <a:lnTo>
                      <a:pt x="8060" y="7795"/>
                    </a:lnTo>
                    <a:cubicBezTo>
                      <a:pt x="8033" y="7772"/>
                      <a:pt x="7737" y="6790"/>
                      <a:pt x="7173" y="4846"/>
                    </a:cubicBezTo>
                    <a:cubicBezTo>
                      <a:pt x="6609" y="2903"/>
                      <a:pt x="6327" y="1920"/>
                      <a:pt x="6327" y="1898"/>
                    </a:cubicBezTo>
                    <a:cubicBezTo>
                      <a:pt x="6327" y="1762"/>
                      <a:pt x="6434" y="1683"/>
                      <a:pt x="6649" y="1661"/>
                    </a:cubicBezTo>
                    <a:cubicBezTo>
                      <a:pt x="6864" y="1638"/>
                      <a:pt x="7361" y="1604"/>
                      <a:pt x="8140" y="1559"/>
                    </a:cubicBezTo>
                    <a:lnTo>
                      <a:pt x="9148" y="1559"/>
                    </a:lnTo>
                    <a:cubicBezTo>
                      <a:pt x="9309" y="1401"/>
                      <a:pt x="9389" y="1299"/>
                      <a:pt x="9389" y="1254"/>
                    </a:cubicBezTo>
                    <a:cubicBezTo>
                      <a:pt x="9389" y="1209"/>
                      <a:pt x="9349" y="1005"/>
                      <a:pt x="9269" y="644"/>
                    </a:cubicBezTo>
                    <a:cubicBezTo>
                      <a:pt x="9188" y="373"/>
                      <a:pt x="9107" y="203"/>
                      <a:pt x="9027" y="135"/>
                    </a:cubicBezTo>
                    <a:cubicBezTo>
                      <a:pt x="8946" y="68"/>
                      <a:pt x="8772" y="23"/>
                      <a:pt x="8503" y="0"/>
                    </a:cubicBezTo>
                    <a:cubicBezTo>
                      <a:pt x="8449" y="0"/>
                      <a:pt x="8301" y="0"/>
                      <a:pt x="8060" y="0"/>
                    </a:cubicBezTo>
                    <a:cubicBezTo>
                      <a:pt x="7818" y="0"/>
                      <a:pt x="7361" y="11"/>
                      <a:pt x="6690" y="34"/>
                    </a:cubicBezTo>
                    <a:cubicBezTo>
                      <a:pt x="6018" y="56"/>
                      <a:pt x="5185" y="68"/>
                      <a:pt x="4191" y="68"/>
                    </a:cubicBezTo>
                    <a:cubicBezTo>
                      <a:pt x="2310" y="68"/>
                      <a:pt x="1115" y="45"/>
                      <a:pt x="605" y="0"/>
                    </a:cubicBezTo>
                    <a:lnTo>
                      <a:pt x="282" y="0"/>
                    </a:lnTo>
                    <a:cubicBezTo>
                      <a:pt x="94" y="158"/>
                      <a:pt x="0" y="282"/>
                      <a:pt x="0" y="373"/>
                    </a:cubicBezTo>
                    <a:cubicBezTo>
                      <a:pt x="54" y="983"/>
                      <a:pt x="228" y="1378"/>
                      <a:pt x="524" y="1559"/>
                    </a:cubicBezTo>
                    <a:lnTo>
                      <a:pt x="1330" y="1559"/>
                    </a:lnTo>
                    <a:cubicBezTo>
                      <a:pt x="2243" y="1582"/>
                      <a:pt x="2767" y="1717"/>
                      <a:pt x="2901" y="1966"/>
                    </a:cubicBezTo>
                    <a:cubicBezTo>
                      <a:pt x="2982" y="2101"/>
                      <a:pt x="3801" y="4801"/>
                      <a:pt x="5360" y="10066"/>
                    </a:cubicBezTo>
                    <a:cubicBezTo>
                      <a:pt x="6918" y="15330"/>
                      <a:pt x="7737" y="18121"/>
                      <a:pt x="7818" y="18437"/>
                    </a:cubicBezTo>
                    <a:cubicBezTo>
                      <a:pt x="7845" y="18550"/>
                      <a:pt x="7858" y="18708"/>
                      <a:pt x="7858" y="18911"/>
                    </a:cubicBezTo>
                    <a:cubicBezTo>
                      <a:pt x="7858" y="19838"/>
                      <a:pt x="7522" y="20301"/>
                      <a:pt x="6851" y="20301"/>
                    </a:cubicBezTo>
                    <a:cubicBezTo>
                      <a:pt x="6260" y="20301"/>
                      <a:pt x="5763" y="19985"/>
                      <a:pt x="5360" y="19352"/>
                    </a:cubicBezTo>
                    <a:cubicBezTo>
                      <a:pt x="4957" y="18719"/>
                      <a:pt x="4648" y="18030"/>
                      <a:pt x="4433" y="17285"/>
                    </a:cubicBezTo>
                    <a:cubicBezTo>
                      <a:pt x="4218" y="16539"/>
                      <a:pt x="4057" y="16132"/>
                      <a:pt x="3949" y="16064"/>
                    </a:cubicBezTo>
                    <a:cubicBezTo>
                      <a:pt x="3895" y="16019"/>
                      <a:pt x="3681" y="15997"/>
                      <a:pt x="3304" y="15997"/>
                    </a:cubicBezTo>
                    <a:lnTo>
                      <a:pt x="2740" y="15997"/>
                    </a:lnTo>
                    <a:cubicBezTo>
                      <a:pt x="2579" y="16132"/>
                      <a:pt x="2498" y="16234"/>
                      <a:pt x="2498" y="16302"/>
                    </a:cubicBezTo>
                    <a:close/>
                    <a:moveTo>
                      <a:pt x="8745" y="10032"/>
                    </a:moveTo>
                    <a:cubicBezTo>
                      <a:pt x="9336" y="8315"/>
                      <a:pt x="10330" y="7456"/>
                      <a:pt x="11727" y="7456"/>
                    </a:cubicBezTo>
                    <a:cubicBezTo>
                      <a:pt x="12533" y="7456"/>
                      <a:pt x="13312" y="7716"/>
                      <a:pt x="14064" y="8236"/>
                    </a:cubicBezTo>
                    <a:cubicBezTo>
                      <a:pt x="14816" y="8755"/>
                      <a:pt x="15434" y="9410"/>
                      <a:pt x="15918" y="10201"/>
                    </a:cubicBezTo>
                    <a:cubicBezTo>
                      <a:pt x="16402" y="10969"/>
                      <a:pt x="16885" y="12190"/>
                      <a:pt x="17369" y="13861"/>
                    </a:cubicBezTo>
                    <a:cubicBezTo>
                      <a:pt x="17852" y="15534"/>
                      <a:pt x="18107" y="16776"/>
                      <a:pt x="18134" y="17590"/>
                    </a:cubicBezTo>
                    <a:lnTo>
                      <a:pt x="18134" y="17793"/>
                    </a:lnTo>
                    <a:cubicBezTo>
                      <a:pt x="18134" y="19465"/>
                      <a:pt x="17315" y="20301"/>
                      <a:pt x="15676" y="20301"/>
                    </a:cubicBezTo>
                    <a:cubicBezTo>
                      <a:pt x="15381" y="20301"/>
                      <a:pt x="15085" y="20267"/>
                      <a:pt x="14789" y="20199"/>
                    </a:cubicBezTo>
                    <a:cubicBezTo>
                      <a:pt x="14494" y="20131"/>
                      <a:pt x="14198" y="20030"/>
                      <a:pt x="13903" y="19894"/>
                    </a:cubicBezTo>
                    <a:cubicBezTo>
                      <a:pt x="13607" y="19759"/>
                      <a:pt x="13339" y="19612"/>
                      <a:pt x="13097" y="19454"/>
                    </a:cubicBezTo>
                    <a:cubicBezTo>
                      <a:pt x="12855" y="19295"/>
                      <a:pt x="12627" y="19126"/>
                      <a:pt x="12412" y="18945"/>
                    </a:cubicBezTo>
                    <a:cubicBezTo>
                      <a:pt x="12197" y="18764"/>
                      <a:pt x="11996" y="18595"/>
                      <a:pt x="11808" y="18437"/>
                    </a:cubicBezTo>
                    <a:cubicBezTo>
                      <a:pt x="11619" y="18279"/>
                      <a:pt x="11472" y="18121"/>
                      <a:pt x="11364" y="17962"/>
                    </a:cubicBezTo>
                    <a:cubicBezTo>
                      <a:pt x="11257" y="17804"/>
                      <a:pt x="11149" y="17691"/>
                      <a:pt x="11042" y="17623"/>
                    </a:cubicBezTo>
                    <a:lnTo>
                      <a:pt x="10921" y="17488"/>
                    </a:lnTo>
                    <a:cubicBezTo>
                      <a:pt x="10921" y="17465"/>
                      <a:pt x="10881" y="17307"/>
                      <a:pt x="10800" y="17013"/>
                    </a:cubicBezTo>
                    <a:cubicBezTo>
                      <a:pt x="10719" y="16720"/>
                      <a:pt x="10572" y="16223"/>
                      <a:pt x="10357" y="15522"/>
                    </a:cubicBezTo>
                    <a:cubicBezTo>
                      <a:pt x="10142" y="14822"/>
                      <a:pt x="9954" y="14234"/>
                      <a:pt x="9792" y="13760"/>
                    </a:cubicBezTo>
                    <a:cubicBezTo>
                      <a:pt x="9094" y="11365"/>
                      <a:pt x="8745" y="10122"/>
                      <a:pt x="8745" y="10032"/>
                    </a:cubicBez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78" name="Freeform: Shape 32"/>
              <p:cNvSpPr/>
              <p:nvPr/>
            </p:nvSpPr>
            <p:spPr>
              <a:xfrm rot="10800000" flipH="1">
                <a:off x="431232" y="117177"/>
                <a:ext cx="170173" cy="351315"/>
              </a:xfrm>
              <a:custGeom>
                <a:avLst/>
                <a:gdLst/>
                <a:ahLst/>
                <a:cxnLst>
                  <a:cxn ang="0">
                    <a:pos x="wd2" y="hd2"/>
                  </a:cxn>
                  <a:cxn ang="5400000">
                    <a:pos x="wd2" y="hd2"/>
                  </a:cxn>
                  <a:cxn ang="10800000">
                    <a:pos x="wd2" y="hd2"/>
                  </a:cxn>
                  <a:cxn ang="16200000">
                    <a:pos x="wd2" y="hd2"/>
                  </a:cxn>
                </a:cxnLst>
                <a:rect l="0" t="0" r="r" b="b"/>
                <a:pathLst>
                  <a:path w="21600" h="21600" extrusionOk="0">
                    <a:moveTo>
                      <a:pt x="486" y="13428"/>
                    </a:moveTo>
                    <a:cubicBezTo>
                      <a:pt x="162" y="13586"/>
                      <a:pt x="0" y="13699"/>
                      <a:pt x="0" y="13767"/>
                    </a:cubicBezTo>
                    <a:cubicBezTo>
                      <a:pt x="0" y="13857"/>
                      <a:pt x="69" y="14038"/>
                      <a:pt x="208" y="14310"/>
                    </a:cubicBezTo>
                    <a:cubicBezTo>
                      <a:pt x="347" y="14581"/>
                      <a:pt x="463" y="14739"/>
                      <a:pt x="556" y="14784"/>
                    </a:cubicBezTo>
                    <a:cubicBezTo>
                      <a:pt x="648" y="14897"/>
                      <a:pt x="857" y="14954"/>
                      <a:pt x="1181" y="14954"/>
                    </a:cubicBezTo>
                    <a:cubicBezTo>
                      <a:pt x="1505" y="14954"/>
                      <a:pt x="2685" y="14965"/>
                      <a:pt x="4723" y="14988"/>
                    </a:cubicBezTo>
                    <a:lnTo>
                      <a:pt x="8404" y="14988"/>
                    </a:lnTo>
                    <a:lnTo>
                      <a:pt x="9723" y="17700"/>
                    </a:lnTo>
                    <a:cubicBezTo>
                      <a:pt x="9862" y="17949"/>
                      <a:pt x="10024" y="18277"/>
                      <a:pt x="10210" y="18684"/>
                    </a:cubicBezTo>
                    <a:cubicBezTo>
                      <a:pt x="10395" y="19091"/>
                      <a:pt x="10557" y="19385"/>
                      <a:pt x="10696" y="19565"/>
                    </a:cubicBezTo>
                    <a:cubicBezTo>
                      <a:pt x="10835" y="19746"/>
                      <a:pt x="10974" y="19972"/>
                      <a:pt x="11112" y="20244"/>
                    </a:cubicBezTo>
                    <a:cubicBezTo>
                      <a:pt x="11251" y="20515"/>
                      <a:pt x="11437" y="20707"/>
                      <a:pt x="11668" y="20820"/>
                    </a:cubicBezTo>
                    <a:cubicBezTo>
                      <a:pt x="11899" y="20933"/>
                      <a:pt x="12131" y="21069"/>
                      <a:pt x="12362" y="21227"/>
                    </a:cubicBezTo>
                    <a:cubicBezTo>
                      <a:pt x="12594" y="21385"/>
                      <a:pt x="12918" y="21487"/>
                      <a:pt x="13335" y="21532"/>
                    </a:cubicBezTo>
                    <a:cubicBezTo>
                      <a:pt x="13752" y="21577"/>
                      <a:pt x="14168" y="21600"/>
                      <a:pt x="14585" y="21600"/>
                    </a:cubicBezTo>
                    <a:cubicBezTo>
                      <a:pt x="15418" y="21577"/>
                      <a:pt x="15997" y="21453"/>
                      <a:pt x="16321" y="21227"/>
                    </a:cubicBezTo>
                    <a:cubicBezTo>
                      <a:pt x="16646" y="21001"/>
                      <a:pt x="16808" y="20786"/>
                      <a:pt x="16808" y="20583"/>
                    </a:cubicBezTo>
                    <a:cubicBezTo>
                      <a:pt x="16808" y="20424"/>
                      <a:pt x="16599" y="19893"/>
                      <a:pt x="16183" y="18989"/>
                    </a:cubicBezTo>
                    <a:cubicBezTo>
                      <a:pt x="15766" y="18085"/>
                      <a:pt x="15303" y="17192"/>
                      <a:pt x="14793" y="16310"/>
                    </a:cubicBezTo>
                    <a:lnTo>
                      <a:pt x="14099" y="15056"/>
                    </a:lnTo>
                    <a:cubicBezTo>
                      <a:pt x="14099" y="15010"/>
                      <a:pt x="15257" y="14988"/>
                      <a:pt x="17572" y="14988"/>
                    </a:cubicBezTo>
                    <a:lnTo>
                      <a:pt x="21114" y="14988"/>
                    </a:lnTo>
                    <a:cubicBezTo>
                      <a:pt x="21438" y="14829"/>
                      <a:pt x="21600" y="14705"/>
                      <a:pt x="21600" y="14615"/>
                    </a:cubicBezTo>
                    <a:cubicBezTo>
                      <a:pt x="21600" y="14117"/>
                      <a:pt x="21299" y="13722"/>
                      <a:pt x="20697" y="13428"/>
                    </a:cubicBezTo>
                    <a:lnTo>
                      <a:pt x="13266" y="13428"/>
                    </a:lnTo>
                    <a:lnTo>
                      <a:pt x="10765" y="8511"/>
                    </a:lnTo>
                    <a:cubicBezTo>
                      <a:pt x="8960" y="4894"/>
                      <a:pt x="8056" y="2950"/>
                      <a:pt x="8056" y="2679"/>
                    </a:cubicBezTo>
                    <a:cubicBezTo>
                      <a:pt x="8056" y="1729"/>
                      <a:pt x="8681" y="1255"/>
                      <a:pt x="9932" y="1255"/>
                    </a:cubicBezTo>
                    <a:cubicBezTo>
                      <a:pt x="11552" y="1255"/>
                      <a:pt x="13127" y="1639"/>
                      <a:pt x="14655" y="2408"/>
                    </a:cubicBezTo>
                    <a:cubicBezTo>
                      <a:pt x="16183" y="3176"/>
                      <a:pt x="17410" y="4126"/>
                      <a:pt x="18335" y="5256"/>
                    </a:cubicBezTo>
                    <a:cubicBezTo>
                      <a:pt x="18428" y="5392"/>
                      <a:pt x="18544" y="5471"/>
                      <a:pt x="18683" y="5493"/>
                    </a:cubicBezTo>
                    <a:cubicBezTo>
                      <a:pt x="18822" y="5516"/>
                      <a:pt x="19169" y="5538"/>
                      <a:pt x="19725" y="5561"/>
                    </a:cubicBezTo>
                    <a:lnTo>
                      <a:pt x="20002" y="5561"/>
                    </a:lnTo>
                    <a:cubicBezTo>
                      <a:pt x="20697" y="5561"/>
                      <a:pt x="21044" y="5471"/>
                      <a:pt x="21044" y="5290"/>
                    </a:cubicBezTo>
                    <a:cubicBezTo>
                      <a:pt x="21044" y="5222"/>
                      <a:pt x="20975" y="5086"/>
                      <a:pt x="20836" y="4883"/>
                    </a:cubicBezTo>
                    <a:cubicBezTo>
                      <a:pt x="20604" y="4521"/>
                      <a:pt x="20188" y="4092"/>
                      <a:pt x="19586" y="3594"/>
                    </a:cubicBezTo>
                    <a:cubicBezTo>
                      <a:pt x="18984" y="3097"/>
                      <a:pt x="18197" y="2566"/>
                      <a:pt x="17224" y="2001"/>
                    </a:cubicBezTo>
                    <a:cubicBezTo>
                      <a:pt x="16252" y="1436"/>
                      <a:pt x="15071" y="961"/>
                      <a:pt x="13682" y="577"/>
                    </a:cubicBezTo>
                    <a:cubicBezTo>
                      <a:pt x="12293" y="192"/>
                      <a:pt x="10881" y="0"/>
                      <a:pt x="9445" y="0"/>
                    </a:cubicBezTo>
                    <a:cubicBezTo>
                      <a:pt x="8056" y="0"/>
                      <a:pt x="6737" y="170"/>
                      <a:pt x="5487" y="509"/>
                    </a:cubicBezTo>
                    <a:cubicBezTo>
                      <a:pt x="4237" y="848"/>
                      <a:pt x="3334" y="1436"/>
                      <a:pt x="2778" y="2272"/>
                    </a:cubicBezTo>
                    <a:cubicBezTo>
                      <a:pt x="2685" y="2453"/>
                      <a:pt x="2639" y="2758"/>
                      <a:pt x="2639" y="3188"/>
                    </a:cubicBezTo>
                    <a:lnTo>
                      <a:pt x="2639" y="3798"/>
                    </a:lnTo>
                    <a:lnTo>
                      <a:pt x="5070" y="8545"/>
                    </a:lnTo>
                    <a:cubicBezTo>
                      <a:pt x="6690" y="11732"/>
                      <a:pt x="7524" y="13338"/>
                      <a:pt x="7570" y="13360"/>
                    </a:cubicBezTo>
                    <a:cubicBezTo>
                      <a:pt x="7570" y="13405"/>
                      <a:pt x="6389" y="13428"/>
                      <a:pt x="4028" y="13428"/>
                    </a:cubicBezTo>
                    <a:lnTo>
                      <a:pt x="486" y="13428"/>
                    </a:ln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grpSp>
        <p:sp>
          <p:nvSpPr>
            <p:cNvPr id="580" name="Freeform: Shape 33"/>
            <p:cNvSpPr/>
            <p:nvPr/>
          </p:nvSpPr>
          <p:spPr>
            <a:xfrm rot="10800000" flipH="1">
              <a:off x="5019128" y="459270"/>
              <a:ext cx="184974" cy="78007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1794"/>
                    <a:pt x="301" y="12737"/>
                    <a:pt x="904" y="13630"/>
                  </a:cubicBezTo>
                  <a:cubicBezTo>
                    <a:pt x="1506" y="14522"/>
                    <a:pt x="2199" y="15293"/>
                    <a:pt x="2982" y="15941"/>
                  </a:cubicBezTo>
                  <a:cubicBezTo>
                    <a:pt x="3766" y="16589"/>
                    <a:pt x="4880" y="17222"/>
                    <a:pt x="6326" y="17842"/>
                  </a:cubicBezTo>
                  <a:cubicBezTo>
                    <a:pt x="7772" y="18461"/>
                    <a:pt x="8917" y="18943"/>
                    <a:pt x="9761" y="19289"/>
                  </a:cubicBezTo>
                  <a:cubicBezTo>
                    <a:pt x="10604" y="19634"/>
                    <a:pt x="11869" y="20009"/>
                    <a:pt x="13556" y="20412"/>
                  </a:cubicBezTo>
                  <a:cubicBezTo>
                    <a:pt x="15244" y="20815"/>
                    <a:pt x="16238" y="21060"/>
                    <a:pt x="16539" y="21146"/>
                  </a:cubicBezTo>
                  <a:cubicBezTo>
                    <a:pt x="16840" y="21233"/>
                    <a:pt x="17593" y="21384"/>
                    <a:pt x="18798" y="21600"/>
                  </a:cubicBezTo>
                  <a:lnTo>
                    <a:pt x="20335" y="21600"/>
                  </a:lnTo>
                  <a:cubicBezTo>
                    <a:pt x="21178" y="21600"/>
                    <a:pt x="21600" y="21535"/>
                    <a:pt x="21600" y="21406"/>
                  </a:cubicBezTo>
                  <a:cubicBezTo>
                    <a:pt x="21600" y="21362"/>
                    <a:pt x="21088" y="21211"/>
                    <a:pt x="20064" y="20952"/>
                  </a:cubicBezTo>
                  <a:cubicBezTo>
                    <a:pt x="19039" y="20693"/>
                    <a:pt x="17804" y="20311"/>
                    <a:pt x="16358" y="19807"/>
                  </a:cubicBezTo>
                  <a:cubicBezTo>
                    <a:pt x="14912" y="19303"/>
                    <a:pt x="13436" y="18684"/>
                    <a:pt x="11930" y="17950"/>
                  </a:cubicBezTo>
                  <a:cubicBezTo>
                    <a:pt x="10424" y="17215"/>
                    <a:pt x="9158" y="16222"/>
                    <a:pt x="8134" y="14969"/>
                  </a:cubicBezTo>
                  <a:cubicBezTo>
                    <a:pt x="7110" y="13716"/>
                    <a:pt x="6597" y="12326"/>
                    <a:pt x="6597" y="10800"/>
                  </a:cubicBezTo>
                  <a:cubicBezTo>
                    <a:pt x="6597" y="9274"/>
                    <a:pt x="7110" y="7891"/>
                    <a:pt x="8134" y="6653"/>
                  </a:cubicBezTo>
                  <a:cubicBezTo>
                    <a:pt x="9158" y="5414"/>
                    <a:pt x="10393" y="4414"/>
                    <a:pt x="11839" y="3650"/>
                  </a:cubicBezTo>
                  <a:cubicBezTo>
                    <a:pt x="13285" y="2887"/>
                    <a:pt x="14761" y="2268"/>
                    <a:pt x="16268" y="1793"/>
                  </a:cubicBezTo>
                  <a:cubicBezTo>
                    <a:pt x="17774" y="1318"/>
                    <a:pt x="19039" y="936"/>
                    <a:pt x="20064" y="648"/>
                  </a:cubicBezTo>
                  <a:cubicBezTo>
                    <a:pt x="21088" y="360"/>
                    <a:pt x="21600" y="209"/>
                    <a:pt x="21600" y="194"/>
                  </a:cubicBezTo>
                  <a:cubicBezTo>
                    <a:pt x="21600" y="65"/>
                    <a:pt x="21148" y="0"/>
                    <a:pt x="20244" y="0"/>
                  </a:cubicBezTo>
                  <a:lnTo>
                    <a:pt x="18798" y="0"/>
                  </a:lnTo>
                  <a:lnTo>
                    <a:pt x="16268" y="518"/>
                  </a:lnTo>
                  <a:cubicBezTo>
                    <a:pt x="10604" y="1742"/>
                    <a:pt x="6477" y="3269"/>
                    <a:pt x="3886" y="5098"/>
                  </a:cubicBezTo>
                  <a:cubicBezTo>
                    <a:pt x="1295" y="6926"/>
                    <a:pt x="0" y="8827"/>
                    <a:pt x="0" y="10800"/>
                  </a:cubicBez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81" name="Freeform: Shape 34"/>
            <p:cNvSpPr/>
            <p:nvPr/>
          </p:nvSpPr>
          <p:spPr>
            <a:xfrm rot="10800000" flipH="1">
              <a:off x="5264863" y="697806"/>
              <a:ext cx="437278" cy="346354"/>
            </a:xfrm>
            <a:custGeom>
              <a:avLst/>
              <a:gdLst/>
              <a:ahLst/>
              <a:cxnLst>
                <a:cxn ang="0">
                  <a:pos x="wd2" y="hd2"/>
                </a:cxn>
                <a:cxn ang="5400000">
                  <a:pos x="wd2" y="hd2"/>
                </a:cxn>
                <a:cxn ang="10800000">
                  <a:pos x="wd2" y="hd2"/>
                </a:cxn>
                <a:cxn ang="16200000">
                  <a:pos x="wd2" y="hd2"/>
                </a:cxn>
              </a:cxnLst>
              <a:rect l="0" t="0" r="r" b="b"/>
              <a:pathLst>
                <a:path w="21600" h="21600" extrusionOk="0">
                  <a:moveTo>
                    <a:pt x="7875" y="0"/>
                  </a:moveTo>
                  <a:cubicBezTo>
                    <a:pt x="7493" y="97"/>
                    <a:pt x="6142" y="146"/>
                    <a:pt x="3823" y="146"/>
                  </a:cubicBezTo>
                  <a:cubicBezTo>
                    <a:pt x="1759" y="146"/>
                    <a:pt x="573" y="97"/>
                    <a:pt x="268" y="0"/>
                  </a:cubicBezTo>
                  <a:lnTo>
                    <a:pt x="0" y="0"/>
                  </a:lnTo>
                  <a:lnTo>
                    <a:pt x="0" y="3016"/>
                  </a:lnTo>
                  <a:lnTo>
                    <a:pt x="3670" y="3016"/>
                  </a:lnTo>
                  <a:lnTo>
                    <a:pt x="8564" y="10362"/>
                  </a:lnTo>
                  <a:lnTo>
                    <a:pt x="3364" y="18584"/>
                  </a:lnTo>
                  <a:lnTo>
                    <a:pt x="191" y="18584"/>
                  </a:lnTo>
                  <a:lnTo>
                    <a:pt x="191" y="21600"/>
                  </a:lnTo>
                  <a:lnTo>
                    <a:pt x="497" y="21600"/>
                  </a:lnTo>
                  <a:cubicBezTo>
                    <a:pt x="879" y="21503"/>
                    <a:pt x="2268" y="21454"/>
                    <a:pt x="4664" y="21454"/>
                  </a:cubicBezTo>
                  <a:cubicBezTo>
                    <a:pt x="7315" y="21454"/>
                    <a:pt x="8869" y="21503"/>
                    <a:pt x="9328" y="21600"/>
                  </a:cubicBezTo>
                  <a:lnTo>
                    <a:pt x="9672" y="21600"/>
                  </a:lnTo>
                  <a:lnTo>
                    <a:pt x="9672" y="18584"/>
                  </a:lnTo>
                  <a:lnTo>
                    <a:pt x="8602" y="18584"/>
                  </a:lnTo>
                  <a:lnTo>
                    <a:pt x="9940" y="16492"/>
                  </a:lnTo>
                  <a:cubicBezTo>
                    <a:pt x="10806" y="15130"/>
                    <a:pt x="11252" y="14449"/>
                    <a:pt x="11278" y="14449"/>
                  </a:cubicBezTo>
                  <a:cubicBezTo>
                    <a:pt x="11380" y="14449"/>
                    <a:pt x="11864" y="15162"/>
                    <a:pt x="12731" y="16589"/>
                  </a:cubicBezTo>
                  <a:lnTo>
                    <a:pt x="14069" y="18584"/>
                  </a:lnTo>
                  <a:lnTo>
                    <a:pt x="12654" y="18584"/>
                  </a:lnTo>
                  <a:lnTo>
                    <a:pt x="12654" y="21600"/>
                  </a:lnTo>
                  <a:lnTo>
                    <a:pt x="12960" y="21600"/>
                  </a:lnTo>
                  <a:cubicBezTo>
                    <a:pt x="13342" y="21503"/>
                    <a:pt x="14693" y="21454"/>
                    <a:pt x="17012" y="21454"/>
                  </a:cubicBezTo>
                  <a:cubicBezTo>
                    <a:pt x="19077" y="21454"/>
                    <a:pt x="20262" y="21503"/>
                    <a:pt x="20568" y="21600"/>
                  </a:cubicBezTo>
                  <a:lnTo>
                    <a:pt x="20835" y="21600"/>
                  </a:lnTo>
                  <a:lnTo>
                    <a:pt x="20835" y="18584"/>
                  </a:lnTo>
                  <a:lnTo>
                    <a:pt x="17204" y="18584"/>
                  </a:lnTo>
                  <a:lnTo>
                    <a:pt x="12769" y="11968"/>
                  </a:lnTo>
                  <a:lnTo>
                    <a:pt x="18465" y="3065"/>
                  </a:lnTo>
                  <a:lnTo>
                    <a:pt x="20033" y="3016"/>
                  </a:lnTo>
                  <a:lnTo>
                    <a:pt x="21600" y="3016"/>
                  </a:lnTo>
                  <a:lnTo>
                    <a:pt x="21600" y="0"/>
                  </a:lnTo>
                  <a:lnTo>
                    <a:pt x="21294" y="0"/>
                  </a:lnTo>
                  <a:cubicBezTo>
                    <a:pt x="20912" y="97"/>
                    <a:pt x="19523" y="146"/>
                    <a:pt x="17127" y="146"/>
                  </a:cubicBezTo>
                  <a:cubicBezTo>
                    <a:pt x="14477" y="146"/>
                    <a:pt x="12922" y="97"/>
                    <a:pt x="12463" y="0"/>
                  </a:cubicBezTo>
                  <a:lnTo>
                    <a:pt x="12119" y="0"/>
                  </a:lnTo>
                  <a:lnTo>
                    <a:pt x="12119" y="3016"/>
                  </a:lnTo>
                  <a:lnTo>
                    <a:pt x="13189" y="3016"/>
                  </a:lnTo>
                  <a:cubicBezTo>
                    <a:pt x="13189" y="3049"/>
                    <a:pt x="12680" y="3859"/>
                    <a:pt x="11660" y="5449"/>
                  </a:cubicBezTo>
                  <a:cubicBezTo>
                    <a:pt x="10641" y="7038"/>
                    <a:pt x="10118" y="7865"/>
                    <a:pt x="10093" y="7930"/>
                  </a:cubicBezTo>
                  <a:lnTo>
                    <a:pt x="6767" y="3065"/>
                  </a:lnTo>
                  <a:lnTo>
                    <a:pt x="7493" y="3016"/>
                  </a:lnTo>
                  <a:lnTo>
                    <a:pt x="8181" y="3016"/>
                  </a:lnTo>
                  <a:lnTo>
                    <a:pt x="8181" y="0"/>
                  </a:lnTo>
                  <a:lnTo>
                    <a:pt x="7875" y="0"/>
                  </a:ln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82" name="Freeform: Shape 35"/>
            <p:cNvSpPr/>
            <p:nvPr/>
          </p:nvSpPr>
          <p:spPr>
            <a:xfrm rot="10800000" flipH="1">
              <a:off x="5762787" y="459270"/>
              <a:ext cx="184974" cy="780075"/>
            </a:xfrm>
            <a:custGeom>
              <a:avLst/>
              <a:gdLst/>
              <a:ahLst/>
              <a:cxnLst>
                <a:cxn ang="0">
                  <a:pos x="wd2" y="hd2"/>
                </a:cxn>
                <a:cxn ang="5400000">
                  <a:pos x="wd2" y="hd2"/>
                </a:cxn>
                <a:cxn ang="10800000">
                  <a:pos x="wd2" y="hd2"/>
                </a:cxn>
                <a:cxn ang="16200000">
                  <a:pos x="wd2" y="hd2"/>
                </a:cxn>
              </a:cxnLst>
              <a:rect l="0" t="0" r="r" b="b"/>
              <a:pathLst>
                <a:path w="21600" h="21600" extrusionOk="0">
                  <a:moveTo>
                    <a:pt x="452" y="21578"/>
                  </a:moveTo>
                  <a:lnTo>
                    <a:pt x="813" y="21600"/>
                  </a:lnTo>
                  <a:cubicBezTo>
                    <a:pt x="1115" y="21600"/>
                    <a:pt x="1416" y="21600"/>
                    <a:pt x="1717" y="21600"/>
                  </a:cubicBezTo>
                  <a:lnTo>
                    <a:pt x="2802" y="21600"/>
                  </a:lnTo>
                  <a:lnTo>
                    <a:pt x="5332" y="21082"/>
                  </a:lnTo>
                  <a:cubicBezTo>
                    <a:pt x="10996" y="19858"/>
                    <a:pt x="15123" y="18331"/>
                    <a:pt x="17714" y="16502"/>
                  </a:cubicBezTo>
                  <a:cubicBezTo>
                    <a:pt x="20305" y="14674"/>
                    <a:pt x="21600" y="12773"/>
                    <a:pt x="21600" y="10800"/>
                  </a:cubicBezTo>
                  <a:cubicBezTo>
                    <a:pt x="21600" y="9821"/>
                    <a:pt x="21299" y="8878"/>
                    <a:pt x="20696" y="7970"/>
                  </a:cubicBezTo>
                  <a:cubicBezTo>
                    <a:pt x="20094" y="7063"/>
                    <a:pt x="19401" y="6293"/>
                    <a:pt x="18618" y="5659"/>
                  </a:cubicBezTo>
                  <a:cubicBezTo>
                    <a:pt x="17834" y="5026"/>
                    <a:pt x="16720" y="4392"/>
                    <a:pt x="15274" y="3758"/>
                  </a:cubicBezTo>
                  <a:cubicBezTo>
                    <a:pt x="13828" y="3125"/>
                    <a:pt x="12683" y="2642"/>
                    <a:pt x="11839" y="2311"/>
                  </a:cubicBezTo>
                  <a:cubicBezTo>
                    <a:pt x="10996" y="1980"/>
                    <a:pt x="9761" y="1613"/>
                    <a:pt x="8134" y="1210"/>
                  </a:cubicBezTo>
                  <a:cubicBezTo>
                    <a:pt x="6507" y="806"/>
                    <a:pt x="5543" y="569"/>
                    <a:pt x="5242" y="497"/>
                  </a:cubicBezTo>
                  <a:cubicBezTo>
                    <a:pt x="4941" y="425"/>
                    <a:pt x="4248" y="288"/>
                    <a:pt x="3163" y="86"/>
                  </a:cubicBezTo>
                  <a:cubicBezTo>
                    <a:pt x="2982" y="43"/>
                    <a:pt x="2862" y="14"/>
                    <a:pt x="2802" y="0"/>
                  </a:cubicBezTo>
                  <a:lnTo>
                    <a:pt x="1717" y="0"/>
                  </a:lnTo>
                  <a:cubicBezTo>
                    <a:pt x="1235" y="0"/>
                    <a:pt x="904" y="0"/>
                    <a:pt x="723" y="0"/>
                  </a:cubicBezTo>
                  <a:cubicBezTo>
                    <a:pt x="542" y="0"/>
                    <a:pt x="392" y="22"/>
                    <a:pt x="271" y="65"/>
                  </a:cubicBezTo>
                  <a:cubicBezTo>
                    <a:pt x="151" y="108"/>
                    <a:pt x="60" y="173"/>
                    <a:pt x="0" y="259"/>
                  </a:cubicBezTo>
                  <a:cubicBezTo>
                    <a:pt x="60" y="274"/>
                    <a:pt x="392" y="367"/>
                    <a:pt x="994" y="540"/>
                  </a:cubicBezTo>
                  <a:cubicBezTo>
                    <a:pt x="10333" y="2858"/>
                    <a:pt x="15003" y="6278"/>
                    <a:pt x="15003" y="10800"/>
                  </a:cubicBezTo>
                  <a:cubicBezTo>
                    <a:pt x="15003" y="15322"/>
                    <a:pt x="10333" y="18742"/>
                    <a:pt x="994" y="21060"/>
                  </a:cubicBezTo>
                  <a:cubicBezTo>
                    <a:pt x="392" y="21233"/>
                    <a:pt x="60" y="21326"/>
                    <a:pt x="0" y="21341"/>
                  </a:cubicBezTo>
                  <a:cubicBezTo>
                    <a:pt x="0" y="21456"/>
                    <a:pt x="151" y="21535"/>
                    <a:pt x="452" y="21578"/>
                  </a:cubicBez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83" name="Freeform: Shape 36"/>
            <p:cNvSpPr/>
            <p:nvPr/>
          </p:nvSpPr>
          <p:spPr>
            <a:xfrm rot="10800000" flipH="1">
              <a:off x="6048767" y="503247"/>
              <a:ext cx="387749" cy="550212"/>
            </a:xfrm>
            <a:custGeom>
              <a:avLst/>
              <a:gdLst/>
              <a:ahLst/>
              <a:cxnLst>
                <a:cxn ang="0">
                  <a:pos x="wd2" y="hd2"/>
                </a:cxn>
                <a:cxn ang="5400000">
                  <a:pos x="wd2" y="hd2"/>
                </a:cxn>
                <a:cxn ang="10800000">
                  <a:pos x="wd2" y="hd2"/>
                </a:cxn>
                <a:cxn ang="16200000">
                  <a:pos x="wd2" y="hd2"/>
                </a:cxn>
              </a:cxnLst>
              <a:rect l="0" t="0" r="r" b="b"/>
              <a:pathLst>
                <a:path w="21600" h="21590" extrusionOk="0">
                  <a:moveTo>
                    <a:pt x="14745" y="15488"/>
                  </a:moveTo>
                  <a:cubicBezTo>
                    <a:pt x="14745" y="15815"/>
                    <a:pt x="14745" y="16223"/>
                    <a:pt x="14745" y="16713"/>
                  </a:cubicBezTo>
                  <a:cubicBezTo>
                    <a:pt x="14745" y="17202"/>
                    <a:pt x="14759" y="17539"/>
                    <a:pt x="14788" y="17723"/>
                  </a:cubicBezTo>
                  <a:cubicBezTo>
                    <a:pt x="14788" y="18641"/>
                    <a:pt x="14644" y="19212"/>
                    <a:pt x="14357" y="19437"/>
                  </a:cubicBezTo>
                  <a:cubicBezTo>
                    <a:pt x="14069" y="19661"/>
                    <a:pt x="13336" y="19794"/>
                    <a:pt x="12158" y="19835"/>
                  </a:cubicBezTo>
                  <a:lnTo>
                    <a:pt x="11382" y="19835"/>
                  </a:lnTo>
                  <a:lnTo>
                    <a:pt x="11382" y="20539"/>
                  </a:lnTo>
                  <a:cubicBezTo>
                    <a:pt x="11382" y="21008"/>
                    <a:pt x="11411" y="21243"/>
                    <a:pt x="11468" y="21243"/>
                  </a:cubicBezTo>
                  <a:lnTo>
                    <a:pt x="11899" y="21273"/>
                  </a:lnTo>
                  <a:cubicBezTo>
                    <a:pt x="12187" y="21294"/>
                    <a:pt x="12604" y="21314"/>
                    <a:pt x="13150" y="21335"/>
                  </a:cubicBezTo>
                  <a:cubicBezTo>
                    <a:pt x="13696" y="21355"/>
                    <a:pt x="14228" y="21376"/>
                    <a:pt x="14745" y="21396"/>
                  </a:cubicBezTo>
                  <a:cubicBezTo>
                    <a:pt x="15233" y="21416"/>
                    <a:pt x="15765" y="21437"/>
                    <a:pt x="16340" y="21457"/>
                  </a:cubicBezTo>
                  <a:cubicBezTo>
                    <a:pt x="16915" y="21478"/>
                    <a:pt x="17346" y="21508"/>
                    <a:pt x="17633" y="21549"/>
                  </a:cubicBezTo>
                  <a:cubicBezTo>
                    <a:pt x="17921" y="21590"/>
                    <a:pt x="18079" y="21600"/>
                    <a:pt x="18108" y="21580"/>
                  </a:cubicBezTo>
                  <a:lnTo>
                    <a:pt x="18237" y="21580"/>
                  </a:lnTo>
                  <a:lnTo>
                    <a:pt x="18237" y="12274"/>
                  </a:lnTo>
                  <a:cubicBezTo>
                    <a:pt x="18237" y="6030"/>
                    <a:pt x="18251" y="2877"/>
                    <a:pt x="18280" y="2816"/>
                  </a:cubicBezTo>
                  <a:cubicBezTo>
                    <a:pt x="18366" y="2408"/>
                    <a:pt x="18568" y="2143"/>
                    <a:pt x="18884" y="2020"/>
                  </a:cubicBezTo>
                  <a:cubicBezTo>
                    <a:pt x="19200" y="1898"/>
                    <a:pt x="19847" y="1806"/>
                    <a:pt x="20824" y="1745"/>
                  </a:cubicBezTo>
                  <a:lnTo>
                    <a:pt x="21600" y="1745"/>
                  </a:lnTo>
                  <a:lnTo>
                    <a:pt x="21600" y="337"/>
                  </a:lnTo>
                  <a:cubicBezTo>
                    <a:pt x="21542" y="337"/>
                    <a:pt x="20450" y="286"/>
                    <a:pt x="18323" y="184"/>
                  </a:cubicBezTo>
                  <a:cubicBezTo>
                    <a:pt x="16196" y="82"/>
                    <a:pt x="15061" y="20"/>
                    <a:pt x="14917" y="0"/>
                  </a:cubicBezTo>
                  <a:lnTo>
                    <a:pt x="14616" y="0"/>
                  </a:lnTo>
                  <a:lnTo>
                    <a:pt x="14616" y="1683"/>
                  </a:lnTo>
                  <a:lnTo>
                    <a:pt x="14271" y="1469"/>
                  </a:lnTo>
                  <a:cubicBezTo>
                    <a:pt x="12604" y="490"/>
                    <a:pt x="10735" y="0"/>
                    <a:pt x="8666" y="0"/>
                  </a:cubicBezTo>
                  <a:cubicBezTo>
                    <a:pt x="6453" y="0"/>
                    <a:pt x="4455" y="622"/>
                    <a:pt x="2673" y="1867"/>
                  </a:cubicBezTo>
                  <a:cubicBezTo>
                    <a:pt x="891" y="3112"/>
                    <a:pt x="0" y="4795"/>
                    <a:pt x="0" y="6918"/>
                  </a:cubicBezTo>
                  <a:cubicBezTo>
                    <a:pt x="0" y="8958"/>
                    <a:pt x="905" y="10621"/>
                    <a:pt x="2716" y="11907"/>
                  </a:cubicBezTo>
                  <a:cubicBezTo>
                    <a:pt x="4527" y="13193"/>
                    <a:pt x="6640" y="13846"/>
                    <a:pt x="9054" y="13866"/>
                  </a:cubicBezTo>
                  <a:cubicBezTo>
                    <a:pt x="11209" y="13866"/>
                    <a:pt x="13106" y="13366"/>
                    <a:pt x="14745" y="12366"/>
                  </a:cubicBezTo>
                  <a:lnTo>
                    <a:pt x="14745" y="15488"/>
                  </a:lnTo>
                  <a:close/>
                  <a:moveTo>
                    <a:pt x="14616" y="10805"/>
                  </a:moveTo>
                  <a:cubicBezTo>
                    <a:pt x="13322" y="12091"/>
                    <a:pt x="11698" y="12733"/>
                    <a:pt x="9744" y="12733"/>
                  </a:cubicBezTo>
                  <a:cubicBezTo>
                    <a:pt x="8335" y="12733"/>
                    <a:pt x="7085" y="12366"/>
                    <a:pt x="5993" y="11632"/>
                  </a:cubicBezTo>
                  <a:cubicBezTo>
                    <a:pt x="5217" y="11060"/>
                    <a:pt x="4728" y="10407"/>
                    <a:pt x="4527" y="9673"/>
                  </a:cubicBezTo>
                  <a:cubicBezTo>
                    <a:pt x="4326" y="8938"/>
                    <a:pt x="4211" y="7979"/>
                    <a:pt x="4182" y="6795"/>
                  </a:cubicBezTo>
                  <a:cubicBezTo>
                    <a:pt x="4182" y="5653"/>
                    <a:pt x="4283" y="4724"/>
                    <a:pt x="4484" y="4010"/>
                  </a:cubicBezTo>
                  <a:cubicBezTo>
                    <a:pt x="4685" y="3296"/>
                    <a:pt x="5188" y="2673"/>
                    <a:pt x="5993" y="2143"/>
                  </a:cubicBezTo>
                  <a:cubicBezTo>
                    <a:pt x="6855" y="1469"/>
                    <a:pt x="7976" y="1133"/>
                    <a:pt x="9356" y="1133"/>
                  </a:cubicBezTo>
                  <a:cubicBezTo>
                    <a:pt x="11396" y="1133"/>
                    <a:pt x="13150" y="1918"/>
                    <a:pt x="14616" y="3489"/>
                  </a:cubicBezTo>
                  <a:lnTo>
                    <a:pt x="14616" y="10805"/>
                  </a:ln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sp>
          <p:nvSpPr>
            <p:cNvPr id="584" name="Freeform: Shape 37"/>
            <p:cNvSpPr/>
            <p:nvPr/>
          </p:nvSpPr>
          <p:spPr>
            <a:xfrm rot="10800000" flipH="1">
              <a:off x="6469141" y="556348"/>
              <a:ext cx="240696" cy="496907"/>
            </a:xfrm>
            <a:custGeom>
              <a:avLst/>
              <a:gdLst/>
              <a:ahLst/>
              <a:cxnLst>
                <a:cxn ang="0">
                  <a:pos x="wd2" y="hd2"/>
                </a:cxn>
                <a:cxn ang="5400000">
                  <a:pos x="wd2" y="hd2"/>
                </a:cxn>
                <a:cxn ang="10800000">
                  <a:pos x="wd2" y="hd2"/>
                </a:cxn>
                <a:cxn ang="16200000">
                  <a:pos x="wd2" y="hd2"/>
                </a:cxn>
              </a:cxnLst>
              <a:rect l="0" t="0" r="r" b="b"/>
              <a:pathLst>
                <a:path w="21600" h="21600" extrusionOk="0">
                  <a:moveTo>
                    <a:pt x="486" y="13428"/>
                  </a:moveTo>
                  <a:cubicBezTo>
                    <a:pt x="162" y="13586"/>
                    <a:pt x="0" y="13699"/>
                    <a:pt x="0" y="13767"/>
                  </a:cubicBezTo>
                  <a:cubicBezTo>
                    <a:pt x="0" y="13857"/>
                    <a:pt x="70" y="14038"/>
                    <a:pt x="208" y="14310"/>
                  </a:cubicBezTo>
                  <a:cubicBezTo>
                    <a:pt x="347" y="14581"/>
                    <a:pt x="463" y="14739"/>
                    <a:pt x="556" y="14784"/>
                  </a:cubicBezTo>
                  <a:cubicBezTo>
                    <a:pt x="648" y="14897"/>
                    <a:pt x="857" y="14954"/>
                    <a:pt x="1181" y="14954"/>
                  </a:cubicBezTo>
                  <a:cubicBezTo>
                    <a:pt x="1505" y="14954"/>
                    <a:pt x="2686" y="14965"/>
                    <a:pt x="4723" y="14988"/>
                  </a:cubicBezTo>
                  <a:lnTo>
                    <a:pt x="8404" y="14988"/>
                  </a:lnTo>
                  <a:lnTo>
                    <a:pt x="9724" y="17701"/>
                  </a:lnTo>
                  <a:cubicBezTo>
                    <a:pt x="9862" y="17949"/>
                    <a:pt x="10025" y="18277"/>
                    <a:pt x="10210" y="18684"/>
                  </a:cubicBezTo>
                  <a:cubicBezTo>
                    <a:pt x="10395" y="19091"/>
                    <a:pt x="10557" y="19385"/>
                    <a:pt x="10696" y="19565"/>
                  </a:cubicBezTo>
                  <a:cubicBezTo>
                    <a:pt x="10835" y="19746"/>
                    <a:pt x="10974" y="19972"/>
                    <a:pt x="11113" y="20244"/>
                  </a:cubicBezTo>
                  <a:cubicBezTo>
                    <a:pt x="11252" y="20515"/>
                    <a:pt x="11437" y="20707"/>
                    <a:pt x="11668" y="20820"/>
                  </a:cubicBezTo>
                  <a:cubicBezTo>
                    <a:pt x="11900" y="20933"/>
                    <a:pt x="12131" y="21069"/>
                    <a:pt x="12363" y="21227"/>
                  </a:cubicBezTo>
                  <a:cubicBezTo>
                    <a:pt x="12594" y="21385"/>
                    <a:pt x="12918" y="21487"/>
                    <a:pt x="13335" y="21532"/>
                  </a:cubicBezTo>
                  <a:cubicBezTo>
                    <a:pt x="13752" y="21577"/>
                    <a:pt x="14168" y="21600"/>
                    <a:pt x="14585" y="21600"/>
                  </a:cubicBezTo>
                  <a:cubicBezTo>
                    <a:pt x="15419" y="21577"/>
                    <a:pt x="15997" y="21453"/>
                    <a:pt x="16322" y="21227"/>
                  </a:cubicBezTo>
                  <a:cubicBezTo>
                    <a:pt x="16646" y="21001"/>
                    <a:pt x="16808" y="20786"/>
                    <a:pt x="16808" y="20583"/>
                  </a:cubicBezTo>
                  <a:cubicBezTo>
                    <a:pt x="16808" y="20425"/>
                    <a:pt x="16599" y="19893"/>
                    <a:pt x="16183" y="18989"/>
                  </a:cubicBezTo>
                  <a:cubicBezTo>
                    <a:pt x="15766" y="18085"/>
                    <a:pt x="15303" y="17192"/>
                    <a:pt x="14794" y="16310"/>
                  </a:cubicBezTo>
                  <a:lnTo>
                    <a:pt x="14099" y="15056"/>
                  </a:lnTo>
                  <a:cubicBezTo>
                    <a:pt x="14099" y="15010"/>
                    <a:pt x="15257" y="14988"/>
                    <a:pt x="17572" y="14988"/>
                  </a:cubicBezTo>
                  <a:lnTo>
                    <a:pt x="21114" y="14988"/>
                  </a:lnTo>
                  <a:cubicBezTo>
                    <a:pt x="21438" y="14830"/>
                    <a:pt x="21600" y="14705"/>
                    <a:pt x="21600" y="14615"/>
                  </a:cubicBezTo>
                  <a:cubicBezTo>
                    <a:pt x="21600" y="14117"/>
                    <a:pt x="21299" y="13722"/>
                    <a:pt x="20697" y="13428"/>
                  </a:cubicBezTo>
                  <a:lnTo>
                    <a:pt x="13266" y="13428"/>
                  </a:lnTo>
                  <a:lnTo>
                    <a:pt x="10765" y="8511"/>
                  </a:lnTo>
                  <a:cubicBezTo>
                    <a:pt x="8960" y="4894"/>
                    <a:pt x="8057" y="2950"/>
                    <a:pt x="8057" y="2679"/>
                  </a:cubicBezTo>
                  <a:cubicBezTo>
                    <a:pt x="8057" y="1729"/>
                    <a:pt x="8682" y="1255"/>
                    <a:pt x="9932" y="1255"/>
                  </a:cubicBezTo>
                  <a:cubicBezTo>
                    <a:pt x="11553" y="1255"/>
                    <a:pt x="13127" y="1639"/>
                    <a:pt x="14655" y="2408"/>
                  </a:cubicBezTo>
                  <a:cubicBezTo>
                    <a:pt x="16183" y="3176"/>
                    <a:pt x="17410" y="4126"/>
                    <a:pt x="18336" y="5256"/>
                  </a:cubicBezTo>
                  <a:cubicBezTo>
                    <a:pt x="18428" y="5392"/>
                    <a:pt x="18544" y="5471"/>
                    <a:pt x="18683" y="5493"/>
                  </a:cubicBezTo>
                  <a:cubicBezTo>
                    <a:pt x="18822" y="5516"/>
                    <a:pt x="19169" y="5538"/>
                    <a:pt x="19725" y="5561"/>
                  </a:cubicBezTo>
                  <a:lnTo>
                    <a:pt x="20003" y="5561"/>
                  </a:lnTo>
                  <a:cubicBezTo>
                    <a:pt x="20697" y="5561"/>
                    <a:pt x="21045" y="5471"/>
                    <a:pt x="21045" y="5290"/>
                  </a:cubicBezTo>
                  <a:cubicBezTo>
                    <a:pt x="21045" y="5222"/>
                    <a:pt x="20975" y="5086"/>
                    <a:pt x="20836" y="4883"/>
                  </a:cubicBezTo>
                  <a:cubicBezTo>
                    <a:pt x="20605" y="4521"/>
                    <a:pt x="20188" y="4092"/>
                    <a:pt x="19586" y="3594"/>
                  </a:cubicBezTo>
                  <a:cubicBezTo>
                    <a:pt x="18984" y="3097"/>
                    <a:pt x="18197" y="2566"/>
                    <a:pt x="17224" y="2001"/>
                  </a:cubicBezTo>
                  <a:cubicBezTo>
                    <a:pt x="16252" y="1435"/>
                    <a:pt x="15071" y="961"/>
                    <a:pt x="13682" y="576"/>
                  </a:cubicBezTo>
                  <a:cubicBezTo>
                    <a:pt x="12293" y="192"/>
                    <a:pt x="10881" y="0"/>
                    <a:pt x="9446" y="0"/>
                  </a:cubicBezTo>
                  <a:cubicBezTo>
                    <a:pt x="8057" y="0"/>
                    <a:pt x="6737" y="170"/>
                    <a:pt x="5487" y="509"/>
                  </a:cubicBezTo>
                  <a:cubicBezTo>
                    <a:pt x="4237" y="848"/>
                    <a:pt x="3334" y="1435"/>
                    <a:pt x="2778" y="2272"/>
                  </a:cubicBezTo>
                  <a:cubicBezTo>
                    <a:pt x="2686" y="2453"/>
                    <a:pt x="2639" y="2758"/>
                    <a:pt x="2639" y="3187"/>
                  </a:cubicBezTo>
                  <a:lnTo>
                    <a:pt x="2639" y="3798"/>
                  </a:lnTo>
                  <a:lnTo>
                    <a:pt x="5070" y="8545"/>
                  </a:lnTo>
                  <a:cubicBezTo>
                    <a:pt x="6691" y="11733"/>
                    <a:pt x="7524" y="13338"/>
                    <a:pt x="7570" y="13360"/>
                  </a:cubicBezTo>
                  <a:cubicBezTo>
                    <a:pt x="7570" y="13405"/>
                    <a:pt x="6390" y="13428"/>
                    <a:pt x="4028" y="13428"/>
                  </a:cubicBezTo>
                  <a:lnTo>
                    <a:pt x="486" y="13428"/>
                  </a:lnTo>
                  <a:close/>
                </a:path>
              </a:pathLst>
            </a:custGeom>
            <a:solidFill>
              <a:srgbClr val="316786"/>
            </a:solidFill>
            <a:ln w="12700" cap="flat">
              <a:noFill/>
              <a:miter lim="400000"/>
            </a:ln>
            <a:effectLst/>
          </p:spPr>
          <p:txBody>
            <a:bodyPr wrap="square" lIns="91439" tIns="91439" rIns="91439" bIns="91439" numCol="1" anchor="ctr">
              <a:noAutofit/>
            </a:bodyPr>
            <a:lstStyle/>
            <a:p>
              <a:pPr defTabSz="1828800">
                <a:spcBef>
                  <a:spcPts val="0"/>
                </a:spcBef>
                <a:defRPr sz="3600">
                  <a:latin typeface="Aptos"/>
                  <a:ea typeface="Aptos"/>
                  <a:cs typeface="Aptos"/>
                  <a:sym typeface="Aptos"/>
                </a:defRPr>
              </a:pPr>
              <a:endParaRPr/>
            </a:p>
          </p:txBody>
        </p:sp>
      </p:grpSp>
      <p:grpSp>
        <p:nvGrpSpPr>
          <p:cNvPr id="588" name="Group 40"/>
          <p:cNvGrpSpPr/>
          <p:nvPr/>
        </p:nvGrpSpPr>
        <p:grpSpPr>
          <a:xfrm>
            <a:off x="385530" y="412330"/>
            <a:ext cx="15658383" cy="13482389"/>
            <a:chOff x="0" y="0"/>
            <a:chExt cx="15658382" cy="13482388"/>
          </a:xfrm>
        </p:grpSpPr>
        <p:sp>
          <p:nvSpPr>
            <p:cNvPr id="586" name="TextBox 41"/>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grpSp>
      <p:grpSp>
        <p:nvGrpSpPr>
          <p:cNvPr id="596" name="Group 44"/>
          <p:cNvGrpSpPr/>
          <p:nvPr/>
        </p:nvGrpSpPr>
        <p:grpSpPr>
          <a:xfrm>
            <a:off x="4202146" y="4951073"/>
            <a:ext cx="2322827" cy="1143709"/>
            <a:chOff x="0" y="1"/>
            <a:chExt cx="2322825" cy="1143707"/>
          </a:xfrm>
        </p:grpSpPr>
        <p:sp>
          <p:nvSpPr>
            <p:cNvPr id="589" name="Rectangle 46"/>
            <p:cNvSpPr/>
            <p:nvPr/>
          </p:nvSpPr>
          <p:spPr>
            <a:xfrm>
              <a:off x="0" y="5047"/>
              <a:ext cx="278923" cy="1138663"/>
            </a:xfrm>
            <a:prstGeom prst="rect">
              <a:avLst/>
            </a:prstGeom>
            <a:solidFill>
              <a:srgbClr val="316786"/>
            </a:solidFill>
            <a:ln w="12700" cap="flat">
              <a:noFill/>
              <a:miter lim="400000"/>
            </a:ln>
            <a:effectLst>
              <a:outerShdw blurRad="406400" dir="5400000" rotWithShape="0">
                <a:srgbClr val="E4762F"/>
              </a:outerShdw>
            </a:effectLst>
          </p:spPr>
          <p:txBody>
            <a:bodyPr wrap="square" lIns="91439" tIns="91439" rIns="91439" bIns="91439" numCol="1" anchor="ctr">
              <a:noAutofit/>
            </a:bodyPr>
            <a:lstStyle/>
            <a:p>
              <a:pPr algn="ctr" defTabSz="1828800">
                <a:spcBef>
                  <a:spcPts val="0"/>
                </a:spcBef>
                <a:defRPr sz="2800">
                  <a:solidFill>
                    <a:srgbClr val="FFFFFF"/>
                  </a:solidFill>
                  <a:latin typeface="Aptos"/>
                  <a:ea typeface="Aptos"/>
                  <a:cs typeface="Aptos"/>
                  <a:sym typeface="Aptos"/>
                </a:defRPr>
              </a:pPr>
              <a:endParaRPr/>
            </a:p>
          </p:txBody>
        </p:sp>
        <p:sp>
          <p:nvSpPr>
            <p:cNvPr id="590" name="Rectangle 47"/>
            <p:cNvSpPr/>
            <p:nvPr/>
          </p:nvSpPr>
          <p:spPr>
            <a:xfrm>
              <a:off x="338551" y="185516"/>
              <a:ext cx="278923" cy="777723"/>
            </a:xfrm>
            <a:prstGeom prst="rect">
              <a:avLst/>
            </a:prstGeom>
            <a:solidFill>
              <a:srgbClr val="316786"/>
            </a:solidFill>
            <a:ln w="12700" cap="flat">
              <a:noFill/>
              <a:miter lim="400000"/>
            </a:ln>
            <a:effectLst>
              <a:outerShdw blurRad="406400" dir="5400000" rotWithShape="0">
                <a:srgbClr val="E4762F"/>
              </a:outerShdw>
            </a:effectLst>
          </p:spPr>
          <p:txBody>
            <a:bodyPr wrap="square" lIns="91439" tIns="91439" rIns="91439" bIns="91439" numCol="1" anchor="ctr">
              <a:noAutofit/>
            </a:bodyPr>
            <a:lstStyle/>
            <a:p>
              <a:pPr algn="ctr" defTabSz="1828800">
                <a:spcBef>
                  <a:spcPts val="0"/>
                </a:spcBef>
                <a:defRPr sz="2800">
                  <a:solidFill>
                    <a:srgbClr val="FFFFFF"/>
                  </a:solidFill>
                  <a:latin typeface="Aptos"/>
                  <a:ea typeface="Aptos"/>
                  <a:cs typeface="Aptos"/>
                  <a:sym typeface="Aptos"/>
                </a:defRPr>
              </a:pPr>
              <a:endParaRPr/>
            </a:p>
          </p:txBody>
        </p:sp>
        <p:sp>
          <p:nvSpPr>
            <p:cNvPr id="591" name="Rectangle 48"/>
            <p:cNvSpPr/>
            <p:nvPr/>
          </p:nvSpPr>
          <p:spPr>
            <a:xfrm>
              <a:off x="677103" y="313252"/>
              <a:ext cx="278923" cy="531195"/>
            </a:xfrm>
            <a:prstGeom prst="rect">
              <a:avLst/>
            </a:prstGeom>
            <a:solidFill>
              <a:srgbClr val="316786"/>
            </a:solidFill>
            <a:ln w="12700" cap="flat">
              <a:noFill/>
              <a:miter lim="400000"/>
            </a:ln>
            <a:effectLst>
              <a:outerShdw blurRad="406400" dir="5400000" rotWithShape="0">
                <a:srgbClr val="E4762F"/>
              </a:outerShdw>
            </a:effectLst>
          </p:spPr>
          <p:txBody>
            <a:bodyPr wrap="square" lIns="91439" tIns="91439" rIns="91439" bIns="91439" numCol="1" anchor="ctr">
              <a:noAutofit/>
            </a:bodyPr>
            <a:lstStyle/>
            <a:p>
              <a:pPr algn="ctr" defTabSz="1828800">
                <a:spcBef>
                  <a:spcPts val="0"/>
                </a:spcBef>
                <a:defRPr sz="2800">
                  <a:solidFill>
                    <a:srgbClr val="FFFFFF"/>
                  </a:solidFill>
                  <a:latin typeface="Aptos"/>
                  <a:ea typeface="Aptos"/>
                  <a:cs typeface="Aptos"/>
                  <a:sym typeface="Aptos"/>
                </a:defRPr>
              </a:pPr>
              <a:endParaRPr/>
            </a:p>
          </p:txBody>
        </p:sp>
        <p:sp>
          <p:nvSpPr>
            <p:cNvPr id="592" name="Rectangle 49"/>
            <p:cNvSpPr/>
            <p:nvPr/>
          </p:nvSpPr>
          <p:spPr>
            <a:xfrm>
              <a:off x="1015659" y="420171"/>
              <a:ext cx="278923" cy="329829"/>
            </a:xfrm>
            <a:prstGeom prst="rect">
              <a:avLst/>
            </a:prstGeom>
            <a:solidFill>
              <a:srgbClr val="316786"/>
            </a:solidFill>
            <a:ln w="12700" cap="flat">
              <a:noFill/>
              <a:miter lim="400000"/>
            </a:ln>
            <a:effectLst>
              <a:outerShdw blurRad="406400" dir="5400000" rotWithShape="0">
                <a:srgbClr val="E4762F"/>
              </a:outerShdw>
            </a:effectLst>
          </p:spPr>
          <p:txBody>
            <a:bodyPr wrap="square" lIns="91439" tIns="91439" rIns="91439" bIns="91439" numCol="1" anchor="ctr">
              <a:noAutofit/>
            </a:bodyPr>
            <a:lstStyle/>
            <a:p>
              <a:pPr algn="ctr" defTabSz="1828800">
                <a:spcBef>
                  <a:spcPts val="0"/>
                </a:spcBef>
                <a:defRPr sz="2800">
                  <a:solidFill>
                    <a:srgbClr val="FFFFFF"/>
                  </a:solidFill>
                  <a:latin typeface="Aptos"/>
                  <a:ea typeface="Aptos"/>
                  <a:cs typeface="Aptos"/>
                  <a:sym typeface="Aptos"/>
                </a:defRPr>
              </a:pPr>
              <a:endParaRPr/>
            </a:p>
          </p:txBody>
        </p:sp>
        <p:sp>
          <p:nvSpPr>
            <p:cNvPr id="593" name="Rectangle 50"/>
            <p:cNvSpPr/>
            <p:nvPr/>
          </p:nvSpPr>
          <p:spPr>
            <a:xfrm rot="10800000">
              <a:off x="2043903" y="1"/>
              <a:ext cx="278923" cy="1138663"/>
            </a:xfrm>
            <a:prstGeom prst="rect">
              <a:avLst/>
            </a:prstGeom>
            <a:solidFill>
              <a:srgbClr val="316786"/>
            </a:solidFill>
            <a:ln w="12700" cap="flat">
              <a:noFill/>
              <a:miter lim="400000"/>
            </a:ln>
            <a:effectLst>
              <a:outerShdw blurRad="406400" dir="5400000" rotWithShape="0">
                <a:srgbClr val="E4762F"/>
              </a:outerShdw>
            </a:effectLst>
          </p:spPr>
          <p:txBody>
            <a:bodyPr wrap="square" lIns="91439" tIns="91439" rIns="91439" bIns="91439" numCol="1" anchor="ctr">
              <a:noAutofit/>
            </a:bodyPr>
            <a:lstStyle/>
            <a:p>
              <a:pPr algn="ctr" defTabSz="1828800">
                <a:spcBef>
                  <a:spcPts val="0"/>
                </a:spcBef>
                <a:defRPr sz="2800">
                  <a:solidFill>
                    <a:srgbClr val="FFFFFF"/>
                  </a:solidFill>
                  <a:latin typeface="Aptos"/>
                  <a:ea typeface="Aptos"/>
                  <a:cs typeface="Aptos"/>
                  <a:sym typeface="Aptos"/>
                </a:defRPr>
              </a:pPr>
              <a:endParaRPr/>
            </a:p>
          </p:txBody>
        </p:sp>
        <p:sp>
          <p:nvSpPr>
            <p:cNvPr id="594" name="Rectangle 51"/>
            <p:cNvSpPr/>
            <p:nvPr/>
          </p:nvSpPr>
          <p:spPr>
            <a:xfrm rot="10800000">
              <a:off x="1705352" y="180473"/>
              <a:ext cx="278923" cy="777723"/>
            </a:xfrm>
            <a:prstGeom prst="rect">
              <a:avLst/>
            </a:prstGeom>
            <a:solidFill>
              <a:srgbClr val="316786"/>
            </a:solidFill>
            <a:ln w="12700" cap="flat">
              <a:noFill/>
              <a:miter lim="400000"/>
            </a:ln>
            <a:effectLst>
              <a:outerShdw blurRad="406400" dir="5400000" rotWithShape="0">
                <a:srgbClr val="E4762F"/>
              </a:outerShdw>
            </a:effectLst>
          </p:spPr>
          <p:txBody>
            <a:bodyPr wrap="square" lIns="91439" tIns="91439" rIns="91439" bIns="91439" numCol="1" anchor="ctr">
              <a:noAutofit/>
            </a:bodyPr>
            <a:lstStyle/>
            <a:p>
              <a:pPr algn="ctr" defTabSz="1828800">
                <a:spcBef>
                  <a:spcPts val="0"/>
                </a:spcBef>
                <a:defRPr sz="2800">
                  <a:solidFill>
                    <a:srgbClr val="FFFFFF"/>
                  </a:solidFill>
                  <a:latin typeface="Aptos"/>
                  <a:ea typeface="Aptos"/>
                  <a:cs typeface="Aptos"/>
                  <a:sym typeface="Aptos"/>
                </a:defRPr>
              </a:pPr>
              <a:endParaRPr/>
            </a:p>
          </p:txBody>
        </p:sp>
        <p:sp>
          <p:nvSpPr>
            <p:cNvPr id="595" name="Rectangle 52"/>
            <p:cNvSpPr/>
            <p:nvPr/>
          </p:nvSpPr>
          <p:spPr>
            <a:xfrm rot="10800000">
              <a:off x="1366800" y="299264"/>
              <a:ext cx="278923" cy="531195"/>
            </a:xfrm>
            <a:prstGeom prst="rect">
              <a:avLst/>
            </a:prstGeom>
            <a:solidFill>
              <a:srgbClr val="316786"/>
            </a:solidFill>
            <a:ln w="12700" cap="flat">
              <a:noFill/>
              <a:miter lim="400000"/>
            </a:ln>
            <a:effectLst>
              <a:outerShdw blurRad="406400" dir="5400000" rotWithShape="0">
                <a:srgbClr val="E4762F"/>
              </a:outerShdw>
            </a:effectLst>
          </p:spPr>
          <p:txBody>
            <a:bodyPr wrap="square" lIns="91439" tIns="91439" rIns="91439" bIns="91439" numCol="1" anchor="ctr">
              <a:noAutofit/>
            </a:bodyPr>
            <a:lstStyle/>
            <a:p>
              <a:pPr algn="ctr" defTabSz="1828800">
                <a:spcBef>
                  <a:spcPts val="0"/>
                </a:spcBef>
                <a:defRPr sz="2800">
                  <a:solidFill>
                    <a:srgbClr val="FFFFFF"/>
                  </a:solidFill>
                  <a:latin typeface="Aptos"/>
                  <a:ea typeface="Aptos"/>
                  <a:cs typeface="Aptos"/>
                  <a:sym typeface="Aptos"/>
                </a:defRPr>
              </a:pPr>
              <a:endParaRPr/>
            </a:p>
          </p:txBody>
        </p:sp>
      </p:grpSp>
      <p:sp>
        <p:nvSpPr>
          <p:cNvPr id="597" name="TextBox 12"/>
          <p:cNvSpPr txBox="1"/>
          <p:nvPr/>
        </p:nvSpPr>
        <p:spPr>
          <a:xfrm>
            <a:off x="2743969" y="6949609"/>
            <a:ext cx="6428606" cy="3139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91439" bIns="91439">
            <a:spAutoFit/>
          </a:bodyPr>
          <a:lstStyle>
            <a:lvl1pPr defTabSz="1828800">
              <a:spcBef>
                <a:spcPts val="0"/>
              </a:spcBef>
              <a:defRPr b="1">
                <a:solidFill>
                  <a:srgbClr val="316786"/>
                </a:solidFill>
                <a:latin typeface="Aptos"/>
                <a:ea typeface="Aptos"/>
                <a:cs typeface="Aptos"/>
                <a:sym typeface="Aptos"/>
              </a:defRPr>
            </a:lvl1pPr>
          </a:lstStyle>
          <a:p>
            <a:r>
              <a:rPr dirty="0"/>
              <a:t>… the image x changes by this amount</a:t>
            </a:r>
            <a:r>
              <a:rPr lang="en-US" dirty="0"/>
              <a:t> to push to be more probable (real)</a:t>
            </a:r>
            <a:endParaRPr dirty="0"/>
          </a:p>
        </p:txBody>
      </p:sp>
      <p:sp>
        <p:nvSpPr>
          <p:cNvPr id="9000" name="Flow time endpoint 0"/>
          <p:cNvSpPr txBox="1"/>
          <p:nvPr/>
        </p:nvSpPr>
        <p:spPr>
          <a:xfrm>
            <a:off x="128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spcBef>
                <a:spcPts val="0"/>
              </a:spcBef>
              <a:defRPr sz="4800">
                <a:latin typeface="Aptos"/>
                <a:ea typeface="Aptos"/>
                <a:cs typeface="Aptos"/>
                <a:sym typeface="Aptos"/>
              </a:defRPr>
            </a:lvl1pPr>
          </a:lstStyle>
          <a:p>
            <a:pPr algn="l"/>
            <a:r>
              <a:t>t = 0 (noise)</a:t>
            </a:r>
          </a:p>
        </p:txBody>
      </p:sp>
      <p:sp>
        <p:nvSpPr>
          <p:cNvPr id="9001" name="Flow time endpoint 1"/>
          <p:cNvSpPr txBox="1"/>
          <p:nvPr/>
        </p:nvSpPr>
        <p:spPr>
          <a:xfrm>
            <a:off x="11350000" y="12600000"/>
            <a:ext cx="4800000" cy="9000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4800">
                <a:latin typeface="Aptos"/>
                <a:ea typeface="Aptos"/>
                <a:cs typeface="Aptos"/>
                <a:sym typeface="Aptos"/>
              </a:defRPr>
            </a:lvl1pPr>
          </a:lstStyle>
          <a:p>
            <a:pPr algn="r"/>
            <a:r>
              <a:t>t = 1 (clean)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1" nodeType="afterEffect">
                                  <p:stCondLst>
                                    <p:cond delay="0"/>
                                  </p:stCondLst>
                                  <p:iterate>
                                    <p:tmAbs val="0"/>
                                  </p:iterate>
                                  <p:childTnLst>
                                    <p:set>
                                      <p:cBhvr>
                                        <p:cTn id="6" fill="hold"/>
                                        <p:tgtEl>
                                          <p:spTgt spid="563"/>
                                        </p:tgtEl>
                                        <p:attrNameLst>
                                          <p:attrName>style.visibility</p:attrName>
                                        </p:attrNameLst>
                                      </p:cBhvr>
                                      <p:to>
                                        <p:strVal val="visible"/>
                                      </p:to>
                                    </p:set>
                                    <p:animEffect transition="in" filter="wipe(right)">
                                      <p:cBhvr>
                                        <p:cTn id="7" dur="500"/>
                                        <p:tgtEl>
                                          <p:spTgt spid="563"/>
                                        </p:tgtEl>
                                      </p:cBhvr>
                                    </p:animEffect>
                                  </p:childTnLst>
                                </p:cTn>
                              </p:par>
                            </p:childTnLst>
                          </p:cTn>
                        </p:par>
                        <p:par>
                          <p:cTn id="8" fill="hold">
                            <p:stCondLst>
                              <p:cond delay="500"/>
                            </p:stCondLst>
                            <p:childTnLst>
                              <p:par>
                                <p:cTn id="9" presetID="22" presetClass="entr" presetSubtype="2" fill="hold" grpId="2" nodeType="afterEffect">
                                  <p:stCondLst>
                                    <p:cond delay="0"/>
                                  </p:stCondLst>
                                  <p:iterate>
                                    <p:tmAbs val="0"/>
                                  </p:iterate>
                                  <p:childTnLst>
                                    <p:set>
                                      <p:cBhvr>
                                        <p:cTn id="10" fill="hold"/>
                                        <p:tgtEl>
                                          <p:spTgt spid="558"/>
                                        </p:tgtEl>
                                        <p:attrNameLst>
                                          <p:attrName>style.visibility</p:attrName>
                                        </p:attrNameLst>
                                      </p:cBhvr>
                                      <p:to>
                                        <p:strVal val="visible"/>
                                      </p:to>
                                    </p:set>
                                    <p:animEffect transition="in" filter="wipe(right)">
                                      <p:cBhvr>
                                        <p:cTn id="11" dur="500"/>
                                        <p:tgtEl>
                                          <p:spTgt spid="558"/>
                                        </p:tgtEl>
                                      </p:cBhvr>
                                    </p:animEffect>
                                  </p:childTnLst>
                                </p:cTn>
                              </p:par>
                            </p:childTnLst>
                          </p:cTn>
                        </p:par>
                        <p:par>
                          <p:cTn id="12" fill="hold">
                            <p:stCondLst>
                              <p:cond delay="1000"/>
                            </p:stCondLst>
                            <p:childTnLst>
                              <p:par>
                                <p:cTn id="13" presetID="22" presetClass="entr" presetSubtype="2" fill="hold" grpId="3" nodeType="afterEffect">
                                  <p:stCondLst>
                                    <p:cond delay="0"/>
                                  </p:stCondLst>
                                  <p:iterate>
                                    <p:tmAbs val="0"/>
                                  </p:iterate>
                                  <p:childTnLst>
                                    <p:set>
                                      <p:cBhvr>
                                        <p:cTn id="14" fill="hold"/>
                                        <p:tgtEl>
                                          <p:spTgt spid="560"/>
                                        </p:tgtEl>
                                        <p:attrNameLst>
                                          <p:attrName>style.visibility</p:attrName>
                                        </p:attrNameLst>
                                      </p:cBhvr>
                                      <p:to>
                                        <p:strVal val="visible"/>
                                      </p:to>
                                    </p:set>
                                    <p:animEffect transition="in" filter="wipe(right)">
                                      <p:cBhvr>
                                        <p:cTn id="15" dur="500"/>
                                        <p:tgtEl>
                                          <p:spTgt spid="56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4" nodeType="clickEffect">
                                  <p:stCondLst>
                                    <p:cond delay="0"/>
                                  </p:stCondLst>
                                  <p:iterate>
                                    <p:tmAbs val="0"/>
                                  </p:iterate>
                                  <p:childTnLst>
                                    <p:set>
                                      <p:cBhvr>
                                        <p:cTn id="19" fill="hold"/>
                                        <p:tgtEl>
                                          <p:spTgt spid="585"/>
                                        </p:tgtEl>
                                        <p:attrNameLst>
                                          <p:attrName>style.visibility</p:attrName>
                                        </p:attrNameLst>
                                      </p:cBhvr>
                                      <p:to>
                                        <p:strVal val="visible"/>
                                      </p:to>
                                    </p:set>
                                    <p:animEffect transition="in" filter="wipe(up)">
                                      <p:cBhvr>
                                        <p:cTn id="20" dur="500"/>
                                        <p:tgtEl>
                                          <p:spTgt spid="585"/>
                                        </p:tgtEl>
                                      </p:cBhvr>
                                    </p:animEffect>
                                  </p:childTnLst>
                                </p:cTn>
                              </p:par>
                            </p:childTnLst>
                          </p:cTn>
                        </p:par>
                        <p:par>
                          <p:cTn id="21" fill="hold">
                            <p:stCondLst>
                              <p:cond delay="500"/>
                            </p:stCondLst>
                            <p:childTnLst>
                              <p:par>
                                <p:cTn id="22" presetID="22" presetClass="entr" presetSubtype="1" fill="hold" grpId="5" nodeType="afterEffect">
                                  <p:stCondLst>
                                    <p:cond delay="0"/>
                                  </p:stCondLst>
                                  <p:iterate>
                                    <p:tmAbs val="0"/>
                                  </p:iterate>
                                  <p:childTnLst>
                                    <p:set>
                                      <p:cBhvr>
                                        <p:cTn id="23" fill="hold"/>
                                        <p:tgtEl>
                                          <p:spTgt spid="562"/>
                                        </p:tgtEl>
                                        <p:attrNameLst>
                                          <p:attrName>style.visibility</p:attrName>
                                        </p:attrNameLst>
                                      </p:cBhvr>
                                      <p:to>
                                        <p:strVal val="visible"/>
                                      </p:to>
                                    </p:set>
                                    <p:animEffect transition="in" filter="wipe(up)">
                                      <p:cBhvr>
                                        <p:cTn id="24" dur="500"/>
                                        <p:tgtEl>
                                          <p:spTgt spid="562"/>
                                        </p:tgtEl>
                                      </p:cBhvr>
                                    </p:animEffect>
                                  </p:childTnLst>
                                </p:cTn>
                              </p:par>
                            </p:childTnLst>
                          </p:cTn>
                        </p:par>
                        <p:par>
                          <p:cTn id="25" fill="hold">
                            <p:stCondLst>
                              <p:cond delay="1000"/>
                            </p:stCondLst>
                            <p:childTnLst>
                              <p:par>
                                <p:cTn id="26" presetID="22" presetClass="entr" presetSubtype="1" fill="hold" grpId="6" nodeType="afterEffect">
                                  <p:stCondLst>
                                    <p:cond delay="0"/>
                                  </p:stCondLst>
                                  <p:iterate>
                                    <p:tmAbs val="0"/>
                                  </p:iterate>
                                  <p:childTnLst>
                                    <p:set>
                                      <p:cBhvr>
                                        <p:cTn id="27" fill="hold"/>
                                        <p:tgtEl>
                                          <p:spTgt spid="561"/>
                                        </p:tgtEl>
                                        <p:attrNameLst>
                                          <p:attrName>style.visibility</p:attrName>
                                        </p:attrNameLst>
                                      </p:cBhvr>
                                      <p:to>
                                        <p:strVal val="visible"/>
                                      </p:to>
                                    </p:set>
                                    <p:animEffect transition="in" filter="wipe(up)">
                                      <p:cBhvr>
                                        <p:cTn id="28" dur="500"/>
                                        <p:tgtEl>
                                          <p:spTgt spid="561"/>
                                        </p:tgtEl>
                                      </p:cBhvr>
                                    </p:animEffect>
                                  </p:childTnLst>
                                </p:cTn>
                              </p:par>
                            </p:childTnLst>
                          </p:cTn>
                        </p:par>
                        <p:par>
                          <p:cTn id="29" fill="hold">
                            <p:stCondLst>
                              <p:cond delay="1500"/>
                            </p:stCondLst>
                            <p:childTnLst>
                              <p:par>
                                <p:cTn id="30" presetID="22" presetClass="entr" presetSubtype="1" fill="hold" grpId="7" nodeType="afterEffect">
                                  <p:stCondLst>
                                    <p:cond delay="0"/>
                                  </p:stCondLst>
                                  <p:iterate>
                                    <p:tmAbs val="0"/>
                                  </p:iterate>
                                  <p:childTnLst>
                                    <p:set>
                                      <p:cBhvr>
                                        <p:cTn id="31" fill="hold"/>
                                        <p:tgtEl>
                                          <p:spTgt spid="597"/>
                                        </p:tgtEl>
                                        <p:attrNameLst>
                                          <p:attrName>style.visibility</p:attrName>
                                        </p:attrNameLst>
                                      </p:cBhvr>
                                      <p:to>
                                        <p:strVal val="visible"/>
                                      </p:to>
                                    </p:set>
                                    <p:animEffect transition="in" filter="wipe(up)">
                                      <p:cBhvr>
                                        <p:cTn id="32" dur="500"/>
                                        <p:tgtEl>
                                          <p:spTgt spid="59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grpId="8" nodeType="clickEffect">
                                  <p:stCondLst>
                                    <p:cond delay="0"/>
                                  </p:stCondLst>
                                  <p:iterate>
                                    <p:tmAbs val="0"/>
                                  </p:iterate>
                                  <p:childTnLst>
                                    <p:set>
                                      <p:cBhvr>
                                        <p:cTn id="36" fill="hold"/>
                                        <p:tgtEl>
                                          <p:spTgt spid="596"/>
                                        </p:tgtEl>
                                        <p:attrNameLst>
                                          <p:attrName>style.visibility</p:attrName>
                                        </p:attrNameLst>
                                      </p:cBhvr>
                                      <p:to>
                                        <p:strVal val="visible"/>
                                      </p:to>
                                    </p:set>
                                    <p:animEffect transition="in" filter="fade">
                                      <p:cBhvr>
                                        <p:cTn id="37" dur="500"/>
                                        <p:tgtEl>
                                          <p:spTgt spid="596"/>
                                        </p:tgtEl>
                                      </p:cBhvr>
                                    </p:animEffect>
                                  </p:childTnLst>
                                </p:cTn>
                              </p:par>
                            </p:childTnLst>
                          </p:cTn>
                        </p:par>
                        <p:par>
                          <p:cTn id="38" fill="hold">
                            <p:stCondLst>
                              <p:cond delay="500"/>
                            </p:stCondLst>
                            <p:childTnLst>
                              <p:par>
                                <p:cTn id="39" presetID="10" presetClass="exit" fill="hold" grpId="9" nodeType="afterEffect">
                                  <p:stCondLst>
                                    <p:cond delay="0"/>
                                  </p:stCondLst>
                                  <p:iterate>
                                    <p:tmAbs val="0"/>
                                  </p:iterate>
                                  <p:childTnLst>
                                    <p:animEffect transition="out" filter="fade">
                                      <p:cBhvr>
                                        <p:cTn id="40" dur="500" fill="hold"/>
                                        <p:tgtEl>
                                          <p:spTgt spid="585"/>
                                        </p:tgtEl>
                                      </p:cBhvr>
                                    </p:animEffect>
                                    <p:set>
                                      <p:cBhvr>
                                        <p:cTn id="41" fill="hold">
                                          <p:stCondLst>
                                            <p:cond delay="499"/>
                                          </p:stCondLst>
                                        </p:cTn>
                                        <p:tgtEl>
                                          <p:spTgt spid="585"/>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2233" fill="hold"/>
                                        <p:tgtEl>
                                          <p:spTgt spid="55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46" fill="hold" display="0">
                  <p:stCondLst>
                    <p:cond delay="indefinite"/>
                  </p:stCondLst>
                </p:cTn>
                <p:tgtEl>
                  <p:spTgt spid="557"/>
                </p:tgtEl>
              </p:cMediaNode>
            </p:video>
            <p:seq concurrent="1" prevAc="none" nextAc="seek">
              <p:cTn id="47" restart="whenNotActive" fill="hold" evtFilter="cancelBubble" nodeType="interactiveSeq">
                <p:stCondLst>
                  <p:cond evt="onClick" delay="0">
                    <p:tgtEl>
                      <p:spTgt spid="557"/>
                    </p:tgtEl>
                  </p:cond>
                </p:stCondLst>
                <p:endSync evt="end" delay="0">
                  <p:rtn val="all"/>
                </p:endSync>
                <p:childTnLst>
                  <p:par>
                    <p:cTn id="48" fill="hold">
                      <p:stCondLst>
                        <p:cond delay="0"/>
                      </p:stCondLst>
                      <p:childTnLst>
                        <p:par>
                          <p:cTn id="49" fill="hold">
                            <p:stCondLst>
                              <p:cond delay="0"/>
                            </p:stCondLst>
                            <p:childTnLst>
                              <p:par>
                                <p:cTn id="50" presetID="2" presetClass="mediacall" presetSubtype="0" fill="hold" nodeType="clickEffect">
                                  <p:stCondLst>
                                    <p:cond delay="0"/>
                                  </p:stCondLst>
                                  <p:childTnLst>
                                    <p:cmd type="call" cmd="togglePause">
                                      <p:cBhvr>
                                        <p:cTn id="51" dur="1" fill="hold"/>
                                        <p:tgtEl>
                                          <p:spTgt spid="557"/>
                                        </p:tgtEl>
                                      </p:cBhvr>
                                    </p:cmd>
                                  </p:childTnLst>
                                </p:cTn>
                              </p:par>
                            </p:childTnLst>
                          </p:cTn>
                        </p:par>
                      </p:childTnLst>
                    </p:cTn>
                  </p:par>
                </p:childTnLst>
              </p:cTn>
              <p:nextCondLst>
                <p:cond evt="onClick" delay="0">
                  <p:tgtEl>
                    <p:spTgt spid="557"/>
                  </p:tgtEl>
                </p:cond>
              </p:nextCondLst>
            </p:seq>
          </p:childTnLst>
        </p:cTn>
      </p:par>
    </p:tnLst>
    <p:bldLst>
      <p:bldP spid="558" grpId="2" animBg="1" advAuto="0"/>
      <p:bldP spid="560" grpId="3" animBg="1" advAuto="0"/>
      <p:bldP spid="561" grpId="6" animBg="1" advAuto="0"/>
      <p:bldP spid="562" grpId="5" animBg="1" advAuto="0"/>
      <p:bldP spid="563" grpId="1" animBg="1" advAuto="0"/>
      <p:bldP spid="585" grpId="4" animBg="1" advAuto="0"/>
      <p:bldP spid="585" grpId="9" animBg="1" advAuto="0"/>
      <p:bldP spid="596" grpId="8" animBg="1" advAuto="0"/>
      <p:bldP spid="597" grpId="7"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 name="Transport Map from Noise to Data"/>
          <p:cNvSpPr txBox="1"/>
          <p:nvPr/>
        </p:nvSpPr>
        <p:spPr>
          <a:xfrm>
            <a:off x="1206500" y="2372962"/>
            <a:ext cx="21971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spcBef>
                <a:spcPts val="0"/>
              </a:spcBef>
              <a:defRPr sz="5500">
                <a:latin typeface="+mn-lt"/>
                <a:ea typeface="+mn-ea"/>
                <a:cs typeface="+mn-cs"/>
                <a:sym typeface="Helvetica Neue Medium"/>
              </a:defRPr>
            </a:lvl1pPr>
          </a:lstStyle>
          <a:p>
            <a:r>
              <a:t>Transport Map from Noise to Data</a:t>
            </a:r>
          </a:p>
        </p:txBody>
      </p:sp>
      <p:sp>
        <p:nvSpPr>
          <p:cNvPr id="775" name="Continuous Flows"/>
          <p:cNvSpPr txBox="1">
            <a:spLocks noGrp="1"/>
          </p:cNvSpPr>
          <p:nvPr>
            <p:ph type="title" idx="4294967295"/>
          </p:nvPr>
        </p:nvSpPr>
        <p:spPr>
          <a:xfrm>
            <a:off x="1206500" y="1079500"/>
            <a:ext cx="21971000" cy="1433163"/>
          </a:xfrm>
          <a:prstGeom prst="rect">
            <a:avLst/>
          </a:prstGeom>
        </p:spPr>
        <p:txBody>
          <a:bodyPr anchor="t"/>
          <a:lstStyle>
            <a:lvl1pPr algn="l" defTabSz="2438338">
              <a:lnSpc>
                <a:spcPct val="80000"/>
              </a:lnSpc>
              <a:defRPr sz="7800" b="1" spc="-156">
                <a:latin typeface="Helvetica Neue"/>
                <a:ea typeface="Helvetica Neue"/>
                <a:cs typeface="Helvetica Neue"/>
                <a:sym typeface="Helvetica Neue"/>
              </a:defRPr>
            </a:lvl1pPr>
          </a:lstStyle>
          <a:p>
            <a:r>
              <a:t>Continuous Flows</a:t>
            </a:r>
          </a:p>
        </p:txBody>
      </p:sp>
      <p:pic>
        <p:nvPicPr>
          <p:cNvPr id="776" name="Untitled.mov" descr="Untitled.mov"/>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1133185" y="3597835"/>
            <a:ext cx="22117631" cy="9077481"/>
          </a:xfrm>
          <a:prstGeom prst="rect">
            <a:avLst/>
          </a:prstGeom>
          <a:ln w="12700">
            <a:miter lim="400000"/>
          </a:ln>
        </p:spPr>
      </p:pic>
      <p:sp>
        <p:nvSpPr>
          <p:cNvPr id="777" name="Rectangle"/>
          <p:cNvSpPr/>
          <p:nvPr/>
        </p:nvSpPr>
        <p:spPr>
          <a:xfrm>
            <a:off x="909777" y="3585135"/>
            <a:ext cx="23407860" cy="543286"/>
          </a:xfrm>
          <a:prstGeom prst="rect">
            <a:avLst/>
          </a:prstGeom>
          <a:solidFill>
            <a:srgbClr val="FFFFFF"/>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
        <p:nvSpPr>
          <p:cNvPr id="778" name="Rectangle"/>
          <p:cNvSpPr/>
          <p:nvPr/>
        </p:nvSpPr>
        <p:spPr>
          <a:xfrm>
            <a:off x="726691" y="12547024"/>
            <a:ext cx="23774032" cy="1862812"/>
          </a:xfrm>
          <a:prstGeom prst="rect">
            <a:avLst/>
          </a:prstGeom>
          <a:solidFill>
            <a:srgbClr val="FFFFFF"/>
          </a:solidFill>
          <a:ln w="12700">
            <a:miter lim="400000"/>
          </a:ln>
        </p:spPr>
        <p:txBody>
          <a:bodyPr lIns="50800" tIns="50800" rIns="50800" bIns="50800" anchor="ctr"/>
          <a:lstStyle/>
          <a:p>
            <a:pPr algn="ctr">
              <a:spcBef>
                <a:spcPts val="0"/>
              </a:spcBef>
              <a:defRPr sz="3200">
                <a:solidFill>
                  <a:srgbClr val="FFFFFF"/>
                </a:solidFill>
                <a:latin typeface="+mn-lt"/>
                <a:ea typeface="+mn-ea"/>
                <a:cs typeface="+mn-cs"/>
                <a:sym typeface="Helvetica Neue Medium"/>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66" fill="hold"/>
                                        <p:tgtEl>
                                          <p:spTgt spid="77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76"/>
                </p:tgtEl>
              </p:cMediaNode>
            </p:video>
            <p:seq concurrent="1" prevAc="none" nextAc="seek">
              <p:cTn id="8" restart="whenNotActive" fill="hold" evtFilter="cancelBubble" nodeType="interactiveSeq">
                <p:stCondLst>
                  <p:cond evt="onClick" delay="0">
                    <p:tgtEl>
                      <p:spTgt spid="77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76"/>
                                        </p:tgtEl>
                                      </p:cBhvr>
                                    </p:cmd>
                                  </p:childTnLst>
                                </p:cTn>
                              </p:par>
                            </p:childTnLst>
                          </p:cTn>
                        </p:par>
                      </p:childTnLst>
                    </p:cTn>
                  </p:par>
                </p:childTnLst>
              </p:cTn>
              <p:nextCondLst>
                <p:cond evt="onClick" delay="0">
                  <p:tgtEl>
                    <p:spTgt spid="77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20737-FABA-7787-B2EC-25C438696EE0}"/>
            </a:ext>
          </a:extLst>
        </p:cNvPr>
        <p:cNvGrpSpPr/>
        <p:nvPr/>
      </p:nvGrpSpPr>
      <p:grpSpPr>
        <a:xfrm>
          <a:off x="0" y="0"/>
          <a:ext cx="0" cy="0"/>
          <a:chOff x="0" y="0"/>
          <a:chExt cx="0" cy="0"/>
        </a:xfrm>
      </p:grpSpPr>
      <p:sp>
        <p:nvSpPr>
          <p:cNvPr id="728" name="Title 1">
            <a:extLst>
              <a:ext uri="{FF2B5EF4-FFF2-40B4-BE49-F238E27FC236}">
                <a16:creationId xmlns:a16="http://schemas.microsoft.com/office/drawing/2014/main" id="{BAC5A069-A98D-470F-02C0-86AC7E656F0F}"/>
              </a:ext>
            </a:extLst>
          </p:cNvPr>
          <p:cNvSpPr txBox="1">
            <a:spLocks noGrp="1"/>
          </p:cNvSpPr>
          <p:nvPr>
            <p:ph type="title"/>
          </p:nvPr>
        </p:nvSpPr>
        <p:spPr>
          <a:prstGeom prst="rect">
            <a:avLst/>
          </a:prstGeom>
        </p:spPr>
        <p:txBody>
          <a:bodyPr/>
          <a:lstStyle/>
          <a:p>
            <a:r>
              <a:t>What about…</a:t>
            </a:r>
          </a:p>
        </p:txBody>
      </p:sp>
      <p:sp>
        <p:nvSpPr>
          <p:cNvPr id="729" name="Content Placeholder 2">
            <a:extLst>
              <a:ext uri="{FF2B5EF4-FFF2-40B4-BE49-F238E27FC236}">
                <a16:creationId xmlns:a16="http://schemas.microsoft.com/office/drawing/2014/main" id="{600F0C3E-42AF-B39D-6540-BD5F492581A5}"/>
              </a:ext>
            </a:extLst>
          </p:cNvPr>
          <p:cNvSpPr txBox="1">
            <a:spLocks noGrp="1"/>
          </p:cNvSpPr>
          <p:nvPr>
            <p:ph type="body" idx="1"/>
          </p:nvPr>
        </p:nvSpPr>
        <p:spPr>
          <a:prstGeom prst="rect">
            <a:avLst/>
          </a:prstGeom>
        </p:spPr>
        <p:txBody>
          <a:bodyPr>
            <a:normAutofit fontScale="92500" lnSpcReduction="20000"/>
          </a:bodyPr>
          <a:lstStyle/>
          <a:p>
            <a:pPr>
              <a:lnSpc>
                <a:spcPct val="81000"/>
              </a:lnSpc>
            </a:pPr>
            <a:r>
              <a:t>DDPM</a:t>
            </a:r>
          </a:p>
          <a:p>
            <a:pPr>
              <a:lnSpc>
                <a:spcPct val="81000"/>
              </a:lnSpc>
            </a:pPr>
            <a:r>
              <a:t>DDIM</a:t>
            </a:r>
          </a:p>
          <a:p>
            <a:pPr>
              <a:lnSpc>
                <a:spcPct val="81000"/>
              </a:lnSpc>
            </a:pPr>
            <a:r>
              <a:t>VP/VE-ODE</a:t>
            </a:r>
          </a:p>
          <a:p>
            <a:pPr>
              <a:lnSpc>
                <a:spcPct val="81000"/>
              </a:lnSpc>
              <a:defRPr b="1"/>
            </a:pPr>
            <a:r>
              <a:t>Flow matching</a:t>
            </a:r>
          </a:p>
          <a:p>
            <a:pPr>
              <a:lnSpc>
                <a:spcPct val="81000"/>
              </a:lnSpc>
            </a:pPr>
            <a:r>
              <a:t>EDM</a:t>
            </a:r>
          </a:p>
          <a:p>
            <a:pPr>
              <a:lnSpc>
                <a:spcPct val="81000"/>
              </a:lnSpc>
            </a:pPr>
            <a:r>
              <a:t>...?</a:t>
            </a:r>
          </a:p>
          <a:p>
            <a:pPr>
              <a:lnSpc>
                <a:spcPct val="81000"/>
              </a:lnSpc>
            </a:pPr>
            <a:endParaRPr/>
          </a:p>
          <a:p>
            <a:pPr>
              <a:lnSpc>
                <a:spcPct val="81000"/>
              </a:lnSpc>
            </a:pPr>
            <a:r>
              <a:t>Different choices of timesteps, image scaling, etc.</a:t>
            </a:r>
          </a:p>
          <a:p>
            <a:pPr>
              <a:lnSpc>
                <a:spcPct val="81000"/>
              </a:lnSpc>
            </a:pPr>
            <a:r>
              <a:t>Some better than others, but fundamentally all the same</a:t>
            </a:r>
          </a:p>
        </p:txBody>
      </p:sp>
    </p:spTree>
    <p:extLst>
      <p:ext uri="{BB962C8B-B14F-4D97-AF65-F5344CB8AC3E}">
        <p14:creationId xmlns:p14="http://schemas.microsoft.com/office/powerpoint/2010/main" val="47793146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 name="Flow training"/>
          <p:cNvSpPr txBox="1">
            <a:spLocks noGrp="1"/>
          </p:cNvSpPr>
          <p:nvPr>
            <p:ph type="title"/>
          </p:nvPr>
        </p:nvSpPr>
        <p:spPr>
          <a:prstGeom prst="rect">
            <a:avLst/>
          </a:prstGeom>
        </p:spPr>
        <p:txBody>
          <a:bodyPr/>
          <a:lstStyle/>
          <a:p>
            <a:pPr lvl="1"/>
            <a:r>
              <a:t>Flow training</a:t>
            </a:r>
          </a:p>
        </p:txBody>
      </p:sp>
      <mc:AlternateContent xmlns:mc="http://schemas.openxmlformats.org/markup-compatibility/2006">
        <mc:Choice xmlns:a14="http://schemas.microsoft.com/office/drawing/2010/main" Requires="a14">
          <p:sp>
            <p:nvSpPr>
              <p:cNvPr id="1334" name="For each data…"/>
              <p:cNvSpPr txBox="1">
                <a:spLocks noGrp="1"/>
              </p:cNvSpPr>
              <p:nvPr>
                <p:ph type="body" idx="1"/>
              </p:nvPr>
            </p:nvSpPr>
            <p:spPr>
              <a:prstGeom prst="rect">
                <a:avLst/>
              </a:prstGeom>
            </p:spPr>
            <p:txBody>
              <a:bodyPr/>
              <a:lstStyle/>
              <a:p>
                <a:r>
                  <a:rPr dirty="0"/>
                  <a:t>For each data </a:t>
                </a:r>
                <a14:m>
                  <m:oMath xmlns:m="http://schemas.openxmlformats.org/officeDocument/2006/math">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𝑥</m:t>
                        </m:r>
                      </m:e>
                      <m:sub>
                        <m:r>
                          <a:rPr sz="5750" i="1">
                            <a:solidFill>
                              <a:srgbClr val="000000"/>
                            </a:solidFill>
                            <a:latin typeface="Cambria Math" panose="02040503050406030204" pitchFamily="18" charset="0"/>
                          </a:rPr>
                          <m:t>1</m:t>
                        </m:r>
                      </m:sub>
                    </m:sSub>
                  </m:oMath>
                </a14:m>
                <a:endParaRPr dirty="0"/>
              </a:p>
              <a:p>
                <a:pPr lvl="1"/>
                <a:r>
                  <a:rPr dirty="0"/>
                  <a:t>Sample some noise </a:t>
                </a:r>
                <a14:m>
                  <m:oMath xmlns:m="http://schemas.openxmlformats.org/officeDocument/2006/math">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𝑥</m:t>
                        </m:r>
                      </m:e>
                      <m:sub>
                        <m:r>
                          <a:rPr sz="5750" i="1">
                            <a:solidFill>
                              <a:srgbClr val="000000"/>
                            </a:solidFill>
                            <a:latin typeface="Cambria Math" panose="02040503050406030204" pitchFamily="18" charset="0"/>
                          </a:rPr>
                          <m:t>0</m:t>
                        </m:r>
                      </m:sub>
                    </m:sSub>
                  </m:oMath>
                </a14:m>
                <a:endParaRPr dirty="0"/>
              </a:p>
              <a:p>
                <a:r>
                  <a:rPr dirty="0"/>
                  <a:t>Combine </a:t>
                </a:r>
                <a14:m>
                  <m:oMath xmlns:m="http://schemas.openxmlformats.org/officeDocument/2006/math">
                    <m:sSub>
                      <m:sSubPr>
                        <m:ctrlPr>
                          <a:rPr lang="ar-AE" sz="5750" i="1">
                            <a:latin typeface="Cambria Math" panose="02040503050406030204" pitchFamily="18" charset="0"/>
                          </a:rPr>
                        </m:ctrlPr>
                      </m:sSubPr>
                      <m:e>
                        <m:r>
                          <a:rPr lang="ar-AE" sz="5750" i="1">
                            <a:latin typeface="Cambria Math" panose="02040503050406030204" pitchFamily="18" charset="0"/>
                          </a:rPr>
                          <m:t>𝑥</m:t>
                        </m:r>
                      </m:e>
                      <m:sub>
                        <m:r>
                          <a:rPr lang="ar-AE" sz="5750" i="1">
                            <a:latin typeface="Cambria Math" panose="02040503050406030204" pitchFamily="18" charset="0"/>
                          </a:rPr>
                          <m:t>1</m:t>
                        </m:r>
                      </m:sub>
                    </m:sSub>
                  </m:oMath>
                </a14:m>
                <a:r>
                  <a:rPr dirty="0"/>
                  <a:t> </a:t>
                </a:r>
                <a:r>
                  <a:rPr lang="en-US" dirty="0"/>
                  <a:t>and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0</m:t>
                        </m:r>
                      </m:sub>
                    </m:sSub>
                  </m:oMath>
                </a14:m>
                <a:r>
                  <a:rPr lang="en-US" dirty="0"/>
                  <a:t> in some way </a:t>
                </a:r>
                <a:r>
                  <a:rPr dirty="0"/>
                  <a:t>get </a:t>
                </a:r>
                <a14:m>
                  <m:oMath xmlns:m="http://schemas.openxmlformats.org/officeDocument/2006/math">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𝑥</m:t>
                        </m:r>
                      </m:e>
                      <m:sub>
                        <m:r>
                          <a:rPr sz="5750" i="1">
                            <a:solidFill>
                              <a:srgbClr val="000000"/>
                            </a:solidFill>
                            <a:latin typeface="Cambria Math" panose="02040503050406030204" pitchFamily="18" charset="0"/>
                          </a:rPr>
                          <m:t>𝑡</m:t>
                        </m:r>
                      </m:sub>
                    </m:sSub>
                  </m:oMath>
                </a14:m>
                <a:endParaRPr dirty="0"/>
              </a:p>
              <a:p>
                <a:pPr lvl="1"/>
                <a:r>
                  <a:rPr dirty="0"/>
                  <a:t>Now learn to predict the velocity at </a:t>
                </a:r>
                <a14:m>
                  <m:oMath xmlns:m="http://schemas.openxmlformats.org/officeDocument/2006/math">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𝑥</m:t>
                        </m:r>
                      </m:e>
                      <m:sub>
                        <m:r>
                          <a:rPr sz="5750" i="1">
                            <a:solidFill>
                              <a:srgbClr val="000000"/>
                            </a:solidFill>
                            <a:latin typeface="Cambria Math" panose="02040503050406030204" pitchFamily="18" charset="0"/>
                          </a:rPr>
                          <m:t>𝑡</m:t>
                        </m:r>
                      </m:sub>
                    </m:sSub>
                  </m:oMath>
                </a14:m>
                <a:r>
                  <a:rPr dirty="0"/>
                  <a:t> </a:t>
                </a:r>
              </a:p>
              <a:p>
                <a:pPr lvl="2"/>
                <a:r>
                  <a:rPr dirty="0"/>
                  <a:t>What is the velocity? Depends on how you got </a:t>
                </a:r>
                <a14:m>
                  <m:oMath xmlns:m="http://schemas.openxmlformats.org/officeDocument/2006/math">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𝑥</m:t>
                        </m:r>
                      </m:e>
                      <m:sub>
                        <m:r>
                          <a:rPr sz="5750" i="1">
                            <a:solidFill>
                              <a:srgbClr val="000000"/>
                            </a:solidFill>
                            <a:latin typeface="Cambria Math" panose="02040503050406030204" pitchFamily="18" charset="0"/>
                          </a:rPr>
                          <m:t>𝑡</m:t>
                        </m:r>
                      </m:sub>
                    </m:sSub>
                  </m:oMath>
                </a14:m>
                <a:endParaRPr dirty="0"/>
              </a:p>
            </p:txBody>
          </p:sp>
        </mc:Choice>
        <mc:Fallback>
          <p:sp>
            <p:nvSpPr>
              <p:cNvPr id="1334" name="For each data…"/>
              <p:cNvSpPr txBox="1">
                <a:spLocks noGrp="1" noRot="1" noChangeAspect="1" noMove="1" noResize="1" noEditPoints="1" noAdjustHandles="1" noChangeArrowheads="1" noChangeShapeType="1" noTextEdit="1"/>
              </p:cNvSpPr>
              <p:nvPr>
                <p:ph type="body" idx="1"/>
              </p:nvPr>
            </p:nvSpPr>
            <p:spPr>
              <a:prstGeom prst="rect">
                <a:avLst/>
              </a:prstGeom>
              <a:blipFill>
                <a:blip r:embed="rId2"/>
                <a:stretch>
                  <a:fillRect l="-1799"/>
                </a:stretch>
              </a:blipFill>
            </p:spPr>
            <p:txBody>
              <a:bodyPr/>
              <a:lstStyle/>
              <a:p>
                <a:r>
                  <a:rPr lang="en-US">
                    <a:noFill/>
                  </a:rPr>
                  <a:t> </a:t>
                </a:r>
              </a:p>
            </p:txBody>
          </p:sp>
        </mc:Fallback>
      </mc:AlternateContent>
      <p:grpSp>
        <p:nvGrpSpPr>
          <p:cNvPr id="1340" name="Group"/>
          <p:cNvGrpSpPr/>
          <p:nvPr/>
        </p:nvGrpSpPr>
        <p:grpSpPr>
          <a:xfrm>
            <a:off x="14049012" y="2856993"/>
            <a:ext cx="10084768" cy="7497781"/>
            <a:chOff x="0" y="0"/>
            <a:chExt cx="10084767" cy="7497780"/>
          </a:xfrm>
        </p:grpSpPr>
        <p:pic>
          <p:nvPicPr>
            <p:cNvPr id="1335" name="fm_recepie_4_no_notations.pdf" descr="fm_recepie_4_no_notations.pdf"/>
            <p:cNvPicPr>
              <a:picLocks noChangeAspect="1"/>
            </p:cNvPicPr>
            <p:nvPr/>
          </p:nvPicPr>
          <p:blipFill>
            <a:blip r:embed="rId3"/>
            <a:srcRect l="3051" t="3460" r="3051" b="3460"/>
            <a:stretch>
              <a:fillRect/>
            </a:stretch>
          </p:blipFill>
          <p:spPr>
            <a:xfrm>
              <a:off x="0" y="0"/>
              <a:ext cx="10084768" cy="7497781"/>
            </a:xfrm>
            <a:prstGeom prst="rect">
              <a:avLst/>
            </a:prstGeom>
            <a:ln w="6350" cap="flat">
              <a:solidFill>
                <a:srgbClr val="283943"/>
              </a:solidFill>
              <a:prstDash val="solid"/>
              <a:round/>
            </a:ln>
            <a:effectLst/>
          </p:spPr>
        </p:pic>
        <mc:AlternateContent xmlns:mc="http://schemas.openxmlformats.org/markup-compatibility/2006" xmlns:a14="http://schemas.microsoft.com/office/drawing/2010/main">
          <mc:Choice Requires="a14">
            <p:sp>
              <p:nvSpPr>
                <p:cNvPr id="1336" name="Equation"/>
                <p:cNvSpPr txBox="1"/>
                <p:nvPr/>
              </p:nvSpPr>
              <p:spPr>
                <a:xfrm>
                  <a:off x="2397730" y="2133061"/>
                  <a:ext cx="472877" cy="427294"/>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800" i="1">
                                <a:solidFill>
                                  <a:srgbClr val="000000"/>
                                </a:solidFill>
                                <a:latin typeface="Cambria Math" panose="02040503050406030204" pitchFamily="18" charset="0"/>
                              </a:rPr>
                            </m:ctrlPr>
                          </m:sSubPr>
                          <m:e>
                            <m:r>
                              <a:rPr sz="4800" i="1">
                                <a:solidFill>
                                  <a:srgbClr val="000000"/>
                                </a:solidFill>
                                <a:latin typeface="Cambria Math" panose="02040503050406030204" pitchFamily="18" charset="0"/>
                              </a:rPr>
                              <m:t>𝑥</m:t>
                            </m:r>
                          </m:e>
                          <m:sub>
                            <m:r>
                              <a:rPr sz="4800" i="1">
                                <a:solidFill>
                                  <a:srgbClr val="000000"/>
                                </a:solidFill>
                                <a:latin typeface="Cambria Math" panose="02040503050406030204" pitchFamily="18" charset="0"/>
                              </a:rPr>
                              <m:t>0</m:t>
                            </m:r>
                          </m:sub>
                        </m:sSub>
                      </m:oMath>
                    </m:oMathPara>
                  </a14:m>
                  <a:endParaRPr sz="4800"/>
                </a:p>
              </p:txBody>
            </p:sp>
          </mc:Choice>
          <mc:Fallback xmlns="">
            <p:sp>
              <p:nvSpPr>
                <p:cNvPr id="1336" name="Equation"/>
                <p:cNvSpPr txBox="1">
                  <a:spLocks noRot="1" noChangeAspect="1" noMove="1" noResize="1" noEditPoints="1" noAdjustHandles="1" noChangeArrowheads="1" noChangeShapeType="1" noTextEdit="1"/>
                </p:cNvSpPr>
                <p:nvPr/>
              </p:nvSpPr>
              <p:spPr>
                <a:xfrm>
                  <a:off x="2397730" y="2133061"/>
                  <a:ext cx="472877" cy="427294"/>
                </a:xfrm>
                <a:prstGeom prst="rect">
                  <a:avLst/>
                </a:prstGeom>
                <a:blipFill>
                  <a:blip r:embed="rId4"/>
                  <a:stretch>
                    <a:fillRect l="-31579" r="-52632" b="-10588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7" name="Equation"/>
                <p:cNvSpPr txBox="1"/>
                <p:nvPr/>
              </p:nvSpPr>
              <p:spPr>
                <a:xfrm>
                  <a:off x="8848341" y="745957"/>
                  <a:ext cx="436233" cy="42123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800" i="1">
                                <a:solidFill>
                                  <a:srgbClr val="000000"/>
                                </a:solidFill>
                                <a:latin typeface="Cambria Math" panose="02040503050406030204" pitchFamily="18" charset="0"/>
                              </a:rPr>
                            </m:ctrlPr>
                          </m:sSubPr>
                          <m:e>
                            <m:r>
                              <a:rPr sz="4800" i="1">
                                <a:solidFill>
                                  <a:srgbClr val="000000"/>
                                </a:solidFill>
                                <a:latin typeface="Cambria Math" panose="02040503050406030204" pitchFamily="18" charset="0"/>
                              </a:rPr>
                              <m:t>𝑥</m:t>
                            </m:r>
                          </m:e>
                          <m:sub>
                            <m:r>
                              <a:rPr sz="4800" i="1">
                                <a:solidFill>
                                  <a:srgbClr val="000000"/>
                                </a:solidFill>
                                <a:latin typeface="Cambria Math" panose="02040503050406030204" pitchFamily="18" charset="0"/>
                              </a:rPr>
                              <m:t>1</m:t>
                            </m:r>
                          </m:sub>
                        </m:sSub>
                      </m:oMath>
                    </m:oMathPara>
                  </a14:m>
                  <a:endParaRPr sz="4800"/>
                </a:p>
              </p:txBody>
            </p:sp>
          </mc:Choice>
          <mc:Fallback xmlns="">
            <p:sp>
              <p:nvSpPr>
                <p:cNvPr id="1337" name="Equation"/>
                <p:cNvSpPr txBox="1">
                  <a:spLocks noRot="1" noChangeAspect="1" noMove="1" noResize="1" noEditPoints="1" noAdjustHandles="1" noChangeArrowheads="1" noChangeShapeType="1" noTextEdit="1"/>
                </p:cNvSpPr>
                <p:nvPr/>
              </p:nvSpPr>
              <p:spPr>
                <a:xfrm>
                  <a:off x="8848341" y="745957"/>
                  <a:ext cx="436233" cy="421235"/>
                </a:xfrm>
                <a:prstGeom prst="rect">
                  <a:avLst/>
                </a:prstGeom>
                <a:blipFill>
                  <a:blip r:embed="rId5"/>
                  <a:stretch>
                    <a:fillRect l="-30556" r="-58333" b="-102941"/>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8" name="Equation"/>
                <p:cNvSpPr txBox="1"/>
                <p:nvPr/>
              </p:nvSpPr>
              <p:spPr>
                <a:xfrm>
                  <a:off x="3882969" y="2133061"/>
                  <a:ext cx="393818" cy="425996"/>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800" i="1">
                                <a:solidFill>
                                  <a:srgbClr val="000000"/>
                                </a:solidFill>
                                <a:latin typeface="Cambria Math" panose="02040503050406030204" pitchFamily="18" charset="0"/>
                              </a:rPr>
                            </m:ctrlPr>
                          </m:sSubPr>
                          <m:e>
                            <m:r>
                              <a:rPr sz="4800" i="1">
                                <a:solidFill>
                                  <a:srgbClr val="000000"/>
                                </a:solidFill>
                                <a:latin typeface="Cambria Math" panose="02040503050406030204" pitchFamily="18" charset="0"/>
                              </a:rPr>
                              <m:t>𝑥</m:t>
                            </m:r>
                          </m:e>
                          <m:sub>
                            <m:r>
                              <a:rPr sz="4800" i="1">
                                <a:solidFill>
                                  <a:srgbClr val="000000"/>
                                </a:solidFill>
                                <a:latin typeface="Cambria Math" panose="02040503050406030204" pitchFamily="18" charset="0"/>
                              </a:rPr>
                              <m:t>𝑡</m:t>
                            </m:r>
                          </m:sub>
                        </m:sSub>
                      </m:oMath>
                    </m:oMathPara>
                  </a14:m>
                  <a:endParaRPr sz="4800"/>
                </a:p>
              </p:txBody>
            </p:sp>
          </mc:Choice>
          <mc:Fallback xmlns="">
            <p:sp>
              <p:nvSpPr>
                <p:cNvPr id="1338" name="Equation"/>
                <p:cNvSpPr txBox="1">
                  <a:spLocks noRot="1" noChangeAspect="1" noMove="1" noResize="1" noEditPoints="1" noAdjustHandles="1" noChangeArrowheads="1" noChangeShapeType="1" noTextEdit="1"/>
                </p:cNvSpPr>
                <p:nvPr/>
              </p:nvSpPr>
              <p:spPr>
                <a:xfrm>
                  <a:off x="3882969" y="2133061"/>
                  <a:ext cx="393818" cy="425996"/>
                </a:xfrm>
                <a:prstGeom prst="rect">
                  <a:avLst/>
                </a:prstGeom>
                <a:blipFill>
                  <a:blip r:embed="rId6"/>
                  <a:stretch>
                    <a:fillRect l="-38710" r="-67742" b="-102941"/>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9" name="Equation"/>
                <p:cNvSpPr txBox="1"/>
                <p:nvPr/>
              </p:nvSpPr>
              <p:spPr>
                <a:xfrm>
                  <a:off x="4566625" y="3239775"/>
                  <a:ext cx="365167" cy="425996"/>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800" i="1">
                                <a:solidFill>
                                  <a:srgbClr val="000000"/>
                                </a:solidFill>
                                <a:latin typeface="Cambria Math" panose="02040503050406030204" pitchFamily="18" charset="0"/>
                              </a:rPr>
                            </m:ctrlPr>
                          </m:sSubPr>
                          <m:e>
                            <m:r>
                              <a:rPr sz="4800" i="1">
                                <a:solidFill>
                                  <a:srgbClr val="000000"/>
                                </a:solidFill>
                                <a:latin typeface="Cambria Math" panose="02040503050406030204" pitchFamily="18" charset="0"/>
                              </a:rPr>
                              <m:t>𝑣</m:t>
                            </m:r>
                          </m:e>
                          <m:sub>
                            <m:r>
                              <a:rPr sz="4800" i="1">
                                <a:solidFill>
                                  <a:srgbClr val="000000"/>
                                </a:solidFill>
                                <a:latin typeface="Cambria Math" panose="02040503050406030204" pitchFamily="18" charset="0"/>
                              </a:rPr>
                              <m:t>𝑡</m:t>
                            </m:r>
                          </m:sub>
                        </m:sSub>
                      </m:oMath>
                    </m:oMathPara>
                  </a14:m>
                  <a:endParaRPr sz="4800"/>
                </a:p>
              </p:txBody>
            </p:sp>
          </mc:Choice>
          <mc:Fallback xmlns="">
            <p:sp>
              <p:nvSpPr>
                <p:cNvPr id="1339" name="Equation"/>
                <p:cNvSpPr txBox="1">
                  <a:spLocks noRot="1" noChangeAspect="1" noMove="1" noResize="1" noEditPoints="1" noAdjustHandles="1" noChangeArrowheads="1" noChangeShapeType="1" noTextEdit="1"/>
                </p:cNvSpPr>
                <p:nvPr/>
              </p:nvSpPr>
              <p:spPr>
                <a:xfrm>
                  <a:off x="4566625" y="3239775"/>
                  <a:ext cx="365167" cy="425996"/>
                </a:xfrm>
                <a:prstGeom prst="rect">
                  <a:avLst/>
                </a:prstGeom>
                <a:blipFill>
                  <a:blip r:embed="rId7"/>
                  <a:stretch>
                    <a:fillRect l="-40000" r="-80000" b="-105882"/>
                  </a:stretch>
                </a:blipFill>
                <a:ln w="12700" cap="flat">
                  <a:noFill/>
                  <a:miter lim="400000"/>
                </a:ln>
                <a:effectLst/>
              </p:spPr>
              <p:txBody>
                <a:bodyPr/>
                <a:lstStyle/>
                <a:p>
                  <a:r>
                    <a:rPr lang="en-US">
                      <a:noFill/>
                    </a:rPr>
                    <a:t> </a:t>
                  </a:r>
                </a:p>
              </p:txBody>
            </p:sp>
          </mc:Fallback>
        </mc:AlternateContent>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3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33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334">
                                            <p:txEl>
                                              <p:pRg st="1" end="1"/>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iterate>
                                    <p:tmAbs val="0"/>
                                  </p:iterate>
                                  <p:childTnLst>
                                    <p:set>
                                      <p:cBhvr>
                                        <p:cTn id="15" fill="hold"/>
                                        <p:tgtEl>
                                          <p:spTgt spid="1334">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iterate>
                                    <p:tmAbs val="0"/>
                                  </p:iterate>
                                  <p:childTnLst>
                                    <p:set>
                                      <p:cBhvr>
                                        <p:cTn id="19" fill="hold"/>
                                        <p:tgtEl>
                                          <p:spTgt spid="1334">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iterate>
                                    <p:tmAbs val="0"/>
                                  </p:iterate>
                                  <p:childTnLst>
                                    <p:set>
                                      <p:cBhvr>
                                        <p:cTn id="23" fill="hold"/>
                                        <p:tgtEl>
                                          <p:spTgt spid="1334">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2" nodeType="clickEffect">
                                  <p:stCondLst>
                                    <p:cond delay="0"/>
                                  </p:stCondLst>
                                  <p:iterate>
                                    <p:tmAbs val="0"/>
                                  </p:iterate>
                                  <p:childTnLst>
                                    <p:set>
                                      <p:cBhvr>
                                        <p:cTn id="27" fill="hold"/>
                                        <p:tgtEl>
                                          <p:spTgt spid="1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4" grpId="1" build="p" bldLvl="5" animBg="1" advAuto="0"/>
      <p:bldP spid="1340" grpId="2"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5" name="A Very Simple Way"/>
          <p:cNvSpPr txBox="1">
            <a:spLocks noGrp="1"/>
          </p:cNvSpPr>
          <p:nvPr>
            <p:ph type="title"/>
          </p:nvPr>
        </p:nvSpPr>
        <p:spPr>
          <a:prstGeom prst="rect">
            <a:avLst/>
          </a:prstGeom>
        </p:spPr>
        <p:txBody>
          <a:bodyPr/>
          <a:lstStyle/>
          <a:p>
            <a:r>
              <a:t>A Very Simple Way</a:t>
            </a:r>
          </a:p>
        </p:txBody>
      </p:sp>
      <p:sp>
        <p:nvSpPr>
          <p:cNvPr id="1346" name="Linear interpolation!"/>
          <p:cNvSpPr txBox="1">
            <a:spLocks noGrp="1"/>
          </p:cNvSpPr>
          <p:nvPr>
            <p:ph type="body" sz="quarter" idx="1"/>
          </p:nvPr>
        </p:nvSpPr>
        <p:spPr>
          <a:xfrm>
            <a:off x="1689100" y="3149600"/>
            <a:ext cx="21005800" cy="1624861"/>
          </a:xfrm>
          <a:prstGeom prst="rect">
            <a:avLst/>
          </a:prstGeom>
        </p:spPr>
        <p:txBody>
          <a:bodyPr/>
          <a:lstStyle>
            <a:lvl1pPr marL="0" indent="0" algn="ctr">
              <a:buSzTx/>
              <a:buNone/>
              <a:defRPr sz="7400" b="1">
                <a:solidFill>
                  <a:schemeClr val="accent1">
                    <a:hueOff val="114395"/>
                    <a:lumOff val="-24975"/>
                  </a:schemeClr>
                </a:solidFill>
              </a:defRPr>
            </a:lvl1pPr>
          </a:lstStyle>
          <a:p>
            <a:r>
              <a:t>Linear interpolation!</a:t>
            </a:r>
          </a:p>
        </p:txBody>
      </p:sp>
      <p:grpSp>
        <p:nvGrpSpPr>
          <p:cNvPr id="1366" name="Group"/>
          <p:cNvGrpSpPr/>
          <p:nvPr/>
        </p:nvGrpSpPr>
        <p:grpSpPr>
          <a:xfrm>
            <a:off x="13008354" y="5282460"/>
            <a:ext cx="10115852" cy="7512548"/>
            <a:chOff x="0" y="0"/>
            <a:chExt cx="10115850" cy="7512546"/>
          </a:xfrm>
        </p:grpSpPr>
        <p:grpSp>
          <p:nvGrpSpPr>
            <p:cNvPr id="1350" name="Group"/>
            <p:cNvGrpSpPr/>
            <p:nvPr/>
          </p:nvGrpSpPr>
          <p:grpSpPr>
            <a:xfrm>
              <a:off x="0" y="0"/>
              <a:ext cx="10115851" cy="7512547"/>
              <a:chOff x="0" y="0"/>
              <a:chExt cx="10115850" cy="7512546"/>
            </a:xfrm>
          </p:grpSpPr>
          <p:pic>
            <p:nvPicPr>
              <p:cNvPr id="1348" name="p_t.pdf" descr="p_t.pdf"/>
              <p:cNvPicPr>
                <a:picLocks noChangeAspect="1"/>
              </p:cNvPicPr>
              <p:nvPr/>
            </p:nvPicPr>
            <p:blipFill>
              <a:blip r:embed="rId2"/>
              <a:srcRect l="3265" t="3723" r="3265" b="3723"/>
              <a:stretch>
                <a:fillRect/>
              </a:stretch>
            </p:blipFill>
            <p:spPr>
              <a:xfrm>
                <a:off x="0" y="0"/>
                <a:ext cx="10115851" cy="7512547"/>
              </a:xfrm>
              <a:prstGeom prst="rect">
                <a:avLst/>
              </a:prstGeom>
              <a:ln w="6350" cap="flat">
                <a:solidFill>
                  <a:srgbClr val="283943"/>
                </a:solidFill>
                <a:prstDash val="solid"/>
                <a:round/>
              </a:ln>
              <a:effectLst/>
            </p:spPr>
          </p:pic>
          <p:sp>
            <p:nvSpPr>
              <p:cNvPr id="1349" name="Rectangle"/>
              <p:cNvSpPr/>
              <p:nvPr/>
            </p:nvSpPr>
            <p:spPr>
              <a:xfrm>
                <a:off x="2141865" y="225504"/>
                <a:ext cx="5831974" cy="800824"/>
              </a:xfrm>
              <a:prstGeom prst="rect">
                <a:avLst/>
              </a:prstGeom>
              <a:solidFill>
                <a:srgbClr val="FBEEDE"/>
              </a:solidFill>
              <a:ln w="12700" cap="flat">
                <a:noFill/>
                <a:miter lim="400000"/>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grpSp>
        <mc:AlternateContent xmlns:mc="http://schemas.openxmlformats.org/markup-compatibility/2006" xmlns:a14="http://schemas.microsoft.com/office/drawing/2010/main">
          <mc:Choice Requires="a14">
            <p:sp>
              <p:nvSpPr>
                <p:cNvPr id="1351" name="Equation"/>
                <p:cNvSpPr txBox="1"/>
                <p:nvPr/>
              </p:nvSpPr>
              <p:spPr>
                <a:xfrm>
                  <a:off x="988534" y="2373024"/>
                  <a:ext cx="490903" cy="47534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0</m:t>
                            </m:r>
                          </m:sub>
                        </m:sSub>
                      </m:oMath>
                    </m:oMathPara>
                  </a14:m>
                  <a:endParaRPr sz="4100">
                    <a:solidFill>
                      <a:srgbClr val="1C2B33"/>
                    </a:solidFill>
                  </a:endParaRPr>
                </a:p>
              </p:txBody>
            </p:sp>
          </mc:Choice>
          <mc:Fallback xmlns="">
            <p:sp>
              <p:nvSpPr>
                <p:cNvPr id="1351" name="Equation"/>
                <p:cNvSpPr txBox="1">
                  <a:spLocks noRot="1" noChangeAspect="1" noMove="1" noResize="1" noEditPoints="1" noAdjustHandles="1" noChangeArrowheads="1" noChangeShapeType="1" noTextEdit="1"/>
                </p:cNvSpPr>
                <p:nvPr/>
              </p:nvSpPr>
              <p:spPr>
                <a:xfrm>
                  <a:off x="988534" y="2373024"/>
                  <a:ext cx="490903" cy="475343"/>
                </a:xfrm>
                <a:prstGeom prst="rect">
                  <a:avLst/>
                </a:prstGeom>
                <a:blipFill>
                  <a:blip r:embed="rId4"/>
                  <a:stretch>
                    <a:fillRect l="-35897" r="-33333" b="-5128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52" name="Equation"/>
                <p:cNvSpPr txBox="1"/>
                <p:nvPr/>
              </p:nvSpPr>
              <p:spPr>
                <a:xfrm>
                  <a:off x="8801096" y="1781536"/>
                  <a:ext cx="460589" cy="470168"/>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1</m:t>
                            </m:r>
                          </m:sub>
                        </m:sSub>
                      </m:oMath>
                    </m:oMathPara>
                  </a14:m>
                  <a:endParaRPr sz="4100">
                    <a:solidFill>
                      <a:srgbClr val="1C2B33"/>
                    </a:solidFill>
                  </a:endParaRPr>
                </a:p>
              </p:txBody>
            </p:sp>
          </mc:Choice>
          <mc:Fallback xmlns="">
            <p:sp>
              <p:nvSpPr>
                <p:cNvPr id="1352" name="Equation"/>
                <p:cNvSpPr txBox="1">
                  <a:spLocks noRot="1" noChangeAspect="1" noMove="1" noResize="1" noEditPoints="1" noAdjustHandles="1" noChangeArrowheads="1" noChangeShapeType="1" noTextEdit="1"/>
                </p:cNvSpPr>
                <p:nvPr/>
              </p:nvSpPr>
              <p:spPr>
                <a:xfrm>
                  <a:off x="8801096" y="1781536"/>
                  <a:ext cx="460589" cy="470168"/>
                </a:xfrm>
                <a:prstGeom prst="rect">
                  <a:avLst/>
                </a:prstGeom>
                <a:blipFill>
                  <a:blip r:embed="rId5"/>
                  <a:stretch>
                    <a:fillRect l="-37838" r="-40541" b="-55263"/>
                  </a:stretch>
                </a:blipFill>
                <a:ln w="12700" cap="flat">
                  <a:noFill/>
                  <a:miter lim="400000"/>
                </a:ln>
                <a:effectLst/>
              </p:spPr>
              <p:txBody>
                <a:bodyPr/>
                <a:lstStyle/>
                <a:p>
                  <a:r>
                    <a:rPr lang="en-US">
                      <a:noFill/>
                    </a:rPr>
                    <a:t> </a:t>
                  </a:r>
                </a:p>
              </p:txBody>
            </p:sp>
          </mc:Fallback>
        </mc:AlternateContent>
        <p:sp>
          <p:nvSpPr>
            <p:cNvPr id="1353" name="Line"/>
            <p:cNvSpPr/>
            <p:nvPr/>
          </p:nvSpPr>
          <p:spPr>
            <a:xfrm flipV="1">
              <a:off x="2655331" y="2698171"/>
              <a:ext cx="4909895" cy="276966"/>
            </a:xfrm>
            <a:prstGeom prst="line">
              <a:avLst/>
            </a:prstGeom>
            <a:noFill/>
            <a:ln w="50800" cap="flat">
              <a:solidFill>
                <a:srgbClr val="0082FB"/>
              </a:solidFill>
              <a:prstDash val="solid"/>
              <a:round/>
            </a:ln>
            <a:effectLst/>
          </p:spPr>
          <p:txBody>
            <a:bodyPr wrap="square" lIns="60959" tIns="60959" rIns="60959" bIns="60959" numCol="1" anchor="t">
              <a:noAutofit/>
            </a:bodyPr>
            <a:lstStyle/>
            <a:p>
              <a:pPr defTabSz="1219200">
                <a:lnSpc>
                  <a:spcPct val="125000"/>
                </a:lnSpc>
                <a:spcBef>
                  <a:spcPts val="1300"/>
                </a:spcBef>
                <a:defRPr sz="2400">
                  <a:solidFill>
                    <a:srgbClr val="1C2B33"/>
                  </a:solidFill>
                  <a:latin typeface="Helvetica"/>
                  <a:ea typeface="Helvetica"/>
                  <a:cs typeface="Helvetica"/>
                  <a:sym typeface="Helvetica"/>
                </a:defRPr>
              </a:pPr>
              <a:endParaRPr/>
            </a:p>
          </p:txBody>
        </p:sp>
        <p:grpSp>
          <p:nvGrpSpPr>
            <p:cNvPr id="1356" name="Group"/>
            <p:cNvGrpSpPr/>
            <p:nvPr/>
          </p:nvGrpSpPr>
          <p:grpSpPr>
            <a:xfrm>
              <a:off x="7569389" y="267394"/>
              <a:ext cx="2200030" cy="2447799"/>
              <a:chOff x="0" y="0"/>
              <a:chExt cx="2200028" cy="2447797"/>
            </a:xfrm>
          </p:grpSpPr>
          <p:pic>
            <p:nvPicPr>
              <p:cNvPr id="1354" name="Image" descr="Image"/>
              <p:cNvPicPr>
                <a:picLocks noChangeAspect="1"/>
              </p:cNvPicPr>
              <p:nvPr/>
            </p:nvPicPr>
            <p:blipFill>
              <a:blip r:embed="rId6"/>
              <a:srcRect t="3394"/>
              <a:stretch>
                <a:fillRect/>
              </a:stretch>
            </p:blipFill>
            <p:spPr>
              <a:xfrm>
                <a:off x="828761" y="0"/>
                <a:ext cx="1371268" cy="1336648"/>
              </a:xfrm>
              <a:prstGeom prst="rect">
                <a:avLst/>
              </a:prstGeom>
              <a:ln w="25400" cap="flat">
                <a:solidFill>
                  <a:srgbClr val="000000"/>
                </a:solidFill>
                <a:prstDash val="solid"/>
                <a:miter lim="400000"/>
              </a:ln>
              <a:effectLst>
                <a:outerShdw blurRad="50800" dist="25400" dir="5400000" rotWithShape="0">
                  <a:srgbClr val="000000">
                    <a:alpha val="38000"/>
                  </a:srgbClr>
                </a:outerShdw>
              </a:effectLst>
            </p:spPr>
          </p:pic>
          <p:sp>
            <p:nvSpPr>
              <p:cNvPr id="1355" name="Line"/>
              <p:cNvSpPr/>
              <p:nvPr/>
            </p:nvSpPr>
            <p:spPr>
              <a:xfrm flipV="1">
                <a:off x="0" y="1332973"/>
                <a:ext cx="897353" cy="1114825"/>
              </a:xfrm>
              <a:prstGeom prst="line">
                <a:avLst/>
              </a:prstGeom>
              <a:noFill/>
              <a:ln w="25400" cap="flat">
                <a:solidFill>
                  <a:srgbClr val="000000"/>
                </a:solidFill>
                <a:prstDash val="solid"/>
                <a:round/>
              </a:ln>
              <a:effectLst>
                <a:outerShdw blurRad="50800" dist="25400" dir="5400000" rotWithShape="0">
                  <a:srgbClr val="000000">
                    <a:alpha val="38000"/>
                  </a:srgbClr>
                </a:outerShdw>
              </a:effectLst>
            </p:spPr>
            <p:txBody>
              <a:bodyPr wrap="square" lIns="60959" tIns="60959" rIns="60959" bIns="60959" numCol="1" anchor="t">
                <a:noAutofit/>
              </a:bodyPr>
              <a:lstStyle/>
              <a:p>
                <a:pPr defTabSz="1219200">
                  <a:lnSpc>
                    <a:spcPct val="125000"/>
                  </a:lnSpc>
                  <a:spcBef>
                    <a:spcPts val="1300"/>
                  </a:spcBef>
                  <a:defRPr sz="2400">
                    <a:solidFill>
                      <a:srgbClr val="1C2B33"/>
                    </a:solidFill>
                    <a:latin typeface="Helvetica"/>
                    <a:ea typeface="Helvetica"/>
                    <a:cs typeface="Helvetica"/>
                    <a:sym typeface="Helvetica"/>
                  </a:defRPr>
                </a:pPr>
                <a:endParaRPr/>
              </a:p>
            </p:txBody>
          </p:sp>
        </p:grpSp>
        <p:sp>
          <p:nvSpPr>
            <p:cNvPr id="1357" name="Circle"/>
            <p:cNvSpPr/>
            <p:nvPr/>
          </p:nvSpPr>
          <p:spPr>
            <a:xfrm>
              <a:off x="7471028" y="2605729"/>
              <a:ext cx="188720" cy="188720"/>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pic>
          <p:nvPicPr>
            <p:cNvPr id="1358" name="Image" descr="Image"/>
            <p:cNvPicPr>
              <a:picLocks noChangeAspect="1"/>
            </p:cNvPicPr>
            <p:nvPr/>
          </p:nvPicPr>
          <p:blipFill>
            <a:blip r:embed="rId7"/>
            <a:stretch>
              <a:fillRect/>
            </a:stretch>
          </p:blipFill>
          <p:spPr>
            <a:xfrm>
              <a:off x="444239" y="820580"/>
              <a:ext cx="1385458" cy="1377449"/>
            </a:xfrm>
            <a:prstGeom prst="rect">
              <a:avLst/>
            </a:prstGeom>
            <a:ln w="25400" cap="flat">
              <a:solidFill>
                <a:srgbClr val="000000"/>
              </a:solidFill>
              <a:prstDash val="solid"/>
              <a:round/>
            </a:ln>
            <a:effectLst>
              <a:outerShdw blurRad="50800" dist="25400" dir="5400000" rotWithShape="0">
                <a:srgbClr val="000000">
                  <a:alpha val="38000"/>
                </a:srgbClr>
              </a:outerShdw>
            </a:effectLst>
          </p:spPr>
        </p:pic>
        <p:sp>
          <p:nvSpPr>
            <p:cNvPr id="1359" name="Circle"/>
            <p:cNvSpPr/>
            <p:nvPr/>
          </p:nvSpPr>
          <p:spPr>
            <a:xfrm>
              <a:off x="2591919" y="2916275"/>
              <a:ext cx="111285" cy="111285"/>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sp>
          <p:nvSpPr>
            <p:cNvPr id="1371" name="Connection Line"/>
            <p:cNvSpPr/>
            <p:nvPr/>
          </p:nvSpPr>
          <p:spPr>
            <a:xfrm>
              <a:off x="1842396" y="2192326"/>
              <a:ext cx="760629" cy="73647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round/>
            </a:ln>
            <a:effectLst>
              <a:outerShdw blurRad="50800" dist="25400" dir="5400000" rotWithShape="0">
                <a:srgbClr val="000000">
                  <a:alpha val="38000"/>
                </a:srgbClr>
              </a:outerShdw>
            </a:effectLst>
          </p:spPr>
          <p:txBody>
            <a:bodyPr/>
            <a:lstStyle/>
            <a:p>
              <a:endParaRPr/>
            </a:p>
          </p:txBody>
        </p:sp>
        <p:sp>
          <p:nvSpPr>
            <p:cNvPr id="1361" name="Circle"/>
            <p:cNvSpPr/>
            <p:nvPr/>
          </p:nvSpPr>
          <p:spPr>
            <a:xfrm>
              <a:off x="4980745" y="2785348"/>
              <a:ext cx="111285" cy="111285"/>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mc:AlternateContent xmlns:mc="http://schemas.openxmlformats.org/markup-compatibility/2006" xmlns:a14="http://schemas.microsoft.com/office/drawing/2010/main">
          <mc:Choice Requires="a14">
            <p:sp>
              <p:nvSpPr>
                <p:cNvPr id="1362" name="Equation"/>
                <p:cNvSpPr txBox="1"/>
                <p:nvPr/>
              </p:nvSpPr>
              <p:spPr>
                <a:xfrm>
                  <a:off x="2647356" y="413749"/>
                  <a:ext cx="4066751" cy="48734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𝑡</m:t>
                            </m:r>
                          </m:sub>
                        </m:sSub>
                        <m:r>
                          <a:rPr sz="4100" i="1">
                            <a:solidFill>
                              <a:srgbClr val="1C2B33"/>
                            </a:solidFill>
                            <a:latin typeface="Cambria Math" panose="02040503050406030204" pitchFamily="18" charset="0"/>
                          </a:rPr>
                          <m:t>=(1−</m:t>
                        </m:r>
                        <m:r>
                          <a:rPr sz="4100" i="1">
                            <a:solidFill>
                              <a:srgbClr val="1C2B33"/>
                            </a:solidFill>
                            <a:latin typeface="Cambria Math" panose="02040503050406030204" pitchFamily="18" charset="0"/>
                          </a:rPr>
                          <m:t>𝑡</m:t>
                        </m:r>
                        <m:r>
                          <a:rPr sz="4100" i="1">
                            <a:solidFill>
                              <a:srgbClr val="1C2B33"/>
                            </a:solidFill>
                            <a:latin typeface="Cambria Math" panose="02040503050406030204" pitchFamily="18" charset="0"/>
                          </a:rPr>
                          <m:t>)</m:t>
                        </m:r>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0</m:t>
                            </m:r>
                          </m:sub>
                        </m:sSub>
                        <m:r>
                          <a:rPr sz="4100" i="1">
                            <a:solidFill>
                              <a:srgbClr val="1C2B33"/>
                            </a:solidFill>
                            <a:latin typeface="Cambria Math" panose="02040503050406030204" pitchFamily="18" charset="0"/>
                          </a:rPr>
                          <m:t>+</m:t>
                        </m:r>
                        <m:r>
                          <a:rPr sz="4100" i="1">
                            <a:solidFill>
                              <a:srgbClr val="1C2B33"/>
                            </a:solidFill>
                            <a:latin typeface="Cambria Math" panose="02040503050406030204" pitchFamily="18" charset="0"/>
                          </a:rPr>
                          <m:t>𝑡</m:t>
                        </m:r>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1</m:t>
                            </m:r>
                          </m:sub>
                        </m:sSub>
                      </m:oMath>
                    </m:oMathPara>
                  </a14:m>
                  <a:endParaRPr sz="4100">
                    <a:solidFill>
                      <a:srgbClr val="1C2B33"/>
                    </a:solidFill>
                  </a:endParaRPr>
                </a:p>
              </p:txBody>
            </p:sp>
          </mc:Choice>
          <mc:Fallback xmlns="">
            <p:sp>
              <p:nvSpPr>
                <p:cNvPr id="1362" name="Equation"/>
                <p:cNvSpPr txBox="1">
                  <a:spLocks noRot="1" noChangeAspect="1" noMove="1" noResize="1" noEditPoints="1" noAdjustHandles="1" noChangeArrowheads="1" noChangeShapeType="1" noTextEdit="1"/>
                </p:cNvSpPr>
                <p:nvPr/>
              </p:nvSpPr>
              <p:spPr>
                <a:xfrm>
                  <a:off x="2647356" y="413749"/>
                  <a:ext cx="4066751" cy="487345"/>
                </a:xfrm>
                <a:prstGeom prst="rect">
                  <a:avLst/>
                </a:prstGeom>
                <a:blipFill>
                  <a:blip r:embed="rId8"/>
                  <a:stretch>
                    <a:fillRect l="-4050" r="-17757" b="-76923"/>
                  </a:stretch>
                </a:blipFill>
                <a:ln w="12700" cap="flat">
                  <a:noFill/>
                  <a:miter lim="400000"/>
                </a:ln>
                <a:effectLst/>
              </p:spPr>
              <p:txBody>
                <a:bodyPr/>
                <a:lstStyle/>
                <a:p>
                  <a:r>
                    <a:rPr lang="en-US">
                      <a:noFill/>
                    </a:rPr>
                    <a:t> </a:t>
                  </a:r>
                </a:p>
              </p:txBody>
            </p:sp>
          </mc:Fallback>
        </mc:AlternateContent>
        <p:cxnSp>
          <p:nvCxnSpPr>
            <p:cNvPr id="1363" name="Connection Line"/>
            <p:cNvCxnSpPr>
              <a:stCxn id="1361" idx="0"/>
              <a:endCxn id="1362" idx="0"/>
            </p:cNvCxnSpPr>
            <p:nvPr/>
          </p:nvCxnSpPr>
          <p:spPr>
            <a:xfrm flipH="1" flipV="1">
              <a:off x="4680731" y="657421"/>
              <a:ext cx="355657" cy="2183570"/>
            </a:xfrm>
            <a:prstGeom prst="straightConnector1">
              <a:avLst/>
            </a:prstGeom>
            <a:ln w="25400" cap="flat">
              <a:solidFill>
                <a:srgbClr val="000000"/>
              </a:solidFill>
              <a:prstDash val="solid"/>
              <a:round/>
            </a:ln>
            <a:effectLst>
              <a:outerShdw blurRad="50800" dist="25400" dir="5400000" rotWithShape="0">
                <a:srgbClr val="000000">
                  <a:alpha val="38000"/>
                </a:srgbClr>
              </a:outerShdw>
            </a:effectLst>
          </p:spPr>
        </p:cxnSp>
        <p:sp>
          <p:nvSpPr>
            <p:cNvPr id="1364" name="Circle"/>
            <p:cNvSpPr/>
            <p:nvPr/>
          </p:nvSpPr>
          <p:spPr>
            <a:xfrm>
              <a:off x="4942027" y="2742295"/>
              <a:ext cx="188720" cy="188720"/>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sp>
          <p:nvSpPr>
            <p:cNvPr id="1365" name="Circle"/>
            <p:cNvSpPr/>
            <p:nvPr/>
          </p:nvSpPr>
          <p:spPr>
            <a:xfrm>
              <a:off x="2553201" y="2877558"/>
              <a:ext cx="188720" cy="188720"/>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grpSp>
      <mc:AlternateContent xmlns:mc="http://schemas.openxmlformats.org/markup-compatibility/2006" xmlns:a14="http://schemas.microsoft.com/office/drawing/2010/main">
        <mc:Choice Requires="a14">
          <p:sp>
            <p:nvSpPr>
              <p:cNvPr id="1370" name="Equation"/>
              <p:cNvSpPr txBox="1"/>
              <p:nvPr/>
            </p:nvSpPr>
            <p:spPr>
              <a:xfrm>
                <a:off x="1847585" y="8728098"/>
                <a:ext cx="8630486" cy="1105439"/>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𝑡</m:t>
                          </m:r>
                        </m:sub>
                      </m:sSub>
                      <m:r>
                        <a:rPr sz="9300" i="1">
                          <a:solidFill>
                            <a:srgbClr val="000000"/>
                          </a:solidFill>
                          <a:latin typeface="Cambria Math" panose="02040503050406030204" pitchFamily="18" charset="0"/>
                        </a:rPr>
                        <m:t>=(1−</m:t>
                      </m:r>
                      <m:r>
                        <a:rPr sz="9300" i="1">
                          <a:solidFill>
                            <a:srgbClr val="000000"/>
                          </a:solidFill>
                          <a:latin typeface="Cambria Math" panose="02040503050406030204" pitchFamily="18" charset="0"/>
                        </a:rPr>
                        <m:t>𝑡</m:t>
                      </m:r>
                      <m:r>
                        <a:rPr sz="9300" i="1">
                          <a:solidFill>
                            <a:srgbClr val="000000"/>
                          </a:solidFill>
                          <a:latin typeface="Cambria Math" panose="02040503050406030204" pitchFamily="18" charset="0"/>
                        </a:rPr>
                        <m:t>)</m:t>
                      </m:r>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0</m:t>
                          </m:r>
                        </m:sub>
                      </m:sSub>
                      <m:r>
                        <a:rPr sz="9300" i="1">
                          <a:solidFill>
                            <a:srgbClr val="000000"/>
                          </a:solidFill>
                          <a:latin typeface="Cambria Math" panose="02040503050406030204" pitchFamily="18" charset="0"/>
                        </a:rPr>
                        <m:t>+</m:t>
                      </m:r>
                      <m:r>
                        <a:rPr sz="9300" i="1">
                          <a:solidFill>
                            <a:srgbClr val="000000"/>
                          </a:solidFill>
                          <a:latin typeface="Cambria Math" panose="02040503050406030204" pitchFamily="18" charset="0"/>
                        </a:rPr>
                        <m:t>𝑡</m:t>
                      </m:r>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1</m:t>
                          </m:r>
                        </m:sub>
                      </m:sSub>
                    </m:oMath>
                  </m:oMathPara>
                </a14:m>
                <a:endParaRPr sz="9300"/>
              </a:p>
            </p:txBody>
          </p:sp>
        </mc:Choice>
        <mc:Fallback xmlns="">
          <p:sp>
            <p:nvSpPr>
              <p:cNvPr id="1370" name="Equation"/>
              <p:cNvSpPr txBox="1">
                <a:spLocks noRot="1" noChangeAspect="1" noMove="1" noResize="1" noEditPoints="1" noAdjustHandles="1" noChangeArrowheads="1" noChangeShapeType="1" noTextEdit="1"/>
              </p:cNvSpPr>
              <p:nvPr/>
            </p:nvSpPr>
            <p:spPr>
              <a:xfrm>
                <a:off x="1847585" y="8728098"/>
                <a:ext cx="8630486" cy="1105439"/>
              </a:xfrm>
              <a:prstGeom prst="rect">
                <a:avLst/>
              </a:prstGeom>
              <a:blipFill>
                <a:blip r:embed="rId9"/>
                <a:stretch>
                  <a:fillRect l="-3377" r="-22467" b="-77273"/>
                </a:stretch>
              </a:blipFill>
              <a:ln w="12700">
                <a:miter lim="400000"/>
              </a:ln>
            </p:spPr>
            <p:txBody>
              <a:bodyPr/>
              <a:lstStyle/>
              <a:p>
                <a:r>
                  <a:rPr lang="en-US">
                    <a:noFill/>
                  </a:rPr>
                  <a:t> </a:t>
                </a:r>
              </a:p>
            </p:txBody>
          </p:sp>
        </mc:Fallback>
      </mc:AlternateContent>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3" name="What is the velocity supervision?"/>
          <p:cNvSpPr txBox="1">
            <a:spLocks noGrp="1"/>
          </p:cNvSpPr>
          <p:nvPr>
            <p:ph type="title"/>
          </p:nvPr>
        </p:nvSpPr>
        <p:spPr>
          <a:prstGeom prst="rect">
            <a:avLst/>
          </a:prstGeom>
        </p:spPr>
        <p:txBody>
          <a:bodyPr/>
          <a:lstStyle>
            <a:lvl1pPr defTabSz="792479">
              <a:defRPr sz="10752"/>
            </a:lvl1pPr>
          </a:lstStyle>
          <a:p>
            <a:r>
              <a:t>What is the velocity supervision?</a:t>
            </a:r>
          </a:p>
        </p:txBody>
      </p:sp>
      <mc:AlternateContent xmlns:mc="http://schemas.openxmlformats.org/markup-compatibility/2006" xmlns:a14="http://schemas.microsoft.com/office/drawing/2010/main">
        <mc:Choice Requires="a14">
          <p:sp>
            <p:nvSpPr>
              <p:cNvPr id="1374" name="Equation"/>
              <p:cNvSpPr txBox="1"/>
              <p:nvPr/>
            </p:nvSpPr>
            <p:spPr>
              <a:xfrm>
                <a:off x="1995502" y="4640192"/>
                <a:ext cx="8630487" cy="1105440"/>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𝑡</m:t>
                          </m:r>
                        </m:sub>
                      </m:sSub>
                      <m:r>
                        <a:rPr sz="9300" i="1">
                          <a:solidFill>
                            <a:srgbClr val="000000"/>
                          </a:solidFill>
                          <a:latin typeface="Cambria Math" panose="02040503050406030204" pitchFamily="18" charset="0"/>
                        </a:rPr>
                        <m:t>=(1−</m:t>
                      </m:r>
                      <m:r>
                        <a:rPr sz="9300" i="1">
                          <a:solidFill>
                            <a:srgbClr val="000000"/>
                          </a:solidFill>
                          <a:latin typeface="Cambria Math" panose="02040503050406030204" pitchFamily="18" charset="0"/>
                        </a:rPr>
                        <m:t>𝑡</m:t>
                      </m:r>
                      <m:r>
                        <a:rPr sz="9300" i="1">
                          <a:solidFill>
                            <a:srgbClr val="000000"/>
                          </a:solidFill>
                          <a:latin typeface="Cambria Math" panose="02040503050406030204" pitchFamily="18" charset="0"/>
                        </a:rPr>
                        <m:t>)</m:t>
                      </m:r>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0</m:t>
                          </m:r>
                        </m:sub>
                      </m:sSub>
                      <m:r>
                        <a:rPr sz="9300" i="1">
                          <a:solidFill>
                            <a:srgbClr val="000000"/>
                          </a:solidFill>
                          <a:latin typeface="Cambria Math" panose="02040503050406030204" pitchFamily="18" charset="0"/>
                        </a:rPr>
                        <m:t>+</m:t>
                      </m:r>
                      <m:r>
                        <a:rPr sz="9300" i="1">
                          <a:solidFill>
                            <a:srgbClr val="000000"/>
                          </a:solidFill>
                          <a:latin typeface="Cambria Math" panose="02040503050406030204" pitchFamily="18" charset="0"/>
                        </a:rPr>
                        <m:t>𝑡</m:t>
                      </m:r>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1</m:t>
                          </m:r>
                        </m:sub>
                      </m:sSub>
                    </m:oMath>
                  </m:oMathPara>
                </a14:m>
                <a:endParaRPr sz="9300"/>
              </a:p>
            </p:txBody>
          </p:sp>
        </mc:Choice>
        <mc:Fallback xmlns="">
          <p:sp>
            <p:nvSpPr>
              <p:cNvPr id="1374" name="Equation"/>
              <p:cNvSpPr txBox="1">
                <a:spLocks noRot="1" noChangeAspect="1" noMove="1" noResize="1" noEditPoints="1" noAdjustHandles="1" noChangeArrowheads="1" noChangeShapeType="1" noTextEdit="1"/>
              </p:cNvSpPr>
              <p:nvPr/>
            </p:nvSpPr>
            <p:spPr>
              <a:xfrm>
                <a:off x="1995502" y="4640192"/>
                <a:ext cx="8630487" cy="1105440"/>
              </a:xfrm>
              <a:prstGeom prst="rect">
                <a:avLst/>
              </a:prstGeom>
              <a:blipFill>
                <a:blip r:embed="rId2"/>
                <a:stretch>
                  <a:fillRect l="-3231" r="-22614" b="-78409"/>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5" name="Equation"/>
              <p:cNvSpPr txBox="1"/>
              <p:nvPr/>
            </p:nvSpPr>
            <p:spPr>
              <a:xfrm>
                <a:off x="1199859" y="3006863"/>
                <a:ext cx="5143804" cy="748115"/>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7300" i="1">
                              <a:solidFill>
                                <a:srgbClr val="000000"/>
                              </a:solidFill>
                              <a:latin typeface="Cambria Math" panose="02040503050406030204" pitchFamily="18" charset="0"/>
                            </a:rPr>
                          </m:ctrlPr>
                        </m:sSubPr>
                        <m:e>
                          <m:r>
                            <a:rPr sz="7300" i="1">
                              <a:solidFill>
                                <a:srgbClr val="000000"/>
                              </a:solidFill>
                              <a:latin typeface="Cambria Math" panose="02040503050406030204" pitchFamily="18" charset="0"/>
                            </a:rPr>
                            <m:t>𝑥</m:t>
                          </m:r>
                        </m:e>
                        <m:sub>
                          <m:r>
                            <a:rPr sz="7300" i="1">
                              <a:solidFill>
                                <a:srgbClr val="000000"/>
                              </a:solidFill>
                              <a:latin typeface="Cambria Math" panose="02040503050406030204" pitchFamily="18" charset="0"/>
                            </a:rPr>
                            <m:t>𝑡</m:t>
                          </m:r>
                        </m:sub>
                      </m:sSub>
                      <m:r>
                        <a:rPr sz="7300" i="1">
                          <a:solidFill>
                            <a:srgbClr val="000000"/>
                          </a:solidFill>
                          <a:latin typeface="Cambria Math" panose="02040503050406030204" pitchFamily="18" charset="0"/>
                        </a:rPr>
                        <m:t>=</m:t>
                      </m:r>
                      <m:sSub>
                        <m:sSubPr>
                          <m:ctrlPr>
                            <a:rPr sz="7300" i="1">
                              <a:solidFill>
                                <a:srgbClr val="FF0000"/>
                              </a:solidFill>
                              <a:latin typeface="Cambria Math" panose="02040503050406030204" pitchFamily="18" charset="0"/>
                            </a:rPr>
                          </m:ctrlPr>
                        </m:sSubPr>
                        <m:e>
                          <m:r>
                            <a:rPr sz="7300" i="1">
                              <a:solidFill>
                                <a:srgbClr val="FF0000"/>
                              </a:solidFill>
                              <a:latin typeface="Cambria Math" panose="02040503050406030204" pitchFamily="18" charset="0"/>
                            </a:rPr>
                            <m:t>𝛼</m:t>
                          </m:r>
                        </m:e>
                        <m:sub>
                          <m:r>
                            <a:rPr sz="7300" i="1">
                              <a:solidFill>
                                <a:srgbClr val="FF0000"/>
                              </a:solidFill>
                              <a:latin typeface="Cambria Math" panose="02040503050406030204" pitchFamily="18" charset="0"/>
                            </a:rPr>
                            <m:t>𝑡</m:t>
                          </m:r>
                        </m:sub>
                      </m:sSub>
                      <m:sSub>
                        <m:sSubPr>
                          <m:ctrlPr>
                            <a:rPr sz="7300" i="1">
                              <a:solidFill>
                                <a:srgbClr val="000000"/>
                              </a:solidFill>
                              <a:latin typeface="Cambria Math" panose="02040503050406030204" pitchFamily="18" charset="0"/>
                            </a:rPr>
                          </m:ctrlPr>
                        </m:sSubPr>
                        <m:e>
                          <m:r>
                            <a:rPr sz="7300" i="1">
                              <a:solidFill>
                                <a:srgbClr val="000000"/>
                              </a:solidFill>
                              <a:latin typeface="Cambria Math" panose="02040503050406030204" pitchFamily="18" charset="0"/>
                            </a:rPr>
                            <m:t>𝑥</m:t>
                          </m:r>
                        </m:e>
                        <m:sub>
                          <m:r>
                            <a:rPr sz="7300" i="1">
                              <a:solidFill>
                                <a:srgbClr val="000000"/>
                              </a:solidFill>
                              <a:latin typeface="Cambria Math" panose="02040503050406030204" pitchFamily="18" charset="0"/>
                            </a:rPr>
                            <m:t>0</m:t>
                          </m:r>
                        </m:sub>
                      </m:sSub>
                      <m:r>
                        <a:rPr sz="7300" i="1">
                          <a:solidFill>
                            <a:srgbClr val="000000"/>
                          </a:solidFill>
                          <a:latin typeface="Cambria Math" panose="02040503050406030204" pitchFamily="18" charset="0"/>
                        </a:rPr>
                        <m:t>+</m:t>
                      </m:r>
                      <m:sSub>
                        <m:sSubPr>
                          <m:ctrlPr>
                            <a:rPr sz="7300" i="1">
                              <a:solidFill>
                                <a:srgbClr val="007FFF"/>
                              </a:solidFill>
                              <a:latin typeface="Cambria Math" panose="02040503050406030204" pitchFamily="18" charset="0"/>
                            </a:rPr>
                          </m:ctrlPr>
                        </m:sSubPr>
                        <m:e>
                          <m:r>
                            <a:rPr sz="7300" i="1">
                              <a:solidFill>
                                <a:srgbClr val="007FFF"/>
                              </a:solidFill>
                              <a:latin typeface="Cambria Math" panose="02040503050406030204" pitchFamily="18" charset="0"/>
                            </a:rPr>
                            <m:t>𝜎</m:t>
                          </m:r>
                        </m:e>
                        <m:sub>
                          <m:r>
                            <a:rPr sz="7300" i="1">
                              <a:solidFill>
                                <a:srgbClr val="007FFF"/>
                              </a:solidFill>
                              <a:latin typeface="Cambria Math" panose="02040503050406030204" pitchFamily="18" charset="0"/>
                            </a:rPr>
                            <m:t>𝑡</m:t>
                          </m:r>
                        </m:sub>
                      </m:sSub>
                      <m:sSub>
                        <m:sSubPr>
                          <m:ctrlPr>
                            <a:rPr sz="7300" i="1">
                              <a:solidFill>
                                <a:srgbClr val="000000"/>
                              </a:solidFill>
                              <a:latin typeface="Cambria Math" panose="02040503050406030204" pitchFamily="18" charset="0"/>
                            </a:rPr>
                          </m:ctrlPr>
                        </m:sSubPr>
                        <m:e>
                          <m:r>
                            <a:rPr sz="7300" i="1">
                              <a:solidFill>
                                <a:srgbClr val="000000"/>
                              </a:solidFill>
                              <a:latin typeface="Cambria Math" panose="02040503050406030204" pitchFamily="18" charset="0"/>
                            </a:rPr>
                            <m:t>𝑥</m:t>
                          </m:r>
                        </m:e>
                        <m:sub>
                          <m:r>
                            <a:rPr sz="7300" i="1">
                              <a:solidFill>
                                <a:srgbClr val="000000"/>
                              </a:solidFill>
                              <a:latin typeface="Cambria Math" panose="02040503050406030204" pitchFamily="18" charset="0"/>
                            </a:rPr>
                            <m:t>1</m:t>
                          </m:r>
                        </m:sub>
                      </m:sSub>
                    </m:oMath>
                  </m:oMathPara>
                </a14:m>
                <a:endParaRPr sz="7300"/>
              </a:p>
            </p:txBody>
          </p:sp>
        </mc:Choice>
        <mc:Fallback xmlns="">
          <p:sp>
            <p:nvSpPr>
              <p:cNvPr id="1375" name="Equation"/>
              <p:cNvSpPr txBox="1">
                <a:spLocks noRot="1" noChangeAspect="1" noMove="1" noResize="1" noEditPoints="1" noAdjustHandles="1" noChangeArrowheads="1" noChangeShapeType="1" noTextEdit="1"/>
              </p:cNvSpPr>
              <p:nvPr/>
            </p:nvSpPr>
            <p:spPr>
              <a:xfrm>
                <a:off x="1199859" y="3006863"/>
                <a:ext cx="5143804" cy="748115"/>
              </a:xfrm>
              <a:prstGeom prst="rect">
                <a:avLst/>
              </a:prstGeom>
              <a:blipFill>
                <a:blip r:embed="rId3"/>
                <a:stretch>
                  <a:fillRect l="-4433" r="-33498" b="-76667"/>
                </a:stretch>
              </a:blipFill>
              <a:ln w="12700">
                <a:miter lim="400000"/>
              </a:ln>
            </p:spPr>
            <p:txBody>
              <a:bodyPr/>
              <a:lstStyle/>
              <a:p>
                <a:r>
                  <a:rPr lang="en-US">
                    <a:noFill/>
                  </a:rPr>
                  <a:t> </a:t>
                </a:r>
              </a:p>
            </p:txBody>
          </p:sp>
        </mc:Fallback>
      </mc:AlternateContent>
      <p:grpSp>
        <p:nvGrpSpPr>
          <p:cNvPr id="1394" name="Group"/>
          <p:cNvGrpSpPr/>
          <p:nvPr/>
        </p:nvGrpSpPr>
        <p:grpSpPr>
          <a:xfrm>
            <a:off x="13008354" y="5282460"/>
            <a:ext cx="10115852" cy="7512548"/>
            <a:chOff x="0" y="0"/>
            <a:chExt cx="10115850" cy="7512546"/>
          </a:xfrm>
        </p:grpSpPr>
        <p:grpSp>
          <p:nvGrpSpPr>
            <p:cNvPr id="1378" name="Group"/>
            <p:cNvGrpSpPr/>
            <p:nvPr/>
          </p:nvGrpSpPr>
          <p:grpSpPr>
            <a:xfrm>
              <a:off x="0" y="0"/>
              <a:ext cx="10115851" cy="7512547"/>
              <a:chOff x="0" y="0"/>
              <a:chExt cx="10115850" cy="7512546"/>
            </a:xfrm>
          </p:grpSpPr>
          <p:pic>
            <p:nvPicPr>
              <p:cNvPr id="1376" name="p_t.pdf" descr="p_t.pdf"/>
              <p:cNvPicPr>
                <a:picLocks noChangeAspect="1"/>
              </p:cNvPicPr>
              <p:nvPr/>
            </p:nvPicPr>
            <p:blipFill>
              <a:blip r:embed="rId4"/>
              <a:srcRect l="3265" t="3723" r="3265" b="3723"/>
              <a:stretch>
                <a:fillRect/>
              </a:stretch>
            </p:blipFill>
            <p:spPr>
              <a:xfrm>
                <a:off x="0" y="0"/>
                <a:ext cx="10115851" cy="7512547"/>
              </a:xfrm>
              <a:prstGeom prst="rect">
                <a:avLst/>
              </a:prstGeom>
              <a:ln w="6350" cap="flat">
                <a:solidFill>
                  <a:srgbClr val="283943"/>
                </a:solidFill>
                <a:prstDash val="solid"/>
                <a:round/>
              </a:ln>
              <a:effectLst/>
            </p:spPr>
          </p:pic>
          <p:sp>
            <p:nvSpPr>
              <p:cNvPr id="1377" name="Rectangle"/>
              <p:cNvSpPr/>
              <p:nvPr/>
            </p:nvSpPr>
            <p:spPr>
              <a:xfrm>
                <a:off x="2141865" y="225504"/>
                <a:ext cx="5831974" cy="800824"/>
              </a:xfrm>
              <a:prstGeom prst="rect">
                <a:avLst/>
              </a:prstGeom>
              <a:solidFill>
                <a:srgbClr val="FBEEDE"/>
              </a:solidFill>
              <a:ln w="12700" cap="flat">
                <a:noFill/>
                <a:miter lim="400000"/>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grpSp>
        <mc:AlternateContent xmlns:mc="http://schemas.openxmlformats.org/markup-compatibility/2006" xmlns:a14="http://schemas.microsoft.com/office/drawing/2010/main">
          <mc:Choice Requires="a14">
            <p:sp>
              <p:nvSpPr>
                <p:cNvPr id="1379" name="Equation"/>
                <p:cNvSpPr txBox="1"/>
                <p:nvPr/>
              </p:nvSpPr>
              <p:spPr>
                <a:xfrm>
                  <a:off x="988534" y="2373024"/>
                  <a:ext cx="490903" cy="47534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0</m:t>
                            </m:r>
                          </m:sub>
                        </m:sSub>
                      </m:oMath>
                    </m:oMathPara>
                  </a14:m>
                  <a:endParaRPr sz="4100">
                    <a:solidFill>
                      <a:srgbClr val="1C2B33"/>
                    </a:solidFill>
                  </a:endParaRPr>
                </a:p>
              </p:txBody>
            </p:sp>
          </mc:Choice>
          <mc:Fallback xmlns="">
            <p:sp>
              <p:nvSpPr>
                <p:cNvPr id="1379" name="Equation"/>
                <p:cNvSpPr txBox="1">
                  <a:spLocks noRot="1" noChangeAspect="1" noMove="1" noResize="1" noEditPoints="1" noAdjustHandles="1" noChangeArrowheads="1" noChangeShapeType="1" noTextEdit="1"/>
                </p:cNvSpPr>
                <p:nvPr/>
              </p:nvSpPr>
              <p:spPr>
                <a:xfrm>
                  <a:off x="988534" y="2373024"/>
                  <a:ext cx="490903" cy="475343"/>
                </a:xfrm>
                <a:prstGeom prst="rect">
                  <a:avLst/>
                </a:prstGeom>
                <a:blipFill>
                  <a:blip r:embed="rId5"/>
                  <a:stretch>
                    <a:fillRect l="-35897" r="-33333" b="-5128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80" name="Equation"/>
                <p:cNvSpPr txBox="1"/>
                <p:nvPr/>
              </p:nvSpPr>
              <p:spPr>
                <a:xfrm>
                  <a:off x="8801096" y="1781536"/>
                  <a:ext cx="460589" cy="470168"/>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1</m:t>
                            </m:r>
                          </m:sub>
                        </m:sSub>
                      </m:oMath>
                    </m:oMathPara>
                  </a14:m>
                  <a:endParaRPr sz="4100">
                    <a:solidFill>
                      <a:srgbClr val="1C2B33"/>
                    </a:solidFill>
                  </a:endParaRPr>
                </a:p>
              </p:txBody>
            </p:sp>
          </mc:Choice>
          <mc:Fallback xmlns="">
            <p:sp>
              <p:nvSpPr>
                <p:cNvPr id="1380" name="Equation"/>
                <p:cNvSpPr txBox="1">
                  <a:spLocks noRot="1" noChangeAspect="1" noMove="1" noResize="1" noEditPoints="1" noAdjustHandles="1" noChangeArrowheads="1" noChangeShapeType="1" noTextEdit="1"/>
                </p:cNvSpPr>
                <p:nvPr/>
              </p:nvSpPr>
              <p:spPr>
                <a:xfrm>
                  <a:off x="8801096" y="1781536"/>
                  <a:ext cx="460589" cy="470168"/>
                </a:xfrm>
                <a:prstGeom prst="rect">
                  <a:avLst/>
                </a:prstGeom>
                <a:blipFill>
                  <a:blip r:embed="rId6"/>
                  <a:stretch>
                    <a:fillRect l="-37838" r="-40541" b="-55263"/>
                  </a:stretch>
                </a:blipFill>
                <a:ln w="12700" cap="flat">
                  <a:noFill/>
                  <a:miter lim="400000"/>
                </a:ln>
                <a:effectLst/>
              </p:spPr>
              <p:txBody>
                <a:bodyPr/>
                <a:lstStyle/>
                <a:p>
                  <a:r>
                    <a:rPr lang="en-US">
                      <a:noFill/>
                    </a:rPr>
                    <a:t> </a:t>
                  </a:r>
                </a:p>
              </p:txBody>
            </p:sp>
          </mc:Fallback>
        </mc:AlternateContent>
        <p:sp>
          <p:nvSpPr>
            <p:cNvPr id="1381" name="Line"/>
            <p:cNvSpPr/>
            <p:nvPr/>
          </p:nvSpPr>
          <p:spPr>
            <a:xfrm flipV="1">
              <a:off x="2655331" y="2698171"/>
              <a:ext cx="4909895" cy="276966"/>
            </a:xfrm>
            <a:prstGeom prst="line">
              <a:avLst/>
            </a:prstGeom>
            <a:noFill/>
            <a:ln w="50800" cap="flat">
              <a:solidFill>
                <a:srgbClr val="0082FB"/>
              </a:solidFill>
              <a:prstDash val="solid"/>
              <a:round/>
            </a:ln>
            <a:effectLst/>
          </p:spPr>
          <p:txBody>
            <a:bodyPr wrap="square" lIns="60959" tIns="60959" rIns="60959" bIns="60959" numCol="1" anchor="t">
              <a:noAutofit/>
            </a:bodyPr>
            <a:lstStyle/>
            <a:p>
              <a:pPr defTabSz="1219200">
                <a:lnSpc>
                  <a:spcPct val="125000"/>
                </a:lnSpc>
                <a:spcBef>
                  <a:spcPts val="1300"/>
                </a:spcBef>
                <a:defRPr sz="2400">
                  <a:solidFill>
                    <a:srgbClr val="1C2B33"/>
                  </a:solidFill>
                  <a:latin typeface="Helvetica"/>
                  <a:ea typeface="Helvetica"/>
                  <a:cs typeface="Helvetica"/>
                  <a:sym typeface="Helvetica"/>
                </a:defRPr>
              </a:pPr>
              <a:endParaRPr/>
            </a:p>
          </p:txBody>
        </p:sp>
        <p:grpSp>
          <p:nvGrpSpPr>
            <p:cNvPr id="1384" name="Group"/>
            <p:cNvGrpSpPr/>
            <p:nvPr/>
          </p:nvGrpSpPr>
          <p:grpSpPr>
            <a:xfrm>
              <a:off x="7569389" y="267394"/>
              <a:ext cx="2200030" cy="2447799"/>
              <a:chOff x="0" y="0"/>
              <a:chExt cx="2200028" cy="2447797"/>
            </a:xfrm>
          </p:grpSpPr>
          <p:pic>
            <p:nvPicPr>
              <p:cNvPr id="1382" name="Image" descr="Image"/>
              <p:cNvPicPr>
                <a:picLocks noChangeAspect="1"/>
              </p:cNvPicPr>
              <p:nvPr/>
            </p:nvPicPr>
            <p:blipFill>
              <a:blip r:embed="rId7"/>
              <a:srcRect t="3394"/>
              <a:stretch>
                <a:fillRect/>
              </a:stretch>
            </p:blipFill>
            <p:spPr>
              <a:xfrm>
                <a:off x="828761" y="0"/>
                <a:ext cx="1371268" cy="1336648"/>
              </a:xfrm>
              <a:prstGeom prst="rect">
                <a:avLst/>
              </a:prstGeom>
              <a:ln w="25400" cap="flat">
                <a:solidFill>
                  <a:srgbClr val="000000"/>
                </a:solidFill>
                <a:prstDash val="solid"/>
                <a:miter lim="400000"/>
              </a:ln>
              <a:effectLst>
                <a:outerShdw blurRad="50800" dist="25400" dir="5400000" rotWithShape="0">
                  <a:srgbClr val="000000">
                    <a:alpha val="38000"/>
                  </a:srgbClr>
                </a:outerShdw>
              </a:effectLst>
            </p:spPr>
          </p:pic>
          <p:sp>
            <p:nvSpPr>
              <p:cNvPr id="1383" name="Line"/>
              <p:cNvSpPr/>
              <p:nvPr/>
            </p:nvSpPr>
            <p:spPr>
              <a:xfrm flipV="1">
                <a:off x="0" y="1332973"/>
                <a:ext cx="897353" cy="1114825"/>
              </a:xfrm>
              <a:prstGeom prst="line">
                <a:avLst/>
              </a:prstGeom>
              <a:noFill/>
              <a:ln w="25400" cap="flat">
                <a:solidFill>
                  <a:srgbClr val="000000"/>
                </a:solidFill>
                <a:prstDash val="solid"/>
                <a:round/>
              </a:ln>
              <a:effectLst>
                <a:outerShdw blurRad="50800" dist="25400" dir="5400000" rotWithShape="0">
                  <a:srgbClr val="000000">
                    <a:alpha val="38000"/>
                  </a:srgbClr>
                </a:outerShdw>
              </a:effectLst>
            </p:spPr>
            <p:txBody>
              <a:bodyPr wrap="square" lIns="60959" tIns="60959" rIns="60959" bIns="60959" numCol="1" anchor="t">
                <a:noAutofit/>
              </a:bodyPr>
              <a:lstStyle/>
              <a:p>
                <a:pPr defTabSz="1219200">
                  <a:lnSpc>
                    <a:spcPct val="125000"/>
                  </a:lnSpc>
                  <a:spcBef>
                    <a:spcPts val="1300"/>
                  </a:spcBef>
                  <a:defRPr sz="2400">
                    <a:solidFill>
                      <a:srgbClr val="1C2B33"/>
                    </a:solidFill>
                    <a:latin typeface="Helvetica"/>
                    <a:ea typeface="Helvetica"/>
                    <a:cs typeface="Helvetica"/>
                    <a:sym typeface="Helvetica"/>
                  </a:defRPr>
                </a:pPr>
                <a:endParaRPr/>
              </a:p>
            </p:txBody>
          </p:sp>
        </p:grpSp>
        <p:sp>
          <p:nvSpPr>
            <p:cNvPr id="1385" name="Circle"/>
            <p:cNvSpPr/>
            <p:nvPr/>
          </p:nvSpPr>
          <p:spPr>
            <a:xfrm>
              <a:off x="7471028" y="2605729"/>
              <a:ext cx="188720" cy="188720"/>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pic>
          <p:nvPicPr>
            <p:cNvPr id="1386" name="Image" descr="Image"/>
            <p:cNvPicPr>
              <a:picLocks noChangeAspect="1"/>
            </p:cNvPicPr>
            <p:nvPr/>
          </p:nvPicPr>
          <p:blipFill>
            <a:blip r:embed="rId8"/>
            <a:stretch>
              <a:fillRect/>
            </a:stretch>
          </p:blipFill>
          <p:spPr>
            <a:xfrm>
              <a:off x="444239" y="820580"/>
              <a:ext cx="1385458" cy="1377449"/>
            </a:xfrm>
            <a:prstGeom prst="rect">
              <a:avLst/>
            </a:prstGeom>
            <a:ln w="25400" cap="flat">
              <a:solidFill>
                <a:srgbClr val="000000"/>
              </a:solidFill>
              <a:prstDash val="solid"/>
              <a:round/>
            </a:ln>
            <a:effectLst>
              <a:outerShdw blurRad="50800" dist="25400" dir="5400000" rotWithShape="0">
                <a:srgbClr val="000000">
                  <a:alpha val="38000"/>
                </a:srgbClr>
              </a:outerShdw>
            </a:effectLst>
          </p:spPr>
        </p:pic>
        <p:sp>
          <p:nvSpPr>
            <p:cNvPr id="1387" name="Circle"/>
            <p:cNvSpPr/>
            <p:nvPr/>
          </p:nvSpPr>
          <p:spPr>
            <a:xfrm>
              <a:off x="2591919" y="2916275"/>
              <a:ext cx="111285" cy="111285"/>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sp>
          <p:nvSpPr>
            <p:cNvPr id="1400" name="Connection Line"/>
            <p:cNvSpPr/>
            <p:nvPr/>
          </p:nvSpPr>
          <p:spPr>
            <a:xfrm>
              <a:off x="1842396" y="2192326"/>
              <a:ext cx="760629" cy="73647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round/>
            </a:ln>
            <a:effectLst>
              <a:outerShdw blurRad="50800" dist="25400" dir="5400000" rotWithShape="0">
                <a:srgbClr val="000000">
                  <a:alpha val="38000"/>
                </a:srgbClr>
              </a:outerShdw>
            </a:effectLst>
          </p:spPr>
          <p:txBody>
            <a:bodyPr/>
            <a:lstStyle/>
            <a:p>
              <a:endParaRPr/>
            </a:p>
          </p:txBody>
        </p:sp>
        <p:sp>
          <p:nvSpPr>
            <p:cNvPr id="1389" name="Circle"/>
            <p:cNvSpPr/>
            <p:nvPr/>
          </p:nvSpPr>
          <p:spPr>
            <a:xfrm>
              <a:off x="4980745" y="2785348"/>
              <a:ext cx="111285" cy="111285"/>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mc:AlternateContent xmlns:mc="http://schemas.openxmlformats.org/markup-compatibility/2006" xmlns:a14="http://schemas.microsoft.com/office/drawing/2010/main">
          <mc:Choice Requires="a14">
            <p:sp>
              <p:nvSpPr>
                <p:cNvPr id="1390" name="Equation"/>
                <p:cNvSpPr txBox="1"/>
                <p:nvPr/>
              </p:nvSpPr>
              <p:spPr>
                <a:xfrm>
                  <a:off x="2647356" y="413749"/>
                  <a:ext cx="4066751" cy="48734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𝑡</m:t>
                            </m:r>
                          </m:sub>
                        </m:sSub>
                        <m:r>
                          <a:rPr sz="4100" i="1">
                            <a:solidFill>
                              <a:srgbClr val="1C2B33"/>
                            </a:solidFill>
                            <a:latin typeface="Cambria Math" panose="02040503050406030204" pitchFamily="18" charset="0"/>
                          </a:rPr>
                          <m:t>=(1−</m:t>
                        </m:r>
                        <m:r>
                          <a:rPr sz="4100" i="1">
                            <a:solidFill>
                              <a:srgbClr val="1C2B33"/>
                            </a:solidFill>
                            <a:latin typeface="Cambria Math" panose="02040503050406030204" pitchFamily="18" charset="0"/>
                          </a:rPr>
                          <m:t>𝑡</m:t>
                        </m:r>
                        <m:r>
                          <a:rPr sz="4100" i="1">
                            <a:solidFill>
                              <a:srgbClr val="1C2B33"/>
                            </a:solidFill>
                            <a:latin typeface="Cambria Math" panose="02040503050406030204" pitchFamily="18" charset="0"/>
                          </a:rPr>
                          <m:t>)</m:t>
                        </m:r>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0</m:t>
                            </m:r>
                          </m:sub>
                        </m:sSub>
                        <m:r>
                          <a:rPr sz="4100" i="1">
                            <a:solidFill>
                              <a:srgbClr val="1C2B33"/>
                            </a:solidFill>
                            <a:latin typeface="Cambria Math" panose="02040503050406030204" pitchFamily="18" charset="0"/>
                          </a:rPr>
                          <m:t>+</m:t>
                        </m:r>
                        <m:r>
                          <a:rPr sz="4100" i="1">
                            <a:solidFill>
                              <a:srgbClr val="1C2B33"/>
                            </a:solidFill>
                            <a:latin typeface="Cambria Math" panose="02040503050406030204" pitchFamily="18" charset="0"/>
                          </a:rPr>
                          <m:t>𝑡</m:t>
                        </m:r>
                        <m:sSub>
                          <m:sSubPr>
                            <m:ctrlPr>
                              <a:rPr sz="4100" i="1">
                                <a:solidFill>
                                  <a:srgbClr val="1C2B33"/>
                                </a:solidFill>
                                <a:latin typeface="Cambria Math" panose="02040503050406030204" pitchFamily="18" charset="0"/>
                              </a:rPr>
                            </m:ctrlPr>
                          </m:sSubPr>
                          <m:e>
                            <m:r>
                              <a:rPr sz="4100" i="1">
                                <a:solidFill>
                                  <a:srgbClr val="1C2B33"/>
                                </a:solidFill>
                                <a:latin typeface="Cambria Math" panose="02040503050406030204" pitchFamily="18" charset="0"/>
                              </a:rPr>
                              <m:t>𝑋</m:t>
                            </m:r>
                          </m:e>
                          <m:sub>
                            <m:r>
                              <a:rPr sz="4100" i="1">
                                <a:solidFill>
                                  <a:srgbClr val="1C2B33"/>
                                </a:solidFill>
                                <a:latin typeface="Cambria Math" panose="02040503050406030204" pitchFamily="18" charset="0"/>
                              </a:rPr>
                              <m:t>1</m:t>
                            </m:r>
                          </m:sub>
                        </m:sSub>
                      </m:oMath>
                    </m:oMathPara>
                  </a14:m>
                  <a:endParaRPr sz="4100">
                    <a:solidFill>
                      <a:srgbClr val="1C2B33"/>
                    </a:solidFill>
                  </a:endParaRPr>
                </a:p>
              </p:txBody>
            </p:sp>
          </mc:Choice>
          <mc:Fallback xmlns="">
            <p:sp>
              <p:nvSpPr>
                <p:cNvPr id="1390" name="Equation"/>
                <p:cNvSpPr txBox="1">
                  <a:spLocks noRot="1" noChangeAspect="1" noMove="1" noResize="1" noEditPoints="1" noAdjustHandles="1" noChangeArrowheads="1" noChangeShapeType="1" noTextEdit="1"/>
                </p:cNvSpPr>
                <p:nvPr/>
              </p:nvSpPr>
              <p:spPr>
                <a:xfrm>
                  <a:off x="2647356" y="413749"/>
                  <a:ext cx="4066751" cy="487345"/>
                </a:xfrm>
                <a:prstGeom prst="rect">
                  <a:avLst/>
                </a:prstGeom>
                <a:blipFill>
                  <a:blip r:embed="rId9"/>
                  <a:stretch>
                    <a:fillRect l="-4050" r="-17757" b="-76923"/>
                  </a:stretch>
                </a:blipFill>
                <a:ln w="12700" cap="flat">
                  <a:noFill/>
                  <a:miter lim="400000"/>
                </a:ln>
                <a:effectLst/>
              </p:spPr>
              <p:txBody>
                <a:bodyPr/>
                <a:lstStyle/>
                <a:p>
                  <a:r>
                    <a:rPr lang="en-US">
                      <a:noFill/>
                    </a:rPr>
                    <a:t> </a:t>
                  </a:r>
                </a:p>
              </p:txBody>
            </p:sp>
          </mc:Fallback>
        </mc:AlternateContent>
        <p:cxnSp>
          <p:nvCxnSpPr>
            <p:cNvPr id="1391" name="Connection Line"/>
            <p:cNvCxnSpPr>
              <a:stCxn id="1389" idx="0"/>
              <a:endCxn id="1390" idx="0"/>
            </p:cNvCxnSpPr>
            <p:nvPr/>
          </p:nvCxnSpPr>
          <p:spPr>
            <a:xfrm flipH="1" flipV="1">
              <a:off x="4680731" y="657421"/>
              <a:ext cx="355657" cy="2183570"/>
            </a:xfrm>
            <a:prstGeom prst="straightConnector1">
              <a:avLst/>
            </a:prstGeom>
            <a:ln w="25400" cap="flat">
              <a:solidFill>
                <a:srgbClr val="000000"/>
              </a:solidFill>
              <a:prstDash val="solid"/>
              <a:round/>
            </a:ln>
            <a:effectLst>
              <a:outerShdw blurRad="50800" dist="25400" dir="5400000" rotWithShape="0">
                <a:srgbClr val="000000">
                  <a:alpha val="38000"/>
                </a:srgbClr>
              </a:outerShdw>
            </a:effectLst>
          </p:spPr>
        </p:cxnSp>
        <p:sp>
          <p:nvSpPr>
            <p:cNvPr id="1392" name="Circle"/>
            <p:cNvSpPr/>
            <p:nvPr/>
          </p:nvSpPr>
          <p:spPr>
            <a:xfrm>
              <a:off x="4942027" y="2742295"/>
              <a:ext cx="188720" cy="188720"/>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sp>
          <p:nvSpPr>
            <p:cNvPr id="1393" name="Circle"/>
            <p:cNvSpPr/>
            <p:nvPr/>
          </p:nvSpPr>
          <p:spPr>
            <a:xfrm>
              <a:off x="2553201" y="2877558"/>
              <a:ext cx="188720" cy="188720"/>
            </a:xfrm>
            <a:prstGeom prst="ellipse">
              <a:avLst/>
            </a:prstGeom>
            <a:solidFill>
              <a:srgbClr val="000000"/>
            </a:solidFill>
            <a:ln w="12700" cap="flat">
              <a:solidFill>
                <a:srgbClr val="000000"/>
              </a:solidFill>
              <a:prstDash val="solid"/>
              <a:round/>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grpSp>
      <mc:AlternateContent xmlns:mc="http://schemas.openxmlformats.org/markup-compatibility/2006" xmlns:a14="http://schemas.microsoft.com/office/drawing/2010/main">
        <mc:Choice Requires="a14">
          <p:sp>
            <p:nvSpPr>
              <p:cNvPr id="1395" name="Equation"/>
              <p:cNvSpPr txBox="1"/>
              <p:nvPr/>
            </p:nvSpPr>
            <p:spPr>
              <a:xfrm>
                <a:off x="2577393" y="6346611"/>
                <a:ext cx="7192070" cy="2584023"/>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f>
                        <m:fPr>
                          <m:ctrlPr>
                            <a:rPr sz="9300" i="1">
                              <a:solidFill>
                                <a:srgbClr val="000000"/>
                              </a:solidFill>
                              <a:latin typeface="Cambria Math" panose="02040503050406030204" pitchFamily="18" charset="0"/>
                            </a:rPr>
                          </m:ctrlPr>
                        </m:fPr>
                        <m:num>
                          <m:r>
                            <a:rPr sz="9300" i="1">
                              <a:solidFill>
                                <a:srgbClr val="000000"/>
                              </a:solidFill>
                              <a:latin typeface="Cambria Math" panose="02040503050406030204" pitchFamily="18" charset="0"/>
                            </a:rPr>
                            <m:t>𝑑</m:t>
                          </m:r>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𝑡</m:t>
                              </m:r>
                            </m:sub>
                          </m:sSub>
                        </m:num>
                        <m:den>
                          <m:r>
                            <a:rPr sz="9300" i="1">
                              <a:solidFill>
                                <a:srgbClr val="000000"/>
                              </a:solidFill>
                              <a:latin typeface="Cambria Math" panose="02040503050406030204" pitchFamily="18" charset="0"/>
                            </a:rPr>
                            <m:t>𝑑𝑡</m:t>
                          </m:r>
                        </m:den>
                      </m:f>
                      <m:r>
                        <a:rPr sz="9300" i="1">
                          <a:solidFill>
                            <a:srgbClr val="000000"/>
                          </a:solidFill>
                          <a:latin typeface="Cambria Math" panose="02040503050406030204" pitchFamily="18" charset="0"/>
                        </a:rPr>
                        <m:t>=−</m:t>
                      </m:r>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0</m:t>
                          </m:r>
                        </m:sub>
                      </m:sSub>
                      <m:r>
                        <a:rPr sz="9300" i="1">
                          <a:solidFill>
                            <a:srgbClr val="000000"/>
                          </a:solidFill>
                          <a:latin typeface="Cambria Math" panose="02040503050406030204" pitchFamily="18" charset="0"/>
                        </a:rPr>
                        <m:t>+</m:t>
                      </m:r>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1</m:t>
                          </m:r>
                        </m:sub>
                      </m:sSub>
                    </m:oMath>
                  </m:oMathPara>
                </a14:m>
                <a:endParaRPr sz="9300"/>
              </a:p>
            </p:txBody>
          </p:sp>
        </mc:Choice>
        <mc:Fallback xmlns="">
          <p:sp>
            <p:nvSpPr>
              <p:cNvPr id="1395" name="Equation"/>
              <p:cNvSpPr txBox="1">
                <a:spLocks noRot="1" noChangeAspect="1" noMove="1" noResize="1" noEditPoints="1" noAdjustHandles="1" noChangeArrowheads="1" noChangeShapeType="1" noTextEdit="1"/>
              </p:cNvSpPr>
              <p:nvPr/>
            </p:nvSpPr>
            <p:spPr>
              <a:xfrm>
                <a:off x="2577393" y="6346611"/>
                <a:ext cx="7192070" cy="2584023"/>
              </a:xfrm>
              <a:prstGeom prst="rect">
                <a:avLst/>
              </a:prstGeom>
              <a:blipFill>
                <a:blip r:embed="rId10"/>
                <a:stretch>
                  <a:fillRect l="-5996" t="-1463" r="-13228" b="-20000"/>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96" name="Equation"/>
              <p:cNvSpPr txBox="1"/>
              <p:nvPr/>
            </p:nvSpPr>
            <p:spPr>
              <a:xfrm>
                <a:off x="6247620" y="9736356"/>
                <a:ext cx="4198707" cy="827882"/>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r>
                        <a:rPr sz="9300" i="1">
                          <a:solidFill>
                            <a:srgbClr val="000000"/>
                          </a:solidFill>
                          <a:latin typeface="Cambria Math" panose="02040503050406030204" pitchFamily="18" charset="0"/>
                        </a:rPr>
                        <m:t>=</m:t>
                      </m:r>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1</m:t>
                          </m:r>
                        </m:sub>
                      </m:sSub>
                      <m:r>
                        <a:rPr sz="9300" i="1">
                          <a:solidFill>
                            <a:srgbClr val="000000"/>
                          </a:solidFill>
                          <a:latin typeface="Cambria Math" panose="02040503050406030204" pitchFamily="18" charset="0"/>
                        </a:rPr>
                        <m:t>−</m:t>
                      </m:r>
                      <m:sSub>
                        <m:sSubPr>
                          <m:ctrlPr>
                            <a:rPr sz="9300" i="1">
                              <a:solidFill>
                                <a:srgbClr val="000000"/>
                              </a:solidFill>
                              <a:latin typeface="Cambria Math" panose="02040503050406030204" pitchFamily="18" charset="0"/>
                            </a:rPr>
                          </m:ctrlPr>
                        </m:sSubPr>
                        <m:e>
                          <m:r>
                            <a:rPr sz="9300" i="1">
                              <a:solidFill>
                                <a:srgbClr val="000000"/>
                              </a:solidFill>
                              <a:latin typeface="Cambria Math" panose="02040503050406030204" pitchFamily="18" charset="0"/>
                            </a:rPr>
                            <m:t>𝑥</m:t>
                          </m:r>
                        </m:e>
                        <m:sub>
                          <m:r>
                            <a:rPr sz="9300" i="1">
                              <a:solidFill>
                                <a:srgbClr val="000000"/>
                              </a:solidFill>
                              <a:latin typeface="Cambria Math" panose="02040503050406030204" pitchFamily="18" charset="0"/>
                            </a:rPr>
                            <m:t>0</m:t>
                          </m:r>
                        </m:sub>
                      </m:sSub>
                    </m:oMath>
                  </m:oMathPara>
                </a14:m>
                <a:endParaRPr sz="9300"/>
              </a:p>
            </p:txBody>
          </p:sp>
        </mc:Choice>
        <mc:Fallback xmlns="">
          <p:sp>
            <p:nvSpPr>
              <p:cNvPr id="1396" name="Equation"/>
              <p:cNvSpPr txBox="1">
                <a:spLocks noRot="1" noChangeAspect="1" noMove="1" noResize="1" noEditPoints="1" noAdjustHandles="1" noChangeArrowheads="1" noChangeShapeType="1" noTextEdit="1"/>
              </p:cNvSpPr>
              <p:nvPr/>
            </p:nvSpPr>
            <p:spPr>
              <a:xfrm>
                <a:off x="6247620" y="9736356"/>
                <a:ext cx="4198707" cy="827882"/>
              </a:xfrm>
              <a:prstGeom prst="rect">
                <a:avLst/>
              </a:prstGeom>
              <a:blipFill>
                <a:blip r:embed="rId11"/>
                <a:stretch>
                  <a:fillRect l="-6042" r="-22659" b="-104545"/>
                </a:stretch>
              </a:blipFill>
              <a:ln w="12700">
                <a:miter lim="400000"/>
              </a:ln>
            </p:spPr>
            <p:txBody>
              <a:bodyPr/>
              <a:lstStyle/>
              <a:p>
                <a:r>
                  <a:rPr lang="en-US">
                    <a:noFill/>
                  </a:rPr>
                  <a:t> </a:t>
                </a:r>
              </a:p>
            </p:txBody>
          </p:sp>
        </mc:Fallback>
      </mc:AlternateContent>
      <p:sp>
        <p:nvSpPr>
          <p:cNvPr id="1397" name="Line"/>
          <p:cNvSpPr/>
          <p:nvPr/>
        </p:nvSpPr>
        <p:spPr>
          <a:xfrm flipV="1">
            <a:off x="18061708" y="8198111"/>
            <a:ext cx="929131" cy="58044"/>
          </a:xfrm>
          <a:prstGeom prst="line">
            <a:avLst/>
          </a:prstGeom>
          <a:ln w="76200">
            <a:solidFill>
              <a:schemeClr val="accent3">
                <a:hueOff val="362282"/>
                <a:satOff val="31803"/>
                <a:lumOff val="-18242"/>
              </a:schemeClr>
            </a:solidFill>
            <a:miter lim="400000"/>
            <a:tailEnd type="triangle"/>
          </a:ln>
        </p:spPr>
        <p:txBody>
          <a:bodyPr lIns="50800" tIns="50800" rIns="50800" bIns="50800" anchor="ctr"/>
          <a:lstStyle/>
          <a:p>
            <a:endParaRPr/>
          </a:p>
        </p:txBody>
      </p:sp>
      <p:sp>
        <p:nvSpPr>
          <p:cNvPr id="1398" name="*Conditioned on a single sample"/>
          <p:cNvSpPr txBox="1"/>
          <p:nvPr/>
        </p:nvSpPr>
        <p:spPr>
          <a:xfrm>
            <a:off x="478660" y="12635644"/>
            <a:ext cx="8921802" cy="8084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*Conditioned on a single sample</a:t>
            </a:r>
          </a:p>
        </p:txBody>
      </p:sp>
      <mc:AlternateContent xmlns:mc="http://schemas.openxmlformats.org/markup-compatibility/2006" xmlns:a14="http://schemas.microsoft.com/office/drawing/2010/main">
        <mc:Choice Requires="a14">
          <p:sp>
            <p:nvSpPr>
              <p:cNvPr id="1399" name="Equation"/>
              <p:cNvSpPr txBox="1"/>
              <p:nvPr/>
            </p:nvSpPr>
            <p:spPr>
              <a:xfrm>
                <a:off x="14590817" y="3192444"/>
                <a:ext cx="7868538" cy="1165861"/>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5400" i="1">
                              <a:solidFill>
                                <a:srgbClr val="1C2B33"/>
                              </a:solidFill>
                              <a:latin typeface="Cambria Math" panose="02040503050406030204" pitchFamily="18" charset="0"/>
                            </a:rPr>
                          </m:ctrlPr>
                        </m:sSubPr>
                        <m:e>
                          <m:r>
                            <a:rPr sz="5400" i="1">
                              <a:solidFill>
                                <a:srgbClr val="1C2B33"/>
                              </a:solidFill>
                              <a:latin typeface="Cambria Math" panose="02040503050406030204" pitchFamily="18" charset="0"/>
                            </a:rPr>
                            <m:t>𝔼</m:t>
                          </m:r>
                        </m:e>
                        <m:sub>
                          <m:r>
                            <a:rPr sz="5400" i="1">
                              <a:solidFill>
                                <a:srgbClr val="1C2B33"/>
                              </a:solidFill>
                              <a:latin typeface="Cambria Math" panose="02040503050406030204" pitchFamily="18" charset="0"/>
                            </a:rPr>
                            <m:t>𝑡</m:t>
                          </m:r>
                          <m:r>
                            <a:rPr sz="5400" i="1">
                              <a:solidFill>
                                <a:srgbClr val="1C2B33"/>
                              </a:solidFill>
                              <a:latin typeface="Cambria Math" panose="02040503050406030204" pitchFamily="18" charset="0"/>
                            </a:rPr>
                            <m:t>,</m:t>
                          </m:r>
                          <m:sSub>
                            <m:sSubPr>
                              <m:ctrlPr>
                                <a:rPr sz="5400" i="1">
                                  <a:solidFill>
                                    <a:srgbClr val="1C2B33"/>
                                  </a:solidFill>
                                  <a:latin typeface="Cambria Math" panose="02040503050406030204" pitchFamily="18" charset="0"/>
                                </a:rPr>
                              </m:ctrlPr>
                            </m:sSubPr>
                            <m:e>
                              <m:r>
                                <a:rPr sz="5400" i="1">
                                  <a:solidFill>
                                    <a:srgbClr val="1C2B33"/>
                                  </a:solidFill>
                                  <a:latin typeface="Cambria Math" panose="02040503050406030204" pitchFamily="18" charset="0"/>
                                </a:rPr>
                                <m:t>𝑋</m:t>
                              </m:r>
                            </m:e>
                            <m:sub>
                              <m:r>
                                <a:rPr sz="5400" i="1">
                                  <a:solidFill>
                                    <a:srgbClr val="1C2B33"/>
                                  </a:solidFill>
                                  <a:latin typeface="Cambria Math" panose="02040503050406030204" pitchFamily="18" charset="0"/>
                                </a:rPr>
                                <m:t>0</m:t>
                              </m:r>
                            </m:sub>
                          </m:sSub>
                          <m:r>
                            <a:rPr sz="5400" i="1">
                              <a:solidFill>
                                <a:srgbClr val="1C2B33"/>
                              </a:solidFill>
                              <a:latin typeface="Cambria Math" panose="02040503050406030204" pitchFamily="18" charset="0"/>
                            </a:rPr>
                            <m:t>,</m:t>
                          </m:r>
                          <m:sSub>
                            <m:sSubPr>
                              <m:ctrlPr>
                                <a:rPr sz="5400" i="1">
                                  <a:solidFill>
                                    <a:srgbClr val="1C2B33"/>
                                  </a:solidFill>
                                  <a:latin typeface="Cambria Math" panose="02040503050406030204" pitchFamily="18" charset="0"/>
                                </a:rPr>
                              </m:ctrlPr>
                            </m:sSubPr>
                            <m:e>
                              <m:r>
                                <a:rPr sz="5400" i="1">
                                  <a:solidFill>
                                    <a:srgbClr val="1C2B33"/>
                                  </a:solidFill>
                                  <a:latin typeface="Cambria Math" panose="02040503050406030204" pitchFamily="18" charset="0"/>
                                </a:rPr>
                                <m:t>𝑋</m:t>
                              </m:r>
                            </m:e>
                            <m:sub>
                              <m:r>
                                <a:rPr sz="5400" i="1">
                                  <a:solidFill>
                                    <a:srgbClr val="1C2B33"/>
                                  </a:solidFill>
                                  <a:latin typeface="Cambria Math" panose="02040503050406030204" pitchFamily="18" charset="0"/>
                                </a:rPr>
                                <m:t>1</m:t>
                              </m:r>
                            </m:sub>
                          </m:sSub>
                        </m:sub>
                      </m:sSub>
                      <m:r>
                        <a:rPr sz="5400" i="1">
                          <a:solidFill>
                            <a:srgbClr val="1C2B33"/>
                          </a:solidFill>
                          <a:latin typeface="Cambria Math" panose="02040503050406030204" pitchFamily="18" charset="0"/>
                        </a:rPr>
                        <m:t>∥</m:t>
                      </m:r>
                      <m:sSubSup>
                        <m:sSubSupPr>
                          <m:ctrlPr>
                            <a:rPr sz="5400" i="1">
                              <a:solidFill>
                                <a:srgbClr val="1C2B33"/>
                              </a:solidFill>
                              <a:latin typeface="Cambria Math" panose="02040503050406030204" pitchFamily="18" charset="0"/>
                            </a:rPr>
                          </m:ctrlPr>
                        </m:sSubSupPr>
                        <m:e>
                          <m:r>
                            <a:rPr sz="5400" i="1">
                              <a:solidFill>
                                <a:srgbClr val="1C2B33"/>
                              </a:solidFill>
                              <a:latin typeface="Cambria Math" panose="02040503050406030204" pitchFamily="18" charset="0"/>
                            </a:rPr>
                            <m:t>𝑢</m:t>
                          </m:r>
                        </m:e>
                        <m:sub>
                          <m:r>
                            <a:rPr sz="5400" i="1">
                              <a:solidFill>
                                <a:srgbClr val="1C2B33"/>
                              </a:solidFill>
                              <a:latin typeface="Cambria Math" panose="02040503050406030204" pitchFamily="18" charset="0"/>
                            </a:rPr>
                            <m:t>𝑡</m:t>
                          </m:r>
                        </m:sub>
                        <m:sup>
                          <m:r>
                            <a:rPr sz="5400" i="1">
                              <a:solidFill>
                                <a:srgbClr val="1C2B33"/>
                              </a:solidFill>
                              <a:latin typeface="Cambria Math" panose="02040503050406030204" pitchFamily="18" charset="0"/>
                            </a:rPr>
                            <m:t>𝜃</m:t>
                          </m:r>
                        </m:sup>
                      </m:sSubSup>
                      <m:r>
                        <a:rPr sz="5400" i="1">
                          <a:solidFill>
                            <a:srgbClr val="1C2B33"/>
                          </a:solidFill>
                          <a:latin typeface="Cambria Math" panose="02040503050406030204" pitchFamily="18" charset="0"/>
                        </a:rPr>
                        <m:t>(</m:t>
                      </m:r>
                      <m:sSub>
                        <m:sSubPr>
                          <m:ctrlPr>
                            <a:rPr sz="5400" i="1">
                              <a:solidFill>
                                <a:srgbClr val="1C2B33"/>
                              </a:solidFill>
                              <a:latin typeface="Cambria Math" panose="02040503050406030204" pitchFamily="18" charset="0"/>
                            </a:rPr>
                          </m:ctrlPr>
                        </m:sSubPr>
                        <m:e>
                          <m:r>
                            <a:rPr sz="5400" i="1">
                              <a:solidFill>
                                <a:srgbClr val="1C2B33"/>
                              </a:solidFill>
                              <a:latin typeface="Cambria Math" panose="02040503050406030204" pitchFamily="18" charset="0"/>
                            </a:rPr>
                            <m:t>𝑋</m:t>
                          </m:r>
                        </m:e>
                        <m:sub>
                          <m:r>
                            <a:rPr sz="5400" i="1">
                              <a:solidFill>
                                <a:srgbClr val="1C2B33"/>
                              </a:solidFill>
                              <a:latin typeface="Cambria Math" panose="02040503050406030204" pitchFamily="18" charset="0"/>
                            </a:rPr>
                            <m:t>𝑡</m:t>
                          </m:r>
                        </m:sub>
                      </m:sSub>
                      <m:r>
                        <a:rPr sz="5400" i="1">
                          <a:solidFill>
                            <a:srgbClr val="1C2B33"/>
                          </a:solidFill>
                          <a:latin typeface="Cambria Math" panose="02040503050406030204" pitchFamily="18" charset="0"/>
                        </a:rPr>
                        <m:t>)−(</m:t>
                      </m:r>
                      <m:sSub>
                        <m:sSubPr>
                          <m:ctrlPr>
                            <a:rPr sz="5400" i="1">
                              <a:solidFill>
                                <a:srgbClr val="1C2B33"/>
                              </a:solidFill>
                              <a:latin typeface="Cambria Math" panose="02040503050406030204" pitchFamily="18" charset="0"/>
                            </a:rPr>
                          </m:ctrlPr>
                        </m:sSubPr>
                        <m:e>
                          <m:r>
                            <a:rPr sz="5400" i="1">
                              <a:solidFill>
                                <a:srgbClr val="1C2B33"/>
                              </a:solidFill>
                              <a:latin typeface="Cambria Math" panose="02040503050406030204" pitchFamily="18" charset="0"/>
                            </a:rPr>
                            <m:t>𝑋</m:t>
                          </m:r>
                        </m:e>
                        <m:sub>
                          <m:r>
                            <a:rPr sz="5400" i="1">
                              <a:solidFill>
                                <a:srgbClr val="1C2B33"/>
                              </a:solidFill>
                              <a:latin typeface="Cambria Math" panose="02040503050406030204" pitchFamily="18" charset="0"/>
                            </a:rPr>
                            <m:t>1</m:t>
                          </m:r>
                        </m:sub>
                      </m:sSub>
                      <m:r>
                        <a:rPr sz="5400" i="1">
                          <a:solidFill>
                            <a:srgbClr val="1C2B33"/>
                          </a:solidFill>
                          <a:latin typeface="Cambria Math" panose="02040503050406030204" pitchFamily="18" charset="0"/>
                        </a:rPr>
                        <m:t>−</m:t>
                      </m:r>
                      <m:sSub>
                        <m:sSubPr>
                          <m:ctrlPr>
                            <a:rPr sz="5400" i="1">
                              <a:solidFill>
                                <a:srgbClr val="1C2B33"/>
                              </a:solidFill>
                              <a:latin typeface="Cambria Math" panose="02040503050406030204" pitchFamily="18" charset="0"/>
                            </a:rPr>
                          </m:ctrlPr>
                        </m:sSubPr>
                        <m:e>
                          <m:r>
                            <a:rPr sz="5400" i="1">
                              <a:solidFill>
                                <a:srgbClr val="1C2B33"/>
                              </a:solidFill>
                              <a:latin typeface="Cambria Math" panose="02040503050406030204" pitchFamily="18" charset="0"/>
                            </a:rPr>
                            <m:t>𝑋</m:t>
                          </m:r>
                        </m:e>
                        <m:sub>
                          <m:r>
                            <a:rPr sz="5400" i="1">
                              <a:solidFill>
                                <a:srgbClr val="1C2B33"/>
                              </a:solidFill>
                              <a:latin typeface="Cambria Math" panose="02040503050406030204" pitchFamily="18" charset="0"/>
                            </a:rPr>
                            <m:t>0</m:t>
                          </m:r>
                        </m:sub>
                      </m:sSub>
                      <m:r>
                        <a:rPr sz="5400" i="1">
                          <a:solidFill>
                            <a:srgbClr val="1C2B33"/>
                          </a:solidFill>
                          <a:latin typeface="Cambria Math" panose="02040503050406030204" pitchFamily="18" charset="0"/>
                        </a:rPr>
                        <m:t>)</m:t>
                      </m:r>
                      <m:sSup>
                        <m:sSupPr>
                          <m:ctrlPr>
                            <a:rPr sz="5400" i="1">
                              <a:solidFill>
                                <a:srgbClr val="1C2B33"/>
                              </a:solidFill>
                              <a:latin typeface="Cambria Math" panose="02040503050406030204" pitchFamily="18" charset="0"/>
                            </a:rPr>
                          </m:ctrlPr>
                        </m:sSupPr>
                        <m:e>
                          <m:r>
                            <a:rPr sz="5400" i="1">
                              <a:solidFill>
                                <a:srgbClr val="1C2B33"/>
                              </a:solidFill>
                              <a:latin typeface="Cambria Math" panose="02040503050406030204" pitchFamily="18" charset="0"/>
                            </a:rPr>
                            <m:t>∥</m:t>
                          </m:r>
                        </m:e>
                        <m:sup>
                          <m:r>
                            <a:rPr sz="5400" i="1">
                              <a:solidFill>
                                <a:srgbClr val="1C2B33"/>
                              </a:solidFill>
                              <a:latin typeface="Cambria Math" panose="02040503050406030204" pitchFamily="18" charset="0"/>
                            </a:rPr>
                            <m:t>2</m:t>
                          </m:r>
                        </m:sup>
                      </m:sSup>
                    </m:oMath>
                  </m:oMathPara>
                </a14:m>
                <a:endParaRPr sz="5400">
                  <a:solidFill>
                    <a:srgbClr val="1C2B33"/>
                  </a:solidFill>
                </a:endParaRPr>
              </a:p>
            </p:txBody>
          </p:sp>
        </mc:Choice>
        <mc:Fallback xmlns="">
          <p:sp>
            <p:nvSpPr>
              <p:cNvPr id="1399" name="Equation"/>
              <p:cNvSpPr txBox="1">
                <a:spLocks noRot="1" noChangeAspect="1" noMove="1" noResize="1" noEditPoints="1" noAdjustHandles="1" noChangeArrowheads="1" noChangeShapeType="1" noTextEdit="1"/>
              </p:cNvSpPr>
              <p:nvPr/>
            </p:nvSpPr>
            <p:spPr>
              <a:xfrm>
                <a:off x="14590817" y="3192444"/>
                <a:ext cx="7868538" cy="1165861"/>
              </a:xfrm>
              <a:prstGeom prst="rect">
                <a:avLst/>
              </a:prstGeom>
              <a:blipFill>
                <a:blip r:embed="rId12"/>
                <a:stretch>
                  <a:fillRect l="-3065" r="-19194" b="-1075"/>
                </a:stretch>
              </a:blipFill>
              <a:ln w="12700">
                <a:miter lim="400000"/>
              </a:ln>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3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5" grpId="1" animBg="1" advAuto="0"/>
      <p:bldP spid="1396" grpId="2" animBg="1" advAuto="0"/>
      <p:bldP spid="1399" grpId="3"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 name="Rectangle"/>
          <p:cNvSpPr/>
          <p:nvPr/>
        </p:nvSpPr>
        <p:spPr>
          <a:xfrm>
            <a:off x="2638595" y="3191154"/>
            <a:ext cx="19106810" cy="10336022"/>
          </a:xfrm>
          <a:prstGeom prst="rect">
            <a:avLst/>
          </a:prstGeom>
          <a:solidFill>
            <a:srgbClr val="F5F5F5"/>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sp>
        <p:nvSpPr>
          <p:cNvPr id="1403" name="Inside a Training Loop"/>
          <p:cNvSpPr txBox="1">
            <a:spLocks noGrp="1"/>
          </p:cNvSpPr>
          <p:nvPr>
            <p:ph type="title"/>
          </p:nvPr>
        </p:nvSpPr>
        <p:spPr>
          <a:xfrm>
            <a:off x="1689100" y="254000"/>
            <a:ext cx="21005800" cy="2286000"/>
          </a:xfrm>
          <a:prstGeom prst="rect">
            <a:avLst/>
          </a:prstGeom>
        </p:spPr>
        <p:txBody>
          <a:bodyPr/>
          <a:lstStyle/>
          <a:p>
            <a:r>
              <a:t>Inside a Training Loop</a:t>
            </a:r>
          </a:p>
        </p:txBody>
      </p:sp>
      <p:sp>
        <p:nvSpPr>
          <p:cNvPr id="1404" name="x = next(dataset)…"/>
          <p:cNvSpPr txBox="1"/>
          <p:nvPr/>
        </p:nvSpPr>
        <p:spPr>
          <a:xfrm>
            <a:off x="3960004" y="4029775"/>
            <a:ext cx="20871116" cy="86587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lnSpc>
                <a:spcPct val="140000"/>
              </a:lnSpc>
              <a:spcBef>
                <a:spcPts val="0"/>
              </a:spcBef>
              <a:defRPr sz="4000">
                <a:solidFill>
                  <a:srgbClr val="37474F"/>
                </a:solidFill>
                <a:latin typeface="Courier"/>
                <a:ea typeface="Courier"/>
                <a:cs typeface="Courier"/>
                <a:sym typeface="Courier"/>
              </a:defRPr>
            </a:pPr>
            <a:r>
              <a:rPr dirty="0"/>
              <a:t>x </a:t>
            </a:r>
            <a:r>
              <a:rPr dirty="0">
                <a:solidFill>
                  <a:srgbClr val="3F51B5"/>
                </a:solidFill>
              </a:rPr>
              <a:t>=</a:t>
            </a:r>
            <a:r>
              <a:rPr dirty="0">
                <a:solidFill>
                  <a:srgbClr val="9C27B0"/>
                </a:solidFill>
              </a:rPr>
              <a:t> next</a:t>
            </a:r>
            <a:r>
              <a:rPr dirty="0"/>
              <a:t>(dataset)</a:t>
            </a:r>
            <a:endParaRPr dirty="0">
              <a:solidFill>
                <a:srgbClr val="000000"/>
              </a:solidFill>
            </a:endParaRPr>
          </a:p>
          <a:p>
            <a:pPr defTabSz="457200">
              <a:lnSpc>
                <a:spcPct val="140000"/>
              </a:lnSpc>
              <a:spcBef>
                <a:spcPts val="0"/>
              </a:spcBef>
              <a:defRPr sz="4000">
                <a:solidFill>
                  <a:srgbClr val="37474F"/>
                </a:solidFill>
                <a:latin typeface="Courier"/>
                <a:ea typeface="Courier"/>
                <a:cs typeface="Courier"/>
                <a:sym typeface="Courier"/>
              </a:defRPr>
            </a:pPr>
            <a:r>
              <a:rPr dirty="0"/>
              <a:t>t </a:t>
            </a:r>
            <a:r>
              <a:rPr dirty="0">
                <a:solidFill>
                  <a:srgbClr val="3F51B5"/>
                </a:solidFill>
              </a:rPr>
              <a:t>=</a:t>
            </a:r>
            <a:r>
              <a:rPr dirty="0"/>
              <a:t> </a:t>
            </a:r>
            <a:r>
              <a:rPr dirty="0" err="1"/>
              <a:t>torch.rand</a:t>
            </a:r>
            <a:r>
              <a:rPr dirty="0"/>
              <a:t>(1) </a:t>
            </a:r>
            <a:r>
              <a:rPr dirty="0">
                <a:solidFill>
                  <a:schemeClr val="accent1">
                    <a:hueOff val="114395"/>
                    <a:lumOff val="-24975"/>
                  </a:schemeClr>
                </a:solidFill>
              </a:rPr>
              <a:t># Sample timestep (0,1)</a:t>
            </a:r>
            <a:endParaRPr dirty="0">
              <a:solidFill>
                <a:srgbClr val="000000"/>
              </a:solidFill>
            </a:endParaRPr>
          </a:p>
          <a:p>
            <a:pPr defTabSz="457200">
              <a:lnSpc>
                <a:spcPct val="140000"/>
              </a:lnSpc>
              <a:spcBef>
                <a:spcPts val="0"/>
              </a:spcBef>
              <a:defRPr sz="4000">
                <a:solidFill>
                  <a:srgbClr val="37474F"/>
                </a:solidFill>
                <a:latin typeface="Courier"/>
                <a:ea typeface="Courier"/>
                <a:cs typeface="Courier"/>
                <a:sym typeface="Courier"/>
              </a:defRPr>
            </a:pPr>
            <a:r>
              <a:rPr dirty="0"/>
              <a:t>noise </a:t>
            </a:r>
            <a:r>
              <a:rPr dirty="0">
                <a:solidFill>
                  <a:srgbClr val="3F51B5"/>
                </a:solidFill>
              </a:rPr>
              <a:t>=</a:t>
            </a:r>
            <a:r>
              <a:rPr dirty="0"/>
              <a:t> </a:t>
            </a:r>
            <a:r>
              <a:rPr dirty="0" err="1"/>
              <a:t>torch.</a:t>
            </a:r>
            <a:r>
              <a:rPr dirty="0" err="1">
                <a:solidFill>
                  <a:srgbClr val="9C27B0"/>
                </a:solidFill>
              </a:rPr>
              <a:t>randn_like</a:t>
            </a:r>
            <a:r>
              <a:rPr dirty="0"/>
              <a:t>(x) </a:t>
            </a:r>
            <a:r>
              <a:rPr dirty="0">
                <a:solidFill>
                  <a:schemeClr val="accent1">
                    <a:hueOff val="114395"/>
                    <a:lumOff val="-24975"/>
                  </a:schemeClr>
                </a:solidFill>
              </a:rPr>
              <a:t># Sample noise</a:t>
            </a:r>
            <a:endParaRPr dirty="0">
              <a:solidFill>
                <a:srgbClr val="000000"/>
              </a:solidFill>
            </a:endParaRPr>
          </a:p>
          <a:p>
            <a:pPr defTabSz="457200">
              <a:lnSpc>
                <a:spcPct val="140000"/>
              </a:lnSpc>
              <a:spcBef>
                <a:spcPts val="0"/>
              </a:spcBef>
              <a:defRPr sz="4000">
                <a:solidFill>
                  <a:srgbClr val="37474F"/>
                </a:solidFill>
                <a:latin typeface="Courier"/>
                <a:ea typeface="Courier"/>
                <a:cs typeface="Courier"/>
                <a:sym typeface="Courier"/>
              </a:defRPr>
            </a:pPr>
            <a:r>
              <a:rPr dirty="0" err="1"/>
              <a:t>x_t</a:t>
            </a:r>
            <a:r>
              <a:rPr dirty="0"/>
              <a:t> </a:t>
            </a:r>
            <a:r>
              <a:rPr dirty="0">
                <a:solidFill>
                  <a:srgbClr val="3F51B5"/>
                </a:solidFill>
              </a:rPr>
              <a:t>=</a:t>
            </a:r>
            <a:r>
              <a:rPr dirty="0"/>
              <a:t> (1-t) </a:t>
            </a:r>
            <a:r>
              <a:rPr dirty="0">
                <a:solidFill>
                  <a:srgbClr val="3F51B5"/>
                </a:solidFill>
              </a:rPr>
              <a:t>*</a:t>
            </a:r>
            <a:r>
              <a:rPr dirty="0"/>
              <a:t> noise </a:t>
            </a:r>
            <a:r>
              <a:rPr dirty="0">
                <a:solidFill>
                  <a:srgbClr val="3F51B5"/>
                </a:solidFill>
              </a:rPr>
              <a:t>+</a:t>
            </a:r>
            <a:r>
              <a:rPr dirty="0"/>
              <a:t> (t) </a:t>
            </a:r>
            <a:r>
              <a:rPr dirty="0">
                <a:solidFill>
                  <a:srgbClr val="3F51B5"/>
                </a:solidFill>
              </a:rPr>
              <a:t>*</a:t>
            </a:r>
            <a:r>
              <a:rPr dirty="0"/>
              <a:t> x </a:t>
            </a:r>
            <a:r>
              <a:rPr dirty="0">
                <a:solidFill>
                  <a:schemeClr val="accent1">
                    <a:hueOff val="114395"/>
                    <a:lumOff val="-24975"/>
                  </a:schemeClr>
                </a:solidFill>
              </a:rPr>
              <a:t># Get noisy </a:t>
            </a:r>
            <a:r>
              <a:rPr dirty="0" err="1">
                <a:solidFill>
                  <a:schemeClr val="accent1">
                    <a:hueOff val="114395"/>
                    <a:lumOff val="-24975"/>
                  </a:schemeClr>
                </a:solidFill>
              </a:rPr>
              <a:t>x_t</a:t>
            </a:r>
            <a:endParaRPr dirty="0">
              <a:solidFill>
                <a:srgbClr val="000000"/>
              </a:solidFill>
            </a:endParaRPr>
          </a:p>
          <a:p>
            <a:pPr defTabSz="457200">
              <a:lnSpc>
                <a:spcPct val="140000"/>
              </a:lnSpc>
              <a:spcBef>
                <a:spcPts val="0"/>
              </a:spcBef>
              <a:defRPr sz="4000">
                <a:latin typeface="Courier"/>
                <a:ea typeface="Courier"/>
                <a:cs typeface="Courier"/>
                <a:sym typeface="Courier"/>
              </a:defRPr>
            </a:pPr>
            <a:endParaRPr dirty="0">
              <a:solidFill>
                <a:srgbClr val="000000"/>
              </a:solidFill>
            </a:endParaRPr>
          </a:p>
          <a:p>
            <a:pPr defTabSz="457200">
              <a:lnSpc>
                <a:spcPct val="140000"/>
              </a:lnSpc>
              <a:spcBef>
                <a:spcPts val="0"/>
              </a:spcBef>
              <a:defRPr sz="4000">
                <a:solidFill>
                  <a:srgbClr val="37474F"/>
                </a:solidFill>
                <a:latin typeface="Courier"/>
                <a:ea typeface="Courier"/>
                <a:cs typeface="Courier"/>
                <a:sym typeface="Courier"/>
              </a:defRPr>
            </a:pPr>
            <a:r>
              <a:rPr dirty="0" err="1"/>
              <a:t>flow_pred</a:t>
            </a:r>
            <a:r>
              <a:rPr dirty="0"/>
              <a:t> </a:t>
            </a:r>
            <a:r>
              <a:rPr dirty="0">
                <a:solidFill>
                  <a:srgbClr val="3F51B5"/>
                </a:solidFill>
              </a:rPr>
              <a:t>=</a:t>
            </a:r>
            <a:r>
              <a:rPr dirty="0">
                <a:solidFill>
                  <a:srgbClr val="9C27B0"/>
                </a:solidFill>
              </a:rPr>
              <a:t> </a:t>
            </a:r>
            <a:r>
              <a:rPr b="1" dirty="0">
                <a:solidFill>
                  <a:srgbClr val="9C27B0"/>
                </a:solidFill>
              </a:rPr>
              <a:t>model</a:t>
            </a:r>
            <a:r>
              <a:rPr b="1" dirty="0"/>
              <a:t>(</a:t>
            </a:r>
            <a:r>
              <a:rPr b="1" dirty="0" err="1"/>
              <a:t>x_t</a:t>
            </a:r>
            <a:r>
              <a:rPr b="1" dirty="0"/>
              <a:t>, t) </a:t>
            </a:r>
            <a:r>
              <a:rPr dirty="0">
                <a:solidFill>
                  <a:schemeClr val="accent1">
                    <a:hueOff val="114395"/>
                    <a:lumOff val="-24975"/>
                  </a:schemeClr>
                </a:solidFill>
              </a:rPr>
              <a:t># Predict noise in </a:t>
            </a:r>
            <a:r>
              <a:rPr dirty="0" err="1">
                <a:solidFill>
                  <a:schemeClr val="accent1">
                    <a:hueOff val="114395"/>
                    <a:lumOff val="-24975"/>
                  </a:schemeClr>
                </a:solidFill>
              </a:rPr>
              <a:t>x_t</a:t>
            </a:r>
            <a:endParaRPr dirty="0">
              <a:solidFill>
                <a:schemeClr val="accent1">
                  <a:hueOff val="114395"/>
                  <a:lumOff val="-24975"/>
                </a:schemeClr>
              </a:solidFill>
            </a:endParaRPr>
          </a:p>
          <a:p>
            <a:pPr defTabSz="457200">
              <a:lnSpc>
                <a:spcPct val="140000"/>
              </a:lnSpc>
              <a:spcBef>
                <a:spcPts val="0"/>
              </a:spcBef>
              <a:defRPr sz="4000">
                <a:solidFill>
                  <a:srgbClr val="37474F"/>
                </a:solidFill>
                <a:latin typeface="Courier"/>
                <a:ea typeface="Courier"/>
                <a:cs typeface="Courier"/>
                <a:sym typeface="Courier"/>
              </a:defRPr>
            </a:pPr>
            <a:r>
              <a:rPr dirty="0" err="1"/>
              <a:t>flow_gt</a:t>
            </a:r>
            <a:r>
              <a:rPr dirty="0"/>
              <a:t> = x - noise</a:t>
            </a:r>
            <a:r>
              <a:rPr dirty="0">
                <a:solidFill>
                  <a:schemeClr val="accent1">
                    <a:hueOff val="114395"/>
                    <a:lumOff val="-24975"/>
                  </a:schemeClr>
                </a:solidFill>
              </a:rPr>
              <a:t> # ground truth flow (w/ linear sched) </a:t>
            </a:r>
            <a:endParaRPr dirty="0">
              <a:solidFill>
                <a:srgbClr val="000000"/>
              </a:solidFill>
            </a:endParaRPr>
          </a:p>
          <a:p>
            <a:pPr defTabSz="457200">
              <a:lnSpc>
                <a:spcPct val="140000"/>
              </a:lnSpc>
              <a:spcBef>
                <a:spcPts val="0"/>
              </a:spcBef>
              <a:defRPr sz="4000">
                <a:solidFill>
                  <a:srgbClr val="37474F"/>
                </a:solidFill>
                <a:latin typeface="Courier"/>
                <a:ea typeface="Courier"/>
                <a:cs typeface="Courier"/>
                <a:sym typeface="Courier"/>
              </a:defRPr>
            </a:pPr>
            <a:r>
              <a:rPr dirty="0"/>
              <a:t>loss </a:t>
            </a:r>
            <a:r>
              <a:rPr dirty="0">
                <a:solidFill>
                  <a:srgbClr val="3F51B5"/>
                </a:solidFill>
              </a:rPr>
              <a:t>=</a:t>
            </a:r>
            <a:r>
              <a:rPr dirty="0">
                <a:solidFill>
                  <a:srgbClr val="C53929"/>
                </a:solidFill>
              </a:rPr>
              <a:t> </a:t>
            </a:r>
            <a:r>
              <a:rPr dirty="0" err="1">
                <a:solidFill>
                  <a:srgbClr val="C53929"/>
                </a:solidFill>
              </a:rPr>
              <a:t>F</a:t>
            </a:r>
            <a:r>
              <a:rPr dirty="0" err="1"/>
              <a:t>.</a:t>
            </a:r>
            <a:r>
              <a:rPr dirty="0" err="1">
                <a:solidFill>
                  <a:srgbClr val="9C27B0"/>
                </a:solidFill>
              </a:rPr>
              <a:t>mse_loss</a:t>
            </a:r>
            <a:r>
              <a:rPr dirty="0"/>
              <a:t>(</a:t>
            </a:r>
            <a:r>
              <a:rPr dirty="0" err="1"/>
              <a:t>flow_pred</a:t>
            </a:r>
            <a:r>
              <a:rPr dirty="0"/>
              <a:t>, </a:t>
            </a:r>
            <a:r>
              <a:rPr dirty="0" err="1"/>
              <a:t>flow_gt</a:t>
            </a:r>
            <a:r>
              <a:rPr dirty="0"/>
              <a:t>) </a:t>
            </a:r>
            <a:r>
              <a:rPr dirty="0">
                <a:solidFill>
                  <a:schemeClr val="accent1">
                    <a:hueOff val="114395"/>
                    <a:lumOff val="-24975"/>
                  </a:schemeClr>
                </a:solidFill>
              </a:rPr>
              <a:t># Update model</a:t>
            </a:r>
            <a:endParaRPr dirty="0">
              <a:solidFill>
                <a:srgbClr val="000000"/>
              </a:solidFill>
            </a:endParaRPr>
          </a:p>
          <a:p>
            <a:pPr defTabSz="457200">
              <a:lnSpc>
                <a:spcPct val="140000"/>
              </a:lnSpc>
              <a:spcBef>
                <a:spcPts val="0"/>
              </a:spcBef>
              <a:defRPr sz="4000">
                <a:solidFill>
                  <a:srgbClr val="9C27B0"/>
                </a:solidFill>
                <a:latin typeface="Courier"/>
                <a:ea typeface="Courier"/>
                <a:cs typeface="Courier"/>
                <a:sym typeface="Courier"/>
              </a:defRPr>
            </a:pPr>
            <a:r>
              <a:rPr dirty="0" err="1">
                <a:solidFill>
                  <a:srgbClr val="37474F"/>
                </a:solidFill>
              </a:rPr>
              <a:t>loss.</a:t>
            </a:r>
            <a:r>
              <a:rPr dirty="0" err="1"/>
              <a:t>backward</a:t>
            </a:r>
            <a:r>
              <a:rPr dirty="0">
                <a:solidFill>
                  <a:srgbClr val="37474F"/>
                </a:solidFill>
              </a:rPr>
              <a:t>()</a:t>
            </a:r>
            <a:endParaRPr dirty="0">
              <a:solidFill>
                <a:srgbClr val="000000"/>
              </a:solidFill>
            </a:endParaRPr>
          </a:p>
          <a:p>
            <a:pPr defTabSz="457200">
              <a:lnSpc>
                <a:spcPct val="140000"/>
              </a:lnSpc>
              <a:spcBef>
                <a:spcPts val="0"/>
              </a:spcBef>
              <a:defRPr sz="4000">
                <a:solidFill>
                  <a:srgbClr val="37474F"/>
                </a:solidFill>
                <a:latin typeface="Courier"/>
                <a:ea typeface="Courier"/>
                <a:cs typeface="Courier"/>
                <a:sym typeface="Courier"/>
              </a:defRPr>
            </a:pPr>
            <a:r>
              <a:rPr dirty="0" err="1"/>
              <a:t>optimizer.</a:t>
            </a:r>
            <a:r>
              <a:rPr dirty="0" err="1">
                <a:solidFill>
                  <a:srgbClr val="9C27B0"/>
                </a:solidFill>
              </a:rPr>
              <a:t>step</a:t>
            </a:r>
            <a:r>
              <a:rPr dirty="0"/>
              <a:t>()</a:t>
            </a:r>
          </a:p>
        </p:txBody>
      </p:sp>
      <p:sp>
        <p:nvSpPr>
          <p:cNvPr id="1405" name="Flow Matching"/>
          <p:cNvSpPr txBox="1"/>
          <p:nvPr/>
        </p:nvSpPr>
        <p:spPr>
          <a:xfrm>
            <a:off x="1689100" y="2039282"/>
            <a:ext cx="21005800" cy="11891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a:spcBef>
                <a:spcPts val="0"/>
              </a:spcBef>
              <a:defRPr sz="6100">
                <a:latin typeface="+mn-lt"/>
                <a:ea typeface="+mn-ea"/>
                <a:cs typeface="+mn-cs"/>
                <a:sym typeface="Helvetica Neue Medium"/>
              </a:defRPr>
            </a:lvl1pPr>
          </a:lstStyle>
          <a:p>
            <a:r>
              <a:t>Flow Matching</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848B3-82CF-B427-A591-A8AF734CEB18}"/>
            </a:ext>
          </a:extLst>
        </p:cNvPr>
        <p:cNvGrpSpPr/>
        <p:nvPr/>
      </p:nvGrpSpPr>
      <p:grpSpPr>
        <a:xfrm>
          <a:off x="0" y="0"/>
          <a:ext cx="0" cy="0"/>
          <a:chOff x="0" y="0"/>
          <a:chExt cx="0" cy="0"/>
        </a:xfrm>
      </p:grpSpPr>
      <p:sp>
        <p:nvSpPr>
          <p:cNvPr id="4" name="Cube 3">
            <a:extLst>
              <a:ext uri="{FF2B5EF4-FFF2-40B4-BE49-F238E27FC236}">
                <a16:creationId xmlns:a16="http://schemas.microsoft.com/office/drawing/2014/main" id="{EC5F4BF8-48C7-6703-388F-420AE14D5AB4}"/>
              </a:ext>
            </a:extLst>
          </p:cNvPr>
          <p:cNvSpPr/>
          <p:nvPr/>
        </p:nvSpPr>
        <p:spPr>
          <a:xfrm>
            <a:off x="5719656" y="3050320"/>
            <a:ext cx="1010528" cy="290657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5" name="Cube 4">
            <a:extLst>
              <a:ext uri="{FF2B5EF4-FFF2-40B4-BE49-F238E27FC236}">
                <a16:creationId xmlns:a16="http://schemas.microsoft.com/office/drawing/2014/main" id="{D6A8621B-1386-EAC8-79A4-0443E395D4EC}"/>
              </a:ext>
            </a:extLst>
          </p:cNvPr>
          <p:cNvSpPr/>
          <p:nvPr/>
        </p:nvSpPr>
        <p:spPr>
          <a:xfrm>
            <a:off x="6454107" y="3050320"/>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0" name="Cube 9">
            <a:extLst>
              <a:ext uri="{FF2B5EF4-FFF2-40B4-BE49-F238E27FC236}">
                <a16:creationId xmlns:a16="http://schemas.microsoft.com/office/drawing/2014/main" id="{FDFC4F97-0781-C592-690F-5018D3C30626}"/>
              </a:ext>
            </a:extLst>
          </p:cNvPr>
          <p:cNvSpPr/>
          <p:nvPr/>
        </p:nvSpPr>
        <p:spPr>
          <a:xfrm>
            <a:off x="6959371" y="3050315"/>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1" name="Cube 30">
            <a:extLst>
              <a:ext uri="{FF2B5EF4-FFF2-40B4-BE49-F238E27FC236}">
                <a16:creationId xmlns:a16="http://schemas.microsoft.com/office/drawing/2014/main" id="{EFD422BD-D550-1DB7-C769-A5488B3F6FF5}"/>
              </a:ext>
            </a:extLst>
          </p:cNvPr>
          <p:cNvSpPr/>
          <p:nvPr/>
        </p:nvSpPr>
        <p:spPr>
          <a:xfrm>
            <a:off x="12240708" y="8359467"/>
            <a:ext cx="690205" cy="1804752"/>
          </a:xfrm>
          <a:prstGeom prst="cube">
            <a:avLst>
              <a:gd name="adj" fmla="val 58129"/>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p:txBody>
      </p:sp>
      <p:sp>
        <p:nvSpPr>
          <p:cNvPr id="32" name="Cube 31">
            <a:extLst>
              <a:ext uri="{FF2B5EF4-FFF2-40B4-BE49-F238E27FC236}">
                <a16:creationId xmlns:a16="http://schemas.microsoft.com/office/drawing/2014/main" id="{8DC1C189-E160-EDAD-71E3-6A70F655CDBB}"/>
              </a:ext>
            </a:extLst>
          </p:cNvPr>
          <p:cNvSpPr/>
          <p:nvPr/>
        </p:nvSpPr>
        <p:spPr>
          <a:xfrm>
            <a:off x="14228293" y="5656935"/>
            <a:ext cx="835147" cy="2402125"/>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3" name="Cube 32">
            <a:extLst>
              <a:ext uri="{FF2B5EF4-FFF2-40B4-BE49-F238E27FC236}">
                <a16:creationId xmlns:a16="http://schemas.microsoft.com/office/drawing/2014/main" id="{CAE17DA2-D53E-C911-84B0-FDBF3BB4B049}"/>
              </a:ext>
            </a:extLst>
          </p:cNvPr>
          <p:cNvSpPr/>
          <p:nvPr/>
        </p:nvSpPr>
        <p:spPr>
          <a:xfrm>
            <a:off x="16687875" y="3065872"/>
            <a:ext cx="1010528" cy="2906571"/>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2" name="Title 1">
            <a:extLst>
              <a:ext uri="{FF2B5EF4-FFF2-40B4-BE49-F238E27FC236}">
                <a16:creationId xmlns:a16="http://schemas.microsoft.com/office/drawing/2014/main" id="{D65C92A2-5386-74F6-7AAE-898F2099765F}"/>
              </a:ext>
            </a:extLst>
          </p:cNvPr>
          <p:cNvSpPr>
            <a:spLocks noGrp="1"/>
          </p:cNvSpPr>
          <p:nvPr>
            <p:ph type="title"/>
          </p:nvPr>
        </p:nvSpPr>
        <p:spPr>
          <a:xfrm>
            <a:off x="2091820" y="197762"/>
            <a:ext cx="21031200" cy="2651125"/>
          </a:xfrm>
        </p:spPr>
        <p:txBody>
          <a:bodyPr/>
          <a:lstStyle/>
          <a:p>
            <a:r>
              <a:rPr lang="en-US" dirty="0"/>
              <a:t>Training U-Net Denoiser</a:t>
            </a:r>
          </a:p>
        </p:txBody>
      </p:sp>
      <p:sp>
        <p:nvSpPr>
          <p:cNvPr id="6" name="Cube 5">
            <a:extLst>
              <a:ext uri="{FF2B5EF4-FFF2-40B4-BE49-F238E27FC236}">
                <a16:creationId xmlns:a16="http://schemas.microsoft.com/office/drawing/2014/main" id="{03ED3029-3058-D98B-340E-89988A496829}"/>
              </a:ext>
            </a:extLst>
          </p:cNvPr>
          <p:cNvSpPr/>
          <p:nvPr/>
        </p:nvSpPr>
        <p:spPr>
          <a:xfrm>
            <a:off x="7996424"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7" name="Cube 6">
            <a:extLst>
              <a:ext uri="{FF2B5EF4-FFF2-40B4-BE49-F238E27FC236}">
                <a16:creationId xmlns:a16="http://schemas.microsoft.com/office/drawing/2014/main" id="{0E558E12-9366-3732-D5E4-7829985F10B8}"/>
              </a:ext>
            </a:extLst>
          </p:cNvPr>
          <p:cNvSpPr/>
          <p:nvPr/>
        </p:nvSpPr>
        <p:spPr>
          <a:xfrm>
            <a:off x="9404356"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8" name="Cube 7">
            <a:extLst>
              <a:ext uri="{FF2B5EF4-FFF2-40B4-BE49-F238E27FC236}">
                <a16:creationId xmlns:a16="http://schemas.microsoft.com/office/drawing/2014/main" id="{848C98DC-C1F6-08E9-42C2-AC9471AA3CAA}"/>
              </a:ext>
            </a:extLst>
          </p:cNvPr>
          <p:cNvSpPr/>
          <p:nvPr/>
        </p:nvSpPr>
        <p:spPr>
          <a:xfrm>
            <a:off x="11325801" y="10496569"/>
            <a:ext cx="570419" cy="1355939"/>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9" name="Cube 8">
            <a:extLst>
              <a:ext uri="{FF2B5EF4-FFF2-40B4-BE49-F238E27FC236}">
                <a16:creationId xmlns:a16="http://schemas.microsoft.com/office/drawing/2014/main" id="{69CCCAAC-DE03-E801-D0EE-CD906D878A8D}"/>
              </a:ext>
            </a:extLst>
          </p:cNvPr>
          <p:cNvSpPr/>
          <p:nvPr/>
        </p:nvSpPr>
        <p:spPr>
          <a:xfrm>
            <a:off x="12512524"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1" name="Cube 10">
            <a:extLst>
              <a:ext uri="{FF2B5EF4-FFF2-40B4-BE49-F238E27FC236}">
                <a16:creationId xmlns:a16="http://schemas.microsoft.com/office/drawing/2014/main" id="{7B14FB10-F162-7233-8D77-2ADAF1FD488D}"/>
              </a:ext>
            </a:extLst>
          </p:cNvPr>
          <p:cNvSpPr/>
          <p:nvPr/>
        </p:nvSpPr>
        <p:spPr>
          <a:xfrm>
            <a:off x="8395568"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2" name="Cube 11">
            <a:extLst>
              <a:ext uri="{FF2B5EF4-FFF2-40B4-BE49-F238E27FC236}">
                <a16:creationId xmlns:a16="http://schemas.microsoft.com/office/drawing/2014/main" id="{7DADAC89-669E-126C-54C4-C1CC06BCD982}"/>
              </a:ext>
            </a:extLst>
          </p:cNvPr>
          <p:cNvSpPr/>
          <p:nvPr/>
        </p:nvSpPr>
        <p:spPr>
          <a:xfrm>
            <a:off x="9923415"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3" name="Cube 12">
            <a:extLst>
              <a:ext uri="{FF2B5EF4-FFF2-40B4-BE49-F238E27FC236}">
                <a16:creationId xmlns:a16="http://schemas.microsoft.com/office/drawing/2014/main" id="{3BF35EF3-2362-4E83-F209-B63FEB1CC569}"/>
              </a:ext>
            </a:extLst>
          </p:cNvPr>
          <p:cNvSpPr/>
          <p:nvPr/>
        </p:nvSpPr>
        <p:spPr>
          <a:xfrm>
            <a:off x="12974172"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4" name="Cube 13">
            <a:extLst>
              <a:ext uri="{FF2B5EF4-FFF2-40B4-BE49-F238E27FC236}">
                <a16:creationId xmlns:a16="http://schemas.microsoft.com/office/drawing/2014/main" id="{FD66B153-5B65-4348-DA12-783061B7D8FA}"/>
              </a:ext>
            </a:extLst>
          </p:cNvPr>
          <p:cNvSpPr/>
          <p:nvPr/>
        </p:nvSpPr>
        <p:spPr>
          <a:xfrm>
            <a:off x="14465264" y="5656940"/>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5" name="Cube 14">
            <a:extLst>
              <a:ext uri="{FF2B5EF4-FFF2-40B4-BE49-F238E27FC236}">
                <a16:creationId xmlns:a16="http://schemas.microsoft.com/office/drawing/2014/main" id="{3E97D056-7A51-25EE-7613-34BE93F87BD3}"/>
              </a:ext>
            </a:extLst>
          </p:cNvPr>
          <p:cNvSpPr/>
          <p:nvPr/>
        </p:nvSpPr>
        <p:spPr>
          <a:xfrm>
            <a:off x="15013024" y="5656935"/>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6" name="Cube 15">
            <a:extLst>
              <a:ext uri="{FF2B5EF4-FFF2-40B4-BE49-F238E27FC236}">
                <a16:creationId xmlns:a16="http://schemas.microsoft.com/office/drawing/2014/main" id="{0A28CD49-35E5-7C2D-8101-4E45DC6E9497}"/>
              </a:ext>
            </a:extLst>
          </p:cNvPr>
          <p:cNvSpPr/>
          <p:nvPr/>
        </p:nvSpPr>
        <p:spPr>
          <a:xfrm>
            <a:off x="17012976" y="3050320"/>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7" name="Cube 16">
            <a:extLst>
              <a:ext uri="{FF2B5EF4-FFF2-40B4-BE49-F238E27FC236}">
                <a16:creationId xmlns:a16="http://schemas.microsoft.com/office/drawing/2014/main" id="{D5ABC580-9DF4-ADB4-188C-6259B26EDDBC}"/>
              </a:ext>
            </a:extLst>
          </p:cNvPr>
          <p:cNvSpPr/>
          <p:nvPr/>
        </p:nvSpPr>
        <p:spPr>
          <a:xfrm>
            <a:off x="17569709" y="3050315"/>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8" name="Cube 17">
            <a:extLst>
              <a:ext uri="{FF2B5EF4-FFF2-40B4-BE49-F238E27FC236}">
                <a16:creationId xmlns:a16="http://schemas.microsoft.com/office/drawing/2014/main" id="{069DFD8A-CAB9-6856-2F99-BD8BB9750834}"/>
              </a:ext>
            </a:extLst>
          </p:cNvPr>
          <p:cNvSpPr/>
          <p:nvPr/>
        </p:nvSpPr>
        <p:spPr>
          <a:xfrm>
            <a:off x="18463093" y="3050320"/>
            <a:ext cx="1010528" cy="290657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cxnSp>
        <p:nvCxnSpPr>
          <p:cNvPr id="38" name="Straight Arrow Connector 37">
            <a:extLst>
              <a:ext uri="{FF2B5EF4-FFF2-40B4-BE49-F238E27FC236}">
                <a16:creationId xmlns:a16="http://schemas.microsoft.com/office/drawing/2014/main" id="{413BFD89-58C3-E0F5-9A8A-E4CF469E6D2D}"/>
              </a:ext>
            </a:extLst>
          </p:cNvPr>
          <p:cNvCxnSpPr>
            <a:cxnSpLocks/>
          </p:cNvCxnSpPr>
          <p:nvPr/>
        </p:nvCxnSpPr>
        <p:spPr>
          <a:xfrm>
            <a:off x="8465861" y="8359468"/>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3A8DD3F-674B-27E5-D631-3643F4E4D665}"/>
              </a:ext>
            </a:extLst>
          </p:cNvPr>
          <p:cNvCxnSpPr>
            <a:cxnSpLocks/>
          </p:cNvCxnSpPr>
          <p:nvPr/>
        </p:nvCxnSpPr>
        <p:spPr>
          <a:xfrm>
            <a:off x="7121325" y="6055324"/>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669BA41-93E4-45DD-E6BC-A10EE18C9CEF}"/>
              </a:ext>
            </a:extLst>
          </p:cNvPr>
          <p:cNvCxnSpPr>
            <a:cxnSpLocks/>
          </p:cNvCxnSpPr>
          <p:nvPr/>
        </p:nvCxnSpPr>
        <p:spPr>
          <a:xfrm>
            <a:off x="10270061" y="10365647"/>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823B097-32F5-2170-AD12-A916FCA49270}"/>
              </a:ext>
            </a:extLst>
          </p:cNvPr>
          <p:cNvCxnSpPr>
            <a:cxnSpLocks/>
            <a:endCxn id="9" idx="3"/>
          </p:cNvCxnSpPr>
          <p:nvPr/>
        </p:nvCxnSpPr>
        <p:spPr>
          <a:xfrm flipV="1">
            <a:off x="11986195" y="10164219"/>
            <a:ext cx="670827" cy="13196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93FFE1A8-A62B-68FE-DE5E-1DC0C116F1D6}"/>
              </a:ext>
            </a:extLst>
          </p:cNvPr>
          <p:cNvCxnSpPr>
            <a:cxnSpLocks/>
            <a:endCxn id="14" idx="3"/>
          </p:cNvCxnSpPr>
          <p:nvPr/>
        </p:nvCxnSpPr>
        <p:spPr>
          <a:xfrm flipV="1">
            <a:off x="13665407" y="8059061"/>
            <a:ext cx="936568" cy="146982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BA574B6A-875A-FB68-5317-387162DF0D2B}"/>
              </a:ext>
            </a:extLst>
          </p:cNvPr>
          <p:cNvCxnSpPr>
            <a:cxnSpLocks/>
          </p:cNvCxnSpPr>
          <p:nvPr/>
        </p:nvCxnSpPr>
        <p:spPr>
          <a:xfrm>
            <a:off x="10794512" y="9261843"/>
            <a:ext cx="1372576"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7F496CE4-660F-D2BE-0D8E-30A624060605}"/>
              </a:ext>
            </a:extLst>
          </p:cNvPr>
          <p:cNvCxnSpPr>
            <a:cxnSpLocks/>
          </p:cNvCxnSpPr>
          <p:nvPr/>
        </p:nvCxnSpPr>
        <p:spPr>
          <a:xfrm>
            <a:off x="8895942" y="6877965"/>
            <a:ext cx="523774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D658BB82-2A96-4B56-614B-111BF102A3C6}"/>
              </a:ext>
            </a:extLst>
          </p:cNvPr>
          <p:cNvCxnSpPr>
            <a:cxnSpLocks/>
          </p:cNvCxnSpPr>
          <p:nvPr/>
        </p:nvCxnSpPr>
        <p:spPr>
          <a:xfrm>
            <a:off x="7693163" y="4519157"/>
            <a:ext cx="877069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74015496-C373-BA2A-99A5-09ED050E94F7}"/>
              </a:ext>
            </a:extLst>
          </p:cNvPr>
          <p:cNvCxnSpPr>
            <a:cxnSpLocks/>
            <a:endCxn id="16" idx="3"/>
          </p:cNvCxnSpPr>
          <p:nvPr/>
        </p:nvCxnSpPr>
        <p:spPr>
          <a:xfrm flipV="1">
            <a:off x="15662239" y="5956888"/>
            <a:ext cx="1516157" cy="106713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descr="Noisy image · xₜ">
            <a:extLst>
              <a:ext uri="{FF2B5EF4-FFF2-40B4-BE49-F238E27FC236}">
                <a16:creationId xmlns:a16="http://schemas.microsoft.com/office/drawing/2014/main" id="{FFA96DB4-D0E7-F951-7618-332AB5EE28DB}"/>
              </a:ext>
            </a:extLst>
          </p:cNvPr>
          <p:cNvPicPr>
            <a:picLocks noChangeAspect="1"/>
          </p:cNvPicPr>
          <p:nvPr/>
        </p:nvPicPr>
        <p:blipFill>
          <a:blip r:embed="rId2"/>
          <a:stretch>
            <a:fillRect/>
          </a:stretch>
        </p:blipFill>
        <p:spPr>
          <a:xfrm>
            <a:off x="734572" y="2192480"/>
            <a:ext cx="4220394" cy="4220394"/>
          </a:xfrm>
          <a:prstGeom prst="rect">
            <a:avLst/>
          </a:prstGeom>
        </p:spPr>
      </p:pic>
      <p:pic>
        <p:nvPicPr>
          <p:cNvPr id="24" name="Picture 23" descr="Clean image · x">
            <a:extLst>
              <a:ext uri="{FF2B5EF4-FFF2-40B4-BE49-F238E27FC236}">
                <a16:creationId xmlns:a16="http://schemas.microsoft.com/office/drawing/2014/main" id="{42EF6458-53F7-B9A3-A932-FE5B7E14FA66}"/>
              </a:ext>
            </a:extLst>
          </p:cNvPr>
          <p:cNvPicPr>
            <a:picLocks noChangeAspect="1"/>
          </p:cNvPicPr>
          <p:nvPr/>
        </p:nvPicPr>
        <p:blipFill>
          <a:blip r:embed="rId3"/>
          <a:stretch>
            <a:fillRect/>
          </a:stretch>
        </p:blipFill>
        <p:spPr>
          <a:xfrm>
            <a:off x="375648" y="7313761"/>
            <a:ext cx="2438400" cy="2438400"/>
          </a:xfrm>
          <a:prstGeom prst="rect">
            <a:avLst/>
          </a:prstGeom>
        </p:spPr>
      </p:pic>
      <p:pic>
        <p:nvPicPr>
          <p:cNvPr id="26" name="Picture 25" descr="Gaussian noise · ε">
            <a:extLst>
              <a:ext uri="{FF2B5EF4-FFF2-40B4-BE49-F238E27FC236}">
                <a16:creationId xmlns:a16="http://schemas.microsoft.com/office/drawing/2014/main" id="{6735214A-78AF-33F7-D3B6-EB49F89F05CC}"/>
              </a:ext>
            </a:extLst>
          </p:cNvPr>
          <p:cNvPicPr>
            <a:picLocks noChangeAspect="1"/>
          </p:cNvPicPr>
          <p:nvPr/>
        </p:nvPicPr>
        <p:blipFill>
          <a:blip r:embed="rId4"/>
          <a:stretch>
            <a:fillRect/>
          </a:stretch>
        </p:blipFill>
        <p:spPr>
          <a:xfrm>
            <a:off x="3403715" y="7313761"/>
            <a:ext cx="2438400" cy="2438400"/>
          </a:xfrm>
          <a:prstGeom prst="rect">
            <a:avLst/>
          </a:prstGeom>
        </p:spPr>
      </p:pic>
      <p:sp>
        <p:nvSpPr>
          <p:cNvPr id="27" name="TextBox 26">
            <a:extLst>
              <a:ext uri="{FF2B5EF4-FFF2-40B4-BE49-F238E27FC236}">
                <a16:creationId xmlns:a16="http://schemas.microsoft.com/office/drawing/2014/main" id="{19CBD865-34B1-D2BD-1364-30389A064190}"/>
              </a:ext>
            </a:extLst>
          </p:cNvPr>
          <p:cNvSpPr txBox="1"/>
          <p:nvPr/>
        </p:nvSpPr>
        <p:spPr>
          <a:xfrm>
            <a:off x="2564011" y="8059061"/>
            <a:ext cx="1080143" cy="1015663"/>
          </a:xfrm>
          <a:prstGeom prst="rect">
            <a:avLst/>
          </a:prstGeom>
          <a:noFill/>
        </p:spPr>
        <p:txBody>
          <a:bodyPr wrap="squar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srgbClr val="000000"/>
                </a:solidFill>
                <a:effectLst/>
                <a:uLnTx/>
                <a:uFillTx/>
                <a:latin typeface="Arial"/>
                <a:cs typeface="Arial"/>
                <a:sym typeface="Arial"/>
              </a:rPr>
              <a:t>+</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C4118DC-5549-C539-12BD-9C965601D56C}"/>
                  </a:ext>
                </a:extLst>
              </p:cNvPr>
              <p:cNvSpPr txBox="1"/>
              <p:nvPr/>
            </p:nvSpPr>
            <p:spPr>
              <a:xfrm>
                <a:off x="497296" y="9824243"/>
                <a:ext cx="2159630" cy="2769989"/>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sSub>
                        <m:sSubPr>
                          <m:ctrl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sSubPr>
                        <m:e>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𝑥</m:t>
                          </m:r>
                        </m:e>
                        <m:sub>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𝑐𝑙𝑒𝑎𝑛</m:t>
                          </m:r>
                        </m:sub>
                      </m:sSub>
                    </m:oMath>
                  </m:oMathPara>
                </a14:m>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22" name="TextBox 21">
                <a:extLst>
                  <a:ext uri="{FF2B5EF4-FFF2-40B4-BE49-F238E27FC236}">
                    <a16:creationId xmlns:a16="http://schemas.microsoft.com/office/drawing/2014/main" id="{85A45B28-EAAA-EE23-1D6A-AB3679E81870}"/>
                  </a:ext>
                </a:extLst>
              </p:cNvPr>
              <p:cNvSpPr txBox="1">
                <a:spLocks noRot="1" noChangeAspect="1" noMove="1" noResize="1" noEditPoints="1" noAdjustHandles="1" noChangeArrowheads="1" noChangeShapeType="1" noTextEdit="1"/>
              </p:cNvSpPr>
              <p:nvPr/>
            </p:nvSpPr>
            <p:spPr>
              <a:xfrm>
                <a:off x="497296" y="9824243"/>
                <a:ext cx="2159630" cy="2769989"/>
              </a:xfrm>
              <a:prstGeom prst="rect">
                <a:avLst/>
              </a:prstGeom>
              <a:blipFill>
                <a:blip r:embed="rId5"/>
                <a:stretch>
                  <a:fillRect/>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3E1EF1FB-41C6-58E0-0676-BACDFB08B4B2}"/>
              </a:ext>
            </a:extLst>
          </p:cNvPr>
          <p:cNvSpPr txBox="1"/>
          <p:nvPr/>
        </p:nvSpPr>
        <p:spPr>
          <a:xfrm>
            <a:off x="17082328" y="6545471"/>
            <a:ext cx="1871025" cy="1015663"/>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rPr>
              <a:t>Loss:</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E6E8637-5A50-847A-1D4C-3E59207CFC32}"/>
                  </a:ext>
                </a:extLst>
              </p:cNvPr>
              <p:cNvSpPr txBox="1"/>
              <p:nvPr/>
            </p:nvSpPr>
            <p:spPr>
              <a:xfrm>
                <a:off x="4195250" y="9870409"/>
                <a:ext cx="490071" cy="4339650"/>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r>
                        <a:rPr kumimoji="0" lang="en-US" sz="54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sym typeface="Arial"/>
                        </a:rPr>
                        <m:t>𝜀</m:t>
                      </m:r>
                    </m:oMath>
                  </m:oMathPara>
                </a14:m>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48" name="TextBox 47">
                <a:extLst>
                  <a:ext uri="{FF2B5EF4-FFF2-40B4-BE49-F238E27FC236}">
                    <a16:creationId xmlns:a16="http://schemas.microsoft.com/office/drawing/2014/main" id="{3911A19F-363B-DA5C-34EB-B318C9DB39C4}"/>
                  </a:ext>
                </a:extLst>
              </p:cNvPr>
              <p:cNvSpPr txBox="1">
                <a:spLocks noRot="1" noChangeAspect="1" noMove="1" noResize="1" noEditPoints="1" noAdjustHandles="1" noChangeArrowheads="1" noChangeShapeType="1" noTextEdit="1"/>
              </p:cNvSpPr>
              <p:nvPr/>
            </p:nvSpPr>
            <p:spPr>
              <a:xfrm>
                <a:off x="4195250" y="9870409"/>
                <a:ext cx="490071" cy="433965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61646C3-456E-5A9D-8EBE-C0FF32BDAE97}"/>
                  </a:ext>
                </a:extLst>
              </p:cNvPr>
              <p:cNvSpPr txBox="1"/>
              <p:nvPr/>
            </p:nvSpPr>
            <p:spPr>
              <a:xfrm>
                <a:off x="2375594" y="1036276"/>
                <a:ext cx="866006" cy="2769989"/>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sSub>
                        <m:sSubPr>
                          <m:ctrl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sSubPr>
                        <m:e>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𝑥</m:t>
                          </m:r>
                        </m:e>
                        <m:sub>
                          <m:r>
                            <m:rPr>
                              <m:sty m:val="p"/>
                            </m:r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t</m:t>
                          </m:r>
                        </m:sub>
                      </m:sSub>
                    </m:oMath>
                  </m:oMathPara>
                </a14:m>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50" name="TextBox 49">
                <a:extLst>
                  <a:ext uri="{FF2B5EF4-FFF2-40B4-BE49-F238E27FC236}">
                    <a16:creationId xmlns:a16="http://schemas.microsoft.com/office/drawing/2014/main" id="{67483AA0-6E1D-81D3-68C6-27E5D5F5CDBB}"/>
                  </a:ext>
                </a:extLst>
              </p:cNvPr>
              <p:cNvSpPr txBox="1">
                <a:spLocks noRot="1" noChangeAspect="1" noMove="1" noResize="1" noEditPoints="1" noAdjustHandles="1" noChangeArrowheads="1" noChangeShapeType="1" noTextEdit="1"/>
              </p:cNvSpPr>
              <p:nvPr/>
            </p:nvSpPr>
            <p:spPr>
              <a:xfrm>
                <a:off x="2375594" y="1036276"/>
                <a:ext cx="866006" cy="276998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977D2FB-9CF1-F1C4-436F-EAF1E3A8A98D}"/>
                  </a:ext>
                </a:extLst>
              </p:cNvPr>
              <p:cNvSpPr txBox="1"/>
              <p:nvPr/>
            </p:nvSpPr>
            <p:spPr>
              <a:xfrm>
                <a:off x="21784447" y="1155210"/>
                <a:ext cx="549253" cy="5170646"/>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acc>
                        <m:accPr>
                          <m:chr m:val="ˆ"/>
                          <m:ctrlPr>
                            <a:rPr kumimoji="0" lang="en-US" sz="54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sym typeface="Arial"/>
                            </a:rPr>
                          </m:ctrlPr>
                        </m:accPr>
                        <m:e>
                          <m:r>
                            <a:rPr kumimoji="0" lang="en-US" sz="54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sym typeface="Arial"/>
                            </a:rPr>
                            <m:t>𝑣</m:t>
                          </m:r>
                        </m:e>
                      </m:acc>
                    </m:oMath>
                  </m:oMathPara>
                </a14:m>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28" name="TextBox 27">
                <a:extLst>
                  <a:ext uri="{FF2B5EF4-FFF2-40B4-BE49-F238E27FC236}">
                    <a16:creationId xmlns:a16="http://schemas.microsoft.com/office/drawing/2014/main" id="{48D8CCFF-8985-7A51-0E9F-8A5BEEC6987F}"/>
                  </a:ext>
                </a:extLst>
              </p:cNvPr>
              <p:cNvSpPr txBox="1">
                <a:spLocks noRot="1" noChangeAspect="1" noMove="1" noResize="1" noEditPoints="1" noAdjustHandles="1" noChangeArrowheads="1" noChangeShapeType="1" noTextEdit="1"/>
              </p:cNvSpPr>
              <p:nvPr/>
            </p:nvSpPr>
            <p:spPr>
              <a:xfrm>
                <a:off x="21784447" y="1155210"/>
                <a:ext cx="549253" cy="517064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3373D56-183B-7609-57BC-548C47F57E21}"/>
                  </a:ext>
                </a:extLst>
              </p:cNvPr>
              <p:cNvSpPr txBox="1"/>
              <p:nvPr/>
            </p:nvSpPr>
            <p:spPr>
              <a:xfrm>
                <a:off x="19693436" y="6545471"/>
                <a:ext cx="3183757" cy="1846659"/>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sSup>
                        <m:sSupPr>
                          <m:ctrlPr>
                            <a:rPr kumimoji="0" lang="en-US" sz="6000" b="0"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sSupPr>
                        <m:e>
                          <m:d>
                            <m:dPr>
                              <m:begChr m:val="‖"/>
                              <m:endChr m:val="‖"/>
                              <m:ctrlPr>
                                <a:rPr kumimoji="0" lang="en-US" sz="6000" b="0"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dPr>
                            <m:e>
                              <m:r>
                                <a:rPr kumimoji="0" lang="en-US" sz="6000" b="0" i="1" u="none" strike="noStrike" kern="0" cap="none" spc="0" normalizeH="0" baseline="0" noProof="0" smtClean="0">
                                  <a:ln>
                                    <a:noFill/>
                                  </a:ln>
                                  <a:solidFill>
                                    <a:srgbClr val="000000"/>
                                  </a:solidFill>
                                  <a:effectLst/>
                                  <a:uLnTx/>
                                  <a:uFillTx/>
                                  <a:latin typeface="Cambria Math" panose="02040503050406030204" pitchFamily="18" charset="0"/>
                                  <a:sym typeface="Arial"/>
                                </a:rPr>
                                <m:t>𝑣</m:t>
                              </m:r>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m:t>
                              </m:r>
                              <m:acc>
                                <m:accPr>
                                  <m:chr m:val="ˆ"/>
                                  <m:ctrlPr>
                                    <a:rPr kumimoji="0" lang="en-US" sz="6000" b="0"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accPr>
                                <m:e>
                                  <m:r>
                                    <a:rPr kumimoji="0" lang="en-US" sz="6000" b="0" i="1" u="none" strike="noStrike" kern="0" cap="none" spc="0" normalizeH="0" baseline="0" noProof="0" smtClean="0">
                                      <a:ln>
                                        <a:noFill/>
                                      </a:ln>
                                      <a:solidFill>
                                        <a:srgbClr val="000000"/>
                                      </a:solidFill>
                                      <a:effectLst/>
                                      <a:uLnTx/>
                                      <a:uFillTx/>
                                      <a:latin typeface="Cambria Math" panose="02040503050406030204" pitchFamily="18" charset="0"/>
                                      <a:sym typeface="Arial"/>
                                    </a:rPr>
                                    <m:t>𝑣</m:t>
                                  </m:r>
                                </m:e>
                              </m:acc>
                            </m:e>
                          </m:d>
                        </m:e>
                        <m:sup>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2</m:t>
                          </m:r>
                        </m:sup>
                      </m:sSup>
                    </m:oMath>
                  </m:oMathPara>
                </a14:m>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29" name="TextBox 28">
                <a:extLst>
                  <a:ext uri="{FF2B5EF4-FFF2-40B4-BE49-F238E27FC236}">
                    <a16:creationId xmlns:a16="http://schemas.microsoft.com/office/drawing/2014/main" id="{57448293-0EBA-6E36-4FAD-A5349378F274}"/>
                  </a:ext>
                </a:extLst>
              </p:cNvPr>
              <p:cNvSpPr txBox="1">
                <a:spLocks noRot="1" noChangeAspect="1" noMove="1" noResize="1" noEditPoints="1" noAdjustHandles="1" noChangeArrowheads="1" noChangeShapeType="1" noTextEdit="1"/>
              </p:cNvSpPr>
              <p:nvPr/>
            </p:nvSpPr>
            <p:spPr>
              <a:xfrm>
                <a:off x="19693436" y="6545471"/>
                <a:ext cx="3183757" cy="1846659"/>
              </a:xfrm>
              <a:prstGeom prst="rect">
                <a:avLst/>
              </a:prstGeom>
              <a:blipFill>
                <a:blip r:embed="rId9"/>
                <a:stretch>
                  <a:fillRect/>
                </a:stretch>
              </a:blipFill>
            </p:spPr>
            <p:txBody>
              <a:bodyPr/>
              <a:lstStyle/>
              <a:p>
                <a:r>
                  <a:rPr lang="en-US">
                    <a:noFill/>
                  </a:rPr>
                  <a:t> </a:t>
                </a:r>
              </a:p>
            </p:txBody>
          </p:sp>
        </mc:Fallback>
      </mc:AlternateContent>
      <p:pic>
        <p:nvPicPr>
          <p:cNvPr id="3" name="Picture 2" descr="Velocity · v = x − ε">
            <a:extLst>
              <a:ext uri="{FF2B5EF4-FFF2-40B4-BE49-F238E27FC236}">
                <a16:creationId xmlns:a16="http://schemas.microsoft.com/office/drawing/2014/main" id="{F31C4C8E-4B35-7410-B27C-BC16CF0C979D}"/>
              </a:ext>
            </a:extLst>
          </p:cNvPr>
          <p:cNvPicPr>
            <a:picLocks noChangeAspect="1"/>
          </p:cNvPicPr>
          <p:nvPr/>
        </p:nvPicPr>
        <p:blipFill>
          <a:blip r:embed="rId10"/>
          <a:stretch>
            <a:fillRect/>
          </a:stretch>
        </p:blipFill>
        <p:spPr>
          <a:xfrm>
            <a:off x="19884593" y="2192480"/>
            <a:ext cx="4220394" cy="4220394"/>
          </a:xfrm>
          <a:prstGeom prst="rect">
            <a:avLst/>
          </a:prstGeom>
        </p:spPr>
      </p:pic>
      <p:sp>
        <p:nvSpPr>
          <p:cNvPr id="25" name="TextBox 24">
            <a:extLst>
              <a:ext uri="{FF2B5EF4-FFF2-40B4-BE49-F238E27FC236}">
                <a16:creationId xmlns:a16="http://schemas.microsoft.com/office/drawing/2014/main" id="{B143B866-20C0-33C3-2CE4-8E849850172C}"/>
              </a:ext>
            </a:extLst>
          </p:cNvPr>
          <p:cNvSpPr txBox="1"/>
          <p:nvPr/>
        </p:nvSpPr>
        <p:spPr>
          <a:xfrm>
            <a:off x="15721244" y="8309963"/>
            <a:ext cx="3324949" cy="1015663"/>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rPr>
              <a:t>Velocity:  </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8D94BB1-FE32-1CB8-364A-7B3EC7A70F8B}"/>
                  </a:ext>
                </a:extLst>
              </p:cNvPr>
              <p:cNvSpPr txBox="1"/>
              <p:nvPr/>
            </p:nvSpPr>
            <p:spPr>
              <a:xfrm>
                <a:off x="19205846" y="8977376"/>
                <a:ext cx="4894866" cy="1846659"/>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𝑣</m:t>
                      </m:r>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m:t>
                      </m:r>
                      <m:sSub>
                        <m:sSubPr>
                          <m:ctrl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sSubPr>
                        <m:e>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𝑥</m:t>
                          </m:r>
                        </m:e>
                        <m:sub>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𝑐𝑙𝑒𝑎𝑛</m:t>
                          </m:r>
                        </m:sub>
                      </m:sSub>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m:t>
                      </m:r>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𝜀</m:t>
                      </m:r>
                    </m:oMath>
                  </m:oMathPara>
                </a14:m>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30" name="TextBox 29">
                <a:extLst>
                  <a:ext uri="{FF2B5EF4-FFF2-40B4-BE49-F238E27FC236}">
                    <a16:creationId xmlns:a16="http://schemas.microsoft.com/office/drawing/2014/main" id="{2735E36A-BD62-5089-BF81-4710D8A2C9E2}"/>
                  </a:ext>
                </a:extLst>
              </p:cNvPr>
              <p:cNvSpPr txBox="1">
                <a:spLocks noRot="1" noChangeAspect="1" noMove="1" noResize="1" noEditPoints="1" noAdjustHandles="1" noChangeArrowheads="1" noChangeShapeType="1" noTextEdit="1"/>
              </p:cNvSpPr>
              <p:nvPr/>
            </p:nvSpPr>
            <p:spPr>
              <a:xfrm>
                <a:off x="19205846" y="8977376"/>
                <a:ext cx="4894866" cy="1846659"/>
              </a:xfrm>
              <a:prstGeom prst="rect">
                <a:avLst/>
              </a:prstGeom>
              <a:blipFill>
                <a:blip r:embed="rId11"/>
                <a:stretch>
                  <a:fillRect/>
                </a:stretch>
              </a:blipFill>
            </p:spPr>
            <p:txBody>
              <a:bodyPr/>
              <a:lstStyle/>
              <a:p>
                <a:r>
                  <a:rPr lang="en-US">
                    <a:noFill/>
                  </a:rPr>
                  <a:t> </a:t>
                </a:r>
              </a:p>
            </p:txBody>
          </p:sp>
        </mc:Fallback>
      </mc:AlternateContent>
      <p:sp>
        <p:nvSpPr>
          <p:cNvPr id="35" name="TextBox 34">
            <a:extLst>
              <a:ext uri="{FF2B5EF4-FFF2-40B4-BE49-F238E27FC236}">
                <a16:creationId xmlns:a16="http://schemas.microsoft.com/office/drawing/2014/main" id="{1E2677E9-1619-4F54-E9CC-0AD3C0C9BC51}"/>
              </a:ext>
            </a:extLst>
          </p:cNvPr>
          <p:cNvSpPr txBox="1"/>
          <p:nvPr/>
        </p:nvSpPr>
        <p:spPr>
          <a:xfrm>
            <a:off x="8465861" y="12594232"/>
            <a:ext cx="5145961" cy="1015663"/>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6000" b="0" i="0" u="none" strike="noStrike" kern="0" cap="none" spc="0" normalizeH="0" baseline="0" noProof="0" dirty="0">
                <a:ln>
                  <a:noFill/>
                </a:ln>
                <a:solidFill>
                  <a:srgbClr val="000000"/>
                </a:solidFill>
                <a:effectLst/>
                <a:uLnTx/>
                <a:uFillTx/>
                <a:latin typeface="Arial"/>
                <a:cs typeface="Arial"/>
                <a:sym typeface="Arial"/>
              </a:rPr>
              <a:t>Flow Matching</a:t>
            </a:r>
          </a:p>
        </p:txBody>
      </p:sp>
      <p:pic>
        <p:nvPicPr>
          <p:cNvPr id="37" name="Picture 36" descr="Clean image · x">
            <a:extLst>
              <a:ext uri="{FF2B5EF4-FFF2-40B4-BE49-F238E27FC236}">
                <a16:creationId xmlns:a16="http://schemas.microsoft.com/office/drawing/2014/main" id="{AB7C7B04-7917-4925-1CA8-C0E7E0D9F7F5}"/>
              </a:ext>
            </a:extLst>
          </p:cNvPr>
          <p:cNvPicPr>
            <a:picLocks noChangeAspect="1"/>
          </p:cNvPicPr>
          <p:nvPr/>
        </p:nvPicPr>
        <p:blipFill>
          <a:blip r:embed="rId3"/>
          <a:stretch>
            <a:fillRect/>
          </a:stretch>
        </p:blipFill>
        <p:spPr>
          <a:xfrm>
            <a:off x="18257248" y="10387161"/>
            <a:ext cx="2438400" cy="2438400"/>
          </a:xfrm>
          <a:prstGeom prst="rect">
            <a:avLst/>
          </a:prstGeom>
        </p:spPr>
      </p:pic>
      <p:pic>
        <p:nvPicPr>
          <p:cNvPr id="44" name="Picture 43" descr="Gaussian noise · ε">
            <a:extLst>
              <a:ext uri="{FF2B5EF4-FFF2-40B4-BE49-F238E27FC236}">
                <a16:creationId xmlns:a16="http://schemas.microsoft.com/office/drawing/2014/main" id="{C11FB27F-7C7F-2173-BD7E-7F6456759EFA}"/>
              </a:ext>
            </a:extLst>
          </p:cNvPr>
          <p:cNvPicPr>
            <a:picLocks noChangeAspect="1"/>
          </p:cNvPicPr>
          <p:nvPr/>
        </p:nvPicPr>
        <p:blipFill>
          <a:blip r:embed="rId4"/>
          <a:stretch>
            <a:fillRect/>
          </a:stretch>
        </p:blipFill>
        <p:spPr>
          <a:xfrm>
            <a:off x="21285315" y="10387161"/>
            <a:ext cx="2438400" cy="2438400"/>
          </a:xfrm>
          <a:prstGeom prst="rect">
            <a:avLst/>
          </a:prstGeom>
        </p:spPr>
      </p:pic>
      <p:sp>
        <p:nvSpPr>
          <p:cNvPr id="49" name="TextBox 48">
            <a:extLst>
              <a:ext uri="{FF2B5EF4-FFF2-40B4-BE49-F238E27FC236}">
                <a16:creationId xmlns:a16="http://schemas.microsoft.com/office/drawing/2014/main" id="{A39A406C-CFE4-4927-756E-59D8DBB1441B}"/>
              </a:ext>
            </a:extLst>
          </p:cNvPr>
          <p:cNvSpPr txBox="1"/>
          <p:nvPr/>
        </p:nvSpPr>
        <p:spPr>
          <a:xfrm>
            <a:off x="20450410" y="11132665"/>
            <a:ext cx="1080143" cy="1015663"/>
          </a:xfrm>
          <a:prstGeom prst="rect">
            <a:avLst/>
          </a:prstGeom>
          <a:noFill/>
        </p:spPr>
        <p:txBody>
          <a:bodyPr wrap="squar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srgbClr val="000000"/>
                </a:solidFill>
                <a:effectLst/>
                <a:uLnTx/>
                <a:uFillTx/>
                <a:latin typeface="Arial"/>
                <a:cs typeface="Arial"/>
                <a:sym typeface="Arial"/>
              </a:rPr>
              <a:t>-</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4EB24F96-7EC2-6D29-798B-127584F46308}"/>
                  </a:ext>
                </a:extLst>
              </p:cNvPr>
              <p:cNvSpPr txBox="1"/>
              <p:nvPr/>
            </p:nvSpPr>
            <p:spPr>
              <a:xfrm>
                <a:off x="18378896" y="12669043"/>
                <a:ext cx="2159630" cy="2769989"/>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sSub>
                        <m:sSubPr>
                          <m:ctrl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sSubPr>
                        <m:e>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𝑥</m:t>
                          </m:r>
                        </m:e>
                        <m:sub>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𝑐𝑙𝑒𝑎𝑛</m:t>
                          </m:r>
                        </m:sub>
                      </m:sSub>
                    </m:oMath>
                  </m:oMathPara>
                </a14:m>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53" name="TextBox 52">
                <a:extLst>
                  <a:ext uri="{FF2B5EF4-FFF2-40B4-BE49-F238E27FC236}">
                    <a16:creationId xmlns:a16="http://schemas.microsoft.com/office/drawing/2014/main" id="{CB130E3B-3B31-61C3-2C54-90E0E00475A3}"/>
                  </a:ext>
                </a:extLst>
              </p:cNvPr>
              <p:cNvSpPr txBox="1">
                <a:spLocks noRot="1" noChangeAspect="1" noMove="1" noResize="1" noEditPoints="1" noAdjustHandles="1" noChangeArrowheads="1" noChangeShapeType="1" noTextEdit="1"/>
              </p:cNvSpPr>
              <p:nvPr/>
            </p:nvSpPr>
            <p:spPr>
              <a:xfrm>
                <a:off x="18378896" y="12669043"/>
                <a:ext cx="2159630" cy="2769989"/>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42C6368-1202-6658-7033-6AEFCCE1C87E}"/>
                  </a:ext>
                </a:extLst>
              </p:cNvPr>
              <p:cNvSpPr txBox="1"/>
              <p:nvPr/>
            </p:nvSpPr>
            <p:spPr>
              <a:xfrm>
                <a:off x="22076850" y="12715209"/>
                <a:ext cx="490071" cy="4339650"/>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r>
                        <a:rPr kumimoji="0" lang="en-US" sz="54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sym typeface="Arial"/>
                        </a:rPr>
                        <m:t>𝜀</m:t>
                      </m:r>
                    </m:oMath>
                  </m:oMathPara>
                </a14:m>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57" name="TextBox 56">
                <a:extLst>
                  <a:ext uri="{FF2B5EF4-FFF2-40B4-BE49-F238E27FC236}">
                    <a16:creationId xmlns:a16="http://schemas.microsoft.com/office/drawing/2014/main" id="{C196A154-B49E-9C34-A9D3-EE82250CCBD2}"/>
                  </a:ext>
                </a:extLst>
              </p:cNvPr>
              <p:cNvSpPr txBox="1">
                <a:spLocks noRot="1" noChangeAspect="1" noMove="1" noResize="1" noEditPoints="1" noAdjustHandles="1" noChangeArrowheads="1" noChangeShapeType="1" noTextEdit="1"/>
              </p:cNvSpPr>
              <p:nvPr/>
            </p:nvSpPr>
            <p:spPr>
              <a:xfrm>
                <a:off x="22076850" y="12715209"/>
                <a:ext cx="490071" cy="433965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5433CDB-7E3E-F6F2-B1FC-E2D0CA34A5C3}"/>
                  </a:ext>
                </a:extLst>
              </p:cNvPr>
              <p:cNvSpPr txBox="1"/>
              <p:nvPr/>
            </p:nvSpPr>
            <p:spPr>
              <a:xfrm>
                <a:off x="19211935" y="7482574"/>
                <a:ext cx="5216107" cy="3558538"/>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𝑣</m:t>
                      </m:r>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m:t>
                      </m:r>
                      <m:f>
                        <m:fPr>
                          <m:ctrl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fPr>
                        <m:num>
                          <m:sSub>
                            <m:sSubPr>
                              <m:ctrl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sSubPr>
                            <m:e>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𝑥</m:t>
                              </m:r>
                            </m:e>
                            <m:sub>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𝑐𝑙𝑒𝑎𝑛</m:t>
                              </m:r>
                            </m:sub>
                          </m:sSub>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m:t>
                          </m:r>
                          <m:sSub>
                            <m:sSubPr>
                              <m:ctrl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sSubPr>
                            <m:e>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𝑥</m:t>
                              </m:r>
                            </m:e>
                            <m:sub>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𝑡</m:t>
                              </m:r>
                            </m:sub>
                          </m:sSub>
                        </m:num>
                        <m:den>
                          <m:d>
                            <m:dPr>
                              <m:ctrl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dPr>
                            <m:e>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1−</m:t>
                              </m:r>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𝑡</m:t>
                              </m:r>
                            </m:e>
                          </m:d>
                        </m:den>
                      </m:f>
                    </m:oMath>
                  </m:oMathPara>
                </a14:m>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19" name="TextBox 18">
                <a:extLst>
                  <a:ext uri="{FF2B5EF4-FFF2-40B4-BE49-F238E27FC236}">
                    <a16:creationId xmlns:a16="http://schemas.microsoft.com/office/drawing/2014/main" id="{681BAE45-EA8F-41AF-A322-DC8129E1BB57}"/>
                  </a:ext>
                </a:extLst>
              </p:cNvPr>
              <p:cNvSpPr txBox="1">
                <a:spLocks noRot="1" noChangeAspect="1" noMove="1" noResize="1" noEditPoints="1" noAdjustHandles="1" noChangeArrowheads="1" noChangeShapeType="1" noTextEdit="1"/>
              </p:cNvSpPr>
              <p:nvPr/>
            </p:nvSpPr>
            <p:spPr>
              <a:xfrm>
                <a:off x="19211935" y="7482574"/>
                <a:ext cx="5216107" cy="3558538"/>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47448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7" name="Test-time sampling"/>
          <p:cNvSpPr txBox="1">
            <a:spLocks noGrp="1"/>
          </p:cNvSpPr>
          <p:nvPr>
            <p:ph type="title"/>
          </p:nvPr>
        </p:nvSpPr>
        <p:spPr>
          <a:prstGeom prst="rect">
            <a:avLst/>
          </a:prstGeom>
        </p:spPr>
        <p:txBody>
          <a:bodyPr/>
          <a:lstStyle/>
          <a:p>
            <a:r>
              <a:t>Test-time sampling</a:t>
            </a:r>
          </a:p>
        </p:txBody>
      </p:sp>
      <p:sp>
        <p:nvSpPr>
          <p:cNvPr id="1408" name="Just take a small step in the velocity…"/>
          <p:cNvSpPr txBox="1">
            <a:spLocks noGrp="1"/>
          </p:cNvSpPr>
          <p:nvPr>
            <p:ph type="body" sz="half" idx="1"/>
          </p:nvPr>
        </p:nvSpPr>
        <p:spPr>
          <a:xfrm>
            <a:off x="1689100" y="3149600"/>
            <a:ext cx="11763331" cy="6635060"/>
          </a:xfrm>
          <a:prstGeom prst="rect">
            <a:avLst/>
          </a:prstGeom>
        </p:spPr>
        <p:txBody>
          <a:bodyPr/>
          <a:lstStyle/>
          <a:p>
            <a:r>
              <a:t>Just take a small step in the velocity </a:t>
            </a:r>
          </a:p>
          <a:p>
            <a:r>
              <a:t>Use any ODE Solver, i.e. integration you like, like Euler integration:</a:t>
            </a:r>
          </a:p>
        </p:txBody>
      </p:sp>
      <p:grpSp>
        <p:nvGrpSpPr>
          <p:cNvPr id="1411" name="Group"/>
          <p:cNvGrpSpPr/>
          <p:nvPr/>
        </p:nvGrpSpPr>
        <p:grpSpPr>
          <a:xfrm>
            <a:off x="13666034" y="3232550"/>
            <a:ext cx="9061183" cy="9579999"/>
            <a:chOff x="0" y="0"/>
            <a:chExt cx="9061182" cy="9579998"/>
          </a:xfrm>
        </p:grpSpPr>
        <mc:AlternateContent xmlns:mc="http://schemas.openxmlformats.org/markup-compatibility/2006" xmlns:a14="http://schemas.microsoft.com/office/drawing/2010/main">
          <mc:Choice Requires="a14">
            <p:sp>
              <p:nvSpPr>
                <p:cNvPr id="1409" name="Sample…"/>
                <p:cNvSpPr txBox="1"/>
                <p:nvPr/>
              </p:nvSpPr>
              <p:spPr>
                <a:xfrm>
                  <a:off x="2096354" y="7190378"/>
                  <a:ext cx="4868476" cy="2389621"/>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60959" tIns="60959" rIns="60959" bIns="60959" numCol="1" anchor="t">
                  <a:noAutofit/>
                </a:bodyPr>
                <a:lstStyle/>
                <a:p>
                  <a:pPr algn="ctr" defTabSz="1219200">
                    <a:spcBef>
                      <a:spcPts val="500"/>
                    </a:spcBef>
                    <a:defRPr sz="4000" b="1">
                      <a:solidFill>
                        <a:srgbClr val="1C2B33"/>
                      </a:solidFill>
                      <a:latin typeface="Helvetica"/>
                      <a:ea typeface="Helvetica"/>
                      <a:cs typeface="Helvetica"/>
                      <a:sym typeface="Helvetica"/>
                    </a:defRPr>
                  </a:pPr>
                  <a:r>
                    <a:t>Sample</a:t>
                  </a:r>
                </a:p>
                <a:p>
                  <a:pPr algn="ctr" defTabSz="1219200">
                    <a:spcBef>
                      <a:spcPts val="500"/>
                    </a:spcBef>
                    <a:defRPr sz="4000">
                      <a:solidFill>
                        <a:srgbClr val="1C2B33"/>
                      </a:solidFill>
                      <a:latin typeface="Helvetica"/>
                      <a:ea typeface="Helvetica"/>
                      <a:cs typeface="Helvetica"/>
                      <a:sym typeface="Helvetica"/>
                    </a:defRPr>
                  </a:pPr>
                  <a:r>
                    <a:t>from </a:t>
                  </a:r>
                  <a14:m>
                    <m:oMath xmlns:m="http://schemas.openxmlformats.org/officeDocument/2006/math">
                      <m:sSub>
                        <m:sSubPr>
                          <m:ctrlPr>
                            <a:rPr sz="4850" i="1">
                              <a:solidFill>
                                <a:srgbClr val="1C2B33"/>
                              </a:solidFill>
                              <a:latin typeface="Cambria Math" panose="02040503050406030204" pitchFamily="18" charset="0"/>
                            </a:rPr>
                          </m:ctrlPr>
                        </m:sSubPr>
                        <m:e>
                          <m:r>
                            <a:rPr sz="4850" i="1">
                              <a:solidFill>
                                <a:srgbClr val="1C2B33"/>
                              </a:solidFill>
                              <a:latin typeface="Cambria Math" panose="02040503050406030204" pitchFamily="18" charset="0"/>
                            </a:rPr>
                            <m:t>𝑋</m:t>
                          </m:r>
                        </m:e>
                        <m:sub>
                          <m:r>
                            <a:rPr sz="4850" i="1">
                              <a:solidFill>
                                <a:srgbClr val="1C2B33"/>
                              </a:solidFill>
                              <a:latin typeface="Cambria Math" panose="02040503050406030204" pitchFamily="18" charset="0"/>
                            </a:rPr>
                            <m:t>0</m:t>
                          </m:r>
                        </m:sub>
                      </m:sSub>
                      <m:r>
                        <a:rPr sz="4850" i="1">
                          <a:solidFill>
                            <a:srgbClr val="1C2B33"/>
                          </a:solidFill>
                          <a:latin typeface="Cambria Math" panose="02040503050406030204" pitchFamily="18" charset="0"/>
                        </a:rPr>
                        <m:t>∼</m:t>
                      </m:r>
                      <m:r>
                        <a:rPr sz="4850" i="1">
                          <a:solidFill>
                            <a:srgbClr val="1C2B33"/>
                          </a:solidFill>
                          <a:latin typeface="Cambria Math" panose="02040503050406030204" pitchFamily="18" charset="0"/>
                        </a:rPr>
                        <m:t>𝑝</m:t>
                      </m:r>
                    </m:oMath>
                  </a14:m>
                  <a:endParaRPr/>
                </a:p>
              </p:txBody>
            </p:sp>
          </mc:Choice>
          <mc:Fallback xmlns="">
            <p:sp>
              <p:nvSpPr>
                <p:cNvPr id="1409" name="Sample…"/>
                <p:cNvSpPr txBox="1">
                  <a:spLocks noRot="1" noChangeAspect="1" noMove="1" noResize="1" noEditPoints="1" noAdjustHandles="1" noChangeArrowheads="1" noChangeShapeType="1" noTextEdit="1"/>
                </p:cNvSpPr>
                <p:nvPr/>
              </p:nvSpPr>
              <p:spPr>
                <a:xfrm>
                  <a:off x="2096354" y="7190378"/>
                  <a:ext cx="4868476" cy="2389621"/>
                </a:xfrm>
                <a:prstGeom prst="rect">
                  <a:avLst/>
                </a:prstGeom>
                <a:blipFill>
                  <a:blip r:embed="rId3"/>
                  <a:stretch>
                    <a:fillRect t="-3704"/>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1410" name="fm_recepie_4_no_notations.pdf" descr="fm_recepie_4_no_notations.pdf"/>
            <p:cNvPicPr>
              <a:picLocks noChangeAspect="1"/>
            </p:cNvPicPr>
            <p:nvPr/>
          </p:nvPicPr>
          <p:blipFill>
            <a:blip r:embed="rId4"/>
            <a:srcRect l="3051" t="3460" r="3051" b="3460"/>
            <a:stretch>
              <a:fillRect/>
            </a:stretch>
          </p:blipFill>
          <p:spPr>
            <a:xfrm>
              <a:off x="0" y="0"/>
              <a:ext cx="9061183" cy="6736771"/>
            </a:xfrm>
            <a:prstGeom prst="rect">
              <a:avLst/>
            </a:prstGeom>
            <a:ln w="6350" cap="flat">
              <a:solidFill>
                <a:srgbClr val="283943"/>
              </a:solidFill>
              <a:prstDash val="solid"/>
              <a:round/>
            </a:ln>
            <a:effectLst/>
          </p:spPr>
        </p:pic>
      </p:grpSp>
      <mc:AlternateContent xmlns:mc="http://schemas.openxmlformats.org/markup-compatibility/2006" xmlns:a14="http://schemas.microsoft.com/office/drawing/2010/main">
        <mc:Choice Requires="a14">
          <p:sp>
            <p:nvSpPr>
              <p:cNvPr id="1412" name="Equation"/>
              <p:cNvSpPr txBox="1"/>
              <p:nvPr/>
            </p:nvSpPr>
            <p:spPr>
              <a:xfrm>
                <a:off x="17906942" y="6093831"/>
                <a:ext cx="579365" cy="746597"/>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Sup>
                        <m:sSubSupPr>
                          <m:ctrlPr>
                            <a:rPr sz="5300" i="1">
                              <a:solidFill>
                                <a:srgbClr val="1C2B33"/>
                              </a:solidFill>
                              <a:latin typeface="Cambria Math" panose="02040503050406030204" pitchFamily="18" charset="0"/>
                            </a:rPr>
                          </m:ctrlPr>
                        </m:sSubSupPr>
                        <m:e>
                          <m:r>
                            <a:rPr sz="5300" i="1">
                              <a:solidFill>
                                <a:srgbClr val="1C2B33"/>
                              </a:solidFill>
                              <a:latin typeface="Cambria Math" panose="02040503050406030204" pitchFamily="18" charset="0"/>
                            </a:rPr>
                            <m:t>𝑢</m:t>
                          </m:r>
                        </m:e>
                        <m:sub>
                          <m:r>
                            <a:rPr sz="5300" i="1">
                              <a:solidFill>
                                <a:srgbClr val="1C2B33"/>
                              </a:solidFill>
                              <a:latin typeface="Cambria Math" panose="02040503050406030204" pitchFamily="18" charset="0"/>
                            </a:rPr>
                            <m:t>𝑡</m:t>
                          </m:r>
                        </m:sub>
                        <m:sup>
                          <m:r>
                            <a:rPr sz="5300" i="1">
                              <a:solidFill>
                                <a:srgbClr val="1C2B33"/>
                              </a:solidFill>
                              <a:latin typeface="Cambria Math" panose="02040503050406030204" pitchFamily="18" charset="0"/>
                            </a:rPr>
                            <m:t>𝜃</m:t>
                          </m:r>
                        </m:sup>
                      </m:sSubSup>
                    </m:oMath>
                  </m:oMathPara>
                </a14:m>
                <a:endParaRPr sz="5300">
                  <a:solidFill>
                    <a:srgbClr val="1C2B33"/>
                  </a:solidFill>
                </a:endParaRPr>
              </a:p>
            </p:txBody>
          </p:sp>
        </mc:Choice>
        <mc:Fallback xmlns="">
          <p:sp>
            <p:nvSpPr>
              <p:cNvPr id="1412" name="Equation"/>
              <p:cNvSpPr txBox="1">
                <a:spLocks noRot="1" noChangeAspect="1" noMove="1" noResize="1" noEditPoints="1" noAdjustHandles="1" noChangeArrowheads="1" noChangeShapeType="1" noTextEdit="1"/>
              </p:cNvSpPr>
              <p:nvPr/>
            </p:nvSpPr>
            <p:spPr>
              <a:xfrm>
                <a:off x="17906942" y="6093831"/>
                <a:ext cx="579365" cy="746597"/>
              </a:xfrm>
              <a:prstGeom prst="rect">
                <a:avLst/>
              </a:prstGeom>
              <a:blipFill>
                <a:blip r:embed="rId5"/>
                <a:stretch>
                  <a:fillRect l="-25532" r="-53191" b="-35593"/>
                </a:stretch>
              </a:blipFill>
              <a:ln w="12700">
                <a:miter lim="400000"/>
              </a:ln>
            </p:spPr>
            <p:txBody>
              <a:bodyPr/>
              <a:lstStyle/>
              <a:p>
                <a:r>
                  <a:rPr lang="en-US">
                    <a:noFill/>
                  </a:rPr>
                  <a:t> </a:t>
                </a:r>
              </a:p>
            </p:txBody>
          </p:sp>
        </mc:Fallback>
      </mc:AlternateContent>
      <p:pic>
        <p:nvPicPr>
          <p:cNvPr id="1413" name="pasted-movie.png" descr="pasted-movie.png"/>
          <p:cNvPicPr>
            <a:picLocks noChangeAspect="1"/>
          </p:cNvPicPr>
          <p:nvPr/>
        </p:nvPicPr>
        <p:blipFill>
          <a:blip r:embed="rId6"/>
          <a:stretch>
            <a:fillRect/>
          </a:stretch>
        </p:blipFill>
        <p:spPr>
          <a:xfrm>
            <a:off x="2458027" y="8541904"/>
            <a:ext cx="9631497" cy="3274710"/>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7" name="Inside Sampling Loop"/>
          <p:cNvSpPr txBox="1">
            <a:spLocks noGrp="1"/>
          </p:cNvSpPr>
          <p:nvPr>
            <p:ph type="title"/>
          </p:nvPr>
        </p:nvSpPr>
        <p:spPr>
          <a:xfrm>
            <a:off x="1689100" y="254000"/>
            <a:ext cx="21005800" cy="2286000"/>
          </a:xfrm>
          <a:prstGeom prst="rect">
            <a:avLst/>
          </a:prstGeom>
        </p:spPr>
        <p:txBody>
          <a:bodyPr/>
          <a:lstStyle/>
          <a:p>
            <a:r>
              <a:t>Inside Sampling Loop</a:t>
            </a:r>
          </a:p>
        </p:txBody>
      </p:sp>
      <p:grpSp>
        <p:nvGrpSpPr>
          <p:cNvPr id="1420" name="Group"/>
          <p:cNvGrpSpPr/>
          <p:nvPr/>
        </p:nvGrpSpPr>
        <p:grpSpPr>
          <a:xfrm>
            <a:off x="2347649" y="4191803"/>
            <a:ext cx="20564380" cy="5332395"/>
            <a:chOff x="0" y="0"/>
            <a:chExt cx="20564378" cy="5332393"/>
          </a:xfrm>
        </p:grpSpPr>
        <p:sp>
          <p:nvSpPr>
            <p:cNvPr id="1418" name="Rectangle"/>
            <p:cNvSpPr/>
            <p:nvPr/>
          </p:nvSpPr>
          <p:spPr>
            <a:xfrm>
              <a:off x="0" y="0"/>
              <a:ext cx="20564378" cy="5332393"/>
            </a:xfrm>
            <a:prstGeom prst="rect">
              <a:avLst/>
            </a:prstGeom>
            <a:solidFill>
              <a:srgbClr val="F5F5F5"/>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endParaRPr/>
            </a:p>
          </p:txBody>
        </p:sp>
        <p:sp>
          <p:nvSpPr>
            <p:cNvPr id="1419" name="steps = 100…"/>
            <p:cNvSpPr txBox="1"/>
            <p:nvPr/>
          </p:nvSpPr>
          <p:spPr>
            <a:xfrm>
              <a:off x="1259064" y="415705"/>
              <a:ext cx="18878092" cy="43499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defTabSz="457200">
                <a:lnSpc>
                  <a:spcPct val="140000"/>
                </a:lnSpc>
                <a:spcBef>
                  <a:spcPts val="0"/>
                </a:spcBef>
                <a:defRPr sz="4000">
                  <a:solidFill>
                    <a:srgbClr val="37474F"/>
                  </a:solidFill>
                  <a:latin typeface="Courier"/>
                  <a:ea typeface="Courier"/>
                  <a:cs typeface="Courier"/>
                  <a:sym typeface="Courier"/>
                </a:defRPr>
              </a:pPr>
              <a:r>
                <a:rPr dirty="0"/>
                <a:t>steps = </a:t>
              </a:r>
              <a:r>
                <a:rPr dirty="0">
                  <a:solidFill>
                    <a:srgbClr val="945200"/>
                  </a:solidFill>
                </a:rPr>
                <a:t>100 </a:t>
              </a:r>
            </a:p>
            <a:p>
              <a:pPr defTabSz="457200">
                <a:lnSpc>
                  <a:spcPct val="140000"/>
                </a:lnSpc>
                <a:spcBef>
                  <a:spcPts val="0"/>
                </a:spcBef>
                <a:defRPr sz="4000">
                  <a:solidFill>
                    <a:srgbClr val="37474F"/>
                  </a:solidFill>
                  <a:latin typeface="Courier"/>
                  <a:ea typeface="Courier"/>
                  <a:cs typeface="Courier"/>
                  <a:sym typeface="Courier"/>
                </a:defRPr>
              </a:pPr>
              <a:r>
                <a:rPr dirty="0"/>
                <a:t>dt = </a:t>
              </a:r>
              <a:r>
                <a:rPr dirty="0">
                  <a:solidFill>
                    <a:srgbClr val="945200"/>
                  </a:solidFill>
                </a:rPr>
                <a:t>1.0</a:t>
              </a:r>
              <a:r>
                <a:rPr dirty="0"/>
                <a:t> / steps</a:t>
              </a:r>
            </a:p>
            <a:p>
              <a:pPr defTabSz="457200">
                <a:lnSpc>
                  <a:spcPct val="140000"/>
                </a:lnSpc>
                <a:spcBef>
                  <a:spcPts val="0"/>
                </a:spcBef>
                <a:defRPr sz="4000">
                  <a:solidFill>
                    <a:srgbClr val="37474F"/>
                  </a:solidFill>
                  <a:latin typeface="Courier"/>
                  <a:ea typeface="Courier"/>
                  <a:cs typeface="Courier"/>
                  <a:sym typeface="Courier"/>
                </a:defRPr>
              </a:pPr>
              <a:r>
                <a:rPr dirty="0"/>
                <a:t>for </a:t>
              </a:r>
              <a:r>
                <a:rPr dirty="0" err="1"/>
                <a:t>i</a:t>
              </a:r>
              <a:r>
                <a:rPr dirty="0"/>
                <a:t> in range(steps):</a:t>
              </a:r>
              <a:endParaRPr dirty="0">
                <a:solidFill>
                  <a:srgbClr val="000000"/>
                </a:solidFill>
              </a:endParaRPr>
            </a:p>
            <a:p>
              <a:pPr lvl="1" defTabSz="457200">
                <a:lnSpc>
                  <a:spcPct val="140000"/>
                </a:lnSpc>
                <a:spcBef>
                  <a:spcPts val="0"/>
                </a:spcBef>
                <a:defRPr sz="4000">
                  <a:solidFill>
                    <a:srgbClr val="37474F"/>
                  </a:solidFill>
                  <a:latin typeface="Courier"/>
                  <a:ea typeface="Courier"/>
                  <a:cs typeface="Courier"/>
                  <a:sym typeface="Courier"/>
                </a:defRPr>
              </a:pPr>
              <a:r>
                <a:rPr dirty="0">
                  <a:solidFill>
                    <a:srgbClr val="000000"/>
                  </a:solidFill>
                </a:rPr>
                <a:t>v</a:t>
              </a:r>
              <a:r>
                <a:rPr dirty="0"/>
                <a:t>elocity </a:t>
              </a:r>
              <a:r>
                <a:rPr b="1" dirty="0">
                  <a:solidFill>
                    <a:srgbClr val="3F51B5"/>
                  </a:solidFill>
                </a:rPr>
                <a:t>=</a:t>
              </a:r>
              <a:r>
                <a:rPr b="1" dirty="0"/>
                <a:t> </a:t>
              </a:r>
              <a:r>
                <a:rPr b="1" dirty="0">
                  <a:solidFill>
                    <a:srgbClr val="9C27B0"/>
                  </a:solidFill>
                </a:rPr>
                <a:t>model</a:t>
              </a:r>
              <a:r>
                <a:rPr b="1" dirty="0"/>
                <a:t>(</a:t>
              </a:r>
              <a:r>
                <a:rPr b="1" dirty="0" err="1"/>
                <a:t>x_t</a:t>
              </a:r>
              <a:r>
                <a:rPr b="1" dirty="0"/>
                <a:t>, t)</a:t>
              </a:r>
              <a:r>
                <a:rPr dirty="0"/>
                <a:t> </a:t>
              </a:r>
              <a:r>
                <a:rPr dirty="0">
                  <a:solidFill>
                    <a:schemeClr val="accent1">
                      <a:hueOff val="114395"/>
                      <a:lumOff val="-24975"/>
                    </a:schemeClr>
                  </a:solidFill>
                </a:rPr>
                <a:t># Predict velocity at </a:t>
              </a:r>
              <a:r>
                <a:rPr dirty="0" err="1">
                  <a:solidFill>
                    <a:schemeClr val="accent1">
                      <a:hueOff val="114395"/>
                      <a:lumOff val="-24975"/>
                    </a:schemeClr>
                  </a:solidFill>
                </a:rPr>
                <a:t>x_t</a:t>
              </a:r>
              <a:endParaRPr dirty="0">
                <a:solidFill>
                  <a:schemeClr val="accent1">
                    <a:hueOff val="114395"/>
                    <a:lumOff val="-24975"/>
                  </a:schemeClr>
                </a:solidFill>
              </a:endParaRPr>
            </a:p>
            <a:p>
              <a:pPr lvl="1" defTabSz="457200">
                <a:lnSpc>
                  <a:spcPct val="140000"/>
                </a:lnSpc>
                <a:spcBef>
                  <a:spcPts val="0"/>
                </a:spcBef>
                <a:defRPr sz="4000">
                  <a:solidFill>
                    <a:srgbClr val="37474F"/>
                  </a:solidFill>
                  <a:latin typeface="Courier"/>
                  <a:ea typeface="Courier"/>
                  <a:cs typeface="Courier"/>
                  <a:sym typeface="Courier"/>
                </a:defRPr>
              </a:pPr>
              <a:r>
                <a:rPr dirty="0" err="1"/>
                <a:t>x_t</a:t>
              </a:r>
              <a:r>
                <a:rPr dirty="0"/>
                <a:t> </a:t>
              </a:r>
              <a:r>
                <a:rPr dirty="0">
                  <a:solidFill>
                    <a:srgbClr val="3F51B5"/>
                  </a:solidFill>
                </a:rPr>
                <a:t>=</a:t>
              </a:r>
              <a:r>
                <a:rPr dirty="0"/>
                <a:t> </a:t>
              </a:r>
              <a:r>
                <a:rPr dirty="0" err="1"/>
                <a:t>x_t</a:t>
              </a:r>
              <a:r>
                <a:rPr dirty="0"/>
                <a:t> + dt * velocity </a:t>
              </a:r>
              <a:r>
                <a:rPr dirty="0">
                  <a:solidFill>
                    <a:schemeClr val="accent1">
                      <a:hueOff val="114395"/>
                      <a:lumOff val="-24975"/>
                    </a:schemeClr>
                  </a:solidFill>
                </a:rPr>
                <a:t># Step in velocity</a:t>
              </a:r>
              <a:endParaRPr dirty="0">
                <a:solidFill>
                  <a:srgbClr val="000000"/>
                </a:solidFill>
              </a:endParaRPr>
            </a:p>
          </p:txBody>
        </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E1DBA-CD6C-4A88-1D8B-3F603564DE1D}"/>
            </a:ext>
          </a:extLst>
        </p:cNvPr>
        <p:cNvGrpSpPr/>
        <p:nvPr/>
      </p:nvGrpSpPr>
      <p:grpSpPr>
        <a:xfrm>
          <a:off x="0" y="0"/>
          <a:ext cx="0" cy="0"/>
          <a:chOff x="0" y="0"/>
          <a:chExt cx="0" cy="0"/>
        </a:xfrm>
      </p:grpSpPr>
      <p:sp>
        <p:nvSpPr>
          <p:cNvPr id="4" name="Cube 3">
            <a:extLst>
              <a:ext uri="{FF2B5EF4-FFF2-40B4-BE49-F238E27FC236}">
                <a16:creationId xmlns:a16="http://schemas.microsoft.com/office/drawing/2014/main" id="{7A8E254F-15CC-F325-CBBD-08BEABB74F21}"/>
              </a:ext>
            </a:extLst>
          </p:cNvPr>
          <p:cNvSpPr/>
          <p:nvPr/>
        </p:nvSpPr>
        <p:spPr>
          <a:xfrm>
            <a:off x="5719656" y="3050320"/>
            <a:ext cx="1010528" cy="290657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5" name="Cube 4">
            <a:extLst>
              <a:ext uri="{FF2B5EF4-FFF2-40B4-BE49-F238E27FC236}">
                <a16:creationId xmlns:a16="http://schemas.microsoft.com/office/drawing/2014/main" id="{4AEE9572-B42A-FF99-B670-2470F3C99F65}"/>
              </a:ext>
            </a:extLst>
          </p:cNvPr>
          <p:cNvSpPr/>
          <p:nvPr/>
        </p:nvSpPr>
        <p:spPr>
          <a:xfrm>
            <a:off x="6454107" y="3050320"/>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0" name="Cube 9">
            <a:extLst>
              <a:ext uri="{FF2B5EF4-FFF2-40B4-BE49-F238E27FC236}">
                <a16:creationId xmlns:a16="http://schemas.microsoft.com/office/drawing/2014/main" id="{3B7A65F1-0558-54F9-6DAD-B5656FBE2781}"/>
              </a:ext>
            </a:extLst>
          </p:cNvPr>
          <p:cNvSpPr/>
          <p:nvPr/>
        </p:nvSpPr>
        <p:spPr>
          <a:xfrm>
            <a:off x="6959371" y="3050315"/>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1" name="Cube 30">
            <a:extLst>
              <a:ext uri="{FF2B5EF4-FFF2-40B4-BE49-F238E27FC236}">
                <a16:creationId xmlns:a16="http://schemas.microsoft.com/office/drawing/2014/main" id="{5FC3C98E-1226-A248-8C57-F220FDEE7B36}"/>
              </a:ext>
            </a:extLst>
          </p:cNvPr>
          <p:cNvSpPr/>
          <p:nvPr/>
        </p:nvSpPr>
        <p:spPr>
          <a:xfrm>
            <a:off x="12240708" y="8359467"/>
            <a:ext cx="690205" cy="1804752"/>
          </a:xfrm>
          <a:prstGeom prst="cube">
            <a:avLst>
              <a:gd name="adj" fmla="val 58129"/>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p:txBody>
      </p:sp>
      <p:sp>
        <p:nvSpPr>
          <p:cNvPr id="32" name="Cube 31">
            <a:extLst>
              <a:ext uri="{FF2B5EF4-FFF2-40B4-BE49-F238E27FC236}">
                <a16:creationId xmlns:a16="http://schemas.microsoft.com/office/drawing/2014/main" id="{AD7073F9-DEBA-9588-BD43-5F7BA12EAFA8}"/>
              </a:ext>
            </a:extLst>
          </p:cNvPr>
          <p:cNvSpPr/>
          <p:nvPr/>
        </p:nvSpPr>
        <p:spPr>
          <a:xfrm>
            <a:off x="14228293" y="5656935"/>
            <a:ext cx="835147" cy="2402125"/>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3" name="Cube 32">
            <a:extLst>
              <a:ext uri="{FF2B5EF4-FFF2-40B4-BE49-F238E27FC236}">
                <a16:creationId xmlns:a16="http://schemas.microsoft.com/office/drawing/2014/main" id="{FCFCD996-BD54-D77B-DED7-44C736FC0177}"/>
              </a:ext>
            </a:extLst>
          </p:cNvPr>
          <p:cNvSpPr/>
          <p:nvPr/>
        </p:nvSpPr>
        <p:spPr>
          <a:xfrm>
            <a:off x="16687875" y="3065872"/>
            <a:ext cx="1010528" cy="2906571"/>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2" name="Title 1">
            <a:extLst>
              <a:ext uri="{FF2B5EF4-FFF2-40B4-BE49-F238E27FC236}">
                <a16:creationId xmlns:a16="http://schemas.microsoft.com/office/drawing/2014/main" id="{EBB70055-CFF2-8FCD-7B61-E6870A94D72D}"/>
              </a:ext>
            </a:extLst>
          </p:cNvPr>
          <p:cNvSpPr>
            <a:spLocks noGrp="1"/>
          </p:cNvSpPr>
          <p:nvPr>
            <p:ph type="title"/>
          </p:nvPr>
        </p:nvSpPr>
        <p:spPr>
          <a:xfrm>
            <a:off x="2091820" y="197762"/>
            <a:ext cx="21031200" cy="2651125"/>
          </a:xfrm>
        </p:spPr>
        <p:txBody>
          <a:bodyPr/>
          <a:lstStyle/>
          <a:p>
            <a:r>
              <a:rPr lang="en-US" dirty="0"/>
              <a:t>U-Net Denoiser at inference</a:t>
            </a:r>
          </a:p>
        </p:txBody>
      </p:sp>
      <p:sp>
        <p:nvSpPr>
          <p:cNvPr id="6" name="Cube 5">
            <a:extLst>
              <a:ext uri="{FF2B5EF4-FFF2-40B4-BE49-F238E27FC236}">
                <a16:creationId xmlns:a16="http://schemas.microsoft.com/office/drawing/2014/main" id="{2762DCCF-9568-667F-B1A9-5CA14F7CD10B}"/>
              </a:ext>
            </a:extLst>
          </p:cNvPr>
          <p:cNvSpPr/>
          <p:nvPr/>
        </p:nvSpPr>
        <p:spPr>
          <a:xfrm>
            <a:off x="7996424"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7" name="Cube 6">
            <a:extLst>
              <a:ext uri="{FF2B5EF4-FFF2-40B4-BE49-F238E27FC236}">
                <a16:creationId xmlns:a16="http://schemas.microsoft.com/office/drawing/2014/main" id="{97FE1A1E-CD4E-F970-8F8D-9FE8E8BDE5FB}"/>
              </a:ext>
            </a:extLst>
          </p:cNvPr>
          <p:cNvSpPr/>
          <p:nvPr/>
        </p:nvSpPr>
        <p:spPr>
          <a:xfrm>
            <a:off x="9404356"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8" name="Cube 7">
            <a:extLst>
              <a:ext uri="{FF2B5EF4-FFF2-40B4-BE49-F238E27FC236}">
                <a16:creationId xmlns:a16="http://schemas.microsoft.com/office/drawing/2014/main" id="{679416E3-8944-FA60-DC17-16C2B224FD12}"/>
              </a:ext>
            </a:extLst>
          </p:cNvPr>
          <p:cNvSpPr/>
          <p:nvPr/>
        </p:nvSpPr>
        <p:spPr>
          <a:xfrm>
            <a:off x="11325801" y="10496569"/>
            <a:ext cx="570419" cy="1355939"/>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9" name="Cube 8">
            <a:extLst>
              <a:ext uri="{FF2B5EF4-FFF2-40B4-BE49-F238E27FC236}">
                <a16:creationId xmlns:a16="http://schemas.microsoft.com/office/drawing/2014/main" id="{B4810F28-40E0-9647-67F6-44CEAD310364}"/>
              </a:ext>
            </a:extLst>
          </p:cNvPr>
          <p:cNvSpPr/>
          <p:nvPr/>
        </p:nvSpPr>
        <p:spPr>
          <a:xfrm>
            <a:off x="12512524"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1" name="Cube 10">
            <a:extLst>
              <a:ext uri="{FF2B5EF4-FFF2-40B4-BE49-F238E27FC236}">
                <a16:creationId xmlns:a16="http://schemas.microsoft.com/office/drawing/2014/main" id="{BEED4754-8B4F-A0D3-41D0-4967C68954E6}"/>
              </a:ext>
            </a:extLst>
          </p:cNvPr>
          <p:cNvSpPr/>
          <p:nvPr/>
        </p:nvSpPr>
        <p:spPr>
          <a:xfrm>
            <a:off x="8395568"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2" name="Cube 11">
            <a:extLst>
              <a:ext uri="{FF2B5EF4-FFF2-40B4-BE49-F238E27FC236}">
                <a16:creationId xmlns:a16="http://schemas.microsoft.com/office/drawing/2014/main" id="{B3F3B745-3531-3C7E-53DB-BC8DC851A77D}"/>
              </a:ext>
            </a:extLst>
          </p:cNvPr>
          <p:cNvSpPr/>
          <p:nvPr/>
        </p:nvSpPr>
        <p:spPr>
          <a:xfrm>
            <a:off x="9923415"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3" name="Cube 12">
            <a:extLst>
              <a:ext uri="{FF2B5EF4-FFF2-40B4-BE49-F238E27FC236}">
                <a16:creationId xmlns:a16="http://schemas.microsoft.com/office/drawing/2014/main" id="{BABAF050-408B-BA96-46A1-20BD842B79E7}"/>
              </a:ext>
            </a:extLst>
          </p:cNvPr>
          <p:cNvSpPr/>
          <p:nvPr/>
        </p:nvSpPr>
        <p:spPr>
          <a:xfrm>
            <a:off x="12974172"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4" name="Cube 13">
            <a:extLst>
              <a:ext uri="{FF2B5EF4-FFF2-40B4-BE49-F238E27FC236}">
                <a16:creationId xmlns:a16="http://schemas.microsoft.com/office/drawing/2014/main" id="{86092EF9-BC09-2414-43EA-4CCE528226D7}"/>
              </a:ext>
            </a:extLst>
          </p:cNvPr>
          <p:cNvSpPr/>
          <p:nvPr/>
        </p:nvSpPr>
        <p:spPr>
          <a:xfrm>
            <a:off x="14465264" y="5656940"/>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5" name="Cube 14">
            <a:extLst>
              <a:ext uri="{FF2B5EF4-FFF2-40B4-BE49-F238E27FC236}">
                <a16:creationId xmlns:a16="http://schemas.microsoft.com/office/drawing/2014/main" id="{0565D4CA-B614-F0FE-24A9-52AA59599468}"/>
              </a:ext>
            </a:extLst>
          </p:cNvPr>
          <p:cNvSpPr/>
          <p:nvPr/>
        </p:nvSpPr>
        <p:spPr>
          <a:xfrm>
            <a:off x="15013024" y="5656935"/>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6" name="Cube 15">
            <a:extLst>
              <a:ext uri="{FF2B5EF4-FFF2-40B4-BE49-F238E27FC236}">
                <a16:creationId xmlns:a16="http://schemas.microsoft.com/office/drawing/2014/main" id="{F36550C8-EAD1-EF1C-EF40-F9480C48F8F7}"/>
              </a:ext>
            </a:extLst>
          </p:cNvPr>
          <p:cNvSpPr/>
          <p:nvPr/>
        </p:nvSpPr>
        <p:spPr>
          <a:xfrm>
            <a:off x="17012976" y="3050320"/>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7" name="Cube 16">
            <a:extLst>
              <a:ext uri="{FF2B5EF4-FFF2-40B4-BE49-F238E27FC236}">
                <a16:creationId xmlns:a16="http://schemas.microsoft.com/office/drawing/2014/main" id="{A047673A-1E6D-4053-8F50-43F63A96B030}"/>
              </a:ext>
            </a:extLst>
          </p:cNvPr>
          <p:cNvSpPr/>
          <p:nvPr/>
        </p:nvSpPr>
        <p:spPr>
          <a:xfrm>
            <a:off x="17569709" y="3050315"/>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8" name="Cube 17">
            <a:extLst>
              <a:ext uri="{FF2B5EF4-FFF2-40B4-BE49-F238E27FC236}">
                <a16:creationId xmlns:a16="http://schemas.microsoft.com/office/drawing/2014/main" id="{E513D976-DF3F-1D93-0CC9-E998F2DBEC02}"/>
              </a:ext>
            </a:extLst>
          </p:cNvPr>
          <p:cNvSpPr/>
          <p:nvPr/>
        </p:nvSpPr>
        <p:spPr>
          <a:xfrm>
            <a:off x="18463093" y="3050320"/>
            <a:ext cx="1010528" cy="290657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cxnSp>
        <p:nvCxnSpPr>
          <p:cNvPr id="38" name="Straight Arrow Connector 37">
            <a:extLst>
              <a:ext uri="{FF2B5EF4-FFF2-40B4-BE49-F238E27FC236}">
                <a16:creationId xmlns:a16="http://schemas.microsoft.com/office/drawing/2014/main" id="{CF2E69E6-1643-4ECE-9AD2-92714B4600C2}"/>
              </a:ext>
            </a:extLst>
          </p:cNvPr>
          <p:cNvCxnSpPr>
            <a:cxnSpLocks/>
          </p:cNvCxnSpPr>
          <p:nvPr/>
        </p:nvCxnSpPr>
        <p:spPr>
          <a:xfrm>
            <a:off x="8465861" y="8359468"/>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679AA55-5658-359B-B54D-BFF3361A6B78}"/>
              </a:ext>
            </a:extLst>
          </p:cNvPr>
          <p:cNvCxnSpPr>
            <a:cxnSpLocks/>
          </p:cNvCxnSpPr>
          <p:nvPr/>
        </p:nvCxnSpPr>
        <p:spPr>
          <a:xfrm>
            <a:off x="7121325" y="6055324"/>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4CFB620-148D-62F3-8F1C-61309FF6A46D}"/>
              </a:ext>
            </a:extLst>
          </p:cNvPr>
          <p:cNvCxnSpPr>
            <a:cxnSpLocks/>
          </p:cNvCxnSpPr>
          <p:nvPr/>
        </p:nvCxnSpPr>
        <p:spPr>
          <a:xfrm>
            <a:off x="10270061" y="10365647"/>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FD3D961-838F-4129-2997-2B05A93C9161}"/>
              </a:ext>
            </a:extLst>
          </p:cNvPr>
          <p:cNvCxnSpPr>
            <a:cxnSpLocks/>
            <a:endCxn id="9" idx="3"/>
          </p:cNvCxnSpPr>
          <p:nvPr/>
        </p:nvCxnSpPr>
        <p:spPr>
          <a:xfrm flipV="1">
            <a:off x="11986195" y="10164219"/>
            <a:ext cx="670827" cy="13196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405AB1C-1291-149C-38EE-65F4781202AF}"/>
              </a:ext>
            </a:extLst>
          </p:cNvPr>
          <p:cNvCxnSpPr>
            <a:cxnSpLocks/>
            <a:endCxn id="14" idx="3"/>
          </p:cNvCxnSpPr>
          <p:nvPr/>
        </p:nvCxnSpPr>
        <p:spPr>
          <a:xfrm flipV="1">
            <a:off x="13665407" y="8059061"/>
            <a:ext cx="936568" cy="146982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29403FD-0EA4-7F39-7363-E2A254D1C5AD}"/>
              </a:ext>
            </a:extLst>
          </p:cNvPr>
          <p:cNvCxnSpPr>
            <a:cxnSpLocks/>
          </p:cNvCxnSpPr>
          <p:nvPr/>
        </p:nvCxnSpPr>
        <p:spPr>
          <a:xfrm>
            <a:off x="10794512" y="9261843"/>
            <a:ext cx="1372576"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1482FE83-03F3-8AD6-887B-96D7CD995CA1}"/>
              </a:ext>
            </a:extLst>
          </p:cNvPr>
          <p:cNvCxnSpPr>
            <a:cxnSpLocks/>
          </p:cNvCxnSpPr>
          <p:nvPr/>
        </p:nvCxnSpPr>
        <p:spPr>
          <a:xfrm>
            <a:off x="8895942" y="6877965"/>
            <a:ext cx="523774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4F95675-4A98-4B9B-C71B-55D0E2529AAF}"/>
              </a:ext>
            </a:extLst>
          </p:cNvPr>
          <p:cNvCxnSpPr>
            <a:cxnSpLocks/>
          </p:cNvCxnSpPr>
          <p:nvPr/>
        </p:nvCxnSpPr>
        <p:spPr>
          <a:xfrm>
            <a:off x="7693163" y="4519157"/>
            <a:ext cx="877069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F298944E-A52B-B7B4-802D-F564EF30CA53}"/>
              </a:ext>
            </a:extLst>
          </p:cNvPr>
          <p:cNvCxnSpPr>
            <a:cxnSpLocks/>
            <a:endCxn id="16" idx="3"/>
          </p:cNvCxnSpPr>
          <p:nvPr/>
        </p:nvCxnSpPr>
        <p:spPr>
          <a:xfrm flipV="1">
            <a:off x="15662239" y="5956888"/>
            <a:ext cx="1516157" cy="106713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descr="Noisy image · xₜ">
            <a:extLst>
              <a:ext uri="{FF2B5EF4-FFF2-40B4-BE49-F238E27FC236}">
                <a16:creationId xmlns:a16="http://schemas.microsoft.com/office/drawing/2014/main" id="{2582FB71-0D64-9D8E-25DB-C4626BAEFBF5}"/>
              </a:ext>
            </a:extLst>
          </p:cNvPr>
          <p:cNvPicPr>
            <a:picLocks noChangeAspect="1"/>
          </p:cNvPicPr>
          <p:nvPr/>
        </p:nvPicPr>
        <p:blipFill>
          <a:blip r:embed="rId2"/>
          <a:stretch>
            <a:fillRect/>
          </a:stretch>
        </p:blipFill>
        <p:spPr>
          <a:xfrm>
            <a:off x="734572" y="2192480"/>
            <a:ext cx="4220394" cy="4220394"/>
          </a:xfrm>
          <a:prstGeom prst="rect">
            <a:avLst/>
          </a:prstGeom>
        </p:spPr>
      </p:pic>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7483AA0-6E1D-81D3-68C6-27E5D5F5CDBB}"/>
                  </a:ext>
                </a:extLst>
              </p:cNvPr>
              <p:cNvSpPr txBox="1"/>
              <p:nvPr/>
            </p:nvSpPr>
            <p:spPr>
              <a:xfrm>
                <a:off x="2375594" y="1036276"/>
                <a:ext cx="866006" cy="2769989"/>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sSub>
                        <m:sSubPr>
                          <m:ctrl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ctrlPr>
                        </m:sSubPr>
                        <m:e>
                          <m: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𝑥</m:t>
                          </m:r>
                        </m:e>
                        <m:sub>
                          <m:r>
                            <m:rPr>
                              <m:sty m:val="p"/>
                            </m:rPr>
                            <a:rPr kumimoji="0" lang="en-US" sz="6000" b="1" i="1" u="none" strike="noStrike" kern="0" cap="none" spc="0" normalizeH="0" baseline="0" noProof="0" smtClean="0">
                              <a:ln>
                                <a:noFill/>
                              </a:ln>
                              <a:solidFill>
                                <a:srgbClr val="000000"/>
                              </a:solidFill>
                              <a:effectLst/>
                              <a:uLnTx/>
                              <a:uFillTx/>
                              <a:latin typeface="Cambria Math" panose="02040503050406030204" pitchFamily="18" charset="0"/>
                              <a:sym typeface="Arial"/>
                            </a:rPr>
                            <m:t>t</m:t>
                          </m:r>
                        </m:sub>
                      </m:sSub>
                    </m:oMath>
                  </m:oMathPara>
                </a14:m>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50" name="TextBox 49">
                <a:extLst>
                  <a:ext uri="{FF2B5EF4-FFF2-40B4-BE49-F238E27FC236}">
                    <a16:creationId xmlns:a16="http://schemas.microsoft.com/office/drawing/2014/main" id="{67483AA0-6E1D-81D3-68C6-27E5D5F5CDBB}"/>
                  </a:ext>
                </a:extLst>
              </p:cNvPr>
              <p:cNvSpPr txBox="1">
                <a:spLocks noRot="1" noChangeAspect="1" noMove="1" noResize="1" noEditPoints="1" noAdjustHandles="1" noChangeArrowheads="1" noChangeShapeType="1" noTextEdit="1"/>
              </p:cNvSpPr>
              <p:nvPr/>
            </p:nvSpPr>
            <p:spPr>
              <a:xfrm>
                <a:off x="2375594" y="1036276"/>
                <a:ext cx="866006" cy="276998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8D8CCFF-8985-7A51-0E9F-8A5BEEC6987F}"/>
                  </a:ext>
                </a:extLst>
              </p:cNvPr>
              <p:cNvSpPr txBox="1"/>
              <p:nvPr/>
            </p:nvSpPr>
            <p:spPr>
              <a:xfrm>
                <a:off x="21784447" y="1155210"/>
                <a:ext cx="549253" cy="5170646"/>
              </a:xfrm>
              <a:prstGeom prst="rect">
                <a:avLst/>
              </a:prstGeom>
              <a:noFill/>
            </p:spPr>
            <p:txBody>
              <a:bodyPr wrap="none" lIns="0" tIns="0" rIns="0" bIns="0"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14:m>
                  <m:oMathPara xmlns:m="http://schemas.openxmlformats.org/officeDocument/2006/math">
                    <m:oMath>
                      <m:acc>
                        <m:accPr>
                          <m:chr m:val="ˆ"/>
                          <m:ctrlPr>
                            <a:rPr kumimoji="0" lang="en-US" sz="54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sym typeface="Arial"/>
                            </a:rPr>
                          </m:ctrlPr>
                        </m:accPr>
                        <m:e>
                          <m:r>
                            <a:rPr kumimoji="0" lang="en-US" sz="54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sym typeface="Arial"/>
                            </a:rPr>
                            <m:t>𝑣</m:t>
                          </m:r>
                        </m:e>
                      </m:acc>
                    </m:oMath>
                  </m:oMathPara>
                </a14:m>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2438338" rtl="0" eaLnBrk="1" fontAlgn="auto" latinLnBrk="0" hangingPunct="0">
                  <a:lnSpc>
                    <a:spcPct val="100000"/>
                  </a:lnSpc>
                  <a:spcBef>
                    <a:spcPts val="0"/>
                  </a:spcBef>
                  <a:spcAft>
                    <a:spcPts val="0"/>
                  </a:spcAft>
                  <a:buClrTx/>
                  <a:buSzTx/>
                  <a:buFontTx/>
                  <a:buNone/>
                  <a:tabLst/>
                  <a:defRPr/>
                </a:pPr>
                <a:endParaRPr kumimoji="0" lang="en-US" sz="6000" b="1" i="0" u="none" strike="noStrike" kern="0" cap="none" spc="0" normalizeH="0" baseline="0" noProof="0" dirty="0">
                  <a:ln>
                    <a:noFill/>
                  </a:ln>
                  <a:solidFill>
                    <a:srgbClr val="000000"/>
                  </a:solidFill>
                  <a:effectLst/>
                  <a:uLnTx/>
                  <a:uFillTx/>
                  <a:latin typeface="Arial"/>
                  <a:cs typeface="Arial"/>
                  <a:sym typeface="Arial"/>
                </a:endParaRPr>
              </a:p>
            </p:txBody>
          </p:sp>
        </mc:Choice>
        <mc:Fallback xmlns="">
          <p:sp>
            <p:nvSpPr>
              <p:cNvPr id="28" name="TextBox 27">
                <a:extLst>
                  <a:ext uri="{FF2B5EF4-FFF2-40B4-BE49-F238E27FC236}">
                    <a16:creationId xmlns:a16="http://schemas.microsoft.com/office/drawing/2014/main" id="{48D8CCFF-8985-7A51-0E9F-8A5BEEC6987F}"/>
                  </a:ext>
                </a:extLst>
              </p:cNvPr>
              <p:cNvSpPr txBox="1">
                <a:spLocks noRot="1" noChangeAspect="1" noMove="1" noResize="1" noEditPoints="1" noAdjustHandles="1" noChangeArrowheads="1" noChangeShapeType="1" noTextEdit="1"/>
              </p:cNvSpPr>
              <p:nvPr/>
            </p:nvSpPr>
            <p:spPr>
              <a:xfrm>
                <a:off x="21784447" y="1155210"/>
                <a:ext cx="549253" cy="5170646"/>
              </a:xfrm>
              <a:prstGeom prst="rect">
                <a:avLst/>
              </a:prstGeom>
              <a:blipFill>
                <a:blip r:embed="rId8"/>
                <a:stretch>
                  <a:fillRect/>
                </a:stretch>
              </a:blipFill>
            </p:spPr>
            <p:txBody>
              <a:bodyPr/>
              <a:lstStyle/>
              <a:p>
                <a:r>
                  <a:rPr lang="en-US">
                    <a:noFill/>
                  </a:rPr>
                  <a:t> </a:t>
                </a:r>
              </a:p>
            </p:txBody>
          </p:sp>
        </mc:Fallback>
      </mc:AlternateContent>
      <p:pic>
        <p:nvPicPr>
          <p:cNvPr id="3" name="Picture 2" descr="Velocity · v = x − ε">
            <a:extLst>
              <a:ext uri="{FF2B5EF4-FFF2-40B4-BE49-F238E27FC236}">
                <a16:creationId xmlns:a16="http://schemas.microsoft.com/office/drawing/2014/main" id="{868F7EF2-8FA3-9839-9369-53DD7843E6AD}"/>
              </a:ext>
            </a:extLst>
          </p:cNvPr>
          <p:cNvPicPr>
            <a:picLocks noChangeAspect="1"/>
          </p:cNvPicPr>
          <p:nvPr/>
        </p:nvPicPr>
        <p:blipFill>
          <a:blip r:embed="rId9"/>
          <a:stretch>
            <a:fillRect/>
          </a:stretch>
        </p:blipFill>
        <p:spPr>
          <a:xfrm>
            <a:off x="19884593" y="2192480"/>
            <a:ext cx="4220394" cy="4220394"/>
          </a:xfrm>
          <a:prstGeom prst="rect">
            <a:avLst/>
          </a:prstGeom>
        </p:spPr>
      </p:pic>
      <p:sp>
        <p:nvSpPr>
          <p:cNvPr id="35" name="TextBox 34">
            <a:extLst>
              <a:ext uri="{FF2B5EF4-FFF2-40B4-BE49-F238E27FC236}">
                <a16:creationId xmlns:a16="http://schemas.microsoft.com/office/drawing/2014/main" id="{28491973-239A-9F03-8F36-33FFBDFFE690}"/>
              </a:ext>
            </a:extLst>
          </p:cNvPr>
          <p:cNvSpPr txBox="1"/>
          <p:nvPr/>
        </p:nvSpPr>
        <p:spPr>
          <a:xfrm>
            <a:off x="8465861" y="12594232"/>
            <a:ext cx="5145961" cy="1015663"/>
          </a:xfrm>
          <a:prstGeom prst="rect">
            <a:avLst/>
          </a:prstGeom>
          <a:noFill/>
        </p:spPr>
        <p:txBody>
          <a:bodyPr wrap="non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en-US" sz="6000" b="0" i="0" u="none" strike="noStrike" kern="0" cap="none" spc="0" normalizeH="0" baseline="0" noProof="0" dirty="0">
                <a:ln>
                  <a:noFill/>
                </a:ln>
                <a:solidFill>
                  <a:srgbClr val="000000"/>
                </a:solidFill>
                <a:effectLst/>
                <a:uLnTx/>
                <a:uFillTx/>
                <a:latin typeface="Arial"/>
                <a:cs typeface="Arial"/>
                <a:sym typeface="Arial"/>
              </a:rPr>
              <a:t>Flow Matching</a:t>
            </a:r>
          </a:p>
        </p:txBody>
      </p:sp>
    </p:spTree>
    <p:extLst>
      <p:ext uri="{BB962C8B-B14F-4D97-AF65-F5344CB8AC3E}">
        <p14:creationId xmlns:p14="http://schemas.microsoft.com/office/powerpoint/2010/main" val="2036196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0017985-E5E9-E1F4-D436-65A0B114D461}"/>
              </a:ext>
            </a:extLst>
          </p:cNvPr>
          <p:cNvPicPr>
            <a:picLocks noChangeAspect="1"/>
          </p:cNvPicPr>
          <p:nvPr/>
        </p:nvPicPr>
        <p:blipFill>
          <a:blip r:embed="rId2"/>
          <a:stretch>
            <a:fillRect/>
          </a:stretch>
        </p:blipFill>
        <p:spPr>
          <a:xfrm>
            <a:off x="4944151" y="1874311"/>
            <a:ext cx="9371348" cy="1462844"/>
          </a:xfrm>
          <a:prstGeom prst="rect">
            <a:avLst/>
          </a:prstGeom>
        </p:spPr>
      </p:pic>
      <p:pic>
        <p:nvPicPr>
          <p:cNvPr id="4" name="Picture 3">
            <a:extLst>
              <a:ext uri="{FF2B5EF4-FFF2-40B4-BE49-F238E27FC236}">
                <a16:creationId xmlns:a16="http://schemas.microsoft.com/office/drawing/2014/main" id="{5B8CE6A6-4EC6-D7B8-24A3-D36B39C2F1B9}"/>
              </a:ext>
            </a:extLst>
          </p:cNvPr>
          <p:cNvPicPr>
            <a:picLocks noChangeAspect="1"/>
          </p:cNvPicPr>
          <p:nvPr/>
        </p:nvPicPr>
        <p:blipFill>
          <a:blip r:embed="rId3"/>
          <a:stretch>
            <a:fillRect/>
          </a:stretch>
        </p:blipFill>
        <p:spPr>
          <a:xfrm>
            <a:off x="-61903" y="12099924"/>
            <a:ext cx="10285412" cy="1771652"/>
          </a:xfrm>
          <a:prstGeom prst="rect">
            <a:avLst/>
          </a:prstGeom>
        </p:spPr>
      </p:pic>
      <p:pic>
        <p:nvPicPr>
          <p:cNvPr id="394" name="Picture 5" descr="Picture 5"/>
          <p:cNvPicPr>
            <a:picLocks noChangeAspect="1"/>
          </p:cNvPicPr>
          <p:nvPr/>
        </p:nvPicPr>
        <p:blipFill>
          <a:blip r:embed="rId4"/>
          <a:stretch>
            <a:fillRect/>
          </a:stretch>
        </p:blipFill>
        <p:spPr>
          <a:xfrm>
            <a:off x="481098" y="3238574"/>
            <a:ext cx="3162296" cy="3162296"/>
          </a:xfrm>
          <a:prstGeom prst="rect">
            <a:avLst/>
          </a:prstGeom>
          <a:ln w="12700">
            <a:miter lim="400000"/>
          </a:ln>
        </p:spPr>
      </p:pic>
      <p:pic>
        <p:nvPicPr>
          <p:cNvPr id="395" name="Picture 7" descr="Picture 7"/>
          <p:cNvPicPr>
            <a:picLocks noChangeAspect="1"/>
          </p:cNvPicPr>
          <p:nvPr/>
        </p:nvPicPr>
        <p:blipFill>
          <a:blip r:embed="rId5"/>
          <a:stretch>
            <a:fillRect/>
          </a:stretch>
        </p:blipFill>
        <p:spPr>
          <a:xfrm>
            <a:off x="2205988" y="9559348"/>
            <a:ext cx="2874815" cy="2874815"/>
          </a:xfrm>
          <a:prstGeom prst="rect">
            <a:avLst/>
          </a:prstGeom>
          <a:ln w="12700">
            <a:miter lim="400000"/>
          </a:ln>
        </p:spPr>
      </p:pic>
      <p:pic>
        <p:nvPicPr>
          <p:cNvPr id="396" name="Picture 9" descr="Picture 9"/>
          <p:cNvPicPr>
            <a:picLocks noChangeAspect="1"/>
          </p:cNvPicPr>
          <p:nvPr/>
        </p:nvPicPr>
        <p:blipFill>
          <a:blip r:embed="rId6"/>
          <a:stretch>
            <a:fillRect/>
          </a:stretch>
        </p:blipFill>
        <p:spPr>
          <a:xfrm>
            <a:off x="4015020" y="3238574"/>
            <a:ext cx="3162296" cy="3162296"/>
          </a:xfrm>
          <a:prstGeom prst="rect">
            <a:avLst/>
          </a:prstGeom>
          <a:ln w="12700">
            <a:miter lim="400000"/>
          </a:ln>
        </p:spPr>
      </p:pic>
      <p:pic>
        <p:nvPicPr>
          <p:cNvPr id="397" name="Picture 13" descr="Picture 13"/>
          <p:cNvPicPr>
            <a:picLocks noChangeAspect="1"/>
          </p:cNvPicPr>
          <p:nvPr/>
        </p:nvPicPr>
        <p:blipFill>
          <a:blip r:embed="rId7"/>
          <a:stretch>
            <a:fillRect/>
          </a:stretch>
        </p:blipFill>
        <p:spPr>
          <a:xfrm>
            <a:off x="5763355" y="9559348"/>
            <a:ext cx="2874816" cy="2874815"/>
          </a:xfrm>
          <a:prstGeom prst="rect">
            <a:avLst/>
          </a:prstGeom>
          <a:ln w="12700">
            <a:miter lim="400000"/>
          </a:ln>
        </p:spPr>
      </p:pic>
      <p:pic>
        <p:nvPicPr>
          <p:cNvPr id="398" name="Picture 15" descr="Picture 15"/>
          <p:cNvPicPr>
            <a:picLocks noChangeAspect="1"/>
          </p:cNvPicPr>
          <p:nvPr/>
        </p:nvPicPr>
        <p:blipFill>
          <a:blip r:embed="rId8"/>
          <a:stretch>
            <a:fillRect/>
          </a:stretch>
        </p:blipFill>
        <p:spPr>
          <a:xfrm>
            <a:off x="7548942" y="3238574"/>
            <a:ext cx="3162297" cy="3162296"/>
          </a:xfrm>
          <a:prstGeom prst="rect">
            <a:avLst/>
          </a:prstGeom>
          <a:ln w="12700">
            <a:miter lim="400000"/>
          </a:ln>
        </p:spPr>
      </p:pic>
      <p:sp>
        <p:nvSpPr>
          <p:cNvPr id="399" name="TextBox 40"/>
          <p:cNvSpPr txBox="1"/>
          <p:nvPr/>
        </p:nvSpPr>
        <p:spPr>
          <a:xfrm rot="3336145">
            <a:off x="1000809" y="7317884"/>
            <a:ext cx="2979417" cy="10337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5600" b="1">
                <a:latin typeface="Aptos"/>
                <a:ea typeface="Aptos"/>
                <a:cs typeface="Aptos"/>
                <a:sym typeface="Aptos"/>
              </a:defRPr>
            </a:lvl1pPr>
          </a:lstStyle>
          <a:p>
            <a:r>
              <a:t>denoise</a:t>
            </a:r>
          </a:p>
        </p:txBody>
      </p:sp>
      <p:sp>
        <p:nvSpPr>
          <p:cNvPr id="400" name="Straight Arrow Connector 45"/>
          <p:cNvSpPr/>
          <p:nvPr/>
        </p:nvSpPr>
        <p:spPr>
          <a:xfrm>
            <a:off x="910323" y="6707074"/>
            <a:ext cx="1574972" cy="2262554"/>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01" name="TextBox 47"/>
          <p:cNvSpPr txBox="1"/>
          <p:nvPr/>
        </p:nvSpPr>
        <p:spPr>
          <a:xfrm rot="18399996">
            <a:off x="3737308" y="7337210"/>
            <a:ext cx="2979417" cy="10337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5600" b="1">
                <a:solidFill>
                  <a:srgbClr val="E97132"/>
                </a:solidFill>
                <a:latin typeface="Aptos"/>
                <a:ea typeface="Aptos"/>
                <a:cs typeface="Aptos"/>
                <a:sym typeface="Aptos"/>
              </a:defRPr>
            </a:lvl1pPr>
          </a:lstStyle>
          <a:p>
            <a:r>
              <a:t>blend</a:t>
            </a:r>
          </a:p>
        </p:txBody>
      </p:sp>
      <p:sp>
        <p:nvSpPr>
          <p:cNvPr id="402" name="Straight Arrow Connector 48"/>
          <p:cNvSpPr/>
          <p:nvPr/>
        </p:nvSpPr>
        <p:spPr>
          <a:xfrm flipV="1">
            <a:off x="3657365" y="6815200"/>
            <a:ext cx="1574567" cy="2155955"/>
          </a:xfrm>
          <a:prstGeom prst="line">
            <a:avLst/>
          </a:prstGeom>
          <a:ln w="152400">
            <a:solidFill>
              <a:srgbClr val="E97132"/>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03" name="Straight Arrow Connector 55"/>
          <p:cNvSpPr/>
          <p:nvPr/>
        </p:nvSpPr>
        <p:spPr>
          <a:xfrm>
            <a:off x="5973972" y="6768762"/>
            <a:ext cx="830218" cy="2322245"/>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04" name="Straight Arrow Connector 57"/>
          <p:cNvSpPr/>
          <p:nvPr/>
        </p:nvSpPr>
        <p:spPr>
          <a:xfrm flipV="1">
            <a:off x="7726322" y="6687378"/>
            <a:ext cx="841511" cy="2403629"/>
          </a:xfrm>
          <a:prstGeom prst="line">
            <a:avLst/>
          </a:prstGeom>
          <a:ln w="152400">
            <a:solidFill>
              <a:srgbClr val="E97132"/>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grpSp>
        <p:nvGrpSpPr>
          <p:cNvPr id="424" name="Group 77"/>
          <p:cNvGrpSpPr/>
          <p:nvPr/>
        </p:nvGrpSpPr>
        <p:grpSpPr>
          <a:xfrm>
            <a:off x="9320724" y="3238572"/>
            <a:ext cx="17108953" cy="9195590"/>
            <a:chOff x="0" y="0"/>
            <a:chExt cx="17108952" cy="9195590"/>
          </a:xfrm>
        </p:grpSpPr>
        <p:pic>
          <p:nvPicPr>
            <p:cNvPr id="405" name="Picture 17" descr="Picture 17"/>
            <p:cNvPicPr>
              <a:picLocks noChangeAspect="1"/>
            </p:cNvPicPr>
            <p:nvPr/>
          </p:nvPicPr>
          <p:blipFill>
            <a:blip r:embed="rId9"/>
            <a:stretch>
              <a:fillRect/>
            </a:stretch>
          </p:blipFill>
          <p:spPr>
            <a:xfrm>
              <a:off x="0" y="6320775"/>
              <a:ext cx="2874815" cy="2874815"/>
            </a:xfrm>
            <a:prstGeom prst="rect">
              <a:avLst/>
            </a:prstGeom>
            <a:ln w="12700" cap="flat">
              <a:noFill/>
              <a:miter lim="400000"/>
            </a:ln>
            <a:effectLst/>
          </p:spPr>
        </p:pic>
        <p:pic>
          <p:nvPicPr>
            <p:cNvPr id="406" name="Picture 19" descr="Picture 19"/>
            <p:cNvPicPr>
              <a:picLocks noChangeAspect="1"/>
            </p:cNvPicPr>
            <p:nvPr/>
          </p:nvPicPr>
          <p:blipFill>
            <a:blip r:embed="rId10"/>
            <a:stretch>
              <a:fillRect/>
            </a:stretch>
          </p:blipFill>
          <p:spPr>
            <a:xfrm>
              <a:off x="1762140" y="1"/>
              <a:ext cx="3162297" cy="3162297"/>
            </a:xfrm>
            <a:prstGeom prst="rect">
              <a:avLst/>
            </a:prstGeom>
            <a:ln w="12700" cap="flat">
              <a:noFill/>
              <a:miter lim="400000"/>
            </a:ln>
            <a:effectLst/>
          </p:spPr>
        </p:pic>
        <p:pic>
          <p:nvPicPr>
            <p:cNvPr id="407" name="Picture 21" descr="Picture 21"/>
            <p:cNvPicPr>
              <a:picLocks noChangeAspect="1"/>
            </p:cNvPicPr>
            <p:nvPr/>
          </p:nvPicPr>
          <p:blipFill>
            <a:blip r:embed="rId11"/>
            <a:stretch>
              <a:fillRect/>
            </a:stretch>
          </p:blipFill>
          <p:spPr>
            <a:xfrm>
              <a:off x="3557368" y="6320775"/>
              <a:ext cx="2874815" cy="2874815"/>
            </a:xfrm>
            <a:prstGeom prst="rect">
              <a:avLst/>
            </a:prstGeom>
            <a:ln w="12700" cap="flat">
              <a:noFill/>
              <a:miter lim="400000"/>
            </a:ln>
            <a:effectLst/>
          </p:spPr>
        </p:pic>
        <p:pic>
          <p:nvPicPr>
            <p:cNvPr id="408" name="Picture 25" descr="Picture 25"/>
            <p:cNvPicPr>
              <a:picLocks noChangeAspect="1"/>
            </p:cNvPicPr>
            <p:nvPr/>
          </p:nvPicPr>
          <p:blipFill>
            <a:blip r:embed="rId12"/>
            <a:stretch>
              <a:fillRect/>
            </a:stretch>
          </p:blipFill>
          <p:spPr>
            <a:xfrm>
              <a:off x="5296062" y="1"/>
              <a:ext cx="3162297" cy="3162297"/>
            </a:xfrm>
            <a:prstGeom prst="rect">
              <a:avLst/>
            </a:prstGeom>
            <a:ln w="12700" cap="flat">
              <a:noFill/>
              <a:miter lim="400000"/>
            </a:ln>
            <a:effectLst/>
          </p:spPr>
        </p:pic>
        <p:pic>
          <p:nvPicPr>
            <p:cNvPr id="409" name="Picture 27" descr="Picture 27"/>
            <p:cNvPicPr>
              <a:picLocks noChangeAspect="1"/>
            </p:cNvPicPr>
            <p:nvPr/>
          </p:nvPicPr>
          <p:blipFill>
            <a:blip r:embed="rId13"/>
            <a:stretch>
              <a:fillRect/>
            </a:stretch>
          </p:blipFill>
          <p:spPr>
            <a:xfrm>
              <a:off x="7114736" y="6320775"/>
              <a:ext cx="2874815" cy="2874815"/>
            </a:xfrm>
            <a:prstGeom prst="rect">
              <a:avLst/>
            </a:prstGeom>
            <a:ln w="12700" cap="flat">
              <a:noFill/>
              <a:miter lim="400000"/>
            </a:ln>
            <a:effectLst/>
          </p:spPr>
        </p:pic>
        <p:pic>
          <p:nvPicPr>
            <p:cNvPr id="410" name="Picture 29" descr="Picture 29"/>
            <p:cNvPicPr>
              <a:picLocks noChangeAspect="1"/>
            </p:cNvPicPr>
            <p:nvPr/>
          </p:nvPicPr>
          <p:blipFill>
            <a:blip r:embed="rId14"/>
            <a:stretch>
              <a:fillRect/>
            </a:stretch>
          </p:blipFill>
          <p:spPr>
            <a:xfrm>
              <a:off x="8829984" y="1"/>
              <a:ext cx="3162297" cy="3162297"/>
            </a:xfrm>
            <a:prstGeom prst="rect">
              <a:avLst/>
            </a:prstGeom>
            <a:ln w="12700" cap="flat">
              <a:noFill/>
              <a:miter lim="400000"/>
            </a:ln>
            <a:effectLst/>
          </p:spPr>
        </p:pic>
        <p:pic>
          <p:nvPicPr>
            <p:cNvPr id="411" name="Picture 31" descr="Picture 31"/>
            <p:cNvPicPr>
              <a:picLocks noChangeAspect="1"/>
            </p:cNvPicPr>
            <p:nvPr/>
          </p:nvPicPr>
          <p:blipFill>
            <a:blip r:embed="rId15"/>
            <a:stretch>
              <a:fillRect/>
            </a:stretch>
          </p:blipFill>
          <p:spPr>
            <a:xfrm>
              <a:off x="14234138" y="6320775"/>
              <a:ext cx="2874815" cy="2874815"/>
            </a:xfrm>
            <a:prstGeom prst="rect">
              <a:avLst/>
            </a:prstGeom>
            <a:ln w="12700" cap="flat">
              <a:noFill/>
              <a:miter lim="400000"/>
            </a:ln>
            <a:effectLst/>
          </p:spPr>
        </p:pic>
        <p:pic>
          <p:nvPicPr>
            <p:cNvPr id="412" name="Picture 33" descr="Picture 33"/>
            <p:cNvPicPr>
              <a:picLocks noChangeAspect="1"/>
            </p:cNvPicPr>
            <p:nvPr/>
          </p:nvPicPr>
          <p:blipFill>
            <a:blip r:embed="rId16"/>
            <a:stretch>
              <a:fillRect/>
            </a:stretch>
          </p:blipFill>
          <p:spPr>
            <a:xfrm>
              <a:off x="12363904" y="-1"/>
              <a:ext cx="3162297" cy="3162297"/>
            </a:xfrm>
            <a:prstGeom prst="rect">
              <a:avLst/>
            </a:prstGeom>
            <a:ln w="12700" cap="flat">
              <a:noFill/>
              <a:miter lim="400000"/>
            </a:ln>
            <a:effectLst/>
          </p:spPr>
        </p:pic>
        <p:pic>
          <p:nvPicPr>
            <p:cNvPr id="413" name="Picture 35" descr="Picture 35"/>
            <p:cNvPicPr>
              <a:picLocks noChangeAspect="1"/>
            </p:cNvPicPr>
            <p:nvPr/>
          </p:nvPicPr>
          <p:blipFill>
            <a:blip r:embed="rId17"/>
            <a:stretch>
              <a:fillRect/>
            </a:stretch>
          </p:blipFill>
          <p:spPr>
            <a:xfrm>
              <a:off x="10672104" y="6227500"/>
              <a:ext cx="2874815" cy="2874815"/>
            </a:xfrm>
            <a:prstGeom prst="rect">
              <a:avLst/>
            </a:prstGeom>
            <a:ln w="12700" cap="flat">
              <a:noFill/>
              <a:miter lim="400000"/>
            </a:ln>
            <a:effectLst/>
          </p:spPr>
        </p:pic>
        <p:sp>
          <p:nvSpPr>
            <p:cNvPr id="414" name="Straight Arrow Connector 63"/>
            <p:cNvSpPr/>
            <p:nvPr/>
          </p:nvSpPr>
          <p:spPr>
            <a:xfrm>
              <a:off x="225616"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5" name="Straight Arrow Connector 64"/>
            <p:cNvSpPr/>
            <p:nvPr/>
          </p:nvSpPr>
          <p:spPr>
            <a:xfrm flipV="1">
              <a:off x="1977966"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6" name="Straight Arrow Connector 66"/>
            <p:cNvSpPr/>
            <p:nvPr/>
          </p:nvSpPr>
          <p:spPr>
            <a:xfrm>
              <a:off x="3797984" y="3530189"/>
              <a:ext cx="830219"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7" name="Straight Arrow Connector 67"/>
            <p:cNvSpPr/>
            <p:nvPr/>
          </p:nvSpPr>
          <p:spPr>
            <a:xfrm flipV="1">
              <a:off x="5550334"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8" name="Straight Arrow Connector 69"/>
            <p:cNvSpPr/>
            <p:nvPr/>
          </p:nvSpPr>
          <p:spPr>
            <a:xfrm>
              <a:off x="7370352"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9" name="Straight Arrow Connector 70"/>
            <p:cNvSpPr/>
            <p:nvPr/>
          </p:nvSpPr>
          <p:spPr>
            <a:xfrm flipV="1">
              <a:off x="9122702"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20" name="Straight Arrow Connector 72"/>
            <p:cNvSpPr/>
            <p:nvPr/>
          </p:nvSpPr>
          <p:spPr>
            <a:xfrm>
              <a:off x="10942720"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21" name="Straight Arrow Connector 73"/>
            <p:cNvSpPr/>
            <p:nvPr/>
          </p:nvSpPr>
          <p:spPr>
            <a:xfrm flipV="1">
              <a:off x="12695070"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22" name="Straight Arrow Connector 75"/>
            <p:cNvSpPr/>
            <p:nvPr/>
          </p:nvSpPr>
          <p:spPr>
            <a:xfrm>
              <a:off x="14515093"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23" name="Straight Arrow Connector 76"/>
            <p:cNvSpPr/>
            <p:nvPr/>
          </p:nvSpPr>
          <p:spPr>
            <a:xfrm flipV="1">
              <a:off x="16267442" y="3448806"/>
              <a:ext cx="841511" cy="2403629"/>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grpSp>
      <p:pic>
        <p:nvPicPr>
          <p:cNvPr id="6" name="Picture 5">
            <a:extLst>
              <a:ext uri="{FF2B5EF4-FFF2-40B4-BE49-F238E27FC236}">
                <a16:creationId xmlns:a16="http://schemas.microsoft.com/office/drawing/2014/main" id="{04A48D0D-BED3-95C0-59C2-CF07BB64E64A}"/>
              </a:ext>
            </a:extLst>
          </p:cNvPr>
          <p:cNvPicPr>
            <a:picLocks noChangeAspect="1"/>
          </p:cNvPicPr>
          <p:nvPr/>
        </p:nvPicPr>
        <p:blipFill>
          <a:blip r:embed="rId18"/>
          <a:stretch>
            <a:fillRect/>
          </a:stretch>
        </p:blipFill>
        <p:spPr>
          <a:xfrm>
            <a:off x="5227016" y="182888"/>
            <a:ext cx="7948576" cy="1618271"/>
          </a:xfrm>
          <a:prstGeom prst="rect">
            <a:avLst/>
          </a:prstGeom>
        </p:spPr>
      </p:pic>
      <p:sp>
        <p:nvSpPr>
          <p:cNvPr id="2" name="TextBox 1">
            <a:extLst>
              <a:ext uri="{FF2B5EF4-FFF2-40B4-BE49-F238E27FC236}">
                <a16:creationId xmlns:a16="http://schemas.microsoft.com/office/drawing/2014/main" id="{A4A7A27B-E4DA-B496-256B-7D9A95C11359}"/>
              </a:ext>
            </a:extLst>
          </p:cNvPr>
          <p:cNvSpPr txBox="1"/>
          <p:nvPr/>
        </p:nvSpPr>
        <p:spPr>
          <a:xfrm>
            <a:off x="553681" y="-86928"/>
            <a:ext cx="4557338" cy="30931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r" defTabSz="825500" rtl="0" fontAlgn="auto" latinLnBrk="0" hangingPunct="0">
              <a:lnSpc>
                <a:spcPct val="100000"/>
              </a:lnSpc>
              <a:spcBef>
                <a:spcPts val="590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Helvetica Neue"/>
                <a:ea typeface="Helvetica Neue"/>
                <a:cs typeface="Helvetica Neue"/>
                <a:sym typeface="Helvetica Neue"/>
              </a:rPr>
              <a:t>Training Time:</a:t>
            </a:r>
          </a:p>
          <a:p>
            <a:pPr marL="0" marR="0" indent="0" algn="r" defTabSz="825500" rtl="0" fontAlgn="auto" latinLnBrk="0" hangingPunct="0">
              <a:lnSpc>
                <a:spcPct val="100000"/>
              </a:lnSpc>
              <a:spcBef>
                <a:spcPts val="5900"/>
              </a:spcBef>
              <a:spcAft>
                <a:spcPts val="0"/>
              </a:spcAft>
              <a:buClrTx/>
              <a:buSzTx/>
              <a:buFontTx/>
              <a:buNone/>
              <a:tabLst/>
            </a:pPr>
            <a:r>
              <a:rPr lang="en-US" dirty="0"/>
              <a:t>Inference Time: </a:t>
            </a:r>
            <a:endParaRPr kumimoji="0" lang="en-US" sz="48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6055478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p:tmAbs val="0"/>
                                  </p:iterate>
                                  <p:childTnLst>
                                    <p:set>
                                      <p:cBhvr>
                                        <p:cTn id="6" fill="hold"/>
                                        <p:tgtEl>
                                          <p:spTgt spid="400"/>
                                        </p:tgtEl>
                                        <p:attrNameLst>
                                          <p:attrName>style.visibility</p:attrName>
                                        </p:attrNameLst>
                                      </p:cBhvr>
                                      <p:to>
                                        <p:strVal val="visible"/>
                                      </p:to>
                                    </p:set>
                                    <p:animEffect transition="in" filter="wipe(up)">
                                      <p:cBhvr>
                                        <p:cTn id="7" dur="500"/>
                                        <p:tgtEl>
                                          <p:spTgt spid="400"/>
                                        </p:tgtEl>
                                      </p:cBhvr>
                                    </p:animEffect>
                                  </p:childTnLst>
                                </p:cTn>
                              </p:par>
                            </p:childTnLst>
                          </p:cTn>
                        </p:par>
                        <p:par>
                          <p:cTn id="8" fill="hold">
                            <p:stCondLst>
                              <p:cond delay="500"/>
                            </p:stCondLst>
                            <p:childTnLst>
                              <p:par>
                                <p:cTn id="9" presetID="22" presetClass="entr" presetSubtype="1" fill="hold" grpId="0" nodeType="afterEffect">
                                  <p:stCondLst>
                                    <p:cond delay="0"/>
                                  </p:stCondLst>
                                  <p:iterate>
                                    <p:tmAbs val="0"/>
                                  </p:iterate>
                                  <p:childTnLst>
                                    <p:set>
                                      <p:cBhvr>
                                        <p:cTn id="10" fill="hold"/>
                                        <p:tgtEl>
                                          <p:spTgt spid="399"/>
                                        </p:tgtEl>
                                        <p:attrNameLst>
                                          <p:attrName>style.visibility</p:attrName>
                                        </p:attrNameLst>
                                      </p:cBhvr>
                                      <p:to>
                                        <p:strVal val="visible"/>
                                      </p:to>
                                    </p:set>
                                    <p:animEffect transition="in" filter="wipe(up)">
                                      <p:cBhvr>
                                        <p:cTn id="11" dur="500"/>
                                        <p:tgtEl>
                                          <p:spTgt spid="399"/>
                                        </p:tgtEl>
                                      </p:cBhvr>
                                    </p:animEffect>
                                  </p:childTnLst>
                                </p:cTn>
                              </p:par>
                            </p:childTnLst>
                          </p:cTn>
                        </p:par>
                        <p:par>
                          <p:cTn id="12" fill="hold">
                            <p:stCondLst>
                              <p:cond delay="1000"/>
                            </p:stCondLst>
                            <p:childTnLst>
                              <p:par>
                                <p:cTn id="13" presetID="22" presetClass="entr" presetSubtype="1" fill="hold" grpId="0" nodeType="afterEffect">
                                  <p:stCondLst>
                                    <p:cond delay="0"/>
                                  </p:stCondLst>
                                  <p:iterate>
                                    <p:tmAbs val="0"/>
                                  </p:iterate>
                                  <p:childTnLst>
                                    <p:set>
                                      <p:cBhvr>
                                        <p:cTn id="14" fill="hold"/>
                                        <p:tgtEl>
                                          <p:spTgt spid="395"/>
                                        </p:tgtEl>
                                        <p:attrNameLst>
                                          <p:attrName>style.visibility</p:attrName>
                                        </p:attrNameLst>
                                      </p:cBhvr>
                                      <p:to>
                                        <p:strVal val="visible"/>
                                      </p:to>
                                    </p:set>
                                    <p:animEffect transition="in" filter="wipe(up)">
                                      <p:cBhvr>
                                        <p:cTn id="15" dur="500"/>
                                        <p:tgtEl>
                                          <p:spTgt spid="39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iterate>
                                    <p:tmAbs val="0"/>
                                  </p:iterate>
                                  <p:childTnLst>
                                    <p:set>
                                      <p:cBhvr>
                                        <p:cTn id="19" fill="hold"/>
                                        <p:tgtEl>
                                          <p:spTgt spid="402"/>
                                        </p:tgtEl>
                                        <p:attrNameLst>
                                          <p:attrName>style.visibility</p:attrName>
                                        </p:attrNameLst>
                                      </p:cBhvr>
                                      <p:to>
                                        <p:strVal val="visible"/>
                                      </p:to>
                                    </p:set>
                                    <p:animEffect transition="in" filter="wipe(down)">
                                      <p:cBhvr>
                                        <p:cTn id="20" dur="500"/>
                                        <p:tgtEl>
                                          <p:spTgt spid="402"/>
                                        </p:tgtEl>
                                      </p:cBhvr>
                                    </p:animEffect>
                                  </p:childTnLst>
                                </p:cTn>
                              </p:par>
                            </p:childTnLst>
                          </p:cTn>
                        </p:par>
                        <p:par>
                          <p:cTn id="21" fill="hold">
                            <p:stCondLst>
                              <p:cond delay="500"/>
                            </p:stCondLst>
                            <p:childTnLst>
                              <p:par>
                                <p:cTn id="22" presetID="22" presetClass="entr" presetSubtype="4" fill="hold" grpId="0" nodeType="afterEffect">
                                  <p:stCondLst>
                                    <p:cond delay="0"/>
                                  </p:stCondLst>
                                  <p:iterate>
                                    <p:tmAbs val="0"/>
                                  </p:iterate>
                                  <p:childTnLst>
                                    <p:set>
                                      <p:cBhvr>
                                        <p:cTn id="23" fill="hold"/>
                                        <p:tgtEl>
                                          <p:spTgt spid="401"/>
                                        </p:tgtEl>
                                        <p:attrNameLst>
                                          <p:attrName>style.visibility</p:attrName>
                                        </p:attrNameLst>
                                      </p:cBhvr>
                                      <p:to>
                                        <p:strVal val="visible"/>
                                      </p:to>
                                    </p:set>
                                    <p:animEffect transition="in" filter="wipe(down)">
                                      <p:cBhvr>
                                        <p:cTn id="24" dur="500"/>
                                        <p:tgtEl>
                                          <p:spTgt spid="401"/>
                                        </p:tgtEl>
                                      </p:cBhvr>
                                    </p:animEffect>
                                  </p:childTnLst>
                                </p:cTn>
                              </p:par>
                            </p:childTnLst>
                          </p:cTn>
                        </p:par>
                        <p:par>
                          <p:cTn id="25" fill="hold">
                            <p:stCondLst>
                              <p:cond delay="1000"/>
                            </p:stCondLst>
                            <p:childTnLst>
                              <p:par>
                                <p:cTn id="26" presetID="22" presetClass="entr" presetSubtype="4" fill="hold" grpId="0" nodeType="afterEffect">
                                  <p:stCondLst>
                                    <p:cond delay="0"/>
                                  </p:stCondLst>
                                  <p:iterate>
                                    <p:tmAbs val="0"/>
                                  </p:iterate>
                                  <p:childTnLst>
                                    <p:set>
                                      <p:cBhvr>
                                        <p:cTn id="27" fill="hold"/>
                                        <p:tgtEl>
                                          <p:spTgt spid="396"/>
                                        </p:tgtEl>
                                        <p:attrNameLst>
                                          <p:attrName>style.visibility</p:attrName>
                                        </p:attrNameLst>
                                      </p:cBhvr>
                                      <p:to>
                                        <p:strVal val="visible"/>
                                      </p:to>
                                    </p:set>
                                    <p:animEffect transition="in" filter="wipe(down)">
                                      <p:cBhvr>
                                        <p:cTn id="28" dur="500"/>
                                        <p:tgtEl>
                                          <p:spTgt spid="39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iterate>
                                    <p:tmAbs val="0"/>
                                  </p:iterate>
                                  <p:childTnLst>
                                    <p:set>
                                      <p:cBhvr>
                                        <p:cTn id="32" fill="hold"/>
                                        <p:tgtEl>
                                          <p:spTgt spid="403"/>
                                        </p:tgtEl>
                                        <p:attrNameLst>
                                          <p:attrName>style.visibility</p:attrName>
                                        </p:attrNameLst>
                                      </p:cBhvr>
                                      <p:to>
                                        <p:strVal val="visible"/>
                                      </p:to>
                                    </p:set>
                                    <p:animEffect transition="in" filter="wipe(up)">
                                      <p:cBhvr>
                                        <p:cTn id="33" dur="500"/>
                                        <p:tgtEl>
                                          <p:spTgt spid="403"/>
                                        </p:tgtEl>
                                      </p:cBhvr>
                                    </p:animEffect>
                                  </p:childTnLst>
                                </p:cTn>
                              </p:par>
                            </p:childTnLst>
                          </p:cTn>
                        </p:par>
                        <p:par>
                          <p:cTn id="34" fill="hold">
                            <p:stCondLst>
                              <p:cond delay="500"/>
                            </p:stCondLst>
                            <p:childTnLst>
                              <p:par>
                                <p:cTn id="35" presetID="22" presetClass="entr" presetSubtype="1" fill="hold" grpId="0" nodeType="afterEffect">
                                  <p:stCondLst>
                                    <p:cond delay="0"/>
                                  </p:stCondLst>
                                  <p:iterate>
                                    <p:tmAbs val="0"/>
                                  </p:iterate>
                                  <p:childTnLst>
                                    <p:set>
                                      <p:cBhvr>
                                        <p:cTn id="36" fill="hold"/>
                                        <p:tgtEl>
                                          <p:spTgt spid="397"/>
                                        </p:tgtEl>
                                        <p:attrNameLst>
                                          <p:attrName>style.visibility</p:attrName>
                                        </p:attrNameLst>
                                      </p:cBhvr>
                                      <p:to>
                                        <p:strVal val="visible"/>
                                      </p:to>
                                    </p:set>
                                    <p:animEffect transition="in" filter="wipe(up)">
                                      <p:cBhvr>
                                        <p:cTn id="37" dur="500"/>
                                        <p:tgtEl>
                                          <p:spTgt spid="39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iterate>
                                    <p:tmAbs val="0"/>
                                  </p:iterate>
                                  <p:childTnLst>
                                    <p:set>
                                      <p:cBhvr>
                                        <p:cTn id="41" fill="hold"/>
                                        <p:tgtEl>
                                          <p:spTgt spid="404"/>
                                        </p:tgtEl>
                                        <p:attrNameLst>
                                          <p:attrName>style.visibility</p:attrName>
                                        </p:attrNameLst>
                                      </p:cBhvr>
                                      <p:to>
                                        <p:strVal val="visible"/>
                                      </p:to>
                                    </p:set>
                                    <p:animEffect transition="in" filter="wipe(down)">
                                      <p:cBhvr>
                                        <p:cTn id="42" dur="500"/>
                                        <p:tgtEl>
                                          <p:spTgt spid="404"/>
                                        </p:tgtEl>
                                      </p:cBhvr>
                                    </p:animEffect>
                                  </p:childTnLst>
                                </p:cTn>
                              </p:par>
                            </p:childTnLst>
                          </p:cTn>
                        </p:par>
                        <p:par>
                          <p:cTn id="43" fill="hold">
                            <p:stCondLst>
                              <p:cond delay="500"/>
                            </p:stCondLst>
                            <p:childTnLst>
                              <p:par>
                                <p:cTn id="44" presetID="22" presetClass="entr" presetSubtype="4" fill="hold" grpId="0" nodeType="afterEffect">
                                  <p:stCondLst>
                                    <p:cond delay="0"/>
                                  </p:stCondLst>
                                  <p:iterate>
                                    <p:tmAbs val="0"/>
                                  </p:iterate>
                                  <p:childTnLst>
                                    <p:set>
                                      <p:cBhvr>
                                        <p:cTn id="45" fill="hold"/>
                                        <p:tgtEl>
                                          <p:spTgt spid="398"/>
                                        </p:tgtEl>
                                        <p:attrNameLst>
                                          <p:attrName>style.visibility</p:attrName>
                                        </p:attrNameLst>
                                      </p:cBhvr>
                                      <p:to>
                                        <p:strVal val="visible"/>
                                      </p:to>
                                    </p:set>
                                    <p:animEffect transition="in" filter="wipe(down)">
                                      <p:cBhvr>
                                        <p:cTn id="46" dur="500"/>
                                        <p:tgtEl>
                                          <p:spTgt spid="39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iterate>
                                    <p:tmAbs val="0"/>
                                  </p:iterate>
                                  <p:childTnLst>
                                    <p:set>
                                      <p:cBhvr>
                                        <p:cTn id="50" fill="hold"/>
                                        <p:tgtEl>
                                          <p:spTgt spid="424"/>
                                        </p:tgtEl>
                                        <p:attrNameLst>
                                          <p:attrName>style.visibility</p:attrName>
                                        </p:attrNameLst>
                                      </p:cBhvr>
                                      <p:to>
                                        <p:strVal val="visible"/>
                                      </p:to>
                                    </p:set>
                                    <p:animEffect transition="in" filter="wipe(left)">
                                      <p:cBhvr>
                                        <p:cTn id="51" dur="2000"/>
                                        <p:tgtEl>
                                          <p:spTgt spid="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 grpId="0" animBg="1" advAuto="0"/>
      <p:bldP spid="396" grpId="0" animBg="1" advAuto="0"/>
      <p:bldP spid="397" grpId="0" animBg="1" advAuto="0"/>
      <p:bldP spid="398" grpId="0" animBg="1" advAuto="0"/>
      <p:bldP spid="399" grpId="0" animBg="1" advAuto="0"/>
      <p:bldP spid="400" grpId="0" animBg="1" advAuto="0"/>
      <p:bldP spid="401" grpId="0" animBg="1" advAuto="0"/>
      <p:bldP spid="402" grpId="0" animBg="1" advAuto="0"/>
      <p:bldP spid="403" grpId="0" animBg="1" advAuto="0"/>
      <p:bldP spid="404" grpId="0" animBg="1" advAuto="0"/>
      <p:bldP spid="424"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F6F3-815C-C60C-B231-35FAFC8FF99C}"/>
              </a:ext>
            </a:extLst>
          </p:cNvPr>
          <p:cNvSpPr>
            <a:spLocks noGrp="1"/>
          </p:cNvSpPr>
          <p:nvPr>
            <p:ph type="title"/>
          </p:nvPr>
        </p:nvSpPr>
        <p:spPr/>
        <p:txBody>
          <a:bodyPr/>
          <a:lstStyle/>
          <a:p>
            <a:r>
              <a:rPr lang="en-US" dirty="0"/>
              <a:t>Curius Property #1</a:t>
            </a:r>
          </a:p>
        </p:txBody>
      </p:sp>
      <p:sp>
        <p:nvSpPr>
          <p:cNvPr id="3" name="Content Placeholder 2">
            <a:extLst>
              <a:ext uri="{FF2B5EF4-FFF2-40B4-BE49-F238E27FC236}">
                <a16:creationId xmlns:a16="http://schemas.microsoft.com/office/drawing/2014/main" id="{586A1311-D157-E762-C92D-218F494982B2}"/>
              </a:ext>
            </a:extLst>
          </p:cNvPr>
          <p:cNvSpPr>
            <a:spLocks noGrp="1"/>
          </p:cNvSpPr>
          <p:nvPr>
            <p:ph idx="1"/>
          </p:nvPr>
        </p:nvSpPr>
        <p:spPr/>
        <p:txBody>
          <a:bodyPr/>
          <a:lstStyle/>
          <a:p>
            <a:r>
              <a:rPr lang="en-US" dirty="0"/>
              <a:t>In ML, you want to always train the same data you test on</a:t>
            </a:r>
          </a:p>
          <a:p>
            <a:r>
              <a:rPr lang="en-US" dirty="0"/>
              <a:t>But in Diffusion/Flow Models, they are different:</a:t>
            </a:r>
          </a:p>
          <a:p>
            <a:endParaRPr lang="en-US" dirty="0"/>
          </a:p>
          <a:p>
            <a:endParaRPr lang="en-US" dirty="0"/>
          </a:p>
          <a:p>
            <a:r>
              <a:rPr lang="en-US" dirty="0"/>
              <a:t>Not great, but seems to still work, somewhat</a:t>
            </a:r>
          </a:p>
          <a:p>
            <a:endParaRPr lang="en-US" dirty="0"/>
          </a:p>
          <a:p>
            <a:pPr lvl="1"/>
            <a:endParaRPr lang="en-US" dirty="0"/>
          </a:p>
        </p:txBody>
      </p:sp>
      <p:pic>
        <p:nvPicPr>
          <p:cNvPr id="5" name="Picture 4">
            <a:extLst>
              <a:ext uri="{FF2B5EF4-FFF2-40B4-BE49-F238E27FC236}">
                <a16:creationId xmlns:a16="http://schemas.microsoft.com/office/drawing/2014/main" id="{575050D8-F8FA-FFA7-83AA-56E25A98147C}"/>
              </a:ext>
            </a:extLst>
          </p:cNvPr>
          <p:cNvPicPr>
            <a:picLocks noChangeAspect="1"/>
          </p:cNvPicPr>
          <p:nvPr/>
        </p:nvPicPr>
        <p:blipFill>
          <a:blip r:embed="rId2"/>
          <a:stretch>
            <a:fillRect/>
          </a:stretch>
        </p:blipFill>
        <p:spPr>
          <a:xfrm>
            <a:off x="8531373" y="7047069"/>
            <a:ext cx="7948576" cy="1618271"/>
          </a:xfrm>
          <a:prstGeom prst="rect">
            <a:avLst/>
          </a:prstGeom>
        </p:spPr>
      </p:pic>
      <p:pic>
        <p:nvPicPr>
          <p:cNvPr id="7" name="Picture 6">
            <a:extLst>
              <a:ext uri="{FF2B5EF4-FFF2-40B4-BE49-F238E27FC236}">
                <a16:creationId xmlns:a16="http://schemas.microsoft.com/office/drawing/2014/main" id="{1042DA7F-FB39-5704-1B84-49DCB794C588}"/>
              </a:ext>
            </a:extLst>
          </p:cNvPr>
          <p:cNvPicPr>
            <a:picLocks noChangeAspect="1"/>
          </p:cNvPicPr>
          <p:nvPr/>
        </p:nvPicPr>
        <p:blipFill>
          <a:blip r:embed="rId3"/>
          <a:stretch>
            <a:fillRect/>
          </a:stretch>
        </p:blipFill>
        <p:spPr>
          <a:xfrm>
            <a:off x="7904053" y="8742703"/>
            <a:ext cx="9371348" cy="1462844"/>
          </a:xfrm>
          <a:prstGeom prst="rect">
            <a:avLst/>
          </a:prstGeom>
        </p:spPr>
      </p:pic>
      <p:sp>
        <p:nvSpPr>
          <p:cNvPr id="9" name="TextBox 8">
            <a:extLst>
              <a:ext uri="{FF2B5EF4-FFF2-40B4-BE49-F238E27FC236}">
                <a16:creationId xmlns:a16="http://schemas.microsoft.com/office/drawing/2014/main" id="{DC75C127-E645-101B-38E0-EA0172E70B18}"/>
              </a:ext>
            </a:extLst>
          </p:cNvPr>
          <p:cNvSpPr txBox="1"/>
          <p:nvPr/>
        </p:nvSpPr>
        <p:spPr>
          <a:xfrm>
            <a:off x="3346715" y="6858000"/>
            <a:ext cx="4557338" cy="30931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r" defTabSz="825500" rtl="0" fontAlgn="auto" latinLnBrk="0" hangingPunct="0">
              <a:lnSpc>
                <a:spcPct val="100000"/>
              </a:lnSpc>
              <a:spcBef>
                <a:spcPts val="590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Helvetica Neue"/>
                <a:ea typeface="Helvetica Neue"/>
                <a:cs typeface="Helvetica Neue"/>
                <a:sym typeface="Helvetica Neue"/>
              </a:rPr>
              <a:t>Training Time:</a:t>
            </a:r>
          </a:p>
          <a:p>
            <a:pPr marL="0" marR="0" indent="0" algn="r" defTabSz="825500" rtl="0" fontAlgn="auto" latinLnBrk="0" hangingPunct="0">
              <a:lnSpc>
                <a:spcPct val="100000"/>
              </a:lnSpc>
              <a:spcBef>
                <a:spcPts val="5900"/>
              </a:spcBef>
              <a:spcAft>
                <a:spcPts val="0"/>
              </a:spcAft>
              <a:buClrTx/>
              <a:buSzTx/>
              <a:buFontTx/>
              <a:buNone/>
              <a:tabLst/>
            </a:pPr>
            <a:r>
              <a:rPr lang="en-US" dirty="0"/>
              <a:t>Inference Time: </a:t>
            </a:r>
            <a:endParaRPr kumimoji="0" lang="en-US" sz="48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1958687377"/>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9" name="Other options lead to prior works"/>
          <p:cNvSpPr txBox="1">
            <a:spLocks noGrp="1"/>
          </p:cNvSpPr>
          <p:nvPr>
            <p:ph type="title"/>
          </p:nvPr>
        </p:nvSpPr>
        <p:spPr>
          <a:prstGeom prst="rect">
            <a:avLst/>
          </a:prstGeom>
        </p:spPr>
        <p:txBody>
          <a:bodyPr/>
          <a:lstStyle>
            <a:lvl1pPr defTabSz="792479">
              <a:defRPr sz="10752"/>
            </a:lvl1pPr>
          </a:lstStyle>
          <a:p>
            <a:r>
              <a:t>Other options lead to prior works</a:t>
            </a:r>
          </a:p>
        </p:txBody>
      </p:sp>
      <p:sp>
        <p:nvSpPr>
          <p:cNvPr id="1450" name="Other choices:…"/>
          <p:cNvSpPr txBox="1">
            <a:spLocks noGrp="1"/>
          </p:cNvSpPr>
          <p:nvPr>
            <p:ph type="body" idx="1"/>
          </p:nvPr>
        </p:nvSpPr>
        <p:spPr>
          <a:xfrm>
            <a:off x="1689100" y="2631861"/>
            <a:ext cx="22707312" cy="6728381"/>
          </a:xfrm>
          <a:prstGeom prst="rect">
            <a:avLst/>
          </a:prstGeom>
        </p:spPr>
        <p:txBody>
          <a:bodyPr/>
          <a:lstStyle/>
          <a:p>
            <a:r>
              <a:t>Other choices:</a:t>
            </a:r>
          </a:p>
          <a:p>
            <a:pPr lvl="1"/>
            <a:r>
              <a:t>Preserve variance (VP-ODE) - DDPM</a:t>
            </a:r>
          </a:p>
          <a:p>
            <a:pPr lvl="1"/>
            <a:r>
              <a:t>Exploding variance (VE-ODE) - Score Matching/DDIM</a:t>
            </a:r>
          </a:p>
          <a:p>
            <a:pPr lvl="1"/>
            <a:r>
              <a:t>Linear interpolation (Flow Matching, Rectified Flow)</a:t>
            </a:r>
          </a:p>
        </p:txBody>
      </p:sp>
      <p:pic>
        <p:nvPicPr>
          <p:cNvPr id="1451" name="Image" descr="Image"/>
          <p:cNvPicPr>
            <a:picLocks noChangeAspect="1"/>
          </p:cNvPicPr>
          <p:nvPr/>
        </p:nvPicPr>
        <p:blipFill>
          <a:blip r:embed="rId2"/>
          <a:stretch>
            <a:fillRect/>
          </a:stretch>
        </p:blipFill>
        <p:spPr>
          <a:xfrm>
            <a:off x="5174925" y="8646855"/>
            <a:ext cx="14624924" cy="5561343"/>
          </a:xfrm>
          <a:prstGeom prst="rect">
            <a:avLst/>
          </a:prstGeom>
          <a:ln w="12700">
            <a:miter lim="400000"/>
          </a:ln>
        </p:spPr>
      </p:pic>
      <mc:AlternateContent xmlns:mc="http://schemas.openxmlformats.org/markup-compatibility/2006" xmlns:a14="http://schemas.microsoft.com/office/drawing/2010/main">
        <mc:Choice Requires="a14">
          <p:sp>
            <p:nvSpPr>
              <p:cNvPr id="1452" name="Equation"/>
              <p:cNvSpPr txBox="1"/>
              <p:nvPr/>
            </p:nvSpPr>
            <p:spPr>
              <a:xfrm>
                <a:off x="9039046" y="2857333"/>
                <a:ext cx="6896683" cy="1004319"/>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9800" i="1">
                              <a:solidFill>
                                <a:srgbClr val="000000"/>
                              </a:solidFill>
                              <a:latin typeface="Cambria Math" panose="02040503050406030204" pitchFamily="18" charset="0"/>
                            </a:rPr>
                          </m:ctrlPr>
                        </m:sSubPr>
                        <m:e>
                          <m:r>
                            <a:rPr sz="9800" i="1">
                              <a:solidFill>
                                <a:srgbClr val="000000"/>
                              </a:solidFill>
                              <a:latin typeface="Cambria Math" panose="02040503050406030204" pitchFamily="18" charset="0"/>
                            </a:rPr>
                            <m:t>𝑥</m:t>
                          </m:r>
                        </m:e>
                        <m:sub>
                          <m:r>
                            <a:rPr sz="9800" i="1">
                              <a:solidFill>
                                <a:srgbClr val="000000"/>
                              </a:solidFill>
                              <a:latin typeface="Cambria Math" panose="02040503050406030204" pitchFamily="18" charset="0"/>
                            </a:rPr>
                            <m:t>𝑡</m:t>
                          </m:r>
                        </m:sub>
                      </m:sSub>
                      <m:r>
                        <a:rPr sz="9800" i="1">
                          <a:solidFill>
                            <a:srgbClr val="000000"/>
                          </a:solidFill>
                          <a:latin typeface="Cambria Math" panose="02040503050406030204" pitchFamily="18" charset="0"/>
                        </a:rPr>
                        <m:t>=</m:t>
                      </m:r>
                      <m:sSub>
                        <m:sSubPr>
                          <m:ctrlPr>
                            <a:rPr sz="9800" i="1">
                              <a:solidFill>
                                <a:srgbClr val="FF0000"/>
                              </a:solidFill>
                              <a:latin typeface="Cambria Math" panose="02040503050406030204" pitchFamily="18" charset="0"/>
                            </a:rPr>
                          </m:ctrlPr>
                        </m:sSubPr>
                        <m:e>
                          <m:r>
                            <a:rPr sz="9800" i="1">
                              <a:solidFill>
                                <a:srgbClr val="FF0000"/>
                              </a:solidFill>
                              <a:latin typeface="Cambria Math" panose="02040503050406030204" pitchFamily="18" charset="0"/>
                            </a:rPr>
                            <m:t>𝛼</m:t>
                          </m:r>
                        </m:e>
                        <m:sub>
                          <m:r>
                            <a:rPr sz="9800" i="1">
                              <a:solidFill>
                                <a:srgbClr val="FF0000"/>
                              </a:solidFill>
                              <a:latin typeface="Cambria Math" panose="02040503050406030204" pitchFamily="18" charset="0"/>
                            </a:rPr>
                            <m:t>𝑡</m:t>
                          </m:r>
                        </m:sub>
                      </m:sSub>
                      <m:sSub>
                        <m:sSubPr>
                          <m:ctrlPr>
                            <a:rPr sz="9800" i="1">
                              <a:solidFill>
                                <a:srgbClr val="000000"/>
                              </a:solidFill>
                              <a:latin typeface="Cambria Math" panose="02040503050406030204" pitchFamily="18" charset="0"/>
                            </a:rPr>
                          </m:ctrlPr>
                        </m:sSubPr>
                        <m:e>
                          <m:r>
                            <a:rPr sz="9800" i="1">
                              <a:solidFill>
                                <a:srgbClr val="000000"/>
                              </a:solidFill>
                              <a:latin typeface="Cambria Math" panose="02040503050406030204" pitchFamily="18" charset="0"/>
                            </a:rPr>
                            <m:t>𝑥</m:t>
                          </m:r>
                        </m:e>
                        <m:sub>
                          <m:r>
                            <a:rPr sz="9800" i="1">
                              <a:solidFill>
                                <a:srgbClr val="000000"/>
                              </a:solidFill>
                              <a:latin typeface="Cambria Math" panose="02040503050406030204" pitchFamily="18" charset="0"/>
                            </a:rPr>
                            <m:t>0</m:t>
                          </m:r>
                        </m:sub>
                      </m:sSub>
                      <m:r>
                        <a:rPr sz="9800" i="1">
                          <a:solidFill>
                            <a:srgbClr val="000000"/>
                          </a:solidFill>
                          <a:latin typeface="Cambria Math" panose="02040503050406030204" pitchFamily="18" charset="0"/>
                        </a:rPr>
                        <m:t>+</m:t>
                      </m:r>
                      <m:sSub>
                        <m:sSubPr>
                          <m:ctrlPr>
                            <a:rPr sz="9800" i="1">
                              <a:solidFill>
                                <a:srgbClr val="007FFF"/>
                              </a:solidFill>
                              <a:latin typeface="Cambria Math" panose="02040503050406030204" pitchFamily="18" charset="0"/>
                            </a:rPr>
                          </m:ctrlPr>
                        </m:sSubPr>
                        <m:e>
                          <m:r>
                            <a:rPr sz="9800" i="1">
                              <a:solidFill>
                                <a:srgbClr val="007FFF"/>
                              </a:solidFill>
                              <a:latin typeface="Cambria Math" panose="02040503050406030204" pitchFamily="18" charset="0"/>
                            </a:rPr>
                            <m:t>𝜎</m:t>
                          </m:r>
                        </m:e>
                        <m:sub>
                          <m:r>
                            <a:rPr sz="9800" i="1">
                              <a:solidFill>
                                <a:srgbClr val="007FFF"/>
                              </a:solidFill>
                              <a:latin typeface="Cambria Math" panose="02040503050406030204" pitchFamily="18" charset="0"/>
                            </a:rPr>
                            <m:t>𝑡</m:t>
                          </m:r>
                        </m:sub>
                      </m:sSub>
                      <m:sSub>
                        <m:sSubPr>
                          <m:ctrlPr>
                            <a:rPr sz="9800" i="1">
                              <a:solidFill>
                                <a:srgbClr val="000000"/>
                              </a:solidFill>
                              <a:latin typeface="Cambria Math" panose="02040503050406030204" pitchFamily="18" charset="0"/>
                            </a:rPr>
                          </m:ctrlPr>
                        </m:sSubPr>
                        <m:e>
                          <m:r>
                            <a:rPr sz="9800" i="1">
                              <a:solidFill>
                                <a:srgbClr val="000000"/>
                              </a:solidFill>
                              <a:latin typeface="Cambria Math" panose="02040503050406030204" pitchFamily="18" charset="0"/>
                            </a:rPr>
                            <m:t>𝑥</m:t>
                          </m:r>
                        </m:e>
                        <m:sub>
                          <m:r>
                            <a:rPr sz="9800" i="1">
                              <a:solidFill>
                                <a:srgbClr val="000000"/>
                              </a:solidFill>
                              <a:latin typeface="Cambria Math" panose="02040503050406030204" pitchFamily="18" charset="0"/>
                            </a:rPr>
                            <m:t>1</m:t>
                          </m:r>
                        </m:sub>
                      </m:sSub>
                    </m:oMath>
                  </m:oMathPara>
                </a14:m>
                <a:endParaRPr sz="9800"/>
              </a:p>
            </p:txBody>
          </p:sp>
        </mc:Choice>
        <mc:Fallback xmlns="">
          <p:sp>
            <p:nvSpPr>
              <p:cNvPr id="1452" name="Equation"/>
              <p:cNvSpPr txBox="1">
                <a:spLocks noRot="1" noChangeAspect="1" noMove="1" noResize="1" noEditPoints="1" noAdjustHandles="1" noChangeArrowheads="1" noChangeShapeType="1" noTextEdit="1"/>
              </p:cNvSpPr>
              <p:nvPr/>
            </p:nvSpPr>
            <p:spPr>
              <a:xfrm>
                <a:off x="9039046" y="2857333"/>
                <a:ext cx="6896683" cy="1004319"/>
              </a:xfrm>
              <a:prstGeom prst="rect">
                <a:avLst/>
              </a:prstGeom>
              <a:blipFill>
                <a:blip r:embed="rId3"/>
                <a:stretch>
                  <a:fillRect l="-4412" r="-34007" b="-78481"/>
                </a:stretch>
              </a:blipFill>
              <a:ln w="12700">
                <a:miter lim="400000"/>
              </a:ln>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xmlns:m="http://schemas.openxmlformats.org/officeDocument/2006/math" xmlns:a14="http://schemas.microsoft.com/office/drawing/2010/main">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0" name="Why does Flow Matching work?"/>
          <p:cNvSpPr txBox="1">
            <a:spLocks noGrp="1"/>
          </p:cNvSpPr>
          <p:nvPr>
            <p:ph type="title"/>
          </p:nvPr>
        </p:nvSpPr>
        <p:spPr>
          <a:xfrm>
            <a:off x="1265597" y="4533900"/>
            <a:ext cx="21852806" cy="4648200"/>
          </a:xfrm>
          <a:prstGeom prst="rect">
            <a:avLst/>
          </a:prstGeom>
        </p:spPr>
        <p:txBody>
          <a:bodyPr/>
          <a:lstStyle/>
          <a:p>
            <a:r>
              <a:t>Why does Flow Matching work?</a:t>
            </a:r>
          </a:p>
        </p:txBody>
      </p:sp>
      <p:sp>
        <p:nvSpPr>
          <p:cNvPr id="1481" name="FM —&gt; predict the velocity conditioned on a single sample"/>
          <p:cNvSpPr txBox="1"/>
          <p:nvPr/>
        </p:nvSpPr>
        <p:spPr>
          <a:xfrm>
            <a:off x="3743096" y="8742093"/>
            <a:ext cx="16130322" cy="8084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FM —&gt; predict the velocity conditioned on a single sample</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5" name="Recap"/>
          <p:cNvSpPr txBox="1">
            <a:spLocks noGrp="1"/>
          </p:cNvSpPr>
          <p:nvPr>
            <p:ph type="title"/>
          </p:nvPr>
        </p:nvSpPr>
        <p:spPr>
          <a:prstGeom prst="rect">
            <a:avLst/>
          </a:prstGeom>
        </p:spPr>
        <p:txBody>
          <a:bodyPr/>
          <a:lstStyle/>
          <a:p>
            <a:r>
              <a:rPr lang="en-US" dirty="0"/>
              <a:t>Marginal vs. Conditional Flow</a:t>
            </a:r>
            <a:endParaRPr dirty="0"/>
          </a:p>
        </p:txBody>
      </p:sp>
      <mc:AlternateContent xmlns:mc="http://schemas.openxmlformats.org/markup-compatibility/2006">
        <mc:Choice xmlns:a14="http://schemas.microsoft.com/office/drawing/2010/main" Requires="a14">
          <p:sp>
            <p:nvSpPr>
              <p:cNvPr id="1486" name="What we want is the flow (velocity field) that takes samples from   to  when integrated (called Marginal Flow)…"/>
              <p:cNvSpPr txBox="1">
                <a:spLocks noGrp="1"/>
              </p:cNvSpPr>
              <p:nvPr>
                <p:ph type="body" sz="half" idx="1"/>
              </p:nvPr>
            </p:nvSpPr>
            <p:spPr>
              <a:xfrm>
                <a:off x="1911762" y="1901423"/>
                <a:ext cx="22247649" cy="10876114"/>
              </a:xfrm>
              <a:prstGeom prst="rect">
                <a:avLst/>
              </a:prstGeom>
            </p:spPr>
            <p:txBody>
              <a:bodyPr>
                <a:noAutofit/>
              </a:bodyPr>
              <a:lstStyle/>
              <a:p>
                <a:r>
                  <a:rPr sz="6000" dirty="0"/>
                  <a:t>What we want is the flow (velocity field) that takes samples from </a:t>
                </a:r>
                <a14:m>
                  <m:oMath xmlns:m="http://schemas.openxmlformats.org/officeDocument/2006/math">
                    <m:sSub>
                      <m:sSubPr>
                        <m:ctrlPr>
                          <a:rPr sz="6600" i="1">
                            <a:solidFill>
                              <a:srgbClr val="000000"/>
                            </a:solidFill>
                            <a:latin typeface="Cambria Math" panose="02040503050406030204" pitchFamily="18" charset="0"/>
                          </a:rPr>
                        </m:ctrlPr>
                      </m:sSubPr>
                      <m:e>
                        <m:r>
                          <a:rPr sz="6600" i="1">
                            <a:solidFill>
                              <a:srgbClr val="000000"/>
                            </a:solidFill>
                            <a:latin typeface="Cambria Math" panose="02040503050406030204" pitchFamily="18" charset="0"/>
                          </a:rPr>
                          <m:t>𝑝</m:t>
                        </m:r>
                      </m:e>
                      <m:sub>
                        <m:r>
                          <a:rPr sz="6600" i="1">
                            <a:solidFill>
                              <a:srgbClr val="000000"/>
                            </a:solidFill>
                            <a:latin typeface="Cambria Math" panose="02040503050406030204" pitchFamily="18" charset="0"/>
                          </a:rPr>
                          <m:t>0</m:t>
                        </m:r>
                      </m:sub>
                    </m:sSub>
                  </m:oMath>
                </a14:m>
                <a:r>
                  <a:rPr sz="6000" dirty="0"/>
                  <a:t> to </a:t>
                </a:r>
                <a14:m>
                  <m:oMath xmlns:m="http://schemas.openxmlformats.org/officeDocument/2006/math">
                    <m:sSub>
                      <m:sSubPr>
                        <m:ctrlPr>
                          <a:rPr sz="6600" i="1">
                            <a:solidFill>
                              <a:srgbClr val="000000"/>
                            </a:solidFill>
                            <a:latin typeface="Cambria Math" panose="02040503050406030204" pitchFamily="18" charset="0"/>
                          </a:rPr>
                        </m:ctrlPr>
                      </m:sSubPr>
                      <m:e>
                        <m:r>
                          <a:rPr sz="6600" i="1">
                            <a:solidFill>
                              <a:srgbClr val="000000"/>
                            </a:solidFill>
                            <a:latin typeface="Cambria Math" panose="02040503050406030204" pitchFamily="18" charset="0"/>
                          </a:rPr>
                          <m:t>𝑝</m:t>
                        </m:r>
                      </m:e>
                      <m:sub>
                        <m:r>
                          <a:rPr sz="6600" i="1">
                            <a:solidFill>
                              <a:srgbClr val="000000"/>
                            </a:solidFill>
                            <a:latin typeface="Cambria Math" panose="02040503050406030204" pitchFamily="18" charset="0"/>
                          </a:rPr>
                          <m:t>1</m:t>
                        </m:r>
                      </m:sub>
                    </m:sSub>
                  </m:oMath>
                </a14:m>
                <a:r>
                  <a:rPr sz="6000" dirty="0"/>
                  <a:t>when integrated (called Marginal Flow)</a:t>
                </a:r>
                <a:endParaRPr lang="en-US" sz="6000" dirty="0"/>
              </a:p>
              <a:p>
                <a:pPr lvl="1"/>
                <a:r>
                  <a:rPr lang="en-US" sz="5400" dirty="0"/>
                  <a:t>e.g. Find the </a:t>
                </a:r>
                <a:r>
                  <a:rPr lang="en-US" sz="5400" b="1" dirty="0"/>
                  <a:t>best</a:t>
                </a:r>
                <a:r>
                  <a:rPr lang="en-US" sz="5400" dirty="0"/>
                  <a:t> noise that would flow to each training image</a:t>
                </a:r>
                <a:endParaRPr sz="5400" dirty="0"/>
              </a:p>
              <a:p>
                <a:r>
                  <a:rPr sz="6000" dirty="0"/>
                  <a:t>But what we did was to train flow for each sample (Conditional Flow)</a:t>
                </a:r>
                <a:endParaRPr lang="en-US" sz="6000" dirty="0"/>
              </a:p>
              <a:p>
                <a:pPr lvl="1"/>
                <a:endParaRPr sz="6000" dirty="0"/>
              </a:p>
            </p:txBody>
          </p:sp>
        </mc:Choice>
        <mc:Fallback>
          <p:sp>
            <p:nvSpPr>
              <p:cNvPr id="1486" name="What we want is the flow (velocity field) that takes samples from   to  when integrated (called Marginal Flow)…"/>
              <p:cNvSpPr txBox="1">
                <a:spLocks noGrp="1" noRot="1" noChangeAspect="1" noMove="1" noResize="1" noEditPoints="1" noAdjustHandles="1" noChangeArrowheads="1" noChangeShapeType="1" noTextEdit="1"/>
              </p:cNvSpPr>
              <p:nvPr>
                <p:ph type="body" sz="half" idx="1"/>
              </p:nvPr>
            </p:nvSpPr>
            <p:spPr>
              <a:xfrm>
                <a:off x="1911762" y="1901423"/>
                <a:ext cx="22247649" cy="10876114"/>
              </a:xfrm>
              <a:prstGeom prst="rect">
                <a:avLst/>
              </a:prstGeom>
              <a:blipFill>
                <a:blip r:embed="rId2"/>
                <a:stretch>
                  <a:fillRect l="-2192" r="-329"/>
                </a:stretch>
              </a:blipFill>
            </p:spPr>
            <p:txBody>
              <a:bodyPr/>
              <a:lstStyle/>
              <a:p>
                <a:r>
                  <a:rPr lang="en-US">
                    <a:noFill/>
                  </a:rPr>
                  <a:t> </a:t>
                </a:r>
              </a:p>
            </p:txBody>
          </p:sp>
        </mc:Fallback>
      </mc:AlternateContent>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0" name="Turns out Gradient is the same!"/>
          <p:cNvSpPr txBox="1">
            <a:spLocks noGrp="1"/>
          </p:cNvSpPr>
          <p:nvPr>
            <p:ph type="title"/>
          </p:nvPr>
        </p:nvSpPr>
        <p:spPr>
          <a:prstGeom prst="rect">
            <a:avLst/>
          </a:prstGeom>
        </p:spPr>
        <p:txBody>
          <a:bodyPr/>
          <a:lstStyle/>
          <a:p>
            <a:r>
              <a:t>Turns out Gradient is the same!</a:t>
            </a:r>
          </a:p>
        </p:txBody>
      </p:sp>
      <p:sp>
        <p:nvSpPr>
          <p:cNvPr id="1491" name="Google Shape;792;p99"/>
          <p:cNvSpPr txBox="1"/>
          <p:nvPr/>
        </p:nvSpPr>
        <p:spPr>
          <a:xfrm>
            <a:off x="844387" y="2955211"/>
            <a:ext cx="23052064" cy="8632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pPr marL="714374" lvl="1" indent="-523874" defTabSz="1219200">
              <a:lnSpc>
                <a:spcPct val="240000"/>
              </a:lnSpc>
              <a:spcBef>
                <a:spcPts val="17000"/>
              </a:spcBef>
              <a:buClr>
                <a:srgbClr val="1C2B33"/>
              </a:buClr>
              <a:buSzPts val="4000"/>
              <a:buFont typeface="Helvetica"/>
              <a:buChar char="•"/>
              <a:defRPr sz="4000" b="1">
                <a:solidFill>
                  <a:srgbClr val="1C2B33"/>
                </a:solidFill>
                <a:latin typeface="Helvetica"/>
                <a:ea typeface="Helvetica"/>
                <a:cs typeface="Helvetica"/>
                <a:sym typeface="Helvetica"/>
              </a:defRPr>
            </a:pPr>
            <a:r>
              <a:rPr>
                <a:solidFill>
                  <a:srgbClr val="B43C8C"/>
                </a:solidFill>
              </a:rPr>
              <a:t>Flow Matching loss:</a:t>
            </a:r>
          </a:p>
          <a:p>
            <a:pPr marL="714374" lvl="1" indent="-523874" defTabSz="1219200">
              <a:lnSpc>
                <a:spcPct val="240000"/>
              </a:lnSpc>
              <a:spcBef>
                <a:spcPts val="17000"/>
              </a:spcBef>
              <a:buClr>
                <a:srgbClr val="1C2B33"/>
              </a:buClr>
              <a:buSzPts val="4000"/>
              <a:buFont typeface="Helvetica"/>
              <a:buChar char="•"/>
              <a:defRPr sz="4000">
                <a:solidFill>
                  <a:srgbClr val="0082FB"/>
                </a:solidFill>
                <a:latin typeface="Helvetica"/>
                <a:ea typeface="Helvetica"/>
                <a:cs typeface="Helvetica"/>
                <a:sym typeface="Helvetica"/>
              </a:defRPr>
            </a:pPr>
            <a:r>
              <a:rPr b="1"/>
              <a:t>Conditional Flow Matching loss</a:t>
            </a:r>
            <a:r>
              <a:t>:</a:t>
            </a:r>
          </a:p>
        </p:txBody>
      </p:sp>
      <mc:AlternateContent xmlns:mc="http://schemas.openxmlformats.org/markup-compatibility/2006">
        <mc:Choice xmlns:a14="http://schemas.microsoft.com/office/drawing/2010/main" Requires="a14">
          <p:sp>
            <p:nvSpPr>
              <p:cNvPr id="1492" name="Equation"/>
              <p:cNvSpPr txBox="1"/>
              <p:nvPr/>
            </p:nvSpPr>
            <p:spPr>
              <a:xfrm>
                <a:off x="3436574" y="4158273"/>
                <a:ext cx="11280857" cy="1511301"/>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ℒ</m:t>
                          </m:r>
                        </m:e>
                        <m:sub>
                          <m:r>
                            <m:rPr>
                              <m:sty m:val="p"/>
                            </m:rPr>
                            <a:rPr sz="7000" i="1">
                              <a:solidFill>
                                <a:srgbClr val="1C2B33"/>
                              </a:solidFill>
                              <a:latin typeface="Cambria Math" panose="02040503050406030204" pitchFamily="18" charset="0"/>
                            </a:rPr>
                            <m:t>FM</m:t>
                          </m:r>
                        </m:sub>
                      </m:sSub>
                      <m:r>
                        <a:rPr sz="7000" i="1">
                          <a:solidFill>
                            <a:srgbClr val="1C2B33"/>
                          </a:solidFill>
                          <a:latin typeface="Cambria Math" panose="02040503050406030204" pitchFamily="18" charset="0"/>
                        </a:rPr>
                        <m:t>(</m:t>
                      </m:r>
                      <m:r>
                        <a:rPr sz="7000" i="1">
                          <a:solidFill>
                            <a:srgbClr val="1C2B33"/>
                          </a:solidFill>
                          <a:latin typeface="Cambria Math" panose="02040503050406030204" pitchFamily="18" charset="0"/>
                        </a:rPr>
                        <m:t>𝜃</m:t>
                      </m:r>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𝔼</m:t>
                          </m:r>
                        </m:e>
                        <m:sub>
                          <m:r>
                            <a:rPr sz="7000" i="1">
                              <a:solidFill>
                                <a:srgbClr val="1C2B33"/>
                              </a:solidFill>
                              <a:latin typeface="Cambria Math" panose="02040503050406030204" pitchFamily="18" charset="0"/>
                            </a:rPr>
                            <m:t>𝑡</m:t>
                          </m:r>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𝑋</m:t>
                              </m:r>
                            </m:e>
                            <m:sub>
                              <m:r>
                                <a:rPr sz="7000" i="1">
                                  <a:solidFill>
                                    <a:srgbClr val="1C2B33"/>
                                  </a:solidFill>
                                  <a:latin typeface="Cambria Math" panose="02040503050406030204" pitchFamily="18" charset="0"/>
                                </a:rPr>
                                <m:t>𝑡</m:t>
                              </m:r>
                            </m:sub>
                          </m:sSub>
                        </m:sub>
                      </m:sSub>
                      <m:r>
                        <a:rPr sz="7000" i="1">
                          <a:solidFill>
                            <a:srgbClr val="1C2B33"/>
                          </a:solidFill>
                          <a:latin typeface="Cambria Math" panose="02040503050406030204" pitchFamily="18" charset="0"/>
                        </a:rPr>
                        <m:t>∥</m:t>
                      </m:r>
                      <m:sSubSup>
                        <m:sSubSupPr>
                          <m:ctrlPr>
                            <a:rPr sz="7000" i="1">
                              <a:solidFill>
                                <a:srgbClr val="1C2B33"/>
                              </a:solidFill>
                              <a:latin typeface="Cambria Math" panose="02040503050406030204" pitchFamily="18" charset="0"/>
                            </a:rPr>
                          </m:ctrlPr>
                        </m:sSubSupPr>
                        <m:e>
                          <m:r>
                            <a:rPr sz="7000" i="1">
                              <a:solidFill>
                                <a:srgbClr val="1C2B33"/>
                              </a:solidFill>
                              <a:latin typeface="Cambria Math" panose="02040503050406030204" pitchFamily="18" charset="0"/>
                            </a:rPr>
                            <m:t>𝑢</m:t>
                          </m:r>
                        </m:e>
                        <m:sub>
                          <m:r>
                            <a:rPr sz="7000" i="1">
                              <a:solidFill>
                                <a:srgbClr val="1C2B33"/>
                              </a:solidFill>
                              <a:latin typeface="Cambria Math" panose="02040503050406030204" pitchFamily="18" charset="0"/>
                            </a:rPr>
                            <m:t>𝑡</m:t>
                          </m:r>
                        </m:sub>
                        <m:sup>
                          <m:r>
                            <a:rPr sz="7000" i="1">
                              <a:solidFill>
                                <a:srgbClr val="1C2B33"/>
                              </a:solidFill>
                              <a:latin typeface="Cambria Math" panose="02040503050406030204" pitchFamily="18" charset="0"/>
                            </a:rPr>
                            <m:t>𝜃</m:t>
                          </m:r>
                        </m:sup>
                      </m:sSubSup>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𝑋</m:t>
                          </m:r>
                        </m:e>
                        <m:sub>
                          <m:r>
                            <a:rPr sz="7000" i="1">
                              <a:solidFill>
                                <a:srgbClr val="1C2B33"/>
                              </a:solidFill>
                              <a:latin typeface="Cambria Math" panose="02040503050406030204" pitchFamily="18" charset="0"/>
                            </a:rPr>
                            <m:t>𝑡</m:t>
                          </m:r>
                        </m:sub>
                      </m:sSub>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𝑢</m:t>
                          </m:r>
                        </m:e>
                        <m:sub>
                          <m:r>
                            <a:rPr sz="7000" i="1">
                              <a:solidFill>
                                <a:srgbClr val="1C2B33"/>
                              </a:solidFill>
                              <a:latin typeface="Cambria Math" panose="02040503050406030204" pitchFamily="18" charset="0"/>
                            </a:rPr>
                            <m:t>𝑡</m:t>
                          </m:r>
                        </m:sub>
                      </m:sSub>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𝑋</m:t>
                          </m:r>
                        </m:e>
                        <m:sub>
                          <m:r>
                            <a:rPr sz="7000" i="1">
                              <a:solidFill>
                                <a:srgbClr val="1C2B33"/>
                              </a:solidFill>
                              <a:latin typeface="Cambria Math" panose="02040503050406030204" pitchFamily="18" charset="0"/>
                            </a:rPr>
                            <m:t>𝑡</m:t>
                          </m:r>
                        </m:sub>
                      </m:sSub>
                      <m:r>
                        <a:rPr sz="7000" i="1">
                          <a:solidFill>
                            <a:srgbClr val="1C2B33"/>
                          </a:solidFill>
                          <a:latin typeface="Cambria Math" panose="02040503050406030204" pitchFamily="18" charset="0"/>
                        </a:rPr>
                        <m:t>)</m:t>
                      </m:r>
                      <m:sSup>
                        <m:sSupPr>
                          <m:ctrlPr>
                            <a:rPr sz="7000" i="1">
                              <a:solidFill>
                                <a:srgbClr val="1C2B33"/>
                              </a:solidFill>
                              <a:latin typeface="Cambria Math" panose="02040503050406030204" pitchFamily="18" charset="0"/>
                            </a:rPr>
                          </m:ctrlPr>
                        </m:sSupPr>
                        <m:e>
                          <m:r>
                            <a:rPr sz="7000" i="1">
                              <a:solidFill>
                                <a:srgbClr val="1C2B33"/>
                              </a:solidFill>
                              <a:latin typeface="Cambria Math" panose="02040503050406030204" pitchFamily="18" charset="0"/>
                            </a:rPr>
                            <m:t>∥</m:t>
                          </m:r>
                        </m:e>
                        <m:sup>
                          <m:r>
                            <a:rPr sz="7000" i="1">
                              <a:solidFill>
                                <a:srgbClr val="1C2B33"/>
                              </a:solidFill>
                              <a:latin typeface="Cambria Math" panose="02040503050406030204" pitchFamily="18" charset="0"/>
                            </a:rPr>
                            <m:t>2</m:t>
                          </m:r>
                        </m:sup>
                      </m:sSup>
                    </m:oMath>
                  </m:oMathPara>
                </a14:m>
                <a:endParaRPr sz="7000">
                  <a:solidFill>
                    <a:srgbClr val="1C2B33"/>
                  </a:solidFill>
                </a:endParaRPr>
              </a:p>
            </p:txBody>
          </p:sp>
        </mc:Choice>
        <mc:Fallback>
          <p:sp>
            <p:nvSpPr>
              <p:cNvPr id="1492" name="Equation"/>
              <p:cNvSpPr txBox="1">
                <a:spLocks noRot="1" noChangeAspect="1" noMove="1" noResize="1" noEditPoints="1" noAdjustHandles="1" noChangeArrowheads="1" noChangeShapeType="1" noTextEdit="1"/>
              </p:cNvSpPr>
              <p:nvPr/>
            </p:nvSpPr>
            <p:spPr>
              <a:xfrm>
                <a:off x="3436574" y="4158273"/>
                <a:ext cx="11280857" cy="1511301"/>
              </a:xfrm>
              <a:prstGeom prst="rect">
                <a:avLst/>
              </a:prstGeom>
              <a:blipFill>
                <a:blip r:embed="rId2"/>
                <a:stretch>
                  <a:fillRect l="-54" r="-21568"/>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95" name="Equation"/>
              <p:cNvSpPr txBox="1"/>
              <p:nvPr/>
            </p:nvSpPr>
            <p:spPr>
              <a:xfrm>
                <a:off x="3436574" y="7969201"/>
                <a:ext cx="13637356" cy="1511301"/>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ℒ</m:t>
                          </m:r>
                        </m:e>
                        <m:sub>
                          <m:r>
                            <m:rPr>
                              <m:sty m:val="p"/>
                            </m:rPr>
                            <a:rPr sz="7000" i="1">
                              <a:solidFill>
                                <a:srgbClr val="1C2B33"/>
                              </a:solidFill>
                              <a:latin typeface="Cambria Math" panose="02040503050406030204" pitchFamily="18" charset="0"/>
                            </a:rPr>
                            <m:t>CFM</m:t>
                          </m:r>
                        </m:sub>
                      </m:sSub>
                      <m:r>
                        <a:rPr sz="7000" i="1">
                          <a:solidFill>
                            <a:srgbClr val="1C2B33"/>
                          </a:solidFill>
                          <a:latin typeface="Cambria Math" panose="02040503050406030204" pitchFamily="18" charset="0"/>
                        </a:rPr>
                        <m:t>(</m:t>
                      </m:r>
                      <m:r>
                        <a:rPr sz="7000" i="1">
                          <a:solidFill>
                            <a:srgbClr val="1C2B33"/>
                          </a:solidFill>
                          <a:latin typeface="Cambria Math" panose="02040503050406030204" pitchFamily="18" charset="0"/>
                        </a:rPr>
                        <m:t>𝜃</m:t>
                      </m:r>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𝔼</m:t>
                          </m:r>
                        </m:e>
                        <m:sub>
                          <m:r>
                            <a:rPr sz="7000" i="1">
                              <a:solidFill>
                                <a:srgbClr val="1C2B33"/>
                              </a:solidFill>
                              <a:latin typeface="Cambria Math" panose="02040503050406030204" pitchFamily="18" charset="0"/>
                            </a:rPr>
                            <m:t>𝑡</m:t>
                          </m:r>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𝑋</m:t>
                              </m:r>
                            </m:e>
                            <m:sub>
                              <m:r>
                                <a:rPr sz="7000" i="1">
                                  <a:solidFill>
                                    <a:srgbClr val="1C2B33"/>
                                  </a:solidFill>
                                  <a:latin typeface="Cambria Math" panose="02040503050406030204" pitchFamily="18" charset="0"/>
                                </a:rPr>
                                <m:t>1</m:t>
                              </m:r>
                            </m:sub>
                          </m:sSub>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𝑋</m:t>
                              </m:r>
                            </m:e>
                            <m:sub>
                              <m:r>
                                <a:rPr sz="7000" i="1">
                                  <a:solidFill>
                                    <a:srgbClr val="1C2B33"/>
                                  </a:solidFill>
                                  <a:latin typeface="Cambria Math" panose="02040503050406030204" pitchFamily="18" charset="0"/>
                                </a:rPr>
                                <m:t>𝑡</m:t>
                              </m:r>
                            </m:sub>
                          </m:sSub>
                        </m:sub>
                      </m:sSub>
                      <m:r>
                        <a:rPr sz="7000" i="1">
                          <a:solidFill>
                            <a:srgbClr val="1C2B33"/>
                          </a:solidFill>
                          <a:latin typeface="Cambria Math" panose="02040503050406030204" pitchFamily="18" charset="0"/>
                        </a:rPr>
                        <m:t>∥</m:t>
                      </m:r>
                      <m:sSubSup>
                        <m:sSubSupPr>
                          <m:ctrlPr>
                            <a:rPr sz="7000" i="1">
                              <a:solidFill>
                                <a:srgbClr val="1C2B33"/>
                              </a:solidFill>
                              <a:latin typeface="Cambria Math" panose="02040503050406030204" pitchFamily="18" charset="0"/>
                            </a:rPr>
                          </m:ctrlPr>
                        </m:sSubSupPr>
                        <m:e>
                          <m:r>
                            <a:rPr sz="7000" i="1">
                              <a:solidFill>
                                <a:srgbClr val="1C2B33"/>
                              </a:solidFill>
                              <a:latin typeface="Cambria Math" panose="02040503050406030204" pitchFamily="18" charset="0"/>
                            </a:rPr>
                            <m:t>𝑢</m:t>
                          </m:r>
                        </m:e>
                        <m:sub>
                          <m:r>
                            <a:rPr sz="7000" i="1">
                              <a:solidFill>
                                <a:srgbClr val="1C2B33"/>
                              </a:solidFill>
                              <a:latin typeface="Cambria Math" panose="02040503050406030204" pitchFamily="18" charset="0"/>
                            </a:rPr>
                            <m:t>𝑡</m:t>
                          </m:r>
                        </m:sub>
                        <m:sup>
                          <m:r>
                            <a:rPr sz="7000" i="1">
                              <a:solidFill>
                                <a:srgbClr val="1C2B33"/>
                              </a:solidFill>
                              <a:latin typeface="Cambria Math" panose="02040503050406030204" pitchFamily="18" charset="0"/>
                            </a:rPr>
                            <m:t>𝜃</m:t>
                          </m:r>
                        </m:sup>
                      </m:sSubSup>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𝑋</m:t>
                          </m:r>
                        </m:e>
                        <m:sub>
                          <m:r>
                            <a:rPr sz="7000" i="1">
                              <a:solidFill>
                                <a:srgbClr val="1C2B33"/>
                              </a:solidFill>
                              <a:latin typeface="Cambria Math" panose="02040503050406030204" pitchFamily="18" charset="0"/>
                            </a:rPr>
                            <m:t>𝑡</m:t>
                          </m:r>
                        </m:sub>
                      </m:sSub>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𝑢</m:t>
                          </m:r>
                        </m:e>
                        <m:sub>
                          <m:r>
                            <a:rPr sz="7000" i="1">
                              <a:solidFill>
                                <a:srgbClr val="1C2B33"/>
                              </a:solidFill>
                              <a:latin typeface="Cambria Math" panose="02040503050406030204" pitchFamily="18" charset="0"/>
                            </a:rPr>
                            <m:t>𝑡</m:t>
                          </m:r>
                        </m:sub>
                      </m:sSub>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𝑋</m:t>
                          </m:r>
                        </m:e>
                        <m:sub>
                          <m:r>
                            <a:rPr sz="7000" i="1">
                              <a:solidFill>
                                <a:srgbClr val="1C2B33"/>
                              </a:solidFill>
                              <a:latin typeface="Cambria Math" panose="02040503050406030204" pitchFamily="18" charset="0"/>
                            </a:rPr>
                            <m:t>𝑡</m:t>
                          </m:r>
                        </m:sub>
                      </m:sSub>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𝑋</m:t>
                          </m:r>
                        </m:e>
                        <m:sub>
                          <m:r>
                            <a:rPr sz="7000" i="1">
                              <a:solidFill>
                                <a:srgbClr val="1C2B33"/>
                              </a:solidFill>
                              <a:latin typeface="Cambria Math" panose="02040503050406030204" pitchFamily="18" charset="0"/>
                            </a:rPr>
                            <m:t>1</m:t>
                          </m:r>
                        </m:sub>
                      </m:sSub>
                      <m:r>
                        <a:rPr sz="7000" i="1">
                          <a:solidFill>
                            <a:srgbClr val="1C2B33"/>
                          </a:solidFill>
                          <a:latin typeface="Cambria Math" panose="02040503050406030204" pitchFamily="18" charset="0"/>
                        </a:rPr>
                        <m:t>)</m:t>
                      </m:r>
                      <m:sSup>
                        <m:sSupPr>
                          <m:ctrlPr>
                            <a:rPr sz="7000" i="1">
                              <a:solidFill>
                                <a:srgbClr val="1C2B33"/>
                              </a:solidFill>
                              <a:latin typeface="Cambria Math" panose="02040503050406030204" pitchFamily="18" charset="0"/>
                            </a:rPr>
                          </m:ctrlPr>
                        </m:sSupPr>
                        <m:e>
                          <m:r>
                            <a:rPr sz="7000" i="1">
                              <a:solidFill>
                                <a:srgbClr val="1C2B33"/>
                              </a:solidFill>
                              <a:latin typeface="Cambria Math" panose="02040503050406030204" pitchFamily="18" charset="0"/>
                            </a:rPr>
                            <m:t>∥</m:t>
                          </m:r>
                        </m:e>
                        <m:sup>
                          <m:r>
                            <a:rPr sz="7000" i="1">
                              <a:solidFill>
                                <a:srgbClr val="1C2B33"/>
                              </a:solidFill>
                              <a:latin typeface="Cambria Math" panose="02040503050406030204" pitchFamily="18" charset="0"/>
                            </a:rPr>
                            <m:t>2</m:t>
                          </m:r>
                        </m:sup>
                      </m:sSup>
                    </m:oMath>
                  </m:oMathPara>
                </a14:m>
                <a:endParaRPr sz="7000" dirty="0">
                  <a:solidFill>
                    <a:srgbClr val="1C2B33"/>
                  </a:solidFill>
                </a:endParaRPr>
              </a:p>
            </p:txBody>
          </p:sp>
        </mc:Choice>
        <mc:Fallback>
          <p:sp>
            <p:nvSpPr>
              <p:cNvPr id="1495" name="Equation"/>
              <p:cNvSpPr txBox="1">
                <a:spLocks noRot="1" noChangeAspect="1" noMove="1" noResize="1" noEditPoints="1" noAdjustHandles="1" noChangeArrowheads="1" noChangeShapeType="1" noTextEdit="1"/>
              </p:cNvSpPr>
              <p:nvPr/>
            </p:nvSpPr>
            <p:spPr>
              <a:xfrm>
                <a:off x="3436574" y="7969201"/>
                <a:ext cx="13637356" cy="1511301"/>
              </a:xfrm>
              <a:prstGeom prst="rect">
                <a:avLst/>
              </a:prstGeom>
              <a:blipFill>
                <a:blip r:embed="rId3"/>
                <a:stretch>
                  <a:fillRect l="-45" r="-18909"/>
                </a:stretch>
              </a:blipFill>
              <a:ln w="12700" cap="flat">
                <a:noFill/>
                <a:miter lim="400000"/>
              </a:ln>
              <a:effectLst/>
            </p:spPr>
            <p:txBody>
              <a:bodyPr/>
              <a:lstStyle/>
              <a:p>
                <a:r>
                  <a:rPr lang="en-US">
                    <a:noFill/>
                  </a:rPr>
                  <a:t> </a:t>
                </a:r>
              </a:p>
            </p:txBody>
          </p:sp>
        </mc:Fallback>
      </mc:AlternateContent>
      <p:sp>
        <p:nvSpPr>
          <p:cNvPr id="1498" name="We can’t do this bc we don’t know what ground truth flow is"/>
          <p:cNvSpPr txBox="1"/>
          <p:nvPr/>
        </p:nvSpPr>
        <p:spPr>
          <a:xfrm>
            <a:off x="18143621" y="3985464"/>
            <a:ext cx="6088409" cy="1856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spcBef>
                <a:spcPts val="4500"/>
              </a:spcBef>
              <a:defRPr sz="3800"/>
            </a:lvl1pPr>
          </a:lstStyle>
          <a:p>
            <a:r>
              <a:rPr dirty="0"/>
              <a:t>We can’t do this </a:t>
            </a:r>
            <a:r>
              <a:rPr dirty="0" err="1"/>
              <a:t>bc</a:t>
            </a:r>
            <a:r>
              <a:rPr dirty="0"/>
              <a:t> we don’t know what ground truth flow is</a:t>
            </a:r>
          </a:p>
        </p:txBody>
      </p:sp>
      <p:grpSp>
        <p:nvGrpSpPr>
          <p:cNvPr id="1502" name="Group"/>
          <p:cNvGrpSpPr/>
          <p:nvPr/>
        </p:nvGrpSpPr>
        <p:grpSpPr>
          <a:xfrm>
            <a:off x="676094" y="11057323"/>
            <a:ext cx="23715928" cy="2107550"/>
            <a:chOff x="0" y="0"/>
            <a:chExt cx="23715927" cy="2107549"/>
          </a:xfrm>
        </p:grpSpPr>
        <p:sp>
          <p:nvSpPr>
            <p:cNvPr id="1499" name="Rounded Rectangle"/>
            <p:cNvSpPr/>
            <p:nvPr/>
          </p:nvSpPr>
          <p:spPr>
            <a:xfrm>
              <a:off x="0" y="24968"/>
              <a:ext cx="23052063" cy="2082581"/>
            </a:xfrm>
            <a:prstGeom prst="roundRect">
              <a:avLst>
                <a:gd name="adj" fmla="val 33360"/>
              </a:avLst>
            </a:prstGeom>
            <a:solidFill>
              <a:srgbClr val="F1F4F7"/>
            </a:solidFill>
            <a:ln w="12700" cap="flat">
              <a:noFill/>
              <a:miter lim="400000"/>
            </a:ln>
            <a:effectLst/>
          </p:spPr>
          <p:txBody>
            <a:bodyPr wrap="square" lIns="60959" tIns="60959" rIns="60959" bIns="60959" numCol="1" anchor="ctr">
              <a:noAutofit/>
            </a:bodyPr>
            <a:lstStyle/>
            <a:p>
              <a:pPr defTabSz="1219200">
                <a:spcBef>
                  <a:spcPts val="1300"/>
                </a:spcBef>
                <a:defRPr sz="1400">
                  <a:solidFill>
                    <a:srgbClr val="1C2B33"/>
                  </a:solidFill>
                  <a:latin typeface="Helvetica"/>
                  <a:ea typeface="Helvetica"/>
                  <a:cs typeface="Helvetica"/>
                  <a:sym typeface="Helvetica"/>
                </a:defRPr>
              </a:pPr>
              <a:endParaRPr/>
            </a:p>
          </p:txBody>
        </p:sp>
        <p:sp>
          <p:nvSpPr>
            <p:cNvPr id="1500" name="Theorem: Gradient of the losses are equivalent (!!!),"/>
            <p:cNvSpPr txBox="1"/>
            <p:nvPr/>
          </p:nvSpPr>
          <p:spPr>
            <a:xfrm>
              <a:off x="663862" y="0"/>
              <a:ext cx="23052065" cy="81695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59" tIns="60959" rIns="60959" bIns="60959" numCol="1" anchor="t">
              <a:spAutoFit/>
            </a:bodyPr>
            <a:lstStyle/>
            <a:p>
              <a:pPr defTabSz="1219200">
                <a:lnSpc>
                  <a:spcPct val="125000"/>
                </a:lnSpc>
                <a:spcBef>
                  <a:spcPts val="1300"/>
                </a:spcBef>
                <a:defRPr sz="4000">
                  <a:solidFill>
                    <a:srgbClr val="1C2B33"/>
                  </a:solidFill>
                  <a:latin typeface="Helvetica"/>
                  <a:ea typeface="Helvetica"/>
                  <a:cs typeface="Helvetica"/>
                  <a:sym typeface="Helvetica"/>
                </a:defRPr>
              </a:pPr>
              <a:r>
                <a:rPr b="1" dirty="0"/>
                <a:t>Theorem: </a:t>
              </a:r>
              <a:r>
                <a:rPr dirty="0"/>
                <a:t>Gradient of the losses are equivalent,                                </a:t>
              </a:r>
            </a:p>
          </p:txBody>
        </p:sp>
        <mc:AlternateContent xmlns:mc="http://schemas.openxmlformats.org/markup-compatibility/2006">
          <mc:Choice xmlns:a14="http://schemas.microsoft.com/office/drawing/2010/main" Requires="a14">
            <p:sp>
              <p:nvSpPr>
                <p:cNvPr id="1501" name="Group"/>
                <p:cNvSpPr txBox="1"/>
                <p:nvPr/>
              </p:nvSpPr>
              <p:spPr>
                <a:xfrm>
                  <a:off x="6707855" y="899171"/>
                  <a:ext cx="8322242" cy="839937"/>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m:t>
                            </m:r>
                          </m:e>
                          <m:sub>
                            <m:r>
                              <a:rPr sz="7000" i="1">
                                <a:solidFill>
                                  <a:srgbClr val="1C2B33"/>
                                </a:solidFill>
                                <a:latin typeface="Cambria Math" panose="02040503050406030204" pitchFamily="18" charset="0"/>
                              </a:rPr>
                              <m:t>𝜃</m:t>
                            </m:r>
                          </m:sub>
                        </m:sSub>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ℒ</m:t>
                            </m:r>
                          </m:e>
                          <m:sub>
                            <m:r>
                              <m:rPr>
                                <m:sty m:val="p"/>
                              </m:rPr>
                              <a:rPr sz="7000" i="1">
                                <a:solidFill>
                                  <a:srgbClr val="1C2B33"/>
                                </a:solidFill>
                                <a:latin typeface="Cambria Math" panose="02040503050406030204" pitchFamily="18" charset="0"/>
                              </a:rPr>
                              <m:t>FM</m:t>
                            </m:r>
                          </m:sub>
                        </m:sSub>
                        <m:r>
                          <a:rPr sz="7000" i="1">
                            <a:solidFill>
                              <a:srgbClr val="1C2B33"/>
                            </a:solidFill>
                            <a:latin typeface="Cambria Math" panose="02040503050406030204" pitchFamily="18" charset="0"/>
                          </a:rPr>
                          <m:t>(</m:t>
                        </m:r>
                        <m:r>
                          <a:rPr sz="7000" i="1">
                            <a:solidFill>
                              <a:srgbClr val="1C2B33"/>
                            </a:solidFill>
                            <a:latin typeface="Cambria Math" panose="02040503050406030204" pitchFamily="18" charset="0"/>
                          </a:rPr>
                          <m:t>𝜃</m:t>
                        </m:r>
                        <m:r>
                          <a:rPr sz="7000" i="1">
                            <a:solidFill>
                              <a:srgbClr val="1C2B33"/>
                            </a:solidFill>
                            <a:latin typeface="Cambria Math" panose="02040503050406030204" pitchFamily="18" charset="0"/>
                          </a:rPr>
                          <m:t>)=</m:t>
                        </m:r>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m:t>
                            </m:r>
                          </m:e>
                          <m:sub>
                            <m:r>
                              <a:rPr sz="7000" i="1">
                                <a:solidFill>
                                  <a:srgbClr val="1C2B33"/>
                                </a:solidFill>
                                <a:latin typeface="Cambria Math" panose="02040503050406030204" pitchFamily="18" charset="0"/>
                              </a:rPr>
                              <m:t>𝜃</m:t>
                            </m:r>
                          </m:sub>
                        </m:sSub>
                        <m:sSub>
                          <m:sSubPr>
                            <m:ctrlPr>
                              <a:rPr sz="7000" i="1">
                                <a:solidFill>
                                  <a:srgbClr val="1C2B33"/>
                                </a:solidFill>
                                <a:latin typeface="Cambria Math" panose="02040503050406030204" pitchFamily="18" charset="0"/>
                              </a:rPr>
                            </m:ctrlPr>
                          </m:sSubPr>
                          <m:e>
                            <m:r>
                              <a:rPr sz="7000" i="1">
                                <a:solidFill>
                                  <a:srgbClr val="1C2B33"/>
                                </a:solidFill>
                                <a:latin typeface="Cambria Math" panose="02040503050406030204" pitchFamily="18" charset="0"/>
                              </a:rPr>
                              <m:t>ℒ</m:t>
                            </m:r>
                          </m:e>
                          <m:sub>
                            <m:r>
                              <m:rPr>
                                <m:sty m:val="p"/>
                              </m:rPr>
                              <a:rPr sz="7000" i="1">
                                <a:solidFill>
                                  <a:srgbClr val="1C2B33"/>
                                </a:solidFill>
                                <a:latin typeface="Cambria Math" panose="02040503050406030204" pitchFamily="18" charset="0"/>
                              </a:rPr>
                              <m:t>CFM</m:t>
                            </m:r>
                          </m:sub>
                        </m:sSub>
                        <m:r>
                          <a:rPr sz="7000" i="1">
                            <a:solidFill>
                              <a:srgbClr val="1C2B33"/>
                            </a:solidFill>
                            <a:latin typeface="Cambria Math" panose="02040503050406030204" pitchFamily="18" charset="0"/>
                          </a:rPr>
                          <m:t>(</m:t>
                        </m:r>
                        <m:r>
                          <a:rPr sz="7000" i="1">
                            <a:solidFill>
                              <a:srgbClr val="1C2B33"/>
                            </a:solidFill>
                            <a:latin typeface="Cambria Math" panose="02040503050406030204" pitchFamily="18" charset="0"/>
                          </a:rPr>
                          <m:t>𝜃</m:t>
                        </m:r>
                        <m:r>
                          <a:rPr sz="7000" i="1">
                            <a:solidFill>
                              <a:srgbClr val="1C2B33"/>
                            </a:solidFill>
                            <a:latin typeface="Cambria Math" panose="02040503050406030204" pitchFamily="18" charset="0"/>
                          </a:rPr>
                          <m:t>)</m:t>
                        </m:r>
                      </m:oMath>
                    </m:oMathPara>
                  </a14:m>
                  <a:endParaRPr sz="7000" dirty="0">
                    <a:solidFill>
                      <a:srgbClr val="1C2B33"/>
                    </a:solidFill>
                  </a:endParaRPr>
                </a:p>
              </p:txBody>
            </p:sp>
          </mc:Choice>
          <mc:Fallback>
            <p:sp>
              <p:nvSpPr>
                <p:cNvPr id="1501" name="Group"/>
                <p:cNvSpPr txBox="1">
                  <a:spLocks noRot="1" noChangeAspect="1" noMove="1" noResize="1" noEditPoints="1" noAdjustHandles="1" noChangeArrowheads="1" noChangeShapeType="1" noTextEdit="1"/>
                </p:cNvSpPr>
                <p:nvPr/>
              </p:nvSpPr>
              <p:spPr>
                <a:xfrm>
                  <a:off x="6707855" y="899171"/>
                  <a:ext cx="8322242" cy="839937"/>
                </a:xfrm>
                <a:prstGeom prst="rect">
                  <a:avLst/>
                </a:prstGeom>
                <a:blipFill>
                  <a:blip r:embed="rId4"/>
                  <a:stretch>
                    <a:fillRect r="-7912" b="-26812"/>
                  </a:stretch>
                </a:blipFill>
                <a:ln w="12700" cap="flat">
                  <a:noFill/>
                  <a:miter lim="400000"/>
                </a:ln>
                <a:effectLst/>
              </p:spPr>
              <p:txBody>
                <a:bodyPr/>
                <a:lstStyle/>
                <a:p>
                  <a:r>
                    <a:rPr lang="en-US">
                      <a:noFill/>
                    </a:rPr>
                    <a:t> </a:t>
                  </a:r>
                </a:p>
              </p:txBody>
            </p:sp>
          </mc:Fallback>
        </mc:AlternateContent>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491">
                                            <p:txEl>
                                              <p:pRg st="1" end="1"/>
                                            </p:txEl>
                                          </p:spTgt>
                                        </p:tgtEl>
                                        <p:attrNameLst>
                                          <p:attrName>style.visibility</p:attrName>
                                        </p:attrNameLst>
                                      </p:cBhvr>
                                      <p:to>
                                        <p:strVal val="visible"/>
                                      </p:to>
                                    </p:set>
                                    <p:animEffect transition="in" filter="fade">
                                      <p:cBhvr>
                                        <p:cTn id="7" dur="1000"/>
                                        <p:tgtEl>
                                          <p:spTgt spid="14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3" nodeType="clickEffect">
                                  <p:stCondLst>
                                    <p:cond delay="0"/>
                                  </p:stCondLst>
                                  <p:iterate>
                                    <p:tmAbs val="0"/>
                                  </p:iterate>
                                  <p:childTnLst>
                                    <p:set>
                                      <p:cBhvr>
                                        <p:cTn id="11" fill="hold"/>
                                        <p:tgtEl>
                                          <p:spTgt spid="1502"/>
                                        </p:tgtEl>
                                        <p:attrNameLst>
                                          <p:attrName>style.visibility</p:attrName>
                                        </p:attrNameLst>
                                      </p:cBhvr>
                                      <p:to>
                                        <p:strVal val="visible"/>
                                      </p:to>
                                    </p:set>
                                    <p:animEffect transition="in" filter="fade">
                                      <p:cBhvr>
                                        <p:cTn id="12" dur="1000"/>
                                        <p:tgtEl>
                                          <p:spTgt spid="1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1" grpId="1" build="p" bldLvl="5" animBg="1" advAuto="0"/>
      <p:bldP spid="1502" grpId="3"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8" name="Why does this work?"/>
          <p:cNvSpPr txBox="1">
            <a:spLocks noGrp="1"/>
          </p:cNvSpPr>
          <p:nvPr>
            <p:ph type="title"/>
          </p:nvPr>
        </p:nvSpPr>
        <p:spPr>
          <a:prstGeom prst="rect">
            <a:avLst/>
          </a:prstGeom>
        </p:spPr>
        <p:txBody>
          <a:bodyPr/>
          <a:lstStyle/>
          <a:p>
            <a:r>
              <a:t>Why does this work?</a:t>
            </a:r>
          </a:p>
        </p:txBody>
      </p:sp>
      <p:sp>
        <p:nvSpPr>
          <p:cNvPr id="1529" name="High level: You can average conditional flow (marginalization)"/>
          <p:cNvSpPr txBox="1">
            <a:spLocks noGrp="1"/>
          </p:cNvSpPr>
          <p:nvPr>
            <p:ph type="body" sz="quarter" idx="1"/>
          </p:nvPr>
        </p:nvSpPr>
        <p:spPr>
          <a:xfrm>
            <a:off x="1689100" y="3149600"/>
            <a:ext cx="21005800" cy="1602408"/>
          </a:xfrm>
          <a:prstGeom prst="rect">
            <a:avLst/>
          </a:prstGeom>
        </p:spPr>
        <p:txBody>
          <a:bodyPr/>
          <a:lstStyle/>
          <a:p>
            <a:r>
              <a:t>High level: You can average conditional flow (marginalization)</a:t>
            </a:r>
          </a:p>
        </p:txBody>
      </p:sp>
      <mc:AlternateContent xmlns:mc="http://schemas.openxmlformats.org/markup-compatibility/2006" xmlns:a14="http://schemas.microsoft.com/office/drawing/2010/main">
        <mc:Choice Requires="a14">
          <p:sp>
            <p:nvSpPr>
              <p:cNvPr id="1530" name="Group"/>
              <p:cNvSpPr txBox="1"/>
              <p:nvPr/>
            </p:nvSpPr>
            <p:spPr>
              <a:xfrm>
                <a:off x="6516566" y="5260007"/>
                <a:ext cx="9659143" cy="1093471"/>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7000" i="1">
                              <a:solidFill>
                                <a:srgbClr val="0064E0"/>
                              </a:solidFill>
                              <a:latin typeface="Cambria Math" panose="02040503050406030204" pitchFamily="18" charset="0"/>
                            </a:rPr>
                          </m:ctrlPr>
                        </m:sSubPr>
                        <m:e>
                          <m:r>
                            <a:rPr sz="7000" i="1">
                              <a:solidFill>
                                <a:srgbClr val="0064E0"/>
                              </a:solidFill>
                              <a:latin typeface="Cambria Math" panose="02040503050406030204" pitchFamily="18" charset="0"/>
                            </a:rPr>
                            <m:t>𝑢</m:t>
                          </m:r>
                        </m:e>
                        <m:sub>
                          <m:r>
                            <a:rPr sz="7000" i="1">
                              <a:solidFill>
                                <a:srgbClr val="0064E0"/>
                              </a:solidFill>
                              <a:latin typeface="Cambria Math" panose="02040503050406030204" pitchFamily="18" charset="0"/>
                            </a:rPr>
                            <m:t>𝑡</m:t>
                          </m:r>
                        </m:sub>
                      </m:sSub>
                      <m:r>
                        <a:rPr sz="7000" i="1">
                          <a:solidFill>
                            <a:srgbClr val="0064E0"/>
                          </a:solidFill>
                          <a:latin typeface="Cambria Math" panose="02040503050406030204" pitchFamily="18" charset="0"/>
                        </a:rPr>
                        <m:t>(</m:t>
                      </m:r>
                      <m:r>
                        <a:rPr sz="7000" i="1">
                          <a:solidFill>
                            <a:srgbClr val="0064E0"/>
                          </a:solidFill>
                          <a:latin typeface="Cambria Math" panose="02040503050406030204" pitchFamily="18" charset="0"/>
                        </a:rPr>
                        <m:t>𝑥</m:t>
                      </m:r>
                      <m:r>
                        <a:rPr sz="7000" i="1">
                          <a:solidFill>
                            <a:srgbClr val="0064E0"/>
                          </a:solidFill>
                          <a:latin typeface="Cambria Math" panose="02040503050406030204" pitchFamily="18" charset="0"/>
                        </a:rPr>
                        <m:t>)=</m:t>
                      </m:r>
                      <m:r>
                        <a:rPr sz="7000" i="1">
                          <a:solidFill>
                            <a:srgbClr val="0064E0"/>
                          </a:solidFill>
                          <a:latin typeface="Cambria Math" panose="02040503050406030204" pitchFamily="18" charset="0"/>
                        </a:rPr>
                        <m:t>𝔼</m:t>
                      </m:r>
                      <m:r>
                        <a:rPr sz="7000" i="1">
                          <a:solidFill>
                            <a:srgbClr val="0064E0"/>
                          </a:solidFill>
                          <a:latin typeface="Cambria Math" panose="02040503050406030204" pitchFamily="18" charset="0"/>
                        </a:rPr>
                        <m:t>[</m:t>
                      </m:r>
                      <m:sSub>
                        <m:sSubPr>
                          <m:ctrlPr>
                            <a:rPr sz="7000" i="1">
                              <a:solidFill>
                                <a:srgbClr val="0064E0"/>
                              </a:solidFill>
                              <a:latin typeface="Cambria Math" panose="02040503050406030204" pitchFamily="18" charset="0"/>
                            </a:rPr>
                          </m:ctrlPr>
                        </m:sSubPr>
                        <m:e>
                          <m:r>
                            <a:rPr sz="7000" i="1">
                              <a:solidFill>
                                <a:srgbClr val="0064E0"/>
                              </a:solidFill>
                              <a:latin typeface="Cambria Math" panose="02040503050406030204" pitchFamily="18" charset="0"/>
                            </a:rPr>
                            <m:t>𝑢</m:t>
                          </m:r>
                        </m:e>
                        <m:sub>
                          <m:r>
                            <a:rPr sz="7000" i="1">
                              <a:solidFill>
                                <a:srgbClr val="0064E0"/>
                              </a:solidFill>
                              <a:latin typeface="Cambria Math" panose="02040503050406030204" pitchFamily="18" charset="0"/>
                            </a:rPr>
                            <m:t>𝑡</m:t>
                          </m:r>
                        </m:sub>
                      </m:sSub>
                      <m:r>
                        <a:rPr sz="7000" i="1">
                          <a:solidFill>
                            <a:srgbClr val="0064E0"/>
                          </a:solidFill>
                          <a:latin typeface="Cambria Math" panose="02040503050406030204" pitchFamily="18" charset="0"/>
                        </a:rPr>
                        <m:t>(</m:t>
                      </m:r>
                      <m:sSub>
                        <m:sSubPr>
                          <m:ctrlPr>
                            <a:rPr sz="7000" i="1">
                              <a:solidFill>
                                <a:srgbClr val="0064E0"/>
                              </a:solidFill>
                              <a:latin typeface="Cambria Math" panose="02040503050406030204" pitchFamily="18" charset="0"/>
                            </a:rPr>
                          </m:ctrlPr>
                        </m:sSubPr>
                        <m:e>
                          <m:r>
                            <a:rPr sz="7000" i="1">
                              <a:solidFill>
                                <a:srgbClr val="0064E0"/>
                              </a:solidFill>
                              <a:latin typeface="Cambria Math" panose="02040503050406030204" pitchFamily="18" charset="0"/>
                            </a:rPr>
                            <m:t>𝑋</m:t>
                          </m:r>
                        </m:e>
                        <m:sub>
                          <m:r>
                            <a:rPr sz="7000" i="1">
                              <a:solidFill>
                                <a:srgbClr val="0064E0"/>
                              </a:solidFill>
                              <a:latin typeface="Cambria Math" panose="02040503050406030204" pitchFamily="18" charset="0"/>
                            </a:rPr>
                            <m:t>𝑡</m:t>
                          </m:r>
                        </m:sub>
                      </m:sSub>
                      <m:r>
                        <a:rPr sz="7000" i="1">
                          <a:solidFill>
                            <a:srgbClr val="0064E0"/>
                          </a:solidFill>
                          <a:latin typeface="Cambria Math" panose="02040503050406030204" pitchFamily="18" charset="0"/>
                        </a:rPr>
                        <m:t>|</m:t>
                      </m:r>
                      <m:sSub>
                        <m:sSubPr>
                          <m:ctrlPr>
                            <a:rPr sz="7000" i="1">
                              <a:solidFill>
                                <a:srgbClr val="0064E0"/>
                              </a:solidFill>
                              <a:latin typeface="Cambria Math" panose="02040503050406030204" pitchFamily="18" charset="0"/>
                            </a:rPr>
                          </m:ctrlPr>
                        </m:sSubPr>
                        <m:e>
                          <m:r>
                            <a:rPr sz="7000" i="1">
                              <a:solidFill>
                                <a:srgbClr val="0064E0"/>
                              </a:solidFill>
                              <a:latin typeface="Cambria Math" panose="02040503050406030204" pitchFamily="18" charset="0"/>
                            </a:rPr>
                            <m:t>𝑋</m:t>
                          </m:r>
                        </m:e>
                        <m:sub>
                          <m:r>
                            <a:rPr sz="7000" i="1">
                              <a:solidFill>
                                <a:srgbClr val="0064E0"/>
                              </a:solidFill>
                              <a:latin typeface="Cambria Math" panose="02040503050406030204" pitchFamily="18" charset="0"/>
                            </a:rPr>
                            <m:t>1</m:t>
                          </m:r>
                        </m:sub>
                      </m:sSub>
                      <m:r>
                        <a:rPr sz="7000" i="1">
                          <a:solidFill>
                            <a:srgbClr val="0064E0"/>
                          </a:solidFill>
                          <a:latin typeface="Cambria Math" panose="02040503050406030204" pitchFamily="18" charset="0"/>
                        </a:rPr>
                        <m:t>)|</m:t>
                      </m:r>
                      <m:sSub>
                        <m:sSubPr>
                          <m:ctrlPr>
                            <a:rPr sz="7000" i="1">
                              <a:solidFill>
                                <a:srgbClr val="0064E0"/>
                              </a:solidFill>
                              <a:latin typeface="Cambria Math" panose="02040503050406030204" pitchFamily="18" charset="0"/>
                            </a:rPr>
                          </m:ctrlPr>
                        </m:sSubPr>
                        <m:e>
                          <m:r>
                            <a:rPr sz="7000" i="1">
                              <a:solidFill>
                                <a:srgbClr val="0064E0"/>
                              </a:solidFill>
                              <a:latin typeface="Cambria Math" panose="02040503050406030204" pitchFamily="18" charset="0"/>
                            </a:rPr>
                            <m:t>𝑋</m:t>
                          </m:r>
                        </m:e>
                        <m:sub>
                          <m:r>
                            <a:rPr sz="7000" i="1">
                              <a:solidFill>
                                <a:srgbClr val="0064E0"/>
                              </a:solidFill>
                              <a:latin typeface="Cambria Math" panose="02040503050406030204" pitchFamily="18" charset="0"/>
                            </a:rPr>
                            <m:t>𝑡</m:t>
                          </m:r>
                        </m:sub>
                      </m:sSub>
                      <m:r>
                        <a:rPr sz="7000" i="1">
                          <a:solidFill>
                            <a:srgbClr val="0064E0"/>
                          </a:solidFill>
                          <a:latin typeface="Cambria Math" panose="02040503050406030204" pitchFamily="18" charset="0"/>
                        </a:rPr>
                        <m:t>=</m:t>
                      </m:r>
                      <m:r>
                        <a:rPr sz="7000" i="1">
                          <a:solidFill>
                            <a:srgbClr val="0064E0"/>
                          </a:solidFill>
                          <a:latin typeface="Cambria Math" panose="02040503050406030204" pitchFamily="18" charset="0"/>
                        </a:rPr>
                        <m:t>𝑥</m:t>
                      </m:r>
                      <m:r>
                        <a:rPr sz="7000" i="1">
                          <a:solidFill>
                            <a:srgbClr val="0064E0"/>
                          </a:solidFill>
                          <a:latin typeface="Cambria Math" panose="02040503050406030204" pitchFamily="18" charset="0"/>
                        </a:rPr>
                        <m:t>]</m:t>
                      </m:r>
                    </m:oMath>
                  </m:oMathPara>
                </a14:m>
                <a:endParaRPr sz="7000">
                  <a:solidFill>
                    <a:srgbClr val="0064E0"/>
                  </a:solidFill>
                </a:endParaRPr>
              </a:p>
            </p:txBody>
          </p:sp>
        </mc:Choice>
        <mc:Fallback xmlns="">
          <p:sp>
            <p:nvSpPr>
              <p:cNvPr id="1530" name="Group"/>
              <p:cNvSpPr txBox="1">
                <a:spLocks noRot="1" noChangeAspect="1" noMove="1" noResize="1" noEditPoints="1" noAdjustHandles="1" noChangeArrowheads="1" noChangeShapeType="1" noTextEdit="1"/>
              </p:cNvSpPr>
              <p:nvPr/>
            </p:nvSpPr>
            <p:spPr>
              <a:xfrm>
                <a:off x="6516566" y="5260007"/>
                <a:ext cx="9659143" cy="1093471"/>
              </a:xfrm>
              <a:prstGeom prst="rect">
                <a:avLst/>
              </a:prstGeom>
              <a:blipFill>
                <a:blip r:embed="rId2"/>
                <a:stretch>
                  <a:fillRect l="-2365" r="-17346" b="-35632"/>
                </a:stretch>
              </a:blipFill>
              <a:ln w="12700">
                <a:miter lim="400000"/>
              </a:ln>
            </p:spPr>
            <p:txBody>
              <a:bodyPr/>
              <a:lstStyle/>
              <a:p>
                <a:r>
                  <a:rPr lang="en-US">
                    <a:noFill/>
                  </a:rPr>
                  <a:t> </a:t>
                </a:r>
              </a:p>
            </p:txBody>
          </p:sp>
        </mc:Fallback>
      </mc:AlternateContent>
      <p:sp>
        <p:nvSpPr>
          <p:cNvPr id="1531" name="Marginal flow (what we want)"/>
          <p:cNvSpPr txBox="1"/>
          <p:nvPr/>
        </p:nvSpPr>
        <p:spPr>
          <a:xfrm>
            <a:off x="3162861" y="6858000"/>
            <a:ext cx="4199230" cy="1532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ctr"/>
            <a:r>
              <a:t>Marginal flow</a:t>
            </a:r>
            <a:br/>
            <a:r>
              <a:t>(what we want)</a:t>
            </a:r>
          </a:p>
        </p:txBody>
      </p:sp>
      <p:sp>
        <p:nvSpPr>
          <p:cNvPr id="1532" name="Conditional flow (easy to obtain from each sample)"/>
          <p:cNvSpPr txBox="1"/>
          <p:nvPr/>
        </p:nvSpPr>
        <p:spPr>
          <a:xfrm>
            <a:off x="8330405" y="6858000"/>
            <a:ext cx="9328405" cy="1532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ctr"/>
            <a:r>
              <a:t>Conditional flow</a:t>
            </a:r>
            <a:br/>
            <a:r>
              <a:t>(easy to obtain from each sample)</a:t>
            </a:r>
          </a:p>
        </p:txBody>
      </p:sp>
      <p:sp>
        <p:nvSpPr>
          <p:cNvPr id="1533" name="Line"/>
          <p:cNvSpPr/>
          <p:nvPr/>
        </p:nvSpPr>
        <p:spPr>
          <a:xfrm flipH="1" flipV="1">
            <a:off x="11556999" y="6399530"/>
            <a:ext cx="590964" cy="590963"/>
          </a:xfrm>
          <a:prstGeom prst="line">
            <a:avLst/>
          </a:prstGeom>
          <a:ln w="63500">
            <a:solidFill>
              <a:srgbClr val="000000"/>
            </a:solidFill>
            <a:miter lim="400000"/>
            <a:tailEnd type="triangle"/>
          </a:ln>
        </p:spPr>
        <p:txBody>
          <a:bodyPr lIns="50800" tIns="50800" rIns="50800" bIns="50800" anchor="ctr"/>
          <a:lstStyle/>
          <a:p>
            <a:endParaRPr/>
          </a:p>
        </p:txBody>
      </p:sp>
      <p:sp>
        <p:nvSpPr>
          <p:cNvPr id="1534" name="Line"/>
          <p:cNvSpPr/>
          <p:nvPr/>
        </p:nvSpPr>
        <p:spPr>
          <a:xfrm flipV="1">
            <a:off x="5425238" y="6419731"/>
            <a:ext cx="976831" cy="547095"/>
          </a:xfrm>
          <a:prstGeom prst="line">
            <a:avLst/>
          </a:prstGeom>
          <a:ln w="63500">
            <a:solidFill>
              <a:srgbClr val="000000"/>
            </a:solidFill>
            <a:miter lim="400000"/>
            <a:tailEnd type="triangle"/>
          </a:ln>
        </p:spPr>
        <p:txBody>
          <a:bodyPr lIns="50800" tIns="50800" rIns="50800" bIns="50800" anchor="ctr"/>
          <a:lstStyle/>
          <a:p>
            <a:endParaRPr/>
          </a:p>
        </p:txBody>
      </p:sp>
      <mc:AlternateContent xmlns:mc="http://schemas.openxmlformats.org/markup-compatibility/2006" xmlns:a14="http://schemas.microsoft.com/office/drawing/2010/main">
        <mc:Choice Requires="a14">
          <p:sp>
            <p:nvSpPr>
              <p:cNvPr id="1535" name="Equation"/>
              <p:cNvSpPr txBox="1"/>
              <p:nvPr/>
            </p:nvSpPr>
            <p:spPr>
              <a:xfrm>
                <a:off x="6079347" y="11172583"/>
                <a:ext cx="11568719" cy="2113742"/>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𝑢</m:t>
                          </m:r>
                        </m:e>
                        <m:sub>
                          <m:r>
                            <a:rPr sz="6900" i="1">
                              <a:solidFill>
                                <a:srgbClr val="000000"/>
                              </a:solidFill>
                              <a:latin typeface="Cambria Math" panose="02040503050406030204" pitchFamily="18" charset="0"/>
                            </a:rPr>
                            <m:t>𝑡</m:t>
                          </m:r>
                        </m:sub>
                      </m:sSub>
                      <m:r>
                        <a:rPr sz="6900" i="1">
                          <a:solidFill>
                            <a:srgbClr val="000000"/>
                          </a:solidFill>
                          <a:latin typeface="Cambria Math" panose="02040503050406030204" pitchFamily="18" charset="0"/>
                        </a:rPr>
                        <m:t>(</m:t>
                      </m:r>
                      <m:r>
                        <a:rPr sz="6900" i="1">
                          <a:solidFill>
                            <a:srgbClr val="000000"/>
                          </a:solidFill>
                          <a:latin typeface="Cambria Math" panose="02040503050406030204" pitchFamily="18" charset="0"/>
                        </a:rPr>
                        <m:t>𝑥</m:t>
                      </m:r>
                      <m:r>
                        <a:rPr sz="6900" i="1">
                          <a:solidFill>
                            <a:srgbClr val="000000"/>
                          </a:solidFill>
                          <a:latin typeface="Cambria Math" panose="02040503050406030204" pitchFamily="18" charset="0"/>
                        </a:rPr>
                        <m:t>)=∫</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𝑢</m:t>
                          </m:r>
                        </m:e>
                        <m:sub>
                          <m:r>
                            <a:rPr sz="6900" i="1">
                              <a:solidFill>
                                <a:srgbClr val="000000"/>
                              </a:solidFill>
                              <a:latin typeface="Cambria Math" panose="02040503050406030204" pitchFamily="18" charset="0"/>
                            </a:rPr>
                            <m:t>𝑡</m:t>
                          </m:r>
                        </m:sub>
                      </m:sSub>
                      <m:r>
                        <a:rPr sz="6900" i="1">
                          <a:solidFill>
                            <a:srgbClr val="000000"/>
                          </a:solidFill>
                          <a:latin typeface="Cambria Math" panose="02040503050406030204" pitchFamily="18" charset="0"/>
                        </a:rPr>
                        <m:t>(</m:t>
                      </m:r>
                      <m:r>
                        <a:rPr sz="6900" i="1">
                          <a:solidFill>
                            <a:srgbClr val="000000"/>
                          </a:solidFill>
                          <a:latin typeface="Cambria Math" panose="02040503050406030204" pitchFamily="18" charset="0"/>
                        </a:rPr>
                        <m:t>𝑥</m:t>
                      </m:r>
                      <m:r>
                        <a:rPr sz="6900" i="1">
                          <a:solidFill>
                            <a:srgbClr val="000000"/>
                          </a:solidFill>
                          <a:latin typeface="Cambria Math" panose="02040503050406030204" pitchFamily="18" charset="0"/>
                        </a:rPr>
                        <m:t>|</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𝑥</m:t>
                          </m:r>
                        </m:e>
                        <m:sub>
                          <m:r>
                            <a:rPr sz="6900" i="1">
                              <a:solidFill>
                                <a:srgbClr val="000000"/>
                              </a:solidFill>
                              <a:latin typeface="Cambria Math" panose="02040503050406030204" pitchFamily="18" charset="0"/>
                            </a:rPr>
                            <m:t>1</m:t>
                          </m:r>
                        </m:sub>
                      </m:sSub>
                      <m:r>
                        <a:rPr sz="6900" i="1">
                          <a:solidFill>
                            <a:srgbClr val="000000"/>
                          </a:solidFill>
                          <a:latin typeface="Cambria Math" panose="02040503050406030204" pitchFamily="18" charset="0"/>
                        </a:rPr>
                        <m:t>)</m:t>
                      </m:r>
                      <m:f>
                        <m:fPr>
                          <m:ctrlPr>
                            <a:rPr sz="6900" i="1">
                              <a:solidFill>
                                <a:srgbClr val="000000"/>
                              </a:solidFill>
                              <a:latin typeface="Cambria Math" panose="02040503050406030204" pitchFamily="18" charset="0"/>
                            </a:rPr>
                          </m:ctrlPr>
                        </m:fPr>
                        <m:num>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𝑝</m:t>
                              </m:r>
                            </m:e>
                            <m:sub>
                              <m:r>
                                <a:rPr sz="6900" i="1">
                                  <a:solidFill>
                                    <a:srgbClr val="000000"/>
                                  </a:solidFill>
                                  <a:latin typeface="Cambria Math" panose="02040503050406030204" pitchFamily="18" charset="0"/>
                                </a:rPr>
                                <m:t>𝑡</m:t>
                              </m:r>
                            </m:sub>
                          </m:sSub>
                          <m:r>
                            <a:rPr sz="6900" i="1">
                              <a:solidFill>
                                <a:srgbClr val="000000"/>
                              </a:solidFill>
                              <a:latin typeface="Cambria Math" panose="02040503050406030204" pitchFamily="18" charset="0"/>
                            </a:rPr>
                            <m:t>(</m:t>
                          </m:r>
                          <m:r>
                            <a:rPr sz="6900" i="1">
                              <a:solidFill>
                                <a:srgbClr val="000000"/>
                              </a:solidFill>
                              <a:latin typeface="Cambria Math" panose="02040503050406030204" pitchFamily="18" charset="0"/>
                            </a:rPr>
                            <m:t>𝑥</m:t>
                          </m:r>
                          <m:r>
                            <a:rPr sz="6900" i="1">
                              <a:solidFill>
                                <a:srgbClr val="000000"/>
                              </a:solidFill>
                              <a:latin typeface="Cambria Math" panose="02040503050406030204" pitchFamily="18" charset="0"/>
                            </a:rPr>
                            <m:t>|</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𝑥</m:t>
                              </m:r>
                            </m:e>
                            <m:sub>
                              <m:r>
                                <a:rPr sz="6900" i="1">
                                  <a:solidFill>
                                    <a:srgbClr val="000000"/>
                                  </a:solidFill>
                                  <a:latin typeface="Cambria Math" panose="02040503050406030204" pitchFamily="18" charset="0"/>
                                </a:rPr>
                                <m:t>1</m:t>
                              </m:r>
                            </m:sub>
                          </m:sSub>
                          <m:r>
                            <a:rPr sz="6900" i="1">
                              <a:solidFill>
                                <a:srgbClr val="000000"/>
                              </a:solidFill>
                              <a:latin typeface="Cambria Math" panose="02040503050406030204" pitchFamily="18" charset="0"/>
                            </a:rPr>
                            <m:t>)</m:t>
                          </m:r>
                          <m:r>
                            <a:rPr sz="6900" i="1">
                              <a:solidFill>
                                <a:srgbClr val="000000"/>
                              </a:solidFill>
                              <a:latin typeface="Cambria Math" panose="02040503050406030204" pitchFamily="18" charset="0"/>
                            </a:rPr>
                            <m:t>𝑞</m:t>
                          </m:r>
                          <m:r>
                            <a:rPr sz="6900" i="1">
                              <a:solidFill>
                                <a:srgbClr val="000000"/>
                              </a:solidFill>
                              <a:latin typeface="Cambria Math" panose="02040503050406030204" pitchFamily="18" charset="0"/>
                            </a:rPr>
                            <m:t>(</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𝑥</m:t>
                              </m:r>
                            </m:e>
                            <m:sub>
                              <m:r>
                                <a:rPr sz="6900" i="1">
                                  <a:solidFill>
                                    <a:srgbClr val="000000"/>
                                  </a:solidFill>
                                  <a:latin typeface="Cambria Math" panose="02040503050406030204" pitchFamily="18" charset="0"/>
                                </a:rPr>
                                <m:t>1</m:t>
                              </m:r>
                            </m:sub>
                          </m:sSub>
                          <m:r>
                            <a:rPr sz="6900" i="1">
                              <a:solidFill>
                                <a:srgbClr val="000000"/>
                              </a:solidFill>
                              <a:latin typeface="Cambria Math" panose="02040503050406030204" pitchFamily="18" charset="0"/>
                            </a:rPr>
                            <m:t>)</m:t>
                          </m:r>
                        </m:num>
                        <m:den>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𝑝</m:t>
                              </m:r>
                            </m:e>
                            <m:sub>
                              <m:r>
                                <a:rPr sz="6900" i="1">
                                  <a:solidFill>
                                    <a:srgbClr val="000000"/>
                                  </a:solidFill>
                                  <a:latin typeface="Cambria Math" panose="02040503050406030204" pitchFamily="18" charset="0"/>
                                </a:rPr>
                                <m:t>𝑡</m:t>
                              </m:r>
                            </m:sub>
                          </m:sSub>
                          <m:r>
                            <a:rPr sz="6900" i="1">
                              <a:solidFill>
                                <a:srgbClr val="000000"/>
                              </a:solidFill>
                              <a:latin typeface="Cambria Math" panose="02040503050406030204" pitchFamily="18" charset="0"/>
                            </a:rPr>
                            <m:t>(</m:t>
                          </m:r>
                          <m:r>
                            <a:rPr sz="6900" i="1">
                              <a:solidFill>
                                <a:srgbClr val="000000"/>
                              </a:solidFill>
                              <a:latin typeface="Cambria Math" panose="02040503050406030204" pitchFamily="18" charset="0"/>
                            </a:rPr>
                            <m:t>𝑥</m:t>
                          </m:r>
                          <m:r>
                            <a:rPr sz="6900" i="1">
                              <a:solidFill>
                                <a:srgbClr val="000000"/>
                              </a:solidFill>
                              <a:latin typeface="Cambria Math" panose="02040503050406030204" pitchFamily="18" charset="0"/>
                            </a:rPr>
                            <m:t>)</m:t>
                          </m:r>
                        </m:den>
                      </m:f>
                      <m:r>
                        <a:rPr sz="6900" i="1">
                          <a:solidFill>
                            <a:srgbClr val="000000"/>
                          </a:solidFill>
                          <a:latin typeface="Cambria Math" panose="02040503050406030204" pitchFamily="18" charset="0"/>
                        </a:rPr>
                        <m:t>𝑑</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𝑥</m:t>
                          </m:r>
                        </m:e>
                        <m:sub>
                          <m:r>
                            <a:rPr sz="6900" i="1">
                              <a:solidFill>
                                <a:srgbClr val="000000"/>
                              </a:solidFill>
                              <a:latin typeface="Cambria Math" panose="02040503050406030204" pitchFamily="18" charset="0"/>
                            </a:rPr>
                            <m:t>1</m:t>
                          </m:r>
                        </m:sub>
                      </m:sSub>
                    </m:oMath>
                  </m:oMathPara>
                </a14:m>
                <a:endParaRPr sz="6900"/>
              </a:p>
            </p:txBody>
          </p:sp>
        </mc:Choice>
        <mc:Fallback xmlns="">
          <p:sp>
            <p:nvSpPr>
              <p:cNvPr id="1535" name="Equation"/>
              <p:cNvSpPr txBox="1">
                <a:spLocks noRot="1" noChangeAspect="1" noMove="1" noResize="1" noEditPoints="1" noAdjustHandles="1" noChangeArrowheads="1" noChangeShapeType="1" noTextEdit="1"/>
              </p:cNvSpPr>
              <p:nvPr/>
            </p:nvSpPr>
            <p:spPr>
              <a:xfrm>
                <a:off x="6079347" y="11172583"/>
                <a:ext cx="11568719" cy="2113742"/>
              </a:xfrm>
              <a:prstGeom prst="rect">
                <a:avLst/>
              </a:prstGeom>
              <a:blipFill>
                <a:blip r:embed="rId3"/>
                <a:stretch>
                  <a:fillRect l="-1864" t="-2976" r="-22039" b="-22619"/>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 name="Equation"/>
              <p:cNvSpPr txBox="1"/>
              <p:nvPr/>
            </p:nvSpPr>
            <p:spPr>
              <a:xfrm>
                <a:off x="8041961" y="8787295"/>
                <a:ext cx="9435515" cy="1988326"/>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r>
                        <a:rPr sz="6900" i="1">
                          <a:solidFill>
                            <a:srgbClr val="000000"/>
                          </a:solidFill>
                          <a:latin typeface="Cambria Math" panose="02040503050406030204" pitchFamily="18" charset="0"/>
                        </a:rPr>
                        <m:t>=∫</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𝑢</m:t>
                          </m:r>
                        </m:e>
                        <m:sub>
                          <m:r>
                            <a:rPr sz="6900" i="1">
                              <a:solidFill>
                                <a:srgbClr val="000000"/>
                              </a:solidFill>
                              <a:latin typeface="Cambria Math" panose="02040503050406030204" pitchFamily="18" charset="0"/>
                            </a:rPr>
                            <m:t>𝑡</m:t>
                          </m:r>
                        </m:sub>
                      </m:sSub>
                      <m:r>
                        <a:rPr sz="6900" i="1">
                          <a:solidFill>
                            <a:srgbClr val="000000"/>
                          </a:solidFill>
                          <a:latin typeface="Cambria Math" panose="02040503050406030204" pitchFamily="18" charset="0"/>
                        </a:rPr>
                        <m:t>(</m:t>
                      </m:r>
                      <m:r>
                        <a:rPr sz="6900" i="1">
                          <a:solidFill>
                            <a:srgbClr val="000000"/>
                          </a:solidFill>
                          <a:latin typeface="Cambria Math" panose="02040503050406030204" pitchFamily="18" charset="0"/>
                        </a:rPr>
                        <m:t>𝑥</m:t>
                      </m:r>
                      <m:r>
                        <a:rPr sz="6900" i="1">
                          <a:solidFill>
                            <a:srgbClr val="000000"/>
                          </a:solidFill>
                          <a:latin typeface="Cambria Math" panose="02040503050406030204" pitchFamily="18" charset="0"/>
                        </a:rPr>
                        <m:t>|</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𝑥</m:t>
                          </m:r>
                        </m:e>
                        <m:sub>
                          <m:r>
                            <a:rPr sz="6900" i="1">
                              <a:solidFill>
                                <a:srgbClr val="000000"/>
                              </a:solidFill>
                              <a:latin typeface="Cambria Math" panose="02040503050406030204" pitchFamily="18" charset="0"/>
                            </a:rPr>
                            <m:t>1</m:t>
                          </m:r>
                        </m:sub>
                      </m:sSub>
                      <m:r>
                        <a:rPr sz="6900" i="1">
                          <a:solidFill>
                            <a:srgbClr val="000000"/>
                          </a:solidFill>
                          <a:latin typeface="Cambria Math" panose="02040503050406030204" pitchFamily="18" charset="0"/>
                        </a:rPr>
                        <m:t>)</m:t>
                      </m:r>
                      <m:r>
                        <a:rPr sz="6900" i="1">
                          <a:solidFill>
                            <a:srgbClr val="000000"/>
                          </a:solidFill>
                          <a:latin typeface="Cambria Math" panose="02040503050406030204" pitchFamily="18" charset="0"/>
                        </a:rPr>
                        <m:t>𝑝</m:t>
                      </m:r>
                      <m:r>
                        <a:rPr sz="6900" i="1">
                          <a:solidFill>
                            <a:srgbClr val="000000"/>
                          </a:solidFill>
                          <a:latin typeface="Cambria Math" panose="02040503050406030204" pitchFamily="18" charset="0"/>
                        </a:rPr>
                        <m:t>(</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𝑥</m:t>
                          </m:r>
                        </m:e>
                        <m:sub>
                          <m:r>
                            <a:rPr sz="6900" i="1">
                              <a:solidFill>
                                <a:srgbClr val="000000"/>
                              </a:solidFill>
                              <a:latin typeface="Cambria Math" panose="02040503050406030204" pitchFamily="18" charset="0"/>
                            </a:rPr>
                            <m:t>1</m:t>
                          </m:r>
                        </m:sub>
                      </m:sSub>
                      <m:r>
                        <a:rPr sz="6900" i="1">
                          <a:solidFill>
                            <a:srgbClr val="000000"/>
                          </a:solidFill>
                          <a:latin typeface="Cambria Math" panose="02040503050406030204" pitchFamily="18" charset="0"/>
                        </a:rPr>
                        <m:t>|</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𝑋</m:t>
                          </m:r>
                        </m:e>
                        <m:sub>
                          <m:r>
                            <a:rPr sz="6900" i="1">
                              <a:solidFill>
                                <a:srgbClr val="000000"/>
                              </a:solidFill>
                              <a:latin typeface="Cambria Math" panose="02040503050406030204" pitchFamily="18" charset="0"/>
                            </a:rPr>
                            <m:t>𝑡</m:t>
                          </m:r>
                        </m:sub>
                      </m:sSub>
                      <m:r>
                        <a:rPr sz="6900" i="1">
                          <a:solidFill>
                            <a:srgbClr val="000000"/>
                          </a:solidFill>
                          <a:latin typeface="Cambria Math" panose="02040503050406030204" pitchFamily="18" charset="0"/>
                        </a:rPr>
                        <m:t>=</m:t>
                      </m:r>
                      <m:r>
                        <a:rPr sz="6900" i="1">
                          <a:solidFill>
                            <a:srgbClr val="000000"/>
                          </a:solidFill>
                          <a:latin typeface="Cambria Math" panose="02040503050406030204" pitchFamily="18" charset="0"/>
                        </a:rPr>
                        <m:t>𝑥</m:t>
                      </m:r>
                      <m:r>
                        <a:rPr sz="6900" i="1">
                          <a:solidFill>
                            <a:srgbClr val="000000"/>
                          </a:solidFill>
                          <a:latin typeface="Cambria Math" panose="02040503050406030204" pitchFamily="18" charset="0"/>
                        </a:rPr>
                        <m:t>)</m:t>
                      </m:r>
                      <m:r>
                        <a:rPr sz="6900" i="1">
                          <a:solidFill>
                            <a:srgbClr val="000000"/>
                          </a:solidFill>
                          <a:latin typeface="Cambria Math" panose="02040503050406030204" pitchFamily="18" charset="0"/>
                        </a:rPr>
                        <m:t>𝑑</m:t>
                      </m:r>
                      <m:sSub>
                        <m:sSubPr>
                          <m:ctrlPr>
                            <a:rPr sz="6900" i="1">
                              <a:solidFill>
                                <a:srgbClr val="000000"/>
                              </a:solidFill>
                              <a:latin typeface="Cambria Math" panose="02040503050406030204" pitchFamily="18" charset="0"/>
                            </a:rPr>
                          </m:ctrlPr>
                        </m:sSubPr>
                        <m:e>
                          <m:r>
                            <a:rPr sz="6900" i="1">
                              <a:solidFill>
                                <a:srgbClr val="000000"/>
                              </a:solidFill>
                              <a:latin typeface="Cambria Math" panose="02040503050406030204" pitchFamily="18" charset="0"/>
                            </a:rPr>
                            <m:t>𝑥</m:t>
                          </m:r>
                        </m:e>
                        <m:sub>
                          <m:r>
                            <a:rPr sz="6900" i="1">
                              <a:solidFill>
                                <a:srgbClr val="000000"/>
                              </a:solidFill>
                              <a:latin typeface="Cambria Math" panose="02040503050406030204" pitchFamily="18" charset="0"/>
                            </a:rPr>
                            <m:t>1</m:t>
                          </m:r>
                        </m:sub>
                      </m:sSub>
                    </m:oMath>
                  </m:oMathPara>
                </a14:m>
                <a:endParaRPr sz="6900"/>
              </a:p>
            </p:txBody>
          </p:sp>
        </mc:Choice>
        <mc:Fallback xmlns="">
          <p:sp>
            <p:nvSpPr>
              <p:cNvPr id="1536" name="Equation"/>
              <p:cNvSpPr txBox="1">
                <a:spLocks noRot="1" noChangeAspect="1" noMove="1" noResize="1" noEditPoints="1" noAdjustHandles="1" noChangeArrowheads="1" noChangeShapeType="1" noTextEdit="1"/>
              </p:cNvSpPr>
              <p:nvPr/>
            </p:nvSpPr>
            <p:spPr>
              <a:xfrm>
                <a:off x="8041961" y="8787295"/>
                <a:ext cx="9435515" cy="1988326"/>
              </a:xfrm>
              <a:prstGeom prst="rect">
                <a:avLst/>
              </a:prstGeom>
              <a:blipFill>
                <a:blip r:embed="rId4"/>
                <a:stretch>
                  <a:fillRect l="-2016" t="-5063" r="-18145"/>
                </a:stretch>
              </a:blipFill>
              <a:ln w="12700">
                <a:miter lim="400000"/>
              </a:ln>
            </p:spPr>
            <p:txBody>
              <a:bodyPr/>
              <a:lstStyle/>
              <a:p>
                <a:r>
                  <a:rPr lang="en-US">
                    <a:noFill/>
                  </a:rPr>
                  <a:t> </a:t>
                </a:r>
              </a:p>
            </p:txBody>
          </p:sp>
        </mc:Fallback>
      </mc:AlternateContent>
      <p:grpSp>
        <p:nvGrpSpPr>
          <p:cNvPr id="1539" name="Group"/>
          <p:cNvGrpSpPr/>
          <p:nvPr/>
        </p:nvGrpSpPr>
        <p:grpSpPr>
          <a:xfrm>
            <a:off x="19519913" y="11145559"/>
            <a:ext cx="4753262" cy="1861379"/>
            <a:chOff x="0" y="0"/>
            <a:chExt cx="4753261" cy="1861378"/>
          </a:xfrm>
        </p:grpSpPr>
        <p:sp>
          <p:nvSpPr>
            <p:cNvPr id="1537" name="Bayes rule with notation:"/>
            <p:cNvSpPr txBox="1"/>
            <p:nvPr/>
          </p:nvSpPr>
          <p:spPr>
            <a:xfrm>
              <a:off x="0" y="-1"/>
              <a:ext cx="4753262" cy="123108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spcBef>
                  <a:spcPts val="4500"/>
                </a:spcBef>
                <a:defRPr sz="3800"/>
              </a:lvl1pPr>
            </a:lstStyle>
            <a:p>
              <a:r>
                <a:t>Bayes rule with notation:</a:t>
              </a:r>
            </a:p>
          </p:txBody>
        </p:sp>
        <mc:AlternateContent xmlns:mc="http://schemas.openxmlformats.org/markup-compatibility/2006" xmlns:a14="http://schemas.microsoft.com/office/drawing/2010/main">
          <mc:Choice Requires="a14">
            <p:sp>
              <p:nvSpPr>
                <p:cNvPr id="1538" name="Equation"/>
                <p:cNvSpPr txBox="1"/>
                <p:nvPr/>
              </p:nvSpPr>
              <p:spPr>
                <a:xfrm>
                  <a:off x="1383653" y="1438011"/>
                  <a:ext cx="2346025" cy="423368"/>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r>
                          <a:rPr sz="3600" i="1">
                            <a:solidFill>
                              <a:srgbClr val="000000"/>
                            </a:solidFill>
                            <a:latin typeface="Cambria Math" panose="02040503050406030204" pitchFamily="18" charset="0"/>
                          </a:rPr>
                          <m:t>𝑝</m:t>
                        </m:r>
                        <m:r>
                          <a:rPr sz="3600" i="1">
                            <a:solidFill>
                              <a:srgbClr val="000000"/>
                            </a:solidFill>
                            <a:latin typeface="Cambria Math" panose="02040503050406030204" pitchFamily="18" charset="0"/>
                          </a:rPr>
                          <m:t>(</m:t>
                        </m:r>
                        <m:sSub>
                          <m:sSubPr>
                            <m:ctrlPr>
                              <a:rPr sz="3600" i="1">
                                <a:solidFill>
                                  <a:srgbClr val="000000"/>
                                </a:solidFill>
                                <a:latin typeface="Cambria Math" panose="02040503050406030204" pitchFamily="18" charset="0"/>
                              </a:rPr>
                            </m:ctrlPr>
                          </m:sSubPr>
                          <m:e>
                            <m:r>
                              <a:rPr sz="3600" i="1">
                                <a:solidFill>
                                  <a:srgbClr val="000000"/>
                                </a:solidFill>
                                <a:latin typeface="Cambria Math" panose="02040503050406030204" pitchFamily="18" charset="0"/>
                              </a:rPr>
                              <m:t>𝑥</m:t>
                            </m:r>
                          </m:e>
                          <m:sub>
                            <m:r>
                              <a:rPr sz="3600" i="1">
                                <a:solidFill>
                                  <a:srgbClr val="000000"/>
                                </a:solidFill>
                                <a:latin typeface="Cambria Math" panose="02040503050406030204" pitchFamily="18" charset="0"/>
                              </a:rPr>
                              <m:t>1</m:t>
                            </m:r>
                          </m:sub>
                        </m:sSub>
                        <m:r>
                          <a:rPr sz="3600" i="1">
                            <a:solidFill>
                              <a:srgbClr val="000000"/>
                            </a:solidFill>
                            <a:latin typeface="Cambria Math" panose="02040503050406030204" pitchFamily="18" charset="0"/>
                          </a:rPr>
                          <m:t>)=</m:t>
                        </m:r>
                        <m:r>
                          <a:rPr sz="3600" i="1">
                            <a:solidFill>
                              <a:srgbClr val="000000"/>
                            </a:solidFill>
                            <a:latin typeface="Cambria Math" panose="02040503050406030204" pitchFamily="18" charset="0"/>
                          </a:rPr>
                          <m:t>𝑞</m:t>
                        </m:r>
                        <m:r>
                          <a:rPr sz="3600" i="1">
                            <a:solidFill>
                              <a:srgbClr val="000000"/>
                            </a:solidFill>
                            <a:latin typeface="Cambria Math" panose="02040503050406030204" pitchFamily="18" charset="0"/>
                          </a:rPr>
                          <m:t>(</m:t>
                        </m:r>
                        <m:sSub>
                          <m:sSubPr>
                            <m:ctrlPr>
                              <a:rPr sz="3600" i="1">
                                <a:solidFill>
                                  <a:srgbClr val="000000"/>
                                </a:solidFill>
                                <a:latin typeface="Cambria Math" panose="02040503050406030204" pitchFamily="18" charset="0"/>
                              </a:rPr>
                            </m:ctrlPr>
                          </m:sSubPr>
                          <m:e>
                            <m:r>
                              <a:rPr sz="3600" i="1">
                                <a:solidFill>
                                  <a:srgbClr val="000000"/>
                                </a:solidFill>
                                <a:latin typeface="Cambria Math" panose="02040503050406030204" pitchFamily="18" charset="0"/>
                              </a:rPr>
                              <m:t>𝑥</m:t>
                            </m:r>
                          </m:e>
                          <m:sub>
                            <m:r>
                              <a:rPr sz="3600" i="1">
                                <a:solidFill>
                                  <a:srgbClr val="000000"/>
                                </a:solidFill>
                                <a:latin typeface="Cambria Math" panose="02040503050406030204" pitchFamily="18" charset="0"/>
                              </a:rPr>
                              <m:t>1</m:t>
                            </m:r>
                          </m:sub>
                        </m:sSub>
                        <m:r>
                          <a:rPr sz="3600" i="1">
                            <a:solidFill>
                              <a:srgbClr val="000000"/>
                            </a:solidFill>
                            <a:latin typeface="Cambria Math" panose="02040503050406030204" pitchFamily="18" charset="0"/>
                          </a:rPr>
                          <m:t>)</m:t>
                        </m:r>
                      </m:oMath>
                    </m:oMathPara>
                  </a14:m>
                  <a:endParaRPr sz="3600"/>
                </a:p>
              </p:txBody>
            </p:sp>
          </mc:Choice>
          <mc:Fallback xmlns="">
            <p:sp>
              <p:nvSpPr>
                <p:cNvPr id="1538" name="Equation"/>
                <p:cNvSpPr txBox="1">
                  <a:spLocks noRot="1" noChangeAspect="1" noMove="1" noResize="1" noEditPoints="1" noAdjustHandles="1" noChangeArrowheads="1" noChangeShapeType="1" noTextEdit="1"/>
                </p:cNvSpPr>
                <p:nvPr/>
              </p:nvSpPr>
              <p:spPr>
                <a:xfrm>
                  <a:off x="1383653" y="1438011"/>
                  <a:ext cx="2346025" cy="423368"/>
                </a:xfrm>
                <a:prstGeom prst="rect">
                  <a:avLst/>
                </a:prstGeom>
                <a:blipFill>
                  <a:blip r:embed="rId5"/>
                  <a:stretch>
                    <a:fillRect l="-6452" r="-26882" b="-74286"/>
                  </a:stretch>
                </a:blipFill>
                <a:ln w="12700" cap="flat">
                  <a:noFill/>
                  <a:miter lim="400000"/>
                </a:ln>
                <a:effectLst/>
              </p:spPr>
              <p:txBody>
                <a:bodyPr/>
                <a:lstStyle/>
                <a:p>
                  <a:r>
                    <a:rPr lang="en-US">
                      <a:noFill/>
                    </a:rPr>
                    <a:t> </a:t>
                  </a:r>
                </a:p>
              </p:txBody>
            </p:sp>
          </mc:Fallback>
        </mc:AlternateContent>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5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5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5" grpId="2" animBg="1" advAuto="0"/>
      <p:bldP spid="1536" grpId="1" animBg="1" advAuto="0"/>
      <p:bldP spid="1539" grpId="3"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1" name="Rectangle"/>
          <p:cNvSpPr/>
          <p:nvPr/>
        </p:nvSpPr>
        <p:spPr>
          <a:xfrm>
            <a:off x="10112133" y="6413999"/>
            <a:ext cx="3302920" cy="2066965"/>
          </a:xfrm>
          <a:prstGeom prst="rect">
            <a:avLst/>
          </a:prstGeom>
          <a:solidFill>
            <a:schemeClr val="accent1">
              <a:alpha val="55856"/>
            </a:schemeClr>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sp>
        <p:nvSpPr>
          <p:cNvPr id="1542" name="Rectangle"/>
          <p:cNvSpPr/>
          <p:nvPr/>
        </p:nvSpPr>
        <p:spPr>
          <a:xfrm>
            <a:off x="14268293" y="5950455"/>
            <a:ext cx="4306987" cy="2893047"/>
          </a:xfrm>
          <a:prstGeom prst="rect">
            <a:avLst/>
          </a:prstGeom>
          <a:solidFill>
            <a:srgbClr val="F89F65">
              <a:alpha val="55856"/>
            </a:srgbClr>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543" name="Equation"/>
              <p:cNvSpPr txBox="1"/>
              <p:nvPr/>
            </p:nvSpPr>
            <p:spPr>
              <a:xfrm>
                <a:off x="5540758" y="6237441"/>
                <a:ext cx="13302485" cy="2420081"/>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𝑢</m:t>
                          </m:r>
                        </m:e>
                        <m:sub>
                          <m:r>
                            <a:rPr sz="7900" i="1">
                              <a:solidFill>
                                <a:srgbClr val="000000"/>
                              </a:solidFill>
                              <a:latin typeface="Cambria Math" panose="02040503050406030204" pitchFamily="18" charset="0"/>
                            </a:rPr>
                            <m:t>𝑡</m:t>
                          </m:r>
                        </m:sub>
                      </m:sSub>
                      <m:r>
                        <a:rPr sz="7900" i="1">
                          <a:solidFill>
                            <a:srgbClr val="000000"/>
                          </a:solidFill>
                          <a:latin typeface="Cambria Math" panose="02040503050406030204" pitchFamily="18" charset="0"/>
                        </a:rPr>
                        <m:t>(</m:t>
                      </m:r>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𝑥</m:t>
                          </m:r>
                        </m:e>
                        <m:sub>
                          <m:r>
                            <a:rPr sz="7900" i="1">
                              <a:solidFill>
                                <a:srgbClr val="000000"/>
                              </a:solidFill>
                              <a:latin typeface="Cambria Math" panose="02040503050406030204" pitchFamily="18" charset="0"/>
                            </a:rPr>
                            <m:t>𝑡</m:t>
                          </m:r>
                        </m:sub>
                      </m:sSub>
                      <m:r>
                        <a:rPr sz="7900" i="1">
                          <a:solidFill>
                            <a:srgbClr val="000000"/>
                          </a:solidFill>
                          <a:latin typeface="Cambria Math" panose="02040503050406030204" pitchFamily="18" charset="0"/>
                        </a:rPr>
                        <m:t>)=∑</m:t>
                      </m:r>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𝑢</m:t>
                          </m:r>
                        </m:e>
                        <m:sub>
                          <m:r>
                            <a:rPr sz="7900" i="1">
                              <a:solidFill>
                                <a:srgbClr val="000000"/>
                              </a:solidFill>
                              <a:latin typeface="Cambria Math" panose="02040503050406030204" pitchFamily="18" charset="0"/>
                            </a:rPr>
                            <m:t>𝑡</m:t>
                          </m:r>
                        </m:sub>
                      </m:sSub>
                      <m:r>
                        <a:rPr sz="7900" i="1">
                          <a:solidFill>
                            <a:srgbClr val="000000"/>
                          </a:solidFill>
                          <a:latin typeface="Cambria Math" panose="02040503050406030204" pitchFamily="18" charset="0"/>
                        </a:rPr>
                        <m:t>(</m:t>
                      </m:r>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𝑥</m:t>
                          </m:r>
                        </m:e>
                        <m:sub>
                          <m:r>
                            <a:rPr sz="7900" i="1">
                              <a:solidFill>
                                <a:srgbClr val="000000"/>
                              </a:solidFill>
                              <a:latin typeface="Cambria Math" panose="02040503050406030204" pitchFamily="18" charset="0"/>
                            </a:rPr>
                            <m:t>𝑡</m:t>
                          </m:r>
                        </m:sub>
                      </m:sSub>
                      <m:r>
                        <a:rPr sz="7900" i="1">
                          <a:solidFill>
                            <a:srgbClr val="000000"/>
                          </a:solidFill>
                          <a:latin typeface="Cambria Math" panose="02040503050406030204" pitchFamily="18" charset="0"/>
                        </a:rPr>
                        <m:t>|</m:t>
                      </m:r>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𝑥</m:t>
                          </m:r>
                        </m:e>
                        <m:sub>
                          <m:r>
                            <a:rPr sz="7900" i="1">
                              <a:solidFill>
                                <a:srgbClr val="000000"/>
                              </a:solidFill>
                              <a:latin typeface="Cambria Math" panose="02040503050406030204" pitchFamily="18" charset="0"/>
                            </a:rPr>
                            <m:t>1</m:t>
                          </m:r>
                        </m:sub>
                      </m:sSub>
                      <m:r>
                        <a:rPr sz="7900" i="1">
                          <a:solidFill>
                            <a:srgbClr val="000000"/>
                          </a:solidFill>
                          <a:latin typeface="Cambria Math" panose="02040503050406030204" pitchFamily="18" charset="0"/>
                        </a:rPr>
                        <m:t>)</m:t>
                      </m:r>
                      <m:f>
                        <m:fPr>
                          <m:ctrlPr>
                            <a:rPr sz="7900" i="1">
                              <a:solidFill>
                                <a:srgbClr val="000000"/>
                              </a:solidFill>
                              <a:latin typeface="Cambria Math" panose="02040503050406030204" pitchFamily="18" charset="0"/>
                            </a:rPr>
                          </m:ctrlPr>
                        </m:fPr>
                        <m:num>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𝑝</m:t>
                              </m:r>
                            </m:e>
                            <m:sub>
                              <m:r>
                                <a:rPr sz="7900" i="1">
                                  <a:solidFill>
                                    <a:srgbClr val="000000"/>
                                  </a:solidFill>
                                  <a:latin typeface="Cambria Math" panose="02040503050406030204" pitchFamily="18" charset="0"/>
                                </a:rPr>
                                <m:t>𝑡</m:t>
                              </m:r>
                            </m:sub>
                          </m:sSub>
                          <m:r>
                            <a:rPr sz="7900" i="1">
                              <a:solidFill>
                                <a:srgbClr val="000000"/>
                              </a:solidFill>
                              <a:latin typeface="Cambria Math" panose="02040503050406030204" pitchFamily="18" charset="0"/>
                            </a:rPr>
                            <m:t>(</m:t>
                          </m:r>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𝑥</m:t>
                              </m:r>
                            </m:e>
                            <m:sub>
                              <m:r>
                                <a:rPr sz="7900" i="1">
                                  <a:solidFill>
                                    <a:srgbClr val="000000"/>
                                  </a:solidFill>
                                  <a:latin typeface="Cambria Math" panose="02040503050406030204" pitchFamily="18" charset="0"/>
                                </a:rPr>
                                <m:t>𝑡</m:t>
                              </m:r>
                            </m:sub>
                          </m:sSub>
                          <m:r>
                            <a:rPr sz="7900" i="1">
                              <a:solidFill>
                                <a:srgbClr val="000000"/>
                              </a:solidFill>
                              <a:latin typeface="Cambria Math" panose="02040503050406030204" pitchFamily="18" charset="0"/>
                            </a:rPr>
                            <m:t>|</m:t>
                          </m:r>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𝑥</m:t>
                              </m:r>
                            </m:e>
                            <m:sub>
                              <m:r>
                                <a:rPr sz="7900" i="1">
                                  <a:solidFill>
                                    <a:srgbClr val="000000"/>
                                  </a:solidFill>
                                  <a:latin typeface="Cambria Math" panose="02040503050406030204" pitchFamily="18" charset="0"/>
                                </a:rPr>
                                <m:t>1</m:t>
                              </m:r>
                            </m:sub>
                          </m:sSub>
                          <m:r>
                            <a:rPr sz="7900" i="1">
                              <a:solidFill>
                                <a:srgbClr val="000000"/>
                              </a:solidFill>
                              <a:latin typeface="Cambria Math" panose="02040503050406030204" pitchFamily="18" charset="0"/>
                            </a:rPr>
                            <m:t>)</m:t>
                          </m:r>
                        </m:num>
                        <m:den>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𝑝</m:t>
                              </m:r>
                            </m:e>
                            <m:sub>
                              <m:r>
                                <a:rPr sz="7900" i="1">
                                  <a:solidFill>
                                    <a:srgbClr val="000000"/>
                                  </a:solidFill>
                                  <a:latin typeface="Cambria Math" panose="02040503050406030204" pitchFamily="18" charset="0"/>
                                </a:rPr>
                                <m:t>𝑡</m:t>
                              </m:r>
                            </m:sub>
                          </m:sSub>
                          <m:r>
                            <a:rPr sz="7900" i="1">
                              <a:solidFill>
                                <a:srgbClr val="000000"/>
                              </a:solidFill>
                              <a:latin typeface="Cambria Math" panose="02040503050406030204" pitchFamily="18" charset="0"/>
                            </a:rPr>
                            <m:t>(</m:t>
                          </m:r>
                          <m:r>
                            <a:rPr sz="7900" i="1">
                              <a:solidFill>
                                <a:srgbClr val="000000"/>
                              </a:solidFill>
                              <a:latin typeface="Cambria Math" panose="02040503050406030204" pitchFamily="18" charset="0"/>
                            </a:rPr>
                            <m:t>𝑥</m:t>
                          </m:r>
                          <m:r>
                            <a:rPr sz="7900" i="1">
                              <a:solidFill>
                                <a:srgbClr val="000000"/>
                              </a:solidFill>
                              <a:latin typeface="Cambria Math" panose="02040503050406030204" pitchFamily="18" charset="0"/>
                            </a:rPr>
                            <m:t>)</m:t>
                          </m:r>
                        </m:den>
                      </m:f>
                      <m:r>
                        <a:rPr sz="7900" i="1">
                          <a:solidFill>
                            <a:srgbClr val="000000"/>
                          </a:solidFill>
                          <a:latin typeface="Cambria Math" panose="02040503050406030204" pitchFamily="18" charset="0"/>
                        </a:rPr>
                        <m:t>𝑞</m:t>
                      </m:r>
                      <m:r>
                        <a:rPr sz="7900" i="1">
                          <a:solidFill>
                            <a:srgbClr val="000000"/>
                          </a:solidFill>
                          <a:latin typeface="Cambria Math" panose="02040503050406030204" pitchFamily="18" charset="0"/>
                        </a:rPr>
                        <m:t>(</m:t>
                      </m:r>
                      <m:sSub>
                        <m:sSubPr>
                          <m:ctrlPr>
                            <a:rPr sz="7900" i="1">
                              <a:solidFill>
                                <a:srgbClr val="000000"/>
                              </a:solidFill>
                              <a:latin typeface="Cambria Math" panose="02040503050406030204" pitchFamily="18" charset="0"/>
                            </a:rPr>
                          </m:ctrlPr>
                        </m:sSubPr>
                        <m:e>
                          <m:r>
                            <a:rPr sz="7900" i="1">
                              <a:solidFill>
                                <a:srgbClr val="000000"/>
                              </a:solidFill>
                              <a:latin typeface="Cambria Math" panose="02040503050406030204" pitchFamily="18" charset="0"/>
                            </a:rPr>
                            <m:t>𝑥</m:t>
                          </m:r>
                        </m:e>
                        <m:sub>
                          <m:r>
                            <a:rPr sz="7900" i="1">
                              <a:solidFill>
                                <a:srgbClr val="000000"/>
                              </a:solidFill>
                              <a:latin typeface="Cambria Math" panose="02040503050406030204" pitchFamily="18" charset="0"/>
                            </a:rPr>
                            <m:t>1</m:t>
                          </m:r>
                        </m:sub>
                      </m:sSub>
                      <m:r>
                        <a:rPr sz="7900" i="1">
                          <a:solidFill>
                            <a:srgbClr val="000000"/>
                          </a:solidFill>
                          <a:latin typeface="Cambria Math" panose="02040503050406030204" pitchFamily="18" charset="0"/>
                        </a:rPr>
                        <m:t>)</m:t>
                      </m:r>
                    </m:oMath>
                  </m:oMathPara>
                </a14:m>
                <a:endParaRPr sz="7900" dirty="0"/>
              </a:p>
            </p:txBody>
          </p:sp>
        </mc:Choice>
        <mc:Fallback xmlns="">
          <p:sp>
            <p:nvSpPr>
              <p:cNvPr id="1543" name="Equation"/>
              <p:cNvSpPr txBox="1">
                <a:spLocks noRot="1" noChangeAspect="1" noMove="1" noResize="1" noEditPoints="1" noAdjustHandles="1" noChangeArrowheads="1" noChangeShapeType="1" noTextEdit="1"/>
              </p:cNvSpPr>
              <p:nvPr/>
            </p:nvSpPr>
            <p:spPr>
              <a:xfrm>
                <a:off x="5540758" y="6237441"/>
                <a:ext cx="13302485" cy="2420081"/>
              </a:xfrm>
              <a:prstGeom prst="rect">
                <a:avLst/>
              </a:prstGeom>
              <a:blipFill>
                <a:blip r:embed="rId2"/>
                <a:stretch>
                  <a:fillRect l="-1908" t="-4188" r="-18798" b="-23560"/>
                </a:stretch>
              </a:blipFill>
              <a:ln w="12700">
                <a:miter lim="400000"/>
              </a:ln>
            </p:spPr>
            <p:txBody>
              <a:bodyPr/>
              <a:lstStyle/>
              <a:p>
                <a:r>
                  <a:rPr lang="en-US">
                    <a:noFill/>
                  </a:rPr>
                  <a:t> </a:t>
                </a:r>
              </a:p>
            </p:txBody>
          </p:sp>
        </mc:Fallback>
      </mc:AlternateContent>
      <p:sp>
        <p:nvSpPr>
          <p:cNvPr id="1544" name="It’s all just weighted average"/>
          <p:cNvSpPr txBox="1">
            <a:spLocks noGrp="1"/>
          </p:cNvSpPr>
          <p:nvPr>
            <p:ph type="title"/>
          </p:nvPr>
        </p:nvSpPr>
        <p:spPr>
          <a:prstGeom prst="rect">
            <a:avLst/>
          </a:prstGeom>
        </p:spPr>
        <p:txBody>
          <a:bodyPr/>
          <a:lstStyle/>
          <a:p>
            <a:r>
              <a:t>It’s all just weighted average</a:t>
            </a:r>
          </a:p>
        </p:txBody>
      </p:sp>
      <p:sp>
        <p:nvSpPr>
          <p:cNvPr id="1545" name="Weight of sample x0 = 1"/>
          <p:cNvSpPr txBox="1"/>
          <p:nvPr/>
        </p:nvSpPr>
        <p:spPr>
          <a:xfrm>
            <a:off x="18207192" y="6241641"/>
            <a:ext cx="4768990" cy="5728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spcBef>
                <a:spcPts val="4500"/>
              </a:spcBef>
              <a:defRPr sz="3200"/>
            </a:lvl1pPr>
          </a:lstStyle>
          <a:p>
            <a:r>
              <a:t>Weight of sample x0 = 1</a:t>
            </a:r>
          </a:p>
        </p:txBody>
      </p:sp>
      <p:sp>
        <p:nvSpPr>
          <p:cNvPr id="1546" name="Just a weighted average of the flow to each data sample!!!!!  You can actually do this non-parametrically."/>
          <p:cNvSpPr txBox="1"/>
          <p:nvPr/>
        </p:nvSpPr>
        <p:spPr>
          <a:xfrm>
            <a:off x="3955541" y="10414503"/>
            <a:ext cx="16472917" cy="1532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Just a weighted average of the flow to each data sample!!!!! </a:t>
            </a:r>
            <a:br/>
            <a:r>
              <a:t>You can actually do this non-parametrically.</a:t>
            </a:r>
          </a:p>
        </p:txBody>
      </p:sp>
      <mc:AlternateContent xmlns:mc="http://schemas.openxmlformats.org/markup-compatibility/2006" xmlns:a14="http://schemas.microsoft.com/office/drawing/2010/main">
        <mc:Choice Requires="a14">
          <p:sp>
            <p:nvSpPr>
              <p:cNvPr id="1548" name="Equation"/>
              <p:cNvSpPr txBox="1"/>
              <p:nvPr/>
            </p:nvSpPr>
            <p:spPr>
              <a:xfrm>
                <a:off x="6146254" y="2980136"/>
                <a:ext cx="11401582" cy="2083108"/>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6800" i="1">
                              <a:solidFill>
                                <a:srgbClr val="000000"/>
                              </a:solidFill>
                              <a:latin typeface="Cambria Math" panose="02040503050406030204" pitchFamily="18" charset="0"/>
                            </a:rPr>
                          </m:ctrlPr>
                        </m:sSubPr>
                        <m:e>
                          <m:r>
                            <a:rPr sz="6800" i="1">
                              <a:solidFill>
                                <a:srgbClr val="000000"/>
                              </a:solidFill>
                              <a:latin typeface="Cambria Math" panose="02040503050406030204" pitchFamily="18" charset="0"/>
                            </a:rPr>
                            <m:t>𝑢</m:t>
                          </m:r>
                        </m:e>
                        <m:sub>
                          <m:r>
                            <a:rPr sz="6800" i="1">
                              <a:solidFill>
                                <a:srgbClr val="000000"/>
                              </a:solidFill>
                              <a:latin typeface="Cambria Math" panose="02040503050406030204" pitchFamily="18" charset="0"/>
                            </a:rPr>
                            <m:t>𝑡</m:t>
                          </m:r>
                        </m:sub>
                      </m:sSub>
                      <m:r>
                        <a:rPr sz="6800" i="1">
                          <a:solidFill>
                            <a:srgbClr val="000000"/>
                          </a:solidFill>
                          <a:latin typeface="Cambria Math" panose="02040503050406030204" pitchFamily="18" charset="0"/>
                        </a:rPr>
                        <m:t>(</m:t>
                      </m:r>
                      <m:r>
                        <a:rPr sz="6800" i="1">
                          <a:solidFill>
                            <a:srgbClr val="000000"/>
                          </a:solidFill>
                          <a:latin typeface="Cambria Math" panose="02040503050406030204" pitchFamily="18" charset="0"/>
                        </a:rPr>
                        <m:t>𝑥</m:t>
                      </m:r>
                      <m:r>
                        <a:rPr sz="6800" i="1">
                          <a:solidFill>
                            <a:srgbClr val="000000"/>
                          </a:solidFill>
                          <a:latin typeface="Cambria Math" panose="02040503050406030204" pitchFamily="18" charset="0"/>
                        </a:rPr>
                        <m:t>)=∫</m:t>
                      </m:r>
                      <m:sSub>
                        <m:sSubPr>
                          <m:ctrlPr>
                            <a:rPr sz="6800" i="1">
                              <a:solidFill>
                                <a:srgbClr val="000000"/>
                              </a:solidFill>
                              <a:latin typeface="Cambria Math" panose="02040503050406030204" pitchFamily="18" charset="0"/>
                            </a:rPr>
                          </m:ctrlPr>
                        </m:sSubPr>
                        <m:e>
                          <m:r>
                            <a:rPr sz="6800" i="1">
                              <a:solidFill>
                                <a:srgbClr val="000000"/>
                              </a:solidFill>
                              <a:latin typeface="Cambria Math" panose="02040503050406030204" pitchFamily="18" charset="0"/>
                            </a:rPr>
                            <m:t>𝑢</m:t>
                          </m:r>
                        </m:e>
                        <m:sub>
                          <m:r>
                            <a:rPr sz="6800" i="1">
                              <a:solidFill>
                                <a:srgbClr val="000000"/>
                              </a:solidFill>
                              <a:latin typeface="Cambria Math" panose="02040503050406030204" pitchFamily="18" charset="0"/>
                            </a:rPr>
                            <m:t>𝑡</m:t>
                          </m:r>
                        </m:sub>
                      </m:sSub>
                      <m:r>
                        <a:rPr sz="6800" i="1">
                          <a:solidFill>
                            <a:srgbClr val="000000"/>
                          </a:solidFill>
                          <a:latin typeface="Cambria Math" panose="02040503050406030204" pitchFamily="18" charset="0"/>
                        </a:rPr>
                        <m:t>(</m:t>
                      </m:r>
                      <m:r>
                        <a:rPr sz="6800" i="1">
                          <a:solidFill>
                            <a:srgbClr val="000000"/>
                          </a:solidFill>
                          <a:latin typeface="Cambria Math" panose="02040503050406030204" pitchFamily="18" charset="0"/>
                        </a:rPr>
                        <m:t>𝑥</m:t>
                      </m:r>
                      <m:r>
                        <a:rPr sz="6800" i="1">
                          <a:solidFill>
                            <a:srgbClr val="000000"/>
                          </a:solidFill>
                          <a:latin typeface="Cambria Math" panose="02040503050406030204" pitchFamily="18" charset="0"/>
                        </a:rPr>
                        <m:t>|</m:t>
                      </m:r>
                      <m:sSub>
                        <m:sSubPr>
                          <m:ctrlPr>
                            <a:rPr sz="6800" i="1">
                              <a:solidFill>
                                <a:srgbClr val="000000"/>
                              </a:solidFill>
                              <a:latin typeface="Cambria Math" panose="02040503050406030204" pitchFamily="18" charset="0"/>
                            </a:rPr>
                          </m:ctrlPr>
                        </m:sSubPr>
                        <m:e>
                          <m:r>
                            <a:rPr sz="6800" i="1">
                              <a:solidFill>
                                <a:srgbClr val="000000"/>
                              </a:solidFill>
                              <a:latin typeface="Cambria Math" panose="02040503050406030204" pitchFamily="18" charset="0"/>
                            </a:rPr>
                            <m:t>𝑥</m:t>
                          </m:r>
                        </m:e>
                        <m:sub>
                          <m:r>
                            <a:rPr sz="6800" i="1">
                              <a:solidFill>
                                <a:srgbClr val="000000"/>
                              </a:solidFill>
                              <a:latin typeface="Cambria Math" panose="02040503050406030204" pitchFamily="18" charset="0"/>
                            </a:rPr>
                            <m:t>1</m:t>
                          </m:r>
                        </m:sub>
                      </m:sSub>
                      <m:r>
                        <a:rPr sz="6800" i="1">
                          <a:solidFill>
                            <a:srgbClr val="000000"/>
                          </a:solidFill>
                          <a:latin typeface="Cambria Math" panose="02040503050406030204" pitchFamily="18" charset="0"/>
                        </a:rPr>
                        <m:t>)</m:t>
                      </m:r>
                      <m:f>
                        <m:fPr>
                          <m:ctrlPr>
                            <a:rPr sz="6800" i="1">
                              <a:solidFill>
                                <a:srgbClr val="000000"/>
                              </a:solidFill>
                              <a:latin typeface="Cambria Math" panose="02040503050406030204" pitchFamily="18" charset="0"/>
                            </a:rPr>
                          </m:ctrlPr>
                        </m:fPr>
                        <m:num>
                          <m:sSub>
                            <m:sSubPr>
                              <m:ctrlPr>
                                <a:rPr sz="6800" i="1">
                                  <a:solidFill>
                                    <a:srgbClr val="000000"/>
                                  </a:solidFill>
                                  <a:latin typeface="Cambria Math" panose="02040503050406030204" pitchFamily="18" charset="0"/>
                                </a:rPr>
                              </m:ctrlPr>
                            </m:sSubPr>
                            <m:e>
                              <m:r>
                                <a:rPr sz="6800" i="1">
                                  <a:solidFill>
                                    <a:srgbClr val="000000"/>
                                  </a:solidFill>
                                  <a:latin typeface="Cambria Math" panose="02040503050406030204" pitchFamily="18" charset="0"/>
                                </a:rPr>
                                <m:t>𝑝</m:t>
                              </m:r>
                            </m:e>
                            <m:sub>
                              <m:r>
                                <a:rPr sz="6800" i="1">
                                  <a:solidFill>
                                    <a:srgbClr val="000000"/>
                                  </a:solidFill>
                                  <a:latin typeface="Cambria Math" panose="02040503050406030204" pitchFamily="18" charset="0"/>
                                </a:rPr>
                                <m:t>𝑡</m:t>
                              </m:r>
                            </m:sub>
                          </m:sSub>
                          <m:r>
                            <a:rPr sz="6800" i="1">
                              <a:solidFill>
                                <a:srgbClr val="000000"/>
                              </a:solidFill>
                              <a:latin typeface="Cambria Math" panose="02040503050406030204" pitchFamily="18" charset="0"/>
                            </a:rPr>
                            <m:t>(</m:t>
                          </m:r>
                          <m:r>
                            <a:rPr sz="6800" i="1">
                              <a:solidFill>
                                <a:srgbClr val="000000"/>
                              </a:solidFill>
                              <a:latin typeface="Cambria Math" panose="02040503050406030204" pitchFamily="18" charset="0"/>
                            </a:rPr>
                            <m:t>𝑥</m:t>
                          </m:r>
                          <m:r>
                            <a:rPr sz="6800" i="1">
                              <a:solidFill>
                                <a:srgbClr val="000000"/>
                              </a:solidFill>
                              <a:latin typeface="Cambria Math" panose="02040503050406030204" pitchFamily="18" charset="0"/>
                            </a:rPr>
                            <m:t>|</m:t>
                          </m:r>
                          <m:sSub>
                            <m:sSubPr>
                              <m:ctrlPr>
                                <a:rPr sz="6800" i="1">
                                  <a:solidFill>
                                    <a:srgbClr val="000000"/>
                                  </a:solidFill>
                                  <a:latin typeface="Cambria Math" panose="02040503050406030204" pitchFamily="18" charset="0"/>
                                </a:rPr>
                              </m:ctrlPr>
                            </m:sSubPr>
                            <m:e>
                              <m:r>
                                <a:rPr sz="6800" i="1">
                                  <a:solidFill>
                                    <a:srgbClr val="000000"/>
                                  </a:solidFill>
                                  <a:latin typeface="Cambria Math" panose="02040503050406030204" pitchFamily="18" charset="0"/>
                                </a:rPr>
                                <m:t>𝑥</m:t>
                              </m:r>
                            </m:e>
                            <m:sub>
                              <m:r>
                                <a:rPr sz="6800" i="1">
                                  <a:solidFill>
                                    <a:srgbClr val="000000"/>
                                  </a:solidFill>
                                  <a:latin typeface="Cambria Math" panose="02040503050406030204" pitchFamily="18" charset="0"/>
                                </a:rPr>
                                <m:t>1</m:t>
                              </m:r>
                            </m:sub>
                          </m:sSub>
                          <m:r>
                            <a:rPr sz="6800" i="1">
                              <a:solidFill>
                                <a:srgbClr val="000000"/>
                              </a:solidFill>
                              <a:latin typeface="Cambria Math" panose="02040503050406030204" pitchFamily="18" charset="0"/>
                            </a:rPr>
                            <m:t>)</m:t>
                          </m:r>
                          <m:r>
                            <a:rPr sz="6800" i="1">
                              <a:solidFill>
                                <a:srgbClr val="000000"/>
                              </a:solidFill>
                              <a:latin typeface="Cambria Math" panose="02040503050406030204" pitchFamily="18" charset="0"/>
                            </a:rPr>
                            <m:t>𝑞</m:t>
                          </m:r>
                          <m:r>
                            <a:rPr sz="6800" i="1">
                              <a:solidFill>
                                <a:srgbClr val="000000"/>
                              </a:solidFill>
                              <a:latin typeface="Cambria Math" panose="02040503050406030204" pitchFamily="18" charset="0"/>
                            </a:rPr>
                            <m:t>(</m:t>
                          </m:r>
                          <m:sSub>
                            <m:sSubPr>
                              <m:ctrlPr>
                                <a:rPr sz="6800" i="1">
                                  <a:solidFill>
                                    <a:srgbClr val="000000"/>
                                  </a:solidFill>
                                  <a:latin typeface="Cambria Math" panose="02040503050406030204" pitchFamily="18" charset="0"/>
                                </a:rPr>
                              </m:ctrlPr>
                            </m:sSubPr>
                            <m:e>
                              <m:r>
                                <a:rPr sz="6800" i="1">
                                  <a:solidFill>
                                    <a:srgbClr val="000000"/>
                                  </a:solidFill>
                                  <a:latin typeface="Cambria Math" panose="02040503050406030204" pitchFamily="18" charset="0"/>
                                </a:rPr>
                                <m:t>𝑥</m:t>
                              </m:r>
                            </m:e>
                            <m:sub>
                              <m:r>
                                <a:rPr sz="6800" i="1">
                                  <a:solidFill>
                                    <a:srgbClr val="000000"/>
                                  </a:solidFill>
                                  <a:latin typeface="Cambria Math" panose="02040503050406030204" pitchFamily="18" charset="0"/>
                                </a:rPr>
                                <m:t>1</m:t>
                              </m:r>
                            </m:sub>
                          </m:sSub>
                          <m:r>
                            <a:rPr sz="6800" i="1">
                              <a:solidFill>
                                <a:srgbClr val="000000"/>
                              </a:solidFill>
                              <a:latin typeface="Cambria Math" panose="02040503050406030204" pitchFamily="18" charset="0"/>
                            </a:rPr>
                            <m:t>)</m:t>
                          </m:r>
                        </m:num>
                        <m:den>
                          <m:sSub>
                            <m:sSubPr>
                              <m:ctrlPr>
                                <a:rPr sz="6800" i="1">
                                  <a:solidFill>
                                    <a:srgbClr val="000000"/>
                                  </a:solidFill>
                                  <a:latin typeface="Cambria Math" panose="02040503050406030204" pitchFamily="18" charset="0"/>
                                </a:rPr>
                              </m:ctrlPr>
                            </m:sSubPr>
                            <m:e>
                              <m:r>
                                <a:rPr sz="6800" i="1">
                                  <a:solidFill>
                                    <a:srgbClr val="000000"/>
                                  </a:solidFill>
                                  <a:latin typeface="Cambria Math" panose="02040503050406030204" pitchFamily="18" charset="0"/>
                                </a:rPr>
                                <m:t>𝑝</m:t>
                              </m:r>
                            </m:e>
                            <m:sub>
                              <m:r>
                                <a:rPr sz="6800" i="1">
                                  <a:solidFill>
                                    <a:srgbClr val="000000"/>
                                  </a:solidFill>
                                  <a:latin typeface="Cambria Math" panose="02040503050406030204" pitchFamily="18" charset="0"/>
                                </a:rPr>
                                <m:t>𝑡</m:t>
                              </m:r>
                            </m:sub>
                          </m:sSub>
                          <m:r>
                            <a:rPr sz="6800" i="1">
                              <a:solidFill>
                                <a:srgbClr val="000000"/>
                              </a:solidFill>
                              <a:latin typeface="Cambria Math" panose="02040503050406030204" pitchFamily="18" charset="0"/>
                            </a:rPr>
                            <m:t>(</m:t>
                          </m:r>
                          <m:r>
                            <a:rPr sz="6800" i="1">
                              <a:solidFill>
                                <a:srgbClr val="000000"/>
                              </a:solidFill>
                              <a:latin typeface="Cambria Math" panose="02040503050406030204" pitchFamily="18" charset="0"/>
                            </a:rPr>
                            <m:t>𝑥</m:t>
                          </m:r>
                          <m:r>
                            <a:rPr sz="6800" i="1">
                              <a:solidFill>
                                <a:srgbClr val="000000"/>
                              </a:solidFill>
                              <a:latin typeface="Cambria Math" panose="02040503050406030204" pitchFamily="18" charset="0"/>
                            </a:rPr>
                            <m:t>)</m:t>
                          </m:r>
                        </m:den>
                      </m:f>
                      <m:r>
                        <a:rPr sz="6800" i="1">
                          <a:solidFill>
                            <a:srgbClr val="000000"/>
                          </a:solidFill>
                          <a:latin typeface="Cambria Math" panose="02040503050406030204" pitchFamily="18" charset="0"/>
                        </a:rPr>
                        <m:t>𝑑</m:t>
                      </m:r>
                      <m:sSub>
                        <m:sSubPr>
                          <m:ctrlPr>
                            <a:rPr sz="6800" i="1">
                              <a:solidFill>
                                <a:srgbClr val="000000"/>
                              </a:solidFill>
                              <a:latin typeface="Cambria Math" panose="02040503050406030204" pitchFamily="18" charset="0"/>
                            </a:rPr>
                          </m:ctrlPr>
                        </m:sSubPr>
                        <m:e>
                          <m:r>
                            <a:rPr sz="6800" i="1">
                              <a:solidFill>
                                <a:srgbClr val="000000"/>
                              </a:solidFill>
                              <a:latin typeface="Cambria Math" panose="02040503050406030204" pitchFamily="18" charset="0"/>
                            </a:rPr>
                            <m:t>𝑥</m:t>
                          </m:r>
                        </m:e>
                        <m:sub>
                          <m:r>
                            <a:rPr sz="6800" i="1">
                              <a:solidFill>
                                <a:srgbClr val="000000"/>
                              </a:solidFill>
                              <a:latin typeface="Cambria Math" panose="02040503050406030204" pitchFamily="18" charset="0"/>
                            </a:rPr>
                            <m:t>1</m:t>
                          </m:r>
                        </m:sub>
                      </m:sSub>
                    </m:oMath>
                  </m:oMathPara>
                </a14:m>
                <a:endParaRPr sz="6800"/>
              </a:p>
            </p:txBody>
          </p:sp>
        </mc:Choice>
        <mc:Fallback xmlns="">
          <p:sp>
            <p:nvSpPr>
              <p:cNvPr id="1548" name="Equation"/>
              <p:cNvSpPr txBox="1">
                <a:spLocks noRot="1" noChangeAspect="1" noMove="1" noResize="1" noEditPoints="1" noAdjustHandles="1" noChangeArrowheads="1" noChangeShapeType="1" noTextEdit="1"/>
              </p:cNvSpPr>
              <p:nvPr/>
            </p:nvSpPr>
            <p:spPr>
              <a:xfrm>
                <a:off x="6146254" y="2980136"/>
                <a:ext cx="11401582" cy="2083108"/>
              </a:xfrm>
              <a:prstGeom prst="rect">
                <a:avLst/>
              </a:prstGeom>
              <a:blipFill>
                <a:blip r:embed="rId4"/>
                <a:stretch>
                  <a:fillRect l="-1780" t="-3636" r="-22136" b="-22424"/>
                </a:stretch>
              </a:blipFill>
              <a:ln w="12700">
                <a:miter lim="400000"/>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49" name="Path weight (how relevant   is to  )"/>
              <p:cNvSpPr txBox="1"/>
              <p:nvPr/>
            </p:nvSpPr>
            <p:spPr>
              <a:xfrm>
                <a:off x="14400746" y="8808478"/>
                <a:ext cx="4768990" cy="120922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50800" tIns="50800" rIns="50800" bIns="50800" anchor="ctr">
                <a:spAutoFit/>
              </a:bodyPr>
              <a:lstStyle/>
              <a:p>
                <a:pPr>
                  <a:spcBef>
                    <a:spcPts val="4500"/>
                  </a:spcBef>
                  <a:defRPr sz="3200" b="1">
                    <a:solidFill>
                      <a:schemeClr val="accent4">
                        <a:hueOff val="-1081314"/>
                        <a:satOff val="4338"/>
                        <a:lumOff val="-8931"/>
                      </a:schemeClr>
                    </a:solidFill>
                  </a:defRPr>
                </a:pPr>
                <a:r>
                  <a:rPr dirty="0"/>
                  <a:t>Path weight (how relevant </a:t>
                </a:r>
                <a14:m>
                  <m:oMath xmlns:m="http://schemas.openxmlformats.org/officeDocument/2006/math">
                    <m:sSub>
                      <m:sSubPr>
                        <m:ctrlPr>
                          <a:rPr sz="3850" i="1">
                            <a:solidFill>
                              <a:srgbClr val="FF9300"/>
                            </a:solidFill>
                            <a:latin typeface="Cambria Math" panose="02040503050406030204" pitchFamily="18" charset="0"/>
                          </a:rPr>
                        </m:ctrlPr>
                      </m:sSubPr>
                      <m:e>
                        <m:r>
                          <a:rPr sz="3850" i="1">
                            <a:solidFill>
                              <a:srgbClr val="FF9300"/>
                            </a:solidFill>
                            <a:latin typeface="Cambria Math" panose="02040503050406030204" pitchFamily="18" charset="0"/>
                          </a:rPr>
                          <m:t>𝑥</m:t>
                        </m:r>
                      </m:e>
                      <m:sub>
                        <m:r>
                          <a:rPr sz="3850" i="1">
                            <a:solidFill>
                              <a:srgbClr val="FF9300"/>
                            </a:solidFill>
                            <a:latin typeface="Cambria Math" panose="02040503050406030204" pitchFamily="18" charset="0"/>
                          </a:rPr>
                          <m:t>1</m:t>
                        </m:r>
                      </m:sub>
                    </m:sSub>
                  </m:oMath>
                </a14:m>
                <a:r>
                  <a:rPr dirty="0"/>
                  <a:t> is to </a:t>
                </a:r>
                <a14:m>
                  <m:oMath xmlns:m="http://schemas.openxmlformats.org/officeDocument/2006/math">
                    <m:sSub>
                      <m:sSubPr>
                        <m:ctrlPr>
                          <a:rPr sz="3850" i="1">
                            <a:solidFill>
                              <a:srgbClr val="FF9300"/>
                            </a:solidFill>
                            <a:latin typeface="Cambria Math" panose="02040503050406030204" pitchFamily="18" charset="0"/>
                          </a:rPr>
                        </m:ctrlPr>
                      </m:sSubPr>
                      <m:e>
                        <m:r>
                          <a:rPr sz="3850" i="1">
                            <a:solidFill>
                              <a:srgbClr val="FF9300"/>
                            </a:solidFill>
                            <a:latin typeface="Cambria Math" panose="02040503050406030204" pitchFamily="18" charset="0"/>
                          </a:rPr>
                          <m:t>𝑥</m:t>
                        </m:r>
                      </m:e>
                      <m:sub>
                        <m:r>
                          <a:rPr sz="3850" i="1">
                            <a:solidFill>
                              <a:srgbClr val="FF9300"/>
                            </a:solidFill>
                            <a:latin typeface="Cambria Math" panose="02040503050406030204" pitchFamily="18" charset="0"/>
                          </a:rPr>
                          <m:t>𝑡</m:t>
                        </m:r>
                      </m:sub>
                    </m:sSub>
                  </m:oMath>
                </a14:m>
                <a:r>
                  <a:rPr dirty="0"/>
                  <a:t>)</a:t>
                </a:r>
                <a:endParaRPr dirty="0">
                  <a:solidFill>
                    <a:srgbClr val="FF9300"/>
                  </a:solidFill>
                </a:endParaRPr>
              </a:p>
            </p:txBody>
          </p:sp>
        </mc:Choice>
        <mc:Fallback>
          <p:sp>
            <p:nvSpPr>
              <p:cNvPr id="1549" name="Path weight (how relevant   is to  )"/>
              <p:cNvSpPr txBox="1">
                <a:spLocks noRot="1" noChangeAspect="1" noMove="1" noResize="1" noEditPoints="1" noAdjustHandles="1" noChangeArrowheads="1" noChangeShapeType="1" noTextEdit="1"/>
              </p:cNvSpPr>
              <p:nvPr/>
            </p:nvSpPr>
            <p:spPr>
              <a:xfrm>
                <a:off x="14400746" y="8808478"/>
                <a:ext cx="4768990" cy="1209221"/>
              </a:xfrm>
              <a:prstGeom prst="rect">
                <a:avLst/>
              </a:prstGeom>
              <a:blipFill>
                <a:blip r:embed="rId5"/>
                <a:stretch>
                  <a:fillRect l="-4087" t="-4040" b="-13131"/>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50" name="Path from   to"/>
              <p:cNvSpPr txBox="1"/>
              <p:nvPr/>
            </p:nvSpPr>
            <p:spPr>
              <a:xfrm>
                <a:off x="10135354" y="8526385"/>
                <a:ext cx="4768989" cy="71392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50800" tIns="50800" rIns="50800" bIns="50800" anchor="ctr">
                <a:spAutoFit/>
              </a:bodyPr>
              <a:lstStyle/>
              <a:p>
                <a:pPr>
                  <a:spcBef>
                    <a:spcPts val="4500"/>
                  </a:spcBef>
                  <a:defRPr sz="3200" b="1">
                    <a:solidFill>
                      <a:schemeClr val="accent1"/>
                    </a:solidFill>
                  </a:defRPr>
                </a:pPr>
                <a:r>
                  <a:rPr dirty="0"/>
                  <a:t>Path from </a:t>
                </a:r>
                <a14:m>
                  <m:oMath xmlns:m="http://schemas.openxmlformats.org/officeDocument/2006/math">
                    <m:sSub>
                      <m:sSubPr>
                        <m:ctrlPr>
                          <a:rPr sz="3850" i="1">
                            <a:solidFill>
                              <a:srgbClr val="00A1FE"/>
                            </a:solidFill>
                            <a:latin typeface="Cambria Math" panose="02040503050406030204" pitchFamily="18" charset="0"/>
                          </a:rPr>
                        </m:ctrlPr>
                      </m:sSubPr>
                      <m:e>
                        <m:r>
                          <a:rPr sz="3850" i="1">
                            <a:solidFill>
                              <a:srgbClr val="00A1FE"/>
                            </a:solidFill>
                            <a:latin typeface="Cambria Math" panose="02040503050406030204" pitchFamily="18" charset="0"/>
                          </a:rPr>
                          <m:t>𝑥</m:t>
                        </m:r>
                      </m:e>
                      <m:sub>
                        <m:r>
                          <a:rPr sz="3850" i="1">
                            <a:solidFill>
                              <a:srgbClr val="00A1FE"/>
                            </a:solidFill>
                            <a:latin typeface="Cambria Math" panose="02040503050406030204" pitchFamily="18" charset="0"/>
                          </a:rPr>
                          <m:t>1</m:t>
                        </m:r>
                      </m:sub>
                    </m:sSub>
                  </m:oMath>
                </a14:m>
                <a:r>
                  <a:rPr dirty="0"/>
                  <a:t> to </a:t>
                </a:r>
                <a14:m>
                  <m:oMath xmlns:m="http://schemas.openxmlformats.org/officeDocument/2006/math">
                    <m:sSub>
                      <m:sSubPr>
                        <m:ctrlPr>
                          <a:rPr sz="3850" i="1">
                            <a:solidFill>
                              <a:srgbClr val="00A1FE"/>
                            </a:solidFill>
                            <a:latin typeface="Cambria Math" panose="02040503050406030204" pitchFamily="18" charset="0"/>
                          </a:rPr>
                        </m:ctrlPr>
                      </m:sSubPr>
                      <m:e>
                        <m:r>
                          <a:rPr sz="3850" i="1">
                            <a:solidFill>
                              <a:srgbClr val="00A1FE"/>
                            </a:solidFill>
                            <a:latin typeface="Cambria Math" panose="02040503050406030204" pitchFamily="18" charset="0"/>
                          </a:rPr>
                          <m:t>𝑥</m:t>
                        </m:r>
                      </m:e>
                      <m:sub>
                        <m:r>
                          <a:rPr sz="3850" i="1">
                            <a:solidFill>
                              <a:srgbClr val="00A1FE"/>
                            </a:solidFill>
                            <a:latin typeface="Cambria Math" panose="02040503050406030204" pitchFamily="18" charset="0"/>
                          </a:rPr>
                          <m:t>𝑡</m:t>
                        </m:r>
                      </m:sub>
                    </m:sSub>
                  </m:oMath>
                </a14:m>
                <a:endParaRPr dirty="0">
                  <a:solidFill>
                    <a:srgbClr val="00A2FF"/>
                  </a:solidFill>
                </a:endParaRPr>
              </a:p>
            </p:txBody>
          </p:sp>
        </mc:Choice>
        <mc:Fallback>
          <p:sp>
            <p:nvSpPr>
              <p:cNvPr id="1550" name="Path from   to"/>
              <p:cNvSpPr txBox="1">
                <a:spLocks noRot="1" noChangeAspect="1" noMove="1" noResize="1" noEditPoints="1" noAdjustHandles="1" noChangeArrowheads="1" noChangeShapeType="1" noTextEdit="1"/>
              </p:cNvSpPr>
              <p:nvPr/>
            </p:nvSpPr>
            <p:spPr>
              <a:xfrm>
                <a:off x="10135354" y="8526385"/>
                <a:ext cx="4768989" cy="713921"/>
              </a:xfrm>
              <a:prstGeom prst="rect">
                <a:avLst/>
              </a:prstGeom>
              <a:blipFill>
                <a:blip r:embed="rId6"/>
                <a:stretch>
                  <a:fillRect l="-4220" b="-23077"/>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p:sp>
        <p:nvSpPr>
          <p:cNvPr id="1551" name="Marginal flow"/>
          <p:cNvSpPr txBox="1"/>
          <p:nvPr/>
        </p:nvSpPr>
        <p:spPr>
          <a:xfrm>
            <a:off x="5028308" y="8542306"/>
            <a:ext cx="4768990" cy="5851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spcBef>
                <a:spcPts val="4500"/>
              </a:spcBef>
              <a:defRPr sz="3200" b="1"/>
            </a:lvl1pPr>
          </a:lstStyle>
          <a:p>
            <a:r>
              <a:t>Marginal flow</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5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5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1541"/>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5" nodeType="afterEffect">
                                  <p:stCondLst>
                                    <p:cond delay="0"/>
                                  </p:stCondLst>
                                  <p:iterate>
                                    <p:tmAbs val="0"/>
                                  </p:iterate>
                                  <p:childTnLst>
                                    <p:set>
                                      <p:cBhvr>
                                        <p:cTn id="21" fill="hold"/>
                                        <p:tgtEl>
                                          <p:spTgt spid="155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6" nodeType="clickEffect">
                                  <p:stCondLst>
                                    <p:cond delay="0"/>
                                  </p:stCondLst>
                                  <p:iterate>
                                    <p:tmAbs val="0"/>
                                  </p:iterate>
                                  <p:childTnLst>
                                    <p:set>
                                      <p:cBhvr>
                                        <p:cTn id="25" fill="hold"/>
                                        <p:tgtEl>
                                          <p:spTgt spid="1542"/>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7" nodeType="afterEffect">
                                  <p:stCondLst>
                                    <p:cond delay="0"/>
                                  </p:stCondLst>
                                  <p:iterate>
                                    <p:tmAbs val="0"/>
                                  </p:iterate>
                                  <p:childTnLst>
                                    <p:set>
                                      <p:cBhvr>
                                        <p:cTn id="28" fill="hold"/>
                                        <p:tgtEl>
                                          <p:spTgt spid="154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8" nodeType="clickEffect">
                                  <p:stCondLst>
                                    <p:cond delay="0"/>
                                  </p:stCondLst>
                                  <p:iterate>
                                    <p:tmAbs val="0"/>
                                  </p:iterate>
                                  <p:childTnLst>
                                    <p:set>
                                      <p:cBhvr>
                                        <p:cTn id="32" fill="hold"/>
                                        <p:tgtEl>
                                          <p:spTgt spid="154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9" nodeType="clickEffect">
                                  <p:stCondLst>
                                    <p:cond delay="0"/>
                                  </p:stCondLst>
                                  <p:iterate>
                                    <p:tmAbs val="0"/>
                                  </p:iterate>
                                  <p:childTnLst>
                                    <p:set>
                                      <p:cBhvr>
                                        <p:cTn id="36" fill="hold"/>
                                        <p:tgtEl>
                                          <p:spTgt spid="15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1" grpId="4" animBg="1" advAuto="0"/>
      <p:bldP spid="1542" grpId="6" animBg="1" advAuto="0"/>
      <p:bldP spid="1543" grpId="2" animBg="1" advAuto="0"/>
      <p:bldP spid="1545" grpId="8" animBg="1" advAuto="0"/>
      <p:bldP spid="1546" grpId="9" animBg="1" advAuto="0"/>
      <p:bldP spid="1548" grpId="1" animBg="1" advAuto="0"/>
      <p:bldP spid="1549" grpId="7" animBg="1" advAuto="0"/>
      <p:bldP spid="1550" grpId="5" animBg="1" advAuto="0"/>
      <p:bldP spid="1551" grpId="3" animBg="1" advAuto="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3" name="On the board"/>
          <p:cNvSpPr txBox="1">
            <a:spLocks noGrp="1"/>
          </p:cNvSpPr>
          <p:nvPr>
            <p:ph type="title"/>
          </p:nvPr>
        </p:nvSpPr>
        <p:spPr>
          <a:prstGeom prst="rect">
            <a:avLst/>
          </a:prstGeom>
        </p:spPr>
        <p:txBody>
          <a:bodyPr/>
          <a:lstStyle/>
          <a:p>
            <a:r>
              <a:t>On the board</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a14="http://schemas.microsoft.com/office/drawing/2010/main">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5" name="_out_0000" descr="_out_0000"/>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7145000" cy="13716000"/>
          </a:xfrm>
          <a:prstGeom prst="rect">
            <a:avLst/>
          </a:prstGeom>
          <a:ln w="12700">
            <a:miter lim="400000"/>
          </a:ln>
        </p:spPr>
      </p:pic>
      <p:sp>
        <p:nvSpPr>
          <p:cNvPr id="1556" name="TextBox 3"/>
          <p:cNvSpPr txBox="1"/>
          <p:nvPr/>
        </p:nvSpPr>
        <p:spPr>
          <a:xfrm>
            <a:off x="17033237" y="904774"/>
            <a:ext cx="6399461" cy="3116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6400" b="1">
                <a:latin typeface="Aptos"/>
                <a:ea typeface="Aptos"/>
                <a:cs typeface="Aptos"/>
                <a:sym typeface="Aptos"/>
              </a:defRPr>
            </a:lvl1pPr>
          </a:lstStyle>
          <a:p>
            <a:r>
              <a:t>Illustration of the analytic solution</a:t>
            </a:r>
          </a:p>
        </p:txBody>
      </p:sp>
      <p:sp>
        <p:nvSpPr>
          <p:cNvPr id="1557" name="Straight Arrow Connector 5"/>
          <p:cNvSpPr/>
          <p:nvPr/>
        </p:nvSpPr>
        <p:spPr>
          <a:xfrm flipV="1">
            <a:off x="1757223" y="1306377"/>
            <a:ext cx="1" cy="2581833"/>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1558" name="TextBox 7"/>
          <p:cNvSpPr txBox="1"/>
          <p:nvPr/>
        </p:nvSpPr>
        <p:spPr>
          <a:xfrm>
            <a:off x="2209350" y="1243326"/>
            <a:ext cx="5141415" cy="919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a:latin typeface="Aptos"/>
                <a:ea typeface="Aptos"/>
                <a:cs typeface="Aptos"/>
                <a:sym typeface="Aptos"/>
              </a:defRPr>
            </a:lvl1pPr>
          </a:lstStyle>
          <a:p>
            <a:r>
              <a:t>pixel values</a:t>
            </a:r>
          </a:p>
        </p:txBody>
      </p:sp>
      <p:grpSp>
        <p:nvGrpSpPr>
          <p:cNvPr id="1561" name="Group 10"/>
          <p:cNvGrpSpPr/>
          <p:nvPr/>
        </p:nvGrpSpPr>
        <p:grpSpPr>
          <a:xfrm>
            <a:off x="385530" y="412330"/>
            <a:ext cx="15658383" cy="13482389"/>
            <a:chOff x="0" y="0"/>
            <a:chExt cx="15658382" cy="13482388"/>
          </a:xfrm>
        </p:grpSpPr>
        <p:sp>
          <p:nvSpPr>
            <p:cNvPr id="1559" name="TextBox 11"/>
            <p:cNvSpPr txBox="1"/>
            <p:nvPr/>
          </p:nvSpPr>
          <p:spPr>
            <a:xfrm>
              <a:off x="0" y="0"/>
              <a:ext cx="852444" cy="16433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defTabSz="1828800">
                <a:spcBef>
                  <a:spcPts val="0"/>
                </a:spcBef>
                <a:defRPr sz="9600" b="1">
                  <a:latin typeface="Aptos"/>
                  <a:ea typeface="Aptos"/>
                  <a:cs typeface="Aptos"/>
                  <a:sym typeface="Aptos"/>
                </a:defRPr>
              </a:lvl1pPr>
            </a:lstStyle>
            <a:p>
              <a:r>
                <a:t>x</a:t>
              </a:r>
            </a:p>
          </p:txBody>
        </p:sp>
        <p:sp>
          <p:nvSpPr>
            <p:cNvPr id="1560" name="TextBox 12"/>
            <p:cNvSpPr txBox="1"/>
            <p:nvPr/>
          </p:nvSpPr>
          <p:spPr>
            <a:xfrm>
              <a:off x="15117360" y="11839008"/>
              <a:ext cx="541023" cy="16433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r" defTabSz="1828800">
                <a:spcBef>
                  <a:spcPts val="0"/>
                </a:spcBef>
                <a:defRPr sz="9600">
                  <a:latin typeface="Aptos"/>
                  <a:ea typeface="Aptos"/>
                  <a:cs typeface="Aptos"/>
                  <a:sym typeface="Aptos"/>
                </a:defRPr>
              </a:lvl1pPr>
            </a:lstStyle>
            <a:p>
              <a:r>
                <a:t>t</a:t>
              </a:r>
            </a:p>
          </p:txBody>
        </p:sp>
      </p:grpSp>
      <p:sp>
        <p:nvSpPr>
          <p:cNvPr id="1562" name="Oval"/>
          <p:cNvSpPr/>
          <p:nvPr/>
        </p:nvSpPr>
        <p:spPr>
          <a:xfrm>
            <a:off x="1007326" y="5384180"/>
            <a:ext cx="459453" cy="440485"/>
          </a:xfrm>
          <a:prstGeom prst="ellipse">
            <a:avLst/>
          </a:prstGeom>
          <a:solidFill>
            <a:schemeClr val="accent1"/>
          </a:solidFill>
          <a:ln w="635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sp>
        <p:nvSpPr>
          <p:cNvPr id="1563" name="Oval"/>
          <p:cNvSpPr/>
          <p:nvPr/>
        </p:nvSpPr>
        <p:spPr>
          <a:xfrm>
            <a:off x="1007326" y="5957539"/>
            <a:ext cx="459453" cy="440485"/>
          </a:xfrm>
          <a:prstGeom prst="ellipse">
            <a:avLst/>
          </a:prstGeom>
          <a:solidFill>
            <a:schemeClr val="accent1"/>
          </a:solidFill>
          <a:ln w="635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sp>
        <p:nvSpPr>
          <p:cNvPr id="1564" name="Oval"/>
          <p:cNvSpPr/>
          <p:nvPr/>
        </p:nvSpPr>
        <p:spPr>
          <a:xfrm>
            <a:off x="1020026" y="4784193"/>
            <a:ext cx="459453" cy="440485"/>
          </a:xfrm>
          <a:prstGeom prst="ellipse">
            <a:avLst/>
          </a:prstGeom>
          <a:solidFill>
            <a:schemeClr val="accent1"/>
          </a:solidFill>
          <a:ln w="635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sp>
        <p:nvSpPr>
          <p:cNvPr id="1565" name="Oval"/>
          <p:cNvSpPr/>
          <p:nvPr/>
        </p:nvSpPr>
        <p:spPr>
          <a:xfrm>
            <a:off x="1007326" y="8136363"/>
            <a:ext cx="459453" cy="440486"/>
          </a:xfrm>
          <a:prstGeom prst="ellipse">
            <a:avLst/>
          </a:prstGeom>
          <a:solidFill>
            <a:schemeClr val="accent1"/>
          </a:solidFill>
          <a:ln w="635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sp>
        <p:nvSpPr>
          <p:cNvPr id="1566" name="Oval"/>
          <p:cNvSpPr/>
          <p:nvPr/>
        </p:nvSpPr>
        <p:spPr>
          <a:xfrm>
            <a:off x="1020026" y="7818863"/>
            <a:ext cx="459453" cy="440486"/>
          </a:xfrm>
          <a:prstGeom prst="ellipse">
            <a:avLst/>
          </a:prstGeom>
          <a:solidFill>
            <a:schemeClr val="accent1"/>
          </a:solidFill>
          <a:ln w="635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sp>
        <p:nvSpPr>
          <p:cNvPr id="1567" name="Oval"/>
          <p:cNvSpPr/>
          <p:nvPr/>
        </p:nvSpPr>
        <p:spPr>
          <a:xfrm>
            <a:off x="1020026" y="7499815"/>
            <a:ext cx="459453" cy="440485"/>
          </a:xfrm>
          <a:prstGeom prst="ellipse">
            <a:avLst/>
          </a:prstGeom>
          <a:solidFill>
            <a:schemeClr val="accent1"/>
          </a:solidFill>
          <a:ln w="635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sp>
        <p:nvSpPr>
          <p:cNvPr id="1568" name="Oval"/>
          <p:cNvSpPr/>
          <p:nvPr/>
        </p:nvSpPr>
        <p:spPr>
          <a:xfrm>
            <a:off x="1020026" y="5705547"/>
            <a:ext cx="459453" cy="440485"/>
          </a:xfrm>
          <a:prstGeom prst="ellipse">
            <a:avLst/>
          </a:prstGeom>
          <a:solidFill>
            <a:schemeClr val="accent1"/>
          </a:solidFill>
          <a:ln w="635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grpSp>
        <p:nvGrpSpPr>
          <p:cNvPr id="1572" name="Group"/>
          <p:cNvGrpSpPr/>
          <p:nvPr/>
        </p:nvGrpSpPr>
        <p:grpSpPr>
          <a:xfrm>
            <a:off x="1785380" y="8244945"/>
            <a:ext cx="3840786" cy="1871984"/>
            <a:chOff x="0" y="-105104"/>
            <a:chExt cx="3840784" cy="1871982"/>
          </a:xfrm>
        </p:grpSpPr>
        <p:sp>
          <p:nvSpPr>
            <p:cNvPr id="1569" name="Data samples"/>
            <p:cNvSpPr txBox="1"/>
            <p:nvPr/>
          </p:nvSpPr>
          <p:spPr>
            <a:xfrm>
              <a:off x="0" y="958447"/>
              <a:ext cx="3840785" cy="8084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r>
                <a:t>Data samples</a:t>
              </a:r>
            </a:p>
          </p:txBody>
        </p:sp>
        <p:pic>
          <p:nvPicPr>
            <p:cNvPr id="1570" name="Line Line" descr="Line Line"/>
            <p:cNvPicPr>
              <a:picLocks/>
            </p:cNvPicPr>
            <p:nvPr/>
          </p:nvPicPr>
          <p:blipFill>
            <a:blip r:embed="rId5"/>
            <a:stretch>
              <a:fillRect/>
            </a:stretch>
          </p:blipFill>
          <p:spPr>
            <a:xfrm rot="14789115">
              <a:off x="-109705" y="281120"/>
              <a:ext cx="1073276" cy="352235"/>
            </a:xfrm>
            <a:prstGeom prst="rect">
              <a:avLst/>
            </a:prstGeom>
            <a:effectLst/>
          </p:spPr>
        </p:pic>
      </p:grpSp>
      <p:sp>
        <p:nvSpPr>
          <p:cNvPr id="1573" name="Oval"/>
          <p:cNvSpPr/>
          <p:nvPr/>
        </p:nvSpPr>
        <p:spPr>
          <a:xfrm>
            <a:off x="11785289" y="5957539"/>
            <a:ext cx="459453" cy="440485"/>
          </a:xfrm>
          <a:prstGeom prst="ellipse">
            <a:avLst/>
          </a:prstGeom>
          <a:solidFill>
            <a:schemeClr val="accent5">
              <a:hueOff val="-82419"/>
              <a:satOff val="-9513"/>
              <a:lumOff val="-16343"/>
            </a:schemeClr>
          </a:solidFill>
          <a:ln w="635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endParaRPr/>
          </a:p>
        </p:txBody>
      </p:sp>
      <p:grpSp>
        <p:nvGrpSpPr>
          <p:cNvPr id="1577" name="Group"/>
          <p:cNvGrpSpPr/>
          <p:nvPr/>
        </p:nvGrpSpPr>
        <p:grpSpPr>
          <a:xfrm>
            <a:off x="11286373" y="6688504"/>
            <a:ext cx="4076336" cy="3071574"/>
            <a:chOff x="780585" y="-784661"/>
            <a:chExt cx="4076334" cy="3071572"/>
          </a:xfrm>
        </p:grpSpPr>
        <mc:AlternateContent xmlns:mc="http://schemas.openxmlformats.org/markup-compatibility/2006" xmlns:a14="http://schemas.microsoft.com/office/drawing/2010/main">
          <mc:Choice Requires="a14">
            <p:sp>
              <p:nvSpPr>
                <p:cNvPr id="1574" name="Current noisy image"/>
                <p:cNvSpPr txBox="1"/>
                <p:nvPr/>
              </p:nvSpPr>
              <p:spPr>
                <a:xfrm>
                  <a:off x="780585" y="169904"/>
                  <a:ext cx="4076336" cy="2117007"/>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50800" tIns="50800" rIns="50800" bIns="50800" numCol="1" anchor="ctr">
                  <a:noAutofit/>
                </a:bodyPr>
                <a:lstStyle/>
                <a:p>
                  <a:pPr algn="ctr"/>
                  <a:r>
                    <a:t>Current noisy image </a:t>
                  </a:r>
                  <a14:m>
                    <m:oMath xmlns:m="http://schemas.openxmlformats.org/officeDocument/2006/math">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𝑥</m:t>
                          </m:r>
                        </m:e>
                        <m:sub>
                          <m:r>
                            <a:rPr sz="5750" i="1">
                              <a:solidFill>
                                <a:srgbClr val="000000"/>
                              </a:solidFill>
                              <a:latin typeface="Cambria Math" panose="02040503050406030204" pitchFamily="18" charset="0"/>
                            </a:rPr>
                            <m:t>𝑡</m:t>
                          </m:r>
                        </m:sub>
                      </m:sSub>
                    </m:oMath>
                  </a14:m>
                  <a:endParaRPr/>
                </a:p>
              </p:txBody>
            </p:sp>
          </mc:Choice>
          <mc:Fallback xmlns="">
            <p:sp>
              <p:nvSpPr>
                <p:cNvPr id="1574" name="Current noisy image"/>
                <p:cNvSpPr txBox="1">
                  <a:spLocks noRot="1" noChangeAspect="1" noMove="1" noResize="1" noEditPoints="1" noAdjustHandles="1" noChangeArrowheads="1" noChangeShapeType="1" noTextEdit="1"/>
                </p:cNvSpPr>
                <p:nvPr/>
              </p:nvSpPr>
              <p:spPr>
                <a:xfrm>
                  <a:off x="780585" y="169904"/>
                  <a:ext cx="4076336" cy="2117007"/>
                </a:xfrm>
                <a:prstGeom prst="rect">
                  <a:avLst/>
                </a:prstGeom>
                <a:blipFill>
                  <a:blip r:embed="rId6"/>
                  <a:stretch>
                    <a:fillRect l="-3727" r="-8075" b="-4762"/>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1575" name="Line Line" descr="Line Line"/>
            <p:cNvPicPr>
              <a:picLocks/>
            </p:cNvPicPr>
            <p:nvPr/>
          </p:nvPicPr>
          <p:blipFill>
            <a:blip r:embed="rId7"/>
            <a:stretch>
              <a:fillRect/>
            </a:stretch>
          </p:blipFill>
          <p:spPr>
            <a:xfrm rot="14789115">
              <a:off x="1213069" y="-420657"/>
              <a:ext cx="1024837" cy="352273"/>
            </a:xfrm>
            <a:prstGeom prst="rect">
              <a:avLst/>
            </a:prstGeom>
            <a:effectLst/>
          </p:spPr>
        </p:pic>
      </p:grpSp>
      <p:grpSp>
        <p:nvGrpSpPr>
          <p:cNvPr id="1584" name="Group"/>
          <p:cNvGrpSpPr/>
          <p:nvPr/>
        </p:nvGrpSpPr>
        <p:grpSpPr>
          <a:xfrm>
            <a:off x="1435665" y="5014929"/>
            <a:ext cx="10375446" cy="3447642"/>
            <a:chOff x="0" y="0"/>
            <a:chExt cx="10375445" cy="3447640"/>
          </a:xfrm>
        </p:grpSpPr>
        <p:sp>
          <p:nvSpPr>
            <p:cNvPr id="1578" name="Line"/>
            <p:cNvSpPr/>
            <p:nvPr/>
          </p:nvSpPr>
          <p:spPr>
            <a:xfrm flipH="1" flipV="1">
              <a:off x="13254" y="0"/>
              <a:ext cx="10350164" cy="1213227"/>
            </a:xfrm>
            <a:prstGeom prst="line">
              <a:avLst/>
            </a:prstGeom>
            <a:noFill/>
            <a:ln w="50800" cap="flat">
              <a:solidFill>
                <a:schemeClr val="accent1"/>
              </a:solidFill>
              <a:custDash>
                <a:ds d="200000" sp="200000"/>
              </a:custDash>
              <a:miter lim="400000"/>
              <a:tailEnd type="triangle" w="med" len="med"/>
            </a:ln>
            <a:effectLst/>
          </p:spPr>
          <p:txBody>
            <a:bodyPr wrap="square" lIns="50800" tIns="50800" rIns="50800" bIns="50800" numCol="1" anchor="ctr">
              <a:noAutofit/>
            </a:bodyPr>
            <a:lstStyle/>
            <a:p>
              <a:endParaRPr/>
            </a:p>
          </p:txBody>
        </p:sp>
        <p:sp>
          <p:nvSpPr>
            <p:cNvPr id="1579" name="Line"/>
            <p:cNvSpPr/>
            <p:nvPr/>
          </p:nvSpPr>
          <p:spPr>
            <a:xfrm flipH="1" flipV="1">
              <a:off x="54344" y="642273"/>
              <a:ext cx="10268614" cy="577180"/>
            </a:xfrm>
            <a:prstGeom prst="line">
              <a:avLst/>
            </a:prstGeom>
            <a:noFill/>
            <a:ln w="88900" cap="flat">
              <a:solidFill>
                <a:schemeClr val="accent1"/>
              </a:solidFill>
              <a:custDash>
                <a:ds d="200000" sp="200000"/>
              </a:custDash>
              <a:miter lim="400000"/>
              <a:tailEnd type="triangle" w="med" len="med"/>
            </a:ln>
            <a:effectLst/>
          </p:spPr>
          <p:txBody>
            <a:bodyPr wrap="square" lIns="50800" tIns="50800" rIns="50800" bIns="50800" numCol="1" anchor="ctr">
              <a:noAutofit/>
            </a:bodyPr>
            <a:lstStyle/>
            <a:p>
              <a:endParaRPr/>
            </a:p>
          </p:txBody>
        </p:sp>
        <p:sp>
          <p:nvSpPr>
            <p:cNvPr id="1580" name="Line"/>
            <p:cNvSpPr/>
            <p:nvPr/>
          </p:nvSpPr>
          <p:spPr>
            <a:xfrm flipH="1" flipV="1">
              <a:off x="32023" y="1039097"/>
              <a:ext cx="10313691" cy="174480"/>
            </a:xfrm>
            <a:prstGeom prst="line">
              <a:avLst/>
            </a:prstGeom>
            <a:noFill/>
            <a:ln w="88900" cap="flat">
              <a:solidFill>
                <a:schemeClr val="accent1"/>
              </a:solidFill>
              <a:custDash>
                <a:ds d="200000" sp="200000"/>
              </a:custDash>
              <a:miter lim="400000"/>
              <a:tailEnd type="triangle" w="med" len="med"/>
            </a:ln>
            <a:effectLst/>
          </p:spPr>
          <p:txBody>
            <a:bodyPr wrap="square" lIns="50800" tIns="50800" rIns="50800" bIns="50800" numCol="1" anchor="ctr">
              <a:noAutofit/>
            </a:bodyPr>
            <a:lstStyle/>
            <a:p>
              <a:endParaRPr/>
            </a:p>
          </p:txBody>
        </p:sp>
        <p:sp>
          <p:nvSpPr>
            <p:cNvPr id="1581" name="Line"/>
            <p:cNvSpPr/>
            <p:nvPr/>
          </p:nvSpPr>
          <p:spPr>
            <a:xfrm flipH="1">
              <a:off x="68294" y="1212354"/>
              <a:ext cx="10239777" cy="1412037"/>
            </a:xfrm>
            <a:prstGeom prst="line">
              <a:avLst/>
            </a:prstGeom>
            <a:noFill/>
            <a:ln w="38100" cap="flat">
              <a:solidFill>
                <a:schemeClr val="accent1"/>
              </a:solidFill>
              <a:custDash>
                <a:ds d="200000" sp="200000"/>
              </a:custDash>
              <a:miter lim="400000"/>
              <a:tailEnd type="triangle" w="med" len="med"/>
            </a:ln>
            <a:effectLst/>
          </p:spPr>
          <p:txBody>
            <a:bodyPr wrap="square" lIns="50800" tIns="50800" rIns="50800" bIns="50800" numCol="1" anchor="ctr">
              <a:noAutofit/>
            </a:bodyPr>
            <a:lstStyle/>
            <a:p>
              <a:endParaRPr/>
            </a:p>
          </p:txBody>
        </p:sp>
        <p:sp>
          <p:nvSpPr>
            <p:cNvPr id="1582" name="Line"/>
            <p:cNvSpPr/>
            <p:nvPr/>
          </p:nvSpPr>
          <p:spPr>
            <a:xfrm flipH="1">
              <a:off x="127360" y="1198117"/>
              <a:ext cx="10121226" cy="1829941"/>
            </a:xfrm>
            <a:prstGeom prst="line">
              <a:avLst/>
            </a:prstGeom>
            <a:noFill/>
            <a:ln w="38100" cap="flat">
              <a:solidFill>
                <a:schemeClr val="accent1"/>
              </a:solidFill>
              <a:custDash>
                <a:ds d="200000" sp="200000"/>
              </a:custDash>
              <a:miter lim="400000"/>
              <a:tailEnd type="triangle" w="med" len="med"/>
            </a:ln>
            <a:effectLst/>
          </p:spPr>
          <p:txBody>
            <a:bodyPr wrap="square" lIns="50800" tIns="50800" rIns="50800" bIns="50800" numCol="1" anchor="ctr">
              <a:noAutofit/>
            </a:bodyPr>
            <a:lstStyle/>
            <a:p>
              <a:endParaRPr/>
            </a:p>
          </p:txBody>
        </p:sp>
        <p:sp>
          <p:nvSpPr>
            <p:cNvPr id="1583" name="Line"/>
            <p:cNvSpPr/>
            <p:nvPr/>
          </p:nvSpPr>
          <p:spPr>
            <a:xfrm flipH="1">
              <a:off x="0" y="1203855"/>
              <a:ext cx="10375446" cy="2243786"/>
            </a:xfrm>
            <a:prstGeom prst="line">
              <a:avLst/>
            </a:prstGeom>
            <a:noFill/>
            <a:ln w="38100" cap="flat">
              <a:solidFill>
                <a:schemeClr val="accent1"/>
              </a:solidFill>
              <a:custDash>
                <a:ds d="200000" sp="200000"/>
              </a:custDash>
              <a:miter lim="400000"/>
              <a:tailEnd type="triangle" w="med" len="med"/>
            </a:ln>
            <a:effectLst/>
          </p:spPr>
          <p:txBody>
            <a:bodyPr wrap="square" lIns="50800" tIns="50800" rIns="50800" bIns="50800" numCol="1" anchor="ctr">
              <a:noAutofit/>
            </a:bodyPr>
            <a:lstStyle/>
            <a:p>
              <a:endParaRPr/>
            </a:p>
          </p:txBody>
        </p:sp>
      </p:grpSp>
      <mc:AlternateContent xmlns:mc="http://schemas.openxmlformats.org/markup-compatibility/2006" xmlns:a14="http://schemas.microsoft.com/office/drawing/2010/main">
        <mc:Choice Requires="a14">
          <p:sp>
            <p:nvSpPr>
              <p:cNvPr id="1585" name="Conditional flow:"/>
              <p:cNvSpPr txBox="1"/>
              <p:nvPr/>
            </p:nvSpPr>
            <p:spPr>
              <a:xfrm>
                <a:off x="4224922" y="4042401"/>
                <a:ext cx="6765213" cy="1002765"/>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none" lIns="50800" tIns="50800" rIns="50800" bIns="50800" anchor="ctr">
                <a:spAutoFit/>
              </a:bodyPr>
              <a:lstStyle/>
              <a:p>
                <a:r>
                  <a:rPr sz="4300">
                    <a:solidFill>
                      <a:schemeClr val="accent1"/>
                    </a:solidFill>
                  </a:rPr>
                  <a:t>Conditional flow:</a:t>
                </a:r>
                <a:r>
                  <a:t> </a:t>
                </a:r>
                <a14:m>
                  <m:oMath xmlns:m="http://schemas.openxmlformats.org/officeDocument/2006/math">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𝑢</m:t>
                        </m:r>
                      </m:e>
                      <m:sub>
                        <m:r>
                          <a:rPr sz="5750" i="1">
                            <a:solidFill>
                              <a:srgbClr val="000000"/>
                            </a:solidFill>
                            <a:latin typeface="Cambria Math" panose="02040503050406030204" pitchFamily="18" charset="0"/>
                          </a:rPr>
                          <m:t>𝑡</m:t>
                        </m:r>
                      </m:sub>
                    </m:sSub>
                    <m:r>
                      <a:rPr sz="5750" i="1">
                        <a:solidFill>
                          <a:srgbClr val="000000"/>
                        </a:solidFill>
                        <a:latin typeface="Cambria Math" panose="02040503050406030204" pitchFamily="18" charset="0"/>
                      </a:rPr>
                      <m:t>(</m:t>
                    </m:r>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𝑥</m:t>
                        </m:r>
                      </m:e>
                      <m:sub>
                        <m:r>
                          <a:rPr sz="5750" i="1">
                            <a:solidFill>
                              <a:srgbClr val="000000"/>
                            </a:solidFill>
                            <a:latin typeface="Cambria Math" panose="02040503050406030204" pitchFamily="18" charset="0"/>
                          </a:rPr>
                          <m:t>𝑡</m:t>
                        </m:r>
                      </m:sub>
                    </m:sSub>
                    <m:r>
                      <a:rPr sz="5750" i="1">
                        <a:solidFill>
                          <a:srgbClr val="000000"/>
                        </a:solidFill>
                        <a:latin typeface="Cambria Math" panose="02040503050406030204" pitchFamily="18" charset="0"/>
                      </a:rPr>
                      <m:t>|</m:t>
                    </m:r>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𝑥</m:t>
                        </m:r>
                      </m:e>
                      <m:sub>
                        <m:r>
                          <a:rPr sz="5750" i="1">
                            <a:solidFill>
                              <a:srgbClr val="000000"/>
                            </a:solidFill>
                            <a:latin typeface="Cambria Math" panose="02040503050406030204" pitchFamily="18" charset="0"/>
                          </a:rPr>
                          <m:t>1</m:t>
                        </m:r>
                      </m:sub>
                    </m:sSub>
                    <m:r>
                      <a:rPr sz="5750" i="1">
                        <a:solidFill>
                          <a:srgbClr val="000000"/>
                        </a:solidFill>
                        <a:latin typeface="Cambria Math" panose="02040503050406030204" pitchFamily="18" charset="0"/>
                      </a:rPr>
                      <m:t>)</m:t>
                    </m:r>
                  </m:oMath>
                </a14:m>
                <a:endParaRPr/>
              </a:p>
            </p:txBody>
          </p:sp>
        </mc:Choice>
        <mc:Fallback xmlns="">
          <p:sp>
            <p:nvSpPr>
              <p:cNvPr id="1585" name="Conditional flow:"/>
              <p:cNvSpPr txBox="1">
                <a:spLocks noRot="1" noChangeAspect="1" noMove="1" noResize="1" noEditPoints="1" noAdjustHandles="1" noChangeArrowheads="1" noChangeShapeType="1" noTextEdit="1"/>
              </p:cNvSpPr>
              <p:nvPr/>
            </p:nvSpPr>
            <p:spPr>
              <a:xfrm>
                <a:off x="4224922" y="4042401"/>
                <a:ext cx="6765213" cy="1002765"/>
              </a:xfrm>
              <a:prstGeom prst="rect">
                <a:avLst/>
              </a:prstGeom>
              <a:blipFill>
                <a:blip r:embed="rId8"/>
                <a:stretch>
                  <a:fillRect l="-4120" t="-1250" r="-11610" b="-275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grpSp>
        <p:nvGrpSpPr>
          <p:cNvPr id="1588" name="Group"/>
          <p:cNvGrpSpPr/>
          <p:nvPr/>
        </p:nvGrpSpPr>
        <p:grpSpPr>
          <a:xfrm>
            <a:off x="6092977" y="2523110"/>
            <a:ext cx="5574913" cy="1470429"/>
            <a:chOff x="0" y="0"/>
            <a:chExt cx="5574911" cy="1470428"/>
          </a:xfrm>
        </p:grpSpPr>
        <mc:AlternateContent xmlns:mc="http://schemas.openxmlformats.org/markup-compatibility/2006" xmlns:a14="http://schemas.microsoft.com/office/drawing/2010/main">
          <mc:Choice Requires="a14">
            <p:sp>
              <p:nvSpPr>
                <p:cNvPr id="1586" name="Equation"/>
                <p:cNvSpPr txBox="1"/>
                <p:nvPr/>
              </p:nvSpPr>
              <p:spPr>
                <a:xfrm>
                  <a:off x="3475097" y="0"/>
                  <a:ext cx="2099815" cy="1470429"/>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f>
                          <m:fPr>
                            <m:ctrlPr>
                              <a:rPr sz="4800" i="1">
                                <a:solidFill>
                                  <a:srgbClr val="000000"/>
                                </a:solidFill>
                                <a:latin typeface="Cambria Math" panose="02040503050406030204" pitchFamily="18" charset="0"/>
                              </a:rPr>
                            </m:ctrlPr>
                          </m:fPr>
                          <m:num>
                            <m:sSub>
                              <m:sSubPr>
                                <m:ctrlPr>
                                  <a:rPr sz="4800" i="1">
                                    <a:solidFill>
                                      <a:srgbClr val="000000"/>
                                    </a:solidFill>
                                    <a:latin typeface="Cambria Math" panose="02040503050406030204" pitchFamily="18" charset="0"/>
                                  </a:rPr>
                                </m:ctrlPr>
                              </m:sSubPr>
                              <m:e>
                                <m:r>
                                  <a:rPr sz="4800" i="1">
                                    <a:solidFill>
                                      <a:srgbClr val="000000"/>
                                    </a:solidFill>
                                    <a:latin typeface="Cambria Math" panose="02040503050406030204" pitchFamily="18" charset="0"/>
                                  </a:rPr>
                                  <m:t>𝑝</m:t>
                                </m:r>
                              </m:e>
                              <m:sub>
                                <m:r>
                                  <a:rPr sz="4800" i="1">
                                    <a:solidFill>
                                      <a:srgbClr val="000000"/>
                                    </a:solidFill>
                                    <a:latin typeface="Cambria Math" panose="02040503050406030204" pitchFamily="18" charset="0"/>
                                  </a:rPr>
                                  <m:t>𝑡</m:t>
                                </m:r>
                              </m:sub>
                            </m:sSub>
                            <m:r>
                              <a:rPr sz="4800" i="1">
                                <a:solidFill>
                                  <a:srgbClr val="000000"/>
                                </a:solidFill>
                                <a:latin typeface="Cambria Math" panose="02040503050406030204" pitchFamily="18" charset="0"/>
                              </a:rPr>
                              <m:t>(</m:t>
                            </m:r>
                            <m:sSub>
                              <m:sSubPr>
                                <m:ctrlPr>
                                  <a:rPr sz="4800" i="1">
                                    <a:solidFill>
                                      <a:srgbClr val="000000"/>
                                    </a:solidFill>
                                    <a:latin typeface="Cambria Math" panose="02040503050406030204" pitchFamily="18" charset="0"/>
                                  </a:rPr>
                                </m:ctrlPr>
                              </m:sSubPr>
                              <m:e>
                                <m:r>
                                  <a:rPr sz="4800" i="1">
                                    <a:solidFill>
                                      <a:srgbClr val="000000"/>
                                    </a:solidFill>
                                    <a:latin typeface="Cambria Math" panose="02040503050406030204" pitchFamily="18" charset="0"/>
                                  </a:rPr>
                                  <m:t>𝑥</m:t>
                                </m:r>
                              </m:e>
                              <m:sub>
                                <m:r>
                                  <a:rPr sz="4800" i="1">
                                    <a:solidFill>
                                      <a:srgbClr val="000000"/>
                                    </a:solidFill>
                                    <a:latin typeface="Cambria Math" panose="02040503050406030204" pitchFamily="18" charset="0"/>
                                  </a:rPr>
                                  <m:t>𝑡</m:t>
                                </m:r>
                              </m:sub>
                            </m:sSub>
                            <m:r>
                              <a:rPr sz="4800" i="1">
                                <a:solidFill>
                                  <a:srgbClr val="000000"/>
                                </a:solidFill>
                                <a:latin typeface="Cambria Math" panose="02040503050406030204" pitchFamily="18" charset="0"/>
                              </a:rPr>
                              <m:t>|</m:t>
                            </m:r>
                            <m:sSub>
                              <m:sSubPr>
                                <m:ctrlPr>
                                  <a:rPr sz="4800" i="1">
                                    <a:solidFill>
                                      <a:srgbClr val="000000"/>
                                    </a:solidFill>
                                    <a:latin typeface="Cambria Math" panose="02040503050406030204" pitchFamily="18" charset="0"/>
                                  </a:rPr>
                                </m:ctrlPr>
                              </m:sSubPr>
                              <m:e>
                                <m:r>
                                  <a:rPr sz="4800" i="1">
                                    <a:solidFill>
                                      <a:srgbClr val="000000"/>
                                    </a:solidFill>
                                    <a:latin typeface="Cambria Math" panose="02040503050406030204" pitchFamily="18" charset="0"/>
                                  </a:rPr>
                                  <m:t>𝑥</m:t>
                                </m:r>
                              </m:e>
                              <m:sub>
                                <m:r>
                                  <a:rPr sz="4800" i="1">
                                    <a:solidFill>
                                      <a:srgbClr val="000000"/>
                                    </a:solidFill>
                                    <a:latin typeface="Cambria Math" panose="02040503050406030204" pitchFamily="18" charset="0"/>
                                  </a:rPr>
                                  <m:t>1</m:t>
                                </m:r>
                              </m:sub>
                            </m:sSub>
                            <m:r>
                              <a:rPr sz="4800" i="1">
                                <a:solidFill>
                                  <a:srgbClr val="000000"/>
                                </a:solidFill>
                                <a:latin typeface="Cambria Math" panose="02040503050406030204" pitchFamily="18" charset="0"/>
                              </a:rPr>
                              <m:t>)</m:t>
                            </m:r>
                          </m:num>
                          <m:den>
                            <m:sSub>
                              <m:sSubPr>
                                <m:ctrlPr>
                                  <a:rPr sz="4800" i="1">
                                    <a:solidFill>
                                      <a:srgbClr val="000000"/>
                                    </a:solidFill>
                                    <a:latin typeface="Cambria Math" panose="02040503050406030204" pitchFamily="18" charset="0"/>
                                  </a:rPr>
                                </m:ctrlPr>
                              </m:sSubPr>
                              <m:e>
                                <m:r>
                                  <a:rPr sz="4800" i="1">
                                    <a:solidFill>
                                      <a:srgbClr val="000000"/>
                                    </a:solidFill>
                                    <a:latin typeface="Cambria Math" panose="02040503050406030204" pitchFamily="18" charset="0"/>
                                  </a:rPr>
                                  <m:t>𝑝</m:t>
                                </m:r>
                              </m:e>
                              <m:sub>
                                <m:r>
                                  <a:rPr sz="4800" i="1">
                                    <a:solidFill>
                                      <a:srgbClr val="000000"/>
                                    </a:solidFill>
                                    <a:latin typeface="Cambria Math" panose="02040503050406030204" pitchFamily="18" charset="0"/>
                                  </a:rPr>
                                  <m:t>𝑡</m:t>
                                </m:r>
                              </m:sub>
                            </m:sSub>
                            <m:r>
                              <a:rPr sz="4800" i="1">
                                <a:solidFill>
                                  <a:srgbClr val="000000"/>
                                </a:solidFill>
                                <a:latin typeface="Cambria Math" panose="02040503050406030204" pitchFamily="18" charset="0"/>
                              </a:rPr>
                              <m:t>(</m:t>
                            </m:r>
                            <m:r>
                              <a:rPr sz="4800" i="1">
                                <a:solidFill>
                                  <a:srgbClr val="000000"/>
                                </a:solidFill>
                                <a:latin typeface="Cambria Math" panose="02040503050406030204" pitchFamily="18" charset="0"/>
                              </a:rPr>
                              <m:t>𝑥</m:t>
                            </m:r>
                            <m:r>
                              <a:rPr sz="4800" i="1">
                                <a:solidFill>
                                  <a:srgbClr val="000000"/>
                                </a:solidFill>
                                <a:latin typeface="Cambria Math" panose="02040503050406030204" pitchFamily="18" charset="0"/>
                              </a:rPr>
                              <m:t>)</m:t>
                            </m:r>
                          </m:den>
                        </m:f>
                      </m:oMath>
                    </m:oMathPara>
                  </a14:m>
                  <a:endParaRPr sz="4800"/>
                </a:p>
              </p:txBody>
            </p:sp>
          </mc:Choice>
          <mc:Fallback xmlns="">
            <p:sp>
              <p:nvSpPr>
                <p:cNvPr id="1586" name="Equation"/>
                <p:cNvSpPr txBox="1">
                  <a:spLocks noRot="1" noChangeAspect="1" noMove="1" noResize="1" noEditPoints="1" noAdjustHandles="1" noChangeArrowheads="1" noChangeShapeType="1" noTextEdit="1"/>
                </p:cNvSpPr>
                <p:nvPr/>
              </p:nvSpPr>
              <p:spPr>
                <a:xfrm>
                  <a:off x="3475097" y="0"/>
                  <a:ext cx="2099815" cy="1470429"/>
                </a:xfrm>
                <a:prstGeom prst="rect">
                  <a:avLst/>
                </a:prstGeom>
                <a:blipFill>
                  <a:blip r:embed="rId9"/>
                  <a:stretch>
                    <a:fillRect l="-9639" t="-4274" r="-27711" b="-21368"/>
                  </a:stretch>
                </a:blipFill>
                <a:ln w="12700" cap="flat">
                  <a:noFill/>
                  <a:miter lim="400000"/>
                </a:ln>
                <a:effectLst/>
              </p:spPr>
              <p:txBody>
                <a:bodyPr/>
                <a:lstStyle/>
                <a:p>
                  <a:r>
                    <a:rPr lang="en-US">
                      <a:noFill/>
                    </a:rPr>
                    <a:t> </a:t>
                  </a:r>
                </a:p>
              </p:txBody>
            </p:sp>
          </mc:Fallback>
        </mc:AlternateContent>
        <p:sp>
          <p:nvSpPr>
            <p:cNvPr id="1587" name="Path weight"/>
            <p:cNvSpPr txBox="1"/>
            <p:nvPr/>
          </p:nvSpPr>
          <p:spPr>
            <a:xfrm>
              <a:off x="0" y="219947"/>
              <a:ext cx="3208503" cy="74616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4300" b="1">
                  <a:solidFill>
                    <a:schemeClr val="accent1"/>
                  </a:solidFill>
                </a:defRPr>
              </a:lvl1pPr>
            </a:lstStyle>
            <a:p>
              <a:r>
                <a:t>Path weight</a:t>
              </a:r>
            </a:p>
          </p:txBody>
        </p:sp>
      </p:grpSp>
      <p:pic>
        <p:nvPicPr>
          <p:cNvPr id="1589" name="Line Line" descr="Line Line"/>
          <p:cNvPicPr>
            <a:picLocks/>
          </p:cNvPicPr>
          <p:nvPr/>
        </p:nvPicPr>
        <p:blipFill>
          <a:blip r:embed="rId10"/>
          <a:stretch>
            <a:fillRect/>
          </a:stretch>
        </p:blipFill>
        <p:spPr>
          <a:xfrm rot="10800000">
            <a:off x="10686866" y="6027805"/>
            <a:ext cx="1103778" cy="405591"/>
          </a:xfrm>
          <a:prstGeom prst="rect">
            <a:avLst/>
          </a:prstGeom>
        </p:spPr>
      </p:pic>
      <p:sp>
        <p:nvSpPr>
          <p:cNvPr id="1591" name="Averaged velocity (marginal flow)"/>
          <p:cNvSpPr txBox="1"/>
          <p:nvPr/>
        </p:nvSpPr>
        <p:spPr>
          <a:xfrm>
            <a:off x="11620070" y="4129107"/>
            <a:ext cx="4423844" cy="1356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4200">
                <a:solidFill>
                  <a:schemeClr val="accent5">
                    <a:hueOff val="-82419"/>
                    <a:satOff val="-9513"/>
                    <a:lumOff val="-16343"/>
                  </a:schemeClr>
                </a:solidFill>
              </a:defRPr>
            </a:lvl1pPr>
          </a:lstStyle>
          <a:p>
            <a:r>
              <a:rPr dirty="0"/>
              <a:t>Averaged velocity (marginal flow)</a:t>
            </a:r>
          </a:p>
        </p:txBody>
      </p:sp>
      <p:pic>
        <p:nvPicPr>
          <p:cNvPr id="1592" name="pasted-movie.png" descr="pasted-movie.png"/>
          <p:cNvPicPr>
            <a:picLocks noChangeAspect="1"/>
          </p:cNvPicPr>
          <p:nvPr/>
        </p:nvPicPr>
        <p:blipFill>
          <a:blip r:embed="rId11"/>
          <a:stretch>
            <a:fillRect/>
          </a:stretch>
        </p:blipFill>
        <p:spPr>
          <a:xfrm>
            <a:off x="16348854" y="8543884"/>
            <a:ext cx="10974321" cy="425583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7" fill="hold"/>
                                        <p:tgtEl>
                                          <p:spTgt spid="1555"/>
                                        </p:tgtEl>
                                      </p:cBhvr>
                                    </p:cmd>
                                  </p:childTnLst>
                                </p:cTn>
                              </p:par>
                            </p:childTnLst>
                          </p:cTn>
                        </p:par>
                        <p:par>
                          <p:cTn id="7" fill="hold">
                            <p:stCondLst>
                              <p:cond delay="1167"/>
                            </p:stCondLst>
                            <p:childTnLst>
                              <p:par>
                                <p:cTn id="8" presetID="22" presetClass="entr" presetSubtype="4" fill="hold" grpId="2" nodeType="afterEffect">
                                  <p:stCondLst>
                                    <p:cond delay="0"/>
                                  </p:stCondLst>
                                  <p:iterate>
                                    <p:tmAbs val="0"/>
                                  </p:iterate>
                                  <p:childTnLst>
                                    <p:set>
                                      <p:cBhvr>
                                        <p:cTn id="9" fill="hold"/>
                                        <p:tgtEl>
                                          <p:spTgt spid="1558"/>
                                        </p:tgtEl>
                                        <p:attrNameLst>
                                          <p:attrName>style.visibility</p:attrName>
                                        </p:attrNameLst>
                                      </p:cBhvr>
                                      <p:to>
                                        <p:strVal val="visible"/>
                                      </p:to>
                                    </p:set>
                                    <p:animEffect transition="in" filter="wipe(down)">
                                      <p:cBhvr>
                                        <p:cTn id="10" dur="500"/>
                                        <p:tgtEl>
                                          <p:spTgt spid="1558"/>
                                        </p:tgtEl>
                                      </p:cBhvr>
                                    </p:animEffect>
                                  </p:childTnLst>
                                </p:cTn>
                              </p:par>
                            </p:childTnLst>
                          </p:cTn>
                        </p:par>
                        <p:par>
                          <p:cTn id="11" fill="hold">
                            <p:stCondLst>
                              <p:cond delay="1667"/>
                            </p:stCondLst>
                            <p:childTnLst>
                              <p:par>
                                <p:cTn id="12" presetID="22" presetClass="entr" presetSubtype="4" fill="hold" grpId="3" nodeType="afterEffect">
                                  <p:stCondLst>
                                    <p:cond delay="0"/>
                                  </p:stCondLst>
                                  <p:iterate>
                                    <p:tmAbs val="0"/>
                                  </p:iterate>
                                  <p:childTnLst>
                                    <p:set>
                                      <p:cBhvr>
                                        <p:cTn id="13" fill="hold"/>
                                        <p:tgtEl>
                                          <p:spTgt spid="1557"/>
                                        </p:tgtEl>
                                        <p:attrNameLst>
                                          <p:attrName>style.visibility</p:attrName>
                                        </p:attrNameLst>
                                      </p:cBhvr>
                                      <p:to>
                                        <p:strVal val="visible"/>
                                      </p:to>
                                    </p:set>
                                    <p:animEffect transition="in" filter="wipe(down)">
                                      <p:cBhvr>
                                        <p:cTn id="14" dur="500"/>
                                        <p:tgtEl>
                                          <p:spTgt spid="155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15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15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6" nodeType="clickEffect">
                                  <p:stCondLst>
                                    <p:cond delay="0"/>
                                  </p:stCondLst>
                                  <p:iterate>
                                    <p:tmAbs val="0"/>
                                  </p:iterate>
                                  <p:childTnLst>
                                    <p:set>
                                      <p:cBhvr>
                                        <p:cTn id="26" fill="hold"/>
                                        <p:tgtEl>
                                          <p:spTgt spid="15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7" nodeType="clickEffect">
                                  <p:stCondLst>
                                    <p:cond delay="0"/>
                                  </p:stCondLst>
                                  <p:iterate>
                                    <p:tmAbs val="0"/>
                                  </p:iterate>
                                  <p:childTnLst>
                                    <p:set>
                                      <p:cBhvr>
                                        <p:cTn id="30" fill="hold"/>
                                        <p:tgtEl>
                                          <p:spTgt spid="156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8" nodeType="clickEffect">
                                  <p:stCondLst>
                                    <p:cond delay="0"/>
                                  </p:stCondLst>
                                  <p:iterate>
                                    <p:tmAbs val="0"/>
                                  </p:iterate>
                                  <p:childTnLst>
                                    <p:set>
                                      <p:cBhvr>
                                        <p:cTn id="34" fill="hold"/>
                                        <p:tgtEl>
                                          <p:spTgt spid="156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9" nodeType="clickEffect">
                                  <p:stCondLst>
                                    <p:cond delay="0"/>
                                  </p:stCondLst>
                                  <p:iterate>
                                    <p:tmAbs val="0"/>
                                  </p:iterate>
                                  <p:childTnLst>
                                    <p:set>
                                      <p:cBhvr>
                                        <p:cTn id="38" fill="hold"/>
                                        <p:tgtEl>
                                          <p:spTgt spid="156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0" nodeType="clickEffect">
                                  <p:stCondLst>
                                    <p:cond delay="0"/>
                                  </p:stCondLst>
                                  <p:iterate>
                                    <p:tmAbs val="0"/>
                                  </p:iterate>
                                  <p:childTnLst>
                                    <p:set>
                                      <p:cBhvr>
                                        <p:cTn id="42" fill="hold"/>
                                        <p:tgtEl>
                                          <p:spTgt spid="156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1" nodeType="clickEffect">
                                  <p:stCondLst>
                                    <p:cond delay="0"/>
                                  </p:stCondLst>
                                  <p:iterate>
                                    <p:tmAbs val="0"/>
                                  </p:iterate>
                                  <p:childTnLst>
                                    <p:set>
                                      <p:cBhvr>
                                        <p:cTn id="46" fill="hold"/>
                                        <p:tgtEl>
                                          <p:spTgt spid="156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2" nodeType="clickEffect">
                                  <p:stCondLst>
                                    <p:cond delay="0"/>
                                  </p:stCondLst>
                                  <p:iterate>
                                    <p:tmAbs val="0"/>
                                  </p:iterate>
                                  <p:childTnLst>
                                    <p:set>
                                      <p:cBhvr>
                                        <p:cTn id="50" fill="hold"/>
                                        <p:tgtEl>
                                          <p:spTgt spid="157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3" nodeType="clickEffect">
                                  <p:stCondLst>
                                    <p:cond delay="0"/>
                                  </p:stCondLst>
                                  <p:iterate>
                                    <p:tmAbs val="0"/>
                                  </p:iterate>
                                  <p:childTnLst>
                                    <p:set>
                                      <p:cBhvr>
                                        <p:cTn id="54" fill="hold"/>
                                        <p:tgtEl>
                                          <p:spTgt spid="157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4" nodeType="clickEffect">
                                  <p:stCondLst>
                                    <p:cond delay="0"/>
                                  </p:stCondLst>
                                  <p:iterate>
                                    <p:tmAbs val="0"/>
                                  </p:iterate>
                                  <p:childTnLst>
                                    <p:set>
                                      <p:cBhvr>
                                        <p:cTn id="58" fill="hold"/>
                                        <p:tgtEl>
                                          <p:spTgt spid="158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5" nodeType="clickEffect">
                                  <p:stCondLst>
                                    <p:cond delay="0"/>
                                  </p:stCondLst>
                                  <p:iterate>
                                    <p:tmAbs val="0"/>
                                  </p:iterate>
                                  <p:childTnLst>
                                    <p:set>
                                      <p:cBhvr>
                                        <p:cTn id="62" fill="hold"/>
                                        <p:tgtEl>
                                          <p:spTgt spid="158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16" nodeType="clickEffect">
                                  <p:stCondLst>
                                    <p:cond delay="0"/>
                                  </p:stCondLst>
                                  <p:iterate>
                                    <p:tmAbs val="0"/>
                                  </p:iterate>
                                  <p:childTnLst>
                                    <p:set>
                                      <p:cBhvr>
                                        <p:cTn id="66" fill="hold"/>
                                        <p:tgtEl>
                                          <p:spTgt spid="158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17" nodeType="clickEffect">
                                  <p:stCondLst>
                                    <p:cond delay="0"/>
                                  </p:stCondLst>
                                  <p:iterate>
                                    <p:tmAbs val="0"/>
                                  </p:iterate>
                                  <p:childTnLst>
                                    <p:set>
                                      <p:cBhvr>
                                        <p:cTn id="70" fill="hold"/>
                                        <p:tgtEl>
                                          <p:spTgt spid="158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18" nodeType="clickEffect">
                                  <p:stCondLst>
                                    <p:cond delay="0"/>
                                  </p:stCondLst>
                                  <p:iterate>
                                    <p:tmAbs val="0"/>
                                  </p:iterate>
                                  <p:childTnLst>
                                    <p:set>
                                      <p:cBhvr>
                                        <p:cTn id="74" fill="hold"/>
                                        <p:tgtEl>
                                          <p:spTgt spid="1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5" fill="hold" display="0">
                  <p:stCondLst>
                    <p:cond delay="indefinite"/>
                  </p:stCondLst>
                </p:cTn>
                <p:tgtEl>
                  <p:spTgt spid="1555"/>
                </p:tgtEl>
              </p:cMediaNode>
            </p:video>
            <p:seq concurrent="1" prevAc="none" nextAc="seek">
              <p:cTn id="76" restart="whenNotActive" fill="hold" evtFilter="cancelBubble" nodeType="interactiveSeq">
                <p:stCondLst>
                  <p:cond evt="onClick" delay="0">
                    <p:tgtEl>
                      <p:spTgt spid="1555"/>
                    </p:tgtEl>
                  </p:cond>
                </p:stCondLst>
                <p:endSync evt="end" delay="0">
                  <p:rtn val="all"/>
                </p:endSync>
                <p:childTnLst>
                  <p:par>
                    <p:cTn id="77" fill="hold">
                      <p:stCondLst>
                        <p:cond delay="0"/>
                      </p:stCondLst>
                      <p:childTnLst>
                        <p:par>
                          <p:cTn id="78" fill="hold">
                            <p:stCondLst>
                              <p:cond delay="0"/>
                            </p:stCondLst>
                            <p:childTnLst>
                              <p:par>
                                <p:cTn id="79" presetID="2" presetClass="mediacall" presetSubtype="0" fill="hold" nodeType="clickEffect">
                                  <p:stCondLst>
                                    <p:cond delay="0"/>
                                  </p:stCondLst>
                                  <p:childTnLst>
                                    <p:cmd type="call" cmd="togglePause">
                                      <p:cBhvr>
                                        <p:cTn id="80" dur="1" fill="hold"/>
                                        <p:tgtEl>
                                          <p:spTgt spid="1555"/>
                                        </p:tgtEl>
                                      </p:cBhvr>
                                    </p:cmd>
                                  </p:childTnLst>
                                </p:cTn>
                              </p:par>
                            </p:childTnLst>
                          </p:cTn>
                        </p:par>
                      </p:childTnLst>
                    </p:cTn>
                  </p:par>
                </p:childTnLst>
              </p:cTn>
              <p:nextCondLst>
                <p:cond evt="onClick" delay="0">
                  <p:tgtEl>
                    <p:spTgt spid="1555"/>
                  </p:tgtEl>
                </p:cond>
              </p:nextCondLst>
            </p:seq>
          </p:childTnLst>
        </p:cTn>
      </p:par>
    </p:tnLst>
    <p:bldLst>
      <p:bldP spid="1557" grpId="3" animBg="1" advAuto="0"/>
      <p:bldP spid="1558" grpId="2" animBg="1" advAuto="0"/>
      <p:bldP spid="1562" grpId="6" animBg="1" advAuto="0"/>
      <p:bldP spid="1563" grpId="8" animBg="1" advAuto="0"/>
      <p:bldP spid="1564" grpId="5" animBg="1" advAuto="0"/>
      <p:bldP spid="1565" grpId="11" animBg="1" advAuto="0"/>
      <p:bldP spid="1566" grpId="10" animBg="1" advAuto="0"/>
      <p:bldP spid="1567" grpId="9" animBg="1" advAuto="0"/>
      <p:bldP spid="1568" grpId="7" animBg="1" advAuto="0"/>
      <p:bldP spid="1572" grpId="4" animBg="1" advAuto="0"/>
      <p:bldP spid="1573" grpId="12" animBg="1" advAuto="0"/>
      <p:bldP spid="1577" grpId="13" animBg="1" advAuto="0"/>
      <p:bldP spid="1584" grpId="14" animBg="1" advAuto="0"/>
      <p:bldP spid="1585" grpId="15" animBg="1" advAuto="0"/>
      <p:bldP spid="1588" grpId="16" animBg="1" advAuto="0"/>
      <p:bldP spid="1589" grpId="17" animBg="1" advAuto="0"/>
      <p:bldP spid="1591" grpId="18"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2E172-7917-FFB5-9B6A-FCECD6D966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40CECF4-4BA5-4F9D-3313-BABAA0D1068D}"/>
              </a:ext>
            </a:extLst>
          </p:cNvPr>
          <p:cNvPicPr>
            <a:picLocks noChangeAspect="1"/>
          </p:cNvPicPr>
          <p:nvPr/>
        </p:nvPicPr>
        <p:blipFill>
          <a:blip r:embed="rId2"/>
          <a:stretch>
            <a:fillRect/>
          </a:stretch>
        </p:blipFill>
        <p:spPr>
          <a:xfrm>
            <a:off x="-61903" y="12099924"/>
            <a:ext cx="10285412" cy="1771652"/>
          </a:xfrm>
          <a:prstGeom prst="rect">
            <a:avLst/>
          </a:prstGeom>
        </p:spPr>
      </p:pic>
      <p:pic>
        <p:nvPicPr>
          <p:cNvPr id="394" name="Picture 5" descr="Picture 5">
            <a:extLst>
              <a:ext uri="{FF2B5EF4-FFF2-40B4-BE49-F238E27FC236}">
                <a16:creationId xmlns:a16="http://schemas.microsoft.com/office/drawing/2014/main" id="{604D88F4-0BBF-F143-5224-5D21D5BBDBB6}"/>
              </a:ext>
            </a:extLst>
          </p:cNvPr>
          <p:cNvPicPr>
            <a:picLocks noChangeAspect="1"/>
          </p:cNvPicPr>
          <p:nvPr/>
        </p:nvPicPr>
        <p:blipFill>
          <a:blip r:embed="rId3"/>
          <a:stretch>
            <a:fillRect/>
          </a:stretch>
        </p:blipFill>
        <p:spPr>
          <a:xfrm>
            <a:off x="481098" y="3238574"/>
            <a:ext cx="3162296" cy="3162296"/>
          </a:xfrm>
          <a:prstGeom prst="rect">
            <a:avLst/>
          </a:prstGeom>
          <a:ln w="12700">
            <a:miter lim="400000"/>
          </a:ln>
        </p:spPr>
      </p:pic>
      <p:pic>
        <p:nvPicPr>
          <p:cNvPr id="395" name="Picture 7" descr="Picture 7">
            <a:extLst>
              <a:ext uri="{FF2B5EF4-FFF2-40B4-BE49-F238E27FC236}">
                <a16:creationId xmlns:a16="http://schemas.microsoft.com/office/drawing/2014/main" id="{260F3D70-9D19-3E5B-119D-9B4779206AD8}"/>
              </a:ext>
            </a:extLst>
          </p:cNvPr>
          <p:cNvPicPr>
            <a:picLocks noChangeAspect="1"/>
          </p:cNvPicPr>
          <p:nvPr/>
        </p:nvPicPr>
        <p:blipFill>
          <a:blip r:embed="rId4"/>
          <a:stretch>
            <a:fillRect/>
          </a:stretch>
        </p:blipFill>
        <p:spPr>
          <a:xfrm>
            <a:off x="2205988" y="9559348"/>
            <a:ext cx="2874815" cy="2874815"/>
          </a:xfrm>
          <a:prstGeom prst="rect">
            <a:avLst/>
          </a:prstGeom>
          <a:ln w="12700">
            <a:miter lim="400000"/>
          </a:ln>
        </p:spPr>
      </p:pic>
      <p:pic>
        <p:nvPicPr>
          <p:cNvPr id="396" name="Picture 9" descr="Picture 9">
            <a:extLst>
              <a:ext uri="{FF2B5EF4-FFF2-40B4-BE49-F238E27FC236}">
                <a16:creationId xmlns:a16="http://schemas.microsoft.com/office/drawing/2014/main" id="{DB76BF70-DEE9-E6A2-203D-26919CA2B164}"/>
              </a:ext>
            </a:extLst>
          </p:cNvPr>
          <p:cNvPicPr>
            <a:picLocks noChangeAspect="1"/>
          </p:cNvPicPr>
          <p:nvPr/>
        </p:nvPicPr>
        <p:blipFill>
          <a:blip r:embed="rId5"/>
          <a:stretch>
            <a:fillRect/>
          </a:stretch>
        </p:blipFill>
        <p:spPr>
          <a:xfrm>
            <a:off x="4015020" y="3238574"/>
            <a:ext cx="3162296" cy="3162296"/>
          </a:xfrm>
          <a:prstGeom prst="rect">
            <a:avLst/>
          </a:prstGeom>
          <a:ln w="12700">
            <a:miter lim="400000"/>
          </a:ln>
        </p:spPr>
      </p:pic>
      <p:pic>
        <p:nvPicPr>
          <p:cNvPr id="397" name="Picture 13" descr="Picture 13">
            <a:extLst>
              <a:ext uri="{FF2B5EF4-FFF2-40B4-BE49-F238E27FC236}">
                <a16:creationId xmlns:a16="http://schemas.microsoft.com/office/drawing/2014/main" id="{C370E96F-EFB7-DF04-C04E-98E0E4E88076}"/>
              </a:ext>
            </a:extLst>
          </p:cNvPr>
          <p:cNvPicPr>
            <a:picLocks noChangeAspect="1"/>
          </p:cNvPicPr>
          <p:nvPr/>
        </p:nvPicPr>
        <p:blipFill>
          <a:blip r:embed="rId6"/>
          <a:stretch>
            <a:fillRect/>
          </a:stretch>
        </p:blipFill>
        <p:spPr>
          <a:xfrm>
            <a:off x="5763355" y="9559348"/>
            <a:ext cx="2874816" cy="2874815"/>
          </a:xfrm>
          <a:prstGeom prst="rect">
            <a:avLst/>
          </a:prstGeom>
          <a:ln w="12700">
            <a:miter lim="400000"/>
          </a:ln>
        </p:spPr>
      </p:pic>
      <p:pic>
        <p:nvPicPr>
          <p:cNvPr id="398" name="Picture 15" descr="Picture 15">
            <a:extLst>
              <a:ext uri="{FF2B5EF4-FFF2-40B4-BE49-F238E27FC236}">
                <a16:creationId xmlns:a16="http://schemas.microsoft.com/office/drawing/2014/main" id="{64CD37AA-9329-B399-44F8-D400C551F83C}"/>
              </a:ext>
            </a:extLst>
          </p:cNvPr>
          <p:cNvPicPr>
            <a:picLocks noChangeAspect="1"/>
          </p:cNvPicPr>
          <p:nvPr/>
        </p:nvPicPr>
        <p:blipFill>
          <a:blip r:embed="rId7"/>
          <a:stretch>
            <a:fillRect/>
          </a:stretch>
        </p:blipFill>
        <p:spPr>
          <a:xfrm>
            <a:off x="7548942" y="3238574"/>
            <a:ext cx="3162297" cy="3162296"/>
          </a:xfrm>
          <a:prstGeom prst="rect">
            <a:avLst/>
          </a:prstGeom>
          <a:ln w="12700">
            <a:miter lim="400000"/>
          </a:ln>
        </p:spPr>
      </p:pic>
      <p:sp>
        <p:nvSpPr>
          <p:cNvPr id="399" name="TextBox 40">
            <a:extLst>
              <a:ext uri="{FF2B5EF4-FFF2-40B4-BE49-F238E27FC236}">
                <a16:creationId xmlns:a16="http://schemas.microsoft.com/office/drawing/2014/main" id="{DD623391-98A3-F66B-8ED7-F786B1071513}"/>
              </a:ext>
            </a:extLst>
          </p:cNvPr>
          <p:cNvSpPr txBox="1"/>
          <p:nvPr/>
        </p:nvSpPr>
        <p:spPr>
          <a:xfrm rot="3336145">
            <a:off x="1000809" y="7317884"/>
            <a:ext cx="2979417" cy="10337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5600" b="1">
                <a:latin typeface="Aptos"/>
                <a:ea typeface="Aptos"/>
                <a:cs typeface="Aptos"/>
                <a:sym typeface="Aptos"/>
              </a:defRPr>
            </a:lvl1pPr>
          </a:lstStyle>
          <a:p>
            <a:r>
              <a:t>denoise</a:t>
            </a:r>
          </a:p>
        </p:txBody>
      </p:sp>
      <p:sp>
        <p:nvSpPr>
          <p:cNvPr id="400" name="Straight Arrow Connector 45">
            <a:extLst>
              <a:ext uri="{FF2B5EF4-FFF2-40B4-BE49-F238E27FC236}">
                <a16:creationId xmlns:a16="http://schemas.microsoft.com/office/drawing/2014/main" id="{F0CF451E-C620-5A60-DBCB-21449CA60CBE}"/>
              </a:ext>
            </a:extLst>
          </p:cNvPr>
          <p:cNvSpPr/>
          <p:nvPr/>
        </p:nvSpPr>
        <p:spPr>
          <a:xfrm>
            <a:off x="910323" y="6707074"/>
            <a:ext cx="1574972" cy="2262554"/>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01" name="TextBox 47">
            <a:extLst>
              <a:ext uri="{FF2B5EF4-FFF2-40B4-BE49-F238E27FC236}">
                <a16:creationId xmlns:a16="http://schemas.microsoft.com/office/drawing/2014/main" id="{961ABA22-A2C7-B37F-8791-BEA50621ADD2}"/>
              </a:ext>
            </a:extLst>
          </p:cNvPr>
          <p:cNvSpPr txBox="1"/>
          <p:nvPr/>
        </p:nvSpPr>
        <p:spPr>
          <a:xfrm rot="18399996">
            <a:off x="3737308" y="7337210"/>
            <a:ext cx="2979417" cy="10337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spcBef>
                <a:spcPts val="0"/>
              </a:spcBef>
              <a:defRPr sz="5600" b="1">
                <a:solidFill>
                  <a:srgbClr val="E97132"/>
                </a:solidFill>
                <a:latin typeface="Aptos"/>
                <a:ea typeface="Aptos"/>
                <a:cs typeface="Aptos"/>
                <a:sym typeface="Aptos"/>
              </a:defRPr>
            </a:lvl1pPr>
          </a:lstStyle>
          <a:p>
            <a:r>
              <a:t>blend</a:t>
            </a:r>
          </a:p>
        </p:txBody>
      </p:sp>
      <p:sp>
        <p:nvSpPr>
          <p:cNvPr id="402" name="Straight Arrow Connector 48">
            <a:extLst>
              <a:ext uri="{FF2B5EF4-FFF2-40B4-BE49-F238E27FC236}">
                <a16:creationId xmlns:a16="http://schemas.microsoft.com/office/drawing/2014/main" id="{9B9D3E81-243B-6B52-2EF2-B987EBDC971D}"/>
              </a:ext>
            </a:extLst>
          </p:cNvPr>
          <p:cNvSpPr/>
          <p:nvPr/>
        </p:nvSpPr>
        <p:spPr>
          <a:xfrm flipV="1">
            <a:off x="3657365" y="6815200"/>
            <a:ext cx="1574567" cy="2155955"/>
          </a:xfrm>
          <a:prstGeom prst="line">
            <a:avLst/>
          </a:prstGeom>
          <a:ln w="152400">
            <a:solidFill>
              <a:srgbClr val="E97132"/>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03" name="Straight Arrow Connector 55">
            <a:extLst>
              <a:ext uri="{FF2B5EF4-FFF2-40B4-BE49-F238E27FC236}">
                <a16:creationId xmlns:a16="http://schemas.microsoft.com/office/drawing/2014/main" id="{D89B6627-D8E8-197F-C0D1-60E5B103EE9A}"/>
              </a:ext>
            </a:extLst>
          </p:cNvPr>
          <p:cNvSpPr/>
          <p:nvPr/>
        </p:nvSpPr>
        <p:spPr>
          <a:xfrm>
            <a:off x="5973972" y="6768762"/>
            <a:ext cx="830218" cy="2322245"/>
          </a:xfrm>
          <a:prstGeom prst="line">
            <a:avLst/>
          </a:prstGeom>
          <a:ln w="152400">
            <a:solidFill>
              <a:srgbClr val="000000"/>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sp>
        <p:nvSpPr>
          <p:cNvPr id="404" name="Straight Arrow Connector 57">
            <a:extLst>
              <a:ext uri="{FF2B5EF4-FFF2-40B4-BE49-F238E27FC236}">
                <a16:creationId xmlns:a16="http://schemas.microsoft.com/office/drawing/2014/main" id="{C23E448C-31CF-0720-8AE0-F9FA649D83CD}"/>
              </a:ext>
            </a:extLst>
          </p:cNvPr>
          <p:cNvSpPr/>
          <p:nvPr/>
        </p:nvSpPr>
        <p:spPr>
          <a:xfrm flipV="1">
            <a:off x="7726322" y="6687378"/>
            <a:ext cx="841511" cy="2403629"/>
          </a:xfrm>
          <a:prstGeom prst="line">
            <a:avLst/>
          </a:prstGeom>
          <a:ln w="152400">
            <a:solidFill>
              <a:srgbClr val="E97132"/>
            </a:solidFill>
            <a:miter/>
            <a:tailEnd type="triangle"/>
          </a:ln>
        </p:spPr>
        <p:txBody>
          <a:bodyPr tIns="91439" bIns="91439"/>
          <a:lstStyle/>
          <a:p>
            <a:pPr defTabSz="1828800">
              <a:spcBef>
                <a:spcPts val="0"/>
              </a:spcBef>
              <a:defRPr sz="3600">
                <a:latin typeface="Aptos"/>
                <a:ea typeface="Aptos"/>
                <a:cs typeface="Aptos"/>
                <a:sym typeface="Aptos"/>
              </a:defRPr>
            </a:pPr>
            <a:endParaRPr/>
          </a:p>
        </p:txBody>
      </p:sp>
      <p:grpSp>
        <p:nvGrpSpPr>
          <p:cNvPr id="424" name="Group 77">
            <a:extLst>
              <a:ext uri="{FF2B5EF4-FFF2-40B4-BE49-F238E27FC236}">
                <a16:creationId xmlns:a16="http://schemas.microsoft.com/office/drawing/2014/main" id="{796AAD90-D9F5-0879-C43B-E4241DDCA9FA}"/>
              </a:ext>
            </a:extLst>
          </p:cNvPr>
          <p:cNvGrpSpPr/>
          <p:nvPr/>
        </p:nvGrpSpPr>
        <p:grpSpPr>
          <a:xfrm>
            <a:off x="9320724" y="3238572"/>
            <a:ext cx="17108953" cy="9195590"/>
            <a:chOff x="0" y="0"/>
            <a:chExt cx="17108952" cy="9195590"/>
          </a:xfrm>
        </p:grpSpPr>
        <p:pic>
          <p:nvPicPr>
            <p:cNvPr id="405" name="Picture 17" descr="Picture 17">
              <a:extLst>
                <a:ext uri="{FF2B5EF4-FFF2-40B4-BE49-F238E27FC236}">
                  <a16:creationId xmlns:a16="http://schemas.microsoft.com/office/drawing/2014/main" id="{4733A766-F6C1-2790-6C28-85D5CF039DF2}"/>
                </a:ext>
              </a:extLst>
            </p:cNvPr>
            <p:cNvPicPr>
              <a:picLocks noChangeAspect="1"/>
            </p:cNvPicPr>
            <p:nvPr/>
          </p:nvPicPr>
          <p:blipFill>
            <a:blip r:embed="rId8"/>
            <a:stretch>
              <a:fillRect/>
            </a:stretch>
          </p:blipFill>
          <p:spPr>
            <a:xfrm>
              <a:off x="0" y="6320775"/>
              <a:ext cx="2874815" cy="2874815"/>
            </a:xfrm>
            <a:prstGeom prst="rect">
              <a:avLst/>
            </a:prstGeom>
            <a:ln w="12700" cap="flat">
              <a:noFill/>
              <a:miter lim="400000"/>
            </a:ln>
            <a:effectLst/>
          </p:spPr>
        </p:pic>
        <p:pic>
          <p:nvPicPr>
            <p:cNvPr id="406" name="Picture 19" descr="Picture 19">
              <a:extLst>
                <a:ext uri="{FF2B5EF4-FFF2-40B4-BE49-F238E27FC236}">
                  <a16:creationId xmlns:a16="http://schemas.microsoft.com/office/drawing/2014/main" id="{73901393-9FB5-88CE-9608-10B1C15C86F1}"/>
                </a:ext>
              </a:extLst>
            </p:cNvPr>
            <p:cNvPicPr>
              <a:picLocks noChangeAspect="1"/>
            </p:cNvPicPr>
            <p:nvPr/>
          </p:nvPicPr>
          <p:blipFill>
            <a:blip r:embed="rId9"/>
            <a:stretch>
              <a:fillRect/>
            </a:stretch>
          </p:blipFill>
          <p:spPr>
            <a:xfrm>
              <a:off x="1762140" y="1"/>
              <a:ext cx="3162297" cy="3162297"/>
            </a:xfrm>
            <a:prstGeom prst="rect">
              <a:avLst/>
            </a:prstGeom>
            <a:ln w="12700" cap="flat">
              <a:noFill/>
              <a:miter lim="400000"/>
            </a:ln>
            <a:effectLst/>
          </p:spPr>
        </p:pic>
        <p:pic>
          <p:nvPicPr>
            <p:cNvPr id="407" name="Picture 21" descr="Picture 21">
              <a:extLst>
                <a:ext uri="{FF2B5EF4-FFF2-40B4-BE49-F238E27FC236}">
                  <a16:creationId xmlns:a16="http://schemas.microsoft.com/office/drawing/2014/main" id="{DA6B0E7E-FA6B-91E2-C821-A3CCA7A827C3}"/>
                </a:ext>
              </a:extLst>
            </p:cNvPr>
            <p:cNvPicPr>
              <a:picLocks noChangeAspect="1"/>
            </p:cNvPicPr>
            <p:nvPr/>
          </p:nvPicPr>
          <p:blipFill>
            <a:blip r:embed="rId10"/>
            <a:stretch>
              <a:fillRect/>
            </a:stretch>
          </p:blipFill>
          <p:spPr>
            <a:xfrm>
              <a:off x="3557368" y="6320775"/>
              <a:ext cx="2874815" cy="2874815"/>
            </a:xfrm>
            <a:prstGeom prst="rect">
              <a:avLst/>
            </a:prstGeom>
            <a:ln w="12700" cap="flat">
              <a:noFill/>
              <a:miter lim="400000"/>
            </a:ln>
            <a:effectLst/>
          </p:spPr>
        </p:pic>
        <p:pic>
          <p:nvPicPr>
            <p:cNvPr id="408" name="Picture 25" descr="Picture 25">
              <a:extLst>
                <a:ext uri="{FF2B5EF4-FFF2-40B4-BE49-F238E27FC236}">
                  <a16:creationId xmlns:a16="http://schemas.microsoft.com/office/drawing/2014/main" id="{527A2549-107B-407C-99F7-45CBEB90DC47}"/>
                </a:ext>
              </a:extLst>
            </p:cNvPr>
            <p:cNvPicPr>
              <a:picLocks noChangeAspect="1"/>
            </p:cNvPicPr>
            <p:nvPr/>
          </p:nvPicPr>
          <p:blipFill>
            <a:blip r:embed="rId11"/>
            <a:stretch>
              <a:fillRect/>
            </a:stretch>
          </p:blipFill>
          <p:spPr>
            <a:xfrm>
              <a:off x="5296062" y="1"/>
              <a:ext cx="3162297" cy="3162297"/>
            </a:xfrm>
            <a:prstGeom prst="rect">
              <a:avLst/>
            </a:prstGeom>
            <a:ln w="12700" cap="flat">
              <a:noFill/>
              <a:miter lim="400000"/>
            </a:ln>
            <a:effectLst/>
          </p:spPr>
        </p:pic>
        <p:pic>
          <p:nvPicPr>
            <p:cNvPr id="409" name="Picture 27" descr="Picture 27">
              <a:extLst>
                <a:ext uri="{FF2B5EF4-FFF2-40B4-BE49-F238E27FC236}">
                  <a16:creationId xmlns:a16="http://schemas.microsoft.com/office/drawing/2014/main" id="{7DB1B333-D0CB-DE5B-6ABE-9B54CC827009}"/>
                </a:ext>
              </a:extLst>
            </p:cNvPr>
            <p:cNvPicPr>
              <a:picLocks noChangeAspect="1"/>
            </p:cNvPicPr>
            <p:nvPr/>
          </p:nvPicPr>
          <p:blipFill>
            <a:blip r:embed="rId12"/>
            <a:stretch>
              <a:fillRect/>
            </a:stretch>
          </p:blipFill>
          <p:spPr>
            <a:xfrm>
              <a:off x="7114736" y="6320775"/>
              <a:ext cx="2874815" cy="2874815"/>
            </a:xfrm>
            <a:prstGeom prst="rect">
              <a:avLst/>
            </a:prstGeom>
            <a:ln w="12700" cap="flat">
              <a:noFill/>
              <a:miter lim="400000"/>
            </a:ln>
            <a:effectLst/>
          </p:spPr>
        </p:pic>
        <p:pic>
          <p:nvPicPr>
            <p:cNvPr id="410" name="Picture 29" descr="Picture 29">
              <a:extLst>
                <a:ext uri="{FF2B5EF4-FFF2-40B4-BE49-F238E27FC236}">
                  <a16:creationId xmlns:a16="http://schemas.microsoft.com/office/drawing/2014/main" id="{F5BD7139-5FBA-CD36-6B66-E6F8C3C049B8}"/>
                </a:ext>
              </a:extLst>
            </p:cNvPr>
            <p:cNvPicPr>
              <a:picLocks noChangeAspect="1"/>
            </p:cNvPicPr>
            <p:nvPr/>
          </p:nvPicPr>
          <p:blipFill>
            <a:blip r:embed="rId13"/>
            <a:stretch>
              <a:fillRect/>
            </a:stretch>
          </p:blipFill>
          <p:spPr>
            <a:xfrm>
              <a:off x="8829984" y="1"/>
              <a:ext cx="3162297" cy="3162297"/>
            </a:xfrm>
            <a:prstGeom prst="rect">
              <a:avLst/>
            </a:prstGeom>
            <a:ln w="12700" cap="flat">
              <a:noFill/>
              <a:miter lim="400000"/>
            </a:ln>
            <a:effectLst/>
          </p:spPr>
        </p:pic>
        <p:pic>
          <p:nvPicPr>
            <p:cNvPr id="411" name="Picture 31" descr="Picture 31">
              <a:extLst>
                <a:ext uri="{FF2B5EF4-FFF2-40B4-BE49-F238E27FC236}">
                  <a16:creationId xmlns:a16="http://schemas.microsoft.com/office/drawing/2014/main" id="{BC4EA101-8A6A-D13F-85C8-EC1FD2F7D902}"/>
                </a:ext>
              </a:extLst>
            </p:cNvPr>
            <p:cNvPicPr>
              <a:picLocks noChangeAspect="1"/>
            </p:cNvPicPr>
            <p:nvPr/>
          </p:nvPicPr>
          <p:blipFill>
            <a:blip r:embed="rId14"/>
            <a:stretch>
              <a:fillRect/>
            </a:stretch>
          </p:blipFill>
          <p:spPr>
            <a:xfrm>
              <a:off x="14234138" y="6320775"/>
              <a:ext cx="2874815" cy="2874815"/>
            </a:xfrm>
            <a:prstGeom prst="rect">
              <a:avLst/>
            </a:prstGeom>
            <a:ln w="12700" cap="flat">
              <a:noFill/>
              <a:miter lim="400000"/>
            </a:ln>
            <a:effectLst/>
          </p:spPr>
        </p:pic>
        <p:pic>
          <p:nvPicPr>
            <p:cNvPr id="412" name="Picture 33" descr="Picture 33">
              <a:extLst>
                <a:ext uri="{FF2B5EF4-FFF2-40B4-BE49-F238E27FC236}">
                  <a16:creationId xmlns:a16="http://schemas.microsoft.com/office/drawing/2014/main" id="{2E639824-3C61-322F-988A-343119AE2EAB}"/>
                </a:ext>
              </a:extLst>
            </p:cNvPr>
            <p:cNvPicPr>
              <a:picLocks noChangeAspect="1"/>
            </p:cNvPicPr>
            <p:nvPr/>
          </p:nvPicPr>
          <p:blipFill>
            <a:blip r:embed="rId15"/>
            <a:stretch>
              <a:fillRect/>
            </a:stretch>
          </p:blipFill>
          <p:spPr>
            <a:xfrm>
              <a:off x="12363904" y="-1"/>
              <a:ext cx="3162297" cy="3162297"/>
            </a:xfrm>
            <a:prstGeom prst="rect">
              <a:avLst/>
            </a:prstGeom>
            <a:ln w="12700" cap="flat">
              <a:noFill/>
              <a:miter lim="400000"/>
            </a:ln>
            <a:effectLst/>
          </p:spPr>
        </p:pic>
        <p:pic>
          <p:nvPicPr>
            <p:cNvPr id="413" name="Picture 35" descr="Picture 35">
              <a:extLst>
                <a:ext uri="{FF2B5EF4-FFF2-40B4-BE49-F238E27FC236}">
                  <a16:creationId xmlns:a16="http://schemas.microsoft.com/office/drawing/2014/main" id="{D4C2A364-98BC-8C55-2320-69E066C0A4DE}"/>
                </a:ext>
              </a:extLst>
            </p:cNvPr>
            <p:cNvPicPr>
              <a:picLocks noChangeAspect="1"/>
            </p:cNvPicPr>
            <p:nvPr/>
          </p:nvPicPr>
          <p:blipFill>
            <a:blip r:embed="rId16"/>
            <a:stretch>
              <a:fillRect/>
            </a:stretch>
          </p:blipFill>
          <p:spPr>
            <a:xfrm>
              <a:off x="10672104" y="6227500"/>
              <a:ext cx="2874815" cy="2874815"/>
            </a:xfrm>
            <a:prstGeom prst="rect">
              <a:avLst/>
            </a:prstGeom>
            <a:ln w="12700" cap="flat">
              <a:noFill/>
              <a:miter lim="400000"/>
            </a:ln>
            <a:effectLst/>
          </p:spPr>
        </p:pic>
        <p:sp>
          <p:nvSpPr>
            <p:cNvPr id="414" name="Straight Arrow Connector 63">
              <a:extLst>
                <a:ext uri="{FF2B5EF4-FFF2-40B4-BE49-F238E27FC236}">
                  <a16:creationId xmlns:a16="http://schemas.microsoft.com/office/drawing/2014/main" id="{BB33ABDF-BEB9-BC4C-ED07-5FEBE930F000}"/>
                </a:ext>
              </a:extLst>
            </p:cNvPr>
            <p:cNvSpPr/>
            <p:nvPr/>
          </p:nvSpPr>
          <p:spPr>
            <a:xfrm>
              <a:off x="225616"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5" name="Straight Arrow Connector 64">
              <a:extLst>
                <a:ext uri="{FF2B5EF4-FFF2-40B4-BE49-F238E27FC236}">
                  <a16:creationId xmlns:a16="http://schemas.microsoft.com/office/drawing/2014/main" id="{9C58F1E3-E8DA-D7D2-57A7-4DEFAF70EEDD}"/>
                </a:ext>
              </a:extLst>
            </p:cNvPr>
            <p:cNvSpPr/>
            <p:nvPr/>
          </p:nvSpPr>
          <p:spPr>
            <a:xfrm flipV="1">
              <a:off x="1977966"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6" name="Straight Arrow Connector 66">
              <a:extLst>
                <a:ext uri="{FF2B5EF4-FFF2-40B4-BE49-F238E27FC236}">
                  <a16:creationId xmlns:a16="http://schemas.microsoft.com/office/drawing/2014/main" id="{67AD0ACF-5C2A-34A4-67E9-487B697135B4}"/>
                </a:ext>
              </a:extLst>
            </p:cNvPr>
            <p:cNvSpPr/>
            <p:nvPr/>
          </p:nvSpPr>
          <p:spPr>
            <a:xfrm>
              <a:off x="3797984" y="3530189"/>
              <a:ext cx="830219"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7" name="Straight Arrow Connector 67">
              <a:extLst>
                <a:ext uri="{FF2B5EF4-FFF2-40B4-BE49-F238E27FC236}">
                  <a16:creationId xmlns:a16="http://schemas.microsoft.com/office/drawing/2014/main" id="{E0EE7EA0-6BAC-08F2-8F9B-04020E59E1F2}"/>
                </a:ext>
              </a:extLst>
            </p:cNvPr>
            <p:cNvSpPr/>
            <p:nvPr/>
          </p:nvSpPr>
          <p:spPr>
            <a:xfrm flipV="1">
              <a:off x="5550334"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8" name="Straight Arrow Connector 69">
              <a:extLst>
                <a:ext uri="{FF2B5EF4-FFF2-40B4-BE49-F238E27FC236}">
                  <a16:creationId xmlns:a16="http://schemas.microsoft.com/office/drawing/2014/main" id="{7E0F55C6-3C6D-9060-333F-4E5096C92A9E}"/>
                </a:ext>
              </a:extLst>
            </p:cNvPr>
            <p:cNvSpPr/>
            <p:nvPr/>
          </p:nvSpPr>
          <p:spPr>
            <a:xfrm>
              <a:off x="7370352"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19" name="Straight Arrow Connector 70">
              <a:extLst>
                <a:ext uri="{FF2B5EF4-FFF2-40B4-BE49-F238E27FC236}">
                  <a16:creationId xmlns:a16="http://schemas.microsoft.com/office/drawing/2014/main" id="{E49E5A27-2C47-5FBB-BA9E-426805639E9C}"/>
                </a:ext>
              </a:extLst>
            </p:cNvPr>
            <p:cNvSpPr/>
            <p:nvPr/>
          </p:nvSpPr>
          <p:spPr>
            <a:xfrm flipV="1">
              <a:off x="9122702"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20" name="Straight Arrow Connector 72">
              <a:extLst>
                <a:ext uri="{FF2B5EF4-FFF2-40B4-BE49-F238E27FC236}">
                  <a16:creationId xmlns:a16="http://schemas.microsoft.com/office/drawing/2014/main" id="{E8245824-7407-529F-082F-EF1070572935}"/>
                </a:ext>
              </a:extLst>
            </p:cNvPr>
            <p:cNvSpPr/>
            <p:nvPr/>
          </p:nvSpPr>
          <p:spPr>
            <a:xfrm>
              <a:off x="10942720"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21" name="Straight Arrow Connector 73">
              <a:extLst>
                <a:ext uri="{FF2B5EF4-FFF2-40B4-BE49-F238E27FC236}">
                  <a16:creationId xmlns:a16="http://schemas.microsoft.com/office/drawing/2014/main" id="{E287A29E-447D-9EFB-5C18-C31BD98D5427}"/>
                </a:ext>
              </a:extLst>
            </p:cNvPr>
            <p:cNvSpPr/>
            <p:nvPr/>
          </p:nvSpPr>
          <p:spPr>
            <a:xfrm flipV="1">
              <a:off x="12695070"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22" name="Straight Arrow Connector 75">
              <a:extLst>
                <a:ext uri="{FF2B5EF4-FFF2-40B4-BE49-F238E27FC236}">
                  <a16:creationId xmlns:a16="http://schemas.microsoft.com/office/drawing/2014/main" id="{93A2D004-C562-3075-85EF-5ACC622E05BF}"/>
                </a:ext>
              </a:extLst>
            </p:cNvPr>
            <p:cNvSpPr/>
            <p:nvPr/>
          </p:nvSpPr>
          <p:spPr>
            <a:xfrm>
              <a:off x="14515093"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sp>
          <p:nvSpPr>
            <p:cNvPr id="423" name="Straight Arrow Connector 76">
              <a:extLst>
                <a:ext uri="{FF2B5EF4-FFF2-40B4-BE49-F238E27FC236}">
                  <a16:creationId xmlns:a16="http://schemas.microsoft.com/office/drawing/2014/main" id="{E8F6EAB7-AFB9-A345-5795-4080B0613C10}"/>
                </a:ext>
              </a:extLst>
            </p:cNvPr>
            <p:cNvSpPr/>
            <p:nvPr/>
          </p:nvSpPr>
          <p:spPr>
            <a:xfrm flipV="1">
              <a:off x="16267442" y="3448806"/>
              <a:ext cx="841511" cy="2403629"/>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defTabSz="1828800">
                <a:spcBef>
                  <a:spcPts val="0"/>
                </a:spcBef>
                <a:defRPr sz="3600">
                  <a:latin typeface="Aptos"/>
                  <a:ea typeface="Aptos"/>
                  <a:cs typeface="Aptos"/>
                  <a:sym typeface="Aptos"/>
                </a:defRPr>
              </a:pPr>
              <a:endParaRPr/>
            </a:p>
          </p:txBody>
        </p:sp>
      </p:grpSp>
      <p:sp>
        <p:nvSpPr>
          <p:cNvPr id="3" name="Title 1">
            <a:extLst>
              <a:ext uri="{FF2B5EF4-FFF2-40B4-BE49-F238E27FC236}">
                <a16:creationId xmlns:a16="http://schemas.microsoft.com/office/drawing/2014/main" id="{C812E13E-DB48-827D-A65A-6CD51C9D6AD8}"/>
              </a:ext>
            </a:extLst>
          </p:cNvPr>
          <p:cNvSpPr>
            <a:spLocks noGrp="1"/>
          </p:cNvSpPr>
          <p:nvPr>
            <p:ph type="title"/>
          </p:nvPr>
        </p:nvSpPr>
        <p:spPr>
          <a:xfrm>
            <a:off x="910323" y="355600"/>
            <a:ext cx="22925495" cy="2286000"/>
          </a:xfrm>
        </p:spPr>
        <p:txBody>
          <a:bodyPr>
            <a:normAutofit/>
          </a:bodyPr>
          <a:lstStyle/>
          <a:p>
            <a:pPr algn="ctr"/>
            <a:r>
              <a:rPr lang="en-US" dirty="0"/>
              <a:t>Now we can explain why </a:t>
            </a:r>
            <a:r>
              <a:rPr lang="en-US" dirty="0" err="1"/>
              <a:t>x_t</a:t>
            </a:r>
            <a:r>
              <a:rPr lang="en-US" dirty="0"/>
              <a:t> start out so flurry?</a:t>
            </a:r>
          </a:p>
        </p:txBody>
      </p:sp>
    </p:spTree>
    <p:extLst>
      <p:ext uri="{BB962C8B-B14F-4D97-AF65-F5344CB8AC3E}">
        <p14:creationId xmlns:p14="http://schemas.microsoft.com/office/powerpoint/2010/main" val="41764688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p:tmAbs val="0"/>
                                  </p:iterate>
                                  <p:childTnLst>
                                    <p:set>
                                      <p:cBhvr>
                                        <p:cTn id="6" fill="hold"/>
                                        <p:tgtEl>
                                          <p:spTgt spid="400"/>
                                        </p:tgtEl>
                                        <p:attrNameLst>
                                          <p:attrName>style.visibility</p:attrName>
                                        </p:attrNameLst>
                                      </p:cBhvr>
                                      <p:to>
                                        <p:strVal val="visible"/>
                                      </p:to>
                                    </p:set>
                                    <p:animEffect transition="in" filter="wipe(up)">
                                      <p:cBhvr>
                                        <p:cTn id="7" dur="500"/>
                                        <p:tgtEl>
                                          <p:spTgt spid="400"/>
                                        </p:tgtEl>
                                      </p:cBhvr>
                                    </p:animEffect>
                                  </p:childTnLst>
                                </p:cTn>
                              </p:par>
                            </p:childTnLst>
                          </p:cTn>
                        </p:par>
                        <p:par>
                          <p:cTn id="8" fill="hold">
                            <p:stCondLst>
                              <p:cond delay="500"/>
                            </p:stCondLst>
                            <p:childTnLst>
                              <p:par>
                                <p:cTn id="9" presetID="22" presetClass="entr" presetSubtype="1" fill="hold" grpId="0" nodeType="afterEffect">
                                  <p:stCondLst>
                                    <p:cond delay="0"/>
                                  </p:stCondLst>
                                  <p:iterate>
                                    <p:tmAbs val="0"/>
                                  </p:iterate>
                                  <p:childTnLst>
                                    <p:set>
                                      <p:cBhvr>
                                        <p:cTn id="10" fill="hold"/>
                                        <p:tgtEl>
                                          <p:spTgt spid="399"/>
                                        </p:tgtEl>
                                        <p:attrNameLst>
                                          <p:attrName>style.visibility</p:attrName>
                                        </p:attrNameLst>
                                      </p:cBhvr>
                                      <p:to>
                                        <p:strVal val="visible"/>
                                      </p:to>
                                    </p:set>
                                    <p:animEffect transition="in" filter="wipe(up)">
                                      <p:cBhvr>
                                        <p:cTn id="11" dur="500"/>
                                        <p:tgtEl>
                                          <p:spTgt spid="399"/>
                                        </p:tgtEl>
                                      </p:cBhvr>
                                    </p:animEffect>
                                  </p:childTnLst>
                                </p:cTn>
                              </p:par>
                            </p:childTnLst>
                          </p:cTn>
                        </p:par>
                        <p:par>
                          <p:cTn id="12" fill="hold">
                            <p:stCondLst>
                              <p:cond delay="1000"/>
                            </p:stCondLst>
                            <p:childTnLst>
                              <p:par>
                                <p:cTn id="13" presetID="22" presetClass="entr" presetSubtype="1" fill="hold" grpId="0" nodeType="afterEffect">
                                  <p:stCondLst>
                                    <p:cond delay="0"/>
                                  </p:stCondLst>
                                  <p:iterate>
                                    <p:tmAbs val="0"/>
                                  </p:iterate>
                                  <p:childTnLst>
                                    <p:set>
                                      <p:cBhvr>
                                        <p:cTn id="14" fill="hold"/>
                                        <p:tgtEl>
                                          <p:spTgt spid="395"/>
                                        </p:tgtEl>
                                        <p:attrNameLst>
                                          <p:attrName>style.visibility</p:attrName>
                                        </p:attrNameLst>
                                      </p:cBhvr>
                                      <p:to>
                                        <p:strVal val="visible"/>
                                      </p:to>
                                    </p:set>
                                    <p:animEffect transition="in" filter="wipe(up)">
                                      <p:cBhvr>
                                        <p:cTn id="15" dur="500"/>
                                        <p:tgtEl>
                                          <p:spTgt spid="39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iterate>
                                    <p:tmAbs val="0"/>
                                  </p:iterate>
                                  <p:childTnLst>
                                    <p:set>
                                      <p:cBhvr>
                                        <p:cTn id="19" fill="hold"/>
                                        <p:tgtEl>
                                          <p:spTgt spid="402"/>
                                        </p:tgtEl>
                                        <p:attrNameLst>
                                          <p:attrName>style.visibility</p:attrName>
                                        </p:attrNameLst>
                                      </p:cBhvr>
                                      <p:to>
                                        <p:strVal val="visible"/>
                                      </p:to>
                                    </p:set>
                                    <p:animEffect transition="in" filter="wipe(down)">
                                      <p:cBhvr>
                                        <p:cTn id="20" dur="500"/>
                                        <p:tgtEl>
                                          <p:spTgt spid="402"/>
                                        </p:tgtEl>
                                      </p:cBhvr>
                                    </p:animEffect>
                                  </p:childTnLst>
                                </p:cTn>
                              </p:par>
                            </p:childTnLst>
                          </p:cTn>
                        </p:par>
                        <p:par>
                          <p:cTn id="21" fill="hold">
                            <p:stCondLst>
                              <p:cond delay="500"/>
                            </p:stCondLst>
                            <p:childTnLst>
                              <p:par>
                                <p:cTn id="22" presetID="22" presetClass="entr" presetSubtype="4" fill="hold" grpId="0" nodeType="afterEffect">
                                  <p:stCondLst>
                                    <p:cond delay="0"/>
                                  </p:stCondLst>
                                  <p:iterate>
                                    <p:tmAbs val="0"/>
                                  </p:iterate>
                                  <p:childTnLst>
                                    <p:set>
                                      <p:cBhvr>
                                        <p:cTn id="23" fill="hold"/>
                                        <p:tgtEl>
                                          <p:spTgt spid="401"/>
                                        </p:tgtEl>
                                        <p:attrNameLst>
                                          <p:attrName>style.visibility</p:attrName>
                                        </p:attrNameLst>
                                      </p:cBhvr>
                                      <p:to>
                                        <p:strVal val="visible"/>
                                      </p:to>
                                    </p:set>
                                    <p:animEffect transition="in" filter="wipe(down)">
                                      <p:cBhvr>
                                        <p:cTn id="24" dur="500"/>
                                        <p:tgtEl>
                                          <p:spTgt spid="401"/>
                                        </p:tgtEl>
                                      </p:cBhvr>
                                    </p:animEffect>
                                  </p:childTnLst>
                                </p:cTn>
                              </p:par>
                            </p:childTnLst>
                          </p:cTn>
                        </p:par>
                        <p:par>
                          <p:cTn id="25" fill="hold">
                            <p:stCondLst>
                              <p:cond delay="1000"/>
                            </p:stCondLst>
                            <p:childTnLst>
                              <p:par>
                                <p:cTn id="26" presetID="22" presetClass="entr" presetSubtype="4" fill="hold" grpId="0" nodeType="afterEffect">
                                  <p:stCondLst>
                                    <p:cond delay="0"/>
                                  </p:stCondLst>
                                  <p:iterate>
                                    <p:tmAbs val="0"/>
                                  </p:iterate>
                                  <p:childTnLst>
                                    <p:set>
                                      <p:cBhvr>
                                        <p:cTn id="27" fill="hold"/>
                                        <p:tgtEl>
                                          <p:spTgt spid="396"/>
                                        </p:tgtEl>
                                        <p:attrNameLst>
                                          <p:attrName>style.visibility</p:attrName>
                                        </p:attrNameLst>
                                      </p:cBhvr>
                                      <p:to>
                                        <p:strVal val="visible"/>
                                      </p:to>
                                    </p:set>
                                    <p:animEffect transition="in" filter="wipe(down)">
                                      <p:cBhvr>
                                        <p:cTn id="28" dur="500"/>
                                        <p:tgtEl>
                                          <p:spTgt spid="39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iterate>
                                    <p:tmAbs val="0"/>
                                  </p:iterate>
                                  <p:childTnLst>
                                    <p:set>
                                      <p:cBhvr>
                                        <p:cTn id="32" fill="hold"/>
                                        <p:tgtEl>
                                          <p:spTgt spid="403"/>
                                        </p:tgtEl>
                                        <p:attrNameLst>
                                          <p:attrName>style.visibility</p:attrName>
                                        </p:attrNameLst>
                                      </p:cBhvr>
                                      <p:to>
                                        <p:strVal val="visible"/>
                                      </p:to>
                                    </p:set>
                                    <p:animEffect transition="in" filter="wipe(up)">
                                      <p:cBhvr>
                                        <p:cTn id="33" dur="500"/>
                                        <p:tgtEl>
                                          <p:spTgt spid="403"/>
                                        </p:tgtEl>
                                      </p:cBhvr>
                                    </p:animEffect>
                                  </p:childTnLst>
                                </p:cTn>
                              </p:par>
                            </p:childTnLst>
                          </p:cTn>
                        </p:par>
                        <p:par>
                          <p:cTn id="34" fill="hold">
                            <p:stCondLst>
                              <p:cond delay="500"/>
                            </p:stCondLst>
                            <p:childTnLst>
                              <p:par>
                                <p:cTn id="35" presetID="22" presetClass="entr" presetSubtype="1" fill="hold" grpId="0" nodeType="afterEffect">
                                  <p:stCondLst>
                                    <p:cond delay="0"/>
                                  </p:stCondLst>
                                  <p:iterate>
                                    <p:tmAbs val="0"/>
                                  </p:iterate>
                                  <p:childTnLst>
                                    <p:set>
                                      <p:cBhvr>
                                        <p:cTn id="36" fill="hold"/>
                                        <p:tgtEl>
                                          <p:spTgt spid="397"/>
                                        </p:tgtEl>
                                        <p:attrNameLst>
                                          <p:attrName>style.visibility</p:attrName>
                                        </p:attrNameLst>
                                      </p:cBhvr>
                                      <p:to>
                                        <p:strVal val="visible"/>
                                      </p:to>
                                    </p:set>
                                    <p:animEffect transition="in" filter="wipe(up)">
                                      <p:cBhvr>
                                        <p:cTn id="37" dur="500"/>
                                        <p:tgtEl>
                                          <p:spTgt spid="39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iterate>
                                    <p:tmAbs val="0"/>
                                  </p:iterate>
                                  <p:childTnLst>
                                    <p:set>
                                      <p:cBhvr>
                                        <p:cTn id="41" fill="hold"/>
                                        <p:tgtEl>
                                          <p:spTgt spid="404"/>
                                        </p:tgtEl>
                                        <p:attrNameLst>
                                          <p:attrName>style.visibility</p:attrName>
                                        </p:attrNameLst>
                                      </p:cBhvr>
                                      <p:to>
                                        <p:strVal val="visible"/>
                                      </p:to>
                                    </p:set>
                                    <p:animEffect transition="in" filter="wipe(down)">
                                      <p:cBhvr>
                                        <p:cTn id="42" dur="500"/>
                                        <p:tgtEl>
                                          <p:spTgt spid="404"/>
                                        </p:tgtEl>
                                      </p:cBhvr>
                                    </p:animEffect>
                                  </p:childTnLst>
                                </p:cTn>
                              </p:par>
                            </p:childTnLst>
                          </p:cTn>
                        </p:par>
                        <p:par>
                          <p:cTn id="43" fill="hold">
                            <p:stCondLst>
                              <p:cond delay="500"/>
                            </p:stCondLst>
                            <p:childTnLst>
                              <p:par>
                                <p:cTn id="44" presetID="22" presetClass="entr" presetSubtype="4" fill="hold" grpId="0" nodeType="afterEffect">
                                  <p:stCondLst>
                                    <p:cond delay="0"/>
                                  </p:stCondLst>
                                  <p:iterate>
                                    <p:tmAbs val="0"/>
                                  </p:iterate>
                                  <p:childTnLst>
                                    <p:set>
                                      <p:cBhvr>
                                        <p:cTn id="45" fill="hold"/>
                                        <p:tgtEl>
                                          <p:spTgt spid="398"/>
                                        </p:tgtEl>
                                        <p:attrNameLst>
                                          <p:attrName>style.visibility</p:attrName>
                                        </p:attrNameLst>
                                      </p:cBhvr>
                                      <p:to>
                                        <p:strVal val="visible"/>
                                      </p:to>
                                    </p:set>
                                    <p:animEffect transition="in" filter="wipe(down)">
                                      <p:cBhvr>
                                        <p:cTn id="46" dur="500"/>
                                        <p:tgtEl>
                                          <p:spTgt spid="39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iterate>
                                    <p:tmAbs val="0"/>
                                  </p:iterate>
                                  <p:childTnLst>
                                    <p:set>
                                      <p:cBhvr>
                                        <p:cTn id="50" fill="hold"/>
                                        <p:tgtEl>
                                          <p:spTgt spid="424"/>
                                        </p:tgtEl>
                                        <p:attrNameLst>
                                          <p:attrName>style.visibility</p:attrName>
                                        </p:attrNameLst>
                                      </p:cBhvr>
                                      <p:to>
                                        <p:strVal val="visible"/>
                                      </p:to>
                                    </p:set>
                                    <p:animEffect transition="in" filter="wipe(left)">
                                      <p:cBhvr>
                                        <p:cTn id="51" dur="2000"/>
                                        <p:tgtEl>
                                          <p:spTgt spid="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 grpId="0" animBg="1" advAuto="0"/>
      <p:bldP spid="396" grpId="0" animBg="1" advAuto="0"/>
      <p:bldP spid="397" grpId="0" animBg="1" advAuto="0"/>
      <p:bldP spid="398" grpId="0" animBg="1" advAuto="0"/>
      <p:bldP spid="399" grpId="0" animBg="1" advAuto="0"/>
      <p:bldP spid="400" grpId="0" animBg="1" advAuto="0"/>
      <p:bldP spid="401" grpId="0" animBg="1" advAuto="0"/>
      <p:bldP spid="402" grpId="0" animBg="1" advAuto="0"/>
      <p:bldP spid="403" grpId="0" animBg="1" advAuto="0"/>
      <p:bldP spid="404" grpId="0" animBg="1" advAuto="0"/>
      <p:bldP spid="424" grpId="0"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1" name="pasted-image.pdf"/>
          <p:cNvPicPr>
            <a:picLocks noChangeAspect="1"/>
          </p:cNvPicPr>
          <p:nvPr/>
        </p:nvPicPr>
        <p:blipFill>
          <a:blip r:embed="rId3"/>
          <a:stretch>
            <a:fillRect/>
          </a:stretch>
        </p:blipFill>
        <p:spPr>
          <a:xfrm>
            <a:off x="9254036" y="402126"/>
            <a:ext cx="12375544" cy="11090101"/>
          </a:xfrm>
          <a:prstGeom prst="rect">
            <a:avLst/>
          </a:prstGeom>
          <a:ln w="12700">
            <a:miter lim="400000"/>
          </a:ln>
        </p:spPr>
      </p:pic>
      <p:pic>
        <p:nvPicPr>
          <p:cNvPr id="3252" name="Screen Shot 2017-01-11 at 2.36.35 AM-filtered.png"/>
          <p:cNvPicPr>
            <a:picLocks noChangeAspect="1"/>
          </p:cNvPicPr>
          <p:nvPr/>
        </p:nvPicPr>
        <p:blipFill>
          <a:blip r:embed="rId4"/>
          <a:stretch>
            <a:fillRect/>
          </a:stretch>
        </p:blipFill>
        <p:spPr>
          <a:xfrm>
            <a:off x="2896267" y="-146459"/>
            <a:ext cx="6508421" cy="5845525"/>
          </a:xfrm>
          <a:prstGeom prst="rect">
            <a:avLst/>
          </a:prstGeom>
          <a:ln w="12700">
            <a:miter lim="400000"/>
          </a:ln>
        </p:spPr>
      </p:pic>
      <p:sp>
        <p:nvSpPr>
          <p:cNvPr id="3253" name="Shape 3253"/>
          <p:cNvSpPr/>
          <p:nvPr/>
        </p:nvSpPr>
        <p:spPr>
          <a:xfrm>
            <a:off x="6250964" y="2142983"/>
            <a:ext cx="583608" cy="552333"/>
          </a:xfrm>
          <a:prstGeom prst="ellipse">
            <a:avLst/>
          </a:prstGeom>
          <a:ln w="101600">
            <a:solidFill>
              <a:srgbClr val="FFFFFF"/>
            </a:solidFill>
            <a:prstDash val="sysDot"/>
            <a:miter lim="400000"/>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sp>
        <p:nvSpPr>
          <p:cNvPr id="3254" name="Shape 3254"/>
          <p:cNvSpPr/>
          <p:nvPr/>
        </p:nvSpPr>
        <p:spPr>
          <a:xfrm>
            <a:off x="14872300" y="4208010"/>
            <a:ext cx="583608" cy="552333"/>
          </a:xfrm>
          <a:prstGeom prst="ellipse">
            <a:avLst/>
          </a:prstGeom>
          <a:ln w="101600">
            <a:solidFill>
              <a:srgbClr val="FFFFFF"/>
            </a:solidFill>
            <a:prstDash val="sysDot"/>
            <a:miter lim="400000"/>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sp>
        <p:nvSpPr>
          <p:cNvPr id="3255" name="Shape 3255"/>
          <p:cNvSpPr/>
          <p:nvPr/>
        </p:nvSpPr>
        <p:spPr>
          <a:xfrm>
            <a:off x="17244572" y="6115332"/>
            <a:ext cx="583608" cy="552333"/>
          </a:xfrm>
          <a:prstGeom prst="ellipse">
            <a:avLst/>
          </a:prstGeom>
          <a:ln w="101600">
            <a:solidFill>
              <a:srgbClr val="FFFFFF"/>
            </a:solidFill>
            <a:prstDash val="sysDot"/>
            <a:miter lim="400000"/>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grpSp>
        <p:nvGrpSpPr>
          <p:cNvPr id="3260" name="Group 3260"/>
          <p:cNvGrpSpPr/>
          <p:nvPr/>
        </p:nvGrpSpPr>
        <p:grpSpPr>
          <a:xfrm>
            <a:off x="15191470" y="4490582"/>
            <a:ext cx="2361173" cy="1889221"/>
            <a:chOff x="0" y="0"/>
            <a:chExt cx="2361170" cy="1889219"/>
          </a:xfrm>
        </p:grpSpPr>
        <p:sp>
          <p:nvSpPr>
            <p:cNvPr id="3256" name="Shape 3256"/>
            <p:cNvSpPr/>
            <p:nvPr/>
          </p:nvSpPr>
          <p:spPr>
            <a:xfrm>
              <a:off x="-1" y="0"/>
              <a:ext cx="2361172" cy="1889220"/>
            </a:xfrm>
            <a:prstGeom prst="line">
              <a:avLst/>
            </a:prstGeom>
            <a:noFill/>
            <a:ln w="88900" cap="flat">
              <a:solidFill>
                <a:srgbClr val="FFFFFF"/>
              </a:solidFill>
              <a:prstDash val="sysDot"/>
              <a:miter lim="400000"/>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grpSp>
          <p:nvGrpSpPr>
            <p:cNvPr id="3259" name="Group 3259"/>
            <p:cNvGrpSpPr/>
            <p:nvPr/>
          </p:nvGrpSpPr>
          <p:grpSpPr>
            <a:xfrm rot="1620009">
              <a:off x="969044" y="759858"/>
              <a:ext cx="351645" cy="333785"/>
              <a:chOff x="0" y="0"/>
              <a:chExt cx="351643" cy="333784"/>
            </a:xfrm>
          </p:grpSpPr>
          <p:sp>
            <p:nvSpPr>
              <p:cNvPr id="3257" name="Shape 3257"/>
              <p:cNvSpPr/>
              <p:nvPr/>
            </p:nvSpPr>
            <p:spPr>
              <a:xfrm flipH="1">
                <a:off x="0" y="-1"/>
                <a:ext cx="333785" cy="333786"/>
              </a:xfrm>
              <a:prstGeom prst="line">
                <a:avLst/>
              </a:prstGeom>
              <a:noFill/>
              <a:ln w="114300" cap="flat">
                <a:solidFill>
                  <a:srgbClr val="FFFFFF"/>
                </a:solidFill>
                <a:prstDash val="solid"/>
                <a:miter lim="400000"/>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sp>
            <p:nvSpPr>
              <p:cNvPr id="3258" name="Shape 3258"/>
              <p:cNvSpPr/>
              <p:nvPr/>
            </p:nvSpPr>
            <p:spPr>
              <a:xfrm>
                <a:off x="17859" y="-1"/>
                <a:ext cx="333785" cy="333786"/>
              </a:xfrm>
              <a:prstGeom prst="line">
                <a:avLst/>
              </a:prstGeom>
              <a:noFill/>
              <a:ln w="114300" cap="flat">
                <a:solidFill>
                  <a:srgbClr val="FFFFFF"/>
                </a:solidFill>
                <a:prstDash val="solid"/>
                <a:miter lim="400000"/>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grpSp>
      </p:grpSp>
      <p:pic>
        <p:nvPicPr>
          <p:cNvPr id="3261" name="pasted-image.pdf"/>
          <p:cNvPicPr>
            <a:picLocks noChangeAspect="1"/>
          </p:cNvPicPr>
          <p:nvPr/>
        </p:nvPicPr>
        <p:blipFill>
          <a:blip r:embed="rId5"/>
          <a:stretch>
            <a:fillRect/>
          </a:stretch>
        </p:blipFill>
        <p:spPr>
          <a:xfrm>
            <a:off x="7000396" y="10772764"/>
            <a:ext cx="10561816" cy="2112365"/>
          </a:xfrm>
          <a:prstGeom prst="rect">
            <a:avLst/>
          </a:prstGeom>
          <a:ln w="12700">
            <a:miter lim="400000"/>
          </a:ln>
        </p:spPr>
      </p:pic>
      <p:pic>
        <p:nvPicPr>
          <p:cNvPr id="3262" name="ours_fullres (1).png"/>
          <p:cNvPicPr>
            <a:picLocks noChangeAspect="1"/>
          </p:cNvPicPr>
          <p:nvPr/>
        </p:nvPicPr>
        <p:blipFill>
          <a:blip r:embed="rId6"/>
          <a:stretch>
            <a:fillRect/>
          </a:stretch>
        </p:blipFill>
        <p:spPr>
          <a:xfrm>
            <a:off x="12340314" y="1067554"/>
            <a:ext cx="2436893" cy="2112365"/>
          </a:xfrm>
          <a:prstGeom prst="rect">
            <a:avLst/>
          </a:prstGeom>
          <a:ln w="25400">
            <a:solidFill>
              <a:srgbClr val="000000"/>
            </a:solidFill>
            <a:miter lim="400000"/>
          </a:ln>
        </p:spPr>
      </p:pic>
      <p:pic>
        <p:nvPicPr>
          <p:cNvPr id="3263" name="ours_fullres.png"/>
          <p:cNvPicPr>
            <a:picLocks noChangeAspect="1"/>
          </p:cNvPicPr>
          <p:nvPr/>
        </p:nvPicPr>
        <p:blipFill>
          <a:blip r:embed="rId7"/>
          <a:stretch>
            <a:fillRect/>
          </a:stretch>
        </p:blipFill>
        <p:spPr>
          <a:xfrm>
            <a:off x="19384332" y="6494578"/>
            <a:ext cx="2436888" cy="2112365"/>
          </a:xfrm>
          <a:prstGeom prst="rect">
            <a:avLst/>
          </a:prstGeom>
          <a:ln w="25400">
            <a:solidFill>
              <a:srgbClr val="000000"/>
            </a:solidFill>
            <a:miter lim="400000"/>
          </a:ln>
        </p:spPr>
      </p:pic>
      <p:pic>
        <p:nvPicPr>
          <p:cNvPr id="3264" name="pasted-image.pdf"/>
          <p:cNvPicPr>
            <a:picLocks noChangeAspect="1"/>
          </p:cNvPicPr>
          <p:nvPr/>
        </p:nvPicPr>
        <p:blipFill>
          <a:blip r:embed="rId8"/>
          <a:srcRect l="1003" t="2744" r="2398" b="1949"/>
          <a:stretch>
            <a:fillRect/>
          </a:stretch>
        </p:blipFill>
        <p:spPr>
          <a:xfrm>
            <a:off x="17150900" y="2972133"/>
            <a:ext cx="2483501" cy="2137648"/>
          </a:xfrm>
          <a:prstGeom prst="rect">
            <a:avLst/>
          </a:prstGeom>
          <a:ln w="25400">
            <a:solidFill>
              <a:srgbClr val="000000"/>
            </a:solidFill>
            <a:miter lim="400000"/>
          </a:ln>
        </p:spPr>
      </p:pic>
      <p:sp>
        <p:nvSpPr>
          <p:cNvPr id="2" name="TextBox 1">
            <a:extLst>
              <a:ext uri="{FF2B5EF4-FFF2-40B4-BE49-F238E27FC236}">
                <a16:creationId xmlns:a16="http://schemas.microsoft.com/office/drawing/2014/main" id="{D69DE883-87A7-A19B-A546-565307A9A84E}"/>
              </a:ext>
            </a:extLst>
          </p:cNvPr>
          <p:cNvSpPr txBox="1"/>
          <p:nvPr/>
        </p:nvSpPr>
        <p:spPr>
          <a:xfrm rot="20233124">
            <a:off x="-160640" y="7275028"/>
            <a:ext cx="11092780" cy="17825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25500" rtl="0" fontAlgn="auto" latinLnBrk="0" hangingPunct="0">
              <a:lnSpc>
                <a:spcPct val="100000"/>
              </a:lnSpc>
              <a:spcBef>
                <a:spcPts val="5900"/>
              </a:spcBef>
              <a:spcAft>
                <a:spcPts val="0"/>
              </a:spcAft>
              <a:buClrTx/>
              <a:buSzTx/>
              <a:buFontTx/>
              <a:buNone/>
              <a:tabLst/>
            </a:pPr>
            <a:r>
              <a:rPr kumimoji="0" lang="en-US" sz="6000" b="0" i="0" u="none" strike="noStrike" cap="none" spc="0" normalizeH="0" baseline="0" dirty="0">
                <a:ln>
                  <a:noFill/>
                </a:ln>
                <a:solidFill>
                  <a:srgbClr val="FF0000"/>
                </a:solidFill>
                <a:effectLst/>
                <a:uFillTx/>
                <a:latin typeface="Helvetica Neue"/>
                <a:ea typeface="Helvetica Neue"/>
                <a:cs typeface="Helvetica Neue"/>
                <a:sym typeface="Helvetica Neue"/>
              </a:rPr>
              <a:t>Our old friend L2 is the problem!</a:t>
            </a:r>
          </a:p>
        </p:txBody>
      </p:sp>
    </p:spTree>
    <p:extLst>
      <p:ext uri="{BB962C8B-B14F-4D97-AF65-F5344CB8AC3E}">
        <p14:creationId xmlns:p14="http://schemas.microsoft.com/office/powerpoint/2010/main" val="888610112"/>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2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25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326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325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326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3260"/>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p:tmAbs val="0"/>
                                  </p:iterate>
                                  <p:childTnLst>
                                    <p:set>
                                      <p:cBhvr>
                                        <p:cTn id="27" fill="hold"/>
                                        <p:tgtEl>
                                          <p:spTgt spid="32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3" grpId="0" animBg="1" advAuto="0"/>
      <p:bldP spid="3254" grpId="0" animBg="1" advAuto="0"/>
      <p:bldP spid="3255" grpId="0" animBg="1" advAuto="0"/>
      <p:bldP spid="3260" grpId="0" animBg="1" advAuto="0"/>
      <p:bldP spid="3262" grpId="0" animBg="1" advAuto="0"/>
      <p:bldP spid="3263" grpId="0" animBg="1" advAuto="0"/>
      <p:bldP spid="3264" grpId="0"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CF7C7A1A-A18F-1357-A58F-D43A8B9C534D}"/>
              </a:ext>
            </a:extLst>
          </p:cNvPr>
          <p:cNvSpPr>
            <a:spLocks noGrp="1" noChangeArrowheads="1"/>
          </p:cNvSpPr>
          <p:nvPr>
            <p:ph type="title"/>
          </p:nvPr>
        </p:nvSpPr>
        <p:spPr/>
        <p:txBody>
          <a:bodyPr/>
          <a:lstStyle/>
          <a:p>
            <a:r>
              <a:rPr lang="en-US" altLang="en-US"/>
              <a:t>Image Composites</a:t>
            </a:r>
          </a:p>
        </p:txBody>
      </p:sp>
      <p:pic>
        <p:nvPicPr>
          <p:cNvPr id="5" name="Picture 4">
            <a:extLst>
              <a:ext uri="{FF2B5EF4-FFF2-40B4-BE49-F238E27FC236}">
                <a16:creationId xmlns:a16="http://schemas.microsoft.com/office/drawing/2014/main" id="{03E678BC-1BD2-FDA1-CA84-425C678BFACF}"/>
              </a:ext>
            </a:extLst>
          </p:cNvPr>
          <p:cNvPicPr>
            <a:picLocks noChangeAspect="1"/>
          </p:cNvPicPr>
          <p:nvPr/>
        </p:nvPicPr>
        <p:blipFill>
          <a:blip r:embed="rId2"/>
          <a:stretch>
            <a:fillRect/>
          </a:stretch>
        </p:blipFill>
        <p:spPr>
          <a:xfrm>
            <a:off x="3394076" y="4733927"/>
            <a:ext cx="3552824" cy="4829174"/>
          </a:xfrm>
          <a:prstGeom prst="rect">
            <a:avLst/>
          </a:prstGeom>
          <a:ln w="12700" cmpd="sng">
            <a:solidFill>
              <a:sysClr val="windowText" lastClr="000000"/>
            </a:solidFill>
          </a:ln>
          <a:effectLst>
            <a:outerShdw blurRad="50800" dist="38100" dir="2700000" algn="tl" rotWithShape="0">
              <a:srgbClr val="000000">
                <a:alpha val="43000"/>
              </a:srgbClr>
            </a:outerShdw>
          </a:effectLst>
        </p:spPr>
      </p:pic>
      <p:sp>
        <p:nvSpPr>
          <p:cNvPr id="10244" name="TextBox 5">
            <a:extLst>
              <a:ext uri="{FF2B5EF4-FFF2-40B4-BE49-F238E27FC236}">
                <a16:creationId xmlns:a16="http://schemas.microsoft.com/office/drawing/2014/main" id="{2DB2E056-0E4F-D301-5D3B-D0D1CD4225D7}"/>
              </a:ext>
            </a:extLst>
          </p:cNvPr>
          <p:cNvSpPr txBox="1">
            <a:spLocks noChangeArrowheads="1"/>
          </p:cNvSpPr>
          <p:nvPr/>
        </p:nvSpPr>
        <p:spPr bwMode="auto">
          <a:xfrm>
            <a:off x="1984375" y="9610726"/>
            <a:ext cx="6397626"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44575">
              <a:spcBef>
                <a:spcPct val="20000"/>
              </a:spcBef>
              <a:defRPr sz="2400">
                <a:solidFill>
                  <a:schemeClr val="tx1"/>
                </a:solidFill>
                <a:latin typeface="Arial" panose="020B0604020202020204" pitchFamily="34" charset="0"/>
              </a:defRPr>
            </a:lvl1pPr>
            <a:lvl2pPr marL="742950" indent="-285750" defTabSz="1044575">
              <a:spcBef>
                <a:spcPct val="20000"/>
              </a:spcBef>
              <a:buChar char="•"/>
              <a:defRPr sz="2000">
                <a:solidFill>
                  <a:schemeClr val="tx1"/>
                </a:solidFill>
                <a:latin typeface="Arial" panose="020B0604020202020204" pitchFamily="34" charset="0"/>
              </a:defRPr>
            </a:lvl2pPr>
            <a:lvl3pPr marL="1143000" indent="-228600" defTabSz="1044575">
              <a:spcBef>
                <a:spcPct val="20000"/>
              </a:spcBef>
              <a:buChar char="–"/>
              <a:defRPr>
                <a:solidFill>
                  <a:schemeClr val="tx1"/>
                </a:solidFill>
                <a:latin typeface="Arial" panose="020B0604020202020204" pitchFamily="34" charset="0"/>
              </a:defRPr>
            </a:lvl3pPr>
            <a:lvl4pPr marL="1600200" indent="-228600" defTabSz="1044575">
              <a:spcBef>
                <a:spcPct val="20000"/>
              </a:spcBef>
              <a:buChar char="»"/>
              <a:defRPr sz="1600">
                <a:solidFill>
                  <a:schemeClr val="tx1"/>
                </a:solidFill>
                <a:latin typeface="Arial" panose="020B0604020202020204" pitchFamily="34" charset="0"/>
              </a:defRPr>
            </a:lvl4pPr>
            <a:lvl5pPr marL="2057400" indent="-228600" defTabSz="1044575">
              <a:spcBef>
                <a:spcPct val="20000"/>
              </a:spcBef>
              <a:buChar char="»"/>
              <a:defRPr sz="1400">
                <a:solidFill>
                  <a:schemeClr val="tx1"/>
                </a:solidFill>
                <a:latin typeface="Arial" panose="020B0604020202020204" pitchFamily="34" charset="0"/>
              </a:defRPr>
            </a:lvl5pPr>
            <a:lvl6pPr marL="25146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defTabSz="2089150" eaLnBrk="0" fontAlgn="base">
              <a:spcAft>
                <a:spcPct val="0"/>
              </a:spcAft>
            </a:pPr>
            <a:r>
              <a:rPr lang="en-US" altLang="en-US" sz="4000" kern="1200">
                <a:solidFill>
                  <a:srgbClr val="000000"/>
                </a:solidFill>
                <a:ea typeface="+mn-ea"/>
                <a:cs typeface="Arial" panose="020B0604020202020204" pitchFamily="34" charset="0"/>
              </a:rPr>
              <a:t>Sir Francis </a:t>
            </a:r>
          </a:p>
          <a:p>
            <a:pPr algn="ctr" defTabSz="2089150" eaLnBrk="0" fontAlgn="base">
              <a:spcAft>
                <a:spcPct val="0"/>
              </a:spcAft>
            </a:pPr>
            <a:r>
              <a:rPr lang="en-US" altLang="en-US" sz="4000" kern="1200">
                <a:solidFill>
                  <a:srgbClr val="000000"/>
                </a:solidFill>
                <a:ea typeface="+mn-ea"/>
                <a:cs typeface="Arial" panose="020B0604020202020204" pitchFamily="34" charset="0"/>
              </a:rPr>
              <a:t>Galton</a:t>
            </a:r>
          </a:p>
          <a:p>
            <a:pPr algn="ctr" defTabSz="2089150" eaLnBrk="0" fontAlgn="base">
              <a:spcAft>
                <a:spcPct val="0"/>
              </a:spcAft>
            </a:pPr>
            <a:r>
              <a:rPr lang="en-US" altLang="en-US" sz="4000" kern="1200">
                <a:solidFill>
                  <a:srgbClr val="000000"/>
                </a:solidFill>
                <a:ea typeface="+mn-ea"/>
                <a:cs typeface="Arial" panose="020B0604020202020204" pitchFamily="34" charset="0"/>
              </a:rPr>
              <a:t>1822-1911</a:t>
            </a:r>
          </a:p>
        </p:txBody>
      </p:sp>
      <p:sp>
        <p:nvSpPr>
          <p:cNvPr id="7" name="TextBox 6">
            <a:extLst>
              <a:ext uri="{FF2B5EF4-FFF2-40B4-BE49-F238E27FC236}">
                <a16:creationId xmlns:a16="http://schemas.microsoft.com/office/drawing/2014/main" id="{C4871AA4-054E-39F3-E33A-CD3B2740FFB0}"/>
              </a:ext>
            </a:extLst>
          </p:cNvPr>
          <p:cNvSpPr txBox="1">
            <a:spLocks noChangeArrowheads="1"/>
          </p:cNvSpPr>
          <p:nvPr/>
        </p:nvSpPr>
        <p:spPr bwMode="auto">
          <a:xfrm>
            <a:off x="2549524" y="12954001"/>
            <a:ext cx="187864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44575">
              <a:spcBef>
                <a:spcPct val="20000"/>
              </a:spcBef>
              <a:defRPr sz="2400">
                <a:solidFill>
                  <a:schemeClr val="tx1"/>
                </a:solidFill>
                <a:latin typeface="Arial" panose="020B0604020202020204" pitchFamily="34" charset="0"/>
              </a:defRPr>
            </a:lvl1pPr>
            <a:lvl2pPr marL="742950" indent="-285750" defTabSz="1044575">
              <a:spcBef>
                <a:spcPct val="20000"/>
              </a:spcBef>
              <a:buChar char="•"/>
              <a:defRPr sz="2000">
                <a:solidFill>
                  <a:schemeClr val="tx1"/>
                </a:solidFill>
                <a:latin typeface="Arial" panose="020B0604020202020204" pitchFamily="34" charset="0"/>
              </a:defRPr>
            </a:lvl2pPr>
            <a:lvl3pPr marL="1143000" indent="-228600" defTabSz="1044575">
              <a:spcBef>
                <a:spcPct val="20000"/>
              </a:spcBef>
              <a:buChar char="–"/>
              <a:defRPr>
                <a:solidFill>
                  <a:schemeClr val="tx1"/>
                </a:solidFill>
                <a:latin typeface="Arial" panose="020B0604020202020204" pitchFamily="34" charset="0"/>
              </a:defRPr>
            </a:lvl3pPr>
            <a:lvl4pPr marL="1600200" indent="-228600" defTabSz="1044575">
              <a:spcBef>
                <a:spcPct val="20000"/>
              </a:spcBef>
              <a:buChar char="»"/>
              <a:defRPr sz="1600">
                <a:solidFill>
                  <a:schemeClr val="tx1"/>
                </a:solidFill>
                <a:latin typeface="Arial" panose="020B0604020202020204" pitchFamily="34" charset="0"/>
              </a:defRPr>
            </a:lvl4pPr>
            <a:lvl5pPr marL="2057400" indent="-228600" defTabSz="1044575">
              <a:spcBef>
                <a:spcPct val="20000"/>
              </a:spcBef>
              <a:buChar char="»"/>
              <a:defRPr sz="1400">
                <a:solidFill>
                  <a:schemeClr val="tx1"/>
                </a:solidFill>
                <a:latin typeface="Arial" panose="020B0604020202020204" pitchFamily="34" charset="0"/>
              </a:defRPr>
            </a:lvl5pPr>
            <a:lvl6pPr marL="25146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9pPr>
          </a:lstStyle>
          <a:p>
            <a:pPr algn="r" defTabSz="2089150" eaLnBrk="0" fontAlgn="base">
              <a:spcAft>
                <a:spcPct val="0"/>
              </a:spcAft>
            </a:pPr>
            <a:r>
              <a:rPr lang="en-US" altLang="en-US" sz="3600" kern="1200">
                <a:solidFill>
                  <a:srgbClr val="000000"/>
                </a:solidFill>
                <a:ea typeface="+mn-ea"/>
                <a:cs typeface="Arial" panose="020B0604020202020204" pitchFamily="34" charset="0"/>
              </a:rPr>
              <a:t>[Galton, “Composite Portraits”, Nature, 1878]</a:t>
            </a:r>
            <a:endParaRPr lang="en-US" altLang="en-US" sz="3600" kern="1200">
              <a:solidFill>
                <a:srgbClr val="000000"/>
              </a:solidFill>
              <a:latin typeface="Adobe Garamond Pro"/>
              <a:ea typeface="+mn-ea"/>
              <a:cs typeface="Arial" panose="020B0604020202020204" pitchFamily="34" charset="0"/>
            </a:endParaRPr>
          </a:p>
        </p:txBody>
      </p:sp>
      <p:pic>
        <p:nvPicPr>
          <p:cNvPr id="8" name="Picture 7">
            <a:extLst>
              <a:ext uri="{FF2B5EF4-FFF2-40B4-BE49-F238E27FC236}">
                <a16:creationId xmlns:a16="http://schemas.microsoft.com/office/drawing/2014/main" id="{40EA65FC-BFCC-6120-A677-E5FB8ACF8EB6}"/>
              </a:ext>
            </a:extLst>
          </p:cNvPr>
          <p:cNvPicPr>
            <a:picLocks noChangeAspect="1"/>
          </p:cNvPicPr>
          <p:nvPr/>
        </p:nvPicPr>
        <p:blipFill rotWithShape="1">
          <a:blip r:embed="rId3"/>
          <a:srcRect l="28716"/>
          <a:stretch/>
        </p:blipFill>
        <p:spPr>
          <a:xfrm>
            <a:off x="7305676" y="1981201"/>
            <a:ext cx="13877924" cy="5924550"/>
          </a:xfrm>
          <a:prstGeom prst="rect">
            <a:avLst/>
          </a:prstGeom>
          <a:ln w="12700" cmpd="sng">
            <a:solidFill>
              <a:sysClr val="windowText" lastClr="000000"/>
            </a:solidFill>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3A7F165B-AD79-9C4E-FD23-3622E7D6C9B1}"/>
              </a:ext>
            </a:extLst>
          </p:cNvPr>
          <p:cNvPicPr>
            <a:picLocks noChangeAspect="1"/>
          </p:cNvPicPr>
          <p:nvPr/>
        </p:nvPicPr>
        <p:blipFill rotWithShape="1">
          <a:blip r:embed="rId3"/>
          <a:srcRect l="4157" t="3169" r="71550" b="17030"/>
          <a:stretch/>
        </p:blipFill>
        <p:spPr>
          <a:xfrm>
            <a:off x="13258800" y="8839200"/>
            <a:ext cx="3127376" cy="3127376"/>
          </a:xfrm>
          <a:prstGeom prst="rect">
            <a:avLst/>
          </a:prstGeom>
          <a:ln w="12700" cmpd="sng">
            <a:solidFill>
              <a:sysClr val="windowText" lastClr="000000"/>
            </a:solidFill>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810DCA81-4B81-FEAA-E331-B26F06C9BDED}"/>
              </a:ext>
            </a:extLst>
          </p:cNvPr>
          <p:cNvSpPr txBox="1">
            <a:spLocks noChangeArrowheads="1"/>
          </p:cNvSpPr>
          <p:nvPr/>
        </p:nvSpPr>
        <p:spPr bwMode="auto">
          <a:xfrm>
            <a:off x="7842251" y="7823201"/>
            <a:ext cx="14255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44575">
              <a:spcBef>
                <a:spcPct val="20000"/>
              </a:spcBef>
              <a:defRPr sz="2400">
                <a:solidFill>
                  <a:schemeClr val="tx1"/>
                </a:solidFill>
                <a:latin typeface="Arial" panose="020B0604020202020204" pitchFamily="34" charset="0"/>
              </a:defRPr>
            </a:lvl1pPr>
            <a:lvl2pPr marL="742950" indent="-285750" defTabSz="1044575">
              <a:spcBef>
                <a:spcPct val="20000"/>
              </a:spcBef>
              <a:buChar char="•"/>
              <a:defRPr sz="2000">
                <a:solidFill>
                  <a:schemeClr val="tx1"/>
                </a:solidFill>
                <a:latin typeface="Arial" panose="020B0604020202020204" pitchFamily="34" charset="0"/>
              </a:defRPr>
            </a:lvl2pPr>
            <a:lvl3pPr marL="1143000" indent="-228600" defTabSz="1044575">
              <a:spcBef>
                <a:spcPct val="20000"/>
              </a:spcBef>
              <a:buChar char="–"/>
              <a:defRPr>
                <a:solidFill>
                  <a:schemeClr val="tx1"/>
                </a:solidFill>
                <a:latin typeface="Arial" panose="020B0604020202020204" pitchFamily="34" charset="0"/>
              </a:defRPr>
            </a:lvl3pPr>
            <a:lvl4pPr marL="1600200" indent="-228600" defTabSz="1044575">
              <a:spcBef>
                <a:spcPct val="20000"/>
              </a:spcBef>
              <a:buChar char="»"/>
              <a:defRPr sz="1600">
                <a:solidFill>
                  <a:schemeClr val="tx1"/>
                </a:solidFill>
                <a:latin typeface="Arial" panose="020B0604020202020204" pitchFamily="34" charset="0"/>
              </a:defRPr>
            </a:lvl4pPr>
            <a:lvl5pPr marL="2057400" indent="-228600" defTabSz="1044575">
              <a:spcBef>
                <a:spcPct val="20000"/>
              </a:spcBef>
              <a:buChar char="»"/>
              <a:defRPr sz="1400">
                <a:solidFill>
                  <a:schemeClr val="tx1"/>
                </a:solidFill>
                <a:latin typeface="Arial" panose="020B0604020202020204" pitchFamily="34" charset="0"/>
              </a:defRPr>
            </a:lvl5pPr>
            <a:lvl6pPr marL="25146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defTabSz="2089150" eaLnBrk="0" fontAlgn="base">
              <a:spcAft>
                <a:spcPct val="0"/>
              </a:spcAft>
            </a:pPr>
            <a:r>
              <a:rPr lang="en-US" altLang="en-US" sz="4800" kern="1200">
                <a:solidFill>
                  <a:srgbClr val="000000"/>
                </a:solidFill>
                <a:ea typeface="+mn-ea"/>
                <a:cs typeface="Arial" panose="020B0604020202020204" pitchFamily="34" charset="0"/>
              </a:rPr>
              <a:t>Multiple Individuals</a:t>
            </a:r>
          </a:p>
        </p:txBody>
      </p:sp>
      <p:sp>
        <p:nvSpPr>
          <p:cNvPr id="11" name="TextBox 10">
            <a:extLst>
              <a:ext uri="{FF2B5EF4-FFF2-40B4-BE49-F238E27FC236}">
                <a16:creationId xmlns:a16="http://schemas.microsoft.com/office/drawing/2014/main" id="{49C101AD-1A00-C76E-47E9-B2FD6B0759C2}"/>
              </a:ext>
            </a:extLst>
          </p:cNvPr>
          <p:cNvSpPr txBox="1">
            <a:spLocks noChangeArrowheads="1"/>
          </p:cNvSpPr>
          <p:nvPr/>
        </p:nvSpPr>
        <p:spPr bwMode="auto">
          <a:xfrm>
            <a:off x="11845927" y="11887200"/>
            <a:ext cx="613727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44575">
              <a:spcBef>
                <a:spcPct val="20000"/>
              </a:spcBef>
              <a:defRPr sz="2400">
                <a:solidFill>
                  <a:schemeClr val="tx1"/>
                </a:solidFill>
                <a:latin typeface="Arial" panose="020B0604020202020204" pitchFamily="34" charset="0"/>
              </a:defRPr>
            </a:lvl1pPr>
            <a:lvl2pPr marL="742950" indent="-285750" defTabSz="1044575">
              <a:spcBef>
                <a:spcPct val="20000"/>
              </a:spcBef>
              <a:buChar char="•"/>
              <a:defRPr sz="2000">
                <a:solidFill>
                  <a:schemeClr val="tx1"/>
                </a:solidFill>
                <a:latin typeface="Arial" panose="020B0604020202020204" pitchFamily="34" charset="0"/>
              </a:defRPr>
            </a:lvl2pPr>
            <a:lvl3pPr marL="1143000" indent="-228600" defTabSz="1044575">
              <a:spcBef>
                <a:spcPct val="20000"/>
              </a:spcBef>
              <a:buChar char="–"/>
              <a:defRPr>
                <a:solidFill>
                  <a:schemeClr val="tx1"/>
                </a:solidFill>
                <a:latin typeface="Arial" panose="020B0604020202020204" pitchFamily="34" charset="0"/>
              </a:defRPr>
            </a:lvl3pPr>
            <a:lvl4pPr marL="1600200" indent="-228600" defTabSz="1044575">
              <a:spcBef>
                <a:spcPct val="20000"/>
              </a:spcBef>
              <a:buChar char="»"/>
              <a:defRPr sz="1600">
                <a:solidFill>
                  <a:schemeClr val="tx1"/>
                </a:solidFill>
                <a:latin typeface="Arial" panose="020B0604020202020204" pitchFamily="34" charset="0"/>
              </a:defRPr>
            </a:lvl4pPr>
            <a:lvl5pPr marL="2057400" indent="-228600" defTabSz="1044575">
              <a:spcBef>
                <a:spcPct val="20000"/>
              </a:spcBef>
              <a:buChar char="»"/>
              <a:defRPr sz="1400">
                <a:solidFill>
                  <a:schemeClr val="tx1"/>
                </a:solidFill>
                <a:latin typeface="Arial" panose="020B0604020202020204" pitchFamily="34" charset="0"/>
              </a:defRPr>
            </a:lvl5pPr>
            <a:lvl6pPr marL="25146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defTabSz="1044575"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defTabSz="2089150" eaLnBrk="0" fontAlgn="base">
              <a:spcAft>
                <a:spcPct val="0"/>
              </a:spcAft>
            </a:pPr>
            <a:r>
              <a:rPr lang="en-US" altLang="en-US" sz="4800" kern="1200">
                <a:solidFill>
                  <a:srgbClr val="000000"/>
                </a:solidFill>
                <a:ea typeface="+mn-ea"/>
                <a:cs typeface="Arial" panose="020B0604020202020204" pitchFamily="34" charset="0"/>
              </a:rPr>
              <a:t>Composite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91A250FA-283A-6490-749B-04DFA97D6889}"/>
              </a:ext>
            </a:extLst>
          </p:cNvPr>
          <p:cNvSpPr>
            <a:spLocks noGrp="1" noChangeArrowheads="1"/>
          </p:cNvSpPr>
          <p:nvPr>
            <p:ph type="title"/>
          </p:nvPr>
        </p:nvSpPr>
        <p:spPr/>
        <p:txBody>
          <a:bodyPr/>
          <a:lstStyle/>
          <a:p>
            <a:r>
              <a:rPr lang="en-US" altLang="en-US" sz="6000"/>
              <a:t>“100 Special Moments” by Jason Salavon</a:t>
            </a:r>
          </a:p>
        </p:txBody>
      </p:sp>
      <p:pic>
        <p:nvPicPr>
          <p:cNvPr id="13315" name="Picture 5">
            <a:extLst>
              <a:ext uri="{FF2B5EF4-FFF2-40B4-BE49-F238E27FC236}">
                <a16:creationId xmlns:a16="http://schemas.microsoft.com/office/drawing/2014/main" id="{AA994C55-D7A7-C9E7-64A5-A3BBCBB623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006600"/>
            <a:ext cx="12192000" cy="1152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6918" name="Text Box 6">
            <a:extLst>
              <a:ext uri="{FF2B5EF4-FFF2-40B4-BE49-F238E27FC236}">
                <a16:creationId xmlns:a16="http://schemas.microsoft.com/office/drawing/2014/main" id="{DA29763E-D292-3060-657A-730E2DA8D693}"/>
              </a:ext>
            </a:extLst>
          </p:cNvPr>
          <p:cNvSpPr txBox="1">
            <a:spLocks noChangeArrowheads="1"/>
          </p:cNvSpPr>
          <p:nvPr/>
        </p:nvSpPr>
        <p:spPr bwMode="auto">
          <a:xfrm>
            <a:off x="18103850" y="8836026"/>
            <a:ext cx="2424361" cy="1661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70" tIns="91436" rIns="182870" bIns="91436">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defTabSz="1828800" eaLnBrk="0" fontAlgn="base">
              <a:spcBef>
                <a:spcPct val="0"/>
              </a:spcBef>
              <a:spcAft>
                <a:spcPct val="0"/>
              </a:spcAft>
            </a:pPr>
            <a:r>
              <a:rPr lang="en-US" altLang="en-US" sz="4800" kern="1200">
                <a:solidFill>
                  <a:srgbClr val="000000"/>
                </a:solidFill>
                <a:ea typeface="+mn-ea"/>
                <a:cs typeface="Arial" panose="020B0604020202020204" pitchFamily="34" charset="0"/>
              </a:rPr>
              <a:t>Why</a:t>
            </a:r>
          </a:p>
          <a:p>
            <a:pPr defTabSz="1828800" eaLnBrk="0" fontAlgn="base">
              <a:spcBef>
                <a:spcPct val="0"/>
              </a:spcBef>
              <a:spcAft>
                <a:spcPct val="0"/>
              </a:spcAft>
            </a:pPr>
            <a:r>
              <a:rPr lang="en-US" altLang="en-US" sz="4800" kern="1200">
                <a:solidFill>
                  <a:srgbClr val="000000"/>
                </a:solidFill>
                <a:ea typeface="+mn-ea"/>
                <a:cs typeface="Arial" panose="020B0604020202020204" pitchFamily="34" charset="0"/>
              </a:rPr>
              <a:t> blurry?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69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691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88A535B2-6BE3-7CB4-A0C4-E0CEC7C4821F}"/>
              </a:ext>
            </a:extLst>
          </p:cNvPr>
          <p:cNvSpPr>
            <a:spLocks noGrp="1" noChangeArrowheads="1"/>
          </p:cNvSpPr>
          <p:nvPr>
            <p:ph type="title"/>
          </p:nvPr>
        </p:nvSpPr>
        <p:spPr/>
        <p:txBody>
          <a:bodyPr/>
          <a:lstStyle/>
          <a:p>
            <a:r>
              <a:rPr lang="en-US" altLang="en-US" dirty="0"/>
              <a:t>Sum-population means</a:t>
            </a:r>
          </a:p>
        </p:txBody>
      </p:sp>
      <p:pic>
        <p:nvPicPr>
          <p:cNvPr id="30723" name="Picture 3" descr="average_faces_of_men-741954.jpg">
            <a:extLst>
              <a:ext uri="{FF2B5EF4-FFF2-40B4-BE49-F238E27FC236}">
                <a16:creationId xmlns:a16="http://schemas.microsoft.com/office/drawing/2014/main" id="{029F42AC-6571-F9B6-1DBC-11DFCADFDD5C}"/>
              </a:ext>
            </a:extLst>
          </p:cNvPr>
          <p:cNvPicPr>
            <a:picLocks noChangeAspect="1"/>
          </p:cNvPicPr>
          <p:nvPr/>
        </p:nvPicPr>
        <p:blipFill>
          <a:blip r:embed="rId2">
            <a:extLst>
              <a:ext uri="{28A0092B-C50C-407E-A947-70E740481C1C}">
                <a14:useLocalDpi xmlns:a14="http://schemas.microsoft.com/office/drawing/2010/main" val="0"/>
              </a:ext>
            </a:extLst>
          </a:blip>
          <a:srcRect r="25066" b="50124"/>
          <a:stretch>
            <a:fillRect/>
          </a:stretch>
        </p:blipFill>
        <p:spPr bwMode="auto">
          <a:xfrm>
            <a:off x="4657727" y="1981201"/>
            <a:ext cx="14849474" cy="1144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511EE-38E6-8BEA-2DAD-547D40037F1F}"/>
              </a:ext>
            </a:extLst>
          </p:cNvPr>
          <p:cNvSpPr>
            <a:spLocks noGrp="1"/>
          </p:cNvSpPr>
          <p:nvPr>
            <p:ph type="title"/>
          </p:nvPr>
        </p:nvSpPr>
        <p:spPr/>
        <p:txBody>
          <a:bodyPr/>
          <a:lstStyle/>
          <a:p>
            <a:r>
              <a:rPr lang="en-US" dirty="0"/>
              <a:t>The full intuition!</a:t>
            </a:r>
          </a:p>
        </p:txBody>
      </p:sp>
      <p:sp>
        <p:nvSpPr>
          <p:cNvPr id="3" name="TextBox 2">
            <a:extLst>
              <a:ext uri="{FF2B5EF4-FFF2-40B4-BE49-F238E27FC236}">
                <a16:creationId xmlns:a16="http://schemas.microsoft.com/office/drawing/2014/main" id="{5A3084B9-9FD8-D90A-1C68-DBDA1C3BCA79}"/>
              </a:ext>
            </a:extLst>
          </p:cNvPr>
          <p:cNvSpPr txBox="1"/>
          <p:nvPr/>
        </p:nvSpPr>
        <p:spPr>
          <a:xfrm>
            <a:off x="1997242" y="11954837"/>
            <a:ext cx="23451697" cy="60837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err="1"/>
              <a:t>Donghoon</a:t>
            </a:r>
            <a:r>
              <a:rPr lang="en-US" dirty="0"/>
              <a:t> Ahn’s visualization: </a:t>
            </a:r>
            <a:r>
              <a:rPr lang="en-US" dirty="0">
                <a:hlinkClick r:id="rId2"/>
              </a:rPr>
              <a:t>https://sunovivid.github.io/blog/2026/flow-matching/</a:t>
            </a:r>
            <a:endParaRPr lang="en-US" dirty="0"/>
          </a:p>
          <a:p>
            <a:endParaRPr lang="en-US" dirty="0"/>
          </a:p>
          <a:p>
            <a:endParaRPr lang="en-US" dirty="0"/>
          </a:p>
          <a:p>
            <a:endParaRPr kumimoji="0" lang="en-US" sz="48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7" name="Picture 6">
            <a:extLst>
              <a:ext uri="{FF2B5EF4-FFF2-40B4-BE49-F238E27FC236}">
                <a16:creationId xmlns:a16="http://schemas.microsoft.com/office/drawing/2014/main" id="{127F8CDE-DA49-0DE9-2A3D-E93968AC4D0F}"/>
              </a:ext>
            </a:extLst>
          </p:cNvPr>
          <p:cNvPicPr>
            <a:picLocks noChangeAspect="1"/>
          </p:cNvPicPr>
          <p:nvPr/>
        </p:nvPicPr>
        <p:blipFill>
          <a:blip r:embed="rId3"/>
          <a:stretch>
            <a:fillRect/>
          </a:stretch>
        </p:blipFill>
        <p:spPr>
          <a:xfrm>
            <a:off x="-793730" y="1828801"/>
            <a:ext cx="25721790" cy="10539662"/>
          </a:xfrm>
          <a:prstGeom prst="rect">
            <a:avLst/>
          </a:prstGeom>
        </p:spPr>
      </p:pic>
    </p:spTree>
    <p:extLst>
      <p:ext uri="{BB962C8B-B14F-4D97-AF65-F5344CB8AC3E}">
        <p14:creationId xmlns:p14="http://schemas.microsoft.com/office/powerpoint/2010/main" val="3805948626"/>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3" name="Important Caveat"/>
          <p:cNvSpPr txBox="1">
            <a:spLocks noGrp="1"/>
          </p:cNvSpPr>
          <p:nvPr>
            <p:ph type="title"/>
          </p:nvPr>
        </p:nvSpPr>
        <p:spPr>
          <a:prstGeom prst="rect">
            <a:avLst/>
          </a:prstGeom>
        </p:spPr>
        <p:txBody>
          <a:bodyPr/>
          <a:lstStyle/>
          <a:p>
            <a:r>
              <a:t>Important Caveat</a:t>
            </a:r>
          </a:p>
        </p:txBody>
      </p:sp>
      <p:sp>
        <p:nvSpPr>
          <p:cNvPr id="1724" name="One can minimize the diffusion objective (marginal flow) non-parametrically and perfectly minimize the loss.…"/>
          <p:cNvSpPr txBox="1">
            <a:spLocks noGrp="1"/>
          </p:cNvSpPr>
          <p:nvPr>
            <p:ph type="body" idx="1"/>
          </p:nvPr>
        </p:nvSpPr>
        <p:spPr>
          <a:xfrm>
            <a:off x="1689100" y="3149600"/>
            <a:ext cx="22015018" cy="9296400"/>
          </a:xfrm>
          <a:prstGeom prst="rect">
            <a:avLst/>
          </a:prstGeom>
        </p:spPr>
        <p:txBody>
          <a:bodyPr/>
          <a:lstStyle/>
          <a:p>
            <a:r>
              <a:rPr b="1"/>
              <a:t>One can minimize the diffusion objective (marginal flow) non-parametrically and perfectly minimize the loss.</a:t>
            </a:r>
            <a:r>
              <a:t> </a:t>
            </a:r>
          </a:p>
          <a:p>
            <a:r>
              <a:t>But there is no learning! No ability to generate new images!</a:t>
            </a:r>
          </a:p>
          <a:p>
            <a:r>
              <a:t>i.e. Exactly minimizing this objective does not guarantee interpolation/compositionally, learning of the image manifold! </a:t>
            </a:r>
          </a:p>
          <a:p>
            <a:r>
              <a:t>Parametrizing it with neural networks results in magic smoothing to generate new images and interpolate between them. Exactly what makes this possible still active area of research</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2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72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72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72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7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4" grpId="1" build="p" bldLvl="5" animBg="1" advAuto="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A5A9BB7-D886-0541-CB36-7FD8C36F9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A20C2-D77D-7B37-F74D-9B603EC1179C}"/>
              </a:ext>
            </a:extLst>
          </p:cNvPr>
          <p:cNvSpPr>
            <a:spLocks noGrp="1"/>
          </p:cNvSpPr>
          <p:nvPr>
            <p:ph type="title"/>
          </p:nvPr>
        </p:nvSpPr>
        <p:spPr/>
        <p:txBody>
          <a:bodyPr/>
          <a:lstStyle/>
          <a:p>
            <a:pPr algn="ctr"/>
            <a:r>
              <a:rPr lang="en-US" dirty="0"/>
              <a:t>Curious property #2</a:t>
            </a:r>
          </a:p>
        </p:txBody>
      </p:sp>
      <p:sp>
        <p:nvSpPr>
          <p:cNvPr id="4" name="Text Placeholder 3">
            <a:extLst>
              <a:ext uri="{FF2B5EF4-FFF2-40B4-BE49-F238E27FC236}">
                <a16:creationId xmlns:a16="http://schemas.microsoft.com/office/drawing/2014/main" id="{CE58CD67-E44E-03C2-D2A7-6B8BE0594560}"/>
              </a:ext>
            </a:extLst>
          </p:cNvPr>
          <p:cNvSpPr>
            <a:spLocks noGrp="1"/>
          </p:cNvSpPr>
          <p:nvPr>
            <p:ph idx="1"/>
          </p:nvPr>
        </p:nvSpPr>
        <p:spPr>
          <a:xfrm>
            <a:off x="1676400" y="3651248"/>
            <a:ext cx="21031200" cy="9803495"/>
          </a:xfrm>
        </p:spPr>
        <p:txBody>
          <a:bodyPr>
            <a:normAutofit fontScale="85000" lnSpcReduction="10000"/>
          </a:bodyPr>
          <a:lstStyle/>
          <a:p>
            <a:r>
              <a:rPr lang="en-US" sz="8000" dirty="0"/>
              <a:t>We are training the model to reconstruct the training set</a:t>
            </a:r>
          </a:p>
          <a:p>
            <a:pPr lvl="1"/>
            <a:r>
              <a:rPr lang="en-US" sz="7200" dirty="0"/>
              <a:t>But it fails!</a:t>
            </a:r>
          </a:p>
          <a:p>
            <a:pPr lvl="1"/>
            <a:r>
              <a:rPr lang="en-US" sz="7200" dirty="0"/>
              <a:t>Instead, it generate novel images</a:t>
            </a:r>
          </a:p>
          <a:p>
            <a:pPr lvl="1"/>
            <a:r>
              <a:rPr lang="en-US" sz="7200" dirty="0"/>
              <a:t>Which is what makes it great</a:t>
            </a:r>
          </a:p>
          <a:p>
            <a:pPr lvl="1"/>
            <a:endParaRPr lang="en-US" sz="7200" dirty="0"/>
          </a:p>
          <a:p>
            <a:r>
              <a:rPr lang="en-US" sz="8000" dirty="0"/>
              <a:t>Perhaps the network models images as textures</a:t>
            </a:r>
          </a:p>
          <a:p>
            <a:pPr lvl="1"/>
            <a:r>
              <a:rPr lang="en-US" sz="7200" dirty="0"/>
              <a:t>Keeping important statistics and throwing away the rest</a:t>
            </a:r>
          </a:p>
          <a:p>
            <a:pPr lvl="1"/>
            <a:r>
              <a:rPr lang="en-US" sz="7200" dirty="0"/>
              <a:t>But we don’t know the “model space” of these textures</a:t>
            </a:r>
          </a:p>
        </p:txBody>
      </p:sp>
    </p:spTree>
    <p:extLst>
      <p:ext uri="{BB962C8B-B14F-4D97-AF65-F5344CB8AC3E}">
        <p14:creationId xmlns:p14="http://schemas.microsoft.com/office/powerpoint/2010/main" val="50998699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05237-B4C1-9183-DAEB-0122B87065CA}"/>
              </a:ext>
            </a:extLst>
          </p:cNvPr>
          <p:cNvSpPr>
            <a:spLocks noGrp="1"/>
          </p:cNvSpPr>
          <p:nvPr>
            <p:ph type="ctrTitle"/>
          </p:nvPr>
        </p:nvSpPr>
        <p:spPr/>
        <p:txBody>
          <a:bodyPr/>
          <a:lstStyle/>
          <a:p>
            <a:r>
              <a:rPr lang="en-US" dirty="0"/>
              <a:t>Diffusion/Flow Models tend to model important correlations</a:t>
            </a:r>
          </a:p>
        </p:txBody>
      </p:sp>
      <p:sp>
        <p:nvSpPr>
          <p:cNvPr id="3" name="Subtitle 2">
            <a:extLst>
              <a:ext uri="{FF2B5EF4-FFF2-40B4-BE49-F238E27FC236}">
                <a16:creationId xmlns:a16="http://schemas.microsoft.com/office/drawing/2014/main" id="{59F53BC5-6807-E8F3-ADED-EF284AE704B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895358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tree, outdoor, coat&#10;&#10;Description automatically generated">
            <a:extLst>
              <a:ext uri="{FF2B5EF4-FFF2-40B4-BE49-F238E27FC236}">
                <a16:creationId xmlns:a16="http://schemas.microsoft.com/office/drawing/2014/main" id="{F269CB26-A416-4594-B859-6EE496FA2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098" y="1176337"/>
            <a:ext cx="10115550" cy="11363325"/>
          </a:xfrm>
          <a:prstGeom prst="rect">
            <a:avLst/>
          </a:prstGeom>
        </p:spPr>
      </p:pic>
      <p:pic>
        <p:nvPicPr>
          <p:cNvPr id="4" name="Picture 3" descr="A picture containing person, tree, outdoor, coat&#10;&#10;Description automatically generated">
            <a:extLst>
              <a:ext uri="{FF2B5EF4-FFF2-40B4-BE49-F238E27FC236}">
                <a16:creationId xmlns:a16="http://schemas.microsoft.com/office/drawing/2014/main" id="{37FA5AE0-9D67-7CA5-6624-9C33DCD28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0" y="1176337"/>
            <a:ext cx="10115550" cy="11363325"/>
          </a:xfrm>
          <a:prstGeom prst="rect">
            <a:avLst/>
          </a:prstGeom>
        </p:spPr>
      </p:pic>
      <p:sp>
        <p:nvSpPr>
          <p:cNvPr id="5" name="Rectangle 4">
            <a:extLst>
              <a:ext uri="{FF2B5EF4-FFF2-40B4-BE49-F238E27FC236}">
                <a16:creationId xmlns:a16="http://schemas.microsoft.com/office/drawing/2014/main" id="{082C4BD4-1E1C-0D1A-5D2E-32A961747DE6}"/>
              </a:ext>
            </a:extLst>
          </p:cNvPr>
          <p:cNvSpPr/>
          <p:nvPr/>
        </p:nvSpPr>
        <p:spPr>
          <a:xfrm>
            <a:off x="11720945" y="8133347"/>
            <a:ext cx="6483928" cy="49730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438338" rtl="0" eaLnBrk="1" fontAlgn="auto" latinLnBrk="0" hangingPunct="0">
              <a:lnSpc>
                <a:spcPct val="90000"/>
              </a:lnSpc>
              <a:spcBef>
                <a:spcPts val="4500"/>
              </a:spcBef>
              <a:spcAft>
                <a:spcPts val="0"/>
              </a:spcAft>
              <a:buClrTx/>
              <a:buSzTx/>
              <a:buFontTx/>
              <a:buNone/>
              <a:tabLst/>
              <a:defRPr/>
            </a:pPr>
            <a:endParaRPr kumimoji="0" lang="en-US" sz="4800" b="0" i="0" u="none" strike="noStrike" kern="0" cap="none" spc="0" normalizeH="0" baseline="0" noProof="0">
              <a:ln>
                <a:noFill/>
              </a:ln>
              <a:solidFill>
                <a:srgbClr val="FFFFFF"/>
              </a:solidFill>
              <a:effectLst/>
              <a:uLnTx/>
              <a:uFillTx/>
              <a:latin typeface="Arial"/>
              <a:ea typeface="+mn-ea"/>
              <a:cs typeface="Arial"/>
              <a:sym typeface="Helvetica Neue"/>
            </a:endParaRPr>
          </a:p>
        </p:txBody>
      </p:sp>
    </p:spTree>
    <p:extLst>
      <p:ext uri="{BB962C8B-B14F-4D97-AF65-F5344CB8AC3E}">
        <p14:creationId xmlns:p14="http://schemas.microsoft.com/office/powerpoint/2010/main" val="627698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tree, outdoor, coat&#10;&#10;Description automatically generated">
            <a:extLst>
              <a:ext uri="{FF2B5EF4-FFF2-40B4-BE49-F238E27FC236}">
                <a16:creationId xmlns:a16="http://schemas.microsoft.com/office/drawing/2014/main" id="{F269CB26-A416-4594-B859-6EE496FA2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098" y="1176337"/>
            <a:ext cx="10115550" cy="11363325"/>
          </a:xfrm>
          <a:prstGeom prst="rect">
            <a:avLst/>
          </a:prstGeom>
        </p:spPr>
      </p:pic>
      <p:sp>
        <p:nvSpPr>
          <p:cNvPr id="7" name="TextBox 6">
            <a:extLst>
              <a:ext uri="{FF2B5EF4-FFF2-40B4-BE49-F238E27FC236}">
                <a16:creationId xmlns:a16="http://schemas.microsoft.com/office/drawing/2014/main" id="{723C6AFE-270A-EBCB-77CE-86DEE1FD1CC7}"/>
              </a:ext>
            </a:extLst>
          </p:cNvPr>
          <p:cNvSpPr txBox="1"/>
          <p:nvPr/>
        </p:nvSpPr>
        <p:spPr>
          <a:xfrm>
            <a:off x="8146473" y="12764906"/>
            <a:ext cx="7085594" cy="757130"/>
          </a:xfrm>
          <a:prstGeom prst="rect">
            <a:avLst/>
          </a:prstGeom>
          <a:noFill/>
        </p:spPr>
        <p:txBody>
          <a:bodyPr wrap="none" rtlCol="0">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4800" b="0" i="0" u="none" strike="noStrike" kern="0" cap="none" spc="0" normalizeH="0" baseline="0" noProof="0" dirty="0">
                <a:ln>
                  <a:noFill/>
                </a:ln>
                <a:solidFill>
                  <a:srgbClr val="000000"/>
                </a:solidFill>
                <a:effectLst/>
                <a:uLnTx/>
                <a:uFillTx/>
                <a:latin typeface="Arial"/>
                <a:ea typeface="+mn-ea"/>
                <a:cs typeface="Arial"/>
                <a:sym typeface="Helvetica Neue"/>
              </a:rPr>
              <a:t>“Person holding a laptop”</a:t>
            </a:r>
          </a:p>
        </p:txBody>
      </p:sp>
      <p:pic>
        <p:nvPicPr>
          <p:cNvPr id="9" name="Picture 8" descr="A person sitting on a bench reading a book&#10;&#10;Description automatically generated with medium confidence">
            <a:extLst>
              <a:ext uri="{FF2B5EF4-FFF2-40B4-BE49-F238E27FC236}">
                <a16:creationId xmlns:a16="http://schemas.microsoft.com/office/drawing/2014/main" id="{B98808DC-C257-24AB-6104-4F3E439261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9270" y="1176337"/>
            <a:ext cx="11364694" cy="11364694"/>
          </a:xfrm>
          <a:prstGeom prst="rect">
            <a:avLst/>
          </a:prstGeom>
        </p:spPr>
      </p:pic>
    </p:spTree>
    <p:extLst>
      <p:ext uri="{BB962C8B-B14F-4D97-AF65-F5344CB8AC3E}">
        <p14:creationId xmlns:p14="http://schemas.microsoft.com/office/powerpoint/2010/main" val="21339248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tree, outdoor, coat&#10;&#10;Description automatically generated">
            <a:extLst>
              <a:ext uri="{FF2B5EF4-FFF2-40B4-BE49-F238E27FC236}">
                <a16:creationId xmlns:a16="http://schemas.microsoft.com/office/drawing/2014/main" id="{F269CB26-A416-4594-B859-6EE496FA2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098" y="1176337"/>
            <a:ext cx="10115550" cy="11363325"/>
          </a:xfrm>
          <a:prstGeom prst="rect">
            <a:avLst/>
          </a:prstGeom>
        </p:spPr>
      </p:pic>
      <p:sp>
        <p:nvSpPr>
          <p:cNvPr id="7" name="TextBox 6">
            <a:extLst>
              <a:ext uri="{FF2B5EF4-FFF2-40B4-BE49-F238E27FC236}">
                <a16:creationId xmlns:a16="http://schemas.microsoft.com/office/drawing/2014/main" id="{723C6AFE-270A-EBCB-77CE-86DEE1FD1CC7}"/>
              </a:ext>
            </a:extLst>
          </p:cNvPr>
          <p:cNvSpPr txBox="1"/>
          <p:nvPr/>
        </p:nvSpPr>
        <p:spPr>
          <a:xfrm>
            <a:off x="8146473" y="12764906"/>
            <a:ext cx="8544327" cy="757130"/>
          </a:xfrm>
          <a:prstGeom prst="rect">
            <a:avLst/>
          </a:prstGeom>
          <a:noFill/>
        </p:spPr>
        <p:txBody>
          <a:bodyPr wrap="none" rtlCol="0">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4800" b="0" i="0" u="none" strike="noStrike" kern="0" cap="none" spc="0" normalizeH="0" baseline="0" noProof="0" dirty="0">
                <a:ln>
                  <a:noFill/>
                </a:ln>
                <a:solidFill>
                  <a:srgbClr val="000000"/>
                </a:solidFill>
                <a:effectLst/>
                <a:uLnTx/>
                <a:uFillTx/>
                <a:latin typeface="Arial"/>
                <a:ea typeface="+mn-ea"/>
                <a:cs typeface="Arial"/>
                <a:sym typeface="Helvetica Neue"/>
              </a:rPr>
              <a:t>“Person holding birthday cake”</a:t>
            </a:r>
          </a:p>
        </p:txBody>
      </p:sp>
      <p:pic>
        <p:nvPicPr>
          <p:cNvPr id="10" name="Picture 9" descr="A person and person sitting on a bench&#10;&#10;Description automatically generated with low confidence">
            <a:extLst>
              <a:ext uri="{FF2B5EF4-FFF2-40B4-BE49-F238E27FC236}">
                <a16:creationId xmlns:a16="http://schemas.microsoft.com/office/drawing/2014/main" id="{4FBD1D35-0EFE-4E5E-E974-7C49BA57D0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80826" y="1176336"/>
            <a:ext cx="11363325" cy="11363325"/>
          </a:xfrm>
          <a:prstGeom prst="rect">
            <a:avLst/>
          </a:prstGeom>
        </p:spPr>
      </p:pic>
    </p:spTree>
    <p:extLst>
      <p:ext uri="{BB962C8B-B14F-4D97-AF65-F5344CB8AC3E}">
        <p14:creationId xmlns:p14="http://schemas.microsoft.com/office/powerpoint/2010/main" val="13337244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tree, outdoor, coat&#10;&#10;Description automatically generated">
            <a:extLst>
              <a:ext uri="{FF2B5EF4-FFF2-40B4-BE49-F238E27FC236}">
                <a16:creationId xmlns:a16="http://schemas.microsoft.com/office/drawing/2014/main" id="{F269CB26-A416-4594-B859-6EE496FA2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098" y="1176337"/>
            <a:ext cx="10115550" cy="11363325"/>
          </a:xfrm>
          <a:prstGeom prst="rect">
            <a:avLst/>
          </a:prstGeom>
        </p:spPr>
      </p:pic>
      <p:sp>
        <p:nvSpPr>
          <p:cNvPr id="7" name="TextBox 6">
            <a:extLst>
              <a:ext uri="{FF2B5EF4-FFF2-40B4-BE49-F238E27FC236}">
                <a16:creationId xmlns:a16="http://schemas.microsoft.com/office/drawing/2014/main" id="{723C6AFE-270A-EBCB-77CE-86DEE1FD1CC7}"/>
              </a:ext>
            </a:extLst>
          </p:cNvPr>
          <p:cNvSpPr txBox="1"/>
          <p:nvPr/>
        </p:nvSpPr>
        <p:spPr>
          <a:xfrm>
            <a:off x="8146473" y="12764906"/>
            <a:ext cx="5804794" cy="757130"/>
          </a:xfrm>
          <a:prstGeom prst="rect">
            <a:avLst/>
          </a:prstGeom>
          <a:noFill/>
        </p:spPr>
        <p:txBody>
          <a:bodyPr wrap="none" rtlCol="0">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4800" b="0" i="0" u="none" strike="noStrike" kern="0" cap="none" spc="0" normalizeH="0" baseline="0" noProof="0" dirty="0">
                <a:ln>
                  <a:noFill/>
                </a:ln>
                <a:solidFill>
                  <a:srgbClr val="000000"/>
                </a:solidFill>
                <a:effectLst/>
                <a:uLnTx/>
                <a:uFillTx/>
                <a:latin typeface="Arial"/>
                <a:ea typeface="+mn-ea"/>
                <a:cs typeface="Arial"/>
                <a:sym typeface="Helvetica Neue"/>
              </a:rPr>
              <a:t>“Person offering tea”</a:t>
            </a:r>
          </a:p>
        </p:txBody>
      </p:sp>
      <p:pic>
        <p:nvPicPr>
          <p:cNvPr id="6" name="Picture 5" descr="A picture containing tree, person, outdoor&#10;&#10;Description automatically generated">
            <a:extLst>
              <a:ext uri="{FF2B5EF4-FFF2-40B4-BE49-F238E27FC236}">
                <a16:creationId xmlns:a16="http://schemas.microsoft.com/office/drawing/2014/main" id="{398E22B8-77DE-24DB-E889-6945CC5D65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7081" y="1171324"/>
            <a:ext cx="11368338" cy="11368338"/>
          </a:xfrm>
          <a:prstGeom prst="rect">
            <a:avLst/>
          </a:prstGeom>
        </p:spPr>
      </p:pic>
    </p:spTree>
    <p:extLst>
      <p:ext uri="{BB962C8B-B14F-4D97-AF65-F5344CB8AC3E}">
        <p14:creationId xmlns:p14="http://schemas.microsoft.com/office/powerpoint/2010/main" val="8230523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tree, outdoor, coat&#10;&#10;Description automatically generated">
            <a:extLst>
              <a:ext uri="{FF2B5EF4-FFF2-40B4-BE49-F238E27FC236}">
                <a16:creationId xmlns:a16="http://schemas.microsoft.com/office/drawing/2014/main" id="{F269CB26-A416-4594-B859-6EE496FA2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098" y="1176337"/>
            <a:ext cx="10115550" cy="11363325"/>
          </a:xfrm>
          <a:prstGeom prst="rect">
            <a:avLst/>
          </a:prstGeom>
        </p:spPr>
      </p:pic>
      <p:sp>
        <p:nvSpPr>
          <p:cNvPr id="7" name="TextBox 6">
            <a:extLst>
              <a:ext uri="{FF2B5EF4-FFF2-40B4-BE49-F238E27FC236}">
                <a16:creationId xmlns:a16="http://schemas.microsoft.com/office/drawing/2014/main" id="{723C6AFE-270A-EBCB-77CE-86DEE1FD1CC7}"/>
              </a:ext>
            </a:extLst>
          </p:cNvPr>
          <p:cNvSpPr txBox="1"/>
          <p:nvPr/>
        </p:nvSpPr>
        <p:spPr>
          <a:xfrm>
            <a:off x="8146473" y="12764906"/>
            <a:ext cx="8577989" cy="757130"/>
          </a:xfrm>
          <a:prstGeom prst="rect">
            <a:avLst/>
          </a:prstGeom>
          <a:noFill/>
        </p:spPr>
        <p:txBody>
          <a:bodyPr wrap="none" rtlCol="0">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4800" b="0" i="0" u="none" strike="noStrike" kern="0" cap="none" spc="0" normalizeH="0" baseline="0" noProof="0" dirty="0">
                <a:ln>
                  <a:noFill/>
                </a:ln>
                <a:solidFill>
                  <a:srgbClr val="000000"/>
                </a:solidFill>
                <a:effectLst/>
                <a:uLnTx/>
                <a:uFillTx/>
                <a:latin typeface="Arial"/>
                <a:ea typeface="+mn-ea"/>
                <a:cs typeface="Arial"/>
                <a:sym typeface="Helvetica Neue"/>
              </a:rPr>
              <a:t>“Person holding a watermelon”</a:t>
            </a:r>
          </a:p>
        </p:txBody>
      </p:sp>
      <p:pic>
        <p:nvPicPr>
          <p:cNvPr id="8" name="Picture 7" descr="A picture containing tree, person, outdoor, fruit&#10;&#10;Description automatically generated">
            <a:extLst>
              <a:ext uri="{FF2B5EF4-FFF2-40B4-BE49-F238E27FC236}">
                <a16:creationId xmlns:a16="http://schemas.microsoft.com/office/drawing/2014/main" id="{6BF70A70-5008-4A44-14BC-22D10ACFAB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03286" y="1176337"/>
            <a:ext cx="11363325" cy="11363325"/>
          </a:xfrm>
          <a:prstGeom prst="rect">
            <a:avLst/>
          </a:prstGeom>
        </p:spPr>
      </p:pic>
    </p:spTree>
    <p:extLst>
      <p:ext uri="{BB962C8B-B14F-4D97-AF65-F5344CB8AC3E}">
        <p14:creationId xmlns:p14="http://schemas.microsoft.com/office/powerpoint/2010/main" val="41805399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tree, outdoor, coat&#10;&#10;Description automatically generated">
            <a:extLst>
              <a:ext uri="{FF2B5EF4-FFF2-40B4-BE49-F238E27FC236}">
                <a16:creationId xmlns:a16="http://schemas.microsoft.com/office/drawing/2014/main" id="{F269CB26-A416-4594-B859-6EE496FA2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098" y="1176337"/>
            <a:ext cx="10115550" cy="11363325"/>
          </a:xfrm>
          <a:prstGeom prst="rect">
            <a:avLst/>
          </a:prstGeom>
        </p:spPr>
      </p:pic>
      <p:sp>
        <p:nvSpPr>
          <p:cNvPr id="7" name="TextBox 6">
            <a:extLst>
              <a:ext uri="{FF2B5EF4-FFF2-40B4-BE49-F238E27FC236}">
                <a16:creationId xmlns:a16="http://schemas.microsoft.com/office/drawing/2014/main" id="{723C6AFE-270A-EBCB-77CE-86DEE1FD1CC7}"/>
              </a:ext>
            </a:extLst>
          </p:cNvPr>
          <p:cNvSpPr txBox="1"/>
          <p:nvPr/>
        </p:nvSpPr>
        <p:spPr>
          <a:xfrm>
            <a:off x="8146473" y="12764906"/>
            <a:ext cx="8475397" cy="757130"/>
          </a:xfrm>
          <a:prstGeom prst="rect">
            <a:avLst/>
          </a:prstGeom>
          <a:noFill/>
        </p:spPr>
        <p:txBody>
          <a:bodyPr wrap="none" rtlCol="0">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4800" b="0" i="0" u="none" strike="noStrike" kern="0" cap="none" spc="0" normalizeH="0" baseline="0" noProof="0" dirty="0">
                <a:ln>
                  <a:noFill/>
                </a:ln>
                <a:solidFill>
                  <a:srgbClr val="000000"/>
                </a:solidFill>
                <a:effectLst/>
                <a:uLnTx/>
                <a:uFillTx/>
                <a:latin typeface="Arial"/>
                <a:ea typeface="+mn-ea"/>
                <a:cs typeface="Arial"/>
                <a:sym typeface="Helvetica Neue"/>
              </a:rPr>
              <a:t>“Person holding a self-portrait”</a:t>
            </a:r>
          </a:p>
        </p:txBody>
      </p:sp>
      <p:pic>
        <p:nvPicPr>
          <p:cNvPr id="4" name="Picture 3" descr="A person holding a picture&#10;&#10;Description automatically generated with medium confidence">
            <a:extLst>
              <a:ext uri="{FF2B5EF4-FFF2-40B4-BE49-F238E27FC236}">
                <a16:creationId xmlns:a16="http://schemas.microsoft.com/office/drawing/2014/main" id="{575B1B45-9DA4-3008-B0EF-05492F8691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92450" y="1176337"/>
            <a:ext cx="11363325" cy="11363325"/>
          </a:xfrm>
          <a:prstGeom prst="rect">
            <a:avLst/>
          </a:prstGeom>
        </p:spPr>
      </p:pic>
    </p:spTree>
    <p:extLst>
      <p:ext uri="{BB962C8B-B14F-4D97-AF65-F5344CB8AC3E}">
        <p14:creationId xmlns:p14="http://schemas.microsoft.com/office/powerpoint/2010/main" val="7203379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tree, outdoor, coat&#10;&#10;Description automatically generated">
            <a:extLst>
              <a:ext uri="{FF2B5EF4-FFF2-40B4-BE49-F238E27FC236}">
                <a16:creationId xmlns:a16="http://schemas.microsoft.com/office/drawing/2014/main" id="{F269CB26-A416-4594-B859-6EE496FA2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098" y="1176337"/>
            <a:ext cx="10115550" cy="11363325"/>
          </a:xfrm>
          <a:prstGeom prst="rect">
            <a:avLst/>
          </a:prstGeom>
        </p:spPr>
      </p:pic>
      <p:sp>
        <p:nvSpPr>
          <p:cNvPr id="7" name="TextBox 6">
            <a:extLst>
              <a:ext uri="{FF2B5EF4-FFF2-40B4-BE49-F238E27FC236}">
                <a16:creationId xmlns:a16="http://schemas.microsoft.com/office/drawing/2014/main" id="{723C6AFE-270A-EBCB-77CE-86DEE1FD1CC7}"/>
              </a:ext>
            </a:extLst>
          </p:cNvPr>
          <p:cNvSpPr txBox="1"/>
          <p:nvPr/>
        </p:nvSpPr>
        <p:spPr>
          <a:xfrm>
            <a:off x="8146473" y="12764906"/>
            <a:ext cx="10360529" cy="757130"/>
          </a:xfrm>
          <a:prstGeom prst="rect">
            <a:avLst/>
          </a:prstGeom>
          <a:noFill/>
        </p:spPr>
        <p:txBody>
          <a:bodyPr wrap="none" rtlCol="0">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4800" b="0" i="0" u="none" strike="noStrike" kern="0" cap="none" spc="0" normalizeH="0" baseline="0" noProof="0" dirty="0">
                <a:ln>
                  <a:noFill/>
                </a:ln>
                <a:solidFill>
                  <a:srgbClr val="000000"/>
                </a:solidFill>
                <a:effectLst/>
                <a:uLnTx/>
                <a:uFillTx/>
                <a:latin typeface="Arial"/>
                <a:ea typeface="+mn-ea"/>
                <a:cs typeface="Arial"/>
                <a:sym typeface="Helvetica Neue"/>
              </a:rPr>
              <a:t>“Person holding a painting of himself”</a:t>
            </a:r>
          </a:p>
        </p:txBody>
      </p:sp>
      <p:pic>
        <p:nvPicPr>
          <p:cNvPr id="8" name="Picture 7" descr="A person sitting on a bench holding a sign&#10;&#10;Description automatically generated with medium confidence">
            <a:extLst>
              <a:ext uri="{FF2B5EF4-FFF2-40B4-BE49-F238E27FC236}">
                <a16:creationId xmlns:a16="http://schemas.microsoft.com/office/drawing/2014/main" id="{6B9ACDEA-28AD-476A-CE13-1B393D66A1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75577" y="1176337"/>
            <a:ext cx="11363325" cy="11363325"/>
          </a:xfrm>
          <a:prstGeom prst="rect">
            <a:avLst/>
          </a:prstGeom>
        </p:spPr>
      </p:pic>
    </p:spTree>
    <p:extLst>
      <p:ext uri="{BB962C8B-B14F-4D97-AF65-F5344CB8AC3E}">
        <p14:creationId xmlns:p14="http://schemas.microsoft.com/office/powerpoint/2010/main" val="5676926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1" name="Practical Inference Tricks"/>
          <p:cNvSpPr txBox="1">
            <a:spLocks noGrp="1"/>
          </p:cNvSpPr>
          <p:nvPr>
            <p:ph type="title"/>
          </p:nvPr>
        </p:nvSpPr>
        <p:spPr>
          <a:prstGeom prst="rect">
            <a:avLst/>
          </a:prstGeom>
        </p:spPr>
        <p:txBody>
          <a:bodyPr/>
          <a:lstStyle/>
          <a:p>
            <a:r>
              <a:t>Practical Inference Tricks</a:t>
            </a:r>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3" name="Title 1"/>
          <p:cNvSpPr txBox="1">
            <a:spLocks noGrp="1"/>
          </p:cNvSpPr>
          <p:nvPr>
            <p:ph type="title"/>
          </p:nvPr>
        </p:nvSpPr>
        <p:spPr>
          <a:prstGeom prst="rect">
            <a:avLst/>
          </a:prstGeom>
        </p:spPr>
        <p:txBody>
          <a:bodyPr/>
          <a:lstStyle/>
          <a:p>
            <a:pPr algn="ctr" defTabSz="1755647">
              <a:defRPr sz="8448"/>
            </a:pPr>
            <a:r>
              <a:t>Great! Let’s collect a billion images, train, </a:t>
            </a:r>
            <a:br/>
            <a:r>
              <a:t>and generate…</a:t>
            </a:r>
          </a:p>
        </p:txBody>
      </p:sp>
      <p:sp>
        <p:nvSpPr>
          <p:cNvPr id="1814" name="TextBox 4"/>
          <p:cNvSpPr txBox="1"/>
          <p:nvPr/>
        </p:nvSpPr>
        <p:spPr>
          <a:xfrm>
            <a:off x="8428990" y="10831314"/>
            <a:ext cx="7526020" cy="2138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ctr" defTabSz="1828800">
              <a:spcBef>
                <a:spcPts val="0"/>
              </a:spcBef>
              <a:defRPr sz="6400">
                <a:latin typeface="Aptos"/>
                <a:ea typeface="Aptos"/>
                <a:cs typeface="Aptos"/>
                <a:sym typeface="Aptos"/>
              </a:defRPr>
            </a:pPr>
            <a:r>
              <a:t>… oh.</a:t>
            </a:r>
          </a:p>
          <a:p>
            <a:pPr algn="ctr" defTabSz="1828800">
              <a:spcBef>
                <a:spcPts val="0"/>
              </a:spcBef>
              <a:defRPr sz="6400">
                <a:latin typeface="Aptos"/>
                <a:ea typeface="Aptos"/>
                <a:cs typeface="Aptos"/>
                <a:sym typeface="Aptos"/>
              </a:defRPr>
            </a:pPr>
            <a:r>
              <a:t>What went wrong?</a:t>
            </a:r>
          </a:p>
        </p:txBody>
      </p:sp>
      <p:pic>
        <p:nvPicPr>
          <p:cNvPr id="1815" name="Picture 5" descr="Picture 5"/>
          <p:cNvPicPr>
            <a:picLocks noChangeAspect="1"/>
          </p:cNvPicPr>
          <p:nvPr/>
        </p:nvPicPr>
        <p:blipFill>
          <a:blip r:embed="rId2"/>
          <a:stretch>
            <a:fillRect/>
          </a:stretch>
        </p:blipFill>
        <p:spPr>
          <a:xfrm>
            <a:off x="0" y="3616919"/>
            <a:ext cx="24384000" cy="6131375"/>
          </a:xfrm>
          <a:prstGeom prst="rect">
            <a:avLst/>
          </a:prstGeom>
          <a:ln w="12700">
            <a:miter lim="400000"/>
          </a:ln>
        </p:spPr>
      </p:pic>
      <p:sp>
        <p:nvSpPr>
          <p:cNvPr id="1816" name="TextBox 7"/>
          <p:cNvSpPr txBox="1"/>
          <p:nvPr/>
        </p:nvSpPr>
        <p:spPr>
          <a:xfrm>
            <a:off x="1267633" y="9830158"/>
            <a:ext cx="21848734" cy="728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ctr" defTabSz="1828800">
              <a:spcBef>
                <a:spcPts val="0"/>
              </a:spcBef>
              <a:defRPr sz="3600" i="1">
                <a:latin typeface="NVIDIA Sans"/>
                <a:ea typeface="NVIDIA Sans"/>
                <a:cs typeface="NVIDIA Sans"/>
                <a:sym typeface="NVIDIA Sans"/>
              </a:defRPr>
            </a:lvl1pPr>
          </a:lstStyle>
          <a:p>
            <a:r>
              <a:t>An old man in a colorful smock splattering paint alongside a young man in an oversized t-shirt and goggles.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816"/>
                                        </p:tgtEl>
                                        <p:attrNameLst>
                                          <p:attrName>style.visibility</p:attrName>
                                        </p:attrNameLst>
                                      </p:cBhvr>
                                      <p:to>
                                        <p:strVal val="visible"/>
                                      </p:to>
                                    </p:set>
                                    <p:animEffect transition="in" filter="fade">
                                      <p:cBhvr>
                                        <p:cTn id="7" dur="500"/>
                                        <p:tgtEl>
                                          <p:spTgt spid="1816"/>
                                        </p:tgtEl>
                                      </p:cBhvr>
                                    </p:animEffect>
                                  </p:childTnLst>
                                </p:cTn>
                              </p:par>
                            </p:childTnLst>
                          </p:cTn>
                        </p:par>
                        <p:par>
                          <p:cTn id="8" fill="hold">
                            <p:stCondLst>
                              <p:cond delay="500"/>
                            </p:stCondLst>
                            <p:childTnLst>
                              <p:par>
                                <p:cTn id="9" presetID="10" presetClass="entr" fill="hold" grpId="2" nodeType="afterEffect">
                                  <p:stCondLst>
                                    <p:cond delay="0"/>
                                  </p:stCondLst>
                                  <p:iterate>
                                    <p:tmAbs val="0"/>
                                  </p:iterate>
                                  <p:childTnLst>
                                    <p:set>
                                      <p:cBhvr>
                                        <p:cTn id="10" fill="hold"/>
                                        <p:tgtEl>
                                          <p:spTgt spid="1815"/>
                                        </p:tgtEl>
                                        <p:attrNameLst>
                                          <p:attrName>style.visibility</p:attrName>
                                        </p:attrNameLst>
                                      </p:cBhvr>
                                      <p:to>
                                        <p:strVal val="visible"/>
                                      </p:to>
                                    </p:set>
                                    <p:animEffect transition="in" filter="fade">
                                      <p:cBhvr>
                                        <p:cTn id="11" dur="500"/>
                                        <p:tgtEl>
                                          <p:spTgt spid="18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fill="hold" grpId="3" nodeType="clickEffect">
                                  <p:stCondLst>
                                    <p:cond delay="0"/>
                                  </p:stCondLst>
                                  <p:iterate>
                                    <p:tmAbs val="0"/>
                                  </p:iterate>
                                  <p:childTnLst>
                                    <p:set>
                                      <p:cBhvr>
                                        <p:cTn id="15" fill="hold"/>
                                        <p:tgtEl>
                                          <p:spTgt spid="1814"/>
                                        </p:tgtEl>
                                        <p:attrNameLst>
                                          <p:attrName>style.visibility</p:attrName>
                                        </p:attrNameLst>
                                      </p:cBhvr>
                                      <p:to>
                                        <p:strVal val="visible"/>
                                      </p:to>
                                    </p:set>
                                    <p:animEffect transition="in" filter="fade">
                                      <p:cBhvr>
                                        <p:cTn id="16" dur="500"/>
                                        <p:tgtEl>
                                          <p:spTgt spid="1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4" grpId="3" animBg="1" advAuto="0"/>
      <p:bldP spid="1815" grpId="2" animBg="1" advAuto="0"/>
      <p:bldP spid="1816" grpId="1" animBg="1" advAuto="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8" name="pasted-movie.png" descr="pasted-movie.png"/>
          <p:cNvPicPr>
            <a:picLocks noChangeAspect="1"/>
          </p:cNvPicPr>
          <p:nvPr/>
        </p:nvPicPr>
        <p:blipFill>
          <a:blip r:embed="rId2"/>
          <a:srcRect l="66816"/>
          <a:stretch>
            <a:fillRect/>
          </a:stretch>
        </p:blipFill>
        <p:spPr>
          <a:xfrm>
            <a:off x="15682135" y="1514493"/>
            <a:ext cx="6887110" cy="10687014"/>
          </a:xfrm>
          <a:prstGeom prst="rect">
            <a:avLst/>
          </a:prstGeom>
          <a:ln w="12700">
            <a:miter lim="400000"/>
          </a:ln>
        </p:spPr>
      </p:pic>
      <p:sp>
        <p:nvSpPr>
          <p:cNvPr id="1819" name="Guiding a Diffusion Model with a Bad Version of Itself, Karras et al 2024"/>
          <p:cNvSpPr txBox="1"/>
          <p:nvPr/>
        </p:nvSpPr>
        <p:spPr>
          <a:xfrm>
            <a:off x="13564873" y="13006985"/>
            <a:ext cx="10527229" cy="5511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r" defTabSz="1828800">
              <a:spcBef>
                <a:spcPts val="0"/>
              </a:spcBef>
              <a:defRPr sz="2400" b="1">
                <a:latin typeface="Aptos"/>
                <a:ea typeface="Aptos"/>
                <a:cs typeface="Aptos"/>
                <a:sym typeface="Aptos"/>
              </a:defRPr>
            </a:lvl1pPr>
          </a:lstStyle>
          <a:p>
            <a:r>
              <a:t>Guiding a Diffusion Model with a Bad Version of Itself, Karras et al 2024</a:t>
            </a:r>
          </a:p>
        </p:txBody>
      </p:sp>
      <p:pic>
        <p:nvPicPr>
          <p:cNvPr id="1820" name="pasted-movie.png" descr="pasted-movie.png"/>
          <p:cNvPicPr>
            <a:picLocks noChangeAspect="1"/>
          </p:cNvPicPr>
          <p:nvPr/>
        </p:nvPicPr>
        <p:blipFill>
          <a:blip r:embed="rId2"/>
          <a:srcRect r="33015"/>
          <a:stretch>
            <a:fillRect/>
          </a:stretch>
        </p:blipFill>
        <p:spPr>
          <a:xfrm>
            <a:off x="1814755" y="1514493"/>
            <a:ext cx="13902268" cy="1068701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818"/>
                                        </p:tgtEl>
                                        <p:attrNameLst>
                                          <p:attrName>style.visibility</p:attrName>
                                        </p:attrNameLst>
                                      </p:cBhvr>
                                      <p:to>
                                        <p:strVal val="visible"/>
                                      </p:to>
                                    </p:set>
                                    <p:animEffect transition="in" filter="wipe(left)">
                                      <p:cBhvr>
                                        <p:cTn id="7" dur="500"/>
                                        <p:tgtEl>
                                          <p:spTgt spid="1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8" grpId="1" animBg="1"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 name="Picture 15" descr="Picture 15"/>
          <p:cNvPicPr>
            <a:picLocks noChangeAspect="1"/>
          </p:cNvPicPr>
          <p:nvPr/>
        </p:nvPicPr>
        <p:blipFill>
          <a:blip r:embed="rId3"/>
          <a:stretch>
            <a:fillRect/>
          </a:stretch>
        </p:blipFill>
        <p:spPr>
          <a:xfrm>
            <a:off x="12516567" y="2952124"/>
            <a:ext cx="10305034" cy="10305033"/>
          </a:xfrm>
          <a:prstGeom prst="rect">
            <a:avLst/>
          </a:prstGeom>
          <a:ln w="12700">
            <a:miter lim="400000"/>
          </a:ln>
        </p:spPr>
      </p:pic>
      <p:pic>
        <p:nvPicPr>
          <p:cNvPr id="1823" name="Picture 11" descr="Picture 11"/>
          <p:cNvPicPr>
            <a:picLocks noChangeAspect="1"/>
          </p:cNvPicPr>
          <p:nvPr/>
        </p:nvPicPr>
        <p:blipFill>
          <a:blip r:embed="rId4"/>
          <a:stretch>
            <a:fillRect/>
          </a:stretch>
        </p:blipFill>
        <p:spPr>
          <a:xfrm>
            <a:off x="1298612" y="2952124"/>
            <a:ext cx="10305033" cy="10305033"/>
          </a:xfrm>
          <a:prstGeom prst="rect">
            <a:avLst/>
          </a:prstGeom>
          <a:ln w="12700">
            <a:miter lim="400000"/>
          </a:ln>
        </p:spPr>
      </p:pic>
      <p:sp>
        <p:nvSpPr>
          <p:cNvPr id="1824" name="Title 3"/>
          <p:cNvSpPr txBox="1">
            <a:spLocks noGrp="1"/>
          </p:cNvSpPr>
          <p:nvPr>
            <p:ph type="title"/>
          </p:nvPr>
        </p:nvSpPr>
        <p:spPr>
          <a:xfrm>
            <a:off x="-531877" y="173118"/>
            <a:ext cx="25447754" cy="2651126"/>
          </a:xfrm>
          <a:prstGeom prst="rect">
            <a:avLst/>
          </a:prstGeom>
        </p:spPr>
        <p:txBody>
          <a:bodyPr/>
          <a:lstStyle>
            <a:lvl1pPr algn="ctr">
              <a:defRPr sz="7600" i="1">
                <a:latin typeface="Lora SemiBold"/>
                <a:ea typeface="Lora SemiBold"/>
                <a:cs typeface="Lora SemiBold"/>
                <a:sym typeface="Lora"/>
              </a:defRPr>
            </a:lvl1pPr>
          </a:lstStyle>
          <a:p>
            <a:r>
              <a:t>A photo of a raccoon wearing an astronaut helmet</a:t>
            </a:r>
          </a:p>
        </p:txBody>
      </p:sp>
      <p:sp>
        <p:nvSpPr>
          <p:cNvPr id="1825" name="TextBox 8"/>
          <p:cNvSpPr txBox="1"/>
          <p:nvPr/>
        </p:nvSpPr>
        <p:spPr>
          <a:xfrm>
            <a:off x="772253" y="3286716"/>
            <a:ext cx="5617231" cy="1160781"/>
          </a:xfrm>
          <a:prstGeom prst="rect">
            <a:avLst/>
          </a:prstGeom>
          <a:solidFill>
            <a:srgbClr val="EC987D"/>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ctr" defTabSz="1828800">
              <a:spcBef>
                <a:spcPts val="0"/>
              </a:spcBef>
              <a:defRPr sz="6400" b="1" i="1">
                <a:latin typeface="Aptos"/>
                <a:ea typeface="Aptos"/>
                <a:cs typeface="Aptos"/>
                <a:sym typeface="Aptos"/>
              </a:defRPr>
            </a:lvl1pPr>
          </a:lstStyle>
          <a:p>
            <a:r>
              <a:t>guidance off</a:t>
            </a:r>
          </a:p>
        </p:txBody>
      </p:sp>
      <p:sp>
        <p:nvSpPr>
          <p:cNvPr id="1826" name="TextBox 9"/>
          <p:cNvSpPr txBox="1"/>
          <p:nvPr/>
        </p:nvSpPr>
        <p:spPr>
          <a:xfrm>
            <a:off x="12094688" y="3286716"/>
            <a:ext cx="5617231" cy="1160781"/>
          </a:xfrm>
          <a:prstGeom prst="rect">
            <a:avLst/>
          </a:prstGeom>
          <a:solidFill>
            <a:srgbClr val="D3E17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ctr" defTabSz="1828800">
              <a:spcBef>
                <a:spcPts val="0"/>
              </a:spcBef>
              <a:defRPr sz="6400" b="1" i="1">
                <a:latin typeface="Aptos"/>
                <a:ea typeface="Aptos"/>
                <a:cs typeface="Aptos"/>
                <a:sym typeface="Aptos"/>
              </a:defRPr>
            </a:lvl1pPr>
          </a:lstStyle>
          <a:p>
            <a:r>
              <a:t>guidance on</a:t>
            </a: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0" name="Two Approaches"/>
          <p:cNvSpPr txBox="1">
            <a:spLocks noGrp="1"/>
          </p:cNvSpPr>
          <p:nvPr>
            <p:ph type="title"/>
          </p:nvPr>
        </p:nvSpPr>
        <p:spPr>
          <a:xfrm>
            <a:off x="1778000" y="1079500"/>
            <a:ext cx="20828000" cy="1849438"/>
          </a:xfrm>
          <a:prstGeom prst="rect">
            <a:avLst/>
          </a:prstGeom>
        </p:spPr>
        <p:txBody>
          <a:bodyPr/>
          <a:lstStyle>
            <a:lvl1pPr>
              <a:defRPr sz="8000"/>
            </a:lvl1pPr>
          </a:lstStyle>
          <a:p>
            <a:r>
              <a:t>Two Approaches</a:t>
            </a:r>
          </a:p>
        </p:txBody>
      </p:sp>
      <p:sp>
        <p:nvSpPr>
          <p:cNvPr id="1831" name="Classifier Guidance"/>
          <p:cNvSpPr txBox="1"/>
          <p:nvPr/>
        </p:nvSpPr>
        <p:spPr>
          <a:xfrm>
            <a:off x="3119127" y="5282288"/>
            <a:ext cx="6926387" cy="20592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6400">
                <a:latin typeface="+mn-lt"/>
                <a:ea typeface="+mn-ea"/>
                <a:cs typeface="+mn-cs"/>
                <a:sym typeface="Helvetica Neue Medium"/>
              </a:defRPr>
            </a:lvl1pPr>
          </a:lstStyle>
          <a:p>
            <a:r>
              <a:t>Classifier Guidance</a:t>
            </a:r>
          </a:p>
        </p:txBody>
      </p:sp>
      <p:sp>
        <p:nvSpPr>
          <p:cNvPr id="1832" name="Classifier-Free Guidance"/>
          <p:cNvSpPr txBox="1"/>
          <p:nvPr/>
        </p:nvSpPr>
        <p:spPr>
          <a:xfrm>
            <a:off x="13558527" y="5307688"/>
            <a:ext cx="7706346" cy="20592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6400">
                <a:latin typeface="+mn-lt"/>
                <a:ea typeface="+mn-ea"/>
                <a:cs typeface="+mn-cs"/>
                <a:sym typeface="Helvetica Neue Medium"/>
              </a:defRPr>
            </a:lvl1pPr>
          </a:lstStyle>
          <a:p>
            <a:r>
              <a:t>Classifier-Free Guidance</a:t>
            </a:r>
          </a:p>
        </p:txBody>
      </p:sp>
      <p:sp>
        <p:nvSpPr>
          <p:cNvPr id="1833" name="Guide with a pretrained classifier."/>
          <p:cNvSpPr txBox="1"/>
          <p:nvPr/>
        </p:nvSpPr>
        <p:spPr>
          <a:xfrm>
            <a:off x="3605745" y="7729600"/>
            <a:ext cx="5953151" cy="145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4500"/>
            </a:lvl1pPr>
          </a:lstStyle>
          <a:p>
            <a:r>
              <a:t>Guide with a pretrained classifier.</a:t>
            </a:r>
          </a:p>
        </p:txBody>
      </p:sp>
      <p:sp>
        <p:nvSpPr>
          <p:cNvPr id="1834" name="Guide a diffusion model with itself."/>
          <p:cNvSpPr txBox="1"/>
          <p:nvPr/>
        </p:nvSpPr>
        <p:spPr>
          <a:xfrm>
            <a:off x="14435125" y="7755000"/>
            <a:ext cx="5953150" cy="145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4500"/>
            </a:lvl1pPr>
          </a:lstStyle>
          <a:p>
            <a:r>
              <a:t>Guide a diffusion model with itself.</a:t>
            </a:r>
          </a:p>
        </p:txBody>
      </p:sp>
      <p:sp>
        <p:nvSpPr>
          <p:cNvPr id="1835" name="Original"/>
          <p:cNvSpPr txBox="1"/>
          <p:nvPr/>
        </p:nvSpPr>
        <p:spPr>
          <a:xfrm>
            <a:off x="3119127" y="4645324"/>
            <a:ext cx="6926387" cy="647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3600" b="1">
                <a:solidFill>
                  <a:schemeClr val="accent5">
                    <a:lumOff val="-29866"/>
                  </a:schemeClr>
                </a:solidFill>
              </a:defRPr>
            </a:lvl1pPr>
          </a:lstStyle>
          <a:p>
            <a:r>
              <a:t>Original</a:t>
            </a:r>
          </a:p>
        </p:txBody>
      </p:sp>
      <p:sp>
        <p:nvSpPr>
          <p:cNvPr id="1836" name="Current"/>
          <p:cNvSpPr txBox="1"/>
          <p:nvPr/>
        </p:nvSpPr>
        <p:spPr>
          <a:xfrm>
            <a:off x="13948506" y="4645324"/>
            <a:ext cx="6926388" cy="647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3600" b="1">
                <a:solidFill>
                  <a:schemeClr val="accent5">
                    <a:lumOff val="-29866"/>
                  </a:schemeClr>
                </a:solidFill>
              </a:defRPr>
            </a:lvl1pPr>
          </a:lstStyle>
          <a:p>
            <a:r>
              <a:t>Current</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8" name="Diffusion Guidance"/>
          <p:cNvSpPr txBox="1"/>
          <p:nvPr/>
        </p:nvSpPr>
        <p:spPr>
          <a:xfrm>
            <a:off x="1206500" y="826481"/>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2438338">
              <a:lnSpc>
                <a:spcPct val="80000"/>
              </a:lnSpc>
              <a:spcBef>
                <a:spcPts val="0"/>
              </a:spcBef>
              <a:defRPr sz="7200" b="1" spc="-144"/>
            </a:lvl1pPr>
          </a:lstStyle>
          <a:p>
            <a:r>
              <a:t>Diffusion Guidance</a:t>
            </a:r>
          </a:p>
        </p:txBody>
      </p:sp>
      <p:sp>
        <p:nvSpPr>
          <p:cNvPr id="1839" name="Push Toward a Conditional Mode"/>
          <p:cNvSpPr txBox="1"/>
          <p:nvPr/>
        </p:nvSpPr>
        <p:spPr>
          <a:xfrm>
            <a:off x="1206500" y="1915762"/>
            <a:ext cx="21971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spcBef>
                <a:spcPts val="0"/>
              </a:spcBef>
              <a:defRPr sz="4600">
                <a:latin typeface="+mn-lt"/>
                <a:ea typeface="+mn-ea"/>
                <a:cs typeface="+mn-cs"/>
                <a:sym typeface="Helvetica Neue Medium"/>
              </a:defRPr>
            </a:lvl1pPr>
          </a:lstStyle>
          <a:p>
            <a:r>
              <a:t>Push Toward a Conditional Mode</a:t>
            </a:r>
          </a:p>
        </p:txBody>
      </p:sp>
      <p:pic>
        <p:nvPicPr>
          <p:cNvPr id="1840" name="pixelated_noise.png" descr="pixelated_noise.png"/>
          <p:cNvPicPr>
            <a:picLocks noChangeAspect="1"/>
          </p:cNvPicPr>
          <p:nvPr/>
        </p:nvPicPr>
        <p:blipFill>
          <a:blip r:embed="rId2"/>
          <a:stretch>
            <a:fillRect/>
          </a:stretch>
        </p:blipFill>
        <p:spPr>
          <a:xfrm>
            <a:off x="949671" y="3616752"/>
            <a:ext cx="3056408" cy="3056408"/>
          </a:xfrm>
          <a:prstGeom prst="rect">
            <a:avLst/>
          </a:prstGeom>
          <a:ln w="12700">
            <a:miter lim="400000"/>
          </a:ln>
        </p:spPr>
      </p:pic>
      <mc:AlternateContent xmlns:mc="http://schemas.openxmlformats.org/markup-compatibility/2006" xmlns:a14="http://schemas.microsoft.com/office/drawing/2010/main">
        <mc:Choice Requires="a14">
          <p:sp>
            <p:nvSpPr>
              <p:cNvPr id="1841" name="Rectangle"/>
              <p:cNvSpPr txBox="1"/>
              <p:nvPr/>
            </p:nvSpPr>
            <p:spPr>
              <a:xfrm>
                <a:off x="858462" y="6593482"/>
                <a:ext cx="525775" cy="93064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50800" tIns="50800" rIns="50800" bIns="50800" anchor="ctr"/>
              <a:lstStyle/>
              <a:p>
                <a:pPr algn="ctr">
                  <a:spcBef>
                    <a:spcPts val="0"/>
                  </a:spcBef>
                  <a:defRPr sz="6000" b="1"/>
                </a:pPr>
                <a14:m>
                  <m:oMath xmlns:m="http://schemas.openxmlformats.org/officeDocument/2006/math">
                    <m:sSub>
                      <m:sSubPr>
                        <m:ctrlPr>
                          <a:rPr sz="4750" i="1">
                            <a:solidFill>
                              <a:srgbClr val="000000"/>
                            </a:solidFill>
                            <a:latin typeface="Cambria Math" panose="02040503050406030204" pitchFamily="18" charset="0"/>
                          </a:rPr>
                        </m:ctrlPr>
                      </m:sSubPr>
                      <m:e>
                        <m:r>
                          <a:rPr sz="4750" i="1">
                            <a:solidFill>
                              <a:srgbClr val="000000"/>
                            </a:solidFill>
                            <a:latin typeface="Cambria Math" panose="02040503050406030204" pitchFamily="18" charset="0"/>
                          </a:rPr>
                          <m:t>𝐱</m:t>
                        </m:r>
                      </m:e>
                      <m:sub>
                        <m:r>
                          <a:rPr sz="4750" i="1">
                            <a:solidFill>
                              <a:srgbClr val="000000"/>
                            </a:solidFill>
                            <a:latin typeface="Cambria Math" panose="02040503050406030204" pitchFamily="18" charset="0"/>
                          </a:rPr>
                          <m:t>𝑡</m:t>
                        </m:r>
                      </m:sub>
                    </m:sSub>
                  </m:oMath>
                </a14:m>
                <a:r>
                  <a:t> </a:t>
                </a:r>
              </a:p>
            </p:txBody>
          </p:sp>
        </mc:Choice>
        <mc:Fallback xmlns="">
          <p:sp>
            <p:nvSpPr>
              <p:cNvPr id="1841" name="Rectangle"/>
              <p:cNvSpPr txBox="1">
                <a:spLocks noRot="1" noChangeAspect="1" noMove="1" noResize="1" noEditPoints="1" noAdjustHandles="1" noChangeArrowheads="1" noChangeShapeType="1" noTextEdit="1"/>
              </p:cNvSpPr>
              <p:nvPr/>
            </p:nvSpPr>
            <p:spPr>
              <a:xfrm>
                <a:off x="858462" y="6593482"/>
                <a:ext cx="525775" cy="930641"/>
              </a:xfrm>
              <a:prstGeom prst="rect">
                <a:avLst/>
              </a:prstGeom>
              <a:blipFill>
                <a:blip r:embed="rId3"/>
                <a:stretch>
                  <a:fillRect l="-30952" t="-24324" r="-130952" b="-4729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842" name="Noise Image"/>
          <p:cNvSpPr txBox="1"/>
          <p:nvPr/>
        </p:nvSpPr>
        <p:spPr>
          <a:xfrm>
            <a:off x="1164145" y="6907607"/>
            <a:ext cx="3275493" cy="736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400">
                <a:latin typeface="+mn-lt"/>
                <a:ea typeface="+mn-ea"/>
                <a:cs typeface="+mn-cs"/>
                <a:sym typeface="Helvetica Neue Medium"/>
              </a:defRPr>
            </a:lvl1pPr>
          </a:lstStyle>
          <a:p>
            <a:r>
              <a:t>Noise Image</a:t>
            </a:r>
          </a:p>
        </p:txBody>
      </p:sp>
      <p:grpSp>
        <p:nvGrpSpPr>
          <p:cNvPr id="1845" name="Group"/>
          <p:cNvGrpSpPr/>
          <p:nvPr/>
        </p:nvGrpSpPr>
        <p:grpSpPr>
          <a:xfrm rot="999027">
            <a:off x="6956914" y="7062306"/>
            <a:ext cx="3211348" cy="1538855"/>
            <a:chOff x="0" y="0"/>
            <a:chExt cx="3211346" cy="1538854"/>
          </a:xfrm>
        </p:grpSpPr>
        <p:pic>
          <p:nvPicPr>
            <p:cNvPr id="1843" name="Image" descr="Image"/>
            <p:cNvPicPr>
              <a:picLocks noChangeAspect="1"/>
            </p:cNvPicPr>
            <p:nvPr/>
          </p:nvPicPr>
          <p:blipFill>
            <a:blip r:embed="rId4"/>
            <a:srcRect l="1140" t="4248" r="761" b="2270"/>
            <a:stretch>
              <a:fillRect/>
            </a:stretch>
          </p:blipFill>
          <p:spPr>
            <a:xfrm>
              <a:off x="0" y="0"/>
              <a:ext cx="3211347" cy="1538855"/>
            </a:xfrm>
            <a:custGeom>
              <a:avLst/>
              <a:gdLst/>
              <a:ahLst/>
              <a:cxnLst>
                <a:cxn ang="0">
                  <a:pos x="wd2" y="hd2"/>
                </a:cxn>
                <a:cxn ang="5400000">
                  <a:pos x="wd2" y="hd2"/>
                </a:cxn>
                <a:cxn ang="10800000">
                  <a:pos x="wd2" y="hd2"/>
                </a:cxn>
                <a:cxn ang="16200000">
                  <a:pos x="wd2" y="hd2"/>
                </a:cxn>
              </a:cxnLst>
              <a:rect l="0" t="0" r="r" b="b"/>
              <a:pathLst>
                <a:path w="21600" h="21412" extrusionOk="0">
                  <a:moveTo>
                    <a:pt x="21600" y="14215"/>
                  </a:moveTo>
                  <a:lnTo>
                    <a:pt x="20344" y="16813"/>
                  </a:lnTo>
                  <a:cubicBezTo>
                    <a:pt x="19422" y="18722"/>
                    <a:pt x="19088" y="19317"/>
                    <a:pt x="19088" y="19053"/>
                  </a:cubicBezTo>
                  <a:cubicBezTo>
                    <a:pt x="19088" y="18464"/>
                    <a:pt x="18988" y="18429"/>
                    <a:pt x="18736" y="18931"/>
                  </a:cubicBezTo>
                  <a:cubicBezTo>
                    <a:pt x="18533" y="19333"/>
                    <a:pt x="18472" y="19374"/>
                    <a:pt x="18336" y="19197"/>
                  </a:cubicBezTo>
                  <a:cubicBezTo>
                    <a:pt x="18235" y="19066"/>
                    <a:pt x="18157" y="19052"/>
                    <a:pt x="18125" y="19160"/>
                  </a:cubicBezTo>
                  <a:cubicBezTo>
                    <a:pt x="18097" y="19253"/>
                    <a:pt x="17963" y="19329"/>
                    <a:pt x="17828" y="19329"/>
                  </a:cubicBezTo>
                  <a:cubicBezTo>
                    <a:pt x="17623" y="19329"/>
                    <a:pt x="17582" y="19259"/>
                    <a:pt x="17582" y="18905"/>
                  </a:cubicBezTo>
                  <a:cubicBezTo>
                    <a:pt x="17582" y="18205"/>
                    <a:pt x="17462" y="18261"/>
                    <a:pt x="17034" y="19164"/>
                  </a:cubicBezTo>
                  <a:cubicBezTo>
                    <a:pt x="16689" y="19889"/>
                    <a:pt x="16576" y="20024"/>
                    <a:pt x="16313" y="20024"/>
                  </a:cubicBezTo>
                  <a:cubicBezTo>
                    <a:pt x="16141" y="20024"/>
                    <a:pt x="15976" y="19942"/>
                    <a:pt x="15946" y="19842"/>
                  </a:cubicBezTo>
                  <a:cubicBezTo>
                    <a:pt x="15911" y="19722"/>
                    <a:pt x="15859" y="19718"/>
                    <a:pt x="15794" y="19830"/>
                  </a:cubicBezTo>
                  <a:cubicBezTo>
                    <a:pt x="15739" y="19923"/>
                    <a:pt x="15463" y="20034"/>
                    <a:pt x="15181" y="20076"/>
                  </a:cubicBezTo>
                  <a:cubicBezTo>
                    <a:pt x="15071" y="20092"/>
                    <a:pt x="14974" y="20121"/>
                    <a:pt x="14883" y="20157"/>
                  </a:cubicBezTo>
                  <a:cubicBezTo>
                    <a:pt x="14879" y="20121"/>
                    <a:pt x="14890" y="20079"/>
                    <a:pt x="14919" y="20024"/>
                  </a:cubicBezTo>
                  <a:cubicBezTo>
                    <a:pt x="14941" y="19981"/>
                    <a:pt x="14957" y="19923"/>
                    <a:pt x="14955" y="19895"/>
                  </a:cubicBezTo>
                  <a:cubicBezTo>
                    <a:pt x="14951" y="19858"/>
                    <a:pt x="14922" y="19901"/>
                    <a:pt x="14855" y="20041"/>
                  </a:cubicBezTo>
                  <a:cubicBezTo>
                    <a:pt x="14816" y="20123"/>
                    <a:pt x="14783" y="20181"/>
                    <a:pt x="14762" y="20211"/>
                  </a:cubicBezTo>
                  <a:cubicBezTo>
                    <a:pt x="14622" y="20287"/>
                    <a:pt x="14506" y="20388"/>
                    <a:pt x="14416" y="20521"/>
                  </a:cubicBezTo>
                  <a:cubicBezTo>
                    <a:pt x="14241" y="20780"/>
                    <a:pt x="14039" y="20891"/>
                    <a:pt x="13748" y="20891"/>
                  </a:cubicBezTo>
                  <a:cubicBezTo>
                    <a:pt x="13388" y="20891"/>
                    <a:pt x="13325" y="20839"/>
                    <a:pt x="13283" y="20508"/>
                  </a:cubicBezTo>
                  <a:lnTo>
                    <a:pt x="13234" y="20124"/>
                  </a:lnTo>
                  <a:lnTo>
                    <a:pt x="13032" y="20517"/>
                  </a:lnTo>
                  <a:cubicBezTo>
                    <a:pt x="12845" y="20881"/>
                    <a:pt x="12762" y="20908"/>
                    <a:pt x="11911" y="20880"/>
                  </a:cubicBezTo>
                  <a:cubicBezTo>
                    <a:pt x="11197" y="20856"/>
                    <a:pt x="10947" y="20911"/>
                    <a:pt x="10791" y="21123"/>
                  </a:cubicBezTo>
                  <a:cubicBezTo>
                    <a:pt x="10628" y="21344"/>
                    <a:pt x="10325" y="21397"/>
                    <a:pt x="9213" y="21397"/>
                  </a:cubicBezTo>
                  <a:cubicBezTo>
                    <a:pt x="8413" y="21397"/>
                    <a:pt x="7794" y="21324"/>
                    <a:pt x="7735" y="21223"/>
                  </a:cubicBezTo>
                  <a:cubicBezTo>
                    <a:pt x="7667" y="21105"/>
                    <a:pt x="7616" y="21107"/>
                    <a:pt x="7579" y="21230"/>
                  </a:cubicBezTo>
                  <a:cubicBezTo>
                    <a:pt x="7495" y="21513"/>
                    <a:pt x="6753" y="21452"/>
                    <a:pt x="6607" y="21149"/>
                  </a:cubicBezTo>
                  <a:cubicBezTo>
                    <a:pt x="6505" y="20939"/>
                    <a:pt x="6214" y="20884"/>
                    <a:pt x="5124" y="20869"/>
                  </a:cubicBezTo>
                  <a:lnTo>
                    <a:pt x="3767" y="20850"/>
                  </a:lnTo>
                  <a:lnTo>
                    <a:pt x="3767" y="20360"/>
                  </a:lnTo>
                  <a:cubicBezTo>
                    <a:pt x="3767" y="19844"/>
                    <a:pt x="3648" y="19549"/>
                    <a:pt x="3559" y="19847"/>
                  </a:cubicBezTo>
                  <a:cubicBezTo>
                    <a:pt x="3529" y="19948"/>
                    <a:pt x="3134" y="20024"/>
                    <a:pt x="2632" y="20024"/>
                  </a:cubicBezTo>
                  <a:lnTo>
                    <a:pt x="1758" y="20024"/>
                  </a:lnTo>
                  <a:lnTo>
                    <a:pt x="1758" y="19253"/>
                  </a:lnTo>
                  <a:cubicBezTo>
                    <a:pt x="1758" y="18829"/>
                    <a:pt x="1726" y="18441"/>
                    <a:pt x="1687" y="18391"/>
                  </a:cubicBezTo>
                  <a:cubicBezTo>
                    <a:pt x="1648" y="18341"/>
                    <a:pt x="1512" y="18526"/>
                    <a:pt x="1385" y="18801"/>
                  </a:cubicBezTo>
                  <a:cubicBezTo>
                    <a:pt x="1200" y="19201"/>
                    <a:pt x="1082" y="19301"/>
                    <a:pt x="793" y="19301"/>
                  </a:cubicBezTo>
                  <a:cubicBezTo>
                    <a:pt x="543" y="19301"/>
                    <a:pt x="416" y="19218"/>
                    <a:pt x="381" y="19032"/>
                  </a:cubicBezTo>
                  <a:cubicBezTo>
                    <a:pt x="337" y="18794"/>
                    <a:pt x="312" y="18799"/>
                    <a:pt x="166" y="19072"/>
                  </a:cubicBezTo>
                  <a:cubicBezTo>
                    <a:pt x="1" y="19381"/>
                    <a:pt x="0" y="19347"/>
                    <a:pt x="0" y="12196"/>
                  </a:cubicBezTo>
                  <a:lnTo>
                    <a:pt x="0" y="5008"/>
                  </a:lnTo>
                  <a:lnTo>
                    <a:pt x="1176" y="2581"/>
                  </a:lnTo>
                  <a:cubicBezTo>
                    <a:pt x="2216" y="436"/>
                    <a:pt x="2363" y="191"/>
                    <a:pt x="2440" y="473"/>
                  </a:cubicBezTo>
                  <a:cubicBezTo>
                    <a:pt x="2525" y="780"/>
                    <a:pt x="2534" y="779"/>
                    <a:pt x="2708" y="456"/>
                  </a:cubicBezTo>
                  <a:cubicBezTo>
                    <a:pt x="2815" y="258"/>
                    <a:pt x="3016" y="117"/>
                    <a:pt x="3201" y="112"/>
                  </a:cubicBezTo>
                  <a:lnTo>
                    <a:pt x="3512" y="103"/>
                  </a:lnTo>
                  <a:lnTo>
                    <a:pt x="3535" y="2992"/>
                  </a:lnTo>
                  <a:lnTo>
                    <a:pt x="3558" y="5881"/>
                  </a:lnTo>
                  <a:lnTo>
                    <a:pt x="4772" y="6011"/>
                  </a:lnTo>
                  <a:cubicBezTo>
                    <a:pt x="5039" y="6040"/>
                    <a:pt x="5769" y="6061"/>
                    <a:pt x="6669" y="6077"/>
                  </a:cubicBezTo>
                  <a:lnTo>
                    <a:pt x="6622" y="6148"/>
                  </a:lnTo>
                  <a:cubicBezTo>
                    <a:pt x="6602" y="6178"/>
                    <a:pt x="6577" y="6206"/>
                    <a:pt x="6552" y="6229"/>
                  </a:cubicBezTo>
                  <a:lnTo>
                    <a:pt x="4927" y="6229"/>
                  </a:lnTo>
                  <a:cubicBezTo>
                    <a:pt x="4862" y="6228"/>
                    <a:pt x="4859" y="6226"/>
                    <a:pt x="4786" y="6226"/>
                  </a:cubicBezTo>
                  <a:lnTo>
                    <a:pt x="3634" y="6211"/>
                  </a:lnTo>
                  <a:lnTo>
                    <a:pt x="3634" y="6229"/>
                  </a:lnTo>
                  <a:lnTo>
                    <a:pt x="3558" y="6229"/>
                  </a:lnTo>
                  <a:lnTo>
                    <a:pt x="3558" y="9145"/>
                  </a:lnTo>
                  <a:lnTo>
                    <a:pt x="4249" y="9107"/>
                  </a:lnTo>
                  <a:lnTo>
                    <a:pt x="4939" y="9069"/>
                  </a:lnTo>
                  <a:lnTo>
                    <a:pt x="4939" y="10787"/>
                  </a:lnTo>
                  <a:cubicBezTo>
                    <a:pt x="4939" y="11731"/>
                    <a:pt x="4966" y="12558"/>
                    <a:pt x="4998" y="12625"/>
                  </a:cubicBezTo>
                  <a:cubicBezTo>
                    <a:pt x="5030" y="12692"/>
                    <a:pt x="7178" y="12739"/>
                    <a:pt x="9770" y="12730"/>
                  </a:cubicBezTo>
                  <a:lnTo>
                    <a:pt x="14484" y="12713"/>
                  </a:lnTo>
                  <a:lnTo>
                    <a:pt x="15334" y="10903"/>
                  </a:lnTo>
                  <a:lnTo>
                    <a:pt x="16184" y="9092"/>
                  </a:lnTo>
                  <a:lnTo>
                    <a:pt x="16664" y="9092"/>
                  </a:lnTo>
                  <a:cubicBezTo>
                    <a:pt x="17032" y="9092"/>
                    <a:pt x="17158" y="9158"/>
                    <a:pt x="17198" y="9375"/>
                  </a:cubicBezTo>
                  <a:cubicBezTo>
                    <a:pt x="17245" y="9633"/>
                    <a:pt x="17266" y="9631"/>
                    <a:pt x="17419" y="9343"/>
                  </a:cubicBezTo>
                  <a:cubicBezTo>
                    <a:pt x="17566" y="9067"/>
                    <a:pt x="17585" y="8846"/>
                    <a:pt x="17564" y="7627"/>
                  </a:cubicBezTo>
                  <a:lnTo>
                    <a:pt x="17540" y="6229"/>
                  </a:lnTo>
                  <a:lnTo>
                    <a:pt x="8790" y="6229"/>
                  </a:lnTo>
                  <a:cubicBezTo>
                    <a:pt x="8776" y="6192"/>
                    <a:pt x="8785" y="6149"/>
                    <a:pt x="8819" y="6100"/>
                  </a:cubicBezTo>
                  <a:cubicBezTo>
                    <a:pt x="9754" y="6105"/>
                    <a:pt x="10739" y="6106"/>
                    <a:pt x="11763" y="6098"/>
                  </a:cubicBezTo>
                  <a:lnTo>
                    <a:pt x="17540" y="6055"/>
                  </a:lnTo>
                  <a:lnTo>
                    <a:pt x="17566" y="5534"/>
                  </a:lnTo>
                  <a:cubicBezTo>
                    <a:pt x="17603" y="4794"/>
                    <a:pt x="19864" y="68"/>
                    <a:pt x="20180" y="68"/>
                  </a:cubicBezTo>
                  <a:cubicBezTo>
                    <a:pt x="20298" y="68"/>
                    <a:pt x="20436" y="153"/>
                    <a:pt x="20486" y="257"/>
                  </a:cubicBezTo>
                  <a:cubicBezTo>
                    <a:pt x="20551" y="393"/>
                    <a:pt x="20592" y="393"/>
                    <a:pt x="20633" y="257"/>
                  </a:cubicBezTo>
                  <a:cubicBezTo>
                    <a:pt x="20735" y="-87"/>
                    <a:pt x="20931" y="54"/>
                    <a:pt x="20931" y="473"/>
                  </a:cubicBezTo>
                  <a:cubicBezTo>
                    <a:pt x="20931" y="1129"/>
                    <a:pt x="21028" y="1150"/>
                    <a:pt x="21323" y="558"/>
                  </a:cubicBezTo>
                  <a:lnTo>
                    <a:pt x="21600" y="0"/>
                  </a:lnTo>
                  <a:close/>
                  <a:moveTo>
                    <a:pt x="9795" y="12822"/>
                  </a:moveTo>
                  <a:lnTo>
                    <a:pt x="4981" y="12822"/>
                  </a:lnTo>
                  <a:lnTo>
                    <a:pt x="4955" y="13670"/>
                  </a:lnTo>
                  <a:cubicBezTo>
                    <a:pt x="4941" y="14137"/>
                    <a:pt x="4963" y="14588"/>
                    <a:pt x="5004" y="14673"/>
                  </a:cubicBezTo>
                  <a:cubicBezTo>
                    <a:pt x="5045" y="14757"/>
                    <a:pt x="5595" y="14828"/>
                    <a:pt x="6227" y="14829"/>
                  </a:cubicBezTo>
                  <a:cubicBezTo>
                    <a:pt x="7261" y="14831"/>
                    <a:pt x="7375" y="14861"/>
                    <a:pt x="7363" y="15128"/>
                  </a:cubicBezTo>
                  <a:cubicBezTo>
                    <a:pt x="7355" y="15291"/>
                    <a:pt x="7353" y="15488"/>
                    <a:pt x="7358" y="15564"/>
                  </a:cubicBezTo>
                  <a:cubicBezTo>
                    <a:pt x="7363" y="15641"/>
                    <a:pt x="8307" y="15690"/>
                    <a:pt x="9455" y="15673"/>
                  </a:cubicBezTo>
                  <a:lnTo>
                    <a:pt x="11542" y="15643"/>
                  </a:lnTo>
                  <a:lnTo>
                    <a:pt x="11773" y="15143"/>
                  </a:lnTo>
                  <a:cubicBezTo>
                    <a:pt x="11997" y="14658"/>
                    <a:pt x="12026" y="14644"/>
                    <a:pt x="12857" y="14644"/>
                  </a:cubicBezTo>
                  <a:cubicBezTo>
                    <a:pt x="13492" y="14644"/>
                    <a:pt x="13735" y="14707"/>
                    <a:pt x="13808" y="14890"/>
                  </a:cubicBezTo>
                  <a:cubicBezTo>
                    <a:pt x="13893" y="15101"/>
                    <a:pt x="13941" y="15102"/>
                    <a:pt x="14133" y="14899"/>
                  </a:cubicBezTo>
                  <a:cubicBezTo>
                    <a:pt x="14257" y="14769"/>
                    <a:pt x="14426" y="14620"/>
                    <a:pt x="14509" y="14568"/>
                  </a:cubicBezTo>
                  <a:cubicBezTo>
                    <a:pt x="14633" y="14491"/>
                    <a:pt x="14656" y="14322"/>
                    <a:pt x="14635" y="13648"/>
                  </a:cubicBezTo>
                  <a:lnTo>
                    <a:pt x="14610" y="12822"/>
                  </a:lnTo>
                  <a:close/>
                </a:path>
              </a:pathLst>
            </a:custGeom>
            <a:ln w="12700" cap="flat">
              <a:noFill/>
              <a:miter lim="400000"/>
            </a:ln>
            <a:effectLst/>
          </p:spPr>
        </p:pic>
        <p:sp>
          <p:nvSpPr>
            <p:cNvPr id="1844" name="Line"/>
            <p:cNvSpPr/>
            <p:nvPr/>
          </p:nvSpPr>
          <p:spPr>
            <a:xfrm>
              <a:off x="410739" y="435372"/>
              <a:ext cx="2178280"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endParaRPr/>
            </a:p>
          </p:txBody>
        </p:sp>
      </p:grpSp>
      <p:grpSp>
        <p:nvGrpSpPr>
          <p:cNvPr id="1850" name="Group 1670"/>
          <p:cNvGrpSpPr/>
          <p:nvPr/>
        </p:nvGrpSpPr>
        <p:grpSpPr>
          <a:xfrm>
            <a:off x="11764155" y="6259759"/>
            <a:ext cx="10192808" cy="5266583"/>
            <a:chOff x="-3" y="0"/>
            <a:chExt cx="10192806" cy="5266582"/>
          </a:xfrm>
        </p:grpSpPr>
        <p:sp>
          <p:nvSpPr>
            <p:cNvPr id="1846" name="Freeform 1671"/>
            <p:cNvSpPr/>
            <p:nvPr/>
          </p:nvSpPr>
          <p:spPr>
            <a:xfrm>
              <a:off x="-4" y="-1"/>
              <a:ext cx="10192807" cy="5266583"/>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flip="none" rotWithShape="1">
              <a:gsLst>
                <a:gs pos="0">
                  <a:srgbClr val="82F7CF"/>
                </a:gs>
                <a:gs pos="50000">
                  <a:srgbClr val="BFE9FA"/>
                </a:gs>
                <a:gs pos="100000">
                  <a:srgbClr val="FFEFE6"/>
                </a:gs>
              </a:gsLst>
              <a:lin ang="13500000" scaled="0"/>
            </a:gradFill>
            <a:ln w="12700" cap="flat">
              <a:solidFill>
                <a:srgbClr val="BFBFBF"/>
              </a:solidFill>
              <a:prstDash val="solid"/>
              <a:miter lim="800000"/>
            </a:ln>
            <a:effectLst/>
          </p:spPr>
          <p:txBody>
            <a:bodyPr wrap="square" lIns="45719" tIns="45719" rIns="45719" bIns="45719" numCol="1" anchor="ctr">
              <a:noAutofit/>
            </a:bodyPr>
            <a:lstStyle/>
            <a:p>
              <a:pPr algn="ctr" defTabSz="457200">
                <a:spcBef>
                  <a:spcPts val="0"/>
                </a:spcBef>
                <a:defRPr sz="1800">
                  <a:solidFill>
                    <a:srgbClr val="FFFFFF"/>
                  </a:solidFill>
                  <a:latin typeface="Calibri"/>
                  <a:ea typeface="Calibri"/>
                  <a:cs typeface="Calibri"/>
                  <a:sym typeface="Calibri"/>
                </a:defRPr>
              </a:pPr>
              <a:endParaRPr/>
            </a:p>
          </p:txBody>
        </p:sp>
        <p:pic>
          <p:nvPicPr>
            <p:cNvPr id="1847" name="Ink 1565" descr="Ink 1565"/>
            <p:cNvPicPr>
              <a:picLocks noChangeAspect="1"/>
            </p:cNvPicPr>
            <p:nvPr/>
          </p:nvPicPr>
          <p:blipFill>
            <a:blip r:embed="rId5"/>
            <a:stretch>
              <a:fillRect/>
            </a:stretch>
          </p:blipFill>
          <p:spPr>
            <a:xfrm>
              <a:off x="4457924" y="1622052"/>
              <a:ext cx="1927943" cy="489965"/>
            </a:xfrm>
            <a:prstGeom prst="rect">
              <a:avLst/>
            </a:prstGeom>
            <a:ln w="12700" cap="flat">
              <a:noFill/>
              <a:miter lim="400000"/>
            </a:ln>
            <a:effectLst/>
          </p:spPr>
        </p:pic>
        <p:sp>
          <p:nvSpPr>
            <p:cNvPr id="1848" name="Arc 1673"/>
            <p:cNvSpPr/>
            <p:nvPr/>
          </p:nvSpPr>
          <p:spPr>
            <a:xfrm rot="10800000">
              <a:off x="3938882" y="1527329"/>
              <a:ext cx="2959303" cy="634075"/>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sp>
          <p:nvSpPr>
            <p:cNvPr id="1849" name="Arc 1674"/>
            <p:cNvSpPr/>
            <p:nvPr/>
          </p:nvSpPr>
          <p:spPr>
            <a:xfrm>
              <a:off x="4360884" y="1602981"/>
              <a:ext cx="2114220" cy="383458"/>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grpSp>
      <p:grpSp>
        <p:nvGrpSpPr>
          <p:cNvPr id="1855" name="Group 1681"/>
          <p:cNvGrpSpPr/>
          <p:nvPr/>
        </p:nvGrpSpPr>
        <p:grpSpPr>
          <a:xfrm>
            <a:off x="15791739" y="4680543"/>
            <a:ext cx="6923827" cy="3577513"/>
            <a:chOff x="-2" y="0"/>
            <a:chExt cx="6923826" cy="3577512"/>
          </a:xfrm>
        </p:grpSpPr>
        <p:sp>
          <p:nvSpPr>
            <p:cNvPr id="1851" name="Freeform 1682"/>
            <p:cNvSpPr/>
            <p:nvPr/>
          </p:nvSpPr>
          <p:spPr>
            <a:xfrm>
              <a:off x="-3" y="-1"/>
              <a:ext cx="6923828" cy="3577514"/>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flip="none" rotWithShape="1">
              <a:gsLst>
                <a:gs pos="0">
                  <a:srgbClr val="F8A9AA"/>
                </a:gs>
                <a:gs pos="50000">
                  <a:srgbClr val="FA7A72"/>
                </a:gs>
                <a:gs pos="100000">
                  <a:srgbClr val="E8F2FD"/>
                </a:gs>
              </a:gsLst>
              <a:lin ang="13500000" scaled="0"/>
            </a:gradFill>
            <a:ln w="12700" cap="flat">
              <a:solidFill>
                <a:srgbClr val="BFBFBF"/>
              </a:solidFill>
              <a:prstDash val="solid"/>
              <a:miter lim="800000"/>
            </a:ln>
            <a:effectLst>
              <a:outerShdw blurRad="368300" dist="214789" dir="7459485" rotWithShape="0">
                <a:srgbClr val="000000">
                  <a:alpha val="28809"/>
                </a:srgbClr>
              </a:outerShdw>
            </a:effectLst>
          </p:spPr>
          <p:txBody>
            <a:bodyPr wrap="square" lIns="45719" tIns="45719" rIns="45719" bIns="45719" numCol="1" anchor="ctr">
              <a:noAutofit/>
            </a:bodyPr>
            <a:lstStyle/>
            <a:p>
              <a:pPr algn="ctr" defTabSz="457200">
                <a:spcBef>
                  <a:spcPts val="0"/>
                </a:spcBef>
                <a:defRPr sz="1800">
                  <a:solidFill>
                    <a:srgbClr val="FFFFFF"/>
                  </a:solidFill>
                  <a:latin typeface="Calibri"/>
                  <a:ea typeface="Calibri"/>
                  <a:cs typeface="Calibri"/>
                  <a:sym typeface="Calibri"/>
                </a:defRPr>
              </a:pPr>
              <a:endParaRPr/>
            </a:p>
          </p:txBody>
        </p:sp>
        <p:pic>
          <p:nvPicPr>
            <p:cNvPr id="1852" name="Ink 1576" descr="Ink 1576"/>
            <p:cNvPicPr>
              <a:picLocks noChangeAspect="1"/>
            </p:cNvPicPr>
            <p:nvPr/>
          </p:nvPicPr>
          <p:blipFill>
            <a:blip r:embed="rId5"/>
            <a:stretch>
              <a:fillRect/>
            </a:stretch>
          </p:blipFill>
          <p:spPr>
            <a:xfrm>
              <a:off x="3028203" y="1101837"/>
              <a:ext cx="1309625" cy="332826"/>
            </a:xfrm>
            <a:prstGeom prst="rect">
              <a:avLst/>
            </a:prstGeom>
            <a:ln w="12700" cap="flat">
              <a:noFill/>
              <a:miter lim="400000"/>
            </a:ln>
            <a:effectLst/>
          </p:spPr>
        </p:pic>
        <p:sp>
          <p:nvSpPr>
            <p:cNvPr id="1853" name="Arc 1684"/>
            <p:cNvSpPr/>
            <p:nvPr/>
          </p:nvSpPr>
          <p:spPr>
            <a:xfrm rot="10800000">
              <a:off x="2675625" y="1037492"/>
              <a:ext cx="2010213" cy="430719"/>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sp>
          <p:nvSpPr>
            <p:cNvPr id="1854" name="Arc 1685"/>
            <p:cNvSpPr/>
            <p:nvPr/>
          </p:nvSpPr>
          <p:spPr>
            <a:xfrm>
              <a:off x="2962286" y="1088881"/>
              <a:ext cx="1436159" cy="260479"/>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grpSp>
      <p:sp>
        <p:nvSpPr>
          <p:cNvPr id="1856" name="Natural Image Distribution"/>
          <p:cNvSpPr txBox="1"/>
          <p:nvPr/>
        </p:nvSpPr>
        <p:spPr>
          <a:xfrm>
            <a:off x="14413162" y="11765789"/>
            <a:ext cx="7476440" cy="8205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a:latin typeface="+mn-lt"/>
                <a:ea typeface="+mn-ea"/>
                <a:cs typeface="+mn-cs"/>
                <a:sym typeface="Helvetica Neue Medium"/>
              </a:defRPr>
            </a:lvl1pPr>
          </a:lstStyle>
          <a:p>
            <a:r>
              <a:t>Natural Image Distribution</a:t>
            </a:r>
          </a:p>
        </p:txBody>
      </p:sp>
      <p:sp>
        <p:nvSpPr>
          <p:cNvPr id="1857" name="Raspberry Beret Distribution"/>
          <p:cNvSpPr txBox="1"/>
          <p:nvPr/>
        </p:nvSpPr>
        <p:spPr>
          <a:xfrm>
            <a:off x="15628356" y="3284000"/>
            <a:ext cx="8132369"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a:latin typeface="+mn-lt"/>
                <a:ea typeface="+mn-ea"/>
                <a:cs typeface="+mn-cs"/>
                <a:sym typeface="Helvetica Neue Medium"/>
              </a:defRPr>
            </a:lvl1pPr>
          </a:lstStyle>
          <a:p>
            <a:r>
              <a:t>Raspberry Beret Distribution</a:t>
            </a:r>
          </a:p>
        </p:txBody>
      </p:sp>
      <p:sp>
        <p:nvSpPr>
          <p:cNvPr id="1858" name="Line"/>
          <p:cNvSpPr/>
          <p:nvPr/>
        </p:nvSpPr>
        <p:spPr>
          <a:xfrm>
            <a:off x="4210646" y="5402966"/>
            <a:ext cx="12937083" cy="691680"/>
          </a:xfrm>
          <a:prstGeom prst="line">
            <a:avLst/>
          </a:prstGeom>
          <a:ln w="127000" cap="rnd">
            <a:solidFill>
              <a:schemeClr val="accent3">
                <a:hueOff val="914337"/>
                <a:satOff val="31515"/>
                <a:lumOff val="-30790"/>
              </a:schemeClr>
            </a:solidFill>
            <a:custDash>
              <a:ds d="100000" sp="200000"/>
            </a:custDash>
            <a:tailEnd type="triangle"/>
          </a:ln>
        </p:spPr>
        <p:txBody>
          <a:bodyPr lIns="50800" tIns="50800" rIns="50800" bIns="50800" anchor="ctr"/>
          <a:lstStyle/>
          <a:p>
            <a:endParaRPr/>
          </a:p>
        </p:txBody>
      </p:sp>
      <p:sp>
        <p:nvSpPr>
          <p:cNvPr id="1859" name="Single-Step Prediction"/>
          <p:cNvSpPr txBox="1"/>
          <p:nvPr/>
        </p:nvSpPr>
        <p:spPr>
          <a:xfrm>
            <a:off x="13033347" y="8971662"/>
            <a:ext cx="4847508" cy="6764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Single-Step Prediction</a:t>
            </a:r>
          </a:p>
        </p:txBody>
      </p:sp>
      <p:sp>
        <p:nvSpPr>
          <p:cNvPr id="1860" name="Line"/>
          <p:cNvSpPr/>
          <p:nvPr/>
        </p:nvSpPr>
        <p:spPr>
          <a:xfrm flipV="1">
            <a:off x="15447079" y="6096445"/>
            <a:ext cx="1869033" cy="2511284"/>
          </a:xfrm>
          <a:prstGeom prst="line">
            <a:avLst/>
          </a:prstGeom>
          <a:ln w="127000" cap="rnd">
            <a:solidFill>
              <a:schemeClr val="accent6">
                <a:hueOff val="-146070"/>
                <a:satOff val="-10048"/>
                <a:lumOff val="-30626"/>
              </a:schemeClr>
            </a:solidFill>
            <a:custDash>
              <a:ds d="100000" sp="200000"/>
            </a:custDash>
            <a:tailEnd type="triangle"/>
          </a:ln>
        </p:spPr>
        <p:txBody>
          <a:bodyPr lIns="50800" tIns="50800" rIns="50800" bIns="50800" anchor="ctr"/>
          <a:lstStyle/>
          <a:p>
            <a:endParaRPr/>
          </a:p>
        </p:txBody>
      </p:sp>
      <p:sp>
        <p:nvSpPr>
          <p:cNvPr id="1861" name="Guidance"/>
          <p:cNvSpPr txBox="1"/>
          <p:nvPr/>
        </p:nvSpPr>
        <p:spPr>
          <a:xfrm>
            <a:off x="17364096" y="6222237"/>
            <a:ext cx="2223470" cy="6317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Guidance</a:t>
            </a:r>
          </a:p>
        </p:txBody>
      </p:sp>
      <p:sp>
        <p:nvSpPr>
          <p:cNvPr id="1862" name="Line"/>
          <p:cNvSpPr/>
          <p:nvPr/>
        </p:nvSpPr>
        <p:spPr>
          <a:xfrm>
            <a:off x="4210646" y="5402964"/>
            <a:ext cx="11498312" cy="3462664"/>
          </a:xfrm>
          <a:prstGeom prst="line">
            <a:avLst/>
          </a:prstGeom>
          <a:ln w="127000" cap="rnd">
            <a:solidFill>
              <a:srgbClr val="000000"/>
            </a:solidFill>
            <a:custDash>
              <a:ds d="100000" sp="200000"/>
            </a:custDash>
            <a:tailEnd type="triangle"/>
          </a:ln>
        </p:spPr>
        <p:txBody>
          <a:bodyPr lIns="50800" tIns="50800" rIns="50800" bIns="50800" anchor="ctr"/>
          <a:lstStyle/>
          <a:p>
            <a:endParaRPr/>
          </a:p>
        </p:txBody>
      </p:sp>
      <p:sp>
        <p:nvSpPr>
          <p:cNvPr id="1863" name="Guided Prediction"/>
          <p:cNvSpPr txBox="1"/>
          <p:nvPr/>
        </p:nvSpPr>
        <p:spPr>
          <a:xfrm>
            <a:off x="8726965" y="4829103"/>
            <a:ext cx="4967662" cy="6317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Guided Prediction</a:t>
            </a: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5" name="Classifier Guidance"/>
          <p:cNvSpPr txBox="1"/>
          <p:nvPr/>
        </p:nvSpPr>
        <p:spPr>
          <a:xfrm>
            <a:off x="1206500" y="826481"/>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2438338">
              <a:lnSpc>
                <a:spcPct val="80000"/>
              </a:lnSpc>
              <a:spcBef>
                <a:spcPts val="0"/>
              </a:spcBef>
              <a:defRPr sz="7200" b="1" spc="-144"/>
            </a:lvl1pPr>
          </a:lstStyle>
          <a:p>
            <a:r>
              <a:t>Classifier Guidance</a:t>
            </a:r>
          </a:p>
        </p:txBody>
      </p:sp>
      <p:sp>
        <p:nvSpPr>
          <p:cNvPr id="1866" name="Using a Pretrained Classifier"/>
          <p:cNvSpPr txBox="1"/>
          <p:nvPr/>
        </p:nvSpPr>
        <p:spPr>
          <a:xfrm>
            <a:off x="1206500" y="1915762"/>
            <a:ext cx="21971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spcBef>
                <a:spcPts val="0"/>
              </a:spcBef>
              <a:defRPr sz="4600">
                <a:latin typeface="+mn-lt"/>
                <a:ea typeface="+mn-ea"/>
                <a:cs typeface="+mn-cs"/>
                <a:sym typeface="Helvetica Neue Medium"/>
              </a:defRPr>
            </a:lvl1pPr>
          </a:lstStyle>
          <a:p>
            <a:r>
              <a:t>Using a Pretrained Classifier</a:t>
            </a:r>
          </a:p>
        </p:txBody>
      </p:sp>
      <p:pic>
        <p:nvPicPr>
          <p:cNvPr id="1867" name="pixelated_noise.png" descr="pixelated_noise.png"/>
          <p:cNvPicPr>
            <a:picLocks noChangeAspect="1"/>
          </p:cNvPicPr>
          <p:nvPr/>
        </p:nvPicPr>
        <p:blipFill>
          <a:blip r:embed="rId2"/>
          <a:stretch>
            <a:fillRect/>
          </a:stretch>
        </p:blipFill>
        <p:spPr>
          <a:xfrm>
            <a:off x="949671" y="3616752"/>
            <a:ext cx="3056408" cy="3056408"/>
          </a:xfrm>
          <a:prstGeom prst="rect">
            <a:avLst/>
          </a:prstGeom>
          <a:ln w="12700">
            <a:miter lim="400000"/>
          </a:ln>
        </p:spPr>
      </p:pic>
      <mc:AlternateContent xmlns:mc="http://schemas.openxmlformats.org/markup-compatibility/2006" xmlns:a14="http://schemas.microsoft.com/office/drawing/2010/main">
        <mc:Choice Requires="a14">
          <p:sp>
            <p:nvSpPr>
              <p:cNvPr id="1868" name="Rectangle"/>
              <p:cNvSpPr txBox="1"/>
              <p:nvPr/>
            </p:nvSpPr>
            <p:spPr>
              <a:xfrm>
                <a:off x="858462" y="6593482"/>
                <a:ext cx="525775" cy="93064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50800" tIns="50800" rIns="50800" bIns="50800" anchor="ctr"/>
              <a:lstStyle/>
              <a:p>
                <a:pPr algn="ctr">
                  <a:spcBef>
                    <a:spcPts val="0"/>
                  </a:spcBef>
                  <a:defRPr sz="6000" b="1"/>
                </a:pPr>
                <a14:m>
                  <m:oMath xmlns:m="http://schemas.openxmlformats.org/officeDocument/2006/math">
                    <m:sSub>
                      <m:sSubPr>
                        <m:ctrlPr>
                          <a:rPr sz="4750" i="1">
                            <a:solidFill>
                              <a:srgbClr val="000000"/>
                            </a:solidFill>
                            <a:latin typeface="Cambria Math" panose="02040503050406030204" pitchFamily="18" charset="0"/>
                          </a:rPr>
                        </m:ctrlPr>
                      </m:sSubPr>
                      <m:e>
                        <m:r>
                          <a:rPr sz="4750" i="1">
                            <a:solidFill>
                              <a:srgbClr val="000000"/>
                            </a:solidFill>
                            <a:latin typeface="Cambria Math" panose="02040503050406030204" pitchFamily="18" charset="0"/>
                          </a:rPr>
                          <m:t>𝐱</m:t>
                        </m:r>
                      </m:e>
                      <m:sub>
                        <m:r>
                          <a:rPr sz="4750" i="1">
                            <a:solidFill>
                              <a:srgbClr val="000000"/>
                            </a:solidFill>
                            <a:latin typeface="Cambria Math" panose="02040503050406030204" pitchFamily="18" charset="0"/>
                          </a:rPr>
                          <m:t>𝑡</m:t>
                        </m:r>
                      </m:sub>
                    </m:sSub>
                  </m:oMath>
                </a14:m>
                <a:r>
                  <a:t> </a:t>
                </a:r>
              </a:p>
            </p:txBody>
          </p:sp>
        </mc:Choice>
        <mc:Fallback xmlns="">
          <p:sp>
            <p:nvSpPr>
              <p:cNvPr id="1868" name="Rectangle"/>
              <p:cNvSpPr txBox="1">
                <a:spLocks noRot="1" noChangeAspect="1" noMove="1" noResize="1" noEditPoints="1" noAdjustHandles="1" noChangeArrowheads="1" noChangeShapeType="1" noTextEdit="1"/>
              </p:cNvSpPr>
              <p:nvPr/>
            </p:nvSpPr>
            <p:spPr>
              <a:xfrm>
                <a:off x="858462" y="6593482"/>
                <a:ext cx="525775" cy="930641"/>
              </a:xfrm>
              <a:prstGeom prst="rect">
                <a:avLst/>
              </a:prstGeom>
              <a:blipFill>
                <a:blip r:embed="rId3"/>
                <a:stretch>
                  <a:fillRect l="-30952" t="-24324" r="-130952" b="-4729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869" name="Noise Image"/>
          <p:cNvSpPr txBox="1"/>
          <p:nvPr/>
        </p:nvSpPr>
        <p:spPr>
          <a:xfrm>
            <a:off x="1164145" y="6907607"/>
            <a:ext cx="3275493" cy="736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400">
                <a:latin typeface="+mn-lt"/>
                <a:ea typeface="+mn-ea"/>
                <a:cs typeface="+mn-cs"/>
                <a:sym typeface="Helvetica Neue Medium"/>
              </a:defRPr>
            </a:lvl1pPr>
          </a:lstStyle>
          <a:p>
            <a:r>
              <a:t>Noise Image</a:t>
            </a:r>
          </a:p>
        </p:txBody>
      </p:sp>
      <p:grpSp>
        <p:nvGrpSpPr>
          <p:cNvPr id="1872" name="Group"/>
          <p:cNvGrpSpPr/>
          <p:nvPr/>
        </p:nvGrpSpPr>
        <p:grpSpPr>
          <a:xfrm rot="999027">
            <a:off x="6956914" y="7062306"/>
            <a:ext cx="3211348" cy="1538855"/>
            <a:chOff x="0" y="0"/>
            <a:chExt cx="3211346" cy="1538854"/>
          </a:xfrm>
        </p:grpSpPr>
        <p:pic>
          <p:nvPicPr>
            <p:cNvPr id="1870" name="Image" descr="Image"/>
            <p:cNvPicPr>
              <a:picLocks noChangeAspect="1"/>
            </p:cNvPicPr>
            <p:nvPr/>
          </p:nvPicPr>
          <p:blipFill>
            <a:blip r:embed="rId4"/>
            <a:srcRect l="1140" t="4248" r="761" b="2270"/>
            <a:stretch>
              <a:fillRect/>
            </a:stretch>
          </p:blipFill>
          <p:spPr>
            <a:xfrm>
              <a:off x="0" y="0"/>
              <a:ext cx="3211347" cy="1538855"/>
            </a:xfrm>
            <a:custGeom>
              <a:avLst/>
              <a:gdLst/>
              <a:ahLst/>
              <a:cxnLst>
                <a:cxn ang="0">
                  <a:pos x="wd2" y="hd2"/>
                </a:cxn>
                <a:cxn ang="5400000">
                  <a:pos x="wd2" y="hd2"/>
                </a:cxn>
                <a:cxn ang="10800000">
                  <a:pos x="wd2" y="hd2"/>
                </a:cxn>
                <a:cxn ang="16200000">
                  <a:pos x="wd2" y="hd2"/>
                </a:cxn>
              </a:cxnLst>
              <a:rect l="0" t="0" r="r" b="b"/>
              <a:pathLst>
                <a:path w="21600" h="21412" extrusionOk="0">
                  <a:moveTo>
                    <a:pt x="21600" y="14215"/>
                  </a:moveTo>
                  <a:lnTo>
                    <a:pt x="20344" y="16813"/>
                  </a:lnTo>
                  <a:cubicBezTo>
                    <a:pt x="19422" y="18722"/>
                    <a:pt x="19088" y="19317"/>
                    <a:pt x="19088" y="19053"/>
                  </a:cubicBezTo>
                  <a:cubicBezTo>
                    <a:pt x="19088" y="18464"/>
                    <a:pt x="18988" y="18429"/>
                    <a:pt x="18736" y="18931"/>
                  </a:cubicBezTo>
                  <a:cubicBezTo>
                    <a:pt x="18533" y="19333"/>
                    <a:pt x="18472" y="19374"/>
                    <a:pt x="18336" y="19197"/>
                  </a:cubicBezTo>
                  <a:cubicBezTo>
                    <a:pt x="18235" y="19066"/>
                    <a:pt x="18157" y="19052"/>
                    <a:pt x="18125" y="19160"/>
                  </a:cubicBezTo>
                  <a:cubicBezTo>
                    <a:pt x="18097" y="19253"/>
                    <a:pt x="17963" y="19329"/>
                    <a:pt x="17828" y="19329"/>
                  </a:cubicBezTo>
                  <a:cubicBezTo>
                    <a:pt x="17623" y="19329"/>
                    <a:pt x="17582" y="19259"/>
                    <a:pt x="17582" y="18905"/>
                  </a:cubicBezTo>
                  <a:cubicBezTo>
                    <a:pt x="17582" y="18205"/>
                    <a:pt x="17462" y="18261"/>
                    <a:pt x="17034" y="19164"/>
                  </a:cubicBezTo>
                  <a:cubicBezTo>
                    <a:pt x="16689" y="19889"/>
                    <a:pt x="16576" y="20024"/>
                    <a:pt x="16313" y="20024"/>
                  </a:cubicBezTo>
                  <a:cubicBezTo>
                    <a:pt x="16141" y="20024"/>
                    <a:pt x="15976" y="19942"/>
                    <a:pt x="15946" y="19842"/>
                  </a:cubicBezTo>
                  <a:cubicBezTo>
                    <a:pt x="15911" y="19722"/>
                    <a:pt x="15859" y="19718"/>
                    <a:pt x="15794" y="19830"/>
                  </a:cubicBezTo>
                  <a:cubicBezTo>
                    <a:pt x="15739" y="19923"/>
                    <a:pt x="15463" y="20034"/>
                    <a:pt x="15181" y="20076"/>
                  </a:cubicBezTo>
                  <a:cubicBezTo>
                    <a:pt x="15071" y="20092"/>
                    <a:pt x="14974" y="20121"/>
                    <a:pt x="14883" y="20157"/>
                  </a:cubicBezTo>
                  <a:cubicBezTo>
                    <a:pt x="14879" y="20121"/>
                    <a:pt x="14890" y="20079"/>
                    <a:pt x="14919" y="20024"/>
                  </a:cubicBezTo>
                  <a:cubicBezTo>
                    <a:pt x="14941" y="19981"/>
                    <a:pt x="14957" y="19923"/>
                    <a:pt x="14955" y="19895"/>
                  </a:cubicBezTo>
                  <a:cubicBezTo>
                    <a:pt x="14951" y="19858"/>
                    <a:pt x="14922" y="19901"/>
                    <a:pt x="14855" y="20041"/>
                  </a:cubicBezTo>
                  <a:cubicBezTo>
                    <a:pt x="14816" y="20123"/>
                    <a:pt x="14783" y="20181"/>
                    <a:pt x="14762" y="20211"/>
                  </a:cubicBezTo>
                  <a:cubicBezTo>
                    <a:pt x="14622" y="20287"/>
                    <a:pt x="14506" y="20388"/>
                    <a:pt x="14416" y="20521"/>
                  </a:cubicBezTo>
                  <a:cubicBezTo>
                    <a:pt x="14241" y="20780"/>
                    <a:pt x="14039" y="20891"/>
                    <a:pt x="13748" y="20891"/>
                  </a:cubicBezTo>
                  <a:cubicBezTo>
                    <a:pt x="13388" y="20891"/>
                    <a:pt x="13325" y="20839"/>
                    <a:pt x="13283" y="20508"/>
                  </a:cubicBezTo>
                  <a:lnTo>
                    <a:pt x="13234" y="20124"/>
                  </a:lnTo>
                  <a:lnTo>
                    <a:pt x="13032" y="20517"/>
                  </a:lnTo>
                  <a:cubicBezTo>
                    <a:pt x="12845" y="20881"/>
                    <a:pt x="12762" y="20908"/>
                    <a:pt x="11911" y="20880"/>
                  </a:cubicBezTo>
                  <a:cubicBezTo>
                    <a:pt x="11197" y="20856"/>
                    <a:pt x="10947" y="20911"/>
                    <a:pt x="10791" y="21123"/>
                  </a:cubicBezTo>
                  <a:cubicBezTo>
                    <a:pt x="10628" y="21344"/>
                    <a:pt x="10325" y="21397"/>
                    <a:pt x="9213" y="21397"/>
                  </a:cubicBezTo>
                  <a:cubicBezTo>
                    <a:pt x="8413" y="21397"/>
                    <a:pt x="7794" y="21324"/>
                    <a:pt x="7735" y="21223"/>
                  </a:cubicBezTo>
                  <a:cubicBezTo>
                    <a:pt x="7667" y="21105"/>
                    <a:pt x="7616" y="21107"/>
                    <a:pt x="7579" y="21230"/>
                  </a:cubicBezTo>
                  <a:cubicBezTo>
                    <a:pt x="7495" y="21513"/>
                    <a:pt x="6753" y="21452"/>
                    <a:pt x="6607" y="21149"/>
                  </a:cubicBezTo>
                  <a:cubicBezTo>
                    <a:pt x="6505" y="20939"/>
                    <a:pt x="6214" y="20884"/>
                    <a:pt x="5124" y="20869"/>
                  </a:cubicBezTo>
                  <a:lnTo>
                    <a:pt x="3767" y="20850"/>
                  </a:lnTo>
                  <a:lnTo>
                    <a:pt x="3767" y="20360"/>
                  </a:lnTo>
                  <a:cubicBezTo>
                    <a:pt x="3767" y="19844"/>
                    <a:pt x="3648" y="19549"/>
                    <a:pt x="3559" y="19847"/>
                  </a:cubicBezTo>
                  <a:cubicBezTo>
                    <a:pt x="3529" y="19948"/>
                    <a:pt x="3134" y="20024"/>
                    <a:pt x="2632" y="20024"/>
                  </a:cubicBezTo>
                  <a:lnTo>
                    <a:pt x="1758" y="20024"/>
                  </a:lnTo>
                  <a:lnTo>
                    <a:pt x="1758" y="19253"/>
                  </a:lnTo>
                  <a:cubicBezTo>
                    <a:pt x="1758" y="18829"/>
                    <a:pt x="1726" y="18441"/>
                    <a:pt x="1687" y="18391"/>
                  </a:cubicBezTo>
                  <a:cubicBezTo>
                    <a:pt x="1648" y="18341"/>
                    <a:pt x="1512" y="18526"/>
                    <a:pt x="1385" y="18801"/>
                  </a:cubicBezTo>
                  <a:cubicBezTo>
                    <a:pt x="1200" y="19201"/>
                    <a:pt x="1082" y="19301"/>
                    <a:pt x="793" y="19301"/>
                  </a:cubicBezTo>
                  <a:cubicBezTo>
                    <a:pt x="543" y="19301"/>
                    <a:pt x="416" y="19218"/>
                    <a:pt x="381" y="19032"/>
                  </a:cubicBezTo>
                  <a:cubicBezTo>
                    <a:pt x="337" y="18794"/>
                    <a:pt x="312" y="18799"/>
                    <a:pt x="166" y="19072"/>
                  </a:cubicBezTo>
                  <a:cubicBezTo>
                    <a:pt x="1" y="19381"/>
                    <a:pt x="0" y="19347"/>
                    <a:pt x="0" y="12196"/>
                  </a:cubicBezTo>
                  <a:lnTo>
                    <a:pt x="0" y="5008"/>
                  </a:lnTo>
                  <a:lnTo>
                    <a:pt x="1176" y="2581"/>
                  </a:lnTo>
                  <a:cubicBezTo>
                    <a:pt x="2216" y="436"/>
                    <a:pt x="2363" y="191"/>
                    <a:pt x="2440" y="473"/>
                  </a:cubicBezTo>
                  <a:cubicBezTo>
                    <a:pt x="2525" y="780"/>
                    <a:pt x="2534" y="779"/>
                    <a:pt x="2708" y="456"/>
                  </a:cubicBezTo>
                  <a:cubicBezTo>
                    <a:pt x="2815" y="258"/>
                    <a:pt x="3016" y="117"/>
                    <a:pt x="3201" y="112"/>
                  </a:cubicBezTo>
                  <a:lnTo>
                    <a:pt x="3512" y="103"/>
                  </a:lnTo>
                  <a:lnTo>
                    <a:pt x="3535" y="2992"/>
                  </a:lnTo>
                  <a:lnTo>
                    <a:pt x="3558" y="5881"/>
                  </a:lnTo>
                  <a:lnTo>
                    <a:pt x="4772" y="6011"/>
                  </a:lnTo>
                  <a:cubicBezTo>
                    <a:pt x="5039" y="6040"/>
                    <a:pt x="5769" y="6061"/>
                    <a:pt x="6669" y="6077"/>
                  </a:cubicBezTo>
                  <a:lnTo>
                    <a:pt x="6622" y="6148"/>
                  </a:lnTo>
                  <a:cubicBezTo>
                    <a:pt x="6602" y="6178"/>
                    <a:pt x="6577" y="6206"/>
                    <a:pt x="6552" y="6229"/>
                  </a:cubicBezTo>
                  <a:lnTo>
                    <a:pt x="4927" y="6229"/>
                  </a:lnTo>
                  <a:cubicBezTo>
                    <a:pt x="4862" y="6228"/>
                    <a:pt x="4859" y="6226"/>
                    <a:pt x="4786" y="6226"/>
                  </a:cubicBezTo>
                  <a:lnTo>
                    <a:pt x="3634" y="6211"/>
                  </a:lnTo>
                  <a:lnTo>
                    <a:pt x="3634" y="6229"/>
                  </a:lnTo>
                  <a:lnTo>
                    <a:pt x="3558" y="6229"/>
                  </a:lnTo>
                  <a:lnTo>
                    <a:pt x="3558" y="9145"/>
                  </a:lnTo>
                  <a:lnTo>
                    <a:pt x="4249" y="9107"/>
                  </a:lnTo>
                  <a:lnTo>
                    <a:pt x="4939" y="9069"/>
                  </a:lnTo>
                  <a:lnTo>
                    <a:pt x="4939" y="10787"/>
                  </a:lnTo>
                  <a:cubicBezTo>
                    <a:pt x="4939" y="11731"/>
                    <a:pt x="4966" y="12558"/>
                    <a:pt x="4998" y="12625"/>
                  </a:cubicBezTo>
                  <a:cubicBezTo>
                    <a:pt x="5030" y="12692"/>
                    <a:pt x="7178" y="12739"/>
                    <a:pt x="9770" y="12730"/>
                  </a:cubicBezTo>
                  <a:lnTo>
                    <a:pt x="14484" y="12713"/>
                  </a:lnTo>
                  <a:lnTo>
                    <a:pt x="15334" y="10903"/>
                  </a:lnTo>
                  <a:lnTo>
                    <a:pt x="16184" y="9092"/>
                  </a:lnTo>
                  <a:lnTo>
                    <a:pt x="16664" y="9092"/>
                  </a:lnTo>
                  <a:cubicBezTo>
                    <a:pt x="17032" y="9092"/>
                    <a:pt x="17158" y="9158"/>
                    <a:pt x="17198" y="9375"/>
                  </a:cubicBezTo>
                  <a:cubicBezTo>
                    <a:pt x="17245" y="9633"/>
                    <a:pt x="17266" y="9631"/>
                    <a:pt x="17419" y="9343"/>
                  </a:cubicBezTo>
                  <a:cubicBezTo>
                    <a:pt x="17566" y="9067"/>
                    <a:pt x="17585" y="8846"/>
                    <a:pt x="17564" y="7627"/>
                  </a:cubicBezTo>
                  <a:lnTo>
                    <a:pt x="17540" y="6229"/>
                  </a:lnTo>
                  <a:lnTo>
                    <a:pt x="8790" y="6229"/>
                  </a:lnTo>
                  <a:cubicBezTo>
                    <a:pt x="8776" y="6192"/>
                    <a:pt x="8785" y="6149"/>
                    <a:pt x="8819" y="6100"/>
                  </a:cubicBezTo>
                  <a:cubicBezTo>
                    <a:pt x="9754" y="6105"/>
                    <a:pt x="10739" y="6106"/>
                    <a:pt x="11763" y="6098"/>
                  </a:cubicBezTo>
                  <a:lnTo>
                    <a:pt x="17540" y="6055"/>
                  </a:lnTo>
                  <a:lnTo>
                    <a:pt x="17566" y="5534"/>
                  </a:lnTo>
                  <a:cubicBezTo>
                    <a:pt x="17603" y="4794"/>
                    <a:pt x="19864" y="68"/>
                    <a:pt x="20180" y="68"/>
                  </a:cubicBezTo>
                  <a:cubicBezTo>
                    <a:pt x="20298" y="68"/>
                    <a:pt x="20436" y="153"/>
                    <a:pt x="20486" y="257"/>
                  </a:cubicBezTo>
                  <a:cubicBezTo>
                    <a:pt x="20551" y="393"/>
                    <a:pt x="20592" y="393"/>
                    <a:pt x="20633" y="257"/>
                  </a:cubicBezTo>
                  <a:cubicBezTo>
                    <a:pt x="20735" y="-87"/>
                    <a:pt x="20931" y="54"/>
                    <a:pt x="20931" y="473"/>
                  </a:cubicBezTo>
                  <a:cubicBezTo>
                    <a:pt x="20931" y="1129"/>
                    <a:pt x="21028" y="1150"/>
                    <a:pt x="21323" y="558"/>
                  </a:cubicBezTo>
                  <a:lnTo>
                    <a:pt x="21600" y="0"/>
                  </a:lnTo>
                  <a:close/>
                  <a:moveTo>
                    <a:pt x="9795" y="12822"/>
                  </a:moveTo>
                  <a:lnTo>
                    <a:pt x="4981" y="12822"/>
                  </a:lnTo>
                  <a:lnTo>
                    <a:pt x="4955" y="13670"/>
                  </a:lnTo>
                  <a:cubicBezTo>
                    <a:pt x="4941" y="14137"/>
                    <a:pt x="4963" y="14588"/>
                    <a:pt x="5004" y="14673"/>
                  </a:cubicBezTo>
                  <a:cubicBezTo>
                    <a:pt x="5045" y="14757"/>
                    <a:pt x="5595" y="14828"/>
                    <a:pt x="6227" y="14829"/>
                  </a:cubicBezTo>
                  <a:cubicBezTo>
                    <a:pt x="7261" y="14831"/>
                    <a:pt x="7375" y="14861"/>
                    <a:pt x="7363" y="15128"/>
                  </a:cubicBezTo>
                  <a:cubicBezTo>
                    <a:pt x="7355" y="15291"/>
                    <a:pt x="7353" y="15488"/>
                    <a:pt x="7358" y="15564"/>
                  </a:cubicBezTo>
                  <a:cubicBezTo>
                    <a:pt x="7363" y="15641"/>
                    <a:pt x="8307" y="15690"/>
                    <a:pt x="9455" y="15673"/>
                  </a:cubicBezTo>
                  <a:lnTo>
                    <a:pt x="11542" y="15643"/>
                  </a:lnTo>
                  <a:lnTo>
                    <a:pt x="11773" y="15143"/>
                  </a:lnTo>
                  <a:cubicBezTo>
                    <a:pt x="11997" y="14658"/>
                    <a:pt x="12026" y="14644"/>
                    <a:pt x="12857" y="14644"/>
                  </a:cubicBezTo>
                  <a:cubicBezTo>
                    <a:pt x="13492" y="14644"/>
                    <a:pt x="13735" y="14707"/>
                    <a:pt x="13808" y="14890"/>
                  </a:cubicBezTo>
                  <a:cubicBezTo>
                    <a:pt x="13893" y="15101"/>
                    <a:pt x="13941" y="15102"/>
                    <a:pt x="14133" y="14899"/>
                  </a:cubicBezTo>
                  <a:cubicBezTo>
                    <a:pt x="14257" y="14769"/>
                    <a:pt x="14426" y="14620"/>
                    <a:pt x="14509" y="14568"/>
                  </a:cubicBezTo>
                  <a:cubicBezTo>
                    <a:pt x="14633" y="14491"/>
                    <a:pt x="14656" y="14322"/>
                    <a:pt x="14635" y="13648"/>
                  </a:cubicBezTo>
                  <a:lnTo>
                    <a:pt x="14610" y="12822"/>
                  </a:lnTo>
                  <a:close/>
                </a:path>
              </a:pathLst>
            </a:custGeom>
            <a:ln w="12700" cap="flat">
              <a:noFill/>
              <a:miter lim="400000"/>
            </a:ln>
            <a:effectLst/>
          </p:spPr>
        </p:pic>
        <p:sp>
          <p:nvSpPr>
            <p:cNvPr id="1871" name="Line"/>
            <p:cNvSpPr/>
            <p:nvPr/>
          </p:nvSpPr>
          <p:spPr>
            <a:xfrm>
              <a:off x="410739" y="435372"/>
              <a:ext cx="2178280"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endParaRPr/>
            </a:p>
          </p:txBody>
        </p:sp>
      </p:grpSp>
      <p:grpSp>
        <p:nvGrpSpPr>
          <p:cNvPr id="1877" name="Group 1670"/>
          <p:cNvGrpSpPr/>
          <p:nvPr/>
        </p:nvGrpSpPr>
        <p:grpSpPr>
          <a:xfrm>
            <a:off x="11764155" y="6259759"/>
            <a:ext cx="10192808" cy="5266583"/>
            <a:chOff x="-3" y="0"/>
            <a:chExt cx="10192806" cy="5266582"/>
          </a:xfrm>
        </p:grpSpPr>
        <p:sp>
          <p:nvSpPr>
            <p:cNvPr id="1873" name="Freeform 1671"/>
            <p:cNvSpPr/>
            <p:nvPr/>
          </p:nvSpPr>
          <p:spPr>
            <a:xfrm>
              <a:off x="-4" y="-1"/>
              <a:ext cx="10192807" cy="5266583"/>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flip="none" rotWithShape="1">
              <a:gsLst>
                <a:gs pos="0">
                  <a:srgbClr val="82F7CF">
                    <a:alpha val="10194"/>
                  </a:srgbClr>
                </a:gs>
                <a:gs pos="50000">
                  <a:srgbClr val="BFE9FA">
                    <a:alpha val="10194"/>
                  </a:srgbClr>
                </a:gs>
                <a:gs pos="100000">
                  <a:srgbClr val="FFEFE6">
                    <a:alpha val="10194"/>
                  </a:srgbClr>
                </a:gs>
              </a:gsLst>
              <a:lin ang="13500000" scaled="0"/>
            </a:gradFill>
            <a:ln w="12700" cap="flat">
              <a:solidFill>
                <a:srgbClr val="BFBFBF">
                  <a:alpha val="10194"/>
                </a:srgbClr>
              </a:solidFill>
              <a:prstDash val="solid"/>
              <a:miter lim="800000"/>
            </a:ln>
            <a:effectLst/>
          </p:spPr>
          <p:txBody>
            <a:bodyPr wrap="square" lIns="45719" tIns="45719" rIns="45719" bIns="45719" numCol="1" anchor="ctr">
              <a:noAutofit/>
            </a:bodyPr>
            <a:lstStyle/>
            <a:p>
              <a:pPr algn="ctr" defTabSz="457200">
                <a:spcBef>
                  <a:spcPts val="0"/>
                </a:spcBef>
                <a:defRPr sz="1800">
                  <a:solidFill>
                    <a:srgbClr val="FFFFFF"/>
                  </a:solidFill>
                  <a:latin typeface="Calibri"/>
                  <a:ea typeface="Calibri"/>
                  <a:cs typeface="Calibri"/>
                  <a:sym typeface="Calibri"/>
                </a:defRPr>
              </a:pPr>
              <a:endParaRPr/>
            </a:p>
          </p:txBody>
        </p:sp>
        <p:pic>
          <p:nvPicPr>
            <p:cNvPr id="1874" name="Ink 1565" descr="Ink 1565"/>
            <p:cNvPicPr>
              <a:picLocks noChangeAspect="1"/>
            </p:cNvPicPr>
            <p:nvPr/>
          </p:nvPicPr>
          <p:blipFill>
            <a:blip r:embed="rId5"/>
            <a:stretch>
              <a:fillRect/>
            </a:stretch>
          </p:blipFill>
          <p:spPr>
            <a:xfrm>
              <a:off x="4457924" y="1622052"/>
              <a:ext cx="1927943" cy="489965"/>
            </a:xfrm>
            <a:prstGeom prst="rect">
              <a:avLst/>
            </a:prstGeom>
            <a:ln w="12700" cap="flat">
              <a:noFill/>
              <a:miter lim="400000"/>
            </a:ln>
            <a:effectLst/>
          </p:spPr>
        </p:pic>
        <p:sp>
          <p:nvSpPr>
            <p:cNvPr id="1875" name="Arc 1673"/>
            <p:cNvSpPr/>
            <p:nvPr/>
          </p:nvSpPr>
          <p:spPr>
            <a:xfrm rot="10800000">
              <a:off x="3938882" y="1527329"/>
              <a:ext cx="2959303" cy="634075"/>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noFill/>
            <a:ln w="19050" cap="flat">
              <a:solidFill>
                <a:srgbClr val="000000">
                  <a:alpha val="10500"/>
                </a:srgbClr>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sp>
          <p:nvSpPr>
            <p:cNvPr id="1876" name="Arc 1674"/>
            <p:cNvSpPr/>
            <p:nvPr/>
          </p:nvSpPr>
          <p:spPr>
            <a:xfrm>
              <a:off x="4360884" y="1602981"/>
              <a:ext cx="2114220" cy="383458"/>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noFill/>
            <a:ln w="19050" cap="flat">
              <a:solidFill>
                <a:srgbClr val="000000">
                  <a:alpha val="10618"/>
                </a:srgbClr>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grpSp>
      <p:grpSp>
        <p:nvGrpSpPr>
          <p:cNvPr id="1882" name="Group 1681"/>
          <p:cNvGrpSpPr/>
          <p:nvPr/>
        </p:nvGrpSpPr>
        <p:grpSpPr>
          <a:xfrm>
            <a:off x="15791739" y="4680543"/>
            <a:ext cx="6923827" cy="3577513"/>
            <a:chOff x="-2" y="0"/>
            <a:chExt cx="6923826" cy="3577512"/>
          </a:xfrm>
        </p:grpSpPr>
        <p:sp>
          <p:nvSpPr>
            <p:cNvPr id="1878" name="Freeform 1682"/>
            <p:cNvSpPr/>
            <p:nvPr/>
          </p:nvSpPr>
          <p:spPr>
            <a:xfrm>
              <a:off x="-3" y="-1"/>
              <a:ext cx="6923828" cy="3577514"/>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flip="none" rotWithShape="1">
              <a:gsLst>
                <a:gs pos="0">
                  <a:srgbClr val="F8A9AA">
                    <a:alpha val="10189"/>
                  </a:srgbClr>
                </a:gs>
                <a:gs pos="50000">
                  <a:srgbClr val="FA7A72">
                    <a:alpha val="10189"/>
                  </a:srgbClr>
                </a:gs>
                <a:gs pos="100000">
                  <a:srgbClr val="E8F2FD">
                    <a:alpha val="10189"/>
                  </a:srgbClr>
                </a:gs>
              </a:gsLst>
              <a:lin ang="13500000" scaled="0"/>
            </a:gradFill>
            <a:ln w="12700" cap="flat">
              <a:solidFill>
                <a:srgbClr val="BFBFBF">
                  <a:alpha val="10189"/>
                </a:srgbClr>
              </a:solidFill>
              <a:prstDash val="solid"/>
              <a:miter lim="800000"/>
            </a:ln>
            <a:effectLst>
              <a:outerShdw blurRad="368300" dist="214789" dir="7459485" rotWithShape="0">
                <a:srgbClr val="000000">
                  <a:alpha val="28809"/>
                </a:srgbClr>
              </a:outerShdw>
            </a:effectLst>
          </p:spPr>
          <p:txBody>
            <a:bodyPr wrap="square" lIns="45719" tIns="45719" rIns="45719" bIns="45719" numCol="1" anchor="ctr">
              <a:noAutofit/>
            </a:bodyPr>
            <a:lstStyle/>
            <a:p>
              <a:pPr algn="ctr" defTabSz="457200">
                <a:spcBef>
                  <a:spcPts val="0"/>
                </a:spcBef>
                <a:defRPr sz="1800">
                  <a:solidFill>
                    <a:srgbClr val="FFFFFF"/>
                  </a:solidFill>
                  <a:latin typeface="Calibri"/>
                  <a:ea typeface="Calibri"/>
                  <a:cs typeface="Calibri"/>
                  <a:sym typeface="Calibri"/>
                </a:defRPr>
              </a:pPr>
              <a:endParaRPr/>
            </a:p>
          </p:txBody>
        </p:sp>
        <p:pic>
          <p:nvPicPr>
            <p:cNvPr id="1879" name="Ink 1576" descr="Ink 1576"/>
            <p:cNvPicPr>
              <a:picLocks noChangeAspect="1"/>
            </p:cNvPicPr>
            <p:nvPr/>
          </p:nvPicPr>
          <p:blipFill>
            <a:blip r:embed="rId5"/>
            <a:stretch>
              <a:fillRect/>
            </a:stretch>
          </p:blipFill>
          <p:spPr>
            <a:xfrm>
              <a:off x="3028203" y="1101837"/>
              <a:ext cx="1309625" cy="332826"/>
            </a:xfrm>
            <a:prstGeom prst="rect">
              <a:avLst/>
            </a:prstGeom>
            <a:ln w="12700" cap="flat">
              <a:noFill/>
              <a:miter lim="400000"/>
            </a:ln>
            <a:effectLst/>
          </p:spPr>
        </p:pic>
        <p:sp>
          <p:nvSpPr>
            <p:cNvPr id="1880" name="Arc 1684"/>
            <p:cNvSpPr/>
            <p:nvPr/>
          </p:nvSpPr>
          <p:spPr>
            <a:xfrm rot="10800000">
              <a:off x="2675625" y="1037492"/>
              <a:ext cx="2010213" cy="430719"/>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noFill/>
            <a:ln w="19050" cap="flat">
              <a:solidFill>
                <a:srgbClr val="000000">
                  <a:alpha val="10450"/>
                </a:srgbClr>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sp>
          <p:nvSpPr>
            <p:cNvPr id="1881" name="Arc 1685"/>
            <p:cNvSpPr/>
            <p:nvPr/>
          </p:nvSpPr>
          <p:spPr>
            <a:xfrm>
              <a:off x="2962286" y="1088881"/>
              <a:ext cx="1436159" cy="260479"/>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noFill/>
            <a:ln w="19050" cap="flat">
              <a:solidFill>
                <a:srgbClr val="000000">
                  <a:alpha val="10450"/>
                </a:srgbClr>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grpSp>
      <p:sp>
        <p:nvSpPr>
          <p:cNvPr id="1883" name="Natural Image Distribution"/>
          <p:cNvSpPr txBox="1"/>
          <p:nvPr/>
        </p:nvSpPr>
        <p:spPr>
          <a:xfrm>
            <a:off x="14413162" y="11765789"/>
            <a:ext cx="7476440" cy="8205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a:latin typeface="+mn-lt"/>
                <a:ea typeface="+mn-ea"/>
                <a:cs typeface="+mn-cs"/>
                <a:sym typeface="Helvetica Neue Medium"/>
              </a:defRPr>
            </a:lvl1pPr>
          </a:lstStyle>
          <a:p>
            <a:r>
              <a:t>Natural Image Distribution</a:t>
            </a:r>
          </a:p>
        </p:txBody>
      </p:sp>
      <p:sp>
        <p:nvSpPr>
          <p:cNvPr id="1884" name="Raspberry Beret Distribution"/>
          <p:cNvSpPr txBox="1"/>
          <p:nvPr/>
        </p:nvSpPr>
        <p:spPr>
          <a:xfrm>
            <a:off x="15628356" y="3284000"/>
            <a:ext cx="8132369"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a:latin typeface="+mn-lt"/>
                <a:ea typeface="+mn-ea"/>
                <a:cs typeface="+mn-cs"/>
                <a:sym typeface="Helvetica Neue Medium"/>
              </a:defRPr>
            </a:lvl1pPr>
          </a:lstStyle>
          <a:p>
            <a:r>
              <a:t>Raspberry Beret Distribution</a:t>
            </a:r>
          </a:p>
        </p:txBody>
      </p:sp>
      <p:sp>
        <p:nvSpPr>
          <p:cNvPr id="1885" name="Line"/>
          <p:cNvSpPr/>
          <p:nvPr/>
        </p:nvSpPr>
        <p:spPr>
          <a:xfrm>
            <a:off x="4210646" y="5402966"/>
            <a:ext cx="12937083" cy="691680"/>
          </a:xfrm>
          <a:prstGeom prst="line">
            <a:avLst/>
          </a:prstGeom>
          <a:ln w="127000" cap="rnd">
            <a:solidFill>
              <a:schemeClr val="accent3">
                <a:hueOff val="914337"/>
                <a:satOff val="31515"/>
                <a:lumOff val="-30790"/>
              </a:schemeClr>
            </a:solidFill>
            <a:custDash>
              <a:ds d="100000" sp="200000"/>
            </a:custDash>
            <a:tailEnd type="triangle"/>
          </a:ln>
        </p:spPr>
        <p:txBody>
          <a:bodyPr lIns="50800" tIns="50800" rIns="50800" bIns="50800" anchor="ctr"/>
          <a:lstStyle/>
          <a:p>
            <a:endParaRPr/>
          </a:p>
        </p:txBody>
      </p:sp>
      <p:sp>
        <p:nvSpPr>
          <p:cNvPr id="1886" name="Single-Step Prediction"/>
          <p:cNvSpPr txBox="1"/>
          <p:nvPr/>
        </p:nvSpPr>
        <p:spPr>
          <a:xfrm>
            <a:off x="10904270" y="9089944"/>
            <a:ext cx="4847509" cy="6764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Single-Step Prediction</a:t>
            </a:r>
          </a:p>
        </p:txBody>
      </p:sp>
      <p:sp>
        <p:nvSpPr>
          <p:cNvPr id="1887" name="Line"/>
          <p:cNvSpPr/>
          <p:nvPr/>
        </p:nvSpPr>
        <p:spPr>
          <a:xfrm flipV="1">
            <a:off x="15447079" y="6096445"/>
            <a:ext cx="1869033" cy="2511284"/>
          </a:xfrm>
          <a:prstGeom prst="line">
            <a:avLst/>
          </a:prstGeom>
          <a:ln w="127000" cap="rnd">
            <a:solidFill>
              <a:schemeClr val="accent6">
                <a:hueOff val="-146070"/>
                <a:satOff val="-10048"/>
                <a:lumOff val="-30626"/>
              </a:schemeClr>
            </a:solidFill>
            <a:custDash>
              <a:ds d="100000" sp="200000"/>
            </a:custDash>
            <a:tailEnd type="triangle"/>
          </a:ln>
        </p:spPr>
        <p:txBody>
          <a:bodyPr lIns="50800" tIns="50800" rIns="50800" bIns="50800" anchor="ctr"/>
          <a:lstStyle/>
          <a:p>
            <a:endParaRPr/>
          </a:p>
        </p:txBody>
      </p:sp>
      <p:sp>
        <p:nvSpPr>
          <p:cNvPr id="1888" name="Guidance"/>
          <p:cNvSpPr txBox="1"/>
          <p:nvPr/>
        </p:nvSpPr>
        <p:spPr>
          <a:xfrm>
            <a:off x="13681096" y="6819971"/>
            <a:ext cx="2223470" cy="6317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Guidance</a:t>
            </a:r>
          </a:p>
        </p:txBody>
      </p:sp>
      <p:sp>
        <p:nvSpPr>
          <p:cNvPr id="1889" name="Line"/>
          <p:cNvSpPr/>
          <p:nvPr/>
        </p:nvSpPr>
        <p:spPr>
          <a:xfrm>
            <a:off x="4210646" y="5402964"/>
            <a:ext cx="11498312" cy="3462664"/>
          </a:xfrm>
          <a:prstGeom prst="line">
            <a:avLst/>
          </a:prstGeom>
          <a:ln w="127000" cap="rnd">
            <a:solidFill>
              <a:srgbClr val="000000"/>
            </a:solidFill>
            <a:custDash>
              <a:ds d="100000" sp="200000"/>
            </a:custDash>
            <a:tailEnd type="triangle"/>
          </a:ln>
        </p:spPr>
        <p:txBody>
          <a:bodyPr lIns="50800" tIns="50800" rIns="50800" bIns="50800" anchor="ctr"/>
          <a:lstStyle/>
          <a:p>
            <a:endParaRPr/>
          </a:p>
        </p:txBody>
      </p:sp>
      <p:sp>
        <p:nvSpPr>
          <p:cNvPr id="1890" name="Guided Prediction"/>
          <p:cNvSpPr txBox="1"/>
          <p:nvPr/>
        </p:nvSpPr>
        <p:spPr>
          <a:xfrm>
            <a:off x="8726965" y="4829103"/>
            <a:ext cx="4967662" cy="6317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Guided Prediction</a:t>
            </a:r>
          </a:p>
        </p:txBody>
      </p:sp>
      <p:pic>
        <p:nvPicPr>
          <p:cNvPr id="1891" name="Asset 1.png" descr="Asset 1.png"/>
          <p:cNvPicPr>
            <a:picLocks noChangeAspect="1"/>
          </p:cNvPicPr>
          <p:nvPr/>
        </p:nvPicPr>
        <p:blipFill>
          <a:blip r:embed="rId6"/>
          <a:stretch>
            <a:fillRect/>
          </a:stretch>
        </p:blipFill>
        <p:spPr>
          <a:xfrm>
            <a:off x="16668528" y="7410197"/>
            <a:ext cx="2965707" cy="2965707"/>
          </a:xfrm>
          <a:prstGeom prst="rect">
            <a:avLst/>
          </a:prstGeom>
          <a:ln w="12700">
            <a:miter lim="400000"/>
          </a:ln>
        </p:spPr>
      </p:pic>
      <mc:AlternateContent xmlns:mc="http://schemas.openxmlformats.org/markup-compatibility/2006" xmlns:a14="http://schemas.microsoft.com/office/drawing/2010/main">
        <mc:Choice Requires="a14">
          <p:sp>
            <p:nvSpPr>
              <p:cNvPr id="1892" name="Rectangle"/>
              <p:cNvSpPr txBox="1"/>
              <p:nvPr/>
            </p:nvSpPr>
            <p:spPr>
              <a:xfrm>
                <a:off x="16133105" y="10247603"/>
                <a:ext cx="626076" cy="1067448"/>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50800" tIns="50800" rIns="50800" bIns="50800" anchor="ctr"/>
              <a:lstStyle/>
              <a:p>
                <a:pPr algn="ctr">
                  <a:spcBef>
                    <a:spcPts val="0"/>
                  </a:spcBef>
                  <a:defRPr sz="6000" b="1"/>
                </a:pPr>
                <a14:m>
                  <m:oMath xmlns:m="http://schemas.openxmlformats.org/officeDocument/2006/math">
                    <m:sSub>
                      <m:sSubPr>
                        <m:ctrlPr>
                          <a:rPr sz="4800" i="1">
                            <a:solidFill>
                              <a:srgbClr val="000000"/>
                            </a:solidFill>
                            <a:latin typeface="Cambria Math" panose="02040503050406030204" pitchFamily="18" charset="0"/>
                          </a:rPr>
                        </m:ctrlPr>
                      </m:sSubPr>
                      <m:e>
                        <m:limUpp>
                          <m:limUppPr>
                            <m:ctrlPr>
                              <a:rPr sz="4800" i="1">
                                <a:solidFill>
                                  <a:srgbClr val="000000"/>
                                </a:solidFill>
                                <a:latin typeface="Cambria Math" panose="02040503050406030204" pitchFamily="18" charset="0"/>
                              </a:rPr>
                            </m:ctrlPr>
                          </m:limUppPr>
                          <m:e>
                            <m:r>
                              <a:rPr sz="4800" i="1">
                                <a:solidFill>
                                  <a:srgbClr val="000000"/>
                                </a:solidFill>
                                <a:latin typeface="Cambria Math" panose="02040503050406030204" pitchFamily="18" charset="0"/>
                              </a:rPr>
                              <m:t>𝐱</m:t>
                            </m:r>
                          </m:e>
                          <m:lim>
                            <m:r>
                              <a:rPr sz="4800" i="1">
                                <a:solidFill>
                                  <a:srgbClr val="000000"/>
                                </a:solidFill>
                                <a:latin typeface="Cambria Math" panose="02040503050406030204" pitchFamily="18" charset="0"/>
                              </a:rPr>
                              <m:t>̂</m:t>
                            </m:r>
                          </m:lim>
                        </m:limUpp>
                      </m:e>
                      <m:sub>
                        <m:r>
                          <a:rPr sz="4800" i="1">
                            <a:solidFill>
                              <a:srgbClr val="000000"/>
                            </a:solidFill>
                            <a:latin typeface="Cambria Math" panose="02040503050406030204" pitchFamily="18" charset="0"/>
                          </a:rPr>
                          <m:t>1</m:t>
                        </m:r>
                      </m:sub>
                    </m:sSub>
                  </m:oMath>
                </a14:m>
                <a:r>
                  <a:t> </a:t>
                </a:r>
              </a:p>
            </p:txBody>
          </p:sp>
        </mc:Choice>
        <mc:Fallback xmlns="">
          <p:sp>
            <p:nvSpPr>
              <p:cNvPr id="1892" name="Rectangle"/>
              <p:cNvSpPr txBox="1">
                <a:spLocks noRot="1" noChangeAspect="1" noMove="1" noResize="1" noEditPoints="1" noAdjustHandles="1" noChangeArrowheads="1" noChangeShapeType="1" noTextEdit="1"/>
              </p:cNvSpPr>
              <p:nvPr/>
            </p:nvSpPr>
            <p:spPr>
              <a:xfrm>
                <a:off x="16133105" y="10247603"/>
                <a:ext cx="626076" cy="1067448"/>
              </a:xfrm>
              <a:prstGeom prst="rect">
                <a:avLst/>
              </a:prstGeom>
              <a:blipFill>
                <a:blip r:embed="rId7"/>
                <a:stretch>
                  <a:fillRect l="-22000" t="-9412" r="-104000" b="-40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893" name="Image Prediction"/>
          <p:cNvSpPr txBox="1"/>
          <p:nvPr/>
        </p:nvSpPr>
        <p:spPr>
          <a:xfrm>
            <a:off x="15997497" y="10528269"/>
            <a:ext cx="4307770"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r">
              <a:defRPr sz="3400">
                <a:latin typeface="+mn-lt"/>
                <a:ea typeface="+mn-ea"/>
                <a:cs typeface="+mn-cs"/>
                <a:sym typeface="Helvetica Neue Medium"/>
              </a:defRPr>
            </a:lvl1pPr>
          </a:lstStyle>
          <a:p>
            <a:r>
              <a:t>Image Prediction</a:t>
            </a:r>
          </a:p>
        </p:txBody>
      </p:sp>
      <p:pic>
        <p:nvPicPr>
          <p:cNvPr id="1894" name="Oval Oval" descr="Oval Oval"/>
          <p:cNvPicPr>
            <a:picLocks/>
          </p:cNvPicPr>
          <p:nvPr/>
        </p:nvPicPr>
        <p:blipFill>
          <a:blip r:embed="rId8"/>
          <a:stretch>
            <a:fillRect/>
          </a:stretch>
        </p:blipFill>
        <p:spPr>
          <a:xfrm>
            <a:off x="13378794" y="6437324"/>
            <a:ext cx="2828076" cy="139700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1894"/>
                                        </p:tgtEl>
                                        <p:attrNameLst>
                                          <p:attrName>style.visibility</p:attrName>
                                        </p:attrNameLst>
                                      </p:cBhvr>
                                      <p:to>
                                        <p:strVal val="visible"/>
                                      </p:to>
                                    </p:set>
                                    <p:animEffect transition="in" filter="dissolve">
                                      <p:cBhvr>
                                        <p:cTn id="7" dur="2000"/>
                                        <p:tgtEl>
                                          <p:spTgt spid="1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 grpId="1" animBg="1" advAuto="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7" name="Classifier Guidance"/>
          <p:cNvSpPr txBox="1"/>
          <p:nvPr/>
        </p:nvSpPr>
        <p:spPr>
          <a:xfrm>
            <a:off x="1206500" y="826481"/>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2438338">
              <a:lnSpc>
                <a:spcPct val="80000"/>
              </a:lnSpc>
              <a:spcBef>
                <a:spcPts val="0"/>
              </a:spcBef>
              <a:defRPr sz="7200" b="1" spc="-144"/>
            </a:lvl1pPr>
          </a:lstStyle>
          <a:p>
            <a:r>
              <a:t>Classifier Guidance</a:t>
            </a:r>
          </a:p>
        </p:txBody>
      </p:sp>
      <p:sp>
        <p:nvSpPr>
          <p:cNvPr id="1898" name="Using a Pretrained Classifier"/>
          <p:cNvSpPr txBox="1"/>
          <p:nvPr/>
        </p:nvSpPr>
        <p:spPr>
          <a:xfrm>
            <a:off x="1206500" y="1915762"/>
            <a:ext cx="21971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spcBef>
                <a:spcPts val="0"/>
              </a:spcBef>
              <a:defRPr sz="4600">
                <a:latin typeface="+mn-lt"/>
                <a:ea typeface="+mn-ea"/>
                <a:cs typeface="+mn-cs"/>
                <a:sym typeface="Helvetica Neue Medium"/>
              </a:defRPr>
            </a:lvl1pPr>
          </a:lstStyle>
          <a:p>
            <a:r>
              <a:t>Using a Pretrained Classifier</a:t>
            </a:r>
          </a:p>
        </p:txBody>
      </p:sp>
      <p:pic>
        <p:nvPicPr>
          <p:cNvPr id="1899" name="pixelated_noise.png" descr="pixelated_noise.png"/>
          <p:cNvPicPr>
            <a:picLocks noChangeAspect="1"/>
          </p:cNvPicPr>
          <p:nvPr/>
        </p:nvPicPr>
        <p:blipFill>
          <a:blip r:embed="rId2"/>
          <a:stretch>
            <a:fillRect/>
          </a:stretch>
        </p:blipFill>
        <p:spPr>
          <a:xfrm>
            <a:off x="1585954" y="5746863"/>
            <a:ext cx="3056408" cy="3056408"/>
          </a:xfrm>
          <a:prstGeom prst="rect">
            <a:avLst/>
          </a:prstGeom>
          <a:ln w="12700">
            <a:miter lim="400000"/>
          </a:ln>
        </p:spPr>
      </p:pic>
      <mc:AlternateContent xmlns:mc="http://schemas.openxmlformats.org/markup-compatibility/2006" xmlns:a14="http://schemas.microsoft.com/office/drawing/2010/main">
        <mc:Choice Requires="a14">
          <p:sp>
            <p:nvSpPr>
              <p:cNvPr id="1900" name="Rectangle"/>
              <p:cNvSpPr txBox="1"/>
              <p:nvPr/>
            </p:nvSpPr>
            <p:spPr>
              <a:xfrm>
                <a:off x="1576846" y="8723593"/>
                <a:ext cx="525775" cy="930640"/>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50800" tIns="50800" rIns="50800" bIns="50800" anchor="ctr"/>
              <a:lstStyle/>
              <a:p>
                <a:pPr algn="ctr">
                  <a:spcBef>
                    <a:spcPts val="0"/>
                  </a:spcBef>
                  <a:defRPr sz="6000" b="1"/>
                </a:pPr>
                <a14:m>
                  <m:oMath xmlns:m="http://schemas.openxmlformats.org/officeDocument/2006/math">
                    <m:sSub>
                      <m:sSubPr>
                        <m:ctrlPr>
                          <a:rPr sz="4750" i="1">
                            <a:solidFill>
                              <a:srgbClr val="000000"/>
                            </a:solidFill>
                            <a:latin typeface="Cambria Math" panose="02040503050406030204" pitchFamily="18" charset="0"/>
                          </a:rPr>
                        </m:ctrlPr>
                      </m:sSubPr>
                      <m:e>
                        <m:r>
                          <a:rPr sz="4750" i="1">
                            <a:solidFill>
                              <a:srgbClr val="000000"/>
                            </a:solidFill>
                            <a:latin typeface="Cambria Math" panose="02040503050406030204" pitchFamily="18" charset="0"/>
                          </a:rPr>
                          <m:t>𝐱</m:t>
                        </m:r>
                      </m:e>
                      <m:sub>
                        <m:r>
                          <a:rPr sz="4750" i="1">
                            <a:solidFill>
                              <a:srgbClr val="000000"/>
                            </a:solidFill>
                            <a:latin typeface="Cambria Math" panose="02040503050406030204" pitchFamily="18" charset="0"/>
                          </a:rPr>
                          <m:t>𝑡</m:t>
                        </m:r>
                      </m:sub>
                    </m:sSub>
                  </m:oMath>
                </a14:m>
                <a:r>
                  <a:t> </a:t>
                </a:r>
              </a:p>
            </p:txBody>
          </p:sp>
        </mc:Choice>
        <mc:Fallback xmlns="">
          <p:sp>
            <p:nvSpPr>
              <p:cNvPr id="1900" name="Rectangle"/>
              <p:cNvSpPr txBox="1">
                <a:spLocks noRot="1" noChangeAspect="1" noMove="1" noResize="1" noEditPoints="1" noAdjustHandles="1" noChangeArrowheads="1" noChangeShapeType="1" noTextEdit="1"/>
              </p:cNvSpPr>
              <p:nvPr/>
            </p:nvSpPr>
            <p:spPr>
              <a:xfrm>
                <a:off x="1576846" y="8723593"/>
                <a:ext cx="525775" cy="930640"/>
              </a:xfrm>
              <a:prstGeom prst="rect">
                <a:avLst/>
              </a:prstGeom>
              <a:blipFill>
                <a:blip r:embed="rId3"/>
                <a:stretch>
                  <a:fillRect l="-33333" t="-22667" r="-128571" b="-4666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901" name="Noise Image"/>
          <p:cNvSpPr txBox="1"/>
          <p:nvPr/>
        </p:nvSpPr>
        <p:spPr>
          <a:xfrm>
            <a:off x="1800428" y="9037718"/>
            <a:ext cx="3275493" cy="736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400">
                <a:latin typeface="+mn-lt"/>
                <a:ea typeface="+mn-ea"/>
                <a:cs typeface="+mn-cs"/>
                <a:sym typeface="Helvetica Neue Medium"/>
              </a:defRPr>
            </a:lvl1pPr>
          </a:lstStyle>
          <a:p>
            <a:r>
              <a:t>Noise Image</a:t>
            </a:r>
          </a:p>
        </p:txBody>
      </p:sp>
      <p:grpSp>
        <p:nvGrpSpPr>
          <p:cNvPr id="1906" name="Group 1681"/>
          <p:cNvGrpSpPr/>
          <p:nvPr/>
        </p:nvGrpSpPr>
        <p:grpSpPr>
          <a:xfrm>
            <a:off x="12126914" y="2253294"/>
            <a:ext cx="6923828" cy="3577513"/>
            <a:chOff x="-2" y="0"/>
            <a:chExt cx="6923826" cy="3577512"/>
          </a:xfrm>
        </p:grpSpPr>
        <p:sp>
          <p:nvSpPr>
            <p:cNvPr id="1902" name="Freeform 1682"/>
            <p:cNvSpPr/>
            <p:nvPr/>
          </p:nvSpPr>
          <p:spPr>
            <a:xfrm>
              <a:off x="-3" y="-1"/>
              <a:ext cx="6923828" cy="3577514"/>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flip="none" rotWithShape="1">
              <a:gsLst>
                <a:gs pos="0">
                  <a:srgbClr val="F8A9AA">
                    <a:alpha val="17344"/>
                  </a:srgbClr>
                </a:gs>
                <a:gs pos="50000">
                  <a:srgbClr val="FA7A72">
                    <a:alpha val="17344"/>
                  </a:srgbClr>
                </a:gs>
                <a:gs pos="100000">
                  <a:srgbClr val="E8F2FD">
                    <a:alpha val="17344"/>
                  </a:srgbClr>
                </a:gs>
              </a:gsLst>
              <a:lin ang="13500000" scaled="0"/>
            </a:gradFill>
            <a:ln w="12700" cap="flat">
              <a:solidFill>
                <a:srgbClr val="BFBFBF">
                  <a:alpha val="17344"/>
                </a:srgbClr>
              </a:solidFill>
              <a:prstDash val="solid"/>
              <a:miter lim="800000"/>
            </a:ln>
            <a:effectLst>
              <a:outerShdw blurRad="368300" dist="214789" dir="7459485" rotWithShape="0">
                <a:srgbClr val="000000">
                  <a:alpha val="28809"/>
                </a:srgbClr>
              </a:outerShdw>
            </a:effectLst>
          </p:spPr>
          <p:txBody>
            <a:bodyPr wrap="square" lIns="45719" tIns="45719" rIns="45719" bIns="45719" numCol="1" anchor="ctr">
              <a:noAutofit/>
            </a:bodyPr>
            <a:lstStyle/>
            <a:p>
              <a:pPr algn="ctr" defTabSz="457200">
                <a:spcBef>
                  <a:spcPts val="0"/>
                </a:spcBef>
                <a:defRPr sz="1800">
                  <a:solidFill>
                    <a:srgbClr val="FFFFFF"/>
                  </a:solidFill>
                  <a:latin typeface="Calibri"/>
                  <a:ea typeface="Calibri"/>
                  <a:cs typeface="Calibri"/>
                  <a:sym typeface="Calibri"/>
                </a:defRPr>
              </a:pPr>
              <a:endParaRPr/>
            </a:p>
          </p:txBody>
        </p:sp>
        <p:pic>
          <p:nvPicPr>
            <p:cNvPr id="1903" name="Ink 1576" descr="Ink 1576"/>
            <p:cNvPicPr>
              <a:picLocks noChangeAspect="1"/>
            </p:cNvPicPr>
            <p:nvPr/>
          </p:nvPicPr>
          <p:blipFill>
            <a:blip r:embed="rId4"/>
            <a:stretch>
              <a:fillRect/>
            </a:stretch>
          </p:blipFill>
          <p:spPr>
            <a:xfrm>
              <a:off x="3028203" y="1101837"/>
              <a:ext cx="1309625" cy="332826"/>
            </a:xfrm>
            <a:prstGeom prst="rect">
              <a:avLst/>
            </a:prstGeom>
            <a:ln w="12700" cap="flat">
              <a:noFill/>
              <a:miter lim="400000"/>
            </a:ln>
            <a:effectLst/>
          </p:spPr>
        </p:pic>
        <p:sp>
          <p:nvSpPr>
            <p:cNvPr id="1904" name="Arc 1684"/>
            <p:cNvSpPr/>
            <p:nvPr/>
          </p:nvSpPr>
          <p:spPr>
            <a:xfrm rot="10800000">
              <a:off x="2675625" y="1037492"/>
              <a:ext cx="2010213" cy="430719"/>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noFill/>
            <a:ln w="19050" cap="flat">
              <a:solidFill>
                <a:srgbClr val="000000">
                  <a:alpha val="17344"/>
                </a:srgbClr>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sp>
          <p:nvSpPr>
            <p:cNvPr id="1905" name="Arc 1685"/>
            <p:cNvSpPr/>
            <p:nvPr/>
          </p:nvSpPr>
          <p:spPr>
            <a:xfrm>
              <a:off x="2962286" y="1088881"/>
              <a:ext cx="1436159" cy="260479"/>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noFill/>
            <a:ln w="19050" cap="flat">
              <a:solidFill>
                <a:srgbClr val="000000">
                  <a:alpha val="18067"/>
                </a:srgbClr>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grpSp>
      <p:sp>
        <p:nvSpPr>
          <p:cNvPr id="1907" name="Natural Image Distribution"/>
          <p:cNvSpPr txBox="1"/>
          <p:nvPr/>
        </p:nvSpPr>
        <p:spPr>
          <a:xfrm>
            <a:off x="18811414" y="11151858"/>
            <a:ext cx="2821863" cy="954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latin typeface="+mn-lt"/>
                <a:ea typeface="+mn-ea"/>
                <a:cs typeface="+mn-cs"/>
                <a:sym typeface="Helvetica Neue Medium"/>
              </a:defRPr>
            </a:lvl1pPr>
          </a:lstStyle>
          <a:p>
            <a:r>
              <a:t>Natural Image Distribution</a:t>
            </a:r>
          </a:p>
        </p:txBody>
      </p:sp>
      <p:sp>
        <p:nvSpPr>
          <p:cNvPr id="1908" name="Raspberry Beret Distribution"/>
          <p:cNvSpPr txBox="1"/>
          <p:nvPr/>
        </p:nvSpPr>
        <p:spPr>
          <a:xfrm>
            <a:off x="17390084" y="1609256"/>
            <a:ext cx="3056408" cy="954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latin typeface="+mn-lt"/>
                <a:ea typeface="+mn-ea"/>
                <a:cs typeface="+mn-cs"/>
                <a:sym typeface="Helvetica Neue Medium"/>
              </a:defRPr>
            </a:lvl1pPr>
          </a:lstStyle>
          <a:p>
            <a:r>
              <a:t>Raspberry Beret Distribution</a:t>
            </a:r>
          </a:p>
        </p:txBody>
      </p:sp>
      <p:sp>
        <p:nvSpPr>
          <p:cNvPr id="1909" name="Line"/>
          <p:cNvSpPr/>
          <p:nvPr/>
        </p:nvSpPr>
        <p:spPr>
          <a:xfrm>
            <a:off x="4846928" y="7533075"/>
            <a:ext cx="8541237" cy="1"/>
          </a:xfrm>
          <a:prstGeom prst="line">
            <a:avLst/>
          </a:prstGeom>
          <a:ln w="127000" cap="rnd">
            <a:solidFill>
              <a:srgbClr val="000000"/>
            </a:solidFill>
            <a:custDash>
              <a:ds d="100000" sp="200000"/>
            </a:custDash>
            <a:tailEnd type="triangle"/>
          </a:ln>
        </p:spPr>
        <p:txBody>
          <a:bodyPr lIns="50800" tIns="50800" rIns="50800" bIns="50800" anchor="ctr"/>
          <a:lstStyle/>
          <a:p>
            <a:endParaRPr/>
          </a:p>
        </p:txBody>
      </p:sp>
      <p:sp>
        <p:nvSpPr>
          <p:cNvPr id="1910" name="Freeform 1671"/>
          <p:cNvSpPr/>
          <p:nvPr/>
        </p:nvSpPr>
        <p:spPr>
          <a:xfrm>
            <a:off x="11802068" y="7641028"/>
            <a:ext cx="7969480" cy="4117800"/>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a:gsLst>
              <a:gs pos="0">
                <a:srgbClr val="82F7CF">
                  <a:alpha val="21027"/>
                </a:srgbClr>
              </a:gs>
              <a:gs pos="50000">
                <a:srgbClr val="BFE9FA">
                  <a:alpha val="21027"/>
                </a:srgbClr>
              </a:gs>
              <a:gs pos="100000">
                <a:srgbClr val="FFEFE6">
                  <a:alpha val="21027"/>
                </a:srgbClr>
              </a:gs>
            </a:gsLst>
            <a:lin ang="13500000"/>
          </a:gradFill>
          <a:ln w="12700">
            <a:solidFill>
              <a:srgbClr val="BFBFBF">
                <a:alpha val="21027"/>
              </a:srgbClr>
            </a:solidFill>
            <a:miter/>
          </a:ln>
        </p:spPr>
        <p:txBody>
          <a:bodyPr lIns="45719" rIns="45719" anchor="ctr"/>
          <a:lstStyle/>
          <a:p>
            <a:pPr algn="ctr" defTabSz="457200">
              <a:spcBef>
                <a:spcPts val="0"/>
              </a:spcBef>
              <a:defRPr sz="1800">
                <a:solidFill>
                  <a:srgbClr val="FFFFFF"/>
                </a:solidFill>
                <a:latin typeface="Calibri"/>
                <a:ea typeface="Calibri"/>
                <a:cs typeface="Calibri"/>
                <a:sym typeface="Calibri"/>
              </a:defRPr>
            </a:pPr>
            <a:endParaRPr/>
          </a:p>
        </p:txBody>
      </p:sp>
      <p:pic>
        <p:nvPicPr>
          <p:cNvPr id="1911" name="Ink 1565" descr="Ink 1565"/>
          <p:cNvPicPr>
            <a:picLocks noChangeAspect="1"/>
          </p:cNvPicPr>
          <p:nvPr/>
        </p:nvPicPr>
        <p:blipFill>
          <a:blip r:embed="rId4"/>
          <a:stretch>
            <a:fillRect/>
          </a:stretch>
        </p:blipFill>
        <p:spPr>
          <a:xfrm>
            <a:off x="15033104" y="8377501"/>
            <a:ext cx="1507407" cy="383090"/>
          </a:xfrm>
          <a:prstGeom prst="rect">
            <a:avLst/>
          </a:prstGeom>
          <a:ln w="12700">
            <a:miter lim="400000"/>
          </a:ln>
        </p:spPr>
      </p:pic>
      <p:sp>
        <p:nvSpPr>
          <p:cNvPr id="1912" name="Arc 1673"/>
          <p:cNvSpPr/>
          <p:nvPr/>
        </p:nvSpPr>
        <p:spPr>
          <a:xfrm rot="10800000">
            <a:off x="14627279" y="8303439"/>
            <a:ext cx="2313799" cy="495766"/>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ln w="19050">
            <a:solidFill>
              <a:srgbClr val="000000">
                <a:alpha val="10500"/>
              </a:srgbClr>
            </a:solidFill>
            <a:miter/>
          </a:ln>
        </p:spPr>
        <p:txBody>
          <a:bodyPr lIns="45719" rIns="45719" anchor="ctr"/>
          <a:lstStyle/>
          <a:p>
            <a:pPr algn="ctr" defTabSz="457200">
              <a:spcBef>
                <a:spcPts val="0"/>
              </a:spcBef>
              <a:defRPr sz="1800">
                <a:latin typeface="Calibri"/>
                <a:ea typeface="Calibri"/>
                <a:cs typeface="Calibri"/>
                <a:sym typeface="Calibri"/>
              </a:defRPr>
            </a:pPr>
            <a:endParaRPr/>
          </a:p>
        </p:txBody>
      </p:sp>
      <p:sp>
        <p:nvSpPr>
          <p:cNvPr id="1913" name="Arc 1674"/>
          <p:cNvSpPr/>
          <p:nvPr/>
        </p:nvSpPr>
        <p:spPr>
          <a:xfrm>
            <a:off x="14957231" y="8362589"/>
            <a:ext cx="1653051" cy="299816"/>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ln w="19050">
            <a:solidFill>
              <a:srgbClr val="000000">
                <a:alpha val="10618"/>
              </a:srgbClr>
            </a:solidFill>
            <a:miter/>
          </a:ln>
        </p:spPr>
        <p:txBody>
          <a:bodyPr lIns="45719" rIns="45719" anchor="ctr"/>
          <a:lstStyle/>
          <a:p>
            <a:pPr algn="ctr" defTabSz="457200">
              <a:spcBef>
                <a:spcPts val="0"/>
              </a:spcBef>
              <a:defRPr sz="1800">
                <a:latin typeface="Calibri"/>
                <a:ea typeface="Calibri"/>
                <a:cs typeface="Calibri"/>
                <a:sym typeface="Calibri"/>
              </a:defRPr>
            </a:pPr>
            <a:endParaRPr/>
          </a:p>
        </p:txBody>
      </p:sp>
      <p:grpSp>
        <p:nvGrpSpPr>
          <p:cNvPr id="1917" name="Group"/>
          <p:cNvGrpSpPr/>
          <p:nvPr/>
        </p:nvGrpSpPr>
        <p:grpSpPr>
          <a:xfrm>
            <a:off x="13264346" y="6907086"/>
            <a:ext cx="3802622" cy="3205580"/>
            <a:chOff x="-173372" y="0"/>
            <a:chExt cx="3802620" cy="3205578"/>
          </a:xfrm>
        </p:grpSpPr>
        <p:pic>
          <p:nvPicPr>
            <p:cNvPr id="1914" name="Asset 1.png" descr="Asset 1.png"/>
            <p:cNvPicPr>
              <a:picLocks noChangeAspect="1"/>
            </p:cNvPicPr>
            <p:nvPr/>
          </p:nvPicPr>
          <p:blipFill>
            <a:blip r:embed="rId5"/>
            <a:stretch>
              <a:fillRect/>
            </a:stretch>
          </p:blipFill>
          <p:spPr>
            <a:xfrm>
              <a:off x="524660" y="0"/>
              <a:ext cx="2318806" cy="2318806"/>
            </a:xfrm>
            <a:prstGeom prst="rect">
              <a:avLst/>
            </a:prstGeom>
            <a:ln w="12700" cap="flat">
              <a:noFill/>
              <a:miter lim="400000"/>
            </a:ln>
            <a:effectLst/>
          </p:spPr>
        </p:pic>
        <mc:AlternateContent xmlns:mc="http://schemas.openxmlformats.org/markup-compatibility/2006" xmlns:a14="http://schemas.microsoft.com/office/drawing/2010/main">
          <mc:Choice Requires="a14">
            <p:sp>
              <p:nvSpPr>
                <p:cNvPr id="1915" name="Rectangle"/>
                <p:cNvSpPr txBox="1"/>
                <p:nvPr/>
              </p:nvSpPr>
              <p:spPr>
                <a:xfrm>
                  <a:off x="-173373" y="2218491"/>
                  <a:ext cx="489513" cy="834609"/>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50800" tIns="50800" rIns="50800" bIns="50800" numCol="1" anchor="ctr">
                  <a:noAutofit/>
                </a:bodyPr>
                <a:lstStyle/>
                <a:p>
                  <a:pPr algn="ctr">
                    <a:spcBef>
                      <a:spcPts val="0"/>
                    </a:spcBef>
                    <a:defRPr sz="6000" b="1"/>
                  </a:pPr>
                  <a14:m>
                    <m:oMath xmlns:m="http://schemas.openxmlformats.org/officeDocument/2006/math">
                      <m:sSub>
                        <m:sSubPr>
                          <m:ctrlPr>
                            <a:rPr sz="3550" i="1">
                              <a:solidFill>
                                <a:srgbClr val="000000"/>
                              </a:solidFill>
                              <a:latin typeface="Cambria Math" panose="02040503050406030204" pitchFamily="18" charset="0"/>
                            </a:rPr>
                          </m:ctrlPr>
                        </m:sSubPr>
                        <m:e>
                          <m:limUpp>
                            <m:limUppPr>
                              <m:ctrlPr>
                                <a:rPr sz="3550" i="1">
                                  <a:solidFill>
                                    <a:srgbClr val="000000"/>
                                  </a:solidFill>
                                  <a:latin typeface="Cambria Math" panose="02040503050406030204" pitchFamily="18" charset="0"/>
                                </a:rPr>
                              </m:ctrlPr>
                            </m:limUppPr>
                            <m:e>
                              <m:r>
                                <a:rPr sz="3550" i="1">
                                  <a:solidFill>
                                    <a:srgbClr val="000000"/>
                                  </a:solidFill>
                                  <a:latin typeface="Cambria Math" panose="02040503050406030204" pitchFamily="18" charset="0"/>
                                </a:rPr>
                                <m:t>𝐱</m:t>
                              </m:r>
                            </m:e>
                            <m:lim>
                              <m:r>
                                <a:rPr sz="3550" i="1">
                                  <a:solidFill>
                                    <a:srgbClr val="000000"/>
                                  </a:solidFill>
                                  <a:latin typeface="Cambria Math" panose="02040503050406030204" pitchFamily="18" charset="0"/>
                                </a:rPr>
                                <m:t>̂</m:t>
                              </m:r>
                            </m:lim>
                          </m:limUpp>
                        </m:e>
                        <m:sub>
                          <m:r>
                            <a:rPr sz="3550" i="1">
                              <a:solidFill>
                                <a:srgbClr val="000000"/>
                              </a:solidFill>
                              <a:latin typeface="Cambria Math" panose="02040503050406030204" pitchFamily="18" charset="0"/>
                            </a:rPr>
                            <m:t>1</m:t>
                          </m:r>
                        </m:sub>
                      </m:sSub>
                    </m:oMath>
                  </a14:m>
                  <a:r>
                    <a:t> </a:t>
                  </a:r>
                </a:p>
              </p:txBody>
            </p:sp>
          </mc:Choice>
          <mc:Fallback xmlns="">
            <p:sp>
              <p:nvSpPr>
                <p:cNvPr id="1915" name="Rectangle"/>
                <p:cNvSpPr txBox="1">
                  <a:spLocks noRot="1" noChangeAspect="1" noMove="1" noResize="1" noEditPoints="1" noAdjustHandles="1" noChangeArrowheads="1" noChangeShapeType="1" noTextEdit="1"/>
                </p:cNvSpPr>
                <p:nvPr/>
              </p:nvSpPr>
              <p:spPr>
                <a:xfrm>
                  <a:off x="-173373" y="2218491"/>
                  <a:ext cx="489513" cy="834609"/>
                </a:xfrm>
                <a:prstGeom prst="rect">
                  <a:avLst/>
                </a:prstGeom>
                <a:blipFill>
                  <a:blip r:embed="rId6"/>
                  <a:stretch>
                    <a:fillRect l="-17949" t="-32836" r="-133333" b="-58209"/>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916" name="Image Prediction"/>
            <p:cNvSpPr txBox="1"/>
            <p:nvPr/>
          </p:nvSpPr>
          <p:spPr>
            <a:xfrm>
              <a:off x="69657" y="2564038"/>
              <a:ext cx="3559591" cy="6415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r">
                <a:defRPr sz="3200">
                  <a:latin typeface="+mn-lt"/>
                  <a:ea typeface="+mn-ea"/>
                  <a:cs typeface="+mn-cs"/>
                  <a:sym typeface="Helvetica Neue Medium"/>
                </a:defRPr>
              </a:lvl1pPr>
            </a:lstStyle>
            <a:p>
              <a:r>
                <a:t>Image Prediction</a:t>
              </a:r>
            </a:p>
          </p:txBody>
        </p:sp>
      </p:grpSp>
      <p:sp>
        <p:nvSpPr>
          <p:cNvPr id="1918" name="Line"/>
          <p:cNvSpPr/>
          <p:nvPr/>
        </p:nvSpPr>
        <p:spPr>
          <a:xfrm flipV="1">
            <a:off x="15022294" y="4075415"/>
            <a:ext cx="1" cy="2907526"/>
          </a:xfrm>
          <a:prstGeom prst="line">
            <a:avLst/>
          </a:prstGeom>
          <a:ln w="127000" cap="rnd">
            <a:solidFill>
              <a:schemeClr val="accent6">
                <a:hueOff val="-146070"/>
                <a:satOff val="-10048"/>
                <a:lumOff val="-30626"/>
              </a:schemeClr>
            </a:solidFill>
            <a:custDash>
              <a:ds d="100000" sp="200000"/>
            </a:custDash>
            <a:tailEnd type="triangle"/>
          </a:ln>
        </p:spPr>
        <p:txBody>
          <a:bodyPr lIns="50800" tIns="50800" rIns="50800" bIns="50800" anchor="ctr"/>
          <a:lstStyle/>
          <a:p>
            <a:endParaRPr/>
          </a:p>
        </p:txBody>
      </p:sp>
      <mc:AlternateContent xmlns:mc="http://schemas.openxmlformats.org/markup-compatibility/2006" xmlns:a14="http://schemas.microsoft.com/office/drawing/2010/main">
        <mc:Choice Requires="a14">
          <p:sp>
            <p:nvSpPr>
              <p:cNvPr id="1919" name="Rectangle"/>
              <p:cNvSpPr txBox="1"/>
              <p:nvPr/>
            </p:nvSpPr>
            <p:spPr>
              <a:xfrm>
                <a:off x="15464961" y="5708112"/>
                <a:ext cx="3802621" cy="93064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50800" tIns="50800" rIns="50800" bIns="50800" anchor="ctr"/>
              <a:lstStyle/>
              <a:p>
                <a:pPr algn="ctr">
                  <a:spcBef>
                    <a:spcPts val="0"/>
                  </a:spcBef>
                  <a:defRPr sz="6000" b="1"/>
                </a:pPr>
                <a14:m>
                  <m:oMath xmlns:m="http://schemas.openxmlformats.org/officeDocument/2006/math">
                    <m:sSub>
                      <m:sSubPr>
                        <m:ctrlPr>
                          <a:rPr sz="5200" i="1">
                            <a:solidFill>
                              <a:srgbClr val="000000"/>
                            </a:solidFill>
                            <a:latin typeface="Cambria Math" panose="02040503050406030204" pitchFamily="18" charset="0"/>
                          </a:rPr>
                        </m:ctrlPr>
                      </m:sSubPr>
                      <m:e>
                        <m:r>
                          <a:rPr sz="5200" i="1">
                            <a:solidFill>
                              <a:srgbClr val="000000"/>
                            </a:solidFill>
                            <a:latin typeface="Cambria Math" panose="02040503050406030204" pitchFamily="18" charset="0"/>
                          </a:rPr>
                          <m:t>𝛻</m:t>
                        </m:r>
                      </m:e>
                      <m:sub/>
                    </m:sSub>
                    <m:r>
                      <m:rPr>
                        <m:sty m:val="p"/>
                      </m:rPr>
                      <a:rPr sz="5200" i="1">
                        <a:solidFill>
                          <a:srgbClr val="000000"/>
                        </a:solidFill>
                        <a:latin typeface="Cambria Math" panose="02040503050406030204" pitchFamily="18" charset="0"/>
                      </a:rPr>
                      <m:t>log</m:t>
                    </m:r>
                    <m:r>
                      <a:rPr sz="5200" i="1">
                        <a:solidFill>
                          <a:srgbClr val="000000"/>
                        </a:solidFill>
                        <a:latin typeface="Cambria Math" panose="02040503050406030204" pitchFamily="18" charset="0"/>
                      </a:rPr>
                      <m:t>𝑝</m:t>
                    </m:r>
                    <m:r>
                      <a:rPr sz="5200" i="1">
                        <a:solidFill>
                          <a:srgbClr val="000000"/>
                        </a:solidFill>
                        <a:latin typeface="Cambria Math" panose="02040503050406030204" pitchFamily="18" charset="0"/>
                      </a:rPr>
                      <m:t>(</m:t>
                    </m:r>
                    <m:sSub>
                      <m:sSubPr>
                        <m:ctrlPr>
                          <a:rPr sz="5200" i="1">
                            <a:solidFill>
                              <a:srgbClr val="000000"/>
                            </a:solidFill>
                            <a:latin typeface="Cambria Math" panose="02040503050406030204" pitchFamily="18" charset="0"/>
                          </a:rPr>
                        </m:ctrlPr>
                      </m:sSubPr>
                      <m:e>
                        <m:limUpp>
                          <m:limUppPr>
                            <m:ctrlPr>
                              <a:rPr sz="5200" i="1">
                                <a:solidFill>
                                  <a:srgbClr val="000000"/>
                                </a:solidFill>
                                <a:latin typeface="Cambria Math" panose="02040503050406030204" pitchFamily="18" charset="0"/>
                              </a:rPr>
                            </m:ctrlPr>
                          </m:limUppPr>
                          <m:e>
                            <m:r>
                              <a:rPr sz="5200" i="1">
                                <a:solidFill>
                                  <a:srgbClr val="000000"/>
                                </a:solidFill>
                                <a:latin typeface="Cambria Math" panose="02040503050406030204" pitchFamily="18" charset="0"/>
                              </a:rPr>
                              <m:t>𝑥</m:t>
                            </m:r>
                          </m:e>
                          <m:lim>
                            <m:r>
                              <a:rPr sz="5200" i="1">
                                <a:solidFill>
                                  <a:srgbClr val="000000"/>
                                </a:solidFill>
                                <a:latin typeface="Cambria Math" panose="02040503050406030204" pitchFamily="18" charset="0"/>
                              </a:rPr>
                              <m:t>̂</m:t>
                            </m:r>
                          </m:lim>
                        </m:limUpp>
                      </m:e>
                      <m:sub>
                        <m:r>
                          <a:rPr sz="5200" i="1">
                            <a:solidFill>
                              <a:srgbClr val="000000"/>
                            </a:solidFill>
                            <a:latin typeface="Cambria Math" panose="02040503050406030204" pitchFamily="18" charset="0"/>
                          </a:rPr>
                          <m:t>0</m:t>
                        </m:r>
                      </m:sub>
                    </m:sSub>
                    <m:r>
                      <a:rPr sz="5200" i="1">
                        <a:solidFill>
                          <a:srgbClr val="000000"/>
                        </a:solidFill>
                        <a:latin typeface="Cambria Math" panose="02040503050406030204" pitchFamily="18" charset="0"/>
                      </a:rPr>
                      <m:t>|</m:t>
                    </m:r>
                    <m:r>
                      <a:rPr sz="5200" i="1">
                        <a:solidFill>
                          <a:srgbClr val="000000"/>
                        </a:solidFill>
                        <a:latin typeface="Cambria Math" panose="02040503050406030204" pitchFamily="18" charset="0"/>
                      </a:rPr>
                      <m:t>𝑐</m:t>
                    </m:r>
                    <m:r>
                      <a:rPr sz="5200" i="1">
                        <a:solidFill>
                          <a:srgbClr val="000000"/>
                        </a:solidFill>
                        <a:latin typeface="Cambria Math" panose="02040503050406030204" pitchFamily="18" charset="0"/>
                      </a:rPr>
                      <m:t>)</m:t>
                    </m:r>
                  </m:oMath>
                </a14:m>
                <a:r>
                  <a:t> </a:t>
                </a:r>
              </a:p>
            </p:txBody>
          </p:sp>
        </mc:Choice>
        <mc:Fallback xmlns="">
          <p:sp>
            <p:nvSpPr>
              <p:cNvPr id="1919" name="Rectangle"/>
              <p:cNvSpPr txBox="1">
                <a:spLocks noRot="1" noChangeAspect="1" noMove="1" noResize="1" noEditPoints="1" noAdjustHandles="1" noChangeArrowheads="1" noChangeShapeType="1" noTextEdit="1"/>
              </p:cNvSpPr>
              <p:nvPr/>
            </p:nvSpPr>
            <p:spPr>
              <a:xfrm>
                <a:off x="15464961" y="5708112"/>
                <a:ext cx="3802621" cy="930641"/>
              </a:xfrm>
              <a:prstGeom prst="rect">
                <a:avLst/>
              </a:prstGeom>
              <a:blipFill>
                <a:blip r:embed="rId7"/>
                <a:stretch>
                  <a:fillRect l="-5648" t="-16216" r="-17276" b="-5540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920" name="Gradient from Classifier"/>
          <p:cNvSpPr txBox="1"/>
          <p:nvPr/>
        </p:nvSpPr>
        <p:spPr>
          <a:xfrm>
            <a:off x="19179054" y="5839666"/>
            <a:ext cx="3056407" cy="954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latin typeface="+mn-lt"/>
                <a:ea typeface="+mn-ea"/>
                <a:cs typeface="+mn-cs"/>
                <a:sym typeface="Helvetica Neue Medium"/>
              </a:defRPr>
            </a:lvl1pPr>
          </a:lstStyle>
          <a:p>
            <a:r>
              <a:t>Gradient from Classifier</a:t>
            </a:r>
          </a:p>
        </p:txBody>
      </p:sp>
      <p:sp>
        <p:nvSpPr>
          <p:cNvPr id="1921" name="Diffusion Model"/>
          <p:cNvSpPr txBox="1"/>
          <p:nvPr/>
        </p:nvSpPr>
        <p:spPr>
          <a:xfrm>
            <a:off x="6345375" y="8421372"/>
            <a:ext cx="4847509" cy="6764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Diffusion Model</a:t>
            </a:r>
          </a:p>
        </p:txBody>
      </p:sp>
      <p:grpSp>
        <p:nvGrpSpPr>
          <p:cNvPr id="1926" name="Group"/>
          <p:cNvGrpSpPr/>
          <p:nvPr/>
        </p:nvGrpSpPr>
        <p:grpSpPr>
          <a:xfrm>
            <a:off x="6877242" y="6640066"/>
            <a:ext cx="3783775" cy="1786019"/>
            <a:chOff x="0" y="0"/>
            <a:chExt cx="3783774" cy="1786017"/>
          </a:xfrm>
        </p:grpSpPr>
        <p:sp>
          <p:nvSpPr>
            <p:cNvPr id="1922" name="Rounded Rectangle"/>
            <p:cNvSpPr/>
            <p:nvPr/>
          </p:nvSpPr>
          <p:spPr>
            <a:xfrm>
              <a:off x="0" y="0"/>
              <a:ext cx="3783775" cy="1786018"/>
            </a:xfrm>
            <a:prstGeom prst="roundRect">
              <a:avLst>
                <a:gd name="adj" fmla="val 15000"/>
              </a:avLst>
            </a:prstGeom>
            <a:solidFill>
              <a:srgbClr val="FFFFFF"/>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endParaRPr/>
            </a:p>
          </p:txBody>
        </p:sp>
        <p:grpSp>
          <p:nvGrpSpPr>
            <p:cNvPr id="1925" name="Group"/>
            <p:cNvGrpSpPr/>
            <p:nvPr/>
          </p:nvGrpSpPr>
          <p:grpSpPr>
            <a:xfrm>
              <a:off x="286213" y="123581"/>
              <a:ext cx="3211347" cy="1538856"/>
              <a:chOff x="0" y="0"/>
              <a:chExt cx="3211346" cy="1538854"/>
            </a:xfrm>
          </p:grpSpPr>
          <p:pic>
            <p:nvPicPr>
              <p:cNvPr id="1923" name="Image" descr="Image"/>
              <p:cNvPicPr>
                <a:picLocks noChangeAspect="1"/>
              </p:cNvPicPr>
              <p:nvPr/>
            </p:nvPicPr>
            <p:blipFill>
              <a:blip r:embed="rId8"/>
              <a:srcRect l="1140" t="4248" r="761" b="2270"/>
              <a:stretch>
                <a:fillRect/>
              </a:stretch>
            </p:blipFill>
            <p:spPr>
              <a:xfrm>
                <a:off x="0" y="0"/>
                <a:ext cx="3211347" cy="1538855"/>
              </a:xfrm>
              <a:custGeom>
                <a:avLst/>
                <a:gdLst/>
                <a:ahLst/>
                <a:cxnLst>
                  <a:cxn ang="0">
                    <a:pos x="wd2" y="hd2"/>
                  </a:cxn>
                  <a:cxn ang="5400000">
                    <a:pos x="wd2" y="hd2"/>
                  </a:cxn>
                  <a:cxn ang="10800000">
                    <a:pos x="wd2" y="hd2"/>
                  </a:cxn>
                  <a:cxn ang="16200000">
                    <a:pos x="wd2" y="hd2"/>
                  </a:cxn>
                </a:cxnLst>
                <a:rect l="0" t="0" r="r" b="b"/>
                <a:pathLst>
                  <a:path w="21600" h="21412" extrusionOk="0">
                    <a:moveTo>
                      <a:pt x="21600" y="14215"/>
                    </a:moveTo>
                    <a:lnTo>
                      <a:pt x="20344" y="16813"/>
                    </a:lnTo>
                    <a:cubicBezTo>
                      <a:pt x="19422" y="18722"/>
                      <a:pt x="19088" y="19317"/>
                      <a:pt x="19088" y="19053"/>
                    </a:cubicBezTo>
                    <a:cubicBezTo>
                      <a:pt x="19088" y="18464"/>
                      <a:pt x="18988" y="18429"/>
                      <a:pt x="18736" y="18931"/>
                    </a:cubicBezTo>
                    <a:cubicBezTo>
                      <a:pt x="18533" y="19333"/>
                      <a:pt x="18472" y="19374"/>
                      <a:pt x="18336" y="19197"/>
                    </a:cubicBezTo>
                    <a:cubicBezTo>
                      <a:pt x="18235" y="19066"/>
                      <a:pt x="18157" y="19052"/>
                      <a:pt x="18125" y="19160"/>
                    </a:cubicBezTo>
                    <a:cubicBezTo>
                      <a:pt x="18097" y="19253"/>
                      <a:pt x="17963" y="19329"/>
                      <a:pt x="17828" y="19329"/>
                    </a:cubicBezTo>
                    <a:cubicBezTo>
                      <a:pt x="17623" y="19329"/>
                      <a:pt x="17582" y="19259"/>
                      <a:pt x="17582" y="18905"/>
                    </a:cubicBezTo>
                    <a:cubicBezTo>
                      <a:pt x="17582" y="18205"/>
                      <a:pt x="17462" y="18261"/>
                      <a:pt x="17034" y="19164"/>
                    </a:cubicBezTo>
                    <a:cubicBezTo>
                      <a:pt x="16689" y="19889"/>
                      <a:pt x="16576" y="20024"/>
                      <a:pt x="16313" y="20024"/>
                    </a:cubicBezTo>
                    <a:cubicBezTo>
                      <a:pt x="16141" y="20024"/>
                      <a:pt x="15976" y="19942"/>
                      <a:pt x="15946" y="19842"/>
                    </a:cubicBezTo>
                    <a:cubicBezTo>
                      <a:pt x="15911" y="19722"/>
                      <a:pt x="15859" y="19718"/>
                      <a:pt x="15794" y="19830"/>
                    </a:cubicBezTo>
                    <a:cubicBezTo>
                      <a:pt x="15739" y="19923"/>
                      <a:pt x="15463" y="20034"/>
                      <a:pt x="15181" y="20076"/>
                    </a:cubicBezTo>
                    <a:cubicBezTo>
                      <a:pt x="15071" y="20092"/>
                      <a:pt x="14974" y="20121"/>
                      <a:pt x="14883" y="20157"/>
                    </a:cubicBezTo>
                    <a:cubicBezTo>
                      <a:pt x="14879" y="20121"/>
                      <a:pt x="14890" y="20079"/>
                      <a:pt x="14919" y="20024"/>
                    </a:cubicBezTo>
                    <a:cubicBezTo>
                      <a:pt x="14941" y="19981"/>
                      <a:pt x="14957" y="19923"/>
                      <a:pt x="14955" y="19895"/>
                    </a:cubicBezTo>
                    <a:cubicBezTo>
                      <a:pt x="14951" y="19858"/>
                      <a:pt x="14922" y="19901"/>
                      <a:pt x="14855" y="20041"/>
                    </a:cubicBezTo>
                    <a:cubicBezTo>
                      <a:pt x="14816" y="20123"/>
                      <a:pt x="14783" y="20181"/>
                      <a:pt x="14762" y="20211"/>
                    </a:cubicBezTo>
                    <a:cubicBezTo>
                      <a:pt x="14622" y="20287"/>
                      <a:pt x="14506" y="20388"/>
                      <a:pt x="14416" y="20521"/>
                    </a:cubicBezTo>
                    <a:cubicBezTo>
                      <a:pt x="14241" y="20780"/>
                      <a:pt x="14039" y="20891"/>
                      <a:pt x="13748" y="20891"/>
                    </a:cubicBezTo>
                    <a:cubicBezTo>
                      <a:pt x="13388" y="20891"/>
                      <a:pt x="13325" y="20839"/>
                      <a:pt x="13283" y="20508"/>
                    </a:cubicBezTo>
                    <a:lnTo>
                      <a:pt x="13234" y="20124"/>
                    </a:lnTo>
                    <a:lnTo>
                      <a:pt x="13032" y="20517"/>
                    </a:lnTo>
                    <a:cubicBezTo>
                      <a:pt x="12845" y="20881"/>
                      <a:pt x="12762" y="20908"/>
                      <a:pt x="11911" y="20880"/>
                    </a:cubicBezTo>
                    <a:cubicBezTo>
                      <a:pt x="11197" y="20856"/>
                      <a:pt x="10947" y="20911"/>
                      <a:pt x="10791" y="21123"/>
                    </a:cubicBezTo>
                    <a:cubicBezTo>
                      <a:pt x="10628" y="21344"/>
                      <a:pt x="10325" y="21397"/>
                      <a:pt x="9213" y="21397"/>
                    </a:cubicBezTo>
                    <a:cubicBezTo>
                      <a:pt x="8413" y="21397"/>
                      <a:pt x="7794" y="21324"/>
                      <a:pt x="7735" y="21223"/>
                    </a:cubicBezTo>
                    <a:cubicBezTo>
                      <a:pt x="7667" y="21105"/>
                      <a:pt x="7616" y="21107"/>
                      <a:pt x="7579" y="21230"/>
                    </a:cubicBezTo>
                    <a:cubicBezTo>
                      <a:pt x="7495" y="21513"/>
                      <a:pt x="6753" y="21452"/>
                      <a:pt x="6607" y="21149"/>
                    </a:cubicBezTo>
                    <a:cubicBezTo>
                      <a:pt x="6505" y="20939"/>
                      <a:pt x="6214" y="20884"/>
                      <a:pt x="5124" y="20869"/>
                    </a:cubicBezTo>
                    <a:lnTo>
                      <a:pt x="3767" y="20850"/>
                    </a:lnTo>
                    <a:lnTo>
                      <a:pt x="3767" y="20360"/>
                    </a:lnTo>
                    <a:cubicBezTo>
                      <a:pt x="3767" y="19844"/>
                      <a:pt x="3648" y="19549"/>
                      <a:pt x="3559" y="19847"/>
                    </a:cubicBezTo>
                    <a:cubicBezTo>
                      <a:pt x="3529" y="19948"/>
                      <a:pt x="3134" y="20024"/>
                      <a:pt x="2632" y="20024"/>
                    </a:cubicBezTo>
                    <a:lnTo>
                      <a:pt x="1758" y="20024"/>
                    </a:lnTo>
                    <a:lnTo>
                      <a:pt x="1758" y="19253"/>
                    </a:lnTo>
                    <a:cubicBezTo>
                      <a:pt x="1758" y="18829"/>
                      <a:pt x="1726" y="18441"/>
                      <a:pt x="1687" y="18391"/>
                    </a:cubicBezTo>
                    <a:cubicBezTo>
                      <a:pt x="1648" y="18341"/>
                      <a:pt x="1512" y="18526"/>
                      <a:pt x="1385" y="18801"/>
                    </a:cubicBezTo>
                    <a:cubicBezTo>
                      <a:pt x="1200" y="19201"/>
                      <a:pt x="1082" y="19301"/>
                      <a:pt x="793" y="19301"/>
                    </a:cubicBezTo>
                    <a:cubicBezTo>
                      <a:pt x="543" y="19301"/>
                      <a:pt x="416" y="19218"/>
                      <a:pt x="381" y="19032"/>
                    </a:cubicBezTo>
                    <a:cubicBezTo>
                      <a:pt x="337" y="18794"/>
                      <a:pt x="312" y="18799"/>
                      <a:pt x="166" y="19072"/>
                    </a:cubicBezTo>
                    <a:cubicBezTo>
                      <a:pt x="1" y="19381"/>
                      <a:pt x="0" y="19347"/>
                      <a:pt x="0" y="12196"/>
                    </a:cubicBezTo>
                    <a:lnTo>
                      <a:pt x="0" y="5008"/>
                    </a:lnTo>
                    <a:lnTo>
                      <a:pt x="1176" y="2581"/>
                    </a:lnTo>
                    <a:cubicBezTo>
                      <a:pt x="2216" y="436"/>
                      <a:pt x="2363" y="191"/>
                      <a:pt x="2440" y="473"/>
                    </a:cubicBezTo>
                    <a:cubicBezTo>
                      <a:pt x="2525" y="780"/>
                      <a:pt x="2534" y="779"/>
                      <a:pt x="2708" y="456"/>
                    </a:cubicBezTo>
                    <a:cubicBezTo>
                      <a:pt x="2815" y="258"/>
                      <a:pt x="3016" y="117"/>
                      <a:pt x="3201" y="112"/>
                    </a:cubicBezTo>
                    <a:lnTo>
                      <a:pt x="3512" y="103"/>
                    </a:lnTo>
                    <a:lnTo>
                      <a:pt x="3535" y="2992"/>
                    </a:lnTo>
                    <a:lnTo>
                      <a:pt x="3558" y="5881"/>
                    </a:lnTo>
                    <a:lnTo>
                      <a:pt x="4772" y="6011"/>
                    </a:lnTo>
                    <a:cubicBezTo>
                      <a:pt x="5039" y="6040"/>
                      <a:pt x="5769" y="6061"/>
                      <a:pt x="6669" y="6077"/>
                    </a:cubicBezTo>
                    <a:lnTo>
                      <a:pt x="6622" y="6148"/>
                    </a:lnTo>
                    <a:cubicBezTo>
                      <a:pt x="6602" y="6178"/>
                      <a:pt x="6577" y="6206"/>
                      <a:pt x="6552" y="6229"/>
                    </a:cubicBezTo>
                    <a:lnTo>
                      <a:pt x="4927" y="6229"/>
                    </a:lnTo>
                    <a:cubicBezTo>
                      <a:pt x="4862" y="6228"/>
                      <a:pt x="4859" y="6226"/>
                      <a:pt x="4786" y="6226"/>
                    </a:cubicBezTo>
                    <a:lnTo>
                      <a:pt x="3634" y="6211"/>
                    </a:lnTo>
                    <a:lnTo>
                      <a:pt x="3634" y="6229"/>
                    </a:lnTo>
                    <a:lnTo>
                      <a:pt x="3558" y="6229"/>
                    </a:lnTo>
                    <a:lnTo>
                      <a:pt x="3558" y="9145"/>
                    </a:lnTo>
                    <a:lnTo>
                      <a:pt x="4249" y="9107"/>
                    </a:lnTo>
                    <a:lnTo>
                      <a:pt x="4939" y="9069"/>
                    </a:lnTo>
                    <a:lnTo>
                      <a:pt x="4939" y="10787"/>
                    </a:lnTo>
                    <a:cubicBezTo>
                      <a:pt x="4939" y="11731"/>
                      <a:pt x="4966" y="12558"/>
                      <a:pt x="4998" y="12625"/>
                    </a:cubicBezTo>
                    <a:cubicBezTo>
                      <a:pt x="5030" y="12692"/>
                      <a:pt x="7178" y="12739"/>
                      <a:pt x="9770" y="12730"/>
                    </a:cubicBezTo>
                    <a:lnTo>
                      <a:pt x="14484" y="12713"/>
                    </a:lnTo>
                    <a:lnTo>
                      <a:pt x="15334" y="10903"/>
                    </a:lnTo>
                    <a:lnTo>
                      <a:pt x="16184" y="9092"/>
                    </a:lnTo>
                    <a:lnTo>
                      <a:pt x="16664" y="9092"/>
                    </a:lnTo>
                    <a:cubicBezTo>
                      <a:pt x="17032" y="9092"/>
                      <a:pt x="17158" y="9158"/>
                      <a:pt x="17198" y="9375"/>
                    </a:cubicBezTo>
                    <a:cubicBezTo>
                      <a:pt x="17245" y="9633"/>
                      <a:pt x="17266" y="9631"/>
                      <a:pt x="17419" y="9343"/>
                    </a:cubicBezTo>
                    <a:cubicBezTo>
                      <a:pt x="17566" y="9067"/>
                      <a:pt x="17585" y="8846"/>
                      <a:pt x="17564" y="7627"/>
                    </a:cubicBezTo>
                    <a:lnTo>
                      <a:pt x="17540" y="6229"/>
                    </a:lnTo>
                    <a:lnTo>
                      <a:pt x="8790" y="6229"/>
                    </a:lnTo>
                    <a:cubicBezTo>
                      <a:pt x="8776" y="6192"/>
                      <a:pt x="8785" y="6149"/>
                      <a:pt x="8819" y="6100"/>
                    </a:cubicBezTo>
                    <a:cubicBezTo>
                      <a:pt x="9754" y="6105"/>
                      <a:pt x="10739" y="6106"/>
                      <a:pt x="11763" y="6098"/>
                    </a:cubicBezTo>
                    <a:lnTo>
                      <a:pt x="17540" y="6055"/>
                    </a:lnTo>
                    <a:lnTo>
                      <a:pt x="17566" y="5534"/>
                    </a:lnTo>
                    <a:cubicBezTo>
                      <a:pt x="17603" y="4794"/>
                      <a:pt x="19864" y="68"/>
                      <a:pt x="20180" y="68"/>
                    </a:cubicBezTo>
                    <a:cubicBezTo>
                      <a:pt x="20298" y="68"/>
                      <a:pt x="20436" y="153"/>
                      <a:pt x="20486" y="257"/>
                    </a:cubicBezTo>
                    <a:cubicBezTo>
                      <a:pt x="20551" y="393"/>
                      <a:pt x="20592" y="393"/>
                      <a:pt x="20633" y="257"/>
                    </a:cubicBezTo>
                    <a:cubicBezTo>
                      <a:pt x="20735" y="-87"/>
                      <a:pt x="20931" y="54"/>
                      <a:pt x="20931" y="473"/>
                    </a:cubicBezTo>
                    <a:cubicBezTo>
                      <a:pt x="20931" y="1129"/>
                      <a:pt x="21028" y="1150"/>
                      <a:pt x="21323" y="558"/>
                    </a:cubicBezTo>
                    <a:lnTo>
                      <a:pt x="21600" y="0"/>
                    </a:lnTo>
                    <a:close/>
                    <a:moveTo>
                      <a:pt x="9795" y="12822"/>
                    </a:moveTo>
                    <a:lnTo>
                      <a:pt x="4981" y="12822"/>
                    </a:lnTo>
                    <a:lnTo>
                      <a:pt x="4955" y="13670"/>
                    </a:lnTo>
                    <a:cubicBezTo>
                      <a:pt x="4941" y="14137"/>
                      <a:pt x="4963" y="14588"/>
                      <a:pt x="5004" y="14673"/>
                    </a:cubicBezTo>
                    <a:cubicBezTo>
                      <a:pt x="5045" y="14757"/>
                      <a:pt x="5595" y="14828"/>
                      <a:pt x="6227" y="14829"/>
                    </a:cubicBezTo>
                    <a:cubicBezTo>
                      <a:pt x="7261" y="14831"/>
                      <a:pt x="7375" y="14861"/>
                      <a:pt x="7363" y="15128"/>
                    </a:cubicBezTo>
                    <a:cubicBezTo>
                      <a:pt x="7355" y="15291"/>
                      <a:pt x="7353" y="15488"/>
                      <a:pt x="7358" y="15564"/>
                    </a:cubicBezTo>
                    <a:cubicBezTo>
                      <a:pt x="7363" y="15641"/>
                      <a:pt x="8307" y="15690"/>
                      <a:pt x="9455" y="15673"/>
                    </a:cubicBezTo>
                    <a:lnTo>
                      <a:pt x="11542" y="15643"/>
                    </a:lnTo>
                    <a:lnTo>
                      <a:pt x="11773" y="15143"/>
                    </a:lnTo>
                    <a:cubicBezTo>
                      <a:pt x="11997" y="14658"/>
                      <a:pt x="12026" y="14644"/>
                      <a:pt x="12857" y="14644"/>
                    </a:cubicBezTo>
                    <a:cubicBezTo>
                      <a:pt x="13492" y="14644"/>
                      <a:pt x="13735" y="14707"/>
                      <a:pt x="13808" y="14890"/>
                    </a:cubicBezTo>
                    <a:cubicBezTo>
                      <a:pt x="13893" y="15101"/>
                      <a:pt x="13941" y="15102"/>
                      <a:pt x="14133" y="14899"/>
                    </a:cubicBezTo>
                    <a:cubicBezTo>
                      <a:pt x="14257" y="14769"/>
                      <a:pt x="14426" y="14620"/>
                      <a:pt x="14509" y="14568"/>
                    </a:cubicBezTo>
                    <a:cubicBezTo>
                      <a:pt x="14633" y="14491"/>
                      <a:pt x="14656" y="14322"/>
                      <a:pt x="14635" y="13648"/>
                    </a:cubicBezTo>
                    <a:lnTo>
                      <a:pt x="14610" y="12822"/>
                    </a:lnTo>
                    <a:close/>
                  </a:path>
                </a:pathLst>
              </a:custGeom>
              <a:ln w="12700" cap="flat">
                <a:noFill/>
                <a:miter lim="400000"/>
              </a:ln>
              <a:effectLst/>
            </p:spPr>
          </p:pic>
          <p:sp>
            <p:nvSpPr>
              <p:cNvPr id="1924" name="Line"/>
              <p:cNvSpPr/>
              <p:nvPr/>
            </p:nvSpPr>
            <p:spPr>
              <a:xfrm>
                <a:off x="410739" y="435372"/>
                <a:ext cx="2178280"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endParaRPr/>
              </a:p>
            </p:txBody>
          </p:sp>
        </p:grpSp>
      </p:gr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8" name="pasted-movie.png" descr="pasted-movie.png"/>
          <p:cNvPicPr>
            <a:picLocks noChangeAspect="1"/>
          </p:cNvPicPr>
          <p:nvPr/>
        </p:nvPicPr>
        <p:blipFill>
          <a:blip r:embed="rId2"/>
          <a:stretch>
            <a:fillRect/>
          </a:stretch>
        </p:blipFill>
        <p:spPr>
          <a:xfrm>
            <a:off x="5306191" y="2834923"/>
            <a:ext cx="13771618" cy="10916396"/>
          </a:xfrm>
          <a:prstGeom prst="rect">
            <a:avLst/>
          </a:prstGeom>
          <a:ln w="12700">
            <a:miter lim="400000"/>
          </a:ln>
        </p:spPr>
      </p:pic>
      <p:sp>
        <p:nvSpPr>
          <p:cNvPr id="1929" name="Sampling ODE View"/>
          <p:cNvSpPr txBox="1">
            <a:spLocks noGrp="1"/>
          </p:cNvSpPr>
          <p:nvPr>
            <p:ph type="title"/>
          </p:nvPr>
        </p:nvSpPr>
        <p:spPr>
          <a:prstGeom prst="rect">
            <a:avLst/>
          </a:prstGeom>
        </p:spPr>
        <p:txBody>
          <a:bodyPr/>
          <a:lstStyle/>
          <a:p>
            <a:r>
              <a:t>Sampling ODE View</a:t>
            </a:r>
          </a:p>
        </p:txBody>
      </p:sp>
      <p:sp>
        <p:nvSpPr>
          <p:cNvPr id="1930" name="Line"/>
          <p:cNvSpPr/>
          <p:nvPr/>
        </p:nvSpPr>
        <p:spPr>
          <a:xfrm flipH="1">
            <a:off x="15892276" y="5512657"/>
            <a:ext cx="1608216" cy="353088"/>
          </a:xfrm>
          <a:prstGeom prst="line">
            <a:avLst/>
          </a:prstGeom>
          <a:ln w="63500">
            <a:solidFill>
              <a:srgbClr val="000000"/>
            </a:solidFill>
            <a:miter lim="400000"/>
            <a:tailEnd type="triangle"/>
          </a:ln>
        </p:spPr>
        <p:txBody>
          <a:bodyPr lIns="50800" tIns="50800" rIns="50800" bIns="50800" anchor="ctr"/>
          <a:lstStyle/>
          <a:p>
            <a:endParaRPr/>
          </a:p>
        </p:txBody>
      </p:sp>
      <p:pic>
        <p:nvPicPr>
          <p:cNvPr id="1931" name="Line Line" descr="Line Line"/>
          <p:cNvPicPr>
            <a:picLocks/>
          </p:cNvPicPr>
          <p:nvPr/>
        </p:nvPicPr>
        <p:blipFill>
          <a:blip r:embed="rId3"/>
          <a:stretch>
            <a:fillRect/>
          </a:stretch>
        </p:blipFill>
        <p:spPr>
          <a:xfrm rot="5400000">
            <a:off x="15612939" y="5485872"/>
            <a:ext cx="555561" cy="352235"/>
          </a:xfrm>
          <a:prstGeom prst="rect">
            <a:avLst/>
          </a:prstGeom>
        </p:spPr>
      </p:pic>
      <p:sp>
        <p:nvSpPr>
          <p:cNvPr id="1933" name="Guide"/>
          <p:cNvSpPr txBox="1"/>
          <p:nvPr/>
        </p:nvSpPr>
        <p:spPr>
          <a:xfrm>
            <a:off x="15876540" y="4990803"/>
            <a:ext cx="1399720" cy="52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solidFill>
                  <a:schemeClr val="accent5">
                    <a:lumOff val="-29866"/>
                  </a:schemeClr>
                </a:solidFill>
                <a:latin typeface="+mn-lt"/>
                <a:ea typeface="+mn-ea"/>
                <a:cs typeface="+mn-cs"/>
                <a:sym typeface="Helvetica Neue Medium"/>
              </a:defRPr>
            </a:lvl1pPr>
          </a:lstStyle>
          <a:p>
            <a:r>
              <a:t>Guide</a:t>
            </a:r>
          </a:p>
        </p:txBody>
      </p:sp>
      <p:sp>
        <p:nvSpPr>
          <p:cNvPr id="1934" name="Step"/>
          <p:cNvSpPr txBox="1"/>
          <p:nvPr/>
        </p:nvSpPr>
        <p:spPr>
          <a:xfrm>
            <a:off x="16470994" y="5766723"/>
            <a:ext cx="1118534" cy="523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latin typeface="+mn-lt"/>
                <a:ea typeface="+mn-ea"/>
                <a:cs typeface="+mn-cs"/>
                <a:sym typeface="Helvetica Neue Medium"/>
              </a:defRPr>
            </a:lvl1pPr>
          </a:lstStyle>
          <a:p>
            <a:r>
              <a:t>Step</a:t>
            </a:r>
          </a:p>
        </p:txBody>
      </p:sp>
      <p:sp>
        <p:nvSpPr>
          <p:cNvPr id="1935" name="Line"/>
          <p:cNvSpPr/>
          <p:nvPr/>
        </p:nvSpPr>
        <p:spPr>
          <a:xfrm flipH="1">
            <a:off x="14305811" y="5434942"/>
            <a:ext cx="1579095" cy="299135"/>
          </a:xfrm>
          <a:prstGeom prst="line">
            <a:avLst/>
          </a:prstGeom>
          <a:ln w="63500">
            <a:solidFill>
              <a:srgbClr val="000000"/>
            </a:solidFill>
            <a:miter lim="400000"/>
            <a:tailEnd type="triangle"/>
          </a:ln>
        </p:spPr>
        <p:txBody>
          <a:bodyPr lIns="50800" tIns="50800" rIns="50800" bIns="50800" anchor="ctr"/>
          <a:lstStyle/>
          <a:p>
            <a:endParaRPr/>
          </a:p>
        </p:txBody>
      </p:sp>
      <p:pic>
        <p:nvPicPr>
          <p:cNvPr id="1936" name="Line Line" descr="Line Line"/>
          <p:cNvPicPr>
            <a:picLocks/>
          </p:cNvPicPr>
          <p:nvPr/>
        </p:nvPicPr>
        <p:blipFill>
          <a:blip r:embed="rId4"/>
          <a:stretch>
            <a:fillRect/>
          </a:stretch>
        </p:blipFill>
        <p:spPr>
          <a:xfrm rot="16200000">
            <a:off x="14004525" y="5831808"/>
            <a:ext cx="648569" cy="352234"/>
          </a:xfrm>
          <a:prstGeom prst="rect">
            <a:avLst/>
          </a:prstGeom>
        </p:spPr>
      </p:pic>
      <p:sp>
        <p:nvSpPr>
          <p:cNvPr id="1938" name="Guide"/>
          <p:cNvSpPr txBox="1"/>
          <p:nvPr/>
        </p:nvSpPr>
        <p:spPr>
          <a:xfrm>
            <a:off x="12766999" y="5421305"/>
            <a:ext cx="1399720" cy="523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solidFill>
                  <a:schemeClr val="accent5">
                    <a:lumOff val="-29866"/>
                  </a:schemeClr>
                </a:solidFill>
                <a:latin typeface="+mn-lt"/>
                <a:ea typeface="+mn-ea"/>
                <a:cs typeface="+mn-cs"/>
                <a:sym typeface="Helvetica Neue Medium"/>
              </a:defRPr>
            </a:lvl1pPr>
          </a:lstStyle>
          <a:p>
            <a:r>
              <a:t>Guide</a:t>
            </a:r>
          </a:p>
        </p:txBody>
      </p:sp>
      <p:sp>
        <p:nvSpPr>
          <p:cNvPr id="1939" name="Step"/>
          <p:cNvSpPr txBox="1"/>
          <p:nvPr/>
        </p:nvSpPr>
        <p:spPr>
          <a:xfrm>
            <a:off x="14701460" y="5690523"/>
            <a:ext cx="1118534" cy="523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latin typeface="+mn-lt"/>
                <a:ea typeface="+mn-ea"/>
                <a:cs typeface="+mn-cs"/>
                <a:sym typeface="Helvetica Neue Medium"/>
              </a:defRPr>
            </a:lvl1pPr>
          </a:lstStyle>
          <a:p>
            <a:r>
              <a:t>Step</a:t>
            </a:r>
          </a:p>
        </p:txBody>
      </p:sp>
      <p:sp>
        <p:nvSpPr>
          <p:cNvPr id="1940" name="Line"/>
          <p:cNvSpPr/>
          <p:nvPr/>
        </p:nvSpPr>
        <p:spPr>
          <a:xfrm flipH="1">
            <a:off x="12841078" y="6289341"/>
            <a:ext cx="1501158" cy="316803"/>
          </a:xfrm>
          <a:prstGeom prst="line">
            <a:avLst/>
          </a:prstGeom>
          <a:ln w="63500">
            <a:solidFill>
              <a:srgbClr val="000000"/>
            </a:solidFill>
            <a:miter lim="400000"/>
            <a:tailEnd type="triangle"/>
          </a:ln>
        </p:spPr>
        <p:txBody>
          <a:bodyPr lIns="50800" tIns="50800" rIns="50800" bIns="50800" anchor="ctr"/>
          <a:lstStyle/>
          <a:p>
            <a:endParaRPr/>
          </a:p>
        </p:txBody>
      </p:sp>
      <p:pic>
        <p:nvPicPr>
          <p:cNvPr id="1941" name="Line Line" descr="Line Line"/>
          <p:cNvPicPr>
            <a:picLocks/>
          </p:cNvPicPr>
          <p:nvPr/>
        </p:nvPicPr>
        <p:blipFill>
          <a:blip r:embed="rId4"/>
          <a:stretch>
            <a:fillRect/>
          </a:stretch>
        </p:blipFill>
        <p:spPr>
          <a:xfrm rot="5400000">
            <a:off x="12539292" y="6131507"/>
            <a:ext cx="648568" cy="352235"/>
          </a:xfrm>
          <a:prstGeom prst="rect">
            <a:avLst/>
          </a:prstGeom>
        </p:spPr>
      </p:pic>
      <p:sp>
        <p:nvSpPr>
          <p:cNvPr id="1943" name="Guide"/>
          <p:cNvSpPr txBox="1"/>
          <p:nvPr/>
        </p:nvSpPr>
        <p:spPr>
          <a:xfrm>
            <a:off x="11661474" y="6596457"/>
            <a:ext cx="1399719" cy="52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solidFill>
                  <a:schemeClr val="accent5">
                    <a:lumOff val="-29866"/>
                  </a:schemeClr>
                </a:solidFill>
                <a:latin typeface="+mn-lt"/>
                <a:ea typeface="+mn-ea"/>
                <a:cs typeface="+mn-cs"/>
                <a:sym typeface="Helvetica Neue Medium"/>
              </a:defRPr>
            </a:lvl1pPr>
          </a:lstStyle>
          <a:p>
            <a:r>
              <a:t>Guide</a:t>
            </a:r>
          </a:p>
        </p:txBody>
      </p:sp>
      <p:sp>
        <p:nvSpPr>
          <p:cNvPr id="1944" name="Step"/>
          <p:cNvSpPr txBox="1"/>
          <p:nvPr/>
        </p:nvSpPr>
        <p:spPr>
          <a:xfrm>
            <a:off x="13236726" y="6562590"/>
            <a:ext cx="1118534" cy="52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latin typeface="+mn-lt"/>
                <a:ea typeface="+mn-ea"/>
                <a:cs typeface="+mn-cs"/>
                <a:sym typeface="Helvetica Neue Medium"/>
              </a:defRPr>
            </a:lvl1pPr>
          </a:lstStyle>
          <a:p>
            <a:r>
              <a:t>Step</a:t>
            </a:r>
          </a:p>
        </p:txBody>
      </p:sp>
      <p:sp>
        <p:nvSpPr>
          <p:cNvPr id="1945" name="Line"/>
          <p:cNvSpPr/>
          <p:nvPr/>
        </p:nvSpPr>
        <p:spPr>
          <a:xfrm flipH="1">
            <a:off x="11113725" y="6048821"/>
            <a:ext cx="1743316" cy="330439"/>
          </a:xfrm>
          <a:prstGeom prst="line">
            <a:avLst/>
          </a:prstGeom>
          <a:ln w="63500">
            <a:solidFill>
              <a:srgbClr val="000000"/>
            </a:solidFill>
            <a:miter lim="400000"/>
            <a:tailEnd type="triangle"/>
          </a:ln>
        </p:spPr>
        <p:txBody>
          <a:bodyPr lIns="50800" tIns="50800" rIns="50800" bIns="50800" anchor="ctr"/>
          <a:lstStyle/>
          <a:p>
            <a:endParaRPr/>
          </a:p>
        </p:txBody>
      </p:sp>
      <p:pic>
        <p:nvPicPr>
          <p:cNvPr id="1946" name="Line Line" descr="Line Line"/>
          <p:cNvPicPr>
            <a:picLocks/>
          </p:cNvPicPr>
          <p:nvPr/>
        </p:nvPicPr>
        <p:blipFill>
          <a:blip r:embed="rId5"/>
          <a:stretch>
            <a:fillRect/>
          </a:stretch>
        </p:blipFill>
        <p:spPr>
          <a:xfrm rot="5400000">
            <a:off x="10853820" y="5946506"/>
            <a:ext cx="564805" cy="352234"/>
          </a:xfrm>
          <a:prstGeom prst="rect">
            <a:avLst/>
          </a:prstGeom>
        </p:spPr>
      </p:pic>
      <p:sp>
        <p:nvSpPr>
          <p:cNvPr id="1948" name="Guide"/>
          <p:cNvSpPr txBox="1"/>
          <p:nvPr/>
        </p:nvSpPr>
        <p:spPr>
          <a:xfrm>
            <a:off x="10832538" y="5421305"/>
            <a:ext cx="1399720" cy="523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solidFill>
                  <a:schemeClr val="accent5">
                    <a:lumOff val="-29866"/>
                  </a:schemeClr>
                </a:solidFill>
                <a:latin typeface="+mn-lt"/>
                <a:ea typeface="+mn-ea"/>
                <a:cs typeface="+mn-cs"/>
                <a:sym typeface="Helvetica Neue Medium"/>
              </a:defRPr>
            </a:lvl1pPr>
          </a:lstStyle>
          <a:p>
            <a:r>
              <a:t>Guide</a:t>
            </a:r>
          </a:p>
        </p:txBody>
      </p:sp>
      <p:sp>
        <p:nvSpPr>
          <p:cNvPr id="1949" name="Step"/>
          <p:cNvSpPr txBox="1"/>
          <p:nvPr/>
        </p:nvSpPr>
        <p:spPr>
          <a:xfrm>
            <a:off x="10691283" y="6488105"/>
            <a:ext cx="1118533" cy="523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latin typeface="+mn-lt"/>
                <a:ea typeface="+mn-ea"/>
                <a:cs typeface="+mn-cs"/>
                <a:sym typeface="Helvetica Neue Medium"/>
              </a:defRPr>
            </a:lvl1pPr>
          </a:lstStyle>
          <a:p>
            <a:r>
              <a:t>Step</a:t>
            </a:r>
          </a:p>
        </p:txBody>
      </p:sp>
      <p:sp>
        <p:nvSpPr>
          <p:cNvPr id="1950" name="Line"/>
          <p:cNvSpPr/>
          <p:nvPr/>
        </p:nvSpPr>
        <p:spPr>
          <a:xfrm flipH="1">
            <a:off x="6293635" y="5900746"/>
            <a:ext cx="4845432" cy="801264"/>
          </a:xfrm>
          <a:prstGeom prst="line">
            <a:avLst/>
          </a:prstGeom>
          <a:ln w="63500">
            <a:solidFill>
              <a:srgbClr val="000000"/>
            </a:solidFill>
            <a:miter lim="400000"/>
            <a:tailEnd type="triangle"/>
          </a:ln>
        </p:spPr>
        <p:txBody>
          <a:bodyPr lIns="50800" tIns="50800" rIns="50800" bIns="50800" anchor="ctr"/>
          <a:lstStyle/>
          <a:p>
            <a:endParaRPr/>
          </a:p>
        </p:txBody>
      </p:sp>
      <p:sp>
        <p:nvSpPr>
          <p:cNvPr id="1951" name="Step"/>
          <p:cNvSpPr txBox="1"/>
          <p:nvPr/>
        </p:nvSpPr>
        <p:spPr>
          <a:xfrm>
            <a:off x="8362145" y="6488105"/>
            <a:ext cx="1118533" cy="523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2800">
                <a:latin typeface="+mn-lt"/>
                <a:ea typeface="+mn-ea"/>
                <a:cs typeface="+mn-cs"/>
                <a:sym typeface="Helvetica Neue Medium"/>
              </a:defRPr>
            </a:lvl1pPr>
          </a:lstStyle>
          <a:p>
            <a:r>
              <a:t>Step</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1930"/>
                                        </p:tgtEl>
                                        <p:attrNameLst>
                                          <p:attrName>style.visibility</p:attrName>
                                        </p:attrNameLst>
                                      </p:cBhvr>
                                      <p:to>
                                        <p:strVal val="visible"/>
                                      </p:to>
                                    </p:set>
                                    <p:animEffect transition="in" filter="dissolve">
                                      <p:cBhvr>
                                        <p:cTn id="7" dur="500"/>
                                        <p:tgtEl>
                                          <p:spTgt spid="1930"/>
                                        </p:tgtEl>
                                      </p:cBhvr>
                                    </p:animEffect>
                                  </p:childTnLst>
                                </p:cTn>
                              </p:par>
                            </p:childTnLst>
                          </p:cTn>
                        </p:par>
                        <p:par>
                          <p:cTn id="8" fill="hold">
                            <p:stCondLst>
                              <p:cond delay="500"/>
                            </p:stCondLst>
                            <p:childTnLst>
                              <p:par>
                                <p:cTn id="9" presetID="10" presetClass="entr" fill="hold" grpId="2" nodeType="afterEffect">
                                  <p:stCondLst>
                                    <p:cond delay="500"/>
                                  </p:stCondLst>
                                  <p:iterate>
                                    <p:tmAbs val="0"/>
                                  </p:iterate>
                                  <p:childTnLst>
                                    <p:set>
                                      <p:cBhvr>
                                        <p:cTn id="10" fill="hold"/>
                                        <p:tgtEl>
                                          <p:spTgt spid="1934"/>
                                        </p:tgtEl>
                                        <p:attrNameLst>
                                          <p:attrName>style.visibility</p:attrName>
                                        </p:attrNameLst>
                                      </p:cBhvr>
                                      <p:to>
                                        <p:strVal val="visible"/>
                                      </p:to>
                                    </p:set>
                                    <p:animEffect transition="in" filter="fade">
                                      <p:cBhvr>
                                        <p:cTn id="11" dur="1000"/>
                                        <p:tgtEl>
                                          <p:spTgt spid="1934"/>
                                        </p:tgtEl>
                                      </p:cBhvr>
                                    </p:animEffect>
                                  </p:childTnLst>
                                </p:cTn>
                              </p:par>
                            </p:childTnLst>
                          </p:cTn>
                        </p:par>
                        <p:par>
                          <p:cTn id="12" fill="hold">
                            <p:stCondLst>
                              <p:cond delay="2000"/>
                            </p:stCondLst>
                            <p:childTnLst>
                              <p:par>
                                <p:cTn id="13" presetID="9" presetClass="entr" fill="hold" grpId="3" nodeType="afterEffect">
                                  <p:stCondLst>
                                    <p:cond delay="0"/>
                                  </p:stCondLst>
                                  <p:iterate>
                                    <p:tmAbs val="0"/>
                                  </p:iterate>
                                  <p:childTnLst>
                                    <p:set>
                                      <p:cBhvr>
                                        <p:cTn id="14" fill="hold"/>
                                        <p:tgtEl>
                                          <p:spTgt spid="1931"/>
                                        </p:tgtEl>
                                        <p:attrNameLst>
                                          <p:attrName>style.visibility</p:attrName>
                                        </p:attrNameLst>
                                      </p:cBhvr>
                                      <p:to>
                                        <p:strVal val="visible"/>
                                      </p:to>
                                    </p:set>
                                    <p:animEffect transition="in" filter="dissolve">
                                      <p:cBhvr>
                                        <p:cTn id="15" dur="300"/>
                                        <p:tgtEl>
                                          <p:spTgt spid="1931"/>
                                        </p:tgtEl>
                                      </p:cBhvr>
                                    </p:animEffect>
                                  </p:childTnLst>
                                </p:cTn>
                              </p:par>
                            </p:childTnLst>
                          </p:cTn>
                        </p:par>
                        <p:par>
                          <p:cTn id="16" fill="hold">
                            <p:stCondLst>
                              <p:cond delay="2300"/>
                            </p:stCondLst>
                            <p:childTnLst>
                              <p:par>
                                <p:cTn id="17" presetID="10" presetClass="entr" fill="hold" grpId="4" nodeType="afterEffect">
                                  <p:stCondLst>
                                    <p:cond delay="300"/>
                                  </p:stCondLst>
                                  <p:iterate>
                                    <p:tmAbs val="0"/>
                                  </p:iterate>
                                  <p:childTnLst>
                                    <p:set>
                                      <p:cBhvr>
                                        <p:cTn id="18" fill="hold"/>
                                        <p:tgtEl>
                                          <p:spTgt spid="1933"/>
                                        </p:tgtEl>
                                        <p:attrNameLst>
                                          <p:attrName>style.visibility</p:attrName>
                                        </p:attrNameLst>
                                      </p:cBhvr>
                                      <p:to>
                                        <p:strVal val="visible"/>
                                      </p:to>
                                    </p:set>
                                    <p:animEffect transition="in" filter="fade">
                                      <p:cBhvr>
                                        <p:cTn id="19" dur="1000"/>
                                        <p:tgtEl>
                                          <p:spTgt spid="1933"/>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fill="hold" grpId="5" nodeType="clickEffect">
                                  <p:stCondLst>
                                    <p:cond delay="0"/>
                                  </p:stCondLst>
                                  <p:iterate>
                                    <p:tmAbs val="0"/>
                                  </p:iterate>
                                  <p:childTnLst>
                                    <p:set>
                                      <p:cBhvr>
                                        <p:cTn id="23" fill="hold"/>
                                        <p:tgtEl>
                                          <p:spTgt spid="1935"/>
                                        </p:tgtEl>
                                        <p:attrNameLst>
                                          <p:attrName>style.visibility</p:attrName>
                                        </p:attrNameLst>
                                      </p:cBhvr>
                                      <p:to>
                                        <p:strVal val="visible"/>
                                      </p:to>
                                    </p:set>
                                    <p:animEffect transition="in" filter="dissolve">
                                      <p:cBhvr>
                                        <p:cTn id="24" dur="500"/>
                                        <p:tgtEl>
                                          <p:spTgt spid="1935"/>
                                        </p:tgtEl>
                                      </p:cBhvr>
                                    </p:animEffect>
                                  </p:childTnLst>
                                </p:cTn>
                              </p:par>
                            </p:childTnLst>
                          </p:cTn>
                        </p:par>
                        <p:par>
                          <p:cTn id="25" fill="hold">
                            <p:stCondLst>
                              <p:cond delay="500"/>
                            </p:stCondLst>
                            <p:childTnLst>
                              <p:par>
                                <p:cTn id="26" presetID="10" presetClass="entr" fill="hold" grpId="6" nodeType="afterEffect">
                                  <p:stCondLst>
                                    <p:cond delay="500"/>
                                  </p:stCondLst>
                                  <p:iterate>
                                    <p:tmAbs val="0"/>
                                  </p:iterate>
                                  <p:childTnLst>
                                    <p:set>
                                      <p:cBhvr>
                                        <p:cTn id="27" fill="hold"/>
                                        <p:tgtEl>
                                          <p:spTgt spid="1939"/>
                                        </p:tgtEl>
                                        <p:attrNameLst>
                                          <p:attrName>style.visibility</p:attrName>
                                        </p:attrNameLst>
                                      </p:cBhvr>
                                      <p:to>
                                        <p:strVal val="visible"/>
                                      </p:to>
                                    </p:set>
                                    <p:animEffect transition="in" filter="fade">
                                      <p:cBhvr>
                                        <p:cTn id="28" dur="1000"/>
                                        <p:tgtEl>
                                          <p:spTgt spid="1939"/>
                                        </p:tgtEl>
                                      </p:cBhvr>
                                    </p:animEffect>
                                  </p:childTnLst>
                                </p:cTn>
                              </p:par>
                            </p:childTnLst>
                          </p:cTn>
                        </p:par>
                        <p:par>
                          <p:cTn id="29" fill="hold">
                            <p:stCondLst>
                              <p:cond delay="2000"/>
                            </p:stCondLst>
                            <p:childTnLst>
                              <p:par>
                                <p:cTn id="30" presetID="9" presetClass="entr" fill="hold" grpId="7" nodeType="afterEffect">
                                  <p:stCondLst>
                                    <p:cond delay="0"/>
                                  </p:stCondLst>
                                  <p:iterate>
                                    <p:tmAbs val="0"/>
                                  </p:iterate>
                                  <p:childTnLst>
                                    <p:set>
                                      <p:cBhvr>
                                        <p:cTn id="31" fill="hold"/>
                                        <p:tgtEl>
                                          <p:spTgt spid="1936"/>
                                        </p:tgtEl>
                                        <p:attrNameLst>
                                          <p:attrName>style.visibility</p:attrName>
                                        </p:attrNameLst>
                                      </p:cBhvr>
                                      <p:to>
                                        <p:strVal val="visible"/>
                                      </p:to>
                                    </p:set>
                                    <p:animEffect transition="in" filter="dissolve">
                                      <p:cBhvr>
                                        <p:cTn id="32" dur="300"/>
                                        <p:tgtEl>
                                          <p:spTgt spid="1936"/>
                                        </p:tgtEl>
                                      </p:cBhvr>
                                    </p:animEffect>
                                  </p:childTnLst>
                                </p:cTn>
                              </p:par>
                            </p:childTnLst>
                          </p:cTn>
                        </p:par>
                        <p:par>
                          <p:cTn id="33" fill="hold">
                            <p:stCondLst>
                              <p:cond delay="2300"/>
                            </p:stCondLst>
                            <p:childTnLst>
                              <p:par>
                                <p:cTn id="34" presetID="10" presetClass="entr" fill="hold" grpId="8" nodeType="afterEffect">
                                  <p:stCondLst>
                                    <p:cond delay="300"/>
                                  </p:stCondLst>
                                  <p:iterate>
                                    <p:tmAbs val="0"/>
                                  </p:iterate>
                                  <p:childTnLst>
                                    <p:set>
                                      <p:cBhvr>
                                        <p:cTn id="35" fill="hold"/>
                                        <p:tgtEl>
                                          <p:spTgt spid="1938"/>
                                        </p:tgtEl>
                                        <p:attrNameLst>
                                          <p:attrName>style.visibility</p:attrName>
                                        </p:attrNameLst>
                                      </p:cBhvr>
                                      <p:to>
                                        <p:strVal val="visible"/>
                                      </p:to>
                                    </p:set>
                                    <p:animEffect transition="in" filter="fade">
                                      <p:cBhvr>
                                        <p:cTn id="36" dur="1000"/>
                                        <p:tgtEl>
                                          <p:spTgt spid="1938"/>
                                        </p:tgtEl>
                                      </p:cBhvr>
                                    </p:animEffect>
                                  </p:childTnLst>
                                </p:cTn>
                              </p:par>
                            </p:childTnLst>
                          </p:cTn>
                        </p:par>
                        <p:par>
                          <p:cTn id="37" fill="hold">
                            <p:stCondLst>
                              <p:cond delay="3600"/>
                            </p:stCondLst>
                            <p:childTnLst>
                              <p:par>
                                <p:cTn id="38" presetID="9" presetClass="entr" fill="hold" grpId="9" nodeType="afterEffect">
                                  <p:stCondLst>
                                    <p:cond delay="0"/>
                                  </p:stCondLst>
                                  <p:iterate>
                                    <p:tmAbs val="0"/>
                                  </p:iterate>
                                  <p:childTnLst>
                                    <p:set>
                                      <p:cBhvr>
                                        <p:cTn id="39" fill="hold"/>
                                        <p:tgtEl>
                                          <p:spTgt spid="1940"/>
                                        </p:tgtEl>
                                        <p:attrNameLst>
                                          <p:attrName>style.visibility</p:attrName>
                                        </p:attrNameLst>
                                      </p:cBhvr>
                                      <p:to>
                                        <p:strVal val="visible"/>
                                      </p:to>
                                    </p:set>
                                    <p:animEffect transition="in" filter="dissolve">
                                      <p:cBhvr>
                                        <p:cTn id="40" dur="500"/>
                                        <p:tgtEl>
                                          <p:spTgt spid="1940"/>
                                        </p:tgtEl>
                                      </p:cBhvr>
                                    </p:animEffect>
                                  </p:childTnLst>
                                </p:cTn>
                              </p:par>
                            </p:childTnLst>
                          </p:cTn>
                        </p:par>
                        <p:par>
                          <p:cTn id="41" fill="hold">
                            <p:stCondLst>
                              <p:cond delay="4100"/>
                            </p:stCondLst>
                            <p:childTnLst>
                              <p:par>
                                <p:cTn id="42" presetID="10" presetClass="entr" fill="hold" grpId="10" nodeType="afterEffect">
                                  <p:stCondLst>
                                    <p:cond delay="500"/>
                                  </p:stCondLst>
                                  <p:iterate>
                                    <p:tmAbs val="0"/>
                                  </p:iterate>
                                  <p:childTnLst>
                                    <p:set>
                                      <p:cBhvr>
                                        <p:cTn id="43" fill="hold"/>
                                        <p:tgtEl>
                                          <p:spTgt spid="1944"/>
                                        </p:tgtEl>
                                        <p:attrNameLst>
                                          <p:attrName>style.visibility</p:attrName>
                                        </p:attrNameLst>
                                      </p:cBhvr>
                                      <p:to>
                                        <p:strVal val="visible"/>
                                      </p:to>
                                    </p:set>
                                    <p:animEffect transition="in" filter="fade">
                                      <p:cBhvr>
                                        <p:cTn id="44" dur="1000"/>
                                        <p:tgtEl>
                                          <p:spTgt spid="1944"/>
                                        </p:tgtEl>
                                      </p:cBhvr>
                                    </p:animEffect>
                                  </p:childTnLst>
                                </p:cTn>
                              </p:par>
                            </p:childTnLst>
                          </p:cTn>
                        </p:par>
                        <p:par>
                          <p:cTn id="45" fill="hold">
                            <p:stCondLst>
                              <p:cond delay="5600"/>
                            </p:stCondLst>
                            <p:childTnLst>
                              <p:par>
                                <p:cTn id="46" presetID="9" presetClass="entr" fill="hold" grpId="11" nodeType="afterEffect">
                                  <p:stCondLst>
                                    <p:cond delay="0"/>
                                  </p:stCondLst>
                                  <p:iterate>
                                    <p:tmAbs val="0"/>
                                  </p:iterate>
                                  <p:childTnLst>
                                    <p:set>
                                      <p:cBhvr>
                                        <p:cTn id="47" fill="hold"/>
                                        <p:tgtEl>
                                          <p:spTgt spid="1941"/>
                                        </p:tgtEl>
                                        <p:attrNameLst>
                                          <p:attrName>style.visibility</p:attrName>
                                        </p:attrNameLst>
                                      </p:cBhvr>
                                      <p:to>
                                        <p:strVal val="visible"/>
                                      </p:to>
                                    </p:set>
                                    <p:animEffect transition="in" filter="dissolve">
                                      <p:cBhvr>
                                        <p:cTn id="48" dur="300"/>
                                        <p:tgtEl>
                                          <p:spTgt spid="1941"/>
                                        </p:tgtEl>
                                      </p:cBhvr>
                                    </p:animEffect>
                                  </p:childTnLst>
                                </p:cTn>
                              </p:par>
                            </p:childTnLst>
                          </p:cTn>
                        </p:par>
                        <p:par>
                          <p:cTn id="49" fill="hold">
                            <p:stCondLst>
                              <p:cond delay="5900"/>
                            </p:stCondLst>
                            <p:childTnLst>
                              <p:par>
                                <p:cTn id="50" presetID="10" presetClass="entr" fill="hold" grpId="12" nodeType="afterEffect">
                                  <p:stCondLst>
                                    <p:cond delay="300"/>
                                  </p:stCondLst>
                                  <p:iterate>
                                    <p:tmAbs val="0"/>
                                  </p:iterate>
                                  <p:childTnLst>
                                    <p:set>
                                      <p:cBhvr>
                                        <p:cTn id="51" fill="hold"/>
                                        <p:tgtEl>
                                          <p:spTgt spid="1943"/>
                                        </p:tgtEl>
                                        <p:attrNameLst>
                                          <p:attrName>style.visibility</p:attrName>
                                        </p:attrNameLst>
                                      </p:cBhvr>
                                      <p:to>
                                        <p:strVal val="visible"/>
                                      </p:to>
                                    </p:set>
                                    <p:animEffect transition="in" filter="fade">
                                      <p:cBhvr>
                                        <p:cTn id="52" dur="1000"/>
                                        <p:tgtEl>
                                          <p:spTgt spid="1943"/>
                                        </p:tgtEl>
                                      </p:cBhvr>
                                    </p:animEffect>
                                  </p:childTnLst>
                                </p:cTn>
                              </p:par>
                            </p:childTnLst>
                          </p:cTn>
                        </p:par>
                        <p:par>
                          <p:cTn id="53" fill="hold">
                            <p:stCondLst>
                              <p:cond delay="7200"/>
                            </p:stCondLst>
                            <p:childTnLst>
                              <p:par>
                                <p:cTn id="54" presetID="9" presetClass="entr" fill="hold" grpId="13" nodeType="afterEffect">
                                  <p:stCondLst>
                                    <p:cond delay="0"/>
                                  </p:stCondLst>
                                  <p:iterate>
                                    <p:tmAbs val="0"/>
                                  </p:iterate>
                                  <p:childTnLst>
                                    <p:set>
                                      <p:cBhvr>
                                        <p:cTn id="55" fill="hold"/>
                                        <p:tgtEl>
                                          <p:spTgt spid="1945"/>
                                        </p:tgtEl>
                                        <p:attrNameLst>
                                          <p:attrName>style.visibility</p:attrName>
                                        </p:attrNameLst>
                                      </p:cBhvr>
                                      <p:to>
                                        <p:strVal val="visible"/>
                                      </p:to>
                                    </p:set>
                                    <p:animEffect transition="in" filter="dissolve">
                                      <p:cBhvr>
                                        <p:cTn id="56" dur="500"/>
                                        <p:tgtEl>
                                          <p:spTgt spid="1945"/>
                                        </p:tgtEl>
                                      </p:cBhvr>
                                    </p:animEffect>
                                  </p:childTnLst>
                                </p:cTn>
                              </p:par>
                            </p:childTnLst>
                          </p:cTn>
                        </p:par>
                        <p:par>
                          <p:cTn id="57" fill="hold">
                            <p:stCondLst>
                              <p:cond delay="7700"/>
                            </p:stCondLst>
                            <p:childTnLst>
                              <p:par>
                                <p:cTn id="58" presetID="10" presetClass="entr" fill="hold" grpId="14" nodeType="afterEffect">
                                  <p:stCondLst>
                                    <p:cond delay="500"/>
                                  </p:stCondLst>
                                  <p:iterate>
                                    <p:tmAbs val="0"/>
                                  </p:iterate>
                                  <p:childTnLst>
                                    <p:set>
                                      <p:cBhvr>
                                        <p:cTn id="59" fill="hold"/>
                                        <p:tgtEl>
                                          <p:spTgt spid="1949"/>
                                        </p:tgtEl>
                                        <p:attrNameLst>
                                          <p:attrName>style.visibility</p:attrName>
                                        </p:attrNameLst>
                                      </p:cBhvr>
                                      <p:to>
                                        <p:strVal val="visible"/>
                                      </p:to>
                                    </p:set>
                                    <p:animEffect transition="in" filter="fade">
                                      <p:cBhvr>
                                        <p:cTn id="60" dur="1000"/>
                                        <p:tgtEl>
                                          <p:spTgt spid="1949"/>
                                        </p:tgtEl>
                                      </p:cBhvr>
                                    </p:animEffect>
                                  </p:childTnLst>
                                </p:cTn>
                              </p:par>
                            </p:childTnLst>
                          </p:cTn>
                        </p:par>
                        <p:par>
                          <p:cTn id="61" fill="hold">
                            <p:stCondLst>
                              <p:cond delay="9200"/>
                            </p:stCondLst>
                            <p:childTnLst>
                              <p:par>
                                <p:cTn id="62" presetID="9" presetClass="entr" fill="hold" grpId="15" nodeType="afterEffect">
                                  <p:stCondLst>
                                    <p:cond delay="0"/>
                                  </p:stCondLst>
                                  <p:iterate>
                                    <p:tmAbs val="0"/>
                                  </p:iterate>
                                  <p:childTnLst>
                                    <p:set>
                                      <p:cBhvr>
                                        <p:cTn id="63" fill="hold"/>
                                        <p:tgtEl>
                                          <p:spTgt spid="1946"/>
                                        </p:tgtEl>
                                        <p:attrNameLst>
                                          <p:attrName>style.visibility</p:attrName>
                                        </p:attrNameLst>
                                      </p:cBhvr>
                                      <p:to>
                                        <p:strVal val="visible"/>
                                      </p:to>
                                    </p:set>
                                    <p:animEffect transition="in" filter="dissolve">
                                      <p:cBhvr>
                                        <p:cTn id="64" dur="300"/>
                                        <p:tgtEl>
                                          <p:spTgt spid="1946"/>
                                        </p:tgtEl>
                                      </p:cBhvr>
                                    </p:animEffect>
                                  </p:childTnLst>
                                </p:cTn>
                              </p:par>
                            </p:childTnLst>
                          </p:cTn>
                        </p:par>
                        <p:par>
                          <p:cTn id="65" fill="hold">
                            <p:stCondLst>
                              <p:cond delay="9500"/>
                            </p:stCondLst>
                            <p:childTnLst>
                              <p:par>
                                <p:cTn id="66" presetID="10" presetClass="entr" fill="hold" grpId="16" nodeType="afterEffect">
                                  <p:stCondLst>
                                    <p:cond delay="300"/>
                                  </p:stCondLst>
                                  <p:iterate>
                                    <p:tmAbs val="0"/>
                                  </p:iterate>
                                  <p:childTnLst>
                                    <p:set>
                                      <p:cBhvr>
                                        <p:cTn id="67" fill="hold"/>
                                        <p:tgtEl>
                                          <p:spTgt spid="1948"/>
                                        </p:tgtEl>
                                        <p:attrNameLst>
                                          <p:attrName>style.visibility</p:attrName>
                                        </p:attrNameLst>
                                      </p:cBhvr>
                                      <p:to>
                                        <p:strVal val="visible"/>
                                      </p:to>
                                    </p:set>
                                    <p:animEffect transition="in" filter="fade">
                                      <p:cBhvr>
                                        <p:cTn id="68" dur="1000"/>
                                        <p:tgtEl>
                                          <p:spTgt spid="1948"/>
                                        </p:tgtEl>
                                      </p:cBhvr>
                                    </p:animEffect>
                                  </p:childTnLst>
                                </p:cTn>
                              </p:par>
                            </p:childTnLst>
                          </p:cTn>
                        </p:par>
                        <p:par>
                          <p:cTn id="69" fill="hold">
                            <p:stCondLst>
                              <p:cond delay="10800"/>
                            </p:stCondLst>
                            <p:childTnLst>
                              <p:par>
                                <p:cTn id="70" presetID="9" presetClass="entr" fill="hold" grpId="17" nodeType="afterEffect">
                                  <p:stCondLst>
                                    <p:cond delay="0"/>
                                  </p:stCondLst>
                                  <p:iterate>
                                    <p:tmAbs val="0"/>
                                  </p:iterate>
                                  <p:childTnLst>
                                    <p:set>
                                      <p:cBhvr>
                                        <p:cTn id="71" fill="hold"/>
                                        <p:tgtEl>
                                          <p:spTgt spid="1950"/>
                                        </p:tgtEl>
                                        <p:attrNameLst>
                                          <p:attrName>style.visibility</p:attrName>
                                        </p:attrNameLst>
                                      </p:cBhvr>
                                      <p:to>
                                        <p:strVal val="visible"/>
                                      </p:to>
                                    </p:set>
                                    <p:animEffect transition="in" filter="dissolve">
                                      <p:cBhvr>
                                        <p:cTn id="72" dur="700"/>
                                        <p:tgtEl>
                                          <p:spTgt spid="1950"/>
                                        </p:tgtEl>
                                      </p:cBhvr>
                                    </p:animEffect>
                                  </p:childTnLst>
                                </p:cTn>
                              </p:par>
                            </p:childTnLst>
                          </p:cTn>
                        </p:par>
                        <p:par>
                          <p:cTn id="73" fill="hold">
                            <p:stCondLst>
                              <p:cond delay="11500"/>
                            </p:stCondLst>
                            <p:childTnLst>
                              <p:par>
                                <p:cTn id="74" presetID="10" presetClass="entr" fill="hold" grpId="18" nodeType="afterEffect">
                                  <p:stCondLst>
                                    <p:cond delay="500"/>
                                  </p:stCondLst>
                                  <p:iterate>
                                    <p:tmAbs val="0"/>
                                  </p:iterate>
                                  <p:childTnLst>
                                    <p:set>
                                      <p:cBhvr>
                                        <p:cTn id="75" fill="hold"/>
                                        <p:tgtEl>
                                          <p:spTgt spid="1951"/>
                                        </p:tgtEl>
                                        <p:attrNameLst>
                                          <p:attrName>style.visibility</p:attrName>
                                        </p:attrNameLst>
                                      </p:cBhvr>
                                      <p:to>
                                        <p:strVal val="visible"/>
                                      </p:to>
                                    </p:set>
                                    <p:animEffect transition="in" filter="fade">
                                      <p:cBhvr>
                                        <p:cTn id="76" dur="1000"/>
                                        <p:tgtEl>
                                          <p:spTgt spid="19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0" grpId="1" animBg="1" advAuto="0"/>
      <p:bldP spid="1931" grpId="3" animBg="1" advAuto="0"/>
      <p:bldP spid="1933" grpId="4" animBg="1" advAuto="0"/>
      <p:bldP spid="1934" grpId="2" animBg="1" advAuto="0"/>
      <p:bldP spid="1935" grpId="5" animBg="1" advAuto="0"/>
      <p:bldP spid="1936" grpId="7" animBg="1" advAuto="0"/>
      <p:bldP spid="1938" grpId="8" animBg="1" advAuto="0"/>
      <p:bldP spid="1939" grpId="6" animBg="1" advAuto="0"/>
      <p:bldP spid="1940" grpId="9" animBg="1" advAuto="0"/>
      <p:bldP spid="1941" grpId="11" animBg="1" advAuto="0"/>
      <p:bldP spid="1943" grpId="12" animBg="1" advAuto="0"/>
      <p:bldP spid="1944" grpId="10" animBg="1" advAuto="0"/>
      <p:bldP spid="1945" grpId="13" animBg="1" advAuto="0"/>
      <p:bldP spid="1946" grpId="15" animBg="1" advAuto="0"/>
      <p:bldP spid="1948" grpId="16" animBg="1" advAuto="0"/>
      <p:bldP spid="1949" grpId="14" animBg="1" advAuto="0"/>
      <p:bldP spid="1950" grpId="17" animBg="1" advAuto="0"/>
      <p:bldP spid="1951" grpId="18" animBg="1" advAuto="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3" name="Classify These Images!"/>
          <p:cNvSpPr txBox="1"/>
          <p:nvPr/>
        </p:nvSpPr>
        <p:spPr>
          <a:xfrm>
            <a:off x="1206500" y="9773677"/>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338">
              <a:lnSpc>
                <a:spcPct val="80000"/>
              </a:lnSpc>
              <a:spcBef>
                <a:spcPts val="0"/>
              </a:spcBef>
              <a:defRPr sz="7200" b="1" spc="-144"/>
            </a:lvl1pPr>
          </a:lstStyle>
          <a:p>
            <a:r>
              <a:t>Classify These Images!</a:t>
            </a:r>
          </a:p>
        </p:txBody>
      </p:sp>
      <p:grpSp>
        <p:nvGrpSpPr>
          <p:cNvPr id="1958" name="Group"/>
          <p:cNvGrpSpPr/>
          <p:nvPr/>
        </p:nvGrpSpPr>
        <p:grpSpPr>
          <a:xfrm>
            <a:off x="2024197" y="4514850"/>
            <a:ext cx="20335606" cy="4686300"/>
            <a:chOff x="0" y="0"/>
            <a:chExt cx="20335605" cy="4686300"/>
          </a:xfrm>
        </p:grpSpPr>
        <p:pic>
          <p:nvPicPr>
            <p:cNvPr id="1954" name="Asset 1.png" descr="Asset 1.png"/>
            <p:cNvPicPr>
              <a:picLocks noChangeAspect="1"/>
            </p:cNvPicPr>
            <p:nvPr/>
          </p:nvPicPr>
          <p:blipFill>
            <a:blip r:embed="rId2"/>
            <a:stretch>
              <a:fillRect/>
            </a:stretch>
          </p:blipFill>
          <p:spPr>
            <a:xfrm>
              <a:off x="10432870" y="0"/>
              <a:ext cx="4686301" cy="4686300"/>
            </a:xfrm>
            <a:prstGeom prst="rect">
              <a:avLst/>
            </a:prstGeom>
            <a:ln w="12700" cap="flat">
              <a:noFill/>
              <a:miter lim="400000"/>
            </a:ln>
            <a:effectLst/>
          </p:spPr>
        </p:pic>
        <p:pic>
          <p:nvPicPr>
            <p:cNvPr id="1955" name="Asset 2.png" descr="Asset 2.png"/>
            <p:cNvPicPr>
              <a:picLocks noChangeAspect="1"/>
            </p:cNvPicPr>
            <p:nvPr/>
          </p:nvPicPr>
          <p:blipFill>
            <a:blip r:embed="rId3"/>
            <a:stretch>
              <a:fillRect/>
            </a:stretch>
          </p:blipFill>
          <p:spPr>
            <a:xfrm>
              <a:off x="15649305" y="0"/>
              <a:ext cx="4686301" cy="4686300"/>
            </a:xfrm>
            <a:prstGeom prst="rect">
              <a:avLst/>
            </a:prstGeom>
            <a:ln w="12700" cap="flat">
              <a:noFill/>
              <a:miter lim="400000"/>
            </a:ln>
            <a:effectLst/>
          </p:spPr>
        </p:pic>
        <p:pic>
          <p:nvPicPr>
            <p:cNvPr id="1956" name="Asset 3.png" descr="Asset 3.png"/>
            <p:cNvPicPr>
              <a:picLocks noChangeAspect="1"/>
            </p:cNvPicPr>
            <p:nvPr/>
          </p:nvPicPr>
          <p:blipFill>
            <a:blip r:embed="rId4"/>
            <a:stretch>
              <a:fillRect/>
            </a:stretch>
          </p:blipFill>
          <p:spPr>
            <a:xfrm>
              <a:off x="0" y="0"/>
              <a:ext cx="4686300" cy="4686300"/>
            </a:xfrm>
            <a:prstGeom prst="rect">
              <a:avLst/>
            </a:prstGeom>
            <a:ln w="12700" cap="flat">
              <a:noFill/>
              <a:miter lim="400000"/>
            </a:ln>
            <a:effectLst/>
          </p:spPr>
        </p:pic>
        <p:pic>
          <p:nvPicPr>
            <p:cNvPr id="1957" name="Asset 4.png" descr="Asset 4.png"/>
            <p:cNvPicPr>
              <a:picLocks noChangeAspect="1"/>
            </p:cNvPicPr>
            <p:nvPr/>
          </p:nvPicPr>
          <p:blipFill>
            <a:blip r:embed="rId5"/>
            <a:stretch>
              <a:fillRect/>
            </a:stretch>
          </p:blipFill>
          <p:spPr>
            <a:xfrm>
              <a:off x="5216434" y="0"/>
              <a:ext cx="4686301" cy="4686300"/>
            </a:xfrm>
            <a:prstGeom prst="rect">
              <a:avLst/>
            </a:prstGeom>
            <a:ln w="12700" cap="flat">
              <a:noFill/>
              <a:miter lim="400000"/>
            </a:ln>
            <a:effectLst/>
          </p:spPr>
        </p:pic>
      </p:gr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0" name="Classifier Guidance Pathologies"/>
          <p:cNvSpPr txBox="1"/>
          <p:nvPr/>
        </p:nvSpPr>
        <p:spPr>
          <a:xfrm>
            <a:off x="1206500" y="826481"/>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2438338">
              <a:lnSpc>
                <a:spcPct val="80000"/>
              </a:lnSpc>
              <a:spcBef>
                <a:spcPts val="0"/>
              </a:spcBef>
              <a:defRPr sz="7200" b="1" spc="-144"/>
            </a:lvl1pPr>
          </a:lstStyle>
          <a:p>
            <a:r>
              <a:t>Classifier Guidance Pathologies</a:t>
            </a:r>
          </a:p>
        </p:txBody>
      </p:sp>
      <p:sp>
        <p:nvSpPr>
          <p:cNvPr id="1961" name="Intermediate Diffusion Steps are O.O.D. for Classifier"/>
          <p:cNvSpPr txBox="1"/>
          <p:nvPr/>
        </p:nvSpPr>
        <p:spPr>
          <a:xfrm>
            <a:off x="1206500" y="1915762"/>
            <a:ext cx="21971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spcBef>
                <a:spcPts val="0"/>
              </a:spcBef>
              <a:defRPr sz="4600">
                <a:latin typeface="+mn-lt"/>
                <a:ea typeface="+mn-ea"/>
                <a:cs typeface="+mn-cs"/>
                <a:sym typeface="Helvetica Neue Medium"/>
              </a:defRPr>
            </a:lvl1pPr>
          </a:lstStyle>
          <a:p>
            <a:r>
              <a:t>Intermediate Diffusion Steps are O.O.D. for Classifier</a:t>
            </a:r>
          </a:p>
        </p:txBody>
      </p:sp>
      <p:pic>
        <p:nvPicPr>
          <p:cNvPr id="1962" name="Image" descr="Image"/>
          <p:cNvPicPr>
            <a:picLocks noChangeAspect="1"/>
          </p:cNvPicPr>
          <p:nvPr/>
        </p:nvPicPr>
        <p:blipFill>
          <a:blip r:embed="rId2"/>
          <a:srcRect r="16565"/>
          <a:stretch>
            <a:fillRect/>
          </a:stretch>
        </p:blipFill>
        <p:spPr>
          <a:xfrm>
            <a:off x="1680004" y="4122306"/>
            <a:ext cx="11400541" cy="6832047"/>
          </a:xfrm>
          <a:prstGeom prst="rect">
            <a:avLst/>
          </a:prstGeom>
          <a:ln w="12700">
            <a:miter lim="400000"/>
          </a:ln>
        </p:spPr>
      </p:pic>
      <p:grpSp>
        <p:nvGrpSpPr>
          <p:cNvPr id="1967" name="Group"/>
          <p:cNvGrpSpPr/>
          <p:nvPr/>
        </p:nvGrpSpPr>
        <p:grpSpPr>
          <a:xfrm>
            <a:off x="14120528" y="3503486"/>
            <a:ext cx="8129286" cy="8069845"/>
            <a:chOff x="0" y="0"/>
            <a:chExt cx="8129284" cy="8069843"/>
          </a:xfrm>
        </p:grpSpPr>
        <p:pic>
          <p:nvPicPr>
            <p:cNvPr id="1963" name="Asset 1.png" descr="Asset 1.png"/>
            <p:cNvPicPr>
              <a:picLocks noChangeAspect="1"/>
            </p:cNvPicPr>
            <p:nvPr/>
          </p:nvPicPr>
          <p:blipFill>
            <a:blip r:embed="rId3"/>
            <a:stretch>
              <a:fillRect/>
            </a:stretch>
          </p:blipFill>
          <p:spPr>
            <a:xfrm>
              <a:off x="4181306" y="0"/>
              <a:ext cx="3947979" cy="3947979"/>
            </a:xfrm>
            <a:prstGeom prst="rect">
              <a:avLst/>
            </a:prstGeom>
            <a:ln w="12700" cap="flat">
              <a:noFill/>
              <a:miter lim="400000"/>
            </a:ln>
            <a:effectLst/>
          </p:spPr>
        </p:pic>
        <p:pic>
          <p:nvPicPr>
            <p:cNvPr id="1964" name="Asset 2.png" descr="Asset 2.png"/>
            <p:cNvPicPr>
              <a:picLocks noChangeAspect="1"/>
            </p:cNvPicPr>
            <p:nvPr/>
          </p:nvPicPr>
          <p:blipFill>
            <a:blip r:embed="rId4"/>
            <a:stretch>
              <a:fillRect/>
            </a:stretch>
          </p:blipFill>
          <p:spPr>
            <a:xfrm>
              <a:off x="4181306" y="4121865"/>
              <a:ext cx="3947979" cy="3947979"/>
            </a:xfrm>
            <a:prstGeom prst="rect">
              <a:avLst/>
            </a:prstGeom>
            <a:ln w="12700" cap="flat">
              <a:noFill/>
              <a:miter lim="400000"/>
            </a:ln>
            <a:effectLst/>
          </p:spPr>
        </p:pic>
        <p:pic>
          <p:nvPicPr>
            <p:cNvPr id="1965" name="Asset 3.png" descr="Asset 3.png"/>
            <p:cNvPicPr>
              <a:picLocks noChangeAspect="1"/>
            </p:cNvPicPr>
            <p:nvPr/>
          </p:nvPicPr>
          <p:blipFill>
            <a:blip r:embed="rId5"/>
            <a:stretch>
              <a:fillRect/>
            </a:stretch>
          </p:blipFill>
          <p:spPr>
            <a:xfrm>
              <a:off x="0" y="0"/>
              <a:ext cx="3947979" cy="3947979"/>
            </a:xfrm>
            <a:prstGeom prst="rect">
              <a:avLst/>
            </a:prstGeom>
            <a:ln w="12700" cap="flat">
              <a:noFill/>
              <a:miter lim="400000"/>
            </a:ln>
            <a:effectLst/>
          </p:spPr>
        </p:pic>
        <p:pic>
          <p:nvPicPr>
            <p:cNvPr id="1966" name="Asset 4.png" descr="Asset 4.png"/>
            <p:cNvPicPr>
              <a:picLocks noChangeAspect="1"/>
            </p:cNvPicPr>
            <p:nvPr/>
          </p:nvPicPr>
          <p:blipFill>
            <a:blip r:embed="rId6"/>
            <a:stretch>
              <a:fillRect/>
            </a:stretch>
          </p:blipFill>
          <p:spPr>
            <a:xfrm>
              <a:off x="0" y="4121865"/>
              <a:ext cx="3947979" cy="3947979"/>
            </a:xfrm>
            <a:prstGeom prst="rect">
              <a:avLst/>
            </a:prstGeom>
            <a:ln w="12700" cap="flat">
              <a:noFill/>
              <a:miter lim="400000"/>
            </a:ln>
            <a:effectLst/>
          </p:spPr>
        </p:pic>
      </p:grpSp>
      <p:grpSp>
        <p:nvGrpSpPr>
          <p:cNvPr id="1970" name="Group"/>
          <p:cNvGrpSpPr/>
          <p:nvPr/>
        </p:nvGrpSpPr>
        <p:grpSpPr>
          <a:xfrm>
            <a:off x="14344980" y="11490604"/>
            <a:ext cx="3499077" cy="1050409"/>
            <a:chOff x="0" y="0"/>
            <a:chExt cx="3499075" cy="1050407"/>
          </a:xfrm>
        </p:grpSpPr>
        <mc:AlternateContent xmlns:mc="http://schemas.openxmlformats.org/markup-compatibility/2006" xmlns:a14="http://schemas.microsoft.com/office/drawing/2010/main">
          <mc:Choice Requires="a14">
            <p:sp>
              <p:nvSpPr>
                <p:cNvPr id="1968" name="Rectangle"/>
                <p:cNvSpPr txBox="1"/>
                <p:nvPr/>
              </p:nvSpPr>
              <p:spPr>
                <a:xfrm>
                  <a:off x="0" y="0"/>
                  <a:ext cx="525775" cy="930640"/>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50800" tIns="50800" rIns="50800" bIns="50800" numCol="1" anchor="ctr">
                  <a:noAutofit/>
                </a:bodyPr>
                <a:lstStyle/>
                <a:p>
                  <a:pPr algn="ctr">
                    <a:spcBef>
                      <a:spcPts val="0"/>
                    </a:spcBef>
                    <a:defRPr sz="6000" b="1"/>
                  </a:pPr>
                  <a14:m>
                    <m:oMath xmlns:m="http://schemas.openxmlformats.org/officeDocument/2006/math">
                      <m:sSub>
                        <m:sSubPr>
                          <m:ctrlPr>
                            <a:rPr sz="4750" i="1">
                              <a:solidFill>
                                <a:srgbClr val="000000"/>
                              </a:solidFill>
                              <a:latin typeface="Cambria Math" panose="02040503050406030204" pitchFamily="18" charset="0"/>
                            </a:rPr>
                          </m:ctrlPr>
                        </m:sSubPr>
                        <m:e>
                          <m:r>
                            <a:rPr sz="4750" i="1">
                              <a:solidFill>
                                <a:srgbClr val="000000"/>
                              </a:solidFill>
                              <a:latin typeface="Cambria Math" panose="02040503050406030204" pitchFamily="18" charset="0"/>
                            </a:rPr>
                            <m:t>𝐱</m:t>
                          </m:r>
                        </m:e>
                        <m:sub>
                          <m:r>
                            <a:rPr sz="4750" i="1">
                              <a:solidFill>
                                <a:srgbClr val="000000"/>
                              </a:solidFill>
                              <a:latin typeface="Cambria Math" panose="02040503050406030204" pitchFamily="18" charset="0"/>
                            </a:rPr>
                            <m:t>𝑡</m:t>
                          </m:r>
                        </m:sub>
                      </m:sSub>
                    </m:oMath>
                  </a14:m>
                  <a:r>
                    <a:t> </a:t>
                  </a:r>
                </a:p>
              </p:txBody>
            </p:sp>
          </mc:Choice>
          <mc:Fallback xmlns="">
            <p:sp>
              <p:nvSpPr>
                <p:cNvPr id="1968" name="Rectangle"/>
                <p:cNvSpPr txBox="1">
                  <a:spLocks noRot="1" noChangeAspect="1" noMove="1" noResize="1" noEditPoints="1" noAdjustHandles="1" noChangeArrowheads="1" noChangeShapeType="1" noTextEdit="1"/>
                </p:cNvSpPr>
                <p:nvPr/>
              </p:nvSpPr>
              <p:spPr>
                <a:xfrm>
                  <a:off x="0" y="0"/>
                  <a:ext cx="525775" cy="930640"/>
                </a:xfrm>
                <a:prstGeom prst="rect">
                  <a:avLst/>
                </a:prstGeom>
                <a:blipFill>
                  <a:blip r:embed="rId7"/>
                  <a:stretch>
                    <a:fillRect l="-30952" t="-22667" r="-130952" b="-46667"/>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969" name="Noise Image"/>
            <p:cNvSpPr txBox="1"/>
            <p:nvPr/>
          </p:nvSpPr>
          <p:spPr>
            <a:xfrm>
              <a:off x="223583" y="314125"/>
              <a:ext cx="3275493" cy="73628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ctr">
                <a:defRPr sz="3400">
                  <a:latin typeface="+mn-lt"/>
                  <a:ea typeface="+mn-ea"/>
                  <a:cs typeface="+mn-cs"/>
                  <a:sym typeface="Helvetica Neue Medium"/>
                </a:defRPr>
              </a:lvl1pPr>
            </a:lstStyle>
            <a:p>
              <a:r>
                <a:t>Noise Image</a:t>
              </a:r>
            </a:p>
          </p:txBody>
        </p:sp>
      </p:grpSp>
      <p:grpSp>
        <p:nvGrpSpPr>
          <p:cNvPr id="1973" name="Group"/>
          <p:cNvGrpSpPr/>
          <p:nvPr/>
        </p:nvGrpSpPr>
        <p:grpSpPr>
          <a:xfrm>
            <a:off x="18291964" y="11522264"/>
            <a:ext cx="3967721" cy="987089"/>
            <a:chOff x="0" y="0"/>
            <a:chExt cx="3967720" cy="987087"/>
          </a:xfrm>
        </p:grpSpPr>
        <mc:AlternateContent xmlns:mc="http://schemas.openxmlformats.org/markup-compatibility/2006" xmlns:a14="http://schemas.microsoft.com/office/drawing/2010/main">
          <mc:Choice Requires="a14">
            <p:sp>
              <p:nvSpPr>
                <p:cNvPr id="1971" name="Rectangle"/>
                <p:cNvSpPr txBox="1"/>
                <p:nvPr/>
              </p:nvSpPr>
              <p:spPr>
                <a:xfrm>
                  <a:off x="0" y="0"/>
                  <a:ext cx="489512" cy="834608"/>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50800" tIns="50800" rIns="50800" bIns="50800" numCol="1" anchor="ctr">
                  <a:noAutofit/>
                </a:bodyPr>
                <a:lstStyle/>
                <a:p>
                  <a:pPr algn="ctr">
                    <a:spcBef>
                      <a:spcPts val="0"/>
                    </a:spcBef>
                    <a:defRPr sz="6000" b="1"/>
                  </a:pPr>
                  <a14:m>
                    <m:oMath xmlns:m="http://schemas.openxmlformats.org/officeDocument/2006/math">
                      <m:sSub>
                        <m:sSubPr>
                          <m:ctrlPr>
                            <a:rPr sz="3550" i="1">
                              <a:solidFill>
                                <a:srgbClr val="000000"/>
                              </a:solidFill>
                              <a:latin typeface="Cambria Math" panose="02040503050406030204" pitchFamily="18" charset="0"/>
                            </a:rPr>
                          </m:ctrlPr>
                        </m:sSubPr>
                        <m:e>
                          <m:limUpp>
                            <m:limUppPr>
                              <m:ctrlPr>
                                <a:rPr sz="3550" i="1">
                                  <a:solidFill>
                                    <a:srgbClr val="000000"/>
                                  </a:solidFill>
                                  <a:latin typeface="Cambria Math" panose="02040503050406030204" pitchFamily="18" charset="0"/>
                                </a:rPr>
                              </m:ctrlPr>
                            </m:limUppPr>
                            <m:e>
                              <m:r>
                                <a:rPr sz="3550" i="1">
                                  <a:solidFill>
                                    <a:srgbClr val="000000"/>
                                  </a:solidFill>
                                  <a:latin typeface="Cambria Math" panose="02040503050406030204" pitchFamily="18" charset="0"/>
                                </a:rPr>
                                <m:t>𝐱</m:t>
                              </m:r>
                            </m:e>
                            <m:lim>
                              <m:r>
                                <a:rPr sz="3550" i="1">
                                  <a:solidFill>
                                    <a:srgbClr val="000000"/>
                                  </a:solidFill>
                                  <a:latin typeface="Cambria Math" panose="02040503050406030204" pitchFamily="18" charset="0"/>
                                </a:rPr>
                                <m:t>̂</m:t>
                              </m:r>
                            </m:lim>
                          </m:limUpp>
                        </m:e>
                        <m:sub>
                          <m:r>
                            <a:rPr sz="3550" i="1">
                              <a:solidFill>
                                <a:srgbClr val="000000"/>
                              </a:solidFill>
                              <a:latin typeface="Cambria Math" panose="02040503050406030204" pitchFamily="18" charset="0"/>
                            </a:rPr>
                            <m:t>1</m:t>
                          </m:r>
                        </m:sub>
                      </m:sSub>
                    </m:oMath>
                  </a14:m>
                  <a:r>
                    <a:t> </a:t>
                  </a:r>
                </a:p>
              </p:txBody>
            </p:sp>
          </mc:Choice>
          <mc:Fallback xmlns="">
            <p:sp>
              <p:nvSpPr>
                <p:cNvPr id="1971" name="Rectangle"/>
                <p:cNvSpPr txBox="1">
                  <a:spLocks noRot="1" noChangeAspect="1" noMove="1" noResize="1" noEditPoints="1" noAdjustHandles="1" noChangeArrowheads="1" noChangeShapeType="1" noTextEdit="1"/>
                </p:cNvSpPr>
                <p:nvPr/>
              </p:nvSpPr>
              <p:spPr>
                <a:xfrm>
                  <a:off x="0" y="0"/>
                  <a:ext cx="489512" cy="834608"/>
                </a:xfrm>
                <a:prstGeom prst="rect">
                  <a:avLst/>
                </a:prstGeom>
                <a:blipFill>
                  <a:blip r:embed="rId8"/>
                  <a:stretch>
                    <a:fillRect l="-17949" t="-31818" r="-133333" b="-60606"/>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972" name="Image Prediction"/>
            <p:cNvSpPr txBox="1"/>
            <p:nvPr/>
          </p:nvSpPr>
          <p:spPr>
            <a:xfrm>
              <a:off x="408130" y="345547"/>
              <a:ext cx="3559591" cy="6415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gn="r">
                <a:defRPr sz="3400">
                  <a:latin typeface="+mn-lt"/>
                  <a:ea typeface="+mn-ea"/>
                  <a:cs typeface="+mn-cs"/>
                  <a:sym typeface="Helvetica Neue Medium"/>
                </a:defRPr>
              </a:lvl1pPr>
            </a:lstStyle>
            <a:p>
              <a:r>
                <a:t>Image Prediction</a:t>
              </a:r>
            </a:p>
          </p:txBody>
        </p:sp>
      </p:grpSp>
      <p:sp>
        <p:nvSpPr>
          <p:cNvPr id="1974" name="ImageNet Training Data"/>
          <p:cNvSpPr txBox="1"/>
          <p:nvPr/>
        </p:nvSpPr>
        <p:spPr>
          <a:xfrm>
            <a:off x="4025538" y="11605549"/>
            <a:ext cx="6709564"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a:latin typeface="+mn-lt"/>
                <a:ea typeface="+mn-ea"/>
                <a:cs typeface="+mn-cs"/>
                <a:sym typeface="Helvetica Neue Medium"/>
              </a:defRPr>
            </a:lvl1pPr>
          </a:lstStyle>
          <a:p>
            <a:r>
              <a:t>ImageNet Training Data</a:t>
            </a:r>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 name="Two Approaches"/>
          <p:cNvSpPr txBox="1">
            <a:spLocks noGrp="1"/>
          </p:cNvSpPr>
          <p:nvPr>
            <p:ph type="title"/>
          </p:nvPr>
        </p:nvSpPr>
        <p:spPr>
          <a:xfrm>
            <a:off x="1778000" y="1079500"/>
            <a:ext cx="20828000" cy="1849438"/>
          </a:xfrm>
          <a:prstGeom prst="rect">
            <a:avLst/>
          </a:prstGeom>
        </p:spPr>
        <p:txBody>
          <a:bodyPr/>
          <a:lstStyle>
            <a:lvl1pPr>
              <a:defRPr sz="8000"/>
            </a:lvl1pPr>
          </a:lstStyle>
          <a:p>
            <a:r>
              <a:t>Two Approaches</a:t>
            </a:r>
          </a:p>
        </p:txBody>
      </p:sp>
      <p:sp>
        <p:nvSpPr>
          <p:cNvPr id="1977" name="Classifier Guidance"/>
          <p:cNvSpPr txBox="1"/>
          <p:nvPr/>
        </p:nvSpPr>
        <p:spPr>
          <a:xfrm>
            <a:off x="3119127" y="5282288"/>
            <a:ext cx="6926387" cy="20592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6400">
                <a:latin typeface="+mn-lt"/>
                <a:ea typeface="+mn-ea"/>
                <a:cs typeface="+mn-cs"/>
                <a:sym typeface="Helvetica Neue Medium"/>
              </a:defRPr>
            </a:lvl1pPr>
          </a:lstStyle>
          <a:p>
            <a:r>
              <a:t>Classifier Guidance</a:t>
            </a:r>
          </a:p>
        </p:txBody>
      </p:sp>
      <p:sp>
        <p:nvSpPr>
          <p:cNvPr id="1978" name="Guide with a pretrained classifier."/>
          <p:cNvSpPr txBox="1"/>
          <p:nvPr/>
        </p:nvSpPr>
        <p:spPr>
          <a:xfrm>
            <a:off x="3605745" y="7729600"/>
            <a:ext cx="5953151" cy="145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4500"/>
            </a:lvl1pPr>
          </a:lstStyle>
          <a:p>
            <a:r>
              <a:t>Guide with a pretrained classifier.</a:t>
            </a:r>
          </a:p>
        </p:txBody>
      </p:sp>
      <p:sp>
        <p:nvSpPr>
          <p:cNvPr id="1979" name="Original"/>
          <p:cNvSpPr txBox="1"/>
          <p:nvPr/>
        </p:nvSpPr>
        <p:spPr>
          <a:xfrm>
            <a:off x="3119127" y="4645324"/>
            <a:ext cx="6926387" cy="647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defRPr sz="3600" b="1">
                <a:solidFill>
                  <a:schemeClr val="accent5">
                    <a:lumOff val="-29866"/>
                  </a:schemeClr>
                </a:solidFill>
              </a:defRPr>
            </a:lvl1pPr>
          </a:lstStyle>
          <a:p>
            <a:r>
              <a:t>Original</a:t>
            </a:r>
          </a:p>
        </p:txBody>
      </p:sp>
      <p:grpSp>
        <p:nvGrpSpPr>
          <p:cNvPr id="1983" name="Group"/>
          <p:cNvGrpSpPr/>
          <p:nvPr/>
        </p:nvGrpSpPr>
        <p:grpSpPr>
          <a:xfrm>
            <a:off x="13558527" y="4645324"/>
            <a:ext cx="7706346" cy="4566876"/>
            <a:chOff x="0" y="0"/>
            <a:chExt cx="7706345" cy="4566874"/>
          </a:xfrm>
        </p:grpSpPr>
        <p:sp>
          <p:nvSpPr>
            <p:cNvPr id="1980" name="Classifier-Free Guidance"/>
            <p:cNvSpPr txBox="1"/>
            <p:nvPr/>
          </p:nvSpPr>
          <p:spPr>
            <a:xfrm>
              <a:off x="0" y="662364"/>
              <a:ext cx="7706346" cy="205922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ctr">
                <a:defRPr sz="6400">
                  <a:latin typeface="+mn-lt"/>
                  <a:ea typeface="+mn-ea"/>
                  <a:cs typeface="+mn-cs"/>
                  <a:sym typeface="Helvetica Neue Medium"/>
                </a:defRPr>
              </a:lvl1pPr>
            </a:lstStyle>
            <a:p>
              <a:r>
                <a:t>Classifier-Free Guidance</a:t>
              </a:r>
            </a:p>
          </p:txBody>
        </p:sp>
        <p:sp>
          <p:nvSpPr>
            <p:cNvPr id="1981" name="Guide a diffusion model with itself."/>
            <p:cNvSpPr txBox="1"/>
            <p:nvPr/>
          </p:nvSpPr>
          <p:spPr>
            <a:xfrm>
              <a:off x="876597" y="3109676"/>
              <a:ext cx="5953151" cy="145719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ctr">
                <a:defRPr sz="4500"/>
              </a:lvl1pPr>
            </a:lstStyle>
            <a:p>
              <a:r>
                <a:t>Guide a diffusion model with itself.</a:t>
              </a:r>
            </a:p>
          </p:txBody>
        </p:sp>
        <p:sp>
          <p:nvSpPr>
            <p:cNvPr id="1982" name="Current"/>
            <p:cNvSpPr txBox="1"/>
            <p:nvPr/>
          </p:nvSpPr>
          <p:spPr>
            <a:xfrm>
              <a:off x="389979" y="0"/>
              <a:ext cx="6926387" cy="6471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gn="ctr">
                <a:defRPr sz="3600" b="1">
                  <a:solidFill>
                    <a:schemeClr val="accent5">
                      <a:lumOff val="-29866"/>
                    </a:schemeClr>
                  </a:solidFill>
                </a:defRPr>
              </a:lvl1pPr>
            </a:lstStyle>
            <a:p>
              <a:r>
                <a:t>Current</a:t>
              </a:r>
            </a:p>
          </p:txBody>
        </p:sp>
      </p:grpSp>
      <p:pic>
        <p:nvPicPr>
          <p:cNvPr id="1984" name="Circle Circle" descr="Circle Circle"/>
          <p:cNvPicPr>
            <a:picLocks/>
          </p:cNvPicPr>
          <p:nvPr/>
        </p:nvPicPr>
        <p:blipFill>
          <a:blip r:embed="rId2"/>
          <a:stretch>
            <a:fillRect/>
          </a:stretch>
        </p:blipFill>
        <p:spPr>
          <a:xfrm>
            <a:off x="13580433" y="3026732"/>
            <a:ext cx="7662535" cy="7662536"/>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984"/>
                                        </p:tgtEl>
                                        <p:attrNameLst>
                                          <p:attrName>style.visibility</p:attrName>
                                        </p:attrNameLst>
                                      </p:cBhvr>
                                      <p:to>
                                        <p:strVal val="visible"/>
                                      </p:to>
                                    </p:set>
                                    <p:animEffect transition="in" filter="dissolve">
                                      <p:cBhvr>
                                        <p:cTn id="7" dur="1000"/>
                                        <p:tgtEl>
                                          <p:spTgt spid="19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4" grpId="1" animBg="1" advAuto="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7" name="Model is trained to output both"/>
          <p:cNvSpPr txBox="1">
            <a:spLocks noGrp="1"/>
          </p:cNvSpPr>
          <p:nvPr>
            <p:ph type="title"/>
          </p:nvPr>
        </p:nvSpPr>
        <p:spPr>
          <a:prstGeom prst="rect">
            <a:avLst/>
          </a:prstGeom>
        </p:spPr>
        <p:txBody>
          <a:bodyPr/>
          <a:lstStyle/>
          <a:p>
            <a:r>
              <a:t>Model is trained to output both</a:t>
            </a:r>
          </a:p>
        </p:txBody>
      </p:sp>
      <mc:AlternateContent xmlns:mc="http://schemas.openxmlformats.org/markup-compatibility/2006" xmlns:a14="http://schemas.microsoft.com/office/drawing/2010/main">
        <mc:Choice Requires="a14">
          <p:sp>
            <p:nvSpPr>
              <p:cNvPr id="1988" name="Double-click to edit"/>
              <p:cNvSpPr txBox="1">
                <a:spLocks noGrp="1"/>
              </p:cNvSpPr>
              <p:nvPr>
                <p:ph type="body" idx="1"/>
              </p:nvPr>
            </p:nvSpPr>
            <p:spPr>
              <a:prstGeom prst="rect">
                <a:avLst/>
              </a:prstGeom>
            </p:spPr>
            <p:txBody>
              <a:bodyPr/>
              <a:lstStyle/>
              <a:p>
                <a14:m>
                  <m:oMath xmlns:m="http://schemas.openxmlformats.org/officeDocument/2006/math">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𝜖</m:t>
                        </m:r>
                      </m:e>
                      <m:sub>
                        <m:r>
                          <a:rPr sz="5750" i="1">
                            <a:solidFill>
                              <a:srgbClr val="000000"/>
                            </a:solidFill>
                            <a:latin typeface="Cambria Math" panose="02040503050406030204" pitchFamily="18" charset="0"/>
                          </a:rPr>
                          <m:t>𝜙</m:t>
                        </m:r>
                      </m:sub>
                    </m:sSub>
                    <m:r>
                      <a:rPr sz="5750" i="1">
                        <a:solidFill>
                          <a:srgbClr val="000000"/>
                        </a:solidFill>
                        <a:latin typeface="Cambria Math" panose="02040503050406030204" pitchFamily="18" charset="0"/>
                      </a:rPr>
                      <m:t>(</m:t>
                    </m:r>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𝐱</m:t>
                        </m:r>
                      </m:e>
                      <m:sub>
                        <m:r>
                          <a:rPr sz="5750" i="1">
                            <a:solidFill>
                              <a:srgbClr val="000000"/>
                            </a:solidFill>
                            <a:latin typeface="Cambria Math" panose="02040503050406030204" pitchFamily="18" charset="0"/>
                          </a:rPr>
                          <m:t>𝑡</m:t>
                        </m:r>
                      </m:sub>
                    </m:sSub>
                    <m:r>
                      <a:rPr sz="5750" i="1">
                        <a:solidFill>
                          <a:srgbClr val="000000"/>
                        </a:solidFill>
                        <a:latin typeface="Cambria Math" panose="02040503050406030204" pitchFamily="18" charset="0"/>
                      </a:rPr>
                      <m:t>;</m:t>
                    </m:r>
                    <m:r>
                      <a:rPr sz="5750" i="1">
                        <a:solidFill>
                          <a:srgbClr val="000000"/>
                        </a:solidFill>
                        <a:latin typeface="Cambria Math" panose="02040503050406030204" pitchFamily="18" charset="0"/>
                      </a:rPr>
                      <m:t>𝑐</m:t>
                    </m:r>
                    <m:r>
                      <a:rPr sz="5750" i="1">
                        <a:solidFill>
                          <a:srgbClr val="000000"/>
                        </a:solidFill>
                        <a:latin typeface="Cambria Math" panose="02040503050406030204" pitchFamily="18" charset="0"/>
                      </a:rPr>
                      <m:t>)</m:t>
                    </m:r>
                  </m:oMath>
                </a14:m>
                <a:endParaRPr/>
              </a:p>
              <a:p>
                <a14:m>
                  <m:oMath xmlns:m="http://schemas.openxmlformats.org/officeDocument/2006/math">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𝜖</m:t>
                        </m:r>
                      </m:e>
                      <m:sub>
                        <m:r>
                          <a:rPr sz="5750" i="1">
                            <a:solidFill>
                              <a:srgbClr val="000000"/>
                            </a:solidFill>
                            <a:latin typeface="Cambria Math" panose="02040503050406030204" pitchFamily="18" charset="0"/>
                          </a:rPr>
                          <m:t>𝜙</m:t>
                        </m:r>
                      </m:sub>
                    </m:sSub>
                    <m:r>
                      <a:rPr sz="5750" i="1">
                        <a:solidFill>
                          <a:srgbClr val="000000"/>
                        </a:solidFill>
                        <a:latin typeface="Cambria Math" panose="02040503050406030204" pitchFamily="18" charset="0"/>
                      </a:rPr>
                      <m:t>(</m:t>
                    </m:r>
                    <m:sSub>
                      <m:sSubPr>
                        <m:ctrlPr>
                          <a:rPr sz="5750" i="1">
                            <a:solidFill>
                              <a:srgbClr val="000000"/>
                            </a:solidFill>
                            <a:latin typeface="Cambria Math" panose="02040503050406030204" pitchFamily="18" charset="0"/>
                          </a:rPr>
                        </m:ctrlPr>
                      </m:sSubPr>
                      <m:e>
                        <m:r>
                          <a:rPr sz="5750" i="1">
                            <a:solidFill>
                              <a:srgbClr val="000000"/>
                            </a:solidFill>
                            <a:latin typeface="Cambria Math" panose="02040503050406030204" pitchFamily="18" charset="0"/>
                          </a:rPr>
                          <m:t>𝐱</m:t>
                        </m:r>
                      </m:e>
                      <m:sub>
                        <m:r>
                          <a:rPr sz="5750" i="1">
                            <a:solidFill>
                              <a:srgbClr val="000000"/>
                            </a:solidFill>
                            <a:latin typeface="Cambria Math" panose="02040503050406030204" pitchFamily="18" charset="0"/>
                          </a:rPr>
                          <m:t>𝑡</m:t>
                        </m:r>
                      </m:sub>
                    </m:sSub>
                    <m:r>
                      <a:rPr sz="5750" i="1">
                        <a:solidFill>
                          <a:srgbClr val="000000"/>
                        </a:solidFill>
                        <a:latin typeface="Cambria Math" panose="02040503050406030204" pitchFamily="18" charset="0"/>
                      </a:rPr>
                      <m:t>;∅)</m:t>
                    </m:r>
                  </m:oMath>
                </a14:m>
                <a:endParaRPr/>
              </a:p>
            </p:txBody>
          </p:sp>
        </mc:Choice>
        <mc:Fallback xmlns="">
          <p:sp>
            <p:nvSpPr>
              <p:cNvPr id="1988" name="Double-click to edit"/>
              <p:cNvSpPr txBox="1">
                <a:spLocks noGrp="1" noRot="1" noChangeAspect="1" noMove="1" noResize="1" noEditPoints="1" noAdjustHandles="1" noChangeArrowheads="1" noChangeShapeType="1" noTextEdit="1"/>
              </p:cNvSpPr>
              <p:nvPr>
                <p:ph type="body" idx="1"/>
              </p:nvPr>
            </p:nvSpPr>
            <p:spPr>
              <a:prstGeom prst="rect">
                <a:avLst/>
              </a:prstGeom>
              <a:blipFill>
                <a:blip r:embed="rId2"/>
                <a:stretch>
                  <a:fillRect l="-1932"/>
                </a:stretch>
              </a:blipFill>
            </p:spPr>
            <p:txBody>
              <a:bodyPr/>
              <a:lstStyle/>
              <a:p>
                <a:r>
                  <a:rPr lang="en-US">
                    <a:noFill/>
                  </a:rPr>
                  <a:t> </a:t>
                </a:r>
              </a:p>
            </p:txBody>
          </p:sp>
        </mc:Fallback>
      </mc:AlternateContent>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0" name="Conditional Diffusion"/>
          <p:cNvSpPr txBox="1"/>
          <p:nvPr/>
        </p:nvSpPr>
        <p:spPr>
          <a:xfrm>
            <a:off x="1206500" y="826481"/>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2438338">
              <a:lnSpc>
                <a:spcPct val="80000"/>
              </a:lnSpc>
              <a:spcBef>
                <a:spcPts val="0"/>
              </a:spcBef>
              <a:defRPr sz="7200" b="1" spc="-144"/>
            </a:lvl1pPr>
          </a:lstStyle>
          <a:p>
            <a:r>
              <a:t>Conditional Diffusion</a:t>
            </a:r>
          </a:p>
        </p:txBody>
      </p:sp>
      <p:sp>
        <p:nvSpPr>
          <p:cNvPr id="1991" name="Model Knows Unconditional, Text-Conditioned Distributions"/>
          <p:cNvSpPr txBox="1"/>
          <p:nvPr/>
        </p:nvSpPr>
        <p:spPr>
          <a:xfrm>
            <a:off x="1206500" y="1915762"/>
            <a:ext cx="21971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spcBef>
                <a:spcPts val="0"/>
              </a:spcBef>
              <a:defRPr sz="4600">
                <a:latin typeface="+mn-lt"/>
                <a:ea typeface="+mn-ea"/>
                <a:cs typeface="+mn-cs"/>
                <a:sym typeface="Helvetica Neue Medium"/>
              </a:defRPr>
            </a:lvl1pPr>
          </a:lstStyle>
          <a:p>
            <a:r>
              <a:t>Model Knows Unconditional, Text-Conditioned Distributions</a:t>
            </a:r>
          </a:p>
        </p:txBody>
      </p:sp>
      <p:pic>
        <p:nvPicPr>
          <p:cNvPr id="1992" name="pixelated_noise.png" descr="pixelated_noise.png"/>
          <p:cNvPicPr>
            <a:picLocks noChangeAspect="1"/>
          </p:cNvPicPr>
          <p:nvPr/>
        </p:nvPicPr>
        <p:blipFill>
          <a:blip r:embed="rId2"/>
          <a:stretch>
            <a:fillRect/>
          </a:stretch>
        </p:blipFill>
        <p:spPr>
          <a:xfrm>
            <a:off x="949671" y="3616752"/>
            <a:ext cx="3056408" cy="3056408"/>
          </a:xfrm>
          <a:prstGeom prst="rect">
            <a:avLst/>
          </a:prstGeom>
          <a:ln w="12700">
            <a:miter lim="400000"/>
          </a:ln>
        </p:spPr>
      </p:pic>
      <mc:AlternateContent xmlns:mc="http://schemas.openxmlformats.org/markup-compatibility/2006" xmlns:a14="http://schemas.microsoft.com/office/drawing/2010/main">
        <mc:Choice Requires="a14">
          <p:sp>
            <p:nvSpPr>
              <p:cNvPr id="1993" name="Rectangle"/>
              <p:cNvSpPr txBox="1"/>
              <p:nvPr/>
            </p:nvSpPr>
            <p:spPr>
              <a:xfrm>
                <a:off x="858462" y="6593482"/>
                <a:ext cx="525775" cy="93064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50800" tIns="50800" rIns="50800" bIns="50800" anchor="ctr"/>
              <a:lstStyle/>
              <a:p>
                <a:pPr algn="ctr">
                  <a:spcBef>
                    <a:spcPts val="0"/>
                  </a:spcBef>
                  <a:defRPr sz="6000" b="1"/>
                </a:pPr>
                <a14:m>
                  <m:oMath xmlns:m="http://schemas.openxmlformats.org/officeDocument/2006/math">
                    <m:sSub>
                      <m:sSubPr>
                        <m:ctrlPr>
                          <a:rPr sz="4750" i="1">
                            <a:solidFill>
                              <a:srgbClr val="000000"/>
                            </a:solidFill>
                            <a:latin typeface="Cambria Math" panose="02040503050406030204" pitchFamily="18" charset="0"/>
                          </a:rPr>
                        </m:ctrlPr>
                      </m:sSubPr>
                      <m:e>
                        <m:r>
                          <a:rPr sz="4750" i="1">
                            <a:solidFill>
                              <a:srgbClr val="000000"/>
                            </a:solidFill>
                            <a:latin typeface="Cambria Math" panose="02040503050406030204" pitchFamily="18" charset="0"/>
                          </a:rPr>
                          <m:t>𝐱</m:t>
                        </m:r>
                      </m:e>
                      <m:sub>
                        <m:r>
                          <a:rPr sz="4750" i="1">
                            <a:solidFill>
                              <a:srgbClr val="000000"/>
                            </a:solidFill>
                            <a:latin typeface="Cambria Math" panose="02040503050406030204" pitchFamily="18" charset="0"/>
                          </a:rPr>
                          <m:t>𝑡</m:t>
                        </m:r>
                      </m:sub>
                    </m:sSub>
                  </m:oMath>
                </a14:m>
                <a:r>
                  <a:t> </a:t>
                </a:r>
              </a:p>
            </p:txBody>
          </p:sp>
        </mc:Choice>
        <mc:Fallback xmlns="">
          <p:sp>
            <p:nvSpPr>
              <p:cNvPr id="1993" name="Rectangle"/>
              <p:cNvSpPr txBox="1">
                <a:spLocks noRot="1" noChangeAspect="1" noMove="1" noResize="1" noEditPoints="1" noAdjustHandles="1" noChangeArrowheads="1" noChangeShapeType="1" noTextEdit="1"/>
              </p:cNvSpPr>
              <p:nvPr/>
            </p:nvSpPr>
            <p:spPr>
              <a:xfrm>
                <a:off x="858462" y="6593482"/>
                <a:ext cx="525775" cy="930641"/>
              </a:xfrm>
              <a:prstGeom prst="rect">
                <a:avLst/>
              </a:prstGeom>
              <a:blipFill>
                <a:blip r:embed="rId3"/>
                <a:stretch>
                  <a:fillRect l="-30952" t="-24324" r="-130952" b="-4729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994" name="Noise Image"/>
          <p:cNvSpPr txBox="1"/>
          <p:nvPr/>
        </p:nvSpPr>
        <p:spPr>
          <a:xfrm>
            <a:off x="1164145" y="6907607"/>
            <a:ext cx="3275493" cy="736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400">
                <a:latin typeface="+mn-lt"/>
                <a:ea typeface="+mn-ea"/>
                <a:cs typeface="+mn-cs"/>
                <a:sym typeface="Helvetica Neue Medium"/>
              </a:defRPr>
            </a:lvl1pPr>
          </a:lstStyle>
          <a:p>
            <a:r>
              <a:t>Noise Image</a:t>
            </a:r>
          </a:p>
        </p:txBody>
      </p:sp>
      <p:grpSp>
        <p:nvGrpSpPr>
          <p:cNvPr id="1997" name="Group"/>
          <p:cNvGrpSpPr/>
          <p:nvPr/>
        </p:nvGrpSpPr>
        <p:grpSpPr>
          <a:xfrm rot="999027">
            <a:off x="6956914" y="7062306"/>
            <a:ext cx="3211348" cy="1538855"/>
            <a:chOff x="0" y="0"/>
            <a:chExt cx="3211346" cy="1538854"/>
          </a:xfrm>
        </p:grpSpPr>
        <p:pic>
          <p:nvPicPr>
            <p:cNvPr id="1995" name="Image" descr="Image"/>
            <p:cNvPicPr>
              <a:picLocks noChangeAspect="1"/>
            </p:cNvPicPr>
            <p:nvPr/>
          </p:nvPicPr>
          <p:blipFill>
            <a:blip r:embed="rId4"/>
            <a:srcRect l="1140" t="4248" r="761" b="2270"/>
            <a:stretch>
              <a:fillRect/>
            </a:stretch>
          </p:blipFill>
          <p:spPr>
            <a:xfrm>
              <a:off x="0" y="0"/>
              <a:ext cx="3211347" cy="1538855"/>
            </a:xfrm>
            <a:custGeom>
              <a:avLst/>
              <a:gdLst/>
              <a:ahLst/>
              <a:cxnLst>
                <a:cxn ang="0">
                  <a:pos x="wd2" y="hd2"/>
                </a:cxn>
                <a:cxn ang="5400000">
                  <a:pos x="wd2" y="hd2"/>
                </a:cxn>
                <a:cxn ang="10800000">
                  <a:pos x="wd2" y="hd2"/>
                </a:cxn>
                <a:cxn ang="16200000">
                  <a:pos x="wd2" y="hd2"/>
                </a:cxn>
              </a:cxnLst>
              <a:rect l="0" t="0" r="r" b="b"/>
              <a:pathLst>
                <a:path w="21600" h="21412" extrusionOk="0">
                  <a:moveTo>
                    <a:pt x="21600" y="14215"/>
                  </a:moveTo>
                  <a:lnTo>
                    <a:pt x="20344" y="16813"/>
                  </a:lnTo>
                  <a:cubicBezTo>
                    <a:pt x="19422" y="18722"/>
                    <a:pt x="19088" y="19317"/>
                    <a:pt x="19088" y="19053"/>
                  </a:cubicBezTo>
                  <a:cubicBezTo>
                    <a:pt x="19088" y="18464"/>
                    <a:pt x="18988" y="18429"/>
                    <a:pt x="18736" y="18931"/>
                  </a:cubicBezTo>
                  <a:cubicBezTo>
                    <a:pt x="18533" y="19333"/>
                    <a:pt x="18472" y="19374"/>
                    <a:pt x="18336" y="19197"/>
                  </a:cubicBezTo>
                  <a:cubicBezTo>
                    <a:pt x="18235" y="19066"/>
                    <a:pt x="18157" y="19052"/>
                    <a:pt x="18125" y="19160"/>
                  </a:cubicBezTo>
                  <a:cubicBezTo>
                    <a:pt x="18097" y="19253"/>
                    <a:pt x="17963" y="19329"/>
                    <a:pt x="17828" y="19329"/>
                  </a:cubicBezTo>
                  <a:cubicBezTo>
                    <a:pt x="17623" y="19329"/>
                    <a:pt x="17582" y="19259"/>
                    <a:pt x="17582" y="18905"/>
                  </a:cubicBezTo>
                  <a:cubicBezTo>
                    <a:pt x="17582" y="18205"/>
                    <a:pt x="17462" y="18261"/>
                    <a:pt x="17034" y="19164"/>
                  </a:cubicBezTo>
                  <a:cubicBezTo>
                    <a:pt x="16689" y="19889"/>
                    <a:pt x="16576" y="20024"/>
                    <a:pt x="16313" y="20024"/>
                  </a:cubicBezTo>
                  <a:cubicBezTo>
                    <a:pt x="16141" y="20024"/>
                    <a:pt x="15976" y="19942"/>
                    <a:pt x="15946" y="19842"/>
                  </a:cubicBezTo>
                  <a:cubicBezTo>
                    <a:pt x="15911" y="19722"/>
                    <a:pt x="15859" y="19718"/>
                    <a:pt x="15794" y="19830"/>
                  </a:cubicBezTo>
                  <a:cubicBezTo>
                    <a:pt x="15739" y="19923"/>
                    <a:pt x="15463" y="20034"/>
                    <a:pt x="15181" y="20076"/>
                  </a:cubicBezTo>
                  <a:cubicBezTo>
                    <a:pt x="15071" y="20092"/>
                    <a:pt x="14974" y="20121"/>
                    <a:pt x="14883" y="20157"/>
                  </a:cubicBezTo>
                  <a:cubicBezTo>
                    <a:pt x="14879" y="20121"/>
                    <a:pt x="14890" y="20079"/>
                    <a:pt x="14919" y="20024"/>
                  </a:cubicBezTo>
                  <a:cubicBezTo>
                    <a:pt x="14941" y="19981"/>
                    <a:pt x="14957" y="19923"/>
                    <a:pt x="14955" y="19895"/>
                  </a:cubicBezTo>
                  <a:cubicBezTo>
                    <a:pt x="14951" y="19858"/>
                    <a:pt x="14922" y="19901"/>
                    <a:pt x="14855" y="20041"/>
                  </a:cubicBezTo>
                  <a:cubicBezTo>
                    <a:pt x="14816" y="20123"/>
                    <a:pt x="14783" y="20181"/>
                    <a:pt x="14762" y="20211"/>
                  </a:cubicBezTo>
                  <a:cubicBezTo>
                    <a:pt x="14622" y="20287"/>
                    <a:pt x="14506" y="20388"/>
                    <a:pt x="14416" y="20521"/>
                  </a:cubicBezTo>
                  <a:cubicBezTo>
                    <a:pt x="14241" y="20780"/>
                    <a:pt x="14039" y="20891"/>
                    <a:pt x="13748" y="20891"/>
                  </a:cubicBezTo>
                  <a:cubicBezTo>
                    <a:pt x="13388" y="20891"/>
                    <a:pt x="13325" y="20839"/>
                    <a:pt x="13283" y="20508"/>
                  </a:cubicBezTo>
                  <a:lnTo>
                    <a:pt x="13234" y="20124"/>
                  </a:lnTo>
                  <a:lnTo>
                    <a:pt x="13032" y="20517"/>
                  </a:lnTo>
                  <a:cubicBezTo>
                    <a:pt x="12845" y="20881"/>
                    <a:pt x="12762" y="20908"/>
                    <a:pt x="11911" y="20880"/>
                  </a:cubicBezTo>
                  <a:cubicBezTo>
                    <a:pt x="11197" y="20856"/>
                    <a:pt x="10947" y="20911"/>
                    <a:pt x="10791" y="21123"/>
                  </a:cubicBezTo>
                  <a:cubicBezTo>
                    <a:pt x="10628" y="21344"/>
                    <a:pt x="10325" y="21397"/>
                    <a:pt x="9213" y="21397"/>
                  </a:cubicBezTo>
                  <a:cubicBezTo>
                    <a:pt x="8413" y="21397"/>
                    <a:pt x="7794" y="21324"/>
                    <a:pt x="7735" y="21223"/>
                  </a:cubicBezTo>
                  <a:cubicBezTo>
                    <a:pt x="7667" y="21105"/>
                    <a:pt x="7616" y="21107"/>
                    <a:pt x="7579" y="21230"/>
                  </a:cubicBezTo>
                  <a:cubicBezTo>
                    <a:pt x="7495" y="21513"/>
                    <a:pt x="6753" y="21452"/>
                    <a:pt x="6607" y="21149"/>
                  </a:cubicBezTo>
                  <a:cubicBezTo>
                    <a:pt x="6505" y="20939"/>
                    <a:pt x="6214" y="20884"/>
                    <a:pt x="5124" y="20869"/>
                  </a:cubicBezTo>
                  <a:lnTo>
                    <a:pt x="3767" y="20850"/>
                  </a:lnTo>
                  <a:lnTo>
                    <a:pt x="3767" y="20360"/>
                  </a:lnTo>
                  <a:cubicBezTo>
                    <a:pt x="3767" y="19844"/>
                    <a:pt x="3648" y="19549"/>
                    <a:pt x="3559" y="19847"/>
                  </a:cubicBezTo>
                  <a:cubicBezTo>
                    <a:pt x="3529" y="19948"/>
                    <a:pt x="3134" y="20024"/>
                    <a:pt x="2632" y="20024"/>
                  </a:cubicBezTo>
                  <a:lnTo>
                    <a:pt x="1758" y="20024"/>
                  </a:lnTo>
                  <a:lnTo>
                    <a:pt x="1758" y="19253"/>
                  </a:lnTo>
                  <a:cubicBezTo>
                    <a:pt x="1758" y="18829"/>
                    <a:pt x="1726" y="18441"/>
                    <a:pt x="1687" y="18391"/>
                  </a:cubicBezTo>
                  <a:cubicBezTo>
                    <a:pt x="1648" y="18341"/>
                    <a:pt x="1512" y="18526"/>
                    <a:pt x="1385" y="18801"/>
                  </a:cubicBezTo>
                  <a:cubicBezTo>
                    <a:pt x="1200" y="19201"/>
                    <a:pt x="1082" y="19301"/>
                    <a:pt x="793" y="19301"/>
                  </a:cubicBezTo>
                  <a:cubicBezTo>
                    <a:pt x="543" y="19301"/>
                    <a:pt x="416" y="19218"/>
                    <a:pt x="381" y="19032"/>
                  </a:cubicBezTo>
                  <a:cubicBezTo>
                    <a:pt x="337" y="18794"/>
                    <a:pt x="312" y="18799"/>
                    <a:pt x="166" y="19072"/>
                  </a:cubicBezTo>
                  <a:cubicBezTo>
                    <a:pt x="1" y="19381"/>
                    <a:pt x="0" y="19347"/>
                    <a:pt x="0" y="12196"/>
                  </a:cubicBezTo>
                  <a:lnTo>
                    <a:pt x="0" y="5008"/>
                  </a:lnTo>
                  <a:lnTo>
                    <a:pt x="1176" y="2581"/>
                  </a:lnTo>
                  <a:cubicBezTo>
                    <a:pt x="2216" y="436"/>
                    <a:pt x="2363" y="191"/>
                    <a:pt x="2440" y="473"/>
                  </a:cubicBezTo>
                  <a:cubicBezTo>
                    <a:pt x="2525" y="780"/>
                    <a:pt x="2534" y="779"/>
                    <a:pt x="2708" y="456"/>
                  </a:cubicBezTo>
                  <a:cubicBezTo>
                    <a:pt x="2815" y="258"/>
                    <a:pt x="3016" y="117"/>
                    <a:pt x="3201" y="112"/>
                  </a:cubicBezTo>
                  <a:lnTo>
                    <a:pt x="3512" y="103"/>
                  </a:lnTo>
                  <a:lnTo>
                    <a:pt x="3535" y="2992"/>
                  </a:lnTo>
                  <a:lnTo>
                    <a:pt x="3558" y="5881"/>
                  </a:lnTo>
                  <a:lnTo>
                    <a:pt x="4772" y="6011"/>
                  </a:lnTo>
                  <a:cubicBezTo>
                    <a:pt x="5039" y="6040"/>
                    <a:pt x="5769" y="6061"/>
                    <a:pt x="6669" y="6077"/>
                  </a:cubicBezTo>
                  <a:lnTo>
                    <a:pt x="6622" y="6148"/>
                  </a:lnTo>
                  <a:cubicBezTo>
                    <a:pt x="6602" y="6178"/>
                    <a:pt x="6577" y="6206"/>
                    <a:pt x="6552" y="6229"/>
                  </a:cubicBezTo>
                  <a:lnTo>
                    <a:pt x="4927" y="6229"/>
                  </a:lnTo>
                  <a:cubicBezTo>
                    <a:pt x="4862" y="6228"/>
                    <a:pt x="4859" y="6226"/>
                    <a:pt x="4786" y="6226"/>
                  </a:cubicBezTo>
                  <a:lnTo>
                    <a:pt x="3634" y="6211"/>
                  </a:lnTo>
                  <a:lnTo>
                    <a:pt x="3634" y="6229"/>
                  </a:lnTo>
                  <a:lnTo>
                    <a:pt x="3558" y="6229"/>
                  </a:lnTo>
                  <a:lnTo>
                    <a:pt x="3558" y="9145"/>
                  </a:lnTo>
                  <a:lnTo>
                    <a:pt x="4249" y="9107"/>
                  </a:lnTo>
                  <a:lnTo>
                    <a:pt x="4939" y="9069"/>
                  </a:lnTo>
                  <a:lnTo>
                    <a:pt x="4939" y="10787"/>
                  </a:lnTo>
                  <a:cubicBezTo>
                    <a:pt x="4939" y="11731"/>
                    <a:pt x="4966" y="12558"/>
                    <a:pt x="4998" y="12625"/>
                  </a:cubicBezTo>
                  <a:cubicBezTo>
                    <a:pt x="5030" y="12692"/>
                    <a:pt x="7178" y="12739"/>
                    <a:pt x="9770" y="12730"/>
                  </a:cubicBezTo>
                  <a:lnTo>
                    <a:pt x="14484" y="12713"/>
                  </a:lnTo>
                  <a:lnTo>
                    <a:pt x="15334" y="10903"/>
                  </a:lnTo>
                  <a:lnTo>
                    <a:pt x="16184" y="9092"/>
                  </a:lnTo>
                  <a:lnTo>
                    <a:pt x="16664" y="9092"/>
                  </a:lnTo>
                  <a:cubicBezTo>
                    <a:pt x="17032" y="9092"/>
                    <a:pt x="17158" y="9158"/>
                    <a:pt x="17198" y="9375"/>
                  </a:cubicBezTo>
                  <a:cubicBezTo>
                    <a:pt x="17245" y="9633"/>
                    <a:pt x="17266" y="9631"/>
                    <a:pt x="17419" y="9343"/>
                  </a:cubicBezTo>
                  <a:cubicBezTo>
                    <a:pt x="17566" y="9067"/>
                    <a:pt x="17585" y="8846"/>
                    <a:pt x="17564" y="7627"/>
                  </a:cubicBezTo>
                  <a:lnTo>
                    <a:pt x="17540" y="6229"/>
                  </a:lnTo>
                  <a:lnTo>
                    <a:pt x="8790" y="6229"/>
                  </a:lnTo>
                  <a:cubicBezTo>
                    <a:pt x="8776" y="6192"/>
                    <a:pt x="8785" y="6149"/>
                    <a:pt x="8819" y="6100"/>
                  </a:cubicBezTo>
                  <a:cubicBezTo>
                    <a:pt x="9754" y="6105"/>
                    <a:pt x="10739" y="6106"/>
                    <a:pt x="11763" y="6098"/>
                  </a:cubicBezTo>
                  <a:lnTo>
                    <a:pt x="17540" y="6055"/>
                  </a:lnTo>
                  <a:lnTo>
                    <a:pt x="17566" y="5534"/>
                  </a:lnTo>
                  <a:cubicBezTo>
                    <a:pt x="17603" y="4794"/>
                    <a:pt x="19864" y="68"/>
                    <a:pt x="20180" y="68"/>
                  </a:cubicBezTo>
                  <a:cubicBezTo>
                    <a:pt x="20298" y="68"/>
                    <a:pt x="20436" y="153"/>
                    <a:pt x="20486" y="257"/>
                  </a:cubicBezTo>
                  <a:cubicBezTo>
                    <a:pt x="20551" y="393"/>
                    <a:pt x="20592" y="393"/>
                    <a:pt x="20633" y="257"/>
                  </a:cubicBezTo>
                  <a:cubicBezTo>
                    <a:pt x="20735" y="-87"/>
                    <a:pt x="20931" y="54"/>
                    <a:pt x="20931" y="473"/>
                  </a:cubicBezTo>
                  <a:cubicBezTo>
                    <a:pt x="20931" y="1129"/>
                    <a:pt x="21028" y="1150"/>
                    <a:pt x="21323" y="558"/>
                  </a:cubicBezTo>
                  <a:lnTo>
                    <a:pt x="21600" y="0"/>
                  </a:lnTo>
                  <a:close/>
                  <a:moveTo>
                    <a:pt x="9795" y="12822"/>
                  </a:moveTo>
                  <a:lnTo>
                    <a:pt x="4981" y="12822"/>
                  </a:lnTo>
                  <a:lnTo>
                    <a:pt x="4955" y="13670"/>
                  </a:lnTo>
                  <a:cubicBezTo>
                    <a:pt x="4941" y="14137"/>
                    <a:pt x="4963" y="14588"/>
                    <a:pt x="5004" y="14673"/>
                  </a:cubicBezTo>
                  <a:cubicBezTo>
                    <a:pt x="5045" y="14757"/>
                    <a:pt x="5595" y="14828"/>
                    <a:pt x="6227" y="14829"/>
                  </a:cubicBezTo>
                  <a:cubicBezTo>
                    <a:pt x="7261" y="14831"/>
                    <a:pt x="7375" y="14861"/>
                    <a:pt x="7363" y="15128"/>
                  </a:cubicBezTo>
                  <a:cubicBezTo>
                    <a:pt x="7355" y="15291"/>
                    <a:pt x="7353" y="15488"/>
                    <a:pt x="7358" y="15564"/>
                  </a:cubicBezTo>
                  <a:cubicBezTo>
                    <a:pt x="7363" y="15641"/>
                    <a:pt x="8307" y="15690"/>
                    <a:pt x="9455" y="15673"/>
                  </a:cubicBezTo>
                  <a:lnTo>
                    <a:pt x="11542" y="15643"/>
                  </a:lnTo>
                  <a:lnTo>
                    <a:pt x="11773" y="15143"/>
                  </a:lnTo>
                  <a:cubicBezTo>
                    <a:pt x="11997" y="14658"/>
                    <a:pt x="12026" y="14644"/>
                    <a:pt x="12857" y="14644"/>
                  </a:cubicBezTo>
                  <a:cubicBezTo>
                    <a:pt x="13492" y="14644"/>
                    <a:pt x="13735" y="14707"/>
                    <a:pt x="13808" y="14890"/>
                  </a:cubicBezTo>
                  <a:cubicBezTo>
                    <a:pt x="13893" y="15101"/>
                    <a:pt x="13941" y="15102"/>
                    <a:pt x="14133" y="14899"/>
                  </a:cubicBezTo>
                  <a:cubicBezTo>
                    <a:pt x="14257" y="14769"/>
                    <a:pt x="14426" y="14620"/>
                    <a:pt x="14509" y="14568"/>
                  </a:cubicBezTo>
                  <a:cubicBezTo>
                    <a:pt x="14633" y="14491"/>
                    <a:pt x="14656" y="14322"/>
                    <a:pt x="14635" y="13648"/>
                  </a:cubicBezTo>
                  <a:lnTo>
                    <a:pt x="14610" y="12822"/>
                  </a:lnTo>
                  <a:close/>
                </a:path>
              </a:pathLst>
            </a:custGeom>
            <a:ln w="12700" cap="flat">
              <a:noFill/>
              <a:miter lim="400000"/>
            </a:ln>
            <a:effectLst/>
          </p:spPr>
        </p:pic>
        <p:sp>
          <p:nvSpPr>
            <p:cNvPr id="1996" name="Line"/>
            <p:cNvSpPr/>
            <p:nvPr/>
          </p:nvSpPr>
          <p:spPr>
            <a:xfrm>
              <a:off x="410739" y="435372"/>
              <a:ext cx="2178280"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endParaRPr/>
            </a:p>
          </p:txBody>
        </p:sp>
      </p:grpSp>
      <p:grpSp>
        <p:nvGrpSpPr>
          <p:cNvPr id="2002" name="Group 1670"/>
          <p:cNvGrpSpPr/>
          <p:nvPr/>
        </p:nvGrpSpPr>
        <p:grpSpPr>
          <a:xfrm>
            <a:off x="11764155" y="6259759"/>
            <a:ext cx="10192808" cy="5266583"/>
            <a:chOff x="-3" y="0"/>
            <a:chExt cx="10192806" cy="5266582"/>
          </a:xfrm>
        </p:grpSpPr>
        <p:sp>
          <p:nvSpPr>
            <p:cNvPr id="1998" name="Freeform 1671"/>
            <p:cNvSpPr/>
            <p:nvPr/>
          </p:nvSpPr>
          <p:spPr>
            <a:xfrm>
              <a:off x="-4" y="-1"/>
              <a:ext cx="10192807" cy="5266583"/>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flip="none" rotWithShape="1">
              <a:gsLst>
                <a:gs pos="0">
                  <a:srgbClr val="82F7CF"/>
                </a:gs>
                <a:gs pos="50000">
                  <a:srgbClr val="BFE9FA"/>
                </a:gs>
                <a:gs pos="100000">
                  <a:srgbClr val="FFEFE6"/>
                </a:gs>
              </a:gsLst>
              <a:lin ang="13500000" scaled="0"/>
            </a:gradFill>
            <a:ln w="12700" cap="flat">
              <a:solidFill>
                <a:srgbClr val="BFBFBF"/>
              </a:solidFill>
              <a:prstDash val="solid"/>
              <a:miter lim="800000"/>
            </a:ln>
            <a:effectLst/>
          </p:spPr>
          <p:txBody>
            <a:bodyPr wrap="square" lIns="45719" tIns="45719" rIns="45719" bIns="45719" numCol="1" anchor="ctr">
              <a:noAutofit/>
            </a:bodyPr>
            <a:lstStyle/>
            <a:p>
              <a:pPr algn="ctr" defTabSz="457200">
                <a:spcBef>
                  <a:spcPts val="0"/>
                </a:spcBef>
                <a:defRPr sz="1800">
                  <a:solidFill>
                    <a:srgbClr val="FFFFFF"/>
                  </a:solidFill>
                  <a:latin typeface="Calibri"/>
                  <a:ea typeface="Calibri"/>
                  <a:cs typeface="Calibri"/>
                  <a:sym typeface="Calibri"/>
                </a:defRPr>
              </a:pPr>
              <a:endParaRPr/>
            </a:p>
          </p:txBody>
        </p:sp>
        <p:pic>
          <p:nvPicPr>
            <p:cNvPr id="1999" name="Ink 1565" descr="Ink 1565"/>
            <p:cNvPicPr>
              <a:picLocks noChangeAspect="1"/>
            </p:cNvPicPr>
            <p:nvPr/>
          </p:nvPicPr>
          <p:blipFill>
            <a:blip r:embed="rId5"/>
            <a:stretch>
              <a:fillRect/>
            </a:stretch>
          </p:blipFill>
          <p:spPr>
            <a:xfrm>
              <a:off x="4457924" y="1622052"/>
              <a:ext cx="1927943" cy="489965"/>
            </a:xfrm>
            <a:prstGeom prst="rect">
              <a:avLst/>
            </a:prstGeom>
            <a:ln w="12700" cap="flat">
              <a:noFill/>
              <a:miter lim="400000"/>
            </a:ln>
            <a:effectLst/>
          </p:spPr>
        </p:pic>
        <p:sp>
          <p:nvSpPr>
            <p:cNvPr id="2000" name="Arc 1673"/>
            <p:cNvSpPr/>
            <p:nvPr/>
          </p:nvSpPr>
          <p:spPr>
            <a:xfrm rot="10800000">
              <a:off x="3938882" y="1527329"/>
              <a:ext cx="2959303" cy="634075"/>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sp>
          <p:nvSpPr>
            <p:cNvPr id="2001" name="Arc 1674"/>
            <p:cNvSpPr/>
            <p:nvPr/>
          </p:nvSpPr>
          <p:spPr>
            <a:xfrm>
              <a:off x="4360884" y="1602981"/>
              <a:ext cx="2114220" cy="383458"/>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grpSp>
      <p:grpSp>
        <p:nvGrpSpPr>
          <p:cNvPr id="2007" name="Group 1681"/>
          <p:cNvGrpSpPr/>
          <p:nvPr/>
        </p:nvGrpSpPr>
        <p:grpSpPr>
          <a:xfrm>
            <a:off x="15791739" y="4680543"/>
            <a:ext cx="6923827" cy="3577513"/>
            <a:chOff x="-2" y="0"/>
            <a:chExt cx="6923826" cy="3577512"/>
          </a:xfrm>
        </p:grpSpPr>
        <p:sp>
          <p:nvSpPr>
            <p:cNvPr id="2003" name="Freeform 1682"/>
            <p:cNvSpPr/>
            <p:nvPr/>
          </p:nvSpPr>
          <p:spPr>
            <a:xfrm>
              <a:off x="-3" y="-1"/>
              <a:ext cx="6923828" cy="3577514"/>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flip="none" rotWithShape="1">
              <a:gsLst>
                <a:gs pos="0">
                  <a:srgbClr val="F8A9AA"/>
                </a:gs>
                <a:gs pos="50000">
                  <a:srgbClr val="FA7A72"/>
                </a:gs>
                <a:gs pos="100000">
                  <a:srgbClr val="E8F2FD"/>
                </a:gs>
              </a:gsLst>
              <a:lin ang="13500000" scaled="0"/>
            </a:gradFill>
            <a:ln w="12700" cap="flat">
              <a:solidFill>
                <a:srgbClr val="BFBFBF"/>
              </a:solidFill>
              <a:prstDash val="solid"/>
              <a:miter lim="800000"/>
            </a:ln>
            <a:effectLst>
              <a:outerShdw blurRad="368300" dist="214789" dir="7459485" rotWithShape="0">
                <a:srgbClr val="000000">
                  <a:alpha val="28809"/>
                </a:srgbClr>
              </a:outerShdw>
            </a:effectLst>
          </p:spPr>
          <p:txBody>
            <a:bodyPr wrap="square" lIns="45719" tIns="45719" rIns="45719" bIns="45719" numCol="1" anchor="ctr">
              <a:noAutofit/>
            </a:bodyPr>
            <a:lstStyle/>
            <a:p>
              <a:pPr algn="ctr" defTabSz="457200">
                <a:spcBef>
                  <a:spcPts val="0"/>
                </a:spcBef>
                <a:defRPr sz="1800">
                  <a:solidFill>
                    <a:srgbClr val="FFFFFF"/>
                  </a:solidFill>
                  <a:latin typeface="Calibri"/>
                  <a:ea typeface="Calibri"/>
                  <a:cs typeface="Calibri"/>
                  <a:sym typeface="Calibri"/>
                </a:defRPr>
              </a:pPr>
              <a:endParaRPr/>
            </a:p>
          </p:txBody>
        </p:sp>
        <p:pic>
          <p:nvPicPr>
            <p:cNvPr id="2004" name="Ink 1576" descr="Ink 1576"/>
            <p:cNvPicPr>
              <a:picLocks noChangeAspect="1"/>
            </p:cNvPicPr>
            <p:nvPr/>
          </p:nvPicPr>
          <p:blipFill>
            <a:blip r:embed="rId5"/>
            <a:stretch>
              <a:fillRect/>
            </a:stretch>
          </p:blipFill>
          <p:spPr>
            <a:xfrm>
              <a:off x="3028203" y="1101837"/>
              <a:ext cx="1309625" cy="332826"/>
            </a:xfrm>
            <a:prstGeom prst="rect">
              <a:avLst/>
            </a:prstGeom>
            <a:ln w="12700" cap="flat">
              <a:noFill/>
              <a:miter lim="400000"/>
            </a:ln>
            <a:effectLst/>
          </p:spPr>
        </p:pic>
        <p:sp>
          <p:nvSpPr>
            <p:cNvPr id="2005" name="Arc 1684"/>
            <p:cNvSpPr/>
            <p:nvPr/>
          </p:nvSpPr>
          <p:spPr>
            <a:xfrm rot="10800000">
              <a:off x="2675625" y="1037492"/>
              <a:ext cx="2010213" cy="430719"/>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sp>
          <p:nvSpPr>
            <p:cNvPr id="2006" name="Arc 1685"/>
            <p:cNvSpPr/>
            <p:nvPr/>
          </p:nvSpPr>
          <p:spPr>
            <a:xfrm>
              <a:off x="2962286" y="1088881"/>
              <a:ext cx="1436159" cy="260479"/>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grpSp>
      <p:sp>
        <p:nvSpPr>
          <p:cNvPr id="2008" name="Natural Image Distribution"/>
          <p:cNvSpPr txBox="1"/>
          <p:nvPr/>
        </p:nvSpPr>
        <p:spPr>
          <a:xfrm>
            <a:off x="14413162" y="11765789"/>
            <a:ext cx="7476440" cy="8205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a:latin typeface="+mn-lt"/>
                <a:ea typeface="+mn-ea"/>
                <a:cs typeface="+mn-cs"/>
                <a:sym typeface="Helvetica Neue Medium"/>
              </a:defRPr>
            </a:lvl1pPr>
          </a:lstStyle>
          <a:p>
            <a:r>
              <a:t>Natural Image Distribution</a:t>
            </a:r>
          </a:p>
        </p:txBody>
      </p:sp>
      <p:sp>
        <p:nvSpPr>
          <p:cNvPr id="2009" name="Raspberry Beret Distribution"/>
          <p:cNvSpPr txBox="1"/>
          <p:nvPr/>
        </p:nvSpPr>
        <p:spPr>
          <a:xfrm>
            <a:off x="15628356" y="3284000"/>
            <a:ext cx="8132369"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a:latin typeface="+mn-lt"/>
                <a:ea typeface="+mn-ea"/>
                <a:cs typeface="+mn-cs"/>
                <a:sym typeface="Helvetica Neue Medium"/>
              </a:defRPr>
            </a:lvl1pPr>
          </a:lstStyle>
          <a:p>
            <a:r>
              <a:t>Raspberry Beret Distribution</a:t>
            </a:r>
          </a:p>
        </p:txBody>
      </p:sp>
      <p:sp>
        <p:nvSpPr>
          <p:cNvPr id="2010" name="Line"/>
          <p:cNvSpPr/>
          <p:nvPr/>
        </p:nvSpPr>
        <p:spPr>
          <a:xfrm>
            <a:off x="4210646" y="5402965"/>
            <a:ext cx="12191160" cy="1579711"/>
          </a:xfrm>
          <a:prstGeom prst="line">
            <a:avLst/>
          </a:prstGeom>
          <a:ln w="127000" cap="rnd">
            <a:solidFill>
              <a:schemeClr val="accent3">
                <a:hueOff val="914337"/>
                <a:satOff val="31515"/>
                <a:lumOff val="-30790"/>
              </a:schemeClr>
            </a:solidFill>
            <a:custDash>
              <a:ds d="100000" sp="200000"/>
            </a:custDash>
            <a:tailEnd type="triangle"/>
          </a:ln>
        </p:spPr>
        <p:txBody>
          <a:bodyPr lIns="50800" tIns="50800" rIns="50800" bIns="50800" anchor="ctr"/>
          <a:lstStyle/>
          <a:p>
            <a:endParaRPr/>
          </a:p>
        </p:txBody>
      </p:sp>
      <p:sp>
        <p:nvSpPr>
          <p:cNvPr id="2011" name="Unconditional Prediction"/>
          <p:cNvSpPr txBox="1"/>
          <p:nvPr/>
        </p:nvSpPr>
        <p:spPr>
          <a:xfrm>
            <a:off x="13033347" y="8971662"/>
            <a:ext cx="5700557" cy="6764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Unconditional Prediction</a:t>
            </a:r>
          </a:p>
        </p:txBody>
      </p:sp>
      <p:sp>
        <p:nvSpPr>
          <p:cNvPr id="2012" name="Line"/>
          <p:cNvSpPr/>
          <p:nvPr/>
        </p:nvSpPr>
        <p:spPr>
          <a:xfrm flipV="1">
            <a:off x="15447079" y="6964804"/>
            <a:ext cx="962895" cy="1642925"/>
          </a:xfrm>
          <a:prstGeom prst="line">
            <a:avLst/>
          </a:prstGeom>
          <a:ln w="127000" cap="rnd">
            <a:solidFill>
              <a:schemeClr val="accent6">
                <a:hueOff val="-146070"/>
                <a:satOff val="-10048"/>
                <a:lumOff val="-30626"/>
              </a:schemeClr>
            </a:solidFill>
            <a:custDash>
              <a:ds d="100000" sp="200000"/>
            </a:custDash>
            <a:tailEnd type="triangle"/>
          </a:ln>
        </p:spPr>
        <p:txBody>
          <a:bodyPr lIns="50800" tIns="50800" rIns="50800" bIns="50800" anchor="ctr"/>
          <a:lstStyle/>
          <a:p>
            <a:endParaRPr/>
          </a:p>
        </p:txBody>
      </p:sp>
      <p:sp>
        <p:nvSpPr>
          <p:cNvPr id="2013" name="Line"/>
          <p:cNvSpPr/>
          <p:nvPr/>
        </p:nvSpPr>
        <p:spPr>
          <a:xfrm>
            <a:off x="4210646" y="5402964"/>
            <a:ext cx="11498312" cy="3462664"/>
          </a:xfrm>
          <a:prstGeom prst="line">
            <a:avLst/>
          </a:prstGeom>
          <a:ln w="127000" cap="rnd">
            <a:solidFill>
              <a:srgbClr val="000000"/>
            </a:solidFill>
            <a:custDash>
              <a:ds d="100000" sp="200000"/>
            </a:custDash>
            <a:tailEnd type="triangle"/>
          </a:ln>
        </p:spPr>
        <p:txBody>
          <a:bodyPr lIns="50800" tIns="50800" rIns="50800" bIns="50800" anchor="ctr"/>
          <a:lstStyle/>
          <a:p>
            <a:endParaRPr/>
          </a:p>
        </p:txBody>
      </p:sp>
      <p:sp>
        <p:nvSpPr>
          <p:cNvPr id="2014" name="Conditional Prediction"/>
          <p:cNvSpPr txBox="1"/>
          <p:nvPr/>
        </p:nvSpPr>
        <p:spPr>
          <a:xfrm>
            <a:off x="8679903" y="5135009"/>
            <a:ext cx="4967662" cy="6317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Conditional Prediction</a:t>
            </a:r>
          </a:p>
        </p:txBody>
      </p:sp>
      <p:sp>
        <p:nvSpPr>
          <p:cNvPr id="2015" name="Difference"/>
          <p:cNvSpPr txBox="1"/>
          <p:nvPr/>
        </p:nvSpPr>
        <p:spPr>
          <a:xfrm>
            <a:off x="12102272" y="7438654"/>
            <a:ext cx="4967663" cy="6317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Difference</a:t>
            </a:r>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 name="Classifier-Free Guidance"/>
          <p:cNvSpPr txBox="1"/>
          <p:nvPr/>
        </p:nvSpPr>
        <p:spPr>
          <a:xfrm>
            <a:off x="1206500" y="826481"/>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2438338">
              <a:lnSpc>
                <a:spcPct val="80000"/>
              </a:lnSpc>
              <a:spcBef>
                <a:spcPts val="0"/>
              </a:spcBef>
              <a:defRPr sz="7200" b="1" spc="-144"/>
            </a:lvl1pPr>
          </a:lstStyle>
          <a:p>
            <a:r>
              <a:t>Classifier-Free Guidance</a:t>
            </a:r>
          </a:p>
        </p:txBody>
      </p:sp>
      <p:sp>
        <p:nvSpPr>
          <p:cNvPr id="2018" name="Model Knows Unconditional, Text-Conditioned Distributions"/>
          <p:cNvSpPr txBox="1"/>
          <p:nvPr/>
        </p:nvSpPr>
        <p:spPr>
          <a:xfrm>
            <a:off x="1206500" y="1915762"/>
            <a:ext cx="21971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spcBef>
                <a:spcPts val="0"/>
              </a:spcBef>
              <a:defRPr sz="4600">
                <a:latin typeface="+mn-lt"/>
                <a:ea typeface="+mn-ea"/>
                <a:cs typeface="+mn-cs"/>
                <a:sym typeface="Helvetica Neue Medium"/>
              </a:defRPr>
            </a:lvl1pPr>
          </a:lstStyle>
          <a:p>
            <a:r>
              <a:t>Model Knows Unconditional, Text-Conditioned Distributions</a:t>
            </a:r>
          </a:p>
        </p:txBody>
      </p:sp>
      <p:pic>
        <p:nvPicPr>
          <p:cNvPr id="2019" name="pixelated_noise.png" descr="pixelated_noise.png"/>
          <p:cNvPicPr>
            <a:picLocks noChangeAspect="1"/>
          </p:cNvPicPr>
          <p:nvPr/>
        </p:nvPicPr>
        <p:blipFill>
          <a:blip r:embed="rId2"/>
          <a:stretch>
            <a:fillRect/>
          </a:stretch>
        </p:blipFill>
        <p:spPr>
          <a:xfrm>
            <a:off x="949671" y="3616752"/>
            <a:ext cx="3056408" cy="3056408"/>
          </a:xfrm>
          <a:prstGeom prst="rect">
            <a:avLst/>
          </a:prstGeom>
          <a:ln w="12700">
            <a:miter lim="400000"/>
          </a:ln>
        </p:spPr>
      </p:pic>
      <mc:AlternateContent xmlns:mc="http://schemas.openxmlformats.org/markup-compatibility/2006" xmlns:a14="http://schemas.microsoft.com/office/drawing/2010/main">
        <mc:Choice Requires="a14">
          <p:sp>
            <p:nvSpPr>
              <p:cNvPr id="2020" name="Rectangle"/>
              <p:cNvSpPr txBox="1"/>
              <p:nvPr/>
            </p:nvSpPr>
            <p:spPr>
              <a:xfrm>
                <a:off x="858462" y="6593482"/>
                <a:ext cx="525775" cy="93064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50800" tIns="50800" rIns="50800" bIns="50800" anchor="ctr"/>
              <a:lstStyle/>
              <a:p>
                <a:pPr algn="ctr">
                  <a:spcBef>
                    <a:spcPts val="0"/>
                  </a:spcBef>
                  <a:defRPr sz="6000" b="1"/>
                </a:pPr>
                <a14:m>
                  <m:oMath xmlns:m="http://schemas.openxmlformats.org/officeDocument/2006/math">
                    <m:sSub>
                      <m:sSubPr>
                        <m:ctrlPr>
                          <a:rPr sz="4750" i="1">
                            <a:solidFill>
                              <a:srgbClr val="000000"/>
                            </a:solidFill>
                            <a:latin typeface="Cambria Math" panose="02040503050406030204" pitchFamily="18" charset="0"/>
                          </a:rPr>
                        </m:ctrlPr>
                      </m:sSubPr>
                      <m:e>
                        <m:r>
                          <a:rPr sz="4750" i="1">
                            <a:solidFill>
                              <a:srgbClr val="000000"/>
                            </a:solidFill>
                            <a:latin typeface="Cambria Math" panose="02040503050406030204" pitchFamily="18" charset="0"/>
                          </a:rPr>
                          <m:t>𝐱</m:t>
                        </m:r>
                      </m:e>
                      <m:sub>
                        <m:r>
                          <a:rPr sz="4750" i="1">
                            <a:solidFill>
                              <a:srgbClr val="000000"/>
                            </a:solidFill>
                            <a:latin typeface="Cambria Math" panose="02040503050406030204" pitchFamily="18" charset="0"/>
                          </a:rPr>
                          <m:t>𝑡</m:t>
                        </m:r>
                      </m:sub>
                    </m:sSub>
                  </m:oMath>
                </a14:m>
                <a:r>
                  <a:t> </a:t>
                </a:r>
              </a:p>
            </p:txBody>
          </p:sp>
        </mc:Choice>
        <mc:Fallback xmlns="">
          <p:sp>
            <p:nvSpPr>
              <p:cNvPr id="2020" name="Rectangle"/>
              <p:cNvSpPr txBox="1">
                <a:spLocks noRot="1" noChangeAspect="1" noMove="1" noResize="1" noEditPoints="1" noAdjustHandles="1" noChangeArrowheads="1" noChangeShapeType="1" noTextEdit="1"/>
              </p:cNvSpPr>
              <p:nvPr/>
            </p:nvSpPr>
            <p:spPr>
              <a:xfrm>
                <a:off x="858462" y="6593482"/>
                <a:ext cx="525775" cy="930641"/>
              </a:xfrm>
              <a:prstGeom prst="rect">
                <a:avLst/>
              </a:prstGeom>
              <a:blipFill>
                <a:blip r:embed="rId3"/>
                <a:stretch>
                  <a:fillRect l="-30952" r="-26190" b="-1081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2021" name="Noise Image"/>
          <p:cNvSpPr txBox="1"/>
          <p:nvPr/>
        </p:nvSpPr>
        <p:spPr>
          <a:xfrm>
            <a:off x="1164145" y="6907607"/>
            <a:ext cx="3275493" cy="736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400">
                <a:latin typeface="+mn-lt"/>
                <a:ea typeface="+mn-ea"/>
                <a:cs typeface="+mn-cs"/>
                <a:sym typeface="Helvetica Neue Medium"/>
              </a:defRPr>
            </a:lvl1pPr>
          </a:lstStyle>
          <a:p>
            <a:r>
              <a:t>Noise Image</a:t>
            </a:r>
          </a:p>
        </p:txBody>
      </p:sp>
      <p:grpSp>
        <p:nvGrpSpPr>
          <p:cNvPr id="2024" name="Group"/>
          <p:cNvGrpSpPr/>
          <p:nvPr/>
        </p:nvGrpSpPr>
        <p:grpSpPr>
          <a:xfrm rot="999027">
            <a:off x="6956914" y="7062306"/>
            <a:ext cx="3211348" cy="1538855"/>
            <a:chOff x="0" y="0"/>
            <a:chExt cx="3211346" cy="1538854"/>
          </a:xfrm>
        </p:grpSpPr>
        <p:pic>
          <p:nvPicPr>
            <p:cNvPr id="2022" name="Image" descr="Image"/>
            <p:cNvPicPr>
              <a:picLocks noChangeAspect="1"/>
            </p:cNvPicPr>
            <p:nvPr/>
          </p:nvPicPr>
          <p:blipFill>
            <a:blip r:embed="rId4"/>
            <a:srcRect l="1140" t="4248" r="761" b="2270"/>
            <a:stretch>
              <a:fillRect/>
            </a:stretch>
          </p:blipFill>
          <p:spPr>
            <a:xfrm>
              <a:off x="0" y="0"/>
              <a:ext cx="3211347" cy="1538855"/>
            </a:xfrm>
            <a:custGeom>
              <a:avLst/>
              <a:gdLst/>
              <a:ahLst/>
              <a:cxnLst>
                <a:cxn ang="0">
                  <a:pos x="wd2" y="hd2"/>
                </a:cxn>
                <a:cxn ang="5400000">
                  <a:pos x="wd2" y="hd2"/>
                </a:cxn>
                <a:cxn ang="10800000">
                  <a:pos x="wd2" y="hd2"/>
                </a:cxn>
                <a:cxn ang="16200000">
                  <a:pos x="wd2" y="hd2"/>
                </a:cxn>
              </a:cxnLst>
              <a:rect l="0" t="0" r="r" b="b"/>
              <a:pathLst>
                <a:path w="21600" h="21412" extrusionOk="0">
                  <a:moveTo>
                    <a:pt x="21600" y="14215"/>
                  </a:moveTo>
                  <a:lnTo>
                    <a:pt x="20344" y="16813"/>
                  </a:lnTo>
                  <a:cubicBezTo>
                    <a:pt x="19422" y="18722"/>
                    <a:pt x="19088" y="19317"/>
                    <a:pt x="19088" y="19053"/>
                  </a:cubicBezTo>
                  <a:cubicBezTo>
                    <a:pt x="19088" y="18464"/>
                    <a:pt x="18988" y="18429"/>
                    <a:pt x="18736" y="18931"/>
                  </a:cubicBezTo>
                  <a:cubicBezTo>
                    <a:pt x="18533" y="19333"/>
                    <a:pt x="18472" y="19374"/>
                    <a:pt x="18336" y="19197"/>
                  </a:cubicBezTo>
                  <a:cubicBezTo>
                    <a:pt x="18235" y="19066"/>
                    <a:pt x="18157" y="19052"/>
                    <a:pt x="18125" y="19160"/>
                  </a:cubicBezTo>
                  <a:cubicBezTo>
                    <a:pt x="18097" y="19253"/>
                    <a:pt x="17963" y="19329"/>
                    <a:pt x="17828" y="19329"/>
                  </a:cubicBezTo>
                  <a:cubicBezTo>
                    <a:pt x="17623" y="19329"/>
                    <a:pt x="17582" y="19259"/>
                    <a:pt x="17582" y="18905"/>
                  </a:cubicBezTo>
                  <a:cubicBezTo>
                    <a:pt x="17582" y="18205"/>
                    <a:pt x="17462" y="18261"/>
                    <a:pt x="17034" y="19164"/>
                  </a:cubicBezTo>
                  <a:cubicBezTo>
                    <a:pt x="16689" y="19889"/>
                    <a:pt x="16576" y="20024"/>
                    <a:pt x="16313" y="20024"/>
                  </a:cubicBezTo>
                  <a:cubicBezTo>
                    <a:pt x="16141" y="20024"/>
                    <a:pt x="15976" y="19942"/>
                    <a:pt x="15946" y="19842"/>
                  </a:cubicBezTo>
                  <a:cubicBezTo>
                    <a:pt x="15911" y="19722"/>
                    <a:pt x="15859" y="19718"/>
                    <a:pt x="15794" y="19830"/>
                  </a:cubicBezTo>
                  <a:cubicBezTo>
                    <a:pt x="15739" y="19923"/>
                    <a:pt x="15463" y="20034"/>
                    <a:pt x="15181" y="20076"/>
                  </a:cubicBezTo>
                  <a:cubicBezTo>
                    <a:pt x="15071" y="20092"/>
                    <a:pt x="14974" y="20121"/>
                    <a:pt x="14883" y="20157"/>
                  </a:cubicBezTo>
                  <a:cubicBezTo>
                    <a:pt x="14879" y="20121"/>
                    <a:pt x="14890" y="20079"/>
                    <a:pt x="14919" y="20024"/>
                  </a:cubicBezTo>
                  <a:cubicBezTo>
                    <a:pt x="14941" y="19981"/>
                    <a:pt x="14957" y="19923"/>
                    <a:pt x="14955" y="19895"/>
                  </a:cubicBezTo>
                  <a:cubicBezTo>
                    <a:pt x="14951" y="19858"/>
                    <a:pt x="14922" y="19901"/>
                    <a:pt x="14855" y="20041"/>
                  </a:cubicBezTo>
                  <a:cubicBezTo>
                    <a:pt x="14816" y="20123"/>
                    <a:pt x="14783" y="20181"/>
                    <a:pt x="14762" y="20211"/>
                  </a:cubicBezTo>
                  <a:cubicBezTo>
                    <a:pt x="14622" y="20287"/>
                    <a:pt x="14506" y="20388"/>
                    <a:pt x="14416" y="20521"/>
                  </a:cubicBezTo>
                  <a:cubicBezTo>
                    <a:pt x="14241" y="20780"/>
                    <a:pt x="14039" y="20891"/>
                    <a:pt x="13748" y="20891"/>
                  </a:cubicBezTo>
                  <a:cubicBezTo>
                    <a:pt x="13388" y="20891"/>
                    <a:pt x="13325" y="20839"/>
                    <a:pt x="13283" y="20508"/>
                  </a:cubicBezTo>
                  <a:lnTo>
                    <a:pt x="13234" y="20124"/>
                  </a:lnTo>
                  <a:lnTo>
                    <a:pt x="13032" y="20517"/>
                  </a:lnTo>
                  <a:cubicBezTo>
                    <a:pt x="12845" y="20881"/>
                    <a:pt x="12762" y="20908"/>
                    <a:pt x="11911" y="20880"/>
                  </a:cubicBezTo>
                  <a:cubicBezTo>
                    <a:pt x="11197" y="20856"/>
                    <a:pt x="10947" y="20911"/>
                    <a:pt x="10791" y="21123"/>
                  </a:cubicBezTo>
                  <a:cubicBezTo>
                    <a:pt x="10628" y="21344"/>
                    <a:pt x="10325" y="21397"/>
                    <a:pt x="9213" y="21397"/>
                  </a:cubicBezTo>
                  <a:cubicBezTo>
                    <a:pt x="8413" y="21397"/>
                    <a:pt x="7794" y="21324"/>
                    <a:pt x="7735" y="21223"/>
                  </a:cubicBezTo>
                  <a:cubicBezTo>
                    <a:pt x="7667" y="21105"/>
                    <a:pt x="7616" y="21107"/>
                    <a:pt x="7579" y="21230"/>
                  </a:cubicBezTo>
                  <a:cubicBezTo>
                    <a:pt x="7495" y="21513"/>
                    <a:pt x="6753" y="21452"/>
                    <a:pt x="6607" y="21149"/>
                  </a:cubicBezTo>
                  <a:cubicBezTo>
                    <a:pt x="6505" y="20939"/>
                    <a:pt x="6214" y="20884"/>
                    <a:pt x="5124" y="20869"/>
                  </a:cubicBezTo>
                  <a:lnTo>
                    <a:pt x="3767" y="20850"/>
                  </a:lnTo>
                  <a:lnTo>
                    <a:pt x="3767" y="20360"/>
                  </a:lnTo>
                  <a:cubicBezTo>
                    <a:pt x="3767" y="19844"/>
                    <a:pt x="3648" y="19549"/>
                    <a:pt x="3559" y="19847"/>
                  </a:cubicBezTo>
                  <a:cubicBezTo>
                    <a:pt x="3529" y="19948"/>
                    <a:pt x="3134" y="20024"/>
                    <a:pt x="2632" y="20024"/>
                  </a:cubicBezTo>
                  <a:lnTo>
                    <a:pt x="1758" y="20024"/>
                  </a:lnTo>
                  <a:lnTo>
                    <a:pt x="1758" y="19253"/>
                  </a:lnTo>
                  <a:cubicBezTo>
                    <a:pt x="1758" y="18829"/>
                    <a:pt x="1726" y="18441"/>
                    <a:pt x="1687" y="18391"/>
                  </a:cubicBezTo>
                  <a:cubicBezTo>
                    <a:pt x="1648" y="18341"/>
                    <a:pt x="1512" y="18526"/>
                    <a:pt x="1385" y="18801"/>
                  </a:cubicBezTo>
                  <a:cubicBezTo>
                    <a:pt x="1200" y="19201"/>
                    <a:pt x="1082" y="19301"/>
                    <a:pt x="793" y="19301"/>
                  </a:cubicBezTo>
                  <a:cubicBezTo>
                    <a:pt x="543" y="19301"/>
                    <a:pt x="416" y="19218"/>
                    <a:pt x="381" y="19032"/>
                  </a:cubicBezTo>
                  <a:cubicBezTo>
                    <a:pt x="337" y="18794"/>
                    <a:pt x="312" y="18799"/>
                    <a:pt x="166" y="19072"/>
                  </a:cubicBezTo>
                  <a:cubicBezTo>
                    <a:pt x="1" y="19381"/>
                    <a:pt x="0" y="19347"/>
                    <a:pt x="0" y="12196"/>
                  </a:cubicBezTo>
                  <a:lnTo>
                    <a:pt x="0" y="5008"/>
                  </a:lnTo>
                  <a:lnTo>
                    <a:pt x="1176" y="2581"/>
                  </a:lnTo>
                  <a:cubicBezTo>
                    <a:pt x="2216" y="436"/>
                    <a:pt x="2363" y="191"/>
                    <a:pt x="2440" y="473"/>
                  </a:cubicBezTo>
                  <a:cubicBezTo>
                    <a:pt x="2525" y="780"/>
                    <a:pt x="2534" y="779"/>
                    <a:pt x="2708" y="456"/>
                  </a:cubicBezTo>
                  <a:cubicBezTo>
                    <a:pt x="2815" y="258"/>
                    <a:pt x="3016" y="117"/>
                    <a:pt x="3201" y="112"/>
                  </a:cubicBezTo>
                  <a:lnTo>
                    <a:pt x="3512" y="103"/>
                  </a:lnTo>
                  <a:lnTo>
                    <a:pt x="3535" y="2992"/>
                  </a:lnTo>
                  <a:lnTo>
                    <a:pt x="3558" y="5881"/>
                  </a:lnTo>
                  <a:lnTo>
                    <a:pt x="4772" y="6011"/>
                  </a:lnTo>
                  <a:cubicBezTo>
                    <a:pt x="5039" y="6040"/>
                    <a:pt x="5769" y="6061"/>
                    <a:pt x="6669" y="6077"/>
                  </a:cubicBezTo>
                  <a:lnTo>
                    <a:pt x="6622" y="6148"/>
                  </a:lnTo>
                  <a:cubicBezTo>
                    <a:pt x="6602" y="6178"/>
                    <a:pt x="6577" y="6206"/>
                    <a:pt x="6552" y="6229"/>
                  </a:cubicBezTo>
                  <a:lnTo>
                    <a:pt x="4927" y="6229"/>
                  </a:lnTo>
                  <a:cubicBezTo>
                    <a:pt x="4862" y="6228"/>
                    <a:pt x="4859" y="6226"/>
                    <a:pt x="4786" y="6226"/>
                  </a:cubicBezTo>
                  <a:lnTo>
                    <a:pt x="3634" y="6211"/>
                  </a:lnTo>
                  <a:lnTo>
                    <a:pt x="3634" y="6229"/>
                  </a:lnTo>
                  <a:lnTo>
                    <a:pt x="3558" y="6229"/>
                  </a:lnTo>
                  <a:lnTo>
                    <a:pt x="3558" y="9145"/>
                  </a:lnTo>
                  <a:lnTo>
                    <a:pt x="4249" y="9107"/>
                  </a:lnTo>
                  <a:lnTo>
                    <a:pt x="4939" y="9069"/>
                  </a:lnTo>
                  <a:lnTo>
                    <a:pt x="4939" y="10787"/>
                  </a:lnTo>
                  <a:cubicBezTo>
                    <a:pt x="4939" y="11731"/>
                    <a:pt x="4966" y="12558"/>
                    <a:pt x="4998" y="12625"/>
                  </a:cubicBezTo>
                  <a:cubicBezTo>
                    <a:pt x="5030" y="12692"/>
                    <a:pt x="7178" y="12739"/>
                    <a:pt x="9770" y="12730"/>
                  </a:cubicBezTo>
                  <a:lnTo>
                    <a:pt x="14484" y="12713"/>
                  </a:lnTo>
                  <a:lnTo>
                    <a:pt x="15334" y="10903"/>
                  </a:lnTo>
                  <a:lnTo>
                    <a:pt x="16184" y="9092"/>
                  </a:lnTo>
                  <a:lnTo>
                    <a:pt x="16664" y="9092"/>
                  </a:lnTo>
                  <a:cubicBezTo>
                    <a:pt x="17032" y="9092"/>
                    <a:pt x="17158" y="9158"/>
                    <a:pt x="17198" y="9375"/>
                  </a:cubicBezTo>
                  <a:cubicBezTo>
                    <a:pt x="17245" y="9633"/>
                    <a:pt x="17266" y="9631"/>
                    <a:pt x="17419" y="9343"/>
                  </a:cubicBezTo>
                  <a:cubicBezTo>
                    <a:pt x="17566" y="9067"/>
                    <a:pt x="17585" y="8846"/>
                    <a:pt x="17564" y="7627"/>
                  </a:cubicBezTo>
                  <a:lnTo>
                    <a:pt x="17540" y="6229"/>
                  </a:lnTo>
                  <a:lnTo>
                    <a:pt x="8790" y="6229"/>
                  </a:lnTo>
                  <a:cubicBezTo>
                    <a:pt x="8776" y="6192"/>
                    <a:pt x="8785" y="6149"/>
                    <a:pt x="8819" y="6100"/>
                  </a:cubicBezTo>
                  <a:cubicBezTo>
                    <a:pt x="9754" y="6105"/>
                    <a:pt x="10739" y="6106"/>
                    <a:pt x="11763" y="6098"/>
                  </a:cubicBezTo>
                  <a:lnTo>
                    <a:pt x="17540" y="6055"/>
                  </a:lnTo>
                  <a:lnTo>
                    <a:pt x="17566" y="5534"/>
                  </a:lnTo>
                  <a:cubicBezTo>
                    <a:pt x="17603" y="4794"/>
                    <a:pt x="19864" y="68"/>
                    <a:pt x="20180" y="68"/>
                  </a:cubicBezTo>
                  <a:cubicBezTo>
                    <a:pt x="20298" y="68"/>
                    <a:pt x="20436" y="153"/>
                    <a:pt x="20486" y="257"/>
                  </a:cubicBezTo>
                  <a:cubicBezTo>
                    <a:pt x="20551" y="393"/>
                    <a:pt x="20592" y="393"/>
                    <a:pt x="20633" y="257"/>
                  </a:cubicBezTo>
                  <a:cubicBezTo>
                    <a:pt x="20735" y="-87"/>
                    <a:pt x="20931" y="54"/>
                    <a:pt x="20931" y="473"/>
                  </a:cubicBezTo>
                  <a:cubicBezTo>
                    <a:pt x="20931" y="1129"/>
                    <a:pt x="21028" y="1150"/>
                    <a:pt x="21323" y="558"/>
                  </a:cubicBezTo>
                  <a:lnTo>
                    <a:pt x="21600" y="0"/>
                  </a:lnTo>
                  <a:close/>
                  <a:moveTo>
                    <a:pt x="9795" y="12822"/>
                  </a:moveTo>
                  <a:lnTo>
                    <a:pt x="4981" y="12822"/>
                  </a:lnTo>
                  <a:lnTo>
                    <a:pt x="4955" y="13670"/>
                  </a:lnTo>
                  <a:cubicBezTo>
                    <a:pt x="4941" y="14137"/>
                    <a:pt x="4963" y="14588"/>
                    <a:pt x="5004" y="14673"/>
                  </a:cubicBezTo>
                  <a:cubicBezTo>
                    <a:pt x="5045" y="14757"/>
                    <a:pt x="5595" y="14828"/>
                    <a:pt x="6227" y="14829"/>
                  </a:cubicBezTo>
                  <a:cubicBezTo>
                    <a:pt x="7261" y="14831"/>
                    <a:pt x="7375" y="14861"/>
                    <a:pt x="7363" y="15128"/>
                  </a:cubicBezTo>
                  <a:cubicBezTo>
                    <a:pt x="7355" y="15291"/>
                    <a:pt x="7353" y="15488"/>
                    <a:pt x="7358" y="15564"/>
                  </a:cubicBezTo>
                  <a:cubicBezTo>
                    <a:pt x="7363" y="15641"/>
                    <a:pt x="8307" y="15690"/>
                    <a:pt x="9455" y="15673"/>
                  </a:cubicBezTo>
                  <a:lnTo>
                    <a:pt x="11542" y="15643"/>
                  </a:lnTo>
                  <a:lnTo>
                    <a:pt x="11773" y="15143"/>
                  </a:lnTo>
                  <a:cubicBezTo>
                    <a:pt x="11997" y="14658"/>
                    <a:pt x="12026" y="14644"/>
                    <a:pt x="12857" y="14644"/>
                  </a:cubicBezTo>
                  <a:cubicBezTo>
                    <a:pt x="13492" y="14644"/>
                    <a:pt x="13735" y="14707"/>
                    <a:pt x="13808" y="14890"/>
                  </a:cubicBezTo>
                  <a:cubicBezTo>
                    <a:pt x="13893" y="15101"/>
                    <a:pt x="13941" y="15102"/>
                    <a:pt x="14133" y="14899"/>
                  </a:cubicBezTo>
                  <a:cubicBezTo>
                    <a:pt x="14257" y="14769"/>
                    <a:pt x="14426" y="14620"/>
                    <a:pt x="14509" y="14568"/>
                  </a:cubicBezTo>
                  <a:cubicBezTo>
                    <a:pt x="14633" y="14491"/>
                    <a:pt x="14656" y="14322"/>
                    <a:pt x="14635" y="13648"/>
                  </a:cubicBezTo>
                  <a:lnTo>
                    <a:pt x="14610" y="12822"/>
                  </a:lnTo>
                  <a:close/>
                </a:path>
              </a:pathLst>
            </a:custGeom>
            <a:ln w="12700" cap="flat">
              <a:noFill/>
              <a:miter lim="400000"/>
            </a:ln>
            <a:effectLst/>
          </p:spPr>
        </p:pic>
        <p:sp>
          <p:nvSpPr>
            <p:cNvPr id="2023" name="Line"/>
            <p:cNvSpPr/>
            <p:nvPr/>
          </p:nvSpPr>
          <p:spPr>
            <a:xfrm>
              <a:off x="410739" y="435372"/>
              <a:ext cx="2178280"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endParaRPr/>
            </a:p>
          </p:txBody>
        </p:sp>
      </p:grpSp>
      <p:grpSp>
        <p:nvGrpSpPr>
          <p:cNvPr id="2029" name="Group 1670"/>
          <p:cNvGrpSpPr/>
          <p:nvPr/>
        </p:nvGrpSpPr>
        <p:grpSpPr>
          <a:xfrm>
            <a:off x="11764155" y="6259759"/>
            <a:ext cx="10192808" cy="5266583"/>
            <a:chOff x="-3" y="0"/>
            <a:chExt cx="10192806" cy="5266582"/>
          </a:xfrm>
        </p:grpSpPr>
        <p:sp>
          <p:nvSpPr>
            <p:cNvPr id="2025" name="Freeform 1671"/>
            <p:cNvSpPr/>
            <p:nvPr/>
          </p:nvSpPr>
          <p:spPr>
            <a:xfrm>
              <a:off x="-4" y="-1"/>
              <a:ext cx="10192807" cy="5266583"/>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flip="none" rotWithShape="1">
              <a:gsLst>
                <a:gs pos="0">
                  <a:srgbClr val="82F7CF"/>
                </a:gs>
                <a:gs pos="50000">
                  <a:srgbClr val="BFE9FA"/>
                </a:gs>
                <a:gs pos="100000">
                  <a:srgbClr val="FFEFE6"/>
                </a:gs>
              </a:gsLst>
              <a:lin ang="13500000" scaled="0"/>
            </a:gradFill>
            <a:ln w="12700" cap="flat">
              <a:solidFill>
                <a:srgbClr val="BFBFBF"/>
              </a:solidFill>
              <a:prstDash val="solid"/>
              <a:miter lim="800000"/>
            </a:ln>
            <a:effectLst/>
          </p:spPr>
          <p:txBody>
            <a:bodyPr wrap="square" lIns="45719" tIns="45719" rIns="45719" bIns="45719" numCol="1" anchor="ctr">
              <a:noAutofit/>
            </a:bodyPr>
            <a:lstStyle/>
            <a:p>
              <a:pPr algn="ctr" defTabSz="457200">
                <a:spcBef>
                  <a:spcPts val="0"/>
                </a:spcBef>
                <a:defRPr sz="1800">
                  <a:solidFill>
                    <a:srgbClr val="FFFFFF"/>
                  </a:solidFill>
                  <a:latin typeface="Calibri"/>
                  <a:ea typeface="Calibri"/>
                  <a:cs typeface="Calibri"/>
                  <a:sym typeface="Calibri"/>
                </a:defRPr>
              </a:pPr>
              <a:endParaRPr/>
            </a:p>
          </p:txBody>
        </p:sp>
        <p:pic>
          <p:nvPicPr>
            <p:cNvPr id="2026" name="Ink 1565" descr="Ink 1565"/>
            <p:cNvPicPr>
              <a:picLocks noChangeAspect="1"/>
            </p:cNvPicPr>
            <p:nvPr/>
          </p:nvPicPr>
          <p:blipFill>
            <a:blip r:embed="rId5"/>
            <a:stretch>
              <a:fillRect/>
            </a:stretch>
          </p:blipFill>
          <p:spPr>
            <a:xfrm>
              <a:off x="4457924" y="1622052"/>
              <a:ext cx="1927943" cy="489965"/>
            </a:xfrm>
            <a:prstGeom prst="rect">
              <a:avLst/>
            </a:prstGeom>
            <a:ln w="12700" cap="flat">
              <a:noFill/>
              <a:miter lim="400000"/>
            </a:ln>
            <a:effectLst/>
          </p:spPr>
        </p:pic>
        <p:sp>
          <p:nvSpPr>
            <p:cNvPr id="2027" name="Arc 1673"/>
            <p:cNvSpPr/>
            <p:nvPr/>
          </p:nvSpPr>
          <p:spPr>
            <a:xfrm rot="10800000">
              <a:off x="3938882" y="1527329"/>
              <a:ext cx="2959303" cy="634075"/>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sp>
          <p:nvSpPr>
            <p:cNvPr id="2028" name="Arc 1674"/>
            <p:cNvSpPr/>
            <p:nvPr/>
          </p:nvSpPr>
          <p:spPr>
            <a:xfrm>
              <a:off x="4360884" y="1602981"/>
              <a:ext cx="2114220" cy="383458"/>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grpSp>
      <p:grpSp>
        <p:nvGrpSpPr>
          <p:cNvPr id="2034" name="Group 1681"/>
          <p:cNvGrpSpPr/>
          <p:nvPr/>
        </p:nvGrpSpPr>
        <p:grpSpPr>
          <a:xfrm>
            <a:off x="15791739" y="4680543"/>
            <a:ext cx="6923827" cy="3577513"/>
            <a:chOff x="-2" y="0"/>
            <a:chExt cx="6923826" cy="3577512"/>
          </a:xfrm>
        </p:grpSpPr>
        <p:sp>
          <p:nvSpPr>
            <p:cNvPr id="2030" name="Freeform 1682"/>
            <p:cNvSpPr/>
            <p:nvPr/>
          </p:nvSpPr>
          <p:spPr>
            <a:xfrm>
              <a:off x="-3" y="-1"/>
              <a:ext cx="6923828" cy="3577514"/>
            </a:xfrm>
            <a:custGeom>
              <a:avLst/>
              <a:gdLst/>
              <a:ahLst/>
              <a:cxnLst>
                <a:cxn ang="0">
                  <a:pos x="wd2" y="hd2"/>
                </a:cxn>
                <a:cxn ang="5400000">
                  <a:pos x="wd2" y="hd2"/>
                </a:cxn>
                <a:cxn ang="10800000">
                  <a:pos x="wd2" y="hd2"/>
                </a:cxn>
                <a:cxn ang="16200000">
                  <a:pos x="wd2" y="hd2"/>
                </a:cxn>
              </a:cxnLst>
              <a:rect l="0" t="0" r="r" b="b"/>
              <a:pathLst>
                <a:path w="21115" h="20642" extrusionOk="0">
                  <a:moveTo>
                    <a:pt x="66" y="13412"/>
                  </a:moveTo>
                  <a:cubicBezTo>
                    <a:pt x="559" y="11078"/>
                    <a:pt x="4078" y="3645"/>
                    <a:pt x="6542" y="1612"/>
                  </a:cubicBezTo>
                  <a:cubicBezTo>
                    <a:pt x="9006" y="-422"/>
                    <a:pt x="12420" y="-505"/>
                    <a:pt x="14849" y="1212"/>
                  </a:cubicBezTo>
                  <a:cubicBezTo>
                    <a:pt x="17278" y="2928"/>
                    <a:pt x="21173" y="8678"/>
                    <a:pt x="21114" y="11912"/>
                  </a:cubicBezTo>
                  <a:cubicBezTo>
                    <a:pt x="21056" y="15145"/>
                    <a:pt x="16363" y="20128"/>
                    <a:pt x="14497" y="20612"/>
                  </a:cubicBezTo>
                  <a:cubicBezTo>
                    <a:pt x="12632" y="21095"/>
                    <a:pt x="11740" y="15645"/>
                    <a:pt x="9921" y="14812"/>
                  </a:cubicBezTo>
                  <a:cubicBezTo>
                    <a:pt x="8103" y="13978"/>
                    <a:pt x="5193" y="15828"/>
                    <a:pt x="3586" y="15612"/>
                  </a:cubicBezTo>
                  <a:cubicBezTo>
                    <a:pt x="1978" y="15395"/>
                    <a:pt x="-427" y="15745"/>
                    <a:pt x="66" y="13412"/>
                  </a:cubicBezTo>
                  <a:close/>
                </a:path>
              </a:pathLst>
            </a:custGeom>
            <a:gradFill flip="none" rotWithShape="1">
              <a:gsLst>
                <a:gs pos="0">
                  <a:srgbClr val="F8A9AA"/>
                </a:gs>
                <a:gs pos="50000">
                  <a:srgbClr val="FA7A72"/>
                </a:gs>
                <a:gs pos="100000">
                  <a:srgbClr val="E8F2FD"/>
                </a:gs>
              </a:gsLst>
              <a:lin ang="13500000" scaled="0"/>
            </a:gradFill>
            <a:ln w="12700" cap="flat">
              <a:solidFill>
                <a:srgbClr val="BFBFBF"/>
              </a:solidFill>
              <a:prstDash val="solid"/>
              <a:miter lim="800000"/>
            </a:ln>
            <a:effectLst>
              <a:outerShdw blurRad="368300" dist="214789" dir="7459485" rotWithShape="0">
                <a:srgbClr val="000000">
                  <a:alpha val="28809"/>
                </a:srgbClr>
              </a:outerShdw>
            </a:effectLst>
          </p:spPr>
          <p:txBody>
            <a:bodyPr wrap="square" lIns="45719" tIns="45719" rIns="45719" bIns="45719" numCol="1" anchor="ctr">
              <a:noAutofit/>
            </a:bodyPr>
            <a:lstStyle/>
            <a:p>
              <a:pPr algn="ctr" defTabSz="457200">
                <a:spcBef>
                  <a:spcPts val="0"/>
                </a:spcBef>
                <a:defRPr sz="1800">
                  <a:solidFill>
                    <a:srgbClr val="FFFFFF"/>
                  </a:solidFill>
                  <a:latin typeface="Calibri"/>
                  <a:ea typeface="Calibri"/>
                  <a:cs typeface="Calibri"/>
                  <a:sym typeface="Calibri"/>
                </a:defRPr>
              </a:pPr>
              <a:endParaRPr/>
            </a:p>
          </p:txBody>
        </p:sp>
        <p:pic>
          <p:nvPicPr>
            <p:cNvPr id="2031" name="Ink 1576" descr="Ink 1576"/>
            <p:cNvPicPr>
              <a:picLocks noChangeAspect="1"/>
            </p:cNvPicPr>
            <p:nvPr/>
          </p:nvPicPr>
          <p:blipFill>
            <a:blip r:embed="rId5"/>
            <a:stretch>
              <a:fillRect/>
            </a:stretch>
          </p:blipFill>
          <p:spPr>
            <a:xfrm>
              <a:off x="3028203" y="1101837"/>
              <a:ext cx="1309625" cy="332826"/>
            </a:xfrm>
            <a:prstGeom prst="rect">
              <a:avLst/>
            </a:prstGeom>
            <a:ln w="12700" cap="flat">
              <a:noFill/>
              <a:miter lim="400000"/>
            </a:ln>
            <a:effectLst/>
          </p:spPr>
        </p:pic>
        <p:sp>
          <p:nvSpPr>
            <p:cNvPr id="2032" name="Arc 1684"/>
            <p:cNvSpPr/>
            <p:nvPr/>
          </p:nvSpPr>
          <p:spPr>
            <a:xfrm rot="10800000">
              <a:off x="2675625" y="1037492"/>
              <a:ext cx="2010213" cy="430719"/>
            </a:xfrm>
            <a:custGeom>
              <a:avLst/>
              <a:gdLst/>
              <a:ahLst/>
              <a:cxnLst>
                <a:cxn ang="0">
                  <a:pos x="wd2" y="hd2"/>
                </a:cxn>
                <a:cxn ang="5400000">
                  <a:pos x="wd2" y="hd2"/>
                </a:cxn>
                <a:cxn ang="10800000">
                  <a:pos x="wd2" y="hd2"/>
                </a:cxn>
                <a:cxn ang="16200000">
                  <a:pos x="wd2" y="hd2"/>
                </a:cxn>
              </a:cxnLst>
              <a:rect l="0" t="0" r="r" b="b"/>
              <a:pathLst>
                <a:path w="21600" h="19499" extrusionOk="0">
                  <a:moveTo>
                    <a:pt x="0" y="19499"/>
                  </a:moveTo>
                  <a:cubicBezTo>
                    <a:pt x="1177" y="6427"/>
                    <a:pt x="7020" y="-2101"/>
                    <a:pt x="13050" y="452"/>
                  </a:cubicBezTo>
                  <a:cubicBezTo>
                    <a:pt x="17138" y="2182"/>
                    <a:pt x="20437" y="8718"/>
                    <a:pt x="21600" y="1738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sp>
          <p:nvSpPr>
            <p:cNvPr id="2033" name="Arc 1685"/>
            <p:cNvSpPr/>
            <p:nvPr/>
          </p:nvSpPr>
          <p:spPr>
            <a:xfrm>
              <a:off x="2962286" y="1088881"/>
              <a:ext cx="1436159" cy="260479"/>
            </a:xfrm>
            <a:custGeom>
              <a:avLst/>
              <a:gdLst/>
              <a:ahLst/>
              <a:cxnLst>
                <a:cxn ang="0">
                  <a:pos x="wd2" y="hd2"/>
                </a:cxn>
                <a:cxn ang="5400000">
                  <a:pos x="wd2" y="hd2"/>
                </a:cxn>
                <a:cxn ang="10800000">
                  <a:pos x="wd2" y="hd2"/>
                </a:cxn>
                <a:cxn ang="16200000">
                  <a:pos x="wd2" y="hd2"/>
                </a:cxn>
              </a:cxnLst>
              <a:rect l="0" t="0" r="r" b="b"/>
              <a:pathLst>
                <a:path w="21600" h="19223" extrusionOk="0">
                  <a:moveTo>
                    <a:pt x="0" y="19223"/>
                  </a:moveTo>
                  <a:cubicBezTo>
                    <a:pt x="1360" y="5958"/>
                    <a:pt x="7367" y="-2377"/>
                    <a:pt x="13417" y="605"/>
                  </a:cubicBezTo>
                  <a:cubicBezTo>
                    <a:pt x="17249" y="2495"/>
                    <a:pt x="20353" y="8640"/>
                    <a:pt x="21600" y="16808"/>
                  </a:cubicBezTo>
                </a:path>
              </a:pathLst>
            </a:custGeom>
            <a:noFill/>
            <a:ln w="19050" cap="flat">
              <a:solidFill>
                <a:srgbClr val="000000"/>
              </a:solidFill>
              <a:prstDash val="solid"/>
              <a:miter lim="800000"/>
            </a:ln>
            <a:effectLst/>
          </p:spPr>
          <p:txBody>
            <a:bodyPr wrap="square" lIns="45719" tIns="45719" rIns="45719" bIns="45719" numCol="1" anchor="ctr">
              <a:noAutofit/>
            </a:bodyPr>
            <a:lstStyle/>
            <a:p>
              <a:pPr algn="ctr" defTabSz="457200">
                <a:spcBef>
                  <a:spcPts val="0"/>
                </a:spcBef>
                <a:defRPr sz="1800">
                  <a:latin typeface="Calibri"/>
                  <a:ea typeface="Calibri"/>
                  <a:cs typeface="Calibri"/>
                  <a:sym typeface="Calibri"/>
                </a:defRPr>
              </a:pPr>
              <a:endParaRPr/>
            </a:p>
          </p:txBody>
        </p:sp>
      </p:grpSp>
      <p:sp>
        <p:nvSpPr>
          <p:cNvPr id="2035" name="Natural Image Distribution"/>
          <p:cNvSpPr txBox="1"/>
          <p:nvPr/>
        </p:nvSpPr>
        <p:spPr>
          <a:xfrm>
            <a:off x="14413162" y="11765789"/>
            <a:ext cx="7476440" cy="8205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a:latin typeface="+mn-lt"/>
                <a:ea typeface="+mn-ea"/>
                <a:cs typeface="+mn-cs"/>
                <a:sym typeface="Helvetica Neue Medium"/>
              </a:defRPr>
            </a:lvl1pPr>
          </a:lstStyle>
          <a:p>
            <a:r>
              <a:t>Natural Image Distribution</a:t>
            </a:r>
          </a:p>
        </p:txBody>
      </p:sp>
      <p:sp>
        <p:nvSpPr>
          <p:cNvPr id="2036" name="Raspberry Beret Distribution"/>
          <p:cNvSpPr txBox="1"/>
          <p:nvPr/>
        </p:nvSpPr>
        <p:spPr>
          <a:xfrm>
            <a:off x="15628356" y="3284000"/>
            <a:ext cx="8132369" cy="820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a:latin typeface="+mn-lt"/>
                <a:ea typeface="+mn-ea"/>
                <a:cs typeface="+mn-cs"/>
                <a:sym typeface="Helvetica Neue Medium"/>
              </a:defRPr>
            </a:lvl1pPr>
          </a:lstStyle>
          <a:p>
            <a:r>
              <a:t>Raspberry Beret Distribution</a:t>
            </a:r>
          </a:p>
        </p:txBody>
      </p:sp>
      <p:sp>
        <p:nvSpPr>
          <p:cNvPr id="2037" name="Line"/>
          <p:cNvSpPr/>
          <p:nvPr/>
        </p:nvSpPr>
        <p:spPr>
          <a:xfrm flipV="1">
            <a:off x="4210646" y="4872000"/>
            <a:ext cx="13671965" cy="530966"/>
          </a:xfrm>
          <a:prstGeom prst="line">
            <a:avLst/>
          </a:prstGeom>
          <a:ln w="127000" cap="rnd">
            <a:solidFill>
              <a:schemeClr val="accent3">
                <a:hueOff val="914337"/>
                <a:satOff val="31515"/>
                <a:lumOff val="-30790"/>
              </a:schemeClr>
            </a:solidFill>
            <a:custDash>
              <a:ds d="100000" sp="200000"/>
            </a:custDash>
            <a:tailEnd type="triangle"/>
          </a:ln>
        </p:spPr>
        <p:txBody>
          <a:bodyPr lIns="50800" tIns="50800" rIns="50800" bIns="50800" anchor="ctr"/>
          <a:lstStyle/>
          <a:p>
            <a:endParaRPr/>
          </a:p>
        </p:txBody>
      </p:sp>
      <p:sp>
        <p:nvSpPr>
          <p:cNvPr id="2038" name="Unconditional Prediction"/>
          <p:cNvSpPr txBox="1"/>
          <p:nvPr/>
        </p:nvSpPr>
        <p:spPr>
          <a:xfrm>
            <a:off x="13033347" y="8971662"/>
            <a:ext cx="5700557" cy="6764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Unconditional Prediction</a:t>
            </a:r>
          </a:p>
        </p:txBody>
      </p:sp>
      <p:sp>
        <p:nvSpPr>
          <p:cNvPr id="2039" name="Line"/>
          <p:cNvSpPr/>
          <p:nvPr/>
        </p:nvSpPr>
        <p:spPr>
          <a:xfrm flipV="1">
            <a:off x="15447079" y="4864780"/>
            <a:ext cx="2403725" cy="3742949"/>
          </a:xfrm>
          <a:prstGeom prst="line">
            <a:avLst/>
          </a:prstGeom>
          <a:ln w="127000" cap="rnd">
            <a:solidFill>
              <a:schemeClr val="accent6">
                <a:hueOff val="-146070"/>
                <a:satOff val="-10048"/>
                <a:lumOff val="-30626"/>
              </a:schemeClr>
            </a:solidFill>
            <a:custDash>
              <a:ds d="100000" sp="200000"/>
            </a:custDash>
            <a:tailEnd type="triangle"/>
          </a:ln>
        </p:spPr>
        <p:txBody>
          <a:bodyPr lIns="50800" tIns="50800" rIns="50800" bIns="50800" anchor="ctr"/>
          <a:lstStyle/>
          <a:p>
            <a:endParaRPr/>
          </a:p>
        </p:txBody>
      </p:sp>
      <p:sp>
        <p:nvSpPr>
          <p:cNvPr id="2040" name="Line"/>
          <p:cNvSpPr/>
          <p:nvPr/>
        </p:nvSpPr>
        <p:spPr>
          <a:xfrm>
            <a:off x="4210646" y="5402964"/>
            <a:ext cx="11498312" cy="3462664"/>
          </a:xfrm>
          <a:prstGeom prst="line">
            <a:avLst/>
          </a:prstGeom>
          <a:ln w="127000" cap="rnd">
            <a:solidFill>
              <a:srgbClr val="000000"/>
            </a:solidFill>
            <a:custDash>
              <a:ds d="100000" sp="200000"/>
            </a:custDash>
            <a:tailEnd type="triangle"/>
          </a:ln>
        </p:spPr>
        <p:txBody>
          <a:bodyPr lIns="50800" tIns="50800" rIns="50800" bIns="50800" anchor="ctr"/>
          <a:lstStyle/>
          <a:p>
            <a:endParaRPr/>
          </a:p>
        </p:txBody>
      </p:sp>
      <p:sp>
        <p:nvSpPr>
          <p:cNvPr id="2041" name="Conditional Prediction"/>
          <p:cNvSpPr txBox="1"/>
          <p:nvPr/>
        </p:nvSpPr>
        <p:spPr>
          <a:xfrm>
            <a:off x="8891685" y="5299800"/>
            <a:ext cx="4967662" cy="6317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Conditional Prediction</a:t>
            </a:r>
          </a:p>
        </p:txBody>
      </p:sp>
      <p:sp>
        <p:nvSpPr>
          <p:cNvPr id="2042" name="Difference"/>
          <p:cNvSpPr txBox="1"/>
          <p:nvPr/>
        </p:nvSpPr>
        <p:spPr>
          <a:xfrm>
            <a:off x="12549367" y="6356215"/>
            <a:ext cx="4967662" cy="6317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lgn="ctr">
              <a:defRPr sz="3600">
                <a:latin typeface="+mn-lt"/>
                <a:ea typeface="+mn-ea"/>
                <a:cs typeface="+mn-cs"/>
                <a:sym typeface="Helvetica Neue Medium"/>
              </a:defRPr>
            </a:lvl1pPr>
          </a:lstStyle>
          <a:p>
            <a:r>
              <a:t>Difference</a:t>
            </a:r>
          </a:p>
        </p:txBody>
      </p:sp>
      <mc:AlternateContent xmlns:mc="http://schemas.openxmlformats.org/markup-compatibility/2006">
        <mc:Choice xmlns:a14="http://schemas.microsoft.com/office/drawing/2010/main" Requires="a14">
          <p:sp>
            <p:nvSpPr>
              <p:cNvPr id="2043" name="Equation"/>
              <p:cNvSpPr txBox="1"/>
              <p:nvPr/>
            </p:nvSpPr>
            <p:spPr>
              <a:xfrm>
                <a:off x="426231" y="10096031"/>
                <a:ext cx="12509450" cy="875176"/>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4900" i="1">
                              <a:solidFill>
                                <a:srgbClr val="000000"/>
                              </a:solidFill>
                              <a:latin typeface="Cambria Math" panose="02040503050406030204" pitchFamily="18" charset="0"/>
                            </a:rPr>
                          </m:ctrlPr>
                        </m:sSubPr>
                        <m:e>
                          <m:r>
                            <a:rPr sz="4900" i="1">
                              <a:solidFill>
                                <a:srgbClr val="000000"/>
                              </a:solidFill>
                              <a:latin typeface="Cambria Math" panose="02040503050406030204" pitchFamily="18" charset="0"/>
                            </a:rPr>
                            <m:t>𝜖</m:t>
                          </m:r>
                        </m:e>
                        <m:sub>
                          <m:r>
                            <a:rPr sz="4900" i="1">
                              <a:solidFill>
                                <a:srgbClr val="000000"/>
                              </a:solidFill>
                              <a:latin typeface="Cambria Math" panose="02040503050406030204" pitchFamily="18" charset="0"/>
                            </a:rPr>
                            <m:t>𝐶𝐹𝐺</m:t>
                          </m:r>
                        </m:sub>
                      </m:sSub>
                      <m:r>
                        <a:rPr sz="4900" i="1">
                          <a:solidFill>
                            <a:srgbClr val="000000"/>
                          </a:solidFill>
                          <a:latin typeface="Cambria Math" panose="02040503050406030204" pitchFamily="18" charset="0"/>
                        </a:rPr>
                        <m:t>=</m:t>
                      </m:r>
                      <m:r>
                        <a:rPr sz="4900" i="1">
                          <a:solidFill>
                            <a:srgbClr val="000000"/>
                          </a:solidFill>
                          <a:latin typeface="Cambria Math" panose="02040503050406030204" pitchFamily="18" charset="0"/>
                        </a:rPr>
                        <m:t>𝑠</m:t>
                      </m:r>
                      <m:r>
                        <a:rPr sz="4900" i="1">
                          <a:solidFill>
                            <a:srgbClr val="000000"/>
                          </a:solidFill>
                          <a:latin typeface="Cambria Math" panose="02040503050406030204" pitchFamily="18" charset="0"/>
                        </a:rPr>
                        <m:t>⋅</m:t>
                      </m:r>
                      <m:d>
                        <m:dPr>
                          <m:ctrlPr>
                            <a:rPr sz="4900" i="1">
                              <a:solidFill>
                                <a:srgbClr val="000000"/>
                              </a:solidFill>
                              <a:latin typeface="Cambria Math" panose="02040503050406030204" pitchFamily="18" charset="0"/>
                            </a:rPr>
                          </m:ctrlPr>
                        </m:dPr>
                        <m:e>
                          <m:sSub>
                            <m:sSubPr>
                              <m:ctrlPr>
                                <a:rPr sz="4900" i="1">
                                  <a:solidFill>
                                    <a:srgbClr val="000000"/>
                                  </a:solidFill>
                                  <a:latin typeface="Cambria Math" panose="02040503050406030204" pitchFamily="18" charset="0"/>
                                </a:rPr>
                              </m:ctrlPr>
                            </m:sSubPr>
                            <m:e>
                              <m:r>
                                <a:rPr sz="4900" i="1">
                                  <a:solidFill>
                                    <a:srgbClr val="000000"/>
                                  </a:solidFill>
                                  <a:latin typeface="Cambria Math" panose="02040503050406030204" pitchFamily="18" charset="0"/>
                                </a:rPr>
                                <m:t>𝜖</m:t>
                              </m:r>
                            </m:e>
                            <m:sub>
                              <m:r>
                                <a:rPr sz="4900" i="1">
                                  <a:solidFill>
                                    <a:srgbClr val="000000"/>
                                  </a:solidFill>
                                  <a:latin typeface="Cambria Math" panose="02040503050406030204" pitchFamily="18" charset="0"/>
                                </a:rPr>
                                <m:t>𝜙</m:t>
                              </m:r>
                            </m:sub>
                          </m:sSub>
                          <m:r>
                            <a:rPr sz="4900" i="1">
                              <a:solidFill>
                                <a:srgbClr val="000000"/>
                              </a:solidFill>
                              <a:latin typeface="Cambria Math" panose="02040503050406030204" pitchFamily="18" charset="0"/>
                            </a:rPr>
                            <m:t>(</m:t>
                          </m:r>
                          <m:sSub>
                            <m:sSubPr>
                              <m:ctrlPr>
                                <a:rPr sz="4900" i="1">
                                  <a:solidFill>
                                    <a:srgbClr val="000000"/>
                                  </a:solidFill>
                                  <a:latin typeface="Cambria Math" panose="02040503050406030204" pitchFamily="18" charset="0"/>
                                </a:rPr>
                              </m:ctrlPr>
                            </m:sSubPr>
                            <m:e>
                              <m:r>
                                <a:rPr sz="4900" i="1">
                                  <a:solidFill>
                                    <a:srgbClr val="000000"/>
                                  </a:solidFill>
                                  <a:latin typeface="Cambria Math" panose="02040503050406030204" pitchFamily="18" charset="0"/>
                                </a:rPr>
                                <m:t>𝐱</m:t>
                              </m:r>
                            </m:e>
                            <m:sub>
                              <m:r>
                                <a:rPr sz="4900" i="1">
                                  <a:solidFill>
                                    <a:srgbClr val="000000"/>
                                  </a:solidFill>
                                  <a:latin typeface="Cambria Math" panose="02040503050406030204" pitchFamily="18" charset="0"/>
                                </a:rPr>
                                <m:t>𝑡</m:t>
                              </m:r>
                            </m:sub>
                          </m:sSub>
                          <m:r>
                            <a:rPr sz="4900" i="1">
                              <a:solidFill>
                                <a:srgbClr val="000000"/>
                              </a:solidFill>
                              <a:latin typeface="Cambria Math" panose="02040503050406030204" pitchFamily="18" charset="0"/>
                            </a:rPr>
                            <m:t>;</m:t>
                          </m:r>
                          <m:r>
                            <a:rPr sz="4900" i="1">
                              <a:solidFill>
                                <a:srgbClr val="000000"/>
                              </a:solidFill>
                              <a:latin typeface="Cambria Math" panose="02040503050406030204" pitchFamily="18" charset="0"/>
                            </a:rPr>
                            <m:t>𝑐</m:t>
                          </m:r>
                          <m:r>
                            <a:rPr sz="4900" i="1">
                              <a:solidFill>
                                <a:srgbClr val="000000"/>
                              </a:solidFill>
                              <a:latin typeface="Cambria Math" panose="02040503050406030204" pitchFamily="18" charset="0"/>
                            </a:rPr>
                            <m:t>)−</m:t>
                          </m:r>
                          <m:sSub>
                            <m:sSubPr>
                              <m:ctrlPr>
                                <a:rPr sz="4900" i="1">
                                  <a:solidFill>
                                    <a:srgbClr val="000000"/>
                                  </a:solidFill>
                                  <a:latin typeface="Cambria Math" panose="02040503050406030204" pitchFamily="18" charset="0"/>
                                </a:rPr>
                              </m:ctrlPr>
                            </m:sSubPr>
                            <m:e>
                              <m:r>
                                <a:rPr sz="4900" i="1">
                                  <a:solidFill>
                                    <a:srgbClr val="000000"/>
                                  </a:solidFill>
                                  <a:latin typeface="Cambria Math" panose="02040503050406030204" pitchFamily="18" charset="0"/>
                                </a:rPr>
                                <m:t>𝜖</m:t>
                              </m:r>
                            </m:e>
                            <m:sub>
                              <m:r>
                                <a:rPr sz="4900" i="1">
                                  <a:solidFill>
                                    <a:srgbClr val="000000"/>
                                  </a:solidFill>
                                  <a:latin typeface="Cambria Math" panose="02040503050406030204" pitchFamily="18" charset="0"/>
                                </a:rPr>
                                <m:t>𝜙</m:t>
                              </m:r>
                            </m:sub>
                          </m:sSub>
                          <m:r>
                            <a:rPr sz="4900" i="1">
                              <a:solidFill>
                                <a:srgbClr val="000000"/>
                              </a:solidFill>
                              <a:latin typeface="Cambria Math" panose="02040503050406030204" pitchFamily="18" charset="0"/>
                            </a:rPr>
                            <m:t>(</m:t>
                          </m:r>
                          <m:sSub>
                            <m:sSubPr>
                              <m:ctrlPr>
                                <a:rPr sz="4900" i="1">
                                  <a:solidFill>
                                    <a:srgbClr val="000000"/>
                                  </a:solidFill>
                                  <a:latin typeface="Cambria Math" panose="02040503050406030204" pitchFamily="18" charset="0"/>
                                </a:rPr>
                              </m:ctrlPr>
                            </m:sSubPr>
                            <m:e>
                              <m:r>
                                <a:rPr sz="4900" i="1">
                                  <a:solidFill>
                                    <a:srgbClr val="000000"/>
                                  </a:solidFill>
                                  <a:latin typeface="Cambria Math" panose="02040503050406030204" pitchFamily="18" charset="0"/>
                                </a:rPr>
                                <m:t>𝐱</m:t>
                              </m:r>
                            </m:e>
                            <m:sub>
                              <m:r>
                                <a:rPr sz="4900" i="1">
                                  <a:solidFill>
                                    <a:srgbClr val="000000"/>
                                  </a:solidFill>
                                  <a:latin typeface="Cambria Math" panose="02040503050406030204" pitchFamily="18" charset="0"/>
                                </a:rPr>
                                <m:t>𝑡</m:t>
                              </m:r>
                            </m:sub>
                          </m:sSub>
                          <m:r>
                            <a:rPr sz="4900" i="1">
                              <a:solidFill>
                                <a:srgbClr val="000000"/>
                              </a:solidFill>
                              <a:latin typeface="Cambria Math" panose="02040503050406030204" pitchFamily="18" charset="0"/>
                            </a:rPr>
                            <m:t>;∅)</m:t>
                          </m:r>
                        </m:e>
                      </m:d>
                      <m:r>
                        <a:rPr sz="4900" i="1">
                          <a:solidFill>
                            <a:srgbClr val="000000"/>
                          </a:solidFill>
                          <a:latin typeface="Cambria Math" panose="02040503050406030204" pitchFamily="18" charset="0"/>
                        </a:rPr>
                        <m:t>+</m:t>
                      </m:r>
                      <m:sSub>
                        <m:sSubPr>
                          <m:ctrlPr>
                            <a:rPr sz="4900" i="1">
                              <a:solidFill>
                                <a:srgbClr val="000000"/>
                              </a:solidFill>
                              <a:latin typeface="Cambria Math" panose="02040503050406030204" pitchFamily="18" charset="0"/>
                            </a:rPr>
                          </m:ctrlPr>
                        </m:sSubPr>
                        <m:e>
                          <m:r>
                            <a:rPr sz="4900" i="1">
                              <a:solidFill>
                                <a:srgbClr val="000000"/>
                              </a:solidFill>
                              <a:latin typeface="Cambria Math" panose="02040503050406030204" pitchFamily="18" charset="0"/>
                            </a:rPr>
                            <m:t>𝜖</m:t>
                          </m:r>
                        </m:e>
                        <m:sub>
                          <m:r>
                            <a:rPr sz="4900" i="1">
                              <a:solidFill>
                                <a:srgbClr val="000000"/>
                              </a:solidFill>
                              <a:latin typeface="Cambria Math" panose="02040503050406030204" pitchFamily="18" charset="0"/>
                            </a:rPr>
                            <m:t>𝜙</m:t>
                          </m:r>
                        </m:sub>
                      </m:sSub>
                      <m:r>
                        <a:rPr sz="4900" i="1">
                          <a:solidFill>
                            <a:srgbClr val="000000"/>
                          </a:solidFill>
                          <a:latin typeface="Cambria Math" panose="02040503050406030204" pitchFamily="18" charset="0"/>
                        </a:rPr>
                        <m:t>(</m:t>
                      </m:r>
                      <m:sSub>
                        <m:sSubPr>
                          <m:ctrlPr>
                            <a:rPr sz="4900" i="1">
                              <a:solidFill>
                                <a:srgbClr val="000000"/>
                              </a:solidFill>
                              <a:latin typeface="Cambria Math" panose="02040503050406030204" pitchFamily="18" charset="0"/>
                            </a:rPr>
                          </m:ctrlPr>
                        </m:sSubPr>
                        <m:e>
                          <m:r>
                            <a:rPr sz="4900" i="1">
                              <a:solidFill>
                                <a:srgbClr val="000000"/>
                              </a:solidFill>
                              <a:latin typeface="Cambria Math" panose="02040503050406030204" pitchFamily="18" charset="0"/>
                            </a:rPr>
                            <m:t>𝐱</m:t>
                          </m:r>
                        </m:e>
                        <m:sub>
                          <m:r>
                            <m:rPr>
                              <m:sty m:val="p"/>
                            </m:rPr>
                            <a:rPr lang="en-US" sz="4900" b="0" i="1" smtClean="0">
                              <a:solidFill>
                                <a:srgbClr val="000000"/>
                              </a:solidFill>
                              <a:latin typeface="Cambria Math" panose="02040503050406030204" pitchFamily="18" charset="0"/>
                            </a:rPr>
                            <m:t>t</m:t>
                          </m:r>
                        </m:sub>
                      </m:sSub>
                      <m:r>
                        <a:rPr sz="4900" i="1">
                          <a:solidFill>
                            <a:srgbClr val="000000"/>
                          </a:solidFill>
                          <a:latin typeface="Cambria Math" panose="02040503050406030204" pitchFamily="18" charset="0"/>
                        </a:rPr>
                        <m:t>;∅)</m:t>
                      </m:r>
                    </m:oMath>
                  </m:oMathPara>
                </a14:m>
                <a:endParaRPr sz="4900" dirty="0"/>
              </a:p>
            </p:txBody>
          </p:sp>
        </mc:Choice>
        <mc:Fallback>
          <p:sp>
            <p:nvSpPr>
              <p:cNvPr id="2043" name="Equation"/>
              <p:cNvSpPr txBox="1">
                <a:spLocks noRot="1" noChangeAspect="1" noMove="1" noResize="1" noEditPoints="1" noAdjustHandles="1" noChangeArrowheads="1" noChangeShapeType="1" noTextEdit="1"/>
              </p:cNvSpPr>
              <p:nvPr/>
            </p:nvSpPr>
            <p:spPr>
              <a:xfrm>
                <a:off x="426231" y="10096031"/>
                <a:ext cx="12509450" cy="875176"/>
              </a:xfrm>
              <a:prstGeom prst="rect">
                <a:avLst/>
              </a:prstGeom>
              <a:blipFill>
                <a:blip r:embed="rId6"/>
                <a:stretch>
                  <a:fillRect/>
                </a:stretch>
              </a:blipFill>
              <a:ln w="12700">
                <a:miter lim="400000"/>
              </a:ln>
            </p:spPr>
            <p:txBody>
              <a:bodyPr/>
              <a:lstStyle/>
              <a:p>
                <a:r>
                  <a:rPr lang="en-US">
                    <a:noFill/>
                  </a:rPr>
                  <a:t> </a:t>
                </a:r>
              </a:p>
            </p:txBody>
          </p:sp>
        </mc:Fallback>
      </mc:AlternateContent>
      <p:grpSp>
        <p:nvGrpSpPr>
          <p:cNvPr id="2052" name="Group"/>
          <p:cNvGrpSpPr/>
          <p:nvPr/>
        </p:nvGrpSpPr>
        <p:grpSpPr>
          <a:xfrm>
            <a:off x="426231" y="10981356"/>
            <a:ext cx="3925488" cy="2389383"/>
            <a:chOff x="0" y="0"/>
            <a:chExt cx="3925487" cy="2389382"/>
          </a:xfrm>
        </p:grpSpPr>
        <mc:AlternateContent xmlns:mc="http://schemas.openxmlformats.org/markup-compatibility/2006" xmlns:a14="http://schemas.microsoft.com/office/drawing/2010/main">
          <mc:Choice Requires="a14">
            <p:sp>
              <p:nvSpPr>
                <p:cNvPr id="2044" name="Equation"/>
                <p:cNvSpPr txBox="1"/>
                <p:nvPr/>
              </p:nvSpPr>
              <p:spPr>
                <a:xfrm>
                  <a:off x="76252" y="706674"/>
                  <a:ext cx="353112" cy="353111"/>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r>
                          <a:rPr sz="4200" i="1">
                            <a:solidFill>
                              <a:srgbClr val="000000"/>
                            </a:solidFill>
                            <a:latin typeface="Cambria Math" panose="02040503050406030204" pitchFamily="18" charset="0"/>
                          </a:rPr>
                          <m:t>∅</m:t>
                        </m:r>
                      </m:oMath>
                    </m:oMathPara>
                  </a14:m>
                  <a:endParaRPr sz="4200"/>
                </a:p>
              </p:txBody>
            </p:sp>
          </mc:Choice>
          <mc:Fallback xmlns="">
            <p:sp>
              <p:nvSpPr>
                <p:cNvPr id="2044" name="Equation"/>
                <p:cNvSpPr txBox="1">
                  <a:spLocks noRot="1" noChangeAspect="1" noMove="1" noResize="1" noEditPoints="1" noAdjustHandles="1" noChangeArrowheads="1" noChangeShapeType="1" noTextEdit="1"/>
                </p:cNvSpPr>
                <p:nvPr/>
              </p:nvSpPr>
              <p:spPr>
                <a:xfrm>
                  <a:off x="76252" y="706674"/>
                  <a:ext cx="353112" cy="353111"/>
                </a:xfrm>
                <a:prstGeom prst="rect">
                  <a:avLst/>
                </a:prstGeom>
                <a:blipFill>
                  <a:blip r:embed="rId7"/>
                  <a:stretch>
                    <a:fillRect l="-55172" r="-55172" b="-117241"/>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45" name="Equation"/>
                <p:cNvSpPr txBox="1"/>
                <p:nvPr/>
              </p:nvSpPr>
              <p:spPr>
                <a:xfrm>
                  <a:off x="184150" y="1403450"/>
                  <a:ext cx="240793" cy="275540"/>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r>
                          <a:rPr sz="4800" i="1">
                            <a:solidFill>
                              <a:srgbClr val="000000"/>
                            </a:solidFill>
                            <a:latin typeface="Cambria Math" panose="02040503050406030204" pitchFamily="18" charset="0"/>
                          </a:rPr>
                          <m:t>𝑐</m:t>
                        </m:r>
                      </m:oMath>
                    </m:oMathPara>
                  </a14:m>
                  <a:endParaRPr sz="4800"/>
                </a:p>
              </p:txBody>
            </p:sp>
          </mc:Choice>
          <mc:Fallback xmlns="">
            <p:sp>
              <p:nvSpPr>
                <p:cNvPr id="2045" name="Equation"/>
                <p:cNvSpPr txBox="1">
                  <a:spLocks noRot="1" noChangeAspect="1" noMove="1" noResize="1" noEditPoints="1" noAdjustHandles="1" noChangeArrowheads="1" noChangeShapeType="1" noTextEdit="1"/>
                </p:cNvSpPr>
                <p:nvPr/>
              </p:nvSpPr>
              <p:spPr>
                <a:xfrm>
                  <a:off x="184150" y="1403450"/>
                  <a:ext cx="240793" cy="275540"/>
                </a:xfrm>
                <a:prstGeom prst="rect">
                  <a:avLst/>
                </a:prstGeom>
                <a:blipFill>
                  <a:blip r:embed="rId8"/>
                  <a:stretch>
                    <a:fillRect l="-60000" r="-75000" b="-16818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46" name="Equation"/>
                <p:cNvSpPr txBox="1"/>
                <p:nvPr/>
              </p:nvSpPr>
              <p:spPr>
                <a:xfrm>
                  <a:off x="0" y="12917"/>
                  <a:ext cx="488482" cy="509961"/>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4800" i="1">
                                <a:solidFill>
                                  <a:srgbClr val="000000"/>
                                </a:solidFill>
                                <a:latin typeface="Cambria Math" panose="02040503050406030204" pitchFamily="18" charset="0"/>
                              </a:rPr>
                            </m:ctrlPr>
                          </m:sSubPr>
                          <m:e>
                            <m:r>
                              <a:rPr sz="4800" i="1">
                                <a:solidFill>
                                  <a:srgbClr val="000000"/>
                                </a:solidFill>
                                <a:latin typeface="Cambria Math" panose="02040503050406030204" pitchFamily="18" charset="0"/>
                              </a:rPr>
                              <m:t>𝜖</m:t>
                            </m:r>
                          </m:e>
                          <m:sub>
                            <m:r>
                              <a:rPr sz="4800" i="1">
                                <a:solidFill>
                                  <a:srgbClr val="000000"/>
                                </a:solidFill>
                                <a:latin typeface="Cambria Math" panose="02040503050406030204" pitchFamily="18" charset="0"/>
                              </a:rPr>
                              <m:t>𝜙</m:t>
                            </m:r>
                          </m:sub>
                        </m:sSub>
                      </m:oMath>
                    </m:oMathPara>
                  </a14:m>
                  <a:endParaRPr sz="4800"/>
                </a:p>
              </p:txBody>
            </p:sp>
          </mc:Choice>
          <mc:Fallback xmlns="">
            <p:sp>
              <p:nvSpPr>
                <p:cNvPr id="2046" name="Equation"/>
                <p:cNvSpPr txBox="1">
                  <a:spLocks noRot="1" noChangeAspect="1" noMove="1" noResize="1" noEditPoints="1" noAdjustHandles="1" noChangeArrowheads="1" noChangeShapeType="1" noTextEdit="1"/>
                </p:cNvSpPr>
                <p:nvPr/>
              </p:nvSpPr>
              <p:spPr>
                <a:xfrm>
                  <a:off x="0" y="12917"/>
                  <a:ext cx="488482" cy="509961"/>
                </a:xfrm>
                <a:prstGeom prst="rect">
                  <a:avLst/>
                </a:prstGeom>
                <a:blipFill>
                  <a:blip r:embed="rId9"/>
                  <a:stretch>
                    <a:fillRect l="-30769" r="-69231" b="-97561"/>
                  </a:stretch>
                </a:blipFill>
                <a:ln w="12700" cap="flat">
                  <a:noFill/>
                  <a:miter lim="400000"/>
                </a:ln>
                <a:effectLst/>
              </p:spPr>
              <p:txBody>
                <a:bodyPr/>
                <a:lstStyle/>
                <a:p>
                  <a:r>
                    <a:rPr lang="en-US">
                      <a:noFill/>
                    </a:rPr>
                    <a:t> </a:t>
                  </a:r>
                </a:p>
              </p:txBody>
            </p:sp>
          </mc:Fallback>
        </mc:AlternateContent>
        <p:sp>
          <p:nvSpPr>
            <p:cNvPr id="2047" name="Predicted Noise"/>
            <p:cNvSpPr txBox="1"/>
            <p:nvPr/>
          </p:nvSpPr>
          <p:spPr>
            <a:xfrm>
              <a:off x="780471" y="0"/>
              <a:ext cx="3145017" cy="51039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lvl1pPr>
                <a:spcBef>
                  <a:spcPts val="0"/>
                </a:spcBef>
                <a:defRPr sz="2600">
                  <a:latin typeface="+mn-lt"/>
                  <a:ea typeface="+mn-ea"/>
                  <a:cs typeface="+mn-cs"/>
                  <a:sym typeface="Helvetica Neue Medium"/>
                </a:defRPr>
              </a:lvl1pPr>
            </a:lstStyle>
            <a:p>
              <a:r>
                <a:t>Predicted Noise</a:t>
              </a:r>
            </a:p>
          </p:txBody>
        </p:sp>
        <p:sp>
          <p:nvSpPr>
            <p:cNvPr id="2048" name="Null Prompt"/>
            <p:cNvSpPr txBox="1"/>
            <p:nvPr/>
          </p:nvSpPr>
          <p:spPr>
            <a:xfrm>
              <a:off x="780471" y="626329"/>
              <a:ext cx="3145017" cy="51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lvl1pPr>
                <a:spcBef>
                  <a:spcPts val="0"/>
                </a:spcBef>
                <a:defRPr sz="2600">
                  <a:latin typeface="+mn-lt"/>
                  <a:ea typeface="+mn-ea"/>
                  <a:cs typeface="+mn-cs"/>
                  <a:sym typeface="Helvetica Neue Medium"/>
                </a:defRPr>
              </a:lvl1pPr>
            </a:lstStyle>
            <a:p>
              <a:r>
                <a:t>Null Prompt</a:t>
              </a:r>
            </a:p>
          </p:txBody>
        </p:sp>
        <p:sp>
          <p:nvSpPr>
            <p:cNvPr id="2049" name="Target Prompt"/>
            <p:cNvSpPr txBox="1"/>
            <p:nvPr/>
          </p:nvSpPr>
          <p:spPr>
            <a:xfrm>
              <a:off x="780471" y="1273094"/>
              <a:ext cx="3145017" cy="51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lvl1pPr>
                <a:spcBef>
                  <a:spcPts val="0"/>
                </a:spcBef>
                <a:defRPr sz="2600">
                  <a:latin typeface="+mn-lt"/>
                  <a:ea typeface="+mn-ea"/>
                  <a:cs typeface="+mn-cs"/>
                  <a:sym typeface="Helvetica Neue Medium"/>
                </a:defRPr>
              </a:lvl1pPr>
            </a:lstStyle>
            <a:p>
              <a:r>
                <a:t>Target Prompt</a:t>
              </a:r>
            </a:p>
          </p:txBody>
        </p:sp>
        <mc:AlternateContent xmlns:mc="http://schemas.openxmlformats.org/markup-compatibility/2006" xmlns:a14="http://schemas.microsoft.com/office/drawing/2010/main">
          <mc:Choice Requires="a14">
            <p:sp>
              <p:nvSpPr>
                <p:cNvPr id="2050" name="Equation"/>
                <p:cNvSpPr txBox="1"/>
                <p:nvPr/>
              </p:nvSpPr>
              <p:spPr>
                <a:xfrm>
                  <a:off x="217985" y="1969884"/>
                  <a:ext cx="213361" cy="277369"/>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r>
                          <a:rPr sz="4800" i="1">
                            <a:solidFill>
                              <a:srgbClr val="000000"/>
                            </a:solidFill>
                            <a:latin typeface="Cambria Math" panose="02040503050406030204" pitchFamily="18" charset="0"/>
                          </a:rPr>
                          <m:t>𝑠</m:t>
                        </m:r>
                      </m:oMath>
                    </m:oMathPara>
                  </a14:m>
                  <a:endParaRPr sz="4800"/>
                </a:p>
              </p:txBody>
            </p:sp>
          </mc:Choice>
          <mc:Fallback xmlns="">
            <p:sp>
              <p:nvSpPr>
                <p:cNvPr id="2050" name="Equation"/>
                <p:cNvSpPr txBox="1">
                  <a:spLocks noRot="1" noChangeAspect="1" noMove="1" noResize="1" noEditPoints="1" noAdjustHandles="1" noChangeArrowheads="1" noChangeShapeType="1" noTextEdit="1"/>
                </p:cNvSpPr>
                <p:nvPr/>
              </p:nvSpPr>
              <p:spPr>
                <a:xfrm>
                  <a:off x="217985" y="1969884"/>
                  <a:ext cx="213361" cy="277369"/>
                </a:xfrm>
                <a:prstGeom prst="rect">
                  <a:avLst/>
                </a:prstGeom>
                <a:blipFill>
                  <a:blip r:embed="rId10"/>
                  <a:stretch>
                    <a:fillRect l="-66667" r="-94444" b="-168182"/>
                  </a:stretch>
                </a:blipFill>
                <a:ln w="12700" cap="flat">
                  <a:noFill/>
                  <a:miter lim="400000"/>
                </a:ln>
                <a:effectLst/>
              </p:spPr>
              <p:txBody>
                <a:bodyPr/>
                <a:lstStyle/>
                <a:p>
                  <a:r>
                    <a:rPr lang="en-US">
                      <a:noFill/>
                    </a:rPr>
                    <a:t> </a:t>
                  </a:r>
                </a:p>
              </p:txBody>
            </p:sp>
          </mc:Fallback>
        </mc:AlternateContent>
        <p:sp>
          <p:nvSpPr>
            <p:cNvPr id="2051" name="CFG Scale"/>
            <p:cNvSpPr txBox="1"/>
            <p:nvPr/>
          </p:nvSpPr>
          <p:spPr>
            <a:xfrm>
              <a:off x="780471" y="1878988"/>
              <a:ext cx="3145017" cy="5103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lvl1pPr>
                <a:spcBef>
                  <a:spcPts val="0"/>
                </a:spcBef>
                <a:defRPr sz="2600">
                  <a:latin typeface="+mn-lt"/>
                  <a:ea typeface="+mn-ea"/>
                  <a:cs typeface="+mn-cs"/>
                  <a:sym typeface="Helvetica Neue Medium"/>
                </a:defRPr>
              </a:lvl1pPr>
            </a:lstStyle>
            <a:p>
              <a:r>
                <a:t>CFG Scale</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043"/>
                                        </p:tgtEl>
                                        <p:attrNameLst>
                                          <p:attrName>style.visibility</p:attrName>
                                        </p:attrNameLst>
                                      </p:cBhvr>
                                      <p:to>
                                        <p:strVal val="visible"/>
                                      </p:to>
                                    </p:set>
                                    <p:anim calcmode="lin" valueType="num">
                                      <p:cBhvr>
                                        <p:cTn id="7" dur="750" fill="hold"/>
                                        <p:tgtEl>
                                          <p:spTgt spid="2043"/>
                                        </p:tgtEl>
                                        <p:attrNameLst>
                                          <p:attrName>ppt_w</p:attrName>
                                        </p:attrNameLst>
                                      </p:cBhvr>
                                      <p:tavLst>
                                        <p:tav tm="0">
                                          <p:val>
                                            <p:fltVal val="0"/>
                                          </p:val>
                                        </p:tav>
                                        <p:tav tm="100000">
                                          <p:val>
                                            <p:strVal val="#ppt_w"/>
                                          </p:val>
                                        </p:tav>
                                      </p:tavLst>
                                    </p:anim>
                                    <p:anim calcmode="lin" valueType="num">
                                      <p:cBhvr>
                                        <p:cTn id="8" dur="750" fill="hold"/>
                                        <p:tgtEl>
                                          <p:spTgt spid="2043"/>
                                        </p:tgtEl>
                                        <p:attrNameLst>
                                          <p:attrName>ppt_h</p:attrName>
                                        </p:attrNameLst>
                                      </p:cBhvr>
                                      <p:tavLst>
                                        <p:tav tm="0">
                                          <p:val>
                                            <p:fltVal val="0"/>
                                          </p:val>
                                        </p:tav>
                                        <p:tav tm="100000">
                                          <p:val>
                                            <p:strVal val="#ppt_h"/>
                                          </p:val>
                                        </p:tav>
                                      </p:tavLst>
                                    </p:anim>
                                  </p:childTnLst>
                                </p:cTn>
                              </p:par>
                            </p:childTnLst>
                          </p:cTn>
                        </p:par>
                        <p:par>
                          <p:cTn id="9" fill="hold">
                            <p:stCondLst>
                              <p:cond delay="750"/>
                            </p:stCondLst>
                            <p:childTnLst>
                              <p:par>
                                <p:cTn id="10" presetID="10" presetClass="entr" fill="hold" grpId="2" nodeType="afterEffect">
                                  <p:stCondLst>
                                    <p:cond delay="300"/>
                                  </p:stCondLst>
                                  <p:iterate>
                                    <p:tmAbs val="0"/>
                                  </p:iterate>
                                  <p:childTnLst>
                                    <p:set>
                                      <p:cBhvr>
                                        <p:cTn id="11" fill="hold"/>
                                        <p:tgtEl>
                                          <p:spTgt spid="2052"/>
                                        </p:tgtEl>
                                        <p:attrNameLst>
                                          <p:attrName>style.visibility</p:attrName>
                                        </p:attrNameLst>
                                      </p:cBhvr>
                                      <p:to>
                                        <p:strVal val="visible"/>
                                      </p:to>
                                    </p:set>
                                    <p:animEffect transition="in" filter="fade">
                                      <p:cBhvr>
                                        <p:cTn id="12"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3" grpId="1" animBg="1" advAuto="0"/>
      <p:bldP spid="2052" grpId="2" animBg="1" advAuto="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Classifier-Free Guidance"/>
          <p:cNvSpPr txBox="1"/>
          <p:nvPr/>
        </p:nvSpPr>
        <p:spPr>
          <a:xfrm>
            <a:off x="1206500" y="826481"/>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2438338">
              <a:lnSpc>
                <a:spcPct val="80000"/>
              </a:lnSpc>
              <a:spcBef>
                <a:spcPts val="0"/>
              </a:spcBef>
              <a:defRPr sz="7200" b="1" spc="-144"/>
            </a:lvl1pPr>
          </a:lstStyle>
          <a:p>
            <a:r>
              <a:t>Classifier-Free Guidance</a:t>
            </a:r>
          </a:p>
        </p:txBody>
      </p:sp>
      <p:sp>
        <p:nvSpPr>
          <p:cNvPr id="2055" name="TLDR: Amplify Delta Between Conditional, Unconditional Predictions"/>
          <p:cNvSpPr txBox="1"/>
          <p:nvPr/>
        </p:nvSpPr>
        <p:spPr>
          <a:xfrm>
            <a:off x="1206500" y="1915762"/>
            <a:ext cx="21971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spcBef>
                <a:spcPts val="0"/>
              </a:spcBef>
              <a:defRPr sz="4600">
                <a:latin typeface="+mn-lt"/>
                <a:ea typeface="+mn-ea"/>
                <a:cs typeface="+mn-cs"/>
                <a:sym typeface="Helvetica Neue Medium"/>
              </a:defRPr>
            </a:lvl1pPr>
          </a:lstStyle>
          <a:p>
            <a:r>
              <a:t>TLDR: Amplify Delta Between Conditional, Unconditional Predictions</a:t>
            </a:r>
          </a:p>
        </p:txBody>
      </p:sp>
      <mc:AlternateContent xmlns:mc="http://schemas.openxmlformats.org/markup-compatibility/2006" xmlns:a14="http://schemas.microsoft.com/office/drawing/2010/main">
        <mc:Choice Requires="a14">
          <p:sp>
            <p:nvSpPr>
              <p:cNvPr id="2056" name="Equation"/>
              <p:cNvSpPr txBox="1"/>
              <p:nvPr/>
            </p:nvSpPr>
            <p:spPr>
              <a:xfrm>
                <a:off x="1528751" y="3857407"/>
                <a:ext cx="17418453" cy="1757364"/>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sSub>
                        <m:sSubPr>
                          <m:ctrlPr>
                            <a:rPr sz="7500" i="1">
                              <a:solidFill>
                                <a:srgbClr val="000000"/>
                              </a:solidFill>
                              <a:latin typeface="Cambria Math" panose="02040503050406030204" pitchFamily="18" charset="0"/>
                            </a:rPr>
                          </m:ctrlPr>
                        </m:sSubPr>
                        <m:e>
                          <m:r>
                            <a:rPr sz="7500" i="1">
                              <a:solidFill>
                                <a:srgbClr val="000000"/>
                              </a:solidFill>
                              <a:latin typeface="Cambria Math" panose="02040503050406030204" pitchFamily="18" charset="0"/>
                            </a:rPr>
                            <m:t>𝜖</m:t>
                          </m:r>
                        </m:e>
                        <m:sub>
                          <m:r>
                            <a:rPr sz="7500" i="1">
                              <a:solidFill>
                                <a:srgbClr val="000000"/>
                              </a:solidFill>
                              <a:latin typeface="Cambria Math" panose="02040503050406030204" pitchFamily="18" charset="0"/>
                            </a:rPr>
                            <m:t>𝜙</m:t>
                          </m:r>
                          <m:r>
                            <a:rPr sz="7500" i="1">
                              <a:solidFill>
                                <a:srgbClr val="000000"/>
                              </a:solidFill>
                              <a:latin typeface="Cambria Math" panose="02040503050406030204" pitchFamily="18" charset="0"/>
                            </a:rPr>
                            <m:t>,</m:t>
                          </m:r>
                          <m:r>
                            <a:rPr sz="7500" i="1">
                              <a:solidFill>
                                <a:srgbClr val="000000"/>
                              </a:solidFill>
                              <a:latin typeface="Cambria Math" panose="02040503050406030204" pitchFamily="18" charset="0"/>
                            </a:rPr>
                            <m:t>𝐶𝐹𝐺</m:t>
                          </m:r>
                        </m:sub>
                      </m:sSub>
                      <m:r>
                        <a:rPr sz="7500" i="1">
                          <a:solidFill>
                            <a:srgbClr val="000000"/>
                          </a:solidFill>
                          <a:latin typeface="Cambria Math" panose="02040503050406030204" pitchFamily="18" charset="0"/>
                        </a:rPr>
                        <m:t>=</m:t>
                      </m:r>
                      <m:r>
                        <a:rPr sz="7500" i="1">
                          <a:solidFill>
                            <a:srgbClr val="000000"/>
                          </a:solidFill>
                          <a:latin typeface="Cambria Math" panose="02040503050406030204" pitchFamily="18" charset="0"/>
                        </a:rPr>
                        <m:t>𝑠</m:t>
                      </m:r>
                      <m:r>
                        <a:rPr sz="7500" i="1">
                          <a:solidFill>
                            <a:srgbClr val="000000"/>
                          </a:solidFill>
                          <a:latin typeface="Cambria Math" panose="02040503050406030204" pitchFamily="18" charset="0"/>
                        </a:rPr>
                        <m:t>⋅</m:t>
                      </m:r>
                      <m:d>
                        <m:dPr>
                          <m:ctrlPr>
                            <a:rPr sz="7500" i="1">
                              <a:solidFill>
                                <a:srgbClr val="000000"/>
                              </a:solidFill>
                              <a:latin typeface="Cambria Math" panose="02040503050406030204" pitchFamily="18" charset="0"/>
                            </a:rPr>
                          </m:ctrlPr>
                        </m:dPr>
                        <m:e>
                          <m:sSub>
                            <m:sSubPr>
                              <m:ctrlPr>
                                <a:rPr sz="7500" i="1">
                                  <a:solidFill>
                                    <a:srgbClr val="000000"/>
                                  </a:solidFill>
                                  <a:latin typeface="Cambria Math" panose="02040503050406030204" pitchFamily="18" charset="0"/>
                                </a:rPr>
                              </m:ctrlPr>
                            </m:sSubPr>
                            <m:e>
                              <m:r>
                                <a:rPr sz="7500" i="1">
                                  <a:solidFill>
                                    <a:srgbClr val="000000"/>
                                  </a:solidFill>
                                  <a:latin typeface="Cambria Math" panose="02040503050406030204" pitchFamily="18" charset="0"/>
                                </a:rPr>
                                <m:t>𝜖</m:t>
                              </m:r>
                            </m:e>
                            <m:sub>
                              <m:r>
                                <a:rPr sz="7500" i="1">
                                  <a:solidFill>
                                    <a:srgbClr val="000000"/>
                                  </a:solidFill>
                                  <a:latin typeface="Cambria Math" panose="02040503050406030204" pitchFamily="18" charset="0"/>
                                </a:rPr>
                                <m:t>𝜙</m:t>
                              </m:r>
                            </m:sub>
                          </m:sSub>
                          <m:r>
                            <a:rPr sz="7500" i="1">
                              <a:solidFill>
                                <a:srgbClr val="000000"/>
                              </a:solidFill>
                              <a:latin typeface="Cambria Math" panose="02040503050406030204" pitchFamily="18" charset="0"/>
                            </a:rPr>
                            <m:t>(</m:t>
                          </m:r>
                          <m:sSub>
                            <m:sSubPr>
                              <m:ctrlPr>
                                <a:rPr sz="7500" i="1">
                                  <a:solidFill>
                                    <a:srgbClr val="000000"/>
                                  </a:solidFill>
                                  <a:latin typeface="Cambria Math" panose="02040503050406030204" pitchFamily="18" charset="0"/>
                                </a:rPr>
                              </m:ctrlPr>
                            </m:sSubPr>
                            <m:e>
                              <m:r>
                                <a:rPr sz="7500" i="1">
                                  <a:solidFill>
                                    <a:srgbClr val="000000"/>
                                  </a:solidFill>
                                  <a:latin typeface="Cambria Math" panose="02040503050406030204" pitchFamily="18" charset="0"/>
                                </a:rPr>
                                <m:t>𝐱</m:t>
                              </m:r>
                            </m:e>
                            <m:sub>
                              <m:r>
                                <a:rPr sz="7500" i="1">
                                  <a:solidFill>
                                    <a:srgbClr val="000000"/>
                                  </a:solidFill>
                                  <a:latin typeface="Cambria Math" panose="02040503050406030204" pitchFamily="18" charset="0"/>
                                </a:rPr>
                                <m:t>𝑡</m:t>
                              </m:r>
                            </m:sub>
                          </m:sSub>
                          <m:r>
                            <a:rPr sz="7500" i="1">
                              <a:solidFill>
                                <a:srgbClr val="000000"/>
                              </a:solidFill>
                              <a:latin typeface="Cambria Math" panose="02040503050406030204" pitchFamily="18" charset="0"/>
                            </a:rPr>
                            <m:t>;</m:t>
                          </m:r>
                          <m:r>
                            <a:rPr sz="7500" i="1">
                              <a:solidFill>
                                <a:srgbClr val="000000"/>
                              </a:solidFill>
                              <a:latin typeface="Cambria Math" panose="02040503050406030204" pitchFamily="18" charset="0"/>
                            </a:rPr>
                            <m:t>𝑐</m:t>
                          </m:r>
                          <m:r>
                            <a:rPr sz="7500" i="1">
                              <a:solidFill>
                                <a:srgbClr val="000000"/>
                              </a:solidFill>
                              <a:latin typeface="Cambria Math" panose="02040503050406030204" pitchFamily="18" charset="0"/>
                            </a:rPr>
                            <m:t>)−</m:t>
                          </m:r>
                          <m:sSub>
                            <m:sSubPr>
                              <m:ctrlPr>
                                <a:rPr sz="7500" i="1">
                                  <a:solidFill>
                                    <a:srgbClr val="000000"/>
                                  </a:solidFill>
                                  <a:latin typeface="Cambria Math" panose="02040503050406030204" pitchFamily="18" charset="0"/>
                                </a:rPr>
                              </m:ctrlPr>
                            </m:sSubPr>
                            <m:e>
                              <m:r>
                                <a:rPr sz="7500" i="1">
                                  <a:solidFill>
                                    <a:srgbClr val="000000"/>
                                  </a:solidFill>
                                  <a:latin typeface="Cambria Math" panose="02040503050406030204" pitchFamily="18" charset="0"/>
                                </a:rPr>
                                <m:t>𝜖</m:t>
                              </m:r>
                            </m:e>
                            <m:sub>
                              <m:r>
                                <a:rPr sz="7500" i="1">
                                  <a:solidFill>
                                    <a:srgbClr val="000000"/>
                                  </a:solidFill>
                                  <a:latin typeface="Cambria Math" panose="02040503050406030204" pitchFamily="18" charset="0"/>
                                </a:rPr>
                                <m:t>𝜙</m:t>
                              </m:r>
                            </m:sub>
                          </m:sSub>
                          <m:r>
                            <a:rPr sz="7500" i="1">
                              <a:solidFill>
                                <a:srgbClr val="000000"/>
                              </a:solidFill>
                              <a:latin typeface="Cambria Math" panose="02040503050406030204" pitchFamily="18" charset="0"/>
                            </a:rPr>
                            <m:t>(</m:t>
                          </m:r>
                          <m:sSub>
                            <m:sSubPr>
                              <m:ctrlPr>
                                <a:rPr sz="7500" i="1">
                                  <a:solidFill>
                                    <a:srgbClr val="000000"/>
                                  </a:solidFill>
                                  <a:latin typeface="Cambria Math" panose="02040503050406030204" pitchFamily="18" charset="0"/>
                                </a:rPr>
                              </m:ctrlPr>
                            </m:sSubPr>
                            <m:e>
                              <m:r>
                                <a:rPr sz="7500" i="1">
                                  <a:solidFill>
                                    <a:srgbClr val="000000"/>
                                  </a:solidFill>
                                  <a:latin typeface="Cambria Math" panose="02040503050406030204" pitchFamily="18" charset="0"/>
                                </a:rPr>
                                <m:t>𝐱</m:t>
                              </m:r>
                            </m:e>
                            <m:sub>
                              <m:r>
                                <a:rPr sz="7500" i="1">
                                  <a:solidFill>
                                    <a:srgbClr val="000000"/>
                                  </a:solidFill>
                                  <a:latin typeface="Cambria Math" panose="02040503050406030204" pitchFamily="18" charset="0"/>
                                </a:rPr>
                                <m:t>𝑡</m:t>
                              </m:r>
                            </m:sub>
                          </m:sSub>
                          <m:r>
                            <a:rPr sz="7500" i="1">
                              <a:solidFill>
                                <a:srgbClr val="000000"/>
                              </a:solidFill>
                              <a:latin typeface="Cambria Math" panose="02040503050406030204" pitchFamily="18" charset="0"/>
                            </a:rPr>
                            <m:t>;∅)</m:t>
                          </m:r>
                        </m:e>
                      </m:d>
                      <m:r>
                        <a:rPr sz="7500" i="1">
                          <a:solidFill>
                            <a:srgbClr val="000000"/>
                          </a:solidFill>
                          <a:latin typeface="Cambria Math" panose="02040503050406030204" pitchFamily="18" charset="0"/>
                        </a:rPr>
                        <m:t>+</m:t>
                      </m:r>
                      <m:sSub>
                        <m:sSubPr>
                          <m:ctrlPr>
                            <a:rPr sz="7500" i="1">
                              <a:solidFill>
                                <a:srgbClr val="000000"/>
                              </a:solidFill>
                              <a:latin typeface="Cambria Math" panose="02040503050406030204" pitchFamily="18" charset="0"/>
                            </a:rPr>
                          </m:ctrlPr>
                        </m:sSubPr>
                        <m:e>
                          <m:r>
                            <a:rPr sz="7500" i="1">
                              <a:solidFill>
                                <a:srgbClr val="000000"/>
                              </a:solidFill>
                              <a:latin typeface="Cambria Math" panose="02040503050406030204" pitchFamily="18" charset="0"/>
                            </a:rPr>
                            <m:t>𝜖</m:t>
                          </m:r>
                        </m:e>
                        <m:sub>
                          <m:r>
                            <a:rPr sz="7500" i="1">
                              <a:solidFill>
                                <a:srgbClr val="000000"/>
                              </a:solidFill>
                              <a:latin typeface="Cambria Math" panose="02040503050406030204" pitchFamily="18" charset="0"/>
                            </a:rPr>
                            <m:t>𝜙</m:t>
                          </m:r>
                        </m:sub>
                      </m:sSub>
                      <m:r>
                        <a:rPr sz="7500" i="1">
                          <a:solidFill>
                            <a:srgbClr val="000000"/>
                          </a:solidFill>
                          <a:latin typeface="Cambria Math" panose="02040503050406030204" pitchFamily="18" charset="0"/>
                        </a:rPr>
                        <m:t>(</m:t>
                      </m:r>
                      <m:sSub>
                        <m:sSubPr>
                          <m:ctrlPr>
                            <a:rPr sz="7500" i="1">
                              <a:solidFill>
                                <a:srgbClr val="000000"/>
                              </a:solidFill>
                              <a:latin typeface="Cambria Math" panose="02040503050406030204" pitchFamily="18" charset="0"/>
                            </a:rPr>
                          </m:ctrlPr>
                        </m:sSubPr>
                        <m:e>
                          <m:r>
                            <a:rPr sz="7500" i="1">
                              <a:solidFill>
                                <a:srgbClr val="000000"/>
                              </a:solidFill>
                              <a:latin typeface="Cambria Math" panose="02040503050406030204" pitchFamily="18" charset="0"/>
                            </a:rPr>
                            <m:t>𝐱</m:t>
                          </m:r>
                        </m:e>
                        <m:sub>
                          <m:r>
                            <a:rPr sz="7500" i="1">
                              <a:solidFill>
                                <a:srgbClr val="000000"/>
                              </a:solidFill>
                              <a:latin typeface="Cambria Math" panose="02040503050406030204" pitchFamily="18" charset="0"/>
                            </a:rPr>
                            <m:t>𝜃</m:t>
                          </m:r>
                        </m:sub>
                      </m:sSub>
                      <m:r>
                        <a:rPr sz="7500" i="1">
                          <a:solidFill>
                            <a:srgbClr val="000000"/>
                          </a:solidFill>
                          <a:latin typeface="Cambria Math" panose="02040503050406030204" pitchFamily="18" charset="0"/>
                        </a:rPr>
                        <m:t>;∅)</m:t>
                      </m:r>
                    </m:oMath>
                  </m:oMathPara>
                </a14:m>
                <a:endParaRPr sz="7500"/>
              </a:p>
            </p:txBody>
          </p:sp>
        </mc:Choice>
        <mc:Fallback xmlns="">
          <p:sp>
            <p:nvSpPr>
              <p:cNvPr id="2056" name="Equation"/>
              <p:cNvSpPr txBox="1">
                <a:spLocks noRot="1" noChangeAspect="1" noMove="1" noResize="1" noEditPoints="1" noAdjustHandles="1" noChangeArrowheads="1" noChangeShapeType="1" noTextEdit="1"/>
              </p:cNvSpPr>
              <p:nvPr/>
            </p:nvSpPr>
            <p:spPr>
              <a:xfrm>
                <a:off x="1528751" y="3857407"/>
                <a:ext cx="17418453" cy="1757364"/>
              </a:xfrm>
              <a:prstGeom prst="rect">
                <a:avLst/>
              </a:prstGeom>
              <a:blipFill>
                <a:blip r:embed="rId2"/>
                <a:stretch>
                  <a:fillRect l="-1385" r="-12828"/>
                </a:stretch>
              </a:blipFill>
              <a:ln w="12700">
                <a:miter lim="400000"/>
              </a:ln>
            </p:spPr>
            <p:txBody>
              <a:bodyPr/>
              <a:lstStyle/>
              <a:p>
                <a:r>
                  <a:rPr lang="en-US">
                    <a:noFill/>
                  </a:rPr>
                  <a:t> </a:t>
                </a:r>
              </a:p>
            </p:txBody>
          </p:sp>
        </mc:Fallback>
      </mc:AlternateContent>
      <p:grpSp>
        <p:nvGrpSpPr>
          <p:cNvPr id="2065" name="Group"/>
          <p:cNvGrpSpPr/>
          <p:nvPr/>
        </p:nvGrpSpPr>
        <p:grpSpPr>
          <a:xfrm>
            <a:off x="2078314" y="6621637"/>
            <a:ext cx="4660369" cy="2836693"/>
            <a:chOff x="0" y="0"/>
            <a:chExt cx="4660368" cy="2836692"/>
          </a:xfrm>
        </p:grpSpPr>
        <mc:AlternateContent xmlns:mc="http://schemas.openxmlformats.org/markup-compatibility/2006" xmlns:a14="http://schemas.microsoft.com/office/drawing/2010/main">
          <mc:Choice Requires="a14">
            <p:sp>
              <p:nvSpPr>
                <p:cNvPr id="2057" name="Equation"/>
                <p:cNvSpPr txBox="1"/>
                <p:nvPr/>
              </p:nvSpPr>
              <p:spPr>
                <a:xfrm>
                  <a:off x="90527" y="838968"/>
                  <a:ext cx="420371" cy="420371"/>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r>
                          <a:rPr sz="5000" i="1">
                            <a:solidFill>
                              <a:srgbClr val="000000"/>
                            </a:solidFill>
                            <a:latin typeface="Cambria Math" panose="02040503050406030204" pitchFamily="18" charset="0"/>
                          </a:rPr>
                          <m:t>∅</m:t>
                        </m:r>
                      </m:oMath>
                    </m:oMathPara>
                  </a14:m>
                  <a:endParaRPr sz="5000"/>
                </a:p>
              </p:txBody>
            </p:sp>
          </mc:Choice>
          <mc:Fallback xmlns="">
            <p:sp>
              <p:nvSpPr>
                <p:cNvPr id="2057" name="Equation"/>
                <p:cNvSpPr txBox="1">
                  <a:spLocks noRot="1" noChangeAspect="1" noMove="1" noResize="1" noEditPoints="1" noAdjustHandles="1" noChangeArrowheads="1" noChangeShapeType="1" noTextEdit="1"/>
                </p:cNvSpPr>
                <p:nvPr/>
              </p:nvSpPr>
              <p:spPr>
                <a:xfrm>
                  <a:off x="90527" y="838968"/>
                  <a:ext cx="420371" cy="420371"/>
                </a:xfrm>
                <a:prstGeom prst="rect">
                  <a:avLst/>
                </a:prstGeom>
                <a:blipFill>
                  <a:blip r:embed="rId3"/>
                  <a:stretch>
                    <a:fillRect l="-54286" r="-51429" b="-11470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58" name="Equation"/>
                <p:cNvSpPr txBox="1"/>
                <p:nvPr/>
              </p:nvSpPr>
              <p:spPr>
                <a:xfrm>
                  <a:off x="218625" y="1666187"/>
                  <a:ext cx="285871" cy="32712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r>
                          <a:rPr sz="5700" i="1">
                            <a:solidFill>
                              <a:srgbClr val="000000"/>
                            </a:solidFill>
                            <a:latin typeface="Cambria Math" panose="02040503050406030204" pitchFamily="18" charset="0"/>
                          </a:rPr>
                          <m:t>𝑐</m:t>
                        </m:r>
                      </m:oMath>
                    </m:oMathPara>
                  </a14:m>
                  <a:endParaRPr sz="5700"/>
                </a:p>
              </p:txBody>
            </p:sp>
          </mc:Choice>
          <mc:Fallback xmlns="">
            <p:sp>
              <p:nvSpPr>
                <p:cNvPr id="2058" name="Equation"/>
                <p:cNvSpPr txBox="1">
                  <a:spLocks noRot="1" noChangeAspect="1" noMove="1" noResize="1" noEditPoints="1" noAdjustHandles="1" noChangeArrowheads="1" noChangeShapeType="1" noTextEdit="1"/>
                </p:cNvSpPr>
                <p:nvPr/>
              </p:nvSpPr>
              <p:spPr>
                <a:xfrm>
                  <a:off x="218625" y="1666187"/>
                  <a:ext cx="285871" cy="327123"/>
                </a:xfrm>
                <a:prstGeom prst="rect">
                  <a:avLst/>
                </a:prstGeom>
                <a:blipFill>
                  <a:blip r:embed="rId4"/>
                  <a:stretch>
                    <a:fillRect l="-54167" r="-70833" b="-16296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59" name="Equation"/>
                <p:cNvSpPr txBox="1"/>
                <p:nvPr/>
              </p:nvSpPr>
              <p:spPr>
                <a:xfrm>
                  <a:off x="0" y="15335"/>
                  <a:ext cx="580072" cy="605579"/>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sSub>
                          <m:sSubPr>
                            <m:ctrlPr>
                              <a:rPr sz="5700" i="1">
                                <a:solidFill>
                                  <a:srgbClr val="000000"/>
                                </a:solidFill>
                                <a:latin typeface="Cambria Math" panose="02040503050406030204" pitchFamily="18" charset="0"/>
                              </a:rPr>
                            </m:ctrlPr>
                          </m:sSubPr>
                          <m:e>
                            <m:r>
                              <a:rPr sz="5700" i="1">
                                <a:solidFill>
                                  <a:srgbClr val="000000"/>
                                </a:solidFill>
                                <a:latin typeface="Cambria Math" panose="02040503050406030204" pitchFamily="18" charset="0"/>
                              </a:rPr>
                              <m:t>𝜖</m:t>
                            </m:r>
                          </m:e>
                          <m:sub>
                            <m:r>
                              <a:rPr sz="5700" i="1">
                                <a:solidFill>
                                  <a:srgbClr val="000000"/>
                                </a:solidFill>
                                <a:latin typeface="Cambria Math" panose="02040503050406030204" pitchFamily="18" charset="0"/>
                              </a:rPr>
                              <m:t>𝜙</m:t>
                            </m:r>
                          </m:sub>
                        </m:sSub>
                      </m:oMath>
                    </m:oMathPara>
                  </a14:m>
                  <a:endParaRPr sz="5700"/>
                </a:p>
              </p:txBody>
            </p:sp>
          </mc:Choice>
          <mc:Fallback xmlns="">
            <p:sp>
              <p:nvSpPr>
                <p:cNvPr id="2059" name="Equation"/>
                <p:cNvSpPr txBox="1">
                  <a:spLocks noRot="1" noChangeAspect="1" noMove="1" noResize="1" noEditPoints="1" noAdjustHandles="1" noChangeArrowheads="1" noChangeShapeType="1" noTextEdit="1"/>
                </p:cNvSpPr>
                <p:nvPr/>
              </p:nvSpPr>
              <p:spPr>
                <a:xfrm>
                  <a:off x="0" y="15335"/>
                  <a:ext cx="580072" cy="605579"/>
                </a:xfrm>
                <a:prstGeom prst="rect">
                  <a:avLst/>
                </a:prstGeom>
                <a:blipFill>
                  <a:blip r:embed="rId5"/>
                  <a:stretch>
                    <a:fillRect l="-29787" r="-65957" b="-95918"/>
                  </a:stretch>
                </a:blipFill>
                <a:ln w="12700" cap="flat">
                  <a:noFill/>
                  <a:miter lim="400000"/>
                </a:ln>
                <a:effectLst/>
              </p:spPr>
              <p:txBody>
                <a:bodyPr/>
                <a:lstStyle/>
                <a:p>
                  <a:r>
                    <a:rPr lang="en-US">
                      <a:noFill/>
                    </a:rPr>
                    <a:t> </a:t>
                  </a:r>
                </a:p>
              </p:txBody>
            </p:sp>
          </mc:Fallback>
        </mc:AlternateContent>
        <p:sp>
          <p:nvSpPr>
            <p:cNvPr id="2060" name="Predicted Noise"/>
            <p:cNvSpPr txBox="1"/>
            <p:nvPr/>
          </p:nvSpPr>
          <p:spPr>
            <a:xfrm>
              <a:off x="926581" y="0"/>
              <a:ext cx="3733788" cy="6059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lvl1pPr>
                <a:spcBef>
                  <a:spcPts val="0"/>
                </a:spcBef>
                <a:defRPr sz="3000">
                  <a:latin typeface="+mn-lt"/>
                  <a:ea typeface="+mn-ea"/>
                  <a:cs typeface="+mn-cs"/>
                  <a:sym typeface="Helvetica Neue Medium"/>
                </a:defRPr>
              </a:lvl1pPr>
            </a:lstStyle>
            <a:p>
              <a:r>
                <a:t>Predicted Noise</a:t>
              </a:r>
            </a:p>
          </p:txBody>
        </p:sp>
        <p:sp>
          <p:nvSpPr>
            <p:cNvPr id="2061" name="Null Prompt"/>
            <p:cNvSpPr txBox="1"/>
            <p:nvPr/>
          </p:nvSpPr>
          <p:spPr>
            <a:xfrm>
              <a:off x="926581" y="743583"/>
              <a:ext cx="3733788" cy="60594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lvl1pPr>
                <a:spcBef>
                  <a:spcPts val="0"/>
                </a:spcBef>
                <a:defRPr sz="3000">
                  <a:latin typeface="+mn-lt"/>
                  <a:ea typeface="+mn-ea"/>
                  <a:cs typeface="+mn-cs"/>
                  <a:sym typeface="Helvetica Neue Medium"/>
                </a:defRPr>
              </a:lvl1pPr>
            </a:lstStyle>
            <a:p>
              <a:r>
                <a:t>Null Prompt</a:t>
              </a:r>
            </a:p>
          </p:txBody>
        </p:sp>
        <p:sp>
          <p:nvSpPr>
            <p:cNvPr id="2062" name="Target Prompt"/>
            <p:cNvSpPr txBox="1"/>
            <p:nvPr/>
          </p:nvSpPr>
          <p:spPr>
            <a:xfrm>
              <a:off x="926581" y="1511427"/>
              <a:ext cx="3733788" cy="6059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lvl1pPr>
                <a:spcBef>
                  <a:spcPts val="0"/>
                </a:spcBef>
                <a:defRPr sz="3000">
                  <a:latin typeface="+mn-lt"/>
                  <a:ea typeface="+mn-ea"/>
                  <a:cs typeface="+mn-cs"/>
                  <a:sym typeface="Helvetica Neue Medium"/>
                </a:defRPr>
              </a:lvl1pPr>
            </a:lstStyle>
            <a:p>
              <a:r>
                <a:t>Target Prompt</a:t>
              </a:r>
            </a:p>
          </p:txBody>
        </p:sp>
        <mc:AlternateContent xmlns:mc="http://schemas.openxmlformats.org/markup-compatibility/2006" xmlns:a14="http://schemas.microsoft.com/office/drawing/2010/main">
          <mc:Choice Requires="a14">
            <p:sp>
              <p:nvSpPr>
                <p:cNvPr id="2063" name="Equation"/>
                <p:cNvSpPr txBox="1"/>
                <p:nvPr/>
              </p:nvSpPr>
              <p:spPr>
                <a:xfrm>
                  <a:off x="258794" y="2338661"/>
                  <a:ext cx="253303" cy="32929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xmlns:m="http://schemas.openxmlformats.org/officeDocument/2006/math">
                      <m:oMath>
                        <m:r>
                          <a:rPr sz="5700" i="1">
                            <a:solidFill>
                              <a:srgbClr val="000000"/>
                            </a:solidFill>
                            <a:latin typeface="Cambria Math" panose="02040503050406030204" pitchFamily="18" charset="0"/>
                          </a:rPr>
                          <m:t>𝑠</m:t>
                        </m:r>
                      </m:oMath>
                    </m:oMathPara>
                  </a14:m>
                  <a:endParaRPr sz="5700"/>
                </a:p>
              </p:txBody>
            </p:sp>
          </mc:Choice>
          <mc:Fallback xmlns="">
            <p:sp>
              <p:nvSpPr>
                <p:cNvPr id="2063" name="Equation"/>
                <p:cNvSpPr txBox="1">
                  <a:spLocks noRot="1" noChangeAspect="1" noMove="1" noResize="1" noEditPoints="1" noAdjustHandles="1" noChangeArrowheads="1" noChangeShapeType="1" noTextEdit="1"/>
                </p:cNvSpPr>
                <p:nvPr/>
              </p:nvSpPr>
              <p:spPr>
                <a:xfrm>
                  <a:off x="258794" y="2338661"/>
                  <a:ext cx="253303" cy="329295"/>
                </a:xfrm>
                <a:prstGeom prst="rect">
                  <a:avLst/>
                </a:prstGeom>
                <a:blipFill>
                  <a:blip r:embed="rId6"/>
                  <a:stretch>
                    <a:fillRect l="-59091" r="-90909" b="-162963"/>
                  </a:stretch>
                </a:blipFill>
                <a:ln w="12700" cap="flat">
                  <a:noFill/>
                  <a:miter lim="400000"/>
                </a:ln>
                <a:effectLst/>
              </p:spPr>
              <p:txBody>
                <a:bodyPr/>
                <a:lstStyle/>
                <a:p>
                  <a:r>
                    <a:rPr lang="en-US">
                      <a:noFill/>
                    </a:rPr>
                    <a:t> </a:t>
                  </a:r>
                </a:p>
              </p:txBody>
            </p:sp>
          </mc:Fallback>
        </mc:AlternateContent>
        <p:sp>
          <p:nvSpPr>
            <p:cNvPr id="2064" name="CFG Scale"/>
            <p:cNvSpPr txBox="1"/>
            <p:nvPr/>
          </p:nvSpPr>
          <p:spPr>
            <a:xfrm>
              <a:off x="926581" y="2230749"/>
              <a:ext cx="3733788" cy="60594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lvl1pPr>
                <a:spcBef>
                  <a:spcPts val="0"/>
                </a:spcBef>
                <a:defRPr sz="3000">
                  <a:latin typeface="+mn-lt"/>
                  <a:ea typeface="+mn-ea"/>
                  <a:cs typeface="+mn-cs"/>
                  <a:sym typeface="Helvetica Neue Medium"/>
                </a:defRPr>
              </a:lvl1pPr>
            </a:lstStyle>
            <a:p>
              <a:r>
                <a:t>CFG Scale</a:t>
              </a:r>
            </a:p>
          </p:txBody>
        </p:sp>
      </p:grpSp>
      <p:grpSp>
        <p:nvGrpSpPr>
          <p:cNvPr id="2068" name="Group"/>
          <p:cNvGrpSpPr/>
          <p:nvPr/>
        </p:nvGrpSpPr>
        <p:grpSpPr>
          <a:xfrm>
            <a:off x="11531485" y="4542947"/>
            <a:ext cx="12796272" cy="9102875"/>
            <a:chOff x="0" y="0"/>
            <a:chExt cx="12796271" cy="9102873"/>
          </a:xfrm>
        </p:grpSpPr>
        <p:pic>
          <p:nvPicPr>
            <p:cNvPr id="2066" name="pasted-movie.png" descr="pasted-movie.png"/>
            <p:cNvPicPr>
              <a:picLocks noChangeAspect="1"/>
            </p:cNvPicPr>
            <p:nvPr/>
          </p:nvPicPr>
          <p:blipFill>
            <a:blip r:embed="rId7"/>
            <a:srcRect r="55802" b="11691"/>
            <a:stretch>
              <a:fillRect/>
            </a:stretch>
          </p:blipFill>
          <p:spPr>
            <a:xfrm>
              <a:off x="0" y="0"/>
              <a:ext cx="10777012" cy="8873441"/>
            </a:xfrm>
            <a:prstGeom prst="rect">
              <a:avLst/>
            </a:prstGeom>
            <a:ln w="12700" cap="flat">
              <a:noFill/>
              <a:miter lim="400000"/>
            </a:ln>
            <a:effectLst/>
          </p:spPr>
        </p:pic>
        <p:sp>
          <p:nvSpPr>
            <p:cNvPr id="2067" name="Figure from Perturbed-Attention Guidance (ECCV 2024)"/>
            <p:cNvSpPr txBox="1"/>
            <p:nvPr/>
          </p:nvSpPr>
          <p:spPr>
            <a:xfrm>
              <a:off x="3090371" y="8517352"/>
              <a:ext cx="9705901" cy="5855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lgn="ctr">
                <a:spcBef>
                  <a:spcPts val="0"/>
                </a:spcBef>
                <a:defRPr sz="3200" i="1"/>
              </a:pPr>
              <a:r>
                <a:t>Figure from Perturbed-Attention Guidance </a:t>
              </a:r>
              <a:r>
                <a:rPr sz="2535">
                  <a:solidFill>
                    <a:srgbClr val="999999"/>
                  </a:solidFill>
                </a:rPr>
                <a:t>(ECCV 2024)</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056"/>
                                        </p:tgtEl>
                                        <p:attrNameLst>
                                          <p:attrName>style.visibility</p:attrName>
                                        </p:attrNameLst>
                                      </p:cBhvr>
                                      <p:to>
                                        <p:strVal val="visible"/>
                                      </p:to>
                                    </p:set>
                                    <p:anim calcmode="lin" valueType="num">
                                      <p:cBhvr>
                                        <p:cTn id="7" dur="750" fill="hold"/>
                                        <p:tgtEl>
                                          <p:spTgt spid="2056"/>
                                        </p:tgtEl>
                                        <p:attrNameLst>
                                          <p:attrName>ppt_w</p:attrName>
                                        </p:attrNameLst>
                                      </p:cBhvr>
                                      <p:tavLst>
                                        <p:tav tm="0">
                                          <p:val>
                                            <p:fltVal val="0"/>
                                          </p:val>
                                        </p:tav>
                                        <p:tav tm="100000">
                                          <p:val>
                                            <p:strVal val="#ppt_w"/>
                                          </p:val>
                                        </p:tav>
                                      </p:tavLst>
                                    </p:anim>
                                    <p:anim calcmode="lin" valueType="num">
                                      <p:cBhvr>
                                        <p:cTn id="8" dur="750" fill="hold"/>
                                        <p:tgtEl>
                                          <p:spTgt spid="2056"/>
                                        </p:tgtEl>
                                        <p:attrNameLst>
                                          <p:attrName>ppt_h</p:attrName>
                                        </p:attrNameLst>
                                      </p:cBhvr>
                                      <p:tavLst>
                                        <p:tav tm="0">
                                          <p:val>
                                            <p:fltVal val="0"/>
                                          </p:val>
                                        </p:tav>
                                        <p:tav tm="100000">
                                          <p:val>
                                            <p:strVal val="#ppt_h"/>
                                          </p:val>
                                        </p:tav>
                                      </p:tavLst>
                                    </p:anim>
                                  </p:childTnLst>
                                </p:cTn>
                              </p:par>
                            </p:childTnLst>
                          </p:cTn>
                        </p:par>
                        <p:par>
                          <p:cTn id="9" fill="hold">
                            <p:stCondLst>
                              <p:cond delay="750"/>
                            </p:stCondLst>
                            <p:childTnLst>
                              <p:par>
                                <p:cTn id="10" presetID="10" presetClass="entr" fill="hold" grpId="2" nodeType="afterEffect">
                                  <p:stCondLst>
                                    <p:cond delay="300"/>
                                  </p:stCondLst>
                                  <p:iterate>
                                    <p:tmAbs val="0"/>
                                  </p:iterate>
                                  <p:childTnLst>
                                    <p:set>
                                      <p:cBhvr>
                                        <p:cTn id="11" fill="hold"/>
                                        <p:tgtEl>
                                          <p:spTgt spid="2065"/>
                                        </p:tgtEl>
                                        <p:attrNameLst>
                                          <p:attrName>style.visibility</p:attrName>
                                        </p:attrNameLst>
                                      </p:cBhvr>
                                      <p:to>
                                        <p:strVal val="visible"/>
                                      </p:to>
                                    </p:set>
                                    <p:animEffect transition="in" filter="fade">
                                      <p:cBhvr>
                                        <p:cTn id="12" dur="1000"/>
                                        <p:tgtEl>
                                          <p:spTgt spid="206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3" nodeType="clickEffect">
                                  <p:stCondLst>
                                    <p:cond delay="0"/>
                                  </p:stCondLst>
                                  <p:iterate>
                                    <p:tmAbs val="0"/>
                                  </p:iterate>
                                  <p:childTnLst>
                                    <p:set>
                                      <p:cBhvr>
                                        <p:cTn id="16" fill="hold"/>
                                        <p:tgtEl>
                                          <p:spTgt spid="20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6" grpId="1" animBg="1" advAuto="0"/>
      <p:bldP spid="2065" grpId="2" animBg="1" advAuto="0"/>
      <p:bldP spid="2068" grpId="3" animBg="1" advAuto="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0" name="Classifier-Free Guidance"/>
          <p:cNvSpPr txBox="1"/>
          <p:nvPr/>
        </p:nvSpPr>
        <p:spPr>
          <a:xfrm>
            <a:off x="1206500" y="826481"/>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2438338">
              <a:lnSpc>
                <a:spcPct val="80000"/>
              </a:lnSpc>
              <a:spcBef>
                <a:spcPts val="0"/>
              </a:spcBef>
              <a:defRPr sz="7200" b="1" spc="-144"/>
            </a:lvl1pPr>
          </a:lstStyle>
          <a:p>
            <a:r>
              <a:t>Classifier-Free Guidance</a:t>
            </a:r>
          </a:p>
        </p:txBody>
      </p:sp>
      <p:sp>
        <p:nvSpPr>
          <p:cNvPr id="2071" name="Drives Generations Toward Conditional Mode"/>
          <p:cNvSpPr txBox="1"/>
          <p:nvPr/>
        </p:nvSpPr>
        <p:spPr>
          <a:xfrm>
            <a:off x="1206500" y="1915762"/>
            <a:ext cx="2197100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a:spcBef>
                <a:spcPts val="0"/>
              </a:spcBef>
              <a:defRPr sz="4600">
                <a:latin typeface="+mn-lt"/>
                <a:ea typeface="+mn-ea"/>
                <a:cs typeface="+mn-cs"/>
                <a:sym typeface="Helvetica Neue Medium"/>
              </a:defRPr>
            </a:lvl1pPr>
          </a:lstStyle>
          <a:p>
            <a:r>
              <a:t>Drives Generations Toward Conditional Mode</a:t>
            </a:r>
          </a:p>
        </p:txBody>
      </p:sp>
      <p:pic>
        <p:nvPicPr>
          <p:cNvPr id="2072" name="pasted-movie.png" descr="pasted-movie.png"/>
          <p:cNvPicPr>
            <a:picLocks noChangeAspect="1"/>
          </p:cNvPicPr>
          <p:nvPr/>
        </p:nvPicPr>
        <p:blipFill>
          <a:blip r:embed="rId2"/>
          <a:srcRect r="50537"/>
          <a:stretch>
            <a:fillRect/>
          </a:stretch>
        </p:blipFill>
        <p:spPr>
          <a:xfrm>
            <a:off x="1948174" y="3859312"/>
            <a:ext cx="10133801" cy="6725745"/>
          </a:xfrm>
          <a:prstGeom prst="rect">
            <a:avLst/>
          </a:prstGeom>
          <a:ln w="12700">
            <a:miter lim="400000"/>
          </a:ln>
        </p:spPr>
      </p:pic>
      <p:sp>
        <p:nvSpPr>
          <p:cNvPr id="2073" name="s = 1 (Conditional Generation)"/>
          <p:cNvSpPr txBox="1"/>
          <p:nvPr/>
        </p:nvSpPr>
        <p:spPr>
          <a:xfrm>
            <a:off x="3299870" y="10985519"/>
            <a:ext cx="7430416" cy="7338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a:latin typeface="+mn-lt"/>
                <a:ea typeface="+mn-ea"/>
                <a:cs typeface="+mn-cs"/>
                <a:sym typeface="Helvetica Neue Medium"/>
              </a:defRPr>
            </a:lvl1pPr>
          </a:lstStyle>
          <a:p>
            <a:r>
              <a:t>s = 1 (Conditional Generation)</a:t>
            </a:r>
          </a:p>
        </p:txBody>
      </p:sp>
      <p:pic>
        <p:nvPicPr>
          <p:cNvPr id="2074" name="pasted-movie.png" descr="pasted-movie.png"/>
          <p:cNvPicPr>
            <a:picLocks noChangeAspect="1"/>
          </p:cNvPicPr>
          <p:nvPr/>
        </p:nvPicPr>
        <p:blipFill>
          <a:blip r:embed="rId2"/>
          <a:srcRect l="50442"/>
          <a:stretch>
            <a:fillRect/>
          </a:stretch>
        </p:blipFill>
        <p:spPr>
          <a:xfrm>
            <a:off x="12282630" y="3859312"/>
            <a:ext cx="10153196" cy="6725745"/>
          </a:xfrm>
          <a:prstGeom prst="rect">
            <a:avLst/>
          </a:prstGeom>
          <a:ln w="12700">
            <a:miter lim="400000"/>
          </a:ln>
        </p:spPr>
      </p:pic>
      <p:sp>
        <p:nvSpPr>
          <p:cNvPr id="2075" name="s = 3 (Conditional Generation)"/>
          <p:cNvSpPr txBox="1"/>
          <p:nvPr/>
        </p:nvSpPr>
        <p:spPr>
          <a:xfrm>
            <a:off x="13644049" y="10985519"/>
            <a:ext cx="7430415" cy="7338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defRPr sz="4200">
                <a:latin typeface="+mn-lt"/>
                <a:ea typeface="+mn-ea"/>
                <a:cs typeface="+mn-cs"/>
                <a:sym typeface="Helvetica Neue Medium"/>
              </a:defRPr>
            </a:lvl1pPr>
          </a:lstStyle>
          <a:p>
            <a:r>
              <a:t>s = 3 (Conditional Generation)</a:t>
            </a:r>
          </a:p>
        </p:txBody>
      </p:sp>
      <p:sp>
        <p:nvSpPr>
          <p:cNvPr id="2076" name="&quot;Classifier-Free Diffusion Guidance&quot; Ho et al. (2022)"/>
          <p:cNvSpPr txBox="1"/>
          <p:nvPr/>
        </p:nvSpPr>
        <p:spPr>
          <a:xfrm>
            <a:off x="15501038" y="12903477"/>
            <a:ext cx="8560867" cy="52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1219200">
              <a:lnSpc>
                <a:spcPct val="125000"/>
              </a:lnSpc>
              <a:spcBef>
                <a:spcPts val="1300"/>
              </a:spcBef>
              <a:defRPr sz="2800">
                <a:solidFill>
                  <a:srgbClr val="0082FB"/>
                </a:solidFill>
                <a:uFill>
                  <a:solidFill>
                    <a:srgbClr val="0082FB"/>
                  </a:solidFill>
                </a:uFill>
                <a:latin typeface="+mn-lt"/>
                <a:ea typeface="+mn-ea"/>
                <a:cs typeface="+mn-cs"/>
                <a:sym typeface="Helvetica Neue Medium"/>
                <a:hlinkClick r:id="rId3"/>
              </a:defRPr>
            </a:lvl1pPr>
          </a:lstStyle>
          <a:p>
            <a:pPr>
              <a:defRPr>
                <a:solidFill>
                  <a:srgbClr val="1C2B33"/>
                </a:solidFill>
                <a:uFillTx/>
              </a:defRPr>
            </a:pPr>
            <a:r>
              <a:rPr>
                <a:solidFill>
                  <a:srgbClr val="0082FB"/>
                </a:solidFill>
                <a:uFill>
                  <a:solidFill>
                    <a:srgbClr val="0082FB"/>
                  </a:solidFill>
                </a:uFill>
                <a:hlinkClick r:id="rId3"/>
              </a:rPr>
              <a:t>"Classifier-Free Diffusion Guidance" Ho et al. (2022)</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a14="http://schemas.microsoft.com/office/drawing/2010/main">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1" name="Variety of ways to use Flow Models"/>
          <p:cNvSpPr txBox="1">
            <a:spLocks noGrp="1"/>
          </p:cNvSpPr>
          <p:nvPr>
            <p:ph type="title"/>
          </p:nvPr>
        </p:nvSpPr>
        <p:spPr>
          <a:prstGeom prst="rect">
            <a:avLst/>
          </a:prstGeom>
        </p:spPr>
        <p:txBody>
          <a:bodyPr/>
          <a:lstStyle/>
          <a:p>
            <a:r>
              <a:t>Variety of ways to use Flow Models</a:t>
            </a:r>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vpr.rainier">
            <a:hlinkClick r:id="" action="ppaction://media"/>
            <a:extLst>
              <a:ext uri="{FF2B5EF4-FFF2-40B4-BE49-F238E27FC236}">
                <a16:creationId xmlns:a16="http://schemas.microsoft.com/office/drawing/2014/main" id="{7A06D9C8-B9AF-989C-BE2C-E5D80671D70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679045" y="-713675"/>
            <a:ext cx="13716000" cy="13716000"/>
          </a:xfrm>
          <a:prstGeom prst="rect">
            <a:avLst/>
          </a:prstGeom>
        </p:spPr>
      </p:pic>
      <p:sp>
        <p:nvSpPr>
          <p:cNvPr id="6" name="TextBox 5">
            <a:extLst>
              <a:ext uri="{FF2B5EF4-FFF2-40B4-BE49-F238E27FC236}">
                <a16:creationId xmlns:a16="http://schemas.microsoft.com/office/drawing/2014/main" id="{46DF2552-5D21-5418-B122-01431F552266}"/>
              </a:ext>
            </a:extLst>
          </p:cNvPr>
          <p:cNvSpPr txBox="1"/>
          <p:nvPr/>
        </p:nvSpPr>
        <p:spPr>
          <a:xfrm>
            <a:off x="253656" y="3632136"/>
            <a:ext cx="13270448" cy="1569660"/>
          </a:xfrm>
          <a:prstGeom prst="rect">
            <a:avLst/>
          </a:prstGeom>
          <a:noFill/>
        </p:spPr>
        <p:txBody>
          <a:bodyPr wrap="square">
            <a:spAutoFit/>
          </a:bodyPr>
          <a:lstStyle/>
          <a:p>
            <a:pPr defTabSz="1219215" hangingPunct="1"/>
            <a:r>
              <a:rPr lang="en-US" sz="4800" b="0" kern="1200" dirty="0">
                <a:solidFill>
                  <a:prstClr val="black"/>
                </a:solidFill>
                <a:latin typeface="Avenir Next Medium" panose="020B0503020202020204" pitchFamily="34" charset="0"/>
                <a:ea typeface="+mn-ea"/>
                <a:cs typeface="+mn-cs"/>
              </a:rPr>
              <a:t>Visual Anagrams: Generating Multi-View Optical Illusions with Diffusion Models</a:t>
            </a:r>
          </a:p>
        </p:txBody>
      </p:sp>
      <p:grpSp>
        <p:nvGrpSpPr>
          <p:cNvPr id="17" name="Group 16">
            <a:extLst>
              <a:ext uri="{FF2B5EF4-FFF2-40B4-BE49-F238E27FC236}">
                <a16:creationId xmlns:a16="http://schemas.microsoft.com/office/drawing/2014/main" id="{2D49B851-A24C-0167-CF80-DE60B38AB22E}"/>
              </a:ext>
            </a:extLst>
          </p:cNvPr>
          <p:cNvGrpSpPr/>
          <p:nvPr/>
        </p:nvGrpSpPr>
        <p:grpSpPr>
          <a:xfrm>
            <a:off x="1285128" y="6619191"/>
            <a:ext cx="3847189" cy="3365909"/>
            <a:chOff x="672705" y="2477386"/>
            <a:chExt cx="1442696" cy="1262216"/>
          </a:xfrm>
        </p:grpSpPr>
        <p:pic>
          <p:nvPicPr>
            <p:cNvPr id="7" name="Picture 6">
              <a:extLst>
                <a:ext uri="{FF2B5EF4-FFF2-40B4-BE49-F238E27FC236}">
                  <a16:creationId xmlns:a16="http://schemas.microsoft.com/office/drawing/2014/main" id="{F9F73592-5B4B-B568-A216-495E44033C13}"/>
                </a:ext>
              </a:extLst>
            </p:cNvPr>
            <p:cNvPicPr>
              <a:picLocks noChangeAspect="1"/>
            </p:cNvPicPr>
            <p:nvPr/>
          </p:nvPicPr>
          <p:blipFill>
            <a:blip r:embed="rId5"/>
            <a:stretch>
              <a:fillRect/>
            </a:stretch>
          </p:blipFill>
          <p:spPr>
            <a:xfrm>
              <a:off x="977435" y="2477386"/>
              <a:ext cx="833236" cy="833236"/>
            </a:xfrm>
            <a:prstGeom prst="rect">
              <a:avLst/>
            </a:prstGeom>
          </p:spPr>
        </p:pic>
        <p:sp>
          <p:nvSpPr>
            <p:cNvPr id="12" name="TextBox 11">
              <a:extLst>
                <a:ext uri="{FF2B5EF4-FFF2-40B4-BE49-F238E27FC236}">
                  <a16:creationId xmlns:a16="http://schemas.microsoft.com/office/drawing/2014/main" id="{165577D1-7E49-7312-EFCB-CAC4BE16878F}"/>
                </a:ext>
              </a:extLst>
            </p:cNvPr>
            <p:cNvSpPr txBox="1"/>
            <p:nvPr/>
          </p:nvSpPr>
          <p:spPr>
            <a:xfrm>
              <a:off x="672705" y="3458732"/>
              <a:ext cx="1442696" cy="280870"/>
            </a:xfrm>
            <a:prstGeom prst="rect">
              <a:avLst/>
            </a:prstGeom>
            <a:noFill/>
          </p:spPr>
          <p:txBody>
            <a:bodyPr wrap="square">
              <a:spAutoFit/>
            </a:bodyPr>
            <a:lstStyle/>
            <a:p>
              <a:pPr defTabSz="1219215" hangingPunct="1"/>
              <a:r>
                <a:rPr lang="en-US" sz="4267" b="0" kern="1200" dirty="0">
                  <a:solidFill>
                    <a:prstClr val="black"/>
                  </a:solidFill>
                  <a:latin typeface="Avenir Next" panose="020B0503020202020204" pitchFamily="34" charset="0"/>
                  <a:ea typeface="+mn-ea"/>
                  <a:cs typeface="+mn-cs"/>
                </a:rPr>
                <a:t>Daniel </a:t>
              </a:r>
              <a:r>
                <a:rPr lang="en-US" sz="4267" b="0" kern="1200" dirty="0" err="1">
                  <a:solidFill>
                    <a:prstClr val="black"/>
                  </a:solidFill>
                  <a:latin typeface="Avenir Next" panose="020B0503020202020204" pitchFamily="34" charset="0"/>
                  <a:ea typeface="+mn-ea"/>
                  <a:cs typeface="+mn-cs"/>
                </a:rPr>
                <a:t>Geng</a:t>
              </a:r>
              <a:endParaRPr lang="en-US" sz="4267" b="0" kern="1200" dirty="0">
                <a:solidFill>
                  <a:prstClr val="black"/>
                </a:solidFill>
                <a:latin typeface="Avenir Next" panose="020B0503020202020204" pitchFamily="34" charset="0"/>
                <a:ea typeface="+mn-ea"/>
                <a:cs typeface="+mn-cs"/>
              </a:endParaRPr>
            </a:p>
          </p:txBody>
        </p:sp>
      </p:grpSp>
      <p:grpSp>
        <p:nvGrpSpPr>
          <p:cNvPr id="18" name="Group 17">
            <a:extLst>
              <a:ext uri="{FF2B5EF4-FFF2-40B4-BE49-F238E27FC236}">
                <a16:creationId xmlns:a16="http://schemas.microsoft.com/office/drawing/2014/main" id="{B2FAB567-80E9-7A66-EB7D-7A14381B5D2F}"/>
              </a:ext>
            </a:extLst>
          </p:cNvPr>
          <p:cNvGrpSpPr/>
          <p:nvPr/>
        </p:nvGrpSpPr>
        <p:grpSpPr>
          <a:xfrm>
            <a:off x="4965288" y="6619191"/>
            <a:ext cx="3847189" cy="3372061"/>
            <a:chOff x="1887877" y="2477385"/>
            <a:chExt cx="1442696" cy="1264523"/>
          </a:xfrm>
        </p:grpSpPr>
        <p:pic>
          <p:nvPicPr>
            <p:cNvPr id="9" name="Picture 8">
              <a:extLst>
                <a:ext uri="{FF2B5EF4-FFF2-40B4-BE49-F238E27FC236}">
                  <a16:creationId xmlns:a16="http://schemas.microsoft.com/office/drawing/2014/main" id="{BD990BCC-852A-7F16-40C6-D4A126F70100}"/>
                </a:ext>
              </a:extLst>
            </p:cNvPr>
            <p:cNvPicPr>
              <a:picLocks noChangeAspect="1"/>
            </p:cNvPicPr>
            <p:nvPr/>
          </p:nvPicPr>
          <p:blipFill>
            <a:blip r:embed="rId6"/>
            <a:stretch>
              <a:fillRect/>
            </a:stretch>
          </p:blipFill>
          <p:spPr>
            <a:xfrm>
              <a:off x="2192608" y="2477385"/>
              <a:ext cx="833235" cy="833235"/>
            </a:xfrm>
            <a:prstGeom prst="rect">
              <a:avLst/>
            </a:prstGeom>
          </p:spPr>
        </p:pic>
        <p:sp>
          <p:nvSpPr>
            <p:cNvPr id="15" name="TextBox 14">
              <a:extLst>
                <a:ext uri="{FF2B5EF4-FFF2-40B4-BE49-F238E27FC236}">
                  <a16:creationId xmlns:a16="http://schemas.microsoft.com/office/drawing/2014/main" id="{22DF13DE-6DA4-6B6A-1D17-5D924B7A2EFA}"/>
                </a:ext>
              </a:extLst>
            </p:cNvPr>
            <p:cNvSpPr txBox="1"/>
            <p:nvPr/>
          </p:nvSpPr>
          <p:spPr>
            <a:xfrm>
              <a:off x="1887877" y="3461037"/>
              <a:ext cx="1442696" cy="280871"/>
            </a:xfrm>
            <a:prstGeom prst="rect">
              <a:avLst/>
            </a:prstGeom>
            <a:noFill/>
          </p:spPr>
          <p:txBody>
            <a:bodyPr wrap="square">
              <a:spAutoFit/>
            </a:bodyPr>
            <a:lstStyle/>
            <a:p>
              <a:pPr defTabSz="1219215" hangingPunct="1"/>
              <a:r>
                <a:rPr lang="en-US" sz="4267" b="0" kern="1200" dirty="0">
                  <a:solidFill>
                    <a:prstClr val="black"/>
                  </a:solidFill>
                  <a:latin typeface="Avenir Next" panose="020B0503020202020204" pitchFamily="34" charset="0"/>
                  <a:ea typeface="+mn-ea"/>
                  <a:cs typeface="+mn-cs"/>
                </a:rPr>
                <a:t>Aaron Park</a:t>
              </a:r>
            </a:p>
          </p:txBody>
        </p:sp>
      </p:grpSp>
      <p:grpSp>
        <p:nvGrpSpPr>
          <p:cNvPr id="19" name="Group 18">
            <a:extLst>
              <a:ext uri="{FF2B5EF4-FFF2-40B4-BE49-F238E27FC236}">
                <a16:creationId xmlns:a16="http://schemas.microsoft.com/office/drawing/2014/main" id="{6E026304-6BAB-7DC0-2D2C-A2D4EF264A67}"/>
              </a:ext>
            </a:extLst>
          </p:cNvPr>
          <p:cNvGrpSpPr/>
          <p:nvPr/>
        </p:nvGrpSpPr>
        <p:grpSpPr>
          <a:xfrm>
            <a:off x="8301138" y="6619191"/>
            <a:ext cx="4569325" cy="3365909"/>
            <a:chOff x="2970875" y="2477386"/>
            <a:chExt cx="1713497" cy="1262216"/>
          </a:xfrm>
        </p:grpSpPr>
        <p:pic>
          <p:nvPicPr>
            <p:cNvPr id="10" name="Picture 9">
              <a:extLst>
                <a:ext uri="{FF2B5EF4-FFF2-40B4-BE49-F238E27FC236}">
                  <a16:creationId xmlns:a16="http://schemas.microsoft.com/office/drawing/2014/main" id="{092ED7F9-4620-CC9A-C9D4-A805B2663EE2}"/>
                </a:ext>
              </a:extLst>
            </p:cNvPr>
            <p:cNvPicPr>
              <a:picLocks noChangeAspect="1"/>
            </p:cNvPicPr>
            <p:nvPr/>
          </p:nvPicPr>
          <p:blipFill>
            <a:blip r:embed="rId7"/>
            <a:stretch>
              <a:fillRect/>
            </a:stretch>
          </p:blipFill>
          <p:spPr>
            <a:xfrm>
              <a:off x="3407782" y="2477386"/>
              <a:ext cx="833236" cy="833236"/>
            </a:xfrm>
            <a:prstGeom prst="rect">
              <a:avLst/>
            </a:prstGeom>
          </p:spPr>
        </p:pic>
        <p:sp>
          <p:nvSpPr>
            <p:cNvPr id="16" name="TextBox 15">
              <a:extLst>
                <a:ext uri="{FF2B5EF4-FFF2-40B4-BE49-F238E27FC236}">
                  <a16:creationId xmlns:a16="http://schemas.microsoft.com/office/drawing/2014/main" id="{02EB8AEF-68DD-748F-8322-5ABD5103BB0E}"/>
                </a:ext>
              </a:extLst>
            </p:cNvPr>
            <p:cNvSpPr txBox="1"/>
            <p:nvPr/>
          </p:nvSpPr>
          <p:spPr>
            <a:xfrm>
              <a:off x="2970875" y="3458732"/>
              <a:ext cx="1713497" cy="280870"/>
            </a:xfrm>
            <a:prstGeom prst="rect">
              <a:avLst/>
            </a:prstGeom>
            <a:noFill/>
          </p:spPr>
          <p:txBody>
            <a:bodyPr wrap="square">
              <a:spAutoFit/>
            </a:bodyPr>
            <a:lstStyle/>
            <a:p>
              <a:pPr defTabSz="1219215" hangingPunct="1"/>
              <a:r>
                <a:rPr lang="en-US" sz="4267" b="0" kern="1200" dirty="0">
                  <a:solidFill>
                    <a:prstClr val="black"/>
                  </a:solidFill>
                  <a:latin typeface="Avenir Next" panose="020B0503020202020204" pitchFamily="34" charset="0"/>
                  <a:ea typeface="+mn-ea"/>
                  <a:cs typeface="+mn-cs"/>
                </a:rPr>
                <a:t>Andrew Owens</a:t>
              </a:r>
            </a:p>
          </p:txBody>
        </p:sp>
      </p:grpSp>
      <p:sp>
        <p:nvSpPr>
          <p:cNvPr id="20" name="TextBox 19">
            <a:extLst>
              <a:ext uri="{FF2B5EF4-FFF2-40B4-BE49-F238E27FC236}">
                <a16:creationId xmlns:a16="http://schemas.microsoft.com/office/drawing/2014/main" id="{1880945A-1360-D8EA-9D07-88128900E1BB}"/>
              </a:ext>
            </a:extLst>
          </p:cNvPr>
          <p:cNvSpPr txBox="1"/>
          <p:nvPr/>
        </p:nvSpPr>
        <p:spPr>
          <a:xfrm>
            <a:off x="3729183" y="9949218"/>
            <a:ext cx="6319400" cy="2062296"/>
          </a:xfrm>
          <a:prstGeom prst="rect">
            <a:avLst/>
          </a:prstGeom>
          <a:noFill/>
        </p:spPr>
        <p:txBody>
          <a:bodyPr wrap="square">
            <a:spAutoFit/>
          </a:bodyPr>
          <a:lstStyle/>
          <a:p>
            <a:pPr defTabSz="1219215" hangingPunct="1"/>
            <a:r>
              <a:rPr lang="en-US" sz="4267" b="0" kern="1200" dirty="0">
                <a:solidFill>
                  <a:prstClr val="black"/>
                </a:solidFill>
                <a:latin typeface="Avenir Next" panose="020B0503020202020204" pitchFamily="34" charset="0"/>
                <a:ea typeface="+mn-ea"/>
                <a:cs typeface="+mn-cs"/>
              </a:rPr>
              <a:t>University of Michigan</a:t>
            </a:r>
          </a:p>
          <a:p>
            <a:pPr defTabSz="1219215" hangingPunct="1"/>
            <a:endParaRPr lang="en-US" sz="4267" b="0" kern="1200" dirty="0">
              <a:solidFill>
                <a:prstClr val="black"/>
              </a:solidFill>
              <a:latin typeface="Avenir Next" panose="020B0503020202020204" pitchFamily="34" charset="0"/>
              <a:ea typeface="+mn-ea"/>
              <a:cs typeface="+mn-cs"/>
            </a:endParaRPr>
          </a:p>
          <a:p>
            <a:pPr defTabSz="1219215" hangingPunct="1"/>
            <a:r>
              <a:rPr lang="en-US" sz="4267" b="0" kern="1200" dirty="0">
                <a:solidFill>
                  <a:prstClr val="black"/>
                </a:solidFill>
                <a:latin typeface="Avenir Next" panose="020B0503020202020204" pitchFamily="34" charset="0"/>
                <a:ea typeface="+mn-ea"/>
                <a:cs typeface="+mn-cs"/>
              </a:rPr>
              <a:t>CVPR 2024</a:t>
            </a:r>
          </a:p>
        </p:txBody>
      </p:sp>
      <p:sp>
        <p:nvSpPr>
          <p:cNvPr id="3" name="TextBox 2">
            <a:extLst>
              <a:ext uri="{FF2B5EF4-FFF2-40B4-BE49-F238E27FC236}">
                <a16:creationId xmlns:a16="http://schemas.microsoft.com/office/drawing/2014/main" id="{5EE43865-3419-0C6C-6072-98B3059AA382}"/>
              </a:ext>
            </a:extLst>
          </p:cNvPr>
          <p:cNvSpPr txBox="1"/>
          <p:nvPr/>
        </p:nvSpPr>
        <p:spPr>
          <a:xfrm>
            <a:off x="798704" y="12612455"/>
            <a:ext cx="12725400" cy="1569660"/>
          </a:xfrm>
          <a:prstGeom prst="rect">
            <a:avLst/>
          </a:prstGeom>
          <a:noFill/>
        </p:spPr>
        <p:txBody>
          <a:bodyPr wrap="square">
            <a:spAutoFit/>
          </a:bodyPr>
          <a:lstStyle/>
          <a:p>
            <a:r>
              <a:rPr lang="en-US" sz="4800" b="0" dirty="0">
                <a:hlinkClick r:id="rId8"/>
              </a:rPr>
              <a:t>https://dangeng.github.io/visual_anagrams/</a:t>
            </a:r>
            <a:endParaRPr lang="en-US" sz="4800" b="0" dirty="0"/>
          </a:p>
          <a:p>
            <a:endParaRPr lang="en-US" sz="4800" b="0" dirty="0"/>
          </a:p>
        </p:txBody>
      </p:sp>
    </p:spTree>
    <p:extLst>
      <p:ext uri="{BB962C8B-B14F-4D97-AF65-F5344CB8AC3E}">
        <p14:creationId xmlns:p14="http://schemas.microsoft.com/office/powerpoint/2010/main" val="13145974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33"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il.campfire.man.1024">
            <a:hlinkClick r:id="" action="ppaction://media"/>
            <a:extLst>
              <a:ext uri="{FF2B5EF4-FFF2-40B4-BE49-F238E27FC236}">
                <a16:creationId xmlns:a16="http://schemas.microsoft.com/office/drawing/2014/main" id="{97B07C4C-540C-A69C-3543-CC228E10810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21268" y="-1225463"/>
            <a:ext cx="14941464" cy="14941464"/>
          </a:xfrm>
          <a:prstGeom prst="rect">
            <a:avLst/>
          </a:prstGeom>
        </p:spPr>
      </p:pic>
    </p:spTree>
    <p:extLst>
      <p:ext uri="{BB962C8B-B14F-4D97-AF65-F5344CB8AC3E}">
        <p14:creationId xmlns:p14="http://schemas.microsoft.com/office/powerpoint/2010/main" val="297211504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rawing.giraffe.penguin.1024">
            <a:hlinkClick r:id="" action="ppaction://media"/>
            <a:extLst>
              <a:ext uri="{FF2B5EF4-FFF2-40B4-BE49-F238E27FC236}">
                <a16:creationId xmlns:a16="http://schemas.microsoft.com/office/drawing/2014/main" id="{C0885F2C-3614-5987-87DE-772BAE91F62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21267" y="-1231392"/>
            <a:ext cx="14947392" cy="14947392"/>
          </a:xfrm>
          <a:prstGeom prst="rect">
            <a:avLst/>
          </a:prstGeom>
        </p:spPr>
      </p:pic>
    </p:spTree>
    <p:extLst>
      <p:ext uri="{BB962C8B-B14F-4D97-AF65-F5344CB8AC3E}">
        <p14:creationId xmlns:p14="http://schemas.microsoft.com/office/powerpoint/2010/main" val="283081337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il.village.horse.1024">
            <a:hlinkClick r:id="" action="ppaction://media"/>
            <a:extLst>
              <a:ext uri="{FF2B5EF4-FFF2-40B4-BE49-F238E27FC236}">
                <a16:creationId xmlns:a16="http://schemas.microsoft.com/office/drawing/2014/main" id="{6D44B3E2-A04F-5D9A-EAC2-1599F6BFEAB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18304" y="-1231392"/>
            <a:ext cx="14947392" cy="14947392"/>
          </a:xfrm>
          <a:prstGeom prst="rect">
            <a:avLst/>
          </a:prstGeom>
        </p:spPr>
      </p:pic>
    </p:spTree>
    <p:extLst>
      <p:ext uri="{BB962C8B-B14F-4D97-AF65-F5344CB8AC3E}">
        <p14:creationId xmlns:p14="http://schemas.microsoft.com/office/powerpoint/2010/main" val="146441197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6AE8D87-3EE5-84D9-7A22-E357AF5E9597}"/>
              </a:ext>
            </a:extLst>
          </p:cNvPr>
          <p:cNvSpPr txBox="1"/>
          <p:nvPr/>
        </p:nvSpPr>
        <p:spPr>
          <a:xfrm>
            <a:off x="7480516" y="1033223"/>
            <a:ext cx="9422968" cy="1405449"/>
          </a:xfrm>
          <a:prstGeom prst="rect">
            <a:avLst/>
          </a:prstGeom>
          <a:noFill/>
        </p:spPr>
        <p:txBody>
          <a:bodyPr wrap="square" rtlCol="0">
            <a:spAutoFit/>
          </a:bodyPr>
          <a:lstStyle/>
          <a:p>
            <a:pPr defTabSz="1219215" hangingPunct="1"/>
            <a:r>
              <a:rPr lang="en-US" sz="8533" b="0" kern="1200" dirty="0">
                <a:solidFill>
                  <a:prstClr val="black"/>
                </a:solidFill>
                <a:latin typeface="Avenir Next" panose="020B0503020202020204" pitchFamily="34" charset="0"/>
                <a:ea typeface="+mn-ea"/>
                <a:cs typeface="+mn-cs"/>
              </a:rPr>
              <a:t>Diffusion Models</a:t>
            </a:r>
          </a:p>
        </p:txBody>
      </p:sp>
      <p:pic>
        <p:nvPicPr>
          <p:cNvPr id="11" name="Picture 10">
            <a:extLst>
              <a:ext uri="{FF2B5EF4-FFF2-40B4-BE49-F238E27FC236}">
                <a16:creationId xmlns:a16="http://schemas.microsoft.com/office/drawing/2014/main" id="{E0E81A11-75AC-89CB-D0E9-2AE4D8154DF3}"/>
              </a:ext>
            </a:extLst>
          </p:cNvPr>
          <p:cNvPicPr>
            <a:picLocks noChangeAspect="1"/>
          </p:cNvPicPr>
          <p:nvPr/>
        </p:nvPicPr>
        <p:blipFill>
          <a:blip r:embed="rId2"/>
          <a:stretch>
            <a:fillRect/>
          </a:stretch>
        </p:blipFill>
        <p:spPr>
          <a:xfrm>
            <a:off x="5138969" y="5951348"/>
            <a:ext cx="3017000" cy="3017000"/>
          </a:xfrm>
          <a:prstGeom prst="rect">
            <a:avLst/>
          </a:prstGeom>
        </p:spPr>
      </p:pic>
      <p:pic>
        <p:nvPicPr>
          <p:cNvPr id="12" name="Picture 11">
            <a:extLst>
              <a:ext uri="{FF2B5EF4-FFF2-40B4-BE49-F238E27FC236}">
                <a16:creationId xmlns:a16="http://schemas.microsoft.com/office/drawing/2014/main" id="{6941A011-86C2-54CF-E598-D825302ECCB3}"/>
              </a:ext>
            </a:extLst>
          </p:cNvPr>
          <p:cNvPicPr>
            <a:picLocks noChangeAspect="1"/>
          </p:cNvPicPr>
          <p:nvPr/>
        </p:nvPicPr>
        <p:blipFill>
          <a:blip r:embed="rId3"/>
          <a:stretch>
            <a:fillRect/>
          </a:stretch>
        </p:blipFill>
        <p:spPr>
          <a:xfrm>
            <a:off x="8899481" y="5951351"/>
            <a:ext cx="3017000" cy="3017000"/>
          </a:xfrm>
          <a:prstGeom prst="rect">
            <a:avLst/>
          </a:prstGeom>
        </p:spPr>
      </p:pic>
      <p:pic>
        <p:nvPicPr>
          <p:cNvPr id="13" name="Picture 12">
            <a:extLst>
              <a:ext uri="{FF2B5EF4-FFF2-40B4-BE49-F238E27FC236}">
                <a16:creationId xmlns:a16="http://schemas.microsoft.com/office/drawing/2014/main" id="{75C6A387-47A0-BF8F-FD21-E1480BB2C0FE}"/>
              </a:ext>
            </a:extLst>
          </p:cNvPr>
          <p:cNvPicPr>
            <a:picLocks noChangeAspect="1"/>
          </p:cNvPicPr>
          <p:nvPr/>
        </p:nvPicPr>
        <p:blipFill>
          <a:blip r:embed="rId4"/>
          <a:stretch>
            <a:fillRect/>
          </a:stretch>
        </p:blipFill>
        <p:spPr>
          <a:xfrm>
            <a:off x="12647023" y="5951351"/>
            <a:ext cx="3017000" cy="3017000"/>
          </a:xfrm>
          <a:prstGeom prst="rect">
            <a:avLst/>
          </a:prstGeom>
        </p:spPr>
      </p:pic>
      <p:pic>
        <p:nvPicPr>
          <p:cNvPr id="14" name="Picture 13">
            <a:extLst>
              <a:ext uri="{FF2B5EF4-FFF2-40B4-BE49-F238E27FC236}">
                <a16:creationId xmlns:a16="http://schemas.microsoft.com/office/drawing/2014/main" id="{703F0AAE-5ECE-F5DE-7E94-1BDF9747C63A}"/>
              </a:ext>
            </a:extLst>
          </p:cNvPr>
          <p:cNvPicPr>
            <a:picLocks noChangeAspect="1"/>
          </p:cNvPicPr>
          <p:nvPr/>
        </p:nvPicPr>
        <p:blipFill>
          <a:blip r:embed="rId5"/>
          <a:stretch>
            <a:fillRect/>
          </a:stretch>
        </p:blipFill>
        <p:spPr>
          <a:xfrm>
            <a:off x="16407535" y="5951351"/>
            <a:ext cx="3017000" cy="3017000"/>
          </a:xfrm>
          <a:prstGeom prst="rect">
            <a:avLst/>
          </a:prstGeom>
        </p:spPr>
      </p:pic>
      <p:grpSp>
        <p:nvGrpSpPr>
          <p:cNvPr id="21" name="Group 20">
            <a:extLst>
              <a:ext uri="{FF2B5EF4-FFF2-40B4-BE49-F238E27FC236}">
                <a16:creationId xmlns:a16="http://schemas.microsoft.com/office/drawing/2014/main" id="{4242FD92-2148-977C-2C2C-5BCCDFC48045}"/>
              </a:ext>
            </a:extLst>
          </p:cNvPr>
          <p:cNvGrpSpPr/>
          <p:nvPr/>
        </p:nvGrpSpPr>
        <p:grpSpPr>
          <a:xfrm>
            <a:off x="1044091" y="5151262"/>
            <a:ext cx="3685733" cy="5193259"/>
            <a:chOff x="391534" y="1931723"/>
            <a:chExt cx="1382150" cy="1947472"/>
          </a:xfrm>
        </p:grpSpPr>
        <p:pic>
          <p:nvPicPr>
            <p:cNvPr id="10" name="Picture 9">
              <a:extLst>
                <a:ext uri="{FF2B5EF4-FFF2-40B4-BE49-F238E27FC236}">
                  <a16:creationId xmlns:a16="http://schemas.microsoft.com/office/drawing/2014/main" id="{1D8C510E-9831-E928-7829-04EB5D6F689F}"/>
                </a:ext>
              </a:extLst>
            </p:cNvPr>
            <p:cNvPicPr>
              <a:picLocks noChangeAspect="1"/>
            </p:cNvPicPr>
            <p:nvPr/>
          </p:nvPicPr>
          <p:blipFill>
            <a:blip r:embed="rId6"/>
            <a:stretch>
              <a:fillRect/>
            </a:stretch>
          </p:blipFill>
          <p:spPr>
            <a:xfrm>
              <a:off x="516921" y="2231755"/>
              <a:ext cx="1131375" cy="1131375"/>
            </a:xfrm>
            <a:prstGeom prst="rect">
              <a:avLst/>
            </a:prstGeom>
          </p:spPr>
        </p:pic>
        <p:pic>
          <p:nvPicPr>
            <p:cNvPr id="17" name="Picture 16">
              <a:extLst>
                <a:ext uri="{FF2B5EF4-FFF2-40B4-BE49-F238E27FC236}">
                  <a16:creationId xmlns:a16="http://schemas.microsoft.com/office/drawing/2014/main" id="{4410F0E2-F40E-146E-2F1E-CB81B1055361}"/>
                </a:ext>
              </a:extLst>
            </p:cNvPr>
            <p:cNvPicPr>
              <a:picLocks noChangeAspect="1"/>
            </p:cNvPicPr>
            <p:nvPr/>
          </p:nvPicPr>
          <p:blipFill>
            <a:blip r:embed="rId7"/>
            <a:stretch>
              <a:fillRect/>
            </a:stretch>
          </p:blipFill>
          <p:spPr>
            <a:xfrm>
              <a:off x="562255" y="1931723"/>
              <a:ext cx="1040705" cy="198029"/>
            </a:xfrm>
            <a:prstGeom prst="rect">
              <a:avLst/>
            </a:prstGeom>
          </p:spPr>
        </p:pic>
        <p:sp>
          <p:nvSpPr>
            <p:cNvPr id="19" name="TextBox 18">
              <a:extLst>
                <a:ext uri="{FF2B5EF4-FFF2-40B4-BE49-F238E27FC236}">
                  <a16:creationId xmlns:a16="http://schemas.microsoft.com/office/drawing/2014/main" id="{72CCFEC8-2F62-1F35-6E1D-8E760A63A8FC}"/>
                </a:ext>
              </a:extLst>
            </p:cNvPr>
            <p:cNvSpPr txBox="1"/>
            <p:nvPr/>
          </p:nvSpPr>
          <p:spPr>
            <a:xfrm>
              <a:off x="391534" y="3413731"/>
              <a:ext cx="1382150" cy="465464"/>
            </a:xfrm>
            <a:prstGeom prst="rect">
              <a:avLst/>
            </a:prstGeom>
            <a:noFill/>
          </p:spPr>
          <p:txBody>
            <a:bodyPr wrap="square">
              <a:spAutoFit/>
            </a:bodyPr>
            <a:lstStyle/>
            <a:p>
              <a:pPr defTabSz="1219215" hangingPunct="1"/>
              <a:r>
                <a:rPr lang="en-US" sz="3733" b="0" kern="1200" dirty="0">
                  <a:solidFill>
                    <a:prstClr val="black"/>
                  </a:solidFill>
                  <a:latin typeface="Courier New" panose="02070309020205020404" pitchFamily="49" charset="0"/>
                  <a:ea typeface="+mn-ea"/>
                  <a:cs typeface="Courier New" panose="02070309020205020404" pitchFamily="49" charset="0"/>
                </a:rPr>
                <a:t>“a photo of a puffin”</a:t>
              </a:r>
            </a:p>
          </p:txBody>
        </p:sp>
      </p:grpSp>
      <p:grpSp>
        <p:nvGrpSpPr>
          <p:cNvPr id="22" name="Group 21">
            <a:extLst>
              <a:ext uri="{FF2B5EF4-FFF2-40B4-BE49-F238E27FC236}">
                <a16:creationId xmlns:a16="http://schemas.microsoft.com/office/drawing/2014/main" id="{0B9044AF-A466-D119-5D99-F039A40221D7}"/>
              </a:ext>
            </a:extLst>
          </p:cNvPr>
          <p:cNvGrpSpPr/>
          <p:nvPr/>
        </p:nvGrpSpPr>
        <p:grpSpPr>
          <a:xfrm>
            <a:off x="20168047" y="5308099"/>
            <a:ext cx="3017000" cy="3660251"/>
            <a:chOff x="7563017" y="1990537"/>
            <a:chExt cx="1131375" cy="1372594"/>
          </a:xfrm>
        </p:grpSpPr>
        <p:pic>
          <p:nvPicPr>
            <p:cNvPr id="16" name="Picture 15">
              <a:extLst>
                <a:ext uri="{FF2B5EF4-FFF2-40B4-BE49-F238E27FC236}">
                  <a16:creationId xmlns:a16="http://schemas.microsoft.com/office/drawing/2014/main" id="{FDE471F1-CC50-738A-2849-790709830527}"/>
                </a:ext>
              </a:extLst>
            </p:cNvPr>
            <p:cNvPicPr>
              <a:picLocks noChangeAspect="1"/>
            </p:cNvPicPr>
            <p:nvPr/>
          </p:nvPicPr>
          <p:blipFill>
            <a:blip r:embed="rId8"/>
            <a:stretch>
              <a:fillRect/>
            </a:stretch>
          </p:blipFill>
          <p:spPr>
            <a:xfrm>
              <a:off x="7563017" y="2231756"/>
              <a:ext cx="1131375" cy="1131375"/>
            </a:xfrm>
            <a:prstGeom prst="rect">
              <a:avLst/>
            </a:prstGeom>
          </p:spPr>
        </p:pic>
        <p:pic>
          <p:nvPicPr>
            <p:cNvPr id="20" name="Picture 19">
              <a:extLst>
                <a:ext uri="{FF2B5EF4-FFF2-40B4-BE49-F238E27FC236}">
                  <a16:creationId xmlns:a16="http://schemas.microsoft.com/office/drawing/2014/main" id="{591C0DAA-B6EC-7ECE-DD62-DE25DC50328E}"/>
                </a:ext>
              </a:extLst>
            </p:cNvPr>
            <p:cNvPicPr>
              <a:picLocks noChangeAspect="1"/>
            </p:cNvPicPr>
            <p:nvPr/>
          </p:nvPicPr>
          <p:blipFill>
            <a:blip r:embed="rId9"/>
            <a:stretch>
              <a:fillRect/>
            </a:stretch>
          </p:blipFill>
          <p:spPr>
            <a:xfrm>
              <a:off x="8026613" y="1990537"/>
              <a:ext cx="204181" cy="139215"/>
            </a:xfrm>
            <a:prstGeom prst="rect">
              <a:avLst/>
            </a:prstGeom>
          </p:spPr>
        </p:pic>
      </p:grpSp>
    </p:spTree>
    <p:extLst>
      <p:ext uri="{BB962C8B-B14F-4D97-AF65-F5344CB8AC3E}">
        <p14:creationId xmlns:p14="http://schemas.microsoft.com/office/powerpoint/2010/main" val="17045687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3"/>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E3689D-7BE8-FED4-591D-5745E26E8609}"/>
              </a:ext>
            </a:extLst>
          </p:cNvPr>
          <p:cNvPicPr>
            <a:picLocks noChangeAspect="1"/>
          </p:cNvPicPr>
          <p:nvPr/>
        </p:nvPicPr>
        <p:blipFill>
          <a:blip r:embed="rId2"/>
          <a:stretch>
            <a:fillRect/>
          </a:stretch>
        </p:blipFill>
        <p:spPr>
          <a:xfrm>
            <a:off x="2044803" y="5092024"/>
            <a:ext cx="550912" cy="413184"/>
          </a:xfrm>
          <a:prstGeom prst="rect">
            <a:avLst/>
          </a:prstGeom>
        </p:spPr>
      </p:pic>
      <p:pic>
        <p:nvPicPr>
          <p:cNvPr id="11" name="Picture 10">
            <a:extLst>
              <a:ext uri="{FF2B5EF4-FFF2-40B4-BE49-F238E27FC236}">
                <a16:creationId xmlns:a16="http://schemas.microsoft.com/office/drawing/2014/main" id="{1E870620-67C1-493A-ACC5-327B32E318DB}"/>
              </a:ext>
            </a:extLst>
          </p:cNvPr>
          <p:cNvPicPr>
            <a:picLocks noChangeAspect="1"/>
          </p:cNvPicPr>
          <p:nvPr/>
        </p:nvPicPr>
        <p:blipFill>
          <a:blip r:embed="rId2"/>
          <a:stretch>
            <a:fillRect/>
          </a:stretch>
        </p:blipFill>
        <p:spPr>
          <a:xfrm>
            <a:off x="6056965" y="2925035"/>
            <a:ext cx="550912" cy="413184"/>
          </a:xfrm>
          <a:prstGeom prst="rect">
            <a:avLst/>
          </a:prstGeom>
        </p:spPr>
      </p:pic>
      <p:sp>
        <p:nvSpPr>
          <p:cNvPr id="14" name="TextBox 13">
            <a:extLst>
              <a:ext uri="{FF2B5EF4-FFF2-40B4-BE49-F238E27FC236}">
                <a16:creationId xmlns:a16="http://schemas.microsoft.com/office/drawing/2014/main" id="{14E33A22-4E87-9CAE-FCE9-DBFC71C53563}"/>
              </a:ext>
            </a:extLst>
          </p:cNvPr>
          <p:cNvSpPr txBox="1"/>
          <p:nvPr/>
        </p:nvSpPr>
        <p:spPr>
          <a:xfrm>
            <a:off x="3881693" y="6985744"/>
            <a:ext cx="5171323" cy="830997"/>
          </a:xfrm>
          <a:prstGeom prst="rect">
            <a:avLst/>
          </a:prstGeom>
          <a:noFill/>
        </p:spPr>
        <p:txBody>
          <a:bodyPr wrap="square">
            <a:spAutoFit/>
          </a:bodyPr>
          <a:lstStyle/>
          <a:p>
            <a:pPr defTabSz="1219215" hangingPunct="1"/>
            <a:r>
              <a:rPr lang="en-US" sz="2400" b="0" kern="1200" dirty="0">
                <a:solidFill>
                  <a:prstClr val="black"/>
                </a:solidFill>
                <a:latin typeface="Courier New" panose="02070309020205020404" pitchFamily="49" charset="0"/>
                <a:ea typeface="+mn-ea"/>
                <a:cs typeface="Courier New" panose="02070309020205020404" pitchFamily="49" charset="0"/>
              </a:rPr>
              <a:t>“an oil painting of people around a campfire”</a:t>
            </a:r>
          </a:p>
        </p:txBody>
      </p:sp>
      <p:pic>
        <p:nvPicPr>
          <p:cNvPr id="5" name="Picture 4">
            <a:extLst>
              <a:ext uri="{FF2B5EF4-FFF2-40B4-BE49-F238E27FC236}">
                <a16:creationId xmlns:a16="http://schemas.microsoft.com/office/drawing/2014/main" id="{A3E13AB1-D243-835F-A4AE-35BC9BEE50A1}"/>
              </a:ext>
            </a:extLst>
          </p:cNvPr>
          <p:cNvPicPr>
            <a:picLocks noChangeAspect="1"/>
          </p:cNvPicPr>
          <p:nvPr/>
        </p:nvPicPr>
        <p:blipFill>
          <a:blip r:embed="rId3"/>
          <a:stretch>
            <a:fillRect/>
          </a:stretch>
        </p:blipFill>
        <p:spPr>
          <a:xfrm>
            <a:off x="730999" y="5846060"/>
            <a:ext cx="3162925" cy="3162925"/>
          </a:xfrm>
          <a:prstGeom prst="rect">
            <a:avLst/>
          </a:prstGeom>
        </p:spPr>
      </p:pic>
      <p:pic>
        <p:nvPicPr>
          <p:cNvPr id="10" name="Picture 9">
            <a:extLst>
              <a:ext uri="{FF2B5EF4-FFF2-40B4-BE49-F238E27FC236}">
                <a16:creationId xmlns:a16="http://schemas.microsoft.com/office/drawing/2014/main" id="{D1EA4AC7-7FB2-C430-3405-EC19951EDF39}"/>
              </a:ext>
            </a:extLst>
          </p:cNvPr>
          <p:cNvPicPr>
            <a:picLocks noChangeAspect="1"/>
          </p:cNvPicPr>
          <p:nvPr/>
        </p:nvPicPr>
        <p:blipFill>
          <a:blip r:embed="rId3"/>
          <a:stretch>
            <a:fillRect/>
          </a:stretch>
        </p:blipFill>
        <p:spPr>
          <a:xfrm>
            <a:off x="730996" y="5846060"/>
            <a:ext cx="3162925" cy="3162925"/>
          </a:xfrm>
          <a:prstGeom prst="rect">
            <a:avLst/>
          </a:prstGeom>
        </p:spPr>
      </p:pic>
      <p:pic>
        <p:nvPicPr>
          <p:cNvPr id="9" name="Picture 8">
            <a:extLst>
              <a:ext uri="{FF2B5EF4-FFF2-40B4-BE49-F238E27FC236}">
                <a16:creationId xmlns:a16="http://schemas.microsoft.com/office/drawing/2014/main" id="{D137053C-1E96-B181-4BDD-9DADEF4F1927}"/>
              </a:ext>
            </a:extLst>
          </p:cNvPr>
          <p:cNvPicPr>
            <a:picLocks noChangeAspect="1"/>
          </p:cNvPicPr>
          <p:nvPr/>
        </p:nvPicPr>
        <p:blipFill>
          <a:blip r:embed="rId3"/>
          <a:stretch>
            <a:fillRect/>
          </a:stretch>
        </p:blipFill>
        <p:spPr>
          <a:xfrm>
            <a:off x="730996" y="5846060"/>
            <a:ext cx="3162925" cy="3162925"/>
          </a:xfrm>
          <a:prstGeom prst="rect">
            <a:avLst/>
          </a:prstGeom>
        </p:spPr>
      </p:pic>
      <p:sp>
        <p:nvSpPr>
          <p:cNvPr id="4" name="TextBox 3">
            <a:extLst>
              <a:ext uri="{FF2B5EF4-FFF2-40B4-BE49-F238E27FC236}">
                <a16:creationId xmlns:a16="http://schemas.microsoft.com/office/drawing/2014/main" id="{98939AF6-6490-652F-632E-D31ABC1312E9}"/>
              </a:ext>
            </a:extLst>
          </p:cNvPr>
          <p:cNvSpPr txBox="1"/>
          <p:nvPr/>
        </p:nvSpPr>
        <p:spPr>
          <a:xfrm>
            <a:off x="7480516" y="1033223"/>
            <a:ext cx="9422968" cy="1405449"/>
          </a:xfrm>
          <a:prstGeom prst="rect">
            <a:avLst/>
          </a:prstGeom>
          <a:noFill/>
        </p:spPr>
        <p:txBody>
          <a:bodyPr wrap="square" rtlCol="0">
            <a:spAutoFit/>
          </a:bodyPr>
          <a:lstStyle/>
          <a:p>
            <a:pPr defTabSz="1219215" hangingPunct="1"/>
            <a:r>
              <a:rPr lang="en-US" sz="8533" b="0" kern="1200" dirty="0">
                <a:solidFill>
                  <a:prstClr val="black"/>
                </a:solidFill>
                <a:latin typeface="Avenir Next" panose="020B0503020202020204" pitchFamily="34" charset="0"/>
                <a:ea typeface="+mn-ea"/>
                <a:cs typeface="+mn-cs"/>
              </a:rPr>
              <a:t>Method</a:t>
            </a:r>
          </a:p>
        </p:txBody>
      </p:sp>
      <p:pic>
        <p:nvPicPr>
          <p:cNvPr id="7" name="Picture 6">
            <a:extLst>
              <a:ext uri="{FF2B5EF4-FFF2-40B4-BE49-F238E27FC236}">
                <a16:creationId xmlns:a16="http://schemas.microsoft.com/office/drawing/2014/main" id="{EB497025-CA05-16DB-E579-6EA30069237A}"/>
              </a:ext>
            </a:extLst>
          </p:cNvPr>
          <p:cNvPicPr>
            <a:picLocks noChangeAspect="1"/>
          </p:cNvPicPr>
          <p:nvPr/>
        </p:nvPicPr>
        <p:blipFill>
          <a:blip r:embed="rId4"/>
          <a:stretch>
            <a:fillRect/>
          </a:stretch>
        </p:blipFill>
        <p:spPr>
          <a:xfrm>
            <a:off x="8456288" y="3457675"/>
            <a:ext cx="3162923" cy="3725723"/>
          </a:xfrm>
          <a:prstGeom prst="rect">
            <a:avLst/>
          </a:prstGeom>
        </p:spPr>
      </p:pic>
      <p:pic>
        <p:nvPicPr>
          <p:cNvPr id="8" name="Picture 7">
            <a:extLst>
              <a:ext uri="{FF2B5EF4-FFF2-40B4-BE49-F238E27FC236}">
                <a16:creationId xmlns:a16="http://schemas.microsoft.com/office/drawing/2014/main" id="{6698F2DD-25DA-04CE-DC1C-13EC59CF5921}"/>
              </a:ext>
            </a:extLst>
          </p:cNvPr>
          <p:cNvPicPr>
            <a:picLocks noChangeAspect="1"/>
          </p:cNvPicPr>
          <p:nvPr/>
        </p:nvPicPr>
        <p:blipFill>
          <a:blip r:embed="rId4"/>
          <a:stretch>
            <a:fillRect/>
          </a:stretch>
        </p:blipFill>
        <p:spPr>
          <a:xfrm>
            <a:off x="8456288" y="9130467"/>
            <a:ext cx="3162923" cy="3725723"/>
          </a:xfrm>
          <a:prstGeom prst="rect">
            <a:avLst/>
          </a:prstGeom>
        </p:spPr>
      </p:pic>
      <p:pic>
        <p:nvPicPr>
          <p:cNvPr id="12" name="Picture 11">
            <a:extLst>
              <a:ext uri="{FF2B5EF4-FFF2-40B4-BE49-F238E27FC236}">
                <a16:creationId xmlns:a16="http://schemas.microsoft.com/office/drawing/2014/main" id="{4278714D-E95B-EFF4-A25F-DA603CA566D2}"/>
              </a:ext>
            </a:extLst>
          </p:cNvPr>
          <p:cNvPicPr>
            <a:picLocks noChangeAspect="1"/>
          </p:cNvPicPr>
          <p:nvPr/>
        </p:nvPicPr>
        <p:blipFill>
          <a:blip r:embed="rId5"/>
          <a:stretch>
            <a:fillRect/>
          </a:stretch>
        </p:blipFill>
        <p:spPr>
          <a:xfrm>
            <a:off x="5294437" y="8472590"/>
            <a:ext cx="2075968" cy="657877"/>
          </a:xfrm>
          <a:prstGeom prst="rect">
            <a:avLst/>
          </a:prstGeom>
        </p:spPr>
      </p:pic>
      <p:sp>
        <p:nvSpPr>
          <p:cNvPr id="15" name="TextBox 14">
            <a:extLst>
              <a:ext uri="{FF2B5EF4-FFF2-40B4-BE49-F238E27FC236}">
                <a16:creationId xmlns:a16="http://schemas.microsoft.com/office/drawing/2014/main" id="{1DEC000F-8082-289C-D8F6-6C6E489B1E37}"/>
              </a:ext>
            </a:extLst>
          </p:cNvPr>
          <p:cNvSpPr txBox="1"/>
          <p:nvPr/>
        </p:nvSpPr>
        <p:spPr>
          <a:xfrm>
            <a:off x="4603272" y="12629219"/>
            <a:ext cx="3458299" cy="830997"/>
          </a:xfrm>
          <a:prstGeom prst="rect">
            <a:avLst/>
          </a:prstGeom>
          <a:noFill/>
        </p:spPr>
        <p:txBody>
          <a:bodyPr wrap="square">
            <a:spAutoFit/>
          </a:bodyPr>
          <a:lstStyle/>
          <a:p>
            <a:pPr defTabSz="1219215" hangingPunct="1"/>
            <a:r>
              <a:rPr lang="en-US" sz="2400" b="0" kern="1200" dirty="0">
                <a:solidFill>
                  <a:prstClr val="black"/>
                </a:solidFill>
                <a:latin typeface="Courier New" panose="02070309020205020404" pitchFamily="49" charset="0"/>
                <a:ea typeface="+mn-ea"/>
                <a:cs typeface="Courier New" panose="02070309020205020404" pitchFamily="49" charset="0"/>
              </a:rPr>
              <a:t>“an oil painting of an old man”</a:t>
            </a:r>
          </a:p>
        </p:txBody>
      </p:sp>
      <p:pic>
        <p:nvPicPr>
          <p:cNvPr id="16" name="Picture 15">
            <a:extLst>
              <a:ext uri="{FF2B5EF4-FFF2-40B4-BE49-F238E27FC236}">
                <a16:creationId xmlns:a16="http://schemas.microsoft.com/office/drawing/2014/main" id="{9C817283-9795-5A98-2F60-000D5F0354A8}"/>
              </a:ext>
            </a:extLst>
          </p:cNvPr>
          <p:cNvPicPr>
            <a:picLocks noChangeAspect="1"/>
          </p:cNvPicPr>
          <p:nvPr/>
        </p:nvPicPr>
        <p:blipFill>
          <a:blip r:embed="rId6"/>
          <a:stretch>
            <a:fillRect/>
          </a:stretch>
        </p:blipFill>
        <p:spPr>
          <a:xfrm>
            <a:off x="11776864" y="3696657"/>
            <a:ext cx="3808469" cy="3979363"/>
          </a:xfrm>
          <a:prstGeom prst="rect">
            <a:avLst/>
          </a:prstGeom>
        </p:spPr>
      </p:pic>
      <p:pic>
        <p:nvPicPr>
          <p:cNvPr id="17" name="Picture 16">
            <a:extLst>
              <a:ext uri="{FF2B5EF4-FFF2-40B4-BE49-F238E27FC236}">
                <a16:creationId xmlns:a16="http://schemas.microsoft.com/office/drawing/2014/main" id="{003141A1-2953-BDE4-4EBE-D3718C839D9D}"/>
              </a:ext>
            </a:extLst>
          </p:cNvPr>
          <p:cNvPicPr>
            <a:picLocks noChangeAspect="1"/>
          </p:cNvPicPr>
          <p:nvPr/>
        </p:nvPicPr>
        <p:blipFill>
          <a:blip r:embed="rId7"/>
          <a:stretch>
            <a:fillRect/>
          </a:stretch>
        </p:blipFill>
        <p:spPr>
          <a:xfrm>
            <a:off x="11750645" y="9430583"/>
            <a:ext cx="3834688" cy="3957597"/>
          </a:xfrm>
          <a:prstGeom prst="rect">
            <a:avLst/>
          </a:prstGeom>
        </p:spPr>
      </p:pic>
      <p:pic>
        <p:nvPicPr>
          <p:cNvPr id="18" name="Picture 17">
            <a:extLst>
              <a:ext uri="{FF2B5EF4-FFF2-40B4-BE49-F238E27FC236}">
                <a16:creationId xmlns:a16="http://schemas.microsoft.com/office/drawing/2014/main" id="{3BE88F15-77B9-ED01-555F-2DB5FACB45D8}"/>
              </a:ext>
            </a:extLst>
          </p:cNvPr>
          <p:cNvPicPr>
            <a:picLocks noChangeAspect="1"/>
          </p:cNvPicPr>
          <p:nvPr/>
        </p:nvPicPr>
        <p:blipFill>
          <a:blip r:embed="rId8"/>
          <a:stretch>
            <a:fillRect/>
          </a:stretch>
        </p:blipFill>
        <p:spPr>
          <a:xfrm>
            <a:off x="15656056" y="10904980"/>
            <a:ext cx="624683" cy="259155"/>
          </a:xfrm>
          <a:prstGeom prst="rect">
            <a:avLst/>
          </a:prstGeom>
        </p:spPr>
      </p:pic>
      <p:pic>
        <p:nvPicPr>
          <p:cNvPr id="20" name="Picture 19">
            <a:extLst>
              <a:ext uri="{FF2B5EF4-FFF2-40B4-BE49-F238E27FC236}">
                <a16:creationId xmlns:a16="http://schemas.microsoft.com/office/drawing/2014/main" id="{A75EA2D5-D1A7-3E40-5FDC-6F9AC37682C3}"/>
              </a:ext>
            </a:extLst>
          </p:cNvPr>
          <p:cNvPicPr>
            <a:picLocks noChangeAspect="1"/>
          </p:cNvPicPr>
          <p:nvPr/>
        </p:nvPicPr>
        <p:blipFill>
          <a:blip r:embed="rId9"/>
          <a:stretch>
            <a:fillRect/>
          </a:stretch>
        </p:blipFill>
        <p:spPr>
          <a:xfrm>
            <a:off x="16939851" y="12745267"/>
            <a:ext cx="2026741" cy="752789"/>
          </a:xfrm>
          <a:prstGeom prst="rect">
            <a:avLst/>
          </a:prstGeom>
        </p:spPr>
      </p:pic>
      <p:pic>
        <p:nvPicPr>
          <p:cNvPr id="21" name="Picture 20">
            <a:extLst>
              <a:ext uri="{FF2B5EF4-FFF2-40B4-BE49-F238E27FC236}">
                <a16:creationId xmlns:a16="http://schemas.microsoft.com/office/drawing/2014/main" id="{F4D3D112-94E1-592F-272B-D3F7D6636EB7}"/>
              </a:ext>
            </a:extLst>
          </p:cNvPr>
          <p:cNvPicPr>
            <a:picLocks noChangeAspect="1"/>
          </p:cNvPicPr>
          <p:nvPr/>
        </p:nvPicPr>
        <p:blipFill>
          <a:blip r:embed="rId10"/>
          <a:stretch>
            <a:fillRect/>
          </a:stretch>
        </p:blipFill>
        <p:spPr>
          <a:xfrm>
            <a:off x="15968397" y="5320536"/>
            <a:ext cx="8148848" cy="5069061"/>
          </a:xfrm>
          <a:prstGeom prst="rect">
            <a:avLst/>
          </a:prstGeom>
        </p:spPr>
      </p:pic>
      <p:pic>
        <p:nvPicPr>
          <p:cNvPr id="19" name="Picture 18">
            <a:extLst>
              <a:ext uri="{FF2B5EF4-FFF2-40B4-BE49-F238E27FC236}">
                <a16:creationId xmlns:a16="http://schemas.microsoft.com/office/drawing/2014/main" id="{C048B359-D605-296B-2D2D-FD3AC184CCFC}"/>
              </a:ext>
            </a:extLst>
          </p:cNvPr>
          <p:cNvPicPr>
            <a:picLocks noChangeAspect="1"/>
          </p:cNvPicPr>
          <p:nvPr/>
        </p:nvPicPr>
        <p:blipFill>
          <a:blip r:embed="rId11"/>
          <a:stretch>
            <a:fillRect/>
          </a:stretch>
        </p:blipFill>
        <p:spPr>
          <a:xfrm>
            <a:off x="16351463" y="9425697"/>
            <a:ext cx="3203523" cy="3203523"/>
          </a:xfrm>
          <a:prstGeom prst="rect">
            <a:avLst/>
          </a:prstGeom>
        </p:spPr>
      </p:pic>
    </p:spTree>
    <p:extLst>
      <p:ext uri="{BB962C8B-B14F-4D97-AF65-F5344CB8AC3E}">
        <p14:creationId xmlns:p14="http://schemas.microsoft.com/office/powerpoint/2010/main" val="1213490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18 1.97531E-6 L 0.16441 -0.15278 " pathEditMode="relative" rAng="0" ptsTypes="AA">
                                      <p:cBhvr>
                                        <p:cTn id="6" dur="1000" fill="hold"/>
                                        <p:tgtEl>
                                          <p:spTgt spid="9"/>
                                        </p:tgtEl>
                                        <p:attrNameLst>
                                          <p:attrName>ppt_x</p:attrName>
                                          <p:attrName>ppt_y</p:attrName>
                                        </p:attrNameLst>
                                      </p:cBhvr>
                                      <p:rCtr x="8212" y="-7654"/>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00018 1.97531E-6 L 0.16441 0.25957 " pathEditMode="relative" rAng="0" ptsTypes="AA">
                                      <p:cBhvr>
                                        <p:cTn id="26" dur="1000" fill="hold"/>
                                        <p:tgtEl>
                                          <p:spTgt spid="10"/>
                                        </p:tgtEl>
                                        <p:attrNameLst>
                                          <p:attrName>ppt_x</p:attrName>
                                          <p:attrName>ppt_y</p:attrName>
                                        </p:attrNameLst>
                                      </p:cBhvr>
                                      <p:rCtr x="8212" y="12963"/>
                                    </p:animMotion>
                                  </p:childTnLst>
                                </p:cTn>
                              </p:par>
                            </p:childTnLst>
                          </p:cTn>
                        </p:par>
                      </p:childTnLst>
                    </p:cTn>
                  </p:par>
                  <p:par>
                    <p:cTn id="27" fill="hold">
                      <p:stCondLst>
                        <p:cond delay="indefinite"/>
                      </p:stCondLst>
                      <p:childTnLst>
                        <p:par>
                          <p:cTn id="28" fill="hold">
                            <p:stCondLst>
                              <p:cond delay="0"/>
                            </p:stCondLst>
                            <p:childTnLst>
                              <p:par>
                                <p:cTn id="29" presetID="8" presetClass="emph" presetSubtype="0" accel="50000" decel="50000" fill="hold" nodeType="clickEffect">
                                  <p:stCondLst>
                                    <p:cond delay="0"/>
                                  </p:stCondLst>
                                  <p:childTnLst>
                                    <p:animRot by="10800000">
                                      <p:cBhvr>
                                        <p:cTn id="30" dur="1000" fill="hold"/>
                                        <p:tgtEl>
                                          <p:spTgt spid="10"/>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8" presetClass="emph" presetSubtype="0" accel="50000" decel="50000" fill="hold" nodeType="clickEffect">
                                  <p:stCondLst>
                                    <p:cond delay="0"/>
                                  </p:stCondLst>
                                  <p:childTnLst>
                                    <p:animRot by="10800000">
                                      <p:cBhvr>
                                        <p:cTn id="58" dur="1000" fill="hold"/>
                                        <p:tgtEl>
                                          <p:spTgt spid="19"/>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6AE8D87-3EE5-84D9-7A22-E357AF5E9597}"/>
              </a:ext>
            </a:extLst>
          </p:cNvPr>
          <p:cNvSpPr txBox="1"/>
          <p:nvPr/>
        </p:nvSpPr>
        <p:spPr>
          <a:xfrm>
            <a:off x="8132718" y="1033223"/>
            <a:ext cx="8118565" cy="1405449"/>
          </a:xfrm>
          <a:prstGeom prst="rect">
            <a:avLst/>
          </a:prstGeom>
          <a:noFill/>
        </p:spPr>
        <p:txBody>
          <a:bodyPr wrap="square" rtlCol="0">
            <a:spAutoFit/>
          </a:bodyPr>
          <a:lstStyle/>
          <a:p>
            <a:pPr defTabSz="1219215" hangingPunct="1"/>
            <a:r>
              <a:rPr lang="en-US" sz="8533" b="0" kern="1200" dirty="0">
                <a:solidFill>
                  <a:prstClr val="black"/>
                </a:solidFill>
                <a:latin typeface="Avenir Next" panose="020B0503020202020204" pitchFamily="34" charset="0"/>
                <a:ea typeface="+mn-ea"/>
                <a:cs typeface="+mn-cs"/>
              </a:rPr>
              <a:t>Method</a:t>
            </a:r>
          </a:p>
        </p:txBody>
      </p:sp>
      <p:pic>
        <p:nvPicPr>
          <p:cNvPr id="3" name="Picture 2">
            <a:extLst>
              <a:ext uri="{FF2B5EF4-FFF2-40B4-BE49-F238E27FC236}">
                <a16:creationId xmlns:a16="http://schemas.microsoft.com/office/drawing/2014/main" id="{478E4DE4-82E3-CE5B-CAE1-19160F86DC4C}"/>
              </a:ext>
            </a:extLst>
          </p:cNvPr>
          <p:cNvPicPr>
            <a:picLocks noChangeAspect="1"/>
          </p:cNvPicPr>
          <p:nvPr/>
        </p:nvPicPr>
        <p:blipFill>
          <a:blip r:embed="rId2"/>
          <a:stretch>
            <a:fillRect/>
          </a:stretch>
        </p:blipFill>
        <p:spPr>
          <a:xfrm>
            <a:off x="4698266" y="6014820"/>
            <a:ext cx="3461357" cy="3461357"/>
          </a:xfrm>
          <a:prstGeom prst="rect">
            <a:avLst/>
          </a:prstGeom>
        </p:spPr>
      </p:pic>
      <p:pic>
        <p:nvPicPr>
          <p:cNvPr id="4" name="Picture 3">
            <a:extLst>
              <a:ext uri="{FF2B5EF4-FFF2-40B4-BE49-F238E27FC236}">
                <a16:creationId xmlns:a16="http://schemas.microsoft.com/office/drawing/2014/main" id="{687A2A37-DF67-A930-4977-2CA1CC190826}"/>
              </a:ext>
            </a:extLst>
          </p:cNvPr>
          <p:cNvPicPr>
            <a:picLocks noChangeAspect="1"/>
          </p:cNvPicPr>
          <p:nvPr/>
        </p:nvPicPr>
        <p:blipFill>
          <a:blip r:embed="rId3"/>
          <a:stretch>
            <a:fillRect/>
          </a:stretch>
        </p:blipFill>
        <p:spPr>
          <a:xfrm>
            <a:off x="8550698" y="6014820"/>
            <a:ext cx="3461357" cy="3461357"/>
          </a:xfrm>
          <a:prstGeom prst="rect">
            <a:avLst/>
          </a:prstGeom>
        </p:spPr>
      </p:pic>
      <p:pic>
        <p:nvPicPr>
          <p:cNvPr id="5" name="Picture 4">
            <a:extLst>
              <a:ext uri="{FF2B5EF4-FFF2-40B4-BE49-F238E27FC236}">
                <a16:creationId xmlns:a16="http://schemas.microsoft.com/office/drawing/2014/main" id="{E24A45D6-7ED7-FD34-7395-9EBD4233479F}"/>
              </a:ext>
            </a:extLst>
          </p:cNvPr>
          <p:cNvPicPr>
            <a:picLocks noChangeAspect="1"/>
          </p:cNvPicPr>
          <p:nvPr/>
        </p:nvPicPr>
        <p:blipFill>
          <a:blip r:embed="rId4"/>
          <a:stretch>
            <a:fillRect/>
          </a:stretch>
        </p:blipFill>
        <p:spPr>
          <a:xfrm>
            <a:off x="12392735" y="6014820"/>
            <a:ext cx="3461357" cy="3461357"/>
          </a:xfrm>
          <a:prstGeom prst="rect">
            <a:avLst/>
          </a:prstGeom>
        </p:spPr>
      </p:pic>
      <p:pic>
        <p:nvPicPr>
          <p:cNvPr id="6" name="Picture 5">
            <a:extLst>
              <a:ext uri="{FF2B5EF4-FFF2-40B4-BE49-F238E27FC236}">
                <a16:creationId xmlns:a16="http://schemas.microsoft.com/office/drawing/2014/main" id="{D12E5F87-76A8-9DA7-BF2A-2D959C8E1B82}"/>
              </a:ext>
            </a:extLst>
          </p:cNvPr>
          <p:cNvPicPr>
            <a:picLocks noChangeAspect="1"/>
          </p:cNvPicPr>
          <p:nvPr/>
        </p:nvPicPr>
        <p:blipFill>
          <a:blip r:embed="rId5"/>
          <a:stretch>
            <a:fillRect/>
          </a:stretch>
        </p:blipFill>
        <p:spPr>
          <a:xfrm>
            <a:off x="16234772" y="6014820"/>
            <a:ext cx="3461357" cy="3461357"/>
          </a:xfrm>
          <a:prstGeom prst="rect">
            <a:avLst/>
          </a:prstGeom>
        </p:spPr>
      </p:pic>
      <p:grpSp>
        <p:nvGrpSpPr>
          <p:cNvPr id="23" name="Group 22">
            <a:extLst>
              <a:ext uri="{FF2B5EF4-FFF2-40B4-BE49-F238E27FC236}">
                <a16:creationId xmlns:a16="http://schemas.microsoft.com/office/drawing/2014/main" id="{56FC28F1-CCB1-D911-AD30-019CA1E3F7DA}"/>
              </a:ext>
            </a:extLst>
          </p:cNvPr>
          <p:cNvGrpSpPr/>
          <p:nvPr/>
        </p:nvGrpSpPr>
        <p:grpSpPr>
          <a:xfrm>
            <a:off x="845834" y="5154256"/>
            <a:ext cx="3461357" cy="4321920"/>
            <a:chOff x="317187" y="1932846"/>
            <a:chExt cx="1298009" cy="1620720"/>
          </a:xfrm>
        </p:grpSpPr>
        <p:pic>
          <p:nvPicPr>
            <p:cNvPr id="2" name="Picture 1">
              <a:extLst>
                <a:ext uri="{FF2B5EF4-FFF2-40B4-BE49-F238E27FC236}">
                  <a16:creationId xmlns:a16="http://schemas.microsoft.com/office/drawing/2014/main" id="{185CC187-5F7A-FEF9-07A9-EFBCA545402B}"/>
                </a:ext>
              </a:extLst>
            </p:cNvPr>
            <p:cNvPicPr>
              <a:picLocks noChangeAspect="1"/>
            </p:cNvPicPr>
            <p:nvPr/>
          </p:nvPicPr>
          <p:blipFill>
            <a:blip r:embed="rId6"/>
            <a:stretch>
              <a:fillRect/>
            </a:stretch>
          </p:blipFill>
          <p:spPr>
            <a:xfrm>
              <a:off x="317187" y="2255557"/>
              <a:ext cx="1298009" cy="1298009"/>
            </a:xfrm>
            <a:prstGeom prst="rect">
              <a:avLst/>
            </a:prstGeom>
          </p:spPr>
        </p:pic>
        <p:pic>
          <p:nvPicPr>
            <p:cNvPr id="15" name="Picture 14">
              <a:extLst>
                <a:ext uri="{FF2B5EF4-FFF2-40B4-BE49-F238E27FC236}">
                  <a16:creationId xmlns:a16="http://schemas.microsoft.com/office/drawing/2014/main" id="{2BBEE4EF-12B7-F6CF-017C-71D6A53C7CD9}"/>
                </a:ext>
              </a:extLst>
            </p:cNvPr>
            <p:cNvPicPr>
              <a:picLocks noChangeAspect="1"/>
            </p:cNvPicPr>
            <p:nvPr/>
          </p:nvPicPr>
          <p:blipFill>
            <a:blip r:embed="rId7"/>
            <a:stretch>
              <a:fillRect/>
            </a:stretch>
          </p:blipFill>
          <p:spPr>
            <a:xfrm>
              <a:off x="361711" y="1932846"/>
              <a:ext cx="1253485" cy="235028"/>
            </a:xfrm>
            <a:prstGeom prst="rect">
              <a:avLst/>
            </a:prstGeom>
          </p:spPr>
        </p:pic>
      </p:grpSp>
      <p:grpSp>
        <p:nvGrpSpPr>
          <p:cNvPr id="24" name="Group 23">
            <a:extLst>
              <a:ext uri="{FF2B5EF4-FFF2-40B4-BE49-F238E27FC236}">
                <a16:creationId xmlns:a16="http://schemas.microsoft.com/office/drawing/2014/main" id="{D4109391-10A5-AD88-1BA4-E0A4C539C72A}"/>
              </a:ext>
            </a:extLst>
          </p:cNvPr>
          <p:cNvGrpSpPr/>
          <p:nvPr/>
        </p:nvGrpSpPr>
        <p:grpSpPr>
          <a:xfrm>
            <a:off x="20076810" y="5335071"/>
            <a:ext cx="3461357" cy="4141107"/>
            <a:chOff x="7528803" y="2000651"/>
            <a:chExt cx="1298009" cy="1552915"/>
          </a:xfrm>
        </p:grpSpPr>
        <p:pic>
          <p:nvPicPr>
            <p:cNvPr id="7" name="Picture 6">
              <a:extLst>
                <a:ext uri="{FF2B5EF4-FFF2-40B4-BE49-F238E27FC236}">
                  <a16:creationId xmlns:a16="http://schemas.microsoft.com/office/drawing/2014/main" id="{9094FBA9-3C3C-F151-BE0B-142E0CA381F0}"/>
                </a:ext>
              </a:extLst>
            </p:cNvPr>
            <p:cNvPicPr>
              <a:picLocks noChangeAspect="1"/>
            </p:cNvPicPr>
            <p:nvPr/>
          </p:nvPicPr>
          <p:blipFill>
            <a:blip r:embed="rId8"/>
            <a:stretch>
              <a:fillRect/>
            </a:stretch>
          </p:blipFill>
          <p:spPr>
            <a:xfrm>
              <a:off x="7528803" y="2255557"/>
              <a:ext cx="1298009" cy="1298009"/>
            </a:xfrm>
            <a:prstGeom prst="rect">
              <a:avLst/>
            </a:prstGeom>
          </p:spPr>
        </p:pic>
        <p:pic>
          <p:nvPicPr>
            <p:cNvPr id="18" name="Picture 17">
              <a:extLst>
                <a:ext uri="{FF2B5EF4-FFF2-40B4-BE49-F238E27FC236}">
                  <a16:creationId xmlns:a16="http://schemas.microsoft.com/office/drawing/2014/main" id="{458A31D3-0A4E-BF12-A319-AEA37ADA1B76}"/>
                </a:ext>
              </a:extLst>
            </p:cNvPr>
            <p:cNvPicPr>
              <a:picLocks noChangeAspect="1"/>
            </p:cNvPicPr>
            <p:nvPr/>
          </p:nvPicPr>
          <p:blipFill>
            <a:blip r:embed="rId9"/>
            <a:stretch>
              <a:fillRect/>
            </a:stretch>
          </p:blipFill>
          <p:spPr>
            <a:xfrm>
              <a:off x="8055177" y="2000651"/>
              <a:ext cx="245260" cy="167223"/>
            </a:xfrm>
            <a:prstGeom prst="rect">
              <a:avLst/>
            </a:prstGeom>
          </p:spPr>
        </p:pic>
      </p:grpSp>
    </p:spTree>
    <p:extLst>
      <p:ext uri="{BB962C8B-B14F-4D97-AF65-F5344CB8AC3E}">
        <p14:creationId xmlns:p14="http://schemas.microsoft.com/office/powerpoint/2010/main" val="139202581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3" name="Guidance Lets Us Sample a Conditional Distribution"/>
          <p:cNvSpPr txBox="1"/>
          <p:nvPr/>
        </p:nvSpPr>
        <p:spPr>
          <a:xfrm>
            <a:off x="1206500" y="7570993"/>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338">
              <a:lnSpc>
                <a:spcPct val="80000"/>
              </a:lnSpc>
              <a:spcBef>
                <a:spcPts val="0"/>
              </a:spcBef>
              <a:defRPr sz="7200" i="1" spc="-144">
                <a:latin typeface="+mn-lt"/>
                <a:ea typeface="+mn-ea"/>
                <a:cs typeface="+mn-cs"/>
                <a:sym typeface="Helvetica Neue Medium"/>
              </a:defRPr>
            </a:lvl1pPr>
          </a:lstStyle>
          <a:p>
            <a:r>
              <a:t>Guidance Lets Us Sample a Conditional Distribution</a:t>
            </a:r>
          </a:p>
        </p:txBody>
      </p:sp>
      <mc:AlternateContent xmlns:mc="http://schemas.openxmlformats.org/markup-compatibility/2006" xmlns:a14="http://schemas.microsoft.com/office/drawing/2010/main">
        <mc:Choice Requires="a14">
          <p:sp>
            <p:nvSpPr>
              <p:cNvPr id="2424" name="Equation"/>
              <p:cNvSpPr txBox="1"/>
              <p:nvPr/>
            </p:nvSpPr>
            <p:spPr>
              <a:xfrm>
                <a:off x="10095103" y="5289911"/>
                <a:ext cx="4404276" cy="1504570"/>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r>
                        <a:rPr sz="13200" i="1">
                          <a:solidFill>
                            <a:srgbClr val="000000"/>
                          </a:solidFill>
                          <a:latin typeface="Cambria Math" panose="02040503050406030204" pitchFamily="18" charset="0"/>
                        </a:rPr>
                        <m:t>𝑝</m:t>
                      </m:r>
                      <m:r>
                        <a:rPr sz="13200" i="1">
                          <a:solidFill>
                            <a:srgbClr val="000000"/>
                          </a:solidFill>
                          <a:latin typeface="Cambria Math" panose="02040503050406030204" pitchFamily="18" charset="0"/>
                        </a:rPr>
                        <m:t>(</m:t>
                      </m:r>
                      <m:r>
                        <a:rPr sz="13200" i="1">
                          <a:solidFill>
                            <a:srgbClr val="000000"/>
                          </a:solidFill>
                          <a:latin typeface="Cambria Math" panose="02040503050406030204" pitchFamily="18" charset="0"/>
                        </a:rPr>
                        <m:t>𝑥</m:t>
                      </m:r>
                      <m:r>
                        <a:rPr sz="13200" i="1">
                          <a:solidFill>
                            <a:srgbClr val="000000"/>
                          </a:solidFill>
                          <a:latin typeface="Cambria Math" panose="02040503050406030204" pitchFamily="18" charset="0"/>
                        </a:rPr>
                        <m:t>|</m:t>
                      </m:r>
                      <m:r>
                        <a:rPr sz="13200" i="1">
                          <a:solidFill>
                            <a:srgbClr val="000000"/>
                          </a:solidFill>
                          <a:latin typeface="Cambria Math" panose="02040503050406030204" pitchFamily="18" charset="0"/>
                        </a:rPr>
                        <m:t>𝑐</m:t>
                      </m:r>
                      <m:r>
                        <a:rPr sz="13200" i="1">
                          <a:solidFill>
                            <a:srgbClr val="000000"/>
                          </a:solidFill>
                          <a:latin typeface="Cambria Math" panose="02040503050406030204" pitchFamily="18" charset="0"/>
                        </a:rPr>
                        <m:t>)</m:t>
                      </m:r>
                    </m:oMath>
                  </m:oMathPara>
                </a14:m>
                <a:endParaRPr sz="13200"/>
              </a:p>
            </p:txBody>
          </p:sp>
        </mc:Choice>
        <mc:Fallback xmlns="">
          <p:sp>
            <p:nvSpPr>
              <p:cNvPr id="2424" name="Equation"/>
              <p:cNvSpPr txBox="1">
                <a:spLocks noRot="1" noChangeAspect="1" noMove="1" noResize="1" noEditPoints="1" noAdjustHandles="1" noChangeArrowheads="1" noChangeShapeType="1" noTextEdit="1"/>
              </p:cNvSpPr>
              <p:nvPr/>
            </p:nvSpPr>
            <p:spPr>
              <a:xfrm>
                <a:off x="10095103" y="5289911"/>
                <a:ext cx="4404276" cy="1504570"/>
              </a:xfrm>
              <a:prstGeom prst="rect">
                <a:avLst/>
              </a:prstGeom>
              <a:blipFill>
                <a:blip r:embed="rId2"/>
                <a:stretch>
                  <a:fillRect l="-12931" r="-22989" b="-83333"/>
                </a:stretch>
              </a:blipFill>
              <a:ln w="12700">
                <a:miter lim="400000"/>
              </a:ln>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424"/>
                                        </p:tgtEl>
                                        <p:attrNameLst>
                                          <p:attrName>style.visibility</p:attrName>
                                        </p:attrNameLst>
                                      </p:cBhvr>
                                      <p:to>
                                        <p:strVal val="visible"/>
                                      </p:to>
                                    </p:set>
                                    <p:anim calcmode="lin" valueType="num">
                                      <p:cBhvr>
                                        <p:cTn id="7" dur="750" fill="hold"/>
                                        <p:tgtEl>
                                          <p:spTgt spid="2424"/>
                                        </p:tgtEl>
                                        <p:attrNameLst>
                                          <p:attrName>ppt_w</p:attrName>
                                        </p:attrNameLst>
                                      </p:cBhvr>
                                      <p:tavLst>
                                        <p:tav tm="0">
                                          <p:val>
                                            <p:fltVal val="0"/>
                                          </p:val>
                                        </p:tav>
                                        <p:tav tm="100000">
                                          <p:val>
                                            <p:strVal val="#ppt_w"/>
                                          </p:val>
                                        </p:tav>
                                      </p:tavLst>
                                    </p:anim>
                                    <p:anim calcmode="lin" valueType="num">
                                      <p:cBhvr>
                                        <p:cTn id="8" dur="750" fill="hold"/>
                                        <p:tgtEl>
                                          <p:spTgt spid="24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4" grpId="1" animBg="1" advAuto="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 name="Guidance Lets Us Sample a Conditional Distribution"/>
          <p:cNvSpPr txBox="1"/>
          <p:nvPr/>
        </p:nvSpPr>
        <p:spPr>
          <a:xfrm>
            <a:off x="1206500" y="7570993"/>
            <a:ext cx="21971000" cy="14331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338">
              <a:lnSpc>
                <a:spcPct val="80000"/>
              </a:lnSpc>
              <a:spcBef>
                <a:spcPts val="0"/>
              </a:spcBef>
              <a:defRPr sz="7200" i="1" spc="-144">
                <a:latin typeface="+mn-lt"/>
                <a:ea typeface="+mn-ea"/>
                <a:cs typeface="+mn-cs"/>
                <a:sym typeface="Helvetica Neue Medium"/>
              </a:defRPr>
            </a:lvl1pPr>
          </a:lstStyle>
          <a:p>
            <a:r>
              <a:t>Guidance Lets Us Sample a Conditional Distribution</a:t>
            </a:r>
          </a:p>
        </p:txBody>
      </p:sp>
      <mc:AlternateContent xmlns:mc="http://schemas.openxmlformats.org/markup-compatibility/2006" xmlns:a14="http://schemas.microsoft.com/office/drawing/2010/main">
        <mc:Choice Requires="a14">
          <p:sp>
            <p:nvSpPr>
              <p:cNvPr id="2427" name="Equation"/>
              <p:cNvSpPr txBox="1"/>
              <p:nvPr/>
            </p:nvSpPr>
            <p:spPr>
              <a:xfrm>
                <a:off x="10095103" y="5289911"/>
                <a:ext cx="4404276" cy="1504570"/>
              </a:xfrm>
              <a:prstGeom prst="rect">
                <a:avLst/>
              </a:prstGeom>
              <a:ln w="12700">
                <a:miter lim="400000"/>
              </a:ln>
            </p:spPr>
            <p:txBody>
              <a:bodyPr wrap="none" lIns="0" tIns="0" rIns="0" bIns="0">
                <a:spAutoFit/>
              </a:bodyPr>
              <a:lstStyle/>
              <a:p>
                <a:pPr defTabSz="914400" latinLnBrk="1">
                  <a:spcBef>
                    <a:spcPts val="0"/>
                  </a:spcBef>
                  <a:defRPr sz="1800"/>
                </a:pPr>
                <a14:m>
                  <m:oMathPara xmlns:m="http://schemas.openxmlformats.org/officeDocument/2006/math">
                    <m:oMath>
                      <m:r>
                        <a:rPr sz="13200" i="1">
                          <a:solidFill>
                            <a:srgbClr val="000000"/>
                          </a:solidFill>
                          <a:latin typeface="Cambria Math" panose="02040503050406030204" pitchFamily="18" charset="0"/>
                        </a:rPr>
                        <m:t>𝑝</m:t>
                      </m:r>
                      <m:r>
                        <a:rPr sz="13200" i="1">
                          <a:solidFill>
                            <a:srgbClr val="000000"/>
                          </a:solidFill>
                          <a:latin typeface="Cambria Math" panose="02040503050406030204" pitchFamily="18" charset="0"/>
                        </a:rPr>
                        <m:t>(</m:t>
                      </m:r>
                      <m:r>
                        <a:rPr sz="13200" i="1">
                          <a:solidFill>
                            <a:srgbClr val="000000"/>
                          </a:solidFill>
                          <a:latin typeface="Cambria Math" panose="02040503050406030204" pitchFamily="18" charset="0"/>
                        </a:rPr>
                        <m:t>𝑥</m:t>
                      </m:r>
                      <m:r>
                        <a:rPr sz="13200" i="1">
                          <a:solidFill>
                            <a:srgbClr val="000000"/>
                          </a:solidFill>
                          <a:latin typeface="Cambria Math" panose="02040503050406030204" pitchFamily="18" charset="0"/>
                        </a:rPr>
                        <m:t>|</m:t>
                      </m:r>
                      <m:r>
                        <a:rPr sz="13200" i="1">
                          <a:solidFill>
                            <a:srgbClr val="000000"/>
                          </a:solidFill>
                          <a:latin typeface="Cambria Math" panose="02040503050406030204" pitchFamily="18" charset="0"/>
                        </a:rPr>
                        <m:t>𝑐</m:t>
                      </m:r>
                      <m:r>
                        <a:rPr sz="13200" i="1">
                          <a:solidFill>
                            <a:srgbClr val="000000"/>
                          </a:solidFill>
                          <a:latin typeface="Cambria Math" panose="02040503050406030204" pitchFamily="18" charset="0"/>
                        </a:rPr>
                        <m:t>)</m:t>
                      </m:r>
                    </m:oMath>
                  </m:oMathPara>
                </a14:m>
                <a:endParaRPr sz="13200"/>
              </a:p>
            </p:txBody>
          </p:sp>
        </mc:Choice>
        <mc:Fallback xmlns="">
          <p:sp>
            <p:nvSpPr>
              <p:cNvPr id="2427" name="Equation"/>
              <p:cNvSpPr txBox="1">
                <a:spLocks noRot="1" noChangeAspect="1" noMove="1" noResize="1" noEditPoints="1" noAdjustHandles="1" noChangeArrowheads="1" noChangeShapeType="1" noTextEdit="1"/>
              </p:cNvSpPr>
              <p:nvPr/>
            </p:nvSpPr>
            <p:spPr>
              <a:xfrm>
                <a:off x="10095103" y="5289911"/>
                <a:ext cx="4404276" cy="1504570"/>
              </a:xfrm>
              <a:prstGeom prst="rect">
                <a:avLst/>
              </a:prstGeom>
              <a:blipFill>
                <a:blip r:embed="rId2"/>
                <a:stretch>
                  <a:fillRect l="-12931" r="-22989" b="-83333"/>
                </a:stretch>
              </a:blipFill>
              <a:ln w="12700">
                <a:miter lim="400000"/>
              </a:ln>
            </p:spPr>
            <p:txBody>
              <a:bodyPr/>
              <a:lstStyle/>
              <a:p>
                <a:r>
                  <a:rPr lang="en-US">
                    <a:noFill/>
                  </a:rPr>
                  <a:t> </a:t>
                </a:r>
              </a:p>
            </p:txBody>
          </p:sp>
        </mc:Fallback>
      </mc:AlternateContent>
      <p:sp>
        <p:nvSpPr>
          <p:cNvPr id="2428" name="What if we’re creative about the conditioning?"/>
          <p:cNvSpPr txBox="1"/>
          <p:nvPr/>
        </p:nvSpPr>
        <p:spPr>
          <a:xfrm>
            <a:off x="1206500" y="11674778"/>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338">
              <a:lnSpc>
                <a:spcPct val="80000"/>
              </a:lnSpc>
              <a:spcBef>
                <a:spcPts val="0"/>
              </a:spcBef>
              <a:defRPr sz="5700" b="1" spc="-114"/>
            </a:lvl1pPr>
          </a:lstStyle>
          <a:p>
            <a:r>
              <a:t>What if we’re creative about the conditioning?</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a14="http://schemas.microsoft.com/office/drawing/2010/main">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0" name="OmniHuman-1: Rethinking the Scaling-Up of One-Stage Conditioned Human Animation Models. Lin et al. (2025)"/>
          <p:cNvSpPr txBox="1"/>
          <p:nvPr/>
        </p:nvSpPr>
        <p:spPr>
          <a:xfrm>
            <a:off x="5427028" y="12832244"/>
            <a:ext cx="18387163" cy="52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1219200">
              <a:lnSpc>
                <a:spcPct val="125000"/>
              </a:lnSpc>
              <a:spcBef>
                <a:spcPts val="1300"/>
              </a:spcBef>
              <a:defRPr sz="2800" u="sng">
                <a:solidFill>
                  <a:srgbClr val="1C2B33"/>
                </a:solidFill>
                <a:latin typeface="+mn-lt"/>
                <a:ea typeface="+mn-ea"/>
                <a:cs typeface="+mn-cs"/>
                <a:sym typeface="Helvetica Neue Medium"/>
                <a:hlinkClick r:id="rId4"/>
              </a:defRPr>
            </a:lvl1pPr>
          </a:lstStyle>
          <a:p>
            <a:pPr>
              <a:defRPr u="none"/>
            </a:pPr>
            <a:r>
              <a:rPr u="sng">
                <a:hlinkClick r:id="rId4"/>
              </a:rPr>
              <a:t>OmniHuman-1: Rethinking the Scaling-Up of One-Stage Conditioned Human Animation Models. Lin et al. (2025)</a:t>
            </a:r>
          </a:p>
        </p:txBody>
      </p:sp>
      <p:pic>
        <p:nvPicPr>
          <p:cNvPr id="2431" name="talk3.mp4" descr="talk3.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4610389" y="762673"/>
            <a:ext cx="15163222" cy="9979452"/>
          </a:xfrm>
          <a:prstGeom prst="rect">
            <a:avLst/>
          </a:prstGeom>
          <a:ln w="12700">
            <a:miter lim="400000"/>
          </a:ln>
        </p:spPr>
      </p:pic>
      <p:sp>
        <p:nvSpPr>
          <p:cNvPr id="2432" name="Condition on the First frame and Audio, Generate the Video"/>
          <p:cNvSpPr txBox="1"/>
          <p:nvPr/>
        </p:nvSpPr>
        <p:spPr>
          <a:xfrm>
            <a:off x="1206500" y="11047466"/>
            <a:ext cx="21971000" cy="1128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338">
              <a:lnSpc>
                <a:spcPct val="80000"/>
              </a:lnSpc>
              <a:spcBef>
                <a:spcPts val="0"/>
              </a:spcBef>
              <a:defRPr sz="5500" spc="-110">
                <a:latin typeface="+mn-lt"/>
                <a:ea typeface="+mn-ea"/>
                <a:cs typeface="+mn-cs"/>
                <a:sym typeface="Helvetica Neue Medium"/>
              </a:defRPr>
            </a:lvl1pPr>
          </a:lstStyle>
          <a:p>
            <a:r>
              <a:t>Condition on the First frame and Audio, Generate the Video</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95" fill="hold"/>
                                        <p:tgtEl>
                                          <p:spTgt spid="24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431"/>
                </p:tgtEl>
              </p:cMediaNode>
            </p:video>
            <p:seq concurrent="1" prevAc="none" nextAc="seek">
              <p:cTn id="8" restart="whenNotActive" fill="hold" evtFilter="cancelBubble" nodeType="interactiveSeq">
                <p:stCondLst>
                  <p:cond evt="onClick" delay="0">
                    <p:tgtEl>
                      <p:spTgt spid="24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31"/>
                                        </p:tgtEl>
                                      </p:cBhvr>
                                    </p:cmd>
                                  </p:childTnLst>
                                </p:cTn>
                              </p:par>
                            </p:childTnLst>
                          </p:cTn>
                        </p:par>
                      </p:childTnLst>
                    </p:cTn>
                  </p:par>
                </p:childTnLst>
              </p:cTn>
              <p:nextCondLst>
                <p:cond evt="onClick" delay="0">
                  <p:tgtEl>
                    <p:spTgt spid="2431"/>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8" name="horsejump-high.mp4" descr="horsejump-high.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698705" y="3297312"/>
            <a:ext cx="22986590" cy="6321313"/>
          </a:xfrm>
          <a:prstGeom prst="rect">
            <a:avLst/>
          </a:prstGeom>
          <a:ln w="12700">
            <a:miter lim="400000"/>
          </a:ln>
        </p:spPr>
      </p:pic>
      <p:sp>
        <p:nvSpPr>
          <p:cNvPr id="2439" name="Condition on Video Pixels, Generate Depth Map"/>
          <p:cNvSpPr txBox="1"/>
          <p:nvPr/>
        </p:nvSpPr>
        <p:spPr>
          <a:xfrm>
            <a:off x="1206500" y="9980526"/>
            <a:ext cx="21971000" cy="11282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338">
              <a:lnSpc>
                <a:spcPct val="80000"/>
              </a:lnSpc>
              <a:spcBef>
                <a:spcPts val="0"/>
              </a:spcBef>
              <a:defRPr sz="5500" spc="-110">
                <a:latin typeface="+mn-lt"/>
                <a:ea typeface="+mn-ea"/>
                <a:cs typeface="+mn-cs"/>
                <a:sym typeface="Helvetica Neue Medium"/>
              </a:defRPr>
            </a:lvl1pPr>
          </a:lstStyle>
          <a:p>
            <a:r>
              <a:t>Condition on Video Pixels, Generate Depth Map</a:t>
            </a:r>
          </a:p>
        </p:txBody>
      </p:sp>
      <p:sp>
        <p:nvSpPr>
          <p:cNvPr id="2440" name="&quot;Generating Consistent Long Depth Sequences for Open-world Videos&quot; Hu et al. (2025)"/>
          <p:cNvSpPr txBox="1"/>
          <p:nvPr/>
        </p:nvSpPr>
        <p:spPr>
          <a:xfrm>
            <a:off x="9408326" y="12832244"/>
            <a:ext cx="14405865" cy="52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1219200">
              <a:lnSpc>
                <a:spcPct val="125000"/>
              </a:lnSpc>
              <a:spcBef>
                <a:spcPts val="1300"/>
              </a:spcBef>
              <a:defRPr sz="2800">
                <a:solidFill>
                  <a:srgbClr val="0082FB"/>
                </a:solidFill>
                <a:uFill>
                  <a:solidFill>
                    <a:srgbClr val="0082FB"/>
                  </a:solidFill>
                </a:uFill>
                <a:latin typeface="+mn-lt"/>
                <a:ea typeface="+mn-ea"/>
                <a:cs typeface="+mn-cs"/>
                <a:sym typeface="Helvetica Neue Medium"/>
                <a:hlinkClick r:id="rId5"/>
              </a:defRPr>
            </a:lvl1pPr>
          </a:lstStyle>
          <a:p>
            <a:pPr>
              <a:defRPr>
                <a:solidFill>
                  <a:srgbClr val="1C2B33"/>
                </a:solidFill>
                <a:uFillTx/>
              </a:defRPr>
            </a:pPr>
            <a:r>
              <a:rPr>
                <a:solidFill>
                  <a:srgbClr val="0082FB"/>
                </a:solidFill>
                <a:uFill>
                  <a:solidFill>
                    <a:srgbClr val="0082FB"/>
                  </a:solidFill>
                </a:uFill>
                <a:hlinkClick r:id="rId5"/>
              </a:rPr>
              <a:t>"Generating Consistent Long Depth Sequences for Open-world Videos" Hu et al. (2025)</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66" fill="hold"/>
                                        <p:tgtEl>
                                          <p:spTgt spid="243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438"/>
                </p:tgtEl>
              </p:cMediaNode>
            </p:video>
            <p:seq concurrent="1" prevAc="none" nextAc="seek">
              <p:cTn id="8" restart="whenNotActive" fill="hold" evtFilter="cancelBubble" nodeType="interactiveSeq">
                <p:stCondLst>
                  <p:cond evt="onClick" delay="0">
                    <p:tgtEl>
                      <p:spTgt spid="243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38"/>
                                        </p:tgtEl>
                                      </p:cBhvr>
                                    </p:cmd>
                                  </p:childTnLst>
                                </p:cTn>
                              </p:par>
                            </p:childTnLst>
                          </p:cTn>
                        </p:par>
                      </p:childTnLst>
                    </p:cTn>
                  </p:par>
                </p:childTnLst>
              </p:cTn>
              <p:nextCondLst>
                <p:cond evt="onClick" delay="0">
                  <p:tgtEl>
                    <p:spTgt spid="2438"/>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2" name="Condition on Start and End Frame, Generate Intermediate Frames"/>
          <p:cNvSpPr txBox="1"/>
          <p:nvPr/>
        </p:nvSpPr>
        <p:spPr>
          <a:xfrm>
            <a:off x="1206500" y="11047466"/>
            <a:ext cx="21971000" cy="1128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338">
              <a:lnSpc>
                <a:spcPct val="80000"/>
              </a:lnSpc>
              <a:spcBef>
                <a:spcPts val="0"/>
              </a:spcBef>
              <a:defRPr sz="5500" spc="-110">
                <a:latin typeface="+mn-lt"/>
                <a:ea typeface="+mn-ea"/>
                <a:cs typeface="+mn-cs"/>
                <a:sym typeface="Helvetica Neue Medium"/>
              </a:defRPr>
            </a:lvl1pPr>
          </a:lstStyle>
          <a:p>
            <a:r>
              <a:t>Condition on Start and End Frame, Generate Intermediate Frames</a:t>
            </a:r>
          </a:p>
        </p:txBody>
      </p:sp>
      <p:pic>
        <p:nvPicPr>
          <p:cNvPr id="2443" name="back_clip4_00032_00050.gif" descr="back_clip4_00032_00050.gif"/>
          <p:cNvPicPr>
            <a:picLocks/>
          </p:cNvPicPr>
          <p:nvPr/>
        </p:nvPicPr>
        <p:blipFill>
          <a:blip r:embed="rId6"/>
          <a:stretch>
            <a:fillRect/>
          </a:stretch>
        </p:blipFill>
        <p:spPr>
          <a:xfrm>
            <a:off x="4601073" y="1094811"/>
            <a:ext cx="8132190" cy="4574358"/>
          </a:xfrm>
          <a:prstGeom prst="rect">
            <a:avLst/>
          </a:prstGeom>
          <a:ln w="12700">
            <a:miter lim="400000"/>
          </a:ln>
        </p:spPr>
      </p:pic>
      <p:pic>
        <p:nvPicPr>
          <p:cNvPr id="2444" name="stork_video_00035_00000.gif" descr="stork_video_00035_00000.gif"/>
          <p:cNvPicPr>
            <a:picLocks/>
          </p:cNvPicPr>
          <p:nvPr/>
        </p:nvPicPr>
        <p:blipFill>
          <a:blip r:embed="rId7"/>
          <a:stretch>
            <a:fillRect/>
          </a:stretch>
        </p:blipFill>
        <p:spPr>
          <a:xfrm>
            <a:off x="13887744" y="1094811"/>
            <a:ext cx="8132191" cy="4574358"/>
          </a:xfrm>
          <a:prstGeom prst="rect">
            <a:avLst/>
          </a:prstGeom>
          <a:ln w="12700">
            <a:miter lim="400000"/>
          </a:ln>
        </p:spPr>
      </p:pic>
      <p:pic>
        <p:nvPicPr>
          <p:cNvPr id="2445" name="stork_video_00035_00000.mp4" descr="stork_video_00035_00000.mp4"/>
          <p:cNvPicPr>
            <a:picLocks/>
          </p:cNvPicPr>
          <p:nvPr>
            <a:videoFile r:link="rId2"/>
            <p:extLst>
              <p:ext uri="{DAA4B4D4-6D71-4841-9C94-3DE7FCFB9230}">
                <p14:media xmlns:p14="http://schemas.microsoft.com/office/powerpoint/2010/main" r:embed="rId1"/>
              </p:ext>
            </p:extLst>
          </p:nvPr>
        </p:nvPicPr>
        <p:blipFill>
          <a:blip r:embed="rId8"/>
          <a:stretch>
            <a:fillRect/>
          </a:stretch>
        </p:blipFill>
        <p:spPr>
          <a:xfrm>
            <a:off x="13887744" y="5976079"/>
            <a:ext cx="8132191" cy="4574358"/>
          </a:xfrm>
          <a:prstGeom prst="rect">
            <a:avLst/>
          </a:prstGeom>
          <a:ln w="12700">
            <a:miter lim="400000"/>
          </a:ln>
        </p:spPr>
      </p:pic>
      <p:pic>
        <p:nvPicPr>
          <p:cNvPr id="2446" name="back_clip4_00032_00050.mp4" descr="back_clip4_00032_00050.mp4"/>
          <p:cNvPicPr>
            <a:picLocks/>
          </p:cNvPicPr>
          <p:nvPr>
            <a:videoFile r:link="rId4"/>
            <p:extLst>
              <p:ext uri="{DAA4B4D4-6D71-4841-9C94-3DE7FCFB9230}">
                <p14:media xmlns:p14="http://schemas.microsoft.com/office/powerpoint/2010/main" r:embed="rId3"/>
              </p:ext>
            </p:extLst>
          </p:nvPr>
        </p:nvPicPr>
        <p:blipFill>
          <a:blip r:embed="rId9"/>
          <a:stretch>
            <a:fillRect/>
          </a:stretch>
        </p:blipFill>
        <p:spPr>
          <a:xfrm>
            <a:off x="4601072" y="5976079"/>
            <a:ext cx="8132192" cy="4574358"/>
          </a:xfrm>
          <a:prstGeom prst="rect">
            <a:avLst/>
          </a:prstGeom>
          <a:ln w="12700">
            <a:miter lim="400000"/>
          </a:ln>
        </p:spPr>
      </p:pic>
      <p:sp>
        <p:nvSpPr>
          <p:cNvPr id="2447" name="&quot;Explorative Inbetweening of Time and Space&quot; Feng et al. (2024)"/>
          <p:cNvSpPr txBox="1"/>
          <p:nvPr/>
        </p:nvSpPr>
        <p:spPr>
          <a:xfrm>
            <a:off x="13146037" y="12832244"/>
            <a:ext cx="10668154" cy="52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1219200">
              <a:lnSpc>
                <a:spcPct val="125000"/>
              </a:lnSpc>
              <a:spcBef>
                <a:spcPts val="1300"/>
              </a:spcBef>
              <a:defRPr sz="2800">
                <a:solidFill>
                  <a:srgbClr val="0082FB"/>
                </a:solidFill>
                <a:uFill>
                  <a:solidFill>
                    <a:srgbClr val="0082FB"/>
                  </a:solidFill>
                </a:uFill>
                <a:latin typeface="+mn-lt"/>
                <a:ea typeface="+mn-ea"/>
                <a:cs typeface="+mn-cs"/>
                <a:sym typeface="Helvetica Neue Medium"/>
                <a:hlinkClick r:id="rId10"/>
              </a:defRPr>
            </a:lvl1pPr>
          </a:lstStyle>
          <a:p>
            <a:pPr>
              <a:defRPr>
                <a:solidFill>
                  <a:srgbClr val="1C2B33"/>
                </a:solidFill>
                <a:uFillTx/>
              </a:defRPr>
            </a:pPr>
            <a:r>
              <a:rPr>
                <a:solidFill>
                  <a:srgbClr val="0082FB"/>
                </a:solidFill>
                <a:uFill>
                  <a:solidFill>
                    <a:srgbClr val="0082FB"/>
                  </a:solidFill>
                </a:uFill>
                <a:hlinkClick r:id="rId10"/>
              </a:rPr>
              <a:t>"Explorative Inbetweening of Time and Space" Feng et al. (2024)</a:t>
            </a:r>
          </a:p>
        </p:txBody>
      </p:sp>
      <p:sp>
        <p:nvSpPr>
          <p:cNvPr id="2448" name="Conditioning"/>
          <p:cNvSpPr txBox="1"/>
          <p:nvPr/>
        </p:nvSpPr>
        <p:spPr>
          <a:xfrm>
            <a:off x="1140439" y="4961514"/>
            <a:ext cx="3256027" cy="7338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a:defRPr sz="4200">
                <a:latin typeface="+mn-lt"/>
                <a:ea typeface="+mn-ea"/>
                <a:cs typeface="+mn-cs"/>
                <a:sym typeface="Helvetica Neue Medium"/>
              </a:defRPr>
            </a:lvl1pPr>
          </a:lstStyle>
          <a:p>
            <a:r>
              <a:t>Conditioning</a:t>
            </a:r>
          </a:p>
        </p:txBody>
      </p:sp>
      <p:sp>
        <p:nvSpPr>
          <p:cNvPr id="2449" name="Samples"/>
          <p:cNvSpPr txBox="1"/>
          <p:nvPr/>
        </p:nvSpPr>
        <p:spPr>
          <a:xfrm>
            <a:off x="2148032" y="9818300"/>
            <a:ext cx="2248434" cy="7338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a:defRPr sz="4200">
                <a:latin typeface="+mn-lt"/>
                <a:ea typeface="+mn-ea"/>
                <a:cs typeface="+mn-cs"/>
                <a:sym typeface="Helvetica Neue Medium"/>
              </a:defRPr>
            </a:lvl1pPr>
          </a:lstStyle>
          <a:p>
            <a:r>
              <a:t>Samples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57" fill="hold"/>
                                        <p:tgtEl>
                                          <p:spTgt spid="2445"/>
                                        </p:tgtEl>
                                      </p:cBhvr>
                                    </p:cmd>
                                  </p:childTnLst>
                                </p:cTn>
                              </p:par>
                            </p:childTnLst>
                          </p:cTn>
                        </p:par>
                        <p:par>
                          <p:cTn id="7" fill="hold">
                            <p:stCondLst>
                              <p:cond delay="3857"/>
                            </p:stCondLst>
                            <p:childTnLst>
                              <p:par>
                                <p:cTn id="8" presetID="1" presetClass="mediacall" presetSubtype="0" fill="hold" nodeType="afterEffect">
                                  <p:stCondLst>
                                    <p:cond delay="0"/>
                                  </p:stCondLst>
                                  <p:childTnLst>
                                    <p:cmd type="call" cmd="playFrom(0.0)">
                                      <p:cBhvr>
                                        <p:cTn id="9" dur="1588" fill="hold"/>
                                        <p:tgtEl>
                                          <p:spTgt spid="244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0" fill="hold" display="0">
                  <p:stCondLst>
                    <p:cond delay="indefinite"/>
                  </p:stCondLst>
                </p:cTn>
                <p:tgtEl>
                  <p:spTgt spid="2445"/>
                </p:tgtEl>
              </p:cMediaNode>
            </p:video>
            <p:seq concurrent="1" prevAc="none" nextAc="seek">
              <p:cTn id="11" restart="whenNotActive" fill="hold" evtFilter="cancelBubble" nodeType="interactiveSeq">
                <p:stCondLst>
                  <p:cond evt="onClick" delay="0">
                    <p:tgtEl>
                      <p:spTgt spid="244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445"/>
                                        </p:tgtEl>
                                      </p:cBhvr>
                                    </p:cmd>
                                  </p:childTnLst>
                                </p:cTn>
                              </p:par>
                            </p:childTnLst>
                          </p:cTn>
                        </p:par>
                      </p:childTnLst>
                    </p:cTn>
                  </p:par>
                </p:childTnLst>
              </p:cTn>
              <p:nextCondLst>
                <p:cond evt="onClick" delay="0">
                  <p:tgtEl>
                    <p:spTgt spid="2445"/>
                  </p:tgtEl>
                </p:cond>
              </p:nextCondLst>
            </p:seq>
            <p:video>
              <p:cMediaNode vol="100000">
                <p:cTn id="16" fill="hold" display="0">
                  <p:stCondLst>
                    <p:cond delay="indefinite"/>
                  </p:stCondLst>
                </p:cTn>
                <p:tgtEl>
                  <p:spTgt spid="2446"/>
                </p:tgtEl>
              </p:cMediaNode>
            </p:video>
            <p:seq concurrent="1" prevAc="none" nextAc="seek">
              <p:cTn id="17" restart="whenNotActive" fill="hold" evtFilter="cancelBubble" nodeType="interactiveSeq">
                <p:stCondLst>
                  <p:cond evt="onClick" delay="0">
                    <p:tgtEl>
                      <p:spTgt spid="2446"/>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446"/>
                                        </p:tgtEl>
                                      </p:cBhvr>
                                    </p:cmd>
                                  </p:childTnLst>
                                </p:cTn>
                              </p:par>
                            </p:childTnLst>
                          </p:cTn>
                        </p:par>
                      </p:childTnLst>
                    </p:cTn>
                  </p:par>
                </p:childTnLst>
              </p:cTn>
              <p:nextCondLst>
                <p:cond evt="onClick" delay="0">
                  <p:tgtEl>
                    <p:spTgt spid="2446"/>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1" name="cat_compress.mp4" descr="cat_compress.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5464949" y="1638112"/>
            <a:ext cx="13454102" cy="8969401"/>
          </a:xfrm>
          <a:prstGeom prst="rect">
            <a:avLst/>
          </a:prstGeom>
          <a:ln w="12700">
            <a:miter lim="400000"/>
          </a:ln>
        </p:spPr>
      </p:pic>
      <p:sp>
        <p:nvSpPr>
          <p:cNvPr id="2452" name="Condition on Image + Camera, Generate Novel Views"/>
          <p:cNvSpPr txBox="1"/>
          <p:nvPr/>
        </p:nvSpPr>
        <p:spPr>
          <a:xfrm>
            <a:off x="1206500" y="10853626"/>
            <a:ext cx="21971000" cy="11282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338">
              <a:lnSpc>
                <a:spcPct val="80000"/>
              </a:lnSpc>
              <a:spcBef>
                <a:spcPts val="0"/>
              </a:spcBef>
              <a:defRPr sz="5500" spc="-110">
                <a:latin typeface="+mn-lt"/>
                <a:ea typeface="+mn-ea"/>
                <a:cs typeface="+mn-cs"/>
                <a:sym typeface="Helvetica Neue Medium"/>
              </a:defRPr>
            </a:lvl1pPr>
          </a:lstStyle>
          <a:p>
            <a:r>
              <a:t>Condition on Image + Camera, Generate Novel Views</a:t>
            </a:r>
          </a:p>
        </p:txBody>
      </p:sp>
      <p:sp>
        <p:nvSpPr>
          <p:cNvPr id="2453" name="&quot;CAT3D: Create Anything in 3D with Multi-View Diffusion Models&quot; Gao et al. (2024)"/>
          <p:cNvSpPr txBox="1"/>
          <p:nvPr/>
        </p:nvSpPr>
        <p:spPr>
          <a:xfrm>
            <a:off x="10250742" y="12832244"/>
            <a:ext cx="13563448" cy="52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1219200">
              <a:lnSpc>
                <a:spcPct val="125000"/>
              </a:lnSpc>
              <a:spcBef>
                <a:spcPts val="1300"/>
              </a:spcBef>
              <a:defRPr sz="2800">
                <a:solidFill>
                  <a:srgbClr val="0082FB"/>
                </a:solidFill>
                <a:uFill>
                  <a:solidFill>
                    <a:srgbClr val="0082FB"/>
                  </a:solidFill>
                </a:uFill>
                <a:latin typeface="+mn-lt"/>
                <a:ea typeface="+mn-ea"/>
                <a:cs typeface="+mn-cs"/>
                <a:sym typeface="Helvetica Neue Medium"/>
                <a:hlinkClick r:id="rId5"/>
              </a:defRPr>
            </a:lvl1pPr>
          </a:lstStyle>
          <a:p>
            <a:pPr>
              <a:defRPr>
                <a:solidFill>
                  <a:srgbClr val="1C2B33"/>
                </a:solidFill>
                <a:uFillTx/>
              </a:defRPr>
            </a:pPr>
            <a:r>
              <a:rPr>
                <a:solidFill>
                  <a:srgbClr val="0082FB"/>
                </a:solidFill>
                <a:uFill>
                  <a:solidFill>
                    <a:srgbClr val="0082FB"/>
                  </a:solidFill>
                </a:uFill>
                <a:hlinkClick r:id="rId5"/>
              </a:rPr>
              <a:t>"CAT3D: Create Anything in 3D with Multi-View Diffusion Models" Gao et al. (2024)</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066" fill="hold"/>
                                        <p:tgtEl>
                                          <p:spTgt spid="245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451"/>
                </p:tgtEl>
              </p:cMediaNode>
            </p:video>
            <p:seq concurrent="1" prevAc="none" nextAc="seek">
              <p:cTn id="8" restart="whenNotActive" fill="hold" evtFilter="cancelBubble" nodeType="interactiveSeq">
                <p:stCondLst>
                  <p:cond evt="onClick" delay="0">
                    <p:tgtEl>
                      <p:spTgt spid="245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51"/>
                                        </p:tgtEl>
                                      </p:cBhvr>
                                    </p:cmd>
                                  </p:childTnLst>
                                </p:cTn>
                              </p:par>
                            </p:childTnLst>
                          </p:cTn>
                        </p:par>
                      </p:childTnLst>
                    </p:cTn>
                  </p:par>
                </p:childTnLst>
              </p:cTn>
              <p:nextCondLst>
                <p:cond evt="onClick" delay="0">
                  <p:tgtEl>
                    <p:spTgt spid="2451"/>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55" name="Screenshot 2026-02-25 at 20.32.32.png" descr="Screenshot 2026-02-25 at 20.32.32.png"/>
          <p:cNvPicPr>
            <a:picLocks noChangeAspect="1"/>
          </p:cNvPicPr>
          <p:nvPr/>
        </p:nvPicPr>
        <p:blipFill>
          <a:blip r:embed="rId2"/>
          <a:stretch>
            <a:fillRect/>
          </a:stretch>
        </p:blipFill>
        <p:spPr>
          <a:xfrm>
            <a:off x="395440" y="0"/>
            <a:ext cx="23593120" cy="13716001"/>
          </a:xfrm>
          <a:prstGeom prst="rect">
            <a:avLst/>
          </a:prstGeom>
          <a:ln w="12700">
            <a:miter lim="400000"/>
          </a:ln>
        </p:spPr>
      </p:pic>
      <p:sp>
        <p:nvSpPr>
          <p:cNvPr id="2456" name="Cat3D"/>
          <p:cNvSpPr txBox="1"/>
          <p:nvPr/>
        </p:nvSpPr>
        <p:spPr>
          <a:xfrm>
            <a:off x="199187" y="-79406"/>
            <a:ext cx="1841908" cy="8084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Cat3D</a:t>
            </a:r>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 name="Condition on Image + Camera, Generate Novel Views"/>
          <p:cNvSpPr txBox="1"/>
          <p:nvPr/>
        </p:nvSpPr>
        <p:spPr>
          <a:xfrm>
            <a:off x="1206500" y="10853626"/>
            <a:ext cx="21971000" cy="11282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338">
              <a:lnSpc>
                <a:spcPct val="80000"/>
              </a:lnSpc>
              <a:spcBef>
                <a:spcPts val="0"/>
              </a:spcBef>
              <a:defRPr sz="5500" spc="-110">
                <a:latin typeface="+mn-lt"/>
                <a:ea typeface="+mn-ea"/>
                <a:cs typeface="+mn-cs"/>
                <a:sym typeface="Helvetica Neue Medium"/>
              </a:defRPr>
            </a:lvl1pPr>
          </a:lstStyle>
          <a:p>
            <a:r>
              <a:t>Condition on Image + Camera, Generate Novel Views</a:t>
            </a:r>
          </a:p>
        </p:txBody>
      </p:sp>
      <p:sp>
        <p:nvSpPr>
          <p:cNvPr id="2459" name="Stable Virtual Camera: Generative View Synthesis with Diffusion Models (Zhou*, Gao* et al.)"/>
          <p:cNvSpPr txBox="1"/>
          <p:nvPr/>
        </p:nvSpPr>
        <p:spPr>
          <a:xfrm>
            <a:off x="8765401" y="12832244"/>
            <a:ext cx="15048790" cy="52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1219200">
              <a:lnSpc>
                <a:spcPct val="125000"/>
              </a:lnSpc>
              <a:spcBef>
                <a:spcPts val="1300"/>
              </a:spcBef>
              <a:defRPr sz="2800">
                <a:solidFill>
                  <a:srgbClr val="0082FB"/>
                </a:solidFill>
                <a:uFill>
                  <a:solidFill>
                    <a:srgbClr val="0082FB"/>
                  </a:solidFill>
                </a:uFill>
                <a:latin typeface="+mn-lt"/>
                <a:ea typeface="+mn-ea"/>
                <a:cs typeface="+mn-cs"/>
                <a:sym typeface="Helvetica Neue Medium"/>
              </a:defRPr>
            </a:lvl1pPr>
          </a:lstStyle>
          <a:p>
            <a:pPr>
              <a:defRPr>
                <a:solidFill>
                  <a:srgbClr val="1C2B33"/>
                </a:solidFill>
                <a:uFillTx/>
              </a:defRPr>
            </a:pPr>
            <a:r>
              <a:rPr>
                <a:solidFill>
                  <a:srgbClr val="0082FB"/>
                </a:solidFill>
                <a:uFill>
                  <a:solidFill>
                    <a:srgbClr val="0082FB"/>
                  </a:solidFill>
                </a:uFill>
              </a:rPr>
              <a:t>Stable Virtual Camera: Generative View Synthesis with Diffusion Models (Zhou*, Gao* et al.)</a:t>
            </a:r>
          </a:p>
        </p:txBody>
      </p:sp>
      <p:pic>
        <p:nvPicPr>
          <p:cNvPr id="2460" name="seva.gif" descr="seva.gif"/>
          <p:cNvPicPr>
            <a:picLocks/>
          </p:cNvPicPr>
          <p:nvPr/>
        </p:nvPicPr>
        <p:blipFill>
          <a:blip r:embed="rId2"/>
          <a:stretch>
            <a:fillRect/>
          </a:stretch>
        </p:blipFill>
        <p:spPr>
          <a:xfrm>
            <a:off x="5464949" y="1299633"/>
            <a:ext cx="13454102" cy="9316966"/>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y New Default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y New Default Theme" id="{202CE20D-6297-4FC9-AF1B-03C97A535413}" vid="{ED504D84-C906-4636-8A7F-7D02A1BFF134}"/>
    </a:ext>
  </a:extLst>
</a:theme>
</file>

<file path=ppt/theme/theme4.xml><?xml version="1.0" encoding="utf-8"?>
<a:theme xmlns:a="http://schemas.openxmlformats.org/drawingml/2006/main" name="1_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896</TotalTime>
  <Words>2927</Words>
  <Application>Microsoft Office PowerPoint</Application>
  <PresentationFormat>Custom</PresentationFormat>
  <Paragraphs>476</Paragraphs>
  <Slides>90</Slides>
  <Notes>16</Notes>
  <HiddenSlides>4</HiddenSlides>
  <MMClips>28</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90</vt:i4>
      </vt:variant>
    </vt:vector>
  </HeadingPairs>
  <TitlesOfParts>
    <vt:vector size="110" baseType="lpstr">
      <vt:lpstr>Adobe Garamond Pro</vt:lpstr>
      <vt:lpstr>Aptos</vt:lpstr>
      <vt:lpstr>Aptos Display</vt:lpstr>
      <vt:lpstr>Arial</vt:lpstr>
      <vt:lpstr>Avenir Next</vt:lpstr>
      <vt:lpstr>Avenir Next Medium</vt:lpstr>
      <vt:lpstr>Cambria Math</vt:lpstr>
      <vt:lpstr>Courier New</vt:lpstr>
      <vt:lpstr>Helvetica</vt:lpstr>
      <vt:lpstr>Helvetica Light</vt:lpstr>
      <vt:lpstr>Helvetica Neue</vt:lpstr>
      <vt:lpstr>Helvetica Neue Light</vt:lpstr>
      <vt:lpstr>Helvetica Neue Medium</vt:lpstr>
      <vt:lpstr>Times New Roman</vt:lpstr>
      <vt:lpstr>White</vt:lpstr>
      <vt:lpstr>8_Default Design</vt:lpstr>
      <vt:lpstr>My New Default Theme</vt:lpstr>
      <vt:lpstr>1_White</vt:lpstr>
      <vt:lpstr>Blank Presentation</vt:lpstr>
      <vt:lpstr>9_Default Design</vt:lpstr>
      <vt:lpstr>Flow Models</vt:lpstr>
      <vt:lpstr>Generating Images from Noise</vt:lpstr>
      <vt:lpstr>Recap</vt:lpstr>
      <vt:lpstr>$$$ question, how to pick the intermediate path?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Continuous Flows</vt:lpstr>
      <vt:lpstr>What about…</vt:lpstr>
      <vt:lpstr>Flow training</vt:lpstr>
      <vt:lpstr>A Very Simple Way</vt:lpstr>
      <vt:lpstr>What is the velocity supervision?</vt:lpstr>
      <vt:lpstr>Inside a Training Loop</vt:lpstr>
      <vt:lpstr>Training U-Net Denoiser</vt:lpstr>
      <vt:lpstr>Test-time sampling</vt:lpstr>
      <vt:lpstr>Inside Sampling Loop</vt:lpstr>
      <vt:lpstr>U-Net Denoiser at inference</vt:lpstr>
      <vt:lpstr>PowerPoint Presentation</vt:lpstr>
      <vt:lpstr>Curius Property #1</vt:lpstr>
      <vt:lpstr>Other options lead to prior works</vt:lpstr>
      <vt:lpstr>Why does Flow Matching work?</vt:lpstr>
      <vt:lpstr>Marginal vs. Conditional Flow</vt:lpstr>
      <vt:lpstr>Turns out Gradient is the same!</vt:lpstr>
      <vt:lpstr>Why does this work?</vt:lpstr>
      <vt:lpstr>It’s all just weighted average</vt:lpstr>
      <vt:lpstr>On the board</vt:lpstr>
      <vt:lpstr>PowerPoint Presentation</vt:lpstr>
      <vt:lpstr>Now we can explain why x_t start out so flurry?</vt:lpstr>
      <vt:lpstr>PowerPoint Presentation</vt:lpstr>
      <vt:lpstr>Image Composites</vt:lpstr>
      <vt:lpstr>“100 Special Moments” by Jason Salavon</vt:lpstr>
      <vt:lpstr>Sum-population means</vt:lpstr>
      <vt:lpstr>The full intuition!</vt:lpstr>
      <vt:lpstr>Important Caveat</vt:lpstr>
      <vt:lpstr>Curious property #2</vt:lpstr>
      <vt:lpstr>Diffusion/Flow Models tend to model important correlations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Practical Inference Tricks</vt:lpstr>
      <vt:lpstr>Great! Let’s collect a billion images, train,  and generate…</vt:lpstr>
      <vt:lpstr>PowerPoint Presentation</vt:lpstr>
      <vt:lpstr>A photo of a raccoon wearing an astronaut helmet</vt:lpstr>
      <vt:lpstr>Two Approaches</vt:lpstr>
      <vt:lpstr>PowerPoint Presentation</vt:lpstr>
      <vt:lpstr>PowerPoint Presentation</vt:lpstr>
      <vt:lpstr>PowerPoint Presentation</vt:lpstr>
      <vt:lpstr>Sampling ODE View</vt:lpstr>
      <vt:lpstr>PowerPoint Presentation</vt:lpstr>
      <vt:lpstr>PowerPoint Presentation</vt:lpstr>
      <vt:lpstr>Two Approaches</vt:lpstr>
      <vt:lpstr>Model is trained to output both</vt:lpstr>
      <vt:lpstr>PowerPoint Presentation</vt:lpstr>
      <vt:lpstr>PowerPoint Presentation</vt:lpstr>
      <vt:lpstr>PowerPoint Presentation</vt:lpstr>
      <vt:lpstr>PowerPoint Presentation</vt:lpstr>
      <vt:lpstr>Variety of ways to use Flow Models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Alyosha Efros</dc:creator>
  <cp:lastModifiedBy>Alyosha Efros</cp:lastModifiedBy>
  <cp:revision>25</cp:revision>
  <dcterms:modified xsi:type="dcterms:W3CDTF">2026-10-01T20:55:50Z</dcterms:modified>
</cp:coreProperties>
</file>