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tags/tag5.xml" ContentType="application/vnd.openxmlformats-officedocument.presentationml.tags+xml"/>
  <Override PartName="/ppt/notesSlides/notesSlide20.xml" ContentType="application/vnd.openxmlformats-officedocument.presentationml.notesSlide+xml"/>
  <Override PartName="/ppt/tags/tag6.xml" ContentType="application/vnd.openxmlformats-officedocument.presentationml.tags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tags/tag8.xml" ContentType="application/vnd.openxmlformats-officedocument.presentationml.tags+xml"/>
  <Override PartName="/ppt/notesSlides/notesSlide23.xml" ContentType="application/vnd.openxmlformats-officedocument.presentationml.notesSlide+xml"/>
  <Override PartName="/ppt/tags/tag9.xml" ContentType="application/vnd.openxmlformats-officedocument.presentationml.tags+xml"/>
  <Override PartName="/ppt/notesSlides/notesSlide2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4.xml" ContentType="application/vnd.openxmlformats-officedocument.presentationml.notesSlide+xml"/>
  <Override PartName="/ppt/tags/tag22.xml" ContentType="application/vnd.openxmlformats-officedocument.presentationml.tags+xml"/>
  <Override PartName="/ppt/notesSlides/notesSlide35.xml" ContentType="application/vnd.openxmlformats-officedocument.presentationml.notesSlide+xml"/>
  <Override PartName="/ppt/tags/tag23.xml" ContentType="application/vnd.openxmlformats-officedocument.presentationml.tags+xml"/>
  <Override PartName="/ppt/notesSlides/notesSlide36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  <p:sldMasterId id="2147483697" r:id="rId3"/>
    <p:sldMasterId id="2147483709" r:id="rId4"/>
    <p:sldMasterId id="2147483722" r:id="rId5"/>
    <p:sldMasterId id="2147483735" r:id="rId6"/>
    <p:sldMasterId id="2147483747" r:id="rId7"/>
  </p:sldMasterIdLst>
  <p:notesMasterIdLst>
    <p:notesMasterId r:id="rId84"/>
  </p:notesMasterIdLst>
  <p:handoutMasterIdLst>
    <p:handoutMasterId r:id="rId85"/>
  </p:handoutMasterIdLst>
  <p:sldIdLst>
    <p:sldId id="681" r:id="rId8"/>
    <p:sldId id="684" r:id="rId9"/>
    <p:sldId id="682" r:id="rId10"/>
    <p:sldId id="608" r:id="rId11"/>
    <p:sldId id="609" r:id="rId12"/>
    <p:sldId id="610" r:id="rId13"/>
    <p:sldId id="665" r:id="rId14"/>
    <p:sldId id="611" r:id="rId15"/>
    <p:sldId id="612" r:id="rId16"/>
    <p:sldId id="613" r:id="rId17"/>
    <p:sldId id="617" r:id="rId18"/>
    <p:sldId id="518" r:id="rId19"/>
    <p:sldId id="520" r:id="rId20"/>
    <p:sldId id="502" r:id="rId21"/>
    <p:sldId id="504" r:id="rId22"/>
    <p:sldId id="539" r:id="rId23"/>
    <p:sldId id="507" r:id="rId24"/>
    <p:sldId id="552" r:id="rId25"/>
    <p:sldId id="553" r:id="rId26"/>
    <p:sldId id="541" r:id="rId27"/>
    <p:sldId id="542" r:id="rId28"/>
    <p:sldId id="543" r:id="rId29"/>
    <p:sldId id="547" r:id="rId30"/>
    <p:sldId id="548" r:id="rId31"/>
    <p:sldId id="549" r:id="rId32"/>
    <p:sldId id="550" r:id="rId33"/>
    <p:sldId id="685" r:id="rId34"/>
    <p:sldId id="556" r:id="rId35"/>
    <p:sldId id="557" r:id="rId36"/>
    <p:sldId id="558" r:id="rId37"/>
    <p:sldId id="715" r:id="rId38"/>
    <p:sldId id="560" r:id="rId39"/>
    <p:sldId id="561" r:id="rId40"/>
    <p:sldId id="562" r:id="rId41"/>
    <p:sldId id="563" r:id="rId42"/>
    <p:sldId id="564" r:id="rId43"/>
    <p:sldId id="565" r:id="rId44"/>
    <p:sldId id="268" r:id="rId45"/>
    <p:sldId id="566" r:id="rId46"/>
    <p:sldId id="567" r:id="rId47"/>
    <p:sldId id="739" r:id="rId48"/>
    <p:sldId id="738" r:id="rId49"/>
    <p:sldId id="568" r:id="rId50"/>
    <p:sldId id="569" r:id="rId51"/>
    <p:sldId id="570" r:id="rId52"/>
    <p:sldId id="571" r:id="rId53"/>
    <p:sldId id="572" r:id="rId54"/>
    <p:sldId id="591" r:id="rId55"/>
    <p:sldId id="592" r:id="rId56"/>
    <p:sldId id="593" r:id="rId57"/>
    <p:sldId id="594" r:id="rId58"/>
    <p:sldId id="595" r:id="rId59"/>
    <p:sldId id="596" r:id="rId60"/>
    <p:sldId id="597" r:id="rId61"/>
    <p:sldId id="598" r:id="rId62"/>
    <p:sldId id="599" r:id="rId63"/>
    <p:sldId id="642" r:id="rId64"/>
    <p:sldId id="600" r:id="rId65"/>
    <p:sldId id="643" r:id="rId66"/>
    <p:sldId id="602" r:id="rId67"/>
    <p:sldId id="603" r:id="rId68"/>
    <p:sldId id="604" r:id="rId69"/>
    <p:sldId id="605" r:id="rId70"/>
    <p:sldId id="717" r:id="rId71"/>
    <p:sldId id="683" r:id="rId72"/>
    <p:sldId id="601" r:id="rId73"/>
    <p:sldId id="644" r:id="rId74"/>
    <p:sldId id="573" r:id="rId75"/>
    <p:sldId id="574" r:id="rId76"/>
    <p:sldId id="576" r:id="rId77"/>
    <p:sldId id="577" r:id="rId78"/>
    <p:sldId id="606" r:id="rId79"/>
    <p:sldId id="619" r:id="rId80"/>
    <p:sldId id="647" r:id="rId81"/>
    <p:sldId id="620" r:id="rId82"/>
    <p:sldId id="607" r:id="rId8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912" autoAdjust="0"/>
    <p:restoredTop sz="94620"/>
  </p:normalViewPr>
  <p:slideViewPr>
    <p:cSldViewPr>
      <p:cViewPr varScale="1">
        <p:scale>
          <a:sx n="130" d="100"/>
          <a:sy n="130" d="100"/>
        </p:scale>
        <p:origin x="189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viewProps" Target="viewProps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8E175E88-C926-4978-B6F3-9B8B022F7E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086E713D-EE8D-4CDF-BD56-9792F9C16F7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9F0DF432-B1D5-4C43-85A6-07CDDA8B62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7C90AD6A-DE7A-4568-8F24-E19FB38AD4E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smtClean="0"/>
            </a:lvl1pPr>
          </a:lstStyle>
          <a:p>
            <a:pPr>
              <a:defRPr/>
            </a:pPr>
            <a:fld id="{14C76929-F070-4181-A883-A222DF1DE4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D9A7880A-454A-4986-AA11-12D07F11491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32B5010F-DA2D-4D66-A2DA-6AC9E3B6FF4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D1EC01D-76B3-4966-B8C2-04ADFDC8D79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363836EF-389E-4DAB-9E27-258C610E302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>
            <a:extLst>
              <a:ext uri="{FF2B5EF4-FFF2-40B4-BE49-F238E27FC236}">
                <a16:creationId xmlns:a16="http://schemas.microsoft.com/office/drawing/2014/main" id="{9A9B034A-E80D-42AC-8AAB-D16EA97D92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>
            <a:extLst>
              <a:ext uri="{FF2B5EF4-FFF2-40B4-BE49-F238E27FC236}">
                <a16:creationId xmlns:a16="http://schemas.microsoft.com/office/drawing/2014/main" id="{436DE17B-430B-439F-AB37-194BC93644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smtClean="0"/>
            </a:lvl1pPr>
          </a:lstStyle>
          <a:p>
            <a:pPr>
              <a:defRPr/>
            </a:pPr>
            <a:fld id="{8B872433-C067-44DA-B56F-9FB02C8DFB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C5909FEB-1299-443E-BBF9-6E0061A6B1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BA50B14-929B-4EBE-A9BD-8CCB29013067}" type="slidenum">
              <a:rPr lang="en-US" altLang="en-US" sz="1200">
                <a:solidFill>
                  <a:srgbClr val="000000"/>
                </a:solidFill>
              </a:rPr>
              <a:pPr/>
              <a:t>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B8DE97B-42B3-4DBC-8F5F-A3543293B0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29526" cy="572293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9EBD8206-E940-4A5B-9E33-00D7EE458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As opposed to [0..255]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id="{ECB1FE8F-394A-4F53-81BC-D8EAA45AEC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3B2ABD-A8AB-4EC5-BC49-5994E5B0E5C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2A2EF18C-86A6-400E-B9D3-F654558850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73A23055-087E-4941-AC94-D44EFDCFF3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40EEF311-8FD0-4FE1-B6E0-4CAF94B89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083932-6646-4543-873B-DCCA6A98EE6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0BB14CDB-6A4E-4FCC-9048-FB99B8B141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7B988077-7D1D-4AED-BE0F-BBF0F81ACC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id="{8F2DB3AC-DA0F-48D8-8520-D789237205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401DE5-BFFE-4EE1-A892-C4A4D974D3E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9D9B2EF0-DCCB-492B-83DF-4BE8DE9386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570BFD29-BFD9-40C1-A41A-FEF4AC829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>
            <a:extLst>
              <a:ext uri="{FF2B5EF4-FFF2-40B4-BE49-F238E27FC236}">
                <a16:creationId xmlns:a16="http://schemas.microsoft.com/office/drawing/2014/main" id="{881CEDB9-2A64-43CD-8FD6-62E9D19C4F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6715E8-8FB6-4C0E-A229-3E4D856B150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id="{73E36FEC-5D5A-434E-9EF1-7B294BB7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id="{BD5C1E7A-20EB-4940-B5EF-54AA3EAD6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>
            <a:extLst>
              <a:ext uri="{FF2B5EF4-FFF2-40B4-BE49-F238E27FC236}">
                <a16:creationId xmlns:a16="http://schemas.microsoft.com/office/drawing/2014/main" id="{182C241C-DB56-4A6B-883A-F5D7D9EA2F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D192F1-1174-4692-AFAA-2E977CF9BDD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EB4EC098-C984-4952-9BFF-F3E163ABBE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>
            <a:extLst>
              <a:ext uri="{FF2B5EF4-FFF2-40B4-BE49-F238E27FC236}">
                <a16:creationId xmlns:a16="http://schemas.microsoft.com/office/drawing/2014/main" id="{3A9B5590-805C-4D54-B6A9-E7A85CFC7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>
            <a:extLst>
              <a:ext uri="{FF2B5EF4-FFF2-40B4-BE49-F238E27FC236}">
                <a16:creationId xmlns:a16="http://schemas.microsoft.com/office/drawing/2014/main" id="{B1861839-500E-4E75-880D-7B2257A9B5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E3D23-1D4E-4A01-ADBE-9A9CA559928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363" name="Rectangle 2">
            <a:extLst>
              <a:ext uri="{FF2B5EF4-FFF2-40B4-BE49-F238E27FC236}">
                <a16:creationId xmlns:a16="http://schemas.microsoft.com/office/drawing/2014/main" id="{3A3DF8AB-15AB-49AC-B408-A2A6499E71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>
            <a:extLst>
              <a:ext uri="{FF2B5EF4-FFF2-40B4-BE49-F238E27FC236}">
                <a16:creationId xmlns:a16="http://schemas.microsoft.com/office/drawing/2014/main" id="{1B62FB31-5252-45F2-A3E6-BF9DBB234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>
            <a:extLst>
              <a:ext uri="{FF2B5EF4-FFF2-40B4-BE49-F238E27FC236}">
                <a16:creationId xmlns:a16="http://schemas.microsoft.com/office/drawing/2014/main" id="{1F4E9FC2-F602-4655-AD78-98EFFD8A2E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17D79E-8E5C-4867-AB39-ED816D8E8B4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411" name="Rectangle 2">
            <a:extLst>
              <a:ext uri="{FF2B5EF4-FFF2-40B4-BE49-F238E27FC236}">
                <a16:creationId xmlns:a16="http://schemas.microsoft.com/office/drawing/2014/main" id="{C0B2DB1A-701C-4EC6-9A92-0B474502E4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>
            <a:extLst>
              <a:ext uri="{FF2B5EF4-FFF2-40B4-BE49-F238E27FC236}">
                <a16:creationId xmlns:a16="http://schemas.microsoft.com/office/drawing/2014/main" id="{2983963E-2541-43DD-8B52-D018CC74D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>
            <a:extLst>
              <a:ext uri="{FF2B5EF4-FFF2-40B4-BE49-F238E27FC236}">
                <a16:creationId xmlns:a16="http://schemas.microsoft.com/office/drawing/2014/main" id="{87B55416-9CB8-49DD-92D4-CB8539B54D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E5DFBF-A8E5-45DF-8F64-32F9C75BDB1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9507" name="Rectangle 2">
            <a:extLst>
              <a:ext uri="{FF2B5EF4-FFF2-40B4-BE49-F238E27FC236}">
                <a16:creationId xmlns:a16="http://schemas.microsoft.com/office/drawing/2014/main" id="{10C43813-3043-4574-BF47-9366529B64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49508" name="Rectangle 3">
            <a:extLst>
              <a:ext uri="{FF2B5EF4-FFF2-40B4-BE49-F238E27FC236}">
                <a16:creationId xmlns:a16="http://schemas.microsoft.com/office/drawing/2014/main" id="{2C760BB4-F5B0-482F-BFCD-3FF909BAD4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>
            <a:extLst>
              <a:ext uri="{FF2B5EF4-FFF2-40B4-BE49-F238E27FC236}">
                <a16:creationId xmlns:a16="http://schemas.microsoft.com/office/drawing/2014/main" id="{15860CD8-8DF2-4667-A9ED-2B761F2CD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B30637-7487-49E4-A473-B64BD74CEEF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1555" name="Rectangle 2">
            <a:extLst>
              <a:ext uri="{FF2B5EF4-FFF2-40B4-BE49-F238E27FC236}">
                <a16:creationId xmlns:a16="http://schemas.microsoft.com/office/drawing/2014/main" id="{2D50370C-72BF-4883-82A9-685B8E6121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1556" name="Rectangle 3">
            <a:extLst>
              <a:ext uri="{FF2B5EF4-FFF2-40B4-BE49-F238E27FC236}">
                <a16:creationId xmlns:a16="http://schemas.microsoft.com/office/drawing/2014/main" id="{9675B352-8E1C-4976-B41E-888E7AE5C0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>
            <a:extLst>
              <a:ext uri="{FF2B5EF4-FFF2-40B4-BE49-F238E27FC236}">
                <a16:creationId xmlns:a16="http://schemas.microsoft.com/office/drawing/2014/main" id="{4CF128C7-4B7C-4CB0-B005-1FC3BDD1DF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7654E9-EEAA-4FA2-A354-6BACAE60B49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03" name="Rectangle 2">
            <a:extLst>
              <a:ext uri="{FF2B5EF4-FFF2-40B4-BE49-F238E27FC236}">
                <a16:creationId xmlns:a16="http://schemas.microsoft.com/office/drawing/2014/main" id="{15AB7B6E-D40D-441C-A7EF-01E54C6C4F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3604" name="Rectangle 3">
            <a:extLst>
              <a:ext uri="{FF2B5EF4-FFF2-40B4-BE49-F238E27FC236}">
                <a16:creationId xmlns:a16="http://schemas.microsoft.com/office/drawing/2014/main" id="{C4E98BCC-1E5F-400B-8988-0950E5A27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71CE9D7B-8BC3-4910-A5E5-D91CBE72DB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E9B391A-6D3B-48D1-B418-639441A3C3DC}" type="slidenum">
              <a:rPr lang="en-US" altLang="en-US" sz="1200">
                <a:solidFill>
                  <a:srgbClr val="000000"/>
                </a:solidFill>
              </a:rPr>
              <a:pPr/>
              <a:t>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5CBC28BC-E32D-4B66-9559-FDD42A77E0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29526" cy="5722937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30D0C76-C3D1-41C1-9119-D967F7C763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Render with scanalyze????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>
            <a:extLst>
              <a:ext uri="{FF2B5EF4-FFF2-40B4-BE49-F238E27FC236}">
                <a16:creationId xmlns:a16="http://schemas.microsoft.com/office/drawing/2014/main" id="{57E5AE7A-6D21-4B0B-A105-2EC81A362E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8420F5-CC6F-485C-9B56-204DCC1CC90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5651" name="Rectangle 2">
            <a:extLst>
              <a:ext uri="{FF2B5EF4-FFF2-40B4-BE49-F238E27FC236}">
                <a16:creationId xmlns:a16="http://schemas.microsoft.com/office/drawing/2014/main" id="{71D29E1B-EC3C-4915-8C36-E6D4E34200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5652" name="Rectangle 3">
            <a:extLst>
              <a:ext uri="{FF2B5EF4-FFF2-40B4-BE49-F238E27FC236}">
                <a16:creationId xmlns:a16="http://schemas.microsoft.com/office/drawing/2014/main" id="{0A2CA8CB-3BEA-4330-A93F-898FC371E2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>
            <a:extLst>
              <a:ext uri="{FF2B5EF4-FFF2-40B4-BE49-F238E27FC236}">
                <a16:creationId xmlns:a16="http://schemas.microsoft.com/office/drawing/2014/main" id="{CC275308-FDAF-4357-A305-A5CE158DB8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8742F4-BCE9-46EB-AFC1-B1C323527EF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C612B919-946D-461D-8C35-B45AE31E1C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DB4CAB67-CB78-43DF-805D-3CA99EA5D2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>
            <a:extLst>
              <a:ext uri="{FF2B5EF4-FFF2-40B4-BE49-F238E27FC236}">
                <a16:creationId xmlns:a16="http://schemas.microsoft.com/office/drawing/2014/main" id="{D6F2C660-E41E-4DD8-A041-2BAE4F033D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7D0431-B5FC-49CA-8441-A374014B48D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id="{F4D9D66A-D429-47A8-A294-D46D840C5B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id="{95B30AA2-C108-49F5-BF7F-F96129A24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>
            <a:extLst>
              <a:ext uri="{FF2B5EF4-FFF2-40B4-BE49-F238E27FC236}">
                <a16:creationId xmlns:a16="http://schemas.microsoft.com/office/drawing/2014/main" id="{A1828411-E86A-49D8-802B-1B7E5A45F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F20A4-1F2A-4304-A925-4A4A2764352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1795" name="Rectangle 2">
            <a:extLst>
              <a:ext uri="{FF2B5EF4-FFF2-40B4-BE49-F238E27FC236}">
                <a16:creationId xmlns:a16="http://schemas.microsoft.com/office/drawing/2014/main" id="{7503AAC6-010D-4A7A-A1D3-F2D64A1A44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61796" name="Rectangle 3">
            <a:extLst>
              <a:ext uri="{FF2B5EF4-FFF2-40B4-BE49-F238E27FC236}">
                <a16:creationId xmlns:a16="http://schemas.microsoft.com/office/drawing/2014/main" id="{872FAFFF-7BEB-41F9-87B0-485ABD741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>
            <a:extLst>
              <a:ext uri="{FF2B5EF4-FFF2-40B4-BE49-F238E27FC236}">
                <a16:creationId xmlns:a16="http://schemas.microsoft.com/office/drawing/2014/main" id="{FF74FD67-ABE1-4501-8975-0C111AD6F5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4D721C-43C3-44DF-BE26-299752E1840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id="{39F6900A-E50C-442C-BAB3-87E5CA55F8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3B0BD409-FA03-4130-9EA8-19ECCB7BB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>
            <a:extLst>
              <a:ext uri="{FF2B5EF4-FFF2-40B4-BE49-F238E27FC236}">
                <a16:creationId xmlns:a16="http://schemas.microsoft.com/office/drawing/2014/main" id="{44FD6467-22DA-4591-B859-59D32B9F7B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A0E05F-B5B9-460A-9DFE-F9ACBF8E10B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6915" name="Rectangle 2">
            <a:extLst>
              <a:ext uri="{FF2B5EF4-FFF2-40B4-BE49-F238E27FC236}">
                <a16:creationId xmlns:a16="http://schemas.microsoft.com/office/drawing/2014/main" id="{0F8D7398-D01E-4CC4-8188-E6B2FD91B5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>
            <a:extLst>
              <a:ext uri="{FF2B5EF4-FFF2-40B4-BE49-F238E27FC236}">
                <a16:creationId xmlns:a16="http://schemas.microsoft.com/office/drawing/2014/main" id="{A12CA440-C805-4812-B1D0-3DC42C4A08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id="{27D2B197-1733-40B9-9495-CF8082BB85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F804D0-9937-4450-A090-707912EAD7E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id="{DD065D6B-E342-4FE3-8C88-52342481DA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id="{760C7659-88C2-4F3C-AE7E-BF5C95EC9F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>
            <a:extLst>
              <a:ext uri="{FF2B5EF4-FFF2-40B4-BE49-F238E27FC236}">
                <a16:creationId xmlns:a16="http://schemas.microsoft.com/office/drawing/2014/main" id="{AACF49A1-1102-4BEE-9728-5619913E99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C8A83B-1006-4D8B-97B1-939EAF364AF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7BC2B607-A617-4A9E-9E00-4C0224C1C7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id="{6414ECB2-04AB-47A8-A629-C6B2DAECF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FAD8C526-229C-4CA6-9BF3-B8307DDFD3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B39B63-8CE6-4375-976D-3053BC32F66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A4B44BBD-3A8E-45DE-9AFC-CB1EAF3C21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E90F5BE1-EA6A-4B54-819B-10CEAFF5B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>
            <a:extLst>
              <a:ext uri="{FF2B5EF4-FFF2-40B4-BE49-F238E27FC236}">
                <a16:creationId xmlns:a16="http://schemas.microsoft.com/office/drawing/2014/main" id="{CB366980-1E1D-482D-B633-8868368BF1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D0D34E-8016-4F4E-A06C-A92A27A3D06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194EC7DB-0186-4EFF-9D04-842B1CC2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D6BE6E7F-4417-4769-A09E-81CA95E7C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albedo</a:t>
            </a:r>
            <a:r>
              <a:rPr lang="en-US" baseline="0" dirty="0"/>
              <a:t> is the fraction of light reflected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13999-41D4-4B40-AFC6-99FBFE0D642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523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Image Placeholder 1">
            <a:extLst>
              <a:ext uri="{FF2B5EF4-FFF2-40B4-BE49-F238E27FC236}">
                <a16:creationId xmlns:a16="http://schemas.microsoft.com/office/drawing/2014/main" id="{87E60E1F-4ED3-4ED0-BEAB-9928474EF3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9" name="Notes Placeholder 2">
            <a:extLst>
              <a:ext uri="{FF2B5EF4-FFF2-40B4-BE49-F238E27FC236}">
                <a16:creationId xmlns:a16="http://schemas.microsoft.com/office/drawing/2014/main" id="{B47AF502-6463-4FA0-8CE6-0F6B789FA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Questions at this point?</a:t>
            </a:r>
          </a:p>
        </p:txBody>
      </p:sp>
      <p:sp>
        <p:nvSpPr>
          <p:cNvPr id="178180" name="Slide Number Placeholder 3">
            <a:extLst>
              <a:ext uri="{FF2B5EF4-FFF2-40B4-BE49-F238E27FC236}">
                <a16:creationId xmlns:a16="http://schemas.microsoft.com/office/drawing/2014/main" id="{E08C93FB-C7A0-49A3-8F8F-C31FBFFC3E48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D8603C-3D82-49A1-8E2D-EB2AADEA973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>
            <a:extLst>
              <a:ext uri="{FF2B5EF4-FFF2-40B4-BE49-F238E27FC236}">
                <a16:creationId xmlns:a16="http://schemas.microsoft.com/office/drawing/2014/main" id="{C621B0DB-72CA-4F81-9A81-FC1EBBE383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E2C950-F296-439F-8E4F-186B4D27064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1251" name="Rectangle 2">
            <a:extLst>
              <a:ext uri="{FF2B5EF4-FFF2-40B4-BE49-F238E27FC236}">
                <a16:creationId xmlns:a16="http://schemas.microsoft.com/office/drawing/2014/main" id="{DB62BA01-7E96-4C7D-BFBB-0BE9BB3DF4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>
            <a:extLst>
              <a:ext uri="{FF2B5EF4-FFF2-40B4-BE49-F238E27FC236}">
                <a16:creationId xmlns:a16="http://schemas.microsoft.com/office/drawing/2014/main" id="{D412B8B7-6A17-4CD3-822B-E92E4F4EBB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>
            <a:extLst>
              <a:ext uri="{FF2B5EF4-FFF2-40B4-BE49-F238E27FC236}">
                <a16:creationId xmlns:a16="http://schemas.microsoft.com/office/drawing/2014/main" id="{B900B84D-F6DA-4C1C-AB0C-637BCEA85F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48B2E1-BF61-4BC9-861C-2842EDDF37A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3299" name="Rectangle 2">
            <a:extLst>
              <a:ext uri="{FF2B5EF4-FFF2-40B4-BE49-F238E27FC236}">
                <a16:creationId xmlns:a16="http://schemas.microsoft.com/office/drawing/2014/main" id="{AACC4B5D-0C13-4096-9F55-5D197B3725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>
            <a:extLst>
              <a:ext uri="{FF2B5EF4-FFF2-40B4-BE49-F238E27FC236}">
                <a16:creationId xmlns:a16="http://schemas.microsoft.com/office/drawing/2014/main" id="{41E54783-FAF5-4B1E-8273-7C163C88F0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>
            <a:extLst>
              <a:ext uri="{FF2B5EF4-FFF2-40B4-BE49-F238E27FC236}">
                <a16:creationId xmlns:a16="http://schemas.microsoft.com/office/drawing/2014/main" id="{2F4D2097-8557-4762-8E47-E8629810B4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4E477B-AAAD-4A01-8214-82284E7694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5347" name="Rectangle 2">
            <a:extLst>
              <a:ext uri="{FF2B5EF4-FFF2-40B4-BE49-F238E27FC236}">
                <a16:creationId xmlns:a16="http://schemas.microsoft.com/office/drawing/2014/main" id="{20D8671F-B4AE-4CF6-9174-88098BB30A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29526" cy="5722937"/>
          </a:xfrm>
          <a:ln/>
        </p:spPr>
      </p:sp>
      <p:sp>
        <p:nvSpPr>
          <p:cNvPr id="185348" name="Rectangle 3">
            <a:extLst>
              <a:ext uri="{FF2B5EF4-FFF2-40B4-BE49-F238E27FC236}">
                <a16:creationId xmlns:a16="http://schemas.microsoft.com/office/drawing/2014/main" id="{30DD8D9E-D3D1-45E0-88CB-CD9FD13C1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>
            <a:extLst>
              <a:ext uri="{FF2B5EF4-FFF2-40B4-BE49-F238E27FC236}">
                <a16:creationId xmlns:a16="http://schemas.microsoft.com/office/drawing/2014/main" id="{A3BAE199-E082-428F-B341-29C8F0D29E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ECAF72-0781-4531-A912-B6FD48B904E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7395" name="Rectangle 2">
            <a:extLst>
              <a:ext uri="{FF2B5EF4-FFF2-40B4-BE49-F238E27FC236}">
                <a16:creationId xmlns:a16="http://schemas.microsoft.com/office/drawing/2014/main" id="{8F49BC43-50E7-4C82-A655-0C957454E6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87396" name="Rectangle 3">
            <a:extLst>
              <a:ext uri="{FF2B5EF4-FFF2-40B4-BE49-F238E27FC236}">
                <a16:creationId xmlns:a16="http://schemas.microsoft.com/office/drawing/2014/main" id="{52B95A1C-8794-4213-8880-FDB5063CA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Slide Image Placeholder 1">
            <a:extLst>
              <a:ext uri="{FF2B5EF4-FFF2-40B4-BE49-F238E27FC236}">
                <a16:creationId xmlns:a16="http://schemas.microsoft.com/office/drawing/2014/main" id="{70233452-824C-4D3C-A3E2-5AA5A49BC1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0467" name="Notes Placeholder 2">
            <a:extLst>
              <a:ext uri="{FF2B5EF4-FFF2-40B4-BE49-F238E27FC236}">
                <a16:creationId xmlns:a16="http://schemas.microsoft.com/office/drawing/2014/main" id="{8FD0E02B-D05C-48A9-81D5-D253BD8AB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90468" name="Slide Number Placeholder 3">
            <a:extLst>
              <a:ext uri="{FF2B5EF4-FFF2-40B4-BE49-F238E27FC236}">
                <a16:creationId xmlns:a16="http://schemas.microsoft.com/office/drawing/2014/main" id="{6A2F54B8-0339-45B6-92D0-E3D3B8237235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39BB6A-1666-4160-A174-12DF4DE3939B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>
            <a:extLst>
              <a:ext uri="{FF2B5EF4-FFF2-40B4-BE49-F238E27FC236}">
                <a16:creationId xmlns:a16="http://schemas.microsoft.com/office/drawing/2014/main" id="{BB507EAF-0ACC-4461-972B-538F0C2094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93BE9E-564F-4649-AE37-7902AA25950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2515" name="Rectangle 2">
            <a:extLst>
              <a:ext uri="{FF2B5EF4-FFF2-40B4-BE49-F238E27FC236}">
                <a16:creationId xmlns:a16="http://schemas.microsoft.com/office/drawing/2014/main" id="{C1EB45DE-EAE3-4212-8E91-53F9A2A4E0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>
            <a:extLst>
              <a:ext uri="{FF2B5EF4-FFF2-40B4-BE49-F238E27FC236}">
                <a16:creationId xmlns:a16="http://schemas.microsoft.com/office/drawing/2014/main" id="{60E7FBBE-BAB5-4021-B965-B15E9402B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what happens if sigma is small? in the limit? </a:t>
            </a:r>
          </a:p>
          <a:p>
            <a:pPr eaLnBrk="1" hangingPunct="1"/>
            <a:r>
              <a:rPr lang="en-US" altLang="en-US" dirty="0"/>
              <a:t>how about if sigma = infinite ? </a:t>
            </a:r>
          </a:p>
          <a:p>
            <a:pPr eaLnBrk="1" hangingPunct="1"/>
            <a:r>
              <a:rPr lang="en-US" altLang="en-US" dirty="0"/>
              <a:t>sigma &gt; kernel size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>
            <a:extLst>
              <a:ext uri="{FF2B5EF4-FFF2-40B4-BE49-F238E27FC236}">
                <a16:creationId xmlns:a16="http://schemas.microsoft.com/office/drawing/2014/main" id="{60BEEFFE-2A73-4274-978F-A54535161B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16535-0BAE-4A7B-85C5-2D96335BD61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5587" name="Rectangle 2">
            <a:extLst>
              <a:ext uri="{FF2B5EF4-FFF2-40B4-BE49-F238E27FC236}">
                <a16:creationId xmlns:a16="http://schemas.microsoft.com/office/drawing/2014/main" id="{03824AEC-E9D5-40A8-A0A1-7D265560B9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>
            <a:extLst>
              <a:ext uri="{FF2B5EF4-FFF2-40B4-BE49-F238E27FC236}">
                <a16:creationId xmlns:a16="http://schemas.microsoft.com/office/drawing/2014/main" id="{D9128D6C-64A2-4C44-A39E-6A87DAB78F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altLang="en-US" dirty="0"/>
              <a:t>sigma is the main </a:t>
            </a:r>
            <a:r>
              <a:rPr lang="en-US" altLang="en-US" dirty="0" err="1"/>
              <a:t>Acontrolling</a:t>
            </a:r>
            <a:r>
              <a:rPr lang="en-US" altLang="en-US" dirty="0"/>
              <a:t> parameter, need to make sure that the kernel size is appropriate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These are both not great gaussians, why? 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>
            <a:extLst>
              <a:ext uri="{FF2B5EF4-FFF2-40B4-BE49-F238E27FC236}">
                <a16:creationId xmlns:a16="http://schemas.microsoft.com/office/drawing/2014/main" id="{9A37433C-B36C-45A7-8294-DA56F7C0406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1E84A0-E3EB-412F-BFBA-8089B0D837B1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7635" name="Rectangle 2">
            <a:extLst>
              <a:ext uri="{FF2B5EF4-FFF2-40B4-BE49-F238E27FC236}">
                <a16:creationId xmlns:a16="http://schemas.microsoft.com/office/drawing/2014/main" id="{02EE37DB-73C1-4D37-AA1B-E3D50CF8A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97636" name="Rectangle 3">
            <a:extLst>
              <a:ext uri="{FF2B5EF4-FFF2-40B4-BE49-F238E27FC236}">
                <a16:creationId xmlns:a16="http://schemas.microsoft.com/office/drawing/2014/main" id="{2FB111E9-FE38-464F-8D28-0A8072B151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F02F1E53-B1A0-46EB-9B55-0E4F57870A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57C4AF9-931A-43F7-9C55-6D53C6E439F6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46C46DBE-3B2C-4405-9FA4-4F61A7B6B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78A38FD4-18A6-4385-B30A-8A2DED1B5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9BE5B2A3-F77C-40D5-A1DE-87D79BB766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50555D9-6FB1-426E-BA71-DA94D0053992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A1EC23A-63E7-471D-845A-8A5356A94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963" y="0"/>
            <a:ext cx="3189287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5241834-8986-4D01-A4DB-B7D08691D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963" y="9142413"/>
            <a:ext cx="31892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655" tIns="46988" rIns="95655" bIns="46988" anchor="b"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sz="13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D384C1C9-5B20-41EF-A5D7-07FE73D5A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2413"/>
            <a:ext cx="3189288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390" name="Rectangle 5">
            <a:extLst>
              <a:ext uri="{FF2B5EF4-FFF2-40B4-BE49-F238E27FC236}">
                <a16:creationId xmlns:a16="http://schemas.microsoft.com/office/drawing/2014/main" id="{1AF44DB9-24BA-4E45-90C0-7DC2460A2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189288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391" name="Rectangle 6">
            <a:extLst>
              <a:ext uri="{FF2B5EF4-FFF2-40B4-BE49-F238E27FC236}">
                <a16:creationId xmlns:a16="http://schemas.microsoft.com/office/drawing/2014/main" id="{59F6FD7F-65B8-4A42-9DCA-1B7D6ECBD0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16392" name="Rectangle 7">
            <a:extLst>
              <a:ext uri="{FF2B5EF4-FFF2-40B4-BE49-F238E27FC236}">
                <a16:creationId xmlns:a16="http://schemas.microsoft.com/office/drawing/2014/main" id="{4E0F8FF3-D3C5-4FCF-85B1-199AEEF722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57263" y="4570413"/>
            <a:ext cx="5419725" cy="4335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655" tIns="46988" rIns="95655" bIns="46988"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C99B6D65-9562-4ED0-AA06-6785FF1C84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5B19AE-F2A1-442E-A294-EFD0AE2CCBF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11002A7E-A2ED-4EEF-A826-0DD207CA7B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F2267163-2644-4FAB-AC77-83A40CBFD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1CD5977E-CE35-4938-B961-65E6CF711C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A5583A-ED3C-4835-A826-8DC4939DB1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D5F34B9F-B432-41DA-BA72-7AE93521EB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547D21AA-8261-46A0-9574-A72BEF642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id="{782D397F-DDB0-4FB4-AAC3-56B84580EE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B5E5C-99EF-405A-BCD3-0217D10DF80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E0F7E66B-7E97-477C-94C0-09802B0DC2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6DC615A0-4A0E-4B65-9FEC-4D35C22902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A09A373A-8F81-42A3-B955-184810B7F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6CA95E-6284-4BF7-B894-06C62FC7AC7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099C486F-6FBA-4AF6-8F2F-D5495C6C8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E505D010-7EA2-4EDC-9BC9-513A64BDE5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61E60F-0E96-4E86-A074-C2780EE4BC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1547BA-6A2F-4DC7-8402-BDB53AB796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BD4D13-CD1E-4B27-97EA-41A187F68C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28FDB-DD29-465E-8FA0-F8698E20BC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17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F71C03-E08C-4458-8D3E-C8BC1F737A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2085B8-2E1E-42A6-81FB-D846E0AE9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430DF-73AE-4287-9C51-9716A010BF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B9A3E-1425-4D8F-B9FD-BFFAC44ED3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263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6B5E07-F082-4607-B39C-586FA1ACE7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90BDCD-24BD-43CF-8AD9-44AE33518D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75E198-0828-4715-9F59-617D4A73E6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91F60-7AE1-4898-8607-E699419B46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6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5AA13F-D6A3-4895-9262-AEF02618DF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F145D2-EF0B-4B1C-9C81-891612CA76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3C30CE-F687-4FAB-B5AE-5E66094015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6CBBA-40F1-4F43-889F-2207C92B97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51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E72CFE-3DDB-43EE-957D-E60F435718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0D5851-2AD9-40BA-970F-087C0B0DA1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ACDC10-B460-41C3-B42A-AA73E84D97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26A85-271E-432D-B65F-8B757B58FC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5348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C6D374-4E5D-46C7-9375-2DEDF82514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9A6821-8A36-4A00-A32A-2A7A14BD54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6EF83B-EAA2-4F87-8340-BB785FCAFF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318CB-7141-41D5-AACE-14473CC01A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887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B96DDD-580E-45E1-A573-788A8B522E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68414-8BE7-48F5-9EE4-033AC744FD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186CAE-1B44-446C-84A9-1AD4136D62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F87AC-DF36-4B87-94F9-B2E9A3F1E3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653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5C7C694-8869-4F20-81F4-F154A23C13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90D3DBC-C52F-49AF-9C96-479D67D5E5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450E3B7-CEA6-4527-800C-99DBD966CA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839B6-EF5B-4BD9-9EC7-2C201208BE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412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0BCAF6-F99D-43AA-A36E-1527D676FC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1552A9-2D85-4B85-88E9-935DE7B38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64154F0-9DF1-4C04-822D-E7CEC6CF8E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BDE19-38B6-42F1-9E40-457E0D7FAD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95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1114C44-D012-4397-B008-850C7478C5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9422306-670D-41D7-A1B2-3011D13FF2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F16CFB5-2AF6-467D-BF06-9B149820E2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7F153-710D-4A5D-B69C-536C539B56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13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CA28C7-2B3E-4998-9B9F-C95F7F9E4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8581C-9451-4925-B0BF-70146E30F3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8A07A-70E2-46AA-ACC8-40B6D24B8D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63FAB-E331-446E-8DCA-347626683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399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D0BD0C-9530-4A1C-8A04-440308ECD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49E056-066F-42B6-B22F-F7EAC6CA95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E66F0C-2A6B-4820-AC9F-C75FA4D2A5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1D641-25A3-4842-BFAD-4E8ED5FF7F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305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F67289-3D6F-4CBA-9750-B081A7AA6D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53D6F-4F08-4AE3-9A42-64360AAC9E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7FB57D-C9D2-424C-B7B8-BE1114F4CB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A620D-1BB0-43E3-BB05-C351EA2053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761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A2ECB5-613B-4DE3-AA25-E4DA4691D5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D7B142-4F42-4BF0-8C11-80E5D3774F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A16726-7B7F-43E5-8425-C0CD07F167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3172E-3FEB-4651-98A2-A51F548C00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9175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E16DEC-8316-44CA-BAD2-ED066569B3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27C508-E2CF-4D2A-A10B-A4F838550D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E91EBB-6AAE-4597-96B5-2655B1B1E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6A705-D0B6-49D7-A8AA-B4F1CBB085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608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75D98B-DB07-4522-9D37-F90668988E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3EAC9B-717C-4CB1-AF80-B67D64E84E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5132AE-CD77-492B-AA87-D240D7381B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A817CDB0-6A42-41E1-9B54-FCD4EF6F8B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268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C0758B-DD4C-41F4-938E-17189A32FF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D1BD6B-8D74-43F4-A806-6E1E92CEA3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DE4EA6-5D97-4394-91F8-9F46C3457E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BD7A2EB-AA9D-46DF-947C-4EEC53E299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0051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6712FA-8BBC-4359-8173-8D6C6700C5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D75FCD-FBEA-4E2B-87F3-E15853B06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BCE25B-1777-4315-8F44-FC1C72C328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8AED8C4-E55F-4B35-BFF2-2E8E24185E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099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C5254-C1E9-45C0-8EA8-2ECB65EF60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109BE-91BE-4CA2-8DDC-A149CADEE8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4CAA3-5928-4B6A-8E1F-91F6C314DD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6D19FE96-F70F-46BB-B062-E66460A36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8050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C004ADF-9A37-4DAE-83A8-A5BA9E2C17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D4A7621-822C-4C1C-A351-B8F23357A3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EBCABA2-C373-416A-849D-F8B6E2D5A6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D817A7C-FC9F-4C55-948E-AC16E284E4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406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39F845D-EB69-4A5A-94D3-B5D8A7B31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EF79967-3482-4C33-9FD0-3E73200CAD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D678B8-927B-49C0-8605-04B6224D51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9883B31-D652-4A9F-AC1C-C126CC3867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6301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254AC4-6565-4B7D-9EF5-D1C48ABBF3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EBB4951-D23C-4233-B6B6-8F17EDA23D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37A2F7-0605-4965-803E-718B210A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41A261A-4278-4448-B9D8-9EFA999A4D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626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F6BE8F-A852-48A0-9634-F6811FC8AE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59E27D-ECF8-4289-8BBA-F69299A96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B1E106-FF32-44E5-A3E6-42C10B1109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A0931-786D-4E60-BEA2-CC5DFF1CED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85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4B739-3D63-426F-9422-13448D476B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429E2-45BD-4184-9EB8-7FC670BAA2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FE66B-EE7E-42C4-8100-FF18D84A37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21800CDA-BB54-4337-B8AD-DFE4D60CA5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7651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C5CE0-4CE4-4922-9B0A-2DF599CE41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453E5-04E3-4987-B5CC-3443593C2F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C65A2F-3206-4364-8829-D2E37AAA27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12FCD44-9EDC-4090-A173-302843AE5A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4292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216716-9AD3-46A7-8298-787BAC537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B6225D-3904-454E-8644-BAE4F70881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A7C4E5-6F83-443A-B32C-AB6EB417BD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0DF372D-2D49-4B66-A1B5-212DD2842A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752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D7B234-3DA3-4124-B7CD-80B45EADBF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1B6FAE-0987-4925-B367-BBA5E46B27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6F9564-8DB0-4C72-AB9D-4B47AF9FEE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BDA906DA-07E2-46CA-8D82-70E64A1A93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31103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A6645D-A3F4-44A4-BD8F-6AE1263BB0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322A01EC-EBE8-41E7-A2F6-FF8C19C1D0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278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C7E5F-9B11-4FA0-AE36-041F4660BAB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ED712BE4-67B8-4F04-A15D-D1A306F057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4503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2A816B-DA46-4C8F-A7E4-B80000374E1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2A5E4E7D-5BAB-41C9-8222-7C0B2675F0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6827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421A6-C62E-4E6E-A85A-BB11769E89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26BE7EFF-AF33-4FA6-B910-B2EE5D364D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131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E63BBFC-6B70-4F85-AEFA-E2DA01DD1D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33BE4B9B-D130-40FE-B6EE-B80F1372C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8855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6A17DB6-3D30-4CEC-A070-98E26E1A4D1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E14A3142-D2FB-446A-BA71-C08D0F8933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680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107ED-F221-4E66-B0AC-E9CB49F8C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ECB726-B5A4-4CC8-8882-4E84C241E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D22050-A8CB-4214-BCB6-EFC1963CA3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24ECC-BA09-44ED-8C90-2F52238B84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780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8E6C24-24C7-438A-B8C6-F1BBFCF46AA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09A3D995-F27A-4885-A6B1-4DEE71F19B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485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90E2C-1EB5-4FDE-AF2E-3539FE846A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4046942A-8098-4717-BAA2-A8C047B0F3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5693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E2402-35C3-4CF7-8D4A-9FD0E7DC3DB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9E970769-8439-412A-BFF8-71D5A2673F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938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C5EA74-BFF2-4DF2-9897-816D2DCB8EE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B35DF67D-B363-4E57-AC1A-DF13F582C5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53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04800"/>
            <a:ext cx="2133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2484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F150A8-29E8-4CDF-BA11-AA76065291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21BDDA68-84DF-4813-88E8-F0E8F484EF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1382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3C1B34-E169-4273-A17B-FC2BD54225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636FF2-A8DB-49A2-BD59-CB27E24BBBD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0905F57-F66B-45A2-8E85-1A10DFB88B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7337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E7CF92-4448-4671-9A80-7017E31BE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A3A001-949B-4372-99CF-C1E8DFC372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51C71A-3A57-41D5-B136-0000F01C7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B113D645-2616-4E20-9D12-69C4E3B270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6695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C58F98-362B-4156-9E77-FA4D967BA4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CCE59A-0569-43FC-96E3-FBE2455B01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B39679-1B8E-4F50-A215-B9369D9C91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1D4C9AF-51DC-453F-9B24-3F2EC279D9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974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DF616B-2E50-4CBC-97B5-9D300BC871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02F822-61D1-4278-96CF-856B91135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E71D20-C11F-447B-B8BC-05F80F2D27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29C8B440-252A-458C-812B-29861AEA82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40891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F0DAB-BDB2-4EF6-B695-E12A7D0B2E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72B75-199C-4AE0-8582-697BEC4FC3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09B13-D1C0-4453-804E-141976CB8F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3E330945-6F1F-4FB0-8684-057E9A8BBD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938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81CECF-70BF-476D-BDA4-9D97260D1E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5D2BDA-A24B-4624-9F2F-8A38EA3C25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6A424C-7775-459F-963A-F463105CC4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83BB-CD42-4229-8CC2-9FF8086169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3427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4811C7B-A465-48A0-94F3-05A607217F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B787B96-E891-4248-881B-298C5A6876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1BC7793-19B4-465D-8F99-BE3F3582CD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300FDD3C-410B-404F-9D1D-76C3113276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451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A3CC4C5-4F95-4E6A-BEDB-CCC7056686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FA7F469-F1A2-420F-99DE-96F4B1C44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A430EE4-FC7D-4E85-B7F6-7961B64745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3EC9D73C-92E7-46DC-A8F6-E7AC0F1A5C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3410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AE6D567-ACFA-45CF-A9C0-91CB8B38CA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5950E-8507-47A1-BC4B-ECD2DA2304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91476D-1169-421D-938D-73D17B4AE8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854E1824-AC57-4218-98EB-693A3D17FE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4511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32DA1-789E-444F-8A78-F1E2B72A3F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C2A9A-7734-4DDD-882E-EB7A18ED8A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180CA6-5A9D-4571-989C-9686F3C196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FA45B9BA-1677-48A0-85B1-A868CD9895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17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C2C0E-0846-4394-AA1E-FA471AA993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291F6-4100-40A8-BFAA-E6501F804C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E61E8-EFCE-41DB-B964-D9B10E5503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A432CCBA-1857-4654-B1F2-BCDD9C5A6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1206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29D64E-F95F-4A5C-A1D1-58E3293605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1FF00D-07AE-4F1F-953F-CD4F71DF0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CD019C-DEF8-4E3B-B66C-BCCFF6C6DE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8626C1CC-1B9F-4025-9489-46BB03531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8087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0F58D7-A24C-406D-A29D-043D5EEA15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4621B0-E0C8-4DE5-AEDC-A8FFC08C6A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87E396-ECD3-49E8-B706-D62268B19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5046953F-03D2-40CE-A64B-D827BF0B06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8885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Text"/>
          <p:cNvSpPr txBox="1">
            <a:spLocks noGrp="1"/>
          </p:cNvSpPr>
          <p:nvPr>
            <p:ph type="title"/>
          </p:nvPr>
        </p:nvSpPr>
        <p:spPr>
          <a:xfrm>
            <a:off x="445902" y="260350"/>
            <a:ext cx="8255001" cy="68539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" name="Rectangle"/>
          <p:cNvSpPr>
            <a:spLocks noGrp="1"/>
          </p:cNvSpPr>
          <p:nvPr>
            <p:ph type="body" idx="21"/>
          </p:nvPr>
        </p:nvSpPr>
        <p:spPr>
          <a:xfrm>
            <a:off x="-13393" y="1334375"/>
            <a:ext cx="9144001" cy="45300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600"/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 sz="5600"/>
            </a:pPr>
            <a:endParaRPr/>
          </a:p>
        </p:txBody>
      </p:sp>
      <p:sp>
        <p:nvSpPr>
          <p:cNvPr id="52" name="Text"/>
          <p:cNvSpPr txBox="1">
            <a:spLocks noGrp="1"/>
          </p:cNvSpPr>
          <p:nvPr>
            <p:ph type="body" sz="quarter" idx="22"/>
          </p:nvPr>
        </p:nvSpPr>
        <p:spPr>
          <a:xfrm>
            <a:off x="4466242" y="6005670"/>
            <a:ext cx="184731" cy="461665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/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356100" y="6540500"/>
            <a:ext cx="209550" cy="228600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3827052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86B80F-E62B-467C-A235-531CFA79D05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23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1C71C9-4D6C-406E-B4EF-F11AE83BF14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2CEC31-1A5D-4314-A8F0-7D4F7BF222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A91DD7D-9C09-4473-BC97-DF64AE28D1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6D99E6-D82C-4F0A-8308-31F18E7B2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B419B-FE7E-42DA-B7C3-0D0C3C13F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00040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6C2683-AB53-4B97-B8C8-C9BDD99F3E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52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FE10DE-D718-496A-9F26-CF43C501D26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169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0CA4A73-9936-44F6-B8F1-E5F047F1991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68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90C24E-5FD3-4F2A-9AC9-89511648AEB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975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131CDD-ECC3-4EA3-84E4-62E325CE60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532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6F2C1F-1322-4C47-B27B-08FA2E5E521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865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DA40C-4D3A-4C6F-BB53-7A983A02839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310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454497-B383-4846-A819-DE6B8A3909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62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71450"/>
            <a:ext cx="1949450" cy="6343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71450"/>
            <a:ext cx="5695950" cy="6343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7D85AD-3CDD-4714-A75D-8C858E24A86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628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9E21D7-EA6D-4142-A20A-864DB39501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8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DC35E3C-7B29-49E8-A395-6E40054E30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D2DD89E-757A-4943-AB02-7F299917FD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48FE9E5-F6CF-45EF-9A26-03684F364B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05F95-1521-42E5-B584-7CC0068292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3793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95585A-584E-45CA-BE9C-8814B9AE08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924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BD6A41-0BDC-4BCC-B103-DFEF90F0CC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014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65FE1-E321-459A-B657-8B644110A30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301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0A5B32-F33B-45D9-A90D-A241A57607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486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C39B66-2CF1-4272-98F9-3687F93BDBB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71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E38950C-6297-4A4C-835C-7A511B2AC2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68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4DAC5-DFA5-4E8A-8F95-336EE9194F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373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DBA94-A5C0-4792-974B-2C47F62B18C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005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DDD3C1-7671-4C89-8AAB-92EEF9FE01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389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71450"/>
            <a:ext cx="1949450" cy="6343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71450"/>
            <a:ext cx="5695950" cy="6343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AC5123-EBF8-4FDC-B2ED-E49DDF918F4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F6497-5605-4C45-AEDA-7C38BCC5F3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CB4F60-CA76-46C1-88FF-9BBEC353D8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C0B82E-396F-4275-AE98-535C643D0C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7CE8-000C-4183-A509-8078358DB9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8807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3BC7F3-B7FD-464C-B6C8-ED47E328EA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064EB3-75F2-4160-BCD9-C6B09491FE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AB719D-401B-44D7-BEAC-52C4751ED2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18BE9-83FE-4FAC-B3E8-3DD9E2FF35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35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C56A93-FAF7-47F2-B3B7-9CCA613F5D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A157160-C93E-4932-8982-73300D4399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4A8621AB-B137-4B0F-86E6-1428AA03A8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186F28A8-852E-43A2-9A23-3BBD223A1F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22D90E53-5A8D-44CF-9181-5087CA7628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F721F9E-EAAB-4DA5-B241-45FE670BC9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7731151E-2D18-494E-B40F-80831D1CE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83410B9-E955-443E-8CD8-55C3092BDA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F9A9EAC-4B94-4FEB-BCD1-B99AC0716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7A93F0CD-228E-4FE3-BCD7-5D6FF5F6641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40734A7C-024D-446E-B864-276B03D4A77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3F507AC1-332B-4AC6-9F17-248020CC3C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BA308F6-9227-4123-9904-BE68570C15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5" name="Line 7">
            <a:extLst>
              <a:ext uri="{FF2B5EF4-FFF2-40B4-BE49-F238E27FC236}">
                <a16:creationId xmlns:a16="http://schemas.microsoft.com/office/drawing/2014/main" id="{A727A85A-16B4-4B4A-81D4-1898252676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11E3600-CDEC-4877-878E-80BB69BED5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96C98BC-C20D-4F8A-A575-B4B690CC94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5764" name="Rectangle 4">
            <a:extLst>
              <a:ext uri="{FF2B5EF4-FFF2-40B4-BE49-F238E27FC236}">
                <a16:creationId xmlns:a16="http://schemas.microsoft.com/office/drawing/2014/main" id="{F957CF8D-E622-4C5D-9D67-8ED6AE50B8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5" name="Rectangle 5">
            <a:extLst>
              <a:ext uri="{FF2B5EF4-FFF2-40B4-BE49-F238E27FC236}">
                <a16:creationId xmlns:a16="http://schemas.microsoft.com/office/drawing/2014/main" id="{5700440C-79CA-4306-AD81-1AA91E18DB7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6" name="Rectangle 6">
            <a:extLst>
              <a:ext uri="{FF2B5EF4-FFF2-40B4-BE49-F238E27FC236}">
                <a16:creationId xmlns:a16="http://schemas.microsoft.com/office/drawing/2014/main" id="{AFF8E87C-23B9-434A-A9D1-0A7E0CD5E6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165CC97F-0B3A-4C31-A7FB-9AFB592AB10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5" name="Line 7">
            <a:extLst>
              <a:ext uri="{FF2B5EF4-FFF2-40B4-BE49-F238E27FC236}">
                <a16:creationId xmlns:a16="http://schemas.microsoft.com/office/drawing/2014/main" id="{E10C5000-C4B2-4A37-85CB-D804B0D434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7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F9F897F-FD2F-47C8-AC8B-4B187E4B6A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51E3935-66E8-4D0A-AF36-9CBF90B611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534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8900" name="Rectangle 4">
            <a:extLst>
              <a:ext uri="{FF2B5EF4-FFF2-40B4-BE49-F238E27FC236}">
                <a16:creationId xmlns:a16="http://schemas.microsoft.com/office/drawing/2014/main" id="{A683A977-2297-43DB-A4EE-B8B14A9FB56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05400" y="6477000"/>
            <a:ext cx="4038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Gill Sans" charset="0"/>
              </a:defRPr>
            </a:lvl1pPr>
          </a:lstStyle>
          <a:p>
            <a:r>
              <a:rPr lang="en-US" altLang="en-US"/>
              <a:t>© 2006 Steve Marschner • </a:t>
            </a:r>
            <a:fld id="{7DFEC35D-7375-4E14-AAF9-42219975BF9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0CB0BF7A-08EE-4BD5-BD5B-BB4580229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1722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ru-RU" sz="280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50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A3C0E6F-9C89-4378-A649-93E37F4E1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8727A20-0868-44E0-B93C-DF50F5F483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62148" name="Rectangle 4">
            <a:extLst>
              <a:ext uri="{FF2B5EF4-FFF2-40B4-BE49-F238E27FC236}">
                <a16:creationId xmlns:a16="http://schemas.microsoft.com/office/drawing/2014/main" id="{35A728CE-DA81-4009-9E8F-0A3280ED3F4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2149" name="Rectangle 5">
            <a:extLst>
              <a:ext uri="{FF2B5EF4-FFF2-40B4-BE49-F238E27FC236}">
                <a16:creationId xmlns:a16="http://schemas.microsoft.com/office/drawing/2014/main" id="{A191B287-1750-46F5-B330-1E47167385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2150" name="Rectangle 6">
            <a:extLst>
              <a:ext uri="{FF2B5EF4-FFF2-40B4-BE49-F238E27FC236}">
                <a16:creationId xmlns:a16="http://schemas.microsoft.com/office/drawing/2014/main" id="{6C624674-5F5A-4AA5-A6CD-0FC5F63902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19AE2481-6A0F-4745-8479-85D758E8624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3" name="Line 7">
            <a:extLst>
              <a:ext uri="{FF2B5EF4-FFF2-40B4-BE49-F238E27FC236}">
                <a16:creationId xmlns:a16="http://schemas.microsoft.com/office/drawing/2014/main" id="{A3594496-C424-4E39-AF2C-BE581EA976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2AD1F5-4E41-46EB-8678-57BE1954D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1450"/>
            <a:ext cx="7772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A02D736-82F2-4BEA-BE9B-ADD4C8AFA2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914400"/>
            <a:ext cx="77724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79556" name="Rectangle 4">
            <a:extLst>
              <a:ext uri="{FF2B5EF4-FFF2-40B4-BE49-F238E27FC236}">
                <a16:creationId xmlns:a16="http://schemas.microsoft.com/office/drawing/2014/main" id="{B8A041BA-93E8-458B-B7C4-F72C530E6F7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572250"/>
            <a:ext cx="28448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5DD1C452-4849-41F8-A5F6-EA7B0252A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6572250"/>
            <a:ext cx="52832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68" tIns="44934" rIns="89868" bIns="44934" anchor="b"/>
          <a:lstStyle>
            <a:lvl1pPr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BFAE57F2-64C9-49EB-8AFE-2030C2C41228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pPr algn="ctr"/>
              <a:t>‹#›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68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tabLst>
          <a:tab pos="573088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3088" indent="-341313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w"/>
        <a:tabLst>
          <a:tab pos="573088" algn="l"/>
        </a:tabLst>
        <a:defRPr sz="2000">
          <a:solidFill>
            <a:schemeClr val="tx1"/>
          </a:solidFill>
          <a:latin typeface="+mn-lt"/>
          <a:cs typeface="+mn-cs"/>
        </a:defRPr>
      </a:lvl2pPr>
      <a:lvl3pPr marL="915988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573088" algn="l"/>
        </a:tabLst>
        <a:defRPr>
          <a:solidFill>
            <a:schemeClr val="tx1"/>
          </a:solidFill>
          <a:latin typeface="+mn-lt"/>
          <a:cs typeface="+mn-cs"/>
        </a:defRPr>
      </a:lvl3pPr>
      <a:lvl4pPr marL="1368425" indent="-22225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4pPr>
      <a:lvl5pPr marL="1830388" indent="-2301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5pPr>
      <a:lvl6pPr marL="22875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6pPr>
      <a:lvl7pPr marL="27447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7pPr>
      <a:lvl8pPr marL="32019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8pPr>
      <a:lvl9pPr marL="36591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3E009C1-D796-4367-969D-20642A230A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1450"/>
            <a:ext cx="7772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2AE1AB-A7E3-427A-9D2E-A0B375478F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914400"/>
            <a:ext cx="77724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88772" name="Rectangle 4">
            <a:extLst>
              <a:ext uri="{FF2B5EF4-FFF2-40B4-BE49-F238E27FC236}">
                <a16:creationId xmlns:a16="http://schemas.microsoft.com/office/drawing/2014/main" id="{5E27A973-58FB-4735-BD7C-05650057EE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572250"/>
            <a:ext cx="28448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" pitchFamily="18" charset="0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A5EA5EEC-BFDE-43F7-BC37-8CDA48302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6572250"/>
            <a:ext cx="52832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68" tIns="44934" rIns="89868" bIns="44934" anchor="b"/>
          <a:lstStyle>
            <a:lvl1pPr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32E29C35-E1D8-4DE3-8240-D2A3022C762C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pPr algn="ctr"/>
              <a:t>‹#›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tabLst>
          <a:tab pos="573088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3088" indent="-341313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w"/>
        <a:tabLst>
          <a:tab pos="573088" algn="l"/>
        </a:tabLst>
        <a:defRPr sz="2000">
          <a:solidFill>
            <a:schemeClr val="tx1"/>
          </a:solidFill>
          <a:latin typeface="+mn-lt"/>
          <a:cs typeface="+mn-cs"/>
        </a:defRPr>
      </a:lvl2pPr>
      <a:lvl3pPr marL="915988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573088" algn="l"/>
        </a:tabLst>
        <a:defRPr>
          <a:solidFill>
            <a:schemeClr val="tx1"/>
          </a:solidFill>
          <a:latin typeface="+mn-lt"/>
          <a:cs typeface="+mn-cs"/>
        </a:defRPr>
      </a:lvl3pPr>
      <a:lvl4pPr marL="1368425" indent="-22225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4pPr>
      <a:lvl5pPr marL="1830388" indent="-2301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5pPr>
      <a:lvl6pPr marL="22875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6pPr>
      <a:lvl7pPr marL="27447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7pPr>
      <a:lvl8pPr marL="32019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8pPr>
      <a:lvl9pPr marL="36591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bris.ac.uk/Publications/pub_master.jsp?id=2000476" TargetMode="External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5" Type="http://schemas.openxmlformats.org/officeDocument/2006/relationships/image" Target="../media/image64.wmf"/><Relationship Id="rId4" Type="http://schemas.openxmlformats.org/officeDocument/2006/relationships/oleObject" Target="../embeddings/oleObject2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6.wmf"/><Relationship Id="rId12" Type="http://schemas.openxmlformats.org/officeDocument/2006/relationships/image" Target="../media/image68.wmf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.x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65.wmf"/><Relationship Id="rId10" Type="http://schemas.openxmlformats.org/officeDocument/2006/relationships/image" Target="../media/image63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6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7.wmf"/><Relationship Id="rId12" Type="http://schemas.openxmlformats.org/officeDocument/2006/relationships/image" Target="../media/image71.wmf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3.x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69.wmf"/><Relationship Id="rId10" Type="http://schemas.openxmlformats.org/officeDocument/2006/relationships/image" Target="../media/image70.wm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9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4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72.wmf"/><Relationship Id="rId10" Type="http://schemas.openxmlformats.org/officeDocument/2006/relationships/image" Target="../media/image73.wmf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3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74.wmf"/><Relationship Id="rId10" Type="http://schemas.openxmlformats.org/officeDocument/2006/relationships/image" Target="../media/image75.wmf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6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6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76.wmf"/><Relationship Id="rId10" Type="http://schemas.openxmlformats.org/officeDocument/2006/relationships/image" Target="../media/image77.wmf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19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7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78.wmf"/><Relationship Id="rId10" Type="http://schemas.openxmlformats.org/officeDocument/2006/relationships/image" Target="../media/image79.wmf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2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8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80.wmf"/><Relationship Id="rId10" Type="http://schemas.openxmlformats.org/officeDocument/2006/relationships/image" Target="../media/image81.wmf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5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9.x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82.wmf"/><Relationship Id="rId10" Type="http://schemas.openxmlformats.org/officeDocument/2006/relationships/image" Target="../media/image84.wmf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28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tags" Target="../tags/tag12.xml"/><Relationship Id="rId7" Type="http://schemas.openxmlformats.org/officeDocument/2006/relationships/image" Target="../media/image86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85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89.png"/><Relationship Id="rId4" Type="http://schemas.openxmlformats.org/officeDocument/2006/relationships/tags" Target="../tags/tag13.xml"/><Relationship Id="rId9" Type="http://schemas.openxmlformats.org/officeDocument/2006/relationships/image" Target="../media/image8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4.xml"/><Relationship Id="rId5" Type="http://schemas.openxmlformats.org/officeDocument/2006/relationships/image" Target="../media/image90.wmf"/><Relationship Id="rId4" Type="http://schemas.openxmlformats.org/officeDocument/2006/relationships/oleObject" Target="../embeddings/oleObject29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5.xml"/><Relationship Id="rId6" Type="http://schemas.openxmlformats.org/officeDocument/2006/relationships/image" Target="../media/image92.png"/><Relationship Id="rId5" Type="http://schemas.openxmlformats.org/officeDocument/2006/relationships/image" Target="../media/image63.png"/><Relationship Id="rId4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9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02.png"/><Relationship Id="rId5" Type="http://schemas.openxmlformats.org/officeDocument/2006/relationships/image" Target="../media/image100.png"/><Relationship Id="rId4" Type="http://schemas.openxmlformats.org/officeDocument/2006/relationships/notesSlide" Target="../notesSlides/notesSlide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tags" Target="../tags/tag20.xml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34.xml"/><Relationship Id="rId11" Type="http://schemas.openxmlformats.org/officeDocument/2006/relationships/image" Target="../media/image104.png"/><Relationship Id="rId5" Type="http://schemas.openxmlformats.org/officeDocument/2006/relationships/slideLayout" Target="../slideLayouts/slideLayout59.xml"/><Relationship Id="rId10" Type="http://schemas.openxmlformats.org/officeDocument/2006/relationships/oleObject" Target="../embeddings/oleObject30.bin"/><Relationship Id="rId4" Type="http://schemas.openxmlformats.org/officeDocument/2006/relationships/tags" Target="../tags/tag21.xml"/><Relationship Id="rId9" Type="http://schemas.openxmlformats.org/officeDocument/2006/relationships/image" Target="../media/image10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7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2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113.jpe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23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3.png"/><Relationship Id="rId3" Type="http://schemas.openxmlformats.org/officeDocument/2006/relationships/tags" Target="../tags/tag26.xml"/><Relationship Id="rId7" Type="http://schemas.openxmlformats.org/officeDocument/2006/relationships/image" Target="../media/image116.png"/><Relationship Id="rId12" Type="http://schemas.openxmlformats.org/officeDocument/2006/relationships/image" Target="../media/image122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115.png"/><Relationship Id="rId11" Type="http://schemas.openxmlformats.org/officeDocument/2006/relationships/image" Target="../media/image121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25.png"/><Relationship Id="rId10" Type="http://schemas.openxmlformats.org/officeDocument/2006/relationships/image" Target="../media/image119.png"/><Relationship Id="rId4" Type="http://schemas.openxmlformats.org/officeDocument/2006/relationships/tags" Target="../tags/tag27.xml"/><Relationship Id="rId9" Type="http://schemas.openxmlformats.org/officeDocument/2006/relationships/image" Target="../media/image118.png"/><Relationship Id="rId14" Type="http://schemas.openxmlformats.org/officeDocument/2006/relationships/image" Target="../media/image12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6A8B4FAA-AEF1-4CBE-9DEA-19C0834657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Image Processing 1</a:t>
            </a:r>
            <a:endParaRPr lang="ru-RU" altLang="en-US" dirty="0"/>
          </a:p>
        </p:txBody>
      </p:sp>
      <p:sp>
        <p:nvSpPr>
          <p:cNvPr id="5123" name="Text Box 4">
            <a:extLst>
              <a:ext uri="{FF2B5EF4-FFF2-40B4-BE49-F238E27FC236}">
                <a16:creationId xmlns:a16="http://schemas.microsoft.com/office/drawing/2014/main" id="{7BD0A60F-3F35-43C6-96E4-8711CB907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322" y="5959475"/>
            <a:ext cx="67322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400" dirty="0"/>
              <a:t>CS180: Intro to Comp. Vision, and Comp. Photo</a:t>
            </a:r>
          </a:p>
          <a:p>
            <a:pPr algn="r">
              <a:spcBef>
                <a:spcPct val="0"/>
              </a:spcBef>
            </a:pPr>
            <a:r>
              <a:rPr lang="en-US" altLang="en-US" sz="2400" dirty="0"/>
              <a:t>Alexei Efros, Ren Ng, UC Berkeley, Fall 2026</a:t>
            </a:r>
          </a:p>
          <a:p>
            <a:pPr algn="r">
              <a:spcBef>
                <a:spcPct val="0"/>
              </a:spcBef>
            </a:pPr>
            <a:endParaRPr lang="en-US" altLang="en-US" sz="2400" dirty="0"/>
          </a:p>
        </p:txBody>
      </p:sp>
      <p:pic>
        <p:nvPicPr>
          <p:cNvPr id="5124" name="Picture 5">
            <a:extLst>
              <a:ext uri="{FF2B5EF4-FFF2-40B4-BE49-F238E27FC236}">
                <a16:creationId xmlns:a16="http://schemas.microsoft.com/office/drawing/2014/main" id="{AD3B1ACE-F4A0-47F3-8ED4-E57B3086C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2"/>
          <a:stretch>
            <a:fillRect/>
          </a:stretch>
        </p:blipFill>
        <p:spPr bwMode="auto">
          <a:xfrm>
            <a:off x="1193800" y="1050925"/>
            <a:ext cx="688340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2286000" y="303108"/>
            <a:ext cx="4572000" cy="6251783"/>
            <a:chOff x="1542827" y="1880558"/>
            <a:chExt cx="2649611" cy="3623096"/>
          </a:xfrm>
        </p:grpSpPr>
        <p:pic>
          <p:nvPicPr>
            <p:cNvPr id="5" name="Picture 2" descr="http://www.cranearts.com/wordpress/wp-content/uploads/2009/01/the_crane_building_pic.jpg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t="5274" r="53530" b="16780"/>
            <a:stretch/>
          </p:blipFill>
          <p:spPr bwMode="auto">
            <a:xfrm>
              <a:off x="1542827" y="1880558"/>
              <a:ext cx="2649611" cy="3623096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915721" y="4085493"/>
              <a:ext cx="234130" cy="286184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</a:t>
              </a:r>
            </a:p>
          </p:txBody>
        </p:sp>
        <p:cxnSp>
          <p:nvCxnSpPr>
            <p:cNvPr id="7" name="Straight Arrow Connector 6"/>
            <p:cNvCxnSpPr>
              <a:stCxn id="6" idx="3"/>
            </p:cNvCxnSpPr>
            <p:nvPr/>
          </p:nvCxnSpPr>
          <p:spPr>
            <a:xfrm>
              <a:off x="2149851" y="4228585"/>
              <a:ext cx="459776" cy="378640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906321" y="4912025"/>
              <a:ext cx="234130" cy="286184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</a:t>
              </a:r>
            </a:p>
          </p:txBody>
        </p:sp>
        <p:cxnSp>
          <p:nvCxnSpPr>
            <p:cNvPr id="9" name="Straight Arrow Connector 8"/>
            <p:cNvCxnSpPr>
              <a:stCxn id="8" idx="0"/>
            </p:cNvCxnSpPr>
            <p:nvPr/>
          </p:nvCxnSpPr>
          <p:spPr>
            <a:xfrm flipH="1" flipV="1">
              <a:off x="2838229" y="4607225"/>
              <a:ext cx="185157" cy="304800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40529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6148094" cy="5715000"/>
              </a:xfrm>
            </p:spPr>
            <p:txBody>
              <a:bodyPr/>
              <a:lstStyle/>
              <a:p>
                <a:r>
                  <a:rPr lang="en-US" dirty="0"/>
                  <a:t>When light hits a typical surface</a:t>
                </a:r>
              </a:p>
              <a:p>
                <a:pPr lvl="1"/>
                <a:r>
                  <a:rPr lang="en-US" dirty="0"/>
                  <a:t>Some light is absorbed (1-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2"/>
                <a:r>
                  <a:rPr lang="en-US" dirty="0"/>
                  <a:t>More absorbed for low albedos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:r>
                  <a:rPr lang="en-US" dirty="0"/>
                  <a:t>Some light is reflected diffusely</a:t>
                </a:r>
              </a:p>
              <a:p>
                <a:pPr lvl="2"/>
                <a:r>
                  <a:rPr lang="en-US" dirty="0"/>
                  <a:t>Independent of viewing direction</a:t>
                </a:r>
              </a:p>
              <a:p>
                <a:pPr lvl="2"/>
                <a:endParaRPr lang="en-US" dirty="0"/>
              </a:p>
              <a:p>
                <a:pPr lvl="2"/>
                <a:endParaRPr lang="en-US" sz="1200" dirty="0"/>
              </a:p>
              <a:p>
                <a:pPr lvl="1"/>
                <a:r>
                  <a:rPr lang="en-US" dirty="0"/>
                  <a:t>Some light is reflected </a:t>
                </a:r>
                <a:r>
                  <a:rPr lang="en-US" dirty="0" err="1"/>
                  <a:t>specularly</a:t>
                </a:r>
                <a:endParaRPr lang="en-US" dirty="0"/>
              </a:p>
              <a:p>
                <a:pPr lvl="2"/>
                <a:r>
                  <a:rPr lang="en-US" dirty="0"/>
                  <a:t>Light bounces off (like a mirror), depends on viewing direction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6148094" cy="5715000"/>
              </a:xfrm>
              <a:blipFill rotWithShape="1">
                <a:blip r:embed="rId2"/>
                <a:stretch>
                  <a:fillRect l="-2180" t="-1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6186279" y="6557790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8411417" y="4992848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>
          <a:xfrm flipH="1">
            <a:off x="7615029" y="5399353"/>
            <a:ext cx="866133" cy="11101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968258" y="5802035"/>
            <a:ext cx="646771" cy="6813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68258" y="5230973"/>
            <a:ext cx="1804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specular reflection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86779" y="6140183"/>
                <a:ext cx="399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Θ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779" y="6140183"/>
                <a:ext cx="39946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61527" y="6140183"/>
                <a:ext cx="399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Θ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527" y="6140183"/>
                <a:ext cx="399468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6186103" y="4495800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514719" y="2850668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 flipH="1">
            <a:off x="7614856" y="3257173"/>
            <a:ext cx="969608" cy="11642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V="1">
            <a:off x="6960009" y="3766544"/>
            <a:ext cx="714378" cy="59531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6662353" y="406420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633903" y="4067175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29625" y="3060681"/>
            <a:ext cx="1586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diffuse reflection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282094" y="23139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507232" y="748983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21" idx="3"/>
          </p:cNvCxnSpPr>
          <p:nvPr/>
        </p:nvCxnSpPr>
        <p:spPr>
          <a:xfrm flipH="1">
            <a:off x="7710844" y="1155488"/>
            <a:ext cx="866133" cy="11101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605294" y="150160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absorption</a:t>
            </a:r>
          </a:p>
        </p:txBody>
      </p:sp>
    </p:spTree>
    <p:extLst>
      <p:ext uri="{BB962C8B-B14F-4D97-AF65-F5344CB8AC3E}">
        <p14:creationId xmlns:p14="http://schemas.microsoft.com/office/powerpoint/2010/main" val="3587888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BE541A2D-2FDB-4EAC-8296-AA1C47063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5035550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>
            <a:extLst>
              <a:ext uri="{FF2B5EF4-FFF2-40B4-BE49-F238E27FC236}">
                <a16:creationId xmlns:a16="http://schemas.microsoft.com/office/drawing/2014/main" id="{02356C35-927C-40A6-861E-0507A0A178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Sampling and Quantization</a:t>
            </a:r>
          </a:p>
        </p:txBody>
      </p:sp>
      <p:pic>
        <p:nvPicPr>
          <p:cNvPr id="36868" name="Picture 2">
            <a:extLst>
              <a:ext uri="{FF2B5EF4-FFF2-40B4-BE49-F238E27FC236}">
                <a16:creationId xmlns:a16="http://schemas.microsoft.com/office/drawing/2014/main" id="{CEB1D79C-6C60-43AC-AAC6-A55C860D4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514600"/>
            <a:ext cx="32004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441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31F9CE76-AC6C-43CA-9799-6EAAC06E7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990600"/>
            <a:ext cx="6515100" cy="454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C67E75DB-DAFD-4DC7-B49A-C554B9BEED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Image Formation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C750247C-E078-425F-840F-527E7AE6A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5754688"/>
            <a:ext cx="56991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i="1" dirty="0"/>
              <a:t>f(</a:t>
            </a:r>
            <a:r>
              <a:rPr lang="en-US" altLang="en-US" sz="2400" i="1" dirty="0" err="1"/>
              <a:t>x,y</a:t>
            </a:r>
            <a:r>
              <a:rPr lang="en-US" altLang="en-US" sz="2400" i="1" dirty="0"/>
              <a:t>) = reflectance(</a:t>
            </a:r>
            <a:r>
              <a:rPr lang="en-US" altLang="en-US" sz="2400" i="1" dirty="0" err="1"/>
              <a:t>x,y</a:t>
            </a:r>
            <a:r>
              <a:rPr lang="en-US" altLang="en-US" sz="2400" i="1" dirty="0"/>
              <a:t>) * illumination(</a:t>
            </a:r>
            <a:r>
              <a:rPr lang="en-US" altLang="en-US" sz="2400" i="1" dirty="0" err="1"/>
              <a:t>x,y</a:t>
            </a:r>
            <a:r>
              <a:rPr lang="en-US" altLang="en-US" sz="2400" i="1" dirty="0"/>
              <a:t>)</a:t>
            </a:r>
          </a:p>
          <a:p>
            <a:pPr>
              <a:spcBef>
                <a:spcPct val="0"/>
              </a:spcBef>
            </a:pPr>
            <a:r>
              <a:rPr lang="en-US" altLang="en-US" sz="2000" i="1" dirty="0"/>
              <a:t>Reflectance in [0,1], illumination in [0,inf]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vstill1">
            <a:extLst>
              <a:ext uri="{FF2B5EF4-FFF2-40B4-BE49-F238E27FC236}">
                <a16:creationId xmlns:a16="http://schemas.microsoft.com/office/drawing/2014/main" id="{B13DDDDD-83BF-4F9D-A0B6-4E2F6BA4D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15240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>
            <a:extLst>
              <a:ext uri="{FF2B5EF4-FFF2-40B4-BE49-F238E27FC236}">
                <a16:creationId xmlns:a16="http://schemas.microsoft.com/office/drawing/2014/main" id="{4F6A724E-F9DF-4264-B13A-980798F544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Problem: Dynamic Range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94905589-7247-4747-BC7C-39BD4AA00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971800"/>
            <a:ext cx="8382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1500</a:t>
            </a: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821AE0F2-3DEA-42E4-9645-CF4268CD8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50" y="2133600"/>
            <a:ext cx="33655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11270" name="Picture 6" descr="dvstill5">
            <a:extLst>
              <a:ext uri="{FF2B5EF4-FFF2-40B4-BE49-F238E27FC236}">
                <a16:creationId xmlns:a16="http://schemas.microsoft.com/office/drawing/2014/main" id="{F8EBA78F-655F-4D94-A45C-1812881AD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95600"/>
            <a:ext cx="15240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dvstill10">
            <a:extLst>
              <a:ext uri="{FF2B5EF4-FFF2-40B4-BE49-F238E27FC236}">
                <a16:creationId xmlns:a16="http://schemas.microsoft.com/office/drawing/2014/main" id="{6B9F0DAA-9A02-4850-A5EA-A7BB84C8D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86200"/>
            <a:ext cx="15240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dvstill9">
            <a:extLst>
              <a:ext uri="{FF2B5EF4-FFF2-40B4-BE49-F238E27FC236}">
                <a16:creationId xmlns:a16="http://schemas.microsoft.com/office/drawing/2014/main" id="{EC5ADF56-2A6A-420A-BDFA-42DFE2336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724400"/>
            <a:ext cx="15240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dvstill4">
            <a:extLst>
              <a:ext uri="{FF2B5EF4-FFF2-40B4-BE49-F238E27FC236}">
                <a16:creationId xmlns:a16="http://schemas.microsoft.com/office/drawing/2014/main" id="{9D06BF40-2BA0-4878-9834-8CC2E04A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257800"/>
            <a:ext cx="15240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4" name="Text Box 10">
            <a:extLst>
              <a:ext uri="{FF2B5EF4-FFF2-40B4-BE49-F238E27FC236}">
                <a16:creationId xmlns:a16="http://schemas.microsoft.com/office/drawing/2014/main" id="{4062B495-A6DF-4752-B3B6-B19B6F11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886200"/>
            <a:ext cx="11430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25,000</a:t>
            </a: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CD6E304B-67E8-4ACA-B890-CABF49FD5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648200"/>
            <a:ext cx="13716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400,000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160F016A-616B-450D-A9DA-A6C8F20C8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562600"/>
            <a:ext cx="19812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2,000,000,000</a:t>
            </a:r>
          </a:p>
        </p:txBody>
      </p:sp>
      <p:sp>
        <p:nvSpPr>
          <p:cNvPr id="11277" name="Text Box 14">
            <a:extLst>
              <a:ext uri="{FF2B5EF4-FFF2-40B4-BE49-F238E27FC236}">
                <a16:creationId xmlns:a16="http://schemas.microsoft.com/office/drawing/2014/main" id="{117B07CC-7F14-4D59-BD3C-069A3A11C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1752600"/>
            <a:ext cx="2898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/>
              <a:t>The real world is</a:t>
            </a:r>
          </a:p>
          <a:p>
            <a:pPr>
              <a:spcBef>
                <a:spcPct val="0"/>
              </a:spcBef>
            </a:pPr>
            <a:r>
              <a:rPr lang="en-US" altLang="en-US" sz="2400"/>
              <a:t>High dynamic range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5EFC311-F878-40BB-BBD9-362028544B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Long Exposure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84152586-4704-4BC7-BF4F-09A10D230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29718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 altLang="en-US" sz="2400">
              <a:latin typeface="Times New Roman" panose="02020603050405020304" pitchFamily="18" charset="0"/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7EFD0F9-3C76-4F98-B867-183642DFC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082925"/>
            <a:ext cx="81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827272DC-7723-4FBD-8951-0B24F9C08A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18" name="Line 6">
            <a:extLst>
              <a:ext uri="{FF2B5EF4-FFF2-40B4-BE49-F238E27FC236}">
                <a16:creationId xmlns:a16="http://schemas.microsoft.com/office/drawing/2014/main" id="{4003A8F8-19AF-47F8-8ED8-CC133DCA0E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19" name="Line 7">
            <a:extLst>
              <a:ext uri="{FF2B5EF4-FFF2-40B4-BE49-F238E27FC236}">
                <a16:creationId xmlns:a16="http://schemas.microsoft.com/office/drawing/2014/main" id="{D6B51F80-40C2-45FB-B318-4AACD414423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0" name="Line 8">
            <a:extLst>
              <a:ext uri="{FF2B5EF4-FFF2-40B4-BE49-F238E27FC236}">
                <a16:creationId xmlns:a16="http://schemas.microsoft.com/office/drawing/2014/main" id="{82A8728C-2203-46B3-B1DE-F62C80460B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1" name="Line 9">
            <a:extLst>
              <a:ext uri="{FF2B5EF4-FFF2-40B4-BE49-F238E27FC236}">
                <a16:creationId xmlns:a16="http://schemas.microsoft.com/office/drawing/2014/main" id="{244C6F20-ED1F-473F-BDD3-D1E7FF7ABD2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2" name="Line 10">
            <a:extLst>
              <a:ext uri="{FF2B5EF4-FFF2-40B4-BE49-F238E27FC236}">
                <a16:creationId xmlns:a16="http://schemas.microsoft.com/office/drawing/2014/main" id="{07561E07-7ABB-4AA5-9612-6BFE1C7A4B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id="{3D5B66BB-4F42-4D65-9BF5-F160F2FC0C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4" name="Line 12">
            <a:extLst>
              <a:ext uri="{FF2B5EF4-FFF2-40B4-BE49-F238E27FC236}">
                <a16:creationId xmlns:a16="http://schemas.microsoft.com/office/drawing/2014/main" id="{2A59FCF0-75F4-4B2C-BBB7-2FA0259012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5" name="Line 13">
            <a:extLst>
              <a:ext uri="{FF2B5EF4-FFF2-40B4-BE49-F238E27FC236}">
                <a16:creationId xmlns:a16="http://schemas.microsoft.com/office/drawing/2014/main" id="{835D1417-1E0B-4FE2-899F-C90F5CC7AE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6" name="Line 14">
            <a:extLst>
              <a:ext uri="{FF2B5EF4-FFF2-40B4-BE49-F238E27FC236}">
                <a16:creationId xmlns:a16="http://schemas.microsoft.com/office/drawing/2014/main" id="{7DE8BCB2-E2ED-474F-837D-7CD6EB5A35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7" name="Line 15">
            <a:extLst>
              <a:ext uri="{FF2B5EF4-FFF2-40B4-BE49-F238E27FC236}">
                <a16:creationId xmlns:a16="http://schemas.microsoft.com/office/drawing/2014/main" id="{9941659F-5917-4AE8-9F4C-D77826F3B9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8" name="Line 16">
            <a:extLst>
              <a:ext uri="{FF2B5EF4-FFF2-40B4-BE49-F238E27FC236}">
                <a16:creationId xmlns:a16="http://schemas.microsoft.com/office/drawing/2014/main" id="{9BF9D16C-4CFD-4B01-A82D-30287AB028C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9" name="Line 17">
            <a:extLst>
              <a:ext uri="{FF2B5EF4-FFF2-40B4-BE49-F238E27FC236}">
                <a16:creationId xmlns:a16="http://schemas.microsoft.com/office/drawing/2014/main" id="{6C430445-813D-44B2-9822-7B360E48AC0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0" name="Text Box 18">
            <a:extLst>
              <a:ext uri="{FF2B5EF4-FFF2-40B4-BE49-F238E27FC236}">
                <a16:creationId xmlns:a16="http://schemas.microsoft.com/office/drawing/2014/main" id="{C080B202-598C-40AB-89E8-8360CC89C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082925"/>
            <a:ext cx="723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3331" name="Line 19">
            <a:extLst>
              <a:ext uri="{FF2B5EF4-FFF2-40B4-BE49-F238E27FC236}">
                <a16:creationId xmlns:a16="http://schemas.microsoft.com/office/drawing/2014/main" id="{BEAEAFF0-787C-453E-8D4B-5228182191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3921125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2" name="Text Box 20">
            <a:extLst>
              <a:ext uri="{FF2B5EF4-FFF2-40B4-BE49-F238E27FC236}">
                <a16:creationId xmlns:a16="http://schemas.microsoft.com/office/drawing/2014/main" id="{6D68A448-4AF3-44DE-A159-35102405C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064125"/>
            <a:ext cx="81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13333" name="Line 21">
            <a:extLst>
              <a:ext uri="{FF2B5EF4-FFF2-40B4-BE49-F238E27FC236}">
                <a16:creationId xmlns:a16="http://schemas.microsoft.com/office/drawing/2014/main" id="{E2002845-F48D-444D-B37A-A9DAE1A43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4" name="Line 22">
            <a:extLst>
              <a:ext uri="{FF2B5EF4-FFF2-40B4-BE49-F238E27FC236}">
                <a16:creationId xmlns:a16="http://schemas.microsoft.com/office/drawing/2014/main" id="{6E2B45A5-0412-4D26-819C-9F65987923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5" name="Line 23">
            <a:extLst>
              <a:ext uri="{FF2B5EF4-FFF2-40B4-BE49-F238E27FC236}">
                <a16:creationId xmlns:a16="http://schemas.microsoft.com/office/drawing/2014/main" id="{AC78F035-536C-43F1-A624-D5E100C8C5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6" name="Line 24">
            <a:extLst>
              <a:ext uri="{FF2B5EF4-FFF2-40B4-BE49-F238E27FC236}">
                <a16:creationId xmlns:a16="http://schemas.microsoft.com/office/drawing/2014/main" id="{F42B96C1-804E-40BF-B009-B5ABE5556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7" name="Line 25">
            <a:extLst>
              <a:ext uri="{FF2B5EF4-FFF2-40B4-BE49-F238E27FC236}">
                <a16:creationId xmlns:a16="http://schemas.microsoft.com/office/drawing/2014/main" id="{DBE8D099-4E38-41EC-A289-7705AF45C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8" name="Line 26">
            <a:extLst>
              <a:ext uri="{FF2B5EF4-FFF2-40B4-BE49-F238E27FC236}">
                <a16:creationId xmlns:a16="http://schemas.microsoft.com/office/drawing/2014/main" id="{E621A1D0-3457-4482-B654-030D452AEF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9" name="Line 27">
            <a:extLst>
              <a:ext uri="{FF2B5EF4-FFF2-40B4-BE49-F238E27FC236}">
                <a16:creationId xmlns:a16="http://schemas.microsoft.com/office/drawing/2014/main" id="{5D846348-0B5A-476D-9A5B-2ACD09D0A7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0" name="Line 28">
            <a:extLst>
              <a:ext uri="{FF2B5EF4-FFF2-40B4-BE49-F238E27FC236}">
                <a16:creationId xmlns:a16="http://schemas.microsoft.com/office/drawing/2014/main" id="{16E5724A-7B8A-425F-9D6C-4DFB551687D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id="{8047E7D6-AA16-49DD-B226-8B259DF15A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2" name="Line 30">
            <a:extLst>
              <a:ext uri="{FF2B5EF4-FFF2-40B4-BE49-F238E27FC236}">
                <a16:creationId xmlns:a16="http://schemas.microsoft.com/office/drawing/2014/main" id="{3A31D46C-F809-486B-9C6B-7DB5149C00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3" name="Line 31">
            <a:extLst>
              <a:ext uri="{FF2B5EF4-FFF2-40B4-BE49-F238E27FC236}">
                <a16:creationId xmlns:a16="http://schemas.microsoft.com/office/drawing/2014/main" id="{C97E8F4B-D07D-45ED-917B-4F693387F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4" name="Line 32">
            <a:extLst>
              <a:ext uri="{FF2B5EF4-FFF2-40B4-BE49-F238E27FC236}">
                <a16:creationId xmlns:a16="http://schemas.microsoft.com/office/drawing/2014/main" id="{681FB463-013B-4CA4-AF75-02E264956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5" name="Line 33">
            <a:extLst>
              <a:ext uri="{FF2B5EF4-FFF2-40B4-BE49-F238E27FC236}">
                <a16:creationId xmlns:a16="http://schemas.microsoft.com/office/drawing/2014/main" id="{A5FBC433-E62F-4C49-8467-59F2D54549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6" name="Text Box 34">
            <a:extLst>
              <a:ext uri="{FF2B5EF4-FFF2-40B4-BE49-F238E27FC236}">
                <a16:creationId xmlns:a16="http://schemas.microsoft.com/office/drawing/2014/main" id="{4D07D11C-EDA4-4B27-A479-1603E7D0F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5064125"/>
            <a:ext cx="723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3347" name="Line 35">
            <a:extLst>
              <a:ext uri="{FF2B5EF4-FFF2-40B4-BE49-F238E27FC236}">
                <a16:creationId xmlns:a16="http://schemas.microsoft.com/office/drawing/2014/main" id="{82D4CDE4-0CBD-46F1-8DCC-06D52EBB76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902325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48" name="Rectangle 36">
            <a:extLst>
              <a:ext uri="{FF2B5EF4-FFF2-40B4-BE49-F238E27FC236}">
                <a16:creationId xmlns:a16="http://schemas.microsoft.com/office/drawing/2014/main" id="{B3548241-D3EE-4AE3-8384-5F4DF5D13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509963"/>
            <a:ext cx="1528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Real world</a:t>
            </a:r>
            <a:endParaRPr lang="fr-FR" altLang="en-US" sz="2400">
              <a:solidFill>
                <a:srgbClr val="EAEAEA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49" name="Rectangle 37">
            <a:extLst>
              <a:ext uri="{FF2B5EF4-FFF2-40B4-BE49-F238E27FC236}">
                <a16:creationId xmlns:a16="http://schemas.microsoft.com/office/drawing/2014/main" id="{19BB311B-AD63-42D6-B9A8-814D440D4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491163"/>
            <a:ext cx="1046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Picture</a:t>
            </a:r>
            <a:endParaRPr lang="fr-FR" altLang="en-US" sz="2400">
              <a:solidFill>
                <a:srgbClr val="EAEAEA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50" name="Text Box 38">
            <a:extLst>
              <a:ext uri="{FF2B5EF4-FFF2-40B4-BE49-F238E27FC236}">
                <a16:creationId xmlns:a16="http://schemas.microsoft.com/office/drawing/2014/main" id="{D07AD21D-4684-4607-9AC6-DC7DD2DC7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359525"/>
            <a:ext cx="105886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aseline="30000">
                <a:solidFill>
                  <a:srgbClr val="EAEAEA"/>
                </a:solidFill>
                <a:latin typeface="Times New Roman" panose="02020603050405020304" pitchFamily="18" charset="0"/>
              </a:rPr>
              <a:t>0 to 255</a:t>
            </a:r>
          </a:p>
        </p:txBody>
      </p:sp>
      <p:sp>
        <p:nvSpPr>
          <p:cNvPr id="13351" name="Line 39">
            <a:extLst>
              <a:ext uri="{FF2B5EF4-FFF2-40B4-BE49-F238E27FC236}">
                <a16:creationId xmlns:a16="http://schemas.microsoft.com/office/drawing/2014/main" id="{408159AE-1DA3-4889-866A-ED02AC059A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67213" y="4419600"/>
            <a:ext cx="509587" cy="1243013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52" name="Line 40">
            <a:extLst>
              <a:ext uri="{FF2B5EF4-FFF2-40B4-BE49-F238E27FC236}">
                <a16:creationId xmlns:a16="http://schemas.microsoft.com/office/drawing/2014/main" id="{D1517376-E1BA-4BFA-9BC0-88ACC0B2BD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4419600"/>
            <a:ext cx="533400" cy="12192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53" name="Rectangle 41">
            <a:extLst>
              <a:ext uri="{FF2B5EF4-FFF2-40B4-BE49-F238E27FC236}">
                <a16:creationId xmlns:a16="http://schemas.microsoft.com/office/drawing/2014/main" id="{4AE9535D-AD72-42D1-B47C-04AD3CD85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997325"/>
            <a:ext cx="2667000" cy="228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13354" name="Rectangle 42">
            <a:extLst>
              <a:ext uri="{FF2B5EF4-FFF2-40B4-BE49-F238E27FC236}">
                <a16:creationId xmlns:a16="http://schemas.microsoft.com/office/drawing/2014/main" id="{2075EF83-5B2C-4292-BE21-B05A07E99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902325"/>
            <a:ext cx="914400" cy="228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13355" name="Text Box 43">
            <a:extLst>
              <a:ext uri="{FF2B5EF4-FFF2-40B4-BE49-F238E27FC236}">
                <a16:creationId xmlns:a16="http://schemas.microsoft.com/office/drawing/2014/main" id="{347E05C0-D1BD-4471-95CB-BE3208813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124200"/>
            <a:ext cx="3503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High dynamic range</a:t>
            </a:r>
            <a:endParaRPr lang="en-US" altLang="en-US" sz="3200" baseline="30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7CC35EB-8B49-413E-89AC-4B0BD4281E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Short Exposure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29C7EB7A-6C3A-47E2-A4FC-E3F49F760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29718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 altLang="en-US" sz="2400">
              <a:latin typeface="Times New Roman" panose="02020603050405020304" pitchFamily="18" charset="0"/>
            </a:endParaRP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F90CF7AD-C737-4250-86A6-F3B580389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082925"/>
            <a:ext cx="81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14341" name="Line 5">
            <a:extLst>
              <a:ext uri="{FF2B5EF4-FFF2-40B4-BE49-F238E27FC236}">
                <a16:creationId xmlns:a16="http://schemas.microsoft.com/office/drawing/2014/main" id="{41516E8B-4EE1-42C7-A92B-C1B8DAA03D0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D4997810-A2A7-45CE-A452-F85175256D3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3" name="Line 7">
            <a:extLst>
              <a:ext uri="{FF2B5EF4-FFF2-40B4-BE49-F238E27FC236}">
                <a16:creationId xmlns:a16="http://schemas.microsoft.com/office/drawing/2014/main" id="{E5B316B1-1820-45D7-8BD2-32FB2D382D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Line 8">
            <a:extLst>
              <a:ext uri="{FF2B5EF4-FFF2-40B4-BE49-F238E27FC236}">
                <a16:creationId xmlns:a16="http://schemas.microsoft.com/office/drawing/2014/main" id="{C39C785A-536D-429A-80EA-84337C0AF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5" name="Line 9">
            <a:extLst>
              <a:ext uri="{FF2B5EF4-FFF2-40B4-BE49-F238E27FC236}">
                <a16:creationId xmlns:a16="http://schemas.microsoft.com/office/drawing/2014/main" id="{86985D00-102E-4A7C-BB2A-A6A69F5C7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6" name="Line 10">
            <a:extLst>
              <a:ext uri="{FF2B5EF4-FFF2-40B4-BE49-F238E27FC236}">
                <a16:creationId xmlns:a16="http://schemas.microsoft.com/office/drawing/2014/main" id="{6BE63DB3-0CDB-4965-9F46-A128B065D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7" name="Line 11">
            <a:extLst>
              <a:ext uri="{FF2B5EF4-FFF2-40B4-BE49-F238E27FC236}">
                <a16:creationId xmlns:a16="http://schemas.microsoft.com/office/drawing/2014/main" id="{5233CB3C-6E60-482D-A7CF-59AFAE140A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8" name="Line 12">
            <a:extLst>
              <a:ext uri="{FF2B5EF4-FFF2-40B4-BE49-F238E27FC236}">
                <a16:creationId xmlns:a16="http://schemas.microsoft.com/office/drawing/2014/main" id="{588AEE63-D078-4620-B879-4E6C4D1596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9" name="Line 13">
            <a:extLst>
              <a:ext uri="{FF2B5EF4-FFF2-40B4-BE49-F238E27FC236}">
                <a16:creationId xmlns:a16="http://schemas.microsoft.com/office/drawing/2014/main" id="{F90DE35D-4822-49E9-91F3-C4FF2C0CE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0" name="Line 14">
            <a:extLst>
              <a:ext uri="{FF2B5EF4-FFF2-40B4-BE49-F238E27FC236}">
                <a16:creationId xmlns:a16="http://schemas.microsoft.com/office/drawing/2014/main" id="{A16BF44D-73E2-48DE-8556-21191B8E3B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7DDA82EF-73EA-4FE1-9CE0-806DFCF3108E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9960C90A-25D5-482A-8476-DBCCEF25D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58608D89-50AD-4CD3-85AD-86D4EADCA86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6925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4" name="Text Box 18">
            <a:extLst>
              <a:ext uri="{FF2B5EF4-FFF2-40B4-BE49-F238E27FC236}">
                <a16:creationId xmlns:a16="http://schemas.microsoft.com/office/drawing/2014/main" id="{B0DAADD9-12BB-4B04-9432-F5B005320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082925"/>
            <a:ext cx="723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4355" name="Line 19">
            <a:extLst>
              <a:ext uri="{FF2B5EF4-FFF2-40B4-BE49-F238E27FC236}">
                <a16:creationId xmlns:a16="http://schemas.microsoft.com/office/drawing/2014/main" id="{75BD24D9-990E-42B4-9009-A105C84EB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3921125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6" name="Text Box 20">
            <a:extLst>
              <a:ext uri="{FF2B5EF4-FFF2-40B4-BE49-F238E27FC236}">
                <a16:creationId xmlns:a16="http://schemas.microsoft.com/office/drawing/2014/main" id="{18A29EF2-6D98-43D2-A31E-6D3F76F71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064125"/>
            <a:ext cx="81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14357" name="Line 21">
            <a:extLst>
              <a:ext uri="{FF2B5EF4-FFF2-40B4-BE49-F238E27FC236}">
                <a16:creationId xmlns:a16="http://schemas.microsoft.com/office/drawing/2014/main" id="{F8D8194D-D561-4013-9DB3-D754AFA803A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8" name="Line 22">
            <a:extLst>
              <a:ext uri="{FF2B5EF4-FFF2-40B4-BE49-F238E27FC236}">
                <a16:creationId xmlns:a16="http://schemas.microsoft.com/office/drawing/2014/main" id="{B2FA7F6E-97DE-4880-8297-018773BD4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9" name="Line 23">
            <a:extLst>
              <a:ext uri="{FF2B5EF4-FFF2-40B4-BE49-F238E27FC236}">
                <a16:creationId xmlns:a16="http://schemas.microsoft.com/office/drawing/2014/main" id="{06AA74BC-F47A-450F-9EF3-58AD4A3D7F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0" name="Line 24">
            <a:extLst>
              <a:ext uri="{FF2B5EF4-FFF2-40B4-BE49-F238E27FC236}">
                <a16:creationId xmlns:a16="http://schemas.microsoft.com/office/drawing/2014/main" id="{EB45CCCA-357F-46ED-A7C5-0C01FAC1F5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1" name="Line 25">
            <a:extLst>
              <a:ext uri="{FF2B5EF4-FFF2-40B4-BE49-F238E27FC236}">
                <a16:creationId xmlns:a16="http://schemas.microsoft.com/office/drawing/2014/main" id="{1B1CD609-67C0-4F32-BAD8-BF1FEF39C0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2" name="Line 26">
            <a:extLst>
              <a:ext uri="{FF2B5EF4-FFF2-40B4-BE49-F238E27FC236}">
                <a16:creationId xmlns:a16="http://schemas.microsoft.com/office/drawing/2014/main" id="{A3347916-4818-4AC6-999B-D56A6F5CB84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3" name="Line 27">
            <a:extLst>
              <a:ext uri="{FF2B5EF4-FFF2-40B4-BE49-F238E27FC236}">
                <a16:creationId xmlns:a16="http://schemas.microsoft.com/office/drawing/2014/main" id="{A97F7702-AB11-4B37-8A36-E0E13A8479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4" name="Line 28">
            <a:extLst>
              <a:ext uri="{FF2B5EF4-FFF2-40B4-BE49-F238E27FC236}">
                <a16:creationId xmlns:a16="http://schemas.microsoft.com/office/drawing/2014/main" id="{BA326AC9-42DF-4FDD-AF2D-8935E7B29F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5" name="Line 29">
            <a:extLst>
              <a:ext uri="{FF2B5EF4-FFF2-40B4-BE49-F238E27FC236}">
                <a16:creationId xmlns:a16="http://schemas.microsoft.com/office/drawing/2014/main" id="{1A05FCC7-1BEA-4EFB-AFD8-A1BE7A9799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6" name="Line 30">
            <a:extLst>
              <a:ext uri="{FF2B5EF4-FFF2-40B4-BE49-F238E27FC236}">
                <a16:creationId xmlns:a16="http://schemas.microsoft.com/office/drawing/2014/main" id="{6CAA7087-CC04-4223-92E6-E91C818B814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7" name="Line 31">
            <a:extLst>
              <a:ext uri="{FF2B5EF4-FFF2-40B4-BE49-F238E27FC236}">
                <a16:creationId xmlns:a16="http://schemas.microsoft.com/office/drawing/2014/main" id="{62AD7A37-0E9E-40D9-92E6-801701E7E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8" name="Line 32">
            <a:extLst>
              <a:ext uri="{FF2B5EF4-FFF2-40B4-BE49-F238E27FC236}">
                <a16:creationId xmlns:a16="http://schemas.microsoft.com/office/drawing/2014/main" id="{21D53010-B5B7-4D4C-868B-039255A2CAFF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69" name="Line 33">
            <a:extLst>
              <a:ext uri="{FF2B5EF4-FFF2-40B4-BE49-F238E27FC236}">
                <a16:creationId xmlns:a16="http://schemas.microsoft.com/office/drawing/2014/main" id="{C27AF98E-C0B5-4442-B116-F6B7C498F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56737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66C06A45-813E-45BA-B3B1-2F5492A56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5064125"/>
            <a:ext cx="723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10</a:t>
            </a:r>
            <a:r>
              <a:rPr lang="en-US" altLang="en-US" sz="3200" baseline="30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4371" name="Line 35">
            <a:extLst>
              <a:ext uri="{FF2B5EF4-FFF2-40B4-BE49-F238E27FC236}">
                <a16:creationId xmlns:a16="http://schemas.microsoft.com/office/drawing/2014/main" id="{86ED7FB8-A918-470B-993C-E3B7AABC39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902325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72" name="Rectangle 36">
            <a:extLst>
              <a:ext uri="{FF2B5EF4-FFF2-40B4-BE49-F238E27FC236}">
                <a16:creationId xmlns:a16="http://schemas.microsoft.com/office/drawing/2014/main" id="{E0AF905F-03A1-42A2-A851-9D9F4E33F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509963"/>
            <a:ext cx="1528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Real world</a:t>
            </a:r>
            <a:endParaRPr lang="fr-FR" altLang="en-US" sz="2400">
              <a:solidFill>
                <a:srgbClr val="EAEAEA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73" name="Rectangle 37">
            <a:extLst>
              <a:ext uri="{FF2B5EF4-FFF2-40B4-BE49-F238E27FC236}">
                <a16:creationId xmlns:a16="http://schemas.microsoft.com/office/drawing/2014/main" id="{2AAED22F-9CC9-454F-AE87-0DBE35792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491163"/>
            <a:ext cx="1046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EAEAEA"/>
                </a:solidFill>
                <a:latin typeface="Times New Roman" panose="02020603050405020304" pitchFamily="18" charset="0"/>
              </a:rPr>
              <a:t>Picture</a:t>
            </a:r>
            <a:endParaRPr lang="fr-FR" altLang="en-US" sz="2400">
              <a:solidFill>
                <a:srgbClr val="EAEAEA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54024F3A-9F2C-40D6-A2FE-0ACB0443F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359525"/>
            <a:ext cx="105886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aseline="30000">
                <a:solidFill>
                  <a:srgbClr val="EAEAEA"/>
                </a:solidFill>
                <a:latin typeface="Times New Roman" panose="02020603050405020304" pitchFamily="18" charset="0"/>
              </a:rPr>
              <a:t>0 to 255</a:t>
            </a:r>
          </a:p>
        </p:txBody>
      </p:sp>
      <p:sp>
        <p:nvSpPr>
          <p:cNvPr id="14375" name="Line 39">
            <a:extLst>
              <a:ext uri="{FF2B5EF4-FFF2-40B4-BE49-F238E27FC236}">
                <a16:creationId xmlns:a16="http://schemas.microsoft.com/office/drawing/2014/main" id="{3A1D2307-D2B1-4386-BD42-9DAB82726A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67213" y="4419600"/>
            <a:ext cx="2185987" cy="1243013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76" name="Line 40">
            <a:extLst>
              <a:ext uri="{FF2B5EF4-FFF2-40B4-BE49-F238E27FC236}">
                <a16:creationId xmlns:a16="http://schemas.microsoft.com/office/drawing/2014/main" id="{2DB0307A-E1E9-4821-942C-A648F9DFC3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4419600"/>
            <a:ext cx="1905000" cy="12192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F4EA23E3-6622-401A-AFBB-CDED5C4A6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997325"/>
            <a:ext cx="2667000" cy="228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A080E1D1-193F-41F7-B4C0-E2D506B57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902325"/>
            <a:ext cx="914400" cy="228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14379" name="Text Box 43">
            <a:extLst>
              <a:ext uri="{FF2B5EF4-FFF2-40B4-BE49-F238E27FC236}">
                <a16:creationId xmlns:a16="http://schemas.microsoft.com/office/drawing/2014/main" id="{BEEE6C6D-1EC4-4C5F-A406-644F49B91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124200"/>
            <a:ext cx="3503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High dynamic range</a:t>
            </a:r>
            <a:endParaRPr lang="en-US" altLang="en-US" sz="3200" baseline="30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3" name="Rectangle 3">
            <a:extLst>
              <a:ext uri="{FF2B5EF4-FFF2-40B4-BE49-F238E27FC236}">
                <a16:creationId xmlns:a16="http://schemas.microsoft.com/office/drawing/2014/main" id="{CFDC461B-7BB5-497C-B7ED-5671F6CCD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810" y="1854200"/>
            <a:ext cx="1303243" cy="113620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scene</a:t>
            </a:r>
          </a:p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radiance</a:t>
            </a:r>
          </a:p>
          <a:p>
            <a:pPr algn="ctr">
              <a:defRPr/>
            </a:pPr>
            <a:endParaRPr lang="en-US" sz="8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(W/</a:t>
            </a:r>
            <a:r>
              <a:rPr lang="en-US" sz="2000" dirty="0" err="1">
                <a:solidFill>
                  <a:schemeClr val="tx1"/>
                </a:solidFill>
              </a:rPr>
              <a:t>sr</a:t>
            </a:r>
            <a:r>
              <a:rPr lang="en-US" sz="2000" dirty="0">
                <a:solidFill>
                  <a:schemeClr val="tx1"/>
                </a:solidFill>
              </a:rPr>
              <a:t>/m  )</a:t>
            </a:r>
          </a:p>
        </p:txBody>
      </p:sp>
      <p:grpSp>
        <p:nvGrpSpPr>
          <p:cNvPr id="15363" name="Group 4">
            <a:extLst>
              <a:ext uri="{FF2B5EF4-FFF2-40B4-BE49-F238E27FC236}">
                <a16:creationId xmlns:a16="http://schemas.microsoft.com/office/drawing/2014/main" id="{CB0F4EDC-ECFD-4B38-A0B2-100AD598109B}"/>
              </a:ext>
            </a:extLst>
          </p:cNvPr>
          <p:cNvGrpSpPr>
            <a:grpSpLocks/>
          </p:cNvGrpSpPr>
          <p:nvPr/>
        </p:nvGrpSpPr>
        <p:grpSpPr bwMode="auto">
          <a:xfrm>
            <a:off x="4064000" y="1752600"/>
            <a:ext cx="1050925" cy="914400"/>
            <a:chOff x="2880" y="1104"/>
            <a:chExt cx="745" cy="576"/>
          </a:xfrm>
        </p:grpSpPr>
        <p:sp>
          <p:nvSpPr>
            <p:cNvPr id="15458" name="Freeform 5">
              <a:extLst>
                <a:ext uri="{FF2B5EF4-FFF2-40B4-BE49-F238E27FC236}">
                  <a16:creationId xmlns:a16="http://schemas.microsoft.com/office/drawing/2014/main" id="{65B07CCC-048A-4B2E-8C94-A05B0D42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1344"/>
              <a:ext cx="73" cy="97"/>
            </a:xfrm>
            <a:custGeom>
              <a:avLst/>
              <a:gdLst>
                <a:gd name="T0" fmla="*/ 72 w 73"/>
                <a:gd name="T1" fmla="*/ 0 h 97"/>
                <a:gd name="T2" fmla="*/ 0 w 73"/>
                <a:gd name="T3" fmla="*/ 0 h 97"/>
                <a:gd name="T4" fmla="*/ 0 w 73"/>
                <a:gd name="T5" fmla="*/ 48 h 97"/>
                <a:gd name="T6" fmla="*/ 0 w 73"/>
                <a:gd name="T7" fmla="*/ 96 h 97"/>
                <a:gd name="T8" fmla="*/ 72 w 73"/>
                <a:gd name="T9" fmla="*/ 96 h 97"/>
                <a:gd name="T10" fmla="*/ 72 w 73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97">
                  <a:moveTo>
                    <a:pt x="72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72" y="96"/>
                  </a:lnTo>
                  <a:lnTo>
                    <a:pt x="72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107763" dir="2700000" algn="ctr" rotWithShape="0">
                <a:schemeClr val="tx2"/>
              </a:outerShdw>
            </a:effectLst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9" name="Rectangle 6">
              <a:extLst>
                <a:ext uri="{FF2B5EF4-FFF2-40B4-BE49-F238E27FC236}">
                  <a16:creationId xmlns:a16="http://schemas.microsoft.com/office/drawing/2014/main" id="{99D63E53-1116-4C8B-AD74-BA9E47A15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2" y="1104"/>
              <a:ext cx="576" cy="57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107763" dir="2700000" algn="ctr" rotWithShape="0">
                <a:schemeClr val="tx2"/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15460" name="Line 7">
              <a:extLst>
                <a:ext uri="{FF2B5EF4-FFF2-40B4-BE49-F238E27FC236}">
                  <a16:creationId xmlns:a16="http://schemas.microsoft.com/office/drawing/2014/main" id="{38EF9F9D-EF6C-4A85-B53E-58A4871664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1680"/>
              <a:ext cx="5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1" name="Rectangle 8">
              <a:extLst>
                <a:ext uri="{FF2B5EF4-FFF2-40B4-BE49-F238E27FC236}">
                  <a16:creationId xmlns:a16="http://schemas.microsoft.com/office/drawing/2014/main" id="{6D119DDF-81DF-4A52-B56D-AA3C34DEC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0" y="1152"/>
              <a:ext cx="480" cy="48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15462" name="Line 9">
              <a:extLst>
                <a:ext uri="{FF2B5EF4-FFF2-40B4-BE49-F238E27FC236}">
                  <a16:creationId xmlns:a16="http://schemas.microsoft.com/office/drawing/2014/main" id="{B46B7A54-D68E-41D2-A0F6-F51B046BE0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8" y="1104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" name="Line 10">
              <a:extLst>
                <a:ext uri="{FF2B5EF4-FFF2-40B4-BE49-F238E27FC236}">
                  <a16:creationId xmlns:a16="http://schemas.microsoft.com/office/drawing/2014/main" id="{18A4DD34-E736-469B-AEC1-D1092950F6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0" y="1632"/>
              <a:ext cx="480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4" name="Line 11">
              <a:extLst>
                <a:ext uri="{FF2B5EF4-FFF2-40B4-BE49-F238E27FC236}">
                  <a16:creationId xmlns:a16="http://schemas.microsoft.com/office/drawing/2014/main" id="{AC73246C-CC74-4320-9EFC-22777DCE97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00" y="115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5" name="Line 12">
              <a:extLst>
                <a:ext uri="{FF2B5EF4-FFF2-40B4-BE49-F238E27FC236}">
                  <a16:creationId xmlns:a16="http://schemas.microsoft.com/office/drawing/2014/main" id="{740E04AE-5959-4BA2-959B-71D4BF564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0" y="1152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6" name="Line 13">
              <a:extLst>
                <a:ext uri="{FF2B5EF4-FFF2-40B4-BE49-F238E27FC236}">
                  <a16:creationId xmlns:a16="http://schemas.microsoft.com/office/drawing/2014/main" id="{57A6FA09-4AC5-4BC3-A92B-9963EFB2CD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1104"/>
              <a:ext cx="576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7" name="Line 14">
              <a:extLst>
                <a:ext uri="{FF2B5EF4-FFF2-40B4-BE49-F238E27FC236}">
                  <a16:creationId xmlns:a16="http://schemas.microsoft.com/office/drawing/2014/main" id="{5F8CEB33-7F55-47E9-9998-00323EB94B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1104"/>
              <a:ext cx="0" cy="24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8" name="Freeform 15">
              <a:extLst>
                <a:ext uri="{FF2B5EF4-FFF2-40B4-BE49-F238E27FC236}">
                  <a16:creationId xmlns:a16="http://schemas.microsoft.com/office/drawing/2014/main" id="{51C7A270-52A8-405B-A9C5-56D1C1776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344"/>
              <a:ext cx="145" cy="97"/>
            </a:xfrm>
            <a:custGeom>
              <a:avLst/>
              <a:gdLst>
                <a:gd name="T0" fmla="*/ 0 w 145"/>
                <a:gd name="T1" fmla="*/ 0 h 97"/>
                <a:gd name="T2" fmla="*/ 96 w 145"/>
                <a:gd name="T3" fmla="*/ 0 h 97"/>
                <a:gd name="T4" fmla="*/ 144 w 145"/>
                <a:gd name="T5" fmla="*/ 48 h 97"/>
                <a:gd name="T6" fmla="*/ 96 w 145"/>
                <a:gd name="T7" fmla="*/ 96 h 97"/>
                <a:gd name="T8" fmla="*/ 0 w 145"/>
                <a:gd name="T9" fmla="*/ 96 h 97"/>
                <a:gd name="T10" fmla="*/ 0 w 145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5" h="97">
                  <a:moveTo>
                    <a:pt x="0" y="0"/>
                  </a:moveTo>
                  <a:lnTo>
                    <a:pt x="96" y="0"/>
                  </a:lnTo>
                  <a:lnTo>
                    <a:pt x="144" y="48"/>
                  </a:lnTo>
                  <a:lnTo>
                    <a:pt x="96" y="96"/>
                  </a:lnTo>
                  <a:lnTo>
                    <a:pt x="0" y="96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107763" dir="2700000" algn="ctr" rotWithShape="0">
                <a:schemeClr val="tx2"/>
              </a:outerShdw>
            </a:effectLst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9" name="Line 16">
              <a:extLst>
                <a:ext uri="{FF2B5EF4-FFF2-40B4-BE49-F238E27FC236}">
                  <a16:creationId xmlns:a16="http://schemas.microsoft.com/office/drawing/2014/main" id="{D8C167FE-F603-4C5B-A12F-C5DA56FECD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0" y="1152"/>
              <a:ext cx="0" cy="48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70" name="Line 17">
              <a:extLst>
                <a:ext uri="{FF2B5EF4-FFF2-40B4-BE49-F238E27FC236}">
                  <a16:creationId xmlns:a16="http://schemas.microsoft.com/office/drawing/2014/main" id="{F5C8FFBE-1A6B-4A66-8B85-854B7B1795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8" y="1344"/>
              <a:ext cx="4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71" name="Line 18">
              <a:extLst>
                <a:ext uri="{FF2B5EF4-FFF2-40B4-BE49-F238E27FC236}">
                  <a16:creationId xmlns:a16="http://schemas.microsoft.com/office/drawing/2014/main" id="{6A771D66-CB06-42D5-98CE-454B14787A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1440"/>
              <a:ext cx="0" cy="24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72" name="Line 19">
              <a:extLst>
                <a:ext uri="{FF2B5EF4-FFF2-40B4-BE49-F238E27FC236}">
                  <a16:creationId xmlns:a16="http://schemas.microsoft.com/office/drawing/2014/main" id="{525C1C40-FC43-47F2-8336-3B4D0B5D2C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344"/>
              <a:ext cx="0" cy="96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73" name="Line 20">
              <a:extLst>
                <a:ext uri="{FF2B5EF4-FFF2-40B4-BE49-F238E27FC236}">
                  <a16:creationId xmlns:a16="http://schemas.microsoft.com/office/drawing/2014/main" id="{0C7EC442-4B5E-4DC7-B1F3-B4BF158CA8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344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74" name="Line 21">
              <a:extLst>
                <a:ext uri="{FF2B5EF4-FFF2-40B4-BE49-F238E27FC236}">
                  <a16:creationId xmlns:a16="http://schemas.microsoft.com/office/drawing/2014/main" id="{C67D2E16-E6AB-4DF9-99ED-09D05AB3AD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440"/>
              <a:ext cx="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782" name="Rectangle 22">
              <a:extLst>
                <a:ext uri="{FF2B5EF4-FFF2-40B4-BE49-F238E27FC236}">
                  <a16:creationId xmlns:a16="http://schemas.microsoft.com/office/drawing/2014/main" id="{BB72377C-89F7-4E81-9EC2-E8E768411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3" y="1185"/>
              <a:ext cx="574" cy="4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ò</a:t>
              </a:r>
            </a:p>
          </p:txBody>
        </p:sp>
      </p:grpSp>
      <p:grpSp>
        <p:nvGrpSpPr>
          <p:cNvPr id="15364" name="Group 23">
            <a:extLst>
              <a:ext uri="{FF2B5EF4-FFF2-40B4-BE49-F238E27FC236}">
                <a16:creationId xmlns:a16="http://schemas.microsoft.com/office/drawing/2014/main" id="{60DD73D8-2E32-44F1-9F69-EF737888DFF8}"/>
              </a:ext>
            </a:extLst>
          </p:cNvPr>
          <p:cNvGrpSpPr>
            <a:grpSpLocks/>
          </p:cNvGrpSpPr>
          <p:nvPr/>
        </p:nvGrpSpPr>
        <p:grpSpPr bwMode="auto">
          <a:xfrm>
            <a:off x="1625600" y="1752600"/>
            <a:ext cx="1050925" cy="914400"/>
            <a:chOff x="1152" y="1104"/>
            <a:chExt cx="745" cy="576"/>
          </a:xfrm>
        </p:grpSpPr>
        <p:sp>
          <p:nvSpPr>
            <p:cNvPr id="15441" name="Freeform 24">
              <a:extLst>
                <a:ext uri="{FF2B5EF4-FFF2-40B4-BE49-F238E27FC236}">
                  <a16:creationId xmlns:a16="http://schemas.microsoft.com/office/drawing/2014/main" id="{4F7C1C38-FDED-40B6-8767-FEFA8DB7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344"/>
              <a:ext cx="73" cy="97"/>
            </a:xfrm>
            <a:custGeom>
              <a:avLst/>
              <a:gdLst>
                <a:gd name="T0" fmla="*/ 72 w 73"/>
                <a:gd name="T1" fmla="*/ 0 h 97"/>
                <a:gd name="T2" fmla="*/ 0 w 73"/>
                <a:gd name="T3" fmla="*/ 0 h 97"/>
                <a:gd name="T4" fmla="*/ 0 w 73"/>
                <a:gd name="T5" fmla="*/ 48 h 97"/>
                <a:gd name="T6" fmla="*/ 0 w 73"/>
                <a:gd name="T7" fmla="*/ 96 h 97"/>
                <a:gd name="T8" fmla="*/ 72 w 73"/>
                <a:gd name="T9" fmla="*/ 96 h 97"/>
                <a:gd name="T10" fmla="*/ 72 w 73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97">
                  <a:moveTo>
                    <a:pt x="72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72" y="96"/>
                  </a:lnTo>
                  <a:lnTo>
                    <a:pt x="72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107763" dir="2700000" algn="ctr" rotWithShape="0">
                <a:schemeClr val="tx2"/>
              </a:outerShdw>
            </a:effectLst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Rectangle 25">
              <a:extLst>
                <a:ext uri="{FF2B5EF4-FFF2-40B4-BE49-F238E27FC236}">
                  <a16:creationId xmlns:a16="http://schemas.microsoft.com/office/drawing/2014/main" id="{7460BA35-E8FA-417E-96CD-60E54B8B3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" y="1104"/>
              <a:ext cx="576" cy="57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107763" dir="2700000" algn="ctr" rotWithShape="0">
                <a:schemeClr val="tx2"/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15443" name="Line 26">
              <a:extLst>
                <a:ext uri="{FF2B5EF4-FFF2-40B4-BE49-F238E27FC236}">
                  <a16:creationId xmlns:a16="http://schemas.microsoft.com/office/drawing/2014/main" id="{225A19E3-B19D-44CB-94C8-F148901C2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0" y="1104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4" name="Line 27">
              <a:extLst>
                <a:ext uri="{FF2B5EF4-FFF2-40B4-BE49-F238E27FC236}">
                  <a16:creationId xmlns:a16="http://schemas.microsoft.com/office/drawing/2014/main" id="{FBA81BD4-947D-4DD8-9FA7-19EF21E804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4" y="1680"/>
              <a:ext cx="5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5" name="Rectangle 28">
              <a:extLst>
                <a:ext uri="{FF2B5EF4-FFF2-40B4-BE49-F238E27FC236}">
                  <a16:creationId xmlns:a16="http://schemas.microsoft.com/office/drawing/2014/main" id="{38E15025-EDC8-4380-B1BC-F8266DA6D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8" y="1168"/>
              <a:ext cx="448" cy="448"/>
            </a:xfrm>
            <a:prstGeom prst="rect">
              <a:avLst/>
            </a:prstGeom>
            <a:noFill/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15446" name="Line 29">
              <a:extLst>
                <a:ext uri="{FF2B5EF4-FFF2-40B4-BE49-F238E27FC236}">
                  <a16:creationId xmlns:a16="http://schemas.microsoft.com/office/drawing/2014/main" id="{EB46E8C6-C442-4989-89A1-CD577A91E1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2" y="1632"/>
              <a:ext cx="480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7" name="Line 30">
              <a:extLst>
                <a:ext uri="{FF2B5EF4-FFF2-40B4-BE49-F238E27FC236}">
                  <a16:creationId xmlns:a16="http://schemas.microsoft.com/office/drawing/2014/main" id="{2B9E7397-952B-4666-9032-2B3B13AF5D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72" y="115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8" name="Line 31">
              <a:extLst>
                <a:ext uri="{FF2B5EF4-FFF2-40B4-BE49-F238E27FC236}">
                  <a16:creationId xmlns:a16="http://schemas.microsoft.com/office/drawing/2014/main" id="{BB6D959B-5B29-4E24-84B3-20705F09F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2" y="1152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9" name="Line 32">
              <a:extLst>
                <a:ext uri="{FF2B5EF4-FFF2-40B4-BE49-F238E27FC236}">
                  <a16:creationId xmlns:a16="http://schemas.microsoft.com/office/drawing/2014/main" id="{EA679A4F-F979-470D-BF16-A1CEE4A5E4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4" y="1104"/>
              <a:ext cx="576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0" name="Line 33">
              <a:extLst>
                <a:ext uri="{FF2B5EF4-FFF2-40B4-BE49-F238E27FC236}">
                  <a16:creationId xmlns:a16="http://schemas.microsoft.com/office/drawing/2014/main" id="{67F39492-EEB2-4B30-8805-ED8DE884E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4" y="1104"/>
              <a:ext cx="0" cy="24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1" name="Freeform 34">
              <a:extLst>
                <a:ext uri="{FF2B5EF4-FFF2-40B4-BE49-F238E27FC236}">
                  <a16:creationId xmlns:a16="http://schemas.microsoft.com/office/drawing/2014/main" id="{619D01CD-A6C3-424A-ADB9-94710304F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1344"/>
              <a:ext cx="145" cy="97"/>
            </a:xfrm>
            <a:custGeom>
              <a:avLst/>
              <a:gdLst>
                <a:gd name="T0" fmla="*/ 0 w 145"/>
                <a:gd name="T1" fmla="*/ 0 h 97"/>
                <a:gd name="T2" fmla="*/ 96 w 145"/>
                <a:gd name="T3" fmla="*/ 0 h 97"/>
                <a:gd name="T4" fmla="*/ 144 w 145"/>
                <a:gd name="T5" fmla="*/ 48 h 97"/>
                <a:gd name="T6" fmla="*/ 96 w 145"/>
                <a:gd name="T7" fmla="*/ 96 h 97"/>
                <a:gd name="T8" fmla="*/ 0 w 145"/>
                <a:gd name="T9" fmla="*/ 96 h 97"/>
                <a:gd name="T10" fmla="*/ 0 w 145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5" h="97">
                  <a:moveTo>
                    <a:pt x="0" y="0"/>
                  </a:moveTo>
                  <a:lnTo>
                    <a:pt x="96" y="0"/>
                  </a:lnTo>
                  <a:lnTo>
                    <a:pt x="144" y="48"/>
                  </a:lnTo>
                  <a:lnTo>
                    <a:pt x="96" y="96"/>
                  </a:lnTo>
                  <a:lnTo>
                    <a:pt x="0" y="96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107763" dir="2700000" algn="ctr" rotWithShape="0">
                <a:schemeClr val="tx2"/>
              </a:outerShdw>
            </a:effectLst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2" name="Line 35">
              <a:extLst>
                <a:ext uri="{FF2B5EF4-FFF2-40B4-BE49-F238E27FC236}">
                  <a16:creationId xmlns:a16="http://schemas.microsoft.com/office/drawing/2014/main" id="{35F7C829-0554-4D37-AD76-E8D3FDC10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2" y="1152"/>
              <a:ext cx="0" cy="48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3" name="Line 36">
              <a:extLst>
                <a:ext uri="{FF2B5EF4-FFF2-40B4-BE49-F238E27FC236}">
                  <a16:creationId xmlns:a16="http://schemas.microsoft.com/office/drawing/2014/main" id="{EDF465C9-DACB-450A-B68C-F3A381B58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0" y="1344"/>
              <a:ext cx="4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4" name="Line 37">
              <a:extLst>
                <a:ext uri="{FF2B5EF4-FFF2-40B4-BE49-F238E27FC236}">
                  <a16:creationId xmlns:a16="http://schemas.microsoft.com/office/drawing/2014/main" id="{119EEC3B-B8C3-4651-999D-9285B83D50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4" y="1440"/>
              <a:ext cx="0" cy="24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5" name="Line 38">
              <a:extLst>
                <a:ext uri="{FF2B5EF4-FFF2-40B4-BE49-F238E27FC236}">
                  <a16:creationId xmlns:a16="http://schemas.microsoft.com/office/drawing/2014/main" id="{7B79A98F-2485-4240-AC3D-D2ACDC2BAC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344"/>
              <a:ext cx="0" cy="96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6" name="Line 39">
              <a:extLst>
                <a:ext uri="{FF2B5EF4-FFF2-40B4-BE49-F238E27FC236}">
                  <a16:creationId xmlns:a16="http://schemas.microsoft.com/office/drawing/2014/main" id="{1D814706-ABAE-42C3-95BA-BDC6D321DA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344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7" name="Line 40">
              <a:extLst>
                <a:ext uri="{FF2B5EF4-FFF2-40B4-BE49-F238E27FC236}">
                  <a16:creationId xmlns:a16="http://schemas.microsoft.com/office/drawing/2014/main" id="{EFCE5BE5-5D00-4DFC-B0C0-5D97C5AE0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440"/>
              <a:ext cx="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5" name="Freeform 41">
            <a:extLst>
              <a:ext uri="{FF2B5EF4-FFF2-40B4-BE49-F238E27FC236}">
                <a16:creationId xmlns:a16="http://schemas.microsoft.com/office/drawing/2014/main" id="{4C628B4A-09BE-486B-8A26-2A91DC01A5A3}"/>
              </a:ext>
            </a:extLst>
          </p:cNvPr>
          <p:cNvSpPr>
            <a:spLocks/>
          </p:cNvSpPr>
          <p:nvPr/>
        </p:nvSpPr>
        <p:spPr bwMode="auto">
          <a:xfrm>
            <a:off x="1862138" y="1905000"/>
            <a:ext cx="544512" cy="611188"/>
          </a:xfrm>
          <a:custGeom>
            <a:avLst/>
            <a:gdLst>
              <a:gd name="T0" fmla="*/ 0 w 385"/>
              <a:gd name="T1" fmla="*/ 2147483646 h 385"/>
              <a:gd name="T2" fmla="*/ 2147483646 w 385"/>
              <a:gd name="T3" fmla="*/ 2147483646 h 385"/>
              <a:gd name="T4" fmla="*/ 2147483646 w 385"/>
              <a:gd name="T5" fmla="*/ 0 h 38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5" h="385">
                <a:moveTo>
                  <a:pt x="0" y="384"/>
                </a:moveTo>
                <a:lnTo>
                  <a:pt x="240" y="144"/>
                </a:lnTo>
                <a:lnTo>
                  <a:pt x="384" y="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802" name="Rectangle 42">
            <a:extLst>
              <a:ext uri="{FF2B5EF4-FFF2-40B4-BE49-F238E27FC236}">
                <a16:creationId xmlns:a16="http://schemas.microsoft.com/office/drawing/2014/main" id="{E3C9D73F-45BA-424D-8047-9541FAE09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1854200"/>
            <a:ext cx="1635125" cy="69850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sensor</a:t>
            </a:r>
          </a:p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irradiance</a:t>
            </a:r>
          </a:p>
        </p:txBody>
      </p:sp>
      <p:sp>
        <p:nvSpPr>
          <p:cNvPr id="373803" name="Rectangle 43">
            <a:extLst>
              <a:ext uri="{FF2B5EF4-FFF2-40B4-BE49-F238E27FC236}">
                <a16:creationId xmlns:a16="http://schemas.microsoft.com/office/drawing/2014/main" id="{6EC2C03A-4AB7-457C-A482-44F18FAD6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3638" y="1854200"/>
            <a:ext cx="1566862" cy="69850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sensor</a:t>
            </a:r>
          </a:p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exposure</a:t>
            </a:r>
          </a:p>
        </p:txBody>
      </p:sp>
      <p:sp>
        <p:nvSpPr>
          <p:cNvPr id="373826" name="Rectangle 66">
            <a:extLst>
              <a:ext uri="{FF2B5EF4-FFF2-40B4-BE49-F238E27FC236}">
                <a16:creationId xmlns:a16="http://schemas.microsoft.com/office/drawing/2014/main" id="{0A6A5C27-A3D2-459F-97F8-1239900E4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38" y="1214438"/>
            <a:ext cx="822325" cy="459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ln w="0"/>
                <a:solidFill>
                  <a:schemeClr val="tx1"/>
                </a:solidFill>
                <a:latin typeface="Times New Roman" pitchFamily="18" charset="0"/>
              </a:rPr>
              <a:t>Lens</a:t>
            </a:r>
          </a:p>
        </p:txBody>
      </p:sp>
      <p:sp>
        <p:nvSpPr>
          <p:cNvPr id="373827" name="Rectangle 67">
            <a:extLst>
              <a:ext uri="{FF2B5EF4-FFF2-40B4-BE49-F238E27FC236}">
                <a16:creationId xmlns:a16="http://schemas.microsoft.com/office/drawing/2014/main" id="{1296478A-2EB6-4780-85DC-80A11B317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5900" y="1214438"/>
            <a:ext cx="1092200" cy="459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ln w="0"/>
                <a:solidFill>
                  <a:schemeClr val="tx1"/>
                </a:solidFill>
                <a:latin typeface="Times New Roman" pitchFamily="18" charset="0"/>
              </a:rPr>
              <a:t>Shutter</a:t>
            </a:r>
          </a:p>
        </p:txBody>
      </p:sp>
      <p:sp>
        <p:nvSpPr>
          <p:cNvPr id="373833" name="Rectangle 73">
            <a:extLst>
              <a:ext uri="{FF2B5EF4-FFF2-40B4-BE49-F238E27FC236}">
                <a16:creationId xmlns:a16="http://schemas.microsoft.com/office/drawing/2014/main" id="{77A3170C-0002-41DC-8CD4-266D210E4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2536825"/>
            <a:ext cx="265113" cy="2714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373834" name="Rectangle 74">
            <a:extLst>
              <a:ext uri="{FF2B5EF4-FFF2-40B4-BE49-F238E27FC236}">
                <a16:creationId xmlns:a16="http://schemas.microsoft.com/office/drawing/2014/main" id="{BDAF6172-A358-4A4F-9A87-6C03C1DCB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088" y="2673350"/>
            <a:ext cx="915987" cy="45402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D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</a:p>
        </p:txBody>
      </p:sp>
      <p:grpSp>
        <p:nvGrpSpPr>
          <p:cNvPr id="15372" name="Group 75">
            <a:extLst>
              <a:ext uri="{FF2B5EF4-FFF2-40B4-BE49-F238E27FC236}">
                <a16:creationId xmlns:a16="http://schemas.microsoft.com/office/drawing/2014/main" id="{89EA630F-161E-4AAC-AAD8-D13688779052}"/>
              </a:ext>
            </a:extLst>
          </p:cNvPr>
          <p:cNvGrpSpPr>
            <a:grpSpLocks/>
          </p:cNvGrpSpPr>
          <p:nvPr/>
        </p:nvGrpSpPr>
        <p:grpSpPr bwMode="auto">
          <a:xfrm>
            <a:off x="1603375" y="4195763"/>
            <a:ext cx="1052513" cy="914400"/>
            <a:chOff x="1824" y="1104"/>
            <a:chExt cx="745" cy="576"/>
          </a:xfrm>
        </p:grpSpPr>
        <p:grpSp>
          <p:nvGrpSpPr>
            <p:cNvPr id="15422" name="Group 76">
              <a:extLst>
                <a:ext uri="{FF2B5EF4-FFF2-40B4-BE49-F238E27FC236}">
                  <a16:creationId xmlns:a16="http://schemas.microsoft.com/office/drawing/2014/main" id="{194492F6-9883-4675-8B0A-AB72B9F5A8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4" y="1104"/>
              <a:ext cx="745" cy="576"/>
              <a:chOff x="1824" y="1104"/>
              <a:chExt cx="745" cy="576"/>
            </a:xfrm>
          </p:grpSpPr>
          <p:sp>
            <p:nvSpPr>
              <p:cNvPr id="15424" name="Freeform 77">
                <a:extLst>
                  <a:ext uri="{FF2B5EF4-FFF2-40B4-BE49-F238E27FC236}">
                    <a16:creationId xmlns:a16="http://schemas.microsoft.com/office/drawing/2014/main" id="{4833AD5D-7CC5-400C-A6DF-F3C33AB15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4" y="1344"/>
                <a:ext cx="73" cy="97"/>
              </a:xfrm>
              <a:custGeom>
                <a:avLst/>
                <a:gdLst>
                  <a:gd name="T0" fmla="*/ 72 w 73"/>
                  <a:gd name="T1" fmla="*/ 0 h 97"/>
                  <a:gd name="T2" fmla="*/ 0 w 73"/>
                  <a:gd name="T3" fmla="*/ 0 h 97"/>
                  <a:gd name="T4" fmla="*/ 0 w 73"/>
                  <a:gd name="T5" fmla="*/ 48 h 97"/>
                  <a:gd name="T6" fmla="*/ 0 w 73"/>
                  <a:gd name="T7" fmla="*/ 96 h 97"/>
                  <a:gd name="T8" fmla="*/ 72 w 73"/>
                  <a:gd name="T9" fmla="*/ 96 h 97"/>
                  <a:gd name="T10" fmla="*/ 72 w 73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" h="97">
                    <a:moveTo>
                      <a:pt x="72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96"/>
                    </a:lnTo>
                    <a:lnTo>
                      <a:pt x="72" y="96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5" name="Rectangle 78">
                <a:extLst>
                  <a:ext uri="{FF2B5EF4-FFF2-40B4-BE49-F238E27FC236}">
                    <a16:creationId xmlns:a16="http://schemas.microsoft.com/office/drawing/2014/main" id="{6ED7F6FD-EF9F-497D-81AA-9FDF75255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6" y="1104"/>
                <a:ext cx="576" cy="57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15426" name="Line 79">
                <a:extLst>
                  <a:ext uri="{FF2B5EF4-FFF2-40B4-BE49-F238E27FC236}">
                    <a16:creationId xmlns:a16="http://schemas.microsoft.com/office/drawing/2014/main" id="{38278C5A-DE8C-4460-80A8-0AF0C4AF33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72" y="1104"/>
                <a:ext cx="0" cy="5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7" name="Line 80">
                <a:extLst>
                  <a:ext uri="{FF2B5EF4-FFF2-40B4-BE49-F238E27FC236}">
                    <a16:creationId xmlns:a16="http://schemas.microsoft.com/office/drawing/2014/main" id="{E1AFE220-36C7-4A7B-A320-B2EFF9C42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6" y="1680"/>
                <a:ext cx="5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8" name="Rectangle 81">
                <a:extLst>
                  <a:ext uri="{FF2B5EF4-FFF2-40B4-BE49-F238E27FC236}">
                    <a16:creationId xmlns:a16="http://schemas.microsoft.com/office/drawing/2014/main" id="{0715D292-1898-4EA1-ACA1-B44A635D3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0" y="1168"/>
                <a:ext cx="448" cy="448"/>
              </a:xfrm>
              <a:prstGeom prst="rect">
                <a:avLst/>
              </a:prstGeom>
              <a:noFill/>
              <a:ln w="50800">
                <a:solidFill>
                  <a:schemeClr val="fol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15429" name="Line 82">
                <a:extLst>
                  <a:ext uri="{FF2B5EF4-FFF2-40B4-BE49-F238E27FC236}">
                    <a16:creationId xmlns:a16="http://schemas.microsoft.com/office/drawing/2014/main" id="{A5CB6F19-2976-4A69-8D24-5F8E78319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4" y="1632"/>
                <a:ext cx="480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0" name="Line 83">
                <a:extLst>
                  <a:ext uri="{FF2B5EF4-FFF2-40B4-BE49-F238E27FC236}">
                    <a16:creationId xmlns:a16="http://schemas.microsoft.com/office/drawing/2014/main" id="{8BE07D42-EE0F-4B1D-93BE-05D5AC64E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44" y="1152"/>
                <a:ext cx="0" cy="4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1" name="Line 84">
                <a:extLst>
                  <a:ext uri="{FF2B5EF4-FFF2-40B4-BE49-F238E27FC236}">
                    <a16:creationId xmlns:a16="http://schemas.microsoft.com/office/drawing/2014/main" id="{6548EB8B-0A23-48CA-AF14-D24B241F5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4" y="115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2" name="Line 85">
                <a:extLst>
                  <a:ext uri="{FF2B5EF4-FFF2-40B4-BE49-F238E27FC236}">
                    <a16:creationId xmlns:a16="http://schemas.microsoft.com/office/drawing/2014/main" id="{A22D0B47-2BBF-4DE7-ADBD-15B29E40C9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6" y="1104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3" name="Line 86">
                <a:extLst>
                  <a:ext uri="{FF2B5EF4-FFF2-40B4-BE49-F238E27FC236}">
                    <a16:creationId xmlns:a16="http://schemas.microsoft.com/office/drawing/2014/main" id="{DEA4CFD3-617F-42AD-9F40-568221503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6" y="1104"/>
                <a:ext cx="0" cy="24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4" name="Freeform 87">
                <a:extLst>
                  <a:ext uri="{FF2B5EF4-FFF2-40B4-BE49-F238E27FC236}">
                    <a16:creationId xmlns:a16="http://schemas.microsoft.com/office/drawing/2014/main" id="{ECE2F105-CFBC-4595-9809-02C75C312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4" y="1344"/>
                <a:ext cx="145" cy="97"/>
              </a:xfrm>
              <a:custGeom>
                <a:avLst/>
                <a:gdLst>
                  <a:gd name="T0" fmla="*/ 0 w 145"/>
                  <a:gd name="T1" fmla="*/ 0 h 97"/>
                  <a:gd name="T2" fmla="*/ 96 w 145"/>
                  <a:gd name="T3" fmla="*/ 0 h 97"/>
                  <a:gd name="T4" fmla="*/ 144 w 145"/>
                  <a:gd name="T5" fmla="*/ 48 h 97"/>
                  <a:gd name="T6" fmla="*/ 96 w 145"/>
                  <a:gd name="T7" fmla="*/ 96 h 97"/>
                  <a:gd name="T8" fmla="*/ 0 w 145"/>
                  <a:gd name="T9" fmla="*/ 96 h 97"/>
                  <a:gd name="T10" fmla="*/ 0 w 145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5" h="97">
                    <a:moveTo>
                      <a:pt x="0" y="0"/>
                    </a:moveTo>
                    <a:lnTo>
                      <a:pt x="96" y="0"/>
                    </a:lnTo>
                    <a:lnTo>
                      <a:pt x="144" y="48"/>
                    </a:lnTo>
                    <a:lnTo>
                      <a:pt x="96" y="96"/>
                    </a:lnTo>
                    <a:lnTo>
                      <a:pt x="0" y="9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5" name="Line 88">
                <a:extLst>
                  <a:ext uri="{FF2B5EF4-FFF2-40B4-BE49-F238E27FC236}">
                    <a16:creationId xmlns:a16="http://schemas.microsoft.com/office/drawing/2014/main" id="{32667767-58F1-44A4-9E34-AEBD387D36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24" y="1152"/>
                <a:ext cx="0" cy="48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6" name="Line 89">
                <a:extLst>
                  <a:ext uri="{FF2B5EF4-FFF2-40B4-BE49-F238E27FC236}">
                    <a16:creationId xmlns:a16="http://schemas.microsoft.com/office/drawing/2014/main" id="{2BB24C03-765C-40A7-B3D7-8856DC37B7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72" y="1344"/>
                <a:ext cx="48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7" name="Line 90">
                <a:extLst>
                  <a:ext uri="{FF2B5EF4-FFF2-40B4-BE49-F238E27FC236}">
                    <a16:creationId xmlns:a16="http://schemas.microsoft.com/office/drawing/2014/main" id="{8F9F8EB9-1935-4F3A-8BC6-75D7D4A413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6" y="1440"/>
                <a:ext cx="0" cy="24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8" name="Line 91">
                <a:extLst>
                  <a:ext uri="{FF2B5EF4-FFF2-40B4-BE49-F238E27FC236}">
                    <a16:creationId xmlns:a16="http://schemas.microsoft.com/office/drawing/2014/main" id="{27546CA0-28FA-4C72-BCCF-564F5EAEF9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134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9" name="Line 92">
                <a:extLst>
                  <a:ext uri="{FF2B5EF4-FFF2-40B4-BE49-F238E27FC236}">
                    <a16:creationId xmlns:a16="http://schemas.microsoft.com/office/drawing/2014/main" id="{7EDDAE24-0934-4E37-8FA2-69548D76AE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13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40" name="Line 93">
                <a:extLst>
                  <a:ext uri="{FF2B5EF4-FFF2-40B4-BE49-F238E27FC236}">
                    <a16:creationId xmlns:a16="http://schemas.microsoft.com/office/drawing/2014/main" id="{B760127A-F6F7-4912-A0A1-D66323133F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1440"/>
                <a:ext cx="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423" name="Freeform 94">
              <a:extLst>
                <a:ext uri="{FF2B5EF4-FFF2-40B4-BE49-F238E27FC236}">
                  <a16:creationId xmlns:a16="http://schemas.microsoft.com/office/drawing/2014/main" id="{F1EEEB9D-D507-491A-AD99-0F7204EF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1344"/>
              <a:ext cx="385" cy="241"/>
            </a:xfrm>
            <a:custGeom>
              <a:avLst/>
              <a:gdLst>
                <a:gd name="T0" fmla="*/ 0 w 385"/>
                <a:gd name="T1" fmla="*/ 240 h 241"/>
                <a:gd name="T2" fmla="*/ 240 w 385"/>
                <a:gd name="T3" fmla="*/ 0 h 241"/>
                <a:gd name="T4" fmla="*/ 384 w 385"/>
                <a:gd name="T5" fmla="*/ 0 h 2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5" h="241">
                  <a:moveTo>
                    <a:pt x="0" y="240"/>
                  </a:moveTo>
                  <a:lnTo>
                    <a:pt x="240" y="0"/>
                  </a:lnTo>
                  <a:lnTo>
                    <a:pt x="384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73" name="Group 95">
            <a:extLst>
              <a:ext uri="{FF2B5EF4-FFF2-40B4-BE49-F238E27FC236}">
                <a16:creationId xmlns:a16="http://schemas.microsoft.com/office/drawing/2014/main" id="{7FB42123-1267-4311-B1D2-CCF773861AB8}"/>
              </a:ext>
            </a:extLst>
          </p:cNvPr>
          <p:cNvGrpSpPr>
            <a:grpSpLocks/>
          </p:cNvGrpSpPr>
          <p:nvPr/>
        </p:nvGrpSpPr>
        <p:grpSpPr bwMode="auto">
          <a:xfrm>
            <a:off x="3838575" y="4195763"/>
            <a:ext cx="1052513" cy="914400"/>
            <a:chOff x="3408" y="1104"/>
            <a:chExt cx="745" cy="576"/>
          </a:xfrm>
        </p:grpSpPr>
        <p:grpSp>
          <p:nvGrpSpPr>
            <p:cNvPr id="15403" name="Group 96">
              <a:extLst>
                <a:ext uri="{FF2B5EF4-FFF2-40B4-BE49-F238E27FC236}">
                  <a16:creationId xmlns:a16="http://schemas.microsoft.com/office/drawing/2014/main" id="{30CAB32B-BA27-4AC0-8A49-A3F337422E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1104"/>
              <a:ext cx="745" cy="576"/>
              <a:chOff x="3408" y="1104"/>
              <a:chExt cx="745" cy="576"/>
            </a:xfrm>
          </p:grpSpPr>
          <p:sp>
            <p:nvSpPr>
              <p:cNvPr id="15405" name="Freeform 97">
                <a:extLst>
                  <a:ext uri="{FF2B5EF4-FFF2-40B4-BE49-F238E27FC236}">
                    <a16:creationId xmlns:a16="http://schemas.microsoft.com/office/drawing/2014/main" id="{EF64B158-1F68-4CAD-A811-858FE68C4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8" y="1344"/>
                <a:ext cx="73" cy="97"/>
              </a:xfrm>
              <a:custGeom>
                <a:avLst/>
                <a:gdLst>
                  <a:gd name="T0" fmla="*/ 72 w 73"/>
                  <a:gd name="T1" fmla="*/ 0 h 97"/>
                  <a:gd name="T2" fmla="*/ 0 w 73"/>
                  <a:gd name="T3" fmla="*/ 0 h 97"/>
                  <a:gd name="T4" fmla="*/ 0 w 73"/>
                  <a:gd name="T5" fmla="*/ 48 h 97"/>
                  <a:gd name="T6" fmla="*/ 0 w 73"/>
                  <a:gd name="T7" fmla="*/ 96 h 97"/>
                  <a:gd name="T8" fmla="*/ 72 w 73"/>
                  <a:gd name="T9" fmla="*/ 96 h 97"/>
                  <a:gd name="T10" fmla="*/ 72 w 73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" h="97">
                    <a:moveTo>
                      <a:pt x="72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96"/>
                    </a:lnTo>
                    <a:lnTo>
                      <a:pt x="72" y="96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6" name="Rectangle 98">
                <a:extLst>
                  <a:ext uri="{FF2B5EF4-FFF2-40B4-BE49-F238E27FC236}">
                    <a16:creationId xmlns:a16="http://schemas.microsoft.com/office/drawing/2014/main" id="{43B32A83-EA70-43C3-A1FE-82A8B2C90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0" y="1104"/>
                <a:ext cx="576" cy="57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15407" name="Line 99">
                <a:extLst>
                  <a:ext uri="{FF2B5EF4-FFF2-40B4-BE49-F238E27FC236}">
                    <a16:creationId xmlns:a16="http://schemas.microsoft.com/office/drawing/2014/main" id="{D7FED50C-3CF4-46B1-8AED-428D03317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6" y="1104"/>
                <a:ext cx="0" cy="5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8" name="Line 100">
                <a:extLst>
                  <a:ext uri="{FF2B5EF4-FFF2-40B4-BE49-F238E27FC236}">
                    <a16:creationId xmlns:a16="http://schemas.microsoft.com/office/drawing/2014/main" id="{A2755D9C-61B0-47C5-8711-7BCFC932D9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0" y="1680"/>
                <a:ext cx="5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9" name="Rectangle 101">
                <a:extLst>
                  <a:ext uri="{FF2B5EF4-FFF2-40B4-BE49-F238E27FC236}">
                    <a16:creationId xmlns:a16="http://schemas.microsoft.com/office/drawing/2014/main" id="{BEF6866C-EB6B-41F2-8032-2C5E55326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4" y="1168"/>
                <a:ext cx="448" cy="448"/>
              </a:xfrm>
              <a:prstGeom prst="rect">
                <a:avLst/>
              </a:prstGeom>
              <a:noFill/>
              <a:ln w="50800">
                <a:solidFill>
                  <a:schemeClr val="fol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15410" name="Line 102">
                <a:extLst>
                  <a:ext uri="{FF2B5EF4-FFF2-40B4-BE49-F238E27FC236}">
                    <a16:creationId xmlns:a16="http://schemas.microsoft.com/office/drawing/2014/main" id="{DF5FD07E-9967-4958-B2AA-D4F8532D0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8" y="1632"/>
                <a:ext cx="480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1" name="Line 103">
                <a:extLst>
                  <a:ext uri="{FF2B5EF4-FFF2-40B4-BE49-F238E27FC236}">
                    <a16:creationId xmlns:a16="http://schemas.microsoft.com/office/drawing/2014/main" id="{C3B63408-9D1C-47CC-8AF4-CB4F210DB3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28" y="1152"/>
                <a:ext cx="0" cy="4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2" name="Line 104">
                <a:extLst>
                  <a:ext uri="{FF2B5EF4-FFF2-40B4-BE49-F238E27FC236}">
                    <a16:creationId xmlns:a16="http://schemas.microsoft.com/office/drawing/2014/main" id="{8D4DF7A1-9333-463D-B471-52D0067AFA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8" y="115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3" name="Line 105">
                <a:extLst>
                  <a:ext uri="{FF2B5EF4-FFF2-40B4-BE49-F238E27FC236}">
                    <a16:creationId xmlns:a16="http://schemas.microsoft.com/office/drawing/2014/main" id="{472B7FCE-2F14-4695-99D8-982A56DFED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0" y="1104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4" name="Line 106">
                <a:extLst>
                  <a:ext uri="{FF2B5EF4-FFF2-40B4-BE49-F238E27FC236}">
                    <a16:creationId xmlns:a16="http://schemas.microsoft.com/office/drawing/2014/main" id="{DC262F0B-5203-4AD1-B23C-7514291E81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0" y="1104"/>
                <a:ext cx="0" cy="24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5" name="Freeform 107">
                <a:extLst>
                  <a:ext uri="{FF2B5EF4-FFF2-40B4-BE49-F238E27FC236}">
                    <a16:creationId xmlns:a16="http://schemas.microsoft.com/office/drawing/2014/main" id="{4C72F555-5CE1-4C3B-A63E-24BFF4728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1344"/>
                <a:ext cx="145" cy="97"/>
              </a:xfrm>
              <a:custGeom>
                <a:avLst/>
                <a:gdLst>
                  <a:gd name="T0" fmla="*/ 0 w 145"/>
                  <a:gd name="T1" fmla="*/ 0 h 97"/>
                  <a:gd name="T2" fmla="*/ 96 w 145"/>
                  <a:gd name="T3" fmla="*/ 0 h 97"/>
                  <a:gd name="T4" fmla="*/ 144 w 145"/>
                  <a:gd name="T5" fmla="*/ 48 h 97"/>
                  <a:gd name="T6" fmla="*/ 96 w 145"/>
                  <a:gd name="T7" fmla="*/ 96 h 97"/>
                  <a:gd name="T8" fmla="*/ 0 w 145"/>
                  <a:gd name="T9" fmla="*/ 96 h 97"/>
                  <a:gd name="T10" fmla="*/ 0 w 145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5" h="97">
                    <a:moveTo>
                      <a:pt x="0" y="0"/>
                    </a:moveTo>
                    <a:lnTo>
                      <a:pt x="96" y="0"/>
                    </a:lnTo>
                    <a:lnTo>
                      <a:pt x="144" y="48"/>
                    </a:lnTo>
                    <a:lnTo>
                      <a:pt x="96" y="96"/>
                    </a:lnTo>
                    <a:lnTo>
                      <a:pt x="0" y="9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6" name="Line 108">
                <a:extLst>
                  <a:ext uri="{FF2B5EF4-FFF2-40B4-BE49-F238E27FC236}">
                    <a16:creationId xmlns:a16="http://schemas.microsoft.com/office/drawing/2014/main" id="{40E4C3ED-CEBB-413E-90EF-99DFF04ED4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8" y="1152"/>
                <a:ext cx="0" cy="48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7" name="Line 109">
                <a:extLst>
                  <a:ext uri="{FF2B5EF4-FFF2-40B4-BE49-F238E27FC236}">
                    <a16:creationId xmlns:a16="http://schemas.microsoft.com/office/drawing/2014/main" id="{DAF0E73B-D2BD-4290-8823-48B42F588B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6" y="1344"/>
                <a:ext cx="48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8" name="Line 110">
                <a:extLst>
                  <a:ext uri="{FF2B5EF4-FFF2-40B4-BE49-F238E27FC236}">
                    <a16:creationId xmlns:a16="http://schemas.microsoft.com/office/drawing/2014/main" id="{5FE2D004-A0DC-4FB0-8518-4AC958FDF7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0" y="1440"/>
                <a:ext cx="0" cy="24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9" name="Line 111">
                <a:extLst>
                  <a:ext uri="{FF2B5EF4-FFF2-40B4-BE49-F238E27FC236}">
                    <a16:creationId xmlns:a16="http://schemas.microsoft.com/office/drawing/2014/main" id="{2A1E6B0E-3401-4437-A752-A3A5FE541C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8" y="134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0" name="Line 112">
                <a:extLst>
                  <a:ext uri="{FF2B5EF4-FFF2-40B4-BE49-F238E27FC236}">
                    <a16:creationId xmlns:a16="http://schemas.microsoft.com/office/drawing/2014/main" id="{F9C18ED0-A50E-4B8C-8FBD-0F75BC0917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8" y="13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1" name="Line 113">
                <a:extLst>
                  <a:ext uri="{FF2B5EF4-FFF2-40B4-BE49-F238E27FC236}">
                    <a16:creationId xmlns:a16="http://schemas.microsoft.com/office/drawing/2014/main" id="{347984E6-6DA2-481D-93D5-7BDA1D2DB1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8" y="1440"/>
                <a:ext cx="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404" name="Freeform 114">
              <a:extLst>
                <a:ext uri="{FF2B5EF4-FFF2-40B4-BE49-F238E27FC236}">
                  <a16:creationId xmlns:a16="http://schemas.microsoft.com/office/drawing/2014/main" id="{A7EB7F35-6F57-4E91-AC50-9F5FD735C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" y="1200"/>
              <a:ext cx="385" cy="385"/>
            </a:xfrm>
            <a:custGeom>
              <a:avLst/>
              <a:gdLst>
                <a:gd name="T0" fmla="*/ 0 w 385"/>
                <a:gd name="T1" fmla="*/ 384 h 385"/>
                <a:gd name="T2" fmla="*/ 48 w 385"/>
                <a:gd name="T3" fmla="*/ 384 h 385"/>
                <a:gd name="T4" fmla="*/ 48 w 385"/>
                <a:gd name="T5" fmla="*/ 336 h 385"/>
                <a:gd name="T6" fmla="*/ 96 w 385"/>
                <a:gd name="T7" fmla="*/ 336 h 385"/>
                <a:gd name="T8" fmla="*/ 96 w 385"/>
                <a:gd name="T9" fmla="*/ 288 h 385"/>
                <a:gd name="T10" fmla="*/ 144 w 385"/>
                <a:gd name="T11" fmla="*/ 288 h 385"/>
                <a:gd name="T12" fmla="*/ 144 w 385"/>
                <a:gd name="T13" fmla="*/ 240 h 385"/>
                <a:gd name="T14" fmla="*/ 192 w 385"/>
                <a:gd name="T15" fmla="*/ 240 h 385"/>
                <a:gd name="T16" fmla="*/ 192 w 385"/>
                <a:gd name="T17" fmla="*/ 192 h 385"/>
                <a:gd name="T18" fmla="*/ 240 w 385"/>
                <a:gd name="T19" fmla="*/ 192 h 385"/>
                <a:gd name="T20" fmla="*/ 240 w 385"/>
                <a:gd name="T21" fmla="*/ 144 h 385"/>
                <a:gd name="T22" fmla="*/ 288 w 385"/>
                <a:gd name="T23" fmla="*/ 144 h 385"/>
                <a:gd name="T24" fmla="*/ 288 w 385"/>
                <a:gd name="T25" fmla="*/ 96 h 385"/>
                <a:gd name="T26" fmla="*/ 336 w 385"/>
                <a:gd name="T27" fmla="*/ 96 h 385"/>
                <a:gd name="T28" fmla="*/ 336 w 385"/>
                <a:gd name="T29" fmla="*/ 48 h 385"/>
                <a:gd name="T30" fmla="*/ 384 w 385"/>
                <a:gd name="T31" fmla="*/ 48 h 385"/>
                <a:gd name="T32" fmla="*/ 384 w 385"/>
                <a:gd name="T33" fmla="*/ 0 h 3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5" h="385">
                  <a:moveTo>
                    <a:pt x="0" y="384"/>
                  </a:moveTo>
                  <a:lnTo>
                    <a:pt x="48" y="384"/>
                  </a:lnTo>
                  <a:lnTo>
                    <a:pt x="48" y="336"/>
                  </a:lnTo>
                  <a:lnTo>
                    <a:pt x="96" y="336"/>
                  </a:lnTo>
                  <a:lnTo>
                    <a:pt x="96" y="288"/>
                  </a:lnTo>
                  <a:lnTo>
                    <a:pt x="144" y="288"/>
                  </a:lnTo>
                  <a:lnTo>
                    <a:pt x="144" y="240"/>
                  </a:lnTo>
                  <a:lnTo>
                    <a:pt x="192" y="240"/>
                  </a:lnTo>
                  <a:lnTo>
                    <a:pt x="192" y="192"/>
                  </a:lnTo>
                  <a:lnTo>
                    <a:pt x="240" y="192"/>
                  </a:lnTo>
                  <a:lnTo>
                    <a:pt x="240" y="144"/>
                  </a:lnTo>
                  <a:lnTo>
                    <a:pt x="288" y="144"/>
                  </a:lnTo>
                  <a:lnTo>
                    <a:pt x="288" y="96"/>
                  </a:lnTo>
                  <a:lnTo>
                    <a:pt x="336" y="96"/>
                  </a:lnTo>
                  <a:lnTo>
                    <a:pt x="336" y="48"/>
                  </a:lnTo>
                  <a:lnTo>
                    <a:pt x="384" y="48"/>
                  </a:lnTo>
                  <a:lnTo>
                    <a:pt x="384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74" name="Group 115">
            <a:extLst>
              <a:ext uri="{FF2B5EF4-FFF2-40B4-BE49-F238E27FC236}">
                <a16:creationId xmlns:a16="http://schemas.microsoft.com/office/drawing/2014/main" id="{D3BB69C4-CB1D-4236-8E41-F1319FA507B8}"/>
              </a:ext>
            </a:extLst>
          </p:cNvPr>
          <p:cNvGrpSpPr>
            <a:grpSpLocks/>
          </p:cNvGrpSpPr>
          <p:nvPr/>
        </p:nvGrpSpPr>
        <p:grpSpPr bwMode="auto">
          <a:xfrm>
            <a:off x="5870575" y="4195763"/>
            <a:ext cx="1052513" cy="914400"/>
            <a:chOff x="4848" y="1104"/>
            <a:chExt cx="745" cy="576"/>
          </a:xfrm>
        </p:grpSpPr>
        <p:grpSp>
          <p:nvGrpSpPr>
            <p:cNvPr id="15382" name="Group 116">
              <a:extLst>
                <a:ext uri="{FF2B5EF4-FFF2-40B4-BE49-F238E27FC236}">
                  <a16:creationId xmlns:a16="http://schemas.microsoft.com/office/drawing/2014/main" id="{E464C7EA-A05A-444F-9212-98E9134821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1104"/>
              <a:ext cx="745" cy="576"/>
              <a:chOff x="4848" y="1104"/>
              <a:chExt cx="745" cy="576"/>
            </a:xfrm>
          </p:grpSpPr>
          <p:sp>
            <p:nvSpPr>
              <p:cNvPr id="15386" name="Freeform 117">
                <a:extLst>
                  <a:ext uri="{FF2B5EF4-FFF2-40B4-BE49-F238E27FC236}">
                    <a16:creationId xmlns:a16="http://schemas.microsoft.com/office/drawing/2014/main" id="{0C67779B-149A-4FAF-AD5F-4A2CA6500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8" y="1344"/>
                <a:ext cx="73" cy="97"/>
              </a:xfrm>
              <a:custGeom>
                <a:avLst/>
                <a:gdLst>
                  <a:gd name="T0" fmla="*/ 72 w 73"/>
                  <a:gd name="T1" fmla="*/ 0 h 97"/>
                  <a:gd name="T2" fmla="*/ 0 w 73"/>
                  <a:gd name="T3" fmla="*/ 0 h 97"/>
                  <a:gd name="T4" fmla="*/ 0 w 73"/>
                  <a:gd name="T5" fmla="*/ 48 h 97"/>
                  <a:gd name="T6" fmla="*/ 0 w 73"/>
                  <a:gd name="T7" fmla="*/ 96 h 97"/>
                  <a:gd name="T8" fmla="*/ 72 w 73"/>
                  <a:gd name="T9" fmla="*/ 96 h 97"/>
                  <a:gd name="T10" fmla="*/ 72 w 73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" h="97">
                    <a:moveTo>
                      <a:pt x="72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96"/>
                    </a:lnTo>
                    <a:lnTo>
                      <a:pt x="72" y="96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7" name="Rectangle 118">
                <a:extLst>
                  <a:ext uri="{FF2B5EF4-FFF2-40B4-BE49-F238E27FC236}">
                    <a16:creationId xmlns:a16="http://schemas.microsoft.com/office/drawing/2014/main" id="{4F021286-62B6-4C6E-A26D-1CF1D9D9F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0" y="1104"/>
                <a:ext cx="576" cy="57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15388" name="Line 119">
                <a:extLst>
                  <a:ext uri="{FF2B5EF4-FFF2-40B4-BE49-F238E27FC236}">
                    <a16:creationId xmlns:a16="http://schemas.microsoft.com/office/drawing/2014/main" id="{A8A2B6B1-2727-4185-A056-1CBBAEFA07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96" y="1104"/>
                <a:ext cx="0" cy="5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9" name="Line 120">
                <a:extLst>
                  <a:ext uri="{FF2B5EF4-FFF2-40B4-BE49-F238E27FC236}">
                    <a16:creationId xmlns:a16="http://schemas.microsoft.com/office/drawing/2014/main" id="{293B7C7C-CEC6-4312-B495-424935DF8E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20" y="1680"/>
                <a:ext cx="5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0" name="Rectangle 121">
                <a:extLst>
                  <a:ext uri="{FF2B5EF4-FFF2-40B4-BE49-F238E27FC236}">
                    <a16:creationId xmlns:a16="http://schemas.microsoft.com/office/drawing/2014/main" id="{D3C0C97E-56A6-4D5E-9C0F-B9847DD521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4" y="1168"/>
                <a:ext cx="448" cy="448"/>
              </a:xfrm>
              <a:prstGeom prst="rect">
                <a:avLst/>
              </a:prstGeom>
              <a:noFill/>
              <a:ln w="50800">
                <a:solidFill>
                  <a:schemeClr val="fol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15391" name="Line 122">
                <a:extLst>
                  <a:ext uri="{FF2B5EF4-FFF2-40B4-BE49-F238E27FC236}">
                    <a16:creationId xmlns:a16="http://schemas.microsoft.com/office/drawing/2014/main" id="{8047F637-AF9A-4862-9684-14458A895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8" y="1632"/>
                <a:ext cx="480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2" name="Line 123">
                <a:extLst>
                  <a:ext uri="{FF2B5EF4-FFF2-40B4-BE49-F238E27FC236}">
                    <a16:creationId xmlns:a16="http://schemas.microsoft.com/office/drawing/2014/main" id="{2B298CAA-DCBF-4DEF-941B-22E45AB39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68" y="1152"/>
                <a:ext cx="0" cy="4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3" name="Line 124">
                <a:extLst>
                  <a:ext uri="{FF2B5EF4-FFF2-40B4-BE49-F238E27FC236}">
                    <a16:creationId xmlns:a16="http://schemas.microsoft.com/office/drawing/2014/main" id="{1BC4809C-95B4-45D2-A065-E5E0DF62E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8" y="115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" name="Line 125">
                <a:extLst>
                  <a:ext uri="{FF2B5EF4-FFF2-40B4-BE49-F238E27FC236}">
                    <a16:creationId xmlns:a16="http://schemas.microsoft.com/office/drawing/2014/main" id="{0E09F10A-601A-4FD8-92D7-F3BA8E7137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20" y="1104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" name="Line 126">
                <a:extLst>
                  <a:ext uri="{FF2B5EF4-FFF2-40B4-BE49-F238E27FC236}">
                    <a16:creationId xmlns:a16="http://schemas.microsoft.com/office/drawing/2014/main" id="{4FDEED04-3605-4005-86E0-EF2A4AD6DC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20" y="1104"/>
                <a:ext cx="0" cy="24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" name="Freeform 127">
                <a:extLst>
                  <a:ext uri="{FF2B5EF4-FFF2-40B4-BE49-F238E27FC236}">
                    <a16:creationId xmlns:a16="http://schemas.microsoft.com/office/drawing/2014/main" id="{EA69AF12-AB50-4EAE-B22A-926E60415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8" y="1344"/>
                <a:ext cx="145" cy="97"/>
              </a:xfrm>
              <a:custGeom>
                <a:avLst/>
                <a:gdLst>
                  <a:gd name="T0" fmla="*/ 0 w 145"/>
                  <a:gd name="T1" fmla="*/ 0 h 97"/>
                  <a:gd name="T2" fmla="*/ 96 w 145"/>
                  <a:gd name="T3" fmla="*/ 0 h 97"/>
                  <a:gd name="T4" fmla="*/ 144 w 145"/>
                  <a:gd name="T5" fmla="*/ 48 h 97"/>
                  <a:gd name="T6" fmla="*/ 96 w 145"/>
                  <a:gd name="T7" fmla="*/ 96 h 97"/>
                  <a:gd name="T8" fmla="*/ 0 w 145"/>
                  <a:gd name="T9" fmla="*/ 96 h 97"/>
                  <a:gd name="T10" fmla="*/ 0 w 145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5" h="97">
                    <a:moveTo>
                      <a:pt x="0" y="0"/>
                    </a:moveTo>
                    <a:lnTo>
                      <a:pt x="96" y="0"/>
                    </a:lnTo>
                    <a:lnTo>
                      <a:pt x="144" y="48"/>
                    </a:lnTo>
                    <a:lnTo>
                      <a:pt x="96" y="96"/>
                    </a:lnTo>
                    <a:lnTo>
                      <a:pt x="0" y="9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107763" dir="2700000" algn="ctr" rotWithShape="0">
                  <a:schemeClr val="tx2"/>
                </a:outerShdw>
              </a:effectLst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" name="Line 128">
                <a:extLst>
                  <a:ext uri="{FF2B5EF4-FFF2-40B4-BE49-F238E27FC236}">
                    <a16:creationId xmlns:a16="http://schemas.microsoft.com/office/drawing/2014/main" id="{21C8C642-B6F9-4FCA-8F51-AD93C4110F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48" y="1152"/>
                <a:ext cx="0" cy="48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" name="Line 129">
                <a:extLst>
                  <a:ext uri="{FF2B5EF4-FFF2-40B4-BE49-F238E27FC236}">
                    <a16:creationId xmlns:a16="http://schemas.microsoft.com/office/drawing/2014/main" id="{D64E82C3-2322-4B31-A05F-27C436296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96" y="1344"/>
                <a:ext cx="48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" name="Line 130">
                <a:extLst>
                  <a:ext uri="{FF2B5EF4-FFF2-40B4-BE49-F238E27FC236}">
                    <a16:creationId xmlns:a16="http://schemas.microsoft.com/office/drawing/2014/main" id="{FDEAC697-4F92-447C-BEE9-76226D669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20" y="1440"/>
                <a:ext cx="0" cy="24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0" name="Line 131">
                <a:extLst>
                  <a:ext uri="{FF2B5EF4-FFF2-40B4-BE49-F238E27FC236}">
                    <a16:creationId xmlns:a16="http://schemas.microsoft.com/office/drawing/2014/main" id="{BE851AE2-5D2D-4492-A04F-C3E266FD29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8" y="134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1" name="Line 132">
                <a:extLst>
                  <a:ext uri="{FF2B5EF4-FFF2-40B4-BE49-F238E27FC236}">
                    <a16:creationId xmlns:a16="http://schemas.microsoft.com/office/drawing/2014/main" id="{6FAF94A1-3D12-4069-9F60-C0C4AB9238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8" y="13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2" name="Line 133">
                <a:extLst>
                  <a:ext uri="{FF2B5EF4-FFF2-40B4-BE49-F238E27FC236}">
                    <a16:creationId xmlns:a16="http://schemas.microsoft.com/office/drawing/2014/main" id="{12E1268A-B4F9-4F23-923E-F77FBE76D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8" y="1440"/>
                <a:ext cx="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83" name="Group 134">
              <a:extLst>
                <a:ext uri="{FF2B5EF4-FFF2-40B4-BE49-F238E27FC236}">
                  <a16:creationId xmlns:a16="http://schemas.microsoft.com/office/drawing/2014/main" id="{E579DE44-969F-4ADB-B789-BD89FB72C7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16" y="1236"/>
              <a:ext cx="385" cy="313"/>
              <a:chOff x="5016" y="1236"/>
              <a:chExt cx="385" cy="313"/>
            </a:xfrm>
          </p:grpSpPr>
          <p:sp>
            <p:nvSpPr>
              <p:cNvPr id="15384" name="Freeform 135">
                <a:extLst>
                  <a:ext uri="{FF2B5EF4-FFF2-40B4-BE49-F238E27FC236}">
                    <a16:creationId xmlns:a16="http://schemas.microsoft.com/office/drawing/2014/main" id="{20944B2E-AAA5-4306-B0A9-1C5949B67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6" y="1332"/>
                <a:ext cx="241" cy="217"/>
              </a:xfrm>
              <a:custGeom>
                <a:avLst/>
                <a:gdLst>
                  <a:gd name="T0" fmla="*/ 0 w 241"/>
                  <a:gd name="T1" fmla="*/ 216 h 217"/>
                  <a:gd name="T2" fmla="*/ 72 w 241"/>
                  <a:gd name="T3" fmla="*/ 216 h 217"/>
                  <a:gd name="T4" fmla="*/ 72 w 241"/>
                  <a:gd name="T5" fmla="*/ 192 h 217"/>
                  <a:gd name="T6" fmla="*/ 120 w 241"/>
                  <a:gd name="T7" fmla="*/ 192 h 217"/>
                  <a:gd name="T8" fmla="*/ 120 w 241"/>
                  <a:gd name="T9" fmla="*/ 168 h 217"/>
                  <a:gd name="T10" fmla="*/ 144 w 241"/>
                  <a:gd name="T11" fmla="*/ 168 h 217"/>
                  <a:gd name="T12" fmla="*/ 144 w 241"/>
                  <a:gd name="T13" fmla="*/ 144 h 217"/>
                  <a:gd name="T14" fmla="*/ 168 w 241"/>
                  <a:gd name="T15" fmla="*/ 144 h 217"/>
                  <a:gd name="T16" fmla="*/ 168 w 241"/>
                  <a:gd name="T17" fmla="*/ 120 h 217"/>
                  <a:gd name="T18" fmla="*/ 168 w 241"/>
                  <a:gd name="T19" fmla="*/ 120 h 217"/>
                  <a:gd name="T20" fmla="*/ 168 w 241"/>
                  <a:gd name="T21" fmla="*/ 96 h 217"/>
                  <a:gd name="T22" fmla="*/ 192 w 241"/>
                  <a:gd name="T23" fmla="*/ 96 h 217"/>
                  <a:gd name="T24" fmla="*/ 192 w 241"/>
                  <a:gd name="T25" fmla="*/ 48 h 217"/>
                  <a:gd name="T26" fmla="*/ 216 w 241"/>
                  <a:gd name="T27" fmla="*/ 48 h 217"/>
                  <a:gd name="T28" fmla="*/ 216 w 241"/>
                  <a:gd name="T29" fmla="*/ 0 h 217"/>
                  <a:gd name="T30" fmla="*/ 240 w 241"/>
                  <a:gd name="T31" fmla="*/ 0 h 2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41" h="217">
                    <a:moveTo>
                      <a:pt x="0" y="216"/>
                    </a:moveTo>
                    <a:lnTo>
                      <a:pt x="72" y="216"/>
                    </a:lnTo>
                    <a:lnTo>
                      <a:pt x="72" y="192"/>
                    </a:lnTo>
                    <a:lnTo>
                      <a:pt x="120" y="192"/>
                    </a:lnTo>
                    <a:lnTo>
                      <a:pt x="120" y="168"/>
                    </a:lnTo>
                    <a:lnTo>
                      <a:pt x="144" y="168"/>
                    </a:lnTo>
                    <a:lnTo>
                      <a:pt x="144" y="144"/>
                    </a:lnTo>
                    <a:lnTo>
                      <a:pt x="168" y="144"/>
                    </a:lnTo>
                    <a:lnTo>
                      <a:pt x="168" y="120"/>
                    </a:lnTo>
                    <a:lnTo>
                      <a:pt x="168" y="96"/>
                    </a:lnTo>
                    <a:lnTo>
                      <a:pt x="192" y="96"/>
                    </a:lnTo>
                    <a:lnTo>
                      <a:pt x="192" y="48"/>
                    </a:lnTo>
                    <a:lnTo>
                      <a:pt x="216" y="48"/>
                    </a:lnTo>
                    <a:lnTo>
                      <a:pt x="216" y="0"/>
                    </a:lnTo>
                    <a:lnTo>
                      <a:pt x="240" y="0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" name="Freeform 136">
                <a:extLst>
                  <a:ext uri="{FF2B5EF4-FFF2-40B4-BE49-F238E27FC236}">
                    <a16:creationId xmlns:a16="http://schemas.microsoft.com/office/drawing/2014/main" id="{4C9B2DF1-27F4-4105-8F3F-A1CD1A51E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" y="1236"/>
                <a:ext cx="145" cy="97"/>
              </a:xfrm>
              <a:custGeom>
                <a:avLst/>
                <a:gdLst>
                  <a:gd name="T0" fmla="*/ 0 w 145"/>
                  <a:gd name="T1" fmla="*/ 96 h 97"/>
                  <a:gd name="T2" fmla="*/ 0 w 145"/>
                  <a:gd name="T3" fmla="*/ 72 h 97"/>
                  <a:gd name="T4" fmla="*/ 24 w 145"/>
                  <a:gd name="T5" fmla="*/ 72 h 97"/>
                  <a:gd name="T6" fmla="*/ 24 w 145"/>
                  <a:gd name="T7" fmla="*/ 48 h 97"/>
                  <a:gd name="T8" fmla="*/ 48 w 145"/>
                  <a:gd name="T9" fmla="*/ 48 h 97"/>
                  <a:gd name="T10" fmla="*/ 48 w 145"/>
                  <a:gd name="T11" fmla="*/ 24 h 97"/>
                  <a:gd name="T12" fmla="*/ 96 w 145"/>
                  <a:gd name="T13" fmla="*/ 24 h 97"/>
                  <a:gd name="T14" fmla="*/ 96 w 145"/>
                  <a:gd name="T15" fmla="*/ 0 h 97"/>
                  <a:gd name="T16" fmla="*/ 144 w 145"/>
                  <a:gd name="T17" fmla="*/ 0 h 97"/>
                  <a:gd name="T18" fmla="*/ 144 w 145"/>
                  <a:gd name="T19" fmla="*/ 0 h 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5" h="97">
                    <a:moveTo>
                      <a:pt x="0" y="96"/>
                    </a:moveTo>
                    <a:lnTo>
                      <a:pt x="0" y="72"/>
                    </a:lnTo>
                    <a:lnTo>
                      <a:pt x="24" y="72"/>
                    </a:lnTo>
                    <a:lnTo>
                      <a:pt x="24" y="48"/>
                    </a:lnTo>
                    <a:lnTo>
                      <a:pt x="48" y="48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96" y="0"/>
                    </a:lnTo>
                    <a:lnTo>
                      <a:pt x="144" y="0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5375" name="Rectangle 137">
            <a:extLst>
              <a:ext uri="{FF2B5EF4-FFF2-40B4-BE49-F238E27FC236}">
                <a16:creationId xmlns:a16="http://schemas.microsoft.com/office/drawing/2014/main" id="{8A99B32D-88F1-4E1E-A6E7-AFF4797D1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297363"/>
            <a:ext cx="1430338" cy="69850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000"/>
              <a:t>analog</a:t>
            </a:r>
          </a:p>
          <a:p>
            <a:pPr algn="ctr">
              <a:spcBef>
                <a:spcPct val="0"/>
              </a:spcBef>
            </a:pPr>
            <a:r>
              <a:rPr lang="en-US" altLang="en-US" sz="2000"/>
              <a:t>voltages</a:t>
            </a:r>
          </a:p>
        </p:txBody>
      </p:sp>
      <p:sp>
        <p:nvSpPr>
          <p:cNvPr id="15376" name="Rectangle 138">
            <a:extLst>
              <a:ext uri="{FF2B5EF4-FFF2-40B4-BE49-F238E27FC236}">
                <a16:creationId xmlns:a16="http://schemas.microsoft.com/office/drawing/2014/main" id="{27506631-FE66-4177-8608-6BFEA2262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4297363"/>
            <a:ext cx="1227138" cy="69850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000"/>
              <a:t>digital</a:t>
            </a:r>
          </a:p>
          <a:p>
            <a:pPr algn="ctr">
              <a:spcBef>
                <a:spcPct val="0"/>
              </a:spcBef>
            </a:pPr>
            <a:r>
              <a:rPr lang="en-US" altLang="en-US" sz="2000"/>
              <a:t>values</a:t>
            </a:r>
          </a:p>
        </p:txBody>
      </p:sp>
      <p:sp>
        <p:nvSpPr>
          <p:cNvPr id="15377" name="Rectangle 139">
            <a:extLst>
              <a:ext uri="{FF2B5EF4-FFF2-40B4-BE49-F238E27FC236}">
                <a16:creationId xmlns:a16="http://schemas.microsoft.com/office/drawing/2014/main" id="{98B6BE72-943C-4AAD-93B1-81AB6DA51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615" y="4297363"/>
            <a:ext cx="924934" cy="705321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000"/>
              <a:t>pixel</a:t>
            </a:r>
          </a:p>
          <a:p>
            <a:pPr algn="ctr">
              <a:spcBef>
                <a:spcPct val="0"/>
              </a:spcBef>
            </a:pPr>
            <a:r>
              <a:rPr lang="en-US" altLang="en-US" sz="2000"/>
              <a:t>values</a:t>
            </a:r>
          </a:p>
        </p:txBody>
      </p:sp>
      <p:sp>
        <p:nvSpPr>
          <p:cNvPr id="15378" name="Rectangle 140">
            <a:extLst>
              <a:ext uri="{FF2B5EF4-FFF2-40B4-BE49-F238E27FC236}">
                <a16:creationId xmlns:a16="http://schemas.microsoft.com/office/drawing/2014/main" id="{76A9BC49-C5F9-4A34-B25C-F103CF1FD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3657600"/>
            <a:ext cx="1633538" cy="459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>
                <a:ln w="0"/>
                <a:latin typeface="Times New Roman" panose="02020603050405020304" pitchFamily="18" charset="0"/>
              </a:rPr>
              <a:t>CCD</a:t>
            </a:r>
          </a:p>
        </p:txBody>
      </p:sp>
      <p:sp>
        <p:nvSpPr>
          <p:cNvPr id="15379" name="Rectangle 141">
            <a:extLst>
              <a:ext uri="{FF2B5EF4-FFF2-40B4-BE49-F238E27FC236}">
                <a16:creationId xmlns:a16="http://schemas.microsoft.com/office/drawing/2014/main" id="{2BFE7AC0-E616-45C9-8D6B-63515351C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0" y="3657600"/>
            <a:ext cx="1633538" cy="459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>
                <a:ln w="0"/>
                <a:latin typeface="Times New Roman" panose="02020603050405020304" pitchFamily="18" charset="0"/>
              </a:rPr>
              <a:t>ADC</a:t>
            </a:r>
          </a:p>
        </p:txBody>
      </p:sp>
      <p:sp>
        <p:nvSpPr>
          <p:cNvPr id="15380" name="Rectangle 142">
            <a:extLst>
              <a:ext uri="{FF2B5EF4-FFF2-40B4-BE49-F238E27FC236}">
                <a16:creationId xmlns:a16="http://schemas.microsoft.com/office/drawing/2014/main" id="{8A10E5FC-05F1-4BB6-B74C-FEAD5F08E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657600"/>
            <a:ext cx="1633538" cy="459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>
                <a:ln w="0"/>
                <a:latin typeface="Times New Roman" panose="02020603050405020304" pitchFamily="18" charset="0"/>
              </a:rPr>
              <a:t>Remapping</a:t>
            </a:r>
          </a:p>
        </p:txBody>
      </p:sp>
      <p:sp>
        <p:nvSpPr>
          <p:cNvPr id="15381" name="Rectangle 152">
            <a:extLst>
              <a:ext uri="{FF2B5EF4-FFF2-40B4-BE49-F238E27FC236}">
                <a16:creationId xmlns:a16="http://schemas.microsoft.com/office/drawing/2014/main" id="{0209B8BA-A321-4B25-9507-F1B2BDE48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Acquisition Pipeline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>
            <a:extLst>
              <a:ext uri="{FF2B5EF4-FFF2-40B4-BE49-F238E27FC236}">
                <a16:creationId xmlns:a16="http://schemas.microsoft.com/office/drawing/2014/main" id="{FD122EAD-4B12-403B-AB76-310B40A91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6340475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4">
            <a:extLst>
              <a:ext uri="{FF2B5EF4-FFF2-40B4-BE49-F238E27FC236}">
                <a16:creationId xmlns:a16="http://schemas.microsoft.com/office/drawing/2014/main" id="{C2DDD15D-48F7-424A-92EC-AFB4E21689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Simple Point Processing: Enhancement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>
            <a:extLst>
              <a:ext uri="{FF2B5EF4-FFF2-40B4-BE49-F238E27FC236}">
                <a16:creationId xmlns:a16="http://schemas.microsoft.com/office/drawing/2014/main" id="{27C51796-A7C0-4343-82B0-BAF7EA3DA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1371600"/>
            <a:ext cx="5799137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4">
            <a:extLst>
              <a:ext uri="{FF2B5EF4-FFF2-40B4-BE49-F238E27FC236}">
                <a16:creationId xmlns:a16="http://schemas.microsoft.com/office/drawing/2014/main" id="{15418AF6-6217-476A-85B7-E6853AE17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Power-law transformations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F6FD4C-9AC4-E1C9-A454-6393C58CEB5C}"/>
                  </a:ext>
                </a:extLst>
              </p:cNvPr>
              <p:cNvSpPr txBox="1"/>
              <p:nvPr/>
            </p:nvSpPr>
            <p:spPr>
              <a:xfrm>
                <a:off x="3810000" y="5791200"/>
                <a:ext cx="1261114" cy="4510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𝑐𝑟</m:t>
                      </m:r>
                      <m:r>
                        <a:rPr lang="en-US" sz="3000" b="0" i="1" baseline="30000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3000" baseline="30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F6FD4C-9AC4-E1C9-A454-6393C58CE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5791200"/>
                <a:ext cx="1261114" cy="451021"/>
              </a:xfrm>
              <a:prstGeom prst="rect">
                <a:avLst/>
              </a:prstGeom>
              <a:blipFill>
                <a:blip r:embed="rId3"/>
                <a:stretch>
                  <a:fillRect l="-4000" r="-2000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E9CA670-99D5-42F6-8F40-DE9C745C9F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is an image?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E1B1607-B99C-4188-B027-71C29AE20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6400" y="914400"/>
            <a:ext cx="8737600" cy="5600700"/>
          </a:xfrm>
        </p:spPr>
        <p:txBody>
          <a:bodyPr/>
          <a:lstStyle/>
          <a:p>
            <a:r>
              <a:rPr lang="en-US" altLang="en-US"/>
              <a:t>We can think of an </a:t>
            </a:r>
            <a:r>
              <a:rPr lang="en-US" altLang="en-US" b="1"/>
              <a:t>image </a:t>
            </a:r>
            <a:r>
              <a:rPr lang="en-US" altLang="en-US"/>
              <a:t>as a function, </a:t>
            </a:r>
            <a:r>
              <a:rPr lang="en-US" altLang="en-US" i="1"/>
              <a:t>f</a:t>
            </a:r>
            <a:r>
              <a:rPr lang="en-US" altLang="en-US"/>
              <a:t>, from </a:t>
            </a:r>
            <a:r>
              <a:rPr lang="en-US" altLang="en-US">
                <a:latin typeface="Times New Roman" panose="02020603050405020304" pitchFamily="18" charset="0"/>
              </a:rPr>
              <a:t>R</a:t>
            </a:r>
            <a:r>
              <a:rPr lang="en-US" altLang="en-US" baseline="30000">
                <a:latin typeface="Times New Roman" panose="02020603050405020304" pitchFamily="18" charset="0"/>
              </a:rPr>
              <a:t>2</a:t>
            </a:r>
            <a:r>
              <a:rPr lang="en-US" altLang="en-US"/>
              <a:t> to </a:t>
            </a:r>
            <a:r>
              <a:rPr lang="en-US" altLang="en-US">
                <a:latin typeface="Times New Roman" panose="02020603050405020304" pitchFamily="18" charset="0"/>
              </a:rPr>
              <a:t>R:</a:t>
            </a:r>
          </a:p>
          <a:p>
            <a:pPr lvl="1"/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 </a:t>
            </a:r>
            <a:r>
              <a:rPr lang="en-US" altLang="en-US" i="1">
                <a:latin typeface="Times New Roman" panose="02020603050405020304" pitchFamily="18" charset="0"/>
              </a:rPr>
              <a:t>x, y </a:t>
            </a:r>
            <a:r>
              <a:rPr lang="en-US" altLang="en-US">
                <a:latin typeface="Times New Roman" panose="02020603050405020304" pitchFamily="18" charset="0"/>
              </a:rPr>
              <a:t>) </a:t>
            </a:r>
            <a:r>
              <a:rPr lang="en-US" altLang="en-US"/>
              <a:t>gives the </a:t>
            </a:r>
            <a:r>
              <a:rPr lang="en-US" altLang="en-US" b="1"/>
              <a:t>intensity</a:t>
            </a:r>
            <a:r>
              <a:rPr lang="en-US" altLang="en-US"/>
              <a:t> at position </a:t>
            </a:r>
            <a:r>
              <a:rPr lang="en-US" altLang="en-US">
                <a:latin typeface="Times New Roman" panose="02020603050405020304" pitchFamily="18" charset="0"/>
              </a:rPr>
              <a:t>( </a:t>
            </a:r>
            <a:r>
              <a:rPr lang="en-US" altLang="en-US" i="1">
                <a:latin typeface="Times New Roman" panose="02020603050405020304" pitchFamily="18" charset="0"/>
              </a:rPr>
              <a:t>x, y </a:t>
            </a:r>
            <a:r>
              <a:rPr lang="en-US" altLang="en-US">
                <a:latin typeface="Times New Roman" panose="02020603050405020304" pitchFamily="18" charset="0"/>
              </a:rPr>
              <a:t>) </a:t>
            </a:r>
          </a:p>
          <a:p>
            <a:pPr lvl="1"/>
            <a:r>
              <a:rPr lang="en-US" altLang="en-US"/>
              <a:t>Realistically, we expect the image only to be defined over a rectangle, with a finite range:</a:t>
            </a:r>
          </a:p>
          <a:p>
            <a:pPr lvl="2"/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: [</a:t>
            </a:r>
            <a:r>
              <a:rPr lang="en-US" altLang="en-US" i="1">
                <a:latin typeface="Times New Roman" panose="02020603050405020304" pitchFamily="18" charset="0"/>
              </a:rPr>
              <a:t>a</a:t>
            </a:r>
            <a:r>
              <a:rPr lang="en-US" altLang="en-US">
                <a:latin typeface="Times New Roman" panose="02020603050405020304" pitchFamily="18" charset="0"/>
              </a:rPr>
              <a:t>,</a:t>
            </a:r>
            <a:r>
              <a:rPr lang="en-US" altLang="en-US" i="1">
                <a:latin typeface="Times New Roman" panose="02020603050405020304" pitchFamily="18" charset="0"/>
              </a:rPr>
              <a:t>b</a:t>
            </a:r>
            <a:r>
              <a:rPr lang="en-US" altLang="en-US">
                <a:latin typeface="Times New Roman" panose="02020603050405020304" pitchFamily="18" charset="0"/>
              </a:rPr>
              <a:t>]</a:t>
            </a:r>
            <a:r>
              <a:rPr lang="en-US" altLang="en-US">
                <a:latin typeface="Helvetica" panose="020B0604020202020204" pitchFamily="34" charset="0"/>
              </a:rPr>
              <a:t>x</a:t>
            </a:r>
            <a:r>
              <a:rPr lang="en-US" altLang="en-US">
                <a:latin typeface="Times New Roman" panose="02020603050405020304" pitchFamily="18" charset="0"/>
              </a:rPr>
              <a:t>[</a:t>
            </a:r>
            <a:r>
              <a:rPr lang="en-US" altLang="en-US" i="1">
                <a:latin typeface="Times New Roman" panose="02020603050405020304" pitchFamily="18" charset="0"/>
              </a:rPr>
              <a:t>c</a:t>
            </a:r>
            <a:r>
              <a:rPr lang="en-US" altLang="en-US">
                <a:latin typeface="Times New Roman" panose="02020603050405020304" pitchFamily="18" charset="0"/>
              </a:rPr>
              <a:t>,</a:t>
            </a: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>
                <a:latin typeface="Times New Roman" panose="02020603050405020304" pitchFamily="18" charset="0"/>
              </a:rPr>
              <a:t>]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>
                <a:latin typeface="Times New Roman" panose="02020603050405020304" pitchFamily="18" charset="0"/>
              </a:rPr>
              <a:t>[0,1]</a:t>
            </a:r>
          </a:p>
          <a:p>
            <a:endParaRPr lang="en-US" altLang="en-US"/>
          </a:p>
          <a:p>
            <a:r>
              <a:rPr lang="en-US" altLang="en-US"/>
              <a:t>A color image is just three functions pasted together.  We can write this as a “vector-valued” function: </a:t>
            </a:r>
          </a:p>
        </p:txBody>
      </p:sp>
      <p:graphicFrame>
        <p:nvGraphicFramePr>
          <p:cNvPr id="6148" name="Object 4">
            <a:extLst>
              <a:ext uri="{FF2B5EF4-FFF2-40B4-BE49-F238E27FC236}">
                <a16:creationId xmlns:a16="http://schemas.microsoft.com/office/drawing/2014/main" id="{748108CF-0DDE-4054-86C2-F1652384E1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4953000"/>
          <a:ext cx="3429000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93800" imgH="698500" progId="Equation.DSMT4">
                  <p:embed/>
                </p:oleObj>
              </mc:Choice>
              <mc:Fallback>
                <p:oleObj name="Equation" r:id="rId3" imgW="1193800" imgH="698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953000"/>
                        <a:ext cx="3429000" cy="1430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>
            <a:extLst>
              <a:ext uri="{FF2B5EF4-FFF2-40B4-BE49-F238E27FC236}">
                <a16:creationId xmlns:a16="http://schemas.microsoft.com/office/drawing/2014/main" id="{F0EDC5C2-DADD-4054-BF00-7C30CB272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5943600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4">
            <a:extLst>
              <a:ext uri="{FF2B5EF4-FFF2-40B4-BE49-F238E27FC236}">
                <a16:creationId xmlns:a16="http://schemas.microsoft.com/office/drawing/2014/main" id="{06FC3332-07F9-46F3-906C-727631391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Basic Point Processing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>
            <a:extLst>
              <a:ext uri="{FF2B5EF4-FFF2-40B4-BE49-F238E27FC236}">
                <a16:creationId xmlns:a16="http://schemas.microsoft.com/office/drawing/2014/main" id="{756C7CA5-14D9-46B4-995C-D7CFD7362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1754188"/>
            <a:ext cx="6316662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>
            <a:extLst>
              <a:ext uri="{FF2B5EF4-FFF2-40B4-BE49-F238E27FC236}">
                <a16:creationId xmlns:a16="http://schemas.microsoft.com/office/drawing/2014/main" id="{56C3ED3D-B32C-46C8-B42E-5E9C3F29F5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Negative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>
            <a:extLst>
              <a:ext uri="{FF2B5EF4-FFF2-40B4-BE49-F238E27FC236}">
                <a16:creationId xmlns:a16="http://schemas.microsoft.com/office/drawing/2014/main" id="{F5AAC2E4-CDBA-4B33-B091-7C415430B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1955800"/>
            <a:ext cx="630872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4">
            <a:extLst>
              <a:ext uri="{FF2B5EF4-FFF2-40B4-BE49-F238E27FC236}">
                <a16:creationId xmlns:a16="http://schemas.microsoft.com/office/drawing/2014/main" id="{F77BB1E5-AD8A-4160-AF05-2E925DEFFE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3EF5B604-98F8-451E-94A9-13ADE214B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8" y="1565275"/>
            <a:ext cx="630237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4">
            <a:extLst>
              <a:ext uri="{FF2B5EF4-FFF2-40B4-BE49-F238E27FC236}">
                <a16:creationId xmlns:a16="http://schemas.microsoft.com/office/drawing/2014/main" id="{7B715A04-4B7C-4424-9B51-38CCDCD2A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Contrast Stretching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15AC9880-4E67-44E3-B15D-ACF2F2376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114800"/>
            <a:ext cx="2514600" cy="2590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>
            <a:extLst>
              <a:ext uri="{FF2B5EF4-FFF2-40B4-BE49-F238E27FC236}">
                <a16:creationId xmlns:a16="http://schemas.microsoft.com/office/drawing/2014/main" id="{3EE68BFB-A716-4297-B785-403DE9091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342423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4">
            <a:extLst>
              <a:ext uri="{FF2B5EF4-FFF2-40B4-BE49-F238E27FC236}">
                <a16:creationId xmlns:a16="http://schemas.microsoft.com/office/drawing/2014/main" id="{300F6F7E-AB3B-4B28-A22D-F5B4EB73A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3" y="6219825"/>
            <a:ext cx="3830637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5">
            <a:extLst>
              <a:ext uri="{FF2B5EF4-FFF2-40B4-BE49-F238E27FC236}">
                <a16:creationId xmlns:a16="http://schemas.microsoft.com/office/drawing/2014/main" id="{A278C6B2-1A56-42E5-943A-BBC1D480C2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Histograms</a:t>
            </a:r>
          </a:p>
        </p:txBody>
      </p:sp>
      <p:pic>
        <p:nvPicPr>
          <p:cNvPr id="244742" name="Picture 6">
            <a:extLst>
              <a:ext uri="{FF2B5EF4-FFF2-40B4-BE49-F238E27FC236}">
                <a16:creationId xmlns:a16="http://schemas.microsoft.com/office/drawing/2014/main" id="{CEFA00A7-62D2-4DB7-9AAB-8AE70C590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1"/>
          <a:stretch>
            <a:fillRect/>
          </a:stretch>
        </p:blipFill>
        <p:spPr bwMode="auto">
          <a:xfrm>
            <a:off x="4191000" y="137160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43" name="Text Box 7">
            <a:extLst>
              <a:ext uri="{FF2B5EF4-FFF2-40B4-BE49-F238E27FC236}">
                <a16:creationId xmlns:a16="http://schemas.microsoft.com/office/drawing/2014/main" id="{C3B9F75D-67A2-4C13-A63B-9CE434040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25" y="4724400"/>
            <a:ext cx="2809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>
                <a:solidFill>
                  <a:srgbClr val="000000"/>
                </a:solidFill>
              </a:rPr>
              <a:t>Cumulative Histograms</a:t>
            </a:r>
          </a:p>
        </p:txBody>
      </p:sp>
      <p:sp>
        <p:nvSpPr>
          <p:cNvPr id="23559" name="Text Box 8">
            <a:extLst>
              <a:ext uri="{FF2B5EF4-FFF2-40B4-BE49-F238E27FC236}">
                <a16:creationId xmlns:a16="http://schemas.microsoft.com/office/drawing/2014/main" id="{3D12B6A2-2B2C-4F0C-B478-BF1300715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725" y="53736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ru-RU" altLang="en-US" sz="24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4745" name="Text Box 9">
                <a:extLst>
                  <a:ext uri="{FF2B5EF4-FFF2-40B4-BE49-F238E27FC236}">
                    <a16:creationId xmlns:a16="http://schemas.microsoft.com/office/drawing/2014/main" id="{7C88E4A4-0B5B-4C37-A869-4CA25DA46E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91200" y="5410200"/>
                <a:ext cx="153433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en-US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altLang="en-US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en-US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en-US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44745" name="Text Box 9">
                <a:extLst>
                  <a:ext uri="{FF2B5EF4-FFF2-40B4-BE49-F238E27FC236}">
                    <a16:creationId xmlns:a16="http://schemas.microsoft.com/office/drawing/2014/main" id="{7C88E4A4-0B5B-4C37-A869-4CA25DA46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1200" y="5410200"/>
                <a:ext cx="1534331" cy="461665"/>
              </a:xfrm>
              <a:prstGeom prst="rect">
                <a:avLst/>
              </a:prstGeom>
              <a:blipFill>
                <a:blip r:embed="rId5"/>
                <a:stretch>
                  <a:fillRect t="-13514" r="-8264" b="-2702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4">
            <a:extLst>
              <a:ext uri="{FF2B5EF4-FFF2-40B4-BE49-F238E27FC236}">
                <a16:creationId xmlns:a16="http://schemas.microsoft.com/office/drawing/2014/main" id="{577FA765-D92F-4FB3-B2D2-F23E23CBA986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438400"/>
            <a:ext cx="2590800" cy="1524000"/>
            <a:chOff x="3552" y="1536"/>
            <a:chExt cx="1632" cy="960"/>
          </a:xfrm>
        </p:grpSpPr>
        <p:sp>
          <p:nvSpPr>
            <p:cNvPr id="23562" name="Rectangle 10">
              <a:extLst>
                <a:ext uri="{FF2B5EF4-FFF2-40B4-BE49-F238E27FC236}">
                  <a16:creationId xmlns:a16="http://schemas.microsoft.com/office/drawing/2014/main" id="{39ADE636-77AA-411F-AE97-F44B985CF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192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3563" name="Rectangle 11">
              <a:extLst>
                <a:ext uri="{FF2B5EF4-FFF2-40B4-BE49-F238E27FC236}">
                  <a16:creationId xmlns:a16="http://schemas.microsoft.com/office/drawing/2014/main" id="{F6A022E4-EF27-4E77-8CF1-03A6BE322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208"/>
              <a:ext cx="192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3564" name="Rectangle 12">
              <a:extLst>
                <a:ext uri="{FF2B5EF4-FFF2-40B4-BE49-F238E27FC236}">
                  <a16:creationId xmlns:a16="http://schemas.microsoft.com/office/drawing/2014/main" id="{9EED099D-300D-49BA-B2A0-A1BDD81E1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536"/>
              <a:ext cx="192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3565" name="Rectangle 13">
              <a:extLst>
                <a:ext uri="{FF2B5EF4-FFF2-40B4-BE49-F238E27FC236}">
                  <a16:creationId xmlns:a16="http://schemas.microsoft.com/office/drawing/2014/main" id="{4212B4D8-7AE6-4647-B4BD-5C0716E33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920"/>
              <a:ext cx="192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3" grpId="0"/>
      <p:bldP spid="2447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>
            <a:extLst>
              <a:ext uri="{FF2B5EF4-FFF2-40B4-BE49-F238E27FC236}">
                <a16:creationId xmlns:a16="http://schemas.microsoft.com/office/drawing/2014/main" id="{7A7ABFF9-CF4E-4ED5-A99F-2C5F7E596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88" y="914400"/>
            <a:ext cx="3557587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>
            <a:extLst>
              <a:ext uri="{FF2B5EF4-FFF2-40B4-BE49-F238E27FC236}">
                <a16:creationId xmlns:a16="http://schemas.microsoft.com/office/drawing/2014/main" id="{E82AD749-B163-423C-8447-E597D538B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6364288"/>
            <a:ext cx="3643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5">
            <a:extLst>
              <a:ext uri="{FF2B5EF4-FFF2-40B4-BE49-F238E27FC236}">
                <a16:creationId xmlns:a16="http://schemas.microsoft.com/office/drawing/2014/main" id="{D2421B7A-F284-4FAD-82EF-556CCD4C4A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Histogram Equalization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B303D06-38F2-4739-ABA7-9BF6320EE6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Transfer [Reinhard, et al, 2001]</a:t>
            </a:r>
            <a:endParaRPr lang="ru-RU" altLang="en-US"/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E1018459-A419-4410-8DD3-26242688D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981200"/>
            <a:ext cx="8121650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0" name="Rectangle 4">
            <a:extLst>
              <a:ext uri="{FF2B5EF4-FFF2-40B4-BE49-F238E27FC236}">
                <a16:creationId xmlns:a16="http://schemas.microsoft.com/office/drawing/2014/main" id="{F8E7384D-7B9E-4E64-AF78-FAB91E8E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828800"/>
            <a:ext cx="2590800" cy="403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FF650722-3EC6-4AD3-AE07-F846557B1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200487"/>
            <a:ext cx="8458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 dirty="0">
                <a:solidFill>
                  <a:srgbClr val="000000"/>
                </a:solidFill>
              </a:rPr>
              <a:t>Erik Reinhard, Michael </a:t>
            </a:r>
            <a:r>
              <a:rPr lang="en-US" altLang="en-US" sz="1600" dirty="0" err="1">
                <a:solidFill>
                  <a:srgbClr val="000000"/>
                </a:solidFill>
              </a:rPr>
              <a:t>Ashikhmin</a:t>
            </a:r>
            <a:r>
              <a:rPr lang="en-US" altLang="en-US" sz="1600" dirty="0">
                <a:solidFill>
                  <a:srgbClr val="000000"/>
                </a:solidFill>
              </a:rPr>
              <a:t>, Bruce Gooch, Peter Shirley, </a:t>
            </a:r>
            <a:r>
              <a:rPr lang="en-US" altLang="en-US" sz="1600" b="1" dirty="0">
                <a:solidFill>
                  <a:srgbClr val="000000"/>
                </a:solidFill>
                <a:hlinkClick r:id="rId3"/>
              </a:rPr>
              <a:t>Color</a:t>
            </a:r>
            <a:r>
              <a:rPr lang="en-US" altLang="en-US" sz="1600" dirty="0">
                <a:solidFill>
                  <a:srgbClr val="000000"/>
                </a:solidFill>
                <a:hlinkClick r:id="rId3"/>
              </a:rPr>
              <a:t> </a:t>
            </a:r>
            <a:r>
              <a:rPr lang="en-US" altLang="en-US" sz="1600" b="1" dirty="0">
                <a:solidFill>
                  <a:srgbClr val="000000"/>
                </a:solidFill>
                <a:hlinkClick r:id="rId3"/>
              </a:rPr>
              <a:t>Transfer</a:t>
            </a:r>
            <a:r>
              <a:rPr lang="en-US" altLang="en-US" sz="1600" dirty="0">
                <a:solidFill>
                  <a:srgbClr val="000000"/>
                </a:solidFill>
                <a:hlinkClick r:id="rId3"/>
              </a:rPr>
              <a:t> between Images</a:t>
            </a:r>
            <a:r>
              <a:rPr lang="en-US" altLang="en-US" sz="1600" dirty="0">
                <a:solidFill>
                  <a:srgbClr val="000000"/>
                </a:solidFill>
              </a:rPr>
              <a:t>. </a:t>
            </a:r>
            <a:r>
              <a:rPr lang="en-US" altLang="en-US" sz="1600" i="1" dirty="0">
                <a:solidFill>
                  <a:srgbClr val="000000"/>
                </a:solidFill>
              </a:rPr>
              <a:t>IEEE Computer Graphics and Applications</a:t>
            </a:r>
            <a:r>
              <a:rPr lang="en-US" altLang="en-US" sz="1600" dirty="0">
                <a:solidFill>
                  <a:srgbClr val="000000"/>
                </a:solidFill>
              </a:rPr>
              <a:t>, 21(5), pp. 34–41. September 2001.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6470590D-12BB-4434-8A54-4BED335A0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Limitations of Point Processing…</a:t>
            </a:r>
          </a:p>
        </p:txBody>
      </p:sp>
      <p:pic>
        <p:nvPicPr>
          <p:cNvPr id="26627" name="Picture 5">
            <a:extLst>
              <a:ext uri="{FF2B5EF4-FFF2-40B4-BE49-F238E27FC236}">
                <a16:creationId xmlns:a16="http://schemas.microsoft.com/office/drawing/2014/main" id="{5CAB23E7-452D-479A-A736-4363ED169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1481138"/>
            <a:ext cx="278923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">
            <a:extLst>
              <a:ext uri="{FF2B5EF4-FFF2-40B4-BE49-F238E27FC236}">
                <a16:creationId xmlns:a16="http://schemas.microsoft.com/office/drawing/2014/main" id="{DA8D4C78-7D62-4AE6-AE96-03FF13AC2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13" y="1481138"/>
            <a:ext cx="280670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>
            <a:extLst>
              <a:ext uri="{FF2B5EF4-FFF2-40B4-BE49-F238E27FC236}">
                <a16:creationId xmlns:a16="http://schemas.microsoft.com/office/drawing/2014/main" id="{47D6BBC4-4CB7-40ED-BBFE-A2097C6E37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3751263"/>
            <a:ext cx="2789238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>
            <a:extLst>
              <a:ext uri="{FF2B5EF4-FFF2-40B4-BE49-F238E27FC236}">
                <a16:creationId xmlns:a16="http://schemas.microsoft.com/office/drawing/2014/main" id="{5A2EC174-5071-4A39-BC86-BD6D63AA3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63" y="3751263"/>
            <a:ext cx="2787650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6">
            <a:extLst>
              <a:ext uri="{FF2B5EF4-FFF2-40B4-BE49-F238E27FC236}">
                <a16:creationId xmlns:a16="http://schemas.microsoft.com/office/drawing/2014/main" id="{D20DF5E6-4C7D-4224-B8AC-32EB8D9DC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6477000"/>
            <a:ext cx="30067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/>
              <a:t>Slide by Erik Learned-Miller</a:t>
            </a:r>
            <a:endParaRPr lang="ru-RU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4">
            <a:extLst>
              <a:ext uri="{FF2B5EF4-FFF2-40B4-BE49-F238E27FC236}">
                <a16:creationId xmlns:a16="http://schemas.microsoft.com/office/drawing/2014/main" id="{5CF95357-E822-46D0-AE93-0C65C548BC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Sampling and Reconstruction</a:t>
            </a:r>
            <a:endParaRPr lang="ru-RU" altLang="en-US"/>
          </a:p>
        </p:txBody>
      </p:sp>
      <p:pic>
        <p:nvPicPr>
          <p:cNvPr id="247814" name="Picture 6">
            <a:extLst>
              <a:ext uri="{FF2B5EF4-FFF2-40B4-BE49-F238E27FC236}">
                <a16:creationId xmlns:a16="http://schemas.microsoft.com/office/drawing/2014/main" id="{16F5ABFC-5A87-4E71-9ACD-AA7C478DD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7" b="18367"/>
          <a:stretch>
            <a:fillRect/>
          </a:stretch>
        </p:blipFill>
        <p:spPr bwMode="auto">
          <a:xfrm>
            <a:off x="1593850" y="4572000"/>
            <a:ext cx="17589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4" name="Picture 8">
            <a:extLst>
              <a:ext uri="{FF2B5EF4-FFF2-40B4-BE49-F238E27FC236}">
                <a16:creationId xmlns:a16="http://schemas.microsoft.com/office/drawing/2014/main" id="{D5194983-9F80-49CB-9D88-AE0867CD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4" r="34503" b="17790"/>
          <a:stretch>
            <a:fillRect/>
          </a:stretch>
        </p:blipFill>
        <p:spPr bwMode="auto">
          <a:xfrm>
            <a:off x="1981200" y="990600"/>
            <a:ext cx="4267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7818" name="Picture 10">
            <a:extLst>
              <a:ext uri="{FF2B5EF4-FFF2-40B4-BE49-F238E27FC236}">
                <a16:creationId xmlns:a16="http://schemas.microsoft.com/office/drawing/2014/main" id="{5A23E485-088E-44BD-AAFB-7B70878F5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3" b="18367"/>
          <a:stretch>
            <a:fillRect/>
          </a:stretch>
        </p:blipFill>
        <p:spPr bwMode="auto">
          <a:xfrm>
            <a:off x="4953000" y="4572000"/>
            <a:ext cx="1747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9" name="Line 11">
            <a:extLst>
              <a:ext uri="{FF2B5EF4-FFF2-40B4-BE49-F238E27FC236}">
                <a16:creationId xmlns:a16="http://schemas.microsoft.com/office/drawing/2014/main" id="{2029EBF0-F5A3-44EA-A693-92FEE54AE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638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Footer Placeholder 3">
            <a:extLst>
              <a:ext uri="{FF2B5EF4-FFF2-40B4-BE49-F238E27FC236}">
                <a16:creationId xmlns:a16="http://schemas.microsoft.com/office/drawing/2014/main" id="{65B16B89-3042-4A93-90DC-D232BA5528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E3F5221D-0C39-4FE5-A139-3B1E44079FA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D6C1E335-1CEE-4569-9CE5-F0DACFB6E2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Sampled representations</a:t>
            </a:r>
          </a:p>
        </p:txBody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12E2C237-F7E4-413D-898B-4B715281E3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to store and compute with continuous functions?</a:t>
            </a:r>
          </a:p>
          <a:p>
            <a:pPr eaLnBrk="1" hangingPunct="1"/>
            <a:r>
              <a:rPr lang="en-US" altLang="en-US"/>
              <a:t>Common scheme for representation: samples</a:t>
            </a:r>
          </a:p>
          <a:p>
            <a:pPr lvl="1" eaLnBrk="1" hangingPunct="1"/>
            <a:r>
              <a:rPr lang="en-US" altLang="en-US"/>
              <a:t>write down the function’s values at many points</a:t>
            </a:r>
          </a:p>
          <a:p>
            <a:pPr eaLnBrk="1" hangingPunct="1"/>
            <a:endParaRPr lang="en-US" altLang="en-US"/>
          </a:p>
        </p:txBody>
      </p:sp>
      <p:pic>
        <p:nvPicPr>
          <p:cNvPr id="118789" name="Picture 4">
            <a:extLst>
              <a:ext uri="{FF2B5EF4-FFF2-40B4-BE49-F238E27FC236}">
                <a16:creationId xmlns:a16="http://schemas.microsoft.com/office/drawing/2014/main" id="{A9D543F7-E498-472A-BCDE-1DD568094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0" r="23643" b="26309"/>
          <a:stretch>
            <a:fillRect/>
          </a:stretch>
        </p:blipFill>
        <p:spPr bwMode="auto">
          <a:xfrm>
            <a:off x="2400300" y="2819400"/>
            <a:ext cx="40386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5">
            <a:extLst>
              <a:ext uri="{FF2B5EF4-FFF2-40B4-BE49-F238E27FC236}">
                <a16:creationId xmlns:a16="http://schemas.microsoft.com/office/drawing/2014/main" id="{4FFBD7BB-484E-47C7-885F-CD78E2E4C30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925594" y="5009357"/>
            <a:ext cx="2155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[FvDFH fig.14.14b / Wolberg]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CB9B759-4F72-4081-B2B7-C7AC61592F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Images as functions</a:t>
            </a:r>
          </a:p>
        </p:txBody>
      </p:sp>
      <p:pic>
        <p:nvPicPr>
          <p:cNvPr id="8195" name="Picture 3" descr="image_func">
            <a:extLst>
              <a:ext uri="{FF2B5EF4-FFF2-40B4-BE49-F238E27FC236}">
                <a16:creationId xmlns:a16="http://schemas.microsoft.com/office/drawing/2014/main" id="{82DFA2AF-21E8-47FC-861C-16113DAA0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200150"/>
            <a:ext cx="72136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Footer Placeholder 3">
            <a:extLst>
              <a:ext uri="{FF2B5EF4-FFF2-40B4-BE49-F238E27FC236}">
                <a16:creationId xmlns:a16="http://schemas.microsoft.com/office/drawing/2014/main" id="{FF862523-03DD-4225-9784-1AD4E9EA61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83F9EC82-2A0F-456B-895E-8F9EF47A61A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876F9B82-33F9-4DF0-9E99-644451618A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Reconstruction</a:t>
            </a:r>
          </a:p>
        </p:txBody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C879E182-C87E-4FE7-B9D4-8B9521B84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Making samples back into a continuous function</a:t>
            </a:r>
          </a:p>
          <a:p>
            <a:pPr lvl="1" eaLnBrk="1" hangingPunct="1"/>
            <a:r>
              <a:rPr lang="en-US" altLang="en-US"/>
              <a:t>for output (need realizable method)</a:t>
            </a:r>
          </a:p>
          <a:p>
            <a:pPr lvl="1" eaLnBrk="1" hangingPunct="1"/>
            <a:r>
              <a:rPr lang="en-US" altLang="en-US"/>
              <a:t>for analysis or processing (need mathematical method)</a:t>
            </a:r>
          </a:p>
          <a:p>
            <a:pPr lvl="1" eaLnBrk="1" hangingPunct="1"/>
            <a:r>
              <a:rPr lang="en-US" altLang="en-US"/>
              <a:t>amounts to “guessing” what the function did in between</a:t>
            </a:r>
          </a:p>
        </p:txBody>
      </p:sp>
      <p:pic>
        <p:nvPicPr>
          <p:cNvPr id="120837" name="Picture 4">
            <a:extLst>
              <a:ext uri="{FF2B5EF4-FFF2-40B4-BE49-F238E27FC236}">
                <a16:creationId xmlns:a16="http://schemas.microsoft.com/office/drawing/2014/main" id="{8AC118C7-972F-443E-804D-166CA69DD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90" r="23643" b="-984"/>
          <a:stretch>
            <a:fillRect/>
          </a:stretch>
        </p:blipFill>
        <p:spPr bwMode="auto">
          <a:xfrm>
            <a:off x="2406650" y="2994025"/>
            <a:ext cx="4038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5">
            <a:extLst>
              <a:ext uri="{FF2B5EF4-FFF2-40B4-BE49-F238E27FC236}">
                <a16:creationId xmlns:a16="http://schemas.microsoft.com/office/drawing/2014/main" id="{D2608FCB-C729-41FA-AFDE-F6E34D345B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925594" y="5009357"/>
            <a:ext cx="2155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[FvDFH fig.14.14b / Wolberg]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9EE35344-1CA0-4E9C-BCAD-CA4CEF8F7D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1D Example: Audio</a:t>
            </a:r>
            <a:endParaRPr lang="ru-RU" altLang="en-US"/>
          </a:p>
        </p:txBody>
      </p:sp>
      <p:pic>
        <p:nvPicPr>
          <p:cNvPr id="182275" name="Picture 7">
            <a:extLst>
              <a:ext uri="{FF2B5EF4-FFF2-40B4-BE49-F238E27FC236}">
                <a16:creationId xmlns:a16="http://schemas.microsoft.com/office/drawing/2014/main" id="{685F45EF-B5EF-4AD2-AC67-060314CD9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1766" b="4724"/>
          <a:stretch>
            <a:fillRect/>
          </a:stretch>
        </p:blipFill>
        <p:spPr bwMode="auto">
          <a:xfrm>
            <a:off x="2133600" y="3505200"/>
            <a:ext cx="45227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6" name="Text Box 8">
            <a:extLst>
              <a:ext uri="{FF2B5EF4-FFF2-40B4-BE49-F238E27FC236}">
                <a16:creationId xmlns:a16="http://schemas.microsoft.com/office/drawing/2014/main" id="{7EB56D66-7905-4276-9726-B6DD99010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6019800"/>
            <a:ext cx="64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low</a:t>
            </a:r>
            <a:endParaRPr kumimoji="0" lang="ru-RU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2277" name="Text Box 9">
            <a:extLst>
              <a:ext uri="{FF2B5EF4-FFF2-40B4-BE49-F238E27FC236}">
                <a16:creationId xmlns:a16="http://schemas.microsoft.com/office/drawing/2014/main" id="{F1091D33-790C-48C0-9A42-77B78507C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138" y="60198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high</a:t>
            </a:r>
            <a:endParaRPr kumimoji="0" lang="ru-RU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2278" name="Text Box 10">
            <a:extLst>
              <a:ext uri="{FF2B5EF4-FFF2-40B4-BE49-F238E27FC236}">
                <a16:creationId xmlns:a16="http://schemas.microsoft.com/office/drawing/2014/main" id="{A1ACCDCB-1D3A-4B75-B4AA-B9EAB0D8C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6400800"/>
            <a:ext cx="1763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frequencies</a:t>
            </a:r>
            <a:endParaRPr kumimoji="0" lang="ru-RU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2887" name="Picture 8" descr="http://www.mgraves.org/wp-content/uploads/2009/12/Ipevo-X1N6-Voice-Sample.jpg">
            <a:extLst>
              <a:ext uri="{FF2B5EF4-FFF2-40B4-BE49-F238E27FC236}">
                <a16:creationId xmlns:a16="http://schemas.microsoft.com/office/drawing/2014/main" id="{6C0225F2-F1EB-4741-9908-FDD607080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83058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6" grpId="0"/>
      <p:bldP spid="182277" grpId="0"/>
      <p:bldP spid="18227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oter Placeholder 3">
            <a:extLst>
              <a:ext uri="{FF2B5EF4-FFF2-40B4-BE49-F238E27FC236}">
                <a16:creationId xmlns:a16="http://schemas.microsoft.com/office/drawing/2014/main" id="{EF8A78C1-D79E-418C-B2AE-36266ACA1A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9820BA71-8B42-4465-9F23-25A721A06C9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1DC643C5-183B-4481-816D-24A49E7EC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Sampling in digital audio</a:t>
            </a:r>
          </a:p>
        </p:txBody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BBD12AB8-C6BE-4AF1-8B8A-9A6C4131E0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Recording: sound to analog to samples to disc</a:t>
            </a:r>
          </a:p>
          <a:p>
            <a:pPr eaLnBrk="1" hangingPunct="1"/>
            <a:r>
              <a:rPr lang="en-US" altLang="en-US"/>
              <a:t>Playback: disc to samples to analog to sound again</a:t>
            </a:r>
          </a:p>
          <a:p>
            <a:pPr lvl="1" eaLnBrk="1" hangingPunct="1"/>
            <a:r>
              <a:rPr lang="en-US" altLang="en-US"/>
              <a:t>how can we be sure we are filling in the gaps correctly?</a:t>
            </a:r>
          </a:p>
        </p:txBody>
      </p:sp>
      <p:pic>
        <p:nvPicPr>
          <p:cNvPr id="123909" name="Picture 5" descr="audio-1">
            <a:extLst>
              <a:ext uri="{FF2B5EF4-FFF2-40B4-BE49-F238E27FC236}">
                <a16:creationId xmlns:a16="http://schemas.microsoft.com/office/drawing/2014/main" id="{469F4F17-B282-46D1-9C33-1286A0A30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84899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Footer Placeholder 3">
            <a:extLst>
              <a:ext uri="{FF2B5EF4-FFF2-40B4-BE49-F238E27FC236}">
                <a16:creationId xmlns:a16="http://schemas.microsoft.com/office/drawing/2014/main" id="{185A3A68-1276-4616-8F63-63927881FA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52B438CE-5851-48AE-BC84-AFDBF2D7E36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5955" name="Rectangle 2">
            <a:extLst>
              <a:ext uri="{FF2B5EF4-FFF2-40B4-BE49-F238E27FC236}">
                <a16:creationId xmlns:a16="http://schemas.microsoft.com/office/drawing/2014/main" id="{53A4784A-A8B6-4D28-954D-76F2707AD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Sampling and Reconstruction</a:t>
            </a:r>
          </a:p>
        </p:txBody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6E9DED3D-96E0-45C6-8039-9092B9765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Simple example: a sign wave</a:t>
            </a:r>
          </a:p>
        </p:txBody>
      </p:sp>
      <p:pic>
        <p:nvPicPr>
          <p:cNvPr id="125957" name="Picture 10" descr="sine-sample-1">
            <a:extLst>
              <a:ext uri="{FF2B5EF4-FFF2-40B4-BE49-F238E27FC236}">
                <a16:creationId xmlns:a16="http://schemas.microsoft.com/office/drawing/2014/main" id="{8E06707D-E176-450A-93E1-063B9F71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91000"/>
            <a:ext cx="7199313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1" name="Picture 11" descr="sine-sample-2">
            <a:extLst>
              <a:ext uri="{FF2B5EF4-FFF2-40B4-BE49-F238E27FC236}">
                <a16:creationId xmlns:a16="http://schemas.microsoft.com/office/drawing/2014/main" id="{1A8CA730-784D-4B4E-9F3D-DA8B913C1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2" name="Picture 12" descr="sine-sample-3">
            <a:extLst>
              <a:ext uri="{FF2B5EF4-FFF2-40B4-BE49-F238E27FC236}">
                <a16:creationId xmlns:a16="http://schemas.microsoft.com/office/drawing/2014/main" id="{17A6B323-F595-45EF-88FC-37137F2DD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3" name="Picture 13" descr="sine-sample-1">
            <a:extLst>
              <a:ext uri="{FF2B5EF4-FFF2-40B4-BE49-F238E27FC236}">
                <a16:creationId xmlns:a16="http://schemas.microsoft.com/office/drawing/2014/main" id="{9B340A33-8569-4B9E-9130-C5C12FF31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208463"/>
            <a:ext cx="7199313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Footer Placeholder 3">
            <a:extLst>
              <a:ext uri="{FF2B5EF4-FFF2-40B4-BE49-F238E27FC236}">
                <a16:creationId xmlns:a16="http://schemas.microsoft.com/office/drawing/2014/main" id="{993ECAC9-2869-40A1-91D1-720BAAC517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4A5AA49A-6F5B-4A24-B0CA-091DBCEFCDE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791C705E-C665-46F2-91F0-F3946B0AA2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6DB48BAD-C766-45B4-8928-22C221484F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if we “missed” things between the samples?</a:t>
            </a:r>
          </a:p>
          <a:p>
            <a:pPr eaLnBrk="1" hangingPunct="1"/>
            <a:r>
              <a:rPr lang="en-US" altLang="en-US"/>
              <a:t>Simple example: undersampling a sine wave</a:t>
            </a:r>
          </a:p>
          <a:p>
            <a:pPr lvl="1" eaLnBrk="1" hangingPunct="1"/>
            <a:r>
              <a:rPr lang="en-US" altLang="en-US"/>
              <a:t>unsurprising result: information is lost</a:t>
            </a:r>
          </a:p>
        </p:txBody>
      </p:sp>
      <p:pic>
        <p:nvPicPr>
          <p:cNvPr id="128005" name="Picture 9" descr="sine-sample-4">
            <a:extLst>
              <a:ext uri="{FF2B5EF4-FFF2-40B4-BE49-F238E27FC236}">
                <a16:creationId xmlns:a16="http://schemas.microsoft.com/office/drawing/2014/main" id="{92E454B5-7578-4000-A412-DDDA29000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oter Placeholder 3">
            <a:extLst>
              <a:ext uri="{FF2B5EF4-FFF2-40B4-BE49-F238E27FC236}">
                <a16:creationId xmlns:a16="http://schemas.microsoft.com/office/drawing/2014/main" id="{F60987EB-9B61-4500-9619-7A18081420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461EA138-BA8B-49F4-9E56-4D5673C86D0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104E49B2-4A7F-40CE-AE4E-CFB8A412FC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D9EF6AEA-70E1-42F3-BF86-E7C5D50A6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if we “missed” things between the samples?</a:t>
            </a:r>
          </a:p>
          <a:p>
            <a:pPr eaLnBrk="1" hangingPunct="1"/>
            <a:r>
              <a:rPr lang="en-US" altLang="en-US"/>
              <a:t>Simple example: undersampling a sine wave</a:t>
            </a:r>
          </a:p>
          <a:p>
            <a:pPr lvl="1" eaLnBrk="1" hangingPunct="1"/>
            <a:r>
              <a:rPr lang="en-US" altLang="en-US"/>
              <a:t>unsurprising result: information is lost</a:t>
            </a:r>
          </a:p>
          <a:p>
            <a:pPr lvl="1" eaLnBrk="1" hangingPunct="1"/>
            <a:r>
              <a:rPr lang="en-US" altLang="en-US"/>
              <a:t>surprising result: indistinguishable from lower frequency</a:t>
            </a:r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pic>
        <p:nvPicPr>
          <p:cNvPr id="130053" name="Picture 4" descr="sine-sample-4">
            <a:extLst>
              <a:ext uri="{FF2B5EF4-FFF2-40B4-BE49-F238E27FC236}">
                <a16:creationId xmlns:a16="http://schemas.microsoft.com/office/drawing/2014/main" id="{2A57E585-13FF-4DA6-8109-9C1830BE2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5" descr="sine-sample-5">
            <a:extLst>
              <a:ext uri="{FF2B5EF4-FFF2-40B4-BE49-F238E27FC236}">
                <a16:creationId xmlns:a16="http://schemas.microsoft.com/office/drawing/2014/main" id="{C86AF6A9-C9F5-405D-A498-1E3F4F07F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oter Placeholder 3">
            <a:extLst>
              <a:ext uri="{FF2B5EF4-FFF2-40B4-BE49-F238E27FC236}">
                <a16:creationId xmlns:a16="http://schemas.microsoft.com/office/drawing/2014/main" id="{BAAE1619-F5DE-4433-983F-EB76177CD6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846C879C-2509-4F0C-8D69-43DABC21B74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0DA348D5-D745-427A-9EB1-79D6CD4550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6EFCFBE9-5C11-4723-BAD0-30B2313DC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if we “missed” things between the samples?</a:t>
            </a:r>
          </a:p>
          <a:p>
            <a:pPr eaLnBrk="1" hangingPunct="1"/>
            <a:r>
              <a:rPr lang="en-US" altLang="en-US"/>
              <a:t>Simple example: undersampling a sine wave</a:t>
            </a:r>
          </a:p>
          <a:p>
            <a:pPr lvl="1" eaLnBrk="1" hangingPunct="1"/>
            <a:r>
              <a:rPr lang="en-US" altLang="en-US"/>
              <a:t>unsurprising result: information is lost</a:t>
            </a:r>
          </a:p>
          <a:p>
            <a:pPr lvl="1" eaLnBrk="1" hangingPunct="1"/>
            <a:r>
              <a:rPr lang="en-US" altLang="en-US"/>
              <a:t>surprising result: indistinguishable from lower frequency</a:t>
            </a:r>
          </a:p>
          <a:p>
            <a:pPr lvl="1" eaLnBrk="1" hangingPunct="1"/>
            <a:r>
              <a:rPr lang="en-US" altLang="en-US"/>
              <a:t>also, was always indistinguishable from higher frequencies</a:t>
            </a:r>
          </a:p>
          <a:p>
            <a:pPr lvl="1" eaLnBrk="1" hangingPunct="1"/>
            <a:r>
              <a:rPr lang="en-US" altLang="en-US" i="1" u="sng"/>
              <a:t>aliasing</a:t>
            </a:r>
            <a:r>
              <a:rPr lang="en-US" altLang="en-US" u="sng"/>
              <a:t>:</a:t>
            </a:r>
            <a:r>
              <a:rPr lang="en-US" altLang="en-US"/>
              <a:t> signals “traveling in disguise” as other frequencies</a:t>
            </a:r>
          </a:p>
        </p:txBody>
      </p:sp>
      <p:pic>
        <p:nvPicPr>
          <p:cNvPr id="132101" name="Picture 8" descr="sine-sample-6">
            <a:extLst>
              <a:ext uri="{FF2B5EF4-FFF2-40B4-BE49-F238E27FC236}">
                <a16:creationId xmlns:a16="http://schemas.microsoft.com/office/drawing/2014/main" id="{E150B4AF-E6B2-46A6-8520-53EB2CB05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191000"/>
            <a:ext cx="7199312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A9CB44A1-CC06-48D0-9C9F-0371CFAE6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Aliasing in video</a:t>
            </a:r>
          </a:p>
        </p:txBody>
      </p:sp>
      <p:pic>
        <p:nvPicPr>
          <p:cNvPr id="134147" name="Picture 3">
            <a:extLst>
              <a:ext uri="{FF2B5EF4-FFF2-40B4-BE49-F238E27FC236}">
                <a16:creationId xmlns:a16="http://schemas.microsoft.com/office/drawing/2014/main" id="{E24B52F2-CD95-46B4-8DB4-744B4EB6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18286" r="9714" b="14667"/>
          <a:stretch>
            <a:fillRect/>
          </a:stretch>
        </p:blipFill>
        <p:spPr bwMode="auto">
          <a:xfrm>
            <a:off x="457200" y="1143000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8" name="Text Box 4">
            <a:extLst>
              <a:ext uri="{FF2B5EF4-FFF2-40B4-BE49-F238E27FC236}">
                <a16:creationId xmlns:a16="http://schemas.microsoft.com/office/drawing/2014/main" id="{2CB60527-1DC2-4F32-B3D6-324F91733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6583363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by Steve Seitz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Wagon Wheel Illusion (False Motion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Wagon Wheel Illusion (False Motion)</a:t>
            </a:r>
          </a:p>
        </p:txBody>
      </p:sp>
      <p:pic>
        <p:nvPicPr>
          <p:cNvPr id="637" name="jesse-maron-wagon-wheel.mp4" descr="jesse-maron-wagon-wheel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1524000"/>
            <a:ext cx="7772400" cy="437197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1AB72F-B03F-C75C-AAE4-CE9E21CF88E5}"/>
              </a:ext>
            </a:extLst>
          </p:cNvPr>
          <p:cNvSpPr txBox="1"/>
          <p:nvPr/>
        </p:nvSpPr>
        <p:spPr>
          <a:xfrm>
            <a:off x="902391" y="6096000"/>
            <a:ext cx="73392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Created by Jesse Mason, https://</a:t>
            </a:r>
            <a:r>
              <a:rPr lang="en-US" sz="1400" dirty="0" err="1"/>
              <a:t>www.youtube.com</a:t>
            </a:r>
            <a:r>
              <a:rPr lang="en-US" sz="1400" dirty="0"/>
              <a:t>/</a:t>
            </a:r>
            <a:r>
              <a:rPr lang="en-US" sz="1400" dirty="0" err="1"/>
              <a:t>watch?v</a:t>
            </a:r>
            <a:r>
              <a:rPr lang="en-US" sz="1400" dirty="0"/>
              <a:t>=</a:t>
            </a:r>
            <a:r>
              <a:rPr lang="en-US" sz="1400" dirty="0" err="1"/>
              <a:t>QOwzkND_ooU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01" fill="hold"/>
                                        <p:tgtEl>
                                          <p:spTgt spid="6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37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7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67F4807D-5CAF-4CDA-A773-CFF333998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95413"/>
            <a:ext cx="60960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1" name="Rectangle 3">
            <a:extLst>
              <a:ext uri="{FF2B5EF4-FFF2-40B4-BE49-F238E27FC236}">
                <a16:creationId xmlns:a16="http://schemas.microsoft.com/office/drawing/2014/main" id="{77117143-5632-434F-8CA0-DE270E83E0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Aliasing in Synthetic Images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5787921" y="4655069"/>
            <a:ext cx="209697" cy="59586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apezoid 11"/>
          <p:cNvSpPr/>
          <p:nvPr/>
        </p:nvSpPr>
        <p:spPr>
          <a:xfrm rot="16200000">
            <a:off x="6095198" y="4536056"/>
            <a:ext cx="1524000" cy="833887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pixel get its value?</a:t>
            </a:r>
          </a:p>
        </p:txBody>
      </p:sp>
      <p:sp>
        <p:nvSpPr>
          <p:cNvPr id="5" name="Rectangle 4"/>
          <p:cNvSpPr/>
          <p:nvPr/>
        </p:nvSpPr>
        <p:spPr>
          <a:xfrm>
            <a:off x="508958" y="2590800"/>
            <a:ext cx="2743200" cy="2895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05400" y="11049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 flipH="1">
            <a:off x="2209800" y="1430104"/>
            <a:ext cx="2951396" cy="23036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08426" y="1925294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Light emitted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09800" y="3733800"/>
            <a:ext cx="4495800" cy="15359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75765" y="5715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Sensor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50367" y="526978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87228" y="3419585"/>
            <a:ext cx="2492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Fraction of light reflects into camera</a:t>
            </a:r>
          </a:p>
        </p:txBody>
      </p:sp>
    </p:spTree>
    <p:extLst>
      <p:ext uri="{BB962C8B-B14F-4D97-AF65-F5344CB8AC3E}">
        <p14:creationId xmlns:p14="http://schemas.microsoft.com/office/powerpoint/2010/main" val="1759979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92FB5B7C-2EEA-4A47-86B7-7C4D9B8610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What’s Happening?</a:t>
            </a:r>
          </a:p>
        </p:txBody>
      </p:sp>
      <p:grpSp>
        <p:nvGrpSpPr>
          <p:cNvPr id="136195" name="Group 5">
            <a:extLst>
              <a:ext uri="{FF2B5EF4-FFF2-40B4-BE49-F238E27FC236}">
                <a16:creationId xmlns:a16="http://schemas.microsoft.com/office/drawing/2014/main" id="{974082E0-0CE3-4C3F-90C0-6F8E98213E9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838200"/>
            <a:ext cx="3429000" cy="1676400"/>
            <a:chOff x="2976" y="528"/>
            <a:chExt cx="2160" cy="1056"/>
          </a:xfrm>
        </p:grpSpPr>
        <p:pic>
          <p:nvPicPr>
            <p:cNvPr id="136202" name="Picture 6">
              <a:extLst>
                <a:ext uri="{FF2B5EF4-FFF2-40B4-BE49-F238E27FC236}">
                  <a16:creationId xmlns:a16="http://schemas.microsoft.com/office/drawing/2014/main" id="{E2D59343-8177-4153-94B0-209F3E4F08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0" t="-5556" r="20000"/>
            <a:stretch>
              <a:fillRect/>
            </a:stretch>
          </p:blipFill>
          <p:spPr bwMode="auto">
            <a:xfrm>
              <a:off x="2976" y="672"/>
              <a:ext cx="2160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6203" name="Text Box 7">
              <a:extLst>
                <a:ext uri="{FF2B5EF4-FFF2-40B4-BE49-F238E27FC236}">
                  <a16:creationId xmlns:a16="http://schemas.microsoft.com/office/drawing/2014/main" id="{8DE2C1C5-B692-41D3-B4BF-EB0CC90ACD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7" y="528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Input signal:</a:t>
              </a:r>
            </a:p>
          </p:txBody>
        </p:sp>
      </p:grpSp>
      <p:pic>
        <p:nvPicPr>
          <p:cNvPr id="265225" name="Picture 9">
            <a:extLst>
              <a:ext uri="{FF2B5EF4-FFF2-40B4-BE49-F238E27FC236}">
                <a16:creationId xmlns:a16="http://schemas.microsoft.com/office/drawing/2014/main" id="{CE0EDEB7-3C65-48E0-9B14-001A20101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19400"/>
            <a:ext cx="4191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26" name="Text Box 10">
            <a:extLst>
              <a:ext uri="{FF2B5EF4-FFF2-40B4-BE49-F238E27FC236}">
                <a16:creationId xmlns:a16="http://schemas.microsoft.com/office/drawing/2014/main" id="{1CBF728D-E540-487C-AD91-E4934EF04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4479925"/>
            <a:ext cx="4110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= 0:.05:5;  imagesc(sin((2.^x).*x))</a:t>
            </a:r>
          </a:p>
        </p:txBody>
      </p:sp>
      <p:sp>
        <p:nvSpPr>
          <p:cNvPr id="265227" name="Text Box 11">
            <a:extLst>
              <a:ext uri="{FF2B5EF4-FFF2-40B4-BE49-F238E27FC236}">
                <a16:creationId xmlns:a16="http://schemas.microsoft.com/office/drawing/2014/main" id="{1616DF62-1D25-420A-99C1-802EDF745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463" y="2387600"/>
            <a:ext cx="2116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Plot as image:</a:t>
            </a:r>
          </a:p>
        </p:txBody>
      </p:sp>
      <p:pic>
        <p:nvPicPr>
          <p:cNvPr id="265230" name="Picture 14" descr="alias">
            <a:extLst>
              <a:ext uri="{FF2B5EF4-FFF2-40B4-BE49-F238E27FC236}">
                <a16:creationId xmlns:a16="http://schemas.microsoft.com/office/drawing/2014/main" id="{98963698-9095-4780-93C2-C5C688DA3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13" y="5410200"/>
            <a:ext cx="54498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31" name="Line 15">
            <a:extLst>
              <a:ext uri="{FF2B5EF4-FFF2-40B4-BE49-F238E27FC236}">
                <a16:creationId xmlns:a16="http://schemas.microsoft.com/office/drawing/2014/main" id="{03917190-4E0A-4D10-9705-B1AC687F0E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91200" y="4038600"/>
            <a:ext cx="8382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5232" name="Text Box 16">
            <a:extLst>
              <a:ext uri="{FF2B5EF4-FFF2-40B4-BE49-F238E27FC236}">
                <a16:creationId xmlns:a16="http://schemas.microsoft.com/office/drawing/2014/main" id="{481C0BEF-4FFA-495C-9439-5E1458116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800600"/>
            <a:ext cx="25130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Alias!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 enough samples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6" grpId="0"/>
      <p:bldP spid="265227" grpId="0"/>
      <p:bldP spid="26523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237D8-42DC-3DF6-D117-DAEB07B12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67C9-AAC2-B5EE-CA8F-406832DE8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Aliasing in Natural Imagery</a:t>
            </a:r>
          </a:p>
        </p:txBody>
      </p:sp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9CCA1AFA-0FDD-AF6A-40E4-203CF0366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55" y="1371600"/>
            <a:ext cx="772389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104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2E69E-1E2F-5A29-C55A-70DA2846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Aliasing in Image Processing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99EA3A-B6AD-8EB4-F300-8ABE4AC24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561" y="1828800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581BF-E2EC-53B7-D0E1-7A0EEED77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238" y="4348018"/>
            <a:ext cx="1062182" cy="1062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EB2325-4A59-7CC1-1E42-070FCA2B19E1}"/>
              </a:ext>
            </a:extLst>
          </p:cNvPr>
          <p:cNvSpPr txBox="1"/>
          <p:nvPr/>
        </p:nvSpPr>
        <p:spPr>
          <a:xfrm>
            <a:off x="7048679" y="3433864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512 x 512</a:t>
            </a:r>
          </a:p>
          <a:p>
            <a:pPr algn="ctr"/>
            <a:r>
              <a:rPr lang="en-US" sz="1800" dirty="0"/>
              <a:t>original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3077F-9A2A-63FA-31D2-D63D8579A8A0}"/>
              </a:ext>
            </a:extLst>
          </p:cNvPr>
          <p:cNvSpPr txBox="1"/>
          <p:nvPr/>
        </p:nvSpPr>
        <p:spPr>
          <a:xfrm>
            <a:off x="6875714" y="5410200"/>
            <a:ext cx="1582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32 x 32</a:t>
            </a:r>
          </a:p>
          <a:p>
            <a:pPr algn="ctr"/>
            <a:r>
              <a:rPr lang="en-US" sz="1800" dirty="0"/>
              <a:t>thumbnail </a:t>
            </a:r>
          </a:p>
          <a:p>
            <a:pPr algn="ctr"/>
            <a:r>
              <a:rPr lang="en-US" sz="1800" dirty="0"/>
              <a:t>(subsampled)</a:t>
            </a:r>
          </a:p>
        </p:txBody>
      </p:sp>
      <p:pic>
        <p:nvPicPr>
          <p:cNvPr id="3" name="thomas-pink-pale-bluewhite-donowell-texture-slim-fit-shirt-blue-product-3-184642683-normal-375x500.jpg" descr="thomas-pink-pale-bluewhite-donowell-texture-slim-fit-shirt-blue-product-3-184642683-normal-375x500.jpg">
            <a:extLst>
              <a:ext uri="{FF2B5EF4-FFF2-40B4-BE49-F238E27FC236}">
                <a16:creationId xmlns:a16="http://schemas.microsoft.com/office/drawing/2014/main" id="{93682208-C4FA-4AD6-0089-CDC8CEC4E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02" y="1828800"/>
            <a:ext cx="2778946" cy="3705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thomas-pink-pale-bluewhite-donowell-texture-slim-fit-shirt-blue-product-3-184642683-normal-188x250-moire-25pct-fill.jpg" descr="thomas-pink-pale-bluewhite-donowell-texture-slim-fit-shirt-blue-product-3-184642683-normal-188x250-moire-25pct-fill.jpg">
            <a:extLst>
              <a:ext uri="{FF2B5EF4-FFF2-40B4-BE49-F238E27FC236}">
                <a16:creationId xmlns:a16="http://schemas.microsoft.com/office/drawing/2014/main" id="{585A082D-5CB1-4F6C-A788-14C08C555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050" y="1830321"/>
            <a:ext cx="2775255" cy="370526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lystit.com">
            <a:extLst>
              <a:ext uri="{FF2B5EF4-FFF2-40B4-BE49-F238E27FC236}">
                <a16:creationId xmlns:a16="http://schemas.microsoft.com/office/drawing/2014/main" id="{B8524268-05A8-2158-34A3-BCC8E244E9C3}"/>
              </a:ext>
            </a:extLst>
          </p:cNvPr>
          <p:cNvSpPr txBox="1"/>
          <p:nvPr/>
        </p:nvSpPr>
        <p:spPr>
          <a:xfrm rot="5400000">
            <a:off x="7716550" y="4968996"/>
            <a:ext cx="726161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r">
              <a:defRPr>
                <a:solidFill>
                  <a:srgbClr val="53585F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sz="1200"/>
              <a:t>lystit.com</a:t>
            </a:r>
          </a:p>
        </p:txBody>
      </p:sp>
      <p:sp>
        <p:nvSpPr>
          <p:cNvPr id="11" name="Read every sensor pixel">
            <a:extLst>
              <a:ext uri="{FF2B5EF4-FFF2-40B4-BE49-F238E27FC236}">
                <a16:creationId xmlns:a16="http://schemas.microsoft.com/office/drawing/2014/main" id="{FE9628C6-BA55-9ACF-8F2A-F1F374B1A95D}"/>
              </a:ext>
            </a:extLst>
          </p:cNvPr>
          <p:cNvSpPr txBox="1"/>
          <p:nvPr/>
        </p:nvSpPr>
        <p:spPr>
          <a:xfrm>
            <a:off x="1241665" y="5738497"/>
            <a:ext cx="1718420" cy="328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2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sensor pixel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ip odd rows and columns">
            <a:extLst>
              <a:ext uri="{FF2B5EF4-FFF2-40B4-BE49-F238E27FC236}">
                <a16:creationId xmlns:a16="http://schemas.microsoft.com/office/drawing/2014/main" id="{DF250F24-EA35-2501-A5B4-CD4837DA3686}"/>
              </a:ext>
            </a:extLst>
          </p:cNvPr>
          <p:cNvSpPr txBox="1"/>
          <p:nvPr/>
        </p:nvSpPr>
        <p:spPr>
          <a:xfrm>
            <a:off x="3478382" y="5738496"/>
            <a:ext cx="3090591" cy="328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2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odd rows and columns</a:t>
            </a:r>
          </a:p>
        </p:txBody>
      </p:sp>
    </p:spTree>
    <p:extLst>
      <p:ext uri="{BB962C8B-B14F-4D97-AF65-F5344CB8AC3E}">
        <p14:creationId xmlns:p14="http://schemas.microsoft.com/office/powerpoint/2010/main" val="405160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 animBg="1" advAuto="0"/>
      <p:bldP spid="12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34D33190-942B-4D69-A8C3-EB027F32D8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Antialiasing</a:t>
            </a:r>
            <a:endParaRPr lang="ru-RU" altLang="en-US"/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8A67A2A8-11E7-47A1-B126-FADD15AC1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en-US" altLang="en-US"/>
              <a:t>What can we do about aliasing?</a:t>
            </a:r>
          </a:p>
          <a:p>
            <a:pPr marL="457200" indent="-457200" eaLnBrk="1" hangingPunct="1"/>
            <a:endParaRPr lang="en-US" altLang="en-US"/>
          </a:p>
          <a:p>
            <a:pPr marL="457200" indent="-457200" eaLnBrk="1" hangingPunct="1"/>
            <a:r>
              <a:rPr lang="en-US" altLang="en-US"/>
              <a:t>Sample more often</a:t>
            </a:r>
          </a:p>
          <a:p>
            <a:pPr marL="838200" lvl="1" indent="-381000" eaLnBrk="1" hangingPunct="1"/>
            <a:r>
              <a:rPr lang="en-US" altLang="en-US"/>
              <a:t>Join the Mega-Pixel craze of the photo industry</a:t>
            </a:r>
          </a:p>
          <a:p>
            <a:pPr marL="838200" lvl="1" indent="-381000" eaLnBrk="1" hangingPunct="1"/>
            <a:r>
              <a:rPr lang="en-US" altLang="en-US"/>
              <a:t>But this can’t go on forever</a:t>
            </a:r>
          </a:p>
          <a:p>
            <a:pPr marL="457200" indent="-457200" eaLnBrk="1" hangingPunct="1"/>
            <a:endParaRPr lang="en-US" altLang="en-US"/>
          </a:p>
          <a:p>
            <a:pPr marL="457200" indent="-457200" eaLnBrk="1" hangingPunct="1"/>
            <a:r>
              <a:rPr lang="en-US" altLang="en-US"/>
              <a:t>Make the signal less “wiggly” </a:t>
            </a:r>
          </a:p>
          <a:p>
            <a:pPr marL="838200" lvl="1" indent="-381000" eaLnBrk="1" hangingPunct="1"/>
            <a:r>
              <a:rPr lang="en-US" altLang="en-US"/>
              <a:t>Get rid of some high frequencies</a:t>
            </a:r>
          </a:p>
          <a:p>
            <a:pPr marL="838200" lvl="1" indent="-381000" eaLnBrk="1" hangingPunct="1"/>
            <a:r>
              <a:rPr lang="en-US" altLang="en-US"/>
              <a:t>Will loose information</a:t>
            </a:r>
          </a:p>
          <a:p>
            <a:pPr marL="838200" lvl="1" indent="-381000" eaLnBrk="1" hangingPunct="1"/>
            <a:r>
              <a:rPr lang="en-US" altLang="en-US"/>
              <a:t>But it’s better than aliasing</a:t>
            </a:r>
          </a:p>
          <a:p>
            <a:pPr marL="838200" lvl="1" indent="-381000" eaLnBrk="1" hangingPunct="1"/>
            <a:endParaRPr lang="en-US" altLang="en-US"/>
          </a:p>
          <a:p>
            <a:pPr marL="838200" lvl="1" indent="-381000" eaLnBrk="1" hangingPunct="1">
              <a:buFontTx/>
              <a:buNone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>
            <a:extLst>
              <a:ext uri="{FF2B5EF4-FFF2-40B4-BE49-F238E27FC236}">
                <a16:creationId xmlns:a16="http://schemas.microsoft.com/office/drawing/2014/main" id="{90847FF1-97B8-4AB1-AB8E-172F174E6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Preventing aliasing</a:t>
            </a:r>
          </a:p>
        </p:txBody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670565DA-804A-4F91-B25F-D74DCA3231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Introduce lowpass filters:</a:t>
            </a:r>
          </a:p>
          <a:p>
            <a:pPr lvl="1" eaLnBrk="1" hangingPunct="1"/>
            <a:r>
              <a:rPr lang="en-US" altLang="en-US"/>
              <a:t>remove high frequencies leaving only safe, low frequencies</a:t>
            </a:r>
          </a:p>
          <a:p>
            <a:pPr lvl="1" eaLnBrk="1" hangingPunct="1"/>
            <a:r>
              <a:rPr lang="en-US" altLang="en-US"/>
              <a:t>choose lowest frequency in reconstruction (disambiguate)</a:t>
            </a:r>
          </a:p>
          <a:p>
            <a:pPr eaLnBrk="1" hangingPunct="1"/>
            <a:endParaRPr lang="en-US" altLang="en-US"/>
          </a:p>
        </p:txBody>
      </p:sp>
      <p:sp>
        <p:nvSpPr>
          <p:cNvPr id="138242" name="Footer Placeholder 3">
            <a:extLst>
              <a:ext uri="{FF2B5EF4-FFF2-40B4-BE49-F238E27FC236}">
                <a16:creationId xmlns:a16="http://schemas.microsoft.com/office/drawing/2014/main" id="{DFA17455-C063-4A38-9ACC-100AC9C60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1DEB34CA-3BC9-4F34-9E2C-138154FA3A7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8245" name="Picture 6" descr="audio-1">
            <a:extLst>
              <a:ext uri="{FF2B5EF4-FFF2-40B4-BE49-F238E27FC236}">
                <a16:creationId xmlns:a16="http://schemas.microsoft.com/office/drawing/2014/main" id="{02F89C46-CCF8-4167-953F-F30D07A42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124200"/>
            <a:ext cx="84899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335" name="Picture 7" descr="audio-2">
            <a:extLst>
              <a:ext uri="{FF2B5EF4-FFF2-40B4-BE49-F238E27FC236}">
                <a16:creationId xmlns:a16="http://schemas.microsoft.com/office/drawing/2014/main" id="{18AE95DE-1B21-4B67-B5BC-976E7758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124200"/>
            <a:ext cx="84899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oter Placeholder 3">
            <a:extLst>
              <a:ext uri="{FF2B5EF4-FFF2-40B4-BE49-F238E27FC236}">
                <a16:creationId xmlns:a16="http://schemas.microsoft.com/office/drawing/2014/main" id="{46F82A17-2ACD-4065-896C-CA92148F34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42C4BCF7-D70E-413E-977E-C0FD7C7E848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0291" name="Rectangle 2">
            <a:extLst>
              <a:ext uri="{FF2B5EF4-FFF2-40B4-BE49-F238E27FC236}">
                <a16:creationId xmlns:a16="http://schemas.microsoft.com/office/drawing/2014/main" id="{1DAE6DB7-2752-45CF-AB82-600F6F817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Linear filtering: a key idea</a:t>
            </a:r>
          </a:p>
        </p:txBody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B0DF2621-3359-4F0A-8B88-5468273B31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Transformations on signals; e.g.:</a:t>
            </a:r>
          </a:p>
          <a:p>
            <a:pPr lvl="1" eaLnBrk="1" hangingPunct="1"/>
            <a:r>
              <a:rPr lang="en-US" altLang="en-US"/>
              <a:t>bass/treble controls on stereo</a:t>
            </a:r>
          </a:p>
          <a:p>
            <a:pPr lvl="1" eaLnBrk="1" hangingPunct="1"/>
            <a:r>
              <a:rPr lang="en-US" altLang="en-US"/>
              <a:t>blurring/sharpening operations in image editing</a:t>
            </a:r>
          </a:p>
          <a:p>
            <a:pPr lvl="1" eaLnBrk="1" hangingPunct="1"/>
            <a:r>
              <a:rPr lang="en-US" altLang="en-US"/>
              <a:t>smoothing/noise reduction in tracking</a:t>
            </a:r>
          </a:p>
          <a:p>
            <a:pPr eaLnBrk="1" hangingPunct="1"/>
            <a:r>
              <a:rPr lang="en-US" altLang="en-US"/>
              <a:t>Key properties</a:t>
            </a:r>
          </a:p>
          <a:p>
            <a:pPr lvl="1" eaLnBrk="1" hangingPunct="1"/>
            <a:r>
              <a:rPr lang="en-US" altLang="en-US"/>
              <a:t>linearity: filter(</a:t>
            </a:r>
            <a:r>
              <a:rPr lang="en-US" altLang="en-US" i="1"/>
              <a:t>f + g</a:t>
            </a:r>
            <a:r>
              <a:rPr lang="en-US" altLang="en-US"/>
              <a:t>) = filter(</a:t>
            </a:r>
            <a:r>
              <a:rPr lang="en-US" altLang="en-US" i="1"/>
              <a:t>f</a:t>
            </a:r>
            <a:r>
              <a:rPr lang="en-US" altLang="en-US"/>
              <a:t>) + filter(</a:t>
            </a:r>
            <a:r>
              <a:rPr lang="en-US" altLang="en-US" i="1"/>
              <a:t>g</a:t>
            </a:r>
            <a:r>
              <a:rPr lang="en-US" altLang="en-US"/>
              <a:t>)</a:t>
            </a:r>
          </a:p>
          <a:p>
            <a:pPr lvl="1" eaLnBrk="1" hangingPunct="1"/>
            <a:r>
              <a:rPr lang="en-US" altLang="en-US"/>
              <a:t>shift invariance: behavior invariant to shifting the input</a:t>
            </a:r>
          </a:p>
          <a:p>
            <a:pPr lvl="2" eaLnBrk="1" hangingPunct="1"/>
            <a:r>
              <a:rPr lang="en-US" altLang="en-US"/>
              <a:t>delaying an audio signal</a:t>
            </a:r>
          </a:p>
          <a:p>
            <a:pPr lvl="2" eaLnBrk="1" hangingPunct="1"/>
            <a:r>
              <a:rPr lang="en-US" altLang="en-US"/>
              <a:t>sliding an image around</a:t>
            </a:r>
          </a:p>
          <a:p>
            <a:pPr eaLnBrk="1" hangingPunct="1"/>
            <a:r>
              <a:rPr lang="en-US" altLang="en-US"/>
              <a:t>Can be modeled mathematically by </a:t>
            </a:r>
            <a:r>
              <a:rPr lang="en-US" altLang="en-US" i="1"/>
              <a:t>convolution</a:t>
            </a:r>
            <a:endParaRPr lang="en-US" altLang="en-US"/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oter Placeholder 3">
            <a:extLst>
              <a:ext uri="{FF2B5EF4-FFF2-40B4-BE49-F238E27FC236}">
                <a16:creationId xmlns:a16="http://schemas.microsoft.com/office/drawing/2014/main" id="{10EB562F-5621-4CC7-A07C-EAD7E88F2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A7A02A49-F407-42E0-9AC0-39BBFEFA2B5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id="{8E14B907-1696-4479-84B4-AF47762599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</a:t>
            </a:r>
          </a:p>
        </p:txBody>
      </p:sp>
      <p:sp>
        <p:nvSpPr>
          <p:cNvPr id="142340" name="Rectangle 3">
            <a:extLst>
              <a:ext uri="{FF2B5EF4-FFF2-40B4-BE49-F238E27FC236}">
                <a16:creationId xmlns:a16="http://schemas.microsoft.com/office/drawing/2014/main" id="{717DD793-845D-4333-99CF-4934966D44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basic idea: define a new function by averaging over a sliding window</a:t>
            </a:r>
          </a:p>
          <a:p>
            <a:pPr eaLnBrk="1" hangingPunct="1"/>
            <a:r>
              <a:rPr lang="en-US" altLang="en-US"/>
              <a:t>a simple example to start off: smoothing</a:t>
            </a:r>
          </a:p>
        </p:txBody>
      </p:sp>
      <p:pic>
        <p:nvPicPr>
          <p:cNvPr id="142341" name="Picture 6" descr="smoothing-d1">
            <a:extLst>
              <a:ext uri="{FF2B5EF4-FFF2-40B4-BE49-F238E27FC236}">
                <a16:creationId xmlns:a16="http://schemas.microsoft.com/office/drawing/2014/main" id="{1CC059FE-32AB-423B-B6A6-108AD1169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 descr="smoothing-d2">
            <a:extLst>
              <a:ext uri="{FF2B5EF4-FFF2-40B4-BE49-F238E27FC236}">
                <a16:creationId xmlns:a16="http://schemas.microsoft.com/office/drawing/2014/main" id="{25E2C02D-B826-4857-ACBA-DC66E2EBB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smoothing-d3">
            <a:extLst>
              <a:ext uri="{FF2B5EF4-FFF2-40B4-BE49-F238E27FC236}">
                <a16:creationId xmlns:a16="http://schemas.microsoft.com/office/drawing/2014/main" id="{46139D9B-D7DD-402C-B2A0-0B8EC6BE9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9" descr="smoothing-d4">
            <a:extLst>
              <a:ext uri="{FF2B5EF4-FFF2-40B4-BE49-F238E27FC236}">
                <a16:creationId xmlns:a16="http://schemas.microsoft.com/office/drawing/2014/main" id="{801919AB-9922-4FA3-B74A-793DB4F8B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10" descr="smoothing-d5">
            <a:extLst>
              <a:ext uri="{FF2B5EF4-FFF2-40B4-BE49-F238E27FC236}">
                <a16:creationId xmlns:a16="http://schemas.microsoft.com/office/drawing/2014/main" id="{6F00386E-6BB8-4CEE-8CFB-3A89B4625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Footer Placeholder 3">
            <a:extLst>
              <a:ext uri="{FF2B5EF4-FFF2-40B4-BE49-F238E27FC236}">
                <a16:creationId xmlns:a16="http://schemas.microsoft.com/office/drawing/2014/main" id="{408DEE29-10DA-4E0E-8577-376434C31A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83FA7A16-C6B3-4FD6-86D9-2610C6E1BFC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4387" name="Rectangle 2">
            <a:extLst>
              <a:ext uri="{FF2B5EF4-FFF2-40B4-BE49-F238E27FC236}">
                <a16:creationId xmlns:a16="http://schemas.microsoft.com/office/drawing/2014/main" id="{42869BD1-6D7C-4AB6-9D79-E35C5E1C2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</a:t>
            </a:r>
          </a:p>
        </p:txBody>
      </p:sp>
      <p:sp>
        <p:nvSpPr>
          <p:cNvPr id="144388" name="Rectangle 3">
            <a:extLst>
              <a:ext uri="{FF2B5EF4-FFF2-40B4-BE49-F238E27FC236}">
                <a16:creationId xmlns:a16="http://schemas.microsoft.com/office/drawing/2014/main" id="{EB160929-65E0-4A5E-B2D7-A75C1DB88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add weights to our moving average</a:t>
            </a:r>
          </a:p>
          <a:p>
            <a:pPr eaLnBrk="1" hangingPunct="1"/>
            <a:r>
              <a:rPr lang="en-US" altLang="en-US" i="1"/>
              <a:t>Weights </a:t>
            </a:r>
            <a:r>
              <a:rPr lang="en-US" altLang="en-US"/>
              <a:t> […, 0, 1, 1, 1, 1, 1, 0, …]  / 5 </a:t>
            </a:r>
          </a:p>
        </p:txBody>
      </p:sp>
      <p:pic>
        <p:nvPicPr>
          <p:cNvPr id="144389" name="Picture 4" descr="smoothing-box">
            <a:extLst>
              <a:ext uri="{FF2B5EF4-FFF2-40B4-BE49-F238E27FC236}">
                <a16:creationId xmlns:a16="http://schemas.microsoft.com/office/drawing/2014/main" id="{D6A328A8-420F-4A1C-ACDE-0B2885864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Group 4">
            <a:extLst>
              <a:ext uri="{FF2B5EF4-FFF2-40B4-BE49-F238E27FC236}">
                <a16:creationId xmlns:a16="http://schemas.microsoft.com/office/drawing/2014/main" id="{EB49FF57-B073-4F8E-AC32-98CB8624B0C7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514600"/>
            <a:ext cx="2274888" cy="1803400"/>
            <a:chOff x="3799" y="2064"/>
            <a:chExt cx="1433" cy="1136"/>
          </a:xfrm>
        </p:grpSpPr>
        <p:grpSp>
          <p:nvGrpSpPr>
            <p:cNvPr id="147462" name="Group 5">
              <a:extLst>
                <a:ext uri="{FF2B5EF4-FFF2-40B4-BE49-F238E27FC236}">
                  <a16:creationId xmlns:a16="http://schemas.microsoft.com/office/drawing/2014/main" id="{7414AA87-09BA-4CA7-910D-3CC3C69F34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47464" name="Rectangle 6">
                <a:extLst>
                  <a:ext uri="{FF2B5EF4-FFF2-40B4-BE49-F238E27FC236}">
                    <a16:creationId xmlns:a16="http://schemas.microsoft.com/office/drawing/2014/main" id="{4003B811-0EB4-43B8-9E91-492BD1689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5" name="Rectangle 7">
                <a:extLst>
                  <a:ext uri="{FF2B5EF4-FFF2-40B4-BE49-F238E27FC236}">
                    <a16:creationId xmlns:a16="http://schemas.microsoft.com/office/drawing/2014/main" id="{9CA71185-4774-4864-A130-03BB1C5F4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6" name="Rectangle 8">
                <a:extLst>
                  <a:ext uri="{FF2B5EF4-FFF2-40B4-BE49-F238E27FC236}">
                    <a16:creationId xmlns:a16="http://schemas.microsoft.com/office/drawing/2014/main" id="{FE9EA01D-A77B-4D8C-BC7B-16533EF25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7" name="Rectangle 9">
                <a:extLst>
                  <a:ext uri="{FF2B5EF4-FFF2-40B4-BE49-F238E27FC236}">
                    <a16:creationId xmlns:a16="http://schemas.microsoft.com/office/drawing/2014/main" id="{1CB75A8E-7238-46F0-8660-048202E8DB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8" name="Rectangle 10">
                <a:extLst>
                  <a:ext uri="{FF2B5EF4-FFF2-40B4-BE49-F238E27FC236}">
                    <a16:creationId xmlns:a16="http://schemas.microsoft.com/office/drawing/2014/main" id="{1C056029-59C0-4DAB-BDE9-C5A6022D2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9" name="Rectangle 11">
                <a:extLst>
                  <a:ext uri="{FF2B5EF4-FFF2-40B4-BE49-F238E27FC236}">
                    <a16:creationId xmlns:a16="http://schemas.microsoft.com/office/drawing/2014/main" id="{3A6E98A2-369D-421E-8278-02A9B89E21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0" name="Rectangle 12">
                <a:extLst>
                  <a:ext uri="{FF2B5EF4-FFF2-40B4-BE49-F238E27FC236}">
                    <a16:creationId xmlns:a16="http://schemas.microsoft.com/office/drawing/2014/main" id="{84ED94CB-AC1C-4425-BB44-D693D90BAD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1" name="Rectangle 13">
                <a:extLst>
                  <a:ext uri="{FF2B5EF4-FFF2-40B4-BE49-F238E27FC236}">
                    <a16:creationId xmlns:a16="http://schemas.microsoft.com/office/drawing/2014/main" id="{EE0CF1A5-1E5F-4AF9-9CDF-CDA8E034E0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2" name="Rectangle 14">
                <a:extLst>
                  <a:ext uri="{FF2B5EF4-FFF2-40B4-BE49-F238E27FC236}">
                    <a16:creationId xmlns:a16="http://schemas.microsoft.com/office/drawing/2014/main" id="{B9248CB5-2238-4DAF-8D27-F42A6C539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3" name="Line 15">
                <a:extLst>
                  <a:ext uri="{FF2B5EF4-FFF2-40B4-BE49-F238E27FC236}">
                    <a16:creationId xmlns:a16="http://schemas.microsoft.com/office/drawing/2014/main" id="{1243F2A8-BAE7-4772-B42D-EA8D60B62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4" name="Line 16">
                <a:extLst>
                  <a:ext uri="{FF2B5EF4-FFF2-40B4-BE49-F238E27FC236}">
                    <a16:creationId xmlns:a16="http://schemas.microsoft.com/office/drawing/2014/main" id="{0E194261-F15B-4CE2-ADC7-093B0363EB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5" name="Line 17">
                <a:extLst>
                  <a:ext uri="{FF2B5EF4-FFF2-40B4-BE49-F238E27FC236}">
                    <a16:creationId xmlns:a16="http://schemas.microsoft.com/office/drawing/2014/main" id="{B38A0652-05BB-45CE-AEA7-16F320959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6" name="Line 18">
                <a:extLst>
                  <a:ext uri="{FF2B5EF4-FFF2-40B4-BE49-F238E27FC236}">
                    <a16:creationId xmlns:a16="http://schemas.microsoft.com/office/drawing/2014/main" id="{7F4D025E-1D75-428B-A136-802D611948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7" name="Line 19">
                <a:extLst>
                  <a:ext uri="{FF2B5EF4-FFF2-40B4-BE49-F238E27FC236}">
                    <a16:creationId xmlns:a16="http://schemas.microsoft.com/office/drawing/2014/main" id="{4EEAAEDE-8DE1-4D31-AA99-EA9A16209A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8" name="Line 20">
                <a:extLst>
                  <a:ext uri="{FF2B5EF4-FFF2-40B4-BE49-F238E27FC236}">
                    <a16:creationId xmlns:a16="http://schemas.microsoft.com/office/drawing/2014/main" id="{CEE18A7E-41BD-40BA-891F-DC02864F9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9" name="Line 21">
                <a:extLst>
                  <a:ext uri="{FF2B5EF4-FFF2-40B4-BE49-F238E27FC236}">
                    <a16:creationId xmlns:a16="http://schemas.microsoft.com/office/drawing/2014/main" id="{AC42D6D0-B3A3-4B3C-876C-81F5284A87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80" name="Line 22">
                <a:extLst>
                  <a:ext uri="{FF2B5EF4-FFF2-40B4-BE49-F238E27FC236}">
                    <a16:creationId xmlns:a16="http://schemas.microsoft.com/office/drawing/2014/main" id="{4F64B072-CC15-4DE1-8C5E-5F890FAD2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47463" name="Picture 23" descr="txp_fig">
              <a:extLst>
                <a:ext uri="{FF2B5EF4-FFF2-40B4-BE49-F238E27FC236}">
                  <a16:creationId xmlns:a16="http://schemas.microsoft.com/office/drawing/2014/main" id="{99293CCC-C506-4F64-A62F-4F13F87AAC7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7459" name="Text Box 24">
            <a:extLst>
              <a:ext uri="{FF2B5EF4-FFF2-40B4-BE49-F238E27FC236}">
                <a16:creationId xmlns:a16="http://schemas.microsoft.com/office/drawing/2014/main" id="{1E8FB41A-E995-4E65-82D5-4B6BBF734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400800"/>
            <a:ext cx="3019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credit: David Lowe (UBC)</a:t>
            </a:r>
          </a:p>
        </p:txBody>
      </p:sp>
      <p:graphicFrame>
        <p:nvGraphicFramePr>
          <p:cNvPr id="147460" name="Object 26">
            <a:extLst>
              <a:ext uri="{FF2B5EF4-FFF2-40B4-BE49-F238E27FC236}">
                <a16:creationId xmlns:a16="http://schemas.microsoft.com/office/drawing/2014/main" id="{F1A71A11-FC3B-410D-B12A-BC59F5FE14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9688" y="1752600"/>
          <a:ext cx="1020762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140" imgH="203112" progId="Equation.3">
                  <p:embed/>
                </p:oleObj>
              </mc:Choice>
              <mc:Fallback>
                <p:oleObj name="Equation" r:id="rId4" imgW="368140" imgH="203112" progId="Equation.3">
                  <p:embed/>
                  <p:pic>
                    <p:nvPicPr>
                      <p:cNvPr id="147460" name="Object 26">
                        <a:extLst>
                          <a:ext uri="{FF2B5EF4-FFF2-40B4-BE49-F238E27FC236}">
                            <a16:creationId xmlns:a16="http://schemas.microsoft.com/office/drawing/2014/main" id="{F1A71A11-FC3B-410D-B12A-BC59F5FE14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1752600"/>
                        <a:ext cx="1020762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6">
            <a:extLst>
              <a:ext uri="{FF2B5EF4-FFF2-40B4-BE49-F238E27FC236}">
                <a16:creationId xmlns:a16="http://schemas.microsoft.com/office/drawing/2014/main" id="{9E7B35B5-33FD-48EB-9E54-C7368264BEB6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+mn-ea"/>
                <a:cs typeface="Arial" panose="020B0604020202020204" pitchFamily="34" charset="0"/>
              </a:rPr>
              <a:t>In 2D: box filter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123" name="Group 3">
            <a:extLst>
              <a:ext uri="{FF2B5EF4-FFF2-40B4-BE49-F238E27FC236}">
                <a16:creationId xmlns:a16="http://schemas.microsoft.com/office/drawing/2014/main" id="{715CB5DD-0A4E-4DAF-BC23-B53494343A18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1247" name="Group 127">
            <a:extLst>
              <a:ext uri="{FF2B5EF4-FFF2-40B4-BE49-F238E27FC236}">
                <a16:creationId xmlns:a16="http://schemas.microsoft.com/office/drawing/2014/main" id="{FD3D6916-0D97-4130-86FA-66219FEB6A1F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61371" name="Rectangle 251">
            <a:extLst>
              <a:ext uri="{FF2B5EF4-FFF2-40B4-BE49-F238E27FC236}">
                <a16:creationId xmlns:a16="http://schemas.microsoft.com/office/drawing/2014/main" id="{FA7FD564-C1E8-4BBB-9573-E9354F6C7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590800"/>
            <a:ext cx="365125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1500" name="Group 380">
            <a:extLst>
              <a:ext uri="{FF2B5EF4-FFF2-40B4-BE49-F238E27FC236}">
                <a16:creationId xmlns:a16="http://schemas.microsoft.com/office/drawing/2014/main" id="{B2F95412-DB55-44B6-A15B-4E0B3C0F1E03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71863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61495" name="Rectangle 375">
            <a:extLst>
              <a:ext uri="{FF2B5EF4-FFF2-40B4-BE49-F238E27FC236}">
                <a16:creationId xmlns:a16="http://schemas.microsoft.com/office/drawing/2014/main" id="{40AFDEAA-3A39-4C2D-BFD3-1FC294D77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8853" name="Text Box 376">
            <a:extLst>
              <a:ext uri="{FF2B5EF4-FFF2-40B4-BE49-F238E27FC236}">
                <a16:creationId xmlns:a16="http://schemas.microsoft.com/office/drawing/2014/main" id="{2B31976E-0E3F-428B-855A-A0FF8BA45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sp>
        <p:nvSpPr>
          <p:cNvPr id="261499" name="Rectangle 379">
            <a:extLst>
              <a:ext uri="{FF2B5EF4-FFF2-40B4-BE49-F238E27FC236}">
                <a16:creationId xmlns:a16="http://schemas.microsoft.com/office/drawing/2014/main" id="{4FC6ACB3-3C87-489C-9B03-87D788764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667000"/>
            <a:ext cx="15240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635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48855" name="Object 381">
            <a:extLst>
              <a:ext uri="{FF2B5EF4-FFF2-40B4-BE49-F238E27FC236}">
                <a16:creationId xmlns:a16="http://schemas.microsoft.com/office/drawing/2014/main" id="{3D7AD656-CA64-4803-ADBB-03BB6E5750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5943600"/>
          <a:ext cx="50911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100" imgH="355600" progId="Equation.3">
                  <p:embed/>
                </p:oleObj>
              </mc:Choice>
              <mc:Fallback>
                <p:oleObj name="Equation" r:id="rId4" imgW="2070100" imgH="355600" progId="Equation.3">
                  <p:embed/>
                  <p:pic>
                    <p:nvPicPr>
                      <p:cNvPr id="148855" name="Object 381">
                        <a:extLst>
                          <a:ext uri="{FF2B5EF4-FFF2-40B4-BE49-F238E27FC236}">
                            <a16:creationId xmlns:a16="http://schemas.microsoft.com/office/drawing/2014/main" id="{3D7AD656-CA64-4803-ADBB-03BB6E5750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943600"/>
                        <a:ext cx="5091113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856" name="Object 381">
            <a:extLst>
              <a:ext uri="{FF2B5EF4-FFF2-40B4-BE49-F238E27FC236}">
                <a16:creationId xmlns:a16="http://schemas.microsoft.com/office/drawing/2014/main" id="{9348DA26-C9C8-491D-AEE9-3771D1A7BD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686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42751" imgH="203112" progId="Equation.3">
                  <p:embed/>
                </p:oleObj>
              </mc:Choice>
              <mc:Fallback>
                <p:oleObj name="Equation" r:id="rId6" imgW="342751" imgH="203112" progId="Equation.3">
                  <p:embed/>
                  <p:pic>
                    <p:nvPicPr>
                      <p:cNvPr id="148856" name="Object 381">
                        <a:extLst>
                          <a:ext uri="{FF2B5EF4-FFF2-40B4-BE49-F238E27FC236}">
                            <a16:creationId xmlns:a16="http://schemas.microsoft.com/office/drawing/2014/main" id="{9348DA26-C9C8-491D-AEE9-3771D1A7BD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6863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857" name="Object 381">
            <a:extLst>
              <a:ext uri="{FF2B5EF4-FFF2-40B4-BE49-F238E27FC236}">
                <a16:creationId xmlns:a16="http://schemas.microsoft.com/office/drawing/2014/main" id="{5FF87180-469C-4FFF-8A48-C3ECBA26BD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55292" imgH="203024" progId="Equation.3">
                  <p:embed/>
                </p:oleObj>
              </mc:Choice>
              <mc:Fallback>
                <p:oleObj name="Equation" r:id="rId8" imgW="355292" imgH="203024" progId="Equation.3">
                  <p:embed/>
                  <p:pic>
                    <p:nvPicPr>
                      <p:cNvPr id="148857" name="Object 381">
                        <a:extLst>
                          <a:ext uri="{FF2B5EF4-FFF2-40B4-BE49-F238E27FC236}">
                            <a16:creationId xmlns:a16="http://schemas.microsoft.com/office/drawing/2014/main" id="{5FF87180-469C-4FFF-8A48-C3ECBA26BD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6">
            <a:extLst>
              <a:ext uri="{FF2B5EF4-FFF2-40B4-BE49-F238E27FC236}">
                <a16:creationId xmlns:a16="http://schemas.microsoft.com/office/drawing/2014/main" id="{027F01EB-865A-4155-A36D-5EA556CB5FC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48859" name="Group 4">
            <a:extLst>
              <a:ext uri="{FF2B5EF4-FFF2-40B4-BE49-F238E27FC236}">
                <a16:creationId xmlns:a16="http://schemas.microsoft.com/office/drawing/2014/main" id="{8C7813D9-9A47-41F7-9488-756C886C525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48861" name="Group 5">
              <a:extLst>
                <a:ext uri="{FF2B5EF4-FFF2-40B4-BE49-F238E27FC236}">
                  <a16:creationId xmlns:a16="http://schemas.microsoft.com/office/drawing/2014/main" id="{2CC58D18-3376-474A-B94D-5BE562B2CD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48863" name="Rectangle 6">
                <a:extLst>
                  <a:ext uri="{FF2B5EF4-FFF2-40B4-BE49-F238E27FC236}">
                    <a16:creationId xmlns:a16="http://schemas.microsoft.com/office/drawing/2014/main" id="{F24CEC80-B987-46BE-981E-59181B901F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4" name="Rectangle 7">
                <a:extLst>
                  <a:ext uri="{FF2B5EF4-FFF2-40B4-BE49-F238E27FC236}">
                    <a16:creationId xmlns:a16="http://schemas.microsoft.com/office/drawing/2014/main" id="{E6AB91E4-0DED-480B-BA45-F573FBE56C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5" name="Rectangle 8">
                <a:extLst>
                  <a:ext uri="{FF2B5EF4-FFF2-40B4-BE49-F238E27FC236}">
                    <a16:creationId xmlns:a16="http://schemas.microsoft.com/office/drawing/2014/main" id="{7EC7939E-CCAD-4CD8-B97A-BD6F3E70A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6" name="Rectangle 9">
                <a:extLst>
                  <a:ext uri="{FF2B5EF4-FFF2-40B4-BE49-F238E27FC236}">
                    <a16:creationId xmlns:a16="http://schemas.microsoft.com/office/drawing/2014/main" id="{F84BE99A-0900-4611-97D8-6F6016DAF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7" name="Rectangle 10">
                <a:extLst>
                  <a:ext uri="{FF2B5EF4-FFF2-40B4-BE49-F238E27FC236}">
                    <a16:creationId xmlns:a16="http://schemas.microsoft.com/office/drawing/2014/main" id="{2A0E9E47-57AD-427E-A1AC-14780EB61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8" name="Rectangle 11">
                <a:extLst>
                  <a:ext uri="{FF2B5EF4-FFF2-40B4-BE49-F238E27FC236}">
                    <a16:creationId xmlns:a16="http://schemas.microsoft.com/office/drawing/2014/main" id="{E4D7E916-D6B4-418A-BD78-15D8E5BA8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9" name="Rectangle 12">
                <a:extLst>
                  <a:ext uri="{FF2B5EF4-FFF2-40B4-BE49-F238E27FC236}">
                    <a16:creationId xmlns:a16="http://schemas.microsoft.com/office/drawing/2014/main" id="{E85E4FE2-126D-47FC-A744-8FB0BB8BB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70" name="Rectangle 13">
                <a:extLst>
                  <a:ext uri="{FF2B5EF4-FFF2-40B4-BE49-F238E27FC236}">
                    <a16:creationId xmlns:a16="http://schemas.microsoft.com/office/drawing/2014/main" id="{2DD7A360-AE62-4424-997E-4B1AF56D62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71" name="Rectangle 14">
                <a:extLst>
                  <a:ext uri="{FF2B5EF4-FFF2-40B4-BE49-F238E27FC236}">
                    <a16:creationId xmlns:a16="http://schemas.microsoft.com/office/drawing/2014/main" id="{D3EC5DB2-5068-465F-AAFF-FAB5710077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72" name="Line 15">
                <a:extLst>
                  <a:ext uri="{FF2B5EF4-FFF2-40B4-BE49-F238E27FC236}">
                    <a16:creationId xmlns:a16="http://schemas.microsoft.com/office/drawing/2014/main" id="{804967D0-334E-427B-92ED-5FFA0DF5F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3" name="Line 16">
                <a:extLst>
                  <a:ext uri="{FF2B5EF4-FFF2-40B4-BE49-F238E27FC236}">
                    <a16:creationId xmlns:a16="http://schemas.microsoft.com/office/drawing/2014/main" id="{E08AEAC2-C819-494E-A596-883CEDE867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4" name="Line 17">
                <a:extLst>
                  <a:ext uri="{FF2B5EF4-FFF2-40B4-BE49-F238E27FC236}">
                    <a16:creationId xmlns:a16="http://schemas.microsoft.com/office/drawing/2014/main" id="{5E1A321B-996F-4347-80B7-90145D919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5" name="Line 18">
                <a:extLst>
                  <a:ext uri="{FF2B5EF4-FFF2-40B4-BE49-F238E27FC236}">
                    <a16:creationId xmlns:a16="http://schemas.microsoft.com/office/drawing/2014/main" id="{733B17D6-38BA-4851-88A1-3A3FAAD56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6" name="Line 19">
                <a:extLst>
                  <a:ext uri="{FF2B5EF4-FFF2-40B4-BE49-F238E27FC236}">
                    <a16:creationId xmlns:a16="http://schemas.microsoft.com/office/drawing/2014/main" id="{DF4BF5A7-3AD9-4B92-9141-39D0F1B63A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7" name="Line 20">
                <a:extLst>
                  <a:ext uri="{FF2B5EF4-FFF2-40B4-BE49-F238E27FC236}">
                    <a16:creationId xmlns:a16="http://schemas.microsoft.com/office/drawing/2014/main" id="{02162124-6038-4926-B0BD-2C7F20AF15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8" name="Line 21">
                <a:extLst>
                  <a:ext uri="{FF2B5EF4-FFF2-40B4-BE49-F238E27FC236}">
                    <a16:creationId xmlns:a16="http://schemas.microsoft.com/office/drawing/2014/main" id="{7B41F333-0EF8-481B-BE6A-E85D185602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9" name="Line 22">
                <a:extLst>
                  <a:ext uri="{FF2B5EF4-FFF2-40B4-BE49-F238E27FC236}">
                    <a16:creationId xmlns:a16="http://schemas.microsoft.com/office/drawing/2014/main" id="{CD463ACD-2719-46DE-AD12-B5BEFE11C1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48862" name="Picture 23" descr="txp_fig">
              <a:extLst>
                <a:ext uri="{FF2B5EF4-FFF2-40B4-BE49-F238E27FC236}">
                  <a16:creationId xmlns:a16="http://schemas.microsoft.com/office/drawing/2014/main" id="{0A59F0F4-AD9E-4037-865D-1DCE12FA541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48860" name="Object 26">
            <a:extLst>
              <a:ext uri="{FF2B5EF4-FFF2-40B4-BE49-F238E27FC236}">
                <a16:creationId xmlns:a16="http://schemas.microsoft.com/office/drawing/2014/main" id="{8CCA79F1-3266-47FE-9178-FF4B9BC89F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68140" imgH="203112" progId="Equation.3">
                  <p:embed/>
                </p:oleObj>
              </mc:Choice>
              <mc:Fallback>
                <p:oleObj name="Equation" r:id="rId11" imgW="368140" imgH="203112" progId="Equation.3">
                  <p:embed/>
                  <p:pic>
                    <p:nvPicPr>
                      <p:cNvPr id="148860" name="Object 26">
                        <a:extLst>
                          <a:ext uri="{FF2B5EF4-FFF2-40B4-BE49-F238E27FC236}">
                            <a16:creationId xmlns:a16="http://schemas.microsoft.com/office/drawing/2014/main" id="{8CCA79F1-3266-47FE-9178-FF4B9BC89F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371" grpId="0" animBg="1"/>
      <p:bldP spid="261495" grpId="0" animBg="1"/>
      <p:bldP spid="2614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11234" y="904372"/>
            <a:ext cx="4016370" cy="304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pixel get its value?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990600"/>
            <a:ext cx="4254034" cy="5135563"/>
          </a:xfrm>
        </p:spPr>
        <p:txBody>
          <a:bodyPr/>
          <a:lstStyle/>
          <a:p>
            <a:r>
              <a:rPr lang="en-US" dirty="0"/>
              <a:t>Major factors</a:t>
            </a:r>
          </a:p>
          <a:p>
            <a:pPr lvl="1"/>
            <a:r>
              <a:rPr lang="en-US" dirty="0"/>
              <a:t>Illumination strength and direction</a:t>
            </a:r>
          </a:p>
          <a:p>
            <a:pPr lvl="1"/>
            <a:r>
              <a:rPr lang="en-US" dirty="0"/>
              <a:t>Surface geometry</a:t>
            </a:r>
          </a:p>
          <a:p>
            <a:pPr lvl="1"/>
            <a:r>
              <a:rPr lang="en-US" dirty="0"/>
              <a:t>Surface material </a:t>
            </a:r>
          </a:p>
          <a:p>
            <a:pPr lvl="1"/>
            <a:r>
              <a:rPr lang="en-US" dirty="0"/>
              <a:t>Nearby surfaces</a:t>
            </a:r>
          </a:p>
          <a:p>
            <a:pPr lvl="1"/>
            <a:r>
              <a:rPr lang="en-US" dirty="0"/>
              <a:t>Camera gain/exposure</a:t>
            </a: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4711234" y="1018672"/>
            <a:ext cx="3897636" cy="2811529"/>
            <a:chOff x="508958" y="1104900"/>
            <a:chExt cx="7357512" cy="5307284"/>
          </a:xfrm>
        </p:grpSpPr>
        <p:sp>
          <p:nvSpPr>
            <p:cNvPr id="14" name="Oval 13"/>
            <p:cNvSpPr/>
            <p:nvPr/>
          </p:nvSpPr>
          <p:spPr>
            <a:xfrm>
              <a:off x="5787921" y="4655069"/>
              <a:ext cx="209697" cy="595861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1"/>
            <p:cNvSpPr/>
            <p:nvPr/>
          </p:nvSpPr>
          <p:spPr>
            <a:xfrm rot="16200000">
              <a:off x="6095198" y="4536056"/>
              <a:ext cx="1524000" cy="833887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08958" y="2590800"/>
              <a:ext cx="2743200" cy="2895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perspectiveContrasting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105400" y="1104900"/>
              <a:ext cx="381000" cy="381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>
              <a:stCxn id="6" idx="3"/>
            </p:cNvCxnSpPr>
            <p:nvPr/>
          </p:nvCxnSpPr>
          <p:spPr>
            <a:xfrm flipH="1">
              <a:off x="2209800" y="1430104"/>
              <a:ext cx="2951396" cy="230369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408426" y="1925294"/>
              <a:ext cx="1505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Light emitted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2209800" y="3733800"/>
              <a:ext cx="4495800" cy="15359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138039" y="5715001"/>
              <a:ext cx="1728431" cy="697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Sensor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50205" y="3123765"/>
              <a:ext cx="3531822" cy="1336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Light reflected to camera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59040A3-67A9-3690-EBE2-686081B9D4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64" t="42873" r="4973" b="18977"/>
          <a:stretch/>
        </p:blipFill>
        <p:spPr>
          <a:xfrm>
            <a:off x="17980" y="4637540"/>
            <a:ext cx="8877348" cy="221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397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171" name="Group 3">
            <a:extLst>
              <a:ext uri="{FF2B5EF4-FFF2-40B4-BE49-F238E27FC236}">
                <a16:creationId xmlns:a16="http://schemas.microsoft.com/office/drawing/2014/main" id="{95A35D56-4151-430F-A6D4-6BE3708E223C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3295" name="Group 127">
            <a:extLst>
              <a:ext uri="{FF2B5EF4-FFF2-40B4-BE49-F238E27FC236}">
                <a16:creationId xmlns:a16="http://schemas.microsoft.com/office/drawing/2014/main" id="{7B487370-A4E9-426A-85FF-F4A67A185AAC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0776" name="Rectangle 251">
            <a:extLst>
              <a:ext uri="{FF2B5EF4-FFF2-40B4-BE49-F238E27FC236}">
                <a16:creationId xmlns:a16="http://schemas.microsoft.com/office/drawing/2014/main" id="{9F318A28-5599-4AD7-A221-FED8548BC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3420" name="Group 252">
            <a:extLst>
              <a:ext uri="{FF2B5EF4-FFF2-40B4-BE49-F238E27FC236}">
                <a16:creationId xmlns:a16="http://schemas.microsoft.com/office/drawing/2014/main" id="{4B6C9CD0-2095-4CD8-BE56-992353AD2342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0900" name="Rectangle 375">
            <a:extLst>
              <a:ext uri="{FF2B5EF4-FFF2-40B4-BE49-F238E27FC236}">
                <a16:creationId xmlns:a16="http://schemas.microsoft.com/office/drawing/2014/main" id="{0F8165B4-1E78-4C25-A68F-1537497E0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0901" name="Object 381">
            <a:extLst>
              <a:ext uri="{FF2B5EF4-FFF2-40B4-BE49-F238E27FC236}">
                <a16:creationId xmlns:a16="http://schemas.microsoft.com/office/drawing/2014/main" id="{DC9C183C-FD85-42E5-9851-C261D56611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0901" name="Object 381">
                        <a:extLst>
                          <a:ext uri="{FF2B5EF4-FFF2-40B4-BE49-F238E27FC236}">
                            <a16:creationId xmlns:a16="http://schemas.microsoft.com/office/drawing/2014/main" id="{DC9C183C-FD85-42E5-9851-C261D56611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902" name="Object 381">
            <a:extLst>
              <a:ext uri="{FF2B5EF4-FFF2-40B4-BE49-F238E27FC236}">
                <a16:creationId xmlns:a16="http://schemas.microsoft.com/office/drawing/2014/main" id="{3DE7B5FD-724E-4AAE-BA57-5352C91855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0902" name="Object 381">
                        <a:extLst>
                          <a:ext uri="{FF2B5EF4-FFF2-40B4-BE49-F238E27FC236}">
                            <a16:creationId xmlns:a16="http://schemas.microsoft.com/office/drawing/2014/main" id="{3DE7B5FD-724E-4AAE-BA57-5352C91855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903" name="Rectangle 16">
            <a:extLst>
              <a:ext uri="{FF2B5EF4-FFF2-40B4-BE49-F238E27FC236}">
                <a16:creationId xmlns:a16="http://schemas.microsoft.com/office/drawing/2014/main" id="{D72C9E63-A150-45B8-8197-4A212AFEC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0904" name="Group 4">
            <a:extLst>
              <a:ext uri="{FF2B5EF4-FFF2-40B4-BE49-F238E27FC236}">
                <a16:creationId xmlns:a16="http://schemas.microsoft.com/office/drawing/2014/main" id="{A97D4777-0039-429C-8E41-BF68B8AFDC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0908" name="Group 5">
              <a:extLst>
                <a:ext uri="{FF2B5EF4-FFF2-40B4-BE49-F238E27FC236}">
                  <a16:creationId xmlns:a16="http://schemas.microsoft.com/office/drawing/2014/main" id="{92F1028F-A046-4F05-B17E-2A72851A2B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0910" name="Rectangle 6">
                <a:extLst>
                  <a:ext uri="{FF2B5EF4-FFF2-40B4-BE49-F238E27FC236}">
                    <a16:creationId xmlns:a16="http://schemas.microsoft.com/office/drawing/2014/main" id="{92DA0F6B-0A63-415B-9A35-CFCE77BE1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1" name="Rectangle 7">
                <a:extLst>
                  <a:ext uri="{FF2B5EF4-FFF2-40B4-BE49-F238E27FC236}">
                    <a16:creationId xmlns:a16="http://schemas.microsoft.com/office/drawing/2014/main" id="{0A767E75-5435-4D07-A65A-F3489D7DD1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2" name="Rectangle 8">
                <a:extLst>
                  <a:ext uri="{FF2B5EF4-FFF2-40B4-BE49-F238E27FC236}">
                    <a16:creationId xmlns:a16="http://schemas.microsoft.com/office/drawing/2014/main" id="{634B296D-D16B-478B-9653-66029CB396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3" name="Rectangle 9">
                <a:extLst>
                  <a:ext uri="{FF2B5EF4-FFF2-40B4-BE49-F238E27FC236}">
                    <a16:creationId xmlns:a16="http://schemas.microsoft.com/office/drawing/2014/main" id="{FB523715-63C7-438C-BC78-4A32B7171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4" name="Rectangle 10">
                <a:extLst>
                  <a:ext uri="{FF2B5EF4-FFF2-40B4-BE49-F238E27FC236}">
                    <a16:creationId xmlns:a16="http://schemas.microsoft.com/office/drawing/2014/main" id="{094B263D-3E38-4B46-9C35-FE254586B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5" name="Rectangle 11">
                <a:extLst>
                  <a:ext uri="{FF2B5EF4-FFF2-40B4-BE49-F238E27FC236}">
                    <a16:creationId xmlns:a16="http://schemas.microsoft.com/office/drawing/2014/main" id="{6314525C-BF26-4054-A987-71462AD291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6" name="Rectangle 12">
                <a:extLst>
                  <a:ext uri="{FF2B5EF4-FFF2-40B4-BE49-F238E27FC236}">
                    <a16:creationId xmlns:a16="http://schemas.microsoft.com/office/drawing/2014/main" id="{04BB96FB-2A52-4CEA-BE63-A05699D8F8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7" name="Rectangle 13">
                <a:extLst>
                  <a:ext uri="{FF2B5EF4-FFF2-40B4-BE49-F238E27FC236}">
                    <a16:creationId xmlns:a16="http://schemas.microsoft.com/office/drawing/2014/main" id="{52049EE1-C8EC-4AD4-925B-09EE3666B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8" name="Rectangle 14">
                <a:extLst>
                  <a:ext uri="{FF2B5EF4-FFF2-40B4-BE49-F238E27FC236}">
                    <a16:creationId xmlns:a16="http://schemas.microsoft.com/office/drawing/2014/main" id="{3AF87F86-1733-46FB-A995-A3F03034AB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9" name="Line 15">
                <a:extLst>
                  <a:ext uri="{FF2B5EF4-FFF2-40B4-BE49-F238E27FC236}">
                    <a16:creationId xmlns:a16="http://schemas.microsoft.com/office/drawing/2014/main" id="{7FA951B1-BB09-4835-89D9-26C6F0EF22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0" name="Line 16">
                <a:extLst>
                  <a:ext uri="{FF2B5EF4-FFF2-40B4-BE49-F238E27FC236}">
                    <a16:creationId xmlns:a16="http://schemas.microsoft.com/office/drawing/2014/main" id="{D31205BC-BA68-478B-8599-5E1CCC03CB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1" name="Line 17">
                <a:extLst>
                  <a:ext uri="{FF2B5EF4-FFF2-40B4-BE49-F238E27FC236}">
                    <a16:creationId xmlns:a16="http://schemas.microsoft.com/office/drawing/2014/main" id="{ADC9D0FB-0087-443F-82E2-E6A8DFC6B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2" name="Line 18">
                <a:extLst>
                  <a:ext uri="{FF2B5EF4-FFF2-40B4-BE49-F238E27FC236}">
                    <a16:creationId xmlns:a16="http://schemas.microsoft.com/office/drawing/2014/main" id="{BE8C45AE-93C4-495F-9107-7FBE04384D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3" name="Line 19">
                <a:extLst>
                  <a:ext uri="{FF2B5EF4-FFF2-40B4-BE49-F238E27FC236}">
                    <a16:creationId xmlns:a16="http://schemas.microsoft.com/office/drawing/2014/main" id="{A4D96A8F-AC7F-4BB6-89F9-21600C5CFB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4" name="Line 20">
                <a:extLst>
                  <a:ext uri="{FF2B5EF4-FFF2-40B4-BE49-F238E27FC236}">
                    <a16:creationId xmlns:a16="http://schemas.microsoft.com/office/drawing/2014/main" id="{F641C57F-BB32-43BC-A41C-1428D9A91D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5" name="Line 21">
                <a:extLst>
                  <a:ext uri="{FF2B5EF4-FFF2-40B4-BE49-F238E27FC236}">
                    <a16:creationId xmlns:a16="http://schemas.microsoft.com/office/drawing/2014/main" id="{C7D826C7-A070-4184-87E7-11D0AB8AFC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6" name="Line 22">
                <a:extLst>
                  <a:ext uri="{FF2B5EF4-FFF2-40B4-BE49-F238E27FC236}">
                    <a16:creationId xmlns:a16="http://schemas.microsoft.com/office/drawing/2014/main" id="{248D3242-7967-489F-9E48-C2584D755E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0909" name="Picture 23" descr="txp_fig">
              <a:extLst>
                <a:ext uri="{FF2B5EF4-FFF2-40B4-BE49-F238E27FC236}">
                  <a16:creationId xmlns:a16="http://schemas.microsoft.com/office/drawing/2014/main" id="{31A773F0-5DF1-4A55-ACF8-3099440D176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0905" name="Object 26">
            <a:extLst>
              <a:ext uri="{FF2B5EF4-FFF2-40B4-BE49-F238E27FC236}">
                <a16:creationId xmlns:a16="http://schemas.microsoft.com/office/drawing/2014/main" id="{868535AB-C098-4D7C-8A95-1D3B5C8EFF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0905" name="Object 26">
                        <a:extLst>
                          <a:ext uri="{FF2B5EF4-FFF2-40B4-BE49-F238E27FC236}">
                            <a16:creationId xmlns:a16="http://schemas.microsoft.com/office/drawing/2014/main" id="{868535AB-C098-4D7C-8A95-1D3B5C8EFF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906" name="Text Box 376">
            <a:extLst>
              <a:ext uri="{FF2B5EF4-FFF2-40B4-BE49-F238E27FC236}">
                <a16:creationId xmlns:a16="http://schemas.microsoft.com/office/drawing/2014/main" id="{7228278A-CCF7-41A6-83AE-AECCDEFA1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graphicFrame>
        <p:nvGraphicFramePr>
          <p:cNvPr id="150907" name="Object 381">
            <a:extLst>
              <a:ext uri="{FF2B5EF4-FFF2-40B4-BE49-F238E27FC236}">
                <a16:creationId xmlns:a16="http://schemas.microsoft.com/office/drawing/2014/main" id="{A3A86047-A305-44EE-B73C-B465816DB5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5943600"/>
          <a:ext cx="50911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070100" imgH="355600" progId="Equation.3">
                  <p:embed/>
                </p:oleObj>
              </mc:Choice>
              <mc:Fallback>
                <p:oleObj name="Equation" r:id="rId11" imgW="2070100" imgH="355600" progId="Equation.3">
                  <p:embed/>
                  <p:pic>
                    <p:nvPicPr>
                      <p:cNvPr id="150907" name="Object 381">
                        <a:extLst>
                          <a:ext uri="{FF2B5EF4-FFF2-40B4-BE49-F238E27FC236}">
                            <a16:creationId xmlns:a16="http://schemas.microsoft.com/office/drawing/2014/main" id="{A3A86047-A305-44EE-B73C-B465816DB5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943600"/>
                        <a:ext cx="5091113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219" name="Group 3">
            <a:extLst>
              <a:ext uri="{FF2B5EF4-FFF2-40B4-BE49-F238E27FC236}">
                <a16:creationId xmlns:a16="http://schemas.microsoft.com/office/drawing/2014/main" id="{1A4ABB95-B2AF-4EA5-82E4-CEA734CF9559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5343" name="Group 127">
            <a:extLst>
              <a:ext uri="{FF2B5EF4-FFF2-40B4-BE49-F238E27FC236}">
                <a16:creationId xmlns:a16="http://schemas.microsoft.com/office/drawing/2014/main" id="{ED1FBABE-9BD4-411D-9DE8-23A4C5349B01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2824" name="Rectangle 251">
            <a:extLst>
              <a:ext uri="{FF2B5EF4-FFF2-40B4-BE49-F238E27FC236}">
                <a16:creationId xmlns:a16="http://schemas.microsoft.com/office/drawing/2014/main" id="{17041892-8136-4E94-A100-E3523C0B5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5468" name="Group 252">
            <a:extLst>
              <a:ext uri="{FF2B5EF4-FFF2-40B4-BE49-F238E27FC236}">
                <a16:creationId xmlns:a16="http://schemas.microsoft.com/office/drawing/2014/main" id="{45BF9080-5649-4902-93D0-13FDBB33E1E8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2948" name="Rectangle 375">
            <a:extLst>
              <a:ext uri="{FF2B5EF4-FFF2-40B4-BE49-F238E27FC236}">
                <a16:creationId xmlns:a16="http://schemas.microsoft.com/office/drawing/2014/main" id="{8EFF70E6-03AB-484E-9CB3-A855C544D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2949" name="Object 381">
            <a:extLst>
              <a:ext uri="{FF2B5EF4-FFF2-40B4-BE49-F238E27FC236}">
                <a16:creationId xmlns:a16="http://schemas.microsoft.com/office/drawing/2014/main" id="{1CEB06AF-802A-4E21-9DA8-F717067CC6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2949" name="Object 381">
                        <a:extLst>
                          <a:ext uri="{FF2B5EF4-FFF2-40B4-BE49-F238E27FC236}">
                            <a16:creationId xmlns:a16="http://schemas.microsoft.com/office/drawing/2014/main" id="{1CEB06AF-802A-4E21-9DA8-F717067CC6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950" name="Object 381">
            <a:extLst>
              <a:ext uri="{FF2B5EF4-FFF2-40B4-BE49-F238E27FC236}">
                <a16:creationId xmlns:a16="http://schemas.microsoft.com/office/drawing/2014/main" id="{78B84B49-95A2-42FB-B8EC-043292E2A6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2950" name="Object 381">
                        <a:extLst>
                          <a:ext uri="{FF2B5EF4-FFF2-40B4-BE49-F238E27FC236}">
                            <a16:creationId xmlns:a16="http://schemas.microsoft.com/office/drawing/2014/main" id="{78B84B49-95A2-42FB-B8EC-043292E2A6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951" name="Rectangle 16">
            <a:extLst>
              <a:ext uri="{FF2B5EF4-FFF2-40B4-BE49-F238E27FC236}">
                <a16:creationId xmlns:a16="http://schemas.microsoft.com/office/drawing/2014/main" id="{29E66BC7-F794-40B9-8227-16B6D60CD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2952" name="Group 4">
            <a:extLst>
              <a:ext uri="{FF2B5EF4-FFF2-40B4-BE49-F238E27FC236}">
                <a16:creationId xmlns:a16="http://schemas.microsoft.com/office/drawing/2014/main" id="{2AEDDA3F-AC32-44A0-A419-3090F134DD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2955" name="Group 5">
              <a:extLst>
                <a:ext uri="{FF2B5EF4-FFF2-40B4-BE49-F238E27FC236}">
                  <a16:creationId xmlns:a16="http://schemas.microsoft.com/office/drawing/2014/main" id="{41D24CAD-FB9A-4975-B1F0-BC2C361352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2957" name="Rectangle 6">
                <a:extLst>
                  <a:ext uri="{FF2B5EF4-FFF2-40B4-BE49-F238E27FC236}">
                    <a16:creationId xmlns:a16="http://schemas.microsoft.com/office/drawing/2014/main" id="{38FC5676-31F5-424B-8B21-04CA47599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58" name="Rectangle 7">
                <a:extLst>
                  <a:ext uri="{FF2B5EF4-FFF2-40B4-BE49-F238E27FC236}">
                    <a16:creationId xmlns:a16="http://schemas.microsoft.com/office/drawing/2014/main" id="{88FA696A-986A-4A61-8698-C83D5DAB4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59" name="Rectangle 8">
                <a:extLst>
                  <a:ext uri="{FF2B5EF4-FFF2-40B4-BE49-F238E27FC236}">
                    <a16:creationId xmlns:a16="http://schemas.microsoft.com/office/drawing/2014/main" id="{A835B3B8-7D53-450B-8B7E-CDF8B179B6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0" name="Rectangle 9">
                <a:extLst>
                  <a:ext uri="{FF2B5EF4-FFF2-40B4-BE49-F238E27FC236}">
                    <a16:creationId xmlns:a16="http://schemas.microsoft.com/office/drawing/2014/main" id="{BEAB1657-CD9F-48A6-BF2B-29D3169887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1" name="Rectangle 10">
                <a:extLst>
                  <a:ext uri="{FF2B5EF4-FFF2-40B4-BE49-F238E27FC236}">
                    <a16:creationId xmlns:a16="http://schemas.microsoft.com/office/drawing/2014/main" id="{2CBE3BBA-7B51-4ED4-B444-2C606C1E5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2" name="Rectangle 11">
                <a:extLst>
                  <a:ext uri="{FF2B5EF4-FFF2-40B4-BE49-F238E27FC236}">
                    <a16:creationId xmlns:a16="http://schemas.microsoft.com/office/drawing/2014/main" id="{B55B913C-861F-41B3-A83E-B04D7CD492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3" name="Rectangle 12">
                <a:extLst>
                  <a:ext uri="{FF2B5EF4-FFF2-40B4-BE49-F238E27FC236}">
                    <a16:creationId xmlns:a16="http://schemas.microsoft.com/office/drawing/2014/main" id="{85339DFC-8148-4240-B041-FD34B34F1F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4" name="Rectangle 13">
                <a:extLst>
                  <a:ext uri="{FF2B5EF4-FFF2-40B4-BE49-F238E27FC236}">
                    <a16:creationId xmlns:a16="http://schemas.microsoft.com/office/drawing/2014/main" id="{8FD6D2BC-7639-4FCC-BF0C-37DEDF9FD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5" name="Rectangle 14">
                <a:extLst>
                  <a:ext uri="{FF2B5EF4-FFF2-40B4-BE49-F238E27FC236}">
                    <a16:creationId xmlns:a16="http://schemas.microsoft.com/office/drawing/2014/main" id="{23DCC66E-6BC1-4C3F-81DE-345DCD3DE2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6" name="Line 15">
                <a:extLst>
                  <a:ext uri="{FF2B5EF4-FFF2-40B4-BE49-F238E27FC236}">
                    <a16:creationId xmlns:a16="http://schemas.microsoft.com/office/drawing/2014/main" id="{087F5906-4EE0-4C95-B437-27D2DA6A05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67" name="Line 16">
                <a:extLst>
                  <a:ext uri="{FF2B5EF4-FFF2-40B4-BE49-F238E27FC236}">
                    <a16:creationId xmlns:a16="http://schemas.microsoft.com/office/drawing/2014/main" id="{92105080-E39B-4B05-9427-5637A47861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68" name="Line 17">
                <a:extLst>
                  <a:ext uri="{FF2B5EF4-FFF2-40B4-BE49-F238E27FC236}">
                    <a16:creationId xmlns:a16="http://schemas.microsoft.com/office/drawing/2014/main" id="{B4EEA551-21C0-4564-B490-126FFE93E8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69" name="Line 18">
                <a:extLst>
                  <a:ext uri="{FF2B5EF4-FFF2-40B4-BE49-F238E27FC236}">
                    <a16:creationId xmlns:a16="http://schemas.microsoft.com/office/drawing/2014/main" id="{5A43B235-F0B5-4B1D-8CDB-C2D2D510BF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0" name="Line 19">
                <a:extLst>
                  <a:ext uri="{FF2B5EF4-FFF2-40B4-BE49-F238E27FC236}">
                    <a16:creationId xmlns:a16="http://schemas.microsoft.com/office/drawing/2014/main" id="{D0D47737-25FF-4C92-ADF2-131CCDD70C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1" name="Line 20">
                <a:extLst>
                  <a:ext uri="{FF2B5EF4-FFF2-40B4-BE49-F238E27FC236}">
                    <a16:creationId xmlns:a16="http://schemas.microsoft.com/office/drawing/2014/main" id="{B69677B9-5522-499C-9C72-C45B0A4CE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2" name="Line 21">
                <a:extLst>
                  <a:ext uri="{FF2B5EF4-FFF2-40B4-BE49-F238E27FC236}">
                    <a16:creationId xmlns:a16="http://schemas.microsoft.com/office/drawing/2014/main" id="{1044534B-C5F9-44EB-B759-EFD762AE40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3" name="Line 22">
                <a:extLst>
                  <a:ext uri="{FF2B5EF4-FFF2-40B4-BE49-F238E27FC236}">
                    <a16:creationId xmlns:a16="http://schemas.microsoft.com/office/drawing/2014/main" id="{13DB37A4-6781-44DD-90AA-8BB4448D10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2956" name="Picture 23" descr="txp_fig">
              <a:extLst>
                <a:ext uri="{FF2B5EF4-FFF2-40B4-BE49-F238E27FC236}">
                  <a16:creationId xmlns:a16="http://schemas.microsoft.com/office/drawing/2014/main" id="{E219275C-281B-4E89-96EB-1042162D6F0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2953" name="Object 26">
            <a:extLst>
              <a:ext uri="{FF2B5EF4-FFF2-40B4-BE49-F238E27FC236}">
                <a16:creationId xmlns:a16="http://schemas.microsoft.com/office/drawing/2014/main" id="{F4E20906-F685-4ED0-AF46-30A63D0042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2953" name="Object 26">
                        <a:extLst>
                          <a:ext uri="{FF2B5EF4-FFF2-40B4-BE49-F238E27FC236}">
                            <a16:creationId xmlns:a16="http://schemas.microsoft.com/office/drawing/2014/main" id="{F4E20906-F685-4ED0-AF46-30A63D0042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954" name="Text Box 376">
            <a:extLst>
              <a:ext uri="{FF2B5EF4-FFF2-40B4-BE49-F238E27FC236}">
                <a16:creationId xmlns:a16="http://schemas.microsoft.com/office/drawing/2014/main" id="{B98287E1-39C2-42E8-8D48-BD3868AA4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267" name="Group 3">
            <a:extLst>
              <a:ext uri="{FF2B5EF4-FFF2-40B4-BE49-F238E27FC236}">
                <a16:creationId xmlns:a16="http://schemas.microsoft.com/office/drawing/2014/main" id="{5FEA27F4-54BD-4F0F-969C-118D919066EA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7391" name="Group 127">
            <a:extLst>
              <a:ext uri="{FF2B5EF4-FFF2-40B4-BE49-F238E27FC236}">
                <a16:creationId xmlns:a16="http://schemas.microsoft.com/office/drawing/2014/main" id="{6BF0FD6F-2FE2-4C8C-BDB2-6D88101E652C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4872" name="Rectangle 251">
            <a:extLst>
              <a:ext uri="{FF2B5EF4-FFF2-40B4-BE49-F238E27FC236}">
                <a16:creationId xmlns:a16="http://schemas.microsoft.com/office/drawing/2014/main" id="{06DF0FFE-9742-4C61-ADF9-F0A7CB79C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7516" name="Group 252">
            <a:extLst>
              <a:ext uri="{FF2B5EF4-FFF2-40B4-BE49-F238E27FC236}">
                <a16:creationId xmlns:a16="http://schemas.microsoft.com/office/drawing/2014/main" id="{CA29478A-AED1-4B93-9E79-CCCC48B523C3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4996" name="Rectangle 375">
            <a:extLst>
              <a:ext uri="{FF2B5EF4-FFF2-40B4-BE49-F238E27FC236}">
                <a16:creationId xmlns:a16="http://schemas.microsoft.com/office/drawing/2014/main" id="{60FD97CC-2F20-4C09-B985-4E5568E25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4997" name="Object 381">
            <a:extLst>
              <a:ext uri="{FF2B5EF4-FFF2-40B4-BE49-F238E27FC236}">
                <a16:creationId xmlns:a16="http://schemas.microsoft.com/office/drawing/2014/main" id="{DDB29DAB-4BE1-438B-BEF9-81763C9C73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4997" name="Object 381">
                        <a:extLst>
                          <a:ext uri="{FF2B5EF4-FFF2-40B4-BE49-F238E27FC236}">
                            <a16:creationId xmlns:a16="http://schemas.microsoft.com/office/drawing/2014/main" id="{DDB29DAB-4BE1-438B-BEF9-81763C9C73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998" name="Object 381">
            <a:extLst>
              <a:ext uri="{FF2B5EF4-FFF2-40B4-BE49-F238E27FC236}">
                <a16:creationId xmlns:a16="http://schemas.microsoft.com/office/drawing/2014/main" id="{28E2B410-1B7A-4610-BB92-DDFA32DAF8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4998" name="Object 381">
                        <a:extLst>
                          <a:ext uri="{FF2B5EF4-FFF2-40B4-BE49-F238E27FC236}">
                            <a16:creationId xmlns:a16="http://schemas.microsoft.com/office/drawing/2014/main" id="{28E2B410-1B7A-4610-BB92-DDFA32DAF8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999" name="Rectangle 16">
            <a:extLst>
              <a:ext uri="{FF2B5EF4-FFF2-40B4-BE49-F238E27FC236}">
                <a16:creationId xmlns:a16="http://schemas.microsoft.com/office/drawing/2014/main" id="{6AAD9D1F-5EB7-4ADB-A8B7-7EC6DAE37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5000" name="Group 4">
            <a:extLst>
              <a:ext uri="{FF2B5EF4-FFF2-40B4-BE49-F238E27FC236}">
                <a16:creationId xmlns:a16="http://schemas.microsoft.com/office/drawing/2014/main" id="{05B93724-EF62-4B04-9170-8AA2115D43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5003" name="Group 5">
              <a:extLst>
                <a:ext uri="{FF2B5EF4-FFF2-40B4-BE49-F238E27FC236}">
                  <a16:creationId xmlns:a16="http://schemas.microsoft.com/office/drawing/2014/main" id="{81BE6673-38B5-4332-90C9-0E65339838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5005" name="Rectangle 6">
                <a:extLst>
                  <a:ext uri="{FF2B5EF4-FFF2-40B4-BE49-F238E27FC236}">
                    <a16:creationId xmlns:a16="http://schemas.microsoft.com/office/drawing/2014/main" id="{72A4357C-816C-444B-A791-D97F258A7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6" name="Rectangle 7">
                <a:extLst>
                  <a:ext uri="{FF2B5EF4-FFF2-40B4-BE49-F238E27FC236}">
                    <a16:creationId xmlns:a16="http://schemas.microsoft.com/office/drawing/2014/main" id="{7ACD926C-B458-46BF-8D92-E94F880B2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7" name="Rectangle 8">
                <a:extLst>
                  <a:ext uri="{FF2B5EF4-FFF2-40B4-BE49-F238E27FC236}">
                    <a16:creationId xmlns:a16="http://schemas.microsoft.com/office/drawing/2014/main" id="{559403DE-B95E-4795-820D-273B31EDB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8" name="Rectangle 9">
                <a:extLst>
                  <a:ext uri="{FF2B5EF4-FFF2-40B4-BE49-F238E27FC236}">
                    <a16:creationId xmlns:a16="http://schemas.microsoft.com/office/drawing/2014/main" id="{380E9B11-8C7B-47DC-8D07-96389DC4C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9" name="Rectangle 10">
                <a:extLst>
                  <a:ext uri="{FF2B5EF4-FFF2-40B4-BE49-F238E27FC236}">
                    <a16:creationId xmlns:a16="http://schemas.microsoft.com/office/drawing/2014/main" id="{66503CF3-C820-40BE-8EEB-5DA6D94F3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0" name="Rectangle 11">
                <a:extLst>
                  <a:ext uri="{FF2B5EF4-FFF2-40B4-BE49-F238E27FC236}">
                    <a16:creationId xmlns:a16="http://schemas.microsoft.com/office/drawing/2014/main" id="{C21D0BFD-B73F-4994-B08E-8853352BD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1" name="Rectangle 12">
                <a:extLst>
                  <a:ext uri="{FF2B5EF4-FFF2-40B4-BE49-F238E27FC236}">
                    <a16:creationId xmlns:a16="http://schemas.microsoft.com/office/drawing/2014/main" id="{26B450BA-4A40-467E-9194-C784A6333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2" name="Rectangle 13">
                <a:extLst>
                  <a:ext uri="{FF2B5EF4-FFF2-40B4-BE49-F238E27FC236}">
                    <a16:creationId xmlns:a16="http://schemas.microsoft.com/office/drawing/2014/main" id="{73CCBFC1-B400-4304-9C00-B23B5FE6C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3" name="Rectangle 14">
                <a:extLst>
                  <a:ext uri="{FF2B5EF4-FFF2-40B4-BE49-F238E27FC236}">
                    <a16:creationId xmlns:a16="http://schemas.microsoft.com/office/drawing/2014/main" id="{F833A700-957C-4C63-AF4C-F63B4C3580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4" name="Line 15">
                <a:extLst>
                  <a:ext uri="{FF2B5EF4-FFF2-40B4-BE49-F238E27FC236}">
                    <a16:creationId xmlns:a16="http://schemas.microsoft.com/office/drawing/2014/main" id="{7FD68C31-2B10-454E-B7F7-7D2A9B8B3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5" name="Line 16">
                <a:extLst>
                  <a:ext uri="{FF2B5EF4-FFF2-40B4-BE49-F238E27FC236}">
                    <a16:creationId xmlns:a16="http://schemas.microsoft.com/office/drawing/2014/main" id="{27CEC1F3-6AB2-41A2-ACE0-1F13A45BC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6" name="Line 17">
                <a:extLst>
                  <a:ext uri="{FF2B5EF4-FFF2-40B4-BE49-F238E27FC236}">
                    <a16:creationId xmlns:a16="http://schemas.microsoft.com/office/drawing/2014/main" id="{A168DD38-C9E2-4EA8-A66C-9C94B097A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7" name="Line 18">
                <a:extLst>
                  <a:ext uri="{FF2B5EF4-FFF2-40B4-BE49-F238E27FC236}">
                    <a16:creationId xmlns:a16="http://schemas.microsoft.com/office/drawing/2014/main" id="{C091FC9F-3A1A-4E87-BA77-6EB4EFB73E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8" name="Line 19">
                <a:extLst>
                  <a:ext uri="{FF2B5EF4-FFF2-40B4-BE49-F238E27FC236}">
                    <a16:creationId xmlns:a16="http://schemas.microsoft.com/office/drawing/2014/main" id="{EF47017A-4881-4CC8-833B-D42AAA611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9" name="Line 20">
                <a:extLst>
                  <a:ext uri="{FF2B5EF4-FFF2-40B4-BE49-F238E27FC236}">
                    <a16:creationId xmlns:a16="http://schemas.microsoft.com/office/drawing/2014/main" id="{3A0377D5-EDA3-4D02-A857-0E631773EF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20" name="Line 21">
                <a:extLst>
                  <a:ext uri="{FF2B5EF4-FFF2-40B4-BE49-F238E27FC236}">
                    <a16:creationId xmlns:a16="http://schemas.microsoft.com/office/drawing/2014/main" id="{126EC1ED-90DD-4CDE-B43B-A42DDB337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21" name="Line 22">
                <a:extLst>
                  <a:ext uri="{FF2B5EF4-FFF2-40B4-BE49-F238E27FC236}">
                    <a16:creationId xmlns:a16="http://schemas.microsoft.com/office/drawing/2014/main" id="{3D49174E-9A55-4398-8097-4EDC94FF99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5004" name="Picture 23" descr="txp_fig">
              <a:extLst>
                <a:ext uri="{FF2B5EF4-FFF2-40B4-BE49-F238E27FC236}">
                  <a16:creationId xmlns:a16="http://schemas.microsoft.com/office/drawing/2014/main" id="{4932ACE7-7752-47CB-AE06-AF5FDEB25630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5001" name="Object 26">
            <a:extLst>
              <a:ext uri="{FF2B5EF4-FFF2-40B4-BE49-F238E27FC236}">
                <a16:creationId xmlns:a16="http://schemas.microsoft.com/office/drawing/2014/main" id="{BEF4EE7C-FBBC-4F22-8F02-0FCD2D5E95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5001" name="Object 26">
                        <a:extLst>
                          <a:ext uri="{FF2B5EF4-FFF2-40B4-BE49-F238E27FC236}">
                            <a16:creationId xmlns:a16="http://schemas.microsoft.com/office/drawing/2014/main" id="{BEF4EE7C-FBBC-4F22-8F02-0FCD2D5E95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002" name="Text Box 376">
            <a:extLst>
              <a:ext uri="{FF2B5EF4-FFF2-40B4-BE49-F238E27FC236}">
                <a16:creationId xmlns:a16="http://schemas.microsoft.com/office/drawing/2014/main" id="{0F3A05B0-9B90-4CF6-855B-6D7BDEE08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5" name="Group 3">
            <a:extLst>
              <a:ext uri="{FF2B5EF4-FFF2-40B4-BE49-F238E27FC236}">
                <a16:creationId xmlns:a16="http://schemas.microsoft.com/office/drawing/2014/main" id="{9A3AE36E-28C0-4F4A-81BA-4F876C6C491C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6797" name="Rectangle 127">
            <a:extLst>
              <a:ext uri="{FF2B5EF4-FFF2-40B4-BE49-F238E27FC236}">
                <a16:creationId xmlns:a16="http://schemas.microsoft.com/office/drawing/2014/main" id="{3F8D0383-72C2-40EA-B722-FDC4B7A5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9440" name="Group 128">
            <a:extLst>
              <a:ext uri="{FF2B5EF4-FFF2-40B4-BE49-F238E27FC236}">
                <a16:creationId xmlns:a16="http://schemas.microsoft.com/office/drawing/2014/main" id="{914DF809-72D0-47F6-A36B-7BB9B2E8593F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6921" name="Rectangle 252">
            <a:extLst>
              <a:ext uri="{FF2B5EF4-FFF2-40B4-BE49-F238E27FC236}">
                <a16:creationId xmlns:a16="http://schemas.microsoft.com/office/drawing/2014/main" id="{33D0CA54-80C3-413D-B1C3-99BE9C141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6922" name="Object 381">
            <a:extLst>
              <a:ext uri="{FF2B5EF4-FFF2-40B4-BE49-F238E27FC236}">
                <a16:creationId xmlns:a16="http://schemas.microsoft.com/office/drawing/2014/main" id="{93A3058F-CBEF-4920-B55C-C12A1FE9BC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6922" name="Object 381">
                        <a:extLst>
                          <a:ext uri="{FF2B5EF4-FFF2-40B4-BE49-F238E27FC236}">
                            <a16:creationId xmlns:a16="http://schemas.microsoft.com/office/drawing/2014/main" id="{93A3058F-CBEF-4920-B55C-C12A1FE9BC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923" name="Object 381">
            <a:extLst>
              <a:ext uri="{FF2B5EF4-FFF2-40B4-BE49-F238E27FC236}">
                <a16:creationId xmlns:a16="http://schemas.microsoft.com/office/drawing/2014/main" id="{BA996E88-FF00-4D3E-A774-7F64943A1D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6923" name="Object 381">
                        <a:extLst>
                          <a:ext uri="{FF2B5EF4-FFF2-40B4-BE49-F238E27FC236}">
                            <a16:creationId xmlns:a16="http://schemas.microsoft.com/office/drawing/2014/main" id="{BA996E88-FF00-4D3E-A774-7F64943A1D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924" name="Rectangle 16">
            <a:extLst>
              <a:ext uri="{FF2B5EF4-FFF2-40B4-BE49-F238E27FC236}">
                <a16:creationId xmlns:a16="http://schemas.microsoft.com/office/drawing/2014/main" id="{4A04B760-C7BB-47C3-A10C-6B0BE58A7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6925" name="Group 4">
            <a:extLst>
              <a:ext uri="{FF2B5EF4-FFF2-40B4-BE49-F238E27FC236}">
                <a16:creationId xmlns:a16="http://schemas.microsoft.com/office/drawing/2014/main" id="{83CFD3C5-7875-4E8D-B7E2-9E1A8B5400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6928" name="Group 5">
              <a:extLst>
                <a:ext uri="{FF2B5EF4-FFF2-40B4-BE49-F238E27FC236}">
                  <a16:creationId xmlns:a16="http://schemas.microsoft.com/office/drawing/2014/main" id="{FB3673D4-B81A-4834-9C9D-D4D451FCEC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6930" name="Rectangle 6">
                <a:extLst>
                  <a:ext uri="{FF2B5EF4-FFF2-40B4-BE49-F238E27FC236}">
                    <a16:creationId xmlns:a16="http://schemas.microsoft.com/office/drawing/2014/main" id="{D03119A0-D0B2-4B2F-A58C-60EBBAF0C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1" name="Rectangle 7">
                <a:extLst>
                  <a:ext uri="{FF2B5EF4-FFF2-40B4-BE49-F238E27FC236}">
                    <a16:creationId xmlns:a16="http://schemas.microsoft.com/office/drawing/2014/main" id="{7D3AB14E-A5C8-4AE0-8282-9D37339CA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2" name="Rectangle 8">
                <a:extLst>
                  <a:ext uri="{FF2B5EF4-FFF2-40B4-BE49-F238E27FC236}">
                    <a16:creationId xmlns:a16="http://schemas.microsoft.com/office/drawing/2014/main" id="{ABD48528-0B84-4B74-B9AC-F63799735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3" name="Rectangle 9">
                <a:extLst>
                  <a:ext uri="{FF2B5EF4-FFF2-40B4-BE49-F238E27FC236}">
                    <a16:creationId xmlns:a16="http://schemas.microsoft.com/office/drawing/2014/main" id="{F35B593E-E367-41FA-83E1-97AA9267C0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4" name="Rectangle 10">
                <a:extLst>
                  <a:ext uri="{FF2B5EF4-FFF2-40B4-BE49-F238E27FC236}">
                    <a16:creationId xmlns:a16="http://schemas.microsoft.com/office/drawing/2014/main" id="{36587F2A-BA2C-4225-B3E2-1803F8B16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5" name="Rectangle 11">
                <a:extLst>
                  <a:ext uri="{FF2B5EF4-FFF2-40B4-BE49-F238E27FC236}">
                    <a16:creationId xmlns:a16="http://schemas.microsoft.com/office/drawing/2014/main" id="{2701E5F5-A07A-46E7-BB6A-58BC79522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6" name="Rectangle 12">
                <a:extLst>
                  <a:ext uri="{FF2B5EF4-FFF2-40B4-BE49-F238E27FC236}">
                    <a16:creationId xmlns:a16="http://schemas.microsoft.com/office/drawing/2014/main" id="{F5C614F5-E0C6-4BEC-98EA-1C6BA87E6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7" name="Rectangle 13">
                <a:extLst>
                  <a:ext uri="{FF2B5EF4-FFF2-40B4-BE49-F238E27FC236}">
                    <a16:creationId xmlns:a16="http://schemas.microsoft.com/office/drawing/2014/main" id="{6083879D-7393-4D33-A563-0A33E8BE5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8" name="Rectangle 14">
                <a:extLst>
                  <a:ext uri="{FF2B5EF4-FFF2-40B4-BE49-F238E27FC236}">
                    <a16:creationId xmlns:a16="http://schemas.microsoft.com/office/drawing/2014/main" id="{A11C0093-201B-4EBC-B096-9881EFC44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9" name="Line 15">
                <a:extLst>
                  <a:ext uri="{FF2B5EF4-FFF2-40B4-BE49-F238E27FC236}">
                    <a16:creationId xmlns:a16="http://schemas.microsoft.com/office/drawing/2014/main" id="{D0E35C3A-559C-42E8-8902-F2CF97C798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0" name="Line 16">
                <a:extLst>
                  <a:ext uri="{FF2B5EF4-FFF2-40B4-BE49-F238E27FC236}">
                    <a16:creationId xmlns:a16="http://schemas.microsoft.com/office/drawing/2014/main" id="{A87EF80A-9663-408C-8F54-F1F2BE8639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1" name="Line 17">
                <a:extLst>
                  <a:ext uri="{FF2B5EF4-FFF2-40B4-BE49-F238E27FC236}">
                    <a16:creationId xmlns:a16="http://schemas.microsoft.com/office/drawing/2014/main" id="{BF1B75F5-5125-4426-9F9C-F5CA14FB65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2" name="Line 18">
                <a:extLst>
                  <a:ext uri="{FF2B5EF4-FFF2-40B4-BE49-F238E27FC236}">
                    <a16:creationId xmlns:a16="http://schemas.microsoft.com/office/drawing/2014/main" id="{3B829D42-AEC2-4466-87E3-C1FF29A72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3" name="Line 19">
                <a:extLst>
                  <a:ext uri="{FF2B5EF4-FFF2-40B4-BE49-F238E27FC236}">
                    <a16:creationId xmlns:a16="http://schemas.microsoft.com/office/drawing/2014/main" id="{4B0DEC72-A731-49F5-A6C0-3778F6737B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4" name="Line 20">
                <a:extLst>
                  <a:ext uri="{FF2B5EF4-FFF2-40B4-BE49-F238E27FC236}">
                    <a16:creationId xmlns:a16="http://schemas.microsoft.com/office/drawing/2014/main" id="{50D508B2-51AC-4C5D-9E13-18C1DE4095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5" name="Line 21">
                <a:extLst>
                  <a:ext uri="{FF2B5EF4-FFF2-40B4-BE49-F238E27FC236}">
                    <a16:creationId xmlns:a16="http://schemas.microsoft.com/office/drawing/2014/main" id="{9F3EC6B0-048A-40EA-90A2-D35186783F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6" name="Line 22">
                <a:extLst>
                  <a:ext uri="{FF2B5EF4-FFF2-40B4-BE49-F238E27FC236}">
                    <a16:creationId xmlns:a16="http://schemas.microsoft.com/office/drawing/2014/main" id="{EC591CDB-C197-4034-A8E1-7008E12021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6929" name="Picture 23" descr="txp_fig">
              <a:extLst>
                <a:ext uri="{FF2B5EF4-FFF2-40B4-BE49-F238E27FC236}">
                  <a16:creationId xmlns:a16="http://schemas.microsoft.com/office/drawing/2014/main" id="{AC54EA8C-6294-4A22-A920-8FB4220728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6926" name="Object 26">
            <a:extLst>
              <a:ext uri="{FF2B5EF4-FFF2-40B4-BE49-F238E27FC236}">
                <a16:creationId xmlns:a16="http://schemas.microsoft.com/office/drawing/2014/main" id="{72F1DF20-3520-416B-8D65-69BF38C59C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6926" name="Object 26">
                        <a:extLst>
                          <a:ext uri="{FF2B5EF4-FFF2-40B4-BE49-F238E27FC236}">
                            <a16:creationId xmlns:a16="http://schemas.microsoft.com/office/drawing/2014/main" id="{72F1DF20-3520-416B-8D65-69BF38C59C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927" name="Text Box 376">
            <a:extLst>
              <a:ext uri="{FF2B5EF4-FFF2-40B4-BE49-F238E27FC236}">
                <a16:creationId xmlns:a16="http://schemas.microsoft.com/office/drawing/2014/main" id="{9721EEB3-4F9A-4EFE-A178-EBA4105D3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5" name="Group 3">
            <a:extLst>
              <a:ext uri="{FF2B5EF4-FFF2-40B4-BE49-F238E27FC236}">
                <a16:creationId xmlns:a16="http://schemas.microsoft.com/office/drawing/2014/main" id="{3A939869-B27F-4D1C-AAD9-F61F4C579CFD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8845" name="Rectangle 127">
            <a:extLst>
              <a:ext uri="{FF2B5EF4-FFF2-40B4-BE49-F238E27FC236}">
                <a16:creationId xmlns:a16="http://schemas.microsoft.com/office/drawing/2014/main" id="{BC770379-C7E2-41B8-BD5C-8C370DBE5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3434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9440" name="Group 128">
            <a:extLst>
              <a:ext uri="{FF2B5EF4-FFF2-40B4-BE49-F238E27FC236}">
                <a16:creationId xmlns:a16="http://schemas.microsoft.com/office/drawing/2014/main" id="{72F4625E-04DC-487C-B8E5-1541EE20A24E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8969" name="Rectangle 252">
            <a:extLst>
              <a:ext uri="{FF2B5EF4-FFF2-40B4-BE49-F238E27FC236}">
                <a16:creationId xmlns:a16="http://schemas.microsoft.com/office/drawing/2014/main" id="{FE0CC784-3823-4830-B4B9-B343E4970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40259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8970" name="Object 381">
            <a:extLst>
              <a:ext uri="{FF2B5EF4-FFF2-40B4-BE49-F238E27FC236}">
                <a16:creationId xmlns:a16="http://schemas.microsoft.com/office/drawing/2014/main" id="{E319C443-837A-4A32-B6B6-241F396404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8970" name="Object 381">
                        <a:extLst>
                          <a:ext uri="{FF2B5EF4-FFF2-40B4-BE49-F238E27FC236}">
                            <a16:creationId xmlns:a16="http://schemas.microsoft.com/office/drawing/2014/main" id="{E319C443-837A-4A32-B6B6-241F396404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971" name="Object 381">
            <a:extLst>
              <a:ext uri="{FF2B5EF4-FFF2-40B4-BE49-F238E27FC236}">
                <a16:creationId xmlns:a16="http://schemas.microsoft.com/office/drawing/2014/main" id="{3ADECF6B-7DBA-4D2A-A80F-9A3B7DA4C7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8971" name="Object 381">
                        <a:extLst>
                          <a:ext uri="{FF2B5EF4-FFF2-40B4-BE49-F238E27FC236}">
                            <a16:creationId xmlns:a16="http://schemas.microsoft.com/office/drawing/2014/main" id="{3ADECF6B-7DBA-4D2A-A80F-9A3B7DA4C7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972" name="Rectangle 16">
            <a:extLst>
              <a:ext uri="{FF2B5EF4-FFF2-40B4-BE49-F238E27FC236}">
                <a16:creationId xmlns:a16="http://schemas.microsoft.com/office/drawing/2014/main" id="{90EC66DD-AFB3-4EE7-8798-094AFA94E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8973" name="Group 4">
            <a:extLst>
              <a:ext uri="{FF2B5EF4-FFF2-40B4-BE49-F238E27FC236}">
                <a16:creationId xmlns:a16="http://schemas.microsoft.com/office/drawing/2014/main" id="{43C8976D-891C-4764-8D83-737D74DB9E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8977" name="Group 5">
              <a:extLst>
                <a:ext uri="{FF2B5EF4-FFF2-40B4-BE49-F238E27FC236}">
                  <a16:creationId xmlns:a16="http://schemas.microsoft.com/office/drawing/2014/main" id="{A45DA34F-447D-405F-BB17-FBEED09207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8979" name="Rectangle 6">
                <a:extLst>
                  <a:ext uri="{FF2B5EF4-FFF2-40B4-BE49-F238E27FC236}">
                    <a16:creationId xmlns:a16="http://schemas.microsoft.com/office/drawing/2014/main" id="{E335B968-F82F-48E2-8A06-87EC2B5E8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0" name="Rectangle 7">
                <a:extLst>
                  <a:ext uri="{FF2B5EF4-FFF2-40B4-BE49-F238E27FC236}">
                    <a16:creationId xmlns:a16="http://schemas.microsoft.com/office/drawing/2014/main" id="{AFA7638D-F9D6-4E49-9001-35BB57221F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1" name="Rectangle 8">
                <a:extLst>
                  <a:ext uri="{FF2B5EF4-FFF2-40B4-BE49-F238E27FC236}">
                    <a16:creationId xmlns:a16="http://schemas.microsoft.com/office/drawing/2014/main" id="{CFC7220A-5EF6-483F-9883-097AEE972B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2" name="Rectangle 9">
                <a:extLst>
                  <a:ext uri="{FF2B5EF4-FFF2-40B4-BE49-F238E27FC236}">
                    <a16:creationId xmlns:a16="http://schemas.microsoft.com/office/drawing/2014/main" id="{862CAEBE-6E73-4AC1-B2CA-4A3E07C746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3" name="Rectangle 10">
                <a:extLst>
                  <a:ext uri="{FF2B5EF4-FFF2-40B4-BE49-F238E27FC236}">
                    <a16:creationId xmlns:a16="http://schemas.microsoft.com/office/drawing/2014/main" id="{F8560057-3BBB-4CC1-84AE-ACA1AB3FF4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4" name="Rectangle 11">
                <a:extLst>
                  <a:ext uri="{FF2B5EF4-FFF2-40B4-BE49-F238E27FC236}">
                    <a16:creationId xmlns:a16="http://schemas.microsoft.com/office/drawing/2014/main" id="{8791F1AC-7EAC-4949-8742-CDBE9380C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5" name="Rectangle 12">
                <a:extLst>
                  <a:ext uri="{FF2B5EF4-FFF2-40B4-BE49-F238E27FC236}">
                    <a16:creationId xmlns:a16="http://schemas.microsoft.com/office/drawing/2014/main" id="{CD267E86-1538-4B3D-8654-02B062C50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6" name="Rectangle 13">
                <a:extLst>
                  <a:ext uri="{FF2B5EF4-FFF2-40B4-BE49-F238E27FC236}">
                    <a16:creationId xmlns:a16="http://schemas.microsoft.com/office/drawing/2014/main" id="{ECB363DF-2665-4EEA-B35E-7BC6527020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7" name="Rectangle 14">
                <a:extLst>
                  <a:ext uri="{FF2B5EF4-FFF2-40B4-BE49-F238E27FC236}">
                    <a16:creationId xmlns:a16="http://schemas.microsoft.com/office/drawing/2014/main" id="{DC4E01F5-1432-4460-88AD-01FCC27AB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8" name="Line 15">
                <a:extLst>
                  <a:ext uri="{FF2B5EF4-FFF2-40B4-BE49-F238E27FC236}">
                    <a16:creationId xmlns:a16="http://schemas.microsoft.com/office/drawing/2014/main" id="{7E3FA62A-105B-4CD2-A4C1-3C88062D8D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89" name="Line 16">
                <a:extLst>
                  <a:ext uri="{FF2B5EF4-FFF2-40B4-BE49-F238E27FC236}">
                    <a16:creationId xmlns:a16="http://schemas.microsoft.com/office/drawing/2014/main" id="{7C933148-4F22-496B-B8CC-D39F39AE33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0" name="Line 17">
                <a:extLst>
                  <a:ext uri="{FF2B5EF4-FFF2-40B4-BE49-F238E27FC236}">
                    <a16:creationId xmlns:a16="http://schemas.microsoft.com/office/drawing/2014/main" id="{6CA153FF-1073-4D60-AD64-63A6D08F62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1" name="Line 18">
                <a:extLst>
                  <a:ext uri="{FF2B5EF4-FFF2-40B4-BE49-F238E27FC236}">
                    <a16:creationId xmlns:a16="http://schemas.microsoft.com/office/drawing/2014/main" id="{F7671543-CFB4-4D66-B449-33C77DE070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2" name="Line 19">
                <a:extLst>
                  <a:ext uri="{FF2B5EF4-FFF2-40B4-BE49-F238E27FC236}">
                    <a16:creationId xmlns:a16="http://schemas.microsoft.com/office/drawing/2014/main" id="{D0B839C9-CC60-474D-B75E-4D7FB6D134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3" name="Line 20">
                <a:extLst>
                  <a:ext uri="{FF2B5EF4-FFF2-40B4-BE49-F238E27FC236}">
                    <a16:creationId xmlns:a16="http://schemas.microsoft.com/office/drawing/2014/main" id="{8D159B06-00D0-486F-BC33-DDB78137AA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4" name="Line 21">
                <a:extLst>
                  <a:ext uri="{FF2B5EF4-FFF2-40B4-BE49-F238E27FC236}">
                    <a16:creationId xmlns:a16="http://schemas.microsoft.com/office/drawing/2014/main" id="{0AC8F461-F919-4671-B03F-8BCFCF8D9B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5" name="Line 22">
                <a:extLst>
                  <a:ext uri="{FF2B5EF4-FFF2-40B4-BE49-F238E27FC236}">
                    <a16:creationId xmlns:a16="http://schemas.microsoft.com/office/drawing/2014/main" id="{36A1599E-45DB-4D26-90C4-72E967C48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8978" name="Picture 23" descr="txp_fig">
              <a:extLst>
                <a:ext uri="{FF2B5EF4-FFF2-40B4-BE49-F238E27FC236}">
                  <a16:creationId xmlns:a16="http://schemas.microsoft.com/office/drawing/2014/main" id="{16EFE0DA-4BEF-41FB-A815-051C467FF8F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8974" name="Object 26">
            <a:extLst>
              <a:ext uri="{FF2B5EF4-FFF2-40B4-BE49-F238E27FC236}">
                <a16:creationId xmlns:a16="http://schemas.microsoft.com/office/drawing/2014/main" id="{08FDC47B-1C00-4FD1-94D1-CDCD879C97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8974" name="Object 26">
                        <a:extLst>
                          <a:ext uri="{FF2B5EF4-FFF2-40B4-BE49-F238E27FC236}">
                            <a16:creationId xmlns:a16="http://schemas.microsoft.com/office/drawing/2014/main" id="{08FDC47B-1C00-4FD1-94D1-CDCD879C97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975" name="Text Box 376">
            <a:extLst>
              <a:ext uri="{FF2B5EF4-FFF2-40B4-BE49-F238E27FC236}">
                <a16:creationId xmlns:a16="http://schemas.microsoft.com/office/drawing/2014/main" id="{F85637A2-3FE4-493A-B109-83239C566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sp>
        <p:nvSpPr>
          <p:cNvPr id="158976" name="TextBox 31">
            <a:extLst>
              <a:ext uri="{FF2B5EF4-FFF2-40B4-BE49-F238E27FC236}">
                <a16:creationId xmlns:a16="http://schemas.microsoft.com/office/drawing/2014/main" id="{027671F1-D55B-484B-840F-C0962276B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6650" y="4351338"/>
            <a:ext cx="325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5" name="Group 3">
            <a:extLst>
              <a:ext uri="{FF2B5EF4-FFF2-40B4-BE49-F238E27FC236}">
                <a16:creationId xmlns:a16="http://schemas.microsoft.com/office/drawing/2014/main" id="{0D960851-194B-4AC7-A759-C914CB826F68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0893" name="Rectangle 127">
            <a:extLst>
              <a:ext uri="{FF2B5EF4-FFF2-40B4-BE49-F238E27FC236}">
                <a16:creationId xmlns:a16="http://schemas.microsoft.com/office/drawing/2014/main" id="{9AF4B6F4-0ED3-4762-A225-4154E0624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36576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9440" name="Group 128">
            <a:extLst>
              <a:ext uri="{FF2B5EF4-FFF2-40B4-BE49-F238E27FC236}">
                <a16:creationId xmlns:a16="http://schemas.microsoft.com/office/drawing/2014/main" id="{A0F3FD2B-2388-4EF8-A5D0-A33E06D569F4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1017" name="Rectangle 252">
            <a:extLst>
              <a:ext uri="{FF2B5EF4-FFF2-40B4-BE49-F238E27FC236}">
                <a16:creationId xmlns:a16="http://schemas.microsoft.com/office/drawing/2014/main" id="{C0939D8C-7B7D-4A1C-98BB-F7C8A90B1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3528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61018" name="Object 381">
            <a:extLst>
              <a:ext uri="{FF2B5EF4-FFF2-40B4-BE49-F238E27FC236}">
                <a16:creationId xmlns:a16="http://schemas.microsoft.com/office/drawing/2014/main" id="{5EFFEE63-E189-4C29-9C2C-A272EA86C3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61018" name="Object 381">
                        <a:extLst>
                          <a:ext uri="{FF2B5EF4-FFF2-40B4-BE49-F238E27FC236}">
                            <a16:creationId xmlns:a16="http://schemas.microsoft.com/office/drawing/2014/main" id="{5EFFEE63-E189-4C29-9C2C-A272EA86C3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019" name="Object 381">
            <a:extLst>
              <a:ext uri="{FF2B5EF4-FFF2-40B4-BE49-F238E27FC236}">
                <a16:creationId xmlns:a16="http://schemas.microsoft.com/office/drawing/2014/main" id="{571D8469-3FFE-4C98-BC84-0CB7199E3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61019" name="Object 381">
                        <a:extLst>
                          <a:ext uri="{FF2B5EF4-FFF2-40B4-BE49-F238E27FC236}">
                            <a16:creationId xmlns:a16="http://schemas.microsoft.com/office/drawing/2014/main" id="{571D8469-3FFE-4C98-BC84-0CB7199E36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020" name="Rectangle 16">
            <a:extLst>
              <a:ext uri="{FF2B5EF4-FFF2-40B4-BE49-F238E27FC236}">
                <a16:creationId xmlns:a16="http://schemas.microsoft.com/office/drawing/2014/main" id="{75567BDF-2051-4706-ABAB-2E33CD4F3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61021" name="Group 4">
            <a:extLst>
              <a:ext uri="{FF2B5EF4-FFF2-40B4-BE49-F238E27FC236}">
                <a16:creationId xmlns:a16="http://schemas.microsoft.com/office/drawing/2014/main" id="{104F0043-7566-44F4-8C36-F52E1C2D160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61025" name="Group 5">
              <a:extLst>
                <a:ext uri="{FF2B5EF4-FFF2-40B4-BE49-F238E27FC236}">
                  <a16:creationId xmlns:a16="http://schemas.microsoft.com/office/drawing/2014/main" id="{457C92CF-460A-4AF5-8852-901736EDA3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1027" name="Rectangle 6">
                <a:extLst>
                  <a:ext uri="{FF2B5EF4-FFF2-40B4-BE49-F238E27FC236}">
                    <a16:creationId xmlns:a16="http://schemas.microsoft.com/office/drawing/2014/main" id="{29585469-343D-4942-A97A-AEC18B76B2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28" name="Rectangle 7">
                <a:extLst>
                  <a:ext uri="{FF2B5EF4-FFF2-40B4-BE49-F238E27FC236}">
                    <a16:creationId xmlns:a16="http://schemas.microsoft.com/office/drawing/2014/main" id="{022C7025-DDDA-4E48-A27C-D58DAF654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29" name="Rectangle 8">
                <a:extLst>
                  <a:ext uri="{FF2B5EF4-FFF2-40B4-BE49-F238E27FC236}">
                    <a16:creationId xmlns:a16="http://schemas.microsoft.com/office/drawing/2014/main" id="{F154332B-4987-4334-BA6A-D9291D3D9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0" name="Rectangle 9">
                <a:extLst>
                  <a:ext uri="{FF2B5EF4-FFF2-40B4-BE49-F238E27FC236}">
                    <a16:creationId xmlns:a16="http://schemas.microsoft.com/office/drawing/2014/main" id="{39A9C247-98E5-4D29-BA12-452D92252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1" name="Rectangle 10">
                <a:extLst>
                  <a:ext uri="{FF2B5EF4-FFF2-40B4-BE49-F238E27FC236}">
                    <a16:creationId xmlns:a16="http://schemas.microsoft.com/office/drawing/2014/main" id="{C758DC57-9A2E-430F-BB1F-B41EB63F16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2" name="Rectangle 11">
                <a:extLst>
                  <a:ext uri="{FF2B5EF4-FFF2-40B4-BE49-F238E27FC236}">
                    <a16:creationId xmlns:a16="http://schemas.microsoft.com/office/drawing/2014/main" id="{851ABFD8-4C1B-4EEB-85DF-19F5F31A3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3" name="Rectangle 12">
                <a:extLst>
                  <a:ext uri="{FF2B5EF4-FFF2-40B4-BE49-F238E27FC236}">
                    <a16:creationId xmlns:a16="http://schemas.microsoft.com/office/drawing/2014/main" id="{FDDE019F-B428-4347-8287-8AA0C091C5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4" name="Rectangle 13">
                <a:extLst>
                  <a:ext uri="{FF2B5EF4-FFF2-40B4-BE49-F238E27FC236}">
                    <a16:creationId xmlns:a16="http://schemas.microsoft.com/office/drawing/2014/main" id="{6CA3DA26-97E9-4967-B1C9-9B3B33CFF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5" name="Rectangle 14">
                <a:extLst>
                  <a:ext uri="{FF2B5EF4-FFF2-40B4-BE49-F238E27FC236}">
                    <a16:creationId xmlns:a16="http://schemas.microsoft.com/office/drawing/2014/main" id="{52B3CADA-CABD-4B7C-A6E3-51740A97C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6" name="Line 15">
                <a:extLst>
                  <a:ext uri="{FF2B5EF4-FFF2-40B4-BE49-F238E27FC236}">
                    <a16:creationId xmlns:a16="http://schemas.microsoft.com/office/drawing/2014/main" id="{DF828305-75DB-4575-85DE-8879BBBBE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37" name="Line 16">
                <a:extLst>
                  <a:ext uri="{FF2B5EF4-FFF2-40B4-BE49-F238E27FC236}">
                    <a16:creationId xmlns:a16="http://schemas.microsoft.com/office/drawing/2014/main" id="{3265F8EE-A925-48CE-921A-E4A0D03B6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38" name="Line 17">
                <a:extLst>
                  <a:ext uri="{FF2B5EF4-FFF2-40B4-BE49-F238E27FC236}">
                    <a16:creationId xmlns:a16="http://schemas.microsoft.com/office/drawing/2014/main" id="{CE383B57-1702-4F51-8B9A-E78E92695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39" name="Line 18">
                <a:extLst>
                  <a:ext uri="{FF2B5EF4-FFF2-40B4-BE49-F238E27FC236}">
                    <a16:creationId xmlns:a16="http://schemas.microsoft.com/office/drawing/2014/main" id="{D7CB626C-A004-4026-93A2-60FBF1DB85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0" name="Line 19">
                <a:extLst>
                  <a:ext uri="{FF2B5EF4-FFF2-40B4-BE49-F238E27FC236}">
                    <a16:creationId xmlns:a16="http://schemas.microsoft.com/office/drawing/2014/main" id="{74DA6712-2F2D-46E8-9DA5-EE851CA499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1" name="Line 20">
                <a:extLst>
                  <a:ext uri="{FF2B5EF4-FFF2-40B4-BE49-F238E27FC236}">
                    <a16:creationId xmlns:a16="http://schemas.microsoft.com/office/drawing/2014/main" id="{003F7FBB-79A0-47AB-8692-34976CCBC4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2" name="Line 21">
                <a:extLst>
                  <a:ext uri="{FF2B5EF4-FFF2-40B4-BE49-F238E27FC236}">
                    <a16:creationId xmlns:a16="http://schemas.microsoft.com/office/drawing/2014/main" id="{51887F1C-56F2-4BFC-B417-29ADFCEEEF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3" name="Line 22">
                <a:extLst>
                  <a:ext uri="{FF2B5EF4-FFF2-40B4-BE49-F238E27FC236}">
                    <a16:creationId xmlns:a16="http://schemas.microsoft.com/office/drawing/2014/main" id="{75AA7E2E-F506-45C1-9370-DB88625AC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1026" name="Picture 23" descr="txp_fig">
              <a:extLst>
                <a:ext uri="{FF2B5EF4-FFF2-40B4-BE49-F238E27FC236}">
                  <a16:creationId xmlns:a16="http://schemas.microsoft.com/office/drawing/2014/main" id="{51922F85-B374-41A3-9851-70D503B31A2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61022" name="Object 26">
            <a:extLst>
              <a:ext uri="{FF2B5EF4-FFF2-40B4-BE49-F238E27FC236}">
                <a16:creationId xmlns:a16="http://schemas.microsoft.com/office/drawing/2014/main" id="{1CA35205-28AB-4FD3-9D87-94084F5452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61022" name="Object 26">
                        <a:extLst>
                          <a:ext uri="{FF2B5EF4-FFF2-40B4-BE49-F238E27FC236}">
                            <a16:creationId xmlns:a16="http://schemas.microsoft.com/office/drawing/2014/main" id="{1CA35205-28AB-4FD3-9D87-94084F5452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023" name="Text Box 376">
            <a:extLst>
              <a:ext uri="{FF2B5EF4-FFF2-40B4-BE49-F238E27FC236}">
                <a16:creationId xmlns:a16="http://schemas.microsoft.com/office/drawing/2014/main" id="{E0233068-B88D-46FC-8423-41A0DFDAA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sp>
        <p:nvSpPr>
          <p:cNvPr id="161024" name="TextBox 31">
            <a:extLst>
              <a:ext uri="{FF2B5EF4-FFF2-40B4-BE49-F238E27FC236}">
                <a16:creationId xmlns:a16="http://schemas.microsoft.com/office/drawing/2014/main" id="{C8F3C100-B51B-44BC-9008-50341F7C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657600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363" name="Group 3">
            <a:extLst>
              <a:ext uri="{FF2B5EF4-FFF2-40B4-BE49-F238E27FC236}">
                <a16:creationId xmlns:a16="http://schemas.microsoft.com/office/drawing/2014/main" id="{B5B8A9EB-071A-4BB2-9819-55E8768950FB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71488" name="Group 128">
            <a:extLst>
              <a:ext uri="{FF2B5EF4-FFF2-40B4-BE49-F238E27FC236}">
                <a16:creationId xmlns:a16="http://schemas.microsoft.com/office/drawing/2014/main" id="{DF6E4C5B-78EF-4CB6-BD69-FAC7CC9765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24400" y="2286000"/>
          <a:ext cx="3581400" cy="3429000"/>
        </p:xfrm>
        <a:graphic>
          <a:graphicData uri="http://schemas.openxmlformats.org/drawingml/2006/table">
            <a:tbl>
              <a:tblPr/>
              <a:tblGrid>
                <a:gridCol w="357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7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71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63064" name="Object 381">
            <a:extLst>
              <a:ext uri="{FF2B5EF4-FFF2-40B4-BE49-F238E27FC236}">
                <a16:creationId xmlns:a16="http://schemas.microsoft.com/office/drawing/2014/main" id="{D6622B8F-0B00-4326-9D7D-5DAD5CF6BA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63064" name="Object 381">
                        <a:extLst>
                          <a:ext uri="{FF2B5EF4-FFF2-40B4-BE49-F238E27FC236}">
                            <a16:creationId xmlns:a16="http://schemas.microsoft.com/office/drawing/2014/main" id="{D6622B8F-0B00-4326-9D7D-5DAD5CF6BA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065" name="Object 381">
            <a:extLst>
              <a:ext uri="{FF2B5EF4-FFF2-40B4-BE49-F238E27FC236}">
                <a16:creationId xmlns:a16="http://schemas.microsoft.com/office/drawing/2014/main" id="{75101328-C2E1-4B85-B7D8-08C4427DCD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63065" name="Object 381">
                        <a:extLst>
                          <a:ext uri="{FF2B5EF4-FFF2-40B4-BE49-F238E27FC236}">
                            <a16:creationId xmlns:a16="http://schemas.microsoft.com/office/drawing/2014/main" id="{75101328-C2E1-4B85-B7D8-08C4427DCD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066" name="Rectangle 16">
            <a:extLst>
              <a:ext uri="{FF2B5EF4-FFF2-40B4-BE49-F238E27FC236}">
                <a16:creationId xmlns:a16="http://schemas.microsoft.com/office/drawing/2014/main" id="{E4B8E70E-26F2-4C78-B1F4-5EF37EAB4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63067" name="Group 4">
            <a:extLst>
              <a:ext uri="{FF2B5EF4-FFF2-40B4-BE49-F238E27FC236}">
                <a16:creationId xmlns:a16="http://schemas.microsoft.com/office/drawing/2014/main" id="{9307F887-16F0-496F-B2BB-FDBC00DF466D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04800"/>
            <a:ext cx="685800" cy="584200"/>
            <a:chOff x="3799" y="2064"/>
            <a:chExt cx="1433" cy="1136"/>
          </a:xfrm>
        </p:grpSpPr>
        <p:grpSp>
          <p:nvGrpSpPr>
            <p:cNvPr id="163071" name="Group 5">
              <a:extLst>
                <a:ext uri="{FF2B5EF4-FFF2-40B4-BE49-F238E27FC236}">
                  <a16:creationId xmlns:a16="http://schemas.microsoft.com/office/drawing/2014/main" id="{379DCFEE-B064-4B3D-80F3-30565F4DA8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3073" name="Rectangle 6">
                <a:extLst>
                  <a:ext uri="{FF2B5EF4-FFF2-40B4-BE49-F238E27FC236}">
                    <a16:creationId xmlns:a16="http://schemas.microsoft.com/office/drawing/2014/main" id="{E8532DCD-F38D-4353-8302-1685F69E8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4" name="Rectangle 7">
                <a:extLst>
                  <a:ext uri="{FF2B5EF4-FFF2-40B4-BE49-F238E27FC236}">
                    <a16:creationId xmlns:a16="http://schemas.microsoft.com/office/drawing/2014/main" id="{E2189B71-BFC1-44A1-B2E5-B8A2506FB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5" name="Rectangle 8">
                <a:extLst>
                  <a:ext uri="{FF2B5EF4-FFF2-40B4-BE49-F238E27FC236}">
                    <a16:creationId xmlns:a16="http://schemas.microsoft.com/office/drawing/2014/main" id="{37109C06-2497-4685-A4E8-F7215BA41A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6" name="Rectangle 9">
                <a:extLst>
                  <a:ext uri="{FF2B5EF4-FFF2-40B4-BE49-F238E27FC236}">
                    <a16:creationId xmlns:a16="http://schemas.microsoft.com/office/drawing/2014/main" id="{83DFF0E2-0D96-494E-BF84-CB2FDACE8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7" name="Rectangle 10">
                <a:extLst>
                  <a:ext uri="{FF2B5EF4-FFF2-40B4-BE49-F238E27FC236}">
                    <a16:creationId xmlns:a16="http://schemas.microsoft.com/office/drawing/2014/main" id="{1F5DECD8-8BDC-449F-AACE-A953D0AD9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8" name="Rectangle 11">
                <a:extLst>
                  <a:ext uri="{FF2B5EF4-FFF2-40B4-BE49-F238E27FC236}">
                    <a16:creationId xmlns:a16="http://schemas.microsoft.com/office/drawing/2014/main" id="{502A6D15-3C55-44EA-B4EF-8FF7F5C47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9" name="Rectangle 12">
                <a:extLst>
                  <a:ext uri="{FF2B5EF4-FFF2-40B4-BE49-F238E27FC236}">
                    <a16:creationId xmlns:a16="http://schemas.microsoft.com/office/drawing/2014/main" id="{FDCE8D51-6A07-438E-A60B-82C2A266E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80" name="Rectangle 13">
                <a:extLst>
                  <a:ext uri="{FF2B5EF4-FFF2-40B4-BE49-F238E27FC236}">
                    <a16:creationId xmlns:a16="http://schemas.microsoft.com/office/drawing/2014/main" id="{BD33E059-C1E7-4925-8736-27A594A8E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81" name="Rectangle 14">
                <a:extLst>
                  <a:ext uri="{FF2B5EF4-FFF2-40B4-BE49-F238E27FC236}">
                    <a16:creationId xmlns:a16="http://schemas.microsoft.com/office/drawing/2014/main" id="{B1A55C80-383D-4257-9CA0-3C0CBE621D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82" name="Line 15">
                <a:extLst>
                  <a:ext uri="{FF2B5EF4-FFF2-40B4-BE49-F238E27FC236}">
                    <a16:creationId xmlns:a16="http://schemas.microsoft.com/office/drawing/2014/main" id="{98753544-AC32-497F-A7E9-8339BFDE6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3" name="Line 16">
                <a:extLst>
                  <a:ext uri="{FF2B5EF4-FFF2-40B4-BE49-F238E27FC236}">
                    <a16:creationId xmlns:a16="http://schemas.microsoft.com/office/drawing/2014/main" id="{B6E21963-311F-4813-9A10-2C4EEB684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4" name="Line 17">
                <a:extLst>
                  <a:ext uri="{FF2B5EF4-FFF2-40B4-BE49-F238E27FC236}">
                    <a16:creationId xmlns:a16="http://schemas.microsoft.com/office/drawing/2014/main" id="{B99F9561-F771-4B13-B07D-B4EE0A553B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5" name="Line 18">
                <a:extLst>
                  <a:ext uri="{FF2B5EF4-FFF2-40B4-BE49-F238E27FC236}">
                    <a16:creationId xmlns:a16="http://schemas.microsoft.com/office/drawing/2014/main" id="{AF72E729-11DB-4E56-AAA4-B2318F2FA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6" name="Line 19">
                <a:extLst>
                  <a:ext uri="{FF2B5EF4-FFF2-40B4-BE49-F238E27FC236}">
                    <a16:creationId xmlns:a16="http://schemas.microsoft.com/office/drawing/2014/main" id="{78364CB0-16BB-48DD-A904-5F2394D76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7" name="Line 20">
                <a:extLst>
                  <a:ext uri="{FF2B5EF4-FFF2-40B4-BE49-F238E27FC236}">
                    <a16:creationId xmlns:a16="http://schemas.microsoft.com/office/drawing/2014/main" id="{A8720AD0-2A19-4358-917C-3EE36DB01A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8" name="Line 21">
                <a:extLst>
                  <a:ext uri="{FF2B5EF4-FFF2-40B4-BE49-F238E27FC236}">
                    <a16:creationId xmlns:a16="http://schemas.microsoft.com/office/drawing/2014/main" id="{DD277533-9FA0-4986-AF4D-F8C7AD081E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9" name="Line 22">
                <a:extLst>
                  <a:ext uri="{FF2B5EF4-FFF2-40B4-BE49-F238E27FC236}">
                    <a16:creationId xmlns:a16="http://schemas.microsoft.com/office/drawing/2014/main" id="{2433B8FE-4D42-4405-A715-1681AEF4A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3072" name="Picture 23" descr="txp_fig">
              <a:extLst>
                <a:ext uri="{FF2B5EF4-FFF2-40B4-BE49-F238E27FC236}">
                  <a16:creationId xmlns:a16="http://schemas.microsoft.com/office/drawing/2014/main" id="{AED22F97-C9B5-4400-9DD6-33417F8CC1E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63068" name="Object 26">
            <a:extLst>
              <a:ext uri="{FF2B5EF4-FFF2-40B4-BE49-F238E27FC236}">
                <a16:creationId xmlns:a16="http://schemas.microsoft.com/office/drawing/2014/main" id="{6B530518-D637-4F66-9472-B6CB864CD7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22888" y="228600"/>
          <a:ext cx="1020762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63068" name="Object 26">
                        <a:extLst>
                          <a:ext uri="{FF2B5EF4-FFF2-40B4-BE49-F238E27FC236}">
                            <a16:creationId xmlns:a16="http://schemas.microsoft.com/office/drawing/2014/main" id="{6B530518-D637-4F66-9472-B6CB864CD7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2888" y="228600"/>
                        <a:ext cx="1020762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069" name="Text Box 376">
            <a:extLst>
              <a:ext uri="{FF2B5EF4-FFF2-40B4-BE49-F238E27FC236}">
                <a16:creationId xmlns:a16="http://schemas.microsoft.com/office/drawing/2014/main" id="{A34B69A3-D48B-4488-A38F-01A589D8E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itle 1">
            <a:extLst>
              <a:ext uri="{FF2B5EF4-FFF2-40B4-BE49-F238E27FC236}">
                <a16:creationId xmlns:a16="http://schemas.microsoft.com/office/drawing/2014/main" id="{81B13343-857F-4C8E-A5BA-24A14CD9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Cross-correlation</a:t>
            </a:r>
          </a:p>
        </p:txBody>
      </p:sp>
      <p:pic>
        <p:nvPicPr>
          <p:cNvPr id="146435" name="Picture 8" descr="Edittex">
            <a:extLst>
              <a:ext uri="{FF2B5EF4-FFF2-40B4-BE49-F238E27FC236}">
                <a16:creationId xmlns:a16="http://schemas.microsoft.com/office/drawing/2014/main" id="{200F3096-1E6E-4372-A0EB-C2AF24B58A7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813050"/>
            <a:ext cx="729615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BD7097FE-4E0A-40BB-8B23-4B8E84D4F71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25550" y="4187825"/>
            <a:ext cx="720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This is called a 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cross-correlation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operation: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11" descr="Edittex">
            <a:extLst>
              <a:ext uri="{FF2B5EF4-FFF2-40B4-BE49-F238E27FC236}">
                <a16:creationId xmlns:a16="http://schemas.microsoft.com/office/drawing/2014/main" id="{374EBA51-F092-4982-8A8F-886243446F5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4791075"/>
            <a:ext cx="35353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012EF5B1-E215-48E5-A07F-ECA88ED5CE7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1038" y="1447800"/>
            <a:ext cx="72009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Let      be the image,      be the kernel (of size 2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+1 x 2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+1), and      be the output image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Can think of as a “dot product” between local neighborhood and kernel for each pixel</a:t>
            </a:r>
          </a:p>
        </p:txBody>
      </p:sp>
      <p:pic>
        <p:nvPicPr>
          <p:cNvPr id="146439" name="Picture 1">
            <a:extLst>
              <a:ext uri="{FF2B5EF4-FFF2-40B4-BE49-F238E27FC236}">
                <a16:creationId xmlns:a16="http://schemas.microsoft.com/office/drawing/2014/main" id="{DA648BE6-772E-49CA-A8F5-14C9C3FE2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2024063"/>
            <a:ext cx="3873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0" name="Picture 2">
            <a:extLst>
              <a:ext uri="{FF2B5EF4-FFF2-40B4-BE49-F238E27FC236}">
                <a16:creationId xmlns:a16="http://schemas.microsoft.com/office/drawing/2014/main" id="{CD9F6278-1C3C-4275-B0A1-B328E556E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8" y="1535113"/>
            <a:ext cx="438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1" name="Picture 3">
            <a:extLst>
              <a:ext uri="{FF2B5EF4-FFF2-40B4-BE49-F238E27FC236}">
                <a16:creationId xmlns:a16="http://schemas.microsoft.com/office/drawing/2014/main" id="{3E536287-857B-48AC-B130-F2C949D1D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1557338"/>
            <a:ext cx="381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34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>
            <a:extLst>
              <a:ext uri="{FF2B5EF4-FFF2-40B4-BE49-F238E27FC236}">
                <a16:creationId xmlns:a16="http://schemas.microsoft.com/office/drawing/2014/main" id="{E1B5481B-1E61-4DDA-B37A-FB2C4663B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981200"/>
            <a:ext cx="4191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does it do?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Replaces each pixel with an average of its neighborhood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 smoothing effect (remove sharp features)</a:t>
            </a:r>
          </a:p>
        </p:txBody>
      </p:sp>
      <p:grpSp>
        <p:nvGrpSpPr>
          <p:cNvPr id="164867" name="Group 4">
            <a:extLst>
              <a:ext uri="{FF2B5EF4-FFF2-40B4-BE49-F238E27FC236}">
                <a16:creationId xmlns:a16="http://schemas.microsoft.com/office/drawing/2014/main" id="{D5EE79DE-A913-47D3-B2BF-D026EEE45C8C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514600"/>
            <a:ext cx="2274888" cy="1803400"/>
            <a:chOff x="3799" y="2064"/>
            <a:chExt cx="1433" cy="1136"/>
          </a:xfrm>
        </p:grpSpPr>
        <p:grpSp>
          <p:nvGrpSpPr>
            <p:cNvPr id="164871" name="Group 5">
              <a:extLst>
                <a:ext uri="{FF2B5EF4-FFF2-40B4-BE49-F238E27FC236}">
                  <a16:creationId xmlns:a16="http://schemas.microsoft.com/office/drawing/2014/main" id="{63EAA09A-700D-4DE6-9A26-9A1F76E0D8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4873" name="Rectangle 6">
                <a:extLst>
                  <a:ext uri="{FF2B5EF4-FFF2-40B4-BE49-F238E27FC236}">
                    <a16:creationId xmlns:a16="http://schemas.microsoft.com/office/drawing/2014/main" id="{0361299D-B7E0-44F2-9B36-AAFFA6F079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4" name="Rectangle 7">
                <a:extLst>
                  <a:ext uri="{FF2B5EF4-FFF2-40B4-BE49-F238E27FC236}">
                    <a16:creationId xmlns:a16="http://schemas.microsoft.com/office/drawing/2014/main" id="{1C395A4E-E38A-4AF5-8D4D-A95FB196B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5" name="Rectangle 8">
                <a:extLst>
                  <a:ext uri="{FF2B5EF4-FFF2-40B4-BE49-F238E27FC236}">
                    <a16:creationId xmlns:a16="http://schemas.microsoft.com/office/drawing/2014/main" id="{57D886E6-A424-4CA4-B122-98B22CC6A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6" name="Rectangle 9">
                <a:extLst>
                  <a:ext uri="{FF2B5EF4-FFF2-40B4-BE49-F238E27FC236}">
                    <a16:creationId xmlns:a16="http://schemas.microsoft.com/office/drawing/2014/main" id="{CE2B75D7-06F5-47F0-B3DD-E61D30F40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7" name="Rectangle 10">
                <a:extLst>
                  <a:ext uri="{FF2B5EF4-FFF2-40B4-BE49-F238E27FC236}">
                    <a16:creationId xmlns:a16="http://schemas.microsoft.com/office/drawing/2014/main" id="{4E0704E1-35A0-4584-8D1B-DC322EC4F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8" name="Rectangle 11">
                <a:extLst>
                  <a:ext uri="{FF2B5EF4-FFF2-40B4-BE49-F238E27FC236}">
                    <a16:creationId xmlns:a16="http://schemas.microsoft.com/office/drawing/2014/main" id="{C0AC1BBE-E741-4783-AD48-064798A4B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9" name="Rectangle 12">
                <a:extLst>
                  <a:ext uri="{FF2B5EF4-FFF2-40B4-BE49-F238E27FC236}">
                    <a16:creationId xmlns:a16="http://schemas.microsoft.com/office/drawing/2014/main" id="{E2672D5A-50DF-4E4F-BA7D-E72C1A02E5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80" name="Rectangle 13">
                <a:extLst>
                  <a:ext uri="{FF2B5EF4-FFF2-40B4-BE49-F238E27FC236}">
                    <a16:creationId xmlns:a16="http://schemas.microsoft.com/office/drawing/2014/main" id="{87F1CA81-21A3-4D8D-81C2-F0AF53F17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81" name="Rectangle 14">
                <a:extLst>
                  <a:ext uri="{FF2B5EF4-FFF2-40B4-BE49-F238E27FC236}">
                    <a16:creationId xmlns:a16="http://schemas.microsoft.com/office/drawing/2014/main" id="{8AFD46FB-0EF1-4210-B169-F358D70CB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82" name="Line 15">
                <a:extLst>
                  <a:ext uri="{FF2B5EF4-FFF2-40B4-BE49-F238E27FC236}">
                    <a16:creationId xmlns:a16="http://schemas.microsoft.com/office/drawing/2014/main" id="{214A026E-91D3-49A6-8499-CBBA14FEFF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3" name="Line 16">
                <a:extLst>
                  <a:ext uri="{FF2B5EF4-FFF2-40B4-BE49-F238E27FC236}">
                    <a16:creationId xmlns:a16="http://schemas.microsoft.com/office/drawing/2014/main" id="{A717ED9B-3489-4F89-A01A-E48E65CF3C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4" name="Line 17">
                <a:extLst>
                  <a:ext uri="{FF2B5EF4-FFF2-40B4-BE49-F238E27FC236}">
                    <a16:creationId xmlns:a16="http://schemas.microsoft.com/office/drawing/2014/main" id="{D82ADA52-E59C-4E4B-9762-66F19E1EF5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5" name="Line 18">
                <a:extLst>
                  <a:ext uri="{FF2B5EF4-FFF2-40B4-BE49-F238E27FC236}">
                    <a16:creationId xmlns:a16="http://schemas.microsoft.com/office/drawing/2014/main" id="{A9868850-7F0A-494A-9709-42F8D7EA8F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6" name="Line 19">
                <a:extLst>
                  <a:ext uri="{FF2B5EF4-FFF2-40B4-BE49-F238E27FC236}">
                    <a16:creationId xmlns:a16="http://schemas.microsoft.com/office/drawing/2014/main" id="{707302DA-D46C-4CF3-AE53-474EEB6A7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7" name="Line 20">
                <a:extLst>
                  <a:ext uri="{FF2B5EF4-FFF2-40B4-BE49-F238E27FC236}">
                    <a16:creationId xmlns:a16="http://schemas.microsoft.com/office/drawing/2014/main" id="{423A72AB-05B4-4B0C-B96A-72ADBD6131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8" name="Line 21">
                <a:extLst>
                  <a:ext uri="{FF2B5EF4-FFF2-40B4-BE49-F238E27FC236}">
                    <a16:creationId xmlns:a16="http://schemas.microsoft.com/office/drawing/2014/main" id="{1FA29F36-ED09-464F-9AF3-3DE115A09D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9" name="Line 22">
                <a:extLst>
                  <a:ext uri="{FF2B5EF4-FFF2-40B4-BE49-F238E27FC236}">
                    <a16:creationId xmlns:a16="http://schemas.microsoft.com/office/drawing/2014/main" id="{E03431F7-BB46-4C9D-8493-E07ACFEA86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4872" name="Picture 23" descr="txp_fig">
              <a:extLst>
                <a:ext uri="{FF2B5EF4-FFF2-40B4-BE49-F238E27FC236}">
                  <a16:creationId xmlns:a16="http://schemas.microsoft.com/office/drawing/2014/main" id="{9B82B7A5-FE1F-42A6-BD27-16B21399CDF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4868" name="Text Box 24">
            <a:extLst>
              <a:ext uri="{FF2B5EF4-FFF2-40B4-BE49-F238E27FC236}">
                <a16:creationId xmlns:a16="http://schemas.microsoft.com/office/drawing/2014/main" id="{1D38F4D6-6268-4049-8389-51581B1D2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400800"/>
            <a:ext cx="3019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credit: David Lowe (UBC)</a:t>
            </a:r>
          </a:p>
        </p:txBody>
      </p:sp>
      <p:graphicFrame>
        <p:nvGraphicFramePr>
          <p:cNvPr id="164869" name="Object 25">
            <a:extLst>
              <a:ext uri="{FF2B5EF4-FFF2-40B4-BE49-F238E27FC236}">
                <a16:creationId xmlns:a16="http://schemas.microsoft.com/office/drawing/2014/main" id="{5824FCF5-85A8-4F3B-A60E-23B2FE33A9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9688" y="1752600"/>
          <a:ext cx="1020762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140" imgH="203112" progId="Equation.3">
                  <p:embed/>
                </p:oleObj>
              </mc:Choice>
              <mc:Fallback>
                <p:oleObj name="Equation" r:id="rId4" imgW="368140" imgH="203112" progId="Equation.3">
                  <p:embed/>
                  <p:pic>
                    <p:nvPicPr>
                      <p:cNvPr id="164869" name="Object 25">
                        <a:extLst>
                          <a:ext uri="{FF2B5EF4-FFF2-40B4-BE49-F238E27FC236}">
                            <a16:creationId xmlns:a16="http://schemas.microsoft.com/office/drawing/2014/main" id="{5824FCF5-85A8-4F3B-A60E-23B2FE33A9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1752600"/>
                        <a:ext cx="1020762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6">
            <a:extLst>
              <a:ext uri="{FF2B5EF4-FFF2-40B4-BE49-F238E27FC236}">
                <a16:creationId xmlns:a16="http://schemas.microsoft.com/office/drawing/2014/main" id="{BB81761C-4676-46F8-AA4F-C7E3E5C1A2E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+mn-ea"/>
                <a:cs typeface="Arial" panose="020B0604020202020204" pitchFamily="34" charset="0"/>
              </a:rPr>
              <a:t>Box Filter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A449C8BF-946C-4745-9D46-1EE15D17E3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Linear filters: examples</a:t>
            </a:r>
          </a:p>
        </p:txBody>
      </p:sp>
      <p:pic>
        <p:nvPicPr>
          <p:cNvPr id="165891" name="Picture 3">
            <a:extLst>
              <a:ext uri="{FF2B5EF4-FFF2-40B4-BE49-F238E27FC236}">
                <a16:creationId xmlns:a16="http://schemas.microsoft.com/office/drawing/2014/main" id="{8EF6DDB0-A76F-411B-A6D8-5DC2236EE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892" name="Text Box 4">
            <a:extLst>
              <a:ext uri="{FF2B5EF4-FFF2-40B4-BE49-F238E27FC236}">
                <a16:creationId xmlns:a16="http://schemas.microsoft.com/office/drawing/2014/main" id="{62F54E1F-9E56-4A87-AEC2-30AA9C8E4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572000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grpSp>
        <p:nvGrpSpPr>
          <p:cNvPr id="165893" name="Group 5">
            <a:extLst>
              <a:ext uri="{FF2B5EF4-FFF2-40B4-BE49-F238E27FC236}">
                <a16:creationId xmlns:a16="http://schemas.microsoft.com/office/drawing/2014/main" id="{7B5A8403-DA47-4C12-8041-20AD0EFE7447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2917825"/>
            <a:ext cx="1676400" cy="1295400"/>
            <a:chOff x="3799" y="2064"/>
            <a:chExt cx="1433" cy="1136"/>
          </a:xfrm>
        </p:grpSpPr>
        <p:grpSp>
          <p:nvGrpSpPr>
            <p:cNvPr id="165898" name="Group 6">
              <a:extLst>
                <a:ext uri="{FF2B5EF4-FFF2-40B4-BE49-F238E27FC236}">
                  <a16:creationId xmlns:a16="http://schemas.microsoft.com/office/drawing/2014/main" id="{1BEF47BE-A640-4469-8D5B-45190A579C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5900" name="Rectangle 7">
                <a:extLst>
                  <a:ext uri="{FF2B5EF4-FFF2-40B4-BE49-F238E27FC236}">
                    <a16:creationId xmlns:a16="http://schemas.microsoft.com/office/drawing/2014/main" id="{BE1363D3-FB0F-4EFC-A971-FAC474F6C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1" name="Rectangle 8">
                <a:extLst>
                  <a:ext uri="{FF2B5EF4-FFF2-40B4-BE49-F238E27FC236}">
                    <a16:creationId xmlns:a16="http://schemas.microsoft.com/office/drawing/2014/main" id="{52EC0D36-A8E7-4E61-B59B-6D7A82C5F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2" name="Rectangle 9">
                <a:extLst>
                  <a:ext uri="{FF2B5EF4-FFF2-40B4-BE49-F238E27FC236}">
                    <a16:creationId xmlns:a16="http://schemas.microsoft.com/office/drawing/2014/main" id="{BA645BC7-EEF5-449A-A8BF-085C194A2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3" name="Rectangle 10">
                <a:extLst>
                  <a:ext uri="{FF2B5EF4-FFF2-40B4-BE49-F238E27FC236}">
                    <a16:creationId xmlns:a16="http://schemas.microsoft.com/office/drawing/2014/main" id="{99A1E366-37D3-4469-B33E-EAD818360C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4" name="Rectangle 11">
                <a:extLst>
                  <a:ext uri="{FF2B5EF4-FFF2-40B4-BE49-F238E27FC236}">
                    <a16:creationId xmlns:a16="http://schemas.microsoft.com/office/drawing/2014/main" id="{6C5AA153-0F72-4115-A8C2-FC420D8DB6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5" name="Rectangle 12">
                <a:extLst>
                  <a:ext uri="{FF2B5EF4-FFF2-40B4-BE49-F238E27FC236}">
                    <a16:creationId xmlns:a16="http://schemas.microsoft.com/office/drawing/2014/main" id="{A4B8DA19-2573-40BC-ABBC-8A4F08C05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6" name="Rectangle 13">
                <a:extLst>
                  <a:ext uri="{FF2B5EF4-FFF2-40B4-BE49-F238E27FC236}">
                    <a16:creationId xmlns:a16="http://schemas.microsoft.com/office/drawing/2014/main" id="{3E42851D-5EC4-4049-9403-B0295102E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7" name="Rectangle 14">
                <a:extLst>
                  <a:ext uri="{FF2B5EF4-FFF2-40B4-BE49-F238E27FC236}">
                    <a16:creationId xmlns:a16="http://schemas.microsoft.com/office/drawing/2014/main" id="{0932ED94-4779-49DA-9298-53830A3C53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8" name="Rectangle 15">
                <a:extLst>
                  <a:ext uri="{FF2B5EF4-FFF2-40B4-BE49-F238E27FC236}">
                    <a16:creationId xmlns:a16="http://schemas.microsoft.com/office/drawing/2014/main" id="{26EB0650-9243-4E88-9D18-1FA88385BB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9" name="Line 16">
                <a:extLst>
                  <a:ext uri="{FF2B5EF4-FFF2-40B4-BE49-F238E27FC236}">
                    <a16:creationId xmlns:a16="http://schemas.microsoft.com/office/drawing/2014/main" id="{94A5E0A7-593E-481A-B0D4-02895540D0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0" name="Line 17">
                <a:extLst>
                  <a:ext uri="{FF2B5EF4-FFF2-40B4-BE49-F238E27FC236}">
                    <a16:creationId xmlns:a16="http://schemas.microsoft.com/office/drawing/2014/main" id="{496105BC-C6D9-4B96-9A16-CC0B3FA863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1" name="Line 18">
                <a:extLst>
                  <a:ext uri="{FF2B5EF4-FFF2-40B4-BE49-F238E27FC236}">
                    <a16:creationId xmlns:a16="http://schemas.microsoft.com/office/drawing/2014/main" id="{9145C973-54C8-4BE2-9DD8-5D0C14CB34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2" name="Line 19">
                <a:extLst>
                  <a:ext uri="{FF2B5EF4-FFF2-40B4-BE49-F238E27FC236}">
                    <a16:creationId xmlns:a16="http://schemas.microsoft.com/office/drawing/2014/main" id="{7111DB45-E477-45C8-9371-37CD95D2A0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3" name="Line 20">
                <a:extLst>
                  <a:ext uri="{FF2B5EF4-FFF2-40B4-BE49-F238E27FC236}">
                    <a16:creationId xmlns:a16="http://schemas.microsoft.com/office/drawing/2014/main" id="{4BB0D0DA-F782-40B0-81AF-2D1E60647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4" name="Line 21">
                <a:extLst>
                  <a:ext uri="{FF2B5EF4-FFF2-40B4-BE49-F238E27FC236}">
                    <a16:creationId xmlns:a16="http://schemas.microsoft.com/office/drawing/2014/main" id="{6EF0340F-865A-4A0E-805D-F2418B1812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5" name="Line 22">
                <a:extLst>
                  <a:ext uri="{FF2B5EF4-FFF2-40B4-BE49-F238E27FC236}">
                    <a16:creationId xmlns:a16="http://schemas.microsoft.com/office/drawing/2014/main" id="{06562E37-FCF0-4934-BEF0-B224BA3819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6" name="Line 23">
                <a:extLst>
                  <a:ext uri="{FF2B5EF4-FFF2-40B4-BE49-F238E27FC236}">
                    <a16:creationId xmlns:a16="http://schemas.microsoft.com/office/drawing/2014/main" id="{FC3548D3-B40D-4DDC-9257-94A500FF75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5899" name="Picture 24" descr="txp_fig">
              <a:extLst>
                <a:ext uri="{FF2B5EF4-FFF2-40B4-BE49-F238E27FC236}">
                  <a16:creationId xmlns:a16="http://schemas.microsoft.com/office/drawing/2014/main" id="{2D1FCD82-332A-4D7D-8F6A-3DC936F99C4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4" name="Picture 25">
            <a:extLst>
              <a:ext uri="{FF2B5EF4-FFF2-40B4-BE49-F238E27FC236}">
                <a16:creationId xmlns:a16="http://schemas.microsoft.com/office/drawing/2014/main" id="{0FAC1327-5534-4FD2-943D-8F6DB1642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667000"/>
            <a:ext cx="1857375" cy="1866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5" name="Text Box 26">
            <a:extLst>
              <a:ext uri="{FF2B5EF4-FFF2-40B4-BE49-F238E27FC236}">
                <a16:creationId xmlns:a16="http://schemas.microsoft.com/office/drawing/2014/main" id="{D837E7EA-AFAF-4386-B950-FA17620D7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659313"/>
            <a:ext cx="2459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Blur (with a mean filter)</a:t>
            </a:r>
          </a:p>
        </p:txBody>
      </p:sp>
      <p:sp>
        <p:nvSpPr>
          <p:cNvPr id="165896" name="Text Box 27">
            <a:extLst>
              <a:ext uri="{FF2B5EF4-FFF2-40B4-BE49-F238E27FC236}">
                <a16:creationId xmlns:a16="http://schemas.microsoft.com/office/drawing/2014/main" id="{D04FEF13-63BB-4E60-AE4C-806F997A6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753781-633D-4CD3-B89F-E5202ABC6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075" y="2971800"/>
            <a:ext cx="568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models of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6833506" cy="5135563"/>
          </a:xfrm>
        </p:spPr>
        <p:txBody>
          <a:bodyPr/>
          <a:lstStyle/>
          <a:p>
            <a:r>
              <a:rPr lang="en-US" dirty="0"/>
              <a:t>Specular: light bounces off at the incident angle</a:t>
            </a:r>
          </a:p>
          <a:p>
            <a:pPr lvl="1"/>
            <a:r>
              <a:rPr lang="en-US" dirty="0"/>
              <a:t>E.g., mirror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Diffuse: light scatters in all directions</a:t>
            </a:r>
          </a:p>
          <a:p>
            <a:pPr lvl="1"/>
            <a:r>
              <a:rPr lang="en-US" dirty="0"/>
              <a:t>E.g., brick, cloth, rough wood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177640" y="3352800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7402778" y="1787858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6" idx="3"/>
          </p:cNvCxnSpPr>
          <p:nvPr/>
        </p:nvCxnSpPr>
        <p:spPr>
          <a:xfrm flipH="1">
            <a:off x="6606390" y="2194363"/>
            <a:ext cx="866133" cy="11101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402778" y="2288862"/>
            <a:ext cx="189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incoming light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5959619" y="2597045"/>
            <a:ext cx="646771" cy="6813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41363" y="2236099"/>
            <a:ext cx="2462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specular reflection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78140" y="2935193"/>
                <a:ext cx="399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Θ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140" y="2935193"/>
                <a:ext cx="399468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52888" y="2935193"/>
                <a:ext cx="399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Θ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888" y="2935193"/>
                <a:ext cx="39946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4902465" y="6643099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7231081" y="4997967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17" idx="3"/>
          </p:cNvCxnSpPr>
          <p:nvPr/>
        </p:nvCxnSpPr>
        <p:spPr>
          <a:xfrm flipH="1">
            <a:off x="6331218" y="5404472"/>
            <a:ext cx="969608" cy="11642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228309" y="5467604"/>
            <a:ext cx="1763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incoming light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16200000" flipV="1">
            <a:off x="5676371" y="5913843"/>
            <a:ext cx="714378" cy="59531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5378715" y="6211499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350265" y="6214474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44556" y="5474217"/>
            <a:ext cx="2247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diffuse reflection</a:t>
            </a:r>
          </a:p>
        </p:txBody>
      </p:sp>
    </p:spTree>
    <p:extLst>
      <p:ext uri="{BB962C8B-B14F-4D97-AF65-F5344CB8AC3E}">
        <p14:creationId xmlns:p14="http://schemas.microsoft.com/office/powerpoint/2010/main" val="27053622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A9E1DD23-F14B-446F-800A-A7080E9296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67939" name="Group 3">
            <a:extLst>
              <a:ext uri="{FF2B5EF4-FFF2-40B4-BE49-F238E27FC236}">
                <a16:creationId xmlns:a16="http://schemas.microsoft.com/office/drawing/2014/main" id="{0EF05C42-4443-46B0-9D88-3A962FAF4B63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67944" name="Rectangle 4">
              <a:extLst>
                <a:ext uri="{FF2B5EF4-FFF2-40B4-BE49-F238E27FC236}">
                  <a16:creationId xmlns:a16="http://schemas.microsoft.com/office/drawing/2014/main" id="{C03D880B-1E82-4BEF-8085-470BA6C3E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5" name="Rectangle 5">
              <a:extLst>
                <a:ext uri="{FF2B5EF4-FFF2-40B4-BE49-F238E27FC236}">
                  <a16:creationId xmlns:a16="http://schemas.microsoft.com/office/drawing/2014/main" id="{CD5643FD-C60E-4327-82A0-61CD88C89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6" name="Rectangle 6">
              <a:extLst>
                <a:ext uri="{FF2B5EF4-FFF2-40B4-BE49-F238E27FC236}">
                  <a16:creationId xmlns:a16="http://schemas.microsoft.com/office/drawing/2014/main" id="{D0FA5BE3-84AA-4BDB-8160-80372CB00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7" name="Rectangle 7">
              <a:extLst>
                <a:ext uri="{FF2B5EF4-FFF2-40B4-BE49-F238E27FC236}">
                  <a16:creationId xmlns:a16="http://schemas.microsoft.com/office/drawing/2014/main" id="{8957000F-521F-4EB5-904F-22D53155A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8" name="Rectangle 8">
              <a:extLst>
                <a:ext uri="{FF2B5EF4-FFF2-40B4-BE49-F238E27FC236}">
                  <a16:creationId xmlns:a16="http://schemas.microsoft.com/office/drawing/2014/main" id="{4201F2FC-389E-451F-B631-A51ED5D20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67949" name="Rectangle 9">
              <a:extLst>
                <a:ext uri="{FF2B5EF4-FFF2-40B4-BE49-F238E27FC236}">
                  <a16:creationId xmlns:a16="http://schemas.microsoft.com/office/drawing/2014/main" id="{86AB7A55-F13A-422F-B9BC-21DC7C47D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0" name="Rectangle 10">
              <a:extLst>
                <a:ext uri="{FF2B5EF4-FFF2-40B4-BE49-F238E27FC236}">
                  <a16:creationId xmlns:a16="http://schemas.microsoft.com/office/drawing/2014/main" id="{B596DAD6-38FF-4F5C-83B2-E9834EBC5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1" name="Rectangle 11">
              <a:extLst>
                <a:ext uri="{FF2B5EF4-FFF2-40B4-BE49-F238E27FC236}">
                  <a16:creationId xmlns:a16="http://schemas.microsoft.com/office/drawing/2014/main" id="{025A1AC7-49B6-49D9-99AB-687087508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2" name="Rectangle 12">
              <a:extLst>
                <a:ext uri="{FF2B5EF4-FFF2-40B4-BE49-F238E27FC236}">
                  <a16:creationId xmlns:a16="http://schemas.microsoft.com/office/drawing/2014/main" id="{9F988E24-B7D6-4284-BF0F-88B64EB7B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3" name="Line 13">
              <a:extLst>
                <a:ext uri="{FF2B5EF4-FFF2-40B4-BE49-F238E27FC236}">
                  <a16:creationId xmlns:a16="http://schemas.microsoft.com/office/drawing/2014/main" id="{C52166E3-2059-483A-ADB7-6C8CE8702C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4" name="Line 14">
              <a:extLst>
                <a:ext uri="{FF2B5EF4-FFF2-40B4-BE49-F238E27FC236}">
                  <a16:creationId xmlns:a16="http://schemas.microsoft.com/office/drawing/2014/main" id="{9BCED267-D0E6-4576-BEA6-CA8AD34AF0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5" name="Line 15">
              <a:extLst>
                <a:ext uri="{FF2B5EF4-FFF2-40B4-BE49-F238E27FC236}">
                  <a16:creationId xmlns:a16="http://schemas.microsoft.com/office/drawing/2014/main" id="{7D14D7E7-37BA-4520-ABA7-C42DD7CE0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6" name="Line 16">
              <a:extLst>
                <a:ext uri="{FF2B5EF4-FFF2-40B4-BE49-F238E27FC236}">
                  <a16:creationId xmlns:a16="http://schemas.microsoft.com/office/drawing/2014/main" id="{CD781CB6-04FD-48BD-A3E5-84A11C35C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7" name="Line 17">
              <a:extLst>
                <a:ext uri="{FF2B5EF4-FFF2-40B4-BE49-F238E27FC236}">
                  <a16:creationId xmlns:a16="http://schemas.microsoft.com/office/drawing/2014/main" id="{795DD37D-1E2A-4FF7-8EB0-D760179E2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8" name="Line 18">
              <a:extLst>
                <a:ext uri="{FF2B5EF4-FFF2-40B4-BE49-F238E27FC236}">
                  <a16:creationId xmlns:a16="http://schemas.microsoft.com/office/drawing/2014/main" id="{0D54B785-5577-4294-902A-D7CFAE86A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9" name="Line 19">
              <a:extLst>
                <a:ext uri="{FF2B5EF4-FFF2-40B4-BE49-F238E27FC236}">
                  <a16:creationId xmlns:a16="http://schemas.microsoft.com/office/drawing/2014/main" id="{A62D3A46-DD12-458A-86BC-42E60CBDC0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60" name="Line 20">
              <a:extLst>
                <a:ext uri="{FF2B5EF4-FFF2-40B4-BE49-F238E27FC236}">
                  <a16:creationId xmlns:a16="http://schemas.microsoft.com/office/drawing/2014/main" id="{1959FA5E-3398-4875-84A8-B243057F2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7940" name="Text Box 22">
            <a:extLst>
              <a:ext uri="{FF2B5EF4-FFF2-40B4-BE49-F238E27FC236}">
                <a16:creationId xmlns:a16="http://schemas.microsoft.com/office/drawing/2014/main" id="{54974CAD-197F-4E14-9530-C682DCAD1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67941" name="Text Box 23">
            <a:extLst>
              <a:ext uri="{FF2B5EF4-FFF2-40B4-BE49-F238E27FC236}">
                <a16:creationId xmlns:a16="http://schemas.microsoft.com/office/drawing/2014/main" id="{C822B466-421C-4A06-AF83-A2A682016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67942" name="Picture 24">
            <a:extLst>
              <a:ext uri="{FF2B5EF4-FFF2-40B4-BE49-F238E27FC236}">
                <a16:creationId xmlns:a16="http://schemas.microsoft.com/office/drawing/2014/main" id="{C01A509D-53F2-4CEA-BBF2-35CFFD96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43" name="Text Box 25">
            <a:extLst>
              <a:ext uri="{FF2B5EF4-FFF2-40B4-BE49-F238E27FC236}">
                <a16:creationId xmlns:a16="http://schemas.microsoft.com/office/drawing/2014/main" id="{2B445858-BECC-4026-A21D-E85FBD6CE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7511462B-732B-4AEA-B4D0-F8C01D4B32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69987" name="Group 3">
            <a:extLst>
              <a:ext uri="{FF2B5EF4-FFF2-40B4-BE49-F238E27FC236}">
                <a16:creationId xmlns:a16="http://schemas.microsoft.com/office/drawing/2014/main" id="{FB11D4CC-233B-4286-A81C-95B3A85634D2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69993" name="Rectangle 4">
              <a:extLst>
                <a:ext uri="{FF2B5EF4-FFF2-40B4-BE49-F238E27FC236}">
                  <a16:creationId xmlns:a16="http://schemas.microsoft.com/office/drawing/2014/main" id="{37F5E4E4-9534-4585-81F5-F277CB3F8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4" name="Rectangle 5">
              <a:extLst>
                <a:ext uri="{FF2B5EF4-FFF2-40B4-BE49-F238E27FC236}">
                  <a16:creationId xmlns:a16="http://schemas.microsoft.com/office/drawing/2014/main" id="{2960AF28-EE51-42B5-B858-E9E589546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5" name="Rectangle 6">
              <a:extLst>
                <a:ext uri="{FF2B5EF4-FFF2-40B4-BE49-F238E27FC236}">
                  <a16:creationId xmlns:a16="http://schemas.microsoft.com/office/drawing/2014/main" id="{F7A0EB8E-939B-4EF3-BD1B-E2A23A173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6" name="Rectangle 7">
              <a:extLst>
                <a:ext uri="{FF2B5EF4-FFF2-40B4-BE49-F238E27FC236}">
                  <a16:creationId xmlns:a16="http://schemas.microsoft.com/office/drawing/2014/main" id="{43B8F50F-AFB1-432A-918B-2D2E33DD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7" name="Rectangle 8">
              <a:extLst>
                <a:ext uri="{FF2B5EF4-FFF2-40B4-BE49-F238E27FC236}">
                  <a16:creationId xmlns:a16="http://schemas.microsoft.com/office/drawing/2014/main" id="{2FCEEA35-80A4-4479-A768-145A5BEF0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69998" name="Rectangle 9">
              <a:extLst>
                <a:ext uri="{FF2B5EF4-FFF2-40B4-BE49-F238E27FC236}">
                  <a16:creationId xmlns:a16="http://schemas.microsoft.com/office/drawing/2014/main" id="{F8420EC8-F1E5-47B2-AAA0-42B409E68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9" name="Rectangle 10">
              <a:extLst>
                <a:ext uri="{FF2B5EF4-FFF2-40B4-BE49-F238E27FC236}">
                  <a16:creationId xmlns:a16="http://schemas.microsoft.com/office/drawing/2014/main" id="{79064D5D-DC25-44E7-8F31-966264BEE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0000" name="Rectangle 11">
              <a:extLst>
                <a:ext uri="{FF2B5EF4-FFF2-40B4-BE49-F238E27FC236}">
                  <a16:creationId xmlns:a16="http://schemas.microsoft.com/office/drawing/2014/main" id="{E7BD4FF3-A1F1-4C74-B34C-03960D3C6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0001" name="Rectangle 12">
              <a:extLst>
                <a:ext uri="{FF2B5EF4-FFF2-40B4-BE49-F238E27FC236}">
                  <a16:creationId xmlns:a16="http://schemas.microsoft.com/office/drawing/2014/main" id="{BCDFEFF7-40D0-427D-ABDF-EE1A712C4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0002" name="Line 13">
              <a:extLst>
                <a:ext uri="{FF2B5EF4-FFF2-40B4-BE49-F238E27FC236}">
                  <a16:creationId xmlns:a16="http://schemas.microsoft.com/office/drawing/2014/main" id="{A7B8B207-77CD-4EAE-BF60-FF3C2796E9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3" name="Line 14">
              <a:extLst>
                <a:ext uri="{FF2B5EF4-FFF2-40B4-BE49-F238E27FC236}">
                  <a16:creationId xmlns:a16="http://schemas.microsoft.com/office/drawing/2014/main" id="{B5564709-EA8E-4608-8EBA-ECE6E5833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4" name="Line 15">
              <a:extLst>
                <a:ext uri="{FF2B5EF4-FFF2-40B4-BE49-F238E27FC236}">
                  <a16:creationId xmlns:a16="http://schemas.microsoft.com/office/drawing/2014/main" id="{91EF1B33-8DF4-4114-BE9C-1B023020E3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5" name="Line 16">
              <a:extLst>
                <a:ext uri="{FF2B5EF4-FFF2-40B4-BE49-F238E27FC236}">
                  <a16:creationId xmlns:a16="http://schemas.microsoft.com/office/drawing/2014/main" id="{44D5A0E4-DC64-4957-A6EA-EE05CD62C1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6" name="Line 17">
              <a:extLst>
                <a:ext uri="{FF2B5EF4-FFF2-40B4-BE49-F238E27FC236}">
                  <a16:creationId xmlns:a16="http://schemas.microsoft.com/office/drawing/2014/main" id="{43039FF9-F740-43BC-B60F-B73B68BB6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7" name="Line 18">
              <a:extLst>
                <a:ext uri="{FF2B5EF4-FFF2-40B4-BE49-F238E27FC236}">
                  <a16:creationId xmlns:a16="http://schemas.microsoft.com/office/drawing/2014/main" id="{DA05644F-6519-41CB-A261-02C74ABF10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8" name="Line 19">
              <a:extLst>
                <a:ext uri="{FF2B5EF4-FFF2-40B4-BE49-F238E27FC236}">
                  <a16:creationId xmlns:a16="http://schemas.microsoft.com/office/drawing/2014/main" id="{0C185865-EE77-4B84-A990-50E720B3EA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9" name="Line 20">
              <a:extLst>
                <a:ext uri="{FF2B5EF4-FFF2-40B4-BE49-F238E27FC236}">
                  <a16:creationId xmlns:a16="http://schemas.microsoft.com/office/drawing/2014/main" id="{BEBE2B10-5C84-4D73-A0DC-245999DF76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69988" name="Picture 22">
            <a:extLst>
              <a:ext uri="{FF2B5EF4-FFF2-40B4-BE49-F238E27FC236}">
                <a16:creationId xmlns:a16="http://schemas.microsoft.com/office/drawing/2014/main" id="{06FE031F-AE37-4C0F-95DF-EBB335639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89" name="Text Box 23">
            <a:extLst>
              <a:ext uri="{FF2B5EF4-FFF2-40B4-BE49-F238E27FC236}">
                <a16:creationId xmlns:a16="http://schemas.microsoft.com/office/drawing/2014/main" id="{DB4139C3-0AA9-45F9-8FB5-3ED6D4D37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69990" name="Text Box 24">
            <a:extLst>
              <a:ext uri="{FF2B5EF4-FFF2-40B4-BE49-F238E27FC236}">
                <a16:creationId xmlns:a16="http://schemas.microsoft.com/office/drawing/2014/main" id="{06849826-8841-46F0-8D49-A15FFA0D4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724400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Filtered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(no change)</a:t>
            </a:r>
          </a:p>
        </p:txBody>
      </p:sp>
      <p:pic>
        <p:nvPicPr>
          <p:cNvPr id="169991" name="Picture 25">
            <a:extLst>
              <a:ext uri="{FF2B5EF4-FFF2-40B4-BE49-F238E27FC236}">
                <a16:creationId xmlns:a16="http://schemas.microsoft.com/office/drawing/2014/main" id="{B4A32207-EC5E-4E08-BE50-6739143A8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2" name="Text Box 26">
            <a:extLst>
              <a:ext uri="{FF2B5EF4-FFF2-40B4-BE49-F238E27FC236}">
                <a16:creationId xmlns:a16="http://schemas.microsoft.com/office/drawing/2014/main" id="{C23C1A86-16CB-40A0-8790-98F2C3D9E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>
            <a:extLst>
              <a:ext uri="{FF2B5EF4-FFF2-40B4-BE49-F238E27FC236}">
                <a16:creationId xmlns:a16="http://schemas.microsoft.com/office/drawing/2014/main" id="{5AF853FD-F734-41E9-9C14-91BC9ECA8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72035" name="Group 3">
            <a:extLst>
              <a:ext uri="{FF2B5EF4-FFF2-40B4-BE49-F238E27FC236}">
                <a16:creationId xmlns:a16="http://schemas.microsoft.com/office/drawing/2014/main" id="{F06B9997-3BF2-47C7-B745-38B7533CE799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72040" name="Rectangle 4">
              <a:extLst>
                <a:ext uri="{FF2B5EF4-FFF2-40B4-BE49-F238E27FC236}">
                  <a16:creationId xmlns:a16="http://schemas.microsoft.com/office/drawing/2014/main" id="{AD2C3ABA-EAE7-4610-B771-BAFC4F0F0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1" name="Rectangle 5">
              <a:extLst>
                <a:ext uri="{FF2B5EF4-FFF2-40B4-BE49-F238E27FC236}">
                  <a16:creationId xmlns:a16="http://schemas.microsoft.com/office/drawing/2014/main" id="{2A8B2E69-C53A-44C0-83AB-56A193C6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2" name="Rectangle 6">
              <a:extLst>
                <a:ext uri="{FF2B5EF4-FFF2-40B4-BE49-F238E27FC236}">
                  <a16:creationId xmlns:a16="http://schemas.microsoft.com/office/drawing/2014/main" id="{117A6E9B-DF6D-478E-BE00-78569B035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3" name="Rectangle 7">
              <a:extLst>
                <a:ext uri="{FF2B5EF4-FFF2-40B4-BE49-F238E27FC236}">
                  <a16:creationId xmlns:a16="http://schemas.microsoft.com/office/drawing/2014/main" id="{50C959EA-2378-492F-A27C-5F196297D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2044" name="Rectangle 8">
              <a:extLst>
                <a:ext uri="{FF2B5EF4-FFF2-40B4-BE49-F238E27FC236}">
                  <a16:creationId xmlns:a16="http://schemas.microsoft.com/office/drawing/2014/main" id="{6C8E1AE1-F37C-42A0-A6B6-69E57F73A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5" name="Rectangle 9">
              <a:extLst>
                <a:ext uri="{FF2B5EF4-FFF2-40B4-BE49-F238E27FC236}">
                  <a16:creationId xmlns:a16="http://schemas.microsoft.com/office/drawing/2014/main" id="{0D149186-9DCE-4751-ABA2-A4D3A2EC8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6" name="Rectangle 10">
              <a:extLst>
                <a:ext uri="{FF2B5EF4-FFF2-40B4-BE49-F238E27FC236}">
                  <a16:creationId xmlns:a16="http://schemas.microsoft.com/office/drawing/2014/main" id="{794AFC3B-F7BE-4C82-9685-88F6908F4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7" name="Rectangle 11">
              <a:extLst>
                <a:ext uri="{FF2B5EF4-FFF2-40B4-BE49-F238E27FC236}">
                  <a16:creationId xmlns:a16="http://schemas.microsoft.com/office/drawing/2014/main" id="{FF1BA64F-9F47-42D8-96C9-43039D84E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8" name="Rectangle 12">
              <a:extLst>
                <a:ext uri="{FF2B5EF4-FFF2-40B4-BE49-F238E27FC236}">
                  <a16:creationId xmlns:a16="http://schemas.microsoft.com/office/drawing/2014/main" id="{E1DD0350-503C-475E-B537-488E67E53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9" name="Line 13">
              <a:extLst>
                <a:ext uri="{FF2B5EF4-FFF2-40B4-BE49-F238E27FC236}">
                  <a16:creationId xmlns:a16="http://schemas.microsoft.com/office/drawing/2014/main" id="{DCD1A391-9E2F-4B74-BD14-33903F37A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0" name="Line 14">
              <a:extLst>
                <a:ext uri="{FF2B5EF4-FFF2-40B4-BE49-F238E27FC236}">
                  <a16:creationId xmlns:a16="http://schemas.microsoft.com/office/drawing/2014/main" id="{AC83900D-AE05-4783-9480-D1B582338C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1" name="Line 15">
              <a:extLst>
                <a:ext uri="{FF2B5EF4-FFF2-40B4-BE49-F238E27FC236}">
                  <a16:creationId xmlns:a16="http://schemas.microsoft.com/office/drawing/2014/main" id="{BBAD5420-2E5B-4587-919B-D60E5692F3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2" name="Line 16">
              <a:extLst>
                <a:ext uri="{FF2B5EF4-FFF2-40B4-BE49-F238E27FC236}">
                  <a16:creationId xmlns:a16="http://schemas.microsoft.com/office/drawing/2014/main" id="{2A25BE9E-B2F4-445F-94B5-71DBE28A7D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3" name="Line 17">
              <a:extLst>
                <a:ext uri="{FF2B5EF4-FFF2-40B4-BE49-F238E27FC236}">
                  <a16:creationId xmlns:a16="http://schemas.microsoft.com/office/drawing/2014/main" id="{A746420F-B711-4928-AC02-36DCE0DAE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4" name="Line 18">
              <a:extLst>
                <a:ext uri="{FF2B5EF4-FFF2-40B4-BE49-F238E27FC236}">
                  <a16:creationId xmlns:a16="http://schemas.microsoft.com/office/drawing/2014/main" id="{89CB9DD3-A6E4-4F4F-9185-06F5440D14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5" name="Line 19">
              <a:extLst>
                <a:ext uri="{FF2B5EF4-FFF2-40B4-BE49-F238E27FC236}">
                  <a16:creationId xmlns:a16="http://schemas.microsoft.com/office/drawing/2014/main" id="{E6691400-2455-4201-A405-AD566153D9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6" name="Line 20">
              <a:extLst>
                <a:ext uri="{FF2B5EF4-FFF2-40B4-BE49-F238E27FC236}">
                  <a16:creationId xmlns:a16="http://schemas.microsoft.com/office/drawing/2014/main" id="{84BEC86E-4C70-48BB-B7A4-697FCEE879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72036" name="Picture 21">
            <a:extLst>
              <a:ext uri="{FF2B5EF4-FFF2-40B4-BE49-F238E27FC236}">
                <a16:creationId xmlns:a16="http://schemas.microsoft.com/office/drawing/2014/main" id="{F9FB5F1B-AD6F-49C6-925B-5850B7B03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37" name="Text Box 22">
            <a:extLst>
              <a:ext uri="{FF2B5EF4-FFF2-40B4-BE49-F238E27FC236}">
                <a16:creationId xmlns:a16="http://schemas.microsoft.com/office/drawing/2014/main" id="{34222D94-AB87-4534-AD55-47F617BDF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72038" name="Text Box 23">
            <a:extLst>
              <a:ext uri="{FF2B5EF4-FFF2-40B4-BE49-F238E27FC236}">
                <a16:creationId xmlns:a16="http://schemas.microsoft.com/office/drawing/2014/main" id="{3672A30E-6D2F-4671-8AE2-9F07B5D6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2039" name="Text Box 24">
            <a:extLst>
              <a:ext uri="{FF2B5EF4-FFF2-40B4-BE49-F238E27FC236}">
                <a16:creationId xmlns:a16="http://schemas.microsoft.com/office/drawing/2014/main" id="{0F2E09AB-060C-43A5-8AA8-87ECE7140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>
            <a:extLst>
              <a:ext uri="{FF2B5EF4-FFF2-40B4-BE49-F238E27FC236}">
                <a16:creationId xmlns:a16="http://schemas.microsoft.com/office/drawing/2014/main" id="{2D8EC515-5589-4E4B-83B7-DE38B88032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74083" name="Group 3">
            <a:extLst>
              <a:ext uri="{FF2B5EF4-FFF2-40B4-BE49-F238E27FC236}">
                <a16:creationId xmlns:a16="http://schemas.microsoft.com/office/drawing/2014/main" id="{4C130984-AC05-4497-9C74-F0830DFA697A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74090" name="Rectangle 4">
              <a:extLst>
                <a:ext uri="{FF2B5EF4-FFF2-40B4-BE49-F238E27FC236}">
                  <a16:creationId xmlns:a16="http://schemas.microsoft.com/office/drawing/2014/main" id="{F480E399-75D2-4531-BA6C-814B8B27D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1" name="Rectangle 5">
              <a:extLst>
                <a:ext uri="{FF2B5EF4-FFF2-40B4-BE49-F238E27FC236}">
                  <a16:creationId xmlns:a16="http://schemas.microsoft.com/office/drawing/2014/main" id="{F21E771C-21A9-4DEC-A949-902981725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2" name="Rectangle 6">
              <a:extLst>
                <a:ext uri="{FF2B5EF4-FFF2-40B4-BE49-F238E27FC236}">
                  <a16:creationId xmlns:a16="http://schemas.microsoft.com/office/drawing/2014/main" id="{35EA93E6-69AF-424D-BB8A-A8A7EAC0D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3" name="Rectangle 7">
              <a:extLst>
                <a:ext uri="{FF2B5EF4-FFF2-40B4-BE49-F238E27FC236}">
                  <a16:creationId xmlns:a16="http://schemas.microsoft.com/office/drawing/2014/main" id="{7A8DAA18-1883-418A-932E-F3B0C878F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4094" name="Rectangle 8">
              <a:extLst>
                <a:ext uri="{FF2B5EF4-FFF2-40B4-BE49-F238E27FC236}">
                  <a16:creationId xmlns:a16="http://schemas.microsoft.com/office/drawing/2014/main" id="{87727EB3-63EF-4A39-AE83-5F08EAA23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5" name="Rectangle 9">
              <a:extLst>
                <a:ext uri="{FF2B5EF4-FFF2-40B4-BE49-F238E27FC236}">
                  <a16:creationId xmlns:a16="http://schemas.microsoft.com/office/drawing/2014/main" id="{23456B7B-953F-4553-B61C-40BE590AA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6" name="Rectangle 10">
              <a:extLst>
                <a:ext uri="{FF2B5EF4-FFF2-40B4-BE49-F238E27FC236}">
                  <a16:creationId xmlns:a16="http://schemas.microsoft.com/office/drawing/2014/main" id="{0F459B39-A4DE-49B1-B8C0-E396B263DA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7" name="Rectangle 11">
              <a:extLst>
                <a:ext uri="{FF2B5EF4-FFF2-40B4-BE49-F238E27FC236}">
                  <a16:creationId xmlns:a16="http://schemas.microsoft.com/office/drawing/2014/main" id="{054D0AA3-C1DE-4210-BB50-B402ADFE8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8" name="Rectangle 12">
              <a:extLst>
                <a:ext uri="{FF2B5EF4-FFF2-40B4-BE49-F238E27FC236}">
                  <a16:creationId xmlns:a16="http://schemas.microsoft.com/office/drawing/2014/main" id="{A003E16C-894B-4CA4-BB8C-24C6CF82F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9" name="Line 13">
              <a:extLst>
                <a:ext uri="{FF2B5EF4-FFF2-40B4-BE49-F238E27FC236}">
                  <a16:creationId xmlns:a16="http://schemas.microsoft.com/office/drawing/2014/main" id="{7AF5CD23-8056-4DDD-8E59-6BC28EA9F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0" name="Line 14">
              <a:extLst>
                <a:ext uri="{FF2B5EF4-FFF2-40B4-BE49-F238E27FC236}">
                  <a16:creationId xmlns:a16="http://schemas.microsoft.com/office/drawing/2014/main" id="{B614ECC0-F205-4EA6-A337-EBF6A10FCF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1" name="Line 15">
              <a:extLst>
                <a:ext uri="{FF2B5EF4-FFF2-40B4-BE49-F238E27FC236}">
                  <a16:creationId xmlns:a16="http://schemas.microsoft.com/office/drawing/2014/main" id="{2F64E0EA-518B-49D4-9F10-4707D0DCF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2" name="Line 16">
              <a:extLst>
                <a:ext uri="{FF2B5EF4-FFF2-40B4-BE49-F238E27FC236}">
                  <a16:creationId xmlns:a16="http://schemas.microsoft.com/office/drawing/2014/main" id="{B0A925F0-7234-4F40-9251-0C304DC5A7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3" name="Line 17">
              <a:extLst>
                <a:ext uri="{FF2B5EF4-FFF2-40B4-BE49-F238E27FC236}">
                  <a16:creationId xmlns:a16="http://schemas.microsoft.com/office/drawing/2014/main" id="{F20B94E7-55BA-4DF3-9C43-77F01D8088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4" name="Line 18">
              <a:extLst>
                <a:ext uri="{FF2B5EF4-FFF2-40B4-BE49-F238E27FC236}">
                  <a16:creationId xmlns:a16="http://schemas.microsoft.com/office/drawing/2014/main" id="{D8D78438-822A-408A-91AC-588733DB78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5" name="Line 19">
              <a:extLst>
                <a:ext uri="{FF2B5EF4-FFF2-40B4-BE49-F238E27FC236}">
                  <a16:creationId xmlns:a16="http://schemas.microsoft.com/office/drawing/2014/main" id="{4566B6B1-9420-4FCD-B9DE-7BE2730DC4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6" name="Line 20">
              <a:extLst>
                <a:ext uri="{FF2B5EF4-FFF2-40B4-BE49-F238E27FC236}">
                  <a16:creationId xmlns:a16="http://schemas.microsoft.com/office/drawing/2014/main" id="{7C7F5B14-6938-4925-9D1D-F48996E1F5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74084" name="Picture 21">
            <a:extLst>
              <a:ext uri="{FF2B5EF4-FFF2-40B4-BE49-F238E27FC236}">
                <a16:creationId xmlns:a16="http://schemas.microsoft.com/office/drawing/2014/main" id="{69EB1BED-9C87-4605-ABC0-3457BFED1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085" name="Text Box 22">
            <a:extLst>
              <a:ext uri="{FF2B5EF4-FFF2-40B4-BE49-F238E27FC236}">
                <a16:creationId xmlns:a16="http://schemas.microsoft.com/office/drawing/2014/main" id="{0AD5EB5F-419F-4DE3-ACCA-EEF29270F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pic>
        <p:nvPicPr>
          <p:cNvPr id="174086" name="Picture 23">
            <a:extLst>
              <a:ext uri="{FF2B5EF4-FFF2-40B4-BE49-F238E27FC236}">
                <a16:creationId xmlns:a16="http://schemas.microsoft.com/office/drawing/2014/main" id="{B094E11D-5211-42F2-BBB0-44FF5B5CA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/>
          <a:stretch>
            <a:fillRect/>
          </a:stretch>
        </p:blipFill>
        <p:spPr bwMode="auto">
          <a:xfrm>
            <a:off x="6477000" y="2667000"/>
            <a:ext cx="18288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7" name="Rectangle 24">
            <a:extLst>
              <a:ext uri="{FF2B5EF4-FFF2-40B4-BE49-F238E27FC236}">
                <a16:creationId xmlns:a16="http://schemas.microsoft.com/office/drawing/2014/main" id="{2040B558-7992-4724-8289-99161ED14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667000"/>
            <a:ext cx="1905000" cy="1828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4088" name="Text Box 25">
            <a:extLst>
              <a:ext uri="{FF2B5EF4-FFF2-40B4-BE49-F238E27FC236}">
                <a16:creationId xmlns:a16="http://schemas.microsoft.com/office/drawing/2014/main" id="{D0855585-B179-4DC7-BED1-EC25431B7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724400"/>
            <a:ext cx="15446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Shifted left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By 1 pixel</a:t>
            </a:r>
          </a:p>
        </p:txBody>
      </p:sp>
      <p:sp>
        <p:nvSpPr>
          <p:cNvPr id="174089" name="Text Box 26">
            <a:extLst>
              <a:ext uri="{FF2B5EF4-FFF2-40B4-BE49-F238E27FC236}">
                <a16:creationId xmlns:a16="http://schemas.microsoft.com/office/drawing/2014/main" id="{841A2CAA-0516-49C2-B630-D095B34AA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>
            <a:extLst>
              <a:ext uri="{FF2B5EF4-FFF2-40B4-BE49-F238E27FC236}">
                <a16:creationId xmlns:a16="http://schemas.microsoft.com/office/drawing/2014/main" id="{731BB516-497A-4192-BA6B-55FE8505D0C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Other filters</a:t>
            </a:r>
          </a:p>
        </p:txBody>
      </p:sp>
      <p:grpSp>
        <p:nvGrpSpPr>
          <p:cNvPr id="176131" name="Group 5">
            <a:extLst>
              <a:ext uri="{FF2B5EF4-FFF2-40B4-BE49-F238E27FC236}">
                <a16:creationId xmlns:a16="http://schemas.microsoft.com/office/drawing/2014/main" id="{1AA49E26-8AB9-4D25-AC14-2B74742616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86200" y="3200400"/>
            <a:ext cx="1390650" cy="1371600"/>
            <a:chOff x="144" y="144"/>
            <a:chExt cx="1152" cy="1136"/>
          </a:xfrm>
        </p:grpSpPr>
        <p:sp>
          <p:nvSpPr>
            <p:cNvPr id="176136" name="Rectangle 6">
              <a:extLst>
                <a:ext uri="{FF2B5EF4-FFF2-40B4-BE49-F238E27FC236}">
                  <a16:creationId xmlns:a16="http://schemas.microsoft.com/office/drawing/2014/main" id="{CF1C46EF-2D02-4658-9550-4077DD2BB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6137" name="Rectangle 7">
              <a:extLst>
                <a:ext uri="{FF2B5EF4-FFF2-40B4-BE49-F238E27FC236}">
                  <a16:creationId xmlns:a16="http://schemas.microsoft.com/office/drawing/2014/main" id="{FEEC5BC6-629C-462E-9DAA-1537EECBE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6138" name="Rectangle 8">
              <a:extLst>
                <a:ext uri="{FF2B5EF4-FFF2-40B4-BE49-F238E27FC236}">
                  <a16:creationId xmlns:a16="http://schemas.microsoft.com/office/drawing/2014/main" id="{15AE0410-445F-447C-ABBE-949408FC4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6139" name="Rectangle 9">
              <a:extLst>
                <a:ext uri="{FF2B5EF4-FFF2-40B4-BE49-F238E27FC236}">
                  <a16:creationId xmlns:a16="http://schemas.microsoft.com/office/drawing/2014/main" id="{C73F3770-78FF-46FD-92F1-E43FAFDD9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176140" name="Rectangle 10">
              <a:extLst>
                <a:ext uri="{FF2B5EF4-FFF2-40B4-BE49-F238E27FC236}">
                  <a16:creationId xmlns:a16="http://schemas.microsoft.com/office/drawing/2014/main" id="{17E69C75-AB96-4EC6-AEC1-0D9AD7C9F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6141" name="Rectangle 11">
              <a:extLst>
                <a:ext uri="{FF2B5EF4-FFF2-40B4-BE49-F238E27FC236}">
                  <a16:creationId xmlns:a16="http://schemas.microsoft.com/office/drawing/2014/main" id="{E8B7FCE3-AB13-4C8E-8272-F5BB9AB4A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76142" name="Rectangle 12">
              <a:extLst>
                <a:ext uri="{FF2B5EF4-FFF2-40B4-BE49-F238E27FC236}">
                  <a16:creationId xmlns:a16="http://schemas.microsoft.com/office/drawing/2014/main" id="{7BA44CEE-3900-4E66-9ACF-B910257C8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6143" name="Rectangle 13">
              <a:extLst>
                <a:ext uri="{FF2B5EF4-FFF2-40B4-BE49-F238E27FC236}">
                  <a16:creationId xmlns:a16="http://schemas.microsoft.com/office/drawing/2014/main" id="{AAC101BE-CEF4-484F-BE8D-6C5D17DCD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6144" name="Rectangle 14">
              <a:extLst>
                <a:ext uri="{FF2B5EF4-FFF2-40B4-BE49-F238E27FC236}">
                  <a16:creationId xmlns:a16="http://schemas.microsoft.com/office/drawing/2014/main" id="{98FBEAD1-D5F6-4A69-AB1C-E25466B5D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6145" name="Line 15">
              <a:extLst>
                <a:ext uri="{FF2B5EF4-FFF2-40B4-BE49-F238E27FC236}">
                  <a16:creationId xmlns:a16="http://schemas.microsoft.com/office/drawing/2014/main" id="{AF84F433-D1DD-4EC6-8550-12E58B66A5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6" name="Line 16">
              <a:extLst>
                <a:ext uri="{FF2B5EF4-FFF2-40B4-BE49-F238E27FC236}">
                  <a16:creationId xmlns:a16="http://schemas.microsoft.com/office/drawing/2014/main" id="{F61F121C-3205-47E5-9B0E-070765509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7" name="Line 17">
              <a:extLst>
                <a:ext uri="{FF2B5EF4-FFF2-40B4-BE49-F238E27FC236}">
                  <a16:creationId xmlns:a16="http://schemas.microsoft.com/office/drawing/2014/main" id="{A9F0949F-A3F6-4FEF-AA0F-499BF30825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8" name="Line 18">
              <a:extLst>
                <a:ext uri="{FF2B5EF4-FFF2-40B4-BE49-F238E27FC236}">
                  <a16:creationId xmlns:a16="http://schemas.microsoft.com/office/drawing/2014/main" id="{C7285673-EB9A-4553-B59B-558863B8AE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9" name="Line 19">
              <a:extLst>
                <a:ext uri="{FF2B5EF4-FFF2-40B4-BE49-F238E27FC236}">
                  <a16:creationId xmlns:a16="http://schemas.microsoft.com/office/drawing/2014/main" id="{0BAF675B-2975-4BB0-857F-829106491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50" name="Line 20">
              <a:extLst>
                <a:ext uri="{FF2B5EF4-FFF2-40B4-BE49-F238E27FC236}">
                  <a16:creationId xmlns:a16="http://schemas.microsoft.com/office/drawing/2014/main" id="{B9B4610E-403A-43F4-8DCB-4A39F47AA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51" name="Line 21">
              <a:extLst>
                <a:ext uri="{FF2B5EF4-FFF2-40B4-BE49-F238E27FC236}">
                  <a16:creationId xmlns:a16="http://schemas.microsoft.com/office/drawing/2014/main" id="{8E327025-F897-46D6-ABE0-63E0A8F32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52" name="Line 22">
              <a:extLst>
                <a:ext uri="{FF2B5EF4-FFF2-40B4-BE49-F238E27FC236}">
                  <a16:creationId xmlns:a16="http://schemas.microsoft.com/office/drawing/2014/main" id="{DE4D8C57-6AF8-48EF-9854-EE3CC2086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76132" name="Picture 4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74222DA3-92D8-4A6E-AAD9-A39801D71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 descr="C:\Documents and Settings\Derek Hoiem\My Documents\Classes\Spring10 - Computer Vision\figs\einstein_sobel_v.png">
            <a:extLst>
              <a:ext uri="{FF2B5EF4-FFF2-40B4-BE49-F238E27FC236}">
                <a16:creationId xmlns:a16="http://schemas.microsoft.com/office/drawing/2014/main" id="{059CFACE-CD3B-4FBC-9323-B628569F1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121D19A-8F27-4D01-A01B-196693F4D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6019800"/>
            <a:ext cx="200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Vertical Edge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(absolute value)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8F02ABF-A457-4A44-9EA2-B5DCB8742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46482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Sobel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itle 1">
            <a:extLst>
              <a:ext uri="{FF2B5EF4-FFF2-40B4-BE49-F238E27FC236}">
                <a16:creationId xmlns:a16="http://schemas.microsoft.com/office/drawing/2014/main" id="{0A9B5DAC-4F9A-4958-844B-FB4AFF971EC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Other filters</a:t>
            </a:r>
          </a:p>
        </p:txBody>
      </p:sp>
      <p:grpSp>
        <p:nvGrpSpPr>
          <p:cNvPr id="177155" name="Group 5">
            <a:extLst>
              <a:ext uri="{FF2B5EF4-FFF2-40B4-BE49-F238E27FC236}">
                <a16:creationId xmlns:a16="http://schemas.microsoft.com/office/drawing/2014/main" id="{502FE467-0167-4E13-B8A3-1ABAEFAEB1A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86200" y="3211513"/>
            <a:ext cx="1390650" cy="1371600"/>
            <a:chOff x="144" y="144"/>
            <a:chExt cx="1152" cy="1136"/>
          </a:xfrm>
        </p:grpSpPr>
        <p:sp>
          <p:nvSpPr>
            <p:cNvPr id="177161" name="Rectangle 6">
              <a:extLst>
                <a:ext uri="{FF2B5EF4-FFF2-40B4-BE49-F238E27FC236}">
                  <a16:creationId xmlns:a16="http://schemas.microsoft.com/office/drawing/2014/main" id="{241C8F55-BE45-4357-98D8-7394661C8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7162" name="Rectangle 7">
              <a:extLst>
                <a:ext uri="{FF2B5EF4-FFF2-40B4-BE49-F238E27FC236}">
                  <a16:creationId xmlns:a16="http://schemas.microsoft.com/office/drawing/2014/main" id="{F006BBE7-0D04-4B1B-8BC3-A4784990F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177163" name="Rectangle 8">
              <a:extLst>
                <a:ext uri="{FF2B5EF4-FFF2-40B4-BE49-F238E27FC236}">
                  <a16:creationId xmlns:a16="http://schemas.microsoft.com/office/drawing/2014/main" id="{0E1F15B6-8969-43C0-87B8-06F0D512B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7164" name="Rectangle 9">
              <a:extLst>
                <a:ext uri="{FF2B5EF4-FFF2-40B4-BE49-F238E27FC236}">
                  <a16:creationId xmlns:a16="http://schemas.microsoft.com/office/drawing/2014/main" id="{B5AE6026-54B6-4404-961D-3219005AA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7165" name="Rectangle 10">
              <a:extLst>
                <a:ext uri="{FF2B5EF4-FFF2-40B4-BE49-F238E27FC236}">
                  <a16:creationId xmlns:a16="http://schemas.microsoft.com/office/drawing/2014/main" id="{D59A93B0-3FBB-4F9C-9EEF-A8A8869AC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7166" name="Rectangle 11">
              <a:extLst>
                <a:ext uri="{FF2B5EF4-FFF2-40B4-BE49-F238E27FC236}">
                  <a16:creationId xmlns:a16="http://schemas.microsoft.com/office/drawing/2014/main" id="{EC8E63F3-FB25-4E33-9965-84974B218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7167" name="Rectangle 12">
              <a:extLst>
                <a:ext uri="{FF2B5EF4-FFF2-40B4-BE49-F238E27FC236}">
                  <a16:creationId xmlns:a16="http://schemas.microsoft.com/office/drawing/2014/main" id="{C60B1C6D-218E-47D5-AF39-713D4A370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7168" name="Rectangle 13">
              <a:extLst>
                <a:ext uri="{FF2B5EF4-FFF2-40B4-BE49-F238E27FC236}">
                  <a16:creationId xmlns:a16="http://schemas.microsoft.com/office/drawing/2014/main" id="{F8CD64F3-E4E6-41E1-B588-660D8E28E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77169" name="Rectangle 14">
              <a:extLst>
                <a:ext uri="{FF2B5EF4-FFF2-40B4-BE49-F238E27FC236}">
                  <a16:creationId xmlns:a16="http://schemas.microsoft.com/office/drawing/2014/main" id="{C927C1D3-A805-4F76-96CC-20D2B09C8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7170" name="Line 15">
              <a:extLst>
                <a:ext uri="{FF2B5EF4-FFF2-40B4-BE49-F238E27FC236}">
                  <a16:creationId xmlns:a16="http://schemas.microsoft.com/office/drawing/2014/main" id="{D9405638-E1CF-434F-8B69-A5832A8F4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1" name="Line 16">
              <a:extLst>
                <a:ext uri="{FF2B5EF4-FFF2-40B4-BE49-F238E27FC236}">
                  <a16:creationId xmlns:a16="http://schemas.microsoft.com/office/drawing/2014/main" id="{37F3858D-4F30-48A2-AAD7-4B9833D77C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2" name="Line 17">
              <a:extLst>
                <a:ext uri="{FF2B5EF4-FFF2-40B4-BE49-F238E27FC236}">
                  <a16:creationId xmlns:a16="http://schemas.microsoft.com/office/drawing/2014/main" id="{724F3965-C28E-424C-930F-D1AA6ED485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3" name="Line 18">
              <a:extLst>
                <a:ext uri="{FF2B5EF4-FFF2-40B4-BE49-F238E27FC236}">
                  <a16:creationId xmlns:a16="http://schemas.microsoft.com/office/drawing/2014/main" id="{93053F36-ADD3-469D-ACAF-DBD47AED6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4" name="Line 19">
              <a:extLst>
                <a:ext uri="{FF2B5EF4-FFF2-40B4-BE49-F238E27FC236}">
                  <a16:creationId xmlns:a16="http://schemas.microsoft.com/office/drawing/2014/main" id="{47B0B7C9-F360-49AB-8EAE-F20217B652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5" name="Line 20">
              <a:extLst>
                <a:ext uri="{FF2B5EF4-FFF2-40B4-BE49-F238E27FC236}">
                  <a16:creationId xmlns:a16="http://schemas.microsoft.com/office/drawing/2014/main" id="{04C0E90E-FB88-47A4-9DA8-594C13F989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6" name="Line 21">
              <a:extLst>
                <a:ext uri="{FF2B5EF4-FFF2-40B4-BE49-F238E27FC236}">
                  <a16:creationId xmlns:a16="http://schemas.microsoft.com/office/drawing/2014/main" id="{8BB7646C-A425-49A2-935C-C11790E1A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7" name="Line 22">
              <a:extLst>
                <a:ext uri="{FF2B5EF4-FFF2-40B4-BE49-F238E27FC236}">
                  <a16:creationId xmlns:a16="http://schemas.microsoft.com/office/drawing/2014/main" id="{49DCE0CE-07DB-4B42-BE31-BB6578DD8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62536B8-DF28-4F8A-BCEA-56A4927D0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6019800"/>
            <a:ext cx="200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Horizontal Edge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(absolute value)</a:t>
            </a:r>
          </a:p>
        </p:txBody>
      </p:sp>
      <p:pic>
        <p:nvPicPr>
          <p:cNvPr id="177157" name="Picture 4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AAC74168-60F3-46AD-BA5F-7B46887A6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7" name="Picture 3" descr="C:\Documents and Settings\Derek Hoiem\My Documents\Classes\Spring10 - Computer Vision\figs\einstein_sobel_h.png">
            <a:extLst>
              <a:ext uri="{FF2B5EF4-FFF2-40B4-BE49-F238E27FC236}">
                <a16:creationId xmlns:a16="http://schemas.microsoft.com/office/drawing/2014/main" id="{D75BCD61-8D5C-4B91-845B-EC90809AB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F3BD2A9-3507-45ED-B59F-5BB0C91FA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4659313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Sobel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54F92B6-2E79-4BFA-9A97-D02442E19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49" grpId="0"/>
      <p:bldP spid="5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3">
            <a:extLst>
              <a:ext uri="{FF2B5EF4-FFF2-40B4-BE49-F238E27FC236}">
                <a16:creationId xmlns:a16="http://schemas.microsoft.com/office/drawing/2014/main" id="{6AEE393E-26BA-4F40-9832-5C94CF8BD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3" name="Picture 4">
            <a:extLst>
              <a:ext uri="{FF2B5EF4-FFF2-40B4-BE49-F238E27FC236}">
                <a16:creationId xmlns:a16="http://schemas.microsoft.com/office/drawing/2014/main" id="{6FEFB6A3-8B1A-4F12-B857-E62B887D3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5">
            <a:extLst>
              <a:ext uri="{FF2B5EF4-FFF2-40B4-BE49-F238E27FC236}">
                <a16:creationId xmlns:a16="http://schemas.microsoft.com/office/drawing/2014/main" id="{8BA2D709-EDB7-44B9-8040-BF621693A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05000"/>
            <a:ext cx="317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5" name="Rectangle 16">
            <a:extLst>
              <a:ext uri="{FF2B5EF4-FFF2-40B4-BE49-F238E27FC236}">
                <a16:creationId xmlns:a16="http://schemas.microsoft.com/office/drawing/2014/main" id="{7ED68BD9-2A7B-4B23-B87F-2FFB172B3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Back to the box filter</a:t>
            </a:r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Footer Placeholder 3">
            <a:extLst>
              <a:ext uri="{FF2B5EF4-FFF2-40B4-BE49-F238E27FC236}">
                <a16:creationId xmlns:a16="http://schemas.microsoft.com/office/drawing/2014/main" id="{2CACC5F7-1C00-409D-AA0B-F9E5AA97DC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1528B4B2-7EAF-41DE-AA6B-05A278C4493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0227" name="Rectangle 2">
            <a:extLst>
              <a:ext uri="{FF2B5EF4-FFF2-40B4-BE49-F238E27FC236}">
                <a16:creationId xmlns:a16="http://schemas.microsoft.com/office/drawing/2014/main" id="{00B0E788-FC38-42BA-9610-7AAAA54E7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</a:t>
            </a:r>
          </a:p>
        </p:txBody>
      </p:sp>
      <p:sp>
        <p:nvSpPr>
          <p:cNvPr id="180228" name="Rectangle 3">
            <a:extLst>
              <a:ext uri="{FF2B5EF4-FFF2-40B4-BE49-F238E27FC236}">
                <a16:creationId xmlns:a16="http://schemas.microsoft.com/office/drawing/2014/main" id="{A44ED819-10B8-4778-8EFA-38DC69A9E4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add weights to our moving average</a:t>
            </a:r>
          </a:p>
          <a:p>
            <a:pPr eaLnBrk="1" hangingPunct="1"/>
            <a:r>
              <a:rPr lang="en-US" altLang="en-US" i="1"/>
              <a:t>Weights </a:t>
            </a:r>
            <a:r>
              <a:rPr lang="en-US" altLang="en-US"/>
              <a:t> […, 0, 1, 1, 1, 1, 1, 0, …]  / 5 </a:t>
            </a:r>
          </a:p>
        </p:txBody>
      </p:sp>
      <p:pic>
        <p:nvPicPr>
          <p:cNvPr id="180229" name="Picture 4" descr="smoothing-box">
            <a:extLst>
              <a:ext uri="{FF2B5EF4-FFF2-40B4-BE49-F238E27FC236}">
                <a16:creationId xmlns:a16="http://schemas.microsoft.com/office/drawing/2014/main" id="{B5532C73-5AE4-439C-A5AF-711CD6F5D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Footer Placeholder 3">
            <a:extLst>
              <a:ext uri="{FF2B5EF4-FFF2-40B4-BE49-F238E27FC236}">
                <a16:creationId xmlns:a16="http://schemas.microsoft.com/office/drawing/2014/main" id="{EBDA6690-A113-4632-A5E4-3C24415EC7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5F305F6A-B2D8-490C-A47A-0CEC7E003B7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2275" name="Rectangle 2">
            <a:extLst>
              <a:ext uri="{FF2B5EF4-FFF2-40B4-BE49-F238E27FC236}">
                <a16:creationId xmlns:a16="http://schemas.microsoft.com/office/drawing/2014/main" id="{E48A90B9-E8BE-4AF6-8598-32E9612CD2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Moving Average</a:t>
            </a:r>
          </a:p>
        </p:txBody>
      </p:sp>
      <p:sp>
        <p:nvSpPr>
          <p:cNvPr id="182276" name="Rectangle 3">
            <a:extLst>
              <a:ext uri="{FF2B5EF4-FFF2-40B4-BE49-F238E27FC236}">
                <a16:creationId xmlns:a16="http://schemas.microsoft.com/office/drawing/2014/main" id="{BD32D287-759A-4412-9DBF-29FB15952E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bell curve (gaussian-like) weights […, 1, 4, 6, 4, 1, …]</a:t>
            </a:r>
          </a:p>
        </p:txBody>
      </p:sp>
      <p:pic>
        <p:nvPicPr>
          <p:cNvPr id="182277" name="Picture 4" descr="smoothing-box">
            <a:extLst>
              <a:ext uri="{FF2B5EF4-FFF2-40B4-BE49-F238E27FC236}">
                <a16:creationId xmlns:a16="http://schemas.microsoft.com/office/drawing/2014/main" id="{C03D9A65-27D3-4618-BA55-8A7C9FCCF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7" name="Picture 5" descr="smoothing-bell">
            <a:extLst>
              <a:ext uri="{FF2B5EF4-FFF2-40B4-BE49-F238E27FC236}">
                <a16:creationId xmlns:a16="http://schemas.microsoft.com/office/drawing/2014/main" id="{909078F1-19AA-49E9-A8FF-78567B73B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Footer Placeholder 3">
            <a:extLst>
              <a:ext uri="{FF2B5EF4-FFF2-40B4-BE49-F238E27FC236}">
                <a16:creationId xmlns:a16="http://schemas.microsoft.com/office/drawing/2014/main" id="{516DD0DF-82D9-4C92-8DF8-A05AF9095A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98D70326-7E55-47D7-80A5-D08A1217DFE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4323" name="Rectangle 2">
            <a:extLst>
              <a:ext uri="{FF2B5EF4-FFF2-40B4-BE49-F238E27FC236}">
                <a16:creationId xmlns:a16="http://schemas.microsoft.com/office/drawing/2014/main" id="{FEF97285-8087-4B1E-BBF3-3B6630F75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 In 2D</a:t>
            </a:r>
          </a:p>
        </p:txBody>
      </p:sp>
      <p:sp>
        <p:nvSpPr>
          <p:cNvPr id="184324" name="Rectangle 3">
            <a:extLst>
              <a:ext uri="{FF2B5EF4-FFF2-40B4-BE49-F238E27FC236}">
                <a16:creationId xmlns:a16="http://schemas.microsoft.com/office/drawing/2014/main" id="{62B28605-F83C-4E2A-AE37-C762A7524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What are the weights H?</a:t>
            </a:r>
          </a:p>
          <a:p>
            <a:pPr eaLnBrk="1" hangingPunct="1"/>
            <a:endParaRPr lang="en-US" altLang="en-US"/>
          </a:p>
        </p:txBody>
      </p:sp>
      <p:graphicFrame>
        <p:nvGraphicFramePr>
          <p:cNvPr id="283798" name="Group 150">
            <a:extLst>
              <a:ext uri="{FF2B5EF4-FFF2-40B4-BE49-F238E27FC236}">
                <a16:creationId xmlns:a16="http://schemas.microsoft.com/office/drawing/2014/main" id="{EAEDA46E-EF60-47E1-93C3-63435F36D352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1754188"/>
          <a:ext cx="5181600" cy="3108340"/>
        </p:xfrm>
        <a:graphic>
          <a:graphicData uri="http://schemas.openxmlformats.org/drawingml/2006/table">
            <a:tbl>
              <a:tblPr/>
              <a:tblGrid>
                <a:gridCol w="51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9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83802" name="Group 154">
            <a:extLst>
              <a:ext uri="{FF2B5EF4-FFF2-40B4-BE49-F238E27FC236}">
                <a16:creationId xmlns:a16="http://schemas.microsoft.com/office/drawing/2014/main" id="{47140AAA-405C-4497-81B6-3D0F450520BF}"/>
              </a:ext>
            </a:extLst>
          </p:cNvPr>
          <p:cNvGraphicFramePr>
            <a:graphicFrameLocks noGrp="1"/>
          </p:cNvGraphicFramePr>
          <p:nvPr/>
        </p:nvGraphicFramePr>
        <p:xfrm>
          <a:off x="7010400" y="2522538"/>
          <a:ext cx="1524000" cy="1050926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4466" name="Picture 145" descr="txp_fig">
            <a:extLst>
              <a:ext uri="{FF2B5EF4-FFF2-40B4-BE49-F238E27FC236}">
                <a16:creationId xmlns:a16="http://schemas.microsoft.com/office/drawing/2014/main" id="{89891D32-FA17-4C49-901F-569D16066D7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5097463"/>
            <a:ext cx="12700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47" name="Rectangle 146">
            <a:extLst>
              <a:ext uri="{FF2B5EF4-FFF2-40B4-BE49-F238E27FC236}">
                <a16:creationId xmlns:a16="http://schemas.microsoft.com/office/drawing/2014/main" id="{DFAE7FEC-78C3-449F-B9F8-887AA40AB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962400"/>
            <a:ext cx="1557338" cy="914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748" name="Rectangle 147">
            <a:extLst>
              <a:ext uri="{FF2B5EF4-FFF2-40B4-BE49-F238E27FC236}">
                <a16:creationId xmlns:a16="http://schemas.microsoft.com/office/drawing/2014/main" id="{B18697FA-B179-4E37-B8CF-8729D3543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5163" y="2517775"/>
            <a:ext cx="1519237" cy="10636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4469" name="Picture 148" descr="txp_fig">
            <a:extLst>
              <a:ext uri="{FF2B5EF4-FFF2-40B4-BE49-F238E27FC236}">
                <a16:creationId xmlns:a16="http://schemas.microsoft.com/office/drawing/2014/main" id="{6AABA5C9-F115-4B99-86E9-3666BB68EC4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3800475"/>
            <a:ext cx="13303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0" name="Text Box 155">
            <a:extLst>
              <a:ext uri="{FF2B5EF4-FFF2-40B4-BE49-F238E27FC236}">
                <a16:creationId xmlns:a16="http://schemas.microsoft.com/office/drawing/2014/main" id="{8C284328-11C0-4095-8308-CBD6CE15A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by Steve Seitz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F8A0D-2744-C77E-71C0-58FF8EB76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 vs. Specular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EB22B-AC1F-5189-9F47-9932E7A1D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578170-7CEF-E4BC-A3E5-753039FC3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574648"/>
            <a:ext cx="9144000" cy="3228069"/>
          </a:xfrm>
          <a:prstGeom prst="rect">
            <a:avLst/>
          </a:prstGeom>
        </p:spPr>
      </p:pic>
      <p:pic>
        <p:nvPicPr>
          <p:cNvPr id="112642" name="Picture 2">
            <a:extLst>
              <a:ext uri="{FF2B5EF4-FFF2-40B4-BE49-F238E27FC236}">
                <a16:creationId xmlns:a16="http://schemas.microsoft.com/office/drawing/2014/main" id="{58823C18-1465-E6C7-3020-DB3656474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219" y="884157"/>
            <a:ext cx="4867562" cy="270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3971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>
            <a:extLst>
              <a:ext uri="{FF2B5EF4-FFF2-40B4-BE49-F238E27FC236}">
                <a16:creationId xmlns:a16="http://schemas.microsoft.com/office/drawing/2014/main" id="{36040D17-2511-441E-8B6E-95CA44E17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Gaussian filtering</a:t>
            </a: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C85A5D89-5570-4021-9E0A-5BE692E71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1200" y="914400"/>
            <a:ext cx="8026400" cy="5772150"/>
          </a:xfrm>
        </p:spPr>
        <p:txBody>
          <a:bodyPr/>
          <a:lstStyle/>
          <a:p>
            <a:pPr marL="0" indent="0" eaLnBrk="1" hangingPunct="1"/>
            <a:r>
              <a:rPr lang="en-US" altLang="en-US"/>
              <a:t>A Gaussian kernel gives less weight to pixels further from the center of the window</a:t>
            </a:r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r>
              <a:rPr lang="en-US" altLang="en-US"/>
              <a:t>This kernel is an approximation of a Gaussian function:</a:t>
            </a:r>
            <a:endParaRPr lang="en-US" altLang="en-US" i="1"/>
          </a:p>
        </p:txBody>
      </p:sp>
      <p:graphicFrame>
        <p:nvGraphicFramePr>
          <p:cNvPr id="280580" name="Group 4">
            <a:extLst>
              <a:ext uri="{FF2B5EF4-FFF2-40B4-BE49-F238E27FC236}">
                <a16:creationId xmlns:a16="http://schemas.microsoft.com/office/drawing/2014/main" id="{8D690FC6-0B8E-4BDA-B8C9-E82A098CE3C0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1709738"/>
          <a:ext cx="5181600" cy="3048000"/>
        </p:xfrm>
        <a:graphic>
          <a:graphicData uri="http://schemas.openxmlformats.org/drawingml/2006/table">
            <a:tbl>
              <a:tblPr/>
              <a:tblGrid>
                <a:gridCol w="51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9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80703" name="Group 127">
            <a:extLst>
              <a:ext uri="{FF2B5EF4-FFF2-40B4-BE49-F238E27FC236}">
                <a16:creationId xmlns:a16="http://schemas.microsoft.com/office/drawing/2014/main" id="{38ABEEA4-6CC3-4FF0-AF01-E2874352DCBE}"/>
              </a:ext>
            </a:extLst>
          </p:cNvPr>
          <p:cNvGraphicFramePr>
            <a:graphicFrameLocks noGrp="1"/>
          </p:cNvGraphicFramePr>
          <p:nvPr/>
        </p:nvGraphicFramePr>
        <p:xfrm>
          <a:off x="7010400" y="2522538"/>
          <a:ext cx="1524000" cy="914400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6513" name="Picture 145" descr="txp_fig">
            <a:extLst>
              <a:ext uri="{FF2B5EF4-FFF2-40B4-BE49-F238E27FC236}">
                <a16:creationId xmlns:a16="http://schemas.microsoft.com/office/drawing/2014/main" id="{66403E37-AD2D-4E0C-9DC6-C066B2A2342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4800600"/>
            <a:ext cx="1270000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514" name="Rectangle 146">
            <a:extLst>
              <a:ext uri="{FF2B5EF4-FFF2-40B4-BE49-F238E27FC236}">
                <a16:creationId xmlns:a16="http://schemas.microsoft.com/office/drawing/2014/main" id="{0871885C-9359-4B8A-99AC-B5429FE8C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810000"/>
            <a:ext cx="1557338" cy="914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6515" name="Rectangle 147">
            <a:extLst>
              <a:ext uri="{FF2B5EF4-FFF2-40B4-BE49-F238E27FC236}">
                <a16:creationId xmlns:a16="http://schemas.microsoft.com/office/drawing/2014/main" id="{4D10BEBE-3EBE-4F65-AAAC-677CBF5E8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517775"/>
            <a:ext cx="1524000" cy="9112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6516" name="Picture 148" descr="txp_fig">
            <a:extLst>
              <a:ext uri="{FF2B5EF4-FFF2-40B4-BE49-F238E27FC236}">
                <a16:creationId xmlns:a16="http://schemas.microsoft.com/office/drawing/2014/main" id="{E3510B0D-D014-4A84-9957-A1FE282A786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3" y="2670175"/>
            <a:ext cx="547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517" name="Picture 149" descr="txp_fig">
            <a:extLst>
              <a:ext uri="{FF2B5EF4-FFF2-40B4-BE49-F238E27FC236}">
                <a16:creationId xmlns:a16="http://schemas.microsoft.com/office/drawing/2014/main" id="{9E4F6AD0-51EE-4D2E-A0FB-38F46E54EE8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3656013"/>
            <a:ext cx="13303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6518" name="Object 150">
            <a:extLst>
              <a:ext uri="{FF2B5EF4-FFF2-40B4-BE49-F238E27FC236}">
                <a16:creationId xmlns:a16="http://schemas.microsoft.com/office/drawing/2014/main" id="{037E1748-34AF-4F57-8B35-0305141380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6600" y="5033963"/>
          <a:ext cx="279400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10" imgW="2095793" imgH="1390844" progId="MSPhotoEd.3">
                  <p:embed/>
                </p:oleObj>
              </mc:Choice>
              <mc:Fallback>
                <p:oleObj name="Photo Editor Photo" r:id="rId10" imgW="2095793" imgH="1390844" progId="MSPhotoEd.3">
                  <p:embed/>
                  <p:pic>
                    <p:nvPicPr>
                      <p:cNvPr id="186518" name="Object 150">
                        <a:extLst>
                          <a:ext uri="{FF2B5EF4-FFF2-40B4-BE49-F238E27FC236}">
                            <a16:creationId xmlns:a16="http://schemas.microsoft.com/office/drawing/2014/main" id="{037E1748-34AF-4F57-8B35-0305141380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5033963"/>
                        <a:ext cx="2794000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6519" name="Picture 151" descr="Edittex">
            <a:extLst>
              <a:ext uri="{FF2B5EF4-FFF2-40B4-BE49-F238E27FC236}">
                <a16:creationId xmlns:a16="http://schemas.microsoft.com/office/drawing/2014/main" id="{D38C808C-2535-4118-8AF9-C3BE1F2BFE8D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65750"/>
            <a:ext cx="35036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520" name="Text Box 155">
            <a:extLst>
              <a:ext uri="{FF2B5EF4-FFF2-40B4-BE49-F238E27FC236}">
                <a16:creationId xmlns:a16="http://schemas.microsoft.com/office/drawing/2014/main" id="{D693CF71-FF87-4F0E-9119-8A5CF5123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by Steve Seitz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26D549E5-B68A-4328-A62F-8FE2C2614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Mean (Box) vs. Gaussian filtering</a:t>
            </a:r>
          </a:p>
        </p:txBody>
      </p:sp>
      <p:graphicFrame>
        <p:nvGraphicFramePr>
          <p:cNvPr id="188419" name="Object 3">
            <a:extLst>
              <a:ext uri="{FF2B5EF4-FFF2-40B4-BE49-F238E27FC236}">
                <a16:creationId xmlns:a16="http://schemas.microsoft.com/office/drawing/2014/main" id="{EF7AB0D3-F412-4243-AE9F-302A6F65A2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1200" y="914400"/>
          <a:ext cx="766603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3828571" imgH="3572374" progId="MSPhotoEd.3">
                  <p:embed/>
                </p:oleObj>
              </mc:Choice>
              <mc:Fallback>
                <p:oleObj name="Photo Editor Photo" r:id="rId2" imgW="3828571" imgH="3572374" progId="MSPhotoEd.3">
                  <p:embed/>
                  <p:pic>
                    <p:nvPicPr>
                      <p:cNvPr id="188419" name="Object 3">
                        <a:extLst>
                          <a:ext uri="{FF2B5EF4-FFF2-40B4-BE49-F238E27FC236}">
                            <a16:creationId xmlns:a16="http://schemas.microsoft.com/office/drawing/2014/main" id="{EF7AB0D3-F412-4243-AE9F-302A6F65A2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914400"/>
                        <a:ext cx="766603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0" name="Text Box 4">
            <a:extLst>
              <a:ext uri="{FF2B5EF4-FFF2-40B4-BE49-F238E27FC236}">
                <a16:creationId xmlns:a16="http://schemas.microsoft.com/office/drawing/2014/main" id="{87A63449-52A2-4C99-98F5-AED1DFD5A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by Steve Seitz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3">
            <a:extLst>
              <a:ext uri="{FF2B5EF4-FFF2-40B4-BE49-F238E27FC236}">
                <a16:creationId xmlns:a16="http://schemas.microsoft.com/office/drawing/2014/main" id="{97C91276-D254-4E4B-B65B-48F0B0BF95E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/>
              <a:t>Weight contributions of neighboring pixels by nearness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>
              <a:latin typeface="Courier New" panose="02070309020205020404" pitchFamily="49" charset="0"/>
            </a:endParaRPr>
          </a:p>
        </p:txBody>
      </p:sp>
      <p:pic>
        <p:nvPicPr>
          <p:cNvPr id="189443" name="Picture 4" descr="realgaussian">
            <a:extLst>
              <a:ext uri="{FF2B5EF4-FFF2-40B4-BE49-F238E27FC236}">
                <a16:creationId xmlns:a16="http://schemas.microsoft.com/office/drawing/2014/main" id="{F8AD2C5F-B18C-4D76-BB7F-C9501BDC5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 t="15573" b="4480"/>
          <a:stretch>
            <a:fillRect/>
          </a:stretch>
        </p:blipFill>
        <p:spPr bwMode="auto">
          <a:xfrm>
            <a:off x="228600" y="2057400"/>
            <a:ext cx="2943225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4" name="Picture 5">
            <a:extLst>
              <a:ext uri="{FF2B5EF4-FFF2-40B4-BE49-F238E27FC236}">
                <a16:creationId xmlns:a16="http://schemas.microsoft.com/office/drawing/2014/main" id="{055928C7-C47E-4D61-99FE-58DD4F596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5" name="Picture 6" descr="txp_fig">
            <a:extLst>
              <a:ext uri="{FF2B5EF4-FFF2-40B4-BE49-F238E27FC236}">
                <a16:creationId xmlns:a16="http://schemas.microsoft.com/office/drawing/2014/main" id="{C63F9719-68EA-4685-BE12-E83825DE531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19600"/>
            <a:ext cx="251460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6" name="Text Box 7">
            <a:extLst>
              <a:ext uri="{FF2B5EF4-FFF2-40B4-BE49-F238E27FC236}">
                <a16:creationId xmlns:a16="http://schemas.microsoft.com/office/drawing/2014/main" id="{63B38FEA-4BCC-4287-AA84-BB678D50D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7188" y="2343150"/>
            <a:ext cx="347821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0.003   0.013   0.022   0.013   0.003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0.013   0.059   0.097   0.059   0.013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0.022   0.097   0.159   0.097   0.022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0.013   0.059   0.097   0.059   0.013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0.003   0.013   0.022   0.013   0.003</a:t>
            </a:r>
          </a:p>
        </p:txBody>
      </p:sp>
      <p:sp>
        <p:nvSpPr>
          <p:cNvPr id="189447" name="Text Box 8">
            <a:extLst>
              <a:ext uri="{FF2B5EF4-FFF2-40B4-BE49-F238E27FC236}">
                <a16:creationId xmlns:a16="http://schemas.microsoft.com/office/drawing/2014/main" id="{B586D6FC-9B7E-4E2C-BAAE-8F7D5F0C7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3900488"/>
            <a:ext cx="1404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5 x 5,  = 1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9448" name="Rectangle 9">
            <a:extLst>
              <a:ext uri="{FF2B5EF4-FFF2-40B4-BE49-F238E27FC236}">
                <a16:creationId xmlns:a16="http://schemas.microsoft.com/office/drawing/2014/main" id="{3ECEBDAC-656A-4450-96A5-A397900D1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057400"/>
            <a:ext cx="35052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9449" name="Text Box 10">
            <a:extLst>
              <a:ext uri="{FF2B5EF4-FFF2-40B4-BE49-F238E27FC236}">
                <a16:creationId xmlns:a16="http://schemas.microsoft.com/office/drawing/2014/main" id="{9860746B-31BC-43E4-A162-FEC48900E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6488113"/>
            <a:ext cx="2863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Slide credit: Christopher Rasmussen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9450" name="Rectangle 16">
            <a:extLst>
              <a:ext uri="{FF2B5EF4-FFF2-40B4-BE49-F238E27FC236}">
                <a16:creationId xmlns:a16="http://schemas.microsoft.com/office/drawing/2014/main" id="{84629F84-C21C-4C5C-AA2C-576887955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Important filter: Gaussian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60D78691-84D9-45AD-985F-3C0D153F4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altLang="en-US"/>
              <a:t>Gaussian Kernel</a:t>
            </a:r>
          </a:p>
        </p:txBody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EA92C66D-D686-4EF6-918E-1CB64D164B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5715000"/>
            <a:ext cx="8839200" cy="9144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Standard deviation </a:t>
            </a:r>
            <a:r>
              <a:rPr lang="en-US" altLang="en-US" sz="2400">
                <a:sym typeface="Symbol" panose="05050102010706020507" pitchFamily="18" charset="2"/>
              </a:rPr>
              <a:t>: determines extent of smoothing</a:t>
            </a:r>
            <a:endParaRPr lang="en-US" altLang="en-US" sz="2400">
              <a:latin typeface="Courier New" panose="02070309020205020404" pitchFamily="49" charset="0"/>
            </a:endParaRPr>
          </a:p>
        </p:txBody>
      </p:sp>
      <p:pic>
        <p:nvPicPr>
          <p:cNvPr id="191492" name="Picture 6" descr="txp_fig">
            <a:extLst>
              <a:ext uri="{FF2B5EF4-FFF2-40B4-BE49-F238E27FC236}">
                <a16:creationId xmlns:a16="http://schemas.microsoft.com/office/drawing/2014/main" id="{DC40DA99-3B41-4DB4-A5A9-E7EF3DB7C82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143000"/>
            <a:ext cx="41148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3" name="Text Box 10">
            <a:extLst>
              <a:ext uri="{FF2B5EF4-FFF2-40B4-BE49-F238E27FC236}">
                <a16:creationId xmlns:a16="http://schemas.microsoft.com/office/drawing/2014/main" id="{973A6522-D65B-4EB6-8151-8F5FE25A6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1700" y="6477000"/>
            <a:ext cx="181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K. Grauman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1494" name="Picture 11" descr="gauss_sigma2_hsize30.jpg">
            <a:extLst>
              <a:ext uri="{FF2B5EF4-FFF2-40B4-BE49-F238E27FC236}">
                <a16:creationId xmlns:a16="http://schemas.microsoft.com/office/drawing/2014/main" id="{3850EB01-6CBB-4D55-B5F8-2B7C39CED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2522538"/>
            <a:ext cx="38433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5" name="Text Box 3349">
            <a:extLst>
              <a:ext uri="{FF2B5EF4-FFF2-40B4-BE49-F238E27FC236}">
                <a16:creationId xmlns:a16="http://schemas.microsoft.com/office/drawing/2014/main" id="{A05BAD13-1608-4E46-9AEB-3E26085D4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867275"/>
            <a:ext cx="34258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Pct val="75000"/>
              <a:buFont typeface="Monotype Sorts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1496" name="TextBox 12">
            <a:extLst>
              <a:ext uri="{FF2B5EF4-FFF2-40B4-BE49-F238E27FC236}">
                <a16:creationId xmlns:a16="http://schemas.microsoft.com/office/drawing/2014/main" id="{9F0DF332-E41F-407C-B5BF-409F9511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075" y="4752975"/>
            <a:ext cx="2154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σ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2 with 30 x 30 kernel</a:t>
            </a:r>
          </a:p>
        </p:txBody>
      </p:sp>
      <p:pic>
        <p:nvPicPr>
          <p:cNvPr id="191497" name="Picture 14" descr="gauss_sigma5_hsize30.jpg">
            <a:extLst>
              <a:ext uri="{FF2B5EF4-FFF2-40B4-BE49-F238E27FC236}">
                <a16:creationId xmlns:a16="http://schemas.microsoft.com/office/drawing/2014/main" id="{D6914164-BCC9-4BAC-B7B1-A074E992A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2559050"/>
            <a:ext cx="38433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8" name="Picture 15" descr="gauss_sigma5_hsize30_2d.jpg">
            <a:extLst>
              <a:ext uri="{FF2B5EF4-FFF2-40B4-BE49-F238E27FC236}">
                <a16:creationId xmlns:a16="http://schemas.microsoft.com/office/drawing/2014/main" id="{CE4F229C-84DC-4691-AF2C-A1F0B80017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0" t="5916" r="22746" b="10709"/>
          <a:stretch>
            <a:fillRect/>
          </a:stretch>
        </p:blipFill>
        <p:spPr bwMode="auto">
          <a:xfrm>
            <a:off x="7237413" y="2514600"/>
            <a:ext cx="912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9" name="Picture 16" descr="gauss_sigma2_hsize30_2d.jpg">
            <a:extLst>
              <a:ext uri="{FF2B5EF4-FFF2-40B4-BE49-F238E27FC236}">
                <a16:creationId xmlns:a16="http://schemas.microsoft.com/office/drawing/2014/main" id="{4F8734AE-A51F-4640-8FA6-126C0AA91D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7" t="6770" r="22217" b="9853"/>
          <a:stretch>
            <a:fillRect/>
          </a:stretch>
        </p:blipFill>
        <p:spPr bwMode="auto">
          <a:xfrm>
            <a:off x="811213" y="2525713"/>
            <a:ext cx="912812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500" name="TextBox 16">
            <a:extLst>
              <a:ext uri="{FF2B5EF4-FFF2-40B4-BE49-F238E27FC236}">
                <a16:creationId xmlns:a16="http://schemas.microsoft.com/office/drawing/2014/main" id="{1EABE996-1C6E-46AE-AC73-65B55F309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763" y="4756150"/>
            <a:ext cx="2117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σ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5 with 30 x 30 kernel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itle 1">
            <a:extLst>
              <a:ext uri="{FF2B5EF4-FFF2-40B4-BE49-F238E27FC236}">
                <a16:creationId xmlns:a16="http://schemas.microsoft.com/office/drawing/2014/main" id="{1C38650F-D811-4F32-A477-2F45A06A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Gaussian filters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89D2FEF2-B107-4AC6-83FA-7E56612185FF}"/>
              </a:ext>
            </a:extLst>
          </p:cNvPr>
          <p:cNvGrpSpPr>
            <a:grpSpLocks/>
          </p:cNvGrpSpPr>
          <p:nvPr/>
        </p:nvGrpSpPr>
        <p:grpSpPr bwMode="auto">
          <a:xfrm>
            <a:off x="7277100" y="2133600"/>
            <a:ext cx="1636713" cy="3265488"/>
            <a:chOff x="7276797" y="2133600"/>
            <a:chExt cx="1636944" cy="3264932"/>
          </a:xfrm>
        </p:grpSpPr>
        <p:grpSp>
          <p:nvGrpSpPr>
            <p:cNvPr id="193559" name="Group 27">
              <a:extLst>
                <a:ext uri="{FF2B5EF4-FFF2-40B4-BE49-F238E27FC236}">
                  <a16:creationId xmlns:a16="http://schemas.microsoft.com/office/drawing/2014/main" id="{854DD857-2E93-46B8-99A9-0ECC483E3F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29531" y="4370614"/>
              <a:ext cx="1409669" cy="1027918"/>
              <a:chOff x="7429531" y="4675414"/>
              <a:chExt cx="1409669" cy="1027918"/>
            </a:xfrm>
          </p:grpSpPr>
          <p:pic>
            <p:nvPicPr>
              <p:cNvPr id="193561" name="Picture 6" descr="C:\snavely\work\teaching\10Fa-CS4670\lectures\lec02\g30.png">
                <a:extLst>
                  <a:ext uri="{FF2B5EF4-FFF2-40B4-BE49-F238E27FC236}">
                    <a16:creationId xmlns:a16="http://schemas.microsoft.com/office/drawing/2014/main" id="{D91DF17F-4EDD-478A-816B-9285286E6F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88728" y="467541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62" name="Picture 18" descr="Edittex">
                <a:extLst>
                  <a:ext uri="{FF2B5EF4-FFF2-40B4-BE49-F238E27FC236}">
                    <a16:creationId xmlns:a16="http://schemas.microsoft.com/office/drawing/2014/main" id="{0E2C1F18-08EB-4E5C-932D-B7F564F5CD94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9531" y="5420304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63" name="TextBox 19">
                <a:extLst>
                  <a:ext uri="{FF2B5EF4-FFF2-40B4-BE49-F238E27FC236}">
                    <a16:creationId xmlns:a16="http://schemas.microsoft.com/office/drawing/2014/main" id="{81D6A384-E9C0-4FB7-8C3E-0BB5FE9A02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6569" y="5334000"/>
                <a:ext cx="118263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rPr>
                  <a:t>= 30 pixels</a:t>
                </a:r>
              </a:p>
            </p:txBody>
          </p:sp>
        </p:grpSp>
        <p:pic>
          <p:nvPicPr>
            <p:cNvPr id="193560" name="Picture 11" descr="C:\snavely\work\teaching\10Fa-CS4670\lectures\lec02\owl30.png">
              <a:extLst>
                <a:ext uri="{FF2B5EF4-FFF2-40B4-BE49-F238E27FC236}">
                  <a16:creationId xmlns:a16="http://schemas.microsoft.com/office/drawing/2014/main" id="{B3A1C3AC-019A-4C15-AFD4-95097E144F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6797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3540" name="Picture 12" descr="C:\snavely\work\teaching\10Fa-CS4670\lectures\lec02\owl.png">
            <a:extLst>
              <a:ext uri="{FF2B5EF4-FFF2-40B4-BE49-F238E27FC236}">
                <a16:creationId xmlns:a16="http://schemas.microsoft.com/office/drawing/2014/main" id="{16320241-7998-4068-B821-F50F5F8C0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2133600"/>
            <a:ext cx="1636712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3">
            <a:extLst>
              <a:ext uri="{FF2B5EF4-FFF2-40B4-BE49-F238E27FC236}">
                <a16:creationId xmlns:a16="http://schemas.microsoft.com/office/drawing/2014/main" id="{96024B41-B1A7-4AFF-B20E-D2602CAE5634}"/>
              </a:ext>
            </a:extLst>
          </p:cNvPr>
          <p:cNvGrpSpPr>
            <a:grpSpLocks/>
          </p:cNvGrpSpPr>
          <p:nvPr/>
        </p:nvGrpSpPr>
        <p:grpSpPr bwMode="auto">
          <a:xfrm>
            <a:off x="1974850" y="2133600"/>
            <a:ext cx="1638300" cy="3265488"/>
            <a:chOff x="1975565" y="2133600"/>
            <a:chExt cx="1636944" cy="3264932"/>
          </a:xfrm>
        </p:grpSpPr>
        <p:grpSp>
          <p:nvGrpSpPr>
            <p:cNvPr id="193554" name="Group 24">
              <a:extLst>
                <a:ext uri="{FF2B5EF4-FFF2-40B4-BE49-F238E27FC236}">
                  <a16:creationId xmlns:a16="http://schemas.microsoft.com/office/drawing/2014/main" id="{345482EB-13F0-498C-934B-E015FA8B8F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9800" y="4351564"/>
              <a:ext cx="1181069" cy="1046968"/>
              <a:chOff x="2209800" y="4656364"/>
              <a:chExt cx="1181069" cy="1046968"/>
            </a:xfrm>
          </p:grpSpPr>
          <p:pic>
            <p:nvPicPr>
              <p:cNvPr id="193556" name="Picture 3" descr="C:\snavely\work\teaching\10Fa-CS4670\lectures\lec02\g1.png">
                <a:extLst>
                  <a:ext uri="{FF2B5EF4-FFF2-40B4-BE49-F238E27FC236}">
                    <a16:creationId xmlns:a16="http://schemas.microsoft.com/office/drawing/2014/main" id="{D8047C1C-B7F4-4F7D-911F-0D7768538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5614" y="465636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57" name="Picture 14" descr="Edittex">
                <a:extLst>
                  <a:ext uri="{FF2B5EF4-FFF2-40B4-BE49-F238E27FC236}">
                    <a16:creationId xmlns:a16="http://schemas.microsoft.com/office/drawing/2014/main" id="{1E275A2C-41F5-496E-8EC9-D1F51E1A8A65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800" y="5420304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58" name="TextBox 13">
                <a:extLst>
                  <a:ext uri="{FF2B5EF4-FFF2-40B4-BE49-F238E27FC236}">
                    <a16:creationId xmlns:a16="http://schemas.microsoft.com/office/drawing/2014/main" id="{FDF810F4-BE29-495F-98C1-60B70632CD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6628" y="5334000"/>
                <a:ext cx="97424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rPr>
                  <a:t>= 1 pixel</a:t>
                </a:r>
              </a:p>
            </p:txBody>
          </p:sp>
        </p:grpSp>
        <p:pic>
          <p:nvPicPr>
            <p:cNvPr id="193555" name="Picture 13" descr="C:\snavely\work\teaching\10Fa-CS4670\lectures\lec02\owl1.png">
              <a:extLst>
                <a:ext uri="{FF2B5EF4-FFF2-40B4-BE49-F238E27FC236}">
                  <a16:creationId xmlns:a16="http://schemas.microsoft.com/office/drawing/2014/main" id="{6079330E-9876-46D3-A0E4-219CE41A2F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5565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34">
            <a:extLst>
              <a:ext uri="{FF2B5EF4-FFF2-40B4-BE49-F238E27FC236}">
                <a16:creationId xmlns:a16="http://schemas.microsoft.com/office/drawing/2014/main" id="{DB56DAC5-B414-4134-B7DA-7F5A81C5728D}"/>
              </a:ext>
            </a:extLst>
          </p:cNvPr>
          <p:cNvGrpSpPr>
            <a:grpSpLocks/>
          </p:cNvGrpSpPr>
          <p:nvPr/>
        </p:nvGrpSpPr>
        <p:grpSpPr bwMode="auto">
          <a:xfrm>
            <a:off x="3743325" y="2133600"/>
            <a:ext cx="1636713" cy="3276600"/>
            <a:chOff x="3742643" y="2133600"/>
            <a:chExt cx="1636944" cy="3276600"/>
          </a:xfrm>
        </p:grpSpPr>
        <p:grpSp>
          <p:nvGrpSpPr>
            <p:cNvPr id="193549" name="Group 25">
              <a:extLst>
                <a:ext uri="{FF2B5EF4-FFF2-40B4-BE49-F238E27FC236}">
                  <a16:creationId xmlns:a16="http://schemas.microsoft.com/office/drawing/2014/main" id="{04AD9F48-BF30-4BF1-BD2C-3DE3F7547D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2557" y="4351564"/>
              <a:ext cx="1292651" cy="1058636"/>
              <a:chOff x="3902557" y="4656364"/>
              <a:chExt cx="1292651" cy="1058636"/>
            </a:xfrm>
          </p:grpSpPr>
          <p:pic>
            <p:nvPicPr>
              <p:cNvPr id="193551" name="Picture 4" descr="C:\snavely\work\teaching\10Fa-CS4670\lectures\lec02\g5.png">
                <a:extLst>
                  <a:ext uri="{FF2B5EF4-FFF2-40B4-BE49-F238E27FC236}">
                    <a16:creationId xmlns:a16="http://schemas.microsoft.com/office/drawing/2014/main" id="{D53C46DA-B55F-41E0-80DF-8F69EF7B80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4540" y="465636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52" name="Picture 14" descr="Edittex">
                <a:extLst>
                  <a:ext uri="{FF2B5EF4-FFF2-40B4-BE49-F238E27FC236}">
                    <a16:creationId xmlns:a16="http://schemas.microsoft.com/office/drawing/2014/main" id="{BAED2288-DDDF-48DF-8528-8EF403D1E86A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2557" y="5431972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53" name="TextBox 15">
                <a:extLst>
                  <a:ext uri="{FF2B5EF4-FFF2-40B4-BE49-F238E27FC236}">
                    <a16:creationId xmlns:a16="http://schemas.microsoft.com/office/drawing/2014/main" id="{218EC01D-27EE-40F9-A7A5-B46A0B5064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29595" y="5345668"/>
                <a:ext cx="106561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rPr>
                  <a:t>= 5 pixels</a:t>
                </a:r>
              </a:p>
            </p:txBody>
          </p:sp>
        </p:grpSp>
        <p:pic>
          <p:nvPicPr>
            <p:cNvPr id="193550" name="Picture 14" descr="C:\snavely\work\teaching\10Fa-CS4670\lectures\lec02\owl5.png">
              <a:extLst>
                <a:ext uri="{FF2B5EF4-FFF2-40B4-BE49-F238E27FC236}">
                  <a16:creationId xmlns:a16="http://schemas.microsoft.com/office/drawing/2014/main" id="{2941452E-9BCC-4441-B9D8-7C1BDF72C9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643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35">
            <a:extLst>
              <a:ext uri="{FF2B5EF4-FFF2-40B4-BE49-F238E27FC236}">
                <a16:creationId xmlns:a16="http://schemas.microsoft.com/office/drawing/2014/main" id="{8033D882-7256-4E43-9257-32AC37262073}"/>
              </a:ext>
            </a:extLst>
          </p:cNvPr>
          <p:cNvGrpSpPr>
            <a:grpSpLocks/>
          </p:cNvGrpSpPr>
          <p:nvPr/>
        </p:nvGrpSpPr>
        <p:grpSpPr bwMode="auto">
          <a:xfrm>
            <a:off x="5510213" y="2133600"/>
            <a:ext cx="1636712" cy="3265488"/>
            <a:chOff x="5509721" y="2133600"/>
            <a:chExt cx="1636944" cy="3264932"/>
          </a:xfrm>
        </p:grpSpPr>
        <p:grpSp>
          <p:nvGrpSpPr>
            <p:cNvPr id="193544" name="Group 26">
              <a:extLst>
                <a:ext uri="{FF2B5EF4-FFF2-40B4-BE49-F238E27FC236}">
                  <a16:creationId xmlns:a16="http://schemas.microsoft.com/office/drawing/2014/main" id="{F9050C63-8657-4E3A-9365-292F588A6F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27910" y="4351564"/>
              <a:ext cx="1409669" cy="1046968"/>
              <a:chOff x="5627910" y="4656364"/>
              <a:chExt cx="1409669" cy="1046968"/>
            </a:xfrm>
          </p:grpSpPr>
          <p:pic>
            <p:nvPicPr>
              <p:cNvPr id="193546" name="Picture 5" descr="C:\snavely\work\teaching\10Fa-CS4670\lectures\lec02\g10.png">
                <a:extLst>
                  <a:ext uri="{FF2B5EF4-FFF2-40B4-BE49-F238E27FC236}">
                    <a16:creationId xmlns:a16="http://schemas.microsoft.com/office/drawing/2014/main" id="{EAC84028-EB5F-4EBF-B49E-DB3F7E0A06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98024" y="465636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47" name="Picture 16" descr="Edittex">
                <a:extLst>
                  <a:ext uri="{FF2B5EF4-FFF2-40B4-BE49-F238E27FC236}">
                    <a16:creationId xmlns:a16="http://schemas.microsoft.com/office/drawing/2014/main" id="{730B64A3-5398-4639-B858-606CC4E221D2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7910" y="5420304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48" name="TextBox 17">
                <a:extLst>
                  <a:ext uri="{FF2B5EF4-FFF2-40B4-BE49-F238E27FC236}">
                    <a16:creationId xmlns:a16="http://schemas.microsoft.com/office/drawing/2014/main" id="{85293632-937D-49B8-AA50-0BC1ACF20F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54948" y="5334000"/>
                <a:ext cx="118263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rPr>
                  <a:t>= 10 pixels</a:t>
                </a:r>
              </a:p>
            </p:txBody>
          </p:sp>
        </p:grpSp>
        <p:pic>
          <p:nvPicPr>
            <p:cNvPr id="193545" name="Picture 15" descr="C:\snavely\work\teaching\10Fa-CS4670\lectures\lec02\owl10.png">
              <a:extLst>
                <a:ext uri="{FF2B5EF4-FFF2-40B4-BE49-F238E27FC236}">
                  <a16:creationId xmlns:a16="http://schemas.microsoft.com/office/drawing/2014/main" id="{002262F2-A3BE-437D-866B-1C0BA7F692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9721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47B4200F-EFFC-40BC-99F4-B56303E0FE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Choosing kernel width</a:t>
            </a:r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CF58E84B-2F07-45E1-8D9A-29660E757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The Gaussian function has infinite support, but discrete filters use finite kernels</a:t>
            </a:r>
          </a:p>
        </p:txBody>
      </p:sp>
      <p:pic>
        <p:nvPicPr>
          <p:cNvPr id="194564" name="Picture 4">
            <a:extLst>
              <a:ext uri="{FF2B5EF4-FFF2-40B4-BE49-F238E27FC236}">
                <a16:creationId xmlns:a16="http://schemas.microsoft.com/office/drawing/2014/main" id="{B2D3C489-3607-429F-BB48-A8308FD6D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7896225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5" name="Text Box 7">
            <a:extLst>
              <a:ext uri="{FF2B5EF4-FFF2-40B4-BE49-F238E27FC236}">
                <a16:creationId xmlns:a16="http://schemas.microsoft.com/office/drawing/2014/main" id="{C2022274-2698-4D01-A9FD-C392D77BF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K. Grauman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3">
            <a:extLst>
              <a:ext uri="{FF2B5EF4-FFF2-40B4-BE49-F238E27FC236}">
                <a16:creationId xmlns:a16="http://schemas.microsoft.com/office/drawing/2014/main" id="{775F0BE4-F791-44E6-A81B-031122A4CF6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838200"/>
            <a:ext cx="8229600" cy="4724400"/>
          </a:xfrm>
        </p:spPr>
        <p:txBody>
          <a:bodyPr/>
          <a:lstStyle/>
          <a:p>
            <a:pPr eaLnBrk="1" hangingPunct="1"/>
            <a:r>
              <a:rPr lang="en-US" altLang="en-US" sz="3600"/>
              <a:t>How big should the filter be?</a:t>
            </a:r>
          </a:p>
          <a:p>
            <a:pPr eaLnBrk="1" hangingPunct="1"/>
            <a:r>
              <a:rPr lang="en-US" altLang="en-US"/>
              <a:t>Values at edges should be near zero</a:t>
            </a:r>
          </a:p>
          <a:p>
            <a:pPr eaLnBrk="1" hangingPunct="1"/>
            <a:r>
              <a:rPr lang="en-US" altLang="en-US"/>
              <a:t>Rule of thumb for Gaussian: set filter half-width to about 3 </a:t>
            </a:r>
            <a:r>
              <a:rPr lang="en-US" altLang="en-US" i="1"/>
              <a:t>σ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196611" name="Picture 4">
            <a:extLst>
              <a:ext uri="{FF2B5EF4-FFF2-40B4-BE49-F238E27FC236}">
                <a16:creationId xmlns:a16="http://schemas.microsoft.com/office/drawing/2014/main" id="{5E3AE96F-EAD3-4BF1-8148-35D44BC93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95600"/>
            <a:ext cx="42672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2" name="Rectangle 2">
            <a:extLst>
              <a:ext uri="{FF2B5EF4-FFF2-40B4-BE49-F238E27FC236}">
                <a16:creationId xmlns:a16="http://schemas.microsoft.com/office/drawing/2014/main" id="{191AB80C-CE48-4F7C-966B-A4B3231D04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Practical matters</a:t>
            </a:r>
          </a:p>
        </p:txBody>
      </p:sp>
      <p:sp>
        <p:nvSpPr>
          <p:cNvPr id="196613" name="Text Box 5">
            <a:extLst>
              <a:ext uri="{FF2B5EF4-FFF2-40B4-BE49-F238E27FC236}">
                <a16:creationId xmlns:a16="http://schemas.microsoft.com/office/drawing/2014/main" id="{5B626935-DE13-4CE4-886E-A21E3D9D2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50" y="6477000"/>
            <a:ext cx="234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Side by Derek Hoiem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Lambertian</a:t>
            </a:r>
            <a:r>
              <a:rPr lang="en-US" dirty="0"/>
              <a:t> reflectance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11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990600"/>
                <a:ext cx="7924801" cy="5135563"/>
              </a:xfrm>
            </p:spPr>
            <p:txBody>
              <a:bodyPr>
                <a:normAutofit/>
              </a:bodyPr>
              <a:lstStyle/>
              <a:p>
                <a:endParaRPr lang="en-US" sz="2800" dirty="0"/>
              </a:p>
              <a:p>
                <a:r>
                  <a:rPr lang="en-US" sz="2800" dirty="0"/>
                  <a:t>Some light is absorbed (function of albedo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sz="2800" dirty="0"/>
                  <a:t>)</a:t>
                </a:r>
              </a:p>
              <a:p>
                <a:r>
                  <a:rPr lang="en-US" sz="2800" dirty="0"/>
                  <a:t>Remaining light is scattered (diffuse reflection)</a:t>
                </a:r>
              </a:p>
              <a:p>
                <a:r>
                  <a:rPr lang="en-US" sz="2800" dirty="0"/>
                  <a:t>Examples: soft cloth, concrete, matte paints</a:t>
                </a:r>
              </a:p>
            </p:txBody>
          </p:sp>
        </mc:Choice>
        <mc:Fallback xmlns="">
          <p:sp>
            <p:nvSpPr>
              <p:cNvPr id="38" name="Content Placeholder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990600"/>
                <a:ext cx="7924801" cy="5135563"/>
              </a:xfrm>
              <a:blipFill rotWithShape="1">
                <a:blip r:embed="rId3"/>
                <a:stretch>
                  <a:fillRect l="-1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>
            <a:off x="4842833" y="628980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7700333" y="395320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stCxn id="40" idx="3"/>
          </p:cNvCxnSpPr>
          <p:nvPr/>
        </p:nvCxnSpPr>
        <p:spPr>
          <a:xfrm rot="5400000">
            <a:off x="6092991" y="4538303"/>
            <a:ext cx="1855683" cy="14984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282839" y="3575180"/>
            <a:ext cx="1369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light source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rot="16200000" flipV="1">
            <a:off x="5616739" y="5560549"/>
            <a:ext cx="714378" cy="59531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0800000">
            <a:off x="5319083" y="5858205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6290633" y="586118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33400" y="628980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3390900" y="395320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>
            <a:stCxn id="48" idx="3"/>
          </p:cNvCxnSpPr>
          <p:nvPr/>
        </p:nvCxnSpPr>
        <p:spPr>
          <a:xfrm rot="5400000">
            <a:off x="1783558" y="4538303"/>
            <a:ext cx="1855683" cy="14984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973406" y="3575180"/>
            <a:ext cx="1369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light source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96473" y="5062669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absorption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31461" y="4460007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diffuse reflection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096239" y="5497057"/>
                <a:ext cx="9777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/>
                        </a:rPr>
                        <m:t>(1−</m:t>
                      </m:r>
                      <m:r>
                        <a:rPr lang="en-US" b="0" i="1" smtClean="0">
                          <a:latin typeface="Cambria Math"/>
                        </a:rPr>
                        <m:t>𝜌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239" y="5497057"/>
                <a:ext cx="977768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413881" y="4878003"/>
                <a:ext cx="381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/>
                        </a:rPr>
                        <m:t>𝜌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881" y="4878003"/>
                <a:ext cx="381451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463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Intensity and Surface Orientation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Intensity depends on illumination angle because less light comes in at oblique angles.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𝜌</m:t>
                    </m:r>
                    <m:r>
                      <a:rPr lang="en-US" sz="2400" b="0" i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sz="2400" dirty="0"/>
                  <a:t>albedo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𝑺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directional source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𝑵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surface normal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I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reflected intensity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544" r="-2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5318885"/>
                <a:ext cx="4724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/>
                        </a:rPr>
                        <m:t>𝐼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𝜌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/>
                            </a:rPr>
                            <m:t>𝑺</m:t>
                          </m:r>
                          <m:r>
                            <a:rPr lang="en-US" sz="3600" b="1" i="1">
                              <a:latin typeface="Cambria Math"/>
                            </a:rPr>
                            <m:t>⋅</m:t>
                          </m:r>
                          <m:r>
                            <a:rPr lang="en-US" sz="3600" b="1" i="1">
                              <a:latin typeface="Cambria Math"/>
                            </a:rPr>
                            <m:t>𝑵</m:t>
                          </m:r>
                          <m:r>
                            <a:rPr lang="en-US" sz="3600" i="1">
                              <a:latin typeface="Cambria Math"/>
                            </a:rPr>
                            <m:t>(</m:t>
                          </m:r>
                          <m:r>
                            <a:rPr lang="en-US" sz="3600" b="0" i="1">
                              <a:latin typeface="Cambria Math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318885"/>
                <a:ext cx="47244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483" y="3276600"/>
            <a:ext cx="5071749" cy="281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550223"/>
            <a:ext cx="1279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Slide: Forsyth</a:t>
            </a:r>
          </a:p>
        </p:txBody>
      </p:sp>
    </p:spTree>
    <p:extLst>
      <p:ext uri="{BB962C8B-B14F-4D97-AF65-F5344CB8AC3E}">
        <p14:creationId xmlns:p14="http://schemas.microsoft.com/office/powerpoint/2010/main" val="6461379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[i,j] = \sum_{u=-k}^{k} \sum_{v=-k}^{k} H[u,v] F[i+u,j+v]&#10;\]&#10;\end{document}&#10;"/>
  <p:tag name="EXTERNALNAME" val="Edittex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473.25"/>
  <p:tag name="PICTUREFILESIZE" val="50190"/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 = H \otimes F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405"/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[x,y]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25"/>
  <p:tag name="PICTUREFILESIZE" val="27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H[u,v]$&#10;\end{document}&#10;"/>
  <p:tag name="EXTERNALNAME" val="Edittex"/>
  <p:tag name="BLEND" val="False"/>
  <p:tag name="TRANSPARENT" val="False"/>
  <p:tag name="BITMAPFORMAT" val="bmpmono"/>
  <p:tag name="DEBUGINTERACTIVE" val="True"/>
  <p:tag name="ORIGWIDTH" val="235.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[x,y]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25"/>
  <p:tag name="PICTUREFILESIZE" val="271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frac{1}{16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97.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H[u,v]$&#10;\end{document}&#10;"/>
  <p:tag name="EXTERNALNAME" val="Edittex"/>
  <p:tag name="BLEND" val="False"/>
  <p:tag name="TRANSPARENT" val="False"/>
  <p:tag name="BITMAPFORMAT" val="bmpmono"/>
  <p:tag name="DEBUGINTERACTIVE" val="True"/>
  <p:tag name="ORIGWIDTH" val="235.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h(u,v) = \frac{1}{2 \pi \sigma^2} e^{-\frac{u^2+v^2}{\sigma^2}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820.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 G_{\sigma} =  \frac{1}{2 \pi \sigma^{2}} e^{-\frac{(x^{2} + y^{2})}{2 \sigma^{2}}} 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48"/>
  <p:tag name="BOXHEIGHT" val="296"/>
  <p:tag name="BOXFONT" val="10"/>
  <p:tag name="BOXWRAP" val="False"/>
  <p:tag name="WORKAROUNDTRANSPARENCYBUG" val="False"/>
  <p:tag name="BITMAPFORMAT" val="bmpmono"/>
  <p:tag name="DEBUGINTERACTIVE" val="True"/>
  <p:tag name="ORIGWIDTH" val="194.875"/>
  <p:tag name="PICTUREFILESIZE" val="2169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 G_{\sigma} =  \frac{1}{2 \pi \sigma^{2}} e^{-\frac{(x^{2} + y^{2})}{2 \sigma^{2}}} 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48"/>
  <p:tag name="BOXHEIGHT" val="296"/>
  <p:tag name="BOXFONT" val="10"/>
  <p:tag name="BOXWRAP" val="False"/>
  <p:tag name="WORKAROUNDTRANSPARENCYBUG" val="False"/>
  <p:tag name="BITMAPFORMAT" val="bmpmono"/>
  <p:tag name="DEBUGINTERACTIVE" val="True"/>
  <p:tag name="ORIGWIDTH" val="194.875"/>
  <p:tag name="PICTUREFILESIZE" val="2169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02image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9C9C9"/>
      </a:accent1>
      <a:accent2>
        <a:srgbClr val="333399"/>
      </a:accent2>
      <a:accent3>
        <a:srgbClr val="FFFFFF"/>
      </a:accent3>
      <a:accent4>
        <a:srgbClr val="000000"/>
      </a:accent4>
      <a:accent5>
        <a:srgbClr val="E1E1E1"/>
      </a:accent5>
      <a:accent6>
        <a:srgbClr val="2D2D8A"/>
      </a:accent6>
      <a:hlink>
        <a:srgbClr val="009999"/>
      </a:hlink>
      <a:folHlink>
        <a:srgbClr val="99CC00"/>
      </a:folHlink>
    </a:clrScheme>
    <a:fontScheme name="02images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02imag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1_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Myriad Roman"/>
        <a:ea typeface=""/>
        <a:cs typeface="Arial"/>
      </a:majorFont>
      <a:minorFont>
        <a:latin typeface="Myriad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Myriad Roman"/>
        <a:ea typeface=""/>
        <a:cs typeface="Arial"/>
      </a:majorFont>
      <a:minorFont>
        <a:latin typeface="Myriad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12817</TotalTime>
  <Words>3485</Words>
  <Application>Microsoft Macintosh PowerPoint</Application>
  <PresentationFormat>On-screen Show (4:3)</PresentationFormat>
  <Paragraphs>2089</Paragraphs>
  <Slides>76</Slides>
  <Notes>38</Notes>
  <HiddenSlides>9</HiddenSlides>
  <MMClips>1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99" baseType="lpstr">
      <vt:lpstr>Arial</vt:lpstr>
      <vt:lpstr>Calibri</vt:lpstr>
      <vt:lpstr>Cambria Math</vt:lpstr>
      <vt:lpstr>Courier New</vt:lpstr>
      <vt:lpstr>Futura Bk BT</vt:lpstr>
      <vt:lpstr>Gill Sans</vt:lpstr>
      <vt:lpstr>Helvetica</vt:lpstr>
      <vt:lpstr>Monotype Sorts</vt:lpstr>
      <vt:lpstr>Myriad Roman</vt:lpstr>
      <vt:lpstr>Symbol</vt:lpstr>
      <vt:lpstr>Tahoma</vt:lpstr>
      <vt:lpstr>Times</vt:lpstr>
      <vt:lpstr>Times New Roman</vt:lpstr>
      <vt:lpstr>Wingdings</vt:lpstr>
      <vt:lpstr>Blank Presentation</vt:lpstr>
      <vt:lpstr>1_Blank Presentation</vt:lpstr>
      <vt:lpstr>3_Blank Presentation</vt:lpstr>
      <vt:lpstr>02images</vt:lpstr>
      <vt:lpstr>4_Blank Presentation</vt:lpstr>
      <vt:lpstr>Default Design</vt:lpstr>
      <vt:lpstr>1_Default Design</vt:lpstr>
      <vt:lpstr>Equation</vt:lpstr>
      <vt:lpstr>Photo Editor Photo</vt:lpstr>
      <vt:lpstr>Image Processing 1</vt:lpstr>
      <vt:lpstr>What is an image?</vt:lpstr>
      <vt:lpstr>Images as functions</vt:lpstr>
      <vt:lpstr>How does a pixel get its value?</vt:lpstr>
      <vt:lpstr>How does a pixel get its value?</vt:lpstr>
      <vt:lpstr>Basic models of reflection</vt:lpstr>
      <vt:lpstr>Diffuse vs. Specular </vt:lpstr>
      <vt:lpstr>Lambertian reflectance model</vt:lpstr>
      <vt:lpstr>Intensity and Surface Orientation</vt:lpstr>
      <vt:lpstr>PowerPoint Presentation</vt:lpstr>
      <vt:lpstr>Recap</vt:lpstr>
      <vt:lpstr>Sampling and Quantization</vt:lpstr>
      <vt:lpstr>Image Formation</vt:lpstr>
      <vt:lpstr>Problem: Dynamic Range</vt:lpstr>
      <vt:lpstr>Long Exposure</vt:lpstr>
      <vt:lpstr>Short Exposure</vt:lpstr>
      <vt:lpstr>Image Acquisition Pipeline</vt:lpstr>
      <vt:lpstr>Simple Point Processing: Enhancement</vt:lpstr>
      <vt:lpstr>Power-law transformations</vt:lpstr>
      <vt:lpstr>Basic Point Processing</vt:lpstr>
      <vt:lpstr>Negative</vt:lpstr>
      <vt:lpstr>Log</vt:lpstr>
      <vt:lpstr>Contrast Stretching</vt:lpstr>
      <vt:lpstr>Image Histograms</vt:lpstr>
      <vt:lpstr>Histogram Equalization</vt:lpstr>
      <vt:lpstr>Color Transfer [Reinhard, et al, 2001]</vt:lpstr>
      <vt:lpstr>Limitations of Point Processing…</vt:lpstr>
      <vt:lpstr>Sampling and Reconstruction</vt:lpstr>
      <vt:lpstr>Sampled representations</vt:lpstr>
      <vt:lpstr>Reconstruction</vt:lpstr>
      <vt:lpstr>1D Example: Audio</vt:lpstr>
      <vt:lpstr>Sampling in digital audio</vt:lpstr>
      <vt:lpstr>Sampling and Reconstruction</vt:lpstr>
      <vt:lpstr>Undersampling</vt:lpstr>
      <vt:lpstr>Undersampling</vt:lpstr>
      <vt:lpstr>Undersampling</vt:lpstr>
      <vt:lpstr>Aliasing in video</vt:lpstr>
      <vt:lpstr>Wagon Wheel Illusion (False Motion)</vt:lpstr>
      <vt:lpstr>Aliasing in Synthetic Images</vt:lpstr>
      <vt:lpstr>What’s Happening?</vt:lpstr>
      <vt:lpstr>Aliasing in Natural Imagery</vt:lpstr>
      <vt:lpstr>Aliasing in Image Processing</vt:lpstr>
      <vt:lpstr>Antialiasing</vt:lpstr>
      <vt:lpstr>Preventing aliasing</vt:lpstr>
      <vt:lpstr>Linear filtering: a key idea</vt:lpstr>
      <vt:lpstr>Moving Average</vt:lpstr>
      <vt:lpstr>Moving Average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Cross-correlation</vt:lpstr>
      <vt:lpstr>PowerPoint Presentation</vt:lpstr>
      <vt:lpstr>Linear filters: examples</vt:lpstr>
      <vt:lpstr>Practice with linear filters</vt:lpstr>
      <vt:lpstr>Practice with linear filters</vt:lpstr>
      <vt:lpstr>Practice with linear filters</vt:lpstr>
      <vt:lpstr>Practice with linear filters</vt:lpstr>
      <vt:lpstr>Other filters</vt:lpstr>
      <vt:lpstr>Other filters</vt:lpstr>
      <vt:lpstr>PowerPoint Presentation</vt:lpstr>
      <vt:lpstr>Moving Average</vt:lpstr>
      <vt:lpstr>Weighted Moving Average</vt:lpstr>
      <vt:lpstr>Moving Average In 2D</vt:lpstr>
      <vt:lpstr>Gaussian filtering</vt:lpstr>
      <vt:lpstr>Mean (Box) vs. Gaussian filtering</vt:lpstr>
      <vt:lpstr>PowerPoint Presentation</vt:lpstr>
      <vt:lpstr>Gaussian Kernel</vt:lpstr>
      <vt:lpstr>Gaussian filters</vt:lpstr>
      <vt:lpstr>Choosing kernel width</vt:lpstr>
      <vt:lpstr>Practical matters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Ren Ng</cp:lastModifiedBy>
  <cp:revision>228</cp:revision>
  <cp:lastPrinted>2026-09-08T19:42:23Z</cp:lastPrinted>
  <dcterms:created xsi:type="dcterms:W3CDTF">2004-08-29T23:15:23Z</dcterms:created>
  <dcterms:modified xsi:type="dcterms:W3CDTF">2026-09-08T20:35:49Z</dcterms:modified>
</cp:coreProperties>
</file>