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62" r:id="rId2"/>
  </p:sldMasterIdLst>
  <p:notesMasterIdLst>
    <p:notesMasterId r:id="rId52"/>
  </p:notesMasterIdLst>
  <p:handoutMasterIdLst>
    <p:handoutMasterId r:id="rId53"/>
  </p:handoutMasterIdLst>
  <p:sldIdLst>
    <p:sldId id="588" r:id="rId3"/>
    <p:sldId id="503" r:id="rId4"/>
    <p:sldId id="585" r:id="rId5"/>
    <p:sldId id="586" r:id="rId6"/>
    <p:sldId id="492" r:id="rId7"/>
    <p:sldId id="493" r:id="rId8"/>
    <p:sldId id="494" r:id="rId9"/>
    <p:sldId id="529" r:id="rId10"/>
    <p:sldId id="504" r:id="rId11"/>
    <p:sldId id="505" r:id="rId12"/>
    <p:sldId id="506" r:id="rId13"/>
    <p:sldId id="507" r:id="rId14"/>
    <p:sldId id="508" r:id="rId15"/>
    <p:sldId id="538" r:id="rId16"/>
    <p:sldId id="539" r:id="rId17"/>
    <p:sldId id="509" r:id="rId18"/>
    <p:sldId id="513" r:id="rId19"/>
    <p:sldId id="514" r:id="rId20"/>
    <p:sldId id="515" r:id="rId21"/>
    <p:sldId id="516" r:id="rId22"/>
    <p:sldId id="517" r:id="rId23"/>
    <p:sldId id="534" r:id="rId24"/>
    <p:sldId id="555" r:id="rId25"/>
    <p:sldId id="556" r:id="rId26"/>
    <p:sldId id="557" r:id="rId27"/>
    <p:sldId id="553" r:id="rId28"/>
    <p:sldId id="558" r:id="rId29"/>
    <p:sldId id="559" r:id="rId30"/>
    <p:sldId id="560" r:id="rId31"/>
    <p:sldId id="521" r:id="rId32"/>
    <p:sldId id="522" r:id="rId33"/>
    <p:sldId id="523" r:id="rId34"/>
    <p:sldId id="527" r:id="rId35"/>
    <p:sldId id="524" r:id="rId36"/>
    <p:sldId id="257" r:id="rId37"/>
    <p:sldId id="258" r:id="rId38"/>
    <p:sldId id="259" r:id="rId39"/>
    <p:sldId id="260" r:id="rId40"/>
    <p:sldId id="525" r:id="rId41"/>
    <p:sldId id="561" r:id="rId42"/>
    <p:sldId id="495" r:id="rId43"/>
    <p:sldId id="552" r:id="rId44"/>
    <p:sldId id="589" r:id="rId45"/>
    <p:sldId id="535" r:id="rId46"/>
    <p:sldId id="537" r:id="rId47"/>
    <p:sldId id="590" r:id="rId48"/>
    <p:sldId id="591" r:id="rId49"/>
    <p:sldId id="540" r:id="rId50"/>
    <p:sldId id="541" r:id="rId51"/>
  </p:sldIdLst>
  <p:sldSz cx="9144000" cy="6858000" type="screen4x3"/>
  <p:notesSz cx="7099300" cy="10234613"/>
  <p:custDataLst>
    <p:tags r:id="rId54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83820"/>
  </p:normalViewPr>
  <p:slideViewPr>
    <p:cSldViewPr snapToObjects="1">
      <p:cViewPr>
        <p:scale>
          <a:sx n="96" d="100"/>
          <a:sy n="96" d="100"/>
        </p:scale>
        <p:origin x="1608" y="5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66"/>
    </p:cViewPr>
  </p:sorterViewPr>
  <p:notesViewPr>
    <p:cSldViewPr snapToObjects="1">
      <p:cViewPr varScale="1">
        <p:scale>
          <a:sx n="93" d="100"/>
          <a:sy n="93" d="100"/>
        </p:scale>
        <p:origin x="4352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handoutMaster" Target="handoutMasters/handoutMaster1.xml"/><Relationship Id="rId58" Type="http://schemas.openxmlformats.org/officeDocument/2006/relationships/tableStyles" Target="tableStyles.xml"/><Relationship Id="rId5" Type="http://schemas.openxmlformats.org/officeDocument/2006/relationships/slide" Target="slides/slide3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viewProps" Target="view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heme" Target="theme/theme1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>
            <a:extLst>
              <a:ext uri="{FF2B5EF4-FFF2-40B4-BE49-F238E27FC236}">
                <a16:creationId xmlns:a16="http://schemas.microsoft.com/office/drawing/2014/main" id="{4D950FE9-3FDA-7913-2464-FC4CD244E2D5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1813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5" name="Rectangle 3">
            <a:extLst>
              <a:ext uri="{FF2B5EF4-FFF2-40B4-BE49-F238E27FC236}">
                <a16:creationId xmlns:a16="http://schemas.microsoft.com/office/drawing/2014/main" id="{341E38F1-5FEE-96C1-DEB9-7AE1CAA5CBDA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95738" y="0"/>
            <a:ext cx="30734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6" name="Rectangle 4">
            <a:extLst>
              <a:ext uri="{FF2B5EF4-FFF2-40B4-BE49-F238E27FC236}">
                <a16:creationId xmlns:a16="http://schemas.microsoft.com/office/drawing/2014/main" id="{D5DB0849-9136-74DE-34A4-41AEF1F2C17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64713"/>
            <a:ext cx="307181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4517" name="Rectangle 5">
            <a:extLst>
              <a:ext uri="{FF2B5EF4-FFF2-40B4-BE49-F238E27FC236}">
                <a16:creationId xmlns:a16="http://schemas.microsoft.com/office/drawing/2014/main" id="{7ABE6E98-EE13-5264-0286-02FB05830805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95738" y="9764713"/>
            <a:ext cx="307340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/>
            </a:lvl1pPr>
          </a:lstStyle>
          <a:p>
            <a:pPr>
              <a:defRPr/>
            </a:pPr>
            <a:fld id="{11D0B70C-9BD5-BB4E-9654-E4DD02D5322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>
            <a:extLst>
              <a:ext uri="{FF2B5EF4-FFF2-40B4-BE49-F238E27FC236}">
                <a16:creationId xmlns:a16="http://schemas.microsoft.com/office/drawing/2014/main" id="{26934218-A091-C5B3-AEF0-A9FE105AD6C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1813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3" name="Rectangle 3">
            <a:extLst>
              <a:ext uri="{FF2B5EF4-FFF2-40B4-BE49-F238E27FC236}">
                <a16:creationId xmlns:a16="http://schemas.microsoft.com/office/drawing/2014/main" id="{ACDCBB51-51E4-D1B4-0821-454EEDBEE33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95738" y="0"/>
            <a:ext cx="30734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>
            <a:lvl1pPr algn="r"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D3EC6E5A-E882-4E5E-CFC9-A59AB1E41316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89013" y="765175"/>
            <a:ext cx="5092700" cy="38211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25" name="Rectangle 5">
            <a:extLst>
              <a:ext uri="{FF2B5EF4-FFF2-40B4-BE49-F238E27FC236}">
                <a16:creationId xmlns:a16="http://schemas.microsoft.com/office/drawing/2014/main" id="{5E0C5099-9603-18AE-0853-3666F906BD38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0750" y="4840288"/>
            <a:ext cx="5226050" cy="4668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26" name="Rectangle 6">
            <a:extLst>
              <a:ext uri="{FF2B5EF4-FFF2-40B4-BE49-F238E27FC236}">
                <a16:creationId xmlns:a16="http://schemas.microsoft.com/office/drawing/2014/main" id="{55AD1116-B365-1CA0-3929-8479946AAF86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64713"/>
            <a:ext cx="3071813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defTabSz="954088" eaLnBrk="0" hangingPunct="0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27" name="Rectangle 7">
            <a:extLst>
              <a:ext uri="{FF2B5EF4-FFF2-40B4-BE49-F238E27FC236}">
                <a16:creationId xmlns:a16="http://schemas.microsoft.com/office/drawing/2014/main" id="{99684DE2-D15F-4513-AF1B-2E10941E270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95738" y="9764713"/>
            <a:ext cx="3073400" cy="50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5323" tIns="47661" rIns="95323" bIns="47661" numCol="1" anchor="b" anchorCtr="0" compatLnSpc="1">
            <a:prstTxWarp prst="textNoShape">
              <a:avLst/>
            </a:prstTxWarp>
          </a:bodyPr>
          <a:lstStyle>
            <a:lvl1pPr algn="r" defTabSz="954088">
              <a:defRPr sz="1200"/>
            </a:lvl1pPr>
          </a:lstStyle>
          <a:p>
            <a:pPr>
              <a:defRPr/>
            </a:pPr>
            <a:fld id="{922CA394-7506-6F49-A8C5-1D11FD77DDD0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Gallery in London</a:t>
            </a:r>
          </a:p>
          <a:p>
            <a:r>
              <a:rPr lang="en-US" dirty="0"/>
              <a:t>Hidden reminder that even if you are rich enough to have someone paint your portrait, still death finds us all.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2CA394-7506-6F49-A8C5-1D11FD77DDD0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88474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JP" dirty="0"/>
              <a:t>3min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536AF8-E4A2-8240-974F-13153217CCB2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68822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0ABAB-9CC7-9F4A-29BD-3F4F933052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14FF90-BED2-48B2-6688-5C3BD053AD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A5DAA7-C25E-E245-3A8C-B03D641CD0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JP" dirty="0"/>
              <a:t>3min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992255-346C-5B8F-F022-F005561608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536AF8-E4A2-8240-974F-13153217CCB2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64864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7">
            <a:extLst>
              <a:ext uri="{FF2B5EF4-FFF2-40B4-BE49-F238E27FC236}">
                <a16:creationId xmlns:a16="http://schemas.microsoft.com/office/drawing/2014/main" id="{0F5CD8B1-DC6B-4DC5-74C2-9F28072137E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54088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54088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FD140D9-6C94-D847-AEAA-D5D61D1074FB}" type="slidenum">
              <a:rPr lang="en-US" altLang="en-US" smtClean="0"/>
              <a:pPr>
                <a:spcBef>
                  <a:spcPct val="0"/>
                </a:spcBef>
              </a:pPr>
              <a:t>9</a:t>
            </a:fld>
            <a:endParaRPr lang="en-US" altLang="en-US"/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902A6CA7-21E6-D22F-76AA-1CF22626997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01713" y="774700"/>
            <a:ext cx="5097462" cy="3822700"/>
          </a:xfrm>
          <a:ln/>
        </p:spPr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34249E24-AEE3-465F-AB13-70204254BF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JP" dirty="0"/>
              <a:t>The column vectors are your new basis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536AF8-E4A2-8240-974F-13153217CCB2}" type="slidenum">
              <a:rPr lang="en-US" altLang="en-US" smtClean="0"/>
              <a:pPr>
                <a:defRPr/>
              </a:pPr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73225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7" name="Shape 167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Just change of basis + offset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6" name="Shape 186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 defTabSz="647700"/>
            <a:r>
              <a:t>Coordinates in frame: If I tell you the coordinates are (0,0,0), that’s here (at point o).</a:t>
            </a:r>
          </a:p>
          <a:p>
            <a:pPr defTabSz="647700"/>
            <a:r>
              <a:t>Frame to 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</a:t>
            </a:r>
            <a:r>
              <a:rPr lang="en-JP" dirty="0"/>
              <a:t>lso called homographies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D536AF8-E4A2-8240-974F-13153217CCB2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2781370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Excited by Darwinian theory of evolution.</a:t>
            </a:r>
          </a:p>
          <a:p>
            <a:r>
              <a:rPr lang="en-US" dirty="0"/>
              <a:t>Found a problem that didn’t square obviously with Darwin’s theory – which entailed small changes</a:t>
            </a:r>
          </a:p>
          <a:p>
            <a:r>
              <a:rPr lang="en-US" dirty="0"/>
              <a:t>Thompson found that [examples like here] were quite morphologically different. </a:t>
            </a:r>
          </a:p>
          <a:p>
            <a:r>
              <a:rPr lang="en-US" dirty="0"/>
              <a:t>Realized one can warp e.g. monkey skull into a human skull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2CA394-7506-6F49-A8C5-1D11FD77DDD0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20746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Last lecture given source f and T, compute the target image g </a:t>
            </a:r>
          </a:p>
          <a:p>
            <a:endParaRPr lang="en-US" dirty="0"/>
          </a:p>
          <a:p>
            <a:r>
              <a:rPr lang="en-US" dirty="0"/>
              <a:t>Inverse problem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120147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why affine? well how many </a:t>
            </a:r>
            <a:r>
              <a:rPr lang="en-US" dirty="0" err="1"/>
              <a:t>orresp</a:t>
            </a:r>
            <a:r>
              <a:rPr lang="en-US" dirty="0"/>
              <a:t> do we have</a:t>
            </a:r>
          </a:p>
          <a:p>
            <a:endParaRPr lang="en-US" dirty="0"/>
          </a:p>
          <a:p>
            <a:r>
              <a:rPr lang="en-US" dirty="0"/>
              <a:t>ASK: how do you go about solving for the 6 numbers? there are multiple ways</a:t>
            </a:r>
          </a:p>
          <a:p>
            <a:endParaRPr lang="en-US" dirty="0"/>
          </a:p>
          <a:p>
            <a:r>
              <a:rPr lang="en-US" dirty="0"/>
              <a:t>for a basis in 2D how many vectors do we need? do we see the basis vectors here? AB, AC </a:t>
            </a:r>
            <a:r>
              <a:rPr lang="en-US" dirty="0">
                <a:sym typeface="Wingdings" pitchFamily="2" charset="2"/>
              </a:rPr>
              <a:t> A’B’, A’C’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42886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do it both ways and make sure you get the right answer!</a:t>
            </a:r>
          </a:p>
          <a:p>
            <a:r>
              <a:rPr lang="en-US" dirty="0"/>
              <a:t>Don’t forget to move the origin also!  (A and A’ are not in the same place), so don’t forget to include the translation component </a:t>
            </a:r>
          </a:p>
          <a:p>
            <a:endParaRPr lang="en-US" dirty="0"/>
          </a:p>
          <a:p>
            <a:r>
              <a:rPr lang="en-US" dirty="0"/>
              <a:t>Proj3 harder! than </a:t>
            </a:r>
            <a:r>
              <a:rPr lang="en-US" dirty="0" err="1"/>
              <a:t>proj</a:t>
            </a:r>
            <a:r>
              <a:rPr lang="en-US" dirty="0"/>
              <a:t> 1 &amp; 2. only 2 weeks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any matrix can be thought of as a change of basis matrix (vert cols)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2E97C2D-7C25-BA47-AA35-7B070996F588}" type="slidenum">
              <a:rPr lang="en-US" altLang="en-US" smtClean="0"/>
              <a:pPr>
                <a:defRPr/>
              </a:pPr>
              <a:t>49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309558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4DD9E2C-63A1-48BA-93EB-F0610CC5BC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0190E55-AEB5-2718-B6F4-755AA683C5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F377826-BAB0-AC44-CF41-1508FA4569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E3FEA8-B7C0-6F45-B359-437F94BCE05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64630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EE43DD5-6BBF-31D5-A90E-BA6F40E76FB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34A5FD6-9E80-DBD2-5500-FBDA6833CF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13F8F0B-D40F-56BF-428A-69CAF69EBBE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E96C571-C9BE-1241-BC14-E9F47A55FC9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040056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83FB1780-AF06-4F2B-02C4-B9AE493F34C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4F96C8B-4618-A707-321E-B24581458B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C7CC971-CCB1-3875-AAEE-0C98542E17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83413B-5DD1-5E4B-A324-5A7F7E23E0D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6710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36733FF-5944-8467-F47F-4660A39C142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8EDD14-9D43-EE1A-8012-CB2C209D25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D32010-349F-BB07-524D-3655F5C267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D9208-0F8D-1341-8E1D-C11761B83FD9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94414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6B8770E-F604-EE34-3BF7-B436B3270AC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20CADD3-FFA7-8F7B-D833-DBFFCEEFBF9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61828271-5F59-29A4-B8BD-5D1D15EC9CF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81FC76-DA08-504F-B831-1DF17A8DE1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85039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7281111-42E0-C5DD-844B-3359A57E7FC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3416E163-72B4-7654-71A7-E3429BCA37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DE70662-1A5A-A14C-D45E-C5DD2583FF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F7421A6-C4D5-1748-A967-DCD970867C8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9083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9E39ABB7-7FDE-2F5C-3936-8CD62981D3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5409A627-7930-9686-1F88-BA69A8285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36A6BB42-8ED8-234A-77C6-AE55B3A017B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78C507-3564-2848-8630-7D7283D5468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3207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A8BA8B5-9DA9-70BD-B19E-5365EC7E11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F35ED6-E220-3636-550E-BB01B6932DE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A38C94-1989-A884-7174-79E570C094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41E1F6-F0A5-094D-97D5-F8DE2338E8F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976955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417811-77FD-5828-FB4C-3178C29CE8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DD1CBCC-AF52-A173-ACEE-FC23D64EE62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F86FBEF-46F4-3F30-703C-31EB48CDA15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BF283D-BFE0-0844-BD4E-F76A1F4147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49620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715194F-6535-60AF-FEC5-0EB9A2E5A7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F7687DA-5BCD-2C13-9E77-180DDCC3EC1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94DFD78-8638-7FC1-2BBC-1B4FFAFD89E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F69D83-5463-554A-9880-7FDCD26C7D7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13105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76200"/>
            <a:ext cx="1943100" cy="6096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76200"/>
            <a:ext cx="5676900" cy="60960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6F1096-A842-B618-4687-4465C4D9A1B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121F9BC-4F16-390A-03A0-FEB1821568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FB675C6-C5FA-D3BE-27B6-3212D7BA4C9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303F4D-3DF6-BC42-A28C-EEF975A3BF0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3231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5BA956-D7CF-F0B0-5D86-C7F5A966D91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68D3DF3-A5B1-7A11-FD7B-B410E56D19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93DEC5B-6506-CCDC-D971-8F20E93947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AEC35AE-30A4-2248-BC86-15BC8234561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93829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685800" y="914400"/>
            <a:ext cx="7772400" cy="5257800"/>
          </a:xfrm>
        </p:spPr>
        <p:txBody>
          <a:bodyPr/>
          <a:lstStyle/>
          <a:p>
            <a:pPr lvl="0"/>
            <a:endParaRPr lang="en-US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8B8DD98-76E5-BC49-5294-B5D87340CDB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8F8F842-4BEE-36F5-188A-D3A0853C26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59F47BF0-DF31-63CB-5404-6503E4AA3D8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89B6BC-AE87-8E49-98DF-0772120246F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011554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4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4234614"/>
      </p:ext>
    </p:extLst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00918350"/>
      </p:ext>
    </p:extLst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Text"/>
          <p:cNvSpPr txBox="1">
            <a:spLocks noGrp="1"/>
          </p:cNvSpPr>
          <p:nvPr>
            <p:ph type="title"/>
          </p:nvPr>
        </p:nvSpPr>
        <p:spPr>
          <a:xfrm>
            <a:off x="445902" y="260350"/>
            <a:ext cx="8255001" cy="68539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1" name="Square"/>
          <p:cNvSpPr>
            <a:spLocks noGrp="1"/>
          </p:cNvSpPr>
          <p:nvPr>
            <p:ph type="body" sz="half" idx="21"/>
          </p:nvPr>
        </p:nvSpPr>
        <p:spPr>
          <a:xfrm>
            <a:off x="445902" y="1363100"/>
            <a:ext cx="3968751" cy="3968751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600"/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 sz="5600"/>
            </a:pPr>
            <a:endParaRPr/>
          </a:p>
        </p:txBody>
      </p:sp>
      <p:sp>
        <p:nvSpPr>
          <p:cNvPr id="32" name="Square"/>
          <p:cNvSpPr>
            <a:spLocks noGrp="1"/>
          </p:cNvSpPr>
          <p:nvPr>
            <p:ph type="body" sz="half" idx="22"/>
          </p:nvPr>
        </p:nvSpPr>
        <p:spPr>
          <a:xfrm>
            <a:off x="4732152" y="1363100"/>
            <a:ext cx="3968751" cy="3968751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600"/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 sz="5600"/>
            </a:pPr>
            <a:endParaRPr/>
          </a:p>
        </p:txBody>
      </p:sp>
      <p:sp>
        <p:nvSpPr>
          <p:cNvPr id="33" name="Text"/>
          <p:cNvSpPr txBox="1">
            <a:spLocks noGrp="1"/>
          </p:cNvSpPr>
          <p:nvPr>
            <p:ph type="body" sz="quarter" idx="23"/>
          </p:nvPr>
        </p:nvSpPr>
        <p:spPr>
          <a:xfrm>
            <a:off x="2389690" y="5389629"/>
            <a:ext cx="102657" cy="487313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/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/>
          </a:p>
        </p:txBody>
      </p:sp>
      <p:sp>
        <p:nvSpPr>
          <p:cNvPr id="34" name="Text"/>
          <p:cNvSpPr txBox="1">
            <a:spLocks noGrp="1"/>
          </p:cNvSpPr>
          <p:nvPr>
            <p:ph type="body" sz="quarter" idx="24"/>
          </p:nvPr>
        </p:nvSpPr>
        <p:spPr>
          <a:xfrm>
            <a:off x="6665199" y="5389629"/>
            <a:ext cx="102657" cy="487313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/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/>
          </a:p>
        </p:txBody>
      </p:sp>
      <p:sp>
        <p:nvSpPr>
          <p:cNvPr id="3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05175058"/>
      </p:ext>
    </p:extLst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Title Text"/>
          <p:cNvSpPr txBox="1">
            <a:spLocks noGrp="1"/>
          </p:cNvSpPr>
          <p:nvPr>
            <p:ph type="title"/>
          </p:nvPr>
        </p:nvSpPr>
        <p:spPr>
          <a:xfrm>
            <a:off x="445902" y="260350"/>
            <a:ext cx="8255001" cy="68539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3" name="Rectangle"/>
          <p:cNvSpPr>
            <a:spLocks noGrp="1"/>
          </p:cNvSpPr>
          <p:nvPr>
            <p:ph type="body" idx="21"/>
          </p:nvPr>
        </p:nvSpPr>
        <p:spPr>
          <a:xfrm>
            <a:off x="-13393" y="1334375"/>
            <a:ext cx="9144001" cy="453004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600"/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 sz="5600"/>
            </a:pPr>
            <a:endParaRPr/>
          </a:p>
        </p:txBody>
      </p:sp>
      <p:sp>
        <p:nvSpPr>
          <p:cNvPr id="44" name="Text"/>
          <p:cNvSpPr txBox="1">
            <a:spLocks noGrp="1"/>
          </p:cNvSpPr>
          <p:nvPr>
            <p:ph type="body" sz="quarter" idx="22"/>
          </p:nvPr>
        </p:nvSpPr>
        <p:spPr>
          <a:xfrm>
            <a:off x="4507279" y="5992846"/>
            <a:ext cx="102657" cy="487313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/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/>
          </a:p>
        </p:txBody>
      </p:sp>
      <p:sp>
        <p:nvSpPr>
          <p:cNvPr id="45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09974203"/>
      </p:ext>
    </p:extLst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copy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Text"/>
          <p:cNvSpPr txBox="1">
            <a:spLocks noGrp="1"/>
          </p:cNvSpPr>
          <p:nvPr>
            <p:ph type="title"/>
          </p:nvPr>
        </p:nvSpPr>
        <p:spPr>
          <a:xfrm>
            <a:off x="445902" y="260350"/>
            <a:ext cx="8255001" cy="68539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1669400"/>
      </p:ext>
    </p:extLst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Title &amp; Bullets copy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17687840"/>
      </p:ext>
    </p:extLst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itle Text"/>
          <p:cNvSpPr txBox="1">
            <a:spLocks noGrp="1"/>
          </p:cNvSpPr>
          <p:nvPr>
            <p:ph type="title"/>
          </p:nvPr>
        </p:nvSpPr>
        <p:spPr>
          <a:xfrm>
            <a:off x="444500" y="3020365"/>
            <a:ext cx="8255001" cy="817270"/>
          </a:xfrm>
          <a:prstGeom prst="rect">
            <a:avLst/>
          </a:prstGeom>
        </p:spPr>
        <p:txBody>
          <a:bodyPr/>
          <a:lstStyle>
            <a:lvl1pPr algn="ctr">
              <a:defRPr sz="4000"/>
            </a:lvl1pPr>
          </a:lstStyle>
          <a:p>
            <a:r>
              <a:t>Title Text</a:t>
            </a:r>
          </a:p>
        </p:txBody>
      </p:sp>
      <p:sp>
        <p:nvSpPr>
          <p:cNvPr id="6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56144683"/>
      </p:ext>
    </p:extLst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Lectur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Computer Graphics and Imaging…"/>
          <p:cNvSpPr txBox="1"/>
          <p:nvPr/>
        </p:nvSpPr>
        <p:spPr>
          <a:xfrm>
            <a:off x="613416" y="4644232"/>
            <a:ext cx="7917168" cy="820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l">
              <a:defRPr sz="5000"/>
            </a:pPr>
            <a:r>
              <a:rPr sz="2500"/>
              <a:t>Computer Graphics and Imaging</a:t>
            </a:r>
          </a:p>
          <a:p>
            <a:pPr algn="l">
              <a:defRPr sz="5000"/>
            </a:pPr>
            <a:r>
              <a:rPr sz="2500"/>
              <a:t>UC Berkeley CS184/284A</a:t>
            </a:r>
          </a:p>
        </p:txBody>
      </p:sp>
      <p:sp>
        <p:nvSpPr>
          <p:cNvPr id="76" name="Line"/>
          <p:cNvSpPr/>
          <p:nvPr/>
        </p:nvSpPr>
        <p:spPr>
          <a:xfrm flipV="1">
            <a:off x="613416" y="4178300"/>
            <a:ext cx="7734301" cy="1"/>
          </a:xfrm>
          <a:prstGeom prst="line">
            <a:avLst/>
          </a:prstGeom>
          <a:ln w="1905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77" name="Lecture X:"/>
          <p:cNvSpPr txBox="1">
            <a:spLocks noGrp="1"/>
          </p:cNvSpPr>
          <p:nvPr>
            <p:ph type="body" sz="quarter" idx="21"/>
          </p:nvPr>
        </p:nvSpPr>
        <p:spPr>
          <a:xfrm>
            <a:off x="613416" y="1795529"/>
            <a:ext cx="1660711" cy="487313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>
                <a:latin typeface="+mn-lt"/>
                <a:ea typeface="+mn-ea"/>
                <a:cs typeface="+mn-cs"/>
                <a:sym typeface="Avenir Black"/>
              </a:defRPr>
            </a:lvl1pPr>
          </a:lstStyle>
          <a:p>
            <a:r>
              <a:t>Lecture X:</a:t>
            </a:r>
          </a:p>
        </p:txBody>
      </p:sp>
      <p:sp>
        <p:nvSpPr>
          <p:cNvPr id="78" name="Title Text"/>
          <p:cNvSpPr txBox="1">
            <a:spLocks noGrp="1"/>
          </p:cNvSpPr>
          <p:nvPr>
            <p:ph type="title"/>
          </p:nvPr>
        </p:nvSpPr>
        <p:spPr>
          <a:xfrm>
            <a:off x="613416" y="2228850"/>
            <a:ext cx="7842251" cy="971550"/>
          </a:xfrm>
          <a:prstGeom prst="rect">
            <a:avLst/>
          </a:prstGeom>
        </p:spPr>
        <p:txBody>
          <a:bodyPr anchor="t"/>
          <a:lstStyle>
            <a:lvl1pPr>
              <a:defRPr sz="5000"/>
            </a:lvl1pPr>
          </a:lstStyle>
          <a:p>
            <a:r>
              <a:t>Title Text</a:t>
            </a:r>
          </a:p>
        </p:txBody>
      </p:sp>
      <p:sp>
        <p:nvSpPr>
          <p:cNvPr id="7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83178705"/>
      </p:ext>
    </p:extLst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&amp; Bullet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Ren Ng"/>
          <p:cNvSpPr txBox="1"/>
          <p:nvPr/>
        </p:nvSpPr>
        <p:spPr>
          <a:xfrm>
            <a:off x="6528069" y="6319611"/>
            <a:ext cx="217143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r>
              <a:rPr sz="1200"/>
              <a:t>Ren Ng</a:t>
            </a:r>
          </a:p>
        </p:txBody>
      </p:sp>
      <p:sp>
        <p:nvSpPr>
          <p:cNvPr id="87" name="Title Text"/>
          <p:cNvSpPr txBox="1">
            <a:spLocks noGrp="1"/>
          </p:cNvSpPr>
          <p:nvPr>
            <p:ph type="title"/>
          </p:nvPr>
        </p:nvSpPr>
        <p:spPr>
          <a:xfrm>
            <a:off x="445902" y="260350"/>
            <a:ext cx="8255001" cy="68539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t>Title Text</a:t>
            </a:r>
          </a:p>
        </p:txBody>
      </p:sp>
      <p:sp>
        <p:nvSpPr>
          <p:cNvPr id="88" name="CS184/284A"/>
          <p:cNvSpPr txBox="1"/>
          <p:nvPr/>
        </p:nvSpPr>
        <p:spPr>
          <a:xfrm>
            <a:off x="444499" y="6319611"/>
            <a:ext cx="217143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defRPr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r>
              <a:rPr sz="1200"/>
              <a:t>CS184/284A</a:t>
            </a:r>
          </a:p>
        </p:txBody>
      </p:sp>
      <p:sp>
        <p:nvSpPr>
          <p:cNvPr id="8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21380" y="6540500"/>
            <a:ext cx="288541" cy="287258"/>
          </a:xfrm>
          <a:prstGeom prst="rect">
            <a:avLst/>
          </a:prstGeom>
        </p:spPr>
        <p:txBody>
          <a:bodyPr/>
          <a:lstStyle>
            <a:lvl1pPr algn="ctr"/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9084924"/>
      </p:ext>
    </p:extLst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&amp; Bullets copy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itle Text"/>
          <p:cNvSpPr txBox="1">
            <a:spLocks noGrp="1"/>
          </p:cNvSpPr>
          <p:nvPr>
            <p:ph type="title"/>
          </p:nvPr>
        </p:nvSpPr>
        <p:spPr>
          <a:xfrm>
            <a:off x="445902" y="260350"/>
            <a:ext cx="8255001" cy="68539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7" name="Rectangle"/>
          <p:cNvSpPr>
            <a:spLocks noGrp="1"/>
          </p:cNvSpPr>
          <p:nvPr>
            <p:ph type="body" idx="21"/>
          </p:nvPr>
        </p:nvSpPr>
        <p:spPr>
          <a:xfrm>
            <a:off x="0" y="1213725"/>
            <a:ext cx="9144001" cy="4530040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600"/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defRPr sz="5600"/>
            </a:pPr>
            <a:endParaRPr/>
          </a:p>
        </p:txBody>
      </p:sp>
      <p:sp>
        <p:nvSpPr>
          <p:cNvPr id="98" name="Text"/>
          <p:cNvSpPr txBox="1">
            <a:spLocks noGrp="1"/>
          </p:cNvSpPr>
          <p:nvPr>
            <p:ph type="body" sz="quarter" idx="22"/>
          </p:nvPr>
        </p:nvSpPr>
        <p:spPr>
          <a:xfrm>
            <a:off x="4507279" y="5992846"/>
            <a:ext cx="102657" cy="487313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/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  <a:tabLst>
                <a:tab pos="355600" algn="l"/>
                <a:tab pos="711200" algn="l"/>
                <a:tab pos="1066800" algn="l"/>
                <a:tab pos="1422400" algn="l"/>
                <a:tab pos="1778000" algn="l"/>
                <a:tab pos="2133600" algn="l"/>
                <a:tab pos="2489200" algn="l"/>
                <a:tab pos="2844800" algn="l"/>
                <a:tab pos="3200400" algn="l"/>
                <a:tab pos="3556000" algn="l"/>
                <a:tab pos="3911600" algn="l"/>
                <a:tab pos="4267200" algn="l"/>
              </a:tabLst>
            </a:pPr>
            <a:endParaRPr/>
          </a:p>
        </p:txBody>
      </p:sp>
      <p:sp>
        <p:nvSpPr>
          <p:cNvPr id="9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7604361"/>
      </p:ext>
    </p:extLst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Lectur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Computer Graphics and Imaging…"/>
          <p:cNvSpPr txBox="1"/>
          <p:nvPr/>
        </p:nvSpPr>
        <p:spPr>
          <a:xfrm>
            <a:off x="613416" y="4644232"/>
            <a:ext cx="7917168" cy="820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algn="l">
              <a:defRPr sz="5000"/>
            </a:pPr>
            <a:r>
              <a:rPr sz="2500"/>
              <a:t>Computer Graphics and Imaging</a:t>
            </a:r>
          </a:p>
          <a:p>
            <a:pPr algn="l">
              <a:defRPr sz="5000"/>
            </a:pPr>
            <a:r>
              <a:rPr sz="2500"/>
              <a:t>UC Berkeley CS184/284A</a:t>
            </a:r>
          </a:p>
        </p:txBody>
      </p:sp>
      <p:sp>
        <p:nvSpPr>
          <p:cNvPr id="107" name="Line"/>
          <p:cNvSpPr/>
          <p:nvPr/>
        </p:nvSpPr>
        <p:spPr>
          <a:xfrm flipV="1">
            <a:off x="613416" y="4178300"/>
            <a:ext cx="7734301" cy="1"/>
          </a:xfrm>
          <a:prstGeom prst="line">
            <a:avLst/>
          </a:prstGeom>
          <a:ln w="19050">
            <a:solidFill>
              <a:srgbClr val="000000"/>
            </a:solidFill>
            <a:custDash>
              <a:ds d="200000" sp="200000"/>
            </a:custDash>
            <a:miter lim="400000"/>
          </a:ln>
        </p:spPr>
        <p:txBody>
          <a:bodyPr lIns="25400" tIns="25400" rIns="25400" bIns="25400" anchor="ctr"/>
          <a:lstStyle/>
          <a:p>
            <a:pPr algn="l" defTabSz="228600">
              <a:tabLst/>
              <a:defRPr sz="1200">
                <a:latin typeface="Helvetica"/>
                <a:ea typeface="Helvetica"/>
                <a:cs typeface="Helvetica"/>
                <a:sym typeface="Helvetica"/>
              </a:defRPr>
            </a:pPr>
            <a:endParaRPr sz="600"/>
          </a:p>
        </p:txBody>
      </p:sp>
      <p:sp>
        <p:nvSpPr>
          <p:cNvPr id="108" name="Lecture X:"/>
          <p:cNvSpPr txBox="1">
            <a:spLocks noGrp="1"/>
          </p:cNvSpPr>
          <p:nvPr>
            <p:ph type="body" sz="quarter" idx="21"/>
          </p:nvPr>
        </p:nvSpPr>
        <p:spPr>
          <a:xfrm>
            <a:off x="613416" y="1795529"/>
            <a:ext cx="1660711" cy="487313"/>
          </a:xfrm>
          <a:prstGeom prst="rect">
            <a:avLst/>
          </a:prstGeom>
        </p:spPr>
        <p:txBody>
          <a:bodyPr wrap="none" anchor="ctr">
            <a:spAutoFit/>
          </a:bodyPr>
          <a:lstStyle>
            <a:lvl1pPr>
              <a:lnSpc>
                <a:spcPct val="100000"/>
              </a:lnSpc>
              <a:spcBef>
                <a:spcPts val="0"/>
              </a:spcBef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  <a:defRPr>
                <a:latin typeface="+mn-lt"/>
                <a:ea typeface="+mn-ea"/>
                <a:cs typeface="+mn-cs"/>
                <a:sym typeface="Avenir Black"/>
              </a:defRPr>
            </a:lvl1pPr>
          </a:lstStyle>
          <a:p>
            <a:r>
              <a:t>Lecture X:</a:t>
            </a:r>
          </a:p>
        </p:txBody>
      </p:sp>
      <p:sp>
        <p:nvSpPr>
          <p:cNvPr id="109" name="Title Text"/>
          <p:cNvSpPr txBox="1">
            <a:spLocks noGrp="1"/>
          </p:cNvSpPr>
          <p:nvPr>
            <p:ph type="title"/>
          </p:nvPr>
        </p:nvSpPr>
        <p:spPr>
          <a:xfrm>
            <a:off x="613416" y="2228850"/>
            <a:ext cx="7842251" cy="971550"/>
          </a:xfrm>
          <a:prstGeom prst="rect">
            <a:avLst/>
          </a:prstGeom>
        </p:spPr>
        <p:txBody>
          <a:bodyPr anchor="t"/>
          <a:lstStyle>
            <a:lvl1pPr>
              <a:defRPr sz="5000"/>
            </a:lvl1pPr>
          </a:lstStyle>
          <a:p>
            <a:r>
              <a:t>Title Text</a:t>
            </a:r>
          </a:p>
        </p:txBody>
      </p:sp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20410827"/>
      </p:ext>
    </p:extLst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_Title &amp; Bullets copy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Ren Ng"/>
          <p:cNvSpPr txBox="1"/>
          <p:nvPr/>
        </p:nvSpPr>
        <p:spPr>
          <a:xfrm>
            <a:off x="6528069" y="6319611"/>
            <a:ext cx="217143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r>
              <a:rPr sz="1200"/>
              <a:t>Ren Ng</a:t>
            </a:r>
          </a:p>
        </p:txBody>
      </p:sp>
      <p:sp>
        <p:nvSpPr>
          <p:cNvPr id="118" name="Title Text"/>
          <p:cNvSpPr txBox="1">
            <a:spLocks noGrp="1"/>
          </p:cNvSpPr>
          <p:nvPr>
            <p:ph type="title"/>
          </p:nvPr>
        </p:nvSpPr>
        <p:spPr>
          <a:xfrm>
            <a:off x="445902" y="260350"/>
            <a:ext cx="8255001" cy="685391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19" name="CS184/284A"/>
          <p:cNvSpPr txBox="1"/>
          <p:nvPr/>
        </p:nvSpPr>
        <p:spPr>
          <a:xfrm>
            <a:off x="444499" y="6319611"/>
            <a:ext cx="2502225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/>
          </a:lstStyle>
          <a:p>
            <a:r>
              <a:rPr sz="1200"/>
              <a:t>CS184/284A</a:t>
            </a:r>
          </a:p>
        </p:txBody>
      </p:sp>
      <p:sp>
        <p:nvSpPr>
          <p:cNvPr id="12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21380" y="6540500"/>
            <a:ext cx="288541" cy="287258"/>
          </a:xfrm>
          <a:prstGeom prst="rect">
            <a:avLst/>
          </a:prstGeom>
        </p:spPr>
        <p:txBody>
          <a:bodyPr/>
          <a:lstStyle>
            <a:lvl1pPr algn="ctr"/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9598337"/>
      </p:ext>
    </p:extLst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Ren Ng"/>
          <p:cNvSpPr txBox="1"/>
          <p:nvPr/>
        </p:nvSpPr>
        <p:spPr>
          <a:xfrm>
            <a:off x="6528069" y="6319611"/>
            <a:ext cx="217143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r>
              <a:rPr sz="1200"/>
              <a:t>Ren Ng</a:t>
            </a:r>
          </a:p>
        </p:txBody>
      </p:sp>
      <p:sp>
        <p:nvSpPr>
          <p:cNvPr id="12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29" name="Body Level One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0" name="CS184/284A"/>
          <p:cNvSpPr txBox="1"/>
          <p:nvPr/>
        </p:nvSpPr>
        <p:spPr>
          <a:xfrm>
            <a:off x="444499" y="6319611"/>
            <a:ext cx="2502225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/>
          </a:lstStyle>
          <a:p>
            <a:r>
              <a:rPr sz="1200"/>
              <a:t>CS184/284A</a:t>
            </a:r>
          </a:p>
        </p:txBody>
      </p:sp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421380" y="6540500"/>
            <a:ext cx="288541" cy="287258"/>
          </a:xfrm>
          <a:prstGeom prst="rect">
            <a:avLst/>
          </a:prstGeom>
        </p:spPr>
        <p:txBody>
          <a:bodyPr/>
          <a:lstStyle>
            <a:lvl1pPr algn="ctr"/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2069436"/>
      </p:ext>
    </p:extLst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&amp; Bullets copy 7">
    <p:bg>
      <p:bgPr>
        <a:solidFill>
          <a:srgbClr val="FFEEC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Title 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84678884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8D33F129-2B24-CE06-557E-35695E76226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76200"/>
            <a:ext cx="77724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9C613C91-B854-ED8F-3156-8E46AEF459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914400"/>
            <a:ext cx="77724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F456BA1-DFDD-ECDB-3C33-DC99462AB29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8302D00-8A3F-1738-9A37-9F8C005AAF3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 sz="14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5995022-6CA0-AED6-F33C-0862946E9D7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7775234A-3195-8347-B3EA-E4B20D70845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1031" name="Line 7">
            <a:extLst>
              <a:ext uri="{FF2B5EF4-FFF2-40B4-BE49-F238E27FC236}">
                <a16:creationId xmlns:a16="http://schemas.microsoft.com/office/drawing/2014/main" id="{F1BC1A70-962D-B3C6-CD18-3F1C0F902504}"/>
              </a:ext>
            </a:extLst>
          </p:cNvPr>
          <p:cNvSpPr>
            <a:spLocks noChangeShapeType="1"/>
          </p:cNvSpPr>
          <p:nvPr/>
        </p:nvSpPr>
        <p:spPr bwMode="auto">
          <a:xfrm>
            <a:off x="685800" y="838200"/>
            <a:ext cx="7772400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n Ng"/>
          <p:cNvSpPr txBox="1"/>
          <p:nvPr/>
        </p:nvSpPr>
        <p:spPr>
          <a:xfrm>
            <a:off x="6528069" y="6319611"/>
            <a:ext cx="217143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r>
              <a:rPr sz="1200"/>
              <a:t>Ren Ng</a:t>
            </a:r>
          </a:p>
        </p:txBody>
      </p:sp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444500" y="260350"/>
            <a:ext cx="8255001" cy="685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444500" y="1355315"/>
            <a:ext cx="8255001" cy="48422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>
            <a:lvl2pPr marL="1016000" indent="-635000"/>
            <a:lvl3pPr marL="1397000" indent="-635000"/>
            <a:lvl4pPr marL="1778000" indent="-635000"/>
            <a:lvl5pPr marL="2159000" indent="-635000"/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CS180"/>
          <p:cNvSpPr txBox="1"/>
          <p:nvPr/>
        </p:nvSpPr>
        <p:spPr>
          <a:xfrm>
            <a:off x="444499" y="6319611"/>
            <a:ext cx="2171432" cy="2359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/>
          </a:lstStyle>
          <a:p>
            <a:r>
              <a:rPr sz="1200"/>
              <a:t>CS180</a:t>
            </a:r>
          </a:p>
        </p:txBody>
      </p:sp>
      <p:sp>
        <p:nvSpPr>
          <p:cNvPr id="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4356100" y="6540500"/>
            <a:ext cx="288541" cy="287258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tabLst/>
              <a:defRPr sz="1200">
                <a:latin typeface="Gill Sans"/>
                <a:ea typeface="Gill Sans"/>
                <a:cs typeface="Gill Sans"/>
                <a:sym typeface="Gill Sans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2924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  <p:sldLayoutId id="2147483676" r:id="rId14"/>
  </p:sldLayoutIdLst>
  <p:transition spd="med"/>
  <p:txStyles>
    <p:titleStyle>
      <a:lvl1pPr marL="0" marR="0" indent="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Black"/>
        </a:defRPr>
      </a:lvl1pPr>
      <a:lvl2pPr marL="0" marR="0" indent="1143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Black"/>
        </a:defRPr>
      </a:lvl2pPr>
      <a:lvl3pPr marL="0" marR="0" indent="2286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Black"/>
        </a:defRPr>
      </a:lvl3pPr>
      <a:lvl4pPr marL="0" marR="0" indent="3429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Black"/>
        </a:defRPr>
      </a:lvl4pPr>
      <a:lvl5pPr marL="0" marR="0" indent="4572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Black"/>
        </a:defRPr>
      </a:lvl5pPr>
      <a:lvl6pPr marL="0" marR="0" indent="5715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Black"/>
        </a:defRPr>
      </a:lvl6pPr>
      <a:lvl7pPr marL="0" marR="0" indent="6858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Black"/>
        </a:defRPr>
      </a:lvl7pPr>
      <a:lvl8pPr marL="0" marR="0" indent="8001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Black"/>
        </a:defRPr>
      </a:lvl8pPr>
      <a:lvl9pPr marL="0" marR="0" indent="914400" algn="l" defTabSz="41275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5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venir Black"/>
        </a:defRPr>
      </a:lvl9pPr>
    </p:titleStyle>
    <p:bodyStyle>
      <a:lvl1pPr marL="0" marR="0" indent="0" algn="l" defTabSz="412750" rtl="0" latinLnBrk="0">
        <a:lnSpc>
          <a:spcPct val="90000"/>
        </a:lnSpc>
        <a:spcBef>
          <a:spcPts val="1250"/>
        </a:spcBef>
        <a:spcAft>
          <a:spcPts val="0"/>
        </a:spcAft>
        <a:buClrTx/>
        <a:buSzTx/>
        <a:buFontTx/>
        <a:buNone/>
        <a:tabLst/>
        <a:defRPr sz="25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1pPr>
      <a:lvl2pPr marL="683532" marR="0" indent="-283482" algn="l" defTabSz="412750" rtl="0" latinLnBrk="0">
        <a:lnSpc>
          <a:spcPct val="90000"/>
        </a:lnSpc>
        <a:spcBef>
          <a:spcPts val="12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2pPr>
      <a:lvl3pPr marL="1020082" marR="0" indent="-283482" algn="l" defTabSz="412750" rtl="0" latinLnBrk="0">
        <a:lnSpc>
          <a:spcPct val="90000"/>
        </a:lnSpc>
        <a:spcBef>
          <a:spcPts val="12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3pPr>
      <a:lvl4pPr marL="1350282" marR="0" indent="-283482" algn="l" defTabSz="412750" rtl="0" latinLnBrk="0">
        <a:lnSpc>
          <a:spcPct val="90000"/>
        </a:lnSpc>
        <a:spcBef>
          <a:spcPts val="12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4pPr>
      <a:lvl5pPr marL="1686832" marR="0" indent="-283482" algn="l" defTabSz="412750" rtl="0" latinLnBrk="0">
        <a:lnSpc>
          <a:spcPct val="90000"/>
        </a:lnSpc>
        <a:spcBef>
          <a:spcPts val="12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5pPr>
      <a:lvl6pPr marL="2023382" marR="0" indent="-283482" algn="l" defTabSz="412750" rtl="0" latinLnBrk="0">
        <a:lnSpc>
          <a:spcPct val="90000"/>
        </a:lnSpc>
        <a:spcBef>
          <a:spcPts val="12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6pPr>
      <a:lvl7pPr marL="2359932" marR="0" indent="-283482" algn="l" defTabSz="412750" rtl="0" latinLnBrk="0">
        <a:lnSpc>
          <a:spcPct val="90000"/>
        </a:lnSpc>
        <a:spcBef>
          <a:spcPts val="12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7pPr>
      <a:lvl8pPr marL="2696482" marR="0" indent="-283482" algn="l" defTabSz="412750" rtl="0" latinLnBrk="0">
        <a:lnSpc>
          <a:spcPct val="90000"/>
        </a:lnSpc>
        <a:spcBef>
          <a:spcPts val="12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8pPr>
      <a:lvl9pPr marL="3033032" marR="0" indent="-283482" algn="l" defTabSz="412750" rtl="0" latinLnBrk="0">
        <a:lnSpc>
          <a:spcPct val="90000"/>
        </a:lnSpc>
        <a:spcBef>
          <a:spcPts val="1250"/>
        </a:spcBef>
        <a:spcAft>
          <a:spcPts val="0"/>
        </a:spcAft>
        <a:buClrTx/>
        <a:buSzPct val="125000"/>
        <a:buFontTx/>
        <a:buChar char="•"/>
        <a:tabLst/>
        <a:defRPr sz="2500" b="0" i="0" u="none" strike="noStrike" cap="none" spc="0" baseline="0">
          <a:solidFill>
            <a:srgbClr val="000000"/>
          </a:solidFill>
          <a:uFillTx/>
          <a:latin typeface="Avenir Heavy"/>
          <a:ea typeface="Avenir Heavy"/>
          <a:cs typeface="Avenir Heavy"/>
          <a:sym typeface="Avenir Heavy"/>
        </a:defRPr>
      </a:lvl9pPr>
    </p:bodyStyle>
    <p:otherStyle>
      <a:lvl1pPr marL="0" marR="0" indent="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1pPr>
      <a:lvl2pPr marL="0" marR="0" indent="1143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2pPr>
      <a:lvl3pPr marL="0" marR="0" indent="2286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3pPr>
      <a:lvl4pPr marL="0" marR="0" indent="3429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4pPr>
      <a:lvl5pPr marL="0" marR="0" indent="4572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5pPr>
      <a:lvl6pPr marL="0" marR="0" indent="5715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6pPr>
      <a:lvl7pPr marL="0" marR="0" indent="6858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7pPr>
      <a:lvl8pPr marL="0" marR="0" indent="8001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8pPr>
      <a:lvl9pPr marL="0" marR="0" indent="914400" algn="r" defTabSz="41275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Gill San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emf"/><Relationship Id="rId4" Type="http://schemas.openxmlformats.org/officeDocument/2006/relationships/oleObject" Target="../embeddings/oleObject3.bin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oleObject" Target="../embeddings/oleObject4.bin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5.emf"/><Relationship Id="rId4" Type="http://schemas.openxmlformats.org/officeDocument/2006/relationships/oleObject" Target="../embeddings/oleObject5.bin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image" Target="../media/image16.emf"/><Relationship Id="rId7" Type="http://schemas.openxmlformats.org/officeDocument/2006/relationships/image" Target="../media/image18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17.emf"/><Relationship Id="rId4" Type="http://schemas.openxmlformats.org/officeDocument/2006/relationships/oleObject" Target="../embeddings/oleObject7.bin"/><Relationship Id="rId9" Type="http://schemas.openxmlformats.org/officeDocument/2006/relationships/image" Target="../media/image19.emf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.bin"/><Relationship Id="rId3" Type="http://schemas.openxmlformats.org/officeDocument/2006/relationships/image" Target="../media/image20.emf"/><Relationship Id="rId7" Type="http://schemas.openxmlformats.org/officeDocument/2006/relationships/image" Target="../media/image22.e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2.bin"/><Relationship Id="rId5" Type="http://schemas.openxmlformats.org/officeDocument/2006/relationships/image" Target="../media/image21.emf"/><Relationship Id="rId4" Type="http://schemas.openxmlformats.org/officeDocument/2006/relationships/oleObject" Target="../embeddings/oleObject11.bin"/><Relationship Id="rId9" Type="http://schemas.openxmlformats.org/officeDocument/2006/relationships/image" Target="../media/image23.emf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image" Target="../media/image24.emf"/><Relationship Id="rId7" Type="http://schemas.openxmlformats.org/officeDocument/2006/relationships/image" Target="../media/image26.e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7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oleObject" Target="../embeddings/oleObject18.bin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oleObject" Target="../embeddings/oleObject1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emf"/><Relationship Id="rId4" Type="http://schemas.openxmlformats.org/officeDocument/2006/relationships/oleObject" Target="../embeddings/oleObject20.bin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oleObject" Target="../embeddings/oleObject21.bin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emf"/><Relationship Id="rId2" Type="http://schemas.openxmlformats.org/officeDocument/2006/relationships/oleObject" Target="../embeddings/oleObject22.bin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emf"/><Relationship Id="rId2" Type="http://schemas.openxmlformats.org/officeDocument/2006/relationships/oleObject" Target="../embeddings/oleObject23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emf"/><Relationship Id="rId4" Type="http://schemas.openxmlformats.org/officeDocument/2006/relationships/oleObject" Target="../embeddings/oleObject21.bin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oleObject" Target="../embeddings/oleObject24.bin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8.bin"/><Relationship Id="rId3" Type="http://schemas.openxmlformats.org/officeDocument/2006/relationships/image" Target="../media/image36.emf"/><Relationship Id="rId7" Type="http://schemas.openxmlformats.org/officeDocument/2006/relationships/image" Target="../media/image38.emf"/><Relationship Id="rId2" Type="http://schemas.openxmlformats.org/officeDocument/2006/relationships/oleObject" Target="../embeddings/oleObject25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27.bin"/><Relationship Id="rId5" Type="http://schemas.openxmlformats.org/officeDocument/2006/relationships/image" Target="../media/image37.emf"/><Relationship Id="rId4" Type="http://schemas.openxmlformats.org/officeDocument/2006/relationships/oleObject" Target="../embeddings/oleObject26.bin"/><Relationship Id="rId9" Type="http://schemas.openxmlformats.org/officeDocument/2006/relationships/image" Target="../media/image39.emf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oleObject" Target="../embeddings/oleObject29.bin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oleObject" Target="../embeddings/oleObject30.bin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44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7.png"/><Relationship Id="rId7" Type="http://schemas.openxmlformats.org/officeDocument/2006/relationships/image" Target="../media/image49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48.png"/><Relationship Id="rId5" Type="http://schemas.openxmlformats.org/officeDocument/2006/relationships/image" Target="../media/image45.pn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oleObject" Target="../embeddings/oleObject31.bin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1.bin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5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png"/><Relationship Id="rId3" Type="http://schemas.openxmlformats.org/officeDocument/2006/relationships/hyperlink" Target="http://www-groups.dcs.st-and.ac.uk/~history/Miscellaneous/darcy.html" TargetMode="External"/><Relationship Id="rId7" Type="http://schemas.openxmlformats.org/officeDocument/2006/relationships/oleObject" Target="../embeddings/oleObject33.bin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59.png"/><Relationship Id="rId5" Type="http://schemas.openxmlformats.org/officeDocument/2006/relationships/oleObject" Target="../embeddings/oleObject32.bin"/><Relationship Id="rId10" Type="http://schemas.openxmlformats.org/officeDocument/2006/relationships/image" Target="../media/image58.png"/><Relationship Id="rId4" Type="http://schemas.openxmlformats.org/officeDocument/2006/relationships/hyperlink" Target="http://en.wikipedia.org/wiki/D'Arcy_Thompson" TargetMode="External"/><Relationship Id="rId9" Type="http://schemas.openxmlformats.org/officeDocument/2006/relationships/oleObject" Target="../embeddings/oleObject34.bin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0.emf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emf"/><Relationship Id="rId4" Type="http://schemas.openxmlformats.org/officeDocument/2006/relationships/oleObject" Target="../embeddings/oleObject36.bin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7" Type="http://schemas.openxmlformats.org/officeDocument/2006/relationships/image" Target="../media/image6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63.emf"/><Relationship Id="rId4" Type="http://schemas.openxmlformats.org/officeDocument/2006/relationships/oleObject" Target="../embeddings/oleObject37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ADD586-D4C6-6D9E-2B87-A416078EB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6E6D9-5734-2517-B961-A401FC6484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/>
              <a:t>Midterm: 10/15 at 2PM, in the regular lecture hall. 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Material covered through this week is in scope.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Review session: Monday 10/12 (details TBD).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DSP Accommodations to be announced.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Review projects, discussions, quizzes and lectures.  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r>
              <a:rPr lang="en-US" sz="2000" dirty="0"/>
              <a:t>Final Projects: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Groups of 4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Start looking for partners and thinking of projects early (See Ed thread for finding groups).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000" dirty="0"/>
              <a:t>Presentations will be during RRR: 12/8 and 12/10 during class hours. Short ~3-5 mins/group.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0" indent="0"/>
            <a:r>
              <a:rPr lang="en-US" sz="2000" dirty="0"/>
              <a:t>Also: Reminder Final Exam is Dec 15 at 8:00am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578386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2">
            <a:extLst>
              <a:ext uri="{FF2B5EF4-FFF2-40B4-BE49-F238E27FC236}">
                <a16:creationId xmlns:a16="http://schemas.microsoft.com/office/drawing/2014/main" id="{E9CE3E8D-848D-5EC9-D90F-9DDC3997149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Transformations</a:t>
            </a:r>
          </a:p>
        </p:txBody>
      </p:sp>
      <p:sp>
        <p:nvSpPr>
          <p:cNvPr id="17410" name="Text Box 4">
            <a:extLst>
              <a:ext uri="{FF2B5EF4-FFF2-40B4-BE49-F238E27FC236}">
                <a16:creationId xmlns:a16="http://schemas.microsoft.com/office/drawing/2014/main" id="{AD919EAB-7008-48AC-3B03-61BBC953E9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643688"/>
            <a:ext cx="31242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200"/>
              <a:t>Some slides from Steve Seitz</a:t>
            </a:r>
          </a:p>
        </p:txBody>
      </p:sp>
      <p:sp>
        <p:nvSpPr>
          <p:cNvPr id="17411" name="Text Box 4">
            <a:extLst>
              <a:ext uri="{FF2B5EF4-FFF2-40B4-BE49-F238E27FC236}">
                <a16:creationId xmlns:a16="http://schemas.microsoft.com/office/drawing/2014/main" id="{E6D12916-84D0-64F0-0341-D8CEC37B00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9600" y="5959475"/>
            <a:ext cx="709295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r>
              <a:rPr lang="en-US" altLang="en-US"/>
              <a:t>CS180: Intro to Computer Vision and Comp. Photo</a:t>
            </a:r>
          </a:p>
          <a:p>
            <a:pPr algn="r" eaLnBrk="1" hangingPunct="1">
              <a:spcBef>
                <a:spcPct val="0"/>
              </a:spcBef>
            </a:pPr>
            <a:r>
              <a:rPr lang="en-US" altLang="en-US"/>
              <a:t>Alexei Efros &amp; Ren Ng, UC Berkeley, Fall 2026</a:t>
            </a:r>
          </a:p>
        </p:txBody>
      </p:sp>
      <p:pic>
        <p:nvPicPr>
          <p:cNvPr id="17412" name="Picture 8">
            <a:extLst>
              <a:ext uri="{FF2B5EF4-FFF2-40B4-BE49-F238E27FC236}">
                <a16:creationId xmlns:a16="http://schemas.microsoft.com/office/drawing/2014/main" id="{6644D4E2-A32E-B18C-C174-EDC83D9E46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333"/>
          <a:stretch>
            <a:fillRect/>
          </a:stretch>
        </p:blipFill>
        <p:spPr bwMode="auto">
          <a:xfrm>
            <a:off x="1905000" y="898525"/>
            <a:ext cx="5181600" cy="514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Picture 8">
            <a:extLst>
              <a:ext uri="{FF2B5EF4-FFF2-40B4-BE49-F238E27FC236}">
                <a16:creationId xmlns:a16="http://schemas.microsoft.com/office/drawing/2014/main" id="{961367DA-6D27-CE49-1BF1-0C78BFC2E9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33"/>
          <a:stretch>
            <a:fillRect/>
          </a:stretch>
        </p:blipFill>
        <p:spPr bwMode="auto">
          <a:xfrm>
            <a:off x="5846763" y="1524000"/>
            <a:ext cx="3003550" cy="4059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4" name="TextBox 9">
            <a:extLst>
              <a:ext uri="{FF2B5EF4-FFF2-40B4-BE49-F238E27FC236}">
                <a16:creationId xmlns:a16="http://schemas.microsoft.com/office/drawing/2014/main" id="{3BF973E9-7781-9E62-1B9C-425E5C2CC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450" y="4722813"/>
            <a:ext cx="1708150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 i="1" dirty="0">
                <a:solidFill>
                  <a:srgbClr val="000000"/>
                </a:solidFill>
                <a:latin typeface="Linux Libertine" panose="02000503000000000000" pitchFamily="2" charset="0"/>
              </a:rPr>
              <a:t>The Ambassadors</a:t>
            </a:r>
            <a:r>
              <a:rPr lang="en-US" altLang="en-US" sz="2000" dirty="0">
                <a:solidFill>
                  <a:srgbClr val="000000"/>
                </a:solidFill>
                <a:latin typeface="Linux Libertine" panose="02000503000000000000" pitchFamily="2" charset="0"/>
              </a:rPr>
              <a:t> (Holbein), 1533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E1A7D-7E4C-9AFF-1C31-6F8348107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You will learn how to make panoramas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89519249-FC4E-C886-2EE6-4DDF545249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9814" t="8696" r="11789" b="83945"/>
          <a:stretch>
            <a:fillRect/>
          </a:stretch>
        </p:blipFill>
        <p:spPr>
          <a:xfrm>
            <a:off x="228600" y="1219200"/>
            <a:ext cx="8686800" cy="1055132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4F92263C-8FA0-2BBB-2B16-62A31F30124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192" t="19855" r="23480" b="62939"/>
          <a:stretch>
            <a:fillRect/>
          </a:stretch>
        </p:blipFill>
        <p:spPr bwMode="auto">
          <a:xfrm>
            <a:off x="519723" y="2590800"/>
            <a:ext cx="8180754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637348F-8BD7-ECE1-6852-206ACA9D4A10}"/>
              </a:ext>
            </a:extLst>
          </p:cNvPr>
          <p:cNvSpPr txBox="1"/>
          <p:nvPr/>
        </p:nvSpPr>
        <p:spPr>
          <a:xfrm>
            <a:off x="534591" y="6260068"/>
            <a:ext cx="7995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+mn-lt"/>
              </a:rPr>
              <a:t>Brown et al., Multi-Image Matching using Multi-Scale Oriented Patches</a:t>
            </a:r>
          </a:p>
        </p:txBody>
      </p:sp>
    </p:spTree>
    <p:extLst>
      <p:ext uri="{BB962C8B-B14F-4D97-AF65-F5344CB8AC3E}">
        <p14:creationId xmlns:p14="http://schemas.microsoft.com/office/powerpoint/2010/main" val="2233541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C506A7-7A3D-06CC-C2BF-481A0EDFAC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884A5-F373-57FB-F94A-2455424FCB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JP" dirty="0"/>
              <a:t>You will learn how to make panoramas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039C1A0-2426-EA05-AFDF-E8293A0152E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10457" t="41985" r="11146" b="35162"/>
          <a:stretch>
            <a:fillRect/>
          </a:stretch>
        </p:blipFill>
        <p:spPr>
          <a:xfrm>
            <a:off x="990600" y="1143000"/>
            <a:ext cx="7162800" cy="2701758"/>
          </a:xfrm>
        </p:spPr>
      </p:pic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32EA6570-F997-AAF3-7600-474BD5B9A63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89" t="69215" r="13807" b="16919"/>
          <a:stretch>
            <a:fillRect/>
          </a:stretch>
        </p:blipFill>
        <p:spPr bwMode="auto">
          <a:xfrm>
            <a:off x="488798" y="4021512"/>
            <a:ext cx="8045602" cy="1922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18E1A9C-FAC4-95D2-1900-2F5450F83103}"/>
              </a:ext>
            </a:extLst>
          </p:cNvPr>
          <p:cNvSpPr txBox="1"/>
          <p:nvPr/>
        </p:nvSpPr>
        <p:spPr>
          <a:xfrm>
            <a:off x="534591" y="6260068"/>
            <a:ext cx="799542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latin typeface="+mn-lt"/>
              </a:rPr>
              <a:t>Brown et al., Multi-Image Matching using Multi-Scale Oriented Patches</a:t>
            </a:r>
          </a:p>
        </p:txBody>
      </p:sp>
    </p:spTree>
    <p:extLst>
      <p:ext uri="{BB962C8B-B14F-4D97-AF65-F5344CB8AC3E}">
        <p14:creationId xmlns:p14="http://schemas.microsoft.com/office/powerpoint/2010/main" val="1098036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>
            <a:extLst>
              <a:ext uri="{FF2B5EF4-FFF2-40B4-BE49-F238E27FC236}">
                <a16:creationId xmlns:a16="http://schemas.microsoft.com/office/drawing/2014/main" id="{9D2554A3-EAA5-4950-B697-22E0F66661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Transformations</a:t>
            </a:r>
          </a:p>
        </p:txBody>
      </p:sp>
      <p:sp>
        <p:nvSpPr>
          <p:cNvPr id="18434" name="Rectangle 3">
            <a:extLst>
              <a:ext uri="{FF2B5EF4-FFF2-40B4-BE49-F238E27FC236}">
                <a16:creationId xmlns:a16="http://schemas.microsoft.com/office/drawing/2014/main" id="{2B94ED19-3E60-E656-BB59-2DDE07DA393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9906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/>
              <a:t>image filtering: change </a:t>
            </a:r>
            <a:r>
              <a:rPr lang="en-US" altLang="en-US" b="1" i="1"/>
              <a:t>range</a:t>
            </a:r>
            <a:r>
              <a:rPr lang="en-US" altLang="en-US"/>
              <a:t> of image</a:t>
            </a:r>
          </a:p>
          <a:p>
            <a:pPr algn="ctr">
              <a:lnSpc>
                <a:spcPct val="90000"/>
              </a:lnSpc>
            </a:pPr>
            <a:r>
              <a:rPr lang="en-US" altLang="en-US" i="1"/>
              <a:t>g(x) = T(f(x))</a:t>
            </a:r>
          </a:p>
        </p:txBody>
      </p:sp>
      <p:grpSp>
        <p:nvGrpSpPr>
          <p:cNvPr id="18435" name="Group 4">
            <a:extLst>
              <a:ext uri="{FF2B5EF4-FFF2-40B4-BE49-F238E27FC236}">
                <a16:creationId xmlns:a16="http://schemas.microsoft.com/office/drawing/2014/main" id="{E7DCD44C-4BA2-FDFD-A03F-ACB62DC77591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2667000"/>
            <a:ext cx="1981200" cy="1219200"/>
            <a:chOff x="960" y="1872"/>
            <a:chExt cx="1248" cy="768"/>
          </a:xfrm>
        </p:grpSpPr>
        <p:sp>
          <p:nvSpPr>
            <p:cNvPr id="18463" name="Line 5">
              <a:extLst>
                <a:ext uri="{FF2B5EF4-FFF2-40B4-BE49-F238E27FC236}">
                  <a16:creationId xmlns:a16="http://schemas.microsoft.com/office/drawing/2014/main" id="{6CE12107-810E-3454-F72D-57E34D2E35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4" name="Line 6">
              <a:extLst>
                <a:ext uri="{FF2B5EF4-FFF2-40B4-BE49-F238E27FC236}">
                  <a16:creationId xmlns:a16="http://schemas.microsoft.com/office/drawing/2014/main" id="{CC479DD4-522B-CBC2-8C1E-E4DBD890D8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5" name="Freeform 7">
              <a:extLst>
                <a:ext uri="{FF2B5EF4-FFF2-40B4-BE49-F238E27FC236}">
                  <a16:creationId xmlns:a16="http://schemas.microsoft.com/office/drawing/2014/main" id="{BC57C0AD-2EC8-25FD-AE53-AD1E250949B6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2000"/>
              <a:ext cx="672" cy="384"/>
            </a:xfrm>
            <a:custGeom>
              <a:avLst/>
              <a:gdLst>
                <a:gd name="T0" fmla="*/ 0 w 672"/>
                <a:gd name="T1" fmla="*/ 304 h 384"/>
                <a:gd name="T2" fmla="*/ 96 w 672"/>
                <a:gd name="T3" fmla="*/ 16 h 384"/>
                <a:gd name="T4" fmla="*/ 288 w 672"/>
                <a:gd name="T5" fmla="*/ 208 h 384"/>
                <a:gd name="T6" fmla="*/ 528 w 672"/>
                <a:gd name="T7" fmla="*/ 352 h 384"/>
                <a:gd name="T8" fmla="*/ 672 w 672"/>
                <a:gd name="T9" fmla="*/ 1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6" name="Text Box 8">
              <a:extLst>
                <a:ext uri="{FF2B5EF4-FFF2-40B4-BE49-F238E27FC236}">
                  <a16:creationId xmlns:a16="http://schemas.microsoft.com/office/drawing/2014/main" id="{32247344-22FA-C087-1E3D-EE99F062FDE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8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18467" name="Text Box 9">
              <a:extLst>
                <a:ext uri="{FF2B5EF4-FFF2-40B4-BE49-F238E27FC236}">
                  <a16:creationId xmlns:a16="http://schemas.microsoft.com/office/drawing/2014/main" id="{235FC47A-1AED-D6B6-544C-2B7685313AF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grpSp>
        <p:nvGrpSpPr>
          <p:cNvPr id="18436" name="Group 10">
            <a:extLst>
              <a:ext uri="{FF2B5EF4-FFF2-40B4-BE49-F238E27FC236}">
                <a16:creationId xmlns:a16="http://schemas.microsoft.com/office/drawing/2014/main" id="{EB2D4258-4FFA-B74D-8134-842D80941D3D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2971800"/>
            <a:ext cx="1600200" cy="476250"/>
            <a:chOff x="2256" y="2064"/>
            <a:chExt cx="1008" cy="300"/>
          </a:xfrm>
        </p:grpSpPr>
        <p:sp>
          <p:nvSpPr>
            <p:cNvPr id="18460" name="Text Box 11">
              <a:extLst>
                <a:ext uri="{FF2B5EF4-FFF2-40B4-BE49-F238E27FC236}">
                  <a16:creationId xmlns:a16="http://schemas.microsoft.com/office/drawing/2014/main" id="{0E8FA7EB-08DC-F8B8-CA1D-3CA8D6D7E2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18461" name="Line 12">
              <a:extLst>
                <a:ext uri="{FF2B5EF4-FFF2-40B4-BE49-F238E27FC236}">
                  <a16:creationId xmlns:a16="http://schemas.microsoft.com/office/drawing/2014/main" id="{411FCF83-554A-46BF-C7FD-07045E30BA3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62" name="Line 13">
              <a:extLst>
                <a:ext uri="{FF2B5EF4-FFF2-40B4-BE49-F238E27FC236}">
                  <a16:creationId xmlns:a16="http://schemas.microsoft.com/office/drawing/2014/main" id="{FA67B977-E0BF-E702-A9C1-74C152F6DC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437" name="Group 14">
            <a:extLst>
              <a:ext uri="{FF2B5EF4-FFF2-40B4-BE49-F238E27FC236}">
                <a16:creationId xmlns:a16="http://schemas.microsoft.com/office/drawing/2014/main" id="{A099A975-61FF-2B5D-DEF1-E1EBA2EBC4E2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2667000"/>
            <a:ext cx="1981200" cy="1219200"/>
            <a:chOff x="3552" y="1872"/>
            <a:chExt cx="1248" cy="768"/>
          </a:xfrm>
        </p:grpSpPr>
        <p:sp>
          <p:nvSpPr>
            <p:cNvPr id="18455" name="Line 15">
              <a:extLst>
                <a:ext uri="{FF2B5EF4-FFF2-40B4-BE49-F238E27FC236}">
                  <a16:creationId xmlns:a16="http://schemas.microsoft.com/office/drawing/2014/main" id="{5B16BF04-2461-5597-A3BC-46280435CF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6" name="Line 16">
              <a:extLst>
                <a:ext uri="{FF2B5EF4-FFF2-40B4-BE49-F238E27FC236}">
                  <a16:creationId xmlns:a16="http://schemas.microsoft.com/office/drawing/2014/main" id="{FA2A7928-836F-E4A4-5E43-DF63CBCAA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7" name="Freeform 17">
              <a:extLst>
                <a:ext uri="{FF2B5EF4-FFF2-40B4-BE49-F238E27FC236}">
                  <a16:creationId xmlns:a16="http://schemas.microsoft.com/office/drawing/2014/main" id="{CA82F300-7CAD-A2D7-DDF5-14FBFB5534D6}"/>
                </a:ext>
              </a:extLst>
            </p:cNvPr>
            <p:cNvSpPr>
              <a:spLocks/>
            </p:cNvSpPr>
            <p:nvPr/>
          </p:nvSpPr>
          <p:spPr bwMode="auto">
            <a:xfrm>
              <a:off x="3840" y="2000"/>
              <a:ext cx="672" cy="160"/>
            </a:xfrm>
            <a:custGeom>
              <a:avLst/>
              <a:gdLst>
                <a:gd name="T0" fmla="*/ 0 w 672"/>
                <a:gd name="T1" fmla="*/ 0 h 384"/>
                <a:gd name="T2" fmla="*/ 96 w 672"/>
                <a:gd name="T3" fmla="*/ 0 h 384"/>
                <a:gd name="T4" fmla="*/ 288 w 672"/>
                <a:gd name="T5" fmla="*/ 0 h 384"/>
                <a:gd name="T6" fmla="*/ 528 w 672"/>
                <a:gd name="T7" fmla="*/ 0 h 384"/>
                <a:gd name="T8" fmla="*/ 672 w 672"/>
                <a:gd name="T9" fmla="*/ 0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8" name="Text Box 18">
              <a:extLst>
                <a:ext uri="{FF2B5EF4-FFF2-40B4-BE49-F238E27FC236}">
                  <a16:creationId xmlns:a16="http://schemas.microsoft.com/office/drawing/2014/main" id="{21D48D2F-28C5-88FE-B6DB-9B33744970B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18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18459" name="Text Box 19">
              <a:extLst>
                <a:ext uri="{FF2B5EF4-FFF2-40B4-BE49-F238E27FC236}">
                  <a16:creationId xmlns:a16="http://schemas.microsoft.com/office/drawing/2014/main" id="{C6375E7F-C45A-5F35-E5EF-CA539AFEB7A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grpSp>
        <p:nvGrpSpPr>
          <p:cNvPr id="3079" name="Group 20">
            <a:extLst>
              <a:ext uri="{FF2B5EF4-FFF2-40B4-BE49-F238E27FC236}">
                <a16:creationId xmlns:a16="http://schemas.microsoft.com/office/drawing/2014/main" id="{F5F482A3-2FF4-AD4C-22B1-39996178D49C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5029200"/>
            <a:ext cx="1981200" cy="1219200"/>
            <a:chOff x="960" y="1872"/>
            <a:chExt cx="1248" cy="768"/>
          </a:xfrm>
        </p:grpSpPr>
        <p:sp>
          <p:nvSpPr>
            <p:cNvPr id="18450" name="Line 21">
              <a:extLst>
                <a:ext uri="{FF2B5EF4-FFF2-40B4-BE49-F238E27FC236}">
                  <a16:creationId xmlns:a16="http://schemas.microsoft.com/office/drawing/2014/main" id="{3CB699C5-729D-D7C5-2338-7E4638B7EF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1920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1" name="Line 22">
              <a:extLst>
                <a:ext uri="{FF2B5EF4-FFF2-40B4-BE49-F238E27FC236}">
                  <a16:creationId xmlns:a16="http://schemas.microsoft.com/office/drawing/2014/main" id="{CDEF001A-80ED-81C0-BADF-DC8B1FBE54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152" y="2448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2" name="Freeform 23">
              <a:extLst>
                <a:ext uri="{FF2B5EF4-FFF2-40B4-BE49-F238E27FC236}">
                  <a16:creationId xmlns:a16="http://schemas.microsoft.com/office/drawing/2014/main" id="{BEE67F53-93AF-6664-8255-78F58E93E9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8" y="2000"/>
              <a:ext cx="672" cy="384"/>
            </a:xfrm>
            <a:custGeom>
              <a:avLst/>
              <a:gdLst>
                <a:gd name="T0" fmla="*/ 0 w 672"/>
                <a:gd name="T1" fmla="*/ 304 h 384"/>
                <a:gd name="T2" fmla="*/ 96 w 672"/>
                <a:gd name="T3" fmla="*/ 16 h 384"/>
                <a:gd name="T4" fmla="*/ 288 w 672"/>
                <a:gd name="T5" fmla="*/ 208 h 384"/>
                <a:gd name="T6" fmla="*/ 528 w 672"/>
                <a:gd name="T7" fmla="*/ 352 h 384"/>
                <a:gd name="T8" fmla="*/ 672 w 672"/>
                <a:gd name="T9" fmla="*/ 1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53" name="Text Box 24">
              <a:extLst>
                <a:ext uri="{FF2B5EF4-FFF2-40B4-BE49-F238E27FC236}">
                  <a16:creationId xmlns:a16="http://schemas.microsoft.com/office/drawing/2014/main" id="{FFD2FEF3-2754-0FD3-BEE8-F337C917E8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60" y="1872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18454" name="Text Box 25">
              <a:extLst>
                <a:ext uri="{FF2B5EF4-FFF2-40B4-BE49-F238E27FC236}">
                  <a16:creationId xmlns:a16="http://schemas.microsoft.com/office/drawing/2014/main" id="{9457824C-8C9A-0F83-6DD0-5DCC31AB63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68" y="2409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grpSp>
        <p:nvGrpSpPr>
          <p:cNvPr id="3080" name="Group 26">
            <a:extLst>
              <a:ext uri="{FF2B5EF4-FFF2-40B4-BE49-F238E27FC236}">
                <a16:creationId xmlns:a16="http://schemas.microsoft.com/office/drawing/2014/main" id="{56FC14A4-FBA3-AAC3-49AA-5DF632D80352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5314950"/>
            <a:ext cx="1600200" cy="476250"/>
            <a:chOff x="2256" y="2064"/>
            <a:chExt cx="1008" cy="300"/>
          </a:xfrm>
        </p:grpSpPr>
        <p:sp>
          <p:nvSpPr>
            <p:cNvPr id="18447" name="Text Box 27">
              <a:extLst>
                <a:ext uri="{FF2B5EF4-FFF2-40B4-BE49-F238E27FC236}">
                  <a16:creationId xmlns:a16="http://schemas.microsoft.com/office/drawing/2014/main" id="{290F4C99-3CA4-854A-ED11-959BA2CEC72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18448" name="Line 28">
              <a:extLst>
                <a:ext uri="{FF2B5EF4-FFF2-40B4-BE49-F238E27FC236}">
                  <a16:creationId xmlns:a16="http://schemas.microsoft.com/office/drawing/2014/main" id="{0CCB7105-B2B2-5B64-4603-651DD4A48D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9" name="Line 29">
              <a:extLst>
                <a:ext uri="{FF2B5EF4-FFF2-40B4-BE49-F238E27FC236}">
                  <a16:creationId xmlns:a16="http://schemas.microsoft.com/office/drawing/2014/main" id="{15349BB6-BFF4-0119-88C6-51B63AD2E9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081" name="Group 30">
            <a:extLst>
              <a:ext uri="{FF2B5EF4-FFF2-40B4-BE49-F238E27FC236}">
                <a16:creationId xmlns:a16="http://schemas.microsoft.com/office/drawing/2014/main" id="{9CD820D8-D8CE-6BD4-D3E7-FC7C91053786}"/>
              </a:ext>
            </a:extLst>
          </p:cNvPr>
          <p:cNvGrpSpPr>
            <a:grpSpLocks/>
          </p:cNvGrpSpPr>
          <p:nvPr/>
        </p:nvGrpSpPr>
        <p:grpSpPr bwMode="auto">
          <a:xfrm>
            <a:off x="5638800" y="5029200"/>
            <a:ext cx="1981200" cy="1219200"/>
            <a:chOff x="3552" y="3168"/>
            <a:chExt cx="1248" cy="768"/>
          </a:xfrm>
        </p:grpSpPr>
        <p:sp>
          <p:nvSpPr>
            <p:cNvPr id="18442" name="Line 31">
              <a:extLst>
                <a:ext uri="{FF2B5EF4-FFF2-40B4-BE49-F238E27FC236}">
                  <a16:creationId xmlns:a16="http://schemas.microsoft.com/office/drawing/2014/main" id="{C1AE2D82-55E7-D089-0E9F-BA0F475C5E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3216"/>
              <a:ext cx="0" cy="5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3" name="Line 32">
              <a:extLst>
                <a:ext uri="{FF2B5EF4-FFF2-40B4-BE49-F238E27FC236}">
                  <a16:creationId xmlns:a16="http://schemas.microsoft.com/office/drawing/2014/main" id="{7A001682-D0A6-2566-2171-EA950A84E9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44" y="3744"/>
              <a:ext cx="96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4" name="Freeform 33">
              <a:extLst>
                <a:ext uri="{FF2B5EF4-FFF2-40B4-BE49-F238E27FC236}">
                  <a16:creationId xmlns:a16="http://schemas.microsoft.com/office/drawing/2014/main" id="{E29E3286-30DA-9B77-A88E-14DA56C32CBF}"/>
                </a:ext>
              </a:extLst>
            </p:cNvPr>
            <p:cNvSpPr>
              <a:spLocks/>
            </p:cNvSpPr>
            <p:nvPr/>
          </p:nvSpPr>
          <p:spPr bwMode="auto">
            <a:xfrm>
              <a:off x="4224" y="3296"/>
              <a:ext cx="384" cy="384"/>
            </a:xfrm>
            <a:custGeom>
              <a:avLst/>
              <a:gdLst>
                <a:gd name="T0" fmla="*/ 0 w 672"/>
                <a:gd name="T1" fmla="*/ 304 h 384"/>
                <a:gd name="T2" fmla="*/ 1 w 672"/>
                <a:gd name="T3" fmla="*/ 16 h 384"/>
                <a:gd name="T4" fmla="*/ 1 w 672"/>
                <a:gd name="T5" fmla="*/ 208 h 384"/>
                <a:gd name="T6" fmla="*/ 1 w 672"/>
                <a:gd name="T7" fmla="*/ 352 h 384"/>
                <a:gd name="T8" fmla="*/ 1 w 672"/>
                <a:gd name="T9" fmla="*/ 16 h 38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72"/>
                <a:gd name="T16" fmla="*/ 0 h 384"/>
                <a:gd name="T17" fmla="*/ 672 w 672"/>
                <a:gd name="T18" fmla="*/ 384 h 38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72" h="384">
                  <a:moveTo>
                    <a:pt x="0" y="304"/>
                  </a:moveTo>
                  <a:cubicBezTo>
                    <a:pt x="24" y="168"/>
                    <a:pt x="48" y="32"/>
                    <a:pt x="96" y="16"/>
                  </a:cubicBezTo>
                  <a:cubicBezTo>
                    <a:pt x="144" y="0"/>
                    <a:pt x="216" y="152"/>
                    <a:pt x="288" y="208"/>
                  </a:cubicBezTo>
                  <a:cubicBezTo>
                    <a:pt x="360" y="264"/>
                    <a:pt x="464" y="384"/>
                    <a:pt x="528" y="352"/>
                  </a:cubicBezTo>
                  <a:cubicBezTo>
                    <a:pt x="592" y="320"/>
                    <a:pt x="648" y="72"/>
                    <a:pt x="672" y="16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445" name="Text Box 34">
              <a:extLst>
                <a:ext uri="{FF2B5EF4-FFF2-40B4-BE49-F238E27FC236}">
                  <a16:creationId xmlns:a16="http://schemas.microsoft.com/office/drawing/2014/main" id="{FC3D6940-98F5-64E9-3BDD-41462FA3FE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552" y="3168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f</a:t>
              </a:r>
            </a:p>
          </p:txBody>
        </p:sp>
        <p:sp>
          <p:nvSpPr>
            <p:cNvPr id="18446" name="Text Box 35">
              <a:extLst>
                <a:ext uri="{FF2B5EF4-FFF2-40B4-BE49-F238E27FC236}">
                  <a16:creationId xmlns:a16="http://schemas.microsoft.com/office/drawing/2014/main" id="{C7A6D21B-84AF-0E3A-5C17-A00D49B422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60" y="3705"/>
              <a:ext cx="240" cy="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en-US" sz="1800" i="1">
                  <a:latin typeface="Times New Roman" panose="02020603050405020304" pitchFamily="18" charset="0"/>
                </a:rPr>
                <a:t>x</a:t>
              </a:r>
            </a:p>
          </p:txBody>
        </p:sp>
      </p:grpSp>
      <p:sp>
        <p:nvSpPr>
          <p:cNvPr id="3082" name="Rectangle 36">
            <a:extLst>
              <a:ext uri="{FF2B5EF4-FFF2-40B4-BE49-F238E27FC236}">
                <a16:creationId xmlns:a16="http://schemas.microsoft.com/office/drawing/2014/main" id="{B2CE8B62-5CA6-DD00-97E9-B34F6E5445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962400"/>
            <a:ext cx="777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70000"/>
              </a:lnSpc>
            </a:pPr>
            <a:r>
              <a:rPr lang="en-US" altLang="en-US"/>
              <a:t>image warping: change </a:t>
            </a:r>
            <a:r>
              <a:rPr lang="en-US" altLang="en-US" b="1" i="1"/>
              <a:t>domain</a:t>
            </a:r>
            <a:r>
              <a:rPr lang="en-US" altLang="en-US"/>
              <a:t> of image</a:t>
            </a:r>
          </a:p>
          <a:p>
            <a:pPr algn="ctr">
              <a:lnSpc>
                <a:spcPct val="90000"/>
              </a:lnSpc>
            </a:pPr>
            <a:r>
              <a:rPr lang="en-US" altLang="en-US" i="1"/>
              <a:t>g(x) = f(T(x))</a:t>
            </a:r>
            <a:endParaRPr lang="en-US" altLang="en-US"/>
          </a:p>
        </p:txBody>
      </p:sp>
    </p:spTree>
  </p:cSld>
  <p:clrMapOvr>
    <a:masterClrMapping/>
  </p:clrMapOvr>
  <p:transition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2">
            <a:extLst>
              <a:ext uri="{FF2B5EF4-FFF2-40B4-BE49-F238E27FC236}">
                <a16:creationId xmlns:a16="http://schemas.microsoft.com/office/drawing/2014/main" id="{46F0F795-829A-5847-8949-A6C6543F77D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Transformations</a:t>
            </a:r>
          </a:p>
        </p:txBody>
      </p:sp>
      <p:grpSp>
        <p:nvGrpSpPr>
          <p:cNvPr id="19458" name="Group 3">
            <a:extLst>
              <a:ext uri="{FF2B5EF4-FFF2-40B4-BE49-F238E27FC236}">
                <a16:creationId xmlns:a16="http://schemas.microsoft.com/office/drawing/2014/main" id="{4F472C02-2433-5E77-FCFA-493D65883ACE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2924175"/>
            <a:ext cx="1600200" cy="476250"/>
            <a:chOff x="2256" y="2064"/>
            <a:chExt cx="1008" cy="300"/>
          </a:xfrm>
        </p:grpSpPr>
        <p:sp>
          <p:nvSpPr>
            <p:cNvPr id="19473" name="Text Box 4">
              <a:extLst>
                <a:ext uri="{FF2B5EF4-FFF2-40B4-BE49-F238E27FC236}">
                  <a16:creationId xmlns:a16="http://schemas.microsoft.com/office/drawing/2014/main" id="{9CF01B78-38E8-DF4B-CE46-DFFC2685D0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19474" name="Line 5">
              <a:extLst>
                <a:ext uri="{FF2B5EF4-FFF2-40B4-BE49-F238E27FC236}">
                  <a16:creationId xmlns:a16="http://schemas.microsoft.com/office/drawing/2014/main" id="{9348344D-F0C4-7FD9-9520-1FFD937B9F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5" name="Line 6">
              <a:extLst>
                <a:ext uri="{FF2B5EF4-FFF2-40B4-BE49-F238E27FC236}">
                  <a16:creationId xmlns:a16="http://schemas.microsoft.com/office/drawing/2014/main" id="{DDF3FF5A-1D64-7ED0-2622-03F36B26E8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459" name="Group 7">
            <a:extLst>
              <a:ext uri="{FF2B5EF4-FFF2-40B4-BE49-F238E27FC236}">
                <a16:creationId xmlns:a16="http://schemas.microsoft.com/office/drawing/2014/main" id="{E8A1831C-B7A8-91FA-3919-00D8A315A5B8}"/>
              </a:ext>
            </a:extLst>
          </p:cNvPr>
          <p:cNvGrpSpPr>
            <a:grpSpLocks/>
          </p:cNvGrpSpPr>
          <p:nvPr/>
        </p:nvGrpSpPr>
        <p:grpSpPr bwMode="auto">
          <a:xfrm>
            <a:off x="3581400" y="5314950"/>
            <a:ext cx="1600200" cy="476250"/>
            <a:chOff x="2256" y="2064"/>
            <a:chExt cx="1008" cy="300"/>
          </a:xfrm>
        </p:grpSpPr>
        <p:sp>
          <p:nvSpPr>
            <p:cNvPr id="19470" name="Text Box 8">
              <a:extLst>
                <a:ext uri="{FF2B5EF4-FFF2-40B4-BE49-F238E27FC236}">
                  <a16:creationId xmlns:a16="http://schemas.microsoft.com/office/drawing/2014/main" id="{D35FCD8B-9C6E-B5EA-E5AA-3517D82237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19471" name="Line 9">
              <a:extLst>
                <a:ext uri="{FF2B5EF4-FFF2-40B4-BE49-F238E27FC236}">
                  <a16:creationId xmlns:a16="http://schemas.microsoft.com/office/drawing/2014/main" id="{2A7D13A6-311E-6432-D08B-782F699289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472" name="Line 10">
              <a:extLst>
                <a:ext uri="{FF2B5EF4-FFF2-40B4-BE49-F238E27FC236}">
                  <a16:creationId xmlns:a16="http://schemas.microsoft.com/office/drawing/2014/main" id="{B467A733-F0B0-DCF6-9849-33729F51B88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19460" name="Picture 11" descr="HHHIMG_1166">
            <a:extLst>
              <a:ext uri="{FF2B5EF4-FFF2-40B4-BE49-F238E27FC236}">
                <a16:creationId xmlns:a16="http://schemas.microsoft.com/office/drawing/2014/main" id="{DEF46BBE-F2B6-33AB-7345-30AAD6A20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590800"/>
            <a:ext cx="14620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1" name="Picture 12" descr="HHHIMG_1166">
            <a:extLst>
              <a:ext uri="{FF2B5EF4-FFF2-40B4-BE49-F238E27FC236}">
                <a16:creationId xmlns:a16="http://schemas.microsoft.com/office/drawing/2014/main" id="{A1D54E2F-A0D6-B93F-1DE2-BDE74EE748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lum brigh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90800"/>
            <a:ext cx="14620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Picture 13" descr="HHHIMG_1166">
            <a:extLst>
              <a:ext uri="{FF2B5EF4-FFF2-40B4-BE49-F238E27FC236}">
                <a16:creationId xmlns:a16="http://schemas.microsoft.com/office/drawing/2014/main" id="{01121845-3B63-68E6-DC6B-D57B31A44F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5000625"/>
            <a:ext cx="14620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4" descr="HHHIMG_1166">
            <a:extLst>
              <a:ext uri="{FF2B5EF4-FFF2-40B4-BE49-F238E27FC236}">
                <a16:creationId xmlns:a16="http://schemas.microsoft.com/office/drawing/2014/main" id="{3822561D-C8FD-3FE5-1946-986BD3EA50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29313" y="5105400"/>
            <a:ext cx="184308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4" name="Text Box 15">
            <a:extLst>
              <a:ext uri="{FF2B5EF4-FFF2-40B4-BE49-F238E27FC236}">
                <a16:creationId xmlns:a16="http://schemas.microsoft.com/office/drawing/2014/main" id="{235333FD-1303-D636-013B-9EBD8F7945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2619375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i="1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9465" name="Text Box 16">
            <a:extLst>
              <a:ext uri="{FF2B5EF4-FFF2-40B4-BE49-F238E27FC236}">
                <a16:creationId xmlns:a16="http://schemas.microsoft.com/office/drawing/2014/main" id="{BAEFB5A2-07D6-5B7D-575C-9284F0833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0434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i="1">
                <a:latin typeface="Times New Roman" panose="02020603050405020304" pitchFamily="18" charset="0"/>
              </a:rPr>
              <a:t>f</a:t>
            </a:r>
          </a:p>
        </p:txBody>
      </p:sp>
      <p:sp>
        <p:nvSpPr>
          <p:cNvPr id="19466" name="Text Box 17">
            <a:extLst>
              <a:ext uri="{FF2B5EF4-FFF2-40B4-BE49-F238E27FC236}">
                <a16:creationId xmlns:a16="http://schemas.microsoft.com/office/drawing/2014/main" id="{BADDD96C-8A21-BDD8-3F01-0BD639838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5119688"/>
            <a:ext cx="3048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i="1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19467" name="Text Box 18">
            <a:extLst>
              <a:ext uri="{FF2B5EF4-FFF2-40B4-BE49-F238E27FC236}">
                <a16:creationId xmlns:a16="http://schemas.microsoft.com/office/drawing/2014/main" id="{C15DE0C0-9674-D4FA-5169-33451A13D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2619375"/>
            <a:ext cx="3048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1800" i="1">
                <a:latin typeface="Times New Roman" panose="02020603050405020304" pitchFamily="18" charset="0"/>
              </a:rPr>
              <a:t>g</a:t>
            </a:r>
          </a:p>
        </p:txBody>
      </p:sp>
      <p:sp>
        <p:nvSpPr>
          <p:cNvPr id="19468" name="Rectangle 19">
            <a:extLst>
              <a:ext uri="{FF2B5EF4-FFF2-40B4-BE49-F238E27FC236}">
                <a16:creationId xmlns:a16="http://schemas.microsoft.com/office/drawing/2014/main" id="{A5F2707F-F1F0-7990-7A1E-6B4D640B82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990600"/>
          </a:xfrm>
        </p:spPr>
        <p:txBody>
          <a:bodyPr/>
          <a:lstStyle/>
          <a:p>
            <a:r>
              <a:rPr lang="en-US" altLang="en-US"/>
              <a:t>image filtering: change </a:t>
            </a:r>
            <a:r>
              <a:rPr lang="en-US" altLang="en-US" b="1" i="1"/>
              <a:t>range</a:t>
            </a:r>
            <a:r>
              <a:rPr lang="en-US" altLang="en-US"/>
              <a:t> of image</a:t>
            </a:r>
          </a:p>
          <a:p>
            <a:pPr algn="ctr"/>
            <a:r>
              <a:rPr lang="en-US" altLang="en-US" i="1"/>
              <a:t>g(x) = T(f(x))</a:t>
            </a:r>
          </a:p>
        </p:txBody>
      </p:sp>
      <p:sp>
        <p:nvSpPr>
          <p:cNvPr id="19469" name="Rectangle 20">
            <a:extLst>
              <a:ext uri="{FF2B5EF4-FFF2-40B4-BE49-F238E27FC236}">
                <a16:creationId xmlns:a16="http://schemas.microsoft.com/office/drawing/2014/main" id="{DA2B06D2-C004-BAD6-E9D0-790612622B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5800" y="3962400"/>
            <a:ext cx="7772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lnSpc>
                <a:spcPct val="170000"/>
              </a:lnSpc>
            </a:pPr>
            <a:r>
              <a:rPr lang="en-US" altLang="en-US"/>
              <a:t>image warping: change </a:t>
            </a:r>
            <a:r>
              <a:rPr lang="en-US" altLang="en-US" b="1" i="1"/>
              <a:t>domain</a:t>
            </a:r>
            <a:r>
              <a:rPr lang="en-US" altLang="en-US"/>
              <a:t> of image</a:t>
            </a:r>
          </a:p>
          <a:p>
            <a:pPr algn="ctr">
              <a:lnSpc>
                <a:spcPct val="90000"/>
              </a:lnSpc>
            </a:pPr>
            <a:r>
              <a:rPr lang="en-US" altLang="en-US" i="1"/>
              <a:t>g(x) = f(T(x))</a:t>
            </a:r>
            <a:endParaRPr lang="en-US" altLang="en-US"/>
          </a:p>
        </p:txBody>
      </p:sp>
    </p:spTree>
  </p:cSld>
  <p:clrMapOvr>
    <a:masterClrMapping/>
  </p:clrMapOvr>
  <p:transition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>
            <a:extLst>
              <a:ext uri="{FF2B5EF4-FFF2-40B4-BE49-F238E27FC236}">
                <a16:creationId xmlns:a16="http://schemas.microsoft.com/office/drawing/2014/main" id="{2D22A517-D469-04E1-F7C4-205D830F77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Parametric (global) warping</a:t>
            </a:r>
          </a:p>
        </p:txBody>
      </p:sp>
      <p:sp>
        <p:nvSpPr>
          <p:cNvPr id="20482" name="Rectangle 3">
            <a:extLst>
              <a:ext uri="{FF2B5EF4-FFF2-40B4-BE49-F238E27FC236}">
                <a16:creationId xmlns:a16="http://schemas.microsoft.com/office/drawing/2014/main" id="{7E303FAA-8044-5B6E-7903-23CD9918D2E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Examples of parametric warps:</a:t>
            </a:r>
          </a:p>
        </p:txBody>
      </p:sp>
      <p:pic>
        <p:nvPicPr>
          <p:cNvPr id="20483" name="Picture 4" descr="HHHIMG_1166">
            <a:extLst>
              <a:ext uri="{FF2B5EF4-FFF2-40B4-BE49-F238E27FC236}">
                <a16:creationId xmlns:a16="http://schemas.microsoft.com/office/drawing/2014/main" id="{375F4767-068E-E595-E100-471110D31E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0713" y="2805113"/>
            <a:ext cx="1462087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4" name="Text Box 5">
            <a:extLst>
              <a:ext uri="{FF2B5EF4-FFF2-40B4-BE49-F238E27FC236}">
                <a16:creationId xmlns:a16="http://schemas.microsoft.com/office/drawing/2014/main" id="{897794B1-3F2C-3EFD-CA3C-8E99D230F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3900488"/>
            <a:ext cx="12192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translation</a:t>
            </a:r>
          </a:p>
        </p:txBody>
      </p:sp>
      <p:pic>
        <p:nvPicPr>
          <p:cNvPr id="20485" name="Picture 6" descr="HHHIMG_1166">
            <a:extLst>
              <a:ext uri="{FF2B5EF4-FFF2-40B4-BE49-F238E27FC236}">
                <a16:creationId xmlns:a16="http://schemas.microsoft.com/office/drawing/2014/main" id="{A54001D2-857C-B974-92F9-0821FC0D07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00" y="2819400"/>
            <a:ext cx="14620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6" name="Picture 7" descr="rotated">
            <a:extLst>
              <a:ext uri="{FF2B5EF4-FFF2-40B4-BE49-F238E27FC236}">
                <a16:creationId xmlns:a16="http://schemas.microsoft.com/office/drawing/2014/main" id="{6818E34B-DD95-DDF7-B8DD-184425D69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2590800"/>
            <a:ext cx="1755775" cy="141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7" name="Text Box 8">
            <a:extLst>
              <a:ext uri="{FF2B5EF4-FFF2-40B4-BE49-F238E27FC236}">
                <a16:creationId xmlns:a16="http://schemas.microsoft.com/office/drawing/2014/main" id="{78A4EFAD-B44F-F016-1FA2-265555C36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7975" y="38862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rotation</a:t>
            </a:r>
          </a:p>
        </p:txBody>
      </p:sp>
      <p:sp>
        <p:nvSpPr>
          <p:cNvPr id="20488" name="Text Box 9">
            <a:extLst>
              <a:ext uri="{FF2B5EF4-FFF2-40B4-BE49-F238E27FC236}">
                <a16:creationId xmlns:a16="http://schemas.microsoft.com/office/drawing/2014/main" id="{1DC46B03-9CF5-2B91-E9DB-247E6FB27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3200" y="38100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aspect</a:t>
            </a:r>
          </a:p>
        </p:txBody>
      </p:sp>
      <p:pic>
        <p:nvPicPr>
          <p:cNvPr id="20489" name="Picture 10" descr="affine">
            <a:extLst>
              <a:ext uri="{FF2B5EF4-FFF2-40B4-BE49-F238E27FC236}">
                <a16:creationId xmlns:a16="http://schemas.microsoft.com/office/drawing/2014/main" id="{FAD85660-3163-34B7-B860-11300456AB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4495800"/>
            <a:ext cx="1746250" cy="130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0" name="Text Box 11">
            <a:extLst>
              <a:ext uri="{FF2B5EF4-FFF2-40B4-BE49-F238E27FC236}">
                <a16:creationId xmlns:a16="http://schemas.microsoft.com/office/drawing/2014/main" id="{75A0840A-4E07-B3C2-B0A0-497699706E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5943600"/>
            <a:ext cx="12192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affine</a:t>
            </a:r>
          </a:p>
        </p:txBody>
      </p:sp>
      <p:pic>
        <p:nvPicPr>
          <p:cNvPr id="20491" name="Picture 12" descr="perspective">
            <a:extLst>
              <a:ext uri="{FF2B5EF4-FFF2-40B4-BE49-F238E27FC236}">
                <a16:creationId xmlns:a16="http://schemas.microsoft.com/office/drawing/2014/main" id="{F0D681E4-A215-2335-9CA5-75961A814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648200"/>
            <a:ext cx="156368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2" name="Text Box 13">
            <a:extLst>
              <a:ext uri="{FF2B5EF4-FFF2-40B4-BE49-F238E27FC236}">
                <a16:creationId xmlns:a16="http://schemas.microsoft.com/office/drawing/2014/main" id="{E5869F39-8EC8-0486-CCF1-F8E3181432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2088" y="57404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perspective</a:t>
            </a:r>
          </a:p>
        </p:txBody>
      </p:sp>
      <p:pic>
        <p:nvPicPr>
          <p:cNvPr id="20493" name="Picture 14" descr="cylindrical">
            <a:extLst>
              <a:ext uri="{FF2B5EF4-FFF2-40B4-BE49-F238E27FC236}">
                <a16:creationId xmlns:a16="http://schemas.microsoft.com/office/drawing/2014/main" id="{3CC9E41E-354E-2505-CC3D-9247843996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7313" y="4543425"/>
            <a:ext cx="1563687" cy="1171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94" name="Text Box 15">
            <a:extLst>
              <a:ext uri="{FF2B5EF4-FFF2-40B4-BE49-F238E27FC236}">
                <a16:creationId xmlns:a16="http://schemas.microsoft.com/office/drawing/2014/main" id="{607CFA0D-1D8B-EED8-8368-5CA109F82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77000" y="5892800"/>
            <a:ext cx="13716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800">
                <a:latin typeface="Times New Roman" panose="02020603050405020304" pitchFamily="18" charset="0"/>
              </a:rPr>
              <a:t>cylindrical</a:t>
            </a:r>
          </a:p>
        </p:txBody>
      </p:sp>
    </p:spTree>
  </p:cSld>
  <p:clrMapOvr>
    <a:masterClrMapping/>
  </p:clrMapOvr>
  <p:transition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4">
            <a:extLst>
              <a:ext uri="{FF2B5EF4-FFF2-40B4-BE49-F238E27FC236}">
                <a16:creationId xmlns:a16="http://schemas.microsoft.com/office/drawing/2014/main" id="{9FF924E8-3848-EFC1-C7C7-24FE9874AC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Parametric (global) warping</a:t>
            </a:r>
          </a:p>
        </p:txBody>
      </p:sp>
      <p:sp>
        <p:nvSpPr>
          <p:cNvPr id="742414" name="Rectangle 14">
            <a:extLst>
              <a:ext uri="{FF2B5EF4-FFF2-40B4-BE49-F238E27FC236}">
                <a16:creationId xmlns:a16="http://schemas.microsoft.com/office/drawing/2014/main" id="{3E67707B-5BA6-CA1A-3A7D-DF4F0EB3715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2590800"/>
            <a:ext cx="7772400" cy="3124200"/>
          </a:xfrm>
        </p:spPr>
        <p:txBody>
          <a:bodyPr/>
          <a:lstStyle/>
          <a:p>
            <a:r>
              <a:rPr lang="en-US" altLang="en-US"/>
              <a:t>Transformation T is a coordinate-changing machine:</a:t>
            </a:r>
          </a:p>
          <a:p>
            <a:r>
              <a:rPr lang="en-US" altLang="en-US"/>
              <a:t>				p’ = </a:t>
            </a:r>
            <a:r>
              <a:rPr lang="en-US" altLang="en-US" i="1"/>
              <a:t>T</a:t>
            </a:r>
            <a:r>
              <a:rPr lang="en-US" altLang="en-US"/>
              <a:t>(p)</a:t>
            </a:r>
          </a:p>
          <a:p>
            <a:r>
              <a:rPr lang="en-US" altLang="en-US"/>
              <a:t>What does it mean that </a:t>
            </a:r>
            <a:r>
              <a:rPr lang="en-US" altLang="en-US" i="1"/>
              <a:t>T</a:t>
            </a:r>
            <a:r>
              <a:rPr lang="en-US" altLang="en-US"/>
              <a:t> is global?</a:t>
            </a:r>
          </a:p>
          <a:p>
            <a:pPr lvl="1"/>
            <a:r>
              <a:rPr lang="en-US" altLang="en-US"/>
              <a:t>Is the same for any point p</a:t>
            </a:r>
          </a:p>
          <a:p>
            <a:pPr lvl="1"/>
            <a:r>
              <a:rPr lang="en-US" altLang="en-US"/>
              <a:t>can be described by just a few numbers (parameters)</a:t>
            </a:r>
          </a:p>
          <a:p>
            <a:r>
              <a:rPr lang="en-US" altLang="en-US"/>
              <a:t>Let’s represent a </a:t>
            </a:r>
            <a:r>
              <a:rPr lang="en-US" altLang="en-US" u="sng"/>
              <a:t>linear</a:t>
            </a:r>
            <a:r>
              <a:rPr lang="en-US" altLang="en-US"/>
              <a:t> </a:t>
            </a:r>
            <a:r>
              <a:rPr lang="en-US" altLang="en-US" i="1"/>
              <a:t>T</a:t>
            </a:r>
            <a:r>
              <a:rPr lang="en-US" altLang="en-US"/>
              <a:t> as a matrix:</a:t>
            </a:r>
          </a:p>
          <a:p>
            <a:r>
              <a:rPr lang="en-US" altLang="en-US"/>
              <a:t>				  p’ = </a:t>
            </a:r>
            <a:r>
              <a:rPr lang="en-US" altLang="en-US" b="1"/>
              <a:t>M</a:t>
            </a:r>
            <a:r>
              <a:rPr lang="en-US" altLang="en-US"/>
              <a:t>p</a:t>
            </a:r>
          </a:p>
          <a:p>
            <a:endParaRPr lang="en-US" altLang="en-US"/>
          </a:p>
        </p:txBody>
      </p:sp>
      <p:grpSp>
        <p:nvGrpSpPr>
          <p:cNvPr id="21507" name="Group 6">
            <a:extLst>
              <a:ext uri="{FF2B5EF4-FFF2-40B4-BE49-F238E27FC236}">
                <a16:creationId xmlns:a16="http://schemas.microsoft.com/office/drawing/2014/main" id="{6B817775-F99F-251B-E97F-2E91A0D7DE2E}"/>
              </a:ext>
            </a:extLst>
          </p:cNvPr>
          <p:cNvGrpSpPr>
            <a:grpSpLocks/>
          </p:cNvGrpSpPr>
          <p:nvPr/>
        </p:nvGrpSpPr>
        <p:grpSpPr bwMode="auto">
          <a:xfrm>
            <a:off x="3352800" y="1352550"/>
            <a:ext cx="1600200" cy="476250"/>
            <a:chOff x="2256" y="2064"/>
            <a:chExt cx="1008" cy="300"/>
          </a:xfrm>
        </p:grpSpPr>
        <p:sp>
          <p:nvSpPr>
            <p:cNvPr id="21515" name="Text Box 7">
              <a:extLst>
                <a:ext uri="{FF2B5EF4-FFF2-40B4-BE49-F238E27FC236}">
                  <a16:creationId xmlns:a16="http://schemas.microsoft.com/office/drawing/2014/main" id="{C8CA58A7-CF91-4DE1-31C7-5AEA6264034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92" y="2064"/>
              <a:ext cx="336" cy="300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n-US" altLang="en-US" i="1">
                  <a:latin typeface="Times New Roman" panose="02020603050405020304" pitchFamily="18" charset="0"/>
                </a:rPr>
                <a:t>T</a:t>
              </a:r>
            </a:p>
          </p:txBody>
        </p:sp>
        <p:sp>
          <p:nvSpPr>
            <p:cNvPr id="21516" name="Line 8">
              <a:extLst>
                <a:ext uri="{FF2B5EF4-FFF2-40B4-BE49-F238E27FC236}">
                  <a16:creationId xmlns:a16="http://schemas.microsoft.com/office/drawing/2014/main" id="{7DAC09B9-8358-DF54-BC1E-773909AAFF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56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517" name="Line 9">
              <a:extLst>
                <a:ext uri="{FF2B5EF4-FFF2-40B4-BE49-F238E27FC236}">
                  <a16:creationId xmlns:a16="http://schemas.microsoft.com/office/drawing/2014/main" id="{893F27BE-339A-73A4-D016-82D6141F56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28" y="2208"/>
              <a:ext cx="33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pic>
        <p:nvPicPr>
          <p:cNvPr id="21508" name="Picture 10" descr="HHHIMG_1166">
            <a:extLst>
              <a:ext uri="{FF2B5EF4-FFF2-40B4-BE49-F238E27FC236}">
                <a16:creationId xmlns:a16="http://schemas.microsoft.com/office/drawing/2014/main" id="{E9D2DF63-656F-3EB7-BFC7-F0B3F95E16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038225"/>
            <a:ext cx="1462088" cy="1095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11" descr="HHHIMG_1166">
            <a:extLst>
              <a:ext uri="{FF2B5EF4-FFF2-40B4-BE49-F238E27FC236}">
                <a16:creationId xmlns:a16="http://schemas.microsoft.com/office/drawing/2014/main" id="{55999658-B6D5-2D77-E63A-EE65E15C4E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371600"/>
            <a:ext cx="1843088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0" name="Text Box 15">
            <a:extLst>
              <a:ext uri="{FF2B5EF4-FFF2-40B4-BE49-F238E27FC236}">
                <a16:creationId xmlns:a16="http://schemas.microsoft.com/office/drawing/2014/main" id="{1625E7D3-D1CD-FB23-E6BA-337691DEC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2133600"/>
            <a:ext cx="12620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>
                <a:latin typeface="Times New Roman" panose="02020603050405020304" pitchFamily="18" charset="0"/>
              </a:rPr>
              <a:t>p</a:t>
            </a:r>
            <a:r>
              <a:rPr lang="en-US" altLang="en-US">
                <a:latin typeface="Times New Roman" panose="02020603050405020304" pitchFamily="18" charset="0"/>
              </a:rPr>
              <a:t> = (x,y)</a:t>
            </a:r>
          </a:p>
        </p:txBody>
      </p:sp>
      <p:sp>
        <p:nvSpPr>
          <p:cNvPr id="21511" name="Text Box 16">
            <a:extLst>
              <a:ext uri="{FF2B5EF4-FFF2-40B4-BE49-F238E27FC236}">
                <a16:creationId xmlns:a16="http://schemas.microsoft.com/office/drawing/2014/main" id="{03A4B153-0C1B-9430-A10E-6352464E94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8338" y="2133600"/>
            <a:ext cx="1566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>
                <a:latin typeface="Times New Roman" panose="02020603050405020304" pitchFamily="18" charset="0"/>
              </a:rPr>
              <a:t>p’</a:t>
            </a:r>
            <a:r>
              <a:rPr lang="en-US" altLang="en-US">
                <a:latin typeface="Times New Roman" panose="02020603050405020304" pitchFamily="18" charset="0"/>
              </a:rPr>
              <a:t> = (x’,y’)</a:t>
            </a:r>
          </a:p>
        </p:txBody>
      </p:sp>
      <p:sp>
        <p:nvSpPr>
          <p:cNvPr id="21512" name="Oval 17">
            <a:extLst>
              <a:ext uri="{FF2B5EF4-FFF2-40B4-BE49-F238E27FC236}">
                <a16:creationId xmlns:a16="http://schemas.microsoft.com/office/drawing/2014/main" id="{A812BDC7-4C74-2273-1960-228E49D4567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129338" y="14811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1513" name="Oval 18">
            <a:extLst>
              <a:ext uri="{FF2B5EF4-FFF2-40B4-BE49-F238E27FC236}">
                <a16:creationId xmlns:a16="http://schemas.microsoft.com/office/drawing/2014/main" id="{13E076C0-346A-25F4-5D83-C05D093045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014538" y="12192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graphicFrame>
        <p:nvGraphicFramePr>
          <p:cNvPr id="742423" name="Object 23">
            <a:extLst>
              <a:ext uri="{FF2B5EF4-FFF2-40B4-BE49-F238E27FC236}">
                <a16:creationId xmlns:a16="http://schemas.microsoft.com/office/drawing/2014/main" id="{22C1F694-B54C-6391-868F-81BF6B1F37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84513" y="5486400"/>
          <a:ext cx="2435225" cy="1409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18719800" imgH="10820400" progId="Equation.3">
                  <p:embed/>
                </p:oleObj>
              </mc:Choice>
              <mc:Fallback>
                <p:oleObj name="Equation" r:id="rId3" imgW="18719800" imgH="1082040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4513" y="5486400"/>
                        <a:ext cx="2435225" cy="1409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2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241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50DF8828-2D4D-76F6-E162-301E6FA9297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Scaling</a:t>
            </a:r>
          </a:p>
        </p:txBody>
      </p:sp>
      <p:sp>
        <p:nvSpPr>
          <p:cNvPr id="22530" name="Rectangle 3">
            <a:extLst>
              <a:ext uri="{FF2B5EF4-FFF2-40B4-BE49-F238E27FC236}">
                <a16:creationId xmlns:a16="http://schemas.microsoft.com/office/drawing/2014/main" id="{0946EA90-B19C-D044-04BC-99881398BF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239871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i="1">
                <a:solidFill>
                  <a:srgbClr val="CC3300"/>
                </a:solidFill>
              </a:rPr>
              <a:t>Scaling</a:t>
            </a:r>
            <a:r>
              <a:rPr lang="en-US" altLang="en-US" sz="2000"/>
              <a:t> a coordinate means multiplying each of its components by a scalar</a:t>
            </a:r>
          </a:p>
          <a:p>
            <a:pPr>
              <a:lnSpc>
                <a:spcPct val="90000"/>
              </a:lnSpc>
            </a:pPr>
            <a:r>
              <a:rPr lang="en-US" altLang="en-US" sz="2000" i="1">
                <a:solidFill>
                  <a:srgbClr val="CC3300"/>
                </a:solidFill>
              </a:rPr>
              <a:t>Uniform scaling</a:t>
            </a:r>
            <a:r>
              <a:rPr lang="en-US" altLang="en-US" sz="2000"/>
              <a:t> means this scalar is the same for all components:</a:t>
            </a:r>
          </a:p>
        </p:txBody>
      </p:sp>
      <p:grpSp>
        <p:nvGrpSpPr>
          <p:cNvPr id="22531" name="Group 4">
            <a:extLst>
              <a:ext uri="{FF2B5EF4-FFF2-40B4-BE49-F238E27FC236}">
                <a16:creationId xmlns:a16="http://schemas.microsoft.com/office/drawing/2014/main" id="{01ADCAD6-6130-F41F-5FC7-BC2495AE436C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3505200"/>
            <a:ext cx="3048000" cy="2743200"/>
            <a:chOff x="816" y="2208"/>
            <a:chExt cx="1920" cy="1728"/>
          </a:xfrm>
        </p:grpSpPr>
        <p:sp>
          <p:nvSpPr>
            <p:cNvPr id="22561" name="Line 5">
              <a:extLst>
                <a:ext uri="{FF2B5EF4-FFF2-40B4-BE49-F238E27FC236}">
                  <a16:creationId xmlns:a16="http://schemas.microsoft.com/office/drawing/2014/main" id="{DA601223-404B-DD4B-1258-7F0D1A065A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2" name="Line 6">
              <a:extLst>
                <a:ext uri="{FF2B5EF4-FFF2-40B4-BE49-F238E27FC236}">
                  <a16:creationId xmlns:a16="http://schemas.microsoft.com/office/drawing/2014/main" id="{590F6178-CFFA-9A6C-9EBA-4274EAEDA6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3" name="Line 7">
              <a:extLst>
                <a:ext uri="{FF2B5EF4-FFF2-40B4-BE49-F238E27FC236}">
                  <a16:creationId xmlns:a16="http://schemas.microsoft.com/office/drawing/2014/main" id="{06F011E6-E8E5-DBD6-647C-8C43A49E0C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4" name="Line 8">
              <a:extLst>
                <a:ext uri="{FF2B5EF4-FFF2-40B4-BE49-F238E27FC236}">
                  <a16:creationId xmlns:a16="http://schemas.microsoft.com/office/drawing/2014/main" id="{C78F2143-4D22-FBBE-8F94-06DD1629B4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5" name="Line 9">
              <a:extLst>
                <a:ext uri="{FF2B5EF4-FFF2-40B4-BE49-F238E27FC236}">
                  <a16:creationId xmlns:a16="http://schemas.microsoft.com/office/drawing/2014/main" id="{8474C95D-516F-071D-E150-F722C13529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6" name="Line 10">
              <a:extLst>
                <a:ext uri="{FF2B5EF4-FFF2-40B4-BE49-F238E27FC236}">
                  <a16:creationId xmlns:a16="http://schemas.microsoft.com/office/drawing/2014/main" id="{7A97F29D-CFBA-FA21-D534-5F69370677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7" name="Line 11">
              <a:extLst>
                <a:ext uri="{FF2B5EF4-FFF2-40B4-BE49-F238E27FC236}">
                  <a16:creationId xmlns:a16="http://schemas.microsoft.com/office/drawing/2014/main" id="{2A19D5D5-6C2F-3B5B-709C-A25580D089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8" name="Line 12">
              <a:extLst>
                <a:ext uri="{FF2B5EF4-FFF2-40B4-BE49-F238E27FC236}">
                  <a16:creationId xmlns:a16="http://schemas.microsoft.com/office/drawing/2014/main" id="{79BE7D26-47F4-C8C0-2A4C-5AF8BD75E5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69" name="Line 13">
              <a:extLst>
                <a:ext uri="{FF2B5EF4-FFF2-40B4-BE49-F238E27FC236}">
                  <a16:creationId xmlns:a16="http://schemas.microsoft.com/office/drawing/2014/main" id="{9FCA21DC-245D-DDF5-A3E7-5C003BB1D5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0" name="Line 14">
              <a:extLst>
                <a:ext uri="{FF2B5EF4-FFF2-40B4-BE49-F238E27FC236}">
                  <a16:creationId xmlns:a16="http://schemas.microsoft.com/office/drawing/2014/main" id="{27CE35AF-BCFC-790E-04AF-BCE3E40A1B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1" name="Line 15">
              <a:extLst>
                <a:ext uri="{FF2B5EF4-FFF2-40B4-BE49-F238E27FC236}">
                  <a16:creationId xmlns:a16="http://schemas.microsoft.com/office/drawing/2014/main" id="{93BA3552-54CC-C585-72E5-EB7F32FF7B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2" name="Line 16">
              <a:extLst>
                <a:ext uri="{FF2B5EF4-FFF2-40B4-BE49-F238E27FC236}">
                  <a16:creationId xmlns:a16="http://schemas.microsoft.com/office/drawing/2014/main" id="{451A262C-4FB0-8010-B4B4-1D539C5AC0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3" name="Line 17">
              <a:extLst>
                <a:ext uri="{FF2B5EF4-FFF2-40B4-BE49-F238E27FC236}">
                  <a16:creationId xmlns:a16="http://schemas.microsoft.com/office/drawing/2014/main" id="{5C14EE6F-A2EA-E81B-0B72-B9B86C69A0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4" name="Line 18">
              <a:extLst>
                <a:ext uri="{FF2B5EF4-FFF2-40B4-BE49-F238E27FC236}">
                  <a16:creationId xmlns:a16="http://schemas.microsoft.com/office/drawing/2014/main" id="{0E7A294A-83E5-433B-440C-6C85D75323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5" name="Line 19">
              <a:extLst>
                <a:ext uri="{FF2B5EF4-FFF2-40B4-BE49-F238E27FC236}">
                  <a16:creationId xmlns:a16="http://schemas.microsoft.com/office/drawing/2014/main" id="{1DCBC6B0-35E8-BF1A-8064-C10BD92D37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6" name="Line 20">
              <a:extLst>
                <a:ext uri="{FF2B5EF4-FFF2-40B4-BE49-F238E27FC236}">
                  <a16:creationId xmlns:a16="http://schemas.microsoft.com/office/drawing/2014/main" id="{AE666594-CE3D-163E-8AB8-4384A8FF95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7" name="Line 21">
              <a:extLst>
                <a:ext uri="{FF2B5EF4-FFF2-40B4-BE49-F238E27FC236}">
                  <a16:creationId xmlns:a16="http://schemas.microsoft.com/office/drawing/2014/main" id="{CA2B8D27-A93E-1FFE-A381-1AFEDC7403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78" name="Line 22">
              <a:extLst>
                <a:ext uri="{FF2B5EF4-FFF2-40B4-BE49-F238E27FC236}">
                  <a16:creationId xmlns:a16="http://schemas.microsoft.com/office/drawing/2014/main" id="{3956E354-A35E-8FD0-85DA-ED0126DDE1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2" name="Group 23">
            <a:extLst>
              <a:ext uri="{FF2B5EF4-FFF2-40B4-BE49-F238E27FC236}">
                <a16:creationId xmlns:a16="http://schemas.microsoft.com/office/drawing/2014/main" id="{D8DA1BD9-F02F-D0CF-B42B-23795CF4ECE1}"/>
              </a:ext>
            </a:extLst>
          </p:cNvPr>
          <p:cNvGrpSpPr>
            <a:grpSpLocks/>
          </p:cNvGrpSpPr>
          <p:nvPr/>
        </p:nvGrpSpPr>
        <p:grpSpPr bwMode="auto">
          <a:xfrm>
            <a:off x="1600200" y="4572000"/>
            <a:ext cx="914400" cy="1066800"/>
            <a:chOff x="1440" y="2928"/>
            <a:chExt cx="576" cy="672"/>
          </a:xfrm>
        </p:grpSpPr>
        <p:sp>
          <p:nvSpPr>
            <p:cNvPr id="22558" name="Freeform 24" descr="Horizontal brick">
              <a:extLst>
                <a:ext uri="{FF2B5EF4-FFF2-40B4-BE49-F238E27FC236}">
                  <a16:creationId xmlns:a16="http://schemas.microsoft.com/office/drawing/2014/main" id="{0ABD9DFE-AFF5-B84A-CAC9-55F5823E4FA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3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9" name="Rectangle 25">
              <a:extLst>
                <a:ext uri="{FF2B5EF4-FFF2-40B4-BE49-F238E27FC236}">
                  <a16:creationId xmlns:a16="http://schemas.microsoft.com/office/drawing/2014/main" id="{5BCF47FF-9A9E-F857-6743-4A8B3F328C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2560" name="Freeform 26">
              <a:extLst>
                <a:ext uri="{FF2B5EF4-FFF2-40B4-BE49-F238E27FC236}">
                  <a16:creationId xmlns:a16="http://schemas.microsoft.com/office/drawing/2014/main" id="{5687C52C-EF72-D3DD-1EFC-0B6B5BB60A60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3" name="Group 27">
            <a:extLst>
              <a:ext uri="{FF2B5EF4-FFF2-40B4-BE49-F238E27FC236}">
                <a16:creationId xmlns:a16="http://schemas.microsoft.com/office/drawing/2014/main" id="{C307219D-32B3-9380-7196-B06B9EB4C738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3505200"/>
            <a:ext cx="3048000" cy="2743200"/>
            <a:chOff x="816" y="2208"/>
            <a:chExt cx="1920" cy="1728"/>
          </a:xfrm>
        </p:grpSpPr>
        <p:sp>
          <p:nvSpPr>
            <p:cNvPr id="22540" name="Line 28">
              <a:extLst>
                <a:ext uri="{FF2B5EF4-FFF2-40B4-BE49-F238E27FC236}">
                  <a16:creationId xmlns:a16="http://schemas.microsoft.com/office/drawing/2014/main" id="{C3E4C1AE-ED68-DFB5-AA3A-F5DAB18BCD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1" name="Line 29">
              <a:extLst>
                <a:ext uri="{FF2B5EF4-FFF2-40B4-BE49-F238E27FC236}">
                  <a16:creationId xmlns:a16="http://schemas.microsoft.com/office/drawing/2014/main" id="{B0552FA6-6B9D-57B6-259C-8CAA64D609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2" name="Line 30">
              <a:extLst>
                <a:ext uri="{FF2B5EF4-FFF2-40B4-BE49-F238E27FC236}">
                  <a16:creationId xmlns:a16="http://schemas.microsoft.com/office/drawing/2014/main" id="{1BCFD339-71AE-C6F6-0C94-C53605A2D4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3" name="Line 31">
              <a:extLst>
                <a:ext uri="{FF2B5EF4-FFF2-40B4-BE49-F238E27FC236}">
                  <a16:creationId xmlns:a16="http://schemas.microsoft.com/office/drawing/2014/main" id="{3BA8E737-40B2-CCD8-0259-860F1C002C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4" name="Line 32">
              <a:extLst>
                <a:ext uri="{FF2B5EF4-FFF2-40B4-BE49-F238E27FC236}">
                  <a16:creationId xmlns:a16="http://schemas.microsoft.com/office/drawing/2014/main" id="{899DCAD4-7430-DEA4-9EA0-80ADEFD9C4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5" name="Line 33">
              <a:extLst>
                <a:ext uri="{FF2B5EF4-FFF2-40B4-BE49-F238E27FC236}">
                  <a16:creationId xmlns:a16="http://schemas.microsoft.com/office/drawing/2014/main" id="{BB461A93-1859-41B8-DE9D-CFDD842750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6" name="Line 34">
              <a:extLst>
                <a:ext uri="{FF2B5EF4-FFF2-40B4-BE49-F238E27FC236}">
                  <a16:creationId xmlns:a16="http://schemas.microsoft.com/office/drawing/2014/main" id="{34E42BA5-6737-9BBB-3F34-256A691458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7" name="Line 35">
              <a:extLst>
                <a:ext uri="{FF2B5EF4-FFF2-40B4-BE49-F238E27FC236}">
                  <a16:creationId xmlns:a16="http://schemas.microsoft.com/office/drawing/2014/main" id="{BD29E327-261A-8FD0-DA0F-32C2EBA0A3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8" name="Line 36">
              <a:extLst>
                <a:ext uri="{FF2B5EF4-FFF2-40B4-BE49-F238E27FC236}">
                  <a16:creationId xmlns:a16="http://schemas.microsoft.com/office/drawing/2014/main" id="{13EC2BE4-8024-A7AD-F84A-09A9789535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49" name="Line 37">
              <a:extLst>
                <a:ext uri="{FF2B5EF4-FFF2-40B4-BE49-F238E27FC236}">
                  <a16:creationId xmlns:a16="http://schemas.microsoft.com/office/drawing/2014/main" id="{35A832B9-7E39-12CF-B1AC-A28BCA12A3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0" name="Line 38">
              <a:extLst>
                <a:ext uri="{FF2B5EF4-FFF2-40B4-BE49-F238E27FC236}">
                  <a16:creationId xmlns:a16="http://schemas.microsoft.com/office/drawing/2014/main" id="{B95AA018-0405-EB95-AE5E-B89A48F889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1" name="Line 39">
              <a:extLst>
                <a:ext uri="{FF2B5EF4-FFF2-40B4-BE49-F238E27FC236}">
                  <a16:creationId xmlns:a16="http://schemas.microsoft.com/office/drawing/2014/main" id="{EB832596-90B1-AFD1-D7F4-24B09FAD30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2" name="Line 40">
              <a:extLst>
                <a:ext uri="{FF2B5EF4-FFF2-40B4-BE49-F238E27FC236}">
                  <a16:creationId xmlns:a16="http://schemas.microsoft.com/office/drawing/2014/main" id="{CBB1BFE3-E27E-F8F2-FD65-6665A7326A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3" name="Line 41">
              <a:extLst>
                <a:ext uri="{FF2B5EF4-FFF2-40B4-BE49-F238E27FC236}">
                  <a16:creationId xmlns:a16="http://schemas.microsoft.com/office/drawing/2014/main" id="{3AEEA7E7-811A-D9D4-773A-40E2596C6B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4" name="Line 42">
              <a:extLst>
                <a:ext uri="{FF2B5EF4-FFF2-40B4-BE49-F238E27FC236}">
                  <a16:creationId xmlns:a16="http://schemas.microsoft.com/office/drawing/2014/main" id="{A2498606-EC77-5118-77E4-6AFC8EE9300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5" name="Line 43">
              <a:extLst>
                <a:ext uri="{FF2B5EF4-FFF2-40B4-BE49-F238E27FC236}">
                  <a16:creationId xmlns:a16="http://schemas.microsoft.com/office/drawing/2014/main" id="{8300A7FF-0C6E-5BD4-FA18-54A8AE5AB3C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6" name="Line 44">
              <a:extLst>
                <a:ext uri="{FF2B5EF4-FFF2-40B4-BE49-F238E27FC236}">
                  <a16:creationId xmlns:a16="http://schemas.microsoft.com/office/drawing/2014/main" id="{21B66969-2631-5F3D-D7B1-23DE04D75F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57" name="Line 45">
              <a:extLst>
                <a:ext uri="{FF2B5EF4-FFF2-40B4-BE49-F238E27FC236}">
                  <a16:creationId xmlns:a16="http://schemas.microsoft.com/office/drawing/2014/main" id="{5FEA3E4F-E394-0BA1-DEFA-67A72868FB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22534" name="Group 46">
            <a:extLst>
              <a:ext uri="{FF2B5EF4-FFF2-40B4-BE49-F238E27FC236}">
                <a16:creationId xmlns:a16="http://schemas.microsoft.com/office/drawing/2014/main" id="{A3337509-291C-2768-4C26-209E4974A317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6781800" y="3200400"/>
            <a:ext cx="1828800" cy="2133600"/>
            <a:chOff x="1440" y="2928"/>
            <a:chExt cx="576" cy="672"/>
          </a:xfrm>
        </p:grpSpPr>
        <p:sp>
          <p:nvSpPr>
            <p:cNvPr id="22537" name="Freeform 47" descr="Horizontal brick">
              <a:extLst>
                <a:ext uri="{FF2B5EF4-FFF2-40B4-BE49-F238E27FC236}">
                  <a16:creationId xmlns:a16="http://schemas.microsoft.com/office/drawing/2014/main" id="{2EC55196-1D6C-CF90-2B22-72C16F20A043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38100" cap="flat" cmpd="sng">
              <a:solidFill>
                <a:srgbClr val="011965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2538" name="Rectangle 48">
              <a:extLst>
                <a:ext uri="{FF2B5EF4-FFF2-40B4-BE49-F238E27FC236}">
                  <a16:creationId xmlns:a16="http://schemas.microsoft.com/office/drawing/2014/main" id="{7EA1E33A-F08B-3742-310C-0E9B7D9041C3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2539" name="Freeform 49">
              <a:extLst>
                <a:ext uri="{FF2B5EF4-FFF2-40B4-BE49-F238E27FC236}">
                  <a16:creationId xmlns:a16="http://schemas.microsoft.com/office/drawing/2014/main" id="{A6EB2113-BED6-8E18-A414-2FFB79624597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2535" name="AutoShape 50">
            <a:extLst>
              <a:ext uri="{FF2B5EF4-FFF2-40B4-BE49-F238E27FC236}">
                <a16:creationId xmlns:a16="http://schemas.microsoft.com/office/drawing/2014/main" id="{BF757819-CFDE-9986-D546-990A6F2FD0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4724400"/>
            <a:ext cx="762000" cy="3810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2536" name="Text Box 51">
            <a:extLst>
              <a:ext uri="{FF2B5EF4-FFF2-40B4-BE49-F238E27FC236}">
                <a16:creationId xmlns:a16="http://schemas.microsoft.com/office/drawing/2014/main" id="{9E7F37CE-AE6E-25F0-B68B-E7AE6C5C24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65588" y="5105400"/>
            <a:ext cx="57943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b="1">
                <a:latin typeface="Times New Roman" panose="02020603050405020304" pitchFamily="18" charset="0"/>
                <a:sym typeface="Symbol" pitchFamily="2" charset="2"/>
              </a:rPr>
              <a:t>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 </a:t>
            </a:r>
            <a:r>
              <a:rPr lang="en-US" altLang="en-US">
                <a:latin typeface="Times New Roman" panose="02020603050405020304" pitchFamily="18" charset="0"/>
              </a:rPr>
              <a:t>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DA151780-856D-BB7A-4DAA-22420E2144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000" i="1">
                <a:solidFill>
                  <a:srgbClr val="CC3300"/>
                </a:solidFill>
              </a:rPr>
              <a:t>Non-uniform scaling</a:t>
            </a:r>
            <a:r>
              <a:rPr lang="en-US" altLang="en-US" sz="2000"/>
              <a:t>: different scalars per component:</a:t>
            </a:r>
          </a:p>
          <a:p>
            <a:pPr>
              <a:lnSpc>
                <a:spcPct val="90000"/>
              </a:lnSpc>
            </a:pPr>
            <a:endParaRPr lang="en-US" altLang="en-US" sz="2000"/>
          </a:p>
        </p:txBody>
      </p:sp>
      <p:sp>
        <p:nvSpPr>
          <p:cNvPr id="24578" name="Rectangle 3">
            <a:extLst>
              <a:ext uri="{FF2B5EF4-FFF2-40B4-BE49-F238E27FC236}">
                <a16:creationId xmlns:a16="http://schemas.microsoft.com/office/drawing/2014/main" id="{254DFE33-7F99-1DEF-6F72-69003DCCE57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Scaling</a:t>
            </a:r>
          </a:p>
        </p:txBody>
      </p:sp>
      <p:grpSp>
        <p:nvGrpSpPr>
          <p:cNvPr id="24579" name="Group 4">
            <a:extLst>
              <a:ext uri="{FF2B5EF4-FFF2-40B4-BE49-F238E27FC236}">
                <a16:creationId xmlns:a16="http://schemas.microsoft.com/office/drawing/2014/main" id="{402AFC22-0894-C580-E9C5-A68E36097279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2514600"/>
            <a:ext cx="8001000" cy="2743200"/>
            <a:chOff x="384" y="1584"/>
            <a:chExt cx="5040" cy="1728"/>
          </a:xfrm>
        </p:grpSpPr>
        <p:grpSp>
          <p:nvGrpSpPr>
            <p:cNvPr id="24580" name="Group 5">
              <a:extLst>
                <a:ext uri="{FF2B5EF4-FFF2-40B4-BE49-F238E27FC236}">
                  <a16:creationId xmlns:a16="http://schemas.microsoft.com/office/drawing/2014/main" id="{FA9779B8-09A5-0572-31CD-2B017A73A5D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4" y="1584"/>
              <a:ext cx="1920" cy="1728"/>
              <a:chOff x="816" y="2208"/>
              <a:chExt cx="1920" cy="1728"/>
            </a:xfrm>
          </p:grpSpPr>
          <p:sp>
            <p:nvSpPr>
              <p:cNvPr id="24610" name="Line 6">
                <a:extLst>
                  <a:ext uri="{FF2B5EF4-FFF2-40B4-BE49-F238E27FC236}">
                    <a16:creationId xmlns:a16="http://schemas.microsoft.com/office/drawing/2014/main" id="{B5536742-9224-52F7-8F98-67CF9A9568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2208"/>
                <a:ext cx="0" cy="17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1" name="Line 7">
                <a:extLst>
                  <a:ext uri="{FF2B5EF4-FFF2-40B4-BE49-F238E27FC236}">
                    <a16:creationId xmlns:a16="http://schemas.microsoft.com/office/drawing/2014/main" id="{E819C9A5-F10E-277D-96A1-9A9662335CF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6" y="3744"/>
                <a:ext cx="19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2" name="Line 8">
                <a:extLst>
                  <a:ext uri="{FF2B5EF4-FFF2-40B4-BE49-F238E27FC236}">
                    <a16:creationId xmlns:a16="http://schemas.microsoft.com/office/drawing/2014/main" id="{48D12911-2F42-1239-7221-CF5438F06A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3" name="Line 9">
                <a:extLst>
                  <a:ext uri="{FF2B5EF4-FFF2-40B4-BE49-F238E27FC236}">
                    <a16:creationId xmlns:a16="http://schemas.microsoft.com/office/drawing/2014/main" id="{A0E33781-1E73-81DF-188C-10F00CDC32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4" name="Line 10">
                <a:extLst>
                  <a:ext uri="{FF2B5EF4-FFF2-40B4-BE49-F238E27FC236}">
                    <a16:creationId xmlns:a16="http://schemas.microsoft.com/office/drawing/2014/main" id="{1C4588AB-C536-AF33-DD7C-5433589BE1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5" name="Line 11">
                <a:extLst>
                  <a:ext uri="{FF2B5EF4-FFF2-40B4-BE49-F238E27FC236}">
                    <a16:creationId xmlns:a16="http://schemas.microsoft.com/office/drawing/2014/main" id="{B38AFB4D-A0ED-A17D-031A-1046E82E276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6" name="Line 12">
                <a:extLst>
                  <a:ext uri="{FF2B5EF4-FFF2-40B4-BE49-F238E27FC236}">
                    <a16:creationId xmlns:a16="http://schemas.microsoft.com/office/drawing/2014/main" id="{4A9F509F-FE22-FC16-8DAA-712843822C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6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7" name="Line 13">
                <a:extLst>
                  <a:ext uri="{FF2B5EF4-FFF2-40B4-BE49-F238E27FC236}">
                    <a16:creationId xmlns:a16="http://schemas.microsoft.com/office/drawing/2014/main" id="{17BCD482-37AC-D86E-15AF-264D81E0CF7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8" name="Line 14">
                <a:extLst>
                  <a:ext uri="{FF2B5EF4-FFF2-40B4-BE49-F238E27FC236}">
                    <a16:creationId xmlns:a16="http://schemas.microsoft.com/office/drawing/2014/main" id="{911CAB0F-9833-9E68-2FD3-E8DA2CB159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19" name="Line 15">
                <a:extLst>
                  <a:ext uri="{FF2B5EF4-FFF2-40B4-BE49-F238E27FC236}">
                    <a16:creationId xmlns:a16="http://schemas.microsoft.com/office/drawing/2014/main" id="{D389BAF8-9F1C-5F2A-831A-2815A3A81B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0" name="Line 16">
                <a:extLst>
                  <a:ext uri="{FF2B5EF4-FFF2-40B4-BE49-F238E27FC236}">
                    <a16:creationId xmlns:a16="http://schemas.microsoft.com/office/drawing/2014/main" id="{98D896FA-3D10-3C45-DE97-4888EAF68B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55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1" name="Line 17">
                <a:extLst>
                  <a:ext uri="{FF2B5EF4-FFF2-40B4-BE49-F238E27FC236}">
                    <a16:creationId xmlns:a16="http://schemas.microsoft.com/office/drawing/2014/main" id="{CA89948C-8B90-2AF2-2899-892A1BB1CDB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36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2" name="Line 18">
                <a:extLst>
                  <a:ext uri="{FF2B5EF4-FFF2-40B4-BE49-F238E27FC236}">
                    <a16:creationId xmlns:a16="http://schemas.microsoft.com/office/drawing/2014/main" id="{9EFDD1AD-6837-4C2B-8B3B-F16BDD407C4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16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3" name="Line 19">
                <a:extLst>
                  <a:ext uri="{FF2B5EF4-FFF2-40B4-BE49-F238E27FC236}">
                    <a16:creationId xmlns:a16="http://schemas.microsoft.com/office/drawing/2014/main" id="{222CF7DE-8877-AAC0-D998-65E1D960E11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976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4" name="Line 20">
                <a:extLst>
                  <a:ext uri="{FF2B5EF4-FFF2-40B4-BE49-F238E27FC236}">
                    <a16:creationId xmlns:a16="http://schemas.microsoft.com/office/drawing/2014/main" id="{86E28CF0-9B7D-EC66-8C4F-1AF78E243A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784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5" name="Line 21">
                <a:extLst>
                  <a:ext uri="{FF2B5EF4-FFF2-40B4-BE49-F238E27FC236}">
                    <a16:creationId xmlns:a16="http://schemas.microsoft.com/office/drawing/2014/main" id="{EAD55ADF-2ED8-ED13-19E8-CA08169D1F7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59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6" name="Line 22">
                <a:extLst>
                  <a:ext uri="{FF2B5EF4-FFF2-40B4-BE49-F238E27FC236}">
                    <a16:creationId xmlns:a16="http://schemas.microsoft.com/office/drawing/2014/main" id="{63A3829B-3FA1-1B4B-270D-E652D1BCF3E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40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27" name="Line 23">
                <a:extLst>
                  <a:ext uri="{FF2B5EF4-FFF2-40B4-BE49-F238E27FC236}">
                    <a16:creationId xmlns:a16="http://schemas.microsoft.com/office/drawing/2014/main" id="{3DEA0227-7B79-3DB4-8CBE-07AEDDEEF19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20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581" name="Group 24">
              <a:extLst>
                <a:ext uri="{FF2B5EF4-FFF2-40B4-BE49-F238E27FC236}">
                  <a16:creationId xmlns:a16="http://schemas.microsoft.com/office/drawing/2014/main" id="{FEC97154-9FC8-51FB-B27A-ECAF122D07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008" y="2256"/>
              <a:ext cx="576" cy="672"/>
              <a:chOff x="1440" y="2928"/>
              <a:chExt cx="576" cy="672"/>
            </a:xfrm>
          </p:grpSpPr>
          <p:sp>
            <p:nvSpPr>
              <p:cNvPr id="24607" name="Freeform 25" descr="Horizontal brick">
                <a:extLst>
                  <a:ext uri="{FF2B5EF4-FFF2-40B4-BE49-F238E27FC236}">
                    <a16:creationId xmlns:a16="http://schemas.microsoft.com/office/drawing/2014/main" id="{6409618E-EDD1-A0B9-E396-A2C5B2A882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928"/>
                <a:ext cx="96" cy="144"/>
              </a:xfrm>
              <a:custGeom>
                <a:avLst/>
                <a:gdLst>
                  <a:gd name="T0" fmla="*/ 0 w 96"/>
                  <a:gd name="T1" fmla="*/ 144 h 144"/>
                  <a:gd name="T2" fmla="*/ 0 w 96"/>
                  <a:gd name="T3" fmla="*/ 0 h 144"/>
                  <a:gd name="T4" fmla="*/ 96 w 96"/>
                  <a:gd name="T5" fmla="*/ 0 h 144"/>
                  <a:gd name="T6" fmla="*/ 96 w 96"/>
                  <a:gd name="T7" fmla="*/ 96 h 144"/>
                  <a:gd name="T8" fmla="*/ 0 w 96"/>
                  <a:gd name="T9" fmla="*/ 144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44"/>
                  <a:gd name="T17" fmla="*/ 96 w 96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44">
                    <a:moveTo>
                      <a:pt x="0" y="144"/>
                    </a:moveTo>
                    <a:lnTo>
                      <a:pt x="0" y="0"/>
                    </a:lnTo>
                    <a:lnTo>
                      <a:pt x="96" y="0"/>
                    </a:lnTo>
                    <a:lnTo>
                      <a:pt x="96" y="96"/>
                    </a:lnTo>
                    <a:lnTo>
                      <a:pt x="0" y="144"/>
                    </a:lnTo>
                    <a:close/>
                  </a:path>
                </a:pathLst>
              </a:custGeom>
              <a:blipFill dpi="0" rotWithShape="0">
                <a:blip r:embed="rId2"/>
                <a:srcRect/>
                <a:tile tx="0" ty="0" sx="100000" sy="100000" flip="none" algn="tl"/>
              </a:blipFill>
              <a:ln w="3810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8" name="Rectangle 26">
                <a:extLst>
                  <a:ext uri="{FF2B5EF4-FFF2-40B4-BE49-F238E27FC236}">
                    <a16:creationId xmlns:a16="http://schemas.microsoft.com/office/drawing/2014/main" id="{A5CA9A9F-93B4-064B-4536-37DEC10F21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3168"/>
                <a:ext cx="576" cy="432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09" name="Freeform 27">
                <a:extLst>
                  <a:ext uri="{FF2B5EF4-FFF2-40B4-BE49-F238E27FC236}">
                    <a16:creationId xmlns:a16="http://schemas.microsoft.com/office/drawing/2014/main" id="{105FA94D-29DC-559C-90EE-18D326518B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0" y="2976"/>
                <a:ext cx="576" cy="192"/>
              </a:xfrm>
              <a:custGeom>
                <a:avLst/>
                <a:gdLst>
                  <a:gd name="T0" fmla="*/ 0 w 576"/>
                  <a:gd name="T1" fmla="*/ 192 h 192"/>
                  <a:gd name="T2" fmla="*/ 240 w 576"/>
                  <a:gd name="T3" fmla="*/ 0 h 192"/>
                  <a:gd name="T4" fmla="*/ 336 w 576"/>
                  <a:gd name="T5" fmla="*/ 0 h 192"/>
                  <a:gd name="T6" fmla="*/ 576 w 576"/>
                  <a:gd name="T7" fmla="*/ 192 h 192"/>
                  <a:gd name="T8" fmla="*/ 0 w 576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192"/>
                  <a:gd name="T17" fmla="*/ 576 w 576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192">
                    <a:moveTo>
                      <a:pt x="0" y="192"/>
                    </a:moveTo>
                    <a:lnTo>
                      <a:pt x="240" y="0"/>
                    </a:lnTo>
                    <a:lnTo>
                      <a:pt x="336" y="0"/>
                    </a:lnTo>
                    <a:lnTo>
                      <a:pt x="576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582" name="Group 28">
              <a:extLst>
                <a:ext uri="{FF2B5EF4-FFF2-40B4-BE49-F238E27FC236}">
                  <a16:creationId xmlns:a16="http://schemas.microsoft.com/office/drawing/2014/main" id="{B07D10D8-2AAC-5D22-74BB-D42E1CF1C3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264" y="1584"/>
              <a:ext cx="1920" cy="1728"/>
              <a:chOff x="816" y="2208"/>
              <a:chExt cx="1920" cy="1728"/>
            </a:xfrm>
          </p:grpSpPr>
          <p:sp>
            <p:nvSpPr>
              <p:cNvPr id="24589" name="Line 29">
                <a:extLst>
                  <a:ext uri="{FF2B5EF4-FFF2-40B4-BE49-F238E27FC236}">
                    <a16:creationId xmlns:a16="http://schemas.microsoft.com/office/drawing/2014/main" id="{348D2D64-1906-6092-E54F-624E89D9D3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56" y="2208"/>
                <a:ext cx="0" cy="1728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0" name="Line 30">
                <a:extLst>
                  <a:ext uri="{FF2B5EF4-FFF2-40B4-BE49-F238E27FC236}">
                    <a16:creationId xmlns:a16="http://schemas.microsoft.com/office/drawing/2014/main" id="{A5C6898E-0828-7017-9E57-747FFD86BF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816" y="3744"/>
                <a:ext cx="1920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1" name="Line 31">
                <a:extLst>
                  <a:ext uri="{FF2B5EF4-FFF2-40B4-BE49-F238E27FC236}">
                    <a16:creationId xmlns:a16="http://schemas.microsoft.com/office/drawing/2014/main" id="{E9E63BA9-5685-E601-702D-2A158529EB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4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2" name="Line 32">
                <a:extLst>
                  <a:ext uri="{FF2B5EF4-FFF2-40B4-BE49-F238E27FC236}">
                    <a16:creationId xmlns:a16="http://schemas.microsoft.com/office/drawing/2014/main" id="{ED588057-0404-9113-8C54-B3775AAF2D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44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3" name="Line 33">
                <a:extLst>
                  <a:ext uri="{FF2B5EF4-FFF2-40B4-BE49-F238E27FC236}">
                    <a16:creationId xmlns:a16="http://schemas.microsoft.com/office/drawing/2014/main" id="{9B192538-AF5D-5F91-5430-6FBBBD6CDA3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63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4" name="Line 34">
                <a:extLst>
                  <a:ext uri="{FF2B5EF4-FFF2-40B4-BE49-F238E27FC236}">
                    <a16:creationId xmlns:a16="http://schemas.microsoft.com/office/drawing/2014/main" id="{2A7E7027-A705-B929-71ED-5E9901CED1E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24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5" name="Line 35">
                <a:extLst>
                  <a:ext uri="{FF2B5EF4-FFF2-40B4-BE49-F238E27FC236}">
                    <a16:creationId xmlns:a16="http://schemas.microsoft.com/office/drawing/2014/main" id="{77E01323-93F6-E21B-6A85-9DBEB0DC25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016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6" name="Line 36">
                <a:extLst>
                  <a:ext uri="{FF2B5EF4-FFF2-40B4-BE49-F238E27FC236}">
                    <a16:creationId xmlns:a16="http://schemas.microsoft.com/office/drawing/2014/main" id="{D7552B6D-D750-5D36-4558-FEE3AC7020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208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7" name="Line 37">
                <a:extLst>
                  <a:ext uri="{FF2B5EF4-FFF2-40B4-BE49-F238E27FC236}">
                    <a16:creationId xmlns:a16="http://schemas.microsoft.com/office/drawing/2014/main" id="{65D661C4-27DC-CB9A-D744-ACC0745EB6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400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8" name="Line 38">
                <a:extLst>
                  <a:ext uri="{FF2B5EF4-FFF2-40B4-BE49-F238E27FC236}">
                    <a16:creationId xmlns:a16="http://schemas.microsoft.com/office/drawing/2014/main" id="{9EB22400-B073-3698-EB09-2DCD36873DF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92" y="3696"/>
                <a:ext cx="0" cy="9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99" name="Line 39">
                <a:extLst>
                  <a:ext uri="{FF2B5EF4-FFF2-40B4-BE49-F238E27FC236}">
                    <a16:creationId xmlns:a16="http://schemas.microsoft.com/office/drawing/2014/main" id="{35E62567-9C82-C635-E3A0-D02FEF8EE73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55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0" name="Line 40">
                <a:extLst>
                  <a:ext uri="{FF2B5EF4-FFF2-40B4-BE49-F238E27FC236}">
                    <a16:creationId xmlns:a16="http://schemas.microsoft.com/office/drawing/2014/main" id="{318B4CAD-14B2-BBC0-6E76-29EC8F1DEF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36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1" name="Line 41">
                <a:extLst>
                  <a:ext uri="{FF2B5EF4-FFF2-40B4-BE49-F238E27FC236}">
                    <a16:creationId xmlns:a16="http://schemas.microsoft.com/office/drawing/2014/main" id="{FB3C4CF6-A8D8-C094-9DA5-3CB15AF111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316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2" name="Line 42">
                <a:extLst>
                  <a:ext uri="{FF2B5EF4-FFF2-40B4-BE49-F238E27FC236}">
                    <a16:creationId xmlns:a16="http://schemas.microsoft.com/office/drawing/2014/main" id="{6E382853-FD5B-E037-E31E-6EF6360F824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976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3" name="Line 43">
                <a:extLst>
                  <a:ext uri="{FF2B5EF4-FFF2-40B4-BE49-F238E27FC236}">
                    <a16:creationId xmlns:a16="http://schemas.microsoft.com/office/drawing/2014/main" id="{DCA469DA-ADA5-25C1-D57A-33AC0097FD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784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4" name="Line 44">
                <a:extLst>
                  <a:ext uri="{FF2B5EF4-FFF2-40B4-BE49-F238E27FC236}">
                    <a16:creationId xmlns:a16="http://schemas.microsoft.com/office/drawing/2014/main" id="{E30C2D81-3AE3-B7AF-C8C9-137DDDEB1A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592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5" name="Line 45">
                <a:extLst>
                  <a:ext uri="{FF2B5EF4-FFF2-40B4-BE49-F238E27FC236}">
                    <a16:creationId xmlns:a16="http://schemas.microsoft.com/office/drawing/2014/main" id="{68D3DCA2-14DD-C1BF-9500-6E98A19996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400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606" name="Line 46">
                <a:extLst>
                  <a:ext uri="{FF2B5EF4-FFF2-40B4-BE49-F238E27FC236}">
                    <a16:creationId xmlns:a16="http://schemas.microsoft.com/office/drawing/2014/main" id="{AC0525CD-0868-F8EF-55E1-B17F4445D9D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008" y="2208"/>
                <a:ext cx="9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24583" name="Group 47">
              <a:extLst>
                <a:ext uri="{FF2B5EF4-FFF2-40B4-BE49-F238E27FC236}">
                  <a16:creationId xmlns:a16="http://schemas.microsoft.com/office/drawing/2014/main" id="{ED9A3F3A-EC94-DD95-F50D-268F84B4136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272" y="2690"/>
              <a:ext cx="1152" cy="334"/>
              <a:chOff x="1440" y="2928"/>
              <a:chExt cx="576" cy="672"/>
            </a:xfrm>
          </p:grpSpPr>
          <p:sp>
            <p:nvSpPr>
              <p:cNvPr id="24586" name="Freeform 48" descr="Horizontal brick">
                <a:extLst>
                  <a:ext uri="{FF2B5EF4-FFF2-40B4-BE49-F238E27FC236}">
                    <a16:creationId xmlns:a16="http://schemas.microsoft.com/office/drawing/2014/main" id="{3F332C73-1771-8B07-0409-14CEEEEE584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536" y="2928"/>
                <a:ext cx="96" cy="144"/>
              </a:xfrm>
              <a:custGeom>
                <a:avLst/>
                <a:gdLst>
                  <a:gd name="T0" fmla="*/ 0 w 96"/>
                  <a:gd name="T1" fmla="*/ 144 h 144"/>
                  <a:gd name="T2" fmla="*/ 0 w 96"/>
                  <a:gd name="T3" fmla="*/ 0 h 144"/>
                  <a:gd name="T4" fmla="*/ 96 w 96"/>
                  <a:gd name="T5" fmla="*/ 0 h 144"/>
                  <a:gd name="T6" fmla="*/ 96 w 96"/>
                  <a:gd name="T7" fmla="*/ 96 h 144"/>
                  <a:gd name="T8" fmla="*/ 0 w 96"/>
                  <a:gd name="T9" fmla="*/ 144 h 1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96"/>
                  <a:gd name="T16" fmla="*/ 0 h 144"/>
                  <a:gd name="T17" fmla="*/ 96 w 96"/>
                  <a:gd name="T18" fmla="*/ 144 h 144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96" h="144">
                    <a:moveTo>
                      <a:pt x="0" y="144"/>
                    </a:moveTo>
                    <a:lnTo>
                      <a:pt x="0" y="0"/>
                    </a:lnTo>
                    <a:lnTo>
                      <a:pt x="96" y="0"/>
                    </a:lnTo>
                    <a:lnTo>
                      <a:pt x="96" y="96"/>
                    </a:lnTo>
                    <a:lnTo>
                      <a:pt x="0" y="144"/>
                    </a:lnTo>
                    <a:close/>
                  </a:path>
                </a:pathLst>
              </a:custGeom>
              <a:blipFill dpi="0" rotWithShape="0">
                <a:blip r:embed="rId2"/>
                <a:srcRect/>
                <a:tile tx="0" ty="0" sx="100000" sy="100000" flip="none" algn="tl"/>
              </a:blipFill>
              <a:ln w="38100" cap="flat" cmpd="sng">
                <a:solidFill>
                  <a:schemeClr val="tx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24587" name="Rectangle 49">
                <a:extLst>
                  <a:ext uri="{FF2B5EF4-FFF2-40B4-BE49-F238E27FC236}">
                    <a16:creationId xmlns:a16="http://schemas.microsoft.com/office/drawing/2014/main" id="{E97C6230-10CA-7FE7-48B8-4854609903D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440" y="3168"/>
                <a:ext cx="576" cy="432"/>
              </a:xfrm>
              <a:prstGeom prst="rect">
                <a:avLst/>
              </a:prstGeom>
              <a:solidFill>
                <a:srgbClr val="FFFFFF"/>
              </a:solidFill>
              <a:ln w="38100">
                <a:solidFill>
                  <a:schemeClr val="hlink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en-US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588" name="Freeform 50">
                <a:extLst>
                  <a:ext uri="{FF2B5EF4-FFF2-40B4-BE49-F238E27FC236}">
                    <a16:creationId xmlns:a16="http://schemas.microsoft.com/office/drawing/2014/main" id="{EFACCF50-6E3C-E6C4-91A9-795F936D51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440" y="2976"/>
                <a:ext cx="576" cy="192"/>
              </a:xfrm>
              <a:custGeom>
                <a:avLst/>
                <a:gdLst>
                  <a:gd name="T0" fmla="*/ 0 w 576"/>
                  <a:gd name="T1" fmla="*/ 192 h 192"/>
                  <a:gd name="T2" fmla="*/ 240 w 576"/>
                  <a:gd name="T3" fmla="*/ 0 h 192"/>
                  <a:gd name="T4" fmla="*/ 336 w 576"/>
                  <a:gd name="T5" fmla="*/ 0 h 192"/>
                  <a:gd name="T6" fmla="*/ 576 w 576"/>
                  <a:gd name="T7" fmla="*/ 192 h 192"/>
                  <a:gd name="T8" fmla="*/ 0 w 576"/>
                  <a:gd name="T9" fmla="*/ 192 h 19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576"/>
                  <a:gd name="T16" fmla="*/ 0 h 192"/>
                  <a:gd name="T17" fmla="*/ 576 w 576"/>
                  <a:gd name="T18" fmla="*/ 192 h 192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576" h="192">
                    <a:moveTo>
                      <a:pt x="0" y="192"/>
                    </a:moveTo>
                    <a:lnTo>
                      <a:pt x="240" y="0"/>
                    </a:lnTo>
                    <a:lnTo>
                      <a:pt x="336" y="0"/>
                    </a:lnTo>
                    <a:lnTo>
                      <a:pt x="576" y="192"/>
                    </a:lnTo>
                    <a:lnTo>
                      <a:pt x="0" y="19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flat" cmpd="sng">
                <a:solidFill>
                  <a:schemeClr val="hlink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24584" name="AutoShape 51">
              <a:extLst>
                <a:ext uri="{FF2B5EF4-FFF2-40B4-BE49-F238E27FC236}">
                  <a16:creationId xmlns:a16="http://schemas.microsoft.com/office/drawing/2014/main" id="{0076C29B-41C6-0D75-192E-D9CA324FA8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96" y="2352"/>
              <a:ext cx="480" cy="24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FFFF00"/>
            </a:solidFill>
            <a:ln w="28575">
              <a:solidFill>
                <a:schemeClr val="accent1"/>
              </a:solidFill>
              <a:miter lim="800000"/>
              <a:headEnd/>
              <a:tailEnd type="none" w="sm" len="sm"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ru-RU" altLang="en-US" i="1">
                <a:solidFill>
                  <a:srgbClr val="FFFF00"/>
                </a:solidFill>
              </a:endParaRPr>
            </a:p>
          </p:txBody>
        </p:sp>
        <p:sp>
          <p:nvSpPr>
            <p:cNvPr id="24585" name="Text Box 52">
              <a:extLst>
                <a:ext uri="{FF2B5EF4-FFF2-40B4-BE49-F238E27FC236}">
                  <a16:creationId xmlns:a16="http://schemas.microsoft.com/office/drawing/2014/main" id="{C7B399E1-ACD7-F207-670C-FD19E068E02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6" y="2592"/>
              <a:ext cx="618" cy="5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>
                  <a:latin typeface="Times New Roman" panose="02020603050405020304" pitchFamily="18" charset="0"/>
                  <a:sym typeface="Symbol" pitchFamily="2" charset="2"/>
                </a:rPr>
                <a:t>X  </a:t>
              </a:r>
              <a:r>
                <a:rPr lang="en-US" altLang="en-US">
                  <a:latin typeface="Times New Roman" panose="02020603050405020304" pitchFamily="18" charset="0"/>
                </a:rPr>
                <a:t>2,</a:t>
              </a:r>
              <a:br>
                <a:rPr lang="en-US" altLang="en-US">
                  <a:latin typeface="Times New Roman" panose="02020603050405020304" pitchFamily="18" charset="0"/>
                </a:rPr>
              </a:br>
              <a:r>
                <a:rPr lang="en-US" altLang="en-US">
                  <a:latin typeface="Times New Roman" panose="02020603050405020304" pitchFamily="18" charset="0"/>
                </a:rPr>
                <a:t>Y </a:t>
              </a:r>
              <a:r>
                <a:rPr lang="en-US" altLang="en-US">
                  <a:latin typeface="Times New Roman" panose="02020603050405020304" pitchFamily="18" charset="0"/>
                  <a:sym typeface="Symbol" pitchFamily="2" charset="2"/>
                </a:rPr>
                <a:t></a:t>
              </a:r>
              <a:r>
                <a:rPr lang="en-US" altLang="en-US">
                  <a:latin typeface="Times New Roman" panose="02020603050405020304" pitchFamily="18" charset="0"/>
                </a:rPr>
                <a:t> 0.5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2">
            <a:extLst>
              <a:ext uri="{FF2B5EF4-FFF2-40B4-BE49-F238E27FC236}">
                <a16:creationId xmlns:a16="http://schemas.microsoft.com/office/drawing/2014/main" id="{5977A1CC-6015-E0A1-F9F5-65C332F3445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Scaling</a:t>
            </a:r>
          </a:p>
        </p:txBody>
      </p:sp>
      <p:sp>
        <p:nvSpPr>
          <p:cNvPr id="25602" name="Rectangle 3">
            <a:extLst>
              <a:ext uri="{FF2B5EF4-FFF2-40B4-BE49-F238E27FC236}">
                <a16:creationId xmlns:a16="http://schemas.microsoft.com/office/drawing/2014/main" id="{E449D0A2-D4C3-E7C5-5667-25D91179A5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772400" cy="4114800"/>
          </a:xfrm>
        </p:spPr>
        <p:txBody>
          <a:bodyPr/>
          <a:lstStyle/>
          <a:p>
            <a:r>
              <a:rPr lang="en-US" altLang="en-US"/>
              <a:t>Scaling operation:</a:t>
            </a:r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Or, in matrix form:</a:t>
            </a:r>
          </a:p>
        </p:txBody>
      </p:sp>
      <p:graphicFrame>
        <p:nvGraphicFramePr>
          <p:cNvPr id="25603" name="Object 4">
            <a:extLst>
              <a:ext uri="{FF2B5EF4-FFF2-40B4-BE49-F238E27FC236}">
                <a16:creationId xmlns:a16="http://schemas.microsoft.com/office/drawing/2014/main" id="{D392A6AD-4297-9B82-DB59-885FACBA51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837113" y="2038350"/>
          <a:ext cx="1328737" cy="1292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76300" imgH="850900" progId="Equation.3">
                  <p:embed/>
                </p:oleObj>
              </mc:Choice>
              <mc:Fallback>
                <p:oleObj name="Equation" r:id="rId2" imgW="876300" imgH="850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37113" y="2038350"/>
                        <a:ext cx="1328737" cy="1292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829" name="Object 5">
            <a:extLst>
              <a:ext uri="{FF2B5EF4-FFF2-40B4-BE49-F238E27FC236}">
                <a16:creationId xmlns:a16="http://schemas.microsoft.com/office/drawing/2014/main" id="{8FFD4D19-187A-CF3C-3E28-D2D8BD40AB9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0663" y="4095750"/>
          <a:ext cx="3271837" cy="1408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5158700" imgH="10820400" progId="Equation.3">
                  <p:embed/>
                </p:oleObj>
              </mc:Choice>
              <mc:Fallback>
                <p:oleObj name="Equation" r:id="rId4" imgW="25158700" imgH="108204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0663" y="4095750"/>
                        <a:ext cx="3271837" cy="1408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17830" name="AutoShape 6">
            <a:extLst>
              <a:ext uri="{FF2B5EF4-FFF2-40B4-BE49-F238E27FC236}">
                <a16:creationId xmlns:a16="http://schemas.microsoft.com/office/drawing/2014/main" id="{26418D88-B9E2-7B1E-A675-8AA56BAEF6D0}"/>
              </a:ext>
            </a:extLst>
          </p:cNvPr>
          <p:cNvSpPr>
            <a:spLocks/>
          </p:cNvSpPr>
          <p:nvPr/>
        </p:nvSpPr>
        <p:spPr bwMode="auto">
          <a:xfrm rot="-5400000">
            <a:off x="5811838" y="5067300"/>
            <a:ext cx="228600" cy="1219200"/>
          </a:xfrm>
          <a:prstGeom prst="leftBrace">
            <a:avLst>
              <a:gd name="adj1" fmla="val 44444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en-US" sz="18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7831" name="Text Box 7">
            <a:extLst>
              <a:ext uri="{FF2B5EF4-FFF2-40B4-BE49-F238E27FC236}">
                <a16:creationId xmlns:a16="http://schemas.microsoft.com/office/drawing/2014/main" id="{73F7500A-40BF-0B0C-2236-D5A46EC01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7263" y="5791200"/>
            <a:ext cx="233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i="1"/>
              <a:t>scaling matrix S</a:t>
            </a:r>
            <a:endParaRPr lang="en-US" altLang="en-US"/>
          </a:p>
        </p:txBody>
      </p:sp>
      <p:sp>
        <p:nvSpPr>
          <p:cNvPr id="717832" name="Text Box 8">
            <a:extLst>
              <a:ext uri="{FF2B5EF4-FFF2-40B4-BE49-F238E27FC236}">
                <a16:creationId xmlns:a16="http://schemas.microsoft.com/office/drawing/2014/main" id="{7BE527CF-B04F-8839-4CC0-05FC9E096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6288088"/>
            <a:ext cx="29797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What’s inverse of S?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830" grpId="0" animBg="1"/>
      <p:bldP spid="717831" grpId="0"/>
      <p:bldP spid="7178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D5712311-D827-E1C0-62AA-8637265F19F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2-D Rotation</a:t>
            </a:r>
          </a:p>
        </p:txBody>
      </p:sp>
      <p:grpSp>
        <p:nvGrpSpPr>
          <p:cNvPr id="26626" name="Group 3">
            <a:extLst>
              <a:ext uri="{FF2B5EF4-FFF2-40B4-BE49-F238E27FC236}">
                <a16:creationId xmlns:a16="http://schemas.microsoft.com/office/drawing/2014/main" id="{C7F26B46-7BB9-C9E7-81A9-3D6B13963F01}"/>
              </a:ext>
            </a:extLst>
          </p:cNvPr>
          <p:cNvGrpSpPr>
            <a:grpSpLocks/>
          </p:cNvGrpSpPr>
          <p:nvPr/>
        </p:nvGrpSpPr>
        <p:grpSpPr bwMode="auto">
          <a:xfrm>
            <a:off x="180975" y="1524000"/>
            <a:ext cx="5838825" cy="4495800"/>
            <a:chOff x="128" y="960"/>
            <a:chExt cx="4138" cy="2832"/>
          </a:xfrm>
        </p:grpSpPr>
        <p:sp>
          <p:nvSpPr>
            <p:cNvPr id="26628" name="Oval 4">
              <a:extLst>
                <a:ext uri="{FF2B5EF4-FFF2-40B4-BE49-F238E27FC236}">
                  <a16:creationId xmlns:a16="http://schemas.microsoft.com/office/drawing/2014/main" id="{470FCD17-E34D-49EB-B5A9-04B7610199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" y="1248"/>
              <a:ext cx="108" cy="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6629" name="Line 5">
              <a:extLst>
                <a:ext uri="{FF2B5EF4-FFF2-40B4-BE49-F238E27FC236}">
                  <a16:creationId xmlns:a16="http://schemas.microsoft.com/office/drawing/2014/main" id="{BE8284A6-72BE-F926-2222-30CF96255C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1008"/>
              <a:ext cx="0" cy="2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0" name="Line 6">
              <a:extLst>
                <a:ext uri="{FF2B5EF4-FFF2-40B4-BE49-F238E27FC236}">
                  <a16:creationId xmlns:a16="http://schemas.microsoft.com/office/drawing/2014/main" id="{8B13ECD0-315D-0DC9-B750-5E2C5D54C7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1" name="Oval 7">
              <a:extLst>
                <a:ext uri="{FF2B5EF4-FFF2-40B4-BE49-F238E27FC236}">
                  <a16:creationId xmlns:a16="http://schemas.microsoft.com/office/drawing/2014/main" id="{987D9DF7-8325-B943-03B7-37A956D213D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" y="2264"/>
              <a:ext cx="108" cy="9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6632" name="Line 8">
              <a:extLst>
                <a:ext uri="{FF2B5EF4-FFF2-40B4-BE49-F238E27FC236}">
                  <a16:creationId xmlns:a16="http://schemas.microsoft.com/office/drawing/2014/main" id="{155108CC-03EE-6FB6-C6EA-4C5A66BE73D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0" y="235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3" name="Line 9">
              <a:extLst>
                <a:ext uri="{FF2B5EF4-FFF2-40B4-BE49-F238E27FC236}">
                  <a16:creationId xmlns:a16="http://schemas.microsoft.com/office/drawing/2014/main" id="{61CFACE6-2C27-42B2-502B-A1053994746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9268048" flipV="1">
              <a:off x="128" y="183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6634" name="Text Box 10">
              <a:extLst>
                <a:ext uri="{FF2B5EF4-FFF2-40B4-BE49-F238E27FC236}">
                  <a16:creationId xmlns:a16="http://schemas.microsoft.com/office/drawing/2014/main" id="{AA3632EA-93EA-0E63-01EF-734CD84C9E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92" y="3006"/>
              <a:ext cx="316" cy="5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4800">
                  <a:latin typeface="Times New Roman" panose="02020603050405020304" pitchFamily="18" charset="0"/>
                  <a:sym typeface="Symbol" pitchFamily="2" charset="2"/>
                </a:rPr>
                <a:t></a:t>
              </a:r>
              <a:endParaRPr lang="en-US" altLang="en-US" sz="4800">
                <a:latin typeface="Times New Roman" panose="02020603050405020304" pitchFamily="18" charset="0"/>
              </a:endParaRPr>
            </a:p>
          </p:txBody>
        </p:sp>
        <p:sp>
          <p:nvSpPr>
            <p:cNvPr id="26635" name="Text Box 11">
              <a:extLst>
                <a:ext uri="{FF2B5EF4-FFF2-40B4-BE49-F238E27FC236}">
                  <a16:creationId xmlns:a16="http://schemas.microsoft.com/office/drawing/2014/main" id="{7A2B3B76-E9F1-137C-1EC8-EF70A6CF311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6" y="1872"/>
              <a:ext cx="810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4000">
                  <a:latin typeface="Times New Roman" panose="02020603050405020304" pitchFamily="18" charset="0"/>
                </a:rPr>
                <a:t>(x, y)</a:t>
              </a:r>
            </a:p>
          </p:txBody>
        </p:sp>
        <p:sp>
          <p:nvSpPr>
            <p:cNvPr id="26636" name="Text Box 12">
              <a:extLst>
                <a:ext uri="{FF2B5EF4-FFF2-40B4-BE49-F238E27FC236}">
                  <a16:creationId xmlns:a16="http://schemas.microsoft.com/office/drawing/2014/main" id="{584BA2F2-9017-A931-79A2-1E92549451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6" y="960"/>
              <a:ext cx="1024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4000">
                  <a:latin typeface="Times New Roman" panose="02020603050405020304" pitchFamily="18" charset="0"/>
                </a:rPr>
                <a:t>(x’, y’)</a:t>
              </a:r>
            </a:p>
          </p:txBody>
        </p:sp>
      </p:grpSp>
      <p:sp>
        <p:nvSpPr>
          <p:cNvPr id="718861" name="Text Box 13">
            <a:extLst>
              <a:ext uri="{FF2B5EF4-FFF2-40B4-BE49-F238E27FC236}">
                <a16:creationId xmlns:a16="http://schemas.microsoft.com/office/drawing/2014/main" id="{4C66549A-DA7C-E692-C175-B6D9843F6F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67138" y="4324350"/>
            <a:ext cx="5072062" cy="1228725"/>
          </a:xfrm>
          <a:prstGeom prst="rect">
            <a:avLst/>
          </a:prstGeom>
          <a:solidFill>
            <a:srgbClr val="9999FF"/>
          </a:solidFill>
          <a:ln w="38100">
            <a:solidFill>
              <a:schemeClr val="bg2"/>
            </a:solidFill>
            <a:miter lim="800000"/>
            <a:headEnd/>
            <a:tailEnd/>
          </a:ln>
        </p:spPr>
        <p:txBody>
          <a:bodyPr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3600">
                <a:latin typeface="Times New Roman" panose="02020603050405020304" pitchFamily="18" charset="0"/>
              </a:rPr>
              <a:t>x’ = x </a:t>
            </a:r>
            <a:r>
              <a:rPr lang="en-US" altLang="en-US" sz="3600" b="1">
                <a:latin typeface="Times New Roman" panose="02020603050405020304" pitchFamily="18" charset="0"/>
              </a:rPr>
              <a:t>cos</a:t>
            </a:r>
            <a:r>
              <a:rPr lang="en-US" altLang="en-US" sz="3600">
                <a:latin typeface="Times New Roman" panose="02020603050405020304" pitchFamily="18" charset="0"/>
              </a:rPr>
              <a:t>(</a:t>
            </a:r>
            <a:r>
              <a:rPr lang="en-US" altLang="en-US" sz="3600">
                <a:latin typeface="Times New Roman" panose="02020603050405020304" pitchFamily="18" charset="0"/>
                <a:sym typeface="Symbol" pitchFamily="2" charset="2"/>
              </a:rPr>
              <a:t>) – y </a:t>
            </a:r>
            <a:r>
              <a:rPr lang="en-US" altLang="en-US" sz="3600" b="1">
                <a:latin typeface="Times New Roman" panose="02020603050405020304" pitchFamily="18" charset="0"/>
                <a:sym typeface="Symbol" pitchFamily="2" charset="2"/>
              </a:rPr>
              <a:t>sin</a:t>
            </a:r>
            <a:r>
              <a:rPr lang="en-US" altLang="en-US" sz="3600">
                <a:latin typeface="Times New Roman" panose="02020603050405020304" pitchFamily="18" charset="0"/>
                <a:sym typeface="Symbol" pitchFamily="2" charset="2"/>
              </a:rPr>
              <a:t>()</a:t>
            </a:r>
          </a:p>
          <a:p>
            <a:pPr algn="ctr">
              <a:spcBef>
                <a:spcPct val="0"/>
              </a:spcBef>
            </a:pPr>
            <a:r>
              <a:rPr lang="en-US" altLang="en-US" sz="3600">
                <a:latin typeface="Times New Roman" panose="02020603050405020304" pitchFamily="18" charset="0"/>
                <a:sym typeface="Symbol" pitchFamily="2" charset="2"/>
              </a:rPr>
              <a:t>y’ = x </a:t>
            </a:r>
            <a:r>
              <a:rPr lang="en-US" altLang="en-US" sz="3600" b="1">
                <a:latin typeface="Times New Roman" panose="02020603050405020304" pitchFamily="18" charset="0"/>
                <a:sym typeface="Symbol" pitchFamily="2" charset="2"/>
              </a:rPr>
              <a:t>sin</a:t>
            </a:r>
            <a:r>
              <a:rPr lang="en-US" altLang="en-US" sz="3600">
                <a:latin typeface="Times New Roman" panose="02020603050405020304" pitchFamily="18" charset="0"/>
                <a:sym typeface="Symbol" pitchFamily="2" charset="2"/>
              </a:rPr>
              <a:t>() + y </a:t>
            </a:r>
            <a:r>
              <a:rPr lang="en-US" altLang="en-US" sz="3600" b="1">
                <a:latin typeface="Times New Roman" panose="02020603050405020304" pitchFamily="18" charset="0"/>
                <a:sym typeface="Symbol" pitchFamily="2" charset="2"/>
              </a:rPr>
              <a:t>cos</a:t>
            </a:r>
            <a:r>
              <a:rPr lang="en-US" altLang="en-US" sz="3600">
                <a:latin typeface="Times New Roman" panose="02020603050405020304" pitchFamily="18" charset="0"/>
                <a:sym typeface="Symbol" pitchFamily="2" charset="2"/>
              </a:rPr>
              <a:t>()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86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80291D15-9E7B-814B-24EB-9723548FCB8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2-D Rotation</a:t>
            </a:r>
          </a:p>
        </p:txBody>
      </p:sp>
      <p:sp>
        <p:nvSpPr>
          <p:cNvPr id="27650" name="Text Box 3">
            <a:extLst>
              <a:ext uri="{FF2B5EF4-FFF2-40B4-BE49-F238E27FC236}">
                <a16:creationId xmlns:a16="http://schemas.microsoft.com/office/drawing/2014/main" id="{3B3DB0AE-5A38-DD1C-5AB3-59EED42418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738" y="1498600"/>
            <a:ext cx="2290762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x = r cos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y = r sin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x’ = r cos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 + 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y’ = r sin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 + 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  <a:sym typeface="Symbol" pitchFamily="2" charset="2"/>
            </a:endParaRP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  <a:sym typeface="Symbol" pitchFamily="2" charset="2"/>
            </a:endParaRPr>
          </a:p>
        </p:txBody>
      </p:sp>
      <p:grpSp>
        <p:nvGrpSpPr>
          <p:cNvPr id="27651" name="Group 4">
            <a:extLst>
              <a:ext uri="{FF2B5EF4-FFF2-40B4-BE49-F238E27FC236}">
                <a16:creationId xmlns:a16="http://schemas.microsoft.com/office/drawing/2014/main" id="{F7F00841-A622-528A-197D-BF1F74BAAD23}"/>
              </a:ext>
            </a:extLst>
          </p:cNvPr>
          <p:cNvGrpSpPr>
            <a:grpSpLocks/>
          </p:cNvGrpSpPr>
          <p:nvPr/>
        </p:nvGrpSpPr>
        <p:grpSpPr bwMode="auto">
          <a:xfrm>
            <a:off x="0" y="2743200"/>
            <a:ext cx="3714750" cy="2949575"/>
            <a:chOff x="128" y="829"/>
            <a:chExt cx="4138" cy="2963"/>
          </a:xfrm>
        </p:grpSpPr>
        <p:sp>
          <p:nvSpPr>
            <p:cNvPr id="27653" name="Oval 5">
              <a:extLst>
                <a:ext uri="{FF2B5EF4-FFF2-40B4-BE49-F238E27FC236}">
                  <a16:creationId xmlns:a16="http://schemas.microsoft.com/office/drawing/2014/main" id="{7E115C6E-2116-FEBA-24E8-07BE1DCAF5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" y="1248"/>
              <a:ext cx="108" cy="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7654" name="Line 6">
              <a:extLst>
                <a:ext uri="{FF2B5EF4-FFF2-40B4-BE49-F238E27FC236}">
                  <a16:creationId xmlns:a16="http://schemas.microsoft.com/office/drawing/2014/main" id="{5278EDCD-184C-0F75-5980-7063E2E816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1008"/>
              <a:ext cx="0" cy="2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5" name="Line 7">
              <a:extLst>
                <a:ext uri="{FF2B5EF4-FFF2-40B4-BE49-F238E27FC236}">
                  <a16:creationId xmlns:a16="http://schemas.microsoft.com/office/drawing/2014/main" id="{D7F25F65-2FCB-5B13-93DD-A5A2502C8A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6" name="Oval 8">
              <a:extLst>
                <a:ext uri="{FF2B5EF4-FFF2-40B4-BE49-F238E27FC236}">
                  <a16:creationId xmlns:a16="http://schemas.microsoft.com/office/drawing/2014/main" id="{76048042-B889-5CD1-F8A7-A34E1697DB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" y="2264"/>
              <a:ext cx="108" cy="9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7657" name="Line 9">
              <a:extLst>
                <a:ext uri="{FF2B5EF4-FFF2-40B4-BE49-F238E27FC236}">
                  <a16:creationId xmlns:a16="http://schemas.microsoft.com/office/drawing/2014/main" id="{5E062BF8-D7C2-389E-2893-ABD43F15DA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0" y="235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8" name="Line 10">
              <a:extLst>
                <a:ext uri="{FF2B5EF4-FFF2-40B4-BE49-F238E27FC236}">
                  <a16:creationId xmlns:a16="http://schemas.microsoft.com/office/drawing/2014/main" id="{5CC2EFEA-ED10-1FDF-D9F7-7359A95D27E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9268048" flipV="1">
              <a:off x="128" y="183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659" name="Text Box 11">
              <a:extLst>
                <a:ext uri="{FF2B5EF4-FFF2-40B4-BE49-F238E27FC236}">
                  <a16:creationId xmlns:a16="http://schemas.microsoft.com/office/drawing/2014/main" id="{19D315FF-7929-7FB7-BC89-51CE7CD38D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3" y="2853"/>
              <a:ext cx="497" cy="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4800">
                  <a:latin typeface="Times New Roman" panose="02020603050405020304" pitchFamily="18" charset="0"/>
                  <a:sym typeface="Symbol" pitchFamily="2" charset="2"/>
                </a:rPr>
                <a:t></a:t>
              </a:r>
              <a:endParaRPr lang="en-US" altLang="en-US" sz="4800">
                <a:latin typeface="Times New Roman" panose="02020603050405020304" pitchFamily="18" charset="0"/>
              </a:endParaRPr>
            </a:p>
          </p:txBody>
        </p:sp>
        <p:sp>
          <p:nvSpPr>
            <p:cNvPr id="27660" name="Text Box 12">
              <a:extLst>
                <a:ext uri="{FF2B5EF4-FFF2-40B4-BE49-F238E27FC236}">
                  <a16:creationId xmlns:a16="http://schemas.microsoft.com/office/drawing/2014/main" id="{AFAA5EAE-F681-E0B0-865A-53485B5AACF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5" y="1741"/>
              <a:ext cx="1274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4000">
                  <a:latin typeface="Times New Roman" panose="02020603050405020304" pitchFamily="18" charset="0"/>
                </a:rPr>
                <a:t>(x, y)</a:t>
              </a:r>
            </a:p>
          </p:txBody>
        </p:sp>
        <p:sp>
          <p:nvSpPr>
            <p:cNvPr id="27661" name="Text Box 13">
              <a:extLst>
                <a:ext uri="{FF2B5EF4-FFF2-40B4-BE49-F238E27FC236}">
                  <a16:creationId xmlns:a16="http://schemas.microsoft.com/office/drawing/2014/main" id="{EDC2838E-4B2A-C84D-BFDC-C56AF82CC9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6" y="829"/>
              <a:ext cx="1610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4000">
                  <a:latin typeface="Times New Roman" panose="02020603050405020304" pitchFamily="18" charset="0"/>
                </a:rPr>
                <a:t>(x’, y’)</a:t>
              </a:r>
            </a:p>
          </p:txBody>
        </p:sp>
      </p:grpSp>
      <p:sp>
        <p:nvSpPr>
          <p:cNvPr id="27652" name="Rectangle 14">
            <a:extLst>
              <a:ext uri="{FF2B5EF4-FFF2-40B4-BE49-F238E27FC236}">
                <a16:creationId xmlns:a16="http://schemas.microsoft.com/office/drawing/2014/main" id="{E67B1E78-2BAD-6DF4-3DFE-BBBD32F539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5029200"/>
            <a:ext cx="6048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3600">
                <a:latin typeface="Symbol" pitchFamily="2" charset="2"/>
                <a:sym typeface="Symbol" pitchFamily="2" charset="2"/>
              </a:rPr>
              <a:t>f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02ED652C-A53D-373C-76D2-5449470F118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2-D Rotation</a:t>
            </a:r>
          </a:p>
        </p:txBody>
      </p:sp>
      <p:sp>
        <p:nvSpPr>
          <p:cNvPr id="28674" name="Text Box 3">
            <a:extLst>
              <a:ext uri="{FF2B5EF4-FFF2-40B4-BE49-F238E27FC236}">
                <a16:creationId xmlns:a16="http://schemas.microsoft.com/office/drawing/2014/main" id="{64FD6926-5AA4-80A9-202E-2934C2F631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738" y="1498600"/>
            <a:ext cx="4586287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x = r cos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y = r sin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x’ = r cos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 + 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y’ = r sin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 + 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en-US">
                <a:solidFill>
                  <a:srgbClr val="CC3300"/>
                </a:solidFill>
                <a:latin typeface="Times New Roman" panose="02020603050405020304" pitchFamily="18" charset="0"/>
              </a:rPr>
              <a:t>Trig Identity…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x’ = r cos(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 cos(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 – r sin(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 sin(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y’ = r sin(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 cos(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 + r cos(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 sin(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>
              <a:solidFill>
                <a:srgbClr val="CC33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  <a:sym typeface="Symbol" pitchFamily="2" charset="2"/>
            </a:endParaRP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  <a:sym typeface="Symbol" pitchFamily="2" charset="2"/>
            </a:endParaRPr>
          </a:p>
        </p:txBody>
      </p:sp>
      <p:grpSp>
        <p:nvGrpSpPr>
          <p:cNvPr id="28675" name="Group 4">
            <a:extLst>
              <a:ext uri="{FF2B5EF4-FFF2-40B4-BE49-F238E27FC236}">
                <a16:creationId xmlns:a16="http://schemas.microsoft.com/office/drawing/2014/main" id="{BF3B2642-F8D3-CA3D-9E00-40A61F90DBA9}"/>
              </a:ext>
            </a:extLst>
          </p:cNvPr>
          <p:cNvGrpSpPr>
            <a:grpSpLocks/>
          </p:cNvGrpSpPr>
          <p:nvPr/>
        </p:nvGrpSpPr>
        <p:grpSpPr bwMode="auto">
          <a:xfrm>
            <a:off x="0" y="2743200"/>
            <a:ext cx="3714750" cy="2949575"/>
            <a:chOff x="128" y="829"/>
            <a:chExt cx="4138" cy="2963"/>
          </a:xfrm>
        </p:grpSpPr>
        <p:sp>
          <p:nvSpPr>
            <p:cNvPr id="28678" name="Oval 5">
              <a:extLst>
                <a:ext uri="{FF2B5EF4-FFF2-40B4-BE49-F238E27FC236}">
                  <a16:creationId xmlns:a16="http://schemas.microsoft.com/office/drawing/2014/main" id="{D7BC4FBA-FBE2-DE2A-3A51-C07867144D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" y="1248"/>
              <a:ext cx="108" cy="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8679" name="Line 6">
              <a:extLst>
                <a:ext uri="{FF2B5EF4-FFF2-40B4-BE49-F238E27FC236}">
                  <a16:creationId xmlns:a16="http://schemas.microsoft.com/office/drawing/2014/main" id="{FEDC7BC8-E911-CF11-D3E0-D40E5E7B24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1008"/>
              <a:ext cx="0" cy="2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0" name="Line 7">
              <a:extLst>
                <a:ext uri="{FF2B5EF4-FFF2-40B4-BE49-F238E27FC236}">
                  <a16:creationId xmlns:a16="http://schemas.microsoft.com/office/drawing/2014/main" id="{2A562380-CE01-B3BD-11A9-94700163E6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1" name="Oval 8">
              <a:extLst>
                <a:ext uri="{FF2B5EF4-FFF2-40B4-BE49-F238E27FC236}">
                  <a16:creationId xmlns:a16="http://schemas.microsoft.com/office/drawing/2014/main" id="{2B78F3AB-970C-3877-B2C4-425E6FD316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" y="2264"/>
              <a:ext cx="108" cy="9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8682" name="Line 9">
              <a:extLst>
                <a:ext uri="{FF2B5EF4-FFF2-40B4-BE49-F238E27FC236}">
                  <a16:creationId xmlns:a16="http://schemas.microsoft.com/office/drawing/2014/main" id="{685A9BCE-66BD-2C1C-CD5B-79406E3080C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0" y="235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3" name="Line 10">
              <a:extLst>
                <a:ext uri="{FF2B5EF4-FFF2-40B4-BE49-F238E27FC236}">
                  <a16:creationId xmlns:a16="http://schemas.microsoft.com/office/drawing/2014/main" id="{40DD7DAB-EF59-92CA-EFA2-ED46D3A0FC06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9268048" flipV="1">
              <a:off x="128" y="183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4" name="Text Box 11">
              <a:extLst>
                <a:ext uri="{FF2B5EF4-FFF2-40B4-BE49-F238E27FC236}">
                  <a16:creationId xmlns:a16="http://schemas.microsoft.com/office/drawing/2014/main" id="{810F0062-2032-E3C1-33C6-042FEC02400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3" y="2853"/>
              <a:ext cx="497" cy="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4800">
                  <a:latin typeface="Times New Roman" panose="02020603050405020304" pitchFamily="18" charset="0"/>
                  <a:sym typeface="Symbol" pitchFamily="2" charset="2"/>
                </a:rPr>
                <a:t></a:t>
              </a:r>
              <a:endParaRPr lang="en-US" altLang="en-US" sz="4800">
                <a:latin typeface="Times New Roman" panose="02020603050405020304" pitchFamily="18" charset="0"/>
              </a:endParaRPr>
            </a:p>
          </p:txBody>
        </p:sp>
        <p:sp>
          <p:nvSpPr>
            <p:cNvPr id="28685" name="Text Box 12">
              <a:extLst>
                <a:ext uri="{FF2B5EF4-FFF2-40B4-BE49-F238E27FC236}">
                  <a16:creationId xmlns:a16="http://schemas.microsoft.com/office/drawing/2014/main" id="{71DD3832-ACEF-C2F7-B840-58B6742467B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5" y="1741"/>
              <a:ext cx="1274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4000">
                  <a:latin typeface="Times New Roman" panose="02020603050405020304" pitchFamily="18" charset="0"/>
                </a:rPr>
                <a:t>(x, y)</a:t>
              </a:r>
            </a:p>
          </p:txBody>
        </p:sp>
        <p:sp>
          <p:nvSpPr>
            <p:cNvPr id="28686" name="Text Box 13">
              <a:extLst>
                <a:ext uri="{FF2B5EF4-FFF2-40B4-BE49-F238E27FC236}">
                  <a16:creationId xmlns:a16="http://schemas.microsoft.com/office/drawing/2014/main" id="{E6FD7883-2D28-5D83-9830-E3975C0E86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6" y="829"/>
              <a:ext cx="1610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4000">
                  <a:latin typeface="Times New Roman" panose="02020603050405020304" pitchFamily="18" charset="0"/>
                </a:rPr>
                <a:t>(x’, y’)</a:t>
              </a:r>
            </a:p>
          </p:txBody>
        </p:sp>
      </p:grpSp>
      <p:sp>
        <p:nvSpPr>
          <p:cNvPr id="28676" name="Rectangle 14">
            <a:extLst>
              <a:ext uri="{FF2B5EF4-FFF2-40B4-BE49-F238E27FC236}">
                <a16:creationId xmlns:a16="http://schemas.microsoft.com/office/drawing/2014/main" id="{730090AF-8F43-26D0-55A5-16F4730973D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5029200"/>
            <a:ext cx="6048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3600">
                <a:latin typeface="Symbol" pitchFamily="2" charset="2"/>
                <a:sym typeface="Symbol" pitchFamily="2" charset="2"/>
              </a:rPr>
              <a:t>f</a:t>
            </a:r>
          </a:p>
        </p:txBody>
      </p:sp>
      <p:sp>
        <p:nvSpPr>
          <p:cNvPr id="28677" name="Freeform 15">
            <a:extLst>
              <a:ext uri="{FF2B5EF4-FFF2-40B4-BE49-F238E27FC236}">
                <a16:creationId xmlns:a16="http://schemas.microsoft.com/office/drawing/2014/main" id="{2F19DF2A-7A98-1F60-D733-87FC5D9FCB48}"/>
              </a:ext>
            </a:extLst>
          </p:cNvPr>
          <p:cNvSpPr>
            <a:spLocks/>
          </p:cNvSpPr>
          <p:nvPr/>
        </p:nvSpPr>
        <p:spPr bwMode="auto">
          <a:xfrm>
            <a:off x="6469063" y="2514600"/>
            <a:ext cx="508000" cy="1219200"/>
          </a:xfrm>
          <a:custGeom>
            <a:avLst/>
            <a:gdLst>
              <a:gd name="T0" fmla="*/ 0 w 360"/>
              <a:gd name="T1" fmla="*/ 0 h 768"/>
              <a:gd name="T2" fmla="*/ 2147483646 w 360"/>
              <a:gd name="T3" fmla="*/ 2147483646 h 768"/>
              <a:gd name="T4" fmla="*/ 2147483646 w 360"/>
              <a:gd name="T5" fmla="*/ 2147483646 h 768"/>
              <a:gd name="T6" fmla="*/ 0 60000 65536"/>
              <a:gd name="T7" fmla="*/ 0 60000 65536"/>
              <a:gd name="T8" fmla="*/ 0 60000 65536"/>
              <a:gd name="T9" fmla="*/ 0 w 360"/>
              <a:gd name="T10" fmla="*/ 0 h 768"/>
              <a:gd name="T11" fmla="*/ 360 w 360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0" h="768">
                <a:moveTo>
                  <a:pt x="0" y="0"/>
                </a:moveTo>
                <a:cubicBezTo>
                  <a:pt x="156" y="104"/>
                  <a:pt x="312" y="208"/>
                  <a:pt x="336" y="336"/>
                </a:cubicBezTo>
                <a:cubicBezTo>
                  <a:pt x="360" y="464"/>
                  <a:pt x="176" y="696"/>
                  <a:pt x="144" y="7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C4735B3B-CF7A-FEAD-1D74-ACD965B8A68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2-D Rotation</a:t>
            </a:r>
          </a:p>
        </p:txBody>
      </p:sp>
      <p:sp>
        <p:nvSpPr>
          <p:cNvPr id="29698" name="Text Box 3">
            <a:extLst>
              <a:ext uri="{FF2B5EF4-FFF2-40B4-BE49-F238E27FC236}">
                <a16:creationId xmlns:a16="http://schemas.microsoft.com/office/drawing/2014/main" id="{9E80E2C5-8DC0-D00D-385E-C50117588D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3738" y="1498600"/>
            <a:ext cx="4586287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x = r cos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y = r sin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x’ = r cos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 + 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y’ = r sin 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 + 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en-US">
                <a:solidFill>
                  <a:srgbClr val="CC3300"/>
                </a:solidFill>
                <a:latin typeface="Times New Roman" panose="02020603050405020304" pitchFamily="18" charset="0"/>
              </a:rPr>
              <a:t>Trig Identity…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x’ = r cos(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 cos(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 – r sin(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 sin(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y’ = r sin(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 cos(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 + r cos(</a:t>
            </a:r>
            <a:r>
              <a:rPr lang="en-US" altLang="en-US">
                <a:latin typeface="Symbol" pitchFamily="2" charset="2"/>
                <a:sym typeface="Symbol" pitchFamily="2" charset="2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) sin(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</a:pPr>
            <a:r>
              <a:rPr lang="en-US" altLang="en-US">
                <a:solidFill>
                  <a:srgbClr val="CC3300"/>
                </a:solidFill>
                <a:latin typeface="Times New Roman" panose="02020603050405020304" pitchFamily="18" charset="0"/>
              </a:rPr>
              <a:t>Substitute…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</a:rPr>
              <a:t>x’ = x </a:t>
            </a:r>
            <a:r>
              <a:rPr lang="en-US" altLang="en-US" b="1">
                <a:latin typeface="Times New Roman" panose="02020603050405020304" pitchFamily="18" charset="0"/>
              </a:rPr>
              <a:t>cos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) – y </a:t>
            </a:r>
            <a:r>
              <a:rPr lang="en-US" altLang="en-US" b="1">
                <a:latin typeface="Times New Roman" panose="02020603050405020304" pitchFamily="18" charset="0"/>
                <a:sym typeface="Symbol" pitchFamily="2" charset="2"/>
              </a:rPr>
              <a:t>sin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()</a:t>
            </a:r>
          </a:p>
          <a:p>
            <a:pPr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y’ = x </a:t>
            </a:r>
            <a:r>
              <a:rPr lang="en-US" altLang="en-US" b="1">
                <a:latin typeface="Times New Roman" panose="02020603050405020304" pitchFamily="18" charset="0"/>
                <a:sym typeface="Symbol" pitchFamily="2" charset="2"/>
              </a:rPr>
              <a:t>sin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() + y </a:t>
            </a:r>
            <a:r>
              <a:rPr lang="en-US" altLang="en-US" b="1">
                <a:latin typeface="Times New Roman" panose="02020603050405020304" pitchFamily="18" charset="0"/>
                <a:sym typeface="Symbol" pitchFamily="2" charset="2"/>
              </a:rPr>
              <a:t>cos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()</a:t>
            </a:r>
          </a:p>
        </p:txBody>
      </p:sp>
      <p:grpSp>
        <p:nvGrpSpPr>
          <p:cNvPr id="29699" name="Group 4">
            <a:extLst>
              <a:ext uri="{FF2B5EF4-FFF2-40B4-BE49-F238E27FC236}">
                <a16:creationId xmlns:a16="http://schemas.microsoft.com/office/drawing/2014/main" id="{E58BD3E7-C4E1-8316-0010-68019F92AADF}"/>
              </a:ext>
            </a:extLst>
          </p:cNvPr>
          <p:cNvGrpSpPr>
            <a:grpSpLocks/>
          </p:cNvGrpSpPr>
          <p:nvPr/>
        </p:nvGrpSpPr>
        <p:grpSpPr bwMode="auto">
          <a:xfrm>
            <a:off x="0" y="2743200"/>
            <a:ext cx="3714750" cy="2949575"/>
            <a:chOff x="128" y="829"/>
            <a:chExt cx="4138" cy="2963"/>
          </a:xfrm>
        </p:grpSpPr>
        <p:sp>
          <p:nvSpPr>
            <p:cNvPr id="29703" name="Oval 5">
              <a:extLst>
                <a:ext uri="{FF2B5EF4-FFF2-40B4-BE49-F238E27FC236}">
                  <a16:creationId xmlns:a16="http://schemas.microsoft.com/office/drawing/2014/main" id="{CE98F412-2CDA-2E9E-A42B-5B0A8709763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512" y="1248"/>
              <a:ext cx="108" cy="96"/>
            </a:xfrm>
            <a:prstGeom prst="ellipse">
              <a:avLst/>
            </a:prstGeom>
            <a:solidFill>
              <a:schemeClr val="accent2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9704" name="Line 6">
              <a:extLst>
                <a:ext uri="{FF2B5EF4-FFF2-40B4-BE49-F238E27FC236}">
                  <a16:creationId xmlns:a16="http://schemas.microsoft.com/office/drawing/2014/main" id="{5BD34A01-22B5-E3D9-222A-6778619371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1008"/>
              <a:ext cx="0" cy="2784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5" name="Line 7">
              <a:extLst>
                <a:ext uri="{FF2B5EF4-FFF2-40B4-BE49-F238E27FC236}">
                  <a16:creationId xmlns:a16="http://schemas.microsoft.com/office/drawing/2014/main" id="{9862490F-B3E8-1B66-DD0F-93746B9414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0" y="3792"/>
              <a:ext cx="345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6" name="Oval 8">
              <a:extLst>
                <a:ext uri="{FF2B5EF4-FFF2-40B4-BE49-F238E27FC236}">
                  <a16:creationId xmlns:a16="http://schemas.microsoft.com/office/drawing/2014/main" id="{EB2DD8A6-C567-3777-5EBE-A54AE6C5A5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08" y="2264"/>
              <a:ext cx="108" cy="96"/>
            </a:xfrm>
            <a:prstGeom prst="ellipse">
              <a:avLst/>
            </a:prstGeom>
            <a:solidFill>
              <a:schemeClr val="hlink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29707" name="Line 9">
              <a:extLst>
                <a:ext uri="{FF2B5EF4-FFF2-40B4-BE49-F238E27FC236}">
                  <a16:creationId xmlns:a16="http://schemas.microsoft.com/office/drawing/2014/main" id="{8F6AE6AF-83F7-D93C-C313-384965B176A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0" y="235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8" name="Line 10">
              <a:extLst>
                <a:ext uri="{FF2B5EF4-FFF2-40B4-BE49-F238E27FC236}">
                  <a16:creationId xmlns:a16="http://schemas.microsoft.com/office/drawing/2014/main" id="{09CFE7C4-AB32-C824-F957-730D3ED4CCDB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9268048" flipV="1">
              <a:off x="128" y="1832"/>
              <a:ext cx="2106" cy="144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9709" name="Text Box 11">
              <a:extLst>
                <a:ext uri="{FF2B5EF4-FFF2-40B4-BE49-F238E27FC236}">
                  <a16:creationId xmlns:a16="http://schemas.microsoft.com/office/drawing/2014/main" id="{E70499EA-CAC6-9976-ABA9-1856DD76C67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03" y="2853"/>
              <a:ext cx="497" cy="8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r>
                <a:rPr lang="en-US" altLang="en-US" sz="4800">
                  <a:latin typeface="Times New Roman" panose="02020603050405020304" pitchFamily="18" charset="0"/>
                  <a:sym typeface="Symbol" pitchFamily="2" charset="2"/>
                </a:rPr>
                <a:t></a:t>
              </a:r>
              <a:endParaRPr lang="en-US" altLang="en-US" sz="4800">
                <a:latin typeface="Times New Roman" panose="02020603050405020304" pitchFamily="18" charset="0"/>
              </a:endParaRPr>
            </a:p>
          </p:txBody>
        </p:sp>
        <p:sp>
          <p:nvSpPr>
            <p:cNvPr id="29710" name="Text Box 12">
              <a:extLst>
                <a:ext uri="{FF2B5EF4-FFF2-40B4-BE49-F238E27FC236}">
                  <a16:creationId xmlns:a16="http://schemas.microsoft.com/office/drawing/2014/main" id="{762EB960-6001-035B-7954-BB063742534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15" y="1741"/>
              <a:ext cx="1274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4000">
                  <a:latin typeface="Times New Roman" panose="02020603050405020304" pitchFamily="18" charset="0"/>
                </a:rPr>
                <a:t>(x, y)</a:t>
              </a:r>
            </a:p>
          </p:txBody>
        </p:sp>
        <p:sp>
          <p:nvSpPr>
            <p:cNvPr id="29711" name="Text Box 13">
              <a:extLst>
                <a:ext uri="{FF2B5EF4-FFF2-40B4-BE49-F238E27FC236}">
                  <a16:creationId xmlns:a16="http://schemas.microsoft.com/office/drawing/2014/main" id="{DF3127D5-57AD-7B1B-7FD3-03A69BBBE67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56" y="829"/>
              <a:ext cx="1610" cy="7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4000">
                  <a:latin typeface="Times New Roman" panose="02020603050405020304" pitchFamily="18" charset="0"/>
                </a:rPr>
                <a:t>(x’, y’)</a:t>
              </a:r>
            </a:p>
          </p:txBody>
        </p:sp>
      </p:grpSp>
      <p:sp>
        <p:nvSpPr>
          <p:cNvPr id="29700" name="Rectangle 14">
            <a:extLst>
              <a:ext uri="{FF2B5EF4-FFF2-40B4-BE49-F238E27FC236}">
                <a16:creationId xmlns:a16="http://schemas.microsoft.com/office/drawing/2014/main" id="{8062D3DD-C34D-91AA-51A1-0CDA25B49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17600" y="5029200"/>
            <a:ext cx="604838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3600">
                <a:latin typeface="Symbol" pitchFamily="2" charset="2"/>
                <a:sym typeface="Symbol" pitchFamily="2" charset="2"/>
              </a:rPr>
              <a:t>f</a:t>
            </a:r>
          </a:p>
        </p:txBody>
      </p:sp>
      <p:sp>
        <p:nvSpPr>
          <p:cNvPr id="29701" name="Freeform 15">
            <a:extLst>
              <a:ext uri="{FF2B5EF4-FFF2-40B4-BE49-F238E27FC236}">
                <a16:creationId xmlns:a16="http://schemas.microsoft.com/office/drawing/2014/main" id="{EADBA8B8-43FD-F584-1D62-1A6D4D024497}"/>
              </a:ext>
            </a:extLst>
          </p:cNvPr>
          <p:cNvSpPr>
            <a:spLocks/>
          </p:cNvSpPr>
          <p:nvPr/>
        </p:nvSpPr>
        <p:spPr bwMode="auto">
          <a:xfrm>
            <a:off x="6469063" y="2514600"/>
            <a:ext cx="508000" cy="1219200"/>
          </a:xfrm>
          <a:custGeom>
            <a:avLst/>
            <a:gdLst>
              <a:gd name="T0" fmla="*/ 0 w 360"/>
              <a:gd name="T1" fmla="*/ 0 h 768"/>
              <a:gd name="T2" fmla="*/ 2147483646 w 360"/>
              <a:gd name="T3" fmla="*/ 2147483646 h 768"/>
              <a:gd name="T4" fmla="*/ 2147483646 w 360"/>
              <a:gd name="T5" fmla="*/ 2147483646 h 768"/>
              <a:gd name="T6" fmla="*/ 0 60000 65536"/>
              <a:gd name="T7" fmla="*/ 0 60000 65536"/>
              <a:gd name="T8" fmla="*/ 0 60000 65536"/>
              <a:gd name="T9" fmla="*/ 0 w 360"/>
              <a:gd name="T10" fmla="*/ 0 h 768"/>
              <a:gd name="T11" fmla="*/ 360 w 360"/>
              <a:gd name="T12" fmla="*/ 768 h 7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360" h="768">
                <a:moveTo>
                  <a:pt x="0" y="0"/>
                </a:moveTo>
                <a:cubicBezTo>
                  <a:pt x="156" y="104"/>
                  <a:pt x="312" y="208"/>
                  <a:pt x="336" y="336"/>
                </a:cubicBezTo>
                <a:cubicBezTo>
                  <a:pt x="360" y="464"/>
                  <a:pt x="176" y="696"/>
                  <a:pt x="144" y="76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9702" name="Freeform 16">
            <a:extLst>
              <a:ext uri="{FF2B5EF4-FFF2-40B4-BE49-F238E27FC236}">
                <a16:creationId xmlns:a16="http://schemas.microsoft.com/office/drawing/2014/main" id="{5A37054C-42C4-510F-2703-62F829F31BAA}"/>
              </a:ext>
            </a:extLst>
          </p:cNvPr>
          <p:cNvSpPr>
            <a:spLocks/>
          </p:cNvSpPr>
          <p:nvPr/>
        </p:nvSpPr>
        <p:spPr bwMode="auto">
          <a:xfrm>
            <a:off x="4006850" y="1828800"/>
            <a:ext cx="1039813" cy="3429000"/>
          </a:xfrm>
          <a:custGeom>
            <a:avLst/>
            <a:gdLst>
              <a:gd name="T0" fmla="*/ 2147483646 w 736"/>
              <a:gd name="T1" fmla="*/ 0 h 2160"/>
              <a:gd name="T2" fmla="*/ 2147483646 w 736"/>
              <a:gd name="T3" fmla="*/ 2147483646 h 2160"/>
              <a:gd name="T4" fmla="*/ 2147483646 w 736"/>
              <a:gd name="T5" fmla="*/ 2147483646 h 2160"/>
              <a:gd name="T6" fmla="*/ 0 60000 65536"/>
              <a:gd name="T7" fmla="*/ 0 60000 65536"/>
              <a:gd name="T8" fmla="*/ 0 60000 65536"/>
              <a:gd name="T9" fmla="*/ 0 w 736"/>
              <a:gd name="T10" fmla="*/ 0 h 2160"/>
              <a:gd name="T11" fmla="*/ 736 w 736"/>
              <a:gd name="T12" fmla="*/ 2160 h 216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736" h="2160">
                <a:moveTo>
                  <a:pt x="352" y="0"/>
                </a:moveTo>
                <a:cubicBezTo>
                  <a:pt x="176" y="660"/>
                  <a:pt x="0" y="1320"/>
                  <a:pt x="64" y="1680"/>
                </a:cubicBezTo>
                <a:cubicBezTo>
                  <a:pt x="128" y="2040"/>
                  <a:pt x="624" y="2080"/>
                  <a:pt x="736" y="2160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04FAC5B1-5A66-850D-A8D0-115A5F6FCA7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2-D Rotation</a:t>
            </a:r>
          </a:p>
        </p:txBody>
      </p:sp>
      <p:sp>
        <p:nvSpPr>
          <p:cNvPr id="720899" name="Rectangle 3">
            <a:extLst>
              <a:ext uri="{FF2B5EF4-FFF2-40B4-BE49-F238E27FC236}">
                <a16:creationId xmlns:a16="http://schemas.microsoft.com/office/drawing/2014/main" id="{D9D4BFF3-208D-5393-2FF3-ECA8D87116A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7772400" cy="5257800"/>
          </a:xfrm>
        </p:spPr>
        <p:txBody>
          <a:bodyPr/>
          <a:lstStyle/>
          <a:p>
            <a:pPr marL="0" indent="0"/>
            <a:r>
              <a:rPr lang="en-US" altLang="en-US" sz="2000"/>
              <a:t>This is easy to capture in matrix form:</a:t>
            </a:r>
          </a:p>
          <a:p>
            <a:pPr marL="0" indent="0"/>
            <a:endParaRPr lang="en-US" altLang="en-US" sz="2000"/>
          </a:p>
          <a:p>
            <a:pPr marL="0" indent="0"/>
            <a:endParaRPr lang="en-US" altLang="en-US" sz="2000"/>
          </a:p>
          <a:p>
            <a:pPr marL="0" indent="0"/>
            <a:endParaRPr lang="en-US" altLang="en-US" sz="2000"/>
          </a:p>
          <a:p>
            <a:pPr marL="0" indent="0"/>
            <a:endParaRPr lang="en-US" altLang="en-US" sz="2000"/>
          </a:p>
          <a:p>
            <a:pPr marL="0" indent="0"/>
            <a:endParaRPr lang="en-US" altLang="en-US" sz="2000"/>
          </a:p>
          <a:p>
            <a:pPr marL="0" indent="0"/>
            <a:endParaRPr lang="en-US" altLang="en-US" sz="2000"/>
          </a:p>
          <a:p>
            <a:pPr marL="0" indent="0"/>
            <a:r>
              <a:rPr lang="en-US" altLang="en-US" sz="2000"/>
              <a:t>Is this a linear transformation?</a:t>
            </a:r>
          </a:p>
          <a:p>
            <a:pPr marL="0" indent="0"/>
            <a:r>
              <a:rPr lang="en-US" altLang="en-US" sz="2000"/>
              <a:t>Even though sin(</a:t>
            </a:r>
            <a:r>
              <a:rPr lang="en-US" altLang="en-US" sz="2000">
                <a:latin typeface="Symbol" pitchFamily="2" charset="2"/>
              </a:rPr>
              <a:t>q</a:t>
            </a:r>
            <a:r>
              <a:rPr lang="en-US" altLang="en-US" sz="2000"/>
              <a:t>) and cos(</a:t>
            </a:r>
            <a:r>
              <a:rPr lang="en-US" altLang="en-US" sz="2000">
                <a:latin typeface="Symbol" pitchFamily="2" charset="2"/>
              </a:rPr>
              <a:t>q</a:t>
            </a:r>
            <a:r>
              <a:rPr lang="en-US" altLang="en-US" sz="2000"/>
              <a:t>) are nonlinear functions of </a:t>
            </a:r>
            <a:r>
              <a:rPr lang="en-US" altLang="en-US" sz="2000">
                <a:latin typeface="Symbol" pitchFamily="2" charset="2"/>
              </a:rPr>
              <a:t>q</a:t>
            </a:r>
            <a:r>
              <a:rPr lang="en-US" altLang="en-US" sz="2000"/>
              <a:t>,</a:t>
            </a:r>
          </a:p>
          <a:p>
            <a:pPr lvl="1"/>
            <a:r>
              <a:rPr lang="en-US" altLang="en-US" sz="1800" b="1" i="1"/>
              <a:t>x’ is a linear combination of x and y</a:t>
            </a:r>
          </a:p>
          <a:p>
            <a:pPr lvl="1"/>
            <a:r>
              <a:rPr lang="en-US" altLang="en-US" sz="1800" b="1" i="1"/>
              <a:t>y’ is a linear combination of x and y</a:t>
            </a:r>
          </a:p>
          <a:p>
            <a:pPr lvl="1"/>
            <a:endParaRPr lang="en-US" altLang="en-US" sz="1800" b="1" i="1"/>
          </a:p>
          <a:p>
            <a:pPr marL="0" indent="0"/>
            <a:r>
              <a:rPr lang="en-US" altLang="en-US" sz="2000"/>
              <a:t>What is the inverse transformation?</a:t>
            </a:r>
          </a:p>
          <a:p>
            <a:pPr lvl="1"/>
            <a:r>
              <a:rPr lang="en-US" altLang="en-US" sz="1800"/>
              <a:t>Rotation by –</a:t>
            </a:r>
            <a:r>
              <a:rPr lang="en-US" altLang="en-US" sz="1800">
                <a:latin typeface="Symbol" pitchFamily="2" charset="2"/>
              </a:rPr>
              <a:t>q</a:t>
            </a:r>
            <a:endParaRPr lang="en-US" altLang="en-US" sz="1800"/>
          </a:p>
          <a:p>
            <a:pPr lvl="1"/>
            <a:r>
              <a:rPr lang="en-US" altLang="en-US" sz="1800"/>
              <a:t>For rotation matrices</a:t>
            </a:r>
          </a:p>
        </p:txBody>
      </p:sp>
      <p:graphicFrame>
        <p:nvGraphicFramePr>
          <p:cNvPr id="30723" name="Object 4">
            <a:extLst>
              <a:ext uri="{FF2B5EF4-FFF2-40B4-BE49-F238E27FC236}">
                <a16:creationId xmlns:a16="http://schemas.microsoft.com/office/drawing/2014/main" id="{990F4961-EEDF-FA29-21B5-0AA2246EE91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52600" y="1338263"/>
          <a:ext cx="4454525" cy="1176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0957500" imgH="10820400" progId="Equation.3">
                  <p:embed/>
                </p:oleObj>
              </mc:Choice>
              <mc:Fallback>
                <p:oleObj name="Equation" r:id="rId2" imgW="40957500" imgH="108204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338263"/>
                        <a:ext cx="4454525" cy="1176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tx2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0901" name="Object 5">
            <a:extLst>
              <a:ext uri="{FF2B5EF4-FFF2-40B4-BE49-F238E27FC236}">
                <a16:creationId xmlns:a16="http://schemas.microsoft.com/office/drawing/2014/main" id="{BAE8160B-BBA7-C82A-7094-90B1732DEEEA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746500" y="5453063"/>
          <a:ext cx="1254125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54100" imgH="4394200" progId="Equation.3">
                  <p:embed/>
                </p:oleObj>
              </mc:Choice>
              <mc:Fallback>
                <p:oleObj name="Equation" r:id="rId4" imgW="13754100" imgH="4394200" progId="Equation.3">
                  <p:embed/>
                  <p:pic>
                    <p:nvPicPr>
                      <p:cNvPr id="0" name="Object 5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46500" y="5453063"/>
                        <a:ext cx="1254125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725" name="AutoShape 7">
            <a:extLst>
              <a:ext uri="{FF2B5EF4-FFF2-40B4-BE49-F238E27FC236}">
                <a16:creationId xmlns:a16="http://schemas.microsoft.com/office/drawing/2014/main" id="{B081DB5C-B614-6A73-06A9-5A291AB4153D}"/>
              </a:ext>
            </a:extLst>
          </p:cNvPr>
          <p:cNvSpPr>
            <a:spLocks/>
          </p:cNvSpPr>
          <p:nvPr/>
        </p:nvSpPr>
        <p:spPr bwMode="auto">
          <a:xfrm rot="-5400000">
            <a:off x="4038600" y="1447800"/>
            <a:ext cx="228600" cy="2514600"/>
          </a:xfrm>
          <a:prstGeom prst="leftBrace">
            <a:avLst>
              <a:gd name="adj1" fmla="val 91667"/>
              <a:gd name="adj2" fmla="val 50000"/>
            </a:avLst>
          </a:prstGeom>
          <a:noFill/>
          <a:ln w="38100">
            <a:solidFill>
              <a:schemeClr val="tx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eaVert"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</a:pPr>
            <a:endParaRPr lang="ru-RU" altLang="en-US" sz="1800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726" name="Text Box 8">
            <a:extLst>
              <a:ext uri="{FF2B5EF4-FFF2-40B4-BE49-F238E27FC236}">
                <a16:creationId xmlns:a16="http://schemas.microsoft.com/office/drawing/2014/main" id="{7FBE8D7F-EA73-5AF2-5F22-0AF53D3CC7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46525" y="2860675"/>
            <a:ext cx="404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>
                <a:latin typeface="Times New Roman" panose="02020603050405020304" pitchFamily="18" charset="0"/>
              </a:rPr>
              <a:t>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89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899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2">
            <a:extLst>
              <a:ext uri="{FF2B5EF4-FFF2-40B4-BE49-F238E27FC236}">
                <a16:creationId xmlns:a16="http://schemas.microsoft.com/office/drawing/2014/main" id="{47CEBA90-701A-CC66-87DC-CBCEAA28D5A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2x2 Matrices</a:t>
            </a:r>
          </a:p>
        </p:txBody>
      </p:sp>
      <p:sp>
        <p:nvSpPr>
          <p:cNvPr id="31746" name="Rectangle 3">
            <a:extLst>
              <a:ext uri="{FF2B5EF4-FFF2-40B4-BE49-F238E27FC236}">
                <a16:creationId xmlns:a16="http://schemas.microsoft.com/office/drawing/2014/main" id="{72DB7E21-4C95-AFFE-0106-63944735B4A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What types of transformations can be </a:t>
            </a:r>
            <a:br>
              <a:rPr lang="en-US" altLang="en-US"/>
            </a:br>
            <a:r>
              <a:rPr lang="en-US" altLang="en-US"/>
              <a:t>represented with a 2x2 matrix?</a:t>
            </a:r>
          </a:p>
        </p:txBody>
      </p:sp>
      <p:sp>
        <p:nvSpPr>
          <p:cNvPr id="31747" name="Text Box 4">
            <a:extLst>
              <a:ext uri="{FF2B5EF4-FFF2-40B4-BE49-F238E27FC236}">
                <a16:creationId xmlns:a16="http://schemas.microsoft.com/office/drawing/2014/main" id="{9B351B53-A5FD-8583-4D6E-32EDCEB164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38" y="2667000"/>
            <a:ext cx="18526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solidFill>
                  <a:schemeClr val="tx2"/>
                </a:solidFill>
              </a:rPr>
              <a:t>2D Identity?</a:t>
            </a:r>
          </a:p>
        </p:txBody>
      </p:sp>
      <p:graphicFrame>
        <p:nvGraphicFramePr>
          <p:cNvPr id="31748" name="Object 5">
            <a:extLst>
              <a:ext uri="{FF2B5EF4-FFF2-40B4-BE49-F238E27FC236}">
                <a16:creationId xmlns:a16="http://schemas.microsoft.com/office/drawing/2014/main" id="{FEFE64C2-CFF7-290B-572E-BE9F8DC70A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52538" y="3276600"/>
          <a:ext cx="962025" cy="893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775700" imgH="8191500" progId="Equation.3">
                  <p:embed/>
                </p:oleObj>
              </mc:Choice>
              <mc:Fallback>
                <p:oleObj name="Equation" r:id="rId2" imgW="8775700" imgH="8191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52538" y="3276600"/>
                        <a:ext cx="962025" cy="893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4998" name="Object 6">
            <a:extLst>
              <a:ext uri="{FF2B5EF4-FFF2-40B4-BE49-F238E27FC236}">
                <a16:creationId xmlns:a16="http://schemas.microsoft.com/office/drawing/2014/main" id="{F6443861-3365-16D5-0978-ED497A0E894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98900" y="3200400"/>
          <a:ext cx="2722563" cy="962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4866600" imgH="8775700" progId="Equation.3">
                  <p:embed/>
                </p:oleObj>
              </mc:Choice>
              <mc:Fallback>
                <p:oleObj name="Equation" r:id="rId4" imgW="24866600" imgH="8775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8900" y="3200400"/>
                        <a:ext cx="2722563" cy="962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1750" name="Text Box 7">
            <a:extLst>
              <a:ext uri="{FF2B5EF4-FFF2-40B4-BE49-F238E27FC236}">
                <a16:creationId xmlns:a16="http://schemas.microsoft.com/office/drawing/2014/main" id="{0C1AA613-E47E-DE7A-2089-3CEAED48D7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6138" y="4419600"/>
            <a:ext cx="3440112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solidFill>
                  <a:schemeClr val="tx2"/>
                </a:solidFill>
              </a:rPr>
              <a:t>2D Scale around (0,0)?</a:t>
            </a:r>
          </a:p>
        </p:txBody>
      </p:sp>
      <p:graphicFrame>
        <p:nvGraphicFramePr>
          <p:cNvPr id="31751" name="Object 8">
            <a:extLst>
              <a:ext uri="{FF2B5EF4-FFF2-40B4-BE49-F238E27FC236}">
                <a16:creationId xmlns:a16="http://schemas.microsoft.com/office/drawing/2014/main" id="{799F17B9-E359-C38D-A1CA-E6817C2F67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20788" y="4870450"/>
          <a:ext cx="1631950" cy="1212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4922500" imgH="11112500" progId="Equation.3">
                  <p:embed/>
                </p:oleObj>
              </mc:Choice>
              <mc:Fallback>
                <p:oleObj name="Equation" r:id="rId6" imgW="14922500" imgH="11112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0788" y="4870450"/>
                        <a:ext cx="1631950" cy="1212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5001" name="Object 9">
            <a:extLst>
              <a:ext uri="{FF2B5EF4-FFF2-40B4-BE49-F238E27FC236}">
                <a16:creationId xmlns:a16="http://schemas.microsoft.com/office/drawing/2014/main" id="{E0A49762-8957-4FF9-0DCE-2AD6DE2219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67150" y="4902200"/>
          <a:ext cx="3108325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384500" imgH="11112500" progId="Equation.3">
                  <p:embed/>
                </p:oleObj>
              </mc:Choice>
              <mc:Fallback>
                <p:oleObj name="Equation" r:id="rId8" imgW="28384500" imgH="11112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7150" y="4902200"/>
                        <a:ext cx="3108325" cy="121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4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5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890D95F2-A11A-8F35-CA46-5996F52655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2x2 Matrices</a:t>
            </a:r>
          </a:p>
        </p:txBody>
      </p:sp>
      <p:sp>
        <p:nvSpPr>
          <p:cNvPr id="32770" name="Rectangle 3">
            <a:extLst>
              <a:ext uri="{FF2B5EF4-FFF2-40B4-BE49-F238E27FC236}">
                <a16:creationId xmlns:a16="http://schemas.microsoft.com/office/drawing/2014/main" id="{97018ACC-3988-D534-01DC-0CE51BB6BB1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What types of transformations can be </a:t>
            </a:r>
            <a:br>
              <a:rPr lang="en-US" altLang="en-US"/>
            </a:br>
            <a:r>
              <a:rPr lang="en-US" altLang="en-US"/>
              <a:t>represented with a 2x2 matrix?</a:t>
            </a:r>
          </a:p>
        </p:txBody>
      </p:sp>
      <p:sp>
        <p:nvSpPr>
          <p:cNvPr id="32771" name="Text Box 4">
            <a:extLst>
              <a:ext uri="{FF2B5EF4-FFF2-40B4-BE49-F238E27FC236}">
                <a16:creationId xmlns:a16="http://schemas.microsoft.com/office/drawing/2014/main" id="{871E3A22-A214-8A95-FBB2-4E4BCAF00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681288"/>
            <a:ext cx="3579813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solidFill>
                  <a:schemeClr val="tx2"/>
                </a:solidFill>
              </a:rPr>
              <a:t>2D Rotate around (0,0)?</a:t>
            </a:r>
          </a:p>
        </p:txBody>
      </p:sp>
      <p:graphicFrame>
        <p:nvGraphicFramePr>
          <p:cNvPr id="32772" name="Object 5">
            <a:extLst>
              <a:ext uri="{FF2B5EF4-FFF2-40B4-BE49-F238E27FC236}">
                <a16:creationId xmlns:a16="http://schemas.microsoft.com/office/drawing/2014/main" id="{31D89473-FC05-2A02-D6FC-B5A1DAFB17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3382963"/>
          <a:ext cx="3224213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3642300" imgH="8191500" progId="Equation.3">
                  <p:embed/>
                </p:oleObj>
              </mc:Choice>
              <mc:Fallback>
                <p:oleObj name="Equation" r:id="rId2" imgW="33642300" imgH="8191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3382963"/>
                        <a:ext cx="3224213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6022" name="Object 6">
            <a:extLst>
              <a:ext uri="{FF2B5EF4-FFF2-40B4-BE49-F238E27FC236}">
                <a16:creationId xmlns:a16="http://schemas.microsoft.com/office/drawing/2014/main" id="{C8D689E7-A7B7-0665-56FC-4207CD4F38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16500" y="3327400"/>
          <a:ext cx="3454400" cy="930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9204900" imgH="10528300" progId="Equation.3">
                  <p:embed/>
                </p:oleObj>
              </mc:Choice>
              <mc:Fallback>
                <p:oleObj name="Equation" r:id="rId4" imgW="39204900" imgH="105283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16500" y="3327400"/>
                        <a:ext cx="3454400" cy="930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774" name="Text Box 7">
            <a:extLst>
              <a:ext uri="{FF2B5EF4-FFF2-40B4-BE49-F238E27FC236}">
                <a16:creationId xmlns:a16="http://schemas.microsoft.com/office/drawing/2014/main" id="{4F84F030-C776-0F0F-A04F-844E8E4653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86288"/>
            <a:ext cx="1677988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solidFill>
                  <a:schemeClr val="tx2"/>
                </a:solidFill>
              </a:rPr>
              <a:t>2D Shear?</a:t>
            </a:r>
          </a:p>
        </p:txBody>
      </p:sp>
      <p:graphicFrame>
        <p:nvGraphicFramePr>
          <p:cNvPr id="32775" name="Object 8">
            <a:extLst>
              <a:ext uri="{FF2B5EF4-FFF2-40B4-BE49-F238E27FC236}">
                <a16:creationId xmlns:a16="http://schemas.microsoft.com/office/drawing/2014/main" id="{8FD7A1AC-DBAE-1C06-6258-F18DF40BC0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1725" y="5176838"/>
          <a:ext cx="21018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1945600" imgH="10528300" progId="Equation.3">
                  <p:embed/>
                </p:oleObj>
              </mc:Choice>
              <mc:Fallback>
                <p:oleObj name="Equation" r:id="rId6" imgW="21945600" imgH="10528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1725" y="5176838"/>
                        <a:ext cx="2101850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6025" name="Object 9">
            <a:extLst>
              <a:ext uri="{FF2B5EF4-FFF2-40B4-BE49-F238E27FC236}">
                <a16:creationId xmlns:a16="http://schemas.microsoft.com/office/drawing/2014/main" id="{6181DDDC-5A54-B233-88CE-048B38EB60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41888" y="5106988"/>
          <a:ext cx="3489325" cy="1217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1889700" imgH="11112500" progId="Equation.3">
                  <p:embed/>
                </p:oleObj>
              </mc:Choice>
              <mc:Fallback>
                <p:oleObj name="Equation" r:id="rId8" imgW="31889700" imgH="111125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41888" y="5106988"/>
                        <a:ext cx="3489325" cy="1217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0E1A7E85-4FDA-BBF3-3E05-F7B17A3122C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2x2 Matrices</a:t>
            </a:r>
          </a:p>
        </p:txBody>
      </p:sp>
      <p:sp>
        <p:nvSpPr>
          <p:cNvPr id="33794" name="Rectangle 3">
            <a:extLst>
              <a:ext uri="{FF2B5EF4-FFF2-40B4-BE49-F238E27FC236}">
                <a16:creationId xmlns:a16="http://schemas.microsoft.com/office/drawing/2014/main" id="{C5DA8E4F-9EFF-C877-DE73-D1E17FEBD4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What types of transformations can be </a:t>
            </a:r>
            <a:br>
              <a:rPr lang="en-US" altLang="en-US"/>
            </a:br>
            <a:r>
              <a:rPr lang="en-US" altLang="en-US"/>
              <a:t>represented with a 2x2 matrix?</a:t>
            </a:r>
          </a:p>
        </p:txBody>
      </p:sp>
      <p:sp>
        <p:nvSpPr>
          <p:cNvPr id="33795" name="Text Box 4">
            <a:extLst>
              <a:ext uri="{FF2B5EF4-FFF2-40B4-BE49-F238E27FC236}">
                <a16:creationId xmlns:a16="http://schemas.microsoft.com/office/drawing/2014/main" id="{0A35AD2F-0531-BC6B-FC02-6ED631F720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681288"/>
            <a:ext cx="34893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solidFill>
                  <a:schemeClr val="tx2"/>
                </a:solidFill>
              </a:rPr>
              <a:t>2D Mirror about Y axis?</a:t>
            </a:r>
          </a:p>
        </p:txBody>
      </p:sp>
      <p:graphicFrame>
        <p:nvGraphicFramePr>
          <p:cNvPr id="33796" name="Object 5">
            <a:extLst>
              <a:ext uri="{FF2B5EF4-FFF2-40B4-BE49-F238E27FC236}">
                <a16:creationId xmlns:a16="http://schemas.microsoft.com/office/drawing/2014/main" id="{1C25EFA7-9E98-A547-A849-2AE1168CF9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19200" y="3332163"/>
          <a:ext cx="1009650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0528300" imgH="8191500" progId="Equation.3">
                  <p:embed/>
                </p:oleObj>
              </mc:Choice>
              <mc:Fallback>
                <p:oleObj name="Equation" r:id="rId2" imgW="10528300" imgH="8191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19200" y="3332163"/>
                        <a:ext cx="1009650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46" name="Object 6">
            <a:extLst>
              <a:ext uri="{FF2B5EF4-FFF2-40B4-BE49-F238E27FC236}">
                <a16:creationId xmlns:a16="http://schemas.microsoft.com/office/drawing/2014/main" id="{7A96FF70-1165-4628-E160-017294045A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2000" y="3200400"/>
          <a:ext cx="2971800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26911300" imgH="8775700" progId="Equation.3">
                  <p:embed/>
                </p:oleObj>
              </mc:Choice>
              <mc:Fallback>
                <p:oleObj name="Equation" r:id="rId4" imgW="26911300" imgH="8775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200400"/>
                        <a:ext cx="2971800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798" name="Text Box 7">
            <a:extLst>
              <a:ext uri="{FF2B5EF4-FFF2-40B4-BE49-F238E27FC236}">
                <a16:creationId xmlns:a16="http://schemas.microsoft.com/office/drawing/2014/main" id="{31BFC322-3160-5958-1385-8222200A96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586288"/>
            <a:ext cx="31051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solidFill>
                  <a:schemeClr val="tx2"/>
                </a:solidFill>
              </a:rPr>
              <a:t>2D Mirror over (0,0)?</a:t>
            </a:r>
          </a:p>
        </p:txBody>
      </p:sp>
      <p:graphicFrame>
        <p:nvGraphicFramePr>
          <p:cNvPr id="33799" name="Object 8">
            <a:extLst>
              <a:ext uri="{FF2B5EF4-FFF2-40B4-BE49-F238E27FC236}">
                <a16:creationId xmlns:a16="http://schemas.microsoft.com/office/drawing/2014/main" id="{73778658-694F-3957-D7B0-79E6A42868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95400" y="5313363"/>
          <a:ext cx="1036638" cy="782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0820400" imgH="8191500" progId="Equation.3">
                  <p:embed/>
                </p:oleObj>
              </mc:Choice>
              <mc:Fallback>
                <p:oleObj name="Equation" r:id="rId6" imgW="10820400" imgH="81915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95400" y="5313363"/>
                        <a:ext cx="1036638" cy="7826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7049" name="Object 9">
            <a:extLst>
              <a:ext uri="{FF2B5EF4-FFF2-40B4-BE49-F238E27FC236}">
                <a16:creationId xmlns:a16="http://schemas.microsoft.com/office/drawing/2014/main" id="{0E279972-8D71-B041-CCF9-B7A278D06C7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75175" y="5203825"/>
          <a:ext cx="3197225" cy="968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28968700" imgH="8775700" progId="Equation.3">
                  <p:embed/>
                </p:oleObj>
              </mc:Choice>
              <mc:Fallback>
                <p:oleObj name="Equation" r:id="rId8" imgW="28968700" imgH="87757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5175" y="5203825"/>
                        <a:ext cx="3197225" cy="968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0C565F61-5B9A-8C92-8882-6A0979EDEE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2x2 Matrices</a:t>
            </a:r>
          </a:p>
        </p:txBody>
      </p:sp>
      <p:sp>
        <p:nvSpPr>
          <p:cNvPr id="34818" name="Rectangle 3">
            <a:extLst>
              <a:ext uri="{FF2B5EF4-FFF2-40B4-BE49-F238E27FC236}">
                <a16:creationId xmlns:a16="http://schemas.microsoft.com/office/drawing/2014/main" id="{ACA7B837-8704-49F4-A46A-E4FDC0E756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What types of transformations can be </a:t>
            </a:r>
            <a:br>
              <a:rPr lang="en-US" altLang="en-US"/>
            </a:br>
            <a:r>
              <a:rPr lang="en-US" altLang="en-US"/>
              <a:t>represented with a 2x2 matrix?</a:t>
            </a:r>
          </a:p>
        </p:txBody>
      </p:sp>
      <p:sp>
        <p:nvSpPr>
          <p:cNvPr id="34819" name="Text Box 4">
            <a:extLst>
              <a:ext uri="{FF2B5EF4-FFF2-40B4-BE49-F238E27FC236}">
                <a16:creationId xmlns:a16="http://schemas.microsoft.com/office/drawing/2014/main" id="{8564476C-D081-87C8-53C3-CBBDC89D0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2757488"/>
            <a:ext cx="24003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solidFill>
                  <a:schemeClr val="tx2"/>
                </a:solidFill>
              </a:rPr>
              <a:t>2D Translation?</a:t>
            </a:r>
          </a:p>
        </p:txBody>
      </p:sp>
      <p:graphicFrame>
        <p:nvGraphicFramePr>
          <p:cNvPr id="34820" name="Object 5">
            <a:extLst>
              <a:ext uri="{FF2B5EF4-FFF2-40B4-BE49-F238E27FC236}">
                <a16:creationId xmlns:a16="http://schemas.microsoft.com/office/drawing/2014/main" id="{EA836463-32DE-B57B-D6C9-EF2CA2F9D4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4775" y="3297238"/>
          <a:ext cx="1425575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922500" imgH="10528300" progId="Equation.3">
                  <p:embed/>
                </p:oleObj>
              </mc:Choice>
              <mc:Fallback>
                <p:oleObj name="Equation" r:id="rId2" imgW="14922500" imgH="10528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4775" y="3297238"/>
                        <a:ext cx="1425575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28070" name="Text Box 6">
            <a:extLst>
              <a:ext uri="{FF2B5EF4-FFF2-40B4-BE49-F238E27FC236}">
                <a16:creationId xmlns:a16="http://schemas.microsoft.com/office/drawing/2014/main" id="{F8C37817-9518-1687-BA7B-C24DBDC0E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568825"/>
            <a:ext cx="6488113" cy="974725"/>
          </a:xfrm>
          <a:prstGeom prst="rect">
            <a:avLst/>
          </a:prstGeom>
          <a:noFill/>
          <a:ln w="2857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 sz="2800">
                <a:solidFill>
                  <a:schemeClr val="tx2"/>
                </a:solidFill>
              </a:rPr>
              <a:t>Only linear 2D transformations </a:t>
            </a:r>
          </a:p>
          <a:p>
            <a:pPr algn="ctr">
              <a:spcBef>
                <a:spcPct val="0"/>
              </a:spcBef>
            </a:pPr>
            <a:r>
              <a:rPr lang="en-US" altLang="en-US" sz="2800">
                <a:solidFill>
                  <a:schemeClr val="tx2"/>
                </a:solidFill>
              </a:rPr>
              <a:t>can be represented with a 2x2 matrix</a:t>
            </a:r>
          </a:p>
        </p:txBody>
      </p:sp>
      <p:sp>
        <p:nvSpPr>
          <p:cNvPr id="728071" name="Text Box 7">
            <a:extLst>
              <a:ext uri="{FF2B5EF4-FFF2-40B4-BE49-F238E27FC236}">
                <a16:creationId xmlns:a16="http://schemas.microsoft.com/office/drawing/2014/main" id="{1047C1DA-9086-40DD-3202-8686A8422C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17863" y="3505200"/>
            <a:ext cx="6445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solidFill>
                  <a:schemeClr val="tx2"/>
                </a:solidFill>
              </a:rPr>
              <a:t>NO!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8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8070" grpId="0" animBg="1"/>
      <p:bldP spid="72807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73CA31F6-E341-947F-446E-A31858793E9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All 2D Linear Transformations</a:t>
            </a:r>
          </a:p>
        </p:txBody>
      </p:sp>
      <p:sp>
        <p:nvSpPr>
          <p:cNvPr id="35842" name="Rectangle 3">
            <a:extLst>
              <a:ext uri="{FF2B5EF4-FFF2-40B4-BE49-F238E27FC236}">
                <a16:creationId xmlns:a16="http://schemas.microsoft.com/office/drawing/2014/main" id="{E9935726-0799-3EDF-CFBC-FB9A246509F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12900"/>
            <a:ext cx="8566150" cy="47879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1600"/>
              <a:t>Linear transformations are combinations of …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Scale,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Rotation,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Shear, and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Mirror</a:t>
            </a:r>
          </a:p>
          <a:p>
            <a:pPr>
              <a:lnSpc>
                <a:spcPct val="90000"/>
              </a:lnSpc>
            </a:pPr>
            <a:r>
              <a:rPr lang="en-US" altLang="en-US" sz="1600"/>
              <a:t>Properties of linear transformations: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Origin maps to origin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Lines map to lines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Parallel lines remain parallel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Ratios are preserved</a:t>
            </a:r>
          </a:p>
          <a:p>
            <a:pPr lvl="1">
              <a:lnSpc>
                <a:spcPct val="90000"/>
              </a:lnSpc>
            </a:pPr>
            <a:r>
              <a:rPr lang="en-US" altLang="en-US" sz="1400"/>
              <a:t>Closed under composition</a:t>
            </a:r>
          </a:p>
        </p:txBody>
      </p:sp>
      <p:graphicFrame>
        <p:nvGraphicFramePr>
          <p:cNvPr id="35843" name="Object 5">
            <a:extLst>
              <a:ext uri="{FF2B5EF4-FFF2-40B4-BE49-F238E27FC236}">
                <a16:creationId xmlns:a16="http://schemas.microsoft.com/office/drawing/2014/main" id="{F5309B97-DD52-0142-8825-64F09637DB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53000" y="1746250"/>
          <a:ext cx="2271713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742900" imgH="10528300" progId="Equation.3">
                  <p:embed/>
                </p:oleObj>
              </mc:Choice>
              <mc:Fallback>
                <p:oleObj name="Equation" r:id="rId2" imgW="25742900" imgH="10528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1746250"/>
                        <a:ext cx="2271713" cy="927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5844" name="Object 8">
            <a:extLst>
              <a:ext uri="{FF2B5EF4-FFF2-40B4-BE49-F238E27FC236}">
                <a16:creationId xmlns:a16="http://schemas.microsoft.com/office/drawing/2014/main" id="{1A650457-F9AF-D21D-9AF8-0B7DBE0354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27363" y="4770438"/>
          <a:ext cx="5126037" cy="1020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6812200" imgH="9359900" progId="Equation.3">
                  <p:embed/>
                </p:oleObj>
              </mc:Choice>
              <mc:Fallback>
                <p:oleObj name="Equation" r:id="rId4" imgW="46812200" imgH="9359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27363" y="4770438"/>
                        <a:ext cx="5126037" cy="1020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89A210A3-F2B5-2D70-CF2E-E2885E52D6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Consider a different Basis</a:t>
            </a:r>
          </a:p>
        </p:txBody>
      </p:sp>
      <p:grpSp>
        <p:nvGrpSpPr>
          <p:cNvPr id="36866" name="Group 4">
            <a:extLst>
              <a:ext uri="{FF2B5EF4-FFF2-40B4-BE49-F238E27FC236}">
                <a16:creationId xmlns:a16="http://schemas.microsoft.com/office/drawing/2014/main" id="{0E2C0CBD-0E17-24ED-CE4A-1B954DF50D38}"/>
              </a:ext>
            </a:extLst>
          </p:cNvPr>
          <p:cNvGrpSpPr>
            <a:grpSpLocks/>
          </p:cNvGrpSpPr>
          <p:nvPr/>
        </p:nvGrpSpPr>
        <p:grpSpPr bwMode="auto">
          <a:xfrm>
            <a:off x="609600" y="1219200"/>
            <a:ext cx="2743200" cy="2438400"/>
            <a:chOff x="816" y="2208"/>
            <a:chExt cx="1920" cy="1728"/>
          </a:xfrm>
        </p:grpSpPr>
        <p:sp>
          <p:nvSpPr>
            <p:cNvPr id="36905" name="Line 5">
              <a:extLst>
                <a:ext uri="{FF2B5EF4-FFF2-40B4-BE49-F238E27FC236}">
                  <a16:creationId xmlns:a16="http://schemas.microsoft.com/office/drawing/2014/main" id="{959D5B7A-3A44-547D-8CB7-D2FB6A93821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6" name="Line 6">
              <a:extLst>
                <a:ext uri="{FF2B5EF4-FFF2-40B4-BE49-F238E27FC236}">
                  <a16:creationId xmlns:a16="http://schemas.microsoft.com/office/drawing/2014/main" id="{6FB52346-E5CF-8623-B3E6-A4055BEDB6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7" name="Line 7">
              <a:extLst>
                <a:ext uri="{FF2B5EF4-FFF2-40B4-BE49-F238E27FC236}">
                  <a16:creationId xmlns:a16="http://schemas.microsoft.com/office/drawing/2014/main" id="{45926330-538B-5CF0-E4F7-2BAB307296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8" name="Line 8">
              <a:extLst>
                <a:ext uri="{FF2B5EF4-FFF2-40B4-BE49-F238E27FC236}">
                  <a16:creationId xmlns:a16="http://schemas.microsoft.com/office/drawing/2014/main" id="{3346DC41-8132-F941-D984-9550B483F3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09" name="Line 9">
              <a:extLst>
                <a:ext uri="{FF2B5EF4-FFF2-40B4-BE49-F238E27FC236}">
                  <a16:creationId xmlns:a16="http://schemas.microsoft.com/office/drawing/2014/main" id="{032EE32E-0FBD-AD1B-87A5-DA2ED98894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0" name="Line 10">
              <a:extLst>
                <a:ext uri="{FF2B5EF4-FFF2-40B4-BE49-F238E27FC236}">
                  <a16:creationId xmlns:a16="http://schemas.microsoft.com/office/drawing/2014/main" id="{7DBFB4E5-E5D7-5781-CC00-0EE35C5D0F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1" name="Line 11">
              <a:extLst>
                <a:ext uri="{FF2B5EF4-FFF2-40B4-BE49-F238E27FC236}">
                  <a16:creationId xmlns:a16="http://schemas.microsoft.com/office/drawing/2014/main" id="{07757072-115A-2993-1A71-15A67595D1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2" name="Line 12">
              <a:extLst>
                <a:ext uri="{FF2B5EF4-FFF2-40B4-BE49-F238E27FC236}">
                  <a16:creationId xmlns:a16="http://schemas.microsoft.com/office/drawing/2014/main" id="{D8B14DC7-11D6-9A43-615D-FBBE9821BF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3" name="Line 13">
              <a:extLst>
                <a:ext uri="{FF2B5EF4-FFF2-40B4-BE49-F238E27FC236}">
                  <a16:creationId xmlns:a16="http://schemas.microsoft.com/office/drawing/2014/main" id="{A405EF7E-C851-3DF8-AC18-D034CD8D14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4" name="Line 14">
              <a:extLst>
                <a:ext uri="{FF2B5EF4-FFF2-40B4-BE49-F238E27FC236}">
                  <a16:creationId xmlns:a16="http://schemas.microsoft.com/office/drawing/2014/main" id="{6798EAED-916B-F0DF-6219-0305C56AE6F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5" name="Line 15">
              <a:extLst>
                <a:ext uri="{FF2B5EF4-FFF2-40B4-BE49-F238E27FC236}">
                  <a16:creationId xmlns:a16="http://schemas.microsoft.com/office/drawing/2014/main" id="{E5501288-6993-DA6C-63A8-1E711B6384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6" name="Line 16">
              <a:extLst>
                <a:ext uri="{FF2B5EF4-FFF2-40B4-BE49-F238E27FC236}">
                  <a16:creationId xmlns:a16="http://schemas.microsoft.com/office/drawing/2014/main" id="{DC9470BE-EAD4-DBD1-31E8-DB0524DB92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7" name="Line 17">
              <a:extLst>
                <a:ext uri="{FF2B5EF4-FFF2-40B4-BE49-F238E27FC236}">
                  <a16:creationId xmlns:a16="http://schemas.microsoft.com/office/drawing/2014/main" id="{4F677B08-558A-D162-DC4B-B110E1F902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8" name="Line 18">
              <a:extLst>
                <a:ext uri="{FF2B5EF4-FFF2-40B4-BE49-F238E27FC236}">
                  <a16:creationId xmlns:a16="http://schemas.microsoft.com/office/drawing/2014/main" id="{A57CB312-F068-EAD0-F155-B9E65B84C7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19" name="Line 19">
              <a:extLst>
                <a:ext uri="{FF2B5EF4-FFF2-40B4-BE49-F238E27FC236}">
                  <a16:creationId xmlns:a16="http://schemas.microsoft.com/office/drawing/2014/main" id="{8B454AC7-0AD0-E8F2-7135-7361C0B399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20" name="Line 20">
              <a:extLst>
                <a:ext uri="{FF2B5EF4-FFF2-40B4-BE49-F238E27FC236}">
                  <a16:creationId xmlns:a16="http://schemas.microsoft.com/office/drawing/2014/main" id="{A68799FD-699E-A3D0-FE61-6BB2CDA514C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21" name="Line 21">
              <a:extLst>
                <a:ext uri="{FF2B5EF4-FFF2-40B4-BE49-F238E27FC236}">
                  <a16:creationId xmlns:a16="http://schemas.microsoft.com/office/drawing/2014/main" id="{D0634E62-02F6-0743-4C88-404050608F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6922" name="Line 22">
              <a:extLst>
                <a:ext uri="{FF2B5EF4-FFF2-40B4-BE49-F238E27FC236}">
                  <a16:creationId xmlns:a16="http://schemas.microsoft.com/office/drawing/2014/main" id="{31101B30-AF10-5E53-8953-869962990E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6867" name="Text Box 23">
            <a:extLst>
              <a:ext uri="{FF2B5EF4-FFF2-40B4-BE49-F238E27FC236}">
                <a16:creationId xmlns:a16="http://schemas.microsoft.com/office/drawing/2014/main" id="{EE418DE0-3CE9-9597-F36B-5E31CE28AE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914400"/>
            <a:ext cx="1157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j</a:t>
            </a:r>
            <a:r>
              <a:rPr lang="en-US" altLang="en-US"/>
              <a:t> =(0,1)</a:t>
            </a:r>
          </a:p>
        </p:txBody>
      </p:sp>
      <p:sp>
        <p:nvSpPr>
          <p:cNvPr id="36868" name="Text Box 24">
            <a:extLst>
              <a:ext uri="{FF2B5EF4-FFF2-40B4-BE49-F238E27FC236}">
                <a16:creationId xmlns:a16="http://schemas.microsoft.com/office/drawing/2014/main" id="{2920EC7C-87D2-1BB3-F238-FF6958F28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313" y="3429000"/>
            <a:ext cx="1157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i</a:t>
            </a:r>
            <a:r>
              <a:rPr lang="en-US" altLang="en-US"/>
              <a:t> =(1,0)</a:t>
            </a:r>
          </a:p>
        </p:txBody>
      </p:sp>
      <p:sp>
        <p:nvSpPr>
          <p:cNvPr id="36869" name="Oval 25">
            <a:extLst>
              <a:ext uri="{FF2B5EF4-FFF2-40B4-BE49-F238E27FC236}">
                <a16:creationId xmlns:a16="http://schemas.microsoft.com/office/drawing/2014/main" id="{FDC56B7C-50F4-7A88-98EE-B5E833C123A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81200" y="2509838"/>
            <a:ext cx="119063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36870" name="Text Box 26">
            <a:extLst>
              <a:ext uri="{FF2B5EF4-FFF2-40B4-BE49-F238E27FC236}">
                <a16:creationId xmlns:a16="http://schemas.microsoft.com/office/drawing/2014/main" id="{00748E0C-0926-62B8-5FF9-1CD631FA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2022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36871" name="Text Box 27">
            <a:extLst>
              <a:ext uri="{FF2B5EF4-FFF2-40B4-BE49-F238E27FC236}">
                <a16:creationId xmlns:a16="http://schemas.microsoft.com/office/drawing/2014/main" id="{397C1059-93D9-7927-CCAE-14C0047CC1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2057400"/>
            <a:ext cx="3698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q</a:t>
            </a:r>
            <a:endParaRPr lang="en-US" altLang="en-US"/>
          </a:p>
        </p:txBody>
      </p:sp>
      <p:sp>
        <p:nvSpPr>
          <p:cNvPr id="765980" name="Text Box 28">
            <a:extLst>
              <a:ext uri="{FF2B5EF4-FFF2-40B4-BE49-F238E27FC236}">
                <a16:creationId xmlns:a16="http://schemas.microsoft.com/office/drawing/2014/main" id="{9D7EF382-F5E0-AB0D-AA61-2AECE8A383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3886200"/>
            <a:ext cx="22066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q</a:t>
            </a:r>
            <a:r>
              <a:rPr lang="en-US" altLang="en-US"/>
              <a:t>=4</a:t>
            </a:r>
            <a:r>
              <a:rPr lang="en-US" altLang="en-US" b="1"/>
              <a:t>i</a:t>
            </a:r>
            <a:r>
              <a:rPr lang="en-US" altLang="en-US"/>
              <a:t>+3</a:t>
            </a:r>
            <a:r>
              <a:rPr lang="en-US" altLang="en-US" b="1"/>
              <a:t>j</a:t>
            </a:r>
            <a:r>
              <a:rPr lang="en-US" altLang="en-US"/>
              <a:t> = (4,3)</a:t>
            </a:r>
          </a:p>
        </p:txBody>
      </p:sp>
      <p:sp>
        <p:nvSpPr>
          <p:cNvPr id="36873" name="Line 29">
            <a:extLst>
              <a:ext uri="{FF2B5EF4-FFF2-40B4-BE49-F238E27FC236}">
                <a16:creationId xmlns:a16="http://schemas.microsoft.com/office/drawing/2014/main" id="{FF7FC028-5994-CCF5-5259-C5EF09FAD730}"/>
              </a:ext>
            </a:extLst>
          </p:cNvPr>
          <p:cNvSpPr>
            <a:spLocks noChangeShapeType="1"/>
          </p:cNvSpPr>
          <p:nvPr/>
        </p:nvSpPr>
        <p:spPr bwMode="auto">
          <a:xfrm>
            <a:off x="914400" y="2578100"/>
            <a:ext cx="1096963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6874" name="Line 30">
            <a:extLst>
              <a:ext uri="{FF2B5EF4-FFF2-40B4-BE49-F238E27FC236}">
                <a16:creationId xmlns:a16="http://schemas.microsoft.com/office/drawing/2014/main" id="{4E85D949-F65E-1433-F7D0-08D5FA18BB40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7400" y="25908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765983" name="Text Box 31">
            <a:extLst>
              <a:ext uri="{FF2B5EF4-FFF2-40B4-BE49-F238E27FC236}">
                <a16:creationId xmlns:a16="http://schemas.microsoft.com/office/drawing/2014/main" id="{330E5E54-AEAE-63E7-E0BA-4C0A1749E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0325" y="3886200"/>
            <a:ext cx="1420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/>
              <a:t>=4</a:t>
            </a:r>
            <a:r>
              <a:rPr lang="en-US" altLang="en-US" b="1"/>
              <a:t>u</a:t>
            </a:r>
            <a:r>
              <a:rPr lang="en-US" altLang="en-US"/>
              <a:t>+3</a:t>
            </a:r>
            <a:r>
              <a:rPr lang="en-US" altLang="en-US" b="1"/>
              <a:t>v</a:t>
            </a:r>
            <a:endParaRPr lang="en-US" altLang="en-US"/>
          </a:p>
        </p:txBody>
      </p:sp>
      <p:sp>
        <p:nvSpPr>
          <p:cNvPr id="36876" name="Line 33">
            <a:extLst>
              <a:ext uri="{FF2B5EF4-FFF2-40B4-BE49-F238E27FC236}">
                <a16:creationId xmlns:a16="http://schemas.microsoft.com/office/drawing/2014/main" id="{0A7046A7-2CBF-7E5F-36F0-0C023E705FC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52500" y="2628900"/>
            <a:ext cx="1028700" cy="7286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3" name="Group 34">
            <a:extLst>
              <a:ext uri="{FF2B5EF4-FFF2-40B4-BE49-F238E27FC236}">
                <a16:creationId xmlns:a16="http://schemas.microsoft.com/office/drawing/2014/main" id="{596C6A07-A5D3-5874-262C-2C9FA3BE21BE}"/>
              </a:ext>
            </a:extLst>
          </p:cNvPr>
          <p:cNvGrpSpPr>
            <a:grpSpLocks/>
          </p:cNvGrpSpPr>
          <p:nvPr/>
        </p:nvGrpSpPr>
        <p:grpSpPr bwMode="auto">
          <a:xfrm>
            <a:off x="4648200" y="914400"/>
            <a:ext cx="3435350" cy="2730500"/>
            <a:chOff x="2928" y="576"/>
            <a:chExt cx="2164" cy="1720"/>
          </a:xfrm>
        </p:grpSpPr>
        <p:sp>
          <p:nvSpPr>
            <p:cNvPr id="36878" name="Text Box 35">
              <a:extLst>
                <a:ext uri="{FF2B5EF4-FFF2-40B4-BE49-F238E27FC236}">
                  <a16:creationId xmlns:a16="http://schemas.microsoft.com/office/drawing/2014/main" id="{80C2AE81-D1A1-0710-D6C0-FD3BBA67BFA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56" y="576"/>
              <a:ext cx="889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b="1"/>
                <a:t>v</a:t>
              </a:r>
              <a:r>
                <a:rPr lang="en-US" altLang="en-US"/>
                <a:t> =(v</a:t>
              </a:r>
              <a:r>
                <a:rPr lang="en-US" altLang="en-US" baseline="-25000"/>
                <a:t>x</a:t>
              </a:r>
              <a:r>
                <a:rPr lang="en-US" altLang="en-US"/>
                <a:t>,v</a:t>
              </a:r>
              <a:r>
                <a:rPr lang="en-US" altLang="en-US" baseline="-25000"/>
                <a:t>y</a:t>
              </a:r>
              <a:r>
                <a:rPr lang="en-US" altLang="en-US"/>
                <a:t>)</a:t>
              </a:r>
            </a:p>
          </p:txBody>
        </p:sp>
        <p:grpSp>
          <p:nvGrpSpPr>
            <p:cNvPr id="36879" name="Group 36">
              <a:extLst>
                <a:ext uri="{FF2B5EF4-FFF2-40B4-BE49-F238E27FC236}">
                  <a16:creationId xmlns:a16="http://schemas.microsoft.com/office/drawing/2014/main" id="{29728AB0-5F9A-5661-EC20-5256DEAEF764}"/>
                </a:ext>
              </a:extLst>
            </p:cNvPr>
            <p:cNvGrpSpPr>
              <a:grpSpLocks/>
            </p:cNvGrpSpPr>
            <p:nvPr/>
          </p:nvGrpSpPr>
          <p:grpSpPr bwMode="auto">
            <a:xfrm rot="-803550">
              <a:off x="2928" y="1920"/>
              <a:ext cx="1728" cy="85"/>
              <a:chOff x="2976" y="2091"/>
              <a:chExt cx="1728" cy="85"/>
            </a:xfrm>
          </p:grpSpPr>
          <p:sp>
            <p:nvSpPr>
              <p:cNvPr id="36896" name="Line 37">
                <a:extLst>
                  <a:ext uri="{FF2B5EF4-FFF2-40B4-BE49-F238E27FC236}">
                    <a16:creationId xmlns:a16="http://schemas.microsoft.com/office/drawing/2014/main" id="{FD7799BA-E8C7-0A47-1D93-1BB1520F7F8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976" y="2133"/>
                <a:ext cx="1728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7" name="Line 38">
                <a:extLst>
                  <a:ext uri="{FF2B5EF4-FFF2-40B4-BE49-F238E27FC236}">
                    <a16:creationId xmlns:a16="http://schemas.microsoft.com/office/drawing/2014/main" id="{B0FAE075-37E8-4FBB-BEB5-2DDF4E21589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365" y="2091"/>
                <a:ext cx="0" cy="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8" name="Line 39">
                <a:extLst>
                  <a:ext uri="{FF2B5EF4-FFF2-40B4-BE49-F238E27FC236}">
                    <a16:creationId xmlns:a16="http://schemas.microsoft.com/office/drawing/2014/main" id="{5D17AA71-CB59-B54B-A66E-33408A8B18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538" y="2091"/>
                <a:ext cx="0" cy="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9" name="Line 40">
                <a:extLst>
                  <a:ext uri="{FF2B5EF4-FFF2-40B4-BE49-F238E27FC236}">
                    <a16:creationId xmlns:a16="http://schemas.microsoft.com/office/drawing/2014/main" id="{E5CCC9F0-8359-11A6-19EE-F98B14615ED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710" y="2091"/>
                <a:ext cx="0" cy="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0" name="Line 41">
                <a:extLst>
                  <a:ext uri="{FF2B5EF4-FFF2-40B4-BE49-F238E27FC236}">
                    <a16:creationId xmlns:a16="http://schemas.microsoft.com/office/drawing/2014/main" id="{BA56F21B-FC16-C0F8-9282-EDE69E5AA05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883" y="2091"/>
                <a:ext cx="0" cy="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1" name="Line 42">
                <a:extLst>
                  <a:ext uri="{FF2B5EF4-FFF2-40B4-BE49-F238E27FC236}">
                    <a16:creationId xmlns:a16="http://schemas.microsoft.com/office/drawing/2014/main" id="{83577DC6-3BD4-C2B6-8B98-DF4AB7651C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056" y="2091"/>
                <a:ext cx="0" cy="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2" name="Line 43">
                <a:extLst>
                  <a:ext uri="{FF2B5EF4-FFF2-40B4-BE49-F238E27FC236}">
                    <a16:creationId xmlns:a16="http://schemas.microsoft.com/office/drawing/2014/main" id="{851EA956-60E1-4901-AC67-B38836513B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229" y="2091"/>
                <a:ext cx="0" cy="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3" name="Line 44">
                <a:extLst>
                  <a:ext uri="{FF2B5EF4-FFF2-40B4-BE49-F238E27FC236}">
                    <a16:creationId xmlns:a16="http://schemas.microsoft.com/office/drawing/2014/main" id="{80652D9C-8831-2F0B-D54D-8ECE28FE56E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402" y="2091"/>
                <a:ext cx="0" cy="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904" name="Line 45">
                <a:extLst>
                  <a:ext uri="{FF2B5EF4-FFF2-40B4-BE49-F238E27FC236}">
                    <a16:creationId xmlns:a16="http://schemas.microsoft.com/office/drawing/2014/main" id="{4AF3C4DF-E3D1-7692-DBC2-F1D9E5A5FA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4574" y="2091"/>
                <a:ext cx="0" cy="85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36880" name="Group 46">
              <a:extLst>
                <a:ext uri="{FF2B5EF4-FFF2-40B4-BE49-F238E27FC236}">
                  <a16:creationId xmlns:a16="http://schemas.microsoft.com/office/drawing/2014/main" id="{0D6D89D5-F820-C6F8-21EE-737F9FAEB546}"/>
                </a:ext>
              </a:extLst>
            </p:cNvPr>
            <p:cNvGrpSpPr>
              <a:grpSpLocks/>
            </p:cNvGrpSpPr>
            <p:nvPr/>
          </p:nvGrpSpPr>
          <p:grpSpPr bwMode="auto">
            <a:xfrm rot="849907">
              <a:off x="3168" y="760"/>
              <a:ext cx="116" cy="1536"/>
              <a:chOff x="3149" y="768"/>
              <a:chExt cx="86" cy="1536"/>
            </a:xfrm>
          </p:grpSpPr>
          <p:sp>
            <p:nvSpPr>
              <p:cNvPr id="36887" name="Line 47">
                <a:extLst>
                  <a:ext uri="{FF2B5EF4-FFF2-40B4-BE49-F238E27FC236}">
                    <a16:creationId xmlns:a16="http://schemas.microsoft.com/office/drawing/2014/main" id="{B07861A0-26DB-4EED-9627-F244F205AAC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92" y="768"/>
                <a:ext cx="0" cy="1536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8" name="Line 48">
                <a:extLst>
                  <a:ext uri="{FF2B5EF4-FFF2-40B4-BE49-F238E27FC236}">
                    <a16:creationId xmlns:a16="http://schemas.microsoft.com/office/drawing/2014/main" id="{65D6E770-7F0F-5D52-4A64-D0C04A1FF43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9" y="1963"/>
                <a:ext cx="8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89" name="Line 49">
                <a:extLst>
                  <a:ext uri="{FF2B5EF4-FFF2-40B4-BE49-F238E27FC236}">
                    <a16:creationId xmlns:a16="http://schemas.microsoft.com/office/drawing/2014/main" id="{3F489777-12D2-87D5-368A-63BF2D3D749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9" y="1792"/>
                <a:ext cx="8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0" name="Line 50">
                <a:extLst>
                  <a:ext uri="{FF2B5EF4-FFF2-40B4-BE49-F238E27FC236}">
                    <a16:creationId xmlns:a16="http://schemas.microsoft.com/office/drawing/2014/main" id="{10B7C3F2-58FF-F760-53B0-68FF7D47E2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9" y="1621"/>
                <a:ext cx="8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1" name="Line 51">
                <a:extLst>
                  <a:ext uri="{FF2B5EF4-FFF2-40B4-BE49-F238E27FC236}">
                    <a16:creationId xmlns:a16="http://schemas.microsoft.com/office/drawing/2014/main" id="{6D7D66AB-4B09-0687-EC95-38A8EB24AC9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9" y="1451"/>
                <a:ext cx="8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2" name="Line 52">
                <a:extLst>
                  <a:ext uri="{FF2B5EF4-FFF2-40B4-BE49-F238E27FC236}">
                    <a16:creationId xmlns:a16="http://schemas.microsoft.com/office/drawing/2014/main" id="{F965FDA3-48E0-FE31-C510-4220F8009D0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9" y="1280"/>
                <a:ext cx="8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3" name="Line 53">
                <a:extLst>
                  <a:ext uri="{FF2B5EF4-FFF2-40B4-BE49-F238E27FC236}">
                    <a16:creationId xmlns:a16="http://schemas.microsoft.com/office/drawing/2014/main" id="{3342A85C-B0E2-7C8F-DC33-97A19CA86D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9" y="1109"/>
                <a:ext cx="8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4" name="Line 54">
                <a:extLst>
                  <a:ext uri="{FF2B5EF4-FFF2-40B4-BE49-F238E27FC236}">
                    <a16:creationId xmlns:a16="http://schemas.microsoft.com/office/drawing/2014/main" id="{6C41139C-04FC-E3F9-3A17-7DBC93496E1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9" y="939"/>
                <a:ext cx="8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36895" name="Line 55">
                <a:extLst>
                  <a:ext uri="{FF2B5EF4-FFF2-40B4-BE49-F238E27FC236}">
                    <a16:creationId xmlns:a16="http://schemas.microsoft.com/office/drawing/2014/main" id="{775A262B-A991-20B9-D34D-CCCE993BDAD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49" y="768"/>
                <a:ext cx="86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36881" name="Text Box 56">
              <a:extLst>
                <a:ext uri="{FF2B5EF4-FFF2-40B4-BE49-F238E27FC236}">
                  <a16:creationId xmlns:a16="http://schemas.microsoft.com/office/drawing/2014/main" id="{D770D574-3559-0DEC-25BA-D44BCE91A2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224" y="1824"/>
              <a:ext cx="868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b="1"/>
                <a:t>u</a:t>
              </a:r>
              <a:r>
                <a:rPr lang="en-US" altLang="en-US"/>
                <a:t>=(u</a:t>
              </a:r>
              <a:r>
                <a:rPr lang="en-US" altLang="en-US" baseline="-25000"/>
                <a:t>x</a:t>
              </a:r>
              <a:r>
                <a:rPr lang="en-US" altLang="en-US"/>
                <a:t>,u</a:t>
              </a:r>
              <a:r>
                <a:rPr lang="en-US" altLang="en-US" baseline="-25000"/>
                <a:t>y</a:t>
              </a:r>
              <a:r>
                <a:rPr lang="en-US" altLang="en-US"/>
                <a:t>)</a:t>
              </a:r>
            </a:p>
          </p:txBody>
        </p:sp>
        <p:sp>
          <p:nvSpPr>
            <p:cNvPr id="36882" name="Oval 57">
              <a:extLst>
                <a:ext uri="{FF2B5EF4-FFF2-40B4-BE49-F238E27FC236}">
                  <a16:creationId xmlns:a16="http://schemas.microsoft.com/office/drawing/2014/main" id="{DACDBD96-2CFA-26D4-D52D-CB3DA0071FFB}"/>
                </a:ext>
              </a:extLst>
            </p:cNvPr>
            <p:cNvSpPr>
              <a:spLocks noChangeAspect="1" noChangeArrowheads="1"/>
            </p:cNvSpPr>
            <p:nvPr/>
          </p:nvSpPr>
          <p:spPr bwMode="auto">
            <a:xfrm>
              <a:off x="3957" y="1392"/>
              <a:ext cx="75" cy="75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36883" name="Text Box 58">
              <a:extLst>
                <a:ext uri="{FF2B5EF4-FFF2-40B4-BE49-F238E27FC236}">
                  <a16:creationId xmlns:a16="http://schemas.microsoft.com/office/drawing/2014/main" id="{9E90C173-E9EE-C2C0-4D9A-4241F329431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032" y="1152"/>
              <a:ext cx="23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b="1"/>
                <a:t>p</a:t>
              </a:r>
              <a:endParaRPr lang="en-US" altLang="en-US"/>
            </a:p>
          </p:txBody>
        </p:sp>
        <p:sp>
          <p:nvSpPr>
            <p:cNvPr id="36884" name="Line 59">
              <a:extLst>
                <a:ext uri="{FF2B5EF4-FFF2-40B4-BE49-F238E27FC236}">
                  <a16:creationId xmlns:a16="http://schemas.microsoft.com/office/drawing/2014/main" id="{DA88EDED-9623-EC7E-E377-D7E35032BE6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197" y="1440"/>
              <a:ext cx="76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5" name="Line 60">
              <a:extLst>
                <a:ext uri="{FF2B5EF4-FFF2-40B4-BE49-F238E27FC236}">
                  <a16:creationId xmlns:a16="http://schemas.microsoft.com/office/drawing/2014/main" id="{87FD4B0C-4782-B15C-F0A3-5068361A700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840" y="1440"/>
              <a:ext cx="157" cy="517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886" name="Line 61">
              <a:extLst>
                <a:ext uri="{FF2B5EF4-FFF2-40B4-BE49-F238E27FC236}">
                  <a16:creationId xmlns:a16="http://schemas.microsoft.com/office/drawing/2014/main" id="{0C1054B0-78B3-41EE-8A1A-B728A3660F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072" y="1467"/>
              <a:ext cx="885" cy="67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5980" grpId="0"/>
      <p:bldP spid="76598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>
            <a:extLst>
              <a:ext uri="{FF2B5EF4-FFF2-40B4-BE49-F238E27FC236}">
                <a16:creationId xmlns:a16="http://schemas.microsoft.com/office/drawing/2014/main" id="{18D44014-B4B1-FB66-9B48-F839BFB23F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/>
              <a:t>Linear Transformations as Change of Basis</a:t>
            </a:r>
          </a:p>
        </p:txBody>
      </p:sp>
      <p:sp>
        <p:nvSpPr>
          <p:cNvPr id="766979" name="Rectangle 3">
            <a:extLst>
              <a:ext uri="{FF2B5EF4-FFF2-40B4-BE49-F238E27FC236}">
                <a16:creationId xmlns:a16="http://schemas.microsoft.com/office/drawing/2014/main" id="{A9682302-9112-8F99-40E1-76E98A509A0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92137" y="6170605"/>
            <a:ext cx="8077200" cy="1371600"/>
          </a:xfrm>
        </p:spPr>
        <p:txBody>
          <a:bodyPr/>
          <a:lstStyle/>
          <a:p>
            <a:r>
              <a:rPr lang="en-US" altLang="en-US" sz="2800"/>
              <a:t>Any linear transformation is a basis!!!</a:t>
            </a:r>
          </a:p>
        </p:txBody>
      </p:sp>
      <p:grpSp>
        <p:nvGrpSpPr>
          <p:cNvPr id="24580" name="Group 4">
            <a:extLst>
              <a:ext uri="{FF2B5EF4-FFF2-40B4-BE49-F238E27FC236}">
                <a16:creationId xmlns:a16="http://schemas.microsoft.com/office/drawing/2014/main" id="{91251EF8-A285-7BFA-2E21-F142A32DF276}"/>
              </a:ext>
            </a:extLst>
          </p:cNvPr>
          <p:cNvGrpSpPr>
            <a:grpSpLocks/>
          </p:cNvGrpSpPr>
          <p:nvPr/>
        </p:nvGrpSpPr>
        <p:grpSpPr bwMode="auto">
          <a:xfrm>
            <a:off x="5181600" y="1219200"/>
            <a:ext cx="2743200" cy="2438400"/>
            <a:chOff x="816" y="2208"/>
            <a:chExt cx="1920" cy="1728"/>
          </a:xfrm>
        </p:grpSpPr>
        <p:sp>
          <p:nvSpPr>
            <p:cNvPr id="24662" name="Line 5">
              <a:extLst>
                <a:ext uri="{FF2B5EF4-FFF2-40B4-BE49-F238E27FC236}">
                  <a16:creationId xmlns:a16="http://schemas.microsoft.com/office/drawing/2014/main" id="{0849ABD1-CCCB-D6A4-5811-BC50E82191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63" name="Line 6">
              <a:extLst>
                <a:ext uri="{FF2B5EF4-FFF2-40B4-BE49-F238E27FC236}">
                  <a16:creationId xmlns:a16="http://schemas.microsoft.com/office/drawing/2014/main" id="{404A79C4-9928-6BA2-2906-29A2C0BB31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64" name="Line 7">
              <a:extLst>
                <a:ext uri="{FF2B5EF4-FFF2-40B4-BE49-F238E27FC236}">
                  <a16:creationId xmlns:a16="http://schemas.microsoft.com/office/drawing/2014/main" id="{75EF979B-4106-5B09-0D6E-0935D0242D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65" name="Line 8">
              <a:extLst>
                <a:ext uri="{FF2B5EF4-FFF2-40B4-BE49-F238E27FC236}">
                  <a16:creationId xmlns:a16="http://schemas.microsoft.com/office/drawing/2014/main" id="{439E7ACB-B01D-AD09-EC45-4079D0433F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66" name="Line 9">
              <a:extLst>
                <a:ext uri="{FF2B5EF4-FFF2-40B4-BE49-F238E27FC236}">
                  <a16:creationId xmlns:a16="http://schemas.microsoft.com/office/drawing/2014/main" id="{A0473E4B-4ACF-7477-F274-329D68BDF0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67" name="Line 10">
              <a:extLst>
                <a:ext uri="{FF2B5EF4-FFF2-40B4-BE49-F238E27FC236}">
                  <a16:creationId xmlns:a16="http://schemas.microsoft.com/office/drawing/2014/main" id="{841447CE-446E-9D21-7F9F-BA1F8CB671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68" name="Line 11">
              <a:extLst>
                <a:ext uri="{FF2B5EF4-FFF2-40B4-BE49-F238E27FC236}">
                  <a16:creationId xmlns:a16="http://schemas.microsoft.com/office/drawing/2014/main" id="{818F1160-EB15-AC70-C2F8-EF6D55ECEA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69" name="Line 12">
              <a:extLst>
                <a:ext uri="{FF2B5EF4-FFF2-40B4-BE49-F238E27FC236}">
                  <a16:creationId xmlns:a16="http://schemas.microsoft.com/office/drawing/2014/main" id="{97A733ED-E32D-0166-AC37-088E978A21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70" name="Line 13">
              <a:extLst>
                <a:ext uri="{FF2B5EF4-FFF2-40B4-BE49-F238E27FC236}">
                  <a16:creationId xmlns:a16="http://schemas.microsoft.com/office/drawing/2014/main" id="{1C7BF59D-467B-02D7-06FA-7380D071A4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71" name="Line 14">
              <a:extLst>
                <a:ext uri="{FF2B5EF4-FFF2-40B4-BE49-F238E27FC236}">
                  <a16:creationId xmlns:a16="http://schemas.microsoft.com/office/drawing/2014/main" id="{A0EB4636-8C84-D607-11E9-4F6F3B602E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72" name="Line 15">
              <a:extLst>
                <a:ext uri="{FF2B5EF4-FFF2-40B4-BE49-F238E27FC236}">
                  <a16:creationId xmlns:a16="http://schemas.microsoft.com/office/drawing/2014/main" id="{7A74B74E-3AF4-834D-0822-52AC8435C6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73" name="Line 16">
              <a:extLst>
                <a:ext uri="{FF2B5EF4-FFF2-40B4-BE49-F238E27FC236}">
                  <a16:creationId xmlns:a16="http://schemas.microsoft.com/office/drawing/2014/main" id="{78B5D85A-F732-8D0E-D754-40C58722F0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74" name="Line 17">
              <a:extLst>
                <a:ext uri="{FF2B5EF4-FFF2-40B4-BE49-F238E27FC236}">
                  <a16:creationId xmlns:a16="http://schemas.microsoft.com/office/drawing/2014/main" id="{A233C2E1-21F1-AB84-5397-D9AF83D236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75" name="Line 18">
              <a:extLst>
                <a:ext uri="{FF2B5EF4-FFF2-40B4-BE49-F238E27FC236}">
                  <a16:creationId xmlns:a16="http://schemas.microsoft.com/office/drawing/2014/main" id="{1F93D5D1-119C-5313-BA62-97CE53E40D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76" name="Line 19">
              <a:extLst>
                <a:ext uri="{FF2B5EF4-FFF2-40B4-BE49-F238E27FC236}">
                  <a16:creationId xmlns:a16="http://schemas.microsoft.com/office/drawing/2014/main" id="{EE263486-7E8D-96D7-99FF-8B76D38683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77" name="Line 20">
              <a:extLst>
                <a:ext uri="{FF2B5EF4-FFF2-40B4-BE49-F238E27FC236}">
                  <a16:creationId xmlns:a16="http://schemas.microsoft.com/office/drawing/2014/main" id="{909F9CAE-C5A5-BE37-6770-EEE5BF74992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78" name="Line 21">
              <a:extLst>
                <a:ext uri="{FF2B5EF4-FFF2-40B4-BE49-F238E27FC236}">
                  <a16:creationId xmlns:a16="http://schemas.microsoft.com/office/drawing/2014/main" id="{FB042CC2-7515-90BB-1974-44F2997602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79" name="Line 22">
              <a:extLst>
                <a:ext uri="{FF2B5EF4-FFF2-40B4-BE49-F238E27FC236}">
                  <a16:creationId xmlns:a16="http://schemas.microsoft.com/office/drawing/2014/main" id="{15823E61-5AA2-1C44-C2DE-6542581A4D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</p:grpSp>
      <p:sp>
        <p:nvSpPr>
          <p:cNvPr id="24581" name="Text Box 23">
            <a:extLst>
              <a:ext uri="{FF2B5EF4-FFF2-40B4-BE49-F238E27FC236}">
                <a16:creationId xmlns:a16="http://schemas.microsoft.com/office/drawing/2014/main" id="{73BFF443-9297-DE73-FB7B-FEAB49BC9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914400"/>
            <a:ext cx="1157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j</a:t>
            </a:r>
            <a:r>
              <a:rPr lang="en-US" altLang="en-US"/>
              <a:t> =(0,1)</a:t>
            </a:r>
          </a:p>
        </p:txBody>
      </p:sp>
      <p:sp>
        <p:nvSpPr>
          <p:cNvPr id="24582" name="Text Box 24">
            <a:extLst>
              <a:ext uri="{FF2B5EF4-FFF2-40B4-BE49-F238E27FC236}">
                <a16:creationId xmlns:a16="http://schemas.microsoft.com/office/drawing/2014/main" id="{F91E9048-86B3-A365-AD35-E2D64E4CF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72313" y="3429000"/>
            <a:ext cx="1157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i</a:t>
            </a:r>
            <a:r>
              <a:rPr lang="en-US" altLang="en-US"/>
              <a:t> =(1,0)</a:t>
            </a:r>
          </a:p>
        </p:txBody>
      </p:sp>
      <p:sp>
        <p:nvSpPr>
          <p:cNvPr id="24583" name="Text Box 26">
            <a:extLst>
              <a:ext uri="{FF2B5EF4-FFF2-40B4-BE49-F238E27FC236}">
                <a16:creationId xmlns:a16="http://schemas.microsoft.com/office/drawing/2014/main" id="{34047F34-3550-1178-5FED-3792690F99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025" y="2022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4584" name="Text Box 31">
            <a:extLst>
              <a:ext uri="{FF2B5EF4-FFF2-40B4-BE49-F238E27FC236}">
                <a16:creationId xmlns:a16="http://schemas.microsoft.com/office/drawing/2014/main" id="{D8F09762-5FE5-9D5B-FD42-7E90DA9A35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54613" y="3810000"/>
            <a:ext cx="17033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ij</a:t>
            </a:r>
            <a:r>
              <a:rPr lang="en-US" altLang="en-US" b="1"/>
              <a:t> </a:t>
            </a:r>
            <a:r>
              <a:rPr lang="en-US" altLang="en-US"/>
              <a:t>= 4</a:t>
            </a:r>
            <a:r>
              <a:rPr lang="en-US" altLang="en-US" b="1"/>
              <a:t>u</a:t>
            </a:r>
            <a:r>
              <a:rPr lang="en-US" altLang="en-US"/>
              <a:t>+3</a:t>
            </a:r>
            <a:r>
              <a:rPr lang="en-US" altLang="en-US" b="1"/>
              <a:t>v</a:t>
            </a:r>
            <a:endParaRPr lang="en-US" altLang="en-US"/>
          </a:p>
        </p:txBody>
      </p:sp>
      <p:sp>
        <p:nvSpPr>
          <p:cNvPr id="767008" name="Text Box 32">
            <a:extLst>
              <a:ext uri="{FF2B5EF4-FFF2-40B4-BE49-F238E27FC236}">
                <a16:creationId xmlns:a16="http://schemas.microsoft.com/office/drawing/2014/main" id="{F99D0A99-9BE1-9DED-C230-C5D2BB638E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7082" y="971041"/>
            <a:ext cx="169148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dirty="0"/>
              <a:t>p</a:t>
            </a:r>
            <a:r>
              <a:rPr lang="en-US" altLang="en-US" baseline="-25000" dirty="0"/>
              <a:t>i</a:t>
            </a:r>
            <a:r>
              <a:rPr lang="en-US" altLang="en-US" dirty="0"/>
              <a:t>=4u</a:t>
            </a:r>
            <a:r>
              <a:rPr lang="en-US" altLang="en-US" baseline="-25000" dirty="0"/>
              <a:t>x</a:t>
            </a:r>
            <a:r>
              <a:rPr lang="en-US" altLang="en-US" dirty="0"/>
              <a:t>+3v</a:t>
            </a:r>
            <a:r>
              <a:rPr lang="en-US" altLang="en-US" baseline="-25000" dirty="0"/>
              <a:t>x</a:t>
            </a:r>
          </a:p>
          <a:p>
            <a:pPr>
              <a:spcBef>
                <a:spcPct val="0"/>
              </a:spcBef>
            </a:pPr>
            <a:r>
              <a:rPr lang="en-US" altLang="en-US" dirty="0" err="1"/>
              <a:t>p</a:t>
            </a:r>
            <a:r>
              <a:rPr lang="en-US" altLang="en-US" baseline="-25000" dirty="0" err="1"/>
              <a:t>j</a:t>
            </a:r>
            <a:r>
              <a:rPr lang="en-US" altLang="en-US" dirty="0"/>
              <a:t>=4u</a:t>
            </a:r>
            <a:r>
              <a:rPr lang="en-US" altLang="en-US" baseline="-25000" dirty="0"/>
              <a:t>y</a:t>
            </a:r>
            <a:r>
              <a:rPr lang="en-US" altLang="en-US" dirty="0"/>
              <a:t>+3v</a:t>
            </a:r>
            <a:r>
              <a:rPr lang="en-US" altLang="en-US" baseline="-25000" dirty="0"/>
              <a:t>y</a:t>
            </a:r>
          </a:p>
        </p:txBody>
      </p:sp>
      <p:sp>
        <p:nvSpPr>
          <p:cNvPr id="24586" name="Text Box 35">
            <a:extLst>
              <a:ext uri="{FF2B5EF4-FFF2-40B4-BE49-F238E27FC236}">
                <a16:creationId xmlns:a16="http://schemas.microsoft.com/office/drawing/2014/main" id="{25C68C2A-FF55-3561-AFD5-0141188E50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3850" y="914400"/>
            <a:ext cx="1411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v</a:t>
            </a:r>
            <a:r>
              <a:rPr lang="en-US" altLang="en-US"/>
              <a:t> =(v</a:t>
            </a:r>
            <a:r>
              <a:rPr lang="en-US" altLang="en-US" baseline="-25000"/>
              <a:t>x</a:t>
            </a:r>
            <a:r>
              <a:rPr lang="en-US" altLang="en-US"/>
              <a:t>,v</a:t>
            </a:r>
            <a:r>
              <a:rPr lang="en-US" altLang="en-US" baseline="-25000"/>
              <a:t>y</a:t>
            </a:r>
            <a:r>
              <a:rPr lang="en-US" altLang="en-US"/>
              <a:t>)</a:t>
            </a:r>
          </a:p>
        </p:txBody>
      </p:sp>
      <p:grpSp>
        <p:nvGrpSpPr>
          <p:cNvPr id="24587" name="Group 36">
            <a:extLst>
              <a:ext uri="{FF2B5EF4-FFF2-40B4-BE49-F238E27FC236}">
                <a16:creationId xmlns:a16="http://schemas.microsoft.com/office/drawing/2014/main" id="{9C2AC0D4-57DE-1625-AF23-F7885ACE7A15}"/>
              </a:ext>
            </a:extLst>
          </p:cNvPr>
          <p:cNvGrpSpPr>
            <a:grpSpLocks/>
          </p:cNvGrpSpPr>
          <p:nvPr/>
        </p:nvGrpSpPr>
        <p:grpSpPr bwMode="auto">
          <a:xfrm rot="-803550">
            <a:off x="755650" y="3048000"/>
            <a:ext cx="2743200" cy="134938"/>
            <a:chOff x="2976" y="2091"/>
            <a:chExt cx="1728" cy="85"/>
          </a:xfrm>
        </p:grpSpPr>
        <p:sp>
          <p:nvSpPr>
            <p:cNvPr id="24653" name="Line 37">
              <a:extLst>
                <a:ext uri="{FF2B5EF4-FFF2-40B4-BE49-F238E27FC236}">
                  <a16:creationId xmlns:a16="http://schemas.microsoft.com/office/drawing/2014/main" id="{19BEE972-0EFA-4681-A37D-1EE94120C5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133"/>
              <a:ext cx="17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54" name="Line 38">
              <a:extLst>
                <a:ext uri="{FF2B5EF4-FFF2-40B4-BE49-F238E27FC236}">
                  <a16:creationId xmlns:a16="http://schemas.microsoft.com/office/drawing/2014/main" id="{156C579A-C988-4161-290B-0E15F8614E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5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55" name="Line 39">
              <a:extLst>
                <a:ext uri="{FF2B5EF4-FFF2-40B4-BE49-F238E27FC236}">
                  <a16:creationId xmlns:a16="http://schemas.microsoft.com/office/drawing/2014/main" id="{414B8B07-1801-4373-D6DC-3A9C5E0222F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8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56" name="Line 40">
              <a:extLst>
                <a:ext uri="{FF2B5EF4-FFF2-40B4-BE49-F238E27FC236}">
                  <a16:creationId xmlns:a16="http://schemas.microsoft.com/office/drawing/2014/main" id="{3DD3A018-B045-2519-AAF6-647E92D407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57" name="Line 41">
              <a:extLst>
                <a:ext uri="{FF2B5EF4-FFF2-40B4-BE49-F238E27FC236}">
                  <a16:creationId xmlns:a16="http://schemas.microsoft.com/office/drawing/2014/main" id="{C6FDBA88-5554-B36A-60F0-A97F6C9FF0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3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58" name="Line 42">
              <a:extLst>
                <a:ext uri="{FF2B5EF4-FFF2-40B4-BE49-F238E27FC236}">
                  <a16:creationId xmlns:a16="http://schemas.microsoft.com/office/drawing/2014/main" id="{79301757-3471-FF62-79AE-3C394D2ED3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6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59" name="Line 43">
              <a:extLst>
                <a:ext uri="{FF2B5EF4-FFF2-40B4-BE49-F238E27FC236}">
                  <a16:creationId xmlns:a16="http://schemas.microsoft.com/office/drawing/2014/main" id="{C353ECC5-6C06-F769-F3CC-07639ECEB7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9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60" name="Line 44">
              <a:extLst>
                <a:ext uri="{FF2B5EF4-FFF2-40B4-BE49-F238E27FC236}">
                  <a16:creationId xmlns:a16="http://schemas.microsoft.com/office/drawing/2014/main" id="{5D06E1A3-8389-6F51-5070-D5BA7791F6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2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61" name="Line 45">
              <a:extLst>
                <a:ext uri="{FF2B5EF4-FFF2-40B4-BE49-F238E27FC236}">
                  <a16:creationId xmlns:a16="http://schemas.microsoft.com/office/drawing/2014/main" id="{01A78233-8E62-A6AC-8477-E22D8B3F770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4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</p:grpSp>
      <p:grpSp>
        <p:nvGrpSpPr>
          <p:cNvPr id="24588" name="Group 46">
            <a:extLst>
              <a:ext uri="{FF2B5EF4-FFF2-40B4-BE49-F238E27FC236}">
                <a16:creationId xmlns:a16="http://schemas.microsoft.com/office/drawing/2014/main" id="{32C942C8-C110-69D1-859E-14D7B5E577BE}"/>
              </a:ext>
            </a:extLst>
          </p:cNvPr>
          <p:cNvGrpSpPr>
            <a:grpSpLocks/>
          </p:cNvGrpSpPr>
          <p:nvPr/>
        </p:nvGrpSpPr>
        <p:grpSpPr bwMode="auto">
          <a:xfrm rot="849907">
            <a:off x="1136650" y="1206500"/>
            <a:ext cx="184150" cy="2438400"/>
            <a:chOff x="3149" y="768"/>
            <a:chExt cx="86" cy="1536"/>
          </a:xfrm>
        </p:grpSpPr>
        <p:sp>
          <p:nvSpPr>
            <p:cNvPr id="24644" name="Line 47">
              <a:extLst>
                <a:ext uri="{FF2B5EF4-FFF2-40B4-BE49-F238E27FC236}">
                  <a16:creationId xmlns:a16="http://schemas.microsoft.com/office/drawing/2014/main" id="{77F37AF1-AE70-6BC8-0C80-17D746214E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768"/>
              <a:ext cx="0" cy="15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45" name="Line 48">
              <a:extLst>
                <a:ext uri="{FF2B5EF4-FFF2-40B4-BE49-F238E27FC236}">
                  <a16:creationId xmlns:a16="http://schemas.microsoft.com/office/drawing/2014/main" id="{20A623D8-CA6F-04DA-A3B1-FF1C4F7270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963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46" name="Line 49">
              <a:extLst>
                <a:ext uri="{FF2B5EF4-FFF2-40B4-BE49-F238E27FC236}">
                  <a16:creationId xmlns:a16="http://schemas.microsoft.com/office/drawing/2014/main" id="{45FCD257-76CB-5AD2-A7F2-15A63E8F52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792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47" name="Line 50">
              <a:extLst>
                <a:ext uri="{FF2B5EF4-FFF2-40B4-BE49-F238E27FC236}">
                  <a16:creationId xmlns:a16="http://schemas.microsoft.com/office/drawing/2014/main" id="{F5C39876-AC53-56BC-8B01-BA88035317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621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48" name="Line 51">
              <a:extLst>
                <a:ext uri="{FF2B5EF4-FFF2-40B4-BE49-F238E27FC236}">
                  <a16:creationId xmlns:a16="http://schemas.microsoft.com/office/drawing/2014/main" id="{252593C7-CD96-C0CB-A7EF-4F100A2B08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451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49" name="Line 52">
              <a:extLst>
                <a:ext uri="{FF2B5EF4-FFF2-40B4-BE49-F238E27FC236}">
                  <a16:creationId xmlns:a16="http://schemas.microsoft.com/office/drawing/2014/main" id="{11ED99AC-6F65-4AF0-93E2-85C6761FFB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280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50" name="Line 53">
              <a:extLst>
                <a:ext uri="{FF2B5EF4-FFF2-40B4-BE49-F238E27FC236}">
                  <a16:creationId xmlns:a16="http://schemas.microsoft.com/office/drawing/2014/main" id="{4B990BA7-3CE5-6D9C-20BC-946C8DE24A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109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51" name="Line 54">
              <a:extLst>
                <a:ext uri="{FF2B5EF4-FFF2-40B4-BE49-F238E27FC236}">
                  <a16:creationId xmlns:a16="http://schemas.microsoft.com/office/drawing/2014/main" id="{42703A9E-8831-7969-534E-2BE6E61745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939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4652" name="Line 55">
              <a:extLst>
                <a:ext uri="{FF2B5EF4-FFF2-40B4-BE49-F238E27FC236}">
                  <a16:creationId xmlns:a16="http://schemas.microsoft.com/office/drawing/2014/main" id="{B11F11E8-AC0B-BA1F-8955-BB9967FC54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768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</p:grpSp>
      <p:sp>
        <p:nvSpPr>
          <p:cNvPr id="24589" name="Text Box 56">
            <a:extLst>
              <a:ext uri="{FF2B5EF4-FFF2-40B4-BE49-F238E27FC236}">
                <a16:creationId xmlns:a16="http://schemas.microsoft.com/office/drawing/2014/main" id="{8E808EE6-2E6B-A85C-D5C0-ACB4DA0FBC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3050" y="2895600"/>
            <a:ext cx="1377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u</a:t>
            </a:r>
            <a:r>
              <a:rPr lang="en-US" altLang="en-US"/>
              <a:t>=(u</a:t>
            </a:r>
            <a:r>
              <a:rPr lang="en-US" altLang="en-US" baseline="-25000"/>
              <a:t>x</a:t>
            </a:r>
            <a:r>
              <a:rPr lang="en-US" altLang="en-US"/>
              <a:t>,u</a:t>
            </a:r>
            <a:r>
              <a:rPr lang="en-US" altLang="en-US" baseline="-25000"/>
              <a:t>y</a:t>
            </a:r>
            <a:r>
              <a:rPr lang="en-US" altLang="en-US"/>
              <a:t>)</a:t>
            </a:r>
          </a:p>
        </p:txBody>
      </p:sp>
      <p:sp>
        <p:nvSpPr>
          <p:cNvPr id="24590" name="Oval 57">
            <a:extLst>
              <a:ext uri="{FF2B5EF4-FFF2-40B4-BE49-F238E27FC236}">
                <a16:creationId xmlns:a16="http://schemas.microsoft.com/office/drawing/2014/main" id="{42B91133-66B2-7843-F4FF-22EFCA3D27E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389188" y="22098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591" name="Text Box 58">
            <a:extLst>
              <a:ext uri="{FF2B5EF4-FFF2-40B4-BE49-F238E27FC236}">
                <a16:creationId xmlns:a16="http://schemas.microsoft.com/office/drawing/2014/main" id="{798A30D7-2CFE-EB19-85B0-AC2B576A8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8250" y="1828800"/>
            <a:ext cx="606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uv</a:t>
            </a:r>
          </a:p>
        </p:txBody>
      </p:sp>
      <p:sp>
        <p:nvSpPr>
          <p:cNvPr id="24592" name="Line 59">
            <a:extLst>
              <a:ext uri="{FF2B5EF4-FFF2-40B4-BE49-F238E27FC236}">
                <a16:creationId xmlns:a16="http://schemas.microsoft.com/office/drawing/2014/main" id="{AF733A65-4F1A-F754-ABF8-40FC0F9250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82688" y="2286000"/>
            <a:ext cx="12065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4593" name="Line 60">
            <a:extLst>
              <a:ext uri="{FF2B5EF4-FFF2-40B4-BE49-F238E27FC236}">
                <a16:creationId xmlns:a16="http://schemas.microsoft.com/office/drawing/2014/main" id="{FB774FE0-7DAC-9F36-8622-4388175220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203450" y="2286000"/>
            <a:ext cx="249238" cy="8207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4594" name="Line 61">
            <a:extLst>
              <a:ext uri="{FF2B5EF4-FFF2-40B4-BE49-F238E27FC236}">
                <a16:creationId xmlns:a16="http://schemas.microsoft.com/office/drawing/2014/main" id="{4431C314-305A-762E-F0DF-9AA9B1FAE0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82663" y="2328863"/>
            <a:ext cx="1406525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4595" name="Oval 64">
            <a:extLst>
              <a:ext uri="{FF2B5EF4-FFF2-40B4-BE49-F238E27FC236}">
                <a16:creationId xmlns:a16="http://schemas.microsoft.com/office/drawing/2014/main" id="{7DF63648-E0A8-C947-7442-44997B90B6A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94513" y="22098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596" name="Text Box 65">
            <a:extLst>
              <a:ext uri="{FF2B5EF4-FFF2-40B4-BE49-F238E27FC236}">
                <a16:creationId xmlns:a16="http://schemas.microsoft.com/office/drawing/2014/main" id="{672DE676-A6D0-4C96-76E9-CDD97544F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13575" y="1828800"/>
            <a:ext cx="4841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ij</a:t>
            </a:r>
          </a:p>
        </p:txBody>
      </p:sp>
      <p:sp>
        <p:nvSpPr>
          <p:cNvPr id="24597" name="Line 66">
            <a:extLst>
              <a:ext uri="{FF2B5EF4-FFF2-40B4-BE49-F238E27FC236}">
                <a16:creationId xmlns:a16="http://schemas.microsoft.com/office/drawing/2014/main" id="{31ABB86F-4B0C-B44F-336C-0B3C7B4260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92763" y="2286000"/>
            <a:ext cx="13017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4598" name="Line 67">
            <a:extLst>
              <a:ext uri="{FF2B5EF4-FFF2-40B4-BE49-F238E27FC236}">
                <a16:creationId xmlns:a16="http://schemas.microsoft.com/office/drawing/2014/main" id="{71515474-3BFC-8EBF-435B-0F1D6BE41A2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958013" y="22860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4599" name="Line 68">
            <a:extLst>
              <a:ext uri="{FF2B5EF4-FFF2-40B4-BE49-F238E27FC236}">
                <a16:creationId xmlns:a16="http://schemas.microsoft.com/office/drawing/2014/main" id="{783B43FB-36B6-DA9D-2F70-FF3415F8ED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87988" y="2328863"/>
            <a:ext cx="1406525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4600" name="AutoShape 69">
            <a:extLst>
              <a:ext uri="{FF2B5EF4-FFF2-40B4-BE49-F238E27FC236}">
                <a16:creationId xmlns:a16="http://schemas.microsoft.com/office/drawing/2014/main" id="{89601B3D-10A9-B627-3135-76DD4F72F2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209800"/>
            <a:ext cx="914400" cy="269875"/>
          </a:xfrm>
          <a:prstGeom prst="rightArrow">
            <a:avLst>
              <a:gd name="adj1" fmla="val 50000"/>
              <a:gd name="adj2" fmla="val 84706"/>
            </a:avLst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601" name="Text Box 71">
            <a:extLst>
              <a:ext uri="{FF2B5EF4-FFF2-40B4-BE49-F238E27FC236}">
                <a16:creationId xmlns:a16="http://schemas.microsoft.com/office/drawing/2014/main" id="{0C47C9D0-1AF5-72E2-02C7-4375ADB79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3810000"/>
            <a:ext cx="7064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ru-RU" altLang="en-US"/>
          </a:p>
        </p:txBody>
      </p:sp>
      <p:sp>
        <p:nvSpPr>
          <p:cNvPr id="24602" name="Text Box 74">
            <a:extLst>
              <a:ext uri="{FF2B5EF4-FFF2-40B4-BE49-F238E27FC236}">
                <a16:creationId xmlns:a16="http://schemas.microsoft.com/office/drawing/2014/main" id="{06342B6C-A656-09EB-00C2-250F55CC91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95425" y="3810000"/>
            <a:ext cx="15525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uv </a:t>
            </a:r>
            <a:r>
              <a:rPr lang="en-US" altLang="en-US"/>
              <a:t>= (4,3)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AEBAFAE-1597-9A72-8A43-6D8CDE2C5CAE}"/>
              </a:ext>
            </a:extLst>
          </p:cNvPr>
          <p:cNvGrpSpPr/>
          <p:nvPr/>
        </p:nvGrpSpPr>
        <p:grpSpPr>
          <a:xfrm>
            <a:off x="2073275" y="4523573"/>
            <a:ext cx="4784725" cy="1236701"/>
            <a:chOff x="3581400" y="4254500"/>
            <a:chExt cx="4784725" cy="1236701"/>
          </a:xfrm>
        </p:grpSpPr>
        <p:grpSp>
          <p:nvGrpSpPr>
            <p:cNvPr id="5" name="Group 118">
              <a:extLst>
                <a:ext uri="{FF2B5EF4-FFF2-40B4-BE49-F238E27FC236}">
                  <a16:creationId xmlns:a16="http://schemas.microsoft.com/office/drawing/2014/main" id="{53F32A9C-0C99-5AD6-9531-2D5A58BAF9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581400" y="4330700"/>
              <a:ext cx="4784725" cy="1131888"/>
              <a:chOff x="2256" y="2728"/>
              <a:chExt cx="3014" cy="713"/>
            </a:xfrm>
          </p:grpSpPr>
          <p:sp>
            <p:nvSpPr>
              <p:cNvPr id="24604" name="Rectangle 77">
                <a:extLst>
                  <a:ext uri="{FF2B5EF4-FFF2-40B4-BE49-F238E27FC236}">
                    <a16:creationId xmlns:a16="http://schemas.microsoft.com/office/drawing/2014/main" id="{B074173F-1231-0D89-6600-5613CB8AE0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968" y="2927"/>
                <a:ext cx="30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p</a:t>
                </a:r>
                <a:r>
                  <a:rPr lang="en-US" altLang="en-US" sz="30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uv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05" name="Rectangle 78">
                <a:extLst>
                  <a:ext uri="{FF2B5EF4-FFF2-40B4-BE49-F238E27FC236}">
                    <a16:creationId xmlns:a16="http://schemas.microsoft.com/office/drawing/2014/main" id="{C9B3EFD6-E94D-9B49-813B-9307990906D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256" y="2927"/>
                <a:ext cx="23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b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p</a:t>
                </a:r>
                <a:r>
                  <a:rPr lang="en-US" altLang="en-US" sz="3000" b="1" baseline="30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ij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07" name="Rectangle 80">
                <a:extLst>
                  <a:ext uri="{FF2B5EF4-FFF2-40B4-BE49-F238E27FC236}">
                    <a16:creationId xmlns:a16="http://schemas.microsoft.com/office/drawing/2014/main" id="{E10A4A76-32E7-FEE1-18E3-1B7E0E9F1CE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9" y="3153"/>
                <a:ext cx="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ru-RU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08" name="Rectangle 81">
                <a:extLst>
                  <a:ext uri="{FF2B5EF4-FFF2-40B4-BE49-F238E27FC236}">
                    <a16:creationId xmlns:a16="http://schemas.microsoft.com/office/drawing/2014/main" id="{FCDFA542-396A-097C-841C-502784A1CB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69" y="2728"/>
                <a:ext cx="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ru-RU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09" name="Rectangle 82">
                <a:extLst>
                  <a:ext uri="{FF2B5EF4-FFF2-40B4-BE49-F238E27FC236}">
                    <a16:creationId xmlns:a16="http://schemas.microsoft.com/office/drawing/2014/main" id="{6BF97E92-D335-42E1-0993-BB6FD54B06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1" y="2957"/>
                <a:ext cx="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Symbol" pitchFamily="2" charset="2"/>
                  </a:rPr>
                  <a:t>ê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10" name="Rectangle 83">
                <a:extLst>
                  <a:ext uri="{FF2B5EF4-FFF2-40B4-BE49-F238E27FC236}">
                    <a16:creationId xmlns:a16="http://schemas.microsoft.com/office/drawing/2014/main" id="{6487D33F-4F22-2357-AFA2-F50F6D97DD9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1" y="3153"/>
                <a:ext cx="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Symbol" pitchFamily="2" charset="2"/>
                  </a:rPr>
                  <a:t>ë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11" name="Rectangle 84">
                <a:extLst>
                  <a:ext uri="{FF2B5EF4-FFF2-40B4-BE49-F238E27FC236}">
                    <a16:creationId xmlns:a16="http://schemas.microsoft.com/office/drawing/2014/main" id="{524132D2-48C7-32B2-2364-A3897B9025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121" y="2728"/>
                <a:ext cx="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Symbol" pitchFamily="2" charset="2"/>
                  </a:rPr>
                  <a:t>é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12" name="Rectangle 85">
                <a:extLst>
                  <a:ext uri="{FF2B5EF4-FFF2-40B4-BE49-F238E27FC236}">
                    <a16:creationId xmlns:a16="http://schemas.microsoft.com/office/drawing/2014/main" id="{E9CA75F0-E83C-8D89-6FBE-DC6448CC2DC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0" y="2900"/>
                <a:ext cx="1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Symbol" pitchFamily="2" charset="2"/>
                  </a:rPr>
                  <a:t>=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16" name="Rectangle 89">
                <a:extLst>
                  <a:ext uri="{FF2B5EF4-FFF2-40B4-BE49-F238E27FC236}">
                    <a16:creationId xmlns:a16="http://schemas.microsoft.com/office/drawing/2014/main" id="{E6A915F0-D0D8-6CDB-174C-0DA8A9038B2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7" y="2973"/>
                <a:ext cx="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Symbol" pitchFamily="2" charset="2"/>
                  </a:rPr>
                  <a:t>ê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17" name="Rectangle 90">
                <a:extLst>
                  <a:ext uri="{FF2B5EF4-FFF2-40B4-BE49-F238E27FC236}">
                    <a16:creationId xmlns:a16="http://schemas.microsoft.com/office/drawing/2014/main" id="{65786BBB-EFA1-0F95-CF21-C1A5D9AB58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7" y="3137"/>
                <a:ext cx="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Symbol" pitchFamily="2" charset="2"/>
                  </a:rPr>
                  <a:t>ë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18" name="Rectangle 91">
                <a:extLst>
                  <a:ext uri="{FF2B5EF4-FFF2-40B4-BE49-F238E27FC236}">
                    <a16:creationId xmlns:a16="http://schemas.microsoft.com/office/drawing/2014/main" id="{597D3CE3-3932-90A8-ED81-A003F005B66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67" y="2743"/>
                <a:ext cx="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Symbol" pitchFamily="2" charset="2"/>
                  </a:rPr>
                  <a:t>é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19" name="Rectangle 92">
                <a:extLst>
                  <a:ext uri="{FF2B5EF4-FFF2-40B4-BE49-F238E27FC236}">
                    <a16:creationId xmlns:a16="http://schemas.microsoft.com/office/drawing/2014/main" id="{261556BB-035C-05B1-F13A-E195B56BC7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3" y="2957"/>
                <a:ext cx="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ru-RU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0" name="Rectangle 93">
                <a:extLst>
                  <a:ext uri="{FF2B5EF4-FFF2-40B4-BE49-F238E27FC236}">
                    <a16:creationId xmlns:a16="http://schemas.microsoft.com/office/drawing/2014/main" id="{670D875E-2C0A-796B-B3C6-8F7D65BFEF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3" y="3153"/>
                <a:ext cx="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ru-RU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1" name="Rectangle 94">
                <a:extLst>
                  <a:ext uri="{FF2B5EF4-FFF2-40B4-BE49-F238E27FC236}">
                    <a16:creationId xmlns:a16="http://schemas.microsoft.com/office/drawing/2014/main" id="{B5AB21BB-1CE5-C0DB-C3F3-11310EA9DD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463" y="2728"/>
                <a:ext cx="0" cy="23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endParaRPr lang="ru-RU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2" name="Rectangle 95">
                <a:extLst>
                  <a:ext uri="{FF2B5EF4-FFF2-40B4-BE49-F238E27FC236}">
                    <a16:creationId xmlns:a16="http://schemas.microsoft.com/office/drawing/2014/main" id="{3B81DC4F-A348-B67E-E36C-ED424B2DF8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5" y="2957"/>
                <a:ext cx="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Symbol" pitchFamily="2" charset="2"/>
                  </a:rPr>
                  <a:t>ê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3" name="Rectangle 96">
                <a:extLst>
                  <a:ext uri="{FF2B5EF4-FFF2-40B4-BE49-F238E27FC236}">
                    <a16:creationId xmlns:a16="http://schemas.microsoft.com/office/drawing/2014/main" id="{88916A9F-7E35-4D16-DA98-268F750943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5" y="3153"/>
                <a:ext cx="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dirty="0" err="1">
                    <a:solidFill>
                      <a:srgbClr val="000000"/>
                    </a:solidFill>
                    <a:latin typeface="Symbol" pitchFamily="2" charset="2"/>
                  </a:rPr>
                  <a:t>ë</a:t>
                </a:r>
                <a:endParaRPr lang="ru-RU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4" name="Rectangle 97">
                <a:extLst>
                  <a:ext uri="{FF2B5EF4-FFF2-40B4-BE49-F238E27FC236}">
                    <a16:creationId xmlns:a16="http://schemas.microsoft.com/office/drawing/2014/main" id="{9502245A-42EB-594D-2B0A-4AF2B2CA132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15" y="2728"/>
                <a:ext cx="9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Symbol" pitchFamily="2" charset="2"/>
                  </a:rPr>
                  <a:t>é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5" name="Rectangle 98">
                <a:extLst>
                  <a:ext uri="{FF2B5EF4-FFF2-40B4-BE49-F238E27FC236}">
                    <a16:creationId xmlns:a16="http://schemas.microsoft.com/office/drawing/2014/main" id="{4A733681-EE73-D823-297B-2B2BCBC4350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4" y="2900"/>
                <a:ext cx="132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Symbol" pitchFamily="2" charset="2"/>
                  </a:rPr>
                  <a:t>=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6" name="Rectangle 99">
                <a:extLst>
                  <a:ext uri="{FF2B5EF4-FFF2-40B4-BE49-F238E27FC236}">
                    <a16:creationId xmlns:a16="http://schemas.microsoft.com/office/drawing/2014/main" id="{C54FE478-3F77-6D83-A280-46EB256EEC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7" y="3237"/>
                <a:ext cx="6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y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7" name="Rectangle 100">
                <a:extLst>
                  <a:ext uri="{FF2B5EF4-FFF2-40B4-BE49-F238E27FC236}">
                    <a16:creationId xmlns:a16="http://schemas.microsoft.com/office/drawing/2014/main" id="{5C17C478-37E2-7749-C0F4-D37CF0E5343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42" y="3237"/>
                <a:ext cx="6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y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8" name="Rectangle 101">
                <a:extLst>
                  <a:ext uri="{FF2B5EF4-FFF2-40B4-BE49-F238E27FC236}">
                    <a16:creationId xmlns:a16="http://schemas.microsoft.com/office/drawing/2014/main" id="{5C256FB5-4F62-908C-74F8-CEF5F4612CD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74" y="2881"/>
                <a:ext cx="6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29" name="Rectangle 102">
                <a:extLst>
                  <a:ext uri="{FF2B5EF4-FFF2-40B4-BE49-F238E27FC236}">
                    <a16:creationId xmlns:a16="http://schemas.microsoft.com/office/drawing/2014/main" id="{85B83202-546C-1C8D-EF8E-226EDCAF7B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39" y="2881"/>
                <a:ext cx="6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30" name="Rectangle 103">
                <a:extLst>
                  <a:ext uri="{FF2B5EF4-FFF2-40B4-BE49-F238E27FC236}">
                    <a16:creationId xmlns:a16="http://schemas.microsoft.com/office/drawing/2014/main" id="{A25E13B8-647C-FE42-2CC0-F25F2D9CDE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71" y="3237"/>
                <a:ext cx="6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1700" i="1" dirty="0" err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y</a:t>
                </a:r>
                <a:endParaRPr lang="ru-RU" altLang="en-US" dirty="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31" name="Rectangle 104">
                <a:extLst>
                  <a:ext uri="{FF2B5EF4-FFF2-40B4-BE49-F238E27FC236}">
                    <a16:creationId xmlns:a16="http://schemas.microsoft.com/office/drawing/2014/main" id="{1AA1F5DD-6AEB-0597-77FF-C0D84C99687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6" y="3237"/>
                <a:ext cx="6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y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32" name="Rectangle 105">
                <a:extLst>
                  <a:ext uri="{FF2B5EF4-FFF2-40B4-BE49-F238E27FC236}">
                    <a16:creationId xmlns:a16="http://schemas.microsoft.com/office/drawing/2014/main" id="{46DFBD08-A449-CA32-B970-06F672748C9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8" y="2881"/>
                <a:ext cx="6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33" name="Rectangle 106">
                <a:extLst>
                  <a:ext uri="{FF2B5EF4-FFF2-40B4-BE49-F238E27FC236}">
                    <a16:creationId xmlns:a16="http://schemas.microsoft.com/office/drawing/2014/main" id="{DFB9FD97-5B20-4C06-000B-D09E65A289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933" y="2881"/>
                <a:ext cx="60" cy="1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17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x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34" name="Rectangle 107">
                <a:extLst>
                  <a:ext uri="{FF2B5EF4-FFF2-40B4-BE49-F238E27FC236}">
                    <a16:creationId xmlns:a16="http://schemas.microsoft.com/office/drawing/2014/main" id="{BF50E525-092B-C60E-288A-06779FC03A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55" y="3090"/>
                <a:ext cx="10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v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35" name="Rectangle 108">
                <a:extLst>
                  <a:ext uri="{FF2B5EF4-FFF2-40B4-BE49-F238E27FC236}">
                    <a16:creationId xmlns:a16="http://schemas.microsoft.com/office/drawing/2014/main" id="{70FED4FB-AF0F-CE24-74C1-E59CE196AC3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1" y="3090"/>
                <a:ext cx="12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36" name="Rectangle 109">
                <a:extLst>
                  <a:ext uri="{FF2B5EF4-FFF2-40B4-BE49-F238E27FC236}">
                    <a16:creationId xmlns:a16="http://schemas.microsoft.com/office/drawing/2014/main" id="{6E8BBC05-67B5-A8B7-83B4-5F790288CE0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660" y="2734"/>
                <a:ext cx="10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v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37" name="Rectangle 110">
                <a:extLst>
                  <a:ext uri="{FF2B5EF4-FFF2-40B4-BE49-F238E27FC236}">
                    <a16:creationId xmlns:a16="http://schemas.microsoft.com/office/drawing/2014/main" id="{8CEBDDA8-6E47-89D0-4D81-54428E29B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216" y="2734"/>
                <a:ext cx="12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38" name="Rectangle 111">
                <a:extLst>
                  <a:ext uri="{FF2B5EF4-FFF2-40B4-BE49-F238E27FC236}">
                    <a16:creationId xmlns:a16="http://schemas.microsoft.com/office/drawing/2014/main" id="{FA1BA336-8DFA-2CC2-35C9-68186B7DE01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49" y="3090"/>
                <a:ext cx="10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v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39" name="Rectangle 112">
                <a:extLst>
                  <a:ext uri="{FF2B5EF4-FFF2-40B4-BE49-F238E27FC236}">
                    <a16:creationId xmlns:a16="http://schemas.microsoft.com/office/drawing/2014/main" id="{5DC7B153-562F-C9DD-C5A4-1BFABFBDC67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6" y="3090"/>
                <a:ext cx="12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40" name="Rectangle 113">
                <a:extLst>
                  <a:ext uri="{FF2B5EF4-FFF2-40B4-BE49-F238E27FC236}">
                    <a16:creationId xmlns:a16="http://schemas.microsoft.com/office/drawing/2014/main" id="{693DB69B-7D2A-462C-7567-EA6F441A572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254" y="2734"/>
                <a:ext cx="107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v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41" name="Rectangle 114">
                <a:extLst>
                  <a:ext uri="{FF2B5EF4-FFF2-40B4-BE49-F238E27FC236}">
                    <a16:creationId xmlns:a16="http://schemas.microsoft.com/office/drawing/2014/main" id="{77252B02-A214-B692-D55D-4BEDEDD4BF0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10" y="2734"/>
                <a:ext cx="12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 i="1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u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42" name="Rectangle 115">
                <a:extLst>
                  <a:ext uri="{FF2B5EF4-FFF2-40B4-BE49-F238E27FC236}">
                    <a16:creationId xmlns:a16="http://schemas.microsoft.com/office/drawing/2014/main" id="{2FBF46B9-D148-BB2D-42DC-E02EBFCAFA3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6" y="3105"/>
                <a:ext cx="12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3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24643" name="Rectangle 116">
                <a:extLst>
                  <a:ext uri="{FF2B5EF4-FFF2-40B4-BE49-F238E27FC236}">
                    <a16:creationId xmlns:a16="http://schemas.microsoft.com/office/drawing/2014/main" id="{DB544825-385A-E635-432E-983F8E7E386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663" y="2749"/>
                <a:ext cx="120" cy="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–"/>
                  <a:defRPr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»"/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>
                  <a:spcBef>
                    <a:spcPct val="0"/>
                  </a:spcBef>
                </a:pPr>
                <a:r>
                  <a:rPr lang="ru-RU" altLang="en-US" sz="3000">
                    <a:solidFill>
                      <a:srgbClr val="000000"/>
                    </a:solidFill>
                    <a:latin typeface="Times New Roman" panose="02020603050405020304" pitchFamily="18" charset="0"/>
                  </a:rPr>
                  <a:t>4</a:t>
                </a:r>
                <a:endParaRPr lang="ru-RU" altLang="en-US">
                  <a:latin typeface="Times New Roman" panose="02020603050405020304" pitchFamily="18" charset="0"/>
                </a:endParaRPr>
              </a:p>
            </p:txBody>
          </p:sp>
        </p:grpSp>
        <p:pic>
          <p:nvPicPr>
            <p:cNvPr id="3" name="Picture 2" descr="A black and white scale&#10;&#10;Description automatically generated with medium confidence">
              <a:extLst>
                <a:ext uri="{FF2B5EF4-FFF2-40B4-BE49-F238E27FC236}">
                  <a16:creationId xmlns:a16="http://schemas.microsoft.com/office/drawing/2014/main" id="{30EABD83-B69F-1315-B99E-147A9E9DDF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04" r="20982"/>
            <a:stretch/>
          </p:blipFill>
          <p:spPr>
            <a:xfrm rot="10800000">
              <a:off x="5462454" y="4254500"/>
              <a:ext cx="189046" cy="1224935"/>
            </a:xfrm>
            <a:prstGeom prst="rect">
              <a:avLst/>
            </a:prstGeom>
          </p:spPr>
        </p:pic>
        <p:pic>
          <p:nvPicPr>
            <p:cNvPr id="4" name="Picture 3" descr="A black and white scale&#10;&#10;Description automatically generated with medium confidence">
              <a:extLst>
                <a:ext uri="{FF2B5EF4-FFF2-40B4-BE49-F238E27FC236}">
                  <a16:creationId xmlns:a16="http://schemas.microsoft.com/office/drawing/2014/main" id="{F2E6B614-2AD1-3FF5-FF8C-F4DE08B880C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04" r="20982"/>
            <a:stretch/>
          </p:blipFill>
          <p:spPr>
            <a:xfrm rot="10800000">
              <a:off x="6044412" y="4267201"/>
              <a:ext cx="188902" cy="1224000"/>
            </a:xfrm>
            <a:prstGeom prst="rect">
              <a:avLst/>
            </a:prstGeom>
          </p:spPr>
        </p:pic>
        <p:pic>
          <p:nvPicPr>
            <p:cNvPr id="6" name="Picture 5" descr="A black and white scale&#10;&#10;Description automatically generated with medium confidence">
              <a:extLst>
                <a:ext uri="{FF2B5EF4-FFF2-40B4-BE49-F238E27FC236}">
                  <a16:creationId xmlns:a16="http://schemas.microsoft.com/office/drawing/2014/main" id="{F989453E-2389-1ADB-0999-21A0A282194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04" r="20982"/>
            <a:stretch/>
          </p:blipFill>
          <p:spPr>
            <a:xfrm rot="10800000">
              <a:off x="7710765" y="4267200"/>
              <a:ext cx="188902" cy="1224000"/>
            </a:xfrm>
            <a:prstGeom prst="rect">
              <a:avLst/>
            </a:prstGeom>
          </p:spPr>
        </p:pic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EB0B93A5-E5D0-B600-5646-E234CCD09630}"/>
              </a:ext>
            </a:extLst>
          </p:cNvPr>
          <p:cNvSpPr txBox="1"/>
          <p:nvPr/>
        </p:nvSpPr>
        <p:spPr>
          <a:xfrm>
            <a:off x="4226682" y="5843507"/>
            <a:ext cx="3200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T</a:t>
            </a:r>
            <a:r>
              <a:rPr lang="en-JP" sz="1600" dirty="0">
                <a:latin typeface="+mn-lt"/>
              </a:rPr>
              <a:t>ransformation from uv to ij basis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7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6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6979" grpId="0" build="p"/>
      <p:bldP spid="767008" grpId="0"/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7818DE4A-C009-84FA-84E0-2879DCCAA8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What’s the inverse transform?</a:t>
            </a:r>
          </a:p>
        </p:txBody>
      </p:sp>
      <p:sp>
        <p:nvSpPr>
          <p:cNvPr id="769027" name="Rectangle 3">
            <a:extLst>
              <a:ext uri="{FF2B5EF4-FFF2-40B4-BE49-F238E27FC236}">
                <a16:creationId xmlns:a16="http://schemas.microsoft.com/office/drawing/2014/main" id="{6C0331ED-7291-D15A-DB50-709EDBB0763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09600" y="5867400"/>
            <a:ext cx="8077200" cy="9906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altLang="en-US" sz="2000" dirty="0"/>
              <a:t>How can we change from any basis to any basis?</a:t>
            </a:r>
          </a:p>
          <a:p>
            <a:pPr>
              <a:buFontTx/>
              <a:buChar char="•"/>
            </a:pPr>
            <a:r>
              <a:rPr lang="en-US" altLang="en-US" sz="2000" dirty="0"/>
              <a:t>What if the bases are orthonormal?</a:t>
            </a:r>
          </a:p>
        </p:txBody>
      </p:sp>
      <p:sp>
        <p:nvSpPr>
          <p:cNvPr id="25604" name="Text Box 28">
            <a:extLst>
              <a:ext uri="{FF2B5EF4-FFF2-40B4-BE49-F238E27FC236}">
                <a16:creationId xmlns:a16="http://schemas.microsoft.com/office/drawing/2014/main" id="{B6FEE6F9-4EBD-CF25-1F57-F359311CBB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2513" y="914400"/>
            <a:ext cx="1411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v</a:t>
            </a:r>
            <a:r>
              <a:rPr lang="en-US" altLang="en-US"/>
              <a:t> =(v</a:t>
            </a:r>
            <a:r>
              <a:rPr lang="en-US" altLang="en-US" baseline="-25000"/>
              <a:t>x</a:t>
            </a:r>
            <a:r>
              <a:rPr lang="en-US" altLang="en-US"/>
              <a:t>,v</a:t>
            </a:r>
            <a:r>
              <a:rPr lang="en-US" altLang="en-US" baseline="-25000"/>
              <a:t>y</a:t>
            </a:r>
            <a:r>
              <a:rPr lang="en-US" altLang="en-US"/>
              <a:t>)</a:t>
            </a:r>
          </a:p>
        </p:txBody>
      </p:sp>
      <p:grpSp>
        <p:nvGrpSpPr>
          <p:cNvPr id="25605" name="Group 29">
            <a:extLst>
              <a:ext uri="{FF2B5EF4-FFF2-40B4-BE49-F238E27FC236}">
                <a16:creationId xmlns:a16="http://schemas.microsoft.com/office/drawing/2014/main" id="{8D9D9036-4867-E752-3A7B-03A316A597E1}"/>
              </a:ext>
            </a:extLst>
          </p:cNvPr>
          <p:cNvGrpSpPr>
            <a:grpSpLocks/>
          </p:cNvGrpSpPr>
          <p:nvPr/>
        </p:nvGrpSpPr>
        <p:grpSpPr bwMode="auto">
          <a:xfrm rot="-803550">
            <a:off x="5251450" y="3048000"/>
            <a:ext cx="2743200" cy="134938"/>
            <a:chOff x="2976" y="2091"/>
            <a:chExt cx="1728" cy="85"/>
          </a:xfrm>
        </p:grpSpPr>
        <p:sp>
          <p:nvSpPr>
            <p:cNvPr id="25696" name="Line 30">
              <a:extLst>
                <a:ext uri="{FF2B5EF4-FFF2-40B4-BE49-F238E27FC236}">
                  <a16:creationId xmlns:a16="http://schemas.microsoft.com/office/drawing/2014/main" id="{4DF39FB0-962D-3EF3-9054-6CA81D1BF4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133"/>
              <a:ext cx="17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97" name="Line 31">
              <a:extLst>
                <a:ext uri="{FF2B5EF4-FFF2-40B4-BE49-F238E27FC236}">
                  <a16:creationId xmlns:a16="http://schemas.microsoft.com/office/drawing/2014/main" id="{B0CA52BA-F697-FBA3-11DF-A5CA7314EA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5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98" name="Line 32">
              <a:extLst>
                <a:ext uri="{FF2B5EF4-FFF2-40B4-BE49-F238E27FC236}">
                  <a16:creationId xmlns:a16="http://schemas.microsoft.com/office/drawing/2014/main" id="{3DF7B948-F559-ADFE-BD4C-D4F4C6015E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8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99" name="Line 33">
              <a:extLst>
                <a:ext uri="{FF2B5EF4-FFF2-40B4-BE49-F238E27FC236}">
                  <a16:creationId xmlns:a16="http://schemas.microsoft.com/office/drawing/2014/main" id="{C5E0E591-9E78-9C99-383C-9B5BA9E9A1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700" name="Line 34">
              <a:extLst>
                <a:ext uri="{FF2B5EF4-FFF2-40B4-BE49-F238E27FC236}">
                  <a16:creationId xmlns:a16="http://schemas.microsoft.com/office/drawing/2014/main" id="{D24A989F-6A51-C27F-9419-F8F0637F4B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3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701" name="Line 35">
              <a:extLst>
                <a:ext uri="{FF2B5EF4-FFF2-40B4-BE49-F238E27FC236}">
                  <a16:creationId xmlns:a16="http://schemas.microsoft.com/office/drawing/2014/main" id="{9D408A13-CAA3-9B58-F7B5-B7827770E5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6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702" name="Line 36">
              <a:extLst>
                <a:ext uri="{FF2B5EF4-FFF2-40B4-BE49-F238E27FC236}">
                  <a16:creationId xmlns:a16="http://schemas.microsoft.com/office/drawing/2014/main" id="{A279303B-A9A7-6344-8B9B-8B927F2F1E5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9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703" name="Line 37">
              <a:extLst>
                <a:ext uri="{FF2B5EF4-FFF2-40B4-BE49-F238E27FC236}">
                  <a16:creationId xmlns:a16="http://schemas.microsoft.com/office/drawing/2014/main" id="{135C0669-CCC3-2E67-8319-42FCAD4D993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2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704" name="Line 38">
              <a:extLst>
                <a:ext uri="{FF2B5EF4-FFF2-40B4-BE49-F238E27FC236}">
                  <a16:creationId xmlns:a16="http://schemas.microsoft.com/office/drawing/2014/main" id="{4B33706C-5CAA-372F-3F75-763A6B37BF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4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</p:grpSp>
      <p:grpSp>
        <p:nvGrpSpPr>
          <p:cNvPr id="25606" name="Group 39">
            <a:extLst>
              <a:ext uri="{FF2B5EF4-FFF2-40B4-BE49-F238E27FC236}">
                <a16:creationId xmlns:a16="http://schemas.microsoft.com/office/drawing/2014/main" id="{4324D34D-F8F6-E39C-8E5C-D0743FCCE128}"/>
              </a:ext>
            </a:extLst>
          </p:cNvPr>
          <p:cNvGrpSpPr>
            <a:grpSpLocks/>
          </p:cNvGrpSpPr>
          <p:nvPr/>
        </p:nvGrpSpPr>
        <p:grpSpPr bwMode="auto">
          <a:xfrm rot="849907">
            <a:off x="5632450" y="1206500"/>
            <a:ext cx="184150" cy="2438400"/>
            <a:chOff x="3149" y="768"/>
            <a:chExt cx="86" cy="1536"/>
          </a:xfrm>
        </p:grpSpPr>
        <p:sp>
          <p:nvSpPr>
            <p:cNvPr id="25687" name="Line 40">
              <a:extLst>
                <a:ext uri="{FF2B5EF4-FFF2-40B4-BE49-F238E27FC236}">
                  <a16:creationId xmlns:a16="http://schemas.microsoft.com/office/drawing/2014/main" id="{7BCB9CF6-E9F8-C571-717B-EB9688C27F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768"/>
              <a:ext cx="0" cy="15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88" name="Line 41">
              <a:extLst>
                <a:ext uri="{FF2B5EF4-FFF2-40B4-BE49-F238E27FC236}">
                  <a16:creationId xmlns:a16="http://schemas.microsoft.com/office/drawing/2014/main" id="{D68FCBEE-87CE-8C0E-D7CC-716367177B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963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89" name="Line 42">
              <a:extLst>
                <a:ext uri="{FF2B5EF4-FFF2-40B4-BE49-F238E27FC236}">
                  <a16:creationId xmlns:a16="http://schemas.microsoft.com/office/drawing/2014/main" id="{1F9FCC7D-94FD-B22F-12A0-8A2DEB3987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792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90" name="Line 43">
              <a:extLst>
                <a:ext uri="{FF2B5EF4-FFF2-40B4-BE49-F238E27FC236}">
                  <a16:creationId xmlns:a16="http://schemas.microsoft.com/office/drawing/2014/main" id="{8570A2BF-3663-4F4F-DC0A-E70643E1B4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621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91" name="Line 44">
              <a:extLst>
                <a:ext uri="{FF2B5EF4-FFF2-40B4-BE49-F238E27FC236}">
                  <a16:creationId xmlns:a16="http://schemas.microsoft.com/office/drawing/2014/main" id="{DAF41950-58AE-0ACB-4EDE-217029B659F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451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92" name="Line 45">
              <a:extLst>
                <a:ext uri="{FF2B5EF4-FFF2-40B4-BE49-F238E27FC236}">
                  <a16:creationId xmlns:a16="http://schemas.microsoft.com/office/drawing/2014/main" id="{1DF6EFB5-45DF-7F1C-1E16-DB6DCFA266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280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93" name="Line 46">
              <a:extLst>
                <a:ext uri="{FF2B5EF4-FFF2-40B4-BE49-F238E27FC236}">
                  <a16:creationId xmlns:a16="http://schemas.microsoft.com/office/drawing/2014/main" id="{08648DEA-6D2A-4DAE-5844-54C13E4672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109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94" name="Line 47">
              <a:extLst>
                <a:ext uri="{FF2B5EF4-FFF2-40B4-BE49-F238E27FC236}">
                  <a16:creationId xmlns:a16="http://schemas.microsoft.com/office/drawing/2014/main" id="{C33FFC92-EB20-7E67-C691-245613561D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939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95" name="Line 48">
              <a:extLst>
                <a:ext uri="{FF2B5EF4-FFF2-40B4-BE49-F238E27FC236}">
                  <a16:creationId xmlns:a16="http://schemas.microsoft.com/office/drawing/2014/main" id="{3A117D37-28D2-22B9-E7A8-C2C20903B1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768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</p:grpSp>
      <p:sp>
        <p:nvSpPr>
          <p:cNvPr id="25607" name="Text Box 49">
            <a:extLst>
              <a:ext uri="{FF2B5EF4-FFF2-40B4-BE49-F238E27FC236}">
                <a16:creationId xmlns:a16="http://schemas.microsoft.com/office/drawing/2014/main" id="{78E3BC2B-191D-3600-1707-91A41238A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850" y="2895600"/>
            <a:ext cx="1377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u</a:t>
            </a:r>
            <a:r>
              <a:rPr lang="en-US" altLang="en-US"/>
              <a:t>=(u</a:t>
            </a:r>
            <a:r>
              <a:rPr lang="en-US" altLang="en-US" baseline="-25000"/>
              <a:t>x</a:t>
            </a:r>
            <a:r>
              <a:rPr lang="en-US" altLang="en-US"/>
              <a:t>,u</a:t>
            </a:r>
            <a:r>
              <a:rPr lang="en-US" altLang="en-US" baseline="-25000"/>
              <a:t>y</a:t>
            </a:r>
            <a:r>
              <a:rPr lang="en-US" altLang="en-US"/>
              <a:t>)</a:t>
            </a:r>
          </a:p>
        </p:txBody>
      </p:sp>
      <p:sp>
        <p:nvSpPr>
          <p:cNvPr id="25608" name="Oval 50">
            <a:extLst>
              <a:ext uri="{FF2B5EF4-FFF2-40B4-BE49-F238E27FC236}">
                <a16:creationId xmlns:a16="http://schemas.microsoft.com/office/drawing/2014/main" id="{F4B65A5E-6BA9-66DD-9EB6-C38BBD76BD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84988" y="22098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9" name="Text Box 51">
            <a:extLst>
              <a:ext uri="{FF2B5EF4-FFF2-40B4-BE49-F238E27FC236}">
                <a16:creationId xmlns:a16="http://schemas.microsoft.com/office/drawing/2014/main" id="{12DCA7C7-7B55-F59B-FC30-0BDF94689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050" y="1828800"/>
            <a:ext cx="606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uv</a:t>
            </a:r>
          </a:p>
        </p:txBody>
      </p:sp>
      <p:sp>
        <p:nvSpPr>
          <p:cNvPr id="25610" name="Line 52">
            <a:extLst>
              <a:ext uri="{FF2B5EF4-FFF2-40B4-BE49-F238E27FC236}">
                <a16:creationId xmlns:a16="http://schemas.microsoft.com/office/drawing/2014/main" id="{008BBBCB-D989-3DB4-3674-3A99DB11B6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78488" y="2286000"/>
            <a:ext cx="1206500" cy="304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5611" name="Line 53">
            <a:extLst>
              <a:ext uri="{FF2B5EF4-FFF2-40B4-BE49-F238E27FC236}">
                <a16:creationId xmlns:a16="http://schemas.microsoft.com/office/drawing/2014/main" id="{3B11728C-955F-A056-9556-48D1858C1E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99250" y="2286000"/>
            <a:ext cx="249238" cy="820738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5612" name="Line 54">
            <a:extLst>
              <a:ext uri="{FF2B5EF4-FFF2-40B4-BE49-F238E27FC236}">
                <a16:creationId xmlns:a16="http://schemas.microsoft.com/office/drawing/2014/main" id="{AA5E6674-8DE9-3EEB-C574-81171043666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8463" y="2328863"/>
            <a:ext cx="1406525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grpSp>
        <p:nvGrpSpPr>
          <p:cNvPr id="25613" name="Group 4">
            <a:extLst>
              <a:ext uri="{FF2B5EF4-FFF2-40B4-BE49-F238E27FC236}">
                <a16:creationId xmlns:a16="http://schemas.microsoft.com/office/drawing/2014/main" id="{6E11EE96-AE34-B1C4-A05B-60801D636BB1}"/>
              </a:ext>
            </a:extLst>
          </p:cNvPr>
          <p:cNvGrpSpPr>
            <a:grpSpLocks/>
          </p:cNvGrpSpPr>
          <p:nvPr/>
        </p:nvGrpSpPr>
        <p:grpSpPr bwMode="auto">
          <a:xfrm>
            <a:off x="712788" y="1219200"/>
            <a:ext cx="2743200" cy="2438400"/>
            <a:chOff x="816" y="2208"/>
            <a:chExt cx="1920" cy="1728"/>
          </a:xfrm>
        </p:grpSpPr>
        <p:sp>
          <p:nvSpPr>
            <p:cNvPr id="25669" name="Line 5">
              <a:extLst>
                <a:ext uri="{FF2B5EF4-FFF2-40B4-BE49-F238E27FC236}">
                  <a16:creationId xmlns:a16="http://schemas.microsoft.com/office/drawing/2014/main" id="{A2FFA892-0DCC-5CE9-7B47-4CFBCEA680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70" name="Line 6">
              <a:extLst>
                <a:ext uri="{FF2B5EF4-FFF2-40B4-BE49-F238E27FC236}">
                  <a16:creationId xmlns:a16="http://schemas.microsoft.com/office/drawing/2014/main" id="{E60AF8B2-457F-E0D2-1810-E8C36329EA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71" name="Line 7">
              <a:extLst>
                <a:ext uri="{FF2B5EF4-FFF2-40B4-BE49-F238E27FC236}">
                  <a16:creationId xmlns:a16="http://schemas.microsoft.com/office/drawing/2014/main" id="{788311F6-D9F6-FCB1-CDF7-C720CFD046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72" name="Line 8">
              <a:extLst>
                <a:ext uri="{FF2B5EF4-FFF2-40B4-BE49-F238E27FC236}">
                  <a16:creationId xmlns:a16="http://schemas.microsoft.com/office/drawing/2014/main" id="{CB7553E2-55B4-C6EB-0A9D-CD2F6F2F1E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73" name="Line 9">
              <a:extLst>
                <a:ext uri="{FF2B5EF4-FFF2-40B4-BE49-F238E27FC236}">
                  <a16:creationId xmlns:a16="http://schemas.microsoft.com/office/drawing/2014/main" id="{FA5298E3-56AF-0CBD-B326-EC481CD63C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74" name="Line 10">
              <a:extLst>
                <a:ext uri="{FF2B5EF4-FFF2-40B4-BE49-F238E27FC236}">
                  <a16:creationId xmlns:a16="http://schemas.microsoft.com/office/drawing/2014/main" id="{B8CE943C-5EFF-971D-5628-91EA8CD0C4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75" name="Line 11">
              <a:extLst>
                <a:ext uri="{FF2B5EF4-FFF2-40B4-BE49-F238E27FC236}">
                  <a16:creationId xmlns:a16="http://schemas.microsoft.com/office/drawing/2014/main" id="{887C029A-CECA-73BD-CB05-94B16F71D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76" name="Line 12">
              <a:extLst>
                <a:ext uri="{FF2B5EF4-FFF2-40B4-BE49-F238E27FC236}">
                  <a16:creationId xmlns:a16="http://schemas.microsoft.com/office/drawing/2014/main" id="{BF6B13D6-6341-EF45-4B76-954004F30C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77" name="Line 13">
              <a:extLst>
                <a:ext uri="{FF2B5EF4-FFF2-40B4-BE49-F238E27FC236}">
                  <a16:creationId xmlns:a16="http://schemas.microsoft.com/office/drawing/2014/main" id="{A5684CA2-8484-47E3-0D1E-59ABC1F29AD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78" name="Line 14">
              <a:extLst>
                <a:ext uri="{FF2B5EF4-FFF2-40B4-BE49-F238E27FC236}">
                  <a16:creationId xmlns:a16="http://schemas.microsoft.com/office/drawing/2014/main" id="{02012362-40FB-1342-ABDA-BA50E06E6E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79" name="Line 15">
              <a:extLst>
                <a:ext uri="{FF2B5EF4-FFF2-40B4-BE49-F238E27FC236}">
                  <a16:creationId xmlns:a16="http://schemas.microsoft.com/office/drawing/2014/main" id="{4C06ABA0-7062-6E74-6C62-80C93BAA62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80" name="Line 16">
              <a:extLst>
                <a:ext uri="{FF2B5EF4-FFF2-40B4-BE49-F238E27FC236}">
                  <a16:creationId xmlns:a16="http://schemas.microsoft.com/office/drawing/2014/main" id="{C7ED9D3C-686B-455B-DFE3-455791DA217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81" name="Line 17">
              <a:extLst>
                <a:ext uri="{FF2B5EF4-FFF2-40B4-BE49-F238E27FC236}">
                  <a16:creationId xmlns:a16="http://schemas.microsoft.com/office/drawing/2014/main" id="{7E83D20A-24AA-BF85-DD0D-247113647C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82" name="Line 18">
              <a:extLst>
                <a:ext uri="{FF2B5EF4-FFF2-40B4-BE49-F238E27FC236}">
                  <a16:creationId xmlns:a16="http://schemas.microsoft.com/office/drawing/2014/main" id="{507FA3B7-0EBA-38C9-05E5-7916A97E3F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83" name="Line 19">
              <a:extLst>
                <a:ext uri="{FF2B5EF4-FFF2-40B4-BE49-F238E27FC236}">
                  <a16:creationId xmlns:a16="http://schemas.microsoft.com/office/drawing/2014/main" id="{B1250540-4B2E-A23A-4E82-DC0028C270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84" name="Line 20">
              <a:extLst>
                <a:ext uri="{FF2B5EF4-FFF2-40B4-BE49-F238E27FC236}">
                  <a16:creationId xmlns:a16="http://schemas.microsoft.com/office/drawing/2014/main" id="{A1B368D1-21E6-D938-54E2-D21A3FE479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85" name="Line 21">
              <a:extLst>
                <a:ext uri="{FF2B5EF4-FFF2-40B4-BE49-F238E27FC236}">
                  <a16:creationId xmlns:a16="http://schemas.microsoft.com/office/drawing/2014/main" id="{637E4B62-1F1F-E4F1-C9B5-5D256A82E8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5686" name="Line 22">
              <a:extLst>
                <a:ext uri="{FF2B5EF4-FFF2-40B4-BE49-F238E27FC236}">
                  <a16:creationId xmlns:a16="http://schemas.microsoft.com/office/drawing/2014/main" id="{B14CD501-123C-CA18-1266-0CF2090D16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</p:grpSp>
      <p:sp>
        <p:nvSpPr>
          <p:cNvPr id="25614" name="Text Box 23">
            <a:extLst>
              <a:ext uri="{FF2B5EF4-FFF2-40B4-BE49-F238E27FC236}">
                <a16:creationId xmlns:a16="http://schemas.microsoft.com/office/drawing/2014/main" id="{8F1762F4-AD63-6B94-24C4-A8A7F7EA13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988" y="914400"/>
            <a:ext cx="1157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j</a:t>
            </a:r>
            <a:r>
              <a:rPr lang="en-US" altLang="en-US"/>
              <a:t> =(0,1)</a:t>
            </a:r>
          </a:p>
        </p:txBody>
      </p:sp>
      <p:sp>
        <p:nvSpPr>
          <p:cNvPr id="25615" name="Text Box 24">
            <a:extLst>
              <a:ext uri="{FF2B5EF4-FFF2-40B4-BE49-F238E27FC236}">
                <a16:creationId xmlns:a16="http://schemas.microsoft.com/office/drawing/2014/main" id="{4F63C056-B374-9BAD-C1A7-1CB4CE1DF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0" y="3429000"/>
            <a:ext cx="1157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i</a:t>
            </a:r>
            <a:r>
              <a:rPr lang="en-US" altLang="en-US"/>
              <a:t> =(1,0)</a:t>
            </a:r>
          </a:p>
        </p:txBody>
      </p:sp>
      <p:sp>
        <p:nvSpPr>
          <p:cNvPr id="25616" name="Text Box 25">
            <a:extLst>
              <a:ext uri="{FF2B5EF4-FFF2-40B4-BE49-F238E27FC236}">
                <a16:creationId xmlns:a16="http://schemas.microsoft.com/office/drawing/2014/main" id="{94F56162-7F2D-E5B3-C5BC-4B3364790A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213" y="2022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5617" name="Text Box 26">
            <a:extLst>
              <a:ext uri="{FF2B5EF4-FFF2-40B4-BE49-F238E27FC236}">
                <a16:creationId xmlns:a16="http://schemas.microsoft.com/office/drawing/2014/main" id="{482EC50F-6A81-EE9F-4AB6-9D9A75DBE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810000"/>
            <a:ext cx="1457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ij</a:t>
            </a:r>
            <a:r>
              <a:rPr lang="en-US" altLang="en-US" b="1"/>
              <a:t> </a:t>
            </a:r>
            <a:r>
              <a:rPr lang="en-US" altLang="en-US"/>
              <a:t>= (5,4)</a:t>
            </a:r>
            <a:endParaRPr lang="en-US" altLang="en-US" b="1"/>
          </a:p>
        </p:txBody>
      </p:sp>
      <p:sp>
        <p:nvSpPr>
          <p:cNvPr id="25618" name="Oval 55">
            <a:extLst>
              <a:ext uri="{FF2B5EF4-FFF2-40B4-BE49-F238E27FC236}">
                <a16:creationId xmlns:a16="http://schemas.microsoft.com/office/drawing/2014/main" id="{BE9C7E1B-2456-6B53-5C85-0BBFDEED662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25700" y="22098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19" name="Text Box 56">
            <a:extLst>
              <a:ext uri="{FF2B5EF4-FFF2-40B4-BE49-F238E27FC236}">
                <a16:creationId xmlns:a16="http://schemas.microsoft.com/office/drawing/2014/main" id="{4FDF0E59-A966-0C88-355A-92402A6C0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63" y="1828800"/>
            <a:ext cx="484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ij</a:t>
            </a:r>
          </a:p>
        </p:txBody>
      </p:sp>
      <p:sp>
        <p:nvSpPr>
          <p:cNvPr id="25620" name="Line 57">
            <a:extLst>
              <a:ext uri="{FF2B5EF4-FFF2-40B4-BE49-F238E27FC236}">
                <a16:creationId xmlns:a16="http://schemas.microsoft.com/office/drawing/2014/main" id="{199AD171-AF3A-2BC6-A8EB-7BBB138AEC5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3950" y="2286000"/>
            <a:ext cx="13017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5621" name="Line 58">
            <a:extLst>
              <a:ext uri="{FF2B5EF4-FFF2-40B4-BE49-F238E27FC236}">
                <a16:creationId xmlns:a16="http://schemas.microsoft.com/office/drawing/2014/main" id="{2D318BE9-50B8-26DB-9B2C-5041A0130A0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89200" y="22860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5622" name="Line 59">
            <a:extLst>
              <a:ext uri="{FF2B5EF4-FFF2-40B4-BE49-F238E27FC236}">
                <a16:creationId xmlns:a16="http://schemas.microsoft.com/office/drawing/2014/main" id="{E016CD00-6A05-C8A7-7873-C0ACB2AA329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19175" y="2328863"/>
            <a:ext cx="1406525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5623" name="AutoShape 60">
            <a:extLst>
              <a:ext uri="{FF2B5EF4-FFF2-40B4-BE49-F238E27FC236}">
                <a16:creationId xmlns:a16="http://schemas.microsoft.com/office/drawing/2014/main" id="{D05ECE1C-6D2C-92CE-D034-9296FC1F7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209800"/>
            <a:ext cx="914400" cy="269875"/>
          </a:xfrm>
          <a:prstGeom prst="rightArrow">
            <a:avLst>
              <a:gd name="adj1" fmla="val 50000"/>
              <a:gd name="adj2" fmla="val 84706"/>
            </a:avLst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24" name="Text Box 62">
            <a:extLst>
              <a:ext uri="{FF2B5EF4-FFF2-40B4-BE49-F238E27FC236}">
                <a16:creationId xmlns:a16="http://schemas.microsoft.com/office/drawing/2014/main" id="{7383ADD7-1B25-DF14-32DF-3E25770F7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1225" y="3810000"/>
            <a:ext cx="22717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uv </a:t>
            </a:r>
            <a:r>
              <a:rPr lang="en-US" altLang="en-US"/>
              <a:t>= (p</a:t>
            </a:r>
            <a:r>
              <a:rPr lang="en-US" altLang="en-US" baseline="-25000"/>
              <a:t>x</a:t>
            </a:r>
            <a:r>
              <a:rPr lang="en-US" altLang="en-US" b="1"/>
              <a:t>,</a:t>
            </a:r>
            <a:r>
              <a:rPr lang="en-US" altLang="en-US"/>
              <a:t>p</a:t>
            </a:r>
            <a:r>
              <a:rPr lang="en-US" altLang="en-US" baseline="-25000"/>
              <a:t>y</a:t>
            </a:r>
            <a:r>
              <a:rPr lang="en-US" altLang="en-US"/>
              <a:t>) = ?</a:t>
            </a:r>
          </a:p>
        </p:txBody>
      </p:sp>
      <p:sp>
        <p:nvSpPr>
          <p:cNvPr id="769129" name="Text Box 105">
            <a:extLst>
              <a:ext uri="{FF2B5EF4-FFF2-40B4-BE49-F238E27FC236}">
                <a16:creationId xmlns:a16="http://schemas.microsoft.com/office/drawing/2014/main" id="{D66AFEC3-FA9B-9EAB-C161-86290CCCD3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3810000"/>
            <a:ext cx="16906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= p</a:t>
            </a:r>
            <a:r>
              <a:rPr lang="en-US" altLang="en-US" baseline="-25000"/>
              <a:t>x</a:t>
            </a:r>
            <a:r>
              <a:rPr lang="en-US" altLang="en-US" b="1"/>
              <a:t>u</a:t>
            </a:r>
            <a:r>
              <a:rPr lang="en-US" altLang="en-US"/>
              <a:t> + p</a:t>
            </a:r>
            <a:r>
              <a:rPr lang="en-US" altLang="en-US" baseline="-25000"/>
              <a:t>y</a:t>
            </a:r>
            <a:r>
              <a:rPr lang="en-US" altLang="en-US" b="1"/>
              <a:t>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B1F6BDF-BDD8-91D7-182F-DEFDF7BC3717}"/>
              </a:ext>
            </a:extLst>
          </p:cNvPr>
          <p:cNvSpPr txBox="1"/>
          <p:nvPr/>
        </p:nvSpPr>
        <p:spPr>
          <a:xfrm>
            <a:off x="5623560" y="477774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16C64C4-F0FD-74EF-3967-6ED1BB770469}"/>
              </a:ext>
            </a:extLst>
          </p:cNvPr>
          <p:cNvGrpSpPr/>
          <p:nvPr/>
        </p:nvGrpSpPr>
        <p:grpSpPr>
          <a:xfrm>
            <a:off x="1752600" y="4114800"/>
            <a:ext cx="5105400" cy="1503055"/>
            <a:chOff x="1752600" y="4114800"/>
            <a:chExt cx="5105400" cy="1503055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16AD8AB1-37F2-4254-25C1-59FE136B3756}"/>
                </a:ext>
              </a:extLst>
            </p:cNvPr>
            <p:cNvGrpSpPr/>
            <p:nvPr/>
          </p:nvGrpSpPr>
          <p:grpSpPr>
            <a:xfrm>
              <a:off x="1752600" y="4114800"/>
              <a:ext cx="5105400" cy="1453535"/>
              <a:chOff x="1752600" y="4114800"/>
              <a:chExt cx="5105400" cy="1453535"/>
            </a:xfrm>
          </p:grpSpPr>
          <p:pic>
            <p:nvPicPr>
              <p:cNvPr id="3" name="Picture 2" descr="A black and white scale&#10;&#10;Description automatically generated with medium confidence">
                <a:extLst>
                  <a:ext uri="{FF2B5EF4-FFF2-40B4-BE49-F238E27FC236}">
                    <a16:creationId xmlns:a16="http://schemas.microsoft.com/office/drawing/2014/main" id="{989A213C-1393-6C2F-73B8-AA0CDC16BC7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04" r="20982"/>
              <a:stretch/>
            </p:blipFill>
            <p:spPr>
              <a:xfrm rot="10800000">
                <a:off x="6172201" y="4343400"/>
                <a:ext cx="189046" cy="1224935"/>
              </a:xfrm>
              <a:prstGeom prst="rect">
                <a:avLst/>
              </a:prstGeom>
            </p:spPr>
          </p:pic>
          <p:grpSp>
            <p:nvGrpSpPr>
              <p:cNvPr id="5" name="Group 109">
                <a:extLst>
                  <a:ext uri="{FF2B5EF4-FFF2-40B4-BE49-F238E27FC236}">
                    <a16:creationId xmlns:a16="http://schemas.microsoft.com/office/drawing/2014/main" id="{13FB609F-90C6-3C72-F995-FD820E5059D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752600" y="4114800"/>
                <a:ext cx="5105400" cy="1447800"/>
                <a:chOff x="1104" y="2592"/>
                <a:chExt cx="3216" cy="912"/>
              </a:xfrm>
            </p:grpSpPr>
            <p:sp>
              <p:nvSpPr>
                <p:cNvPr id="25627" name="Rectangle 64">
                  <a:extLst>
                    <a:ext uri="{FF2B5EF4-FFF2-40B4-BE49-F238E27FC236}">
                      <a16:creationId xmlns:a16="http://schemas.microsoft.com/office/drawing/2014/main" id="{A6C38CFA-AADA-553B-EDC1-7480F807FF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090" y="2990"/>
                  <a:ext cx="23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p</a:t>
                  </a:r>
                  <a:r>
                    <a:rPr lang="en-US" altLang="en-US" sz="3000" b="1" baseline="30000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ij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28" name="Rectangle 65">
                  <a:extLst>
                    <a:ext uri="{FF2B5EF4-FFF2-40B4-BE49-F238E27FC236}">
                      <a16:creationId xmlns:a16="http://schemas.microsoft.com/office/drawing/2014/main" id="{5D231AAD-3401-7D63-841B-7681168181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104" y="2976"/>
                  <a:ext cx="30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b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p</a:t>
                  </a:r>
                  <a:r>
                    <a:rPr lang="en-US" altLang="en-US" sz="3000" b="1" baseline="30000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uv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29" name="Rectangle 66">
                  <a:extLst>
                    <a:ext uri="{FF2B5EF4-FFF2-40B4-BE49-F238E27FC236}">
                      <a16:creationId xmlns:a16="http://schemas.microsoft.com/office/drawing/2014/main" id="{82B5BB1A-992D-5292-960D-737A0A0C7B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71" y="3020"/>
                  <a:ext cx="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30" name="Rectangle 67">
                  <a:extLst>
                    <a:ext uri="{FF2B5EF4-FFF2-40B4-BE49-F238E27FC236}">
                      <a16:creationId xmlns:a16="http://schemas.microsoft.com/office/drawing/2014/main" id="{A7851F3A-6729-690C-0837-3549871435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71" y="3216"/>
                  <a:ext cx="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31" name="Rectangle 68">
                  <a:extLst>
                    <a:ext uri="{FF2B5EF4-FFF2-40B4-BE49-F238E27FC236}">
                      <a16:creationId xmlns:a16="http://schemas.microsoft.com/office/drawing/2014/main" id="{B215133B-C0D8-9003-CEC6-D370F7258B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71" y="2791"/>
                  <a:ext cx="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32" name="Rectangle 69">
                  <a:extLst>
                    <a:ext uri="{FF2B5EF4-FFF2-40B4-BE49-F238E27FC236}">
                      <a16:creationId xmlns:a16="http://schemas.microsoft.com/office/drawing/2014/main" id="{6667E212-8395-42CD-D1D8-FE6AA9E2FBA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3" y="3020"/>
                  <a:ext cx="9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>
                      <a:solidFill>
                        <a:srgbClr val="000000"/>
                      </a:solidFill>
                      <a:latin typeface="Symbol" pitchFamily="2" charset="2"/>
                    </a:rPr>
                    <a:t>ê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33" name="Rectangle 70">
                  <a:extLst>
                    <a:ext uri="{FF2B5EF4-FFF2-40B4-BE49-F238E27FC236}">
                      <a16:creationId xmlns:a16="http://schemas.microsoft.com/office/drawing/2014/main" id="{917CA287-6A71-6887-68DF-75D9FE9B4A1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3" y="3216"/>
                  <a:ext cx="9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dirty="0" err="1">
                      <a:solidFill>
                        <a:srgbClr val="000000"/>
                      </a:solidFill>
                      <a:latin typeface="Symbol" pitchFamily="2" charset="2"/>
                    </a:rPr>
                    <a:t>ë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34" name="Rectangle 71">
                  <a:extLst>
                    <a:ext uri="{FF2B5EF4-FFF2-40B4-BE49-F238E27FC236}">
                      <a16:creationId xmlns:a16="http://schemas.microsoft.com/office/drawing/2014/main" id="{C980BDA0-5CCE-796E-85AF-29F74FC20D0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123" y="2791"/>
                  <a:ext cx="9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>
                      <a:solidFill>
                        <a:srgbClr val="000000"/>
                      </a:solidFill>
                      <a:latin typeface="Symbol" pitchFamily="2" charset="2"/>
                    </a:rPr>
                    <a:t>é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35" name="Rectangle 72">
                  <a:extLst>
                    <a:ext uri="{FF2B5EF4-FFF2-40B4-BE49-F238E27FC236}">
                      <a16:creationId xmlns:a16="http://schemas.microsoft.com/office/drawing/2014/main" id="{1CEC22A1-09A4-7D61-1537-892C490189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932" y="2963"/>
                  <a:ext cx="1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>
                      <a:solidFill>
                        <a:srgbClr val="000000"/>
                      </a:solidFill>
                      <a:latin typeface="Symbol" pitchFamily="2" charset="2"/>
                    </a:rPr>
                    <a:t>=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36" name="Rectangle 73">
                  <a:extLst>
                    <a:ext uri="{FF2B5EF4-FFF2-40B4-BE49-F238E27FC236}">
                      <a16:creationId xmlns:a16="http://schemas.microsoft.com/office/drawing/2014/main" id="{A388D03F-F3F9-CCA4-8AB0-EDB7459C321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6" y="3036"/>
                  <a:ext cx="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37" name="Rectangle 74">
                  <a:extLst>
                    <a:ext uri="{FF2B5EF4-FFF2-40B4-BE49-F238E27FC236}">
                      <a16:creationId xmlns:a16="http://schemas.microsoft.com/office/drawing/2014/main" id="{3E77080B-B277-6C61-7C2F-81AAC85447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6" y="3200"/>
                  <a:ext cx="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38" name="Rectangle 75">
                  <a:extLst>
                    <a:ext uri="{FF2B5EF4-FFF2-40B4-BE49-F238E27FC236}">
                      <a16:creationId xmlns:a16="http://schemas.microsoft.com/office/drawing/2014/main" id="{99976EFD-5F09-D6BF-2B7C-FFF3800FEC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86" y="2806"/>
                  <a:ext cx="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39" name="Rectangle 76">
                  <a:extLst>
                    <a:ext uri="{FF2B5EF4-FFF2-40B4-BE49-F238E27FC236}">
                      <a16:creationId xmlns:a16="http://schemas.microsoft.com/office/drawing/2014/main" id="{A14FE30C-9B4C-F504-D999-46EDA8ADC5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9" y="3036"/>
                  <a:ext cx="9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>
                      <a:solidFill>
                        <a:srgbClr val="000000"/>
                      </a:solidFill>
                      <a:latin typeface="Symbol" pitchFamily="2" charset="2"/>
                    </a:rPr>
                    <a:t>ê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40" name="Rectangle 77">
                  <a:extLst>
                    <a:ext uri="{FF2B5EF4-FFF2-40B4-BE49-F238E27FC236}">
                      <a16:creationId xmlns:a16="http://schemas.microsoft.com/office/drawing/2014/main" id="{0506A2B3-1E8C-C27D-C803-A22F37BFA61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9" y="3200"/>
                  <a:ext cx="9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>
                      <a:solidFill>
                        <a:srgbClr val="000000"/>
                      </a:solidFill>
                      <a:latin typeface="Symbol" pitchFamily="2" charset="2"/>
                    </a:rPr>
                    <a:t>ë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41" name="Rectangle 78">
                  <a:extLst>
                    <a:ext uri="{FF2B5EF4-FFF2-40B4-BE49-F238E27FC236}">
                      <a16:creationId xmlns:a16="http://schemas.microsoft.com/office/drawing/2014/main" id="{D26D9E22-ABE6-0160-DAB3-F62B903ABDA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9" y="2806"/>
                  <a:ext cx="9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dirty="0" err="1">
                      <a:solidFill>
                        <a:srgbClr val="000000"/>
                      </a:solidFill>
                      <a:latin typeface="Symbol" pitchFamily="2" charset="2"/>
                    </a:rPr>
                    <a:t>é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42" name="Rectangle 79">
                  <a:extLst>
                    <a:ext uri="{FF2B5EF4-FFF2-40B4-BE49-F238E27FC236}">
                      <a16:creationId xmlns:a16="http://schemas.microsoft.com/office/drawing/2014/main" id="{314E593F-883E-9058-2A45-7F1EFBFF7C4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69" y="3020"/>
                  <a:ext cx="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43" name="Rectangle 80">
                  <a:extLst>
                    <a:ext uri="{FF2B5EF4-FFF2-40B4-BE49-F238E27FC236}">
                      <a16:creationId xmlns:a16="http://schemas.microsoft.com/office/drawing/2014/main" id="{F898BC4B-59E0-7BF3-F47A-16519EA522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69" y="3216"/>
                  <a:ext cx="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44" name="Rectangle 81">
                  <a:extLst>
                    <a:ext uri="{FF2B5EF4-FFF2-40B4-BE49-F238E27FC236}">
                      <a16:creationId xmlns:a16="http://schemas.microsoft.com/office/drawing/2014/main" id="{D5407AB9-C8C9-E5C0-0CA9-8EAFFC6E21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369" y="2791"/>
                  <a:ext cx="0" cy="23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45" name="Rectangle 82">
                  <a:extLst>
                    <a:ext uri="{FF2B5EF4-FFF2-40B4-BE49-F238E27FC236}">
                      <a16:creationId xmlns:a16="http://schemas.microsoft.com/office/drawing/2014/main" id="{942B40F6-5841-AD45-29DC-7CF72BB44D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21" y="3020"/>
                  <a:ext cx="9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>
                      <a:solidFill>
                        <a:srgbClr val="000000"/>
                      </a:solidFill>
                      <a:latin typeface="Symbol" pitchFamily="2" charset="2"/>
                    </a:rPr>
                    <a:t>ê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46" name="Rectangle 83">
                  <a:extLst>
                    <a:ext uri="{FF2B5EF4-FFF2-40B4-BE49-F238E27FC236}">
                      <a16:creationId xmlns:a16="http://schemas.microsoft.com/office/drawing/2014/main" id="{64B479CB-1F96-C2A1-0D03-CE4893CD8F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21" y="3216"/>
                  <a:ext cx="9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dirty="0" err="1">
                      <a:solidFill>
                        <a:srgbClr val="000000"/>
                      </a:solidFill>
                      <a:latin typeface="Symbol" pitchFamily="2" charset="2"/>
                    </a:rPr>
                    <a:t>ë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47" name="Rectangle 84">
                  <a:extLst>
                    <a:ext uri="{FF2B5EF4-FFF2-40B4-BE49-F238E27FC236}">
                      <a16:creationId xmlns:a16="http://schemas.microsoft.com/office/drawing/2014/main" id="{0197760D-F56B-0B2B-DB99-64B6930687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621" y="2791"/>
                  <a:ext cx="9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dirty="0" err="1">
                      <a:solidFill>
                        <a:srgbClr val="000000"/>
                      </a:solidFill>
                      <a:latin typeface="Symbol" pitchFamily="2" charset="2"/>
                    </a:rPr>
                    <a:t>é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48" name="Rectangle 85">
                  <a:extLst>
                    <a:ext uri="{FF2B5EF4-FFF2-40B4-BE49-F238E27FC236}">
                      <a16:creationId xmlns:a16="http://schemas.microsoft.com/office/drawing/2014/main" id="{348A0C93-6865-18FE-24E2-C07BFED9A4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430" y="2963"/>
                  <a:ext cx="132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dirty="0">
                      <a:solidFill>
                        <a:srgbClr val="000000"/>
                      </a:solidFill>
                      <a:latin typeface="Symbol" pitchFamily="2" charset="2"/>
                    </a:rPr>
                    <a:t>=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49" name="Rectangle 86">
                  <a:extLst>
                    <a:ext uri="{FF2B5EF4-FFF2-40B4-BE49-F238E27FC236}">
                      <a16:creationId xmlns:a16="http://schemas.microsoft.com/office/drawing/2014/main" id="{4241DF9A-75D9-6A65-D49F-EF3A15A488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9" y="3300"/>
                  <a:ext cx="60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1700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y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50" name="Rectangle 87">
                  <a:extLst>
                    <a:ext uri="{FF2B5EF4-FFF2-40B4-BE49-F238E27FC236}">
                      <a16:creationId xmlns:a16="http://schemas.microsoft.com/office/drawing/2014/main" id="{39686DAB-730D-F479-5FC0-C7C99ACBF7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44" y="3300"/>
                  <a:ext cx="60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1700" i="1" dirty="0" err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y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51" name="Rectangle 88">
                  <a:extLst>
                    <a:ext uri="{FF2B5EF4-FFF2-40B4-BE49-F238E27FC236}">
                      <a16:creationId xmlns:a16="http://schemas.microsoft.com/office/drawing/2014/main" id="{5A41242F-A9AE-17EF-D00E-AAD9B4F6C3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776" y="2944"/>
                  <a:ext cx="60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1700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x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52" name="Rectangle 89">
                  <a:extLst>
                    <a:ext uri="{FF2B5EF4-FFF2-40B4-BE49-F238E27FC236}">
                      <a16:creationId xmlns:a16="http://schemas.microsoft.com/office/drawing/2014/main" id="{72782A5F-7C06-9E71-1956-F0613769B6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341" y="2944"/>
                  <a:ext cx="60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1700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x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53" name="Rectangle 90">
                  <a:extLst>
                    <a:ext uri="{FF2B5EF4-FFF2-40B4-BE49-F238E27FC236}">
                      <a16:creationId xmlns:a16="http://schemas.microsoft.com/office/drawing/2014/main" id="{63EE3532-ADAF-76E0-74EF-BEA5439E87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7" y="3300"/>
                  <a:ext cx="60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1700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y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54" name="Rectangle 91">
                  <a:extLst>
                    <a:ext uri="{FF2B5EF4-FFF2-40B4-BE49-F238E27FC236}">
                      <a16:creationId xmlns:a16="http://schemas.microsoft.com/office/drawing/2014/main" id="{977B2BD9-C7D8-231C-974E-C007F300C4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42" y="3300"/>
                  <a:ext cx="60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1700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y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55" name="Rectangle 92">
                  <a:extLst>
                    <a:ext uri="{FF2B5EF4-FFF2-40B4-BE49-F238E27FC236}">
                      <a16:creationId xmlns:a16="http://schemas.microsoft.com/office/drawing/2014/main" id="{CDC185CD-D770-DDB7-A51B-25D4D543BEC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274" y="2944"/>
                  <a:ext cx="60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1700" i="1" dirty="0" err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x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56" name="Rectangle 93">
                  <a:extLst>
                    <a:ext uri="{FF2B5EF4-FFF2-40B4-BE49-F238E27FC236}">
                      <a16:creationId xmlns:a16="http://schemas.microsoft.com/office/drawing/2014/main" id="{58E390C2-778B-466C-A1D9-5DCACA0FDB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839" y="2944"/>
                  <a:ext cx="60" cy="163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1700" i="1" dirty="0" err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x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57" name="Rectangle 94">
                  <a:extLst>
                    <a:ext uri="{FF2B5EF4-FFF2-40B4-BE49-F238E27FC236}">
                      <a16:creationId xmlns:a16="http://schemas.microsoft.com/office/drawing/2014/main" id="{4D7EBC6B-3FB2-0476-D9E8-99958BD9E6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57" y="3153"/>
                  <a:ext cx="107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v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58" name="Rectangle 95">
                  <a:extLst>
                    <a:ext uri="{FF2B5EF4-FFF2-40B4-BE49-F238E27FC236}">
                      <a16:creationId xmlns:a16="http://schemas.microsoft.com/office/drawing/2014/main" id="{5880652C-2A44-6B86-70D2-C268DF773E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13" y="3153"/>
                  <a:ext cx="12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u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59" name="Rectangle 96">
                  <a:extLst>
                    <a:ext uri="{FF2B5EF4-FFF2-40B4-BE49-F238E27FC236}">
                      <a16:creationId xmlns:a16="http://schemas.microsoft.com/office/drawing/2014/main" id="{08E7ADBC-308F-BB43-E285-D2B6A2D6D7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662" y="2797"/>
                  <a:ext cx="107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v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60" name="Rectangle 97">
                  <a:extLst>
                    <a:ext uri="{FF2B5EF4-FFF2-40B4-BE49-F238E27FC236}">
                      <a16:creationId xmlns:a16="http://schemas.microsoft.com/office/drawing/2014/main" id="{4B991EF8-996D-042C-C33E-4E9362056B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218" y="2797"/>
                  <a:ext cx="12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i="1" dirty="0" err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u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61" name="Rectangle 98">
                  <a:extLst>
                    <a:ext uri="{FF2B5EF4-FFF2-40B4-BE49-F238E27FC236}">
                      <a16:creationId xmlns:a16="http://schemas.microsoft.com/office/drawing/2014/main" id="{1BDD75BF-D390-4822-BAC3-FE093B2198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55" y="3153"/>
                  <a:ext cx="107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v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62" name="Rectangle 99">
                  <a:extLst>
                    <a:ext uri="{FF2B5EF4-FFF2-40B4-BE49-F238E27FC236}">
                      <a16:creationId xmlns:a16="http://schemas.microsoft.com/office/drawing/2014/main" id="{1C2D7C8C-B1D7-6500-7DA6-319D6D3636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12" y="3153"/>
                  <a:ext cx="12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i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u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63" name="Rectangle 100">
                  <a:extLst>
                    <a:ext uri="{FF2B5EF4-FFF2-40B4-BE49-F238E27FC236}">
                      <a16:creationId xmlns:a16="http://schemas.microsoft.com/office/drawing/2014/main" id="{677FBE35-273B-5E37-D19A-A6251D623E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160" y="2797"/>
                  <a:ext cx="107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i="1" dirty="0" err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v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64" name="Rectangle 101">
                  <a:extLst>
                    <a:ext uri="{FF2B5EF4-FFF2-40B4-BE49-F238E27FC236}">
                      <a16:creationId xmlns:a16="http://schemas.microsoft.com/office/drawing/2014/main" id="{DC681AE8-C494-3CBA-370D-82F57C1FBF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1716" y="2797"/>
                  <a:ext cx="12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ru-RU" altLang="en-US" sz="3000" i="1" dirty="0" err="1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u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65" name="Rectangle 102">
                  <a:extLst>
                    <a:ext uri="{FF2B5EF4-FFF2-40B4-BE49-F238E27FC236}">
                      <a16:creationId xmlns:a16="http://schemas.microsoft.com/office/drawing/2014/main" id="{80FE81F8-4EEB-B9E9-3FC1-F9D45F9A2B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68" y="3168"/>
                  <a:ext cx="12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en-US" sz="3000" dirty="0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4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66" name="Rectangle 103">
                  <a:extLst>
                    <a:ext uri="{FF2B5EF4-FFF2-40B4-BE49-F238E27FC236}">
                      <a16:creationId xmlns:a16="http://schemas.microsoft.com/office/drawing/2014/main" id="{BC19480B-EC52-39EB-F5CF-45885CCCF1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65" y="2812"/>
                  <a:ext cx="120" cy="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0" tIns="0" rIns="0" bIns="0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en-US" sz="3000">
                      <a:solidFill>
                        <a:srgbClr val="000000"/>
                      </a:solidFill>
                      <a:latin typeface="Times New Roman" panose="02020603050405020304" pitchFamily="18" charset="0"/>
                    </a:rPr>
                    <a:t>5</a:t>
                  </a:r>
                  <a:endParaRPr lang="ru-RU" altLang="en-US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67" name="Text Box 106">
                  <a:extLst>
                    <a:ext uri="{FF2B5EF4-FFF2-40B4-BE49-F238E27FC236}">
                      <a16:creationId xmlns:a16="http://schemas.microsoft.com/office/drawing/2014/main" id="{84B0F0B2-12DC-9C5C-E56C-E6953D59599F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3888" y="2592"/>
                  <a:ext cx="310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en-US" dirty="0">
                      <a:latin typeface="Times New Roman" panose="02020603050405020304" pitchFamily="18" charset="0"/>
                    </a:rPr>
                    <a:t>–1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5668" name="Text Box 107">
                  <a:extLst>
                    <a:ext uri="{FF2B5EF4-FFF2-40B4-BE49-F238E27FC236}">
                      <a16:creationId xmlns:a16="http://schemas.microsoft.com/office/drawing/2014/main" id="{21FA7C2D-F439-F656-58A5-F527B454E999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2364" y="2592"/>
                  <a:ext cx="310" cy="29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>
                  <a:spAutoFit/>
                </a:bodyPr>
                <a:lstStyle>
                  <a:lvl1pPr>
                    <a:spcBef>
                      <a:spcPct val="20000"/>
                    </a:spcBef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•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–"/>
                    <a:defRPr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»"/>
                    <a:defRPr sz="16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1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</a:pPr>
                  <a:r>
                    <a:rPr lang="en-US" altLang="en-US" dirty="0">
                      <a:latin typeface="Times New Roman" panose="02020603050405020304" pitchFamily="18" charset="0"/>
                    </a:rPr>
                    <a:t>–1</a:t>
                  </a:r>
                  <a:endParaRPr lang="ru-RU" altLang="en-US" dirty="0">
                    <a:latin typeface="Times New Roman" panose="02020603050405020304" pitchFamily="18" charset="0"/>
                  </a:endParaRPr>
                </a:p>
              </p:txBody>
            </p:sp>
          </p:grpSp>
          <p:pic>
            <p:nvPicPr>
              <p:cNvPr id="4" name="Picture 3" descr="A black and white scale&#10;&#10;Description automatically generated with medium confidence">
                <a:extLst>
                  <a:ext uri="{FF2B5EF4-FFF2-40B4-BE49-F238E27FC236}">
                    <a16:creationId xmlns:a16="http://schemas.microsoft.com/office/drawing/2014/main" id="{6DFA3934-8B40-5E51-2C44-2A1D0FC08AA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4204" r="20982"/>
              <a:stretch/>
            </p:blipFill>
            <p:spPr>
              <a:xfrm rot="10800000">
                <a:off x="4475889" y="4343400"/>
                <a:ext cx="189046" cy="1224935"/>
              </a:xfrm>
              <a:prstGeom prst="rect">
                <a:avLst/>
              </a:prstGeom>
            </p:spPr>
          </p:pic>
        </p:grpSp>
        <p:pic>
          <p:nvPicPr>
            <p:cNvPr id="10" name="Picture 9" descr="A black and white scale&#10;&#10;Description automatically generated with medium confidence">
              <a:extLst>
                <a:ext uri="{FF2B5EF4-FFF2-40B4-BE49-F238E27FC236}">
                  <a16:creationId xmlns:a16="http://schemas.microsoft.com/office/drawing/2014/main" id="{AA6FEF4D-BA1A-D30A-F173-EA817517937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204" r="20982"/>
            <a:stretch/>
          </p:blipFill>
          <p:spPr>
            <a:xfrm rot="10800000">
              <a:off x="3773354" y="4392920"/>
              <a:ext cx="189046" cy="122493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9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9027" grpId="0" build="p"/>
      <p:bldP spid="769129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>
            <a:extLst>
              <a:ext uri="{FF2B5EF4-FFF2-40B4-BE49-F238E27FC236}">
                <a16:creationId xmlns:a16="http://schemas.microsoft.com/office/drawing/2014/main" id="{6FC833AA-9567-D244-73EA-6AE63C44F7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Projection onto orthonormal basis</a:t>
            </a:r>
          </a:p>
        </p:txBody>
      </p:sp>
      <p:sp>
        <p:nvSpPr>
          <p:cNvPr id="26627" name="Text Box 4">
            <a:extLst>
              <a:ext uri="{FF2B5EF4-FFF2-40B4-BE49-F238E27FC236}">
                <a16:creationId xmlns:a16="http://schemas.microsoft.com/office/drawing/2014/main" id="{59319142-2B57-C0A9-74B9-2B54CB76F0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1600" y="914400"/>
            <a:ext cx="1411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v</a:t>
            </a:r>
            <a:r>
              <a:rPr lang="en-US" altLang="en-US"/>
              <a:t> =(v</a:t>
            </a:r>
            <a:r>
              <a:rPr lang="en-US" altLang="en-US" baseline="-25000"/>
              <a:t>x</a:t>
            </a:r>
            <a:r>
              <a:rPr lang="en-US" altLang="en-US"/>
              <a:t>,v</a:t>
            </a:r>
            <a:r>
              <a:rPr lang="en-US" altLang="en-US" baseline="-25000"/>
              <a:t>y</a:t>
            </a:r>
            <a:r>
              <a:rPr lang="en-US" altLang="en-US"/>
              <a:t>)</a:t>
            </a:r>
          </a:p>
        </p:txBody>
      </p:sp>
      <p:grpSp>
        <p:nvGrpSpPr>
          <p:cNvPr id="26628" name="Group 5">
            <a:extLst>
              <a:ext uri="{FF2B5EF4-FFF2-40B4-BE49-F238E27FC236}">
                <a16:creationId xmlns:a16="http://schemas.microsoft.com/office/drawing/2014/main" id="{16E92CE5-5B03-CD36-6424-78A5BAE7BA49}"/>
              </a:ext>
            </a:extLst>
          </p:cNvPr>
          <p:cNvGrpSpPr>
            <a:grpSpLocks/>
          </p:cNvGrpSpPr>
          <p:nvPr/>
        </p:nvGrpSpPr>
        <p:grpSpPr bwMode="auto">
          <a:xfrm rot="-803550">
            <a:off x="5251450" y="3048000"/>
            <a:ext cx="2743200" cy="134938"/>
            <a:chOff x="2976" y="2091"/>
            <a:chExt cx="1728" cy="85"/>
          </a:xfrm>
        </p:grpSpPr>
        <p:sp>
          <p:nvSpPr>
            <p:cNvPr id="26715" name="Line 6">
              <a:extLst>
                <a:ext uri="{FF2B5EF4-FFF2-40B4-BE49-F238E27FC236}">
                  <a16:creationId xmlns:a16="http://schemas.microsoft.com/office/drawing/2014/main" id="{55E83DF6-E8E6-53FA-DD11-D87AF099C8F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6" y="2133"/>
              <a:ext cx="1728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16" name="Line 7">
              <a:extLst>
                <a:ext uri="{FF2B5EF4-FFF2-40B4-BE49-F238E27FC236}">
                  <a16:creationId xmlns:a16="http://schemas.microsoft.com/office/drawing/2014/main" id="{E9A557C2-D62C-39A8-D9A2-C2208B6F46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365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17" name="Line 8">
              <a:extLst>
                <a:ext uri="{FF2B5EF4-FFF2-40B4-BE49-F238E27FC236}">
                  <a16:creationId xmlns:a16="http://schemas.microsoft.com/office/drawing/2014/main" id="{94C9481F-0158-5FA1-C66F-FC16870FDE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538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18" name="Line 9">
              <a:extLst>
                <a:ext uri="{FF2B5EF4-FFF2-40B4-BE49-F238E27FC236}">
                  <a16:creationId xmlns:a16="http://schemas.microsoft.com/office/drawing/2014/main" id="{29CC9782-4F6D-C90B-8584-B70CEA277E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710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19" name="Line 10">
              <a:extLst>
                <a:ext uri="{FF2B5EF4-FFF2-40B4-BE49-F238E27FC236}">
                  <a16:creationId xmlns:a16="http://schemas.microsoft.com/office/drawing/2014/main" id="{86156E76-5CA1-27D1-5CCD-3EA3B92DB23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83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20" name="Line 11">
              <a:extLst>
                <a:ext uri="{FF2B5EF4-FFF2-40B4-BE49-F238E27FC236}">
                  <a16:creationId xmlns:a16="http://schemas.microsoft.com/office/drawing/2014/main" id="{8296B6AF-7FDF-0205-9AD3-794D70A3E44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056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21" name="Line 12">
              <a:extLst>
                <a:ext uri="{FF2B5EF4-FFF2-40B4-BE49-F238E27FC236}">
                  <a16:creationId xmlns:a16="http://schemas.microsoft.com/office/drawing/2014/main" id="{20CBAF00-689D-5AF9-7303-108C2BC72A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29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22" name="Line 13">
              <a:extLst>
                <a:ext uri="{FF2B5EF4-FFF2-40B4-BE49-F238E27FC236}">
                  <a16:creationId xmlns:a16="http://schemas.microsoft.com/office/drawing/2014/main" id="{C4BAF530-9D32-3B2D-2E74-EEF6C18BAB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402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23" name="Line 14">
              <a:extLst>
                <a:ext uri="{FF2B5EF4-FFF2-40B4-BE49-F238E27FC236}">
                  <a16:creationId xmlns:a16="http://schemas.microsoft.com/office/drawing/2014/main" id="{FE177720-B815-283C-96AC-3BD9613DCC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74" y="2091"/>
              <a:ext cx="0" cy="85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</p:grpSp>
      <p:grpSp>
        <p:nvGrpSpPr>
          <p:cNvPr id="26629" name="Group 15">
            <a:extLst>
              <a:ext uri="{FF2B5EF4-FFF2-40B4-BE49-F238E27FC236}">
                <a16:creationId xmlns:a16="http://schemas.microsoft.com/office/drawing/2014/main" id="{1B9D7510-9A33-50D3-160D-D1850DD24B5D}"/>
              </a:ext>
            </a:extLst>
          </p:cNvPr>
          <p:cNvGrpSpPr>
            <a:grpSpLocks/>
          </p:cNvGrpSpPr>
          <p:nvPr/>
        </p:nvGrpSpPr>
        <p:grpSpPr bwMode="auto">
          <a:xfrm rot="-840000">
            <a:off x="5226050" y="1219200"/>
            <a:ext cx="184150" cy="2438400"/>
            <a:chOff x="3149" y="768"/>
            <a:chExt cx="86" cy="1536"/>
          </a:xfrm>
        </p:grpSpPr>
        <p:sp>
          <p:nvSpPr>
            <p:cNvPr id="26706" name="Line 16">
              <a:extLst>
                <a:ext uri="{FF2B5EF4-FFF2-40B4-BE49-F238E27FC236}">
                  <a16:creationId xmlns:a16="http://schemas.microsoft.com/office/drawing/2014/main" id="{6B82022B-27C9-279C-E0DB-871F8B49EB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92" y="768"/>
              <a:ext cx="0" cy="153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07" name="Line 17">
              <a:extLst>
                <a:ext uri="{FF2B5EF4-FFF2-40B4-BE49-F238E27FC236}">
                  <a16:creationId xmlns:a16="http://schemas.microsoft.com/office/drawing/2014/main" id="{7777F54A-26CF-97FB-1B1C-0E86168C9A4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963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08" name="Line 18">
              <a:extLst>
                <a:ext uri="{FF2B5EF4-FFF2-40B4-BE49-F238E27FC236}">
                  <a16:creationId xmlns:a16="http://schemas.microsoft.com/office/drawing/2014/main" id="{DB4287A7-EF2B-BACD-82E0-7582E624576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792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09" name="Line 19">
              <a:extLst>
                <a:ext uri="{FF2B5EF4-FFF2-40B4-BE49-F238E27FC236}">
                  <a16:creationId xmlns:a16="http://schemas.microsoft.com/office/drawing/2014/main" id="{160BBA61-CA44-9416-50CA-CF697108FCE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621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10" name="Line 20">
              <a:extLst>
                <a:ext uri="{FF2B5EF4-FFF2-40B4-BE49-F238E27FC236}">
                  <a16:creationId xmlns:a16="http://schemas.microsoft.com/office/drawing/2014/main" id="{DDAB339E-C271-7663-E791-606BB4B961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451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11" name="Line 21">
              <a:extLst>
                <a:ext uri="{FF2B5EF4-FFF2-40B4-BE49-F238E27FC236}">
                  <a16:creationId xmlns:a16="http://schemas.microsoft.com/office/drawing/2014/main" id="{5664B0A8-EF1C-07A3-FCF8-019894063B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280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12" name="Line 22">
              <a:extLst>
                <a:ext uri="{FF2B5EF4-FFF2-40B4-BE49-F238E27FC236}">
                  <a16:creationId xmlns:a16="http://schemas.microsoft.com/office/drawing/2014/main" id="{BF512223-9558-7866-8994-1A2DF0864DB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1109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13" name="Line 23">
              <a:extLst>
                <a:ext uri="{FF2B5EF4-FFF2-40B4-BE49-F238E27FC236}">
                  <a16:creationId xmlns:a16="http://schemas.microsoft.com/office/drawing/2014/main" id="{A0D411E7-7AF1-99A4-4044-0BF13A01FCE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939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14" name="Line 24">
              <a:extLst>
                <a:ext uri="{FF2B5EF4-FFF2-40B4-BE49-F238E27FC236}">
                  <a16:creationId xmlns:a16="http://schemas.microsoft.com/office/drawing/2014/main" id="{F886E8A5-30D2-06A6-88B6-F7E477B08F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49" y="768"/>
              <a:ext cx="8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</p:grpSp>
      <p:sp>
        <p:nvSpPr>
          <p:cNvPr id="26630" name="Text Box 25">
            <a:extLst>
              <a:ext uri="{FF2B5EF4-FFF2-40B4-BE49-F238E27FC236}">
                <a16:creationId xmlns:a16="http://schemas.microsoft.com/office/drawing/2014/main" id="{2B56E262-7E9E-28E7-3C25-F55EDA6D2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8850" y="2895600"/>
            <a:ext cx="13779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u</a:t>
            </a:r>
            <a:r>
              <a:rPr lang="en-US" altLang="en-US"/>
              <a:t>=(u</a:t>
            </a:r>
            <a:r>
              <a:rPr lang="en-US" altLang="en-US" baseline="-25000"/>
              <a:t>x</a:t>
            </a:r>
            <a:r>
              <a:rPr lang="en-US" altLang="en-US"/>
              <a:t>,u</a:t>
            </a:r>
            <a:r>
              <a:rPr lang="en-US" altLang="en-US" baseline="-25000"/>
              <a:t>y</a:t>
            </a:r>
            <a:r>
              <a:rPr lang="en-US" altLang="en-US"/>
              <a:t>)</a:t>
            </a:r>
          </a:p>
        </p:txBody>
      </p:sp>
      <p:sp>
        <p:nvSpPr>
          <p:cNvPr id="26631" name="Oval 26">
            <a:extLst>
              <a:ext uri="{FF2B5EF4-FFF2-40B4-BE49-F238E27FC236}">
                <a16:creationId xmlns:a16="http://schemas.microsoft.com/office/drawing/2014/main" id="{89510251-5C40-C57F-AE6B-42216087E4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884988" y="22098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32" name="Text Box 27">
            <a:extLst>
              <a:ext uri="{FF2B5EF4-FFF2-40B4-BE49-F238E27FC236}">
                <a16:creationId xmlns:a16="http://schemas.microsoft.com/office/drawing/2014/main" id="{454DF3F3-640A-7D85-2187-00325C473F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04050" y="1828800"/>
            <a:ext cx="606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uv</a:t>
            </a:r>
          </a:p>
        </p:txBody>
      </p:sp>
      <p:sp>
        <p:nvSpPr>
          <p:cNvPr id="26633" name="Line 28">
            <a:extLst>
              <a:ext uri="{FF2B5EF4-FFF2-40B4-BE49-F238E27FC236}">
                <a16:creationId xmlns:a16="http://schemas.microsoft.com/office/drawing/2014/main" id="{2DC6FB28-83A1-339B-2DE5-E897EB55D52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356225" y="2286000"/>
            <a:ext cx="1528763" cy="37941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6634" name="Line 29">
            <a:extLst>
              <a:ext uri="{FF2B5EF4-FFF2-40B4-BE49-F238E27FC236}">
                <a16:creationId xmlns:a16="http://schemas.microsoft.com/office/drawing/2014/main" id="{E58C0DD7-A742-03AE-8639-2BD7DB27B092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948488" y="2286000"/>
            <a:ext cx="188912" cy="703263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6635" name="Line 30">
            <a:extLst>
              <a:ext uri="{FF2B5EF4-FFF2-40B4-BE49-F238E27FC236}">
                <a16:creationId xmlns:a16="http://schemas.microsoft.com/office/drawing/2014/main" id="{381AFFB6-6B90-671D-6B35-BEC2BE5DF0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78463" y="2328863"/>
            <a:ext cx="1406525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grpSp>
        <p:nvGrpSpPr>
          <p:cNvPr id="26636" name="Group 31">
            <a:extLst>
              <a:ext uri="{FF2B5EF4-FFF2-40B4-BE49-F238E27FC236}">
                <a16:creationId xmlns:a16="http://schemas.microsoft.com/office/drawing/2014/main" id="{F05F78AA-DCC7-0D1E-B3F0-77C4E35327A4}"/>
              </a:ext>
            </a:extLst>
          </p:cNvPr>
          <p:cNvGrpSpPr>
            <a:grpSpLocks/>
          </p:cNvGrpSpPr>
          <p:nvPr/>
        </p:nvGrpSpPr>
        <p:grpSpPr bwMode="auto">
          <a:xfrm>
            <a:off x="712788" y="1219200"/>
            <a:ext cx="2743200" cy="2438400"/>
            <a:chOff x="816" y="2208"/>
            <a:chExt cx="1920" cy="1728"/>
          </a:xfrm>
        </p:grpSpPr>
        <p:sp>
          <p:nvSpPr>
            <p:cNvPr id="26688" name="Line 32">
              <a:extLst>
                <a:ext uri="{FF2B5EF4-FFF2-40B4-BE49-F238E27FC236}">
                  <a16:creationId xmlns:a16="http://schemas.microsoft.com/office/drawing/2014/main" id="{BBBDAC23-17C4-90AA-0F53-153F3CA999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89" name="Line 33">
              <a:extLst>
                <a:ext uri="{FF2B5EF4-FFF2-40B4-BE49-F238E27FC236}">
                  <a16:creationId xmlns:a16="http://schemas.microsoft.com/office/drawing/2014/main" id="{D2008402-B034-3337-373D-CA51D67F17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90" name="Line 34">
              <a:extLst>
                <a:ext uri="{FF2B5EF4-FFF2-40B4-BE49-F238E27FC236}">
                  <a16:creationId xmlns:a16="http://schemas.microsoft.com/office/drawing/2014/main" id="{A2C7733D-6F1E-CA43-D87B-F6412249DF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91" name="Line 35">
              <a:extLst>
                <a:ext uri="{FF2B5EF4-FFF2-40B4-BE49-F238E27FC236}">
                  <a16:creationId xmlns:a16="http://schemas.microsoft.com/office/drawing/2014/main" id="{06256759-F8DE-78C8-A452-EED81E8A5D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92" name="Line 36">
              <a:extLst>
                <a:ext uri="{FF2B5EF4-FFF2-40B4-BE49-F238E27FC236}">
                  <a16:creationId xmlns:a16="http://schemas.microsoft.com/office/drawing/2014/main" id="{7D40C0CF-585E-C5C9-0FF3-73F0F9E7C33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93" name="Line 37">
              <a:extLst>
                <a:ext uri="{FF2B5EF4-FFF2-40B4-BE49-F238E27FC236}">
                  <a16:creationId xmlns:a16="http://schemas.microsoft.com/office/drawing/2014/main" id="{D6409CD6-E264-A03B-B37C-CE2C042EDC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94" name="Line 38">
              <a:extLst>
                <a:ext uri="{FF2B5EF4-FFF2-40B4-BE49-F238E27FC236}">
                  <a16:creationId xmlns:a16="http://schemas.microsoft.com/office/drawing/2014/main" id="{734E8740-5EEE-A456-7F8E-D33A023956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95" name="Line 39">
              <a:extLst>
                <a:ext uri="{FF2B5EF4-FFF2-40B4-BE49-F238E27FC236}">
                  <a16:creationId xmlns:a16="http://schemas.microsoft.com/office/drawing/2014/main" id="{72997608-146B-B318-4919-ED8D87A892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96" name="Line 40">
              <a:extLst>
                <a:ext uri="{FF2B5EF4-FFF2-40B4-BE49-F238E27FC236}">
                  <a16:creationId xmlns:a16="http://schemas.microsoft.com/office/drawing/2014/main" id="{7823FCD3-825E-C03A-AFBA-DDC0F6C43D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97" name="Line 41">
              <a:extLst>
                <a:ext uri="{FF2B5EF4-FFF2-40B4-BE49-F238E27FC236}">
                  <a16:creationId xmlns:a16="http://schemas.microsoft.com/office/drawing/2014/main" id="{B0EEEBCD-1780-303C-C473-F4C845BA31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98" name="Line 42">
              <a:extLst>
                <a:ext uri="{FF2B5EF4-FFF2-40B4-BE49-F238E27FC236}">
                  <a16:creationId xmlns:a16="http://schemas.microsoft.com/office/drawing/2014/main" id="{FD20F2DE-EB65-220C-BEBA-6F356E6100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699" name="Line 43">
              <a:extLst>
                <a:ext uri="{FF2B5EF4-FFF2-40B4-BE49-F238E27FC236}">
                  <a16:creationId xmlns:a16="http://schemas.microsoft.com/office/drawing/2014/main" id="{1E5D8CA6-AA32-DB8A-5284-9A921E4705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00" name="Line 44">
              <a:extLst>
                <a:ext uri="{FF2B5EF4-FFF2-40B4-BE49-F238E27FC236}">
                  <a16:creationId xmlns:a16="http://schemas.microsoft.com/office/drawing/2014/main" id="{13F82680-53AA-B20E-58E9-AE6C66C43C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01" name="Line 45">
              <a:extLst>
                <a:ext uri="{FF2B5EF4-FFF2-40B4-BE49-F238E27FC236}">
                  <a16:creationId xmlns:a16="http://schemas.microsoft.com/office/drawing/2014/main" id="{D98D18B6-28FB-1ECC-4301-805D91AAAF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02" name="Line 46">
              <a:extLst>
                <a:ext uri="{FF2B5EF4-FFF2-40B4-BE49-F238E27FC236}">
                  <a16:creationId xmlns:a16="http://schemas.microsoft.com/office/drawing/2014/main" id="{3E32DF1E-ED71-2BED-EC4F-210B714EAB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03" name="Line 47">
              <a:extLst>
                <a:ext uri="{FF2B5EF4-FFF2-40B4-BE49-F238E27FC236}">
                  <a16:creationId xmlns:a16="http://schemas.microsoft.com/office/drawing/2014/main" id="{4CE809A1-ED88-E40A-E781-B57CAF3379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04" name="Line 48">
              <a:extLst>
                <a:ext uri="{FF2B5EF4-FFF2-40B4-BE49-F238E27FC236}">
                  <a16:creationId xmlns:a16="http://schemas.microsoft.com/office/drawing/2014/main" id="{A2F375FC-D08B-7152-87F9-3F12E65ADC2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26705" name="Line 49">
              <a:extLst>
                <a:ext uri="{FF2B5EF4-FFF2-40B4-BE49-F238E27FC236}">
                  <a16:creationId xmlns:a16="http://schemas.microsoft.com/office/drawing/2014/main" id="{4D39B24A-A735-C209-95CD-013D0F8A9F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</p:grpSp>
      <p:sp>
        <p:nvSpPr>
          <p:cNvPr id="26637" name="Text Box 50">
            <a:extLst>
              <a:ext uri="{FF2B5EF4-FFF2-40B4-BE49-F238E27FC236}">
                <a16:creationId xmlns:a16="http://schemas.microsoft.com/office/drawing/2014/main" id="{7BE67F13-9D14-F017-4FB8-9D23997EB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9988" y="914400"/>
            <a:ext cx="11572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j</a:t>
            </a:r>
            <a:r>
              <a:rPr lang="en-US" altLang="en-US"/>
              <a:t> =(0,1)</a:t>
            </a:r>
          </a:p>
        </p:txBody>
      </p:sp>
      <p:sp>
        <p:nvSpPr>
          <p:cNvPr id="26638" name="Text Box 51">
            <a:extLst>
              <a:ext uri="{FF2B5EF4-FFF2-40B4-BE49-F238E27FC236}">
                <a16:creationId xmlns:a16="http://schemas.microsoft.com/office/drawing/2014/main" id="{DC88F02D-45D1-C9D7-6EFE-6243F30945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3500" y="3429000"/>
            <a:ext cx="11572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i</a:t>
            </a:r>
            <a:r>
              <a:rPr lang="en-US" altLang="en-US"/>
              <a:t> =(1,0)</a:t>
            </a:r>
          </a:p>
        </p:txBody>
      </p:sp>
      <p:sp>
        <p:nvSpPr>
          <p:cNvPr id="26639" name="Text Box 52">
            <a:extLst>
              <a:ext uri="{FF2B5EF4-FFF2-40B4-BE49-F238E27FC236}">
                <a16:creationId xmlns:a16="http://schemas.microsoft.com/office/drawing/2014/main" id="{CA0AD864-BCE0-9937-5E85-B45335EAA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5213" y="202247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40" name="Text Box 53">
            <a:extLst>
              <a:ext uri="{FF2B5EF4-FFF2-40B4-BE49-F238E27FC236}">
                <a16:creationId xmlns:a16="http://schemas.microsoft.com/office/drawing/2014/main" id="{6334126C-15C9-2161-509E-CC1A468D03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3810000"/>
            <a:ext cx="1457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ij</a:t>
            </a:r>
            <a:r>
              <a:rPr lang="en-US" altLang="en-US" b="1"/>
              <a:t> </a:t>
            </a:r>
            <a:r>
              <a:rPr lang="en-US" altLang="en-US"/>
              <a:t>= (5,4)</a:t>
            </a:r>
            <a:endParaRPr lang="en-US" altLang="en-US" b="1"/>
          </a:p>
        </p:txBody>
      </p:sp>
      <p:sp>
        <p:nvSpPr>
          <p:cNvPr id="26641" name="Oval 54">
            <a:extLst>
              <a:ext uri="{FF2B5EF4-FFF2-40B4-BE49-F238E27FC236}">
                <a16:creationId xmlns:a16="http://schemas.microsoft.com/office/drawing/2014/main" id="{C419C81D-B6B9-AD8C-9A48-050703ACEA4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2425700" y="22098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42" name="Text Box 55">
            <a:extLst>
              <a:ext uri="{FF2B5EF4-FFF2-40B4-BE49-F238E27FC236}">
                <a16:creationId xmlns:a16="http://schemas.microsoft.com/office/drawing/2014/main" id="{A1BA0039-3BB3-9F16-CFD2-4F662E1988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4763" y="1828800"/>
            <a:ext cx="4841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ij</a:t>
            </a:r>
          </a:p>
        </p:txBody>
      </p:sp>
      <p:sp>
        <p:nvSpPr>
          <p:cNvPr id="26643" name="Line 56">
            <a:extLst>
              <a:ext uri="{FF2B5EF4-FFF2-40B4-BE49-F238E27FC236}">
                <a16:creationId xmlns:a16="http://schemas.microsoft.com/office/drawing/2014/main" id="{E1A7080C-F732-CFBC-B7E3-3E09129D97C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123950" y="2286000"/>
            <a:ext cx="130175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6644" name="Line 57">
            <a:extLst>
              <a:ext uri="{FF2B5EF4-FFF2-40B4-BE49-F238E27FC236}">
                <a16:creationId xmlns:a16="http://schemas.microsoft.com/office/drawing/2014/main" id="{AC665D5F-F11F-1E2F-F225-1F10F2E1A3C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489200" y="2286000"/>
            <a:ext cx="0" cy="10668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6645" name="Line 58">
            <a:extLst>
              <a:ext uri="{FF2B5EF4-FFF2-40B4-BE49-F238E27FC236}">
                <a16:creationId xmlns:a16="http://schemas.microsoft.com/office/drawing/2014/main" id="{B0B2F7E3-4AE0-F9FA-550F-3DBB2ABE70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19175" y="2328863"/>
            <a:ext cx="1406525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JP"/>
          </a:p>
        </p:txBody>
      </p:sp>
      <p:sp>
        <p:nvSpPr>
          <p:cNvPr id="26646" name="AutoShape 59">
            <a:extLst>
              <a:ext uri="{FF2B5EF4-FFF2-40B4-BE49-F238E27FC236}">
                <a16:creationId xmlns:a16="http://schemas.microsoft.com/office/drawing/2014/main" id="{A4AAA6F9-BD93-3568-D7C5-E897F54DB0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209800"/>
            <a:ext cx="914400" cy="269875"/>
          </a:xfrm>
          <a:prstGeom prst="rightArrow">
            <a:avLst>
              <a:gd name="adj1" fmla="val 50000"/>
              <a:gd name="adj2" fmla="val 84706"/>
            </a:avLst>
          </a:prstGeom>
          <a:solidFill>
            <a:srgbClr val="33CC33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47" name="Text Box 60">
            <a:extLst>
              <a:ext uri="{FF2B5EF4-FFF2-40B4-BE49-F238E27FC236}">
                <a16:creationId xmlns:a16="http://schemas.microsoft.com/office/drawing/2014/main" id="{1721A906-8728-62B4-9777-6A7D6FE17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810000"/>
            <a:ext cx="24209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 b="1" baseline="30000"/>
              <a:t>uv </a:t>
            </a:r>
            <a:r>
              <a:rPr lang="en-US" altLang="en-US"/>
              <a:t>= (</a:t>
            </a:r>
            <a:r>
              <a:rPr lang="en-US" altLang="en-US" b="1"/>
              <a:t>u·p</a:t>
            </a:r>
            <a:r>
              <a:rPr lang="en-US" altLang="en-US" b="1" baseline="30000"/>
              <a:t>ij</a:t>
            </a:r>
            <a:r>
              <a:rPr lang="en-US" altLang="en-US" b="1"/>
              <a:t>, v·p</a:t>
            </a:r>
            <a:r>
              <a:rPr lang="en-US" altLang="en-US" b="1" baseline="30000"/>
              <a:t>ij</a:t>
            </a:r>
            <a:r>
              <a:rPr lang="en-US" altLang="en-US"/>
              <a:t>)</a:t>
            </a:r>
          </a:p>
        </p:txBody>
      </p:sp>
      <p:sp>
        <p:nvSpPr>
          <p:cNvPr id="26648" name="Rectangle 63">
            <a:extLst>
              <a:ext uri="{FF2B5EF4-FFF2-40B4-BE49-F238E27FC236}">
                <a16:creationId xmlns:a16="http://schemas.microsoft.com/office/drawing/2014/main" id="{ABC21658-9A62-0641-4C97-1BF3FB4CA4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2875" y="5127625"/>
            <a:ext cx="365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 b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en-US" sz="30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ij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49" name="Rectangle 64">
            <a:extLst>
              <a:ext uri="{FF2B5EF4-FFF2-40B4-BE49-F238E27FC236}">
                <a16:creationId xmlns:a16="http://schemas.microsoft.com/office/drawing/2014/main" id="{BD3B6A29-F47F-7B3C-2868-0FEF9DA05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52600" y="5105400"/>
            <a:ext cx="479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 b="1">
                <a:solidFill>
                  <a:srgbClr val="000000"/>
                </a:solidFill>
                <a:latin typeface="Times New Roman" panose="02020603050405020304" pitchFamily="18" charset="0"/>
              </a:rPr>
              <a:t>p</a:t>
            </a:r>
            <a:r>
              <a:rPr lang="en-US" altLang="en-US" sz="3000" b="1" baseline="30000">
                <a:solidFill>
                  <a:srgbClr val="000000"/>
                </a:solidFill>
                <a:latin typeface="Times New Roman" panose="02020603050405020304" pitchFamily="18" charset="0"/>
              </a:rPr>
              <a:t>uv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53" name="Rectangle 68">
            <a:extLst>
              <a:ext uri="{FF2B5EF4-FFF2-40B4-BE49-F238E27FC236}">
                <a16:creationId xmlns:a16="http://schemas.microsoft.com/office/drawing/2014/main" id="{90064F99-35A5-1919-3B2A-5669C34120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763" y="5175250"/>
            <a:ext cx="146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>
                <a:solidFill>
                  <a:srgbClr val="000000"/>
                </a:solidFill>
                <a:latin typeface="Symbol" pitchFamily="2" charset="2"/>
              </a:rPr>
              <a:t>ê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54" name="Rectangle 69">
            <a:extLst>
              <a:ext uri="{FF2B5EF4-FFF2-40B4-BE49-F238E27FC236}">
                <a16:creationId xmlns:a16="http://schemas.microsoft.com/office/drawing/2014/main" id="{4FA30A14-C018-5AF7-7FDA-86900DBFC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763" y="5486400"/>
            <a:ext cx="146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>
                <a:solidFill>
                  <a:srgbClr val="000000"/>
                </a:solidFill>
                <a:latin typeface="Symbol" pitchFamily="2" charset="2"/>
              </a:rPr>
              <a:t>ë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55" name="Rectangle 70">
            <a:extLst>
              <a:ext uri="{FF2B5EF4-FFF2-40B4-BE49-F238E27FC236}">
                <a16:creationId xmlns:a16="http://schemas.microsoft.com/office/drawing/2014/main" id="{7B873810-0DED-E0D2-AD19-640446D026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7763" y="4811713"/>
            <a:ext cx="146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>
                <a:solidFill>
                  <a:srgbClr val="000000"/>
                </a:solidFill>
                <a:latin typeface="Symbol" pitchFamily="2" charset="2"/>
              </a:rPr>
              <a:t>é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56" name="Rectangle 71">
            <a:extLst>
              <a:ext uri="{FF2B5EF4-FFF2-40B4-BE49-F238E27FC236}">
                <a16:creationId xmlns:a16="http://schemas.microsoft.com/office/drawing/2014/main" id="{EA45BCCD-2AFC-3313-7325-27FB47A64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54550" y="5084763"/>
            <a:ext cx="209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>
                <a:solidFill>
                  <a:srgbClr val="000000"/>
                </a:solidFill>
                <a:latin typeface="Symbol" pitchFamily="2" charset="2"/>
              </a:rPr>
              <a:t>=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60" name="Rectangle 75">
            <a:extLst>
              <a:ext uri="{FF2B5EF4-FFF2-40B4-BE49-F238E27FC236}">
                <a16:creationId xmlns:a16="http://schemas.microsoft.com/office/drawing/2014/main" id="{24F83819-614E-BFA1-7AB5-ECA1541CBD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8288" y="5200650"/>
            <a:ext cx="146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>
                <a:solidFill>
                  <a:srgbClr val="000000"/>
                </a:solidFill>
                <a:latin typeface="Symbol" pitchFamily="2" charset="2"/>
              </a:rPr>
              <a:t>ê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61" name="Rectangle 76">
            <a:extLst>
              <a:ext uri="{FF2B5EF4-FFF2-40B4-BE49-F238E27FC236}">
                <a16:creationId xmlns:a16="http://schemas.microsoft.com/office/drawing/2014/main" id="{8AD00A00-3497-27B2-6672-E5231326EA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8288" y="5461000"/>
            <a:ext cx="146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>
                <a:solidFill>
                  <a:srgbClr val="000000"/>
                </a:solidFill>
                <a:latin typeface="Symbol" pitchFamily="2" charset="2"/>
              </a:rPr>
              <a:t>ë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62" name="Rectangle 77">
            <a:extLst>
              <a:ext uri="{FF2B5EF4-FFF2-40B4-BE49-F238E27FC236}">
                <a16:creationId xmlns:a16="http://schemas.microsoft.com/office/drawing/2014/main" id="{24A6152F-D863-8826-A3C0-53DB9FA93D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78288" y="4835525"/>
            <a:ext cx="146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>
                <a:solidFill>
                  <a:srgbClr val="000000"/>
                </a:solidFill>
                <a:latin typeface="Symbol" pitchFamily="2" charset="2"/>
              </a:rPr>
              <a:t>é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66" name="Rectangle 81">
            <a:extLst>
              <a:ext uri="{FF2B5EF4-FFF2-40B4-BE49-F238E27FC236}">
                <a16:creationId xmlns:a16="http://schemas.microsoft.com/office/drawing/2014/main" id="{CEBA1461-8C16-1FEF-C7C8-4CD9209F5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338" y="5175250"/>
            <a:ext cx="146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 dirty="0" err="1">
                <a:solidFill>
                  <a:srgbClr val="000000"/>
                </a:solidFill>
                <a:latin typeface="Symbol" pitchFamily="2" charset="2"/>
              </a:rPr>
              <a:t>ê</a:t>
            </a:r>
            <a:endParaRPr lang="ru-RU" altLang="en-US" dirty="0">
              <a:latin typeface="Times New Roman" panose="02020603050405020304" pitchFamily="18" charset="0"/>
            </a:endParaRPr>
          </a:p>
        </p:txBody>
      </p:sp>
      <p:sp>
        <p:nvSpPr>
          <p:cNvPr id="26667" name="Rectangle 82">
            <a:extLst>
              <a:ext uri="{FF2B5EF4-FFF2-40B4-BE49-F238E27FC236}">
                <a16:creationId xmlns:a16="http://schemas.microsoft.com/office/drawing/2014/main" id="{B978FAC1-769B-73FE-CE4F-1C648F30C0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338" y="5486400"/>
            <a:ext cx="146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 dirty="0" err="1">
                <a:solidFill>
                  <a:srgbClr val="000000"/>
                </a:solidFill>
                <a:latin typeface="Symbol" pitchFamily="2" charset="2"/>
              </a:rPr>
              <a:t>ë</a:t>
            </a:r>
            <a:endParaRPr lang="ru-RU" altLang="en-US" dirty="0">
              <a:latin typeface="Times New Roman" panose="02020603050405020304" pitchFamily="18" charset="0"/>
            </a:endParaRPr>
          </a:p>
        </p:txBody>
      </p:sp>
      <p:sp>
        <p:nvSpPr>
          <p:cNvPr id="26668" name="Rectangle 83">
            <a:extLst>
              <a:ext uri="{FF2B5EF4-FFF2-40B4-BE49-F238E27FC236}">
                <a16:creationId xmlns:a16="http://schemas.microsoft.com/office/drawing/2014/main" id="{A45C7F26-C694-2EDD-0AF9-0A8B025F7F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3338" y="4811713"/>
            <a:ext cx="1460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>
                <a:solidFill>
                  <a:srgbClr val="000000"/>
                </a:solidFill>
                <a:latin typeface="Symbol" pitchFamily="2" charset="2"/>
              </a:rPr>
              <a:t>é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69" name="Rectangle 84">
            <a:extLst>
              <a:ext uri="{FF2B5EF4-FFF2-40B4-BE49-F238E27FC236}">
                <a16:creationId xmlns:a16="http://schemas.microsoft.com/office/drawing/2014/main" id="{F08F0226-671C-E100-07D8-9C98F4C3CB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70125" y="5084763"/>
            <a:ext cx="2095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>
                <a:solidFill>
                  <a:srgbClr val="000000"/>
                </a:solidFill>
                <a:latin typeface="Symbol" pitchFamily="2" charset="2"/>
              </a:rPr>
              <a:t>=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70" name="Rectangle 85">
            <a:extLst>
              <a:ext uri="{FF2B5EF4-FFF2-40B4-BE49-F238E27FC236}">
                <a16:creationId xmlns:a16="http://schemas.microsoft.com/office/drawing/2014/main" id="{081A03C4-AFDB-6E48-FEC9-D705D8F69B3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9163" y="5619750"/>
            <a:ext cx="952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1700" i="1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71" name="Rectangle 86">
            <a:extLst>
              <a:ext uri="{FF2B5EF4-FFF2-40B4-BE49-F238E27FC236}">
                <a16:creationId xmlns:a16="http://schemas.microsoft.com/office/drawing/2014/main" id="{FADA21D0-B362-1570-D840-4CCFAA8DB7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8600" y="5619750"/>
            <a:ext cx="952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700" i="1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72" name="Rectangle 87">
            <a:extLst>
              <a:ext uri="{FF2B5EF4-FFF2-40B4-BE49-F238E27FC236}">
                <a16:creationId xmlns:a16="http://schemas.microsoft.com/office/drawing/2014/main" id="{EF7FA61F-F3A1-9C65-64D9-7951BADE95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94400" y="5054600"/>
            <a:ext cx="161925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700" i="1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73" name="Rectangle 88">
            <a:extLst>
              <a:ext uri="{FF2B5EF4-FFF2-40B4-BE49-F238E27FC236}">
                <a16:creationId xmlns:a16="http://schemas.microsoft.com/office/drawing/2014/main" id="{A83F1F20-8A62-08B2-A4FE-67259557FF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3838" y="5054600"/>
            <a:ext cx="952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1700" i="1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74" name="Rectangle 89">
            <a:extLst>
              <a:ext uri="{FF2B5EF4-FFF2-40B4-BE49-F238E27FC236}">
                <a16:creationId xmlns:a16="http://schemas.microsoft.com/office/drawing/2014/main" id="{5982721E-5755-B67E-2562-62CCB8F07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14738" y="5619750"/>
            <a:ext cx="952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1700" i="1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75" name="Rectangle 90">
            <a:extLst>
              <a:ext uri="{FF2B5EF4-FFF2-40B4-BE49-F238E27FC236}">
                <a16:creationId xmlns:a16="http://schemas.microsoft.com/office/drawing/2014/main" id="{76833492-99F8-4DD0-874E-4E7B1FB057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4175" y="5619750"/>
            <a:ext cx="952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1700" i="1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76" name="Rectangle 91">
            <a:extLst>
              <a:ext uri="{FF2B5EF4-FFF2-40B4-BE49-F238E27FC236}">
                <a16:creationId xmlns:a16="http://schemas.microsoft.com/office/drawing/2014/main" id="{9BB6D84D-5EF7-1CBA-26C8-5DEA4743D0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09975" y="5054600"/>
            <a:ext cx="96180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7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y</a:t>
            </a:r>
            <a:endParaRPr lang="ru-RU" altLang="en-US" dirty="0">
              <a:latin typeface="Times New Roman" panose="02020603050405020304" pitchFamily="18" charset="0"/>
            </a:endParaRPr>
          </a:p>
        </p:txBody>
      </p:sp>
      <p:sp>
        <p:nvSpPr>
          <p:cNvPr id="26677" name="Rectangle 92">
            <a:extLst>
              <a:ext uri="{FF2B5EF4-FFF2-40B4-BE49-F238E27FC236}">
                <a16:creationId xmlns:a16="http://schemas.microsoft.com/office/drawing/2014/main" id="{829892C4-1900-5B09-8CD7-2B92B27FBA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19413" y="5054600"/>
            <a:ext cx="95250" cy="25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1700" i="1">
                <a:solidFill>
                  <a:srgbClr val="000000"/>
                </a:solidFill>
                <a:latin typeface="Times New Roman" panose="02020603050405020304" pitchFamily="18" charset="0"/>
              </a:rPr>
              <a:t>x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78" name="Rectangle 93">
            <a:extLst>
              <a:ext uri="{FF2B5EF4-FFF2-40B4-BE49-F238E27FC236}">
                <a16:creationId xmlns:a16="http://schemas.microsoft.com/office/drawing/2014/main" id="{B05F4217-345F-89EA-7418-C5C4C1DA0A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05488" y="5386388"/>
            <a:ext cx="169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79" name="Rectangle 94">
            <a:extLst>
              <a:ext uri="{FF2B5EF4-FFF2-40B4-BE49-F238E27FC236}">
                <a16:creationId xmlns:a16="http://schemas.microsoft.com/office/drawing/2014/main" id="{2DE0C52C-14EF-EE14-3590-952A4EE511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0638" y="5386388"/>
            <a:ext cx="169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0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80" name="Rectangle 95">
            <a:extLst>
              <a:ext uri="{FF2B5EF4-FFF2-40B4-BE49-F238E27FC236}">
                <a16:creationId xmlns:a16="http://schemas.microsoft.com/office/drawing/2014/main" id="{92664124-C2D7-3245-FFE6-5F91582D66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13425" y="4821238"/>
            <a:ext cx="190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000" i="1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81" name="Rectangle 96">
            <a:extLst>
              <a:ext uri="{FF2B5EF4-FFF2-40B4-BE49-F238E27FC236}">
                <a16:creationId xmlns:a16="http://schemas.microsoft.com/office/drawing/2014/main" id="{C807BB7C-9BF1-0EEC-E537-F2D96D00AA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08575" y="4821238"/>
            <a:ext cx="190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 i="1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82" name="Rectangle 97">
            <a:extLst>
              <a:ext uri="{FF2B5EF4-FFF2-40B4-BE49-F238E27FC236}">
                <a16:creationId xmlns:a16="http://schemas.microsoft.com/office/drawing/2014/main" id="{DD3061C0-CCD9-0EB1-A1EF-B0AF310C6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1063" y="5386388"/>
            <a:ext cx="16986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83" name="Rectangle 98">
            <a:extLst>
              <a:ext uri="{FF2B5EF4-FFF2-40B4-BE49-F238E27FC236}">
                <a16:creationId xmlns:a16="http://schemas.microsoft.com/office/drawing/2014/main" id="{F61EB890-0E93-B466-43E2-DF125EAAAC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17800" y="5386388"/>
            <a:ext cx="1698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000" i="1">
                <a:solidFill>
                  <a:srgbClr val="000000"/>
                </a:solidFill>
                <a:latin typeface="Times New Roman" panose="02020603050405020304" pitchFamily="18" charset="0"/>
              </a:rPr>
              <a:t>v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84" name="Rectangle 99">
            <a:extLst>
              <a:ext uri="{FF2B5EF4-FFF2-40B4-BE49-F238E27FC236}">
                <a16:creationId xmlns:a16="http://schemas.microsoft.com/office/drawing/2014/main" id="{9C6D90AD-1F67-290F-7FE4-783AD7BAED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29000" y="4821238"/>
            <a:ext cx="190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000" i="1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endParaRPr lang="ru-RU" altLang="en-US" dirty="0">
              <a:latin typeface="Times New Roman" panose="02020603050405020304" pitchFamily="18" charset="0"/>
            </a:endParaRPr>
          </a:p>
        </p:txBody>
      </p:sp>
      <p:sp>
        <p:nvSpPr>
          <p:cNvPr id="26685" name="Rectangle 100">
            <a:extLst>
              <a:ext uri="{FF2B5EF4-FFF2-40B4-BE49-F238E27FC236}">
                <a16:creationId xmlns:a16="http://schemas.microsoft.com/office/drawing/2014/main" id="{117BD97B-E7DC-9DE1-0E9D-801097B016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4150" y="4821238"/>
            <a:ext cx="190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ru-RU" altLang="en-US" sz="3000" i="1">
                <a:solidFill>
                  <a:srgbClr val="000000"/>
                </a:solidFill>
                <a:latin typeface="Times New Roman" panose="02020603050405020304" pitchFamily="18" charset="0"/>
              </a:rPr>
              <a:t>u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86" name="Rectangle 101">
            <a:extLst>
              <a:ext uri="{FF2B5EF4-FFF2-40B4-BE49-F238E27FC236}">
                <a16:creationId xmlns:a16="http://schemas.microsoft.com/office/drawing/2014/main" id="{FA38F065-5206-ACD8-5E7A-1D34195E40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5450" y="5410200"/>
            <a:ext cx="190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000">
                <a:solidFill>
                  <a:srgbClr val="000000"/>
                </a:solidFill>
                <a:latin typeface="Times New Roman" panose="02020603050405020304" pitchFamily="18" charset="0"/>
              </a:rPr>
              <a:t>4</a:t>
            </a:r>
            <a:endParaRPr lang="ru-RU" altLang="en-US">
              <a:latin typeface="Times New Roman" panose="02020603050405020304" pitchFamily="18" charset="0"/>
            </a:endParaRPr>
          </a:p>
        </p:txBody>
      </p:sp>
      <p:sp>
        <p:nvSpPr>
          <p:cNvPr id="26687" name="Rectangle 102">
            <a:extLst>
              <a:ext uri="{FF2B5EF4-FFF2-40B4-BE49-F238E27FC236}">
                <a16:creationId xmlns:a16="http://schemas.microsoft.com/office/drawing/2014/main" id="{E2399C63-CC2C-5EFF-6C45-FC9DB6A404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30688" y="4845050"/>
            <a:ext cx="1905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3000">
                <a:solidFill>
                  <a:srgbClr val="000000"/>
                </a:solidFill>
                <a:latin typeface="Times New Roman" panose="02020603050405020304" pitchFamily="18" charset="0"/>
              </a:rPr>
              <a:t>5</a:t>
            </a:r>
            <a:endParaRPr lang="ru-RU" altLang="en-US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8E91AD-EB9E-590E-8D1B-81124BBEC4EA}"/>
                  </a:ext>
                </a:extLst>
              </p:cNvPr>
              <p:cNvSpPr txBox="1"/>
              <p:nvPr/>
            </p:nvSpPr>
            <p:spPr>
              <a:xfrm>
                <a:off x="-3200400" y="4953638"/>
                <a:ext cx="1436688" cy="98732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d>
                        <m:dPr>
                          <m:begChr m:val="["/>
                          <m:endChr m:val="]"/>
                          <m:ctrlPr>
                            <a:rPr lang="en-JP" sz="360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JP" sz="360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sSub>
                                  <m:sSubPr>
                                    <m:ctrlP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  <m:t>𝑥</m:t>
                                    </m:r>
                                  </m:sub>
                                </m:sSub>
                              </m:e>
                            </m:mr>
                            <m:mr>
                              <m:e>
                                <m:sSub>
                                  <m:sSubPr>
                                    <m:ctrlP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  <m:e>
                                <m:sSub>
                                  <m:sSubPr>
                                    <m:ctrlP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  <m:t>𝑢</m:t>
                                    </m:r>
                                  </m:e>
                                  <m:sub>
                                    <m:r>
                                      <a:rPr lang="en-US" sz="3600" b="0" i="1" smtClean="0">
                                        <a:latin typeface="Cambria Math" panose="02040503050406030204" pitchFamily="18" charset="0"/>
                                      </a:rPr>
                                      <m:t>𝑦</m:t>
                                    </m:r>
                                  </m:sub>
                                </m:sSub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JP" sz="36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8E91AD-EB9E-590E-8D1B-81124BBEC4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3200400" y="4953638"/>
                <a:ext cx="1436688" cy="987322"/>
              </a:xfrm>
              <a:prstGeom prst="rect">
                <a:avLst/>
              </a:prstGeom>
              <a:blipFill>
                <a:blip r:embed="rId2"/>
                <a:stretch>
                  <a:fillRect r="-20870" b="-11392"/>
                </a:stretch>
              </a:blipFill>
            </p:spPr>
            <p:txBody>
              <a:bodyPr/>
              <a:lstStyle/>
              <a:p>
                <a:r>
                  <a:rPr lang="en-JP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 descr="A black and white scale&#10;&#10;Description automatically generated with medium confidence">
            <a:extLst>
              <a:ext uri="{FF2B5EF4-FFF2-40B4-BE49-F238E27FC236}">
                <a16:creationId xmlns:a16="http://schemas.microsoft.com/office/drawing/2014/main" id="{78D02D85-F40E-2B2A-0978-076971F04F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4" r="20982"/>
          <a:stretch/>
        </p:blipFill>
        <p:spPr>
          <a:xfrm rot="10800000">
            <a:off x="4487863" y="4751651"/>
            <a:ext cx="189046" cy="1224935"/>
          </a:xfrm>
          <a:prstGeom prst="rect">
            <a:avLst/>
          </a:prstGeom>
        </p:spPr>
      </p:pic>
      <p:pic>
        <p:nvPicPr>
          <p:cNvPr id="7" name="Picture 6" descr="A black and white scale&#10;&#10;Description automatically generated with medium confidence">
            <a:extLst>
              <a:ext uri="{FF2B5EF4-FFF2-40B4-BE49-F238E27FC236}">
                <a16:creationId xmlns:a16="http://schemas.microsoft.com/office/drawing/2014/main" id="{A77B1ABE-4FD3-1C95-CBAE-23341682FB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4" r="20982"/>
          <a:stretch/>
        </p:blipFill>
        <p:spPr>
          <a:xfrm rot="10800000">
            <a:off x="6122854" y="4757985"/>
            <a:ext cx="189046" cy="1224935"/>
          </a:xfrm>
          <a:prstGeom prst="rect">
            <a:avLst/>
          </a:prstGeom>
        </p:spPr>
      </p:pic>
      <p:pic>
        <p:nvPicPr>
          <p:cNvPr id="8" name="Picture 7" descr="A black and white scale&#10;&#10;Description automatically generated with medium confidence">
            <a:extLst>
              <a:ext uri="{FF2B5EF4-FFF2-40B4-BE49-F238E27FC236}">
                <a16:creationId xmlns:a16="http://schemas.microsoft.com/office/drawing/2014/main" id="{70EAF0DA-54CE-2488-1ACD-F2C72C93E36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4" r="20982"/>
          <a:stretch/>
        </p:blipFill>
        <p:spPr>
          <a:xfrm rot="10800000">
            <a:off x="3805831" y="4743757"/>
            <a:ext cx="189046" cy="1224935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54068BE9-9920-2C86-3CB2-4A7D1860A9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Homogeneous Coordinates</a:t>
            </a:r>
          </a:p>
        </p:txBody>
      </p:sp>
      <p:sp>
        <p:nvSpPr>
          <p:cNvPr id="732163" name="Rectangle 3">
            <a:extLst>
              <a:ext uri="{FF2B5EF4-FFF2-40B4-BE49-F238E27FC236}">
                <a16:creationId xmlns:a16="http://schemas.microsoft.com/office/drawing/2014/main" id="{D44AA6E3-D34E-849E-3A0D-E9431AEDB8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 dirty="0"/>
              <a:t>Q: How can we represent translation as a 3x3 matrix?</a:t>
            </a:r>
          </a:p>
          <a:p>
            <a:endParaRPr lang="en-US" altLang="en-US" dirty="0"/>
          </a:p>
          <a:p>
            <a:endParaRPr lang="en-US" altLang="en-US" dirty="0"/>
          </a:p>
          <a:p>
            <a:endParaRPr lang="en-US" altLang="en-US" dirty="0"/>
          </a:p>
        </p:txBody>
      </p:sp>
      <p:graphicFrame>
        <p:nvGraphicFramePr>
          <p:cNvPr id="40964" name="Object 5">
            <a:extLst>
              <a:ext uri="{FF2B5EF4-FFF2-40B4-BE49-F238E27FC236}">
                <a16:creationId xmlns:a16="http://schemas.microsoft.com/office/drawing/2014/main" id="{E3985617-EA42-76C5-30C5-900104B3C1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38413" y="1660525"/>
          <a:ext cx="1423987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922500" imgH="10528300" progId="Equation.3">
                  <p:embed/>
                </p:oleObj>
              </mc:Choice>
              <mc:Fallback>
                <p:oleObj name="Equation" r:id="rId2" imgW="14922500" imgH="105283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413" y="1660525"/>
                        <a:ext cx="1423987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6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A23FB02E-B2A8-FD4C-BF56-46FD57A3E1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Homogeneous Coordinates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DE0EB24B-673E-6724-1284-EF3107A8E3A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3824288" cy="2833688"/>
          </a:xfrm>
        </p:spPr>
        <p:txBody>
          <a:bodyPr/>
          <a:lstStyle/>
          <a:p>
            <a:pPr marL="0" indent="0"/>
            <a:r>
              <a:rPr lang="en-US" altLang="en-US" sz="2100" b="1" i="1"/>
              <a:t>Homogeneous coordinates</a:t>
            </a:r>
          </a:p>
          <a:p>
            <a:pPr lvl="1"/>
            <a:r>
              <a:rPr lang="en-US" altLang="en-US" sz="1800"/>
              <a:t>represent coordinates in 2 dimensions with a 3-vector</a:t>
            </a:r>
          </a:p>
          <a:p>
            <a:pPr marL="0" indent="0"/>
            <a:endParaRPr lang="en-US" altLang="en-US" sz="2000"/>
          </a:p>
        </p:txBody>
      </p:sp>
      <p:graphicFrame>
        <p:nvGraphicFramePr>
          <p:cNvPr id="28676" name="Object 4">
            <a:extLst>
              <a:ext uri="{FF2B5EF4-FFF2-40B4-BE49-F238E27FC236}">
                <a16:creationId xmlns:a16="http://schemas.microsoft.com/office/drawing/2014/main" id="{CCF93CC9-F5BD-FD9B-CB92-937E3CDF72EB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505200" y="1676400"/>
          <a:ext cx="5181600" cy="254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5991800" imgH="16383000" progId="Equation.3">
                  <p:embed/>
                </p:oleObj>
              </mc:Choice>
              <mc:Fallback>
                <p:oleObj name="Equation" r:id="rId2" imgW="35991800" imgH="16383000" progId="Equation.3">
                  <p:embed/>
                  <p:pic>
                    <p:nvPicPr>
                      <p:cNvPr id="28676" name="Object 4">
                        <a:extLst>
                          <a:ext uri="{FF2B5EF4-FFF2-40B4-BE49-F238E27FC236}">
                            <a16:creationId xmlns:a16="http://schemas.microsoft.com/office/drawing/2014/main" id="{CCF93CC9-F5BD-FD9B-CB92-937E3CDF72EB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5200" y="1676400"/>
                        <a:ext cx="5181600" cy="2543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>
            <a:extLst>
              <a:ext uri="{FF2B5EF4-FFF2-40B4-BE49-F238E27FC236}">
                <a16:creationId xmlns:a16="http://schemas.microsoft.com/office/drawing/2014/main" id="{8962DEDB-D36B-797F-CE91-BE8EE90B85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Homogeneous Coordinates</a:t>
            </a:r>
          </a:p>
        </p:txBody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6D60D6A6-2974-0629-4A60-066D776B76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2300288"/>
          </a:xfrm>
        </p:spPr>
        <p:txBody>
          <a:bodyPr/>
          <a:lstStyle/>
          <a:p>
            <a:r>
              <a:rPr lang="en-US" altLang="en-US" sz="2800"/>
              <a:t>Add a 3rd coordinate to every 2D point</a:t>
            </a:r>
          </a:p>
          <a:p>
            <a:pPr lvl="1"/>
            <a:r>
              <a:rPr lang="en-US" altLang="en-US" sz="2400"/>
              <a:t>(x, y, w) represents a point at location (x/w, y/w)</a:t>
            </a:r>
          </a:p>
          <a:p>
            <a:pPr lvl="1"/>
            <a:r>
              <a:rPr lang="en-US" altLang="en-US" sz="2400"/>
              <a:t>(x, y, 0) represents a point at infinity</a:t>
            </a:r>
          </a:p>
          <a:p>
            <a:pPr lvl="1"/>
            <a:r>
              <a:rPr lang="en-US" altLang="en-US" sz="2400"/>
              <a:t>(0, 0, 0) is not allowed</a:t>
            </a:r>
          </a:p>
        </p:txBody>
      </p:sp>
      <p:sp>
        <p:nvSpPr>
          <p:cNvPr id="30724" name="Text Box 4">
            <a:extLst>
              <a:ext uri="{FF2B5EF4-FFF2-40B4-BE49-F238E27FC236}">
                <a16:creationId xmlns:a16="http://schemas.microsoft.com/office/drawing/2014/main" id="{AD3C3410-CF53-55CB-DA12-B304AF00DD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7303" y="5208588"/>
            <a:ext cx="3052763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dirty="0">
                <a:solidFill>
                  <a:schemeClr val="hlink"/>
                </a:solidFill>
              </a:rPr>
              <a:t>Convenient tool to </a:t>
            </a:r>
            <a:br>
              <a:rPr lang="en-US" altLang="en-US" dirty="0">
                <a:solidFill>
                  <a:schemeClr val="hlink"/>
                </a:solidFill>
              </a:rPr>
            </a:br>
            <a:r>
              <a:rPr lang="en-US" altLang="en-US" dirty="0">
                <a:solidFill>
                  <a:schemeClr val="hlink"/>
                </a:solidFill>
              </a:rPr>
              <a:t>express translation as a linear transform</a:t>
            </a:r>
          </a:p>
        </p:txBody>
      </p:sp>
      <p:grpSp>
        <p:nvGrpSpPr>
          <p:cNvPr id="30725" name="Group 5">
            <a:extLst>
              <a:ext uri="{FF2B5EF4-FFF2-40B4-BE49-F238E27FC236}">
                <a16:creationId xmlns:a16="http://schemas.microsoft.com/office/drawing/2014/main" id="{ADEE1D17-7E6C-6FE9-56E0-365BF00D7503}"/>
              </a:ext>
            </a:extLst>
          </p:cNvPr>
          <p:cNvGrpSpPr>
            <a:grpSpLocks/>
          </p:cNvGrpSpPr>
          <p:nvPr/>
        </p:nvGrpSpPr>
        <p:grpSpPr bwMode="auto">
          <a:xfrm>
            <a:off x="3341688" y="3200400"/>
            <a:ext cx="5632450" cy="2668588"/>
            <a:chOff x="1836" y="1871"/>
            <a:chExt cx="3992" cy="1681"/>
          </a:xfrm>
        </p:grpSpPr>
        <p:sp>
          <p:nvSpPr>
            <p:cNvPr id="30726" name="Line 6">
              <a:extLst>
                <a:ext uri="{FF2B5EF4-FFF2-40B4-BE49-F238E27FC236}">
                  <a16:creationId xmlns:a16="http://schemas.microsoft.com/office/drawing/2014/main" id="{34A088FF-07F3-F08F-5E20-4F4446DC838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6" y="2064"/>
              <a:ext cx="0" cy="14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30727" name="Line 7">
              <a:extLst>
                <a:ext uri="{FF2B5EF4-FFF2-40B4-BE49-F238E27FC236}">
                  <a16:creationId xmlns:a16="http://schemas.microsoft.com/office/drawing/2014/main" id="{E5BA4264-617A-AF90-6732-B1CD6BE953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6" y="2928"/>
              <a:ext cx="189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30728" name="Oval 8">
              <a:extLst>
                <a:ext uri="{FF2B5EF4-FFF2-40B4-BE49-F238E27FC236}">
                  <a16:creationId xmlns:a16="http://schemas.microsoft.com/office/drawing/2014/main" id="{1FC3582F-D47E-8129-6AA9-4776BE3BC0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4" y="2586"/>
              <a:ext cx="81" cy="72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ru-RU" altLang="en-US">
                <a:solidFill>
                  <a:schemeClr val="tx2"/>
                </a:solidFill>
              </a:endParaRPr>
            </a:p>
          </p:txBody>
        </p:sp>
        <p:sp>
          <p:nvSpPr>
            <p:cNvPr id="30729" name="Line 9">
              <a:extLst>
                <a:ext uri="{FF2B5EF4-FFF2-40B4-BE49-F238E27FC236}">
                  <a16:creationId xmlns:a16="http://schemas.microsoft.com/office/drawing/2014/main" id="{37750E33-48FC-88ED-ACDB-4C528C3F82A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0" y="2880"/>
              <a:ext cx="1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30730" name="Line 10">
              <a:extLst>
                <a:ext uri="{FF2B5EF4-FFF2-40B4-BE49-F238E27FC236}">
                  <a16:creationId xmlns:a16="http://schemas.microsoft.com/office/drawing/2014/main" id="{34C7CC97-E335-376D-3062-B6B7946853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4" y="2880"/>
              <a:ext cx="1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30731" name="Line 11">
              <a:extLst>
                <a:ext uri="{FF2B5EF4-FFF2-40B4-BE49-F238E27FC236}">
                  <a16:creationId xmlns:a16="http://schemas.microsoft.com/office/drawing/2014/main" id="{5A01D407-10B1-E638-90A9-4C7B60B88E2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2640"/>
              <a:ext cx="1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30732" name="Line 12">
              <a:extLst>
                <a:ext uri="{FF2B5EF4-FFF2-40B4-BE49-F238E27FC236}">
                  <a16:creationId xmlns:a16="http://schemas.microsoft.com/office/drawing/2014/main" id="{6737D9E8-8509-2D34-8AF7-F33D8B21D1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2352"/>
              <a:ext cx="1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JP"/>
            </a:p>
          </p:txBody>
        </p:sp>
        <p:sp>
          <p:nvSpPr>
            <p:cNvPr id="30733" name="Text Box 13">
              <a:extLst>
                <a:ext uri="{FF2B5EF4-FFF2-40B4-BE49-F238E27FC236}">
                  <a16:creationId xmlns:a16="http://schemas.microsoft.com/office/drawing/2014/main" id="{576BA9F6-8739-0956-BF17-BF7EFA92B4C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8" y="292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/>
                <a:t>1</a:t>
              </a:r>
            </a:p>
          </p:txBody>
        </p:sp>
        <p:sp>
          <p:nvSpPr>
            <p:cNvPr id="30734" name="Text Box 14">
              <a:extLst>
                <a:ext uri="{FF2B5EF4-FFF2-40B4-BE49-F238E27FC236}">
                  <a16:creationId xmlns:a16="http://schemas.microsoft.com/office/drawing/2014/main" id="{9BB57325-C461-1CBF-7751-510361046FE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6" y="2926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/>
                <a:t>2</a:t>
              </a:r>
            </a:p>
          </p:txBody>
        </p:sp>
        <p:sp>
          <p:nvSpPr>
            <p:cNvPr id="30735" name="Text Box 15">
              <a:extLst>
                <a:ext uri="{FF2B5EF4-FFF2-40B4-BE49-F238E27FC236}">
                  <a16:creationId xmlns:a16="http://schemas.microsoft.com/office/drawing/2014/main" id="{F57C491F-751B-1984-430D-81D482DC31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2" y="2506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/>
                <a:t>1</a:t>
              </a:r>
            </a:p>
          </p:txBody>
        </p:sp>
        <p:sp>
          <p:nvSpPr>
            <p:cNvPr id="30736" name="Text Box 16">
              <a:extLst>
                <a:ext uri="{FF2B5EF4-FFF2-40B4-BE49-F238E27FC236}">
                  <a16:creationId xmlns:a16="http://schemas.microsoft.com/office/drawing/2014/main" id="{E810D9B8-870F-5C51-03EF-DE7C9CBF7F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0" y="2206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/>
                <a:t>2</a:t>
              </a:r>
            </a:p>
          </p:txBody>
        </p:sp>
        <p:sp>
          <p:nvSpPr>
            <p:cNvPr id="30737" name="Text Box 17">
              <a:extLst>
                <a:ext uri="{FF2B5EF4-FFF2-40B4-BE49-F238E27FC236}">
                  <a16:creationId xmlns:a16="http://schemas.microsoft.com/office/drawing/2014/main" id="{2B83FD40-7939-5621-9731-96BC1A3C2CF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3" y="2303"/>
              <a:ext cx="6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>
                  <a:solidFill>
                    <a:schemeClr val="tx2"/>
                  </a:solidFill>
                </a:rPr>
                <a:t>(2,1,1)</a:t>
              </a:r>
            </a:p>
          </p:txBody>
        </p:sp>
        <p:sp>
          <p:nvSpPr>
            <p:cNvPr id="30738" name="Text Box 18">
              <a:extLst>
                <a:ext uri="{FF2B5EF4-FFF2-40B4-BE49-F238E27FC236}">
                  <a16:creationId xmlns:a16="http://schemas.microsoft.com/office/drawing/2014/main" id="{56AEA478-FB1C-756E-C129-AB574D6CEA8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6" y="2304"/>
              <a:ext cx="8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>
                  <a:solidFill>
                    <a:schemeClr val="tx2"/>
                  </a:solidFill>
                </a:rPr>
                <a:t>or (4,2,2)</a:t>
              </a:r>
            </a:p>
          </p:txBody>
        </p:sp>
        <p:sp>
          <p:nvSpPr>
            <p:cNvPr id="30739" name="Text Box 19">
              <a:extLst>
                <a:ext uri="{FF2B5EF4-FFF2-40B4-BE49-F238E27FC236}">
                  <a16:creationId xmlns:a16="http://schemas.microsoft.com/office/drawing/2014/main" id="{1B92C4DB-F741-7D93-CD86-1646C684E4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3" y="2304"/>
              <a:ext cx="8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>
                  <a:solidFill>
                    <a:schemeClr val="tx2"/>
                  </a:solidFill>
                </a:rPr>
                <a:t>or (6,3,3)</a:t>
              </a:r>
            </a:p>
          </p:txBody>
        </p:sp>
        <p:sp>
          <p:nvSpPr>
            <p:cNvPr id="30740" name="Text Box 20">
              <a:extLst>
                <a:ext uri="{FF2B5EF4-FFF2-40B4-BE49-F238E27FC236}">
                  <a16:creationId xmlns:a16="http://schemas.microsoft.com/office/drawing/2014/main" id="{EF463DBE-CCA5-FE14-3920-ED1C49F7B07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8" y="284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b="1" i="1"/>
                <a:t>x</a:t>
              </a:r>
            </a:p>
          </p:txBody>
        </p:sp>
        <p:sp>
          <p:nvSpPr>
            <p:cNvPr id="30741" name="Text Box 21">
              <a:extLst>
                <a:ext uri="{FF2B5EF4-FFF2-40B4-BE49-F238E27FC236}">
                  <a16:creationId xmlns:a16="http://schemas.microsoft.com/office/drawing/2014/main" id="{7783EA27-CADD-1DB0-670B-6479DFAC40C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4" y="1871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b="1" i="1"/>
                <a:t>y</a:t>
              </a:r>
            </a:p>
          </p:txBody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5608A-7AED-F085-5FDB-7A7F466E49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Rectangle 2">
            <a:extLst>
              <a:ext uri="{FF2B5EF4-FFF2-40B4-BE49-F238E27FC236}">
                <a16:creationId xmlns:a16="http://schemas.microsoft.com/office/drawing/2014/main" id="{8F4D9374-454D-59C7-0A2B-CD82BBD52A2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Homogeneous Coordinates</a:t>
            </a:r>
          </a:p>
        </p:txBody>
      </p:sp>
      <p:sp>
        <p:nvSpPr>
          <p:cNvPr id="732163" name="Rectangle 3">
            <a:extLst>
              <a:ext uri="{FF2B5EF4-FFF2-40B4-BE49-F238E27FC236}">
                <a16:creationId xmlns:a16="http://schemas.microsoft.com/office/drawing/2014/main" id="{812BA6E2-D13D-7C9B-0D9A-AB5CE5E305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b="1"/>
              <a:t>Q: How can we represent translation as a 3x3 matrix?</a:t>
            </a:r>
          </a:p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r>
              <a:rPr lang="en-US" altLang="en-US"/>
              <a:t>A: Using the rightmost column:</a:t>
            </a:r>
          </a:p>
        </p:txBody>
      </p:sp>
      <p:graphicFrame>
        <p:nvGraphicFramePr>
          <p:cNvPr id="732164" name="Object 4">
            <a:extLst>
              <a:ext uri="{FF2B5EF4-FFF2-40B4-BE49-F238E27FC236}">
                <a16:creationId xmlns:a16="http://schemas.microsoft.com/office/drawing/2014/main" id="{7C26A576-3DE0-CCAC-AB72-13E82CC54A2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24000" y="3795713"/>
          <a:ext cx="4103688" cy="184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7744400" imgH="16967200" progId="Equation.3">
                  <p:embed/>
                </p:oleObj>
              </mc:Choice>
              <mc:Fallback>
                <p:oleObj name="Equation" r:id="rId2" imgW="37744400" imgH="16967200" progId="Equation.3">
                  <p:embed/>
                  <p:pic>
                    <p:nvPicPr>
                      <p:cNvPr id="732164" name="Object 4">
                        <a:extLst>
                          <a:ext uri="{FF2B5EF4-FFF2-40B4-BE49-F238E27FC236}">
                            <a16:creationId xmlns:a16="http://schemas.microsoft.com/office/drawing/2014/main" id="{68B8A9D4-9632-308B-2DCC-42B9A52D1BA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24000" y="3795713"/>
                        <a:ext cx="4103688" cy="184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64" name="Object 5">
            <a:extLst>
              <a:ext uri="{FF2B5EF4-FFF2-40B4-BE49-F238E27FC236}">
                <a16:creationId xmlns:a16="http://schemas.microsoft.com/office/drawing/2014/main" id="{10932FA9-66ED-FD6A-6955-20BD0B7701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38413" y="1660525"/>
          <a:ext cx="1423987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4922500" imgH="10528300" progId="Equation.3">
                  <p:embed/>
                </p:oleObj>
              </mc:Choice>
              <mc:Fallback>
                <p:oleObj name="Equation" r:id="rId4" imgW="14922500" imgH="10528300" progId="Equation.3">
                  <p:embed/>
                  <p:pic>
                    <p:nvPicPr>
                      <p:cNvPr id="40964" name="Object 5">
                        <a:extLst>
                          <a:ext uri="{FF2B5EF4-FFF2-40B4-BE49-F238E27FC236}">
                            <a16:creationId xmlns:a16="http://schemas.microsoft.com/office/drawing/2014/main" id="{E3985617-EA42-76C5-30C5-900104B3C1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38413" y="1660525"/>
                        <a:ext cx="1423987" cy="1006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42476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2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216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Rectangle 2">
            <a:extLst>
              <a:ext uri="{FF2B5EF4-FFF2-40B4-BE49-F238E27FC236}">
                <a16:creationId xmlns:a16="http://schemas.microsoft.com/office/drawing/2014/main" id="{94473037-F2D2-D4AA-3171-3E9F8F0564F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Translation</a:t>
            </a:r>
          </a:p>
        </p:txBody>
      </p:sp>
      <p:sp>
        <p:nvSpPr>
          <p:cNvPr id="43010" name="Rectangle 3">
            <a:extLst>
              <a:ext uri="{FF2B5EF4-FFF2-40B4-BE49-F238E27FC236}">
                <a16:creationId xmlns:a16="http://schemas.microsoft.com/office/drawing/2014/main" id="{526BE10B-EFB0-A0DD-4926-EC16CD3E3FDE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914400"/>
            <a:ext cx="3824288" cy="5257800"/>
          </a:xfrm>
        </p:spPr>
        <p:txBody>
          <a:bodyPr/>
          <a:lstStyle/>
          <a:p>
            <a:pPr marL="0" indent="0"/>
            <a:r>
              <a:rPr lang="en-US" altLang="en-US" sz="2000"/>
              <a:t>Example of translation</a:t>
            </a:r>
          </a:p>
          <a:p>
            <a:pPr marL="0" indent="0"/>
            <a:endParaRPr lang="en-US" altLang="en-US" sz="2000">
              <a:latin typeface="Symbol" pitchFamily="2" charset="2"/>
              <a:sym typeface="Symbol" pitchFamily="2" charset="2"/>
            </a:endParaRPr>
          </a:p>
        </p:txBody>
      </p:sp>
      <p:graphicFrame>
        <p:nvGraphicFramePr>
          <p:cNvPr id="43011" name="Object 4">
            <a:extLst>
              <a:ext uri="{FF2B5EF4-FFF2-40B4-BE49-F238E27FC236}">
                <a16:creationId xmlns:a16="http://schemas.microsoft.com/office/drawing/2014/main" id="{636079A5-103B-1848-A692-A991F77F086E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4876800" y="2292350"/>
          <a:ext cx="2998788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4767500" imgH="16967200" progId="Equation.3">
                  <p:embed/>
                </p:oleObj>
              </mc:Choice>
              <mc:Fallback>
                <p:oleObj name="Equation" r:id="rId2" imgW="44767500" imgH="16967200" progId="Equation.3">
                  <p:embed/>
                  <p:pic>
                    <p:nvPicPr>
                      <p:cNvPr id="0" name="Object 4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76800" y="2292350"/>
                        <a:ext cx="2998788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3012" name="Group 5">
            <a:extLst>
              <a:ext uri="{FF2B5EF4-FFF2-40B4-BE49-F238E27FC236}">
                <a16:creationId xmlns:a16="http://schemas.microsoft.com/office/drawing/2014/main" id="{BB822673-776F-FA1A-53D7-2C211AC7B758}"/>
              </a:ext>
            </a:extLst>
          </p:cNvPr>
          <p:cNvGrpSpPr>
            <a:grpSpLocks/>
          </p:cNvGrpSpPr>
          <p:nvPr/>
        </p:nvGrpSpPr>
        <p:grpSpPr bwMode="auto">
          <a:xfrm>
            <a:off x="711200" y="3962400"/>
            <a:ext cx="2541588" cy="2287588"/>
            <a:chOff x="816" y="2208"/>
            <a:chExt cx="1920" cy="1728"/>
          </a:xfrm>
        </p:grpSpPr>
        <p:sp>
          <p:nvSpPr>
            <p:cNvPr id="43046" name="Line 6">
              <a:extLst>
                <a:ext uri="{FF2B5EF4-FFF2-40B4-BE49-F238E27FC236}">
                  <a16:creationId xmlns:a16="http://schemas.microsoft.com/office/drawing/2014/main" id="{82B2AED7-9DE0-1513-0431-230342263F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47" name="Line 7">
              <a:extLst>
                <a:ext uri="{FF2B5EF4-FFF2-40B4-BE49-F238E27FC236}">
                  <a16:creationId xmlns:a16="http://schemas.microsoft.com/office/drawing/2014/main" id="{7514D12E-D0CB-197A-B716-C52721F424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48" name="Line 8">
              <a:extLst>
                <a:ext uri="{FF2B5EF4-FFF2-40B4-BE49-F238E27FC236}">
                  <a16:creationId xmlns:a16="http://schemas.microsoft.com/office/drawing/2014/main" id="{6AF22716-9EB6-AEA7-18F2-6FEF4EB5994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49" name="Line 9">
              <a:extLst>
                <a:ext uri="{FF2B5EF4-FFF2-40B4-BE49-F238E27FC236}">
                  <a16:creationId xmlns:a16="http://schemas.microsoft.com/office/drawing/2014/main" id="{0ED43CE2-9F52-9780-927A-DD369C7E8A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50" name="Line 10">
              <a:extLst>
                <a:ext uri="{FF2B5EF4-FFF2-40B4-BE49-F238E27FC236}">
                  <a16:creationId xmlns:a16="http://schemas.microsoft.com/office/drawing/2014/main" id="{1B0DAFD1-04B2-FA5D-0E62-14C726BA65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51" name="Line 11">
              <a:extLst>
                <a:ext uri="{FF2B5EF4-FFF2-40B4-BE49-F238E27FC236}">
                  <a16:creationId xmlns:a16="http://schemas.microsoft.com/office/drawing/2014/main" id="{6A656DC8-4E24-03CD-D1E2-3D3BFD5F9B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52" name="Line 12">
              <a:extLst>
                <a:ext uri="{FF2B5EF4-FFF2-40B4-BE49-F238E27FC236}">
                  <a16:creationId xmlns:a16="http://schemas.microsoft.com/office/drawing/2014/main" id="{4C7BB2E5-2732-2A69-97B2-528CD7F5C18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53" name="Line 13">
              <a:extLst>
                <a:ext uri="{FF2B5EF4-FFF2-40B4-BE49-F238E27FC236}">
                  <a16:creationId xmlns:a16="http://schemas.microsoft.com/office/drawing/2014/main" id="{2A0B66C5-54B9-BDD7-3A36-26ED8C3973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54" name="Line 14">
              <a:extLst>
                <a:ext uri="{FF2B5EF4-FFF2-40B4-BE49-F238E27FC236}">
                  <a16:creationId xmlns:a16="http://schemas.microsoft.com/office/drawing/2014/main" id="{248F2237-3761-E2D9-EAC8-980A39C83D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55" name="Line 15">
              <a:extLst>
                <a:ext uri="{FF2B5EF4-FFF2-40B4-BE49-F238E27FC236}">
                  <a16:creationId xmlns:a16="http://schemas.microsoft.com/office/drawing/2014/main" id="{4B2EC733-350D-1C65-80E3-12E4F8F88D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56" name="Line 16">
              <a:extLst>
                <a:ext uri="{FF2B5EF4-FFF2-40B4-BE49-F238E27FC236}">
                  <a16:creationId xmlns:a16="http://schemas.microsoft.com/office/drawing/2014/main" id="{35378012-80D9-3DC1-B992-0B93B93DCC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57" name="Line 17">
              <a:extLst>
                <a:ext uri="{FF2B5EF4-FFF2-40B4-BE49-F238E27FC236}">
                  <a16:creationId xmlns:a16="http://schemas.microsoft.com/office/drawing/2014/main" id="{362F539D-9E7B-05E7-88B9-A0F0BB5A4B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58" name="Line 18">
              <a:extLst>
                <a:ext uri="{FF2B5EF4-FFF2-40B4-BE49-F238E27FC236}">
                  <a16:creationId xmlns:a16="http://schemas.microsoft.com/office/drawing/2014/main" id="{33903ABA-027A-352C-8719-A90FBAA37A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59" name="Line 19">
              <a:extLst>
                <a:ext uri="{FF2B5EF4-FFF2-40B4-BE49-F238E27FC236}">
                  <a16:creationId xmlns:a16="http://schemas.microsoft.com/office/drawing/2014/main" id="{EE152E07-F0D1-3A29-CF55-F15E6786589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60" name="Line 20">
              <a:extLst>
                <a:ext uri="{FF2B5EF4-FFF2-40B4-BE49-F238E27FC236}">
                  <a16:creationId xmlns:a16="http://schemas.microsoft.com/office/drawing/2014/main" id="{D0D3D390-0A6D-37F4-5FEF-344E222994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61" name="Line 21">
              <a:extLst>
                <a:ext uri="{FF2B5EF4-FFF2-40B4-BE49-F238E27FC236}">
                  <a16:creationId xmlns:a16="http://schemas.microsoft.com/office/drawing/2014/main" id="{57518CD6-290C-488B-856C-3D0132A3A09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62" name="Line 22">
              <a:extLst>
                <a:ext uri="{FF2B5EF4-FFF2-40B4-BE49-F238E27FC236}">
                  <a16:creationId xmlns:a16="http://schemas.microsoft.com/office/drawing/2014/main" id="{6EE70B65-CA61-BC3E-527D-6551F7B5C8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63" name="Line 23">
              <a:extLst>
                <a:ext uri="{FF2B5EF4-FFF2-40B4-BE49-F238E27FC236}">
                  <a16:creationId xmlns:a16="http://schemas.microsoft.com/office/drawing/2014/main" id="{6AC2D7ED-5216-9CC6-9061-D19A139F7E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13" name="Group 24">
            <a:extLst>
              <a:ext uri="{FF2B5EF4-FFF2-40B4-BE49-F238E27FC236}">
                <a16:creationId xmlns:a16="http://schemas.microsoft.com/office/drawing/2014/main" id="{FA82F393-BFF4-9BD4-F7B3-A1EB6C006637}"/>
              </a:ext>
            </a:extLst>
          </p:cNvPr>
          <p:cNvGrpSpPr>
            <a:grpSpLocks/>
          </p:cNvGrpSpPr>
          <p:nvPr/>
        </p:nvGrpSpPr>
        <p:grpSpPr bwMode="auto">
          <a:xfrm>
            <a:off x="1536700" y="4851400"/>
            <a:ext cx="763588" cy="890588"/>
            <a:chOff x="1440" y="2928"/>
            <a:chExt cx="576" cy="672"/>
          </a:xfrm>
        </p:grpSpPr>
        <p:sp>
          <p:nvSpPr>
            <p:cNvPr id="43043" name="Freeform 25" descr="Horizontal brick">
              <a:extLst>
                <a:ext uri="{FF2B5EF4-FFF2-40B4-BE49-F238E27FC236}">
                  <a16:creationId xmlns:a16="http://schemas.microsoft.com/office/drawing/2014/main" id="{4036069D-51E9-70E9-984F-FDEB22476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44" name="Rectangle 26">
              <a:extLst>
                <a:ext uri="{FF2B5EF4-FFF2-40B4-BE49-F238E27FC236}">
                  <a16:creationId xmlns:a16="http://schemas.microsoft.com/office/drawing/2014/main" id="{1C1E1E0E-40F4-D92D-DB01-31DA3587009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3045" name="Freeform 27">
              <a:extLst>
                <a:ext uri="{FF2B5EF4-FFF2-40B4-BE49-F238E27FC236}">
                  <a16:creationId xmlns:a16="http://schemas.microsoft.com/office/drawing/2014/main" id="{5362C608-284B-69F1-8682-337CFAEB8DB1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43014" name="Group 28">
            <a:extLst>
              <a:ext uri="{FF2B5EF4-FFF2-40B4-BE49-F238E27FC236}">
                <a16:creationId xmlns:a16="http://schemas.microsoft.com/office/drawing/2014/main" id="{79E12E49-8261-F69A-5031-63A0A6D9E23D}"/>
              </a:ext>
            </a:extLst>
          </p:cNvPr>
          <p:cNvGrpSpPr>
            <a:grpSpLocks/>
          </p:cNvGrpSpPr>
          <p:nvPr/>
        </p:nvGrpSpPr>
        <p:grpSpPr bwMode="auto">
          <a:xfrm>
            <a:off x="4524375" y="3962400"/>
            <a:ext cx="2541588" cy="2287588"/>
            <a:chOff x="816" y="2208"/>
            <a:chExt cx="1920" cy="1728"/>
          </a:xfrm>
        </p:grpSpPr>
        <p:sp>
          <p:nvSpPr>
            <p:cNvPr id="43025" name="Line 29">
              <a:extLst>
                <a:ext uri="{FF2B5EF4-FFF2-40B4-BE49-F238E27FC236}">
                  <a16:creationId xmlns:a16="http://schemas.microsoft.com/office/drawing/2014/main" id="{B2914269-05E0-0594-FC74-16D1034569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56" y="2208"/>
              <a:ext cx="0" cy="1728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6" name="Line 30">
              <a:extLst>
                <a:ext uri="{FF2B5EF4-FFF2-40B4-BE49-F238E27FC236}">
                  <a16:creationId xmlns:a16="http://schemas.microsoft.com/office/drawing/2014/main" id="{7583A5FF-EAF8-89C4-14AE-38517BA6A9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6" y="3744"/>
              <a:ext cx="1920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7" name="Line 31">
              <a:extLst>
                <a:ext uri="{FF2B5EF4-FFF2-40B4-BE49-F238E27FC236}">
                  <a16:creationId xmlns:a16="http://schemas.microsoft.com/office/drawing/2014/main" id="{EF55F610-CDAA-A0C7-5537-00487AAF4AD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4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8" name="Line 32">
              <a:extLst>
                <a:ext uri="{FF2B5EF4-FFF2-40B4-BE49-F238E27FC236}">
                  <a16:creationId xmlns:a16="http://schemas.microsoft.com/office/drawing/2014/main" id="{AA638DC8-A579-FB63-7287-9C18210C65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4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9" name="Line 33">
              <a:extLst>
                <a:ext uri="{FF2B5EF4-FFF2-40B4-BE49-F238E27FC236}">
                  <a16:creationId xmlns:a16="http://schemas.microsoft.com/office/drawing/2014/main" id="{A1BA6EF6-BA25-B67A-367C-1B5BD1257AD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63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0" name="Line 34">
              <a:extLst>
                <a:ext uri="{FF2B5EF4-FFF2-40B4-BE49-F238E27FC236}">
                  <a16:creationId xmlns:a16="http://schemas.microsoft.com/office/drawing/2014/main" id="{1D50663F-7968-E1C7-9CA3-EB5A7A1096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24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1" name="Line 35">
              <a:extLst>
                <a:ext uri="{FF2B5EF4-FFF2-40B4-BE49-F238E27FC236}">
                  <a16:creationId xmlns:a16="http://schemas.microsoft.com/office/drawing/2014/main" id="{F8451127-4742-B3E7-6FE3-27A8FC2D35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016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2" name="Line 36">
              <a:extLst>
                <a:ext uri="{FF2B5EF4-FFF2-40B4-BE49-F238E27FC236}">
                  <a16:creationId xmlns:a16="http://schemas.microsoft.com/office/drawing/2014/main" id="{A210C4E3-4C25-D5D4-F6EA-C966521B9E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08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3" name="Line 37">
              <a:extLst>
                <a:ext uri="{FF2B5EF4-FFF2-40B4-BE49-F238E27FC236}">
                  <a16:creationId xmlns:a16="http://schemas.microsoft.com/office/drawing/2014/main" id="{BFEC7C9F-0F72-EC62-3D7D-F1F3CD0F20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00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4" name="Line 38">
              <a:extLst>
                <a:ext uri="{FF2B5EF4-FFF2-40B4-BE49-F238E27FC236}">
                  <a16:creationId xmlns:a16="http://schemas.microsoft.com/office/drawing/2014/main" id="{F8EA2D9E-AED2-29C9-D276-D1BA17E7C0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3696"/>
              <a:ext cx="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5" name="Line 39">
              <a:extLst>
                <a:ext uri="{FF2B5EF4-FFF2-40B4-BE49-F238E27FC236}">
                  <a16:creationId xmlns:a16="http://schemas.microsoft.com/office/drawing/2014/main" id="{5668889B-BAA4-759C-4535-D5F25718E4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55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6" name="Line 40">
              <a:extLst>
                <a:ext uri="{FF2B5EF4-FFF2-40B4-BE49-F238E27FC236}">
                  <a16:creationId xmlns:a16="http://schemas.microsoft.com/office/drawing/2014/main" id="{40711344-2490-8B47-D859-E793CAAFB6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36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7" name="Line 41">
              <a:extLst>
                <a:ext uri="{FF2B5EF4-FFF2-40B4-BE49-F238E27FC236}">
                  <a16:creationId xmlns:a16="http://schemas.microsoft.com/office/drawing/2014/main" id="{828716D1-4273-1A45-B58D-8FC6C701E36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316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8" name="Line 42">
              <a:extLst>
                <a:ext uri="{FF2B5EF4-FFF2-40B4-BE49-F238E27FC236}">
                  <a16:creationId xmlns:a16="http://schemas.microsoft.com/office/drawing/2014/main" id="{C0BC0C59-1EF2-16D6-B21A-C7683ED496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976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39" name="Line 43">
              <a:extLst>
                <a:ext uri="{FF2B5EF4-FFF2-40B4-BE49-F238E27FC236}">
                  <a16:creationId xmlns:a16="http://schemas.microsoft.com/office/drawing/2014/main" id="{3A8038F8-BB53-A37A-608B-181AA62669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784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40" name="Line 44">
              <a:extLst>
                <a:ext uri="{FF2B5EF4-FFF2-40B4-BE49-F238E27FC236}">
                  <a16:creationId xmlns:a16="http://schemas.microsoft.com/office/drawing/2014/main" id="{D1ECA080-5E05-39B1-C1F4-AFE0F9DFC8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592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41" name="Line 45">
              <a:extLst>
                <a:ext uri="{FF2B5EF4-FFF2-40B4-BE49-F238E27FC236}">
                  <a16:creationId xmlns:a16="http://schemas.microsoft.com/office/drawing/2014/main" id="{089A4FEA-DACE-B49B-F805-157246D7FB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400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42" name="Line 46">
              <a:extLst>
                <a:ext uri="{FF2B5EF4-FFF2-40B4-BE49-F238E27FC236}">
                  <a16:creationId xmlns:a16="http://schemas.microsoft.com/office/drawing/2014/main" id="{9404FFAB-1DAA-CB49-8206-DE3CC9E5B3F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08" y="2208"/>
              <a:ext cx="96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015" name="AutoShape 47">
            <a:extLst>
              <a:ext uri="{FF2B5EF4-FFF2-40B4-BE49-F238E27FC236}">
                <a16:creationId xmlns:a16="http://schemas.microsoft.com/office/drawing/2014/main" id="{F0126CEE-19AD-A76F-2EB8-27529D6213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6788" y="4978400"/>
            <a:ext cx="636587" cy="319088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43016" name="Text Box 48">
            <a:extLst>
              <a:ext uri="{FF2B5EF4-FFF2-40B4-BE49-F238E27FC236}">
                <a16:creationId xmlns:a16="http://schemas.microsoft.com/office/drawing/2014/main" id="{890E360D-0434-4735-0463-8B5AC8F6D9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0750" y="5229225"/>
            <a:ext cx="750888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t</a:t>
            </a:r>
            <a:r>
              <a:rPr lang="en-US" altLang="en-US" baseline="-25000">
                <a:latin typeface="Times New Roman" panose="02020603050405020304" pitchFamily="18" charset="0"/>
                <a:sym typeface="Symbol" pitchFamily="2" charset="2"/>
              </a:rPr>
              <a:t>x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 = 2</a:t>
            </a:r>
            <a:br>
              <a:rPr lang="en-US" altLang="en-US">
                <a:latin typeface="Times New Roman" panose="02020603050405020304" pitchFamily="18" charset="0"/>
              </a:rPr>
            </a:br>
            <a:r>
              <a:rPr lang="en-US" altLang="en-US">
                <a:latin typeface="Times New Roman" panose="02020603050405020304" pitchFamily="18" charset="0"/>
              </a:rPr>
              <a:t>t</a:t>
            </a:r>
            <a:r>
              <a:rPr lang="en-US" altLang="en-US" baseline="-25000">
                <a:latin typeface="Times New Roman" panose="02020603050405020304" pitchFamily="18" charset="0"/>
              </a:rPr>
              <a:t>y</a:t>
            </a:r>
            <a:r>
              <a:rPr lang="en-US" altLang="en-US">
                <a:latin typeface="Times New Roman" panose="02020603050405020304" pitchFamily="18" charset="0"/>
              </a:rPr>
              <a:t> </a:t>
            </a:r>
            <a:r>
              <a:rPr lang="en-US" altLang="en-US">
                <a:latin typeface="Times New Roman" panose="02020603050405020304" pitchFamily="18" charset="0"/>
                <a:sym typeface="Symbol" pitchFamily="2" charset="2"/>
              </a:rPr>
              <a:t>= 1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grpSp>
        <p:nvGrpSpPr>
          <p:cNvPr id="43017" name="Group 49">
            <a:extLst>
              <a:ext uri="{FF2B5EF4-FFF2-40B4-BE49-F238E27FC236}">
                <a16:creationId xmlns:a16="http://schemas.microsoft.com/office/drawing/2014/main" id="{1512B481-146A-1C0B-7DBF-AE6976E03E13}"/>
              </a:ext>
            </a:extLst>
          </p:cNvPr>
          <p:cNvGrpSpPr>
            <a:grpSpLocks/>
          </p:cNvGrpSpPr>
          <p:nvPr/>
        </p:nvGrpSpPr>
        <p:grpSpPr bwMode="auto">
          <a:xfrm>
            <a:off x="5859463" y="4648200"/>
            <a:ext cx="763587" cy="890588"/>
            <a:chOff x="1440" y="2928"/>
            <a:chExt cx="576" cy="672"/>
          </a:xfrm>
        </p:grpSpPr>
        <p:sp>
          <p:nvSpPr>
            <p:cNvPr id="43022" name="Freeform 50" descr="Horizontal brick">
              <a:extLst>
                <a:ext uri="{FF2B5EF4-FFF2-40B4-BE49-F238E27FC236}">
                  <a16:creationId xmlns:a16="http://schemas.microsoft.com/office/drawing/2014/main" id="{4ADDCFDF-8E24-B537-B8E9-DAEE00BBA3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6" y="2928"/>
              <a:ext cx="96" cy="144"/>
            </a:xfrm>
            <a:custGeom>
              <a:avLst/>
              <a:gdLst>
                <a:gd name="T0" fmla="*/ 0 w 96"/>
                <a:gd name="T1" fmla="*/ 144 h 144"/>
                <a:gd name="T2" fmla="*/ 0 w 96"/>
                <a:gd name="T3" fmla="*/ 0 h 144"/>
                <a:gd name="T4" fmla="*/ 96 w 96"/>
                <a:gd name="T5" fmla="*/ 0 h 144"/>
                <a:gd name="T6" fmla="*/ 96 w 96"/>
                <a:gd name="T7" fmla="*/ 96 h 144"/>
                <a:gd name="T8" fmla="*/ 0 w 96"/>
                <a:gd name="T9" fmla="*/ 144 h 1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6"/>
                <a:gd name="T16" fmla="*/ 0 h 144"/>
                <a:gd name="T17" fmla="*/ 96 w 96"/>
                <a:gd name="T18" fmla="*/ 144 h 14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6" h="144">
                  <a:moveTo>
                    <a:pt x="0" y="144"/>
                  </a:moveTo>
                  <a:lnTo>
                    <a:pt x="0" y="0"/>
                  </a:lnTo>
                  <a:lnTo>
                    <a:pt x="96" y="0"/>
                  </a:lnTo>
                  <a:lnTo>
                    <a:pt x="96" y="96"/>
                  </a:lnTo>
                  <a:lnTo>
                    <a:pt x="0" y="144"/>
                  </a:lnTo>
                  <a:close/>
                </a:path>
              </a:pathLst>
            </a:custGeom>
            <a:blipFill dpi="0" rotWithShape="0">
              <a:blip r:embed="rId4"/>
              <a:srcRect/>
              <a:tile tx="0" ty="0" sx="100000" sy="100000" flip="none" algn="tl"/>
            </a:blipFill>
            <a:ln w="381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3023" name="Rectangle 51">
              <a:extLst>
                <a:ext uri="{FF2B5EF4-FFF2-40B4-BE49-F238E27FC236}">
                  <a16:creationId xmlns:a16="http://schemas.microsoft.com/office/drawing/2014/main" id="{FD7B0C2E-5B58-5BD9-B9BD-362E8BE206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440" y="3168"/>
              <a:ext cx="576" cy="432"/>
            </a:xfrm>
            <a:prstGeom prst="rect">
              <a:avLst/>
            </a:prstGeom>
            <a:solidFill>
              <a:srgbClr val="FFFFFF"/>
            </a:solidFill>
            <a:ln w="38100">
              <a:solidFill>
                <a:schemeClr val="hlink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endParaRPr lang="en-US" altLang="en-US">
                <a:latin typeface="Times New Roman" panose="02020603050405020304" pitchFamily="18" charset="0"/>
              </a:endParaRPr>
            </a:p>
          </p:txBody>
        </p:sp>
        <p:sp>
          <p:nvSpPr>
            <p:cNvPr id="43024" name="Freeform 52">
              <a:extLst>
                <a:ext uri="{FF2B5EF4-FFF2-40B4-BE49-F238E27FC236}">
                  <a16:creationId xmlns:a16="http://schemas.microsoft.com/office/drawing/2014/main" id="{E1B8447A-E42A-6502-3B8B-ED618F64FE8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0" y="2976"/>
              <a:ext cx="576" cy="192"/>
            </a:xfrm>
            <a:custGeom>
              <a:avLst/>
              <a:gdLst>
                <a:gd name="T0" fmla="*/ 0 w 576"/>
                <a:gd name="T1" fmla="*/ 192 h 192"/>
                <a:gd name="T2" fmla="*/ 240 w 576"/>
                <a:gd name="T3" fmla="*/ 0 h 192"/>
                <a:gd name="T4" fmla="*/ 336 w 576"/>
                <a:gd name="T5" fmla="*/ 0 h 192"/>
                <a:gd name="T6" fmla="*/ 576 w 576"/>
                <a:gd name="T7" fmla="*/ 192 h 192"/>
                <a:gd name="T8" fmla="*/ 0 w 576"/>
                <a:gd name="T9" fmla="*/ 192 h 19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76"/>
                <a:gd name="T16" fmla="*/ 0 h 192"/>
                <a:gd name="T17" fmla="*/ 576 w 576"/>
                <a:gd name="T18" fmla="*/ 192 h 19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76" h="192">
                  <a:moveTo>
                    <a:pt x="0" y="192"/>
                  </a:moveTo>
                  <a:lnTo>
                    <a:pt x="240" y="0"/>
                  </a:lnTo>
                  <a:lnTo>
                    <a:pt x="336" y="0"/>
                  </a:lnTo>
                  <a:lnTo>
                    <a:pt x="576" y="192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rgbClr val="FFFFFF"/>
            </a:solidFill>
            <a:ln w="38100" cap="flat" cmpd="sng">
              <a:solidFill>
                <a:schemeClr val="hlink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3018" name="AutoShape 53">
            <a:extLst>
              <a:ext uri="{FF2B5EF4-FFF2-40B4-BE49-F238E27FC236}">
                <a16:creationId xmlns:a16="http://schemas.microsoft.com/office/drawing/2014/main" id="{6CE35C86-4D66-DC60-66D5-EE1235B330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16800" y="1876425"/>
            <a:ext cx="381000" cy="333375"/>
          </a:xfrm>
          <a:prstGeom prst="downArrow">
            <a:avLst>
              <a:gd name="adj1" fmla="val 46870"/>
              <a:gd name="adj2" fmla="val 47023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/>
          </a:p>
        </p:txBody>
      </p:sp>
      <p:sp>
        <p:nvSpPr>
          <p:cNvPr id="43019" name="AutoShape 54">
            <a:extLst>
              <a:ext uri="{FF2B5EF4-FFF2-40B4-BE49-F238E27FC236}">
                <a16:creationId xmlns:a16="http://schemas.microsoft.com/office/drawing/2014/main" id="{C0555713-D459-3CF4-DE6A-FEBB7F40AC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35738" y="1876425"/>
            <a:ext cx="381000" cy="333375"/>
          </a:xfrm>
          <a:prstGeom prst="downArrow">
            <a:avLst>
              <a:gd name="adj1" fmla="val 46870"/>
              <a:gd name="adj2" fmla="val 47023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/>
          </a:p>
        </p:txBody>
      </p:sp>
      <p:sp>
        <p:nvSpPr>
          <p:cNvPr id="43020" name="AutoShape 55">
            <a:extLst>
              <a:ext uri="{FF2B5EF4-FFF2-40B4-BE49-F238E27FC236}">
                <a16:creationId xmlns:a16="http://schemas.microsoft.com/office/drawing/2014/main" id="{69ED7604-64E0-1873-107C-B87FA9822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00600" y="1876425"/>
            <a:ext cx="381000" cy="333375"/>
          </a:xfrm>
          <a:prstGeom prst="downArrow">
            <a:avLst>
              <a:gd name="adj1" fmla="val 46870"/>
              <a:gd name="adj2" fmla="val 47023"/>
            </a:avLst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/>
          </a:p>
        </p:txBody>
      </p:sp>
      <p:sp>
        <p:nvSpPr>
          <p:cNvPr id="43021" name="Rectangle 57">
            <a:extLst>
              <a:ext uri="{FF2B5EF4-FFF2-40B4-BE49-F238E27FC236}">
                <a16:creationId xmlns:a16="http://schemas.microsoft.com/office/drawing/2014/main" id="{14E2CF45-09A1-C8B7-2BD3-6692D1414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10088" y="1293813"/>
            <a:ext cx="3900487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>
                <a:solidFill>
                  <a:schemeClr val="tx2"/>
                </a:solidFill>
              </a:rPr>
              <a:t>Homogeneous Coordinates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2">
            <a:extLst>
              <a:ext uri="{FF2B5EF4-FFF2-40B4-BE49-F238E27FC236}">
                <a16:creationId xmlns:a16="http://schemas.microsoft.com/office/drawing/2014/main" id="{CC91D916-A8DD-E4F7-4043-29FEAE341ED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Homogeneous Coordinates</a:t>
            </a:r>
          </a:p>
        </p:txBody>
      </p:sp>
      <p:sp>
        <p:nvSpPr>
          <p:cNvPr id="44034" name="Rectangle 3">
            <a:extLst>
              <a:ext uri="{FF2B5EF4-FFF2-40B4-BE49-F238E27FC236}">
                <a16:creationId xmlns:a16="http://schemas.microsoft.com/office/drawing/2014/main" id="{C8CB0CA5-7180-B12D-F572-F4089F6FBC8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7772400" cy="2300288"/>
          </a:xfrm>
        </p:spPr>
        <p:txBody>
          <a:bodyPr/>
          <a:lstStyle/>
          <a:p>
            <a:r>
              <a:rPr lang="en-US" altLang="en-US" sz="2800"/>
              <a:t>Add a 3rd coordinate to every 2D point</a:t>
            </a:r>
          </a:p>
          <a:p>
            <a:pPr lvl="1"/>
            <a:r>
              <a:rPr lang="en-US" altLang="en-US" sz="2400"/>
              <a:t>(x, y, w) represents a point at location (x/w, y/w)</a:t>
            </a:r>
          </a:p>
          <a:p>
            <a:pPr lvl="1"/>
            <a:r>
              <a:rPr lang="en-US" altLang="en-US" sz="2400"/>
              <a:t>(x, y, 0) represents a point at infinity</a:t>
            </a:r>
          </a:p>
          <a:p>
            <a:pPr lvl="1"/>
            <a:r>
              <a:rPr lang="en-US" altLang="en-US" sz="2400"/>
              <a:t>(0, 0, 0) is not allowed</a:t>
            </a:r>
          </a:p>
        </p:txBody>
      </p:sp>
      <p:sp>
        <p:nvSpPr>
          <p:cNvPr id="44035" name="Text Box 4">
            <a:extLst>
              <a:ext uri="{FF2B5EF4-FFF2-40B4-BE49-F238E27FC236}">
                <a16:creationId xmlns:a16="http://schemas.microsoft.com/office/drawing/2014/main" id="{95077F16-3DE1-0D8B-6FF3-A8C4B9157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724400"/>
            <a:ext cx="3052763" cy="155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>
                <a:solidFill>
                  <a:schemeClr val="hlink"/>
                </a:solidFill>
              </a:rPr>
              <a:t>Convenient coordinate system to </a:t>
            </a:r>
            <a:br>
              <a:rPr lang="en-US" altLang="en-US">
                <a:solidFill>
                  <a:schemeClr val="hlink"/>
                </a:solidFill>
              </a:rPr>
            </a:br>
            <a:r>
              <a:rPr lang="en-US" altLang="en-US">
                <a:solidFill>
                  <a:schemeClr val="hlink"/>
                </a:solidFill>
              </a:rPr>
              <a:t>represent many useful transformations</a:t>
            </a:r>
          </a:p>
        </p:txBody>
      </p:sp>
      <p:grpSp>
        <p:nvGrpSpPr>
          <p:cNvPr id="44036" name="Group 5">
            <a:extLst>
              <a:ext uri="{FF2B5EF4-FFF2-40B4-BE49-F238E27FC236}">
                <a16:creationId xmlns:a16="http://schemas.microsoft.com/office/drawing/2014/main" id="{66E17111-D325-0999-88A3-4A1030590915}"/>
              </a:ext>
            </a:extLst>
          </p:cNvPr>
          <p:cNvGrpSpPr>
            <a:grpSpLocks/>
          </p:cNvGrpSpPr>
          <p:nvPr/>
        </p:nvGrpSpPr>
        <p:grpSpPr bwMode="auto">
          <a:xfrm>
            <a:off x="3341688" y="3200400"/>
            <a:ext cx="5632450" cy="2668588"/>
            <a:chOff x="1836" y="1871"/>
            <a:chExt cx="3992" cy="1681"/>
          </a:xfrm>
        </p:grpSpPr>
        <p:sp>
          <p:nvSpPr>
            <p:cNvPr id="44037" name="Line 6">
              <a:extLst>
                <a:ext uri="{FF2B5EF4-FFF2-40B4-BE49-F238E27FC236}">
                  <a16:creationId xmlns:a16="http://schemas.microsoft.com/office/drawing/2014/main" id="{D6146EB8-894A-C355-1E50-6F0AD5B9EE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646" y="2064"/>
              <a:ext cx="0" cy="1488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38" name="Line 7">
              <a:extLst>
                <a:ext uri="{FF2B5EF4-FFF2-40B4-BE49-F238E27FC236}">
                  <a16:creationId xmlns:a16="http://schemas.microsoft.com/office/drawing/2014/main" id="{170ADB3F-FF14-0810-4122-FFB281841FE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6" y="2928"/>
              <a:ext cx="1890" cy="1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39" name="Oval 8">
              <a:extLst>
                <a:ext uri="{FF2B5EF4-FFF2-40B4-BE49-F238E27FC236}">
                  <a16:creationId xmlns:a16="http://schemas.microsoft.com/office/drawing/2014/main" id="{CE99BF3C-6F17-D4F6-A788-575917E5C04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54" y="2586"/>
              <a:ext cx="81" cy="72"/>
            </a:xfrm>
            <a:prstGeom prst="ellipse">
              <a:avLst/>
            </a:prstGeom>
            <a:solidFill>
              <a:schemeClr val="tx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>
                <a:spcBef>
                  <a:spcPct val="0"/>
                </a:spcBef>
              </a:pPr>
              <a:endParaRPr lang="ru-RU" altLang="en-US">
                <a:solidFill>
                  <a:schemeClr val="tx2"/>
                </a:solidFill>
              </a:endParaRPr>
            </a:p>
          </p:txBody>
        </p:sp>
        <p:sp>
          <p:nvSpPr>
            <p:cNvPr id="44040" name="Line 9">
              <a:extLst>
                <a:ext uri="{FF2B5EF4-FFF2-40B4-BE49-F238E27FC236}">
                  <a16:creationId xmlns:a16="http://schemas.microsoft.com/office/drawing/2014/main" id="{120B511A-3FE1-F22F-EAF1-BBE36B70D0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970" y="2880"/>
              <a:ext cx="1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1" name="Line 10">
              <a:extLst>
                <a:ext uri="{FF2B5EF4-FFF2-40B4-BE49-F238E27FC236}">
                  <a16:creationId xmlns:a16="http://schemas.microsoft.com/office/drawing/2014/main" id="{6C954F6B-5A9A-0100-9D7E-80F60FA929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294" y="2880"/>
              <a:ext cx="1" cy="9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2" name="Line 11">
              <a:extLst>
                <a:ext uri="{FF2B5EF4-FFF2-40B4-BE49-F238E27FC236}">
                  <a16:creationId xmlns:a16="http://schemas.microsoft.com/office/drawing/2014/main" id="{638F6E69-8BB1-10B4-6EBC-F5A3B8B7B8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2640"/>
              <a:ext cx="1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3" name="Line 12">
              <a:extLst>
                <a:ext uri="{FF2B5EF4-FFF2-40B4-BE49-F238E27FC236}">
                  <a16:creationId xmlns:a16="http://schemas.microsoft.com/office/drawing/2014/main" id="{4A9E0091-3BD0-01A6-C6C9-C49F3D6F6E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92" y="2352"/>
              <a:ext cx="108" cy="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4044" name="Text Box 13">
              <a:extLst>
                <a:ext uri="{FF2B5EF4-FFF2-40B4-BE49-F238E27FC236}">
                  <a16:creationId xmlns:a16="http://schemas.microsoft.com/office/drawing/2014/main" id="{CCF7C3C0-72EE-2FAA-117D-BEEAEA2FC8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8" y="2929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/>
                <a:t>1</a:t>
              </a:r>
            </a:p>
          </p:txBody>
        </p:sp>
        <p:sp>
          <p:nvSpPr>
            <p:cNvPr id="44045" name="Text Box 14">
              <a:extLst>
                <a:ext uri="{FF2B5EF4-FFF2-40B4-BE49-F238E27FC236}">
                  <a16:creationId xmlns:a16="http://schemas.microsoft.com/office/drawing/2014/main" id="{0B3443BE-7D44-BB66-CBDD-2DA5836ACE8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86" y="2926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/>
                <a:t>2</a:t>
              </a:r>
            </a:p>
          </p:txBody>
        </p:sp>
        <p:sp>
          <p:nvSpPr>
            <p:cNvPr id="44046" name="Text Box 15">
              <a:extLst>
                <a:ext uri="{FF2B5EF4-FFF2-40B4-BE49-F238E27FC236}">
                  <a16:creationId xmlns:a16="http://schemas.microsoft.com/office/drawing/2014/main" id="{EC416C03-5D1A-E491-BF41-1204FA6496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2" y="2506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/>
                <a:t>1</a:t>
              </a:r>
            </a:p>
          </p:txBody>
        </p:sp>
        <p:sp>
          <p:nvSpPr>
            <p:cNvPr id="44047" name="Text Box 16">
              <a:extLst>
                <a:ext uri="{FF2B5EF4-FFF2-40B4-BE49-F238E27FC236}">
                  <a16:creationId xmlns:a16="http://schemas.microsoft.com/office/drawing/2014/main" id="{429658D6-CE29-54A8-6A1E-06D075D341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30" y="2206"/>
              <a:ext cx="205" cy="2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sz="2000"/>
                <a:t>2</a:t>
              </a:r>
            </a:p>
          </p:txBody>
        </p:sp>
        <p:sp>
          <p:nvSpPr>
            <p:cNvPr id="44048" name="Text Box 17">
              <a:extLst>
                <a:ext uri="{FF2B5EF4-FFF2-40B4-BE49-F238E27FC236}">
                  <a16:creationId xmlns:a16="http://schemas.microsoft.com/office/drawing/2014/main" id="{EB9B8CD8-8C52-87A3-7BF7-D3344DF5260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83" y="2303"/>
              <a:ext cx="671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>
                  <a:solidFill>
                    <a:schemeClr val="tx2"/>
                  </a:solidFill>
                </a:rPr>
                <a:t>(2,1,1)</a:t>
              </a:r>
            </a:p>
          </p:txBody>
        </p:sp>
        <p:sp>
          <p:nvSpPr>
            <p:cNvPr id="44049" name="Text Box 18">
              <a:extLst>
                <a:ext uri="{FF2B5EF4-FFF2-40B4-BE49-F238E27FC236}">
                  <a16:creationId xmlns:a16="http://schemas.microsoft.com/office/drawing/2014/main" id="{3D0F28A9-D1CB-A616-7EED-8F3B6223E4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96" y="2304"/>
              <a:ext cx="8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>
                  <a:solidFill>
                    <a:schemeClr val="tx2"/>
                  </a:solidFill>
                </a:rPr>
                <a:t>or (4,2,2)</a:t>
              </a:r>
            </a:p>
          </p:txBody>
        </p:sp>
        <p:sp>
          <p:nvSpPr>
            <p:cNvPr id="44050" name="Text Box 19">
              <a:extLst>
                <a:ext uri="{FF2B5EF4-FFF2-40B4-BE49-F238E27FC236}">
                  <a16:creationId xmlns:a16="http://schemas.microsoft.com/office/drawing/2014/main" id="{30487910-4052-E258-83FB-052BBF24E8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33" y="2304"/>
              <a:ext cx="895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>
                  <a:solidFill>
                    <a:schemeClr val="tx2"/>
                  </a:solidFill>
                </a:rPr>
                <a:t>or (6,3,3)</a:t>
              </a:r>
            </a:p>
          </p:txBody>
        </p:sp>
        <p:sp>
          <p:nvSpPr>
            <p:cNvPr id="44051" name="Text Box 20">
              <a:extLst>
                <a:ext uri="{FF2B5EF4-FFF2-40B4-BE49-F238E27FC236}">
                  <a16:creationId xmlns:a16="http://schemas.microsoft.com/office/drawing/2014/main" id="{5032C40B-6DFC-700E-B3F8-9E9353140B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18" y="2848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b="1" i="1"/>
                <a:t>x</a:t>
              </a:r>
            </a:p>
          </p:txBody>
        </p:sp>
        <p:sp>
          <p:nvSpPr>
            <p:cNvPr id="44052" name="Text Box 21">
              <a:extLst>
                <a:ext uri="{FF2B5EF4-FFF2-40B4-BE49-F238E27FC236}">
                  <a16:creationId xmlns:a16="http://schemas.microsoft.com/office/drawing/2014/main" id="{6331388D-38C9-5C89-BBCB-988B261468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74" y="1871"/>
              <a:ext cx="223" cy="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–"/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»"/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4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0"/>
                </a:spcBef>
              </a:pPr>
              <a:r>
                <a:rPr lang="en-US" altLang="en-US" b="1" i="1"/>
                <a:t>y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>
            <a:extLst>
              <a:ext uri="{FF2B5EF4-FFF2-40B4-BE49-F238E27FC236}">
                <a16:creationId xmlns:a16="http://schemas.microsoft.com/office/drawing/2014/main" id="{08B2FED7-FA9E-CEDD-CD5F-FFDE974F73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Basic 2D Transformations</a:t>
            </a:r>
          </a:p>
        </p:txBody>
      </p:sp>
      <p:sp>
        <p:nvSpPr>
          <p:cNvPr id="45058" name="Rectangle 3">
            <a:extLst>
              <a:ext uri="{FF2B5EF4-FFF2-40B4-BE49-F238E27FC236}">
                <a16:creationId xmlns:a16="http://schemas.microsoft.com/office/drawing/2014/main" id="{2BD54A12-AD06-00A9-CB64-2C69A45AFB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Basic 2D transformations as 3x3 matrices</a:t>
            </a:r>
          </a:p>
        </p:txBody>
      </p:sp>
      <p:graphicFrame>
        <p:nvGraphicFramePr>
          <p:cNvPr id="45059" name="Object 4">
            <a:extLst>
              <a:ext uri="{FF2B5EF4-FFF2-40B4-BE49-F238E27FC236}">
                <a16:creationId xmlns:a16="http://schemas.microsoft.com/office/drawing/2014/main" id="{CD356F9A-592F-0C64-A06B-639FDE3C32E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43000" y="4746625"/>
          <a:ext cx="3182938" cy="1100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47396400" imgH="16383000" progId="Equation.3">
                  <p:embed/>
                </p:oleObj>
              </mc:Choice>
              <mc:Fallback>
                <p:oleObj name="Equation" r:id="rId2" imgW="47396400" imgH="16383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3000" y="4746625"/>
                        <a:ext cx="3182938" cy="1100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0" name="Object 5">
            <a:extLst>
              <a:ext uri="{FF2B5EF4-FFF2-40B4-BE49-F238E27FC236}">
                <a16:creationId xmlns:a16="http://schemas.microsoft.com/office/drawing/2014/main" id="{0FF487DE-75C2-1B33-B6CE-7F3A22AE420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77975" y="2546350"/>
          <a:ext cx="2101850" cy="1101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0721300" imgH="16090900" progId="Equation.3">
                  <p:embed/>
                </p:oleObj>
              </mc:Choice>
              <mc:Fallback>
                <p:oleObj name="Equation" r:id="rId4" imgW="30721300" imgH="16090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7975" y="2546350"/>
                        <a:ext cx="2101850" cy="1101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1" name="Object 6">
            <a:extLst>
              <a:ext uri="{FF2B5EF4-FFF2-40B4-BE49-F238E27FC236}">
                <a16:creationId xmlns:a16="http://schemas.microsoft.com/office/drawing/2014/main" id="{A87E6FF5-0123-A896-CA5C-864D4FE139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10213" y="4746625"/>
          <a:ext cx="2522537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36868100" imgH="16383000" progId="Equation.3">
                  <p:embed/>
                </p:oleObj>
              </mc:Choice>
              <mc:Fallback>
                <p:oleObj name="Equation" r:id="rId6" imgW="36868100" imgH="163830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0213" y="4746625"/>
                        <a:ext cx="2522537" cy="112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2" name="Text Box 7">
            <a:extLst>
              <a:ext uri="{FF2B5EF4-FFF2-40B4-BE49-F238E27FC236}">
                <a16:creationId xmlns:a16="http://schemas.microsoft.com/office/drawing/2014/main" id="{1A3E107F-FE04-F2B1-55C9-8F9013FC8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81200" y="3657600"/>
            <a:ext cx="12938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Translate</a:t>
            </a:r>
          </a:p>
        </p:txBody>
      </p:sp>
      <p:sp>
        <p:nvSpPr>
          <p:cNvPr id="45063" name="Text Box 8">
            <a:extLst>
              <a:ext uri="{FF2B5EF4-FFF2-40B4-BE49-F238E27FC236}">
                <a16:creationId xmlns:a16="http://schemas.microsoft.com/office/drawing/2014/main" id="{9AD3F35A-E790-7557-42F1-DDE6AE6733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7400" y="5867400"/>
            <a:ext cx="962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Rotate</a:t>
            </a:r>
          </a:p>
        </p:txBody>
      </p:sp>
      <p:sp>
        <p:nvSpPr>
          <p:cNvPr id="45064" name="Text Box 9">
            <a:extLst>
              <a:ext uri="{FF2B5EF4-FFF2-40B4-BE49-F238E27FC236}">
                <a16:creationId xmlns:a16="http://schemas.microsoft.com/office/drawing/2014/main" id="{5916FAA4-59DE-7329-AC82-34B9EE3B0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5867400"/>
            <a:ext cx="8874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Shear</a:t>
            </a:r>
          </a:p>
        </p:txBody>
      </p:sp>
      <p:graphicFrame>
        <p:nvGraphicFramePr>
          <p:cNvPr id="45065" name="Object 10">
            <a:extLst>
              <a:ext uri="{FF2B5EF4-FFF2-40B4-BE49-F238E27FC236}">
                <a16:creationId xmlns:a16="http://schemas.microsoft.com/office/drawing/2014/main" id="{D7773B85-CB85-EA06-4971-2975011542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510213" y="2536825"/>
          <a:ext cx="2282825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33350200" imgH="16383000" progId="Equation.3">
                  <p:embed/>
                </p:oleObj>
              </mc:Choice>
              <mc:Fallback>
                <p:oleObj name="Equation" r:id="rId8" imgW="33350200" imgH="163830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10213" y="2536825"/>
                        <a:ext cx="2282825" cy="112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5066" name="Text Box 11">
            <a:extLst>
              <a:ext uri="{FF2B5EF4-FFF2-40B4-BE49-F238E27FC236}">
                <a16:creationId xmlns:a16="http://schemas.microsoft.com/office/drawing/2014/main" id="{43549930-65E4-939B-7DA0-C344850B5D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3679825"/>
            <a:ext cx="8429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Scale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2">
            <a:extLst>
              <a:ext uri="{FF2B5EF4-FFF2-40B4-BE49-F238E27FC236}">
                <a16:creationId xmlns:a16="http://schemas.microsoft.com/office/drawing/2014/main" id="{42647BEC-AE4F-2027-B126-DFC695B32A4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Matrix Composition</a:t>
            </a:r>
          </a:p>
        </p:txBody>
      </p:sp>
      <p:sp>
        <p:nvSpPr>
          <p:cNvPr id="46082" name="Rectangle 3">
            <a:extLst>
              <a:ext uri="{FF2B5EF4-FFF2-40B4-BE49-F238E27FC236}">
                <a16:creationId xmlns:a16="http://schemas.microsoft.com/office/drawing/2014/main" id="{6833FA26-A576-CE23-CD75-538BF44D9C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Transformations can be combined by </a:t>
            </a:r>
            <a:br>
              <a:rPr lang="en-US" altLang="en-US"/>
            </a:br>
            <a:r>
              <a:rPr lang="en-US" altLang="en-US"/>
              <a:t>matrix multiplication</a:t>
            </a:r>
          </a:p>
        </p:txBody>
      </p:sp>
      <p:graphicFrame>
        <p:nvGraphicFramePr>
          <p:cNvPr id="46083" name="Object 4">
            <a:extLst>
              <a:ext uri="{FF2B5EF4-FFF2-40B4-BE49-F238E27FC236}">
                <a16:creationId xmlns:a16="http://schemas.microsoft.com/office/drawing/2014/main" id="{625D6520-A371-BB2F-798D-F5F6E5082E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8200" y="2857500"/>
          <a:ext cx="7700963" cy="1333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81038700" imgH="14046200" progId="Equation.3">
                  <p:embed/>
                </p:oleObj>
              </mc:Choice>
              <mc:Fallback>
                <p:oleObj name="Equation" r:id="rId2" imgW="81038700" imgH="14046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8200" y="2857500"/>
                        <a:ext cx="7700963" cy="1333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28575">
                            <a:solidFill>
                              <a:schemeClr val="accent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084" name="Text Box 5">
            <a:extLst>
              <a:ext uri="{FF2B5EF4-FFF2-40B4-BE49-F238E27FC236}">
                <a16:creationId xmlns:a16="http://schemas.microsoft.com/office/drawing/2014/main" id="{76F590ED-87F4-7A52-8CF5-0EA325241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7275" y="4267200"/>
            <a:ext cx="733266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b="1"/>
              <a:t>p</a:t>
            </a:r>
            <a:r>
              <a:rPr lang="en-US" altLang="en-US"/>
              <a:t>’   =      T(t</a:t>
            </a:r>
            <a:r>
              <a:rPr lang="en-US" altLang="en-US" baseline="-25000"/>
              <a:t>x</a:t>
            </a:r>
            <a:r>
              <a:rPr lang="en-US" altLang="en-US"/>
              <a:t>,t</a:t>
            </a:r>
            <a:r>
              <a:rPr lang="en-US" altLang="en-US" baseline="-25000"/>
              <a:t>y</a:t>
            </a:r>
            <a:r>
              <a:rPr lang="en-US" altLang="en-US"/>
              <a:t>)                 R(</a:t>
            </a:r>
            <a:r>
              <a:rPr lang="en-US" altLang="en-US">
                <a:latin typeface="Symbol" pitchFamily="2" charset="2"/>
              </a:rPr>
              <a:t>Q</a:t>
            </a:r>
            <a:r>
              <a:rPr lang="en-US" altLang="en-US"/>
              <a:t>)              S(s</a:t>
            </a:r>
            <a:r>
              <a:rPr lang="en-US" altLang="en-US" baseline="-25000"/>
              <a:t>x</a:t>
            </a:r>
            <a:r>
              <a:rPr lang="en-US" altLang="en-US"/>
              <a:t>,s</a:t>
            </a:r>
            <a:r>
              <a:rPr lang="en-US" altLang="en-US" baseline="-25000"/>
              <a:t>y</a:t>
            </a:r>
            <a:r>
              <a:rPr lang="en-US" altLang="en-US"/>
              <a:t>)        </a:t>
            </a:r>
            <a:r>
              <a:rPr lang="en-US" altLang="en-US" b="1"/>
              <a:t>p</a:t>
            </a:r>
            <a:endParaRPr lang="en-US" alt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F416EB-2E88-3C4B-13AE-649C7A371E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43000" y="5791200"/>
            <a:ext cx="64643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>
                <a:latin typeface="Times New Roman" panose="02020603050405020304" pitchFamily="18" charset="0"/>
              </a:rPr>
              <a:t>Does the order of multiplication matter?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2">
            <a:extLst>
              <a:ext uri="{FF2B5EF4-FFF2-40B4-BE49-F238E27FC236}">
                <a16:creationId xmlns:a16="http://schemas.microsoft.com/office/drawing/2014/main" id="{5599CBA6-EA76-84AF-B6B7-097346B14FD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Affine Transformations</a:t>
            </a:r>
          </a:p>
        </p:txBody>
      </p:sp>
      <p:sp>
        <p:nvSpPr>
          <p:cNvPr id="47106" name="Rectangle 3">
            <a:extLst>
              <a:ext uri="{FF2B5EF4-FFF2-40B4-BE49-F238E27FC236}">
                <a16:creationId xmlns:a16="http://schemas.microsoft.com/office/drawing/2014/main" id="{9897A526-C405-8CC7-578C-ACEF7062719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12900"/>
            <a:ext cx="8566150" cy="4940300"/>
          </a:xfrm>
        </p:spPr>
        <p:txBody>
          <a:bodyPr/>
          <a:lstStyle/>
          <a:p>
            <a:r>
              <a:rPr lang="en-US" altLang="en-US" sz="2000" dirty="0"/>
              <a:t>Affine transformations are combinations of …</a:t>
            </a:r>
          </a:p>
          <a:p>
            <a:pPr lvl="1"/>
            <a:r>
              <a:rPr lang="en-US" altLang="en-US" sz="1800" dirty="0"/>
              <a:t>Linear transformations, and</a:t>
            </a:r>
          </a:p>
          <a:p>
            <a:pPr lvl="1"/>
            <a:r>
              <a:rPr lang="en-US" altLang="en-US" sz="1800" dirty="0"/>
              <a:t>Translations</a:t>
            </a:r>
          </a:p>
          <a:p>
            <a:r>
              <a:rPr lang="en-US" altLang="en-US" sz="2000" dirty="0"/>
              <a:t>Properties of affine transformations:</a:t>
            </a:r>
          </a:p>
          <a:p>
            <a:pPr lvl="1"/>
            <a:r>
              <a:rPr lang="en-US" altLang="en-US" sz="1800" dirty="0">
                <a:solidFill>
                  <a:schemeClr val="hlink"/>
                </a:solidFill>
              </a:rPr>
              <a:t>Origin does not necessarily map to origin</a:t>
            </a:r>
          </a:p>
          <a:p>
            <a:pPr lvl="1"/>
            <a:r>
              <a:rPr lang="en-US" altLang="en-US" sz="1800" dirty="0"/>
              <a:t>Lines map to lines</a:t>
            </a:r>
          </a:p>
          <a:p>
            <a:pPr lvl="1"/>
            <a:r>
              <a:rPr lang="en-US" altLang="en-US" sz="1800" dirty="0"/>
              <a:t>Parallel lines remain parallel</a:t>
            </a:r>
          </a:p>
          <a:p>
            <a:pPr lvl="1"/>
            <a:r>
              <a:rPr lang="en-US" altLang="en-US" sz="1800" dirty="0"/>
              <a:t>Ratios are preserved</a:t>
            </a:r>
          </a:p>
          <a:p>
            <a:pPr lvl="1"/>
            <a:r>
              <a:rPr lang="en-US" altLang="en-US" sz="1800" dirty="0"/>
              <a:t>Closed under composition</a:t>
            </a:r>
          </a:p>
          <a:p>
            <a:pPr lvl="1"/>
            <a:r>
              <a:rPr lang="en-US" altLang="en-US" sz="1800" dirty="0"/>
              <a:t>Models change of coordinates</a:t>
            </a:r>
          </a:p>
          <a:p>
            <a:pPr lvl="1"/>
            <a:endParaRPr lang="en-US" altLang="en-US" sz="1800" dirty="0"/>
          </a:p>
          <a:p>
            <a:r>
              <a:rPr lang="en-US" altLang="en-US" sz="2000" dirty="0"/>
              <a:t>Will the last coordinate </a:t>
            </a:r>
            <a:r>
              <a:rPr lang="en-US" altLang="en-US" sz="2000" i="1" dirty="0"/>
              <a:t>w</a:t>
            </a:r>
            <a:r>
              <a:rPr lang="en-US" altLang="en-US" sz="2000" dirty="0"/>
              <a:t> always be 1?</a:t>
            </a:r>
          </a:p>
        </p:txBody>
      </p:sp>
      <p:graphicFrame>
        <p:nvGraphicFramePr>
          <p:cNvPr id="47107" name="Object 4">
            <a:extLst>
              <a:ext uri="{FF2B5EF4-FFF2-40B4-BE49-F238E27FC236}">
                <a16:creationId xmlns:a16="http://schemas.microsoft.com/office/drawing/2014/main" id="{68EA98E4-982B-6679-D143-28C02BA0CB0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75313" y="1371600"/>
          <a:ext cx="2782887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597600" imgH="13462000" progId="Equation.3">
                  <p:embed/>
                </p:oleObj>
              </mc:Choice>
              <mc:Fallback>
                <p:oleObj name="Equation" r:id="rId2" imgW="31597600" imgH="134620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75313" y="1371600"/>
                        <a:ext cx="2782887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Coordinate System Transform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Coordinate System Transform</a:t>
            </a:r>
          </a:p>
        </p:txBody>
      </p:sp>
      <p:sp>
        <p:nvSpPr>
          <p:cNvPr id="151" name="In general, a new coordinate frame is defined by an origin (point) and two unit axes (vectors)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In general, a new coordinate frame is defined by an origin (point) and two unit axes (vectors) </a:t>
            </a:r>
          </a:p>
        </p:txBody>
      </p:sp>
      <p:grpSp>
        <p:nvGrpSpPr>
          <p:cNvPr id="164" name="Group"/>
          <p:cNvGrpSpPr/>
          <p:nvPr/>
        </p:nvGrpSpPr>
        <p:grpSpPr>
          <a:xfrm>
            <a:off x="3131373" y="2295681"/>
            <a:ext cx="3090760" cy="2743682"/>
            <a:chOff x="0" y="0"/>
            <a:chExt cx="6181518" cy="5487362"/>
          </a:xfrm>
        </p:grpSpPr>
        <p:sp>
          <p:nvSpPr>
            <p:cNvPr id="152" name="Line"/>
            <p:cNvSpPr/>
            <p:nvPr/>
          </p:nvSpPr>
          <p:spPr>
            <a:xfrm flipV="1">
              <a:off x="255150" y="2355829"/>
              <a:ext cx="1" cy="3083302"/>
            </a:xfrm>
            <a:prstGeom prst="line">
              <a:avLst/>
            </a:prstGeom>
            <a:noFill/>
            <a:ln w="63500" cap="flat">
              <a:solidFill>
                <a:srgbClr val="000000">
                  <a:alpha val="50000"/>
                </a:srgb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sp>
          <p:nvSpPr>
            <p:cNvPr id="153" name="Line"/>
            <p:cNvSpPr/>
            <p:nvPr/>
          </p:nvSpPr>
          <p:spPr>
            <a:xfrm>
              <a:off x="0" y="5200975"/>
              <a:ext cx="3094739" cy="1"/>
            </a:xfrm>
            <a:prstGeom prst="line">
              <a:avLst/>
            </a:prstGeom>
            <a:noFill/>
            <a:ln w="63500" cap="flat">
              <a:solidFill>
                <a:srgbClr val="000000">
                  <a:alpha val="50000"/>
                </a:srgb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grpSp>
          <p:nvGrpSpPr>
            <p:cNvPr id="161" name="Group"/>
            <p:cNvGrpSpPr/>
            <p:nvPr/>
          </p:nvGrpSpPr>
          <p:grpSpPr>
            <a:xfrm>
              <a:off x="2225818" y="0"/>
              <a:ext cx="3955701" cy="3818101"/>
              <a:chOff x="0" y="0"/>
              <a:chExt cx="3955699" cy="3818100"/>
            </a:xfrm>
          </p:grpSpPr>
          <p:sp>
            <p:nvSpPr>
              <p:cNvPr id="154" name="Circle"/>
              <p:cNvSpPr/>
              <p:nvPr/>
            </p:nvSpPr>
            <p:spPr>
              <a:xfrm>
                <a:off x="557169" y="3157904"/>
                <a:ext cx="181003" cy="181002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292100" eaLnBrk="1" fontAlgn="auto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000" kern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cs typeface="Gill Sans"/>
                  <a:sym typeface="Gill Sans"/>
                </a:endParaRPr>
              </a:p>
            </p:txBody>
          </p:sp>
          <p:grpSp>
            <p:nvGrpSpPr>
              <p:cNvPr id="157" name="Group"/>
              <p:cNvGrpSpPr/>
              <p:nvPr/>
            </p:nvGrpSpPr>
            <p:grpSpPr>
              <a:xfrm rot="735436">
                <a:off x="905841" y="782640"/>
                <a:ext cx="2622850" cy="2788831"/>
                <a:chOff x="0" y="0"/>
                <a:chExt cx="2622848" cy="2788829"/>
              </a:xfrm>
            </p:grpSpPr>
            <p:sp>
              <p:nvSpPr>
                <p:cNvPr id="155" name="Line"/>
                <p:cNvSpPr/>
                <p:nvPr/>
              </p:nvSpPr>
              <p:spPr>
                <a:xfrm flipV="1">
                  <a:off x="4441" y="-1"/>
                  <a:ext cx="1" cy="2788831"/>
                </a:xfrm>
                <a:prstGeom prst="line">
                  <a:avLst/>
                </a:prstGeom>
                <a:noFill/>
                <a:ln w="635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25400" tIns="25400" rIns="25400" bIns="25400" numCol="1" anchor="ctr">
                  <a:noAutofit/>
                </a:bodyPr>
                <a:lstStyle/>
                <a:p>
                  <a:pPr algn="ctr" defTabSz="292100" eaLnBrk="1" fontAlgn="auto">
                    <a:spcBef>
                      <a:spcPts val="0"/>
                    </a:spcBef>
                    <a:spcAft>
                      <a:spcPts val="0"/>
                    </a:spcAft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2000" kern="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156" name="Line"/>
                <p:cNvSpPr/>
                <p:nvPr/>
              </p:nvSpPr>
              <p:spPr>
                <a:xfrm flipV="1">
                  <a:off x="0" y="1768760"/>
                  <a:ext cx="2622849" cy="1009179"/>
                </a:xfrm>
                <a:prstGeom prst="line">
                  <a:avLst/>
                </a:prstGeom>
                <a:noFill/>
                <a:ln w="635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25400" tIns="25400" rIns="25400" bIns="25400" numCol="1" anchor="ctr">
                  <a:noAutofit/>
                </a:bodyPr>
                <a:lstStyle/>
                <a:p>
                  <a:pPr algn="ctr" defTabSz="292100" eaLnBrk="1" fontAlgn="auto">
                    <a:spcBef>
                      <a:spcPts val="0"/>
                    </a:spcBef>
                    <a:spcAft>
                      <a:spcPts val="0"/>
                    </a:spcAft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2000" kern="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cs typeface="Gill Sans"/>
                    <a:sym typeface="Gill Sans"/>
                  </a:endParaRPr>
                </a:p>
              </p:txBody>
            </p:sp>
          </p:grpSp>
          <p:pic>
            <p:nvPicPr>
              <p:cNvPr id="158" name="Image" descr="Image"/>
              <p:cNvPicPr>
                <a:picLocks noChangeAspect="1"/>
              </p:cNvPicPr>
              <p:nvPr/>
            </p:nvPicPr>
            <p:blipFill>
              <a:blip r:embed="rId3"/>
              <a:srcRect l="79835" t="7278" r="7798" b="58988"/>
              <a:stretch>
                <a:fillRect/>
              </a:stretch>
            </p:blipFill>
            <p:spPr>
              <a:xfrm>
                <a:off x="0" y="3292147"/>
                <a:ext cx="518159" cy="43960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59" name="Image" descr="Image"/>
              <p:cNvPicPr>
                <a:picLocks noChangeAspect="1"/>
              </p:cNvPicPr>
              <p:nvPr/>
            </p:nvPicPr>
            <p:blipFill>
              <a:blip r:embed="rId3"/>
              <a:srcRect l="38196" t="8644" r="49437" b="57622"/>
              <a:stretch>
                <a:fillRect/>
              </a:stretch>
            </p:blipFill>
            <p:spPr>
              <a:xfrm>
                <a:off x="3437541" y="2510280"/>
                <a:ext cx="518159" cy="43960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60" name="Image" descr="Image"/>
              <p:cNvPicPr>
                <a:picLocks noChangeAspect="1"/>
              </p:cNvPicPr>
              <p:nvPr/>
            </p:nvPicPr>
            <p:blipFill>
              <a:blip r:embed="rId3"/>
              <a:srcRect l="59440" t="8644" r="28193" b="57622"/>
              <a:stretch>
                <a:fillRect/>
              </a:stretch>
            </p:blipFill>
            <p:spPr>
              <a:xfrm>
                <a:off x="1069688" y="0"/>
                <a:ext cx="518159" cy="439606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62" name="Image" descr="Image"/>
            <p:cNvPicPr>
              <a:picLocks noChangeAspect="1"/>
            </p:cNvPicPr>
            <p:nvPr/>
          </p:nvPicPr>
          <p:blipFill>
            <a:blip r:embed="rId4">
              <a:alphaModFix amt="50000"/>
            </a:blip>
            <a:srcRect r="58473"/>
            <a:stretch>
              <a:fillRect/>
            </a:stretch>
          </p:blipFill>
          <p:spPr>
            <a:xfrm>
              <a:off x="3248736" y="5075547"/>
              <a:ext cx="441778" cy="41181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63" name="Image" descr="Image"/>
            <p:cNvPicPr>
              <a:picLocks noChangeAspect="1"/>
            </p:cNvPicPr>
            <p:nvPr/>
          </p:nvPicPr>
          <p:blipFill>
            <a:blip r:embed="rId4">
              <a:alphaModFix amt="50000"/>
            </a:blip>
            <a:srcRect l="61918"/>
            <a:stretch>
              <a:fillRect/>
            </a:stretch>
          </p:blipFill>
          <p:spPr>
            <a:xfrm>
              <a:off x="35369" y="1749314"/>
              <a:ext cx="405128" cy="41181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sp>
        <p:nvSpPr>
          <p:cNvPr id="165" name="Given coordinates in the (o,u,v) reference frame, what is the transform to coordinates in the (x,y) frame?"/>
          <p:cNvSpPr txBox="1"/>
          <p:nvPr/>
        </p:nvSpPr>
        <p:spPr>
          <a:xfrm>
            <a:off x="444500" y="5381685"/>
            <a:ext cx="8255000" cy="7516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>
            <a:lvl1pPr algn="l">
              <a:lnSpc>
                <a:spcPct val="90000"/>
              </a:lnSpc>
              <a:spcBef>
                <a:spcPts val="2500"/>
              </a:spcBef>
              <a:tabLst/>
              <a:defRPr sz="5000">
                <a:latin typeface="Avenir Heavy"/>
                <a:ea typeface="Avenir Heavy"/>
                <a:cs typeface="Avenir Heavy"/>
                <a:sym typeface="Avenir Heavy"/>
              </a:defRPr>
            </a:lvl1pPr>
          </a:lstStyle>
          <a:p>
            <a:pPr defTabSz="412750" eaLnBrk="1" fontAlgn="auto">
              <a:spcBef>
                <a:spcPts val="1250"/>
              </a:spcBef>
              <a:spcAft>
                <a:spcPts val="0"/>
              </a:spcAft>
            </a:pPr>
            <a:r>
              <a:rPr sz="2500" kern="0">
                <a:solidFill>
                  <a:srgbClr val="000000"/>
                </a:solidFill>
              </a:rPr>
              <a:t>Given coordinates in the (o,u,v) reference frame, what is the transform to coordinates in the (x,y) frame?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Coordinate System Transform Matrix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Coordinate System Transform Matrix</a:t>
            </a:r>
          </a:p>
        </p:txBody>
      </p:sp>
      <p:grpSp>
        <p:nvGrpSpPr>
          <p:cNvPr id="182" name="Group"/>
          <p:cNvGrpSpPr/>
          <p:nvPr/>
        </p:nvGrpSpPr>
        <p:grpSpPr>
          <a:xfrm>
            <a:off x="653094" y="3379267"/>
            <a:ext cx="2514287" cy="2231944"/>
            <a:chOff x="0" y="0"/>
            <a:chExt cx="5028572" cy="4463887"/>
          </a:xfrm>
        </p:grpSpPr>
        <p:sp>
          <p:nvSpPr>
            <p:cNvPr id="170" name="Line"/>
            <p:cNvSpPr/>
            <p:nvPr/>
          </p:nvSpPr>
          <p:spPr>
            <a:xfrm flipV="1">
              <a:off x="207561" y="1916432"/>
              <a:ext cx="1" cy="2508220"/>
            </a:xfrm>
            <a:prstGeom prst="line">
              <a:avLst/>
            </a:prstGeom>
            <a:noFill/>
            <a:ln w="63500" cap="flat">
              <a:solidFill>
                <a:srgbClr val="000000">
                  <a:alpha val="50000"/>
                </a:srgb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sp>
          <p:nvSpPr>
            <p:cNvPr id="171" name="Line"/>
            <p:cNvSpPr/>
            <p:nvPr/>
          </p:nvSpPr>
          <p:spPr>
            <a:xfrm>
              <a:off x="0" y="4230915"/>
              <a:ext cx="2517524" cy="1"/>
            </a:xfrm>
            <a:prstGeom prst="line">
              <a:avLst/>
            </a:prstGeom>
            <a:noFill/>
            <a:ln w="63500" cap="flat">
              <a:solidFill>
                <a:srgbClr val="000000">
                  <a:alpha val="50000"/>
                </a:srgbClr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grpSp>
          <p:nvGrpSpPr>
            <p:cNvPr id="179" name="Group"/>
            <p:cNvGrpSpPr/>
            <p:nvPr/>
          </p:nvGrpSpPr>
          <p:grpSpPr>
            <a:xfrm>
              <a:off x="1810669" y="0"/>
              <a:ext cx="3217904" cy="3105968"/>
              <a:chOff x="0" y="0"/>
              <a:chExt cx="3217902" cy="3105967"/>
            </a:xfrm>
          </p:grpSpPr>
          <p:sp>
            <p:nvSpPr>
              <p:cNvPr id="172" name="Circle"/>
              <p:cNvSpPr/>
              <p:nvPr/>
            </p:nvSpPr>
            <p:spPr>
              <a:xfrm>
                <a:off x="453249" y="2568907"/>
                <a:ext cx="147243" cy="147243"/>
              </a:xfrm>
              <a:prstGeom prst="ellipse">
                <a:avLst/>
              </a:prstGeom>
              <a:solidFill>
                <a:srgbClr val="000000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292100" eaLnBrk="1" fontAlgn="auto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000" kern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cs typeface="Gill Sans"/>
                  <a:sym typeface="Gill Sans"/>
                </a:endParaRPr>
              </a:p>
            </p:txBody>
          </p:sp>
          <p:grpSp>
            <p:nvGrpSpPr>
              <p:cNvPr id="175" name="Group"/>
              <p:cNvGrpSpPr/>
              <p:nvPr/>
            </p:nvGrpSpPr>
            <p:grpSpPr>
              <a:xfrm rot="735436">
                <a:off x="736888" y="636666"/>
                <a:ext cx="2133649" cy="2268672"/>
                <a:chOff x="0" y="0"/>
                <a:chExt cx="2133647" cy="2268670"/>
              </a:xfrm>
            </p:grpSpPr>
            <p:sp>
              <p:nvSpPr>
                <p:cNvPr id="173" name="Line"/>
                <p:cNvSpPr/>
                <p:nvPr/>
              </p:nvSpPr>
              <p:spPr>
                <a:xfrm flipV="1">
                  <a:off x="3613" y="-1"/>
                  <a:ext cx="1" cy="2268672"/>
                </a:xfrm>
                <a:prstGeom prst="line">
                  <a:avLst/>
                </a:prstGeom>
                <a:noFill/>
                <a:ln w="635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25400" tIns="25400" rIns="25400" bIns="25400" numCol="1" anchor="ctr">
                  <a:noAutofit/>
                </a:bodyPr>
                <a:lstStyle/>
                <a:p>
                  <a:pPr algn="ctr" defTabSz="292100" eaLnBrk="1" fontAlgn="auto">
                    <a:spcBef>
                      <a:spcPts val="0"/>
                    </a:spcBef>
                    <a:spcAft>
                      <a:spcPts val="0"/>
                    </a:spcAft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2000" kern="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cs typeface="Gill Sans"/>
                    <a:sym typeface="Gill Sans"/>
                  </a:endParaRPr>
                </a:p>
              </p:txBody>
            </p:sp>
            <p:sp>
              <p:nvSpPr>
                <p:cNvPr id="174" name="Line"/>
                <p:cNvSpPr/>
                <p:nvPr/>
              </p:nvSpPr>
              <p:spPr>
                <a:xfrm flipV="1">
                  <a:off x="0" y="1438860"/>
                  <a:ext cx="2133648" cy="820952"/>
                </a:xfrm>
                <a:prstGeom prst="line">
                  <a:avLst/>
                </a:prstGeom>
                <a:noFill/>
                <a:ln w="63500" cap="flat">
                  <a:solidFill>
                    <a:srgbClr val="000000"/>
                  </a:solidFill>
                  <a:prstDash val="solid"/>
                  <a:miter lim="400000"/>
                  <a:tailEnd type="triangle" w="med" len="med"/>
                </a:ln>
                <a:effectLst/>
              </p:spPr>
              <p:txBody>
                <a:bodyPr wrap="square" lIns="25400" tIns="25400" rIns="25400" bIns="25400" numCol="1" anchor="ctr">
                  <a:noAutofit/>
                </a:bodyPr>
                <a:lstStyle/>
                <a:p>
                  <a:pPr algn="ctr" defTabSz="292100" eaLnBrk="1" fontAlgn="auto">
                    <a:spcBef>
                      <a:spcPts val="0"/>
                    </a:spcBef>
                    <a:spcAft>
                      <a:spcPts val="0"/>
                    </a:spcAft>
                    <a:defRPr sz="4000">
                      <a:solidFill>
                        <a:srgbClr val="FFFFFF"/>
                      </a:solidFill>
                      <a:effectLst>
                        <a:outerShdw blurRad="38100" dist="12700" dir="5400000" rotWithShape="0">
                          <a:srgbClr val="000000">
                            <a:alpha val="50000"/>
                          </a:srgbClr>
                        </a:outerShdw>
                      </a:effectLst>
                      <a:latin typeface="Gill Sans"/>
                      <a:ea typeface="Gill Sans"/>
                      <a:cs typeface="Gill Sans"/>
                      <a:sym typeface="Gill Sans"/>
                    </a:defRPr>
                  </a:pPr>
                  <a:endParaRPr sz="2000" kern="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cs typeface="Gill Sans"/>
                    <a:sym typeface="Gill Sans"/>
                  </a:endParaRPr>
                </a:p>
              </p:txBody>
            </p:sp>
          </p:grpSp>
          <p:pic>
            <p:nvPicPr>
              <p:cNvPr id="176" name="Image" descr="Image"/>
              <p:cNvPicPr>
                <a:picLocks noChangeAspect="1"/>
              </p:cNvPicPr>
              <p:nvPr/>
            </p:nvPicPr>
            <p:blipFill>
              <a:blip r:embed="rId3"/>
              <a:srcRect l="79835" t="7278" r="7798" b="58988"/>
              <a:stretch>
                <a:fillRect/>
              </a:stretch>
            </p:blipFill>
            <p:spPr>
              <a:xfrm>
                <a:off x="0" y="2678112"/>
                <a:ext cx="421514" cy="35761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7" name="Image" descr="Image"/>
              <p:cNvPicPr>
                <a:picLocks noChangeAspect="1"/>
              </p:cNvPicPr>
              <p:nvPr/>
            </p:nvPicPr>
            <p:blipFill>
              <a:blip r:embed="rId3"/>
              <a:srcRect l="38196" t="8644" r="49437" b="57622"/>
              <a:stretch>
                <a:fillRect/>
              </a:stretch>
            </p:blipFill>
            <p:spPr>
              <a:xfrm>
                <a:off x="2796388" y="2042075"/>
                <a:ext cx="421515" cy="35761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  <p:pic>
            <p:nvPicPr>
              <p:cNvPr id="178" name="Image" descr="Image"/>
              <p:cNvPicPr>
                <a:picLocks noChangeAspect="1"/>
              </p:cNvPicPr>
              <p:nvPr/>
            </p:nvPicPr>
            <p:blipFill>
              <a:blip r:embed="rId3"/>
              <a:srcRect l="59440" t="8644" r="28193" b="57622"/>
              <a:stretch>
                <a:fillRect/>
              </a:stretch>
            </p:blipFill>
            <p:spPr>
              <a:xfrm>
                <a:off x="870175" y="0"/>
                <a:ext cx="421515" cy="357613"/>
              </a:xfrm>
              <a:prstGeom prst="rect">
                <a:avLst/>
              </a:prstGeom>
              <a:ln w="12700" cap="flat">
                <a:noFill/>
                <a:miter lim="400000"/>
              </a:ln>
              <a:effectLst/>
            </p:spPr>
          </p:pic>
        </p:grpSp>
        <p:pic>
          <p:nvPicPr>
            <p:cNvPr id="180" name="Image" descr="Image"/>
            <p:cNvPicPr>
              <a:picLocks noChangeAspect="1"/>
            </p:cNvPicPr>
            <p:nvPr/>
          </p:nvPicPr>
          <p:blipFill>
            <a:blip r:embed="rId4">
              <a:alphaModFix amt="50000"/>
            </a:blip>
            <a:srcRect r="58473"/>
            <a:stretch>
              <a:fillRect/>
            </a:stretch>
          </p:blipFill>
          <p:spPr>
            <a:xfrm>
              <a:off x="2642797" y="4128882"/>
              <a:ext cx="359381" cy="33500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pic>
          <p:nvPicPr>
            <p:cNvPr id="181" name="Image" descr="Image"/>
            <p:cNvPicPr>
              <a:picLocks noChangeAspect="1"/>
            </p:cNvPicPr>
            <p:nvPr/>
          </p:nvPicPr>
          <p:blipFill>
            <a:blip r:embed="rId4">
              <a:alphaModFix amt="50000"/>
            </a:blip>
            <a:srcRect l="61918"/>
            <a:stretch>
              <a:fillRect/>
            </a:stretch>
          </p:blipFill>
          <p:spPr>
            <a:xfrm>
              <a:off x="28772" y="1423041"/>
              <a:ext cx="329566" cy="335005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pic>
        <p:nvPicPr>
          <p:cNvPr id="183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572" y="1589881"/>
            <a:ext cx="6920856" cy="1526972"/>
          </a:xfrm>
          <a:prstGeom prst="rect">
            <a:avLst/>
          </a:prstGeom>
          <a:ln w="12700">
            <a:miter lim="400000"/>
          </a:ln>
        </p:spPr>
      </p:pic>
      <p:sp>
        <p:nvSpPr>
          <p:cNvPr id="184" name="Columns of matrix are defined by the reference frame’s coordinates in the world…"/>
          <p:cNvSpPr txBox="1"/>
          <p:nvPr/>
        </p:nvSpPr>
        <p:spPr>
          <a:xfrm>
            <a:off x="3562863" y="3720898"/>
            <a:ext cx="5129260" cy="19570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>
            <a:spAutoFit/>
          </a:bodyPr>
          <a:lstStyle/>
          <a:p>
            <a:pPr marL="508000" lvl="1" indent="-317500" defTabSz="412750" eaLnBrk="1" fontAlgn="auto">
              <a:lnSpc>
                <a:spcPct val="90000"/>
              </a:lnSpc>
              <a:spcBef>
                <a:spcPts val="1250"/>
              </a:spcBef>
              <a:spcAft>
                <a:spcPts val="0"/>
              </a:spcAft>
              <a:buSzPct val="125000"/>
              <a:buFontTx/>
              <a:buChar char="•"/>
              <a:defRPr sz="5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2500" kern="0">
                <a:solidFill>
                  <a:srgbClr val="000000"/>
                </a:solidFill>
                <a:latin typeface="Avenir Heavy"/>
                <a:sym typeface="Avenir Heavy"/>
              </a:rPr>
              <a:t>Columns of matrix are defined by the reference frame’s coordinates in the world</a:t>
            </a:r>
          </a:p>
          <a:p>
            <a:pPr marL="508000" lvl="1" indent="-317500" defTabSz="412750" eaLnBrk="1" fontAlgn="auto">
              <a:lnSpc>
                <a:spcPct val="90000"/>
              </a:lnSpc>
              <a:spcBef>
                <a:spcPts val="1250"/>
              </a:spcBef>
              <a:spcAft>
                <a:spcPts val="0"/>
              </a:spcAft>
              <a:buSzPct val="125000"/>
              <a:buFontTx/>
              <a:buChar char="•"/>
              <a:defRPr sz="5000">
                <a:latin typeface="Avenir Heavy"/>
                <a:ea typeface="Avenir Heavy"/>
                <a:cs typeface="Avenir Heavy"/>
                <a:sym typeface="Avenir Heavy"/>
              </a:defRPr>
            </a:pPr>
            <a:r>
              <a:rPr sz="2500" kern="0">
                <a:solidFill>
                  <a:srgbClr val="000000"/>
                </a:solidFill>
                <a:latin typeface="Avenir Heavy"/>
                <a:sym typeface="Avenir Heavy"/>
              </a:rPr>
              <a:t>Gives a new way to “read off” columns of matrix</a:t>
            </a:r>
          </a:p>
        </p:txBody>
      </p:sp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Line"/>
          <p:cNvSpPr/>
          <p:nvPr/>
        </p:nvSpPr>
        <p:spPr>
          <a:xfrm flipV="1">
            <a:off x="6118632" y="2058160"/>
            <a:ext cx="1172081" cy="1172081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25400" tIns="25400" rIns="25400" bIns="25400" anchor="ctr"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  <a:defRPr sz="5600">
                <a:latin typeface="Avenir Heavy"/>
                <a:ea typeface="Avenir Heavy"/>
                <a:cs typeface="Avenir Heavy"/>
                <a:sym typeface="Avenir Heavy"/>
              </a:defRPr>
            </a:pPr>
            <a:endParaRPr sz="2800" kern="0">
              <a:solidFill>
                <a:srgbClr val="000000"/>
              </a:solidFill>
              <a:latin typeface="Avenir Heavy"/>
              <a:sym typeface="Avenir Heavy"/>
            </a:endParaRPr>
          </a:p>
        </p:txBody>
      </p:sp>
      <p:sp>
        <p:nvSpPr>
          <p:cNvPr id="189" name="1"/>
          <p:cNvSpPr txBox="1"/>
          <p:nvPr/>
        </p:nvSpPr>
        <p:spPr>
          <a:xfrm>
            <a:off x="6539199" y="2296027"/>
            <a:ext cx="165110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r" defTabSz="412750" eaLnBrk="1" fontAlgn="auto">
              <a:spcBef>
                <a:spcPts val="0"/>
              </a:spcBef>
              <a:spcAft>
                <a:spcPts val="0"/>
              </a:spcAft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</a:pPr>
            <a:r>
              <a:rPr sz="1500" kern="0">
                <a:solidFill>
                  <a:srgbClr val="000000"/>
                </a:solidFill>
                <a:latin typeface="Avenir Black"/>
                <a:sym typeface="Avenir Black"/>
              </a:rPr>
              <a:t>1</a:t>
            </a:r>
          </a:p>
        </p:txBody>
      </p:sp>
      <p:pic>
        <p:nvPicPr>
          <p:cNvPr id="190" name="R-skews-2.png" descr="R-skew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6091996" y="2023465"/>
            <a:ext cx="1225354" cy="4673601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91" name="Table 1"/>
          <p:cNvGraphicFramePr/>
          <p:nvPr/>
        </p:nvGraphicFramePr>
        <p:xfrm>
          <a:off x="4551395" y="1879600"/>
          <a:ext cx="4648200" cy="4648200"/>
        </p:xfrm>
        <a:graphic>
          <a:graphicData uri="http://schemas.openxmlformats.org/drawingml/2006/table">
            <a:tbl>
              <a:tblPr bandRow="1"/>
              <a:tblGrid>
                <a:gridCol w="1549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49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549400">
                <a:tc>
                  <a:txBody>
                    <a:bodyPr/>
                    <a:lstStyle/>
                    <a:p>
                      <a:pPr algn="ctr" defTabSz="914400">
                        <a:defRPr sz="3600">
                          <a:sym typeface="Helvetica Light"/>
                        </a:defRPr>
                      </a:pPr>
                      <a:endParaRPr sz="1800"/>
                    </a:p>
                  </a:txBody>
                  <a:tcPr marL="25400" marR="25400" marT="25400" marB="25400" anchor="ctr" horzOverflow="overflow">
                    <a:lnL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L>
                    <a:lnR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R>
                    <a:lnT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T>
                    <a:lnB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3600">
                          <a:sym typeface="Helvetica Light"/>
                        </a:defRPr>
                      </a:pPr>
                      <a:endParaRPr sz="1800"/>
                    </a:p>
                  </a:txBody>
                  <a:tcPr marL="25400" marR="25400" marT="25400" marB="25400" anchor="ctr" horzOverflow="overflow">
                    <a:lnL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L>
                    <a:lnR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R>
                    <a:lnT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T>
                    <a:lnB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3600">
                          <a:sym typeface="Helvetica Light"/>
                        </a:defRPr>
                      </a:pPr>
                      <a:endParaRPr sz="1800"/>
                    </a:p>
                  </a:txBody>
                  <a:tcPr marL="25400" marR="25400" marT="25400" marB="25400" anchor="ctr" horzOverflow="overflow">
                    <a:lnL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L>
                    <a:lnR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R>
                    <a:lnT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T>
                    <a:lnB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algn="ctr" defTabSz="914400">
                        <a:defRPr sz="3600">
                          <a:sym typeface="Helvetica Light"/>
                        </a:defRPr>
                      </a:pPr>
                      <a:endParaRPr sz="1800"/>
                    </a:p>
                  </a:txBody>
                  <a:tcPr marL="25400" marR="25400" marT="25400" marB="25400" anchor="ctr" horzOverflow="overflow">
                    <a:lnL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L>
                    <a:lnR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R>
                    <a:lnT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T>
                    <a:lnB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3600">
                          <a:sym typeface="Helvetica Light"/>
                        </a:defRPr>
                      </a:pPr>
                      <a:endParaRPr sz="1800"/>
                    </a:p>
                  </a:txBody>
                  <a:tcPr marL="25400" marR="25400" marT="25400" marB="25400" anchor="ctr" horzOverflow="overflow">
                    <a:lnL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L>
                    <a:lnR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R>
                    <a:lnT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T>
                    <a:lnB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3600">
                          <a:sym typeface="Helvetica Light"/>
                        </a:defRPr>
                      </a:pPr>
                      <a:endParaRPr sz="1800"/>
                    </a:p>
                  </a:txBody>
                  <a:tcPr marL="25400" marR="25400" marT="25400" marB="25400" anchor="ctr" horzOverflow="overflow">
                    <a:lnL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L>
                    <a:lnR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R>
                    <a:lnT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T>
                    <a:lnB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9400">
                <a:tc>
                  <a:txBody>
                    <a:bodyPr/>
                    <a:lstStyle/>
                    <a:p>
                      <a:pPr algn="ctr" defTabSz="914400">
                        <a:defRPr sz="3600">
                          <a:sym typeface="Helvetica Light"/>
                        </a:defRPr>
                      </a:pPr>
                      <a:endParaRPr sz="1800"/>
                    </a:p>
                  </a:txBody>
                  <a:tcPr marL="25400" marR="25400" marT="25400" marB="25400" anchor="ctr" horzOverflow="overflow">
                    <a:lnL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L>
                    <a:lnR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R>
                    <a:lnT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T>
                    <a:lnB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3600">
                          <a:sym typeface="Helvetica Light"/>
                        </a:defRPr>
                      </a:pPr>
                      <a:endParaRPr sz="1800"/>
                    </a:p>
                  </a:txBody>
                  <a:tcPr marL="25400" marR="25400" marT="25400" marB="25400" anchor="ctr" horzOverflow="overflow">
                    <a:lnL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L>
                    <a:lnR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R>
                    <a:lnT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T>
                    <a:lnB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defTabSz="914400">
                        <a:defRPr sz="3600">
                          <a:sym typeface="Helvetica Light"/>
                        </a:defRPr>
                      </a:pPr>
                      <a:endParaRPr sz="1800"/>
                    </a:p>
                  </a:txBody>
                  <a:tcPr marL="25400" marR="25400" marT="25400" marB="25400" anchor="ctr" horzOverflow="overflow">
                    <a:lnL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L>
                    <a:lnR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R>
                    <a:lnT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T>
                    <a:lnB w="50800" cap="rnd">
                      <a:solidFill>
                        <a:srgbClr val="000000"/>
                      </a:solidFill>
                      <a:custDash>
                        <a:ds d="100000" sp="200000"/>
                      </a:custDash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2" name="Coordinate System Transform - 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00735">
              <a:defRPr sz="6790"/>
            </a:lvl1pPr>
          </a:lstStyle>
          <a:p>
            <a:r>
              <a:rPr sz="3000" dirty="0"/>
              <a:t>Coordinate System Transform - Example</a:t>
            </a:r>
          </a:p>
        </p:txBody>
      </p:sp>
      <p:sp>
        <p:nvSpPr>
          <p:cNvPr id="193" name="Write down a matrix T representing this transform:"/>
          <p:cNvSpPr txBox="1">
            <a:spLocks noGrp="1"/>
          </p:cNvSpPr>
          <p:nvPr>
            <p:ph type="body" sz="quarter" idx="1"/>
          </p:nvPr>
        </p:nvSpPr>
        <p:spPr>
          <a:xfrm>
            <a:off x="444500" y="1355315"/>
            <a:ext cx="8255001" cy="516628"/>
          </a:xfrm>
          <a:prstGeom prst="rect">
            <a:avLst/>
          </a:prstGeom>
        </p:spPr>
        <p:txBody>
          <a:bodyPr/>
          <a:lstStyle/>
          <a:p>
            <a:r>
              <a:t>Write down a matrix T representing this transform:</a:t>
            </a:r>
          </a:p>
        </p:txBody>
      </p:sp>
      <p:sp>
        <p:nvSpPr>
          <p:cNvPr id="194" name="Line"/>
          <p:cNvSpPr/>
          <p:nvPr/>
        </p:nvSpPr>
        <p:spPr>
          <a:xfrm>
            <a:off x="3063334" y="4131786"/>
            <a:ext cx="898764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stealth"/>
          </a:ln>
        </p:spPr>
        <p:txBody>
          <a:bodyPr lIns="25400" tIns="25400" rIns="25400" bIns="25400" anchor="ctr"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  <a:defRPr sz="5600">
                <a:latin typeface="Avenir Heavy"/>
                <a:ea typeface="Avenir Heavy"/>
                <a:cs typeface="Avenir Heavy"/>
                <a:sym typeface="Avenir Heavy"/>
              </a:defRPr>
            </a:pPr>
            <a:endParaRPr sz="2800" kern="0">
              <a:solidFill>
                <a:srgbClr val="000000"/>
              </a:solidFill>
              <a:latin typeface="Avenir Heavy"/>
              <a:sym typeface="Avenir Heavy"/>
            </a:endParaRPr>
          </a:p>
        </p:txBody>
      </p:sp>
      <p:grpSp>
        <p:nvGrpSpPr>
          <p:cNvPr id="199" name="Group"/>
          <p:cNvGrpSpPr/>
          <p:nvPr/>
        </p:nvGrpSpPr>
        <p:grpSpPr>
          <a:xfrm>
            <a:off x="441330" y="2875887"/>
            <a:ext cx="2408456" cy="2336333"/>
            <a:chOff x="0" y="0"/>
            <a:chExt cx="4816911" cy="4672664"/>
          </a:xfrm>
        </p:grpSpPr>
        <p:grpSp>
          <p:nvGrpSpPr>
            <p:cNvPr id="197" name="Group"/>
            <p:cNvGrpSpPr/>
            <p:nvPr/>
          </p:nvGrpSpPr>
          <p:grpSpPr>
            <a:xfrm>
              <a:off x="0" y="-1"/>
              <a:ext cx="4816912" cy="4672665"/>
              <a:chOff x="0" y="0"/>
              <a:chExt cx="4816911" cy="4672664"/>
            </a:xfrm>
          </p:grpSpPr>
          <p:sp>
            <p:nvSpPr>
              <p:cNvPr id="195" name="Line"/>
              <p:cNvSpPr/>
              <p:nvPr/>
            </p:nvSpPr>
            <p:spPr>
              <a:xfrm flipV="1">
                <a:off x="526939" y="-1"/>
                <a:ext cx="1" cy="4672666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292100" eaLnBrk="1" fontAlgn="auto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000" kern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196" name="Line"/>
              <p:cNvSpPr/>
              <p:nvPr/>
            </p:nvSpPr>
            <p:spPr>
              <a:xfrm>
                <a:off x="0" y="4180824"/>
                <a:ext cx="4816912" cy="1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292100" eaLnBrk="1" fontAlgn="auto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000" kern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cs typeface="Gill Sans"/>
                  <a:sym typeface="Gill Sans"/>
                </a:endParaRPr>
              </a:p>
            </p:txBody>
          </p:sp>
        </p:grpSp>
        <p:pic>
          <p:nvPicPr>
            <p:cNvPr id="198" name="R.png" descr="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568" y="1093426"/>
              <a:ext cx="3100945" cy="310094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02" name="Group"/>
          <p:cNvGrpSpPr/>
          <p:nvPr/>
        </p:nvGrpSpPr>
        <p:grpSpPr>
          <a:xfrm>
            <a:off x="4289967" y="2875887"/>
            <a:ext cx="3826919" cy="2336333"/>
            <a:chOff x="0" y="0"/>
            <a:chExt cx="7653836" cy="4672664"/>
          </a:xfrm>
        </p:grpSpPr>
        <p:sp>
          <p:nvSpPr>
            <p:cNvPr id="200" name="Line"/>
            <p:cNvSpPr/>
            <p:nvPr/>
          </p:nvSpPr>
          <p:spPr>
            <a:xfrm flipV="1">
              <a:off x="526939" y="-1"/>
              <a:ext cx="1" cy="4672666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sp>
          <p:nvSpPr>
            <p:cNvPr id="201" name="Line"/>
            <p:cNvSpPr/>
            <p:nvPr/>
          </p:nvSpPr>
          <p:spPr>
            <a:xfrm>
              <a:off x="0" y="4180824"/>
              <a:ext cx="7653837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</p:grpSp>
      <p:sp>
        <p:nvSpPr>
          <p:cNvPr id="203" name="1"/>
          <p:cNvSpPr txBox="1"/>
          <p:nvPr/>
        </p:nvSpPr>
        <p:spPr>
          <a:xfrm>
            <a:off x="1409539" y="5169497"/>
            <a:ext cx="165110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r" defTabSz="412750" eaLnBrk="1" fontAlgn="auto">
              <a:spcBef>
                <a:spcPts val="0"/>
              </a:spcBef>
              <a:spcAft>
                <a:spcPts val="0"/>
              </a:spcAft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</a:pPr>
            <a:r>
              <a:rPr sz="1500" kern="0">
                <a:solidFill>
                  <a:srgbClr val="000000"/>
                </a:solidFill>
                <a:latin typeface="Avenir Black"/>
                <a:sym typeface="Avenir Black"/>
              </a:rPr>
              <a:t>1</a:t>
            </a:r>
          </a:p>
        </p:txBody>
      </p:sp>
      <p:sp>
        <p:nvSpPr>
          <p:cNvPr id="204" name="Line"/>
          <p:cNvSpPr/>
          <p:nvPr/>
        </p:nvSpPr>
        <p:spPr>
          <a:xfrm>
            <a:off x="732822" y="5133069"/>
            <a:ext cx="151372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25400" tIns="25400" rIns="25400" bIns="25400" anchor="ctr"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  <a:defRPr sz="5600">
                <a:latin typeface="Avenir Heavy"/>
                <a:ea typeface="Avenir Heavy"/>
                <a:cs typeface="Avenir Heavy"/>
                <a:sym typeface="Avenir Heavy"/>
              </a:defRPr>
            </a:pPr>
            <a:endParaRPr sz="2800" kern="0">
              <a:solidFill>
                <a:srgbClr val="000000"/>
              </a:solidFill>
              <a:latin typeface="Avenir Heavy"/>
              <a:sym typeface="Avenir Heavy"/>
            </a:endParaRPr>
          </a:p>
        </p:txBody>
      </p:sp>
      <p:sp>
        <p:nvSpPr>
          <p:cNvPr id="205" name="T"/>
          <p:cNvSpPr txBox="1"/>
          <p:nvPr/>
        </p:nvSpPr>
        <p:spPr>
          <a:xfrm>
            <a:off x="3270602" y="3227650"/>
            <a:ext cx="419987" cy="8207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>
            <a:lvl1pPr>
              <a:defRPr sz="10000"/>
            </a:lvl1pPr>
          </a:lstStyle>
          <a:p>
            <a:pPr algn="r" defTabSz="412750" eaLnBrk="1" fontAlgn="auto">
              <a:spcBef>
                <a:spcPts val="0"/>
              </a:spcBef>
              <a:spcAft>
                <a:spcPts val="0"/>
              </a:spcAft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</a:pPr>
            <a:r>
              <a:rPr sz="5000" kern="0">
                <a:solidFill>
                  <a:srgbClr val="000000"/>
                </a:solidFill>
                <a:latin typeface="Avenir Black"/>
                <a:sym typeface="Avenir Black"/>
              </a:rPr>
              <a:t>T</a:t>
            </a:r>
          </a:p>
        </p:txBody>
      </p:sp>
      <p:sp>
        <p:nvSpPr>
          <p:cNvPr id="206" name="1"/>
          <p:cNvSpPr txBox="1"/>
          <p:nvPr/>
        </p:nvSpPr>
        <p:spPr>
          <a:xfrm>
            <a:off x="5236161" y="5195696"/>
            <a:ext cx="165110" cy="2821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25400" tIns="25400" rIns="25400" bIns="25400" anchor="ctr">
            <a:spAutoFit/>
          </a:bodyPr>
          <a:lstStyle/>
          <a:p>
            <a:pPr algn="r" defTabSz="412750" eaLnBrk="1" fontAlgn="auto">
              <a:spcBef>
                <a:spcPts val="0"/>
              </a:spcBef>
              <a:spcAft>
                <a:spcPts val="0"/>
              </a:spcAft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</a:pPr>
            <a:r>
              <a:rPr sz="1500" kern="0">
                <a:solidFill>
                  <a:srgbClr val="000000"/>
                </a:solidFill>
                <a:latin typeface="Avenir Black"/>
                <a:sym typeface="Avenir Black"/>
              </a:rPr>
              <a:t>1</a:t>
            </a:r>
          </a:p>
        </p:txBody>
      </p:sp>
      <p:sp>
        <p:nvSpPr>
          <p:cNvPr id="207" name="Line"/>
          <p:cNvSpPr/>
          <p:nvPr/>
        </p:nvSpPr>
        <p:spPr>
          <a:xfrm>
            <a:off x="4559445" y="5159268"/>
            <a:ext cx="1513726" cy="1"/>
          </a:xfrm>
          <a:prstGeom prst="line">
            <a:avLst/>
          </a:prstGeom>
          <a:ln w="25400">
            <a:solidFill>
              <a:srgbClr val="000000"/>
            </a:solidFill>
            <a:miter lim="400000"/>
            <a:headEnd type="triangle"/>
            <a:tailEnd type="triangle"/>
          </a:ln>
        </p:spPr>
        <p:txBody>
          <a:bodyPr lIns="25400" tIns="25400" rIns="25400" bIns="25400" anchor="ctr"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  <a:defRPr sz="5600">
                <a:latin typeface="Avenir Heavy"/>
                <a:ea typeface="Avenir Heavy"/>
                <a:cs typeface="Avenir Heavy"/>
                <a:sym typeface="Avenir Heavy"/>
              </a:defRPr>
            </a:pPr>
            <a:endParaRPr sz="2800" kern="0">
              <a:solidFill>
                <a:srgbClr val="000000"/>
              </a:solidFill>
              <a:latin typeface="Avenir Heavy"/>
              <a:sym typeface="Avenir Heavy"/>
            </a:endParaRPr>
          </a:p>
        </p:txBody>
      </p:sp>
      <p:grpSp>
        <p:nvGrpSpPr>
          <p:cNvPr id="211" name="Group"/>
          <p:cNvGrpSpPr/>
          <p:nvPr/>
        </p:nvGrpSpPr>
        <p:grpSpPr>
          <a:xfrm>
            <a:off x="714642" y="3429000"/>
            <a:ext cx="5392160" cy="3025911"/>
            <a:chOff x="0" y="0"/>
            <a:chExt cx="10784319" cy="6051821"/>
          </a:xfrm>
        </p:grpSpPr>
        <p:sp>
          <p:nvSpPr>
            <p:cNvPr id="208" name="Line"/>
            <p:cNvSpPr/>
            <p:nvPr/>
          </p:nvSpPr>
          <p:spPr>
            <a:xfrm flipV="1">
              <a:off x="-1" y="72889"/>
              <a:ext cx="2" cy="2953022"/>
            </a:xfrm>
            <a:prstGeom prst="line">
              <a:avLst/>
            </a:prstGeom>
            <a:noFill/>
            <a:ln w="2540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sp>
          <p:nvSpPr>
            <p:cNvPr id="209" name="Line"/>
            <p:cNvSpPr/>
            <p:nvPr/>
          </p:nvSpPr>
          <p:spPr>
            <a:xfrm flipH="1">
              <a:off x="10784319" y="0"/>
              <a:ext cx="1" cy="6051822"/>
            </a:xfrm>
            <a:prstGeom prst="line">
              <a:avLst/>
            </a:prstGeom>
            <a:noFill/>
            <a:ln w="2540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pic>
          <p:nvPicPr>
            <p:cNvPr id="210" name="Image" descr="Image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096984" y="4863192"/>
              <a:ext cx="2844801" cy="1028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15" name="Group"/>
          <p:cNvGrpSpPr/>
          <p:nvPr/>
        </p:nvGrpSpPr>
        <p:grpSpPr>
          <a:xfrm>
            <a:off x="714642" y="1884869"/>
            <a:ext cx="6602443" cy="3057087"/>
            <a:chOff x="0" y="0"/>
            <a:chExt cx="13204884" cy="6114173"/>
          </a:xfrm>
        </p:grpSpPr>
        <p:sp>
          <p:nvSpPr>
            <p:cNvPr id="212" name="Line"/>
            <p:cNvSpPr/>
            <p:nvPr/>
          </p:nvSpPr>
          <p:spPr>
            <a:xfrm flipV="1">
              <a:off x="10784319" y="667697"/>
              <a:ext cx="2420566" cy="2420566"/>
            </a:xfrm>
            <a:prstGeom prst="line">
              <a:avLst/>
            </a:prstGeom>
            <a:noFill/>
            <a:ln w="254000" cap="flat">
              <a:solidFill>
                <a:schemeClr val="accent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pic>
          <p:nvPicPr>
            <p:cNvPr id="213" name="Image" descr="Image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95134" y="0"/>
              <a:ext cx="3451984" cy="2203394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4" name="Line"/>
            <p:cNvSpPr/>
            <p:nvPr/>
          </p:nvSpPr>
          <p:spPr>
            <a:xfrm>
              <a:off x="0" y="6114173"/>
              <a:ext cx="3100174" cy="1"/>
            </a:xfrm>
            <a:prstGeom prst="line">
              <a:avLst/>
            </a:prstGeom>
            <a:noFill/>
            <a:ln w="254000" cap="flat">
              <a:solidFill>
                <a:schemeClr val="accent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219" name="Group"/>
          <p:cNvGrpSpPr/>
          <p:nvPr/>
        </p:nvGrpSpPr>
        <p:grpSpPr>
          <a:xfrm>
            <a:off x="550699" y="3273425"/>
            <a:ext cx="5712481" cy="1824106"/>
            <a:chOff x="0" y="0"/>
            <a:chExt cx="11424960" cy="3648210"/>
          </a:xfrm>
        </p:grpSpPr>
        <p:pic>
          <p:nvPicPr>
            <p:cNvPr id="216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783007" y="647675"/>
              <a:ext cx="2057401" cy="1028701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17" name="Circle"/>
            <p:cNvSpPr/>
            <p:nvPr/>
          </p:nvSpPr>
          <p:spPr>
            <a:xfrm>
              <a:off x="0" y="3025910"/>
              <a:ext cx="622300" cy="622301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  <a:defRPr sz="56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 sz="2800" kern="0">
                <a:solidFill>
                  <a:srgbClr val="000000"/>
                </a:solidFill>
                <a:latin typeface="Avenir Heavy"/>
                <a:sym typeface="Avenir Heavy"/>
              </a:endParaRPr>
            </a:p>
          </p:txBody>
        </p:sp>
        <p:sp>
          <p:nvSpPr>
            <p:cNvPr id="218" name="Circle"/>
            <p:cNvSpPr/>
            <p:nvPr/>
          </p:nvSpPr>
          <p:spPr>
            <a:xfrm>
              <a:off x="10802660" y="0"/>
              <a:ext cx="622301" cy="622300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  <a:defRPr sz="56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 sz="2800" kern="0">
                <a:solidFill>
                  <a:srgbClr val="000000"/>
                </a:solidFill>
                <a:latin typeface="Avenir Heavy"/>
                <a:sym typeface="Avenir Heavy"/>
              </a:endParaRPr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fill="hold" nodeType="tmRoot">
          <p:childTnLst>
            <p:seq concurrent="1" prevAc="none" nextAc="seek">
              <p:cTn id="2" dur="indefinite" fill="hold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4" fill="hold"/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 advAuto="0"/>
      <p:bldP spid="215" grpId="0" animBg="1" advAuto="0"/>
      <p:bldP spid="219" grpId="0" animBg="1" advAuto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1" name="R-skews-2.png" descr="R-skew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3700513" y="2813314"/>
            <a:ext cx="703789" cy="2684307"/>
          </a:xfrm>
          <a:prstGeom prst="rect">
            <a:avLst/>
          </a:prstGeom>
          <a:ln w="12700">
            <a:miter lim="400000"/>
          </a:ln>
        </p:spPr>
      </p:pic>
      <p:sp>
        <p:nvSpPr>
          <p:cNvPr id="222" name="Coordinate System Transform - Examp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normAutofit/>
          </a:bodyPr>
          <a:lstStyle>
            <a:lvl1pPr defTabSz="800735">
              <a:defRPr sz="6790"/>
            </a:lvl1pPr>
          </a:lstStyle>
          <a:p>
            <a:r>
              <a:rPr sz="3000" dirty="0"/>
              <a:t>Coordinate System Transform - Example</a:t>
            </a:r>
          </a:p>
        </p:txBody>
      </p:sp>
      <p:sp>
        <p:nvSpPr>
          <p:cNvPr id="223" name="Write down a matrix T representing this transform:"/>
          <p:cNvSpPr txBox="1">
            <a:spLocks noGrp="1"/>
          </p:cNvSpPr>
          <p:nvPr>
            <p:ph type="body" sz="quarter" idx="1"/>
          </p:nvPr>
        </p:nvSpPr>
        <p:spPr>
          <a:xfrm>
            <a:off x="444500" y="1355315"/>
            <a:ext cx="8255001" cy="516628"/>
          </a:xfrm>
          <a:prstGeom prst="rect">
            <a:avLst/>
          </a:prstGeom>
        </p:spPr>
        <p:txBody>
          <a:bodyPr/>
          <a:lstStyle/>
          <a:p>
            <a:r>
              <a:t>Write down a matrix T representing this transform:</a:t>
            </a:r>
          </a:p>
        </p:txBody>
      </p:sp>
      <p:sp>
        <p:nvSpPr>
          <p:cNvPr id="224" name="Line"/>
          <p:cNvSpPr/>
          <p:nvPr/>
        </p:nvSpPr>
        <p:spPr>
          <a:xfrm>
            <a:off x="1951137" y="4035570"/>
            <a:ext cx="517528" cy="1"/>
          </a:xfrm>
          <a:prstGeom prst="line">
            <a:avLst/>
          </a:prstGeom>
          <a:ln w="88900">
            <a:solidFill>
              <a:srgbClr val="000000"/>
            </a:solidFill>
            <a:miter lim="400000"/>
            <a:tailEnd type="stealth"/>
          </a:ln>
        </p:spPr>
        <p:txBody>
          <a:bodyPr lIns="25400" tIns="25400" rIns="25400" bIns="25400" anchor="ctr"/>
          <a:lstStyle/>
          <a:p>
            <a:pPr algn="ctr" defTabSz="412750" eaLnBrk="1" fontAlgn="auto">
              <a:spcBef>
                <a:spcPts val="0"/>
              </a:spcBef>
              <a:spcAft>
                <a:spcPts val="0"/>
              </a:spcAft>
              <a:defRPr sz="5600">
                <a:latin typeface="Avenir Heavy"/>
                <a:ea typeface="Avenir Heavy"/>
                <a:cs typeface="Avenir Heavy"/>
                <a:sym typeface="Avenir Heavy"/>
              </a:defRPr>
            </a:pPr>
            <a:endParaRPr sz="2800" kern="0">
              <a:solidFill>
                <a:srgbClr val="000000"/>
              </a:solidFill>
              <a:latin typeface="Avenir Heavy"/>
              <a:sym typeface="Avenir Heavy"/>
            </a:endParaRPr>
          </a:p>
        </p:txBody>
      </p:sp>
      <p:grpSp>
        <p:nvGrpSpPr>
          <p:cNvPr id="229" name="Group"/>
          <p:cNvGrpSpPr/>
          <p:nvPr/>
        </p:nvGrpSpPr>
        <p:grpSpPr>
          <a:xfrm>
            <a:off x="441330" y="3312396"/>
            <a:ext cx="1386842" cy="1345312"/>
            <a:chOff x="0" y="0"/>
            <a:chExt cx="2773681" cy="2690621"/>
          </a:xfrm>
        </p:grpSpPr>
        <p:grpSp>
          <p:nvGrpSpPr>
            <p:cNvPr id="227" name="Group"/>
            <p:cNvGrpSpPr/>
            <p:nvPr/>
          </p:nvGrpSpPr>
          <p:grpSpPr>
            <a:xfrm>
              <a:off x="0" y="0"/>
              <a:ext cx="2773682" cy="2690622"/>
              <a:chOff x="0" y="0"/>
              <a:chExt cx="2773681" cy="2690621"/>
            </a:xfrm>
          </p:grpSpPr>
          <p:sp>
            <p:nvSpPr>
              <p:cNvPr id="225" name="Line"/>
              <p:cNvSpPr/>
              <p:nvPr/>
            </p:nvSpPr>
            <p:spPr>
              <a:xfrm flipV="1">
                <a:off x="303423" y="0"/>
                <a:ext cx="1" cy="2690622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292100" eaLnBrk="1" fontAlgn="auto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000" kern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cs typeface="Gill Sans"/>
                  <a:sym typeface="Gill Sans"/>
                </a:endParaRPr>
              </a:p>
            </p:txBody>
          </p:sp>
          <p:sp>
            <p:nvSpPr>
              <p:cNvPr id="226" name="Line"/>
              <p:cNvSpPr/>
              <p:nvPr/>
            </p:nvSpPr>
            <p:spPr>
              <a:xfrm>
                <a:off x="0" y="2407409"/>
                <a:ext cx="2773682" cy="1"/>
              </a:xfrm>
              <a:prstGeom prst="line">
                <a:avLst/>
              </a:prstGeom>
              <a:noFill/>
              <a:ln w="63500" cap="flat">
                <a:solidFill>
                  <a:srgbClr val="000000"/>
                </a:solidFill>
                <a:prstDash val="solid"/>
                <a:miter lim="400000"/>
                <a:tailEnd type="triangle" w="med" len="med"/>
              </a:ln>
              <a:effectLst/>
            </p:spPr>
            <p:txBody>
              <a:bodyPr wrap="square" lIns="25400" tIns="25400" rIns="25400" bIns="25400" numCol="1" anchor="ctr">
                <a:noAutofit/>
              </a:bodyPr>
              <a:lstStyle/>
              <a:p>
                <a:pPr algn="ctr" defTabSz="292100" eaLnBrk="1" fontAlgn="auto">
                  <a:spcBef>
                    <a:spcPts val="0"/>
                  </a:spcBef>
                  <a:spcAft>
                    <a:spcPts val="0"/>
                  </a:spcAft>
                  <a:defRPr sz="4000">
                    <a:solidFill>
                      <a:srgbClr val="FFFFFF"/>
                    </a:solidFill>
                    <a:effectLst>
                      <a:outerShdw blurRad="38100" dist="12700" dir="5400000" rotWithShape="0">
                        <a:srgbClr val="000000">
                          <a:alpha val="50000"/>
                        </a:srgbClr>
                      </a:outerShdw>
                    </a:effectLst>
                    <a:latin typeface="Gill Sans"/>
                    <a:ea typeface="Gill Sans"/>
                    <a:cs typeface="Gill Sans"/>
                    <a:sym typeface="Gill Sans"/>
                  </a:defRPr>
                </a:pPr>
                <a:endParaRPr sz="2000" kern="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cs typeface="Gill Sans"/>
                  <a:sym typeface="Gill Sans"/>
                </a:endParaRPr>
              </a:p>
            </p:txBody>
          </p:sp>
        </p:grpSp>
        <p:pic>
          <p:nvPicPr>
            <p:cNvPr id="228" name="R.png" descr="R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07816" y="629618"/>
              <a:ext cx="1785591" cy="178559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32" name="Group"/>
          <p:cNvGrpSpPr/>
          <p:nvPr/>
        </p:nvGrpSpPr>
        <p:grpSpPr>
          <a:xfrm>
            <a:off x="2657459" y="3312396"/>
            <a:ext cx="2203623" cy="1345312"/>
            <a:chOff x="0" y="0"/>
            <a:chExt cx="4407245" cy="2690621"/>
          </a:xfrm>
        </p:grpSpPr>
        <p:sp>
          <p:nvSpPr>
            <p:cNvPr id="230" name="Line"/>
            <p:cNvSpPr/>
            <p:nvPr/>
          </p:nvSpPr>
          <p:spPr>
            <a:xfrm flipV="1">
              <a:off x="303423" y="0"/>
              <a:ext cx="1" cy="2690622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sp>
          <p:nvSpPr>
            <p:cNvPr id="231" name="Line"/>
            <p:cNvSpPr/>
            <p:nvPr/>
          </p:nvSpPr>
          <p:spPr>
            <a:xfrm>
              <a:off x="0" y="2407409"/>
              <a:ext cx="4407246" cy="1"/>
            </a:xfrm>
            <a:prstGeom prst="line">
              <a:avLst/>
            </a:prstGeom>
            <a:noFill/>
            <a:ln w="63500" cap="flat">
              <a:solidFill>
                <a:srgbClr val="000000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</p:grpSp>
      <p:sp>
        <p:nvSpPr>
          <p:cNvPr id="233" name="T"/>
          <p:cNvSpPr txBox="1"/>
          <p:nvPr/>
        </p:nvSpPr>
        <p:spPr>
          <a:xfrm>
            <a:off x="1951140" y="3008445"/>
            <a:ext cx="517522" cy="10078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25400" tIns="25400" rIns="25400" bIns="25400" anchor="ctr"/>
          <a:lstStyle>
            <a:lvl1pPr>
              <a:defRPr sz="10000"/>
            </a:lvl1pPr>
          </a:lstStyle>
          <a:p>
            <a:pPr algn="r" defTabSz="412750" eaLnBrk="1" fontAlgn="auto">
              <a:spcBef>
                <a:spcPts val="0"/>
              </a:spcBef>
              <a:spcAft>
                <a:spcPts val="0"/>
              </a:spcAft>
              <a:tabLst>
                <a:tab pos="177800" algn="l"/>
                <a:tab pos="355600" algn="l"/>
                <a:tab pos="533400" algn="l"/>
                <a:tab pos="711200" algn="l"/>
                <a:tab pos="889000" algn="l"/>
                <a:tab pos="1066800" algn="l"/>
                <a:tab pos="1244600" algn="l"/>
                <a:tab pos="1422400" algn="l"/>
                <a:tab pos="1600200" algn="l"/>
                <a:tab pos="1778000" algn="l"/>
                <a:tab pos="1955800" algn="l"/>
                <a:tab pos="2133600" algn="l"/>
              </a:tabLst>
            </a:pPr>
            <a:r>
              <a:rPr sz="5000" kern="0">
                <a:solidFill>
                  <a:srgbClr val="000000"/>
                </a:solidFill>
                <a:latin typeface="Avenir Black"/>
                <a:sym typeface="Avenir Black"/>
              </a:rPr>
              <a:t>T</a:t>
            </a:r>
          </a:p>
        </p:txBody>
      </p:sp>
      <p:pic>
        <p:nvPicPr>
          <p:cNvPr id="234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81198" y="3967422"/>
            <a:ext cx="2571751" cy="16002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5" name="Image" descr="Image"/>
          <p:cNvPicPr>
            <a:picLocks noChangeAspect="1"/>
          </p:cNvPicPr>
          <p:nvPr/>
        </p:nvPicPr>
        <p:blipFill>
          <a:blip r:embed="rId5"/>
          <a:srcRect l="12957" r="51515"/>
          <a:stretch>
            <a:fillRect/>
          </a:stretch>
        </p:blipFill>
        <p:spPr>
          <a:xfrm>
            <a:off x="5737753" y="2156194"/>
            <a:ext cx="2458710" cy="1526972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239" name="Group"/>
          <p:cNvGrpSpPr/>
          <p:nvPr/>
        </p:nvGrpSpPr>
        <p:grpSpPr>
          <a:xfrm>
            <a:off x="598709" y="3640491"/>
            <a:ext cx="3104923" cy="1742386"/>
            <a:chOff x="0" y="0"/>
            <a:chExt cx="6209845" cy="3484770"/>
          </a:xfrm>
        </p:grpSpPr>
        <p:sp>
          <p:nvSpPr>
            <p:cNvPr id="236" name="Line"/>
            <p:cNvSpPr/>
            <p:nvPr/>
          </p:nvSpPr>
          <p:spPr>
            <a:xfrm flipV="1">
              <a:off x="-1" y="41971"/>
              <a:ext cx="2" cy="1700415"/>
            </a:xfrm>
            <a:prstGeom prst="line">
              <a:avLst/>
            </a:prstGeom>
            <a:noFill/>
            <a:ln w="1270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sp>
          <p:nvSpPr>
            <p:cNvPr id="237" name="Line"/>
            <p:cNvSpPr/>
            <p:nvPr/>
          </p:nvSpPr>
          <p:spPr>
            <a:xfrm flipH="1">
              <a:off x="6209845" y="0"/>
              <a:ext cx="1" cy="3484771"/>
            </a:xfrm>
            <a:prstGeom prst="line">
              <a:avLst/>
            </a:prstGeom>
            <a:noFill/>
            <a:ln w="127000" cap="flat">
              <a:solidFill>
                <a:schemeClr val="accent1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pic>
          <p:nvPicPr>
            <p:cNvPr id="238" name="Image" descr="Image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4086597" y="2800331"/>
              <a:ext cx="1638099" cy="5923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</p:grpSp>
      <p:grpSp>
        <p:nvGrpSpPr>
          <p:cNvPr id="243" name="Group"/>
          <p:cNvGrpSpPr/>
          <p:nvPr/>
        </p:nvGrpSpPr>
        <p:grpSpPr>
          <a:xfrm>
            <a:off x="598709" y="2751347"/>
            <a:ext cx="3817857" cy="1760338"/>
            <a:chOff x="0" y="0"/>
            <a:chExt cx="7635712" cy="3520673"/>
          </a:xfrm>
        </p:grpSpPr>
        <p:sp>
          <p:nvSpPr>
            <p:cNvPr id="240" name="Line"/>
            <p:cNvSpPr/>
            <p:nvPr/>
          </p:nvSpPr>
          <p:spPr>
            <a:xfrm flipV="1">
              <a:off x="6209845" y="352421"/>
              <a:ext cx="1425868" cy="1425868"/>
            </a:xfrm>
            <a:prstGeom prst="line">
              <a:avLst/>
            </a:prstGeom>
            <a:noFill/>
            <a:ln w="127000" cap="flat">
              <a:solidFill>
                <a:schemeClr val="accent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  <p:pic>
          <p:nvPicPr>
            <p:cNvPr id="241" name="Image" descr="Image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4718936" y="0"/>
              <a:ext cx="1987727" cy="1268762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2" name="Line"/>
            <p:cNvSpPr/>
            <p:nvPr/>
          </p:nvSpPr>
          <p:spPr>
            <a:xfrm>
              <a:off x="0" y="3520673"/>
              <a:ext cx="1785148" cy="1"/>
            </a:xfrm>
            <a:prstGeom prst="line">
              <a:avLst/>
            </a:prstGeom>
            <a:noFill/>
            <a:ln w="127000" cap="flat">
              <a:solidFill>
                <a:schemeClr val="accent5"/>
              </a:solidFill>
              <a:prstDash val="solid"/>
              <a:miter lim="400000"/>
              <a:tailEnd type="triangle" w="med" len="med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292100" eaLnBrk="1" fontAlgn="auto">
                <a:spcBef>
                  <a:spcPts val="0"/>
                </a:spcBef>
                <a:spcAft>
                  <a:spcPts val="0"/>
                </a:spcAft>
                <a:defRPr sz="4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2000" kern="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cs typeface="Gill Sans"/>
                <a:sym typeface="Gill Sans"/>
              </a:endParaRPr>
            </a:p>
          </p:txBody>
        </p:sp>
      </p:grpSp>
      <p:grpSp>
        <p:nvGrpSpPr>
          <p:cNvPr id="247" name="Group"/>
          <p:cNvGrpSpPr/>
          <p:nvPr/>
        </p:nvGrpSpPr>
        <p:grpSpPr>
          <a:xfrm>
            <a:off x="504307" y="3550908"/>
            <a:ext cx="3289371" cy="1050360"/>
            <a:chOff x="0" y="0"/>
            <a:chExt cx="6578740" cy="2100718"/>
          </a:xfrm>
        </p:grpSpPr>
        <p:pic>
          <p:nvPicPr>
            <p:cNvPr id="244" name="Image" descr="Image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057446" y="372945"/>
              <a:ext cx="1184696" cy="592349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45" name="Circle"/>
            <p:cNvSpPr/>
            <p:nvPr/>
          </p:nvSpPr>
          <p:spPr>
            <a:xfrm>
              <a:off x="0" y="1742385"/>
              <a:ext cx="358334" cy="358334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  <a:defRPr sz="56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 sz="2800" kern="0">
                <a:solidFill>
                  <a:srgbClr val="000000"/>
                </a:solidFill>
                <a:latin typeface="Avenir Heavy"/>
                <a:sym typeface="Avenir Heavy"/>
              </a:endParaRPr>
            </a:p>
          </p:txBody>
        </p:sp>
        <p:sp>
          <p:nvSpPr>
            <p:cNvPr id="246" name="Circle"/>
            <p:cNvSpPr/>
            <p:nvPr/>
          </p:nvSpPr>
          <p:spPr>
            <a:xfrm>
              <a:off x="6220406" y="0"/>
              <a:ext cx="358335" cy="358334"/>
            </a:xfrm>
            <a:prstGeom prst="ellipse">
              <a:avLst/>
            </a:prstGeom>
            <a:solidFill>
              <a:schemeClr val="accent5"/>
            </a:solidFill>
            <a:ln w="12700" cap="flat">
              <a:noFill/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wrap="square" lIns="25400" tIns="25400" rIns="25400" bIns="25400" numCol="1" anchor="ctr">
              <a:noAutofit/>
            </a:bodyPr>
            <a:lstStyle/>
            <a:p>
              <a:pPr algn="ctr" defTabSz="412750" eaLnBrk="1" fontAlgn="auto">
                <a:spcBef>
                  <a:spcPts val="0"/>
                </a:spcBef>
                <a:spcAft>
                  <a:spcPts val="0"/>
                </a:spcAft>
                <a:defRPr sz="5600">
                  <a:latin typeface="Avenir Heavy"/>
                  <a:ea typeface="Avenir Heavy"/>
                  <a:cs typeface="Avenir Heavy"/>
                  <a:sym typeface="Avenir Heavy"/>
                </a:defRPr>
              </a:pPr>
              <a:endParaRPr sz="2800" kern="0">
                <a:solidFill>
                  <a:srgbClr val="000000"/>
                </a:solidFill>
                <a:latin typeface="Avenir Heavy"/>
                <a:sym typeface="Avenir Heavy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med" p14:dur="699">
        <p159:morph option="byObject"/>
      </p:transition>
    </mc:Choice>
    <mc:Fallback xmlns:a14="http://schemas.microsoft.com/office/drawing/2010/main" xmlns:m="http://schemas.openxmlformats.org/officeDocument/2006/math" xmlns="">
      <p:transition spd="fast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Rectangle 2">
            <a:extLst>
              <a:ext uri="{FF2B5EF4-FFF2-40B4-BE49-F238E27FC236}">
                <a16:creationId xmlns:a16="http://schemas.microsoft.com/office/drawing/2014/main" id="{C2383AEC-69F0-2E87-95B1-3A7CC48DE61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7770812" cy="838200"/>
          </a:xfrm>
        </p:spPr>
        <p:txBody>
          <a:bodyPr/>
          <a:lstStyle/>
          <a:p>
            <a:r>
              <a:rPr lang="en-US" altLang="en-US"/>
              <a:t>Projective Transformations</a:t>
            </a:r>
          </a:p>
        </p:txBody>
      </p:sp>
      <p:sp>
        <p:nvSpPr>
          <p:cNvPr id="48130" name="Rectangle 3">
            <a:extLst>
              <a:ext uri="{FF2B5EF4-FFF2-40B4-BE49-F238E27FC236}">
                <a16:creationId xmlns:a16="http://schemas.microsoft.com/office/drawing/2014/main" id="{67E0A7D9-6106-4303-05CE-16FE17AE4D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12900"/>
            <a:ext cx="8566150" cy="4940300"/>
          </a:xfrm>
        </p:spPr>
        <p:txBody>
          <a:bodyPr/>
          <a:lstStyle/>
          <a:p>
            <a:r>
              <a:rPr lang="en-US" altLang="en-US" sz="2000" dirty="0"/>
              <a:t>Projective transformations …</a:t>
            </a:r>
          </a:p>
          <a:p>
            <a:pPr lvl="1"/>
            <a:r>
              <a:rPr lang="en-US" altLang="en-US" sz="1800" dirty="0"/>
              <a:t>Affine transformations, and</a:t>
            </a:r>
          </a:p>
          <a:p>
            <a:pPr lvl="1"/>
            <a:r>
              <a:rPr lang="en-US" altLang="en-US" sz="1800" dirty="0"/>
              <a:t>Projective warps</a:t>
            </a:r>
          </a:p>
          <a:p>
            <a:r>
              <a:rPr lang="en-US" altLang="en-US" sz="2000" dirty="0"/>
              <a:t>Properties of projective transformations:</a:t>
            </a:r>
          </a:p>
          <a:p>
            <a:pPr lvl="1"/>
            <a:r>
              <a:rPr lang="en-US" altLang="en-US" sz="1800" dirty="0">
                <a:solidFill>
                  <a:schemeClr val="hlink"/>
                </a:solidFill>
              </a:rPr>
              <a:t>Origin does not necessarily map to origin</a:t>
            </a:r>
          </a:p>
          <a:p>
            <a:pPr lvl="1"/>
            <a:r>
              <a:rPr lang="en-US" altLang="en-US" sz="1800" dirty="0"/>
              <a:t>Lines map to lines</a:t>
            </a:r>
          </a:p>
          <a:p>
            <a:pPr lvl="1"/>
            <a:r>
              <a:rPr lang="en-US" altLang="en-US" sz="1800" dirty="0">
                <a:solidFill>
                  <a:schemeClr val="hlink"/>
                </a:solidFill>
              </a:rPr>
              <a:t>Parallel lines do not necessarily remain parallel</a:t>
            </a:r>
          </a:p>
          <a:p>
            <a:pPr lvl="1"/>
            <a:r>
              <a:rPr lang="en-US" altLang="en-US" sz="1800" dirty="0">
                <a:solidFill>
                  <a:schemeClr val="hlink"/>
                </a:solidFill>
              </a:rPr>
              <a:t>Ratios are not preserved</a:t>
            </a:r>
          </a:p>
          <a:p>
            <a:pPr lvl="1"/>
            <a:r>
              <a:rPr lang="en-US" altLang="en-US" sz="1800" dirty="0"/>
              <a:t>Closed under composition</a:t>
            </a:r>
          </a:p>
          <a:p>
            <a:pPr lvl="1"/>
            <a:r>
              <a:rPr lang="en-US" altLang="en-US" sz="1800" dirty="0"/>
              <a:t>Models change of coordinates</a:t>
            </a:r>
          </a:p>
        </p:txBody>
      </p:sp>
      <p:graphicFrame>
        <p:nvGraphicFramePr>
          <p:cNvPr id="48131" name="Object 4">
            <a:extLst>
              <a:ext uri="{FF2B5EF4-FFF2-40B4-BE49-F238E27FC236}">
                <a16:creationId xmlns:a16="http://schemas.microsoft.com/office/drawing/2014/main" id="{899B8F4B-C77E-7E9B-AAFF-DAA52F7C55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94338" y="1447800"/>
          <a:ext cx="281146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31889700" imgH="13462000" progId="Equation.DSMT4">
                  <p:embed/>
                </p:oleObj>
              </mc:Choice>
              <mc:Fallback>
                <p:oleObj name="Equation" r:id="rId2" imgW="31889700" imgH="13462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4338" y="1447800"/>
                        <a:ext cx="2811462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>
            <a:extLst>
              <a:ext uri="{FF2B5EF4-FFF2-40B4-BE49-F238E27FC236}">
                <a16:creationId xmlns:a16="http://schemas.microsoft.com/office/drawing/2014/main" id="{CB7F94EA-5CB5-9353-656F-9FD778C93A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687388" y="76200"/>
            <a:ext cx="8183562" cy="838200"/>
          </a:xfrm>
        </p:spPr>
        <p:txBody>
          <a:bodyPr/>
          <a:lstStyle/>
          <a:p>
            <a:r>
              <a:rPr lang="en-US" altLang="en-US" dirty="0"/>
              <a:t>Projective Transformations</a:t>
            </a:r>
          </a:p>
        </p:txBody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FE6AED52-92CF-0C8B-D640-648D88E7B9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304800" y="1612900"/>
            <a:ext cx="8566150" cy="4940300"/>
          </a:xfrm>
        </p:spPr>
        <p:txBody>
          <a:bodyPr/>
          <a:lstStyle/>
          <a:p>
            <a:r>
              <a:rPr lang="en-US" altLang="en-US" sz="2000" dirty="0"/>
              <a:t>Projective transformations …</a:t>
            </a:r>
          </a:p>
          <a:p>
            <a:pPr lvl="1"/>
            <a:r>
              <a:rPr lang="en-US" altLang="en-US" sz="1800" dirty="0"/>
              <a:t>Affine transformations, and</a:t>
            </a:r>
          </a:p>
          <a:p>
            <a:pPr lvl="1"/>
            <a:r>
              <a:rPr lang="en-US" altLang="en-US" sz="1800" dirty="0"/>
              <a:t>Projective warps</a:t>
            </a:r>
          </a:p>
          <a:p>
            <a:r>
              <a:rPr lang="en-US" altLang="en-US" sz="2000" dirty="0"/>
              <a:t>Properties of projective transformations:</a:t>
            </a:r>
          </a:p>
          <a:p>
            <a:pPr lvl="1"/>
            <a:r>
              <a:rPr lang="en-US" altLang="en-US" sz="1800" dirty="0">
                <a:solidFill>
                  <a:schemeClr val="hlink"/>
                </a:solidFill>
              </a:rPr>
              <a:t>Origin does not necessarily map to origin</a:t>
            </a:r>
          </a:p>
          <a:p>
            <a:pPr lvl="1"/>
            <a:r>
              <a:rPr lang="en-US" altLang="en-US" sz="1800" dirty="0"/>
              <a:t>Lines map to lines</a:t>
            </a:r>
          </a:p>
          <a:p>
            <a:pPr lvl="1"/>
            <a:r>
              <a:rPr lang="en-US" altLang="en-US" sz="1800" dirty="0">
                <a:solidFill>
                  <a:schemeClr val="hlink"/>
                </a:solidFill>
              </a:rPr>
              <a:t>Parallel lines do not necessarily remain parallel</a:t>
            </a:r>
          </a:p>
          <a:p>
            <a:pPr lvl="1"/>
            <a:r>
              <a:rPr lang="en-US" altLang="en-US" sz="1800" dirty="0">
                <a:solidFill>
                  <a:schemeClr val="hlink"/>
                </a:solidFill>
              </a:rPr>
              <a:t>Ratios are not preserved</a:t>
            </a:r>
          </a:p>
          <a:p>
            <a:pPr lvl="1"/>
            <a:r>
              <a:rPr lang="en-US" altLang="en-US" sz="1800" dirty="0"/>
              <a:t>Closed under composition</a:t>
            </a:r>
          </a:p>
          <a:p>
            <a:pPr lvl="1"/>
            <a:r>
              <a:rPr lang="en-US" altLang="en-US" sz="1800" dirty="0"/>
              <a:t>Models change of coordinates</a:t>
            </a:r>
          </a:p>
        </p:txBody>
      </p:sp>
      <p:graphicFrame>
        <p:nvGraphicFramePr>
          <p:cNvPr id="34820" name="Object 4">
            <a:extLst>
              <a:ext uri="{FF2B5EF4-FFF2-40B4-BE49-F238E27FC236}">
                <a16:creationId xmlns:a16="http://schemas.microsoft.com/office/drawing/2014/main" id="{BE5945CA-563B-29D2-F422-FAE9F4D7FE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94338" y="1447800"/>
          <a:ext cx="2811462" cy="1184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889700" imgH="13462000" progId="Equation.DSMT4">
                  <p:embed/>
                </p:oleObj>
              </mc:Choice>
              <mc:Fallback>
                <p:oleObj name="Equation" r:id="rId3" imgW="31889700" imgH="13462000" progId="Equation.DSMT4">
                  <p:embed/>
                  <p:pic>
                    <p:nvPicPr>
                      <p:cNvPr id="34820" name="Object 4">
                        <a:extLst>
                          <a:ext uri="{FF2B5EF4-FFF2-40B4-BE49-F238E27FC236}">
                            <a16:creationId xmlns:a16="http://schemas.microsoft.com/office/drawing/2014/main" id="{BE5945CA-563B-29D2-F422-FAE9F4D7FE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94338" y="1447800"/>
                        <a:ext cx="2811462" cy="1184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>
            <a:extLst>
              <a:ext uri="{FF2B5EF4-FFF2-40B4-BE49-F238E27FC236}">
                <a16:creationId xmlns:a16="http://schemas.microsoft.com/office/drawing/2014/main" id="{9C346A8A-4841-EB21-5C10-FD2B7278C6DC}"/>
              </a:ext>
            </a:extLst>
          </p:cNvPr>
          <p:cNvSpPr/>
          <p:nvPr/>
        </p:nvSpPr>
        <p:spPr bwMode="auto">
          <a:xfrm>
            <a:off x="2590800" y="5105400"/>
            <a:ext cx="1295400" cy="1295400"/>
          </a:xfrm>
          <a:prstGeom prst="rect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JP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sp>
        <p:nvSpPr>
          <p:cNvPr id="5" name="Manual Operation 4">
            <a:extLst>
              <a:ext uri="{FF2B5EF4-FFF2-40B4-BE49-F238E27FC236}">
                <a16:creationId xmlns:a16="http://schemas.microsoft.com/office/drawing/2014/main" id="{D82BBBEE-5976-7901-5FFC-FFED98D648AE}"/>
              </a:ext>
            </a:extLst>
          </p:cNvPr>
          <p:cNvSpPr/>
          <p:nvPr/>
        </p:nvSpPr>
        <p:spPr bwMode="auto">
          <a:xfrm rot="5400000">
            <a:off x="5083175" y="5105400"/>
            <a:ext cx="1295400" cy="1295400"/>
          </a:xfrm>
          <a:prstGeom prst="flowChartManualOperation">
            <a:avLst/>
          </a:prstGeom>
          <a:solidFill>
            <a:schemeClr val="bg1">
              <a:lumMod val="5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JP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367AB61-77DB-DF97-79E0-2C2069D74961}"/>
              </a:ext>
            </a:extLst>
          </p:cNvPr>
          <p:cNvCxnSpPr/>
          <p:nvPr/>
        </p:nvCxnSpPr>
        <p:spPr bwMode="auto">
          <a:xfrm>
            <a:off x="4114800" y="5715000"/>
            <a:ext cx="838200" cy="0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:p14="http://schemas.microsoft.com/office/powerpoint/2010/main" val="37644779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3" name="Rectangle 2">
            <a:extLst>
              <a:ext uri="{FF2B5EF4-FFF2-40B4-BE49-F238E27FC236}">
                <a16:creationId xmlns:a16="http://schemas.microsoft.com/office/drawing/2014/main" id="{5B0554B3-EB58-049E-E0DA-2583A5680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2D image transformations</a:t>
            </a:r>
          </a:p>
        </p:txBody>
      </p:sp>
      <p:pic>
        <p:nvPicPr>
          <p:cNvPr id="49154" name="Picture 3">
            <a:extLst>
              <a:ext uri="{FF2B5EF4-FFF2-40B4-BE49-F238E27FC236}">
                <a16:creationId xmlns:a16="http://schemas.microsoft.com/office/drawing/2014/main" id="{B9A5D736-C855-DDA4-CB22-D1A3A3E28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4" t="51855" r="14572" b="21048"/>
          <a:stretch>
            <a:fillRect/>
          </a:stretch>
        </p:blipFill>
        <p:spPr bwMode="auto">
          <a:xfrm>
            <a:off x="1143000" y="914400"/>
            <a:ext cx="647700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155" name="Picture 4">
            <a:extLst>
              <a:ext uri="{FF2B5EF4-FFF2-40B4-BE49-F238E27FC236}">
                <a16:creationId xmlns:a16="http://schemas.microsoft.com/office/drawing/2014/main" id="{61103965-18A6-B784-2CF7-A2E8C9045B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2" t="30191" r="4286" b="14952"/>
          <a:stretch>
            <a:fillRect/>
          </a:stretch>
        </p:blipFill>
        <p:spPr bwMode="auto">
          <a:xfrm>
            <a:off x="1447800" y="3048000"/>
            <a:ext cx="5943600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05541" name="Text Box 5">
            <a:extLst>
              <a:ext uri="{FF2B5EF4-FFF2-40B4-BE49-F238E27FC236}">
                <a16:creationId xmlns:a16="http://schemas.microsoft.com/office/drawing/2014/main" id="{7A4F0E93-6907-62B9-5637-49423DA69A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832475"/>
            <a:ext cx="7940675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These transformations are a nested set of groups</a:t>
            </a:r>
          </a:p>
          <a:p>
            <a:pPr lvl="1">
              <a:spcBef>
                <a:spcPct val="0"/>
              </a:spcBef>
            </a:pPr>
            <a:r>
              <a:rPr lang="en-US" altLang="en-US" sz="2400"/>
              <a:t> Closed under composition and inverse is a member</a:t>
            </a:r>
          </a:p>
        </p:txBody>
      </p:sp>
      <p:sp>
        <p:nvSpPr>
          <p:cNvPr id="705544" name="Rectangle 8">
            <a:extLst>
              <a:ext uri="{FF2B5EF4-FFF2-40B4-BE49-F238E27FC236}">
                <a16:creationId xmlns:a16="http://schemas.microsoft.com/office/drawing/2014/main" id="{AE4AB9EC-92F0-BB99-D95B-76531B0162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3400" y="3505200"/>
            <a:ext cx="2209800" cy="22510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pic>
        <p:nvPicPr>
          <p:cNvPr id="31752" name="Picture 8" descr="http://img2.wikia.nocookie.net/__cb20150703171412/megamitensei/images/d/de/Matryoshka_russian_nesting_dolls.jpg">
            <a:extLst>
              <a:ext uri="{FF2B5EF4-FFF2-40B4-BE49-F238E27FC236}">
                <a16:creationId xmlns:a16="http://schemas.microsoft.com/office/drawing/2014/main" id="{73B4A8E5-51CD-7CBF-DF47-01C7183FC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0" y="4967288"/>
            <a:ext cx="1905000" cy="127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5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5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5541" grpId="0" autoUpdateAnimBg="0"/>
      <p:bldP spid="70554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3">
            <a:extLst>
              <a:ext uri="{FF2B5EF4-FFF2-40B4-BE49-F238E27FC236}">
                <a16:creationId xmlns:a16="http://schemas.microsoft.com/office/drawing/2014/main" id="{BAE44AA3-8C6F-A4F5-8D1D-5F265CA058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914400"/>
            <a:ext cx="6408738" cy="5257800"/>
          </a:xfrm>
        </p:spPr>
        <p:txBody>
          <a:bodyPr/>
          <a:lstStyle/>
          <a:p>
            <a:r>
              <a:rPr lang="en-US" altLang="en-US" dirty="0"/>
              <a:t>D'Arcy Thompson </a:t>
            </a:r>
          </a:p>
          <a:p>
            <a:r>
              <a:rPr lang="en-US" altLang="en-US" sz="1400" dirty="0"/>
              <a:t>	</a:t>
            </a:r>
            <a:r>
              <a:rPr lang="en-US" altLang="en-US" sz="1400" dirty="0">
                <a:hlinkClick r:id="rId3"/>
              </a:rPr>
              <a:t>http://www-groups.dcs.st-and.ac.uk/~history/Miscellaneous/darcy.html</a:t>
            </a:r>
            <a:endParaRPr lang="en-US" altLang="en-US" sz="1400" dirty="0"/>
          </a:p>
          <a:p>
            <a:r>
              <a:rPr lang="en-US" altLang="en-US" sz="1400" dirty="0"/>
              <a:t>	</a:t>
            </a:r>
            <a:r>
              <a:rPr lang="en-US" altLang="en-US" sz="1400" dirty="0">
                <a:hlinkClick r:id="rId4"/>
              </a:rPr>
              <a:t>http://en.wikipedia.org/wiki/D'Arcy_Thompson</a:t>
            </a:r>
            <a:endParaRPr lang="en-US" altLang="en-US" sz="1400" dirty="0"/>
          </a:p>
          <a:p>
            <a:r>
              <a:rPr lang="en-US" altLang="en-US" dirty="0"/>
              <a:t>Importance of shape and structure in evolution</a:t>
            </a:r>
          </a:p>
        </p:txBody>
      </p:sp>
      <p:graphicFrame>
        <p:nvGraphicFramePr>
          <p:cNvPr id="50178" name="Object 4">
            <a:extLst>
              <a:ext uri="{FF2B5EF4-FFF2-40B4-BE49-F238E27FC236}">
                <a16:creationId xmlns:a16="http://schemas.microsoft.com/office/drawing/2014/main" id="{82145EC0-5B67-453B-0D74-928D6A6B75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51713" y="914400"/>
          <a:ext cx="1700212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5" imgW="1695450" imgH="2051050" progId="Photoshop.Image.8">
                  <p:embed/>
                </p:oleObj>
              </mc:Choice>
              <mc:Fallback>
                <p:oleObj name="Image" r:id="rId5" imgW="1695450" imgH="2051050" progId="Photoshop.Image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1713" y="914400"/>
                        <a:ext cx="1700212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892" name="Object 5">
            <a:extLst>
              <a:ext uri="{FF2B5EF4-FFF2-40B4-BE49-F238E27FC236}">
                <a16:creationId xmlns:a16="http://schemas.microsoft.com/office/drawing/2014/main" id="{19B57156-2590-3C3E-8CFB-A7ABD97599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041900" y="3352800"/>
          <a:ext cx="4102100" cy="3217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7" imgW="2889250" imgH="2266950" progId="Photoshop.Image.8">
                  <p:embed/>
                </p:oleObj>
              </mc:Choice>
              <mc:Fallback>
                <p:oleObj name="Image" r:id="rId7" imgW="2889250" imgH="2266950" progId="Photoshop.Image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41900" y="3352800"/>
                        <a:ext cx="4102100" cy="3217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0180" name="Object 6">
            <a:extLst>
              <a:ext uri="{FF2B5EF4-FFF2-40B4-BE49-F238E27FC236}">
                <a16:creationId xmlns:a16="http://schemas.microsoft.com/office/drawing/2014/main" id="{96CDC169-5928-A98E-FEAD-FC4E6E69DC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8600" y="4419600"/>
          <a:ext cx="4724400" cy="194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Image" r:id="rId9" imgW="3149600" imgH="1295400" progId="Photoshop.Image.8">
                  <p:embed/>
                </p:oleObj>
              </mc:Choice>
              <mc:Fallback>
                <p:oleObj name="Image" r:id="rId9" imgW="3149600" imgH="1295400" progId="Photoshop.Image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" y="4419600"/>
                        <a:ext cx="4724400" cy="194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12700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0181" name="Text Box 7">
            <a:extLst>
              <a:ext uri="{FF2B5EF4-FFF2-40B4-BE49-F238E27FC236}">
                <a16:creationId xmlns:a16="http://schemas.microsoft.com/office/drawing/2014/main" id="{B84C3855-CFB3-A3D8-4090-342B829CA7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553200"/>
            <a:ext cx="28924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600"/>
              <a:t>Slide by Durand and Freeman</a:t>
            </a:r>
            <a:endParaRPr lang="ru-RU" altLang="en-US" sz="1600"/>
          </a:p>
        </p:txBody>
      </p:sp>
      <p:sp>
        <p:nvSpPr>
          <p:cNvPr id="50182" name="Rectangle 8">
            <a:extLst>
              <a:ext uri="{FF2B5EF4-FFF2-40B4-BE49-F238E27FC236}">
                <a16:creationId xmlns:a16="http://schemas.microsoft.com/office/drawing/2014/main" id="{3DBB7DD0-1470-E5B9-EE04-CF345A4C28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Image Transforms in Biology </a:t>
            </a:r>
            <a:endParaRPr lang="ru-RU" altLang="en-US"/>
          </a:p>
        </p:txBody>
      </p:sp>
      <p:pic>
        <p:nvPicPr>
          <p:cNvPr id="50183" name="Picture 10">
            <a:extLst>
              <a:ext uri="{FF2B5EF4-FFF2-40B4-BE49-F238E27FC236}">
                <a16:creationId xmlns:a16="http://schemas.microsoft.com/office/drawing/2014/main" id="{DECF9F04-B602-3300-4BBA-E72721775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652588"/>
            <a:ext cx="833438" cy="1319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B0AC90A0-4485-0146-AB6A-A2B06667B9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Recovering Transformations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8B30CBB-39DD-A34D-B15E-11E098C047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572000"/>
            <a:ext cx="7772400" cy="2286000"/>
          </a:xfrm>
        </p:spPr>
        <p:txBody>
          <a:bodyPr/>
          <a:lstStyle/>
          <a:p>
            <a:r>
              <a:rPr lang="en-US" altLang="en-US" dirty="0"/>
              <a:t>What if we know </a:t>
            </a:r>
            <a:r>
              <a:rPr lang="en-US" altLang="en-US" i="1" dirty="0"/>
              <a:t>f</a:t>
            </a:r>
            <a:r>
              <a:rPr lang="en-US" altLang="en-US" dirty="0"/>
              <a:t> and </a:t>
            </a:r>
            <a:r>
              <a:rPr lang="en-US" altLang="en-US" i="1" dirty="0"/>
              <a:t>g</a:t>
            </a:r>
            <a:r>
              <a:rPr lang="en-US" altLang="en-US" dirty="0"/>
              <a:t> and want to recover the transform T?</a:t>
            </a:r>
          </a:p>
          <a:p>
            <a:pPr lvl="1"/>
            <a:r>
              <a:rPr lang="en-US" altLang="en-US" dirty="0"/>
              <a:t>e.g. better align images from Project 1</a:t>
            </a:r>
          </a:p>
          <a:p>
            <a:pPr lvl="1"/>
            <a:r>
              <a:rPr lang="en-US" altLang="en-US" dirty="0"/>
              <a:t>willing to let user provide correspondences</a:t>
            </a:r>
          </a:p>
          <a:p>
            <a:pPr lvl="2"/>
            <a:r>
              <a:rPr lang="en-US" altLang="en-US" dirty="0"/>
              <a:t>How many do we need?</a:t>
            </a:r>
          </a:p>
        </p:txBody>
      </p:sp>
      <p:pic>
        <p:nvPicPr>
          <p:cNvPr id="9220" name="Picture 6" descr="HHHIMG_1166">
            <a:extLst>
              <a:ext uri="{FF2B5EF4-FFF2-40B4-BE49-F238E27FC236}">
                <a16:creationId xmlns:a16="http://schemas.microsoft.com/office/drawing/2014/main" id="{C2FA9935-4A0C-E747-8ABE-73419C9880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7" descr="rotated">
            <a:extLst>
              <a:ext uri="{FF2B5EF4-FFF2-40B4-BE49-F238E27FC236}">
                <a16:creationId xmlns:a16="http://schemas.microsoft.com/office/drawing/2014/main" id="{9410D62A-09DF-014E-BC79-0AA1046E7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8925" y="1447800"/>
            <a:ext cx="2632075" cy="2114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2" name="Group 8">
            <a:extLst>
              <a:ext uri="{FF2B5EF4-FFF2-40B4-BE49-F238E27FC236}">
                <a16:creationId xmlns:a16="http://schemas.microsoft.com/office/drawing/2014/main" id="{EA9C1E52-4F49-A849-894E-275E87B48EF0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9235" name="Line 9">
              <a:extLst>
                <a:ext uri="{FF2B5EF4-FFF2-40B4-BE49-F238E27FC236}">
                  <a16:creationId xmlns:a16="http://schemas.microsoft.com/office/drawing/2014/main" id="{4B69654F-4AA8-474A-AB15-323E9377083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6" name="Line 10">
              <a:extLst>
                <a:ext uri="{FF2B5EF4-FFF2-40B4-BE49-F238E27FC236}">
                  <a16:creationId xmlns:a16="http://schemas.microsoft.com/office/drawing/2014/main" id="{4B2AEA5E-D82F-B246-AA39-330AB1EFF1A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9223" name="Group 11">
            <a:extLst>
              <a:ext uri="{FF2B5EF4-FFF2-40B4-BE49-F238E27FC236}">
                <a16:creationId xmlns:a16="http://schemas.microsoft.com/office/drawing/2014/main" id="{18AD7350-E63B-5D41-AC21-04C4ED88FAC9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9233" name="Line 12">
              <a:extLst>
                <a:ext uri="{FF2B5EF4-FFF2-40B4-BE49-F238E27FC236}">
                  <a16:creationId xmlns:a16="http://schemas.microsoft.com/office/drawing/2014/main" id="{0993E124-4AF9-B34B-9899-7479ED3E64C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34" name="Line 13">
              <a:extLst>
                <a:ext uri="{FF2B5EF4-FFF2-40B4-BE49-F238E27FC236}">
                  <a16:creationId xmlns:a16="http://schemas.microsoft.com/office/drawing/2014/main" id="{9B47ED0F-B134-A047-A3CE-E374F674A77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9224" name="Text Box 14">
            <a:extLst>
              <a:ext uri="{FF2B5EF4-FFF2-40B4-BE49-F238E27FC236}">
                <a16:creationId xmlns:a16="http://schemas.microsoft.com/office/drawing/2014/main" id="{44ACD540-F66F-B049-B4A0-7337CDB1B3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25" name="Text Box 15">
            <a:extLst>
              <a:ext uri="{FF2B5EF4-FFF2-40B4-BE49-F238E27FC236}">
                <a16:creationId xmlns:a16="http://schemas.microsoft.com/office/drawing/2014/main" id="{81E51330-285D-1A49-9D52-7F53C829A9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26" name="Text Box 17">
            <a:extLst>
              <a:ext uri="{FF2B5EF4-FFF2-40B4-BE49-F238E27FC236}">
                <a16:creationId xmlns:a16="http://schemas.microsoft.com/office/drawing/2014/main" id="{70D77EFE-4CC9-2048-82CD-CA79A0188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148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i="1">
                <a:latin typeface="Times New Roman" panose="02020603050405020304" pitchFamily="18" charset="0"/>
              </a:rPr>
              <a:t>T</a:t>
            </a:r>
            <a:r>
              <a:rPr lang="en-US" altLang="en-US" b="1">
                <a:latin typeface="Times New Roman" panose="02020603050405020304" pitchFamily="18" charset="0"/>
              </a:rPr>
              <a:t>(</a:t>
            </a:r>
            <a:r>
              <a:rPr lang="en-US" altLang="en-US" b="1" i="1">
                <a:latin typeface="Times New Roman" panose="02020603050405020304" pitchFamily="18" charset="0"/>
              </a:rPr>
              <a:t>x,y</a:t>
            </a:r>
            <a:r>
              <a:rPr lang="en-US" altLang="en-US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9227" name="Text Box 20">
            <a:extLst>
              <a:ext uri="{FF2B5EF4-FFF2-40B4-BE49-F238E27FC236}">
                <a16:creationId xmlns:a16="http://schemas.microsoft.com/office/drawing/2014/main" id="{BB323518-7258-5E40-94CA-1073823D2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28" name="Text Box 21">
            <a:extLst>
              <a:ext uri="{FF2B5EF4-FFF2-40B4-BE49-F238E27FC236}">
                <a16:creationId xmlns:a16="http://schemas.microsoft.com/office/drawing/2014/main" id="{A0D930C5-71C7-A649-AEA7-3CDC7F681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29" name="AutoShape 23">
            <a:extLst>
              <a:ext uri="{FF2B5EF4-FFF2-40B4-BE49-F238E27FC236}">
                <a16:creationId xmlns:a16="http://schemas.microsoft.com/office/drawing/2014/main" id="{50F38A43-F1F6-394D-918C-7172C60772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195513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9230" name="Text Box 24">
            <a:extLst>
              <a:ext uri="{FF2B5EF4-FFF2-40B4-BE49-F238E27FC236}">
                <a16:creationId xmlns:a16="http://schemas.microsoft.com/office/drawing/2014/main" id="{57296B3F-93E4-724E-924E-A86BC9F11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8400" y="3429000"/>
            <a:ext cx="1066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f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9231" name="Text Box 25">
            <a:extLst>
              <a:ext uri="{FF2B5EF4-FFF2-40B4-BE49-F238E27FC236}">
                <a16:creationId xmlns:a16="http://schemas.microsoft.com/office/drawing/2014/main" id="{451EC774-1032-A446-ACB7-7281DF309D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3600" y="3429000"/>
            <a:ext cx="1371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g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x’,y’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9232" name="Text Box 26">
            <a:extLst>
              <a:ext uri="{FF2B5EF4-FFF2-40B4-BE49-F238E27FC236}">
                <a16:creationId xmlns:a16="http://schemas.microsoft.com/office/drawing/2014/main" id="{403E7778-21A6-0D49-B866-E42758498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7668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uiExpand="1" build="p" bldLvl="3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223A551D-3DE8-3443-91B8-792EBCCEDF3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Translation: # correspondences?</a:t>
            </a:r>
          </a:p>
        </p:txBody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813CD138-68B9-894C-A59B-5B67C78996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4267200"/>
            <a:ext cx="7772400" cy="1371600"/>
          </a:xfrm>
        </p:spPr>
        <p:txBody>
          <a:bodyPr/>
          <a:lstStyle/>
          <a:p>
            <a:r>
              <a:rPr lang="en-US" altLang="en-US"/>
              <a:t>How many correspondences needed for translation?</a:t>
            </a:r>
          </a:p>
          <a:p>
            <a:r>
              <a:rPr lang="en-US" altLang="en-US"/>
              <a:t>How many Degrees of Freedom?</a:t>
            </a:r>
          </a:p>
          <a:p>
            <a:r>
              <a:rPr lang="en-US" altLang="en-US"/>
              <a:t>What is the transformation matrix?</a:t>
            </a:r>
          </a:p>
        </p:txBody>
      </p:sp>
      <p:pic>
        <p:nvPicPr>
          <p:cNvPr id="10244" name="Picture 4" descr="HHHIMG_1166">
            <a:extLst>
              <a:ext uri="{FF2B5EF4-FFF2-40B4-BE49-F238E27FC236}">
                <a16:creationId xmlns:a16="http://schemas.microsoft.com/office/drawing/2014/main" id="{75DF8E00-C3A5-834B-BC24-46AEBCA83D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45" name="Group 6">
            <a:extLst>
              <a:ext uri="{FF2B5EF4-FFF2-40B4-BE49-F238E27FC236}">
                <a16:creationId xmlns:a16="http://schemas.microsoft.com/office/drawing/2014/main" id="{6D7C2DDE-2757-B942-89EF-537D2353BE1B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10260" name="Line 7">
              <a:extLst>
                <a:ext uri="{FF2B5EF4-FFF2-40B4-BE49-F238E27FC236}">
                  <a16:creationId xmlns:a16="http://schemas.microsoft.com/office/drawing/2014/main" id="{53060BDD-6769-7B4B-B1B6-85E5CA1E96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61" name="Line 8">
              <a:extLst>
                <a:ext uri="{FF2B5EF4-FFF2-40B4-BE49-F238E27FC236}">
                  <a16:creationId xmlns:a16="http://schemas.microsoft.com/office/drawing/2014/main" id="{9960FB7B-518F-8144-8DC2-58B0442205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246" name="Group 9">
            <a:extLst>
              <a:ext uri="{FF2B5EF4-FFF2-40B4-BE49-F238E27FC236}">
                <a16:creationId xmlns:a16="http://schemas.microsoft.com/office/drawing/2014/main" id="{DCF75557-438E-B545-B2B4-BBDA3C3D39FE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10258" name="Line 10">
              <a:extLst>
                <a:ext uri="{FF2B5EF4-FFF2-40B4-BE49-F238E27FC236}">
                  <a16:creationId xmlns:a16="http://schemas.microsoft.com/office/drawing/2014/main" id="{D995B9D9-3163-F049-8928-AE1B3786072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59" name="Line 11">
              <a:extLst>
                <a:ext uri="{FF2B5EF4-FFF2-40B4-BE49-F238E27FC236}">
                  <a16:creationId xmlns:a16="http://schemas.microsoft.com/office/drawing/2014/main" id="{D57C6F23-522C-D34B-8465-5600CBEF9E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247" name="Text Box 12">
            <a:extLst>
              <a:ext uri="{FF2B5EF4-FFF2-40B4-BE49-F238E27FC236}">
                <a16:creationId xmlns:a16="http://schemas.microsoft.com/office/drawing/2014/main" id="{217D5AE1-02F2-BB40-AEBB-4053CA2A7F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8" name="Text Box 13">
            <a:extLst>
              <a:ext uri="{FF2B5EF4-FFF2-40B4-BE49-F238E27FC236}">
                <a16:creationId xmlns:a16="http://schemas.microsoft.com/office/drawing/2014/main" id="{4D6AA667-3A59-8F4E-8854-0461E58DBD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9" name="Text Box 15">
            <a:extLst>
              <a:ext uri="{FF2B5EF4-FFF2-40B4-BE49-F238E27FC236}">
                <a16:creationId xmlns:a16="http://schemas.microsoft.com/office/drawing/2014/main" id="{E26F9FD3-7A86-C446-856F-3DC1F58B2D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0250" name="Text Box 18">
            <a:extLst>
              <a:ext uri="{FF2B5EF4-FFF2-40B4-BE49-F238E27FC236}">
                <a16:creationId xmlns:a16="http://schemas.microsoft.com/office/drawing/2014/main" id="{84992C19-1D11-AE43-A377-2381FE79A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51" name="Text Box 19">
            <a:extLst>
              <a:ext uri="{FF2B5EF4-FFF2-40B4-BE49-F238E27FC236}">
                <a16:creationId xmlns:a16="http://schemas.microsoft.com/office/drawing/2014/main" id="{264239DF-64CE-134C-BC62-349C9D4E3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pic>
        <p:nvPicPr>
          <p:cNvPr id="10252" name="Picture 20" descr="HHHIMG_1166">
            <a:extLst>
              <a:ext uri="{FF2B5EF4-FFF2-40B4-BE49-F238E27FC236}">
                <a16:creationId xmlns:a16="http://schemas.microsoft.com/office/drawing/2014/main" id="{70655811-B64C-CC4B-82A8-2EDA72A65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2954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6757" name="Oval 21">
            <a:extLst>
              <a:ext uri="{FF2B5EF4-FFF2-40B4-BE49-F238E27FC236}">
                <a16:creationId xmlns:a16="http://schemas.microsoft.com/office/drawing/2014/main" id="{0F9C6F14-B92B-8E4F-AA4C-4F6D0914DA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62600" y="2852738"/>
            <a:ext cx="119063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6758" name="Oval 22">
            <a:extLst>
              <a:ext uri="{FF2B5EF4-FFF2-40B4-BE49-F238E27FC236}">
                <a16:creationId xmlns:a16="http://schemas.microsoft.com/office/drawing/2014/main" id="{9897BF5E-FE43-A941-99E2-1D29D0259CB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621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55" name="AutoShape 23">
            <a:extLst>
              <a:ext uri="{FF2B5EF4-FFF2-40B4-BE49-F238E27FC236}">
                <a16:creationId xmlns:a16="http://schemas.microsoft.com/office/drawing/2014/main" id="{26C30455-61AE-2C4C-B2B3-E7331B209C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195513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0256" name="Text Box 24">
            <a:extLst>
              <a:ext uri="{FF2B5EF4-FFF2-40B4-BE49-F238E27FC236}">
                <a16:creationId xmlns:a16="http://schemas.microsoft.com/office/drawing/2014/main" id="{6379501C-0336-9645-9E4E-9359DA2AA2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7668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graphicFrame>
        <p:nvGraphicFramePr>
          <p:cNvPr id="756763" name="Object 27">
            <a:extLst>
              <a:ext uri="{FF2B5EF4-FFF2-40B4-BE49-F238E27FC236}">
                <a16:creationId xmlns:a16="http://schemas.microsoft.com/office/drawing/2014/main" id="{20D6F8A1-3C14-6E44-8D41-876ED0EF01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34075" y="5334000"/>
          <a:ext cx="2676525" cy="1376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1305500" imgH="16090900" progId="Equation.3">
                  <p:embed/>
                </p:oleObj>
              </mc:Choice>
              <mc:Fallback>
                <p:oleObj name="Equation" r:id="rId3" imgW="31305500" imgH="16090900" progId="Equation.3">
                  <p:embed/>
                  <p:pic>
                    <p:nvPicPr>
                      <p:cNvPr id="756763" name="Object 27">
                        <a:extLst>
                          <a:ext uri="{FF2B5EF4-FFF2-40B4-BE49-F238E27FC236}">
                            <a16:creationId xmlns:a16="http://schemas.microsoft.com/office/drawing/2014/main" id="{20D6F8A1-3C14-6E44-8D41-876ED0EF01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34075" y="5334000"/>
                        <a:ext cx="2676525" cy="1376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6757" grpId="0" animBg="1"/>
      <p:bldP spid="756758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01A052FF-B1CD-0244-BB4E-76B29F0072E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Euclidian: # correspondences?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62DF6C1-1D6F-0248-84A5-A3946BC2F0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4267200"/>
            <a:ext cx="8458200" cy="1371600"/>
          </a:xfrm>
        </p:spPr>
        <p:txBody>
          <a:bodyPr/>
          <a:lstStyle/>
          <a:p>
            <a:r>
              <a:rPr lang="en-US" altLang="en-US"/>
              <a:t>How many correspondences needed for translation+rotation?</a:t>
            </a:r>
          </a:p>
          <a:p>
            <a:r>
              <a:rPr lang="en-US" altLang="en-US"/>
              <a:t>How many DOF?</a:t>
            </a:r>
          </a:p>
          <a:p>
            <a:endParaRPr lang="en-US" altLang="en-US"/>
          </a:p>
        </p:txBody>
      </p:sp>
      <p:pic>
        <p:nvPicPr>
          <p:cNvPr id="11268" name="Picture 4" descr="HHHIMG_1166">
            <a:extLst>
              <a:ext uri="{FF2B5EF4-FFF2-40B4-BE49-F238E27FC236}">
                <a16:creationId xmlns:a16="http://schemas.microsoft.com/office/drawing/2014/main" id="{02E5664A-3F2D-5D43-93F8-C20998595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69" name="Group 5">
            <a:extLst>
              <a:ext uri="{FF2B5EF4-FFF2-40B4-BE49-F238E27FC236}">
                <a16:creationId xmlns:a16="http://schemas.microsoft.com/office/drawing/2014/main" id="{20EA8302-E80B-3444-AFA1-F1E056C87290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11285" name="Line 6">
              <a:extLst>
                <a:ext uri="{FF2B5EF4-FFF2-40B4-BE49-F238E27FC236}">
                  <a16:creationId xmlns:a16="http://schemas.microsoft.com/office/drawing/2014/main" id="{5E6BBE11-9EB6-C841-A590-51EF13B98F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6" name="Line 7">
              <a:extLst>
                <a:ext uri="{FF2B5EF4-FFF2-40B4-BE49-F238E27FC236}">
                  <a16:creationId xmlns:a16="http://schemas.microsoft.com/office/drawing/2014/main" id="{A466C3CA-809A-3049-9D8E-C28A8C8E9B1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1270" name="Group 8">
            <a:extLst>
              <a:ext uri="{FF2B5EF4-FFF2-40B4-BE49-F238E27FC236}">
                <a16:creationId xmlns:a16="http://schemas.microsoft.com/office/drawing/2014/main" id="{E0471C51-A85B-F94A-8701-73595A4D8FE7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11283" name="Line 9">
              <a:extLst>
                <a:ext uri="{FF2B5EF4-FFF2-40B4-BE49-F238E27FC236}">
                  <a16:creationId xmlns:a16="http://schemas.microsoft.com/office/drawing/2014/main" id="{A3336CAC-C4D7-BC49-BE11-9EDB0B7B30B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284" name="Line 10">
              <a:extLst>
                <a:ext uri="{FF2B5EF4-FFF2-40B4-BE49-F238E27FC236}">
                  <a16:creationId xmlns:a16="http://schemas.microsoft.com/office/drawing/2014/main" id="{FA5C81DB-CB64-A54E-8044-E47A4F658EF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271" name="Text Box 11">
            <a:extLst>
              <a:ext uri="{FF2B5EF4-FFF2-40B4-BE49-F238E27FC236}">
                <a16:creationId xmlns:a16="http://schemas.microsoft.com/office/drawing/2014/main" id="{22827532-0A02-FB4A-89C8-0AAEEE3C31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72" name="Text Box 12">
            <a:extLst>
              <a:ext uri="{FF2B5EF4-FFF2-40B4-BE49-F238E27FC236}">
                <a16:creationId xmlns:a16="http://schemas.microsoft.com/office/drawing/2014/main" id="{CE7C9CA6-EB04-744D-A92A-97EFC345C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73" name="Text Box 13">
            <a:extLst>
              <a:ext uri="{FF2B5EF4-FFF2-40B4-BE49-F238E27FC236}">
                <a16:creationId xmlns:a16="http://schemas.microsoft.com/office/drawing/2014/main" id="{B877FE02-4D2B-8146-BBEE-C13FA1D88B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1274" name="Text Box 14">
            <a:extLst>
              <a:ext uri="{FF2B5EF4-FFF2-40B4-BE49-F238E27FC236}">
                <a16:creationId xmlns:a16="http://schemas.microsoft.com/office/drawing/2014/main" id="{E4798326-855D-AF48-BBB0-5963EE5D5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75" name="Text Box 15">
            <a:extLst>
              <a:ext uri="{FF2B5EF4-FFF2-40B4-BE49-F238E27FC236}">
                <a16:creationId xmlns:a16="http://schemas.microsoft.com/office/drawing/2014/main" id="{3D700B54-7A12-ED4B-AC69-0BB8A38D46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pic>
        <p:nvPicPr>
          <p:cNvPr id="11276" name="Picture 16" descr="HHHIMG_1166">
            <a:extLst>
              <a:ext uri="{FF2B5EF4-FFF2-40B4-BE49-F238E27FC236}">
                <a16:creationId xmlns:a16="http://schemas.microsoft.com/office/drawing/2014/main" id="{245B4210-58BA-114C-95B6-E1FF001959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22266">
            <a:off x="5486400" y="13716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9825" name="Oval 17">
            <a:extLst>
              <a:ext uri="{FF2B5EF4-FFF2-40B4-BE49-F238E27FC236}">
                <a16:creationId xmlns:a16="http://schemas.microsoft.com/office/drawing/2014/main" id="{A74AD8F7-1D00-3546-95A9-8013EB09BB9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291138" y="25908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9826" name="Oval 18">
            <a:extLst>
              <a:ext uri="{FF2B5EF4-FFF2-40B4-BE49-F238E27FC236}">
                <a16:creationId xmlns:a16="http://schemas.microsoft.com/office/drawing/2014/main" id="{24D77F16-CEC5-6F41-B26B-798602EA411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621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79" name="AutoShape 19">
            <a:extLst>
              <a:ext uri="{FF2B5EF4-FFF2-40B4-BE49-F238E27FC236}">
                <a16:creationId xmlns:a16="http://schemas.microsoft.com/office/drawing/2014/main" id="{0499D65B-2304-594C-A7CF-FEE89CFCC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195513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1280" name="Text Box 20">
            <a:extLst>
              <a:ext uri="{FF2B5EF4-FFF2-40B4-BE49-F238E27FC236}">
                <a16:creationId xmlns:a16="http://schemas.microsoft.com/office/drawing/2014/main" id="{C6596736-7B05-9E46-B680-3451EB36BF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7668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759830" name="Oval 22">
            <a:extLst>
              <a:ext uri="{FF2B5EF4-FFF2-40B4-BE49-F238E27FC236}">
                <a16:creationId xmlns:a16="http://schemas.microsoft.com/office/drawing/2014/main" id="{D0470795-34F7-4143-9C9C-6980ED8713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48338" y="10239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59831" name="Oval 23">
            <a:extLst>
              <a:ext uri="{FF2B5EF4-FFF2-40B4-BE49-F238E27FC236}">
                <a16:creationId xmlns:a16="http://schemas.microsoft.com/office/drawing/2014/main" id="{F56A0B7A-F080-6040-96B7-57F45B4CFE0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5000" y="15240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9825" grpId="0" animBg="1"/>
      <p:bldP spid="759826" grpId="0" animBg="1"/>
      <p:bldP spid="759830" grpId="0" animBg="1"/>
      <p:bldP spid="759831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3" descr="affine">
            <a:extLst>
              <a:ext uri="{FF2B5EF4-FFF2-40B4-BE49-F238E27FC236}">
                <a16:creationId xmlns:a16="http://schemas.microsoft.com/office/drawing/2014/main" id="{F171D4CD-BFBF-7E41-A039-C9B5906CF5B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645888">
            <a:off x="5748338" y="1665288"/>
            <a:ext cx="1746250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>
            <a:extLst>
              <a:ext uri="{FF2B5EF4-FFF2-40B4-BE49-F238E27FC236}">
                <a16:creationId xmlns:a16="http://schemas.microsoft.com/office/drawing/2014/main" id="{D7CEC987-A479-0C43-8375-AD35BB3D7C5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Affine: # correspondences?</a:t>
            </a:r>
          </a:p>
        </p:txBody>
      </p:sp>
      <p:sp>
        <p:nvSpPr>
          <p:cNvPr id="12292" name="Rectangle 3">
            <a:extLst>
              <a:ext uri="{FF2B5EF4-FFF2-40B4-BE49-F238E27FC236}">
                <a16:creationId xmlns:a16="http://schemas.microsoft.com/office/drawing/2014/main" id="{0DFD4158-ABFE-C64D-8564-9D178ED7F26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4267200"/>
            <a:ext cx="8458200" cy="1371600"/>
          </a:xfrm>
        </p:spPr>
        <p:txBody>
          <a:bodyPr/>
          <a:lstStyle/>
          <a:p>
            <a:r>
              <a:rPr lang="en-US" altLang="en-US"/>
              <a:t>How many correspondences needed for affine?</a:t>
            </a:r>
          </a:p>
          <a:p>
            <a:r>
              <a:rPr lang="en-US" altLang="en-US"/>
              <a:t>How many DOF?</a:t>
            </a:r>
          </a:p>
          <a:p>
            <a:endParaRPr lang="en-US" altLang="en-US"/>
          </a:p>
        </p:txBody>
      </p:sp>
      <p:pic>
        <p:nvPicPr>
          <p:cNvPr id="12293" name="Picture 4" descr="HHHIMG_1166">
            <a:extLst>
              <a:ext uri="{FF2B5EF4-FFF2-40B4-BE49-F238E27FC236}">
                <a16:creationId xmlns:a16="http://schemas.microsoft.com/office/drawing/2014/main" id="{C356B34E-030F-C248-AD58-0DCA2AA32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2294" name="Group 5">
            <a:extLst>
              <a:ext uri="{FF2B5EF4-FFF2-40B4-BE49-F238E27FC236}">
                <a16:creationId xmlns:a16="http://schemas.microsoft.com/office/drawing/2014/main" id="{72C1B7E0-1A9B-114D-9D10-095D65E629EF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12311" name="Line 6">
              <a:extLst>
                <a:ext uri="{FF2B5EF4-FFF2-40B4-BE49-F238E27FC236}">
                  <a16:creationId xmlns:a16="http://schemas.microsoft.com/office/drawing/2014/main" id="{BDEEB4D3-0504-6849-9C14-08EA8499E6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2" name="Line 7">
              <a:extLst>
                <a:ext uri="{FF2B5EF4-FFF2-40B4-BE49-F238E27FC236}">
                  <a16:creationId xmlns:a16="http://schemas.microsoft.com/office/drawing/2014/main" id="{35DA2FB3-3DFF-834C-8B00-3F616CE792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2295" name="Group 8">
            <a:extLst>
              <a:ext uri="{FF2B5EF4-FFF2-40B4-BE49-F238E27FC236}">
                <a16:creationId xmlns:a16="http://schemas.microsoft.com/office/drawing/2014/main" id="{41BBF413-9C72-9E42-8350-12B06A9892E8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12309" name="Line 9">
              <a:extLst>
                <a:ext uri="{FF2B5EF4-FFF2-40B4-BE49-F238E27FC236}">
                  <a16:creationId xmlns:a16="http://schemas.microsoft.com/office/drawing/2014/main" id="{56C7C0FB-F22F-374A-8B9C-13B9162B159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310" name="Line 10">
              <a:extLst>
                <a:ext uri="{FF2B5EF4-FFF2-40B4-BE49-F238E27FC236}">
                  <a16:creationId xmlns:a16="http://schemas.microsoft.com/office/drawing/2014/main" id="{0CF1E4F7-47D7-4844-BF89-1BD16635C9C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2296" name="Text Box 11">
            <a:extLst>
              <a:ext uri="{FF2B5EF4-FFF2-40B4-BE49-F238E27FC236}">
                <a16:creationId xmlns:a16="http://schemas.microsoft.com/office/drawing/2014/main" id="{7F319AF8-8F2F-AE47-921C-EF5C8EAAC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7" name="Text Box 12">
            <a:extLst>
              <a:ext uri="{FF2B5EF4-FFF2-40B4-BE49-F238E27FC236}">
                <a16:creationId xmlns:a16="http://schemas.microsoft.com/office/drawing/2014/main" id="{7329B134-A0EA-0E4B-9B83-FE10035431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8" name="Text Box 13">
            <a:extLst>
              <a:ext uri="{FF2B5EF4-FFF2-40B4-BE49-F238E27FC236}">
                <a16:creationId xmlns:a16="http://schemas.microsoft.com/office/drawing/2014/main" id="{AA78B39C-4D26-4D4D-9410-93D357C9B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2299" name="Text Box 14">
            <a:extLst>
              <a:ext uri="{FF2B5EF4-FFF2-40B4-BE49-F238E27FC236}">
                <a16:creationId xmlns:a16="http://schemas.microsoft.com/office/drawing/2014/main" id="{A687D374-359F-314F-9333-2559F58E66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300" name="Text Box 15">
            <a:extLst>
              <a:ext uri="{FF2B5EF4-FFF2-40B4-BE49-F238E27FC236}">
                <a16:creationId xmlns:a16="http://schemas.microsoft.com/office/drawing/2014/main" id="{EEA802DD-1D48-F046-8608-F6B980C88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0849" name="Oval 17">
            <a:extLst>
              <a:ext uri="{FF2B5EF4-FFF2-40B4-BE49-F238E27FC236}">
                <a16:creationId xmlns:a16="http://schemas.microsoft.com/office/drawing/2014/main" id="{15DED8CD-ADEF-E94D-AE9B-7EF5D9AF68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824538" y="30813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0850" name="Oval 18">
            <a:extLst>
              <a:ext uri="{FF2B5EF4-FFF2-40B4-BE49-F238E27FC236}">
                <a16:creationId xmlns:a16="http://schemas.microsoft.com/office/drawing/2014/main" id="{27564699-27AA-254E-8B40-5E074CA31A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621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303" name="AutoShape 19">
            <a:extLst>
              <a:ext uri="{FF2B5EF4-FFF2-40B4-BE49-F238E27FC236}">
                <a16:creationId xmlns:a16="http://schemas.microsoft.com/office/drawing/2014/main" id="{2BCE2F73-2B31-B44B-BC86-03E304E1A9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195513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2304" name="Text Box 20">
            <a:extLst>
              <a:ext uri="{FF2B5EF4-FFF2-40B4-BE49-F238E27FC236}">
                <a16:creationId xmlns:a16="http://schemas.microsoft.com/office/drawing/2014/main" id="{101B3DF3-0188-E24E-B900-950FB5AF4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7668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760853" name="Oval 21">
            <a:extLst>
              <a:ext uri="{FF2B5EF4-FFF2-40B4-BE49-F238E27FC236}">
                <a16:creationId xmlns:a16="http://schemas.microsoft.com/office/drawing/2014/main" id="{0406730B-E31B-AC4B-A015-B8032FE41C0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91200" y="17526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0854" name="Oval 22">
            <a:extLst>
              <a:ext uri="{FF2B5EF4-FFF2-40B4-BE49-F238E27FC236}">
                <a16:creationId xmlns:a16="http://schemas.microsoft.com/office/drawing/2014/main" id="{0933DE25-CB41-654B-A0E6-C726B89D1AD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5000" y="15240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0857" name="Oval 25">
            <a:extLst>
              <a:ext uri="{FF2B5EF4-FFF2-40B4-BE49-F238E27FC236}">
                <a16:creationId xmlns:a16="http://schemas.microsoft.com/office/drawing/2014/main" id="{D883C2AB-8AC4-374D-A375-21BF629C09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348538" y="2776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0858" name="Oval 26">
            <a:extLst>
              <a:ext uri="{FF2B5EF4-FFF2-40B4-BE49-F238E27FC236}">
                <a16:creationId xmlns:a16="http://schemas.microsoft.com/office/drawing/2014/main" id="{760CDCE4-B534-0344-9D2D-368F51FAEB7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57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0849" grpId="0" animBg="1"/>
      <p:bldP spid="760850" grpId="0" animBg="1"/>
      <p:bldP spid="760853" grpId="0" animBg="1"/>
      <p:bldP spid="760854" grpId="0" animBg="1"/>
      <p:bldP spid="760857" grpId="0" animBg="1"/>
      <p:bldP spid="760858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5" descr="perspective">
            <a:extLst>
              <a:ext uri="{FF2B5EF4-FFF2-40B4-BE49-F238E27FC236}">
                <a16:creationId xmlns:a16="http://schemas.microsoft.com/office/drawing/2014/main" id="{DD5F95F9-6B40-0541-BB32-E1C384BA64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1905000"/>
            <a:ext cx="1563688" cy="1001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3">
            <a:extLst>
              <a:ext uri="{FF2B5EF4-FFF2-40B4-BE49-F238E27FC236}">
                <a16:creationId xmlns:a16="http://schemas.microsoft.com/office/drawing/2014/main" id="{D096ECC4-09D8-E441-B137-2411916C53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Projective: # correspondences?</a:t>
            </a:r>
          </a:p>
        </p:txBody>
      </p:sp>
      <p:sp>
        <p:nvSpPr>
          <p:cNvPr id="13316" name="Rectangle 4">
            <a:extLst>
              <a:ext uri="{FF2B5EF4-FFF2-40B4-BE49-F238E27FC236}">
                <a16:creationId xmlns:a16="http://schemas.microsoft.com/office/drawing/2014/main" id="{88F1F7C3-7158-3D49-880A-951DF274347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52400" y="4267200"/>
            <a:ext cx="8458200" cy="1371600"/>
          </a:xfrm>
        </p:spPr>
        <p:txBody>
          <a:bodyPr/>
          <a:lstStyle/>
          <a:p>
            <a:r>
              <a:rPr lang="en-US" altLang="en-US"/>
              <a:t>How many correspondences needed for projective?</a:t>
            </a:r>
          </a:p>
          <a:p>
            <a:r>
              <a:rPr lang="en-US" altLang="en-US"/>
              <a:t>How many DOF?</a:t>
            </a:r>
          </a:p>
          <a:p>
            <a:endParaRPr lang="en-US" altLang="en-US"/>
          </a:p>
        </p:txBody>
      </p:sp>
      <p:pic>
        <p:nvPicPr>
          <p:cNvPr id="13317" name="Picture 5" descr="HHHIMG_1166">
            <a:extLst>
              <a:ext uri="{FF2B5EF4-FFF2-40B4-BE49-F238E27FC236}">
                <a16:creationId xmlns:a16="http://schemas.microsoft.com/office/drawing/2014/main" id="{3C00F433-0AEC-9C42-AF3F-F25B4C246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600200"/>
            <a:ext cx="2193925" cy="1643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18" name="Group 6">
            <a:extLst>
              <a:ext uri="{FF2B5EF4-FFF2-40B4-BE49-F238E27FC236}">
                <a16:creationId xmlns:a16="http://schemas.microsoft.com/office/drawing/2014/main" id="{0E88EF48-C717-554F-A61A-1383DD9E3766}"/>
              </a:ext>
            </a:extLst>
          </p:cNvPr>
          <p:cNvGrpSpPr>
            <a:grpSpLocks/>
          </p:cNvGrpSpPr>
          <p:nvPr/>
        </p:nvGrpSpPr>
        <p:grpSpPr bwMode="auto">
          <a:xfrm>
            <a:off x="1752600" y="2971800"/>
            <a:ext cx="381000" cy="381000"/>
            <a:chOff x="1104" y="3312"/>
            <a:chExt cx="240" cy="240"/>
          </a:xfrm>
        </p:grpSpPr>
        <p:sp>
          <p:nvSpPr>
            <p:cNvPr id="13337" name="Line 7">
              <a:extLst>
                <a:ext uri="{FF2B5EF4-FFF2-40B4-BE49-F238E27FC236}">
                  <a16:creationId xmlns:a16="http://schemas.microsoft.com/office/drawing/2014/main" id="{B274D26B-2DEC-544E-B096-263365D147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8" name="Line 8">
              <a:extLst>
                <a:ext uri="{FF2B5EF4-FFF2-40B4-BE49-F238E27FC236}">
                  <a16:creationId xmlns:a16="http://schemas.microsoft.com/office/drawing/2014/main" id="{F1808468-6F18-BE48-9355-8B94CE2BBD2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319" name="Group 9">
            <a:extLst>
              <a:ext uri="{FF2B5EF4-FFF2-40B4-BE49-F238E27FC236}">
                <a16:creationId xmlns:a16="http://schemas.microsoft.com/office/drawing/2014/main" id="{19CE7C3C-A498-AD42-8D60-BF0882882C71}"/>
              </a:ext>
            </a:extLst>
          </p:cNvPr>
          <p:cNvGrpSpPr>
            <a:grpSpLocks/>
          </p:cNvGrpSpPr>
          <p:nvPr/>
        </p:nvGrpSpPr>
        <p:grpSpPr bwMode="auto">
          <a:xfrm>
            <a:off x="5257800" y="2971800"/>
            <a:ext cx="381000" cy="381000"/>
            <a:chOff x="1104" y="3312"/>
            <a:chExt cx="240" cy="240"/>
          </a:xfrm>
        </p:grpSpPr>
        <p:sp>
          <p:nvSpPr>
            <p:cNvPr id="13335" name="Line 10">
              <a:extLst>
                <a:ext uri="{FF2B5EF4-FFF2-40B4-BE49-F238E27FC236}">
                  <a16:creationId xmlns:a16="http://schemas.microsoft.com/office/drawing/2014/main" id="{05853532-9A09-E046-B564-BC0020276CF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312"/>
              <a:ext cx="0" cy="2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336" name="Line 11">
              <a:extLst>
                <a:ext uri="{FF2B5EF4-FFF2-40B4-BE49-F238E27FC236}">
                  <a16:creationId xmlns:a16="http://schemas.microsoft.com/office/drawing/2014/main" id="{2326FD0F-0C09-3646-8380-66BD971DCF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104" y="3552"/>
              <a:ext cx="24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320" name="Text Box 12">
            <a:extLst>
              <a:ext uri="{FF2B5EF4-FFF2-40B4-BE49-F238E27FC236}">
                <a16:creationId xmlns:a16="http://schemas.microsoft.com/office/drawing/2014/main" id="{6C07B645-9B2F-1D49-AAFA-3A22E6BD2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21" name="Text Box 13">
            <a:extLst>
              <a:ext uri="{FF2B5EF4-FFF2-40B4-BE49-F238E27FC236}">
                <a16:creationId xmlns:a16="http://schemas.microsoft.com/office/drawing/2014/main" id="{9227695E-4C46-484F-ACFF-612A874B6B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32766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x’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22" name="Text Box 14">
            <a:extLst>
              <a:ext uri="{FF2B5EF4-FFF2-40B4-BE49-F238E27FC236}">
                <a16:creationId xmlns:a16="http://schemas.microsoft.com/office/drawing/2014/main" id="{E7752A6C-5FEE-F147-A55D-6C244E7089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438400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T</a:t>
            </a:r>
            <a:r>
              <a:rPr lang="en-US" altLang="en-US">
                <a:latin typeface="Times New Roman" panose="02020603050405020304" pitchFamily="18" charset="0"/>
              </a:rPr>
              <a:t>(</a:t>
            </a:r>
            <a:r>
              <a:rPr lang="en-US" altLang="en-US" i="1">
                <a:latin typeface="Times New Roman" panose="02020603050405020304" pitchFamily="18" charset="0"/>
              </a:rPr>
              <a:t>x,y</a:t>
            </a:r>
            <a:r>
              <a:rPr lang="en-US" altLang="en-US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3323" name="Text Box 15">
            <a:extLst>
              <a:ext uri="{FF2B5EF4-FFF2-40B4-BE49-F238E27FC236}">
                <a16:creationId xmlns:a16="http://schemas.microsoft.com/office/drawing/2014/main" id="{F6859A46-2707-434E-B9F8-6E52C5A21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24" name="Text Box 16">
            <a:extLst>
              <a:ext uri="{FF2B5EF4-FFF2-40B4-BE49-F238E27FC236}">
                <a16:creationId xmlns:a16="http://schemas.microsoft.com/office/drawing/2014/main" id="{73952188-77AE-4949-A09E-C885C7F8B4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24400" y="2819400"/>
            <a:ext cx="685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i="1">
                <a:latin typeface="Times New Roman" panose="02020603050405020304" pitchFamily="18" charset="0"/>
              </a:rPr>
              <a:t>y’</a:t>
            </a: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73" name="Oval 17">
            <a:extLst>
              <a:ext uri="{FF2B5EF4-FFF2-40B4-BE49-F238E27FC236}">
                <a16:creationId xmlns:a16="http://schemas.microsoft.com/office/drawing/2014/main" id="{C4475CB5-BB29-7D4C-9C28-A278A0F677C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672138" y="2819400"/>
            <a:ext cx="119062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74" name="Oval 18">
            <a:extLst>
              <a:ext uri="{FF2B5EF4-FFF2-40B4-BE49-F238E27FC236}">
                <a16:creationId xmlns:a16="http://schemas.microsoft.com/office/drawing/2014/main" id="{B7586B09-5053-814B-A0D9-5072F40EC16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8621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3327" name="AutoShape 19">
            <a:extLst>
              <a:ext uri="{FF2B5EF4-FFF2-40B4-BE49-F238E27FC236}">
                <a16:creationId xmlns:a16="http://schemas.microsoft.com/office/drawing/2014/main" id="{CD2D1ADA-83D8-F143-970C-18B8A78C8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92613" y="2195513"/>
            <a:ext cx="636587" cy="319087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3328" name="Text Box 20">
            <a:extLst>
              <a:ext uri="{FF2B5EF4-FFF2-40B4-BE49-F238E27FC236}">
                <a16:creationId xmlns:a16="http://schemas.microsoft.com/office/drawing/2014/main" id="{DF2D7FA4-9BAD-8140-8BBD-88BCCA4777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5800" y="1766888"/>
            <a:ext cx="36195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761877" name="Oval 21">
            <a:extLst>
              <a:ext uri="{FF2B5EF4-FFF2-40B4-BE49-F238E27FC236}">
                <a16:creationId xmlns:a16="http://schemas.microsoft.com/office/drawing/2014/main" id="{E3059410-F3E8-344A-8C97-053E63FC858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0738" y="18621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78" name="Oval 22">
            <a:extLst>
              <a:ext uri="{FF2B5EF4-FFF2-40B4-BE49-F238E27FC236}">
                <a16:creationId xmlns:a16="http://schemas.microsoft.com/office/drawing/2014/main" id="{2CA697CA-982D-1647-99F0-F169C0F4985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905000" y="15240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79" name="Oval 23">
            <a:extLst>
              <a:ext uri="{FF2B5EF4-FFF2-40B4-BE49-F238E27FC236}">
                <a16:creationId xmlns:a16="http://schemas.microsoft.com/office/drawing/2014/main" id="{38F32BC0-B50C-0E42-BA9B-4B3D5D77AE8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239000" y="28194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80" name="Oval 24">
            <a:extLst>
              <a:ext uri="{FF2B5EF4-FFF2-40B4-BE49-F238E27FC236}">
                <a16:creationId xmlns:a16="http://schemas.microsoft.com/office/drawing/2014/main" id="{7C1389C8-37E8-6B42-8CD3-BC8F9FE638D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3995738" y="31575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82" name="Oval 26">
            <a:extLst>
              <a:ext uri="{FF2B5EF4-FFF2-40B4-BE49-F238E27FC236}">
                <a16:creationId xmlns:a16="http://schemas.microsoft.com/office/drawing/2014/main" id="{A50F4CE4-1359-8A46-9EBE-E5B78EEAB2A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7043738" y="1862138"/>
            <a:ext cx="119062" cy="1190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61883" name="Oval 27">
            <a:extLst>
              <a:ext uri="{FF2B5EF4-FFF2-40B4-BE49-F238E27FC236}">
                <a16:creationId xmlns:a16="http://schemas.microsoft.com/office/drawing/2014/main" id="{6E8D9DBB-7ED4-114C-8C15-2D0A9481BFA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38600" y="1524000"/>
            <a:ext cx="119063" cy="1190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1873" grpId="0" animBg="1"/>
      <p:bldP spid="761874" grpId="0" animBg="1"/>
      <p:bldP spid="761877" grpId="0" animBg="1"/>
      <p:bldP spid="761878" grpId="0" animBg="1"/>
      <p:bldP spid="761879" grpId="0" animBg="1"/>
      <p:bldP spid="761880" grpId="0" animBg="1"/>
      <p:bldP spid="761882" grpId="0" animBg="1"/>
      <p:bldP spid="76188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>
            <a:extLst>
              <a:ext uri="{FF2B5EF4-FFF2-40B4-BE49-F238E27FC236}">
                <a16:creationId xmlns:a16="http://schemas.microsoft.com/office/drawing/2014/main" id="{85D3FF30-76D7-974B-B889-59D31AF2447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Example: warping triangles</a:t>
            </a:r>
          </a:p>
        </p:txBody>
      </p:sp>
      <p:sp>
        <p:nvSpPr>
          <p:cNvPr id="762883" name="Rectangle 3">
            <a:extLst>
              <a:ext uri="{FF2B5EF4-FFF2-40B4-BE49-F238E27FC236}">
                <a16:creationId xmlns:a16="http://schemas.microsoft.com/office/drawing/2014/main" id="{64A73741-5529-3A41-9880-4DD4FB340AF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3352800"/>
            <a:ext cx="8153400" cy="3505200"/>
          </a:xfrm>
        </p:spPr>
        <p:txBody>
          <a:bodyPr/>
          <a:lstStyle/>
          <a:p>
            <a:r>
              <a:rPr lang="en-US" altLang="en-US"/>
              <a:t>Given two triangles: ABC and A’B’C’ in 2D (12 numbers) </a:t>
            </a:r>
          </a:p>
          <a:p>
            <a:r>
              <a:rPr lang="en-US" altLang="en-US"/>
              <a:t>Need to find transform T to transfer all pixels from one to the other.</a:t>
            </a:r>
          </a:p>
          <a:p>
            <a:r>
              <a:rPr lang="en-US" altLang="en-US"/>
              <a:t>What kind of transformation is T?</a:t>
            </a:r>
          </a:p>
          <a:p>
            <a:r>
              <a:rPr lang="en-US" altLang="en-US"/>
              <a:t>How can we compute the transformation matrix:</a:t>
            </a:r>
          </a:p>
          <a:p>
            <a:endParaRPr lang="en-US" altLang="en-US"/>
          </a:p>
        </p:txBody>
      </p:sp>
      <p:sp>
        <p:nvSpPr>
          <p:cNvPr id="14340" name="AutoShape 4" descr="Denim">
            <a:extLst>
              <a:ext uri="{FF2B5EF4-FFF2-40B4-BE49-F238E27FC236}">
                <a16:creationId xmlns:a16="http://schemas.microsoft.com/office/drawing/2014/main" id="{F4880CA1-8C57-C04F-A50C-8C44B084D7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1331913"/>
            <a:ext cx="1676400" cy="1447800"/>
          </a:xfrm>
          <a:prstGeom prst="triangle">
            <a:avLst>
              <a:gd name="adj" fmla="val 50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41" name="AutoShape 5">
            <a:extLst>
              <a:ext uri="{FF2B5EF4-FFF2-40B4-BE49-F238E27FC236}">
                <a16:creationId xmlns:a16="http://schemas.microsoft.com/office/drawing/2014/main" id="{D51C247F-09CA-4744-AD4D-40664F114063}"/>
              </a:ext>
            </a:extLst>
          </p:cNvPr>
          <p:cNvSpPr>
            <a:spLocks noChangeArrowheads="1"/>
          </p:cNvSpPr>
          <p:nvPr/>
        </p:nvSpPr>
        <p:spPr bwMode="auto">
          <a:xfrm rot="-831458">
            <a:off x="5556250" y="1279525"/>
            <a:ext cx="2133600" cy="12731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4342" name="Text Box 6">
            <a:extLst>
              <a:ext uri="{FF2B5EF4-FFF2-40B4-BE49-F238E27FC236}">
                <a16:creationId xmlns:a16="http://schemas.microsoft.com/office/drawing/2014/main" id="{2973EF4B-DAC7-5640-A558-119529407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2170113"/>
            <a:ext cx="1143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b="1" i="1">
                <a:latin typeface="Times New Roman" panose="02020603050405020304" pitchFamily="18" charset="0"/>
              </a:rPr>
              <a:t>T</a:t>
            </a:r>
            <a:r>
              <a:rPr lang="en-US" altLang="en-US" b="1">
                <a:latin typeface="Times New Roman" panose="02020603050405020304" pitchFamily="18" charset="0"/>
              </a:rPr>
              <a:t>(</a:t>
            </a:r>
            <a:r>
              <a:rPr lang="en-US" altLang="en-US" b="1" i="1">
                <a:latin typeface="Times New Roman" panose="02020603050405020304" pitchFamily="18" charset="0"/>
              </a:rPr>
              <a:t>x,y</a:t>
            </a:r>
            <a:r>
              <a:rPr lang="en-US" altLang="en-US" b="1">
                <a:latin typeface="Times New Roman" panose="02020603050405020304" pitchFamily="18" charset="0"/>
              </a:rPr>
              <a:t>)</a:t>
            </a:r>
          </a:p>
        </p:txBody>
      </p:sp>
      <p:sp>
        <p:nvSpPr>
          <p:cNvPr id="14343" name="AutoShape 7">
            <a:extLst>
              <a:ext uri="{FF2B5EF4-FFF2-40B4-BE49-F238E27FC236}">
                <a16:creationId xmlns:a16="http://schemas.microsoft.com/office/drawing/2014/main" id="{134943B8-B643-8646-870F-DCCB6B4103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64013" y="1927225"/>
            <a:ext cx="636587" cy="319088"/>
          </a:xfrm>
          <a:prstGeom prst="rightArrow">
            <a:avLst>
              <a:gd name="adj1" fmla="val 50000"/>
              <a:gd name="adj2" fmla="val 49876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4344" name="Text Box 8">
            <a:extLst>
              <a:ext uri="{FF2B5EF4-FFF2-40B4-BE49-F238E27FC236}">
                <a16:creationId xmlns:a16="http://schemas.microsoft.com/office/drawing/2014/main" id="{7829CD21-8FD7-9544-A4FA-8D42375891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1498600"/>
            <a:ext cx="3619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800" b="1">
                <a:latin typeface="Times New Roman" panose="02020603050405020304" pitchFamily="18" charset="0"/>
              </a:rPr>
              <a:t>?</a:t>
            </a:r>
          </a:p>
        </p:txBody>
      </p:sp>
      <p:sp>
        <p:nvSpPr>
          <p:cNvPr id="14345" name="Text Box 9">
            <a:extLst>
              <a:ext uri="{FF2B5EF4-FFF2-40B4-BE49-F238E27FC236}">
                <a16:creationId xmlns:a16="http://schemas.microsoft.com/office/drawing/2014/main" id="{1220DB49-DE1D-BD41-9623-581979237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25511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A</a:t>
            </a:r>
          </a:p>
        </p:txBody>
      </p:sp>
      <p:sp>
        <p:nvSpPr>
          <p:cNvPr id="14346" name="Text Box 10">
            <a:extLst>
              <a:ext uri="{FF2B5EF4-FFF2-40B4-BE49-F238E27FC236}">
                <a16:creationId xmlns:a16="http://schemas.microsoft.com/office/drawing/2014/main" id="{D6FCF5A3-F312-2049-80FF-CC5DE0B902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850" y="950913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B</a:t>
            </a:r>
          </a:p>
        </p:txBody>
      </p:sp>
      <p:sp>
        <p:nvSpPr>
          <p:cNvPr id="14347" name="Text Box 11">
            <a:extLst>
              <a:ext uri="{FF2B5EF4-FFF2-40B4-BE49-F238E27FC236}">
                <a16:creationId xmlns:a16="http://schemas.microsoft.com/office/drawing/2014/main" id="{F7406B70-6ABE-E34A-85F4-39B380957C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8" y="2551113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</a:t>
            </a:r>
          </a:p>
        </p:txBody>
      </p:sp>
      <p:sp>
        <p:nvSpPr>
          <p:cNvPr id="14348" name="Text Box 12">
            <a:extLst>
              <a:ext uri="{FF2B5EF4-FFF2-40B4-BE49-F238E27FC236}">
                <a16:creationId xmlns:a16="http://schemas.microsoft.com/office/drawing/2014/main" id="{78108386-ED86-9647-A6DE-90D8755666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2590800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A’</a:t>
            </a:r>
          </a:p>
        </p:txBody>
      </p:sp>
      <p:sp>
        <p:nvSpPr>
          <p:cNvPr id="14349" name="Text Box 13">
            <a:extLst>
              <a:ext uri="{FF2B5EF4-FFF2-40B4-BE49-F238E27FC236}">
                <a16:creationId xmlns:a16="http://schemas.microsoft.com/office/drawing/2014/main" id="{F1C76F1D-F89B-454A-BD7D-611A91B4D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2246313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C’</a:t>
            </a:r>
          </a:p>
        </p:txBody>
      </p:sp>
      <p:sp>
        <p:nvSpPr>
          <p:cNvPr id="14350" name="Text Box 14">
            <a:extLst>
              <a:ext uri="{FF2B5EF4-FFF2-40B4-BE49-F238E27FC236}">
                <a16:creationId xmlns:a16="http://schemas.microsoft.com/office/drawing/2014/main" id="{108E9C68-9132-6B45-9929-D2168D61F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874713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B’</a:t>
            </a:r>
          </a:p>
        </p:txBody>
      </p:sp>
      <p:sp>
        <p:nvSpPr>
          <p:cNvPr id="14351" name="Text Box 15">
            <a:extLst>
              <a:ext uri="{FF2B5EF4-FFF2-40B4-BE49-F238E27FC236}">
                <a16:creationId xmlns:a16="http://schemas.microsoft.com/office/drawing/2014/main" id="{863039EC-E200-104F-B0ED-35A3B811CD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8" y="2819400"/>
            <a:ext cx="98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Source</a:t>
            </a:r>
          </a:p>
        </p:txBody>
      </p:sp>
      <p:sp>
        <p:nvSpPr>
          <p:cNvPr id="14352" name="Text Box 16">
            <a:extLst>
              <a:ext uri="{FF2B5EF4-FFF2-40B4-BE49-F238E27FC236}">
                <a16:creationId xmlns:a16="http://schemas.microsoft.com/office/drawing/2014/main" id="{21566284-B563-414F-88F3-7B50871C2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2819400"/>
            <a:ext cx="1455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Destination</a:t>
            </a:r>
          </a:p>
        </p:txBody>
      </p:sp>
      <p:graphicFrame>
        <p:nvGraphicFramePr>
          <p:cNvPr id="762899" name="Object 19">
            <a:extLst>
              <a:ext uri="{FF2B5EF4-FFF2-40B4-BE49-F238E27FC236}">
                <a16:creationId xmlns:a16="http://schemas.microsoft.com/office/drawing/2014/main" id="{31BD6276-1CB8-8A49-B390-5372CD27BC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5800" y="5405438"/>
          <a:ext cx="2730500" cy="141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1013400" imgH="16090900" progId="Equation.3">
                  <p:embed/>
                </p:oleObj>
              </mc:Choice>
              <mc:Fallback>
                <p:oleObj name="Equation" r:id="rId4" imgW="31013400" imgH="16090900" progId="Equation.3">
                  <p:embed/>
                  <p:pic>
                    <p:nvPicPr>
                      <p:cNvPr id="762899" name="Object 19">
                        <a:extLst>
                          <a:ext uri="{FF2B5EF4-FFF2-40B4-BE49-F238E27FC236}">
                            <a16:creationId xmlns:a16="http://schemas.microsoft.com/office/drawing/2014/main" id="{31BD6276-1CB8-8A49-B390-5372CD27BC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5800" y="5405438"/>
                        <a:ext cx="2730500" cy="1416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tx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C7788DD1-763F-F648-8B3B-14B673B87006}"/>
              </a:ext>
            </a:extLst>
          </p:cNvPr>
          <p:cNvSpPr txBox="1"/>
          <p:nvPr/>
        </p:nvSpPr>
        <p:spPr>
          <a:xfrm>
            <a:off x="6761163" y="5562600"/>
            <a:ext cx="2154237" cy="120015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Two ways: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Algebraic and </a:t>
            </a:r>
          </a:p>
          <a:p>
            <a:pPr>
              <a:defRPr/>
            </a:pPr>
            <a:r>
              <a:rPr lang="en-US" dirty="0">
                <a:solidFill>
                  <a:srgbClr val="FF0000"/>
                </a:solidFill>
                <a:latin typeface="+mn-lt"/>
                <a:cs typeface="+mn-cs"/>
              </a:rPr>
              <a:t>geometric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2883" grpId="0" build="p"/>
      <p:bldP spid="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622B0550-4A10-C546-A7DC-49B57FEE2FE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000" dirty="0"/>
              <a:t>warping triangles (Barycentric Coordinates)</a:t>
            </a:r>
          </a:p>
        </p:txBody>
      </p:sp>
      <p:sp>
        <p:nvSpPr>
          <p:cNvPr id="15364" name="AutoShape 4" descr="Denim">
            <a:extLst>
              <a:ext uri="{FF2B5EF4-FFF2-40B4-BE49-F238E27FC236}">
                <a16:creationId xmlns:a16="http://schemas.microsoft.com/office/drawing/2014/main" id="{344095C1-2F68-734E-B602-69994A0F0C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95400" y="3144838"/>
            <a:ext cx="1676400" cy="1447800"/>
          </a:xfrm>
          <a:prstGeom prst="triangle">
            <a:avLst>
              <a:gd name="adj" fmla="val 50000"/>
            </a:avLst>
          </a:prstGeom>
          <a:blipFill dpi="0" rotWithShape="1">
            <a:blip r:embed="rId3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5" name="AutoShape 5">
            <a:extLst>
              <a:ext uri="{FF2B5EF4-FFF2-40B4-BE49-F238E27FC236}">
                <a16:creationId xmlns:a16="http://schemas.microsoft.com/office/drawing/2014/main" id="{6857E9C9-A63E-1840-86E1-74D917AA77C0}"/>
              </a:ext>
            </a:extLst>
          </p:cNvPr>
          <p:cNvSpPr>
            <a:spLocks noChangeArrowheads="1"/>
          </p:cNvSpPr>
          <p:nvPr/>
        </p:nvSpPr>
        <p:spPr bwMode="auto">
          <a:xfrm rot="-831458">
            <a:off x="5556250" y="3092450"/>
            <a:ext cx="2133600" cy="1273175"/>
          </a:xfrm>
          <a:prstGeom prst="triangle">
            <a:avLst>
              <a:gd name="adj" fmla="val 50000"/>
            </a:avLst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66" name="Text Box 9">
            <a:extLst>
              <a:ext uri="{FF2B5EF4-FFF2-40B4-BE49-F238E27FC236}">
                <a16:creationId xmlns:a16="http://schemas.microsoft.com/office/drawing/2014/main" id="{CF2D4E86-C860-EA48-9D93-F6BD0DB534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250" y="43640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A</a:t>
            </a:r>
          </a:p>
        </p:txBody>
      </p:sp>
      <p:sp>
        <p:nvSpPr>
          <p:cNvPr id="15367" name="Text Box 10">
            <a:extLst>
              <a:ext uri="{FF2B5EF4-FFF2-40B4-BE49-F238E27FC236}">
                <a16:creationId xmlns:a16="http://schemas.microsoft.com/office/drawing/2014/main" id="{C881C579-AD88-3548-BBFB-D64749DF7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4850" y="2763838"/>
            <a:ext cx="3873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B</a:t>
            </a:r>
          </a:p>
        </p:txBody>
      </p:sp>
      <p:sp>
        <p:nvSpPr>
          <p:cNvPr id="15368" name="Text Box 11">
            <a:extLst>
              <a:ext uri="{FF2B5EF4-FFF2-40B4-BE49-F238E27FC236}">
                <a16:creationId xmlns:a16="http://schemas.microsoft.com/office/drawing/2014/main" id="{66077332-1D64-D045-8B77-6860AAE5F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7988" y="4364038"/>
            <a:ext cx="4048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</a:t>
            </a:r>
          </a:p>
        </p:txBody>
      </p:sp>
      <p:sp>
        <p:nvSpPr>
          <p:cNvPr id="15369" name="Text Box 12">
            <a:extLst>
              <a:ext uri="{FF2B5EF4-FFF2-40B4-BE49-F238E27FC236}">
                <a16:creationId xmlns:a16="http://schemas.microsoft.com/office/drawing/2014/main" id="{D65FDB65-27AB-DC46-B1AB-76C744866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7650" y="4403725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A’</a:t>
            </a:r>
          </a:p>
        </p:txBody>
      </p:sp>
      <p:sp>
        <p:nvSpPr>
          <p:cNvPr id="15370" name="Text Box 13">
            <a:extLst>
              <a:ext uri="{FF2B5EF4-FFF2-40B4-BE49-F238E27FC236}">
                <a16:creationId xmlns:a16="http://schemas.microsoft.com/office/drawing/2014/main" id="{073E3606-FD0A-3241-8F89-0C36628D67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6200" y="4059238"/>
            <a:ext cx="4730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C’</a:t>
            </a:r>
          </a:p>
        </p:txBody>
      </p:sp>
      <p:sp>
        <p:nvSpPr>
          <p:cNvPr id="15371" name="Text Box 14">
            <a:extLst>
              <a:ext uri="{FF2B5EF4-FFF2-40B4-BE49-F238E27FC236}">
                <a16:creationId xmlns:a16="http://schemas.microsoft.com/office/drawing/2014/main" id="{4A55AD13-61E6-BD47-A3DC-F325DD66AB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4600" y="2687638"/>
            <a:ext cx="4556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/>
              <a:t>B’</a:t>
            </a:r>
          </a:p>
        </p:txBody>
      </p:sp>
      <p:sp>
        <p:nvSpPr>
          <p:cNvPr id="15372" name="Text Box 15">
            <a:extLst>
              <a:ext uri="{FF2B5EF4-FFF2-40B4-BE49-F238E27FC236}">
                <a16:creationId xmlns:a16="http://schemas.microsoft.com/office/drawing/2014/main" id="{BD491C3D-568E-EA43-A271-CC4295E217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01788" y="4632325"/>
            <a:ext cx="9890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Source</a:t>
            </a:r>
          </a:p>
        </p:txBody>
      </p:sp>
      <p:sp>
        <p:nvSpPr>
          <p:cNvPr id="15373" name="Text Box 16">
            <a:extLst>
              <a:ext uri="{FF2B5EF4-FFF2-40B4-BE49-F238E27FC236}">
                <a16:creationId xmlns:a16="http://schemas.microsoft.com/office/drawing/2014/main" id="{5B9CD315-5E0D-8E4F-BBFD-DEA86086B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4632325"/>
            <a:ext cx="1455738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2000"/>
              <a:t>Destination</a:t>
            </a:r>
          </a:p>
        </p:txBody>
      </p:sp>
      <p:sp>
        <p:nvSpPr>
          <p:cNvPr id="15374" name="AutoShape 18">
            <a:extLst>
              <a:ext uri="{FF2B5EF4-FFF2-40B4-BE49-F238E27FC236}">
                <a16:creationId xmlns:a16="http://schemas.microsoft.com/office/drawing/2014/main" id="{C3D413C6-8BE8-E441-93F8-3BB567495D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62400" y="1295400"/>
            <a:ext cx="914400" cy="914400"/>
          </a:xfrm>
          <a:prstGeom prst="rtTriangle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5375" name="Text Box 19">
            <a:extLst>
              <a:ext uri="{FF2B5EF4-FFF2-40B4-BE49-F238E27FC236}">
                <a16:creationId xmlns:a16="http://schemas.microsoft.com/office/drawing/2014/main" id="{E2BBA967-58D4-7F4A-BE44-4A1F8A2D98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6950" y="2133600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(0,0)</a:t>
            </a:r>
          </a:p>
        </p:txBody>
      </p:sp>
      <p:sp>
        <p:nvSpPr>
          <p:cNvPr id="15376" name="Text Box 20">
            <a:extLst>
              <a:ext uri="{FF2B5EF4-FFF2-40B4-BE49-F238E27FC236}">
                <a16:creationId xmlns:a16="http://schemas.microsoft.com/office/drawing/2014/main" id="{97F64356-5CE0-6746-A659-AF3189D7A8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0" y="2133600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(1,0)</a:t>
            </a:r>
          </a:p>
        </p:txBody>
      </p:sp>
      <p:sp>
        <p:nvSpPr>
          <p:cNvPr id="15377" name="Text Box 21">
            <a:extLst>
              <a:ext uri="{FF2B5EF4-FFF2-40B4-BE49-F238E27FC236}">
                <a16:creationId xmlns:a16="http://schemas.microsoft.com/office/drawing/2014/main" id="{3EFA6532-2254-3D48-A83F-67715158B4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150" y="990600"/>
            <a:ext cx="6540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(0,1)</a:t>
            </a:r>
          </a:p>
        </p:txBody>
      </p:sp>
      <p:sp>
        <p:nvSpPr>
          <p:cNvPr id="15378" name="AutoShape 22">
            <a:extLst>
              <a:ext uri="{FF2B5EF4-FFF2-40B4-BE49-F238E27FC236}">
                <a16:creationId xmlns:a16="http://schemas.microsoft.com/office/drawing/2014/main" id="{1FF676D8-26D1-744C-8192-678A3C7C359E}"/>
              </a:ext>
            </a:extLst>
          </p:cNvPr>
          <p:cNvSpPr>
            <a:spLocks noChangeArrowheads="1"/>
          </p:cNvSpPr>
          <p:nvPr/>
        </p:nvSpPr>
        <p:spPr bwMode="auto">
          <a:xfrm rot="-2077943">
            <a:off x="2792413" y="2940050"/>
            <a:ext cx="865187" cy="260350"/>
          </a:xfrm>
          <a:prstGeom prst="rightArrow">
            <a:avLst>
              <a:gd name="adj1" fmla="val 50000"/>
              <a:gd name="adj2" fmla="val 83079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15379" name="AutoShape 23">
            <a:extLst>
              <a:ext uri="{FF2B5EF4-FFF2-40B4-BE49-F238E27FC236}">
                <a16:creationId xmlns:a16="http://schemas.microsoft.com/office/drawing/2014/main" id="{48F6DF66-9592-1C46-AED0-42A9AF9408D3}"/>
              </a:ext>
            </a:extLst>
          </p:cNvPr>
          <p:cNvSpPr>
            <a:spLocks noChangeArrowheads="1"/>
          </p:cNvSpPr>
          <p:nvPr/>
        </p:nvSpPr>
        <p:spPr bwMode="auto">
          <a:xfrm rot="1854446">
            <a:off x="5307013" y="2787650"/>
            <a:ext cx="865187" cy="260350"/>
          </a:xfrm>
          <a:prstGeom prst="rightArrow">
            <a:avLst>
              <a:gd name="adj1" fmla="val 50000"/>
              <a:gd name="adj2" fmla="val 83079"/>
            </a:avLst>
          </a:prstGeom>
          <a:solidFill>
            <a:srgbClr val="FFFF00"/>
          </a:solidFill>
          <a:ln w="28575">
            <a:solidFill>
              <a:schemeClr val="accent1"/>
            </a:solidFill>
            <a:miter lim="800000"/>
            <a:headEnd/>
            <a:tailEnd type="none" w="sm" len="sm"/>
          </a:ln>
        </p:spPr>
        <p:txBody>
          <a:bodyPr wrap="none" anchor="ctr"/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</a:pPr>
            <a:endParaRPr lang="ru-RU" altLang="en-US" i="1">
              <a:solidFill>
                <a:srgbClr val="FFFF00"/>
              </a:solidFill>
            </a:endParaRPr>
          </a:p>
        </p:txBody>
      </p:sp>
      <p:sp>
        <p:nvSpPr>
          <p:cNvPr id="764952" name="Text Box 24">
            <a:extLst>
              <a:ext uri="{FF2B5EF4-FFF2-40B4-BE49-F238E27FC236}">
                <a16:creationId xmlns:a16="http://schemas.microsoft.com/office/drawing/2014/main" id="{5EDC914A-7AB4-794A-9B15-112157A884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0475" y="3144838"/>
            <a:ext cx="97155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change</a:t>
            </a:r>
          </a:p>
          <a:p>
            <a:pPr>
              <a:spcBef>
                <a:spcPct val="0"/>
              </a:spcBef>
            </a:pPr>
            <a:r>
              <a:rPr lang="en-US" altLang="en-US" sz="1800"/>
              <a:t>of basis</a:t>
            </a:r>
          </a:p>
        </p:txBody>
      </p:sp>
      <p:sp>
        <p:nvSpPr>
          <p:cNvPr id="764953" name="Text Box 25">
            <a:extLst>
              <a:ext uri="{FF2B5EF4-FFF2-40B4-BE49-F238E27FC236}">
                <a16:creationId xmlns:a16="http://schemas.microsoft.com/office/drawing/2014/main" id="{8C5FBB43-EA62-C841-8BB4-2733BE214A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94050" y="3221038"/>
            <a:ext cx="9969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US" altLang="en-US" sz="1800"/>
              <a:t>Inverse </a:t>
            </a:r>
          </a:p>
          <a:p>
            <a:pPr>
              <a:spcBef>
                <a:spcPct val="0"/>
              </a:spcBef>
            </a:pPr>
            <a:r>
              <a:rPr lang="en-US" altLang="en-US" sz="1800"/>
              <a:t>change</a:t>
            </a:r>
          </a:p>
          <a:p>
            <a:pPr>
              <a:spcBef>
                <a:spcPct val="0"/>
              </a:spcBef>
            </a:pPr>
            <a:r>
              <a:rPr lang="en-US" altLang="en-US" sz="1800"/>
              <a:t>of basis</a:t>
            </a:r>
          </a:p>
        </p:txBody>
      </p:sp>
      <p:sp>
        <p:nvSpPr>
          <p:cNvPr id="764954" name="Rectangle 26">
            <a:extLst>
              <a:ext uri="{FF2B5EF4-FFF2-40B4-BE49-F238E27FC236}">
                <a16:creationId xmlns:a16="http://schemas.microsoft.com/office/drawing/2014/main" id="{DB1CDCCC-67DC-3443-8680-65E06DD7A4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9800" y="5103813"/>
            <a:ext cx="48609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US" altLang="en-US"/>
              <a:t>Don’t forget to move the origin too!</a:t>
            </a:r>
          </a:p>
        </p:txBody>
      </p:sp>
      <p:graphicFrame>
        <p:nvGraphicFramePr>
          <p:cNvPr id="764955" name="Object 27">
            <a:extLst>
              <a:ext uri="{FF2B5EF4-FFF2-40B4-BE49-F238E27FC236}">
                <a16:creationId xmlns:a16="http://schemas.microsoft.com/office/drawing/2014/main" id="{AE401EA4-9606-B040-8025-311AF12449D3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562600" y="2209800"/>
          <a:ext cx="509588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797300" imgH="4978400" progId="Equation.3">
                  <p:embed/>
                </p:oleObj>
              </mc:Choice>
              <mc:Fallback>
                <p:oleObj name="Equation" r:id="rId4" imgW="3797300" imgH="4978400" progId="Equation.3">
                  <p:embed/>
                  <p:pic>
                    <p:nvPicPr>
                      <p:cNvPr id="764955" name="Object 27">
                        <a:extLst>
                          <a:ext uri="{FF2B5EF4-FFF2-40B4-BE49-F238E27FC236}">
                            <a16:creationId xmlns:a16="http://schemas.microsoft.com/office/drawing/2014/main" id="{AE401EA4-9606-B040-8025-311AF12449D3}"/>
                          </a:ext>
                        </a:extLst>
                      </p:cNvPr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0" y="2209800"/>
                        <a:ext cx="509588" cy="666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64959" name="Object 31">
            <a:extLst>
              <a:ext uri="{FF2B5EF4-FFF2-40B4-BE49-F238E27FC236}">
                <a16:creationId xmlns:a16="http://schemas.microsoft.com/office/drawing/2014/main" id="{174018F1-4D20-B34A-80DA-C172D46E250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25725" y="2343150"/>
          <a:ext cx="744538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5562600" imgH="5270500" progId="Equation.3">
                  <p:embed/>
                </p:oleObj>
              </mc:Choice>
              <mc:Fallback>
                <p:oleObj name="Equation" r:id="rId6" imgW="5562600" imgH="5270500" progId="Equation.3">
                  <p:embed/>
                  <p:pic>
                    <p:nvPicPr>
                      <p:cNvPr id="764959" name="Object 31">
                        <a:extLst>
                          <a:ext uri="{FF2B5EF4-FFF2-40B4-BE49-F238E27FC236}">
                            <a16:creationId xmlns:a16="http://schemas.microsoft.com/office/drawing/2014/main" id="{174018F1-4D20-B34A-80DA-C172D46E250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25725" y="2343150"/>
                        <a:ext cx="744538" cy="704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89AFDE-F94B-D61C-FCE9-A084795CC7D2}"/>
              </a:ext>
            </a:extLst>
          </p:cNvPr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4952" grpId="0"/>
      <p:bldP spid="764953" grpId="0"/>
      <p:bldP spid="76495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0000FF"/>
      </a:hlink>
      <a:folHlink>
        <a:srgbClr val="0000FF"/>
      </a:folHlink>
    </a:clrScheme>
    <a:fontScheme name="Blank Pre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3585F"/>
      </a:dk2>
      <a:lt2>
        <a:srgbClr val="DCDEE0"/>
      </a:lt2>
      <a:accent1>
        <a:srgbClr val="0365C0"/>
      </a:accent1>
      <a:accent2>
        <a:srgbClr val="00882B"/>
      </a:accent2>
      <a:accent3>
        <a:srgbClr val="DCBD23"/>
      </a:accent3>
      <a:accent4>
        <a:srgbClr val="DE6A10"/>
      </a:accent4>
      <a:accent5>
        <a:srgbClr val="C82506"/>
      </a:accent5>
      <a:accent6>
        <a:srgbClr val="773F9B"/>
      </a:accent6>
      <a:hlink>
        <a:srgbClr val="0000FF"/>
      </a:hlink>
      <a:folHlink>
        <a:srgbClr val="FF00FF"/>
      </a:folHlink>
    </a:clrScheme>
    <a:fontScheme name="White">
      <a:majorFont>
        <a:latin typeface="Avenir Black"/>
        <a:ea typeface="Avenir Black"/>
        <a:cs typeface="Avenir Black"/>
      </a:majorFont>
      <a:minorFont>
        <a:latin typeface="Avenir Black"/>
        <a:ea typeface="Avenir Black"/>
        <a:cs typeface="Avenir Black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127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5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xmlns:r="http://schemas.openxmlformats.org/officeDocument/2006/relationships" r:embed="rId1"/>
          <a:srcRect/>
          <a:tile tx="0" ty="0" sx="100000" sy="100000" flip="none" algn="tl"/>
        </a:blipFill>
        <a:ln w="12700" cap="flat">
          <a:noFill/>
          <a:miter lim="400000"/>
        </a:ln>
        <a:effectLst>
          <a:outerShdw blurRad="38100" dist="25400" dir="5400000" rotWithShape="0">
            <a:srgbClr val="000000">
              <a:alpha val="50000"/>
            </a:srgbClr>
          </a:outerShdw>
        </a:effectLst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56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Avenir Heavy"/>
            <a:ea typeface="Avenir Heavy"/>
            <a:cs typeface="Avenir Heavy"/>
            <a:sym typeface="Avenir Heavy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>
            <a:tab pos="355600" algn="l"/>
            <a:tab pos="711200" algn="l"/>
            <a:tab pos="1066800" algn="l"/>
            <a:tab pos="1422400" algn="l"/>
            <a:tab pos="1778000" algn="l"/>
            <a:tab pos="2133600" algn="l"/>
            <a:tab pos="2489200" algn="l"/>
            <a:tab pos="2844800" algn="l"/>
            <a:tab pos="3200400" algn="l"/>
            <a:tab pos="3556000" algn="l"/>
            <a:tab pos="3911600" algn="l"/>
            <a:tab pos="4267200" algn="l"/>
          </a:tabLst>
          <a:defRPr kumimoji="0" sz="30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venir Black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Office\Templates\Blank Presentation.pot</Template>
  <TotalTime>27215</TotalTime>
  <Words>2423</Words>
  <Application>Microsoft Macintosh PowerPoint</Application>
  <PresentationFormat>On-screen Show (4:3)</PresentationFormat>
  <Paragraphs>557</Paragraphs>
  <Slides>49</Slides>
  <Notes>12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62" baseType="lpstr">
      <vt:lpstr>Arial</vt:lpstr>
      <vt:lpstr>Avenir Black</vt:lpstr>
      <vt:lpstr>Avenir Heavy</vt:lpstr>
      <vt:lpstr>Cambria Math</vt:lpstr>
      <vt:lpstr>Gill Sans</vt:lpstr>
      <vt:lpstr>Linux Libertine</vt:lpstr>
      <vt:lpstr>Symbol</vt:lpstr>
      <vt:lpstr>Times New Roman</vt:lpstr>
      <vt:lpstr>Wingdings</vt:lpstr>
      <vt:lpstr>Blank Presentation</vt:lpstr>
      <vt:lpstr>White</vt:lpstr>
      <vt:lpstr>Equation</vt:lpstr>
      <vt:lpstr>Image</vt:lpstr>
      <vt:lpstr>Announcements</vt:lpstr>
      <vt:lpstr>Image Transformations</vt:lpstr>
      <vt:lpstr>You will learn how to make panoramas</vt:lpstr>
      <vt:lpstr>You will learn how to make panoramas</vt:lpstr>
      <vt:lpstr>Image Transformations</vt:lpstr>
      <vt:lpstr>Image Transformations</vt:lpstr>
      <vt:lpstr>Parametric (global) warping</vt:lpstr>
      <vt:lpstr>Parametric (global) warping</vt:lpstr>
      <vt:lpstr>Scaling</vt:lpstr>
      <vt:lpstr>Scaling</vt:lpstr>
      <vt:lpstr>Scaling</vt:lpstr>
      <vt:lpstr>2-D Rotation</vt:lpstr>
      <vt:lpstr>2-D Rotation</vt:lpstr>
      <vt:lpstr>2-D Rotation</vt:lpstr>
      <vt:lpstr>2-D Rotation</vt:lpstr>
      <vt:lpstr>2-D Rotation</vt:lpstr>
      <vt:lpstr>2x2 Matrices</vt:lpstr>
      <vt:lpstr>2x2 Matrices</vt:lpstr>
      <vt:lpstr>2x2 Matrices</vt:lpstr>
      <vt:lpstr>2x2 Matrices</vt:lpstr>
      <vt:lpstr>All 2D Linear Transformations</vt:lpstr>
      <vt:lpstr>Consider a different Basis</vt:lpstr>
      <vt:lpstr>Linear Transformations as Change of Basis</vt:lpstr>
      <vt:lpstr>What’s the inverse transform?</vt:lpstr>
      <vt:lpstr>Projection onto orthonormal basis</vt:lpstr>
      <vt:lpstr>Homogeneous Coordinates</vt:lpstr>
      <vt:lpstr>Homogeneous Coordinates</vt:lpstr>
      <vt:lpstr>Homogeneous Coordinates</vt:lpstr>
      <vt:lpstr>Homogeneous Coordinates</vt:lpstr>
      <vt:lpstr>Translation</vt:lpstr>
      <vt:lpstr>Homogeneous Coordinates</vt:lpstr>
      <vt:lpstr>Basic 2D Transformations</vt:lpstr>
      <vt:lpstr>Matrix Composition</vt:lpstr>
      <vt:lpstr>Affine Transformations</vt:lpstr>
      <vt:lpstr>Coordinate System Transform</vt:lpstr>
      <vt:lpstr>Coordinate System Transform Matrix</vt:lpstr>
      <vt:lpstr>Coordinate System Transform - Example</vt:lpstr>
      <vt:lpstr>Coordinate System Transform - Example</vt:lpstr>
      <vt:lpstr>Projective Transformations</vt:lpstr>
      <vt:lpstr>Projective Transformations</vt:lpstr>
      <vt:lpstr>2D image transformations</vt:lpstr>
      <vt:lpstr>Image Transforms in Biology </vt:lpstr>
      <vt:lpstr>Recovering Transformations</vt:lpstr>
      <vt:lpstr>Translation: # correspondences?</vt:lpstr>
      <vt:lpstr>Euclidian: # correspondences?</vt:lpstr>
      <vt:lpstr>Affine: # correspondences?</vt:lpstr>
      <vt:lpstr>Projective: # correspondences?</vt:lpstr>
      <vt:lpstr>Example: warping triangles</vt:lpstr>
      <vt:lpstr>warping triangles (Barycentric Coordinates)</vt:lpstr>
    </vt:vector>
  </TitlesOfParts>
  <Company>Carnegie Mellon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Computational Photography</dc:title>
  <dc:creator>Alexei A. Efros</dc:creator>
  <cp:lastModifiedBy>Ren Ng</cp:lastModifiedBy>
  <cp:revision>704</cp:revision>
  <cp:lastPrinted>1999-10-04T18:53:50Z</cp:lastPrinted>
  <dcterms:created xsi:type="dcterms:W3CDTF">1998-05-10T17:20:27Z</dcterms:created>
  <dcterms:modified xsi:type="dcterms:W3CDTF">2026-10-06T23:11:30Z</dcterms:modified>
</cp:coreProperties>
</file>