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554" r:id="rId2"/>
    <p:sldId id="503" r:id="rId3"/>
    <p:sldId id="579" r:id="rId4"/>
    <p:sldId id="534" r:id="rId5"/>
    <p:sldId id="535" r:id="rId6"/>
    <p:sldId id="537" r:id="rId7"/>
    <p:sldId id="538" r:id="rId8"/>
    <p:sldId id="539" r:id="rId9"/>
    <p:sldId id="540" r:id="rId10"/>
    <p:sldId id="541" r:id="rId11"/>
    <p:sldId id="456" r:id="rId12"/>
    <p:sldId id="458" r:id="rId13"/>
    <p:sldId id="457" r:id="rId14"/>
    <p:sldId id="588" r:id="rId15"/>
    <p:sldId id="459" r:id="rId16"/>
    <p:sldId id="450" r:id="rId17"/>
    <p:sldId id="572" r:id="rId18"/>
    <p:sldId id="558" r:id="rId19"/>
    <p:sldId id="562" r:id="rId20"/>
    <p:sldId id="580" r:id="rId21"/>
    <p:sldId id="563" r:id="rId22"/>
    <p:sldId id="543" r:id="rId23"/>
    <p:sldId id="544" r:id="rId24"/>
    <p:sldId id="545" r:id="rId25"/>
    <p:sldId id="590" r:id="rId26"/>
    <p:sldId id="546" r:id="rId27"/>
    <p:sldId id="547" r:id="rId28"/>
    <p:sldId id="581" r:id="rId29"/>
    <p:sldId id="550" r:id="rId30"/>
    <p:sldId id="565" r:id="rId31"/>
    <p:sldId id="566" r:id="rId32"/>
    <p:sldId id="567" r:id="rId33"/>
    <p:sldId id="568" r:id="rId34"/>
    <p:sldId id="569" r:id="rId35"/>
    <p:sldId id="570" r:id="rId36"/>
    <p:sldId id="571" r:id="rId37"/>
    <p:sldId id="573" r:id="rId38"/>
    <p:sldId id="574" r:id="rId39"/>
    <p:sldId id="575" r:id="rId40"/>
    <p:sldId id="582" r:id="rId41"/>
    <p:sldId id="258" r:id="rId42"/>
    <p:sldId id="444" r:id="rId43"/>
    <p:sldId id="445" r:id="rId44"/>
    <p:sldId id="478" r:id="rId45"/>
    <p:sldId id="446" r:id="rId46"/>
    <p:sldId id="481" r:id="rId47"/>
    <p:sldId id="480" r:id="rId48"/>
    <p:sldId id="479" r:id="rId49"/>
    <p:sldId id="557" r:id="rId50"/>
    <p:sldId id="576" r:id="rId51"/>
    <p:sldId id="577" r:id="rId52"/>
    <p:sldId id="491" r:id="rId53"/>
  </p:sldIdLst>
  <p:sldSz cx="9144000" cy="6858000" type="screen4x3"/>
  <p:notesSz cx="7315200" cy="9601200"/>
  <p:custDataLst>
    <p:tags r:id="rId5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D1DE903D-0B33-3147-B585-AB89A5507F8C}">
          <p14:sldIdLst>
            <p14:sldId id="554"/>
            <p14:sldId id="503"/>
          </p14:sldIdLst>
        </p14:section>
        <p14:section name="recap" id="{0D120CA5-5710-0F42-984B-5D29686C6586}">
          <p14:sldIdLst>
            <p14:sldId id="579"/>
            <p14:sldId id="534"/>
            <p14:sldId id="535"/>
            <p14:sldId id="537"/>
            <p14:sldId id="538"/>
            <p14:sldId id="539"/>
          </p14:sldIdLst>
        </p14:section>
        <p14:section name="new" id="{97D29BA4-F1A6-A943-8EDE-B10F38A5C19D}">
          <p14:sldIdLst>
            <p14:sldId id="540"/>
            <p14:sldId id="541"/>
            <p14:sldId id="456"/>
            <p14:sldId id="458"/>
            <p14:sldId id="457"/>
            <p14:sldId id="588"/>
            <p14:sldId id="459"/>
            <p14:sldId id="450"/>
            <p14:sldId id="572"/>
            <p14:sldId id="558"/>
            <p14:sldId id="562"/>
            <p14:sldId id="580"/>
            <p14:sldId id="563"/>
            <p14:sldId id="543"/>
            <p14:sldId id="544"/>
            <p14:sldId id="545"/>
            <p14:sldId id="590"/>
            <p14:sldId id="546"/>
            <p14:sldId id="547"/>
            <p14:sldId id="581"/>
            <p14:sldId id="550"/>
            <p14:sldId id="565"/>
            <p14:sldId id="566"/>
            <p14:sldId id="567"/>
            <p14:sldId id="568"/>
            <p14:sldId id="569"/>
            <p14:sldId id="570"/>
            <p14:sldId id="571"/>
            <p14:sldId id="573"/>
            <p14:sldId id="574"/>
            <p14:sldId id="575"/>
            <p14:sldId id="582"/>
            <p14:sldId id="258"/>
            <p14:sldId id="444"/>
            <p14:sldId id="445"/>
            <p14:sldId id="478"/>
            <p14:sldId id="446"/>
            <p14:sldId id="481"/>
            <p14:sldId id="480"/>
            <p14:sldId id="479"/>
            <p14:sldId id="557"/>
            <p14:sldId id="576"/>
            <p14:sldId id="577"/>
            <p14:sldId id="4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45"/>
    <p:restoredTop sz="70342"/>
  </p:normalViewPr>
  <p:slideViewPr>
    <p:cSldViewPr snapToObjects="1" showGuides="1">
      <p:cViewPr varScale="1">
        <p:scale>
          <a:sx n="87" d="100"/>
          <a:sy n="87" d="100"/>
        </p:scale>
        <p:origin x="167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6.xml"/><Relationship Id="rId1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9C9A616F-B453-5A4E-ACA6-1B90C9187C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F99C443-6B9E-FD43-8BA0-7D9CAE3D82F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1A6C86BD-90DA-5D49-B263-3B0031F5046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8AE0E206-5B5B-774D-9B0F-30C9FE3E289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pPr>
              <a:defRPr/>
            </a:pPr>
            <a:fld id="{117F4BB3-21A6-A841-A37E-8E4F8A2522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F78FFD35-C01A-0041-9618-24042DE234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32F25702-07A2-C64B-9A87-F3E19BC52BC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B301AF1-E20C-EC4D-ACF5-588BBB2A29D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2538" y="717550"/>
            <a:ext cx="4779962" cy="3584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06922FF1-0A73-B34A-94CC-07360FC5DCC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540250"/>
            <a:ext cx="5384800" cy="437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90C5411D-17D9-5C42-B7A4-D7257B45C17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20EC8438-CBEA-8140-8D74-74D147F2E2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pPr>
              <a:defRPr/>
            </a:pPr>
            <a:fld id="{52E97C2D-7C25-BA47-AA35-7B070996F5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247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6481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</a:t>
            </a:r>
          </a:p>
          <a:p>
            <a:r>
              <a:rPr lang="en-US" dirty="0"/>
              <a:t>exercise: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difference between rigid and similarity transformation?</a:t>
            </a:r>
          </a:p>
          <a:p>
            <a:endParaRPr lang="en-US" dirty="0"/>
          </a:p>
          <a:p>
            <a:r>
              <a:rPr lang="en-US" dirty="0"/>
              <a:t>Degree of freedom of translation in 2d?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868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lecture given source f and T, compute the target image g </a:t>
            </a:r>
          </a:p>
          <a:p>
            <a:endParaRPr lang="en-US" dirty="0"/>
          </a:p>
          <a:p>
            <a:r>
              <a:rPr lang="en-US" dirty="0"/>
              <a:t>Inverse problem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2014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affine? well how many </a:t>
            </a:r>
            <a:r>
              <a:rPr lang="en-US" dirty="0" err="1"/>
              <a:t>orresp</a:t>
            </a:r>
            <a:r>
              <a:rPr lang="en-US" dirty="0"/>
              <a:t> do we have</a:t>
            </a:r>
          </a:p>
          <a:p>
            <a:endParaRPr lang="en-US" dirty="0"/>
          </a:p>
          <a:p>
            <a:r>
              <a:rPr lang="en-US" dirty="0"/>
              <a:t>ASK: how do you go about solving for the 6 numbers? there are multiple ways</a:t>
            </a:r>
          </a:p>
          <a:p>
            <a:endParaRPr lang="en-US" dirty="0"/>
          </a:p>
          <a:p>
            <a:r>
              <a:rPr lang="en-US" dirty="0"/>
              <a:t>for a basis in 2D how many vectors do we need? do we see the basis vectors here? AB, AC </a:t>
            </a:r>
            <a:r>
              <a:rPr lang="en-US" dirty="0">
                <a:sym typeface="Wingdings" pitchFamily="2" charset="2"/>
              </a:rPr>
              <a:t> A’B’, A’C’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28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it both ways and make sure you get the right answer!</a:t>
            </a:r>
          </a:p>
          <a:p>
            <a:r>
              <a:rPr lang="en-US" dirty="0"/>
              <a:t>Don’t forget to move the origin also!  (A and A’ are not in the same place), so don’t forget to include the translation component </a:t>
            </a:r>
          </a:p>
          <a:p>
            <a:endParaRPr lang="en-US" dirty="0"/>
          </a:p>
          <a:p>
            <a:r>
              <a:rPr lang="en-US" dirty="0"/>
              <a:t>Proj3 harder! than </a:t>
            </a:r>
            <a:r>
              <a:rPr lang="en-US" dirty="0" err="1"/>
              <a:t>proj</a:t>
            </a:r>
            <a:r>
              <a:rPr lang="en-US" dirty="0"/>
              <a:t> 1 &amp; 2. only 2 weeks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any matrix can be thought of as a change of basis matrix (vert cols)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0955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124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0.5P + 0.5Q -&gt; What is this? A: Linear Interpolation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66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Alyosha’s hometown.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6962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Pittsburgh, when Alyosha first got there.  Didn’t realize till later, the first picture was a bad flood.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717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What kind of warp is this?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390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966F2261-F442-0543-BE10-1B336C3F11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C08BFA7-2E07-544B-AA70-AD7F61D535EE}" type="slidenum">
              <a:rPr lang="en-US" altLang="zh-CN" sz="1200" smtClean="0"/>
              <a:pPr/>
              <a:t>16</a:t>
            </a:fld>
            <a:endParaRPr lang="en-US" altLang="zh-CN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90448A4-BF9F-604D-A2FB-F665D8D36B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AA82ED31-5159-5B44-8089-042B48DF9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kind of warp can we do? </a:t>
            </a:r>
          </a:p>
          <a:p>
            <a:endParaRPr lang="en-US" dirty="0"/>
          </a:p>
          <a:p>
            <a:r>
              <a:rPr lang="en-US" dirty="0"/>
              <a:t>What’s the extreme? A: click every </a:t>
            </a:r>
            <a:r>
              <a:rPr lang="en-US" dirty="0" err="1"/>
              <a:t>singlepoint</a:t>
            </a:r>
            <a:r>
              <a:rPr lang="en-US" dirty="0"/>
              <a:t> (Optical flow)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780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two triangles separate? Why or why not. It will be the same because we’re already defining {from} and {to}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This is very key, divide things into tiny triangles and do affine in each.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327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Obama’s triangles are bigger than the former </a:t>
            </a:r>
            <a:r>
              <a:rPr lang="en-US" dirty="0" err="1"/>
              <a:t>brazillian</a:t>
            </a:r>
            <a:r>
              <a:rPr lang="en-US" dirty="0"/>
              <a:t> president.. </a:t>
            </a:r>
            <a:r>
              <a:rPr lang="en-US" dirty="0" err="1"/>
              <a:t>soo</a:t>
            </a:r>
            <a:r>
              <a:rPr lang="en-US" dirty="0"/>
              <a:t> Obama’s triangles occupy many more pixels.. what happens? is this a problem? anyone thinking about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36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271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wha</a:t>
            </a:r>
            <a:r>
              <a:rPr lang="en-US" dirty="0"/>
              <a:t> </a:t>
            </a:r>
            <a:r>
              <a:rPr lang="en-US" dirty="0" err="1"/>
              <a:t>tdo</a:t>
            </a:r>
            <a:r>
              <a:rPr lang="en-US" dirty="0"/>
              <a:t> we do? splatting, not interpolating </a:t>
            </a:r>
            <a:r>
              <a:rPr lang="en-US" dirty="0" err="1"/>
              <a:t>bc</a:t>
            </a:r>
            <a:r>
              <a:rPr lang="en-US" dirty="0"/>
              <a:t> we don’t exactly know how many other pictures will be </a:t>
            </a:r>
            <a:r>
              <a:rPr lang="en-US" dirty="0" err="1"/>
              <a:t>tehre</a:t>
            </a:r>
            <a:r>
              <a:rPr lang="en-US" dirty="0"/>
              <a:t> – have to wait until everything is there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803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draw a circle with circumference between any two edges, no other vertex is in 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910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Voronoi: Post-office!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It’s dual is Delaunay triangulation!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draw a circle with circumference between any two edges, no other vertex is in it </a:t>
            </a:r>
            <a:r>
              <a:rPr lang="en-US" dirty="0">
                <a:sym typeface="Wingdings" pitchFamily="2" charset="2"/>
              </a:rPr>
              <a:t> connect the circumcenter (circle around the triangle, take the center  connect them, that will be the Voronoi diagram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 three are collinear and no four are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cocircular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.(on the circle)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047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512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800"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71E8A7B9-737D-1436-3608-DF9F78CA6D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0DFEB075-1D84-059E-4609-6777F48D6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You can think about faces in different ways. You can represent this way or that way. These are complements.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EF32DF2A-24E9-FB42-5B54-03E4E7A98D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E06E7BE-4048-7A4D-8EEE-FFDA18382F5C}" type="slidenum">
              <a:rPr lang="en-US" altLang="en-US" smtClean="0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0B3F5BD2-63A4-EE20-DB0A-107BFA1308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E394A955-C341-5235-9688-E67AAEA28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We might be curious what different populations of faces look like.</a:t>
            </a: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64DE0963-7731-6059-4BAF-4EF0DA664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6B928FC-F304-4045-AC83-9F7C0EEE7ABF}" type="slidenum">
              <a:rPr lang="en-US" altLang="en-US" smtClean="0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2FC40D6B-10F3-216D-273A-24DA77A729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CC23C667-1841-7AC5-FADB-94113F241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You will notice that women from every place is very attractive because the …..</a:t>
            </a:r>
          </a:p>
          <a:p>
            <a:endParaRPr lang="en-US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8426DABC-9D5C-07AF-E8D0-4C032D889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18C256-A9B4-8948-BB58-64D559D63B54}" type="slidenum">
              <a:rPr lang="en-US" altLang="en-US" smtClean="0"/>
              <a:pPr>
                <a:spcBef>
                  <a:spcPct val="0"/>
                </a:spcBef>
              </a:pPr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FCC178-75B9-1440-B574-BF80722D6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E96BDB-B3C4-344C-A799-63E76A4091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498CEE-E948-E64E-AE6B-C6AE1F1DAD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F23A3-E460-234D-B3CA-B7E1AB6F01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0008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7163F8-FA73-9F4A-8AD5-01E92705DE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688BC9-37AA-1C43-8A84-5473798B71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51185E-1E9A-2E4B-9C25-BDC415DDC2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5CA06-1B36-E340-9874-F034555D8B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5601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D1DBDE-15F4-FA41-B11D-6D599437F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4EFC5A-6D9F-8C4E-9906-124E5E440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A3A152-C7BA-F54F-B943-C16D381CE9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2A86A-02CA-794A-9289-DDB9155454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73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2B3A91-A535-AF4E-8464-22B511E2C9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B7158B-3D1C-6D4D-9220-0473B68E40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9A42F7-394B-A24E-AB52-9DC6A8DBF7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56A90-3D25-4748-97EF-7E6699E87D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404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51CC781-CFD8-764C-99E6-9F9149EC46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35DA5B-6A8F-354E-A077-4C06521E64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36B107D-F050-D84C-8DD8-0146CD95F1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E94BC-525F-9340-B7C2-F29373BB2A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683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CFFCA7C-4381-2542-B825-3DF43C8000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B71B7D1-E9DC-F141-A1F5-1FBEB4B80C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D73B996-9D9E-F244-92A0-3A012079F8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0958A-2678-0F4A-9A50-161060C21B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329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9EF1A2C-C546-BC4D-922A-4D045C3DA5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B0517DF-8F80-8246-9DF8-EE5E1B30A3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F68BB05-0B74-DD4C-8CC5-71D23E5300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5B726-1C7A-9B45-AFDF-C0F678F861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883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65286D-C247-C942-8630-3AE6A77660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E25110-FAB0-5347-9135-E13FC2328C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F6CAAA-B97A-1541-8BCD-E9269C1A54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75F6B-32D1-494E-A761-DB2AEB80AD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3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F60377-F838-C849-B82A-537CB868B1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97D1A9-D35B-504E-885C-9F8304ED8B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8B0990-BE63-4E45-B189-694945E9EE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EB5DB-2FFA-5347-95E8-38BE1EF2E8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65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422CDB-32C5-D84F-A5B4-D3BEFA041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C06043-DE52-DB48-A824-53DE42B5B3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926F9F-840D-3847-8C2A-74129A5FCF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80732-4D9E-D243-B440-4F925DDBB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61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B28128-06CD-3C41-B112-E344135327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9535B4-1E10-BE4E-A6C7-698C4EF11D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24C268-1901-5B4E-AFC1-BC01560F0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37C5E-4831-814F-9DAC-00F12C330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864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79004-DC3B-5746-8888-6E8430F3FF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9DC613-E5FF-4E40-A9CD-EA09FD533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B52A1B-636C-4E40-8998-02D422C7CA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7C527-67CF-524B-8789-7832348F2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3115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44500" y="2300145"/>
            <a:ext cx="8255001" cy="2257711"/>
          </a:xfrm>
          <a:prstGeom prst="rect">
            <a:avLst/>
          </a:prstGeom>
        </p:spPr>
        <p:txBody>
          <a:bodyPr/>
          <a:lstStyle>
            <a:lvl1pPr algn="ctr">
              <a:defRPr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342472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7FD6003-54C0-4A4B-8BEA-B086B7927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F24F621-05BE-1D4F-8611-1E89F44D4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E63855-21CB-1B45-B0AC-307B424558C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4BDD57E-D6B7-114C-8A92-5A2F4A07E40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964F82F-D826-F044-B8C9-BD3A0B1DF2D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B94ABFB-A86C-6D4B-AEE4-97EBEC278F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64A3BFF4-0E33-8540-949E-2A56AFD963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45603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ilinear_interpolation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imm.dtu.dk/~aam/datasets/datasets.html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graphics.cs.cmu.edu/courses/15-463/2004_fall/www/handins/brh/final/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hyperlink" Target="http://www.faceresearch.org/" TargetMode="External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uni-regensburg.de/Fakultaeten/phil_Fak_II/Psychologie/Psy_II/beautycheck/english/durchschnittsgesichter/m(01-32)_gr.jpg" TargetMode="External"/><Relationship Id="rId5" Type="http://schemas.openxmlformats.org/officeDocument/2006/relationships/image" Target="../media/image41.jpeg"/><Relationship Id="rId4" Type="http://schemas.openxmlformats.org/officeDocument/2006/relationships/hyperlink" Target="http://www.uni-regensburg.de/Fakultaeten/phil_Fak_II/Psychologie/Psy_II/beautycheck/english/durchschnittsgesichter/w(01-64)_gr.jpg" TargetMode="External"/><Relationship Id="rId9" Type="http://schemas.openxmlformats.org/officeDocument/2006/relationships/image" Target="../media/image4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456846170?fl=pl&amp;fe=cm#t=5m25s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057ED9B-F477-004F-8BDB-75B71A252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Amuse-bouche</a:t>
            </a:r>
            <a:endParaRPr lang="ru-RU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556B1-B3FB-916F-A90F-25F0CF3356A5}"/>
              </a:ext>
            </a:extLst>
          </p:cNvPr>
          <p:cNvSpPr txBox="1"/>
          <p:nvPr/>
        </p:nvSpPr>
        <p:spPr>
          <a:xfrm>
            <a:off x="685800" y="603264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  <a:hlinkClick r:id="rId3"/>
              </a:rPr>
              <a:t>https://vimeo.com/1456037</a:t>
            </a:r>
            <a:r>
              <a:rPr lang="en-US" dirty="0">
                <a:latin typeface="+mn-lt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200F0E-6E76-E7FA-7C37-7FC9CF1E8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041100"/>
            <a:ext cx="8243358" cy="5207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AF91E4F-D7F5-8D4D-AB75-FF34DB887E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Warping and Morphing</a:t>
            </a:r>
          </a:p>
        </p:txBody>
      </p:sp>
      <p:pic>
        <p:nvPicPr>
          <p:cNvPr id="6147" name="Picture 8">
            <a:extLst>
              <a:ext uri="{FF2B5EF4-FFF2-40B4-BE49-F238E27FC236}">
                <a16:creationId xmlns:a16="http://schemas.microsoft.com/office/drawing/2014/main" id="{8655FD1F-82FC-5447-9E27-BAD0F10B8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008063"/>
            <a:ext cx="7137757" cy="478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9">
            <a:extLst>
              <a:ext uri="{FF2B5EF4-FFF2-40B4-BE49-F238E27FC236}">
                <a16:creationId xmlns:a16="http://schemas.microsoft.com/office/drawing/2014/main" id="{AF875637-5F46-9C4D-999E-3F3C147B8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59450"/>
            <a:ext cx="1878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/>
              <a:t>© Alexey Tikhonov</a:t>
            </a:r>
          </a:p>
        </p:txBody>
      </p:sp>
      <p:sp>
        <p:nvSpPr>
          <p:cNvPr id="6149" name="Text Box 4">
            <a:extLst>
              <a:ext uri="{FF2B5EF4-FFF2-40B4-BE49-F238E27FC236}">
                <a16:creationId xmlns:a16="http://schemas.microsoft.com/office/drawing/2014/main" id="{3566D3E0-41AD-7144-B88F-856BF5E47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382" y="5959475"/>
            <a:ext cx="79171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en-US" dirty="0"/>
              <a:t>CS180/280A: Intro to  Computer Vision and Comp. Photo</a:t>
            </a:r>
          </a:p>
          <a:p>
            <a:pPr algn="r" eaLnBrk="1" hangingPunct="1">
              <a:spcBef>
                <a:spcPct val="0"/>
              </a:spcBef>
            </a:pPr>
            <a:r>
              <a:rPr lang="en-US" altLang="en-US" dirty="0"/>
              <a:t>Alexei Efros and Ren Ng, UC Berkeley, Fall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8BC9A9B-AED1-E945-AC14-B6DC0AEAFA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2D image transformations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3838F887-83B0-4042-B15E-5A9A1E4DF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4" t="51855" r="14572" b="21048"/>
          <a:stretch>
            <a:fillRect/>
          </a:stretch>
        </p:blipFill>
        <p:spPr bwMode="auto">
          <a:xfrm>
            <a:off x="1143000" y="914400"/>
            <a:ext cx="6477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052A329F-18EA-E448-AC63-4475DE48A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30191" r="4286" b="14952"/>
          <a:stretch>
            <a:fillRect/>
          </a:stretch>
        </p:blipFill>
        <p:spPr bwMode="auto">
          <a:xfrm>
            <a:off x="1447800" y="3048000"/>
            <a:ext cx="5943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5541" name="Text Box 5">
            <a:extLst>
              <a:ext uri="{FF2B5EF4-FFF2-40B4-BE49-F238E27FC236}">
                <a16:creationId xmlns:a16="http://schemas.microsoft.com/office/drawing/2014/main" id="{F3086EE0-91F7-6440-8DF9-86C52D0AD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32475"/>
            <a:ext cx="7940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These transformations are a nested set of groups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dirty="0"/>
              <a:t> Closed under composition and inverse is a member</a:t>
            </a:r>
          </a:p>
        </p:txBody>
      </p:sp>
      <p:sp>
        <p:nvSpPr>
          <p:cNvPr id="705544" name="Rectangle 8">
            <a:extLst>
              <a:ext uri="{FF2B5EF4-FFF2-40B4-BE49-F238E27FC236}">
                <a16:creationId xmlns:a16="http://schemas.microsoft.com/office/drawing/2014/main" id="{3EC49A0F-8D3C-1944-A5AF-611149ED7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505201"/>
            <a:ext cx="2209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pic>
        <p:nvPicPr>
          <p:cNvPr id="31752" name="Picture 8" descr="http://img2.wikia.nocookie.net/__cb20150703171412/megamitensei/images/d/de/Matryoshka_russian_nesting_dolls.jpg">
            <a:extLst>
              <a:ext uri="{FF2B5EF4-FFF2-40B4-BE49-F238E27FC236}">
                <a16:creationId xmlns:a16="http://schemas.microsoft.com/office/drawing/2014/main" id="{137C07FA-F318-7349-A2F2-355594642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67288"/>
            <a:ext cx="19050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47BD6AA8-44A9-0A3F-DF47-5611D4291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27476"/>
            <a:ext cx="2209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FD3CDD8-F649-9EFE-FB1E-06213898F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370164"/>
            <a:ext cx="2209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61E2E3F-D58F-2159-9A25-D8B911F81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914" y="4828382"/>
            <a:ext cx="2209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A4E4509-677A-1E86-8323-696E30504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286" y="5258309"/>
            <a:ext cx="2209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0AC90A0-4485-0146-AB6A-A2B06667B9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Recovering Transformations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8B30CBB-39DD-A34D-B15E-11E098C04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0"/>
            <a:ext cx="7772400" cy="2286000"/>
          </a:xfrm>
        </p:spPr>
        <p:txBody>
          <a:bodyPr/>
          <a:lstStyle/>
          <a:p>
            <a:r>
              <a:rPr lang="en-US" altLang="en-US" dirty="0"/>
              <a:t>What if we know </a:t>
            </a:r>
            <a:r>
              <a:rPr lang="en-US" altLang="en-US" i="1" dirty="0"/>
              <a:t>f</a:t>
            </a:r>
            <a:r>
              <a:rPr lang="en-US" altLang="en-US" dirty="0"/>
              <a:t> and </a:t>
            </a:r>
            <a:r>
              <a:rPr lang="en-US" altLang="en-US" i="1" dirty="0"/>
              <a:t>g</a:t>
            </a:r>
            <a:r>
              <a:rPr lang="en-US" altLang="en-US" dirty="0"/>
              <a:t> and want to recover the transform T?</a:t>
            </a:r>
          </a:p>
          <a:p>
            <a:pPr lvl="1"/>
            <a:r>
              <a:rPr lang="en-US" altLang="en-US" dirty="0"/>
              <a:t>e.g. better align images from Project 1</a:t>
            </a:r>
          </a:p>
          <a:p>
            <a:pPr lvl="1"/>
            <a:r>
              <a:rPr lang="en-US" altLang="en-US" dirty="0"/>
              <a:t>willing to let user provide correspondences</a:t>
            </a:r>
          </a:p>
          <a:p>
            <a:pPr lvl="2"/>
            <a:r>
              <a:rPr lang="en-US" altLang="en-US" dirty="0"/>
              <a:t>How many do we need?</a:t>
            </a:r>
          </a:p>
        </p:txBody>
      </p:sp>
      <p:pic>
        <p:nvPicPr>
          <p:cNvPr id="9220" name="Picture 6" descr="HHHIMG_1166">
            <a:extLst>
              <a:ext uri="{FF2B5EF4-FFF2-40B4-BE49-F238E27FC236}">
                <a16:creationId xmlns:a16="http://schemas.microsoft.com/office/drawing/2014/main" id="{C2FA9935-4A0C-E747-8ABE-73419C988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7" descr="rotated">
            <a:extLst>
              <a:ext uri="{FF2B5EF4-FFF2-40B4-BE49-F238E27FC236}">
                <a16:creationId xmlns:a16="http://schemas.microsoft.com/office/drawing/2014/main" id="{9410D62A-09DF-014E-BC79-0AA1046E7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1447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8">
            <a:extLst>
              <a:ext uri="{FF2B5EF4-FFF2-40B4-BE49-F238E27FC236}">
                <a16:creationId xmlns:a16="http://schemas.microsoft.com/office/drawing/2014/main" id="{EA9C1E52-4F49-A849-894E-275E87B48EF0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9235" name="Line 9">
              <a:extLst>
                <a:ext uri="{FF2B5EF4-FFF2-40B4-BE49-F238E27FC236}">
                  <a16:creationId xmlns:a16="http://schemas.microsoft.com/office/drawing/2014/main" id="{4B69654F-4AA8-474A-AB15-323E937708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Line 10">
              <a:extLst>
                <a:ext uri="{FF2B5EF4-FFF2-40B4-BE49-F238E27FC236}">
                  <a16:creationId xmlns:a16="http://schemas.microsoft.com/office/drawing/2014/main" id="{4B2AEA5E-D82F-B246-AA39-330AB1EFF1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11">
            <a:extLst>
              <a:ext uri="{FF2B5EF4-FFF2-40B4-BE49-F238E27FC236}">
                <a16:creationId xmlns:a16="http://schemas.microsoft.com/office/drawing/2014/main" id="{18AD7350-E63B-5D41-AC21-04C4ED88FAC9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9233" name="Line 12">
              <a:extLst>
                <a:ext uri="{FF2B5EF4-FFF2-40B4-BE49-F238E27FC236}">
                  <a16:creationId xmlns:a16="http://schemas.microsoft.com/office/drawing/2014/main" id="{0993E124-4AF9-B34B-9899-7479ED3E64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13">
              <a:extLst>
                <a:ext uri="{FF2B5EF4-FFF2-40B4-BE49-F238E27FC236}">
                  <a16:creationId xmlns:a16="http://schemas.microsoft.com/office/drawing/2014/main" id="{9B47ED0F-B134-A047-A3CE-E374F674A7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Text Box 14">
            <a:extLst>
              <a:ext uri="{FF2B5EF4-FFF2-40B4-BE49-F238E27FC236}">
                <a16:creationId xmlns:a16="http://schemas.microsoft.com/office/drawing/2014/main" id="{44ACD540-F66F-B049-B4A0-7337CDB1B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5" name="Text Box 15">
            <a:extLst>
              <a:ext uri="{FF2B5EF4-FFF2-40B4-BE49-F238E27FC236}">
                <a16:creationId xmlns:a16="http://schemas.microsoft.com/office/drawing/2014/main" id="{81E51330-285D-1A49-9D52-7F53C829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6" name="Text Box 17">
            <a:extLst>
              <a:ext uri="{FF2B5EF4-FFF2-40B4-BE49-F238E27FC236}">
                <a16:creationId xmlns:a16="http://schemas.microsoft.com/office/drawing/2014/main" id="{70D77EFE-4CC9-2048-82CD-CA79A0188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i="1">
                <a:latin typeface="Times New Roman" panose="02020603050405020304" pitchFamily="18" charset="0"/>
              </a:rPr>
              <a:t>T</a:t>
            </a:r>
            <a:r>
              <a:rPr lang="en-US" altLang="en-US" b="1">
                <a:latin typeface="Times New Roman" panose="02020603050405020304" pitchFamily="18" charset="0"/>
              </a:rPr>
              <a:t>(</a:t>
            </a:r>
            <a:r>
              <a:rPr lang="en-US" altLang="en-US" b="1" i="1">
                <a:latin typeface="Times New Roman" panose="02020603050405020304" pitchFamily="18" charset="0"/>
              </a:rPr>
              <a:t>x,y</a:t>
            </a:r>
            <a:r>
              <a:rPr lang="en-US" altLang="en-US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227" name="Text Box 20">
            <a:extLst>
              <a:ext uri="{FF2B5EF4-FFF2-40B4-BE49-F238E27FC236}">
                <a16:creationId xmlns:a16="http://schemas.microsoft.com/office/drawing/2014/main" id="{BB323518-7258-5E40-94CA-1073823D2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8" name="Text Box 21">
            <a:extLst>
              <a:ext uri="{FF2B5EF4-FFF2-40B4-BE49-F238E27FC236}">
                <a16:creationId xmlns:a16="http://schemas.microsoft.com/office/drawing/2014/main" id="{A0D930C5-71C7-A649-AEA7-3CDC7F681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9" name="AutoShape 23">
            <a:extLst>
              <a:ext uri="{FF2B5EF4-FFF2-40B4-BE49-F238E27FC236}">
                <a16:creationId xmlns:a16="http://schemas.microsoft.com/office/drawing/2014/main" id="{50F38A43-F1F6-394D-918C-7172C6077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9230" name="Text Box 24">
            <a:extLst>
              <a:ext uri="{FF2B5EF4-FFF2-40B4-BE49-F238E27FC236}">
                <a16:creationId xmlns:a16="http://schemas.microsoft.com/office/drawing/2014/main" id="{57296B3F-93E4-724E-924E-A86BC9F11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231" name="Text Box 25">
            <a:extLst>
              <a:ext uri="{FF2B5EF4-FFF2-40B4-BE49-F238E27FC236}">
                <a16:creationId xmlns:a16="http://schemas.microsoft.com/office/drawing/2014/main" id="{451EC774-1032-A446-ACB7-7281DF309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9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g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x’,y’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232" name="Text Box 26">
            <a:extLst>
              <a:ext uri="{FF2B5EF4-FFF2-40B4-BE49-F238E27FC236}">
                <a16:creationId xmlns:a16="http://schemas.microsoft.com/office/drawing/2014/main" id="{403E7778-21A6-0D49-B866-E42758498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23A551D-3DE8-3443-91B8-792EBCCED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Translation: # correspondences?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13CD138-68B9-894C-A59B-5B67C78996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1371600"/>
          </a:xfrm>
        </p:spPr>
        <p:txBody>
          <a:bodyPr/>
          <a:lstStyle/>
          <a:p>
            <a:r>
              <a:rPr lang="en-US" altLang="en-US"/>
              <a:t>How many correspondences needed for translation?</a:t>
            </a:r>
          </a:p>
          <a:p>
            <a:r>
              <a:rPr lang="en-US" altLang="en-US"/>
              <a:t>How many Degrees of Freedom?</a:t>
            </a:r>
          </a:p>
          <a:p>
            <a:r>
              <a:rPr lang="en-US" altLang="en-US"/>
              <a:t>What is the transformation matrix?</a:t>
            </a:r>
          </a:p>
        </p:txBody>
      </p:sp>
      <p:pic>
        <p:nvPicPr>
          <p:cNvPr id="10244" name="Picture 4" descr="HHHIMG_1166">
            <a:extLst>
              <a:ext uri="{FF2B5EF4-FFF2-40B4-BE49-F238E27FC236}">
                <a16:creationId xmlns:a16="http://schemas.microsoft.com/office/drawing/2014/main" id="{75DF8E00-C3A5-834B-BC24-46AEBCA83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5" name="Group 6">
            <a:extLst>
              <a:ext uri="{FF2B5EF4-FFF2-40B4-BE49-F238E27FC236}">
                <a16:creationId xmlns:a16="http://schemas.microsoft.com/office/drawing/2014/main" id="{6D7C2DDE-2757-B942-89EF-537D2353BE1B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0260" name="Line 7">
              <a:extLst>
                <a:ext uri="{FF2B5EF4-FFF2-40B4-BE49-F238E27FC236}">
                  <a16:creationId xmlns:a16="http://schemas.microsoft.com/office/drawing/2014/main" id="{53060BDD-6769-7B4B-B1B6-85E5CA1E96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Line 8">
              <a:extLst>
                <a:ext uri="{FF2B5EF4-FFF2-40B4-BE49-F238E27FC236}">
                  <a16:creationId xmlns:a16="http://schemas.microsoft.com/office/drawing/2014/main" id="{9960FB7B-518F-8144-8DC2-58B0442205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46" name="Group 9">
            <a:extLst>
              <a:ext uri="{FF2B5EF4-FFF2-40B4-BE49-F238E27FC236}">
                <a16:creationId xmlns:a16="http://schemas.microsoft.com/office/drawing/2014/main" id="{DCF75557-438E-B545-B2B4-BBDA3C3D39FE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0258" name="Line 10">
              <a:extLst>
                <a:ext uri="{FF2B5EF4-FFF2-40B4-BE49-F238E27FC236}">
                  <a16:creationId xmlns:a16="http://schemas.microsoft.com/office/drawing/2014/main" id="{D995B9D9-3163-F049-8928-AE1B378607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Line 11">
              <a:extLst>
                <a:ext uri="{FF2B5EF4-FFF2-40B4-BE49-F238E27FC236}">
                  <a16:creationId xmlns:a16="http://schemas.microsoft.com/office/drawing/2014/main" id="{D57C6F23-522C-D34B-8465-5600CBEF9E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7" name="Text Box 12">
            <a:extLst>
              <a:ext uri="{FF2B5EF4-FFF2-40B4-BE49-F238E27FC236}">
                <a16:creationId xmlns:a16="http://schemas.microsoft.com/office/drawing/2014/main" id="{217D5AE1-02F2-BB40-AEBB-4053CA2A7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8" name="Text Box 13">
            <a:extLst>
              <a:ext uri="{FF2B5EF4-FFF2-40B4-BE49-F238E27FC236}">
                <a16:creationId xmlns:a16="http://schemas.microsoft.com/office/drawing/2014/main" id="{4D6AA667-3A59-8F4E-8854-0461E58DB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9" name="Text Box 15">
            <a:extLst>
              <a:ext uri="{FF2B5EF4-FFF2-40B4-BE49-F238E27FC236}">
                <a16:creationId xmlns:a16="http://schemas.microsoft.com/office/drawing/2014/main" id="{E26F9FD3-7A86-C446-856F-3DC1F58B2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0250" name="Text Box 18">
            <a:extLst>
              <a:ext uri="{FF2B5EF4-FFF2-40B4-BE49-F238E27FC236}">
                <a16:creationId xmlns:a16="http://schemas.microsoft.com/office/drawing/2014/main" id="{84992C19-1D11-AE43-A377-2381FE79A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51" name="Text Box 19">
            <a:extLst>
              <a:ext uri="{FF2B5EF4-FFF2-40B4-BE49-F238E27FC236}">
                <a16:creationId xmlns:a16="http://schemas.microsoft.com/office/drawing/2014/main" id="{264239DF-64CE-134C-BC62-349C9D4E3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pic>
        <p:nvPicPr>
          <p:cNvPr id="10252" name="Picture 20" descr="HHHIMG_1166">
            <a:extLst>
              <a:ext uri="{FF2B5EF4-FFF2-40B4-BE49-F238E27FC236}">
                <a16:creationId xmlns:a16="http://schemas.microsoft.com/office/drawing/2014/main" id="{70655811-B64C-CC4B-82A8-2EDA72A65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6757" name="Oval 21">
            <a:extLst>
              <a:ext uri="{FF2B5EF4-FFF2-40B4-BE49-F238E27FC236}">
                <a16:creationId xmlns:a16="http://schemas.microsoft.com/office/drawing/2014/main" id="{0F9C6F14-B92B-8E4F-AA4C-4F6D0914DA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62600" y="2852738"/>
            <a:ext cx="119063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6758" name="Oval 22">
            <a:extLst>
              <a:ext uri="{FF2B5EF4-FFF2-40B4-BE49-F238E27FC236}">
                <a16:creationId xmlns:a16="http://schemas.microsoft.com/office/drawing/2014/main" id="{9897BF5E-FE43-A941-99E2-1D29D0259C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55" name="AutoShape 23">
            <a:extLst>
              <a:ext uri="{FF2B5EF4-FFF2-40B4-BE49-F238E27FC236}">
                <a16:creationId xmlns:a16="http://schemas.microsoft.com/office/drawing/2014/main" id="{26C30455-61AE-2C4C-B2B3-E7331B209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0256" name="Text Box 24">
            <a:extLst>
              <a:ext uri="{FF2B5EF4-FFF2-40B4-BE49-F238E27FC236}">
                <a16:creationId xmlns:a16="http://schemas.microsoft.com/office/drawing/2014/main" id="{6379501C-0336-9645-9E4E-9359DA2AA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756763" name="Object 27">
            <a:extLst>
              <a:ext uri="{FF2B5EF4-FFF2-40B4-BE49-F238E27FC236}">
                <a16:creationId xmlns:a16="http://schemas.microsoft.com/office/drawing/2014/main" id="{20D6F8A1-3C14-6E44-8D41-876ED0EF01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34075" y="5334000"/>
          <a:ext cx="2676525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305500" imgH="16090900" progId="Equation.3">
                  <p:embed/>
                </p:oleObj>
              </mc:Choice>
              <mc:Fallback>
                <p:oleObj name="Equation" r:id="rId3" imgW="31305500" imgH="160909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075" y="5334000"/>
                        <a:ext cx="2676525" cy="137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57" grpId="0" animBg="1"/>
      <p:bldP spid="7567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1A052FF-B1CD-0244-BB4E-76B29F007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Euclidian: # correspondences?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62DF6C1-1D6F-0248-84A5-A3946BC2F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4267200"/>
            <a:ext cx="8458200" cy="1371600"/>
          </a:xfrm>
        </p:spPr>
        <p:txBody>
          <a:bodyPr/>
          <a:lstStyle/>
          <a:p>
            <a:r>
              <a:rPr lang="en-US" altLang="en-US"/>
              <a:t>How many correspondences needed for translation+rotation?</a:t>
            </a:r>
          </a:p>
          <a:p>
            <a:r>
              <a:rPr lang="en-US" altLang="en-US"/>
              <a:t>How many DOF?</a:t>
            </a:r>
          </a:p>
          <a:p>
            <a:endParaRPr lang="en-US" altLang="en-US"/>
          </a:p>
        </p:txBody>
      </p:sp>
      <p:pic>
        <p:nvPicPr>
          <p:cNvPr id="11268" name="Picture 4" descr="HHHIMG_1166">
            <a:extLst>
              <a:ext uri="{FF2B5EF4-FFF2-40B4-BE49-F238E27FC236}">
                <a16:creationId xmlns:a16="http://schemas.microsoft.com/office/drawing/2014/main" id="{02E5664A-3F2D-5D43-93F8-C20998595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5">
            <a:extLst>
              <a:ext uri="{FF2B5EF4-FFF2-40B4-BE49-F238E27FC236}">
                <a16:creationId xmlns:a16="http://schemas.microsoft.com/office/drawing/2014/main" id="{20EA8302-E80B-3444-AFA1-F1E056C87290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1285" name="Line 6">
              <a:extLst>
                <a:ext uri="{FF2B5EF4-FFF2-40B4-BE49-F238E27FC236}">
                  <a16:creationId xmlns:a16="http://schemas.microsoft.com/office/drawing/2014/main" id="{5E6BBE11-9EB6-C841-A590-51EF13B98F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Line 7">
              <a:extLst>
                <a:ext uri="{FF2B5EF4-FFF2-40B4-BE49-F238E27FC236}">
                  <a16:creationId xmlns:a16="http://schemas.microsoft.com/office/drawing/2014/main" id="{A466C3CA-809A-3049-9D8E-C28A8C8E9B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70" name="Group 8">
            <a:extLst>
              <a:ext uri="{FF2B5EF4-FFF2-40B4-BE49-F238E27FC236}">
                <a16:creationId xmlns:a16="http://schemas.microsoft.com/office/drawing/2014/main" id="{E0471C51-A85B-F94A-8701-73595A4D8FE7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1283" name="Line 9">
              <a:extLst>
                <a:ext uri="{FF2B5EF4-FFF2-40B4-BE49-F238E27FC236}">
                  <a16:creationId xmlns:a16="http://schemas.microsoft.com/office/drawing/2014/main" id="{A3336CAC-C4D7-BC49-BE11-9EDB0B7B30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Line 10">
              <a:extLst>
                <a:ext uri="{FF2B5EF4-FFF2-40B4-BE49-F238E27FC236}">
                  <a16:creationId xmlns:a16="http://schemas.microsoft.com/office/drawing/2014/main" id="{FA5C81DB-CB64-A54E-8044-E47A4F658E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1" name="Text Box 11">
            <a:extLst>
              <a:ext uri="{FF2B5EF4-FFF2-40B4-BE49-F238E27FC236}">
                <a16:creationId xmlns:a16="http://schemas.microsoft.com/office/drawing/2014/main" id="{22827532-0A02-FB4A-89C8-0AAEEE3C3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2" name="Text Box 12">
            <a:extLst>
              <a:ext uri="{FF2B5EF4-FFF2-40B4-BE49-F238E27FC236}">
                <a16:creationId xmlns:a16="http://schemas.microsoft.com/office/drawing/2014/main" id="{CE7C9CA6-EB04-744D-A92A-97EFC345C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3" name="Text Box 13">
            <a:extLst>
              <a:ext uri="{FF2B5EF4-FFF2-40B4-BE49-F238E27FC236}">
                <a16:creationId xmlns:a16="http://schemas.microsoft.com/office/drawing/2014/main" id="{B877FE02-4D2B-8146-BBEE-C13FA1D88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1274" name="Text Box 14">
            <a:extLst>
              <a:ext uri="{FF2B5EF4-FFF2-40B4-BE49-F238E27FC236}">
                <a16:creationId xmlns:a16="http://schemas.microsoft.com/office/drawing/2014/main" id="{E4798326-855D-AF48-BBB0-5963EE5D5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5" name="Text Box 15">
            <a:extLst>
              <a:ext uri="{FF2B5EF4-FFF2-40B4-BE49-F238E27FC236}">
                <a16:creationId xmlns:a16="http://schemas.microsoft.com/office/drawing/2014/main" id="{3D700B54-7A12-ED4B-AC69-0BB8A38D4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pic>
        <p:nvPicPr>
          <p:cNvPr id="11276" name="Picture 16" descr="HHHIMG_1166">
            <a:extLst>
              <a:ext uri="{FF2B5EF4-FFF2-40B4-BE49-F238E27FC236}">
                <a16:creationId xmlns:a16="http://schemas.microsoft.com/office/drawing/2014/main" id="{245B4210-58BA-114C-95B6-E1FF00195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266">
            <a:off x="5486400" y="13716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9825" name="Oval 17">
            <a:extLst>
              <a:ext uri="{FF2B5EF4-FFF2-40B4-BE49-F238E27FC236}">
                <a16:creationId xmlns:a16="http://schemas.microsoft.com/office/drawing/2014/main" id="{A74AD8F7-1D00-3546-95A9-8013EB09BB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91138" y="25908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9826" name="Oval 18">
            <a:extLst>
              <a:ext uri="{FF2B5EF4-FFF2-40B4-BE49-F238E27FC236}">
                <a16:creationId xmlns:a16="http://schemas.microsoft.com/office/drawing/2014/main" id="{24D77F16-CEC5-6F41-B26B-798602EA4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9" name="AutoShape 19">
            <a:extLst>
              <a:ext uri="{FF2B5EF4-FFF2-40B4-BE49-F238E27FC236}">
                <a16:creationId xmlns:a16="http://schemas.microsoft.com/office/drawing/2014/main" id="{0499D65B-2304-594C-A7CF-FEE89CFCC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1280" name="Text Box 20">
            <a:extLst>
              <a:ext uri="{FF2B5EF4-FFF2-40B4-BE49-F238E27FC236}">
                <a16:creationId xmlns:a16="http://schemas.microsoft.com/office/drawing/2014/main" id="{C6596736-7B05-9E46-B680-3451EB36B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759830" name="Oval 22">
            <a:extLst>
              <a:ext uri="{FF2B5EF4-FFF2-40B4-BE49-F238E27FC236}">
                <a16:creationId xmlns:a16="http://schemas.microsoft.com/office/drawing/2014/main" id="{D0470795-34F7-4143-9C9C-6980ED8713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48338" y="10239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9831" name="Oval 23">
            <a:extLst>
              <a:ext uri="{FF2B5EF4-FFF2-40B4-BE49-F238E27FC236}">
                <a16:creationId xmlns:a16="http://schemas.microsoft.com/office/drawing/2014/main" id="{F56A0B7A-F080-6040-96B7-57F45B4CF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50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25" grpId="0" animBg="1"/>
      <p:bldP spid="759826" grpId="0" animBg="1"/>
      <p:bldP spid="759830" grpId="0" animBg="1"/>
      <p:bldP spid="7598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3" descr="affine">
            <a:extLst>
              <a:ext uri="{FF2B5EF4-FFF2-40B4-BE49-F238E27FC236}">
                <a16:creationId xmlns:a16="http://schemas.microsoft.com/office/drawing/2014/main" id="{F171D4CD-BFBF-7E41-A039-C9B5906CF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888">
            <a:off x="5748338" y="1665288"/>
            <a:ext cx="1746250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D7CEC987-A479-0C43-8375-AD35BB3D7C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Affine: # correspondences?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DFD4158-ABFE-C64D-8564-9D178ED7F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4267200"/>
            <a:ext cx="8458200" cy="1371600"/>
          </a:xfrm>
        </p:spPr>
        <p:txBody>
          <a:bodyPr/>
          <a:lstStyle/>
          <a:p>
            <a:r>
              <a:rPr lang="en-US" altLang="en-US"/>
              <a:t>How many correspondences needed for affine?</a:t>
            </a:r>
          </a:p>
          <a:p>
            <a:r>
              <a:rPr lang="en-US" altLang="en-US"/>
              <a:t>How many DOF?</a:t>
            </a:r>
          </a:p>
          <a:p>
            <a:endParaRPr lang="en-US" altLang="en-US"/>
          </a:p>
        </p:txBody>
      </p:sp>
      <p:pic>
        <p:nvPicPr>
          <p:cNvPr id="12293" name="Picture 4" descr="HHHIMG_1166">
            <a:extLst>
              <a:ext uri="{FF2B5EF4-FFF2-40B4-BE49-F238E27FC236}">
                <a16:creationId xmlns:a16="http://schemas.microsoft.com/office/drawing/2014/main" id="{C356B34E-030F-C248-AD58-0DCA2AA32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5">
            <a:extLst>
              <a:ext uri="{FF2B5EF4-FFF2-40B4-BE49-F238E27FC236}">
                <a16:creationId xmlns:a16="http://schemas.microsoft.com/office/drawing/2014/main" id="{72C1B7E0-1A9B-114D-9D10-095D65E629EF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2311" name="Line 6">
              <a:extLst>
                <a:ext uri="{FF2B5EF4-FFF2-40B4-BE49-F238E27FC236}">
                  <a16:creationId xmlns:a16="http://schemas.microsoft.com/office/drawing/2014/main" id="{BDEEB4D3-0504-6849-9C14-08EA8499E6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Line 7">
              <a:extLst>
                <a:ext uri="{FF2B5EF4-FFF2-40B4-BE49-F238E27FC236}">
                  <a16:creationId xmlns:a16="http://schemas.microsoft.com/office/drawing/2014/main" id="{35DA2FB3-3DFF-834C-8B00-3F616CE79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295" name="Group 8">
            <a:extLst>
              <a:ext uri="{FF2B5EF4-FFF2-40B4-BE49-F238E27FC236}">
                <a16:creationId xmlns:a16="http://schemas.microsoft.com/office/drawing/2014/main" id="{41BBF413-9C72-9E42-8350-12B06A9892E8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2309" name="Line 9">
              <a:extLst>
                <a:ext uri="{FF2B5EF4-FFF2-40B4-BE49-F238E27FC236}">
                  <a16:creationId xmlns:a16="http://schemas.microsoft.com/office/drawing/2014/main" id="{56C7C0FB-F22F-374A-8B9C-13B9162B15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Line 10">
              <a:extLst>
                <a:ext uri="{FF2B5EF4-FFF2-40B4-BE49-F238E27FC236}">
                  <a16:creationId xmlns:a16="http://schemas.microsoft.com/office/drawing/2014/main" id="{0CF1E4F7-47D7-4844-BF89-1BD16635C9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96" name="Text Box 11">
            <a:extLst>
              <a:ext uri="{FF2B5EF4-FFF2-40B4-BE49-F238E27FC236}">
                <a16:creationId xmlns:a16="http://schemas.microsoft.com/office/drawing/2014/main" id="{7F319AF8-8F2F-AE47-921C-EF5C8EAAC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7" name="Text Box 12">
            <a:extLst>
              <a:ext uri="{FF2B5EF4-FFF2-40B4-BE49-F238E27FC236}">
                <a16:creationId xmlns:a16="http://schemas.microsoft.com/office/drawing/2014/main" id="{7329B134-A0EA-0E4B-9B83-FE1003543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8" name="Text Box 13">
            <a:extLst>
              <a:ext uri="{FF2B5EF4-FFF2-40B4-BE49-F238E27FC236}">
                <a16:creationId xmlns:a16="http://schemas.microsoft.com/office/drawing/2014/main" id="{AA78B39C-4D26-4D4D-9410-93D357C9B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2299" name="Text Box 14">
            <a:extLst>
              <a:ext uri="{FF2B5EF4-FFF2-40B4-BE49-F238E27FC236}">
                <a16:creationId xmlns:a16="http://schemas.microsoft.com/office/drawing/2014/main" id="{A687D374-359F-314F-9333-2559F58E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00" name="Text Box 15">
            <a:extLst>
              <a:ext uri="{FF2B5EF4-FFF2-40B4-BE49-F238E27FC236}">
                <a16:creationId xmlns:a16="http://schemas.microsoft.com/office/drawing/2014/main" id="{EEA802DD-1D48-F046-8608-F6B980C88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49" name="Oval 17">
            <a:extLst>
              <a:ext uri="{FF2B5EF4-FFF2-40B4-BE49-F238E27FC236}">
                <a16:creationId xmlns:a16="http://schemas.microsoft.com/office/drawing/2014/main" id="{15DED8CD-ADEF-E94D-AE9B-7EF5D9AF68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24538" y="30813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0" name="Oval 18">
            <a:extLst>
              <a:ext uri="{FF2B5EF4-FFF2-40B4-BE49-F238E27FC236}">
                <a16:creationId xmlns:a16="http://schemas.microsoft.com/office/drawing/2014/main" id="{27564699-27AA-254E-8B40-5E074CA31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03" name="AutoShape 19">
            <a:extLst>
              <a:ext uri="{FF2B5EF4-FFF2-40B4-BE49-F238E27FC236}">
                <a16:creationId xmlns:a16="http://schemas.microsoft.com/office/drawing/2014/main" id="{2BCE2F73-2B31-B44B-BC86-03E304E1A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2304" name="Text Box 20">
            <a:extLst>
              <a:ext uri="{FF2B5EF4-FFF2-40B4-BE49-F238E27FC236}">
                <a16:creationId xmlns:a16="http://schemas.microsoft.com/office/drawing/2014/main" id="{101B3DF3-0188-E24E-B900-950FB5AF4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760853" name="Oval 21">
            <a:extLst>
              <a:ext uri="{FF2B5EF4-FFF2-40B4-BE49-F238E27FC236}">
                <a16:creationId xmlns:a16="http://schemas.microsoft.com/office/drawing/2014/main" id="{0406730B-E31B-AC4B-A015-B8032FE41C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91200" y="17526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4" name="Oval 22">
            <a:extLst>
              <a:ext uri="{FF2B5EF4-FFF2-40B4-BE49-F238E27FC236}">
                <a16:creationId xmlns:a16="http://schemas.microsoft.com/office/drawing/2014/main" id="{0933DE25-CB41-654B-A0E6-C726B89D1A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50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7" name="Oval 25">
            <a:extLst>
              <a:ext uri="{FF2B5EF4-FFF2-40B4-BE49-F238E27FC236}">
                <a16:creationId xmlns:a16="http://schemas.microsoft.com/office/drawing/2014/main" id="{D883C2AB-8AC4-374D-A375-21BF629C09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48538" y="2776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8" name="Oval 26">
            <a:extLst>
              <a:ext uri="{FF2B5EF4-FFF2-40B4-BE49-F238E27FC236}">
                <a16:creationId xmlns:a16="http://schemas.microsoft.com/office/drawing/2014/main" id="{760CDCE4-B534-0344-9D2D-368F51FAE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57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49" grpId="0" animBg="1"/>
      <p:bldP spid="760850" grpId="0" animBg="1"/>
      <p:bldP spid="760853" grpId="0" animBg="1"/>
      <p:bldP spid="760854" grpId="0" animBg="1"/>
      <p:bldP spid="760857" grpId="0" animBg="1"/>
      <p:bldP spid="7608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5" descr="perspective">
            <a:extLst>
              <a:ext uri="{FF2B5EF4-FFF2-40B4-BE49-F238E27FC236}">
                <a16:creationId xmlns:a16="http://schemas.microsoft.com/office/drawing/2014/main" id="{DD5F95F9-6B40-0541-BB32-E1C384BA6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05000"/>
            <a:ext cx="15636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D096ECC4-09D8-E441-B137-2411916C53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Projective: # correspondences?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8F1F7C3-7158-3D49-880A-951DF27434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4267200"/>
            <a:ext cx="8458200" cy="1371600"/>
          </a:xfrm>
        </p:spPr>
        <p:txBody>
          <a:bodyPr/>
          <a:lstStyle/>
          <a:p>
            <a:r>
              <a:rPr lang="en-US" altLang="en-US" dirty="0"/>
              <a:t>How many correspondences needed for projective?</a:t>
            </a:r>
          </a:p>
          <a:p>
            <a:r>
              <a:rPr lang="en-US" altLang="en-US" dirty="0"/>
              <a:t>How many DOF?</a:t>
            </a:r>
          </a:p>
          <a:p>
            <a:endParaRPr lang="en-US" altLang="en-US" dirty="0"/>
          </a:p>
        </p:txBody>
      </p:sp>
      <p:pic>
        <p:nvPicPr>
          <p:cNvPr id="13317" name="Picture 5" descr="HHHIMG_1166">
            <a:extLst>
              <a:ext uri="{FF2B5EF4-FFF2-40B4-BE49-F238E27FC236}">
                <a16:creationId xmlns:a16="http://schemas.microsoft.com/office/drawing/2014/main" id="{3C00F433-0AEC-9C42-AF3F-F25B4C246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6">
            <a:extLst>
              <a:ext uri="{FF2B5EF4-FFF2-40B4-BE49-F238E27FC236}">
                <a16:creationId xmlns:a16="http://schemas.microsoft.com/office/drawing/2014/main" id="{0E88EF48-C717-554F-A61A-1383DD9E3766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3337" name="Line 7">
              <a:extLst>
                <a:ext uri="{FF2B5EF4-FFF2-40B4-BE49-F238E27FC236}">
                  <a16:creationId xmlns:a16="http://schemas.microsoft.com/office/drawing/2014/main" id="{B274D26B-2DEC-544E-B096-263365D14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Line 8">
              <a:extLst>
                <a:ext uri="{FF2B5EF4-FFF2-40B4-BE49-F238E27FC236}">
                  <a16:creationId xmlns:a16="http://schemas.microsoft.com/office/drawing/2014/main" id="{F1808468-6F18-BE48-9355-8B94CE2BBD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9" name="Group 9">
            <a:extLst>
              <a:ext uri="{FF2B5EF4-FFF2-40B4-BE49-F238E27FC236}">
                <a16:creationId xmlns:a16="http://schemas.microsoft.com/office/drawing/2014/main" id="{19CE7C3C-A498-AD42-8D60-BF0882882C71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3335" name="Line 10">
              <a:extLst>
                <a:ext uri="{FF2B5EF4-FFF2-40B4-BE49-F238E27FC236}">
                  <a16:creationId xmlns:a16="http://schemas.microsoft.com/office/drawing/2014/main" id="{05853532-9A09-E046-B564-BC0020276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Line 11">
              <a:extLst>
                <a:ext uri="{FF2B5EF4-FFF2-40B4-BE49-F238E27FC236}">
                  <a16:creationId xmlns:a16="http://schemas.microsoft.com/office/drawing/2014/main" id="{2326FD0F-0C09-3646-8380-66BD971DCF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0" name="Text Box 12">
            <a:extLst>
              <a:ext uri="{FF2B5EF4-FFF2-40B4-BE49-F238E27FC236}">
                <a16:creationId xmlns:a16="http://schemas.microsoft.com/office/drawing/2014/main" id="{6C07B645-9B2F-1D49-AAFA-3A22E6BD2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1" name="Text Box 13">
            <a:extLst>
              <a:ext uri="{FF2B5EF4-FFF2-40B4-BE49-F238E27FC236}">
                <a16:creationId xmlns:a16="http://schemas.microsoft.com/office/drawing/2014/main" id="{9227695E-4C46-484F-ACFF-612A874B6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2" name="Text Box 14">
            <a:extLst>
              <a:ext uri="{FF2B5EF4-FFF2-40B4-BE49-F238E27FC236}">
                <a16:creationId xmlns:a16="http://schemas.microsoft.com/office/drawing/2014/main" id="{E7752A6C-5FEE-F147-A55D-6C244E708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3323" name="Text Box 15">
            <a:extLst>
              <a:ext uri="{FF2B5EF4-FFF2-40B4-BE49-F238E27FC236}">
                <a16:creationId xmlns:a16="http://schemas.microsoft.com/office/drawing/2014/main" id="{F6859A46-2707-434E-B9F8-6E52C5A21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4" name="Text Box 16">
            <a:extLst>
              <a:ext uri="{FF2B5EF4-FFF2-40B4-BE49-F238E27FC236}">
                <a16:creationId xmlns:a16="http://schemas.microsoft.com/office/drawing/2014/main" id="{73952188-77AE-4949-A09E-C885C7F8B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3" name="Oval 17">
            <a:extLst>
              <a:ext uri="{FF2B5EF4-FFF2-40B4-BE49-F238E27FC236}">
                <a16:creationId xmlns:a16="http://schemas.microsoft.com/office/drawing/2014/main" id="{C4475CB5-BB29-7D4C-9C28-A278A0F677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72138" y="28194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4" name="Oval 18">
            <a:extLst>
              <a:ext uri="{FF2B5EF4-FFF2-40B4-BE49-F238E27FC236}">
                <a16:creationId xmlns:a16="http://schemas.microsoft.com/office/drawing/2014/main" id="{B7586B09-5053-814B-A0D9-5072F40EC1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7" name="AutoShape 19">
            <a:extLst>
              <a:ext uri="{FF2B5EF4-FFF2-40B4-BE49-F238E27FC236}">
                <a16:creationId xmlns:a16="http://schemas.microsoft.com/office/drawing/2014/main" id="{CD2D1ADA-83D8-F143-970C-18B8A78C8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3328" name="Text Box 20">
            <a:extLst>
              <a:ext uri="{FF2B5EF4-FFF2-40B4-BE49-F238E27FC236}">
                <a16:creationId xmlns:a16="http://schemas.microsoft.com/office/drawing/2014/main" id="{DF2D7FA4-9BAD-8140-8BBD-88BCCA477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761877" name="Oval 21">
            <a:extLst>
              <a:ext uri="{FF2B5EF4-FFF2-40B4-BE49-F238E27FC236}">
                <a16:creationId xmlns:a16="http://schemas.microsoft.com/office/drawing/2014/main" id="{E3059410-F3E8-344A-8C97-053E63FC85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0738" y="1862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8" name="Oval 22">
            <a:extLst>
              <a:ext uri="{FF2B5EF4-FFF2-40B4-BE49-F238E27FC236}">
                <a16:creationId xmlns:a16="http://schemas.microsoft.com/office/drawing/2014/main" id="{2CA697CA-982D-1647-99F0-F169C0F498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50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9" name="Oval 23">
            <a:extLst>
              <a:ext uri="{FF2B5EF4-FFF2-40B4-BE49-F238E27FC236}">
                <a16:creationId xmlns:a16="http://schemas.microsoft.com/office/drawing/2014/main" id="{38F32BC0-B50C-0E42-BA9B-4B3D5D77AE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39000" y="28194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80" name="Oval 24">
            <a:extLst>
              <a:ext uri="{FF2B5EF4-FFF2-40B4-BE49-F238E27FC236}">
                <a16:creationId xmlns:a16="http://schemas.microsoft.com/office/drawing/2014/main" id="{7C1389C8-37E8-6B42-8CD3-BC8F9FE638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57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82" name="Oval 26">
            <a:extLst>
              <a:ext uri="{FF2B5EF4-FFF2-40B4-BE49-F238E27FC236}">
                <a16:creationId xmlns:a16="http://schemas.microsoft.com/office/drawing/2014/main" id="{A50F4CE4-1359-8A46-9EBE-E5B78EEAB2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43738" y="1862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83" name="Oval 27">
            <a:extLst>
              <a:ext uri="{FF2B5EF4-FFF2-40B4-BE49-F238E27FC236}">
                <a16:creationId xmlns:a16="http://schemas.microsoft.com/office/drawing/2014/main" id="{6E8D9DBB-7ED4-114C-8C15-2D0A9481BF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86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1873" grpId="0" animBg="1"/>
      <p:bldP spid="761874" grpId="0" animBg="1"/>
      <p:bldP spid="761877" grpId="0" animBg="1"/>
      <p:bldP spid="761878" grpId="0" animBg="1"/>
      <p:bldP spid="761879" grpId="0" animBg="1"/>
      <p:bldP spid="761880" grpId="0" animBg="1"/>
      <p:bldP spid="761882" grpId="0" animBg="1"/>
      <p:bldP spid="76188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5D3FF30-76D7-974B-B889-59D31AF244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warping triangles</a:t>
            </a:r>
          </a:p>
        </p:txBody>
      </p:sp>
      <p:sp>
        <p:nvSpPr>
          <p:cNvPr id="762883" name="Rectangle 3">
            <a:extLst>
              <a:ext uri="{FF2B5EF4-FFF2-40B4-BE49-F238E27FC236}">
                <a16:creationId xmlns:a16="http://schemas.microsoft.com/office/drawing/2014/main" id="{64A73741-5529-3A41-9880-4DD4FB340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352800"/>
            <a:ext cx="8153400" cy="3505200"/>
          </a:xfrm>
        </p:spPr>
        <p:txBody>
          <a:bodyPr/>
          <a:lstStyle/>
          <a:p>
            <a:r>
              <a:rPr lang="en-US" altLang="en-US"/>
              <a:t>Given two triangles: ABC and A’B’C’ in 2D (12 numbers) </a:t>
            </a:r>
          </a:p>
          <a:p>
            <a:r>
              <a:rPr lang="en-US" altLang="en-US"/>
              <a:t>Need to find transform T to transfer all pixels from one to the other.</a:t>
            </a:r>
          </a:p>
          <a:p>
            <a:r>
              <a:rPr lang="en-US" altLang="en-US"/>
              <a:t>What kind of transformation is T?</a:t>
            </a:r>
          </a:p>
          <a:p>
            <a:r>
              <a:rPr lang="en-US" altLang="en-US"/>
              <a:t>How can we compute the transformation matrix:</a:t>
            </a:r>
          </a:p>
          <a:p>
            <a:endParaRPr lang="en-US" altLang="en-US"/>
          </a:p>
        </p:txBody>
      </p:sp>
      <p:sp>
        <p:nvSpPr>
          <p:cNvPr id="14340" name="AutoShape 4" descr="Denim">
            <a:extLst>
              <a:ext uri="{FF2B5EF4-FFF2-40B4-BE49-F238E27FC236}">
                <a16:creationId xmlns:a16="http://schemas.microsoft.com/office/drawing/2014/main" id="{F4880CA1-8C57-C04F-A50C-8C44B084D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331913"/>
            <a:ext cx="1676400" cy="1447800"/>
          </a:xfrm>
          <a:prstGeom prst="triangle">
            <a:avLst>
              <a:gd name="adj" fmla="val 5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41" name="AutoShape 5">
            <a:extLst>
              <a:ext uri="{FF2B5EF4-FFF2-40B4-BE49-F238E27FC236}">
                <a16:creationId xmlns:a16="http://schemas.microsoft.com/office/drawing/2014/main" id="{D51C247F-09CA-4744-AD4D-40664F114063}"/>
              </a:ext>
            </a:extLst>
          </p:cNvPr>
          <p:cNvSpPr>
            <a:spLocks noChangeArrowheads="1"/>
          </p:cNvSpPr>
          <p:nvPr/>
        </p:nvSpPr>
        <p:spPr bwMode="auto">
          <a:xfrm rot="-831458">
            <a:off x="5556250" y="1279525"/>
            <a:ext cx="2133600" cy="12731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2973EF4B-DAC7-5640-A558-119529407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170113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i="1">
                <a:latin typeface="Times New Roman" panose="02020603050405020304" pitchFamily="18" charset="0"/>
              </a:rPr>
              <a:t>T</a:t>
            </a:r>
            <a:r>
              <a:rPr lang="en-US" altLang="en-US" b="1">
                <a:latin typeface="Times New Roman" panose="02020603050405020304" pitchFamily="18" charset="0"/>
              </a:rPr>
              <a:t>(</a:t>
            </a:r>
            <a:r>
              <a:rPr lang="en-US" altLang="en-US" b="1" i="1">
                <a:latin typeface="Times New Roman" panose="02020603050405020304" pitchFamily="18" charset="0"/>
              </a:rPr>
              <a:t>x,y</a:t>
            </a:r>
            <a:r>
              <a:rPr lang="en-US" altLang="en-US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134943B8-B643-8646-870F-DCCB6B410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1927225"/>
            <a:ext cx="636587" cy="319088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7829CD21-8FD7-9544-A4FA-8D4237589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4986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1220DB49-DE1D-BD41-9623-581979237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25511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D6FCF5A3-F312-2049-80FF-CC5DE0B90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850" y="9509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</a:t>
            </a:r>
          </a:p>
        </p:txBody>
      </p:sp>
      <p:sp>
        <p:nvSpPr>
          <p:cNvPr id="14347" name="Text Box 11">
            <a:extLst>
              <a:ext uri="{FF2B5EF4-FFF2-40B4-BE49-F238E27FC236}">
                <a16:creationId xmlns:a16="http://schemas.microsoft.com/office/drawing/2014/main" id="{F7406B70-6ABE-E34A-85F4-39B380957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8" y="255111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</a:t>
            </a:r>
          </a:p>
        </p:txBody>
      </p:sp>
      <p:sp>
        <p:nvSpPr>
          <p:cNvPr id="14348" name="Text Box 12">
            <a:extLst>
              <a:ext uri="{FF2B5EF4-FFF2-40B4-BE49-F238E27FC236}">
                <a16:creationId xmlns:a16="http://schemas.microsoft.com/office/drawing/2014/main" id="{78108386-ED86-9647-A6DE-90D875566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2590800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A’</a:t>
            </a:r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id="{F1C76F1D-F89B-454A-BD7D-611A91B4D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246313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C’</a:t>
            </a:r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108E9C68-9132-6B45-9929-D2168D61F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87471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B’</a:t>
            </a:r>
          </a:p>
        </p:txBody>
      </p:sp>
      <p:sp>
        <p:nvSpPr>
          <p:cNvPr id="14351" name="Text Box 15">
            <a:extLst>
              <a:ext uri="{FF2B5EF4-FFF2-40B4-BE49-F238E27FC236}">
                <a16:creationId xmlns:a16="http://schemas.microsoft.com/office/drawing/2014/main" id="{863039EC-E200-104F-B0ED-35A3B811C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2819400"/>
            <a:ext cx="98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Source</a:t>
            </a:r>
          </a:p>
        </p:txBody>
      </p:sp>
      <p:sp>
        <p:nvSpPr>
          <p:cNvPr id="14352" name="Text Box 16">
            <a:extLst>
              <a:ext uri="{FF2B5EF4-FFF2-40B4-BE49-F238E27FC236}">
                <a16:creationId xmlns:a16="http://schemas.microsoft.com/office/drawing/2014/main" id="{21566284-B563-414F-88F3-7B50871C2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819400"/>
            <a:ext cx="1455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Destination</a:t>
            </a:r>
          </a:p>
        </p:txBody>
      </p:sp>
      <p:graphicFrame>
        <p:nvGraphicFramePr>
          <p:cNvPr id="762899" name="Object 19">
            <a:extLst>
              <a:ext uri="{FF2B5EF4-FFF2-40B4-BE49-F238E27FC236}">
                <a16:creationId xmlns:a16="http://schemas.microsoft.com/office/drawing/2014/main" id="{31BD6276-1CB8-8A49-B390-5372CD27BC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5800" y="5405438"/>
          <a:ext cx="27305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013400" imgH="16090900" progId="Equation.3">
                  <p:embed/>
                </p:oleObj>
              </mc:Choice>
              <mc:Fallback>
                <p:oleObj name="Equation" r:id="rId4" imgW="31013400" imgH="160909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5405438"/>
                        <a:ext cx="2730500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C7788DD1-763F-F648-8B3B-14B673B87006}"/>
              </a:ext>
            </a:extLst>
          </p:cNvPr>
          <p:cNvSpPr txBox="1"/>
          <p:nvPr/>
        </p:nvSpPr>
        <p:spPr>
          <a:xfrm>
            <a:off x="6761163" y="5562600"/>
            <a:ext cx="2154237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Two ways: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Algebraic and 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geometric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883" grpId="0" build="p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22B0550-4A10-C546-A7DC-49B57FEE2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 dirty="0"/>
              <a:t>warping triangles (Barycentric Coordinates)</a:t>
            </a:r>
          </a:p>
        </p:txBody>
      </p:sp>
      <p:sp>
        <p:nvSpPr>
          <p:cNvPr id="15364" name="AutoShape 4" descr="Denim">
            <a:extLst>
              <a:ext uri="{FF2B5EF4-FFF2-40B4-BE49-F238E27FC236}">
                <a16:creationId xmlns:a16="http://schemas.microsoft.com/office/drawing/2014/main" id="{344095C1-2F68-734E-B602-69994A0F0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144838"/>
            <a:ext cx="1676400" cy="1447800"/>
          </a:xfrm>
          <a:prstGeom prst="triangle">
            <a:avLst>
              <a:gd name="adj" fmla="val 5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5" name="AutoShape 5">
            <a:extLst>
              <a:ext uri="{FF2B5EF4-FFF2-40B4-BE49-F238E27FC236}">
                <a16:creationId xmlns:a16="http://schemas.microsoft.com/office/drawing/2014/main" id="{6857E9C9-A63E-1840-86E1-74D917AA77C0}"/>
              </a:ext>
            </a:extLst>
          </p:cNvPr>
          <p:cNvSpPr>
            <a:spLocks noChangeArrowheads="1"/>
          </p:cNvSpPr>
          <p:nvPr/>
        </p:nvSpPr>
        <p:spPr bwMode="auto">
          <a:xfrm rot="-831458">
            <a:off x="5556250" y="3092450"/>
            <a:ext cx="2133600" cy="12731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6" name="Text Box 9">
            <a:extLst>
              <a:ext uri="{FF2B5EF4-FFF2-40B4-BE49-F238E27FC236}">
                <a16:creationId xmlns:a16="http://schemas.microsoft.com/office/drawing/2014/main" id="{CF2D4E86-C860-EA48-9D93-F6BD0DB53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43640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</a:t>
            </a:r>
          </a:p>
        </p:txBody>
      </p:sp>
      <p:sp>
        <p:nvSpPr>
          <p:cNvPr id="15367" name="Text Box 10">
            <a:extLst>
              <a:ext uri="{FF2B5EF4-FFF2-40B4-BE49-F238E27FC236}">
                <a16:creationId xmlns:a16="http://schemas.microsoft.com/office/drawing/2014/main" id="{C881C579-AD88-3548-BBFB-D64749DF7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850" y="27638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</a:t>
            </a:r>
          </a:p>
        </p:txBody>
      </p:sp>
      <p:sp>
        <p:nvSpPr>
          <p:cNvPr id="15368" name="Text Box 11">
            <a:extLst>
              <a:ext uri="{FF2B5EF4-FFF2-40B4-BE49-F238E27FC236}">
                <a16:creationId xmlns:a16="http://schemas.microsoft.com/office/drawing/2014/main" id="{66077332-1D64-D045-8B77-6860AAE5F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8" y="4364038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</a:t>
            </a:r>
          </a:p>
        </p:txBody>
      </p:sp>
      <p:sp>
        <p:nvSpPr>
          <p:cNvPr id="15369" name="Text Box 12">
            <a:extLst>
              <a:ext uri="{FF2B5EF4-FFF2-40B4-BE49-F238E27FC236}">
                <a16:creationId xmlns:a16="http://schemas.microsoft.com/office/drawing/2014/main" id="{D65FDB65-27AB-DC46-B1AB-76C744866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440372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A’</a:t>
            </a:r>
          </a:p>
        </p:txBody>
      </p:sp>
      <p:sp>
        <p:nvSpPr>
          <p:cNvPr id="15370" name="Text Box 13">
            <a:extLst>
              <a:ext uri="{FF2B5EF4-FFF2-40B4-BE49-F238E27FC236}">
                <a16:creationId xmlns:a16="http://schemas.microsoft.com/office/drawing/2014/main" id="{073E3606-FD0A-3241-8F89-0C36628D6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405923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C’</a:t>
            </a:r>
          </a:p>
        </p:txBody>
      </p:sp>
      <p:sp>
        <p:nvSpPr>
          <p:cNvPr id="15371" name="Text Box 14">
            <a:extLst>
              <a:ext uri="{FF2B5EF4-FFF2-40B4-BE49-F238E27FC236}">
                <a16:creationId xmlns:a16="http://schemas.microsoft.com/office/drawing/2014/main" id="{4A55AD13-61E6-BD47-A3DC-F325DD66A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687638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B’</a:t>
            </a:r>
          </a:p>
        </p:txBody>
      </p:sp>
      <p:sp>
        <p:nvSpPr>
          <p:cNvPr id="15372" name="Text Box 15">
            <a:extLst>
              <a:ext uri="{FF2B5EF4-FFF2-40B4-BE49-F238E27FC236}">
                <a16:creationId xmlns:a16="http://schemas.microsoft.com/office/drawing/2014/main" id="{BD491C3D-568E-EA43-A271-CC4295E21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4632325"/>
            <a:ext cx="98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Source</a:t>
            </a:r>
          </a:p>
        </p:txBody>
      </p:sp>
      <p:sp>
        <p:nvSpPr>
          <p:cNvPr id="15373" name="Text Box 16">
            <a:extLst>
              <a:ext uri="{FF2B5EF4-FFF2-40B4-BE49-F238E27FC236}">
                <a16:creationId xmlns:a16="http://schemas.microsoft.com/office/drawing/2014/main" id="{5B9CD315-5E0D-8E4F-BBFD-DEA86086B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632325"/>
            <a:ext cx="1455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Destination</a:t>
            </a:r>
          </a:p>
        </p:txBody>
      </p:sp>
      <p:sp>
        <p:nvSpPr>
          <p:cNvPr id="15374" name="AutoShape 18">
            <a:extLst>
              <a:ext uri="{FF2B5EF4-FFF2-40B4-BE49-F238E27FC236}">
                <a16:creationId xmlns:a16="http://schemas.microsoft.com/office/drawing/2014/main" id="{C3D413C6-8BE8-E441-93F8-3BB567495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295400"/>
            <a:ext cx="914400" cy="914400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75" name="Text Box 19">
            <a:extLst>
              <a:ext uri="{FF2B5EF4-FFF2-40B4-BE49-F238E27FC236}">
                <a16:creationId xmlns:a16="http://schemas.microsoft.com/office/drawing/2014/main" id="{E2BBA967-58D4-7F4A-BE44-4A1F8A2D9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950" y="21336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(0,0)</a:t>
            </a:r>
          </a:p>
        </p:txBody>
      </p:sp>
      <p:sp>
        <p:nvSpPr>
          <p:cNvPr id="15376" name="Text Box 20">
            <a:extLst>
              <a:ext uri="{FF2B5EF4-FFF2-40B4-BE49-F238E27FC236}">
                <a16:creationId xmlns:a16="http://schemas.microsoft.com/office/drawing/2014/main" id="{97F64356-5CE0-6746-A659-AF3189D7A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1336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(1,0)</a:t>
            </a:r>
          </a:p>
        </p:txBody>
      </p:sp>
      <p:sp>
        <p:nvSpPr>
          <p:cNvPr id="15377" name="Text Box 21">
            <a:extLst>
              <a:ext uri="{FF2B5EF4-FFF2-40B4-BE49-F238E27FC236}">
                <a16:creationId xmlns:a16="http://schemas.microsoft.com/office/drawing/2014/main" id="{3EFA6532-2254-3D48-A83F-67715158B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150" y="9906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(0,1)</a:t>
            </a:r>
          </a:p>
        </p:txBody>
      </p:sp>
      <p:sp>
        <p:nvSpPr>
          <p:cNvPr id="15378" name="AutoShape 22">
            <a:extLst>
              <a:ext uri="{FF2B5EF4-FFF2-40B4-BE49-F238E27FC236}">
                <a16:creationId xmlns:a16="http://schemas.microsoft.com/office/drawing/2014/main" id="{1FF676D8-26D1-744C-8192-678A3C7C359E}"/>
              </a:ext>
            </a:extLst>
          </p:cNvPr>
          <p:cNvSpPr>
            <a:spLocks noChangeArrowheads="1"/>
          </p:cNvSpPr>
          <p:nvPr/>
        </p:nvSpPr>
        <p:spPr bwMode="auto">
          <a:xfrm rot="-2077943">
            <a:off x="2792413" y="2940050"/>
            <a:ext cx="865187" cy="260350"/>
          </a:xfrm>
          <a:prstGeom prst="rightArrow">
            <a:avLst>
              <a:gd name="adj1" fmla="val 50000"/>
              <a:gd name="adj2" fmla="val 83079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5379" name="AutoShape 23">
            <a:extLst>
              <a:ext uri="{FF2B5EF4-FFF2-40B4-BE49-F238E27FC236}">
                <a16:creationId xmlns:a16="http://schemas.microsoft.com/office/drawing/2014/main" id="{48F6DF66-9592-1C46-AED0-42A9AF9408D3}"/>
              </a:ext>
            </a:extLst>
          </p:cNvPr>
          <p:cNvSpPr>
            <a:spLocks noChangeArrowheads="1"/>
          </p:cNvSpPr>
          <p:nvPr/>
        </p:nvSpPr>
        <p:spPr bwMode="auto">
          <a:xfrm rot="1854446">
            <a:off x="5307013" y="2787650"/>
            <a:ext cx="865187" cy="260350"/>
          </a:xfrm>
          <a:prstGeom prst="rightArrow">
            <a:avLst>
              <a:gd name="adj1" fmla="val 50000"/>
              <a:gd name="adj2" fmla="val 83079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764952" name="Text Box 24">
            <a:extLst>
              <a:ext uri="{FF2B5EF4-FFF2-40B4-BE49-F238E27FC236}">
                <a16:creationId xmlns:a16="http://schemas.microsoft.com/office/drawing/2014/main" id="{5EDC914A-7AB4-794A-9B15-112157A88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475" y="3144838"/>
            <a:ext cx="971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change</a:t>
            </a:r>
          </a:p>
          <a:p>
            <a:pPr>
              <a:spcBef>
                <a:spcPct val="0"/>
              </a:spcBef>
            </a:pPr>
            <a:r>
              <a:rPr lang="en-US" altLang="en-US" sz="1800"/>
              <a:t>of basis</a:t>
            </a:r>
          </a:p>
        </p:txBody>
      </p:sp>
      <p:sp>
        <p:nvSpPr>
          <p:cNvPr id="764953" name="Text Box 25">
            <a:extLst>
              <a:ext uri="{FF2B5EF4-FFF2-40B4-BE49-F238E27FC236}">
                <a16:creationId xmlns:a16="http://schemas.microsoft.com/office/drawing/2014/main" id="{8C5FBB43-EA62-C841-8BB4-2733BE214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0" y="3221038"/>
            <a:ext cx="9969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Inverse </a:t>
            </a:r>
          </a:p>
          <a:p>
            <a:pPr>
              <a:spcBef>
                <a:spcPct val="0"/>
              </a:spcBef>
            </a:pPr>
            <a:r>
              <a:rPr lang="en-US" altLang="en-US" sz="1800"/>
              <a:t>change</a:t>
            </a:r>
          </a:p>
          <a:p>
            <a:pPr>
              <a:spcBef>
                <a:spcPct val="0"/>
              </a:spcBef>
            </a:pPr>
            <a:r>
              <a:rPr lang="en-US" altLang="en-US" sz="1800"/>
              <a:t>of basis</a:t>
            </a:r>
          </a:p>
        </p:txBody>
      </p:sp>
      <p:sp>
        <p:nvSpPr>
          <p:cNvPr id="764954" name="Rectangle 26">
            <a:extLst>
              <a:ext uri="{FF2B5EF4-FFF2-40B4-BE49-F238E27FC236}">
                <a16:creationId xmlns:a16="http://schemas.microsoft.com/office/drawing/2014/main" id="{DB1CDCCC-67DC-3443-8680-65E06DD7A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103813"/>
            <a:ext cx="4860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Don’t forget to move the origin too!</a:t>
            </a:r>
          </a:p>
        </p:txBody>
      </p:sp>
      <p:graphicFrame>
        <p:nvGraphicFramePr>
          <p:cNvPr id="764955" name="Object 27">
            <a:extLst>
              <a:ext uri="{FF2B5EF4-FFF2-40B4-BE49-F238E27FC236}">
                <a16:creationId xmlns:a16="http://schemas.microsoft.com/office/drawing/2014/main" id="{AE401EA4-9606-B040-8025-311AF12449D3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562600" y="2209800"/>
          <a:ext cx="509588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97300" imgH="4978400" progId="Equation.3">
                  <p:embed/>
                </p:oleObj>
              </mc:Choice>
              <mc:Fallback>
                <p:oleObj name="Equation" r:id="rId4" imgW="3797300" imgH="4978400" progId="Equation.3">
                  <p:embed/>
                  <p:pic>
                    <p:nvPicPr>
                      <p:cNvPr id="0" name="Object 2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209800"/>
                        <a:ext cx="509588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4959" name="Object 31">
            <a:extLst>
              <a:ext uri="{FF2B5EF4-FFF2-40B4-BE49-F238E27FC236}">
                <a16:creationId xmlns:a16="http://schemas.microsoft.com/office/drawing/2014/main" id="{174018F1-4D20-B34A-80DA-C172D46E25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5725" y="2343150"/>
          <a:ext cx="74453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562600" imgH="5270500" progId="Equation.3">
                  <p:embed/>
                </p:oleObj>
              </mc:Choice>
              <mc:Fallback>
                <p:oleObj name="Equation" r:id="rId6" imgW="5562600" imgH="52705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5725" y="2343150"/>
                        <a:ext cx="744538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E665A5-AD08-2561-EB1B-CD26F568484F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52" grpId="0"/>
      <p:bldP spid="764953" grpId="0"/>
      <p:bldP spid="7649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1E7C0F8-E62E-844A-9E1B-0B9E37DFEA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Morphing = Object Averaging</a:t>
            </a:r>
          </a:p>
        </p:txBody>
      </p:sp>
      <p:sp>
        <p:nvSpPr>
          <p:cNvPr id="644099" name="Rectangle 3">
            <a:extLst>
              <a:ext uri="{FF2B5EF4-FFF2-40B4-BE49-F238E27FC236}">
                <a16:creationId xmlns:a16="http://schemas.microsoft.com/office/drawing/2014/main" id="{AB0786D8-57D5-8246-A287-7EE4E66C3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352800"/>
            <a:ext cx="7772400" cy="3276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The aim is to find “an average” between two objects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Not an average of two </a:t>
            </a:r>
            <a:r>
              <a:rPr lang="en-US" altLang="en-US" u="sng"/>
              <a:t>images of objects</a:t>
            </a:r>
            <a:r>
              <a:rPr lang="en-US" altLang="en-US"/>
              <a:t>…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…but an image of the </a:t>
            </a:r>
            <a:r>
              <a:rPr lang="en-US" altLang="en-US" u="sng"/>
              <a:t>average object</a:t>
            </a:r>
            <a:r>
              <a:rPr lang="en-US" altLang="en-US"/>
              <a:t>!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How can we make a smooth transition in time?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Do a “weighted average” over time t</a:t>
            </a:r>
          </a:p>
          <a:p>
            <a:pPr>
              <a:lnSpc>
                <a:spcPct val="90000"/>
              </a:lnSpc>
            </a:pPr>
            <a:r>
              <a:rPr lang="en-US" altLang="en-US"/>
              <a:t>How do we know what the average object looks like?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We haven’t a clue!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But we can often fake something reasonable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Usually required user/artist input</a:t>
            </a:r>
          </a:p>
        </p:txBody>
      </p:sp>
      <p:pic>
        <p:nvPicPr>
          <p:cNvPr id="16388" name="Picture 4" descr="CatWMorph">
            <a:extLst>
              <a:ext uri="{FF2B5EF4-FFF2-40B4-BE49-F238E27FC236}">
                <a16:creationId xmlns:a16="http://schemas.microsoft.com/office/drawing/2014/main" id="{A5E90818-8180-9B43-A8CD-F3D1A752A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" r="71613" b="56638"/>
          <a:stretch>
            <a:fillRect/>
          </a:stretch>
        </p:blipFill>
        <p:spPr bwMode="auto">
          <a:xfrm>
            <a:off x="914400" y="1385888"/>
            <a:ext cx="21336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4101" name="Picture 5" descr="CatWMorph">
            <a:extLst>
              <a:ext uri="{FF2B5EF4-FFF2-40B4-BE49-F238E27FC236}">
                <a16:creationId xmlns:a16="http://schemas.microsoft.com/office/drawing/2014/main" id="{AE6D2E7D-E203-7241-B632-AD64B1A8A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7" t="1382" r="1747" b="57523"/>
          <a:stretch>
            <a:fillRect/>
          </a:stretch>
        </p:blipFill>
        <p:spPr bwMode="auto">
          <a:xfrm>
            <a:off x="3352800" y="1411288"/>
            <a:ext cx="2068513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CatWMorph">
            <a:extLst>
              <a:ext uri="{FF2B5EF4-FFF2-40B4-BE49-F238E27FC236}">
                <a16:creationId xmlns:a16="http://schemas.microsoft.com/office/drawing/2014/main" id="{03090BDB-1C09-EF40-BC34-BCEDB948C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1" t="2655" r="36774" b="56250"/>
          <a:stretch>
            <a:fillRect/>
          </a:stretch>
        </p:blipFill>
        <p:spPr bwMode="auto">
          <a:xfrm>
            <a:off x="5638800" y="1389063"/>
            <a:ext cx="205740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4103" name="Picture 7" descr="CatWMorph">
            <a:extLst>
              <a:ext uri="{FF2B5EF4-FFF2-40B4-BE49-F238E27FC236}">
                <a16:creationId xmlns:a16="http://schemas.microsoft.com/office/drawing/2014/main" id="{586C0573-2034-264F-9339-242E213EA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7" t="54037" r="2582" b="4037"/>
          <a:stretch>
            <a:fillRect/>
          </a:stretch>
        </p:blipFill>
        <p:spPr bwMode="auto">
          <a:xfrm>
            <a:off x="3387725" y="1397000"/>
            <a:ext cx="194627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4104" name="Picture 8" descr="catwoman">
            <a:extLst>
              <a:ext uri="{FF2B5EF4-FFF2-40B4-BE49-F238E27FC236}">
                <a16:creationId xmlns:a16="http://schemas.microsoft.com/office/drawing/2014/main" id="{B3B299EA-E3AB-D445-B74C-3D5689A23EB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420813"/>
            <a:ext cx="1828800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4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0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3">
            <a:extLst>
              <a:ext uri="{FF2B5EF4-FFF2-40B4-BE49-F238E27FC236}">
                <a16:creationId xmlns:a16="http://schemas.microsoft.com/office/drawing/2014/main" id="{CA0B1AF0-E78A-7C41-BB55-FB92BBCFF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66700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11" name="Text Box 4">
            <a:extLst>
              <a:ext uri="{FF2B5EF4-FFF2-40B4-BE49-F238E27FC236}">
                <a16:creationId xmlns:a16="http://schemas.microsoft.com/office/drawing/2014/main" id="{F327F77F-C22E-FD46-8FCC-19D94871D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7432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i="1"/>
              <a:t>P</a:t>
            </a:r>
          </a:p>
        </p:txBody>
      </p:sp>
      <p:sp>
        <p:nvSpPr>
          <p:cNvPr id="17412" name="Oval 5">
            <a:extLst>
              <a:ext uri="{FF2B5EF4-FFF2-40B4-BE49-F238E27FC236}">
                <a16:creationId xmlns:a16="http://schemas.microsoft.com/office/drawing/2014/main" id="{6DD21E45-0057-0947-8DDC-DD4F9887F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075" y="1411288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13" name="Text Box 6">
            <a:extLst>
              <a:ext uri="{FF2B5EF4-FFF2-40B4-BE49-F238E27FC236}">
                <a16:creationId xmlns:a16="http://schemas.microsoft.com/office/drawing/2014/main" id="{97E9F8E8-4700-7440-9186-26770D524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5240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i="1"/>
              <a:t>Q</a:t>
            </a:r>
          </a:p>
        </p:txBody>
      </p:sp>
      <p:sp>
        <p:nvSpPr>
          <p:cNvPr id="646151" name="Line 7">
            <a:extLst>
              <a:ext uri="{FF2B5EF4-FFF2-40B4-BE49-F238E27FC236}">
                <a16:creationId xmlns:a16="http://schemas.microsoft.com/office/drawing/2014/main" id="{C91CF1B1-2215-7447-8ED4-65324B81DF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1447800"/>
            <a:ext cx="2209800" cy="1219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52" name="Text Box 8">
            <a:extLst>
              <a:ext uri="{FF2B5EF4-FFF2-40B4-BE49-F238E27FC236}">
                <a16:creationId xmlns:a16="http://schemas.microsoft.com/office/drawing/2014/main" id="{339D93BD-3A59-AB44-9C45-AF10C7096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828800"/>
            <a:ext cx="1104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/>
              <a:t>v</a:t>
            </a:r>
            <a:r>
              <a:rPr lang="en-US" altLang="en-US" sz="1800"/>
              <a:t> </a:t>
            </a:r>
            <a:r>
              <a:rPr lang="en-US" altLang="en-US" sz="1800">
                <a:solidFill>
                  <a:schemeClr val="accent2"/>
                </a:solidFill>
              </a:rPr>
              <a:t>= </a:t>
            </a:r>
            <a:r>
              <a:rPr lang="en-US" altLang="en-US" sz="1800" i="1">
                <a:solidFill>
                  <a:schemeClr val="accent2"/>
                </a:solidFill>
              </a:rPr>
              <a:t>Q - P</a:t>
            </a:r>
          </a:p>
        </p:txBody>
      </p:sp>
      <p:sp>
        <p:nvSpPr>
          <p:cNvPr id="646153" name="Oval 9">
            <a:extLst>
              <a:ext uri="{FF2B5EF4-FFF2-40B4-BE49-F238E27FC236}">
                <a16:creationId xmlns:a16="http://schemas.microsoft.com/office/drawing/2014/main" id="{7D7625FA-2F20-FC46-92E4-904A7157C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981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6154" name="Line 10">
            <a:extLst>
              <a:ext uri="{FF2B5EF4-FFF2-40B4-BE49-F238E27FC236}">
                <a16:creationId xmlns:a16="http://schemas.microsoft.com/office/drawing/2014/main" id="{54BBA7AB-8FFB-704C-9F16-3FF8325936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2133600"/>
            <a:ext cx="7620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55" name="Text Box 11">
            <a:extLst>
              <a:ext uri="{FF2B5EF4-FFF2-40B4-BE49-F238E27FC236}">
                <a16:creationId xmlns:a16="http://schemas.microsoft.com/office/drawing/2014/main" id="{9B41D0A3-9B73-D045-AD71-311157A7B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343400"/>
            <a:ext cx="1911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i="1"/>
              <a:t>P</a:t>
            </a:r>
            <a:r>
              <a:rPr lang="en-US" altLang="en-US" sz="1800"/>
              <a:t> + 0.5v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=  </a:t>
            </a:r>
            <a:r>
              <a:rPr lang="en-US" altLang="en-US" sz="1800" i="1"/>
              <a:t>P</a:t>
            </a:r>
            <a:r>
              <a:rPr lang="en-US" altLang="en-US" sz="1800"/>
              <a:t> + 0.5(</a:t>
            </a:r>
            <a:r>
              <a:rPr lang="en-US" altLang="en-US" sz="1800" i="1"/>
              <a:t>Q – P</a:t>
            </a:r>
            <a:r>
              <a:rPr lang="en-US" altLang="en-US" sz="180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chemeClr val="accent2"/>
                </a:solidFill>
              </a:rPr>
              <a:t>=  0.5</a:t>
            </a:r>
            <a:r>
              <a:rPr lang="en-US" altLang="en-US" sz="1800" i="1">
                <a:solidFill>
                  <a:schemeClr val="accent2"/>
                </a:solidFill>
              </a:rPr>
              <a:t>P</a:t>
            </a:r>
            <a:r>
              <a:rPr lang="en-US" altLang="en-US" sz="1800">
                <a:solidFill>
                  <a:schemeClr val="accent2"/>
                </a:solidFill>
              </a:rPr>
              <a:t> + 0.5 </a:t>
            </a:r>
            <a:r>
              <a:rPr lang="en-US" altLang="en-US" sz="1800" i="1">
                <a:solidFill>
                  <a:schemeClr val="accent2"/>
                </a:solidFill>
              </a:rPr>
              <a:t>Q</a:t>
            </a:r>
          </a:p>
        </p:txBody>
      </p:sp>
      <p:sp>
        <p:nvSpPr>
          <p:cNvPr id="646156" name="Oval 12">
            <a:extLst>
              <a:ext uri="{FF2B5EF4-FFF2-40B4-BE49-F238E27FC236}">
                <a16:creationId xmlns:a16="http://schemas.microsoft.com/office/drawing/2014/main" id="{807AE074-78E0-B24D-B4B5-CB314CAD0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914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6157" name="Line 13">
            <a:extLst>
              <a:ext uri="{FF2B5EF4-FFF2-40B4-BE49-F238E27FC236}">
                <a16:creationId xmlns:a16="http://schemas.microsoft.com/office/drawing/2014/main" id="{519E8FE9-B9A4-8349-B504-F59D518AB80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1219200"/>
            <a:ext cx="15240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6158" name="Rectangle 14">
            <a:extLst>
              <a:ext uri="{FF2B5EF4-FFF2-40B4-BE49-F238E27FC236}">
                <a16:creationId xmlns:a16="http://schemas.microsoft.com/office/drawing/2014/main" id="{53154377-EDD2-D94D-B313-FAAE8465C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038600"/>
            <a:ext cx="21336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i="1"/>
              <a:t>P</a:t>
            </a:r>
            <a:r>
              <a:rPr lang="en-US" altLang="en-US" sz="1800"/>
              <a:t> + 1.5v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=  </a:t>
            </a:r>
            <a:r>
              <a:rPr lang="en-US" altLang="en-US" sz="1800" i="1"/>
              <a:t>P</a:t>
            </a:r>
            <a:r>
              <a:rPr lang="en-US" altLang="en-US" sz="1800"/>
              <a:t> + 1.5(</a:t>
            </a:r>
            <a:r>
              <a:rPr lang="en-US" altLang="en-US" sz="1800" i="1"/>
              <a:t>Q – P</a:t>
            </a:r>
            <a:r>
              <a:rPr lang="en-US" altLang="en-US" sz="1800"/>
              <a:t>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chemeClr val="accent2"/>
                </a:solidFill>
              </a:rPr>
              <a:t>=  -0.5</a:t>
            </a:r>
            <a:r>
              <a:rPr lang="en-US" altLang="en-US" sz="1800" i="1">
                <a:solidFill>
                  <a:schemeClr val="accent2"/>
                </a:solidFill>
              </a:rPr>
              <a:t>P</a:t>
            </a:r>
            <a:r>
              <a:rPr lang="en-US" altLang="en-US" sz="1800">
                <a:solidFill>
                  <a:schemeClr val="accent2"/>
                </a:solidFill>
              </a:rPr>
              <a:t> + 1.5 </a:t>
            </a:r>
            <a:r>
              <a:rPr lang="en-US" altLang="en-US" sz="1800" i="1">
                <a:solidFill>
                  <a:schemeClr val="accent2"/>
                </a:solidFill>
              </a:rPr>
              <a:t>Q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i="1">
                <a:solidFill>
                  <a:schemeClr val="accent2"/>
                </a:solidFill>
              </a:rPr>
              <a:t>(extrapolation)</a:t>
            </a:r>
          </a:p>
        </p:txBody>
      </p:sp>
      <p:sp>
        <p:nvSpPr>
          <p:cNvPr id="646159" name="Text Box 15">
            <a:extLst>
              <a:ext uri="{FF2B5EF4-FFF2-40B4-BE49-F238E27FC236}">
                <a16:creationId xmlns:a16="http://schemas.microsoft.com/office/drawing/2014/main" id="{1AB7C547-C8C3-394D-BAA0-B996C6AAF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32004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Linear Interpolation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(Affine Combination):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New point </a:t>
            </a:r>
            <a:r>
              <a:rPr lang="en-US" altLang="en-US" sz="2000" i="1">
                <a:solidFill>
                  <a:schemeClr val="accent2"/>
                </a:solidFill>
              </a:rPr>
              <a:t>aP + bQ,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defined only when a</a:t>
            </a:r>
            <a:r>
              <a:rPr lang="en-US" altLang="en-US" sz="2000" i="1">
                <a:solidFill>
                  <a:schemeClr val="accent2"/>
                </a:solidFill>
              </a:rPr>
              <a:t>+b</a:t>
            </a:r>
            <a:r>
              <a:rPr lang="en-US" altLang="en-US" sz="2000">
                <a:solidFill>
                  <a:schemeClr val="accent2"/>
                </a:solidFill>
              </a:rPr>
              <a:t> = 1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So aP+bQ = aP+(1-a)Q</a:t>
            </a:r>
          </a:p>
        </p:txBody>
      </p:sp>
      <p:sp>
        <p:nvSpPr>
          <p:cNvPr id="17423" name="Rectangle 17">
            <a:extLst>
              <a:ext uri="{FF2B5EF4-FFF2-40B4-BE49-F238E27FC236}">
                <a16:creationId xmlns:a16="http://schemas.microsoft.com/office/drawing/2014/main" id="{CC2DE544-CCD6-494D-ABB7-4F083579C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Averaging Points</a:t>
            </a:r>
          </a:p>
        </p:txBody>
      </p:sp>
      <p:sp>
        <p:nvSpPr>
          <p:cNvPr id="646165" name="Rectangle 21">
            <a:extLst>
              <a:ext uri="{FF2B5EF4-FFF2-40B4-BE49-F238E27FC236}">
                <a16:creationId xmlns:a16="http://schemas.microsoft.com/office/drawing/2014/main" id="{565EA6C1-079D-7E43-B0E8-5158B4CD8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3800" y="5259388"/>
            <a:ext cx="5410200" cy="1598612"/>
          </a:xfrm>
        </p:spPr>
        <p:txBody>
          <a:bodyPr/>
          <a:lstStyle/>
          <a:p>
            <a:r>
              <a:rPr lang="en-US" altLang="en-US"/>
              <a:t>P and Q can be anything:</a:t>
            </a:r>
          </a:p>
          <a:p>
            <a:pPr lvl="1"/>
            <a:r>
              <a:rPr lang="en-US" altLang="en-US"/>
              <a:t>points on a plane (2D) or in space (3D)</a:t>
            </a:r>
          </a:p>
          <a:p>
            <a:pPr lvl="1"/>
            <a:r>
              <a:rPr lang="en-US" altLang="en-US"/>
              <a:t>Colors in RGB or HSV (3D)</a:t>
            </a:r>
          </a:p>
          <a:p>
            <a:pPr lvl="1"/>
            <a:r>
              <a:rPr lang="en-US" altLang="en-US"/>
              <a:t>Whole images (m-by-n D)… etc.</a:t>
            </a:r>
          </a:p>
        </p:txBody>
      </p:sp>
      <p:sp>
        <p:nvSpPr>
          <p:cNvPr id="17425" name="Text Box 18">
            <a:extLst>
              <a:ext uri="{FF2B5EF4-FFF2-40B4-BE49-F238E27FC236}">
                <a16:creationId xmlns:a16="http://schemas.microsoft.com/office/drawing/2014/main" id="{B087B9E6-2617-2343-A6DD-C8846675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901825"/>
            <a:ext cx="2370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What’s the average</a:t>
            </a:r>
          </a:p>
          <a:p>
            <a:pPr>
              <a:spcBef>
                <a:spcPct val="0"/>
              </a:spcBef>
            </a:pPr>
            <a:r>
              <a:rPr lang="en-US" altLang="en-US" sz="2000"/>
              <a:t>of P and Q?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52" grpId="0"/>
      <p:bldP spid="646153" grpId="0" animBg="1"/>
      <p:bldP spid="646155" grpId="0"/>
      <p:bldP spid="646156" grpId="0" animBg="1"/>
      <p:bldP spid="646158" grpId="0"/>
      <p:bldP spid="646159" grpId="0"/>
      <p:bldP spid="64616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BA7A48C-5271-7249-B59F-B0D0A3D50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Idea #1: Cross-Dissolve</a:t>
            </a:r>
          </a:p>
        </p:txBody>
      </p:sp>
      <p:sp>
        <p:nvSpPr>
          <p:cNvPr id="645124" name="Rectangle 4">
            <a:extLst>
              <a:ext uri="{FF2B5EF4-FFF2-40B4-BE49-F238E27FC236}">
                <a16:creationId xmlns:a16="http://schemas.microsoft.com/office/drawing/2014/main" id="{F5F22CD7-09E4-5346-9E14-6E3487F2BF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429000"/>
            <a:ext cx="7772400" cy="2743200"/>
          </a:xfrm>
        </p:spPr>
        <p:txBody>
          <a:bodyPr/>
          <a:lstStyle/>
          <a:p>
            <a:r>
              <a:rPr lang="en-US" altLang="en-US" dirty="0"/>
              <a:t>Interpolate whole images:</a:t>
            </a:r>
          </a:p>
          <a:p>
            <a:r>
              <a:rPr lang="en-US" altLang="en-US" dirty="0"/>
              <a:t>	</a:t>
            </a:r>
            <a:r>
              <a:rPr lang="en-US" altLang="en-US" dirty="0" err="1"/>
              <a:t>Image</a:t>
            </a:r>
            <a:r>
              <a:rPr lang="en-US" altLang="en-US" baseline="-25000" dirty="0" err="1"/>
              <a:t>halfway</a:t>
            </a:r>
            <a:r>
              <a:rPr lang="en-US" altLang="en-US" dirty="0"/>
              <a:t> = (1-t)*Image</a:t>
            </a:r>
            <a:r>
              <a:rPr lang="en-US" altLang="en-US" baseline="-25000" dirty="0"/>
              <a:t>1</a:t>
            </a:r>
            <a:r>
              <a:rPr lang="en-US" altLang="en-US" dirty="0"/>
              <a:t> + t*image</a:t>
            </a:r>
            <a:r>
              <a:rPr lang="en-US" altLang="en-US" baseline="-25000" dirty="0"/>
              <a:t>2</a:t>
            </a:r>
            <a:endParaRPr lang="en-US" altLang="en-US" dirty="0"/>
          </a:p>
          <a:p>
            <a:r>
              <a:rPr lang="en-US" altLang="en-US" dirty="0"/>
              <a:t>This is called </a:t>
            </a:r>
            <a:r>
              <a:rPr lang="en-US" altLang="en-US" b="1" dirty="0"/>
              <a:t>cross-dissolve</a:t>
            </a:r>
            <a:r>
              <a:rPr lang="en-US" altLang="en-US" dirty="0"/>
              <a:t> in film industry</a:t>
            </a:r>
          </a:p>
          <a:p>
            <a:endParaRPr lang="en-US" altLang="en-US" dirty="0"/>
          </a:p>
          <a:p>
            <a:r>
              <a:rPr lang="en-US" altLang="en-US" dirty="0"/>
              <a:t>But what if the images are not aligned?</a:t>
            </a:r>
          </a:p>
        </p:txBody>
      </p:sp>
      <p:pic>
        <p:nvPicPr>
          <p:cNvPr id="18436" name="Picture 5" descr="ice">
            <a:extLst>
              <a:ext uri="{FF2B5EF4-FFF2-40B4-BE49-F238E27FC236}">
                <a16:creationId xmlns:a16="http://schemas.microsoft.com/office/drawing/2014/main" id="{7CA8C895-8853-444F-AA94-55BE96F5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flood">
            <a:extLst>
              <a:ext uri="{FF2B5EF4-FFF2-40B4-BE49-F238E27FC236}">
                <a16:creationId xmlns:a16="http://schemas.microsoft.com/office/drawing/2014/main" id="{C072C541-AF42-994B-AC1A-A5CBD932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31" name="Picture 11" descr="flood">
            <a:extLst>
              <a:ext uri="{FF2B5EF4-FFF2-40B4-BE49-F238E27FC236}">
                <a16:creationId xmlns:a16="http://schemas.microsoft.com/office/drawing/2014/main" id="{374A2C36-CF32-5A41-9C6D-E297B4D20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30" name="Picture 10" descr="b25">
            <a:extLst>
              <a:ext uri="{FF2B5EF4-FFF2-40B4-BE49-F238E27FC236}">
                <a16:creationId xmlns:a16="http://schemas.microsoft.com/office/drawing/2014/main" id="{826FF9AE-3481-DD47-83C1-C8D4CEBF1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130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29" name="Picture 9" descr="b50">
            <a:extLst>
              <a:ext uri="{FF2B5EF4-FFF2-40B4-BE49-F238E27FC236}">
                <a16:creationId xmlns:a16="http://schemas.microsoft.com/office/drawing/2014/main" id="{7A546E3C-7938-2E48-8B15-883F7240C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130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28" name="Picture 8" descr="b75">
            <a:extLst>
              <a:ext uri="{FF2B5EF4-FFF2-40B4-BE49-F238E27FC236}">
                <a16:creationId xmlns:a16="http://schemas.microsoft.com/office/drawing/2014/main" id="{0FBE4126-31F3-9640-AAF2-B0C6DFEFA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130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32" name="Picture 12" descr="ice">
            <a:extLst>
              <a:ext uri="{FF2B5EF4-FFF2-40B4-BE49-F238E27FC236}">
                <a16:creationId xmlns:a16="http://schemas.microsoft.com/office/drawing/2014/main" id="{4F029AC0-4EAD-524D-943D-C3495D3D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0D5E5-DE40-3367-0ACA-B2D115BB9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D87711D-F310-4253-EBB6-A49146C8A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Idea #1: Cross-Dissolve</a:t>
            </a:r>
          </a:p>
        </p:txBody>
      </p:sp>
      <p:pic>
        <p:nvPicPr>
          <p:cNvPr id="649229" name="Picture 13" descr="IMG_8220">
            <a:extLst>
              <a:ext uri="{FF2B5EF4-FFF2-40B4-BE49-F238E27FC236}">
                <a16:creationId xmlns:a16="http://schemas.microsoft.com/office/drawing/2014/main" id="{C3895B51-F355-611B-FD5A-727AE19B4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995363"/>
            <a:ext cx="4159250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30" name="Picture 14" descr="Picture 018">
            <a:extLst>
              <a:ext uri="{FF2B5EF4-FFF2-40B4-BE49-F238E27FC236}">
                <a16:creationId xmlns:a16="http://schemas.microsoft.com/office/drawing/2014/main" id="{95A592E1-68C8-F961-F9B1-47387A7FE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5363"/>
            <a:ext cx="4159250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3" descr="IMG_8220">
            <a:extLst>
              <a:ext uri="{FF2B5EF4-FFF2-40B4-BE49-F238E27FC236}">
                <a16:creationId xmlns:a16="http://schemas.microsoft.com/office/drawing/2014/main" id="{50D1C405-2E8F-D000-8379-F3D3BC8CC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1447800"/>
            <a:ext cx="487680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4" descr="Picture 018">
            <a:extLst>
              <a:ext uri="{FF2B5EF4-FFF2-40B4-BE49-F238E27FC236}">
                <a16:creationId xmlns:a16="http://schemas.microsoft.com/office/drawing/2014/main" id="{BD9BF87C-AB53-5035-4585-52621294C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1447800"/>
            <a:ext cx="487680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AC4EFA52-BA1A-5EE2-5D51-76B5DA374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102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/>
              <a:t>Cross-dissolve with images that are not aligned</a:t>
            </a:r>
          </a:p>
        </p:txBody>
      </p:sp>
    </p:spTree>
    <p:extLst>
      <p:ext uri="{BB962C8B-B14F-4D97-AF65-F5344CB8AC3E}">
        <p14:creationId xmlns:p14="http://schemas.microsoft.com/office/powerpoint/2010/main" val="19240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35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09DB524-FA36-9D46-9C0A-64A9366BB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Idea #2: Align, then cross-disolve</a:t>
            </a:r>
          </a:p>
        </p:txBody>
      </p:sp>
      <p:sp>
        <p:nvSpPr>
          <p:cNvPr id="649219" name="Rectangle 3">
            <a:extLst>
              <a:ext uri="{FF2B5EF4-FFF2-40B4-BE49-F238E27FC236}">
                <a16:creationId xmlns:a16="http://schemas.microsoft.com/office/drawing/2014/main" id="{0D89AC80-B7B6-674A-903F-D49CC12B1E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410200"/>
            <a:ext cx="7772400" cy="990600"/>
          </a:xfrm>
        </p:spPr>
        <p:txBody>
          <a:bodyPr/>
          <a:lstStyle/>
          <a:p>
            <a:r>
              <a:rPr lang="en-US" altLang="en-US" dirty="0"/>
              <a:t>Align first, then cross-dissolve</a:t>
            </a:r>
          </a:p>
          <a:p>
            <a:pPr lvl="1"/>
            <a:r>
              <a:rPr lang="en-US" altLang="en-US" dirty="0"/>
              <a:t>Alignment using global warp – picture still valid</a:t>
            </a:r>
          </a:p>
        </p:txBody>
      </p:sp>
      <p:pic>
        <p:nvPicPr>
          <p:cNvPr id="649229" name="Picture 13" descr="IMG_8220">
            <a:extLst>
              <a:ext uri="{FF2B5EF4-FFF2-40B4-BE49-F238E27FC236}">
                <a16:creationId xmlns:a16="http://schemas.microsoft.com/office/drawing/2014/main" id="{096BCC3F-B618-6D41-ACDA-356410970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995363"/>
            <a:ext cx="4159250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30" name="Picture 14" descr="Picture 018">
            <a:extLst>
              <a:ext uri="{FF2B5EF4-FFF2-40B4-BE49-F238E27FC236}">
                <a16:creationId xmlns:a16="http://schemas.microsoft.com/office/drawing/2014/main" id="{7F74BA9F-9532-B94C-8C1D-04BDE8501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5363"/>
            <a:ext cx="4159250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32" name="Picture 16" descr="wim1">
            <a:extLst>
              <a:ext uri="{FF2B5EF4-FFF2-40B4-BE49-F238E27FC236}">
                <a16:creationId xmlns:a16="http://schemas.microsoft.com/office/drawing/2014/main" id="{6471B54A-33DD-6B40-AF50-4AD22F56A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76350"/>
            <a:ext cx="5256213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31" name="Picture 15" descr="blend75">
            <a:extLst>
              <a:ext uri="{FF2B5EF4-FFF2-40B4-BE49-F238E27FC236}">
                <a16:creationId xmlns:a16="http://schemas.microsoft.com/office/drawing/2014/main" id="{273E451F-3DB0-2D4D-801D-88F47BC28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76350"/>
            <a:ext cx="5256213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35" name="Picture 19" descr="blend50">
            <a:extLst>
              <a:ext uri="{FF2B5EF4-FFF2-40B4-BE49-F238E27FC236}">
                <a16:creationId xmlns:a16="http://schemas.microsoft.com/office/drawing/2014/main" id="{F675DA4E-3274-3D4C-82B6-4DEB443B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76350"/>
            <a:ext cx="5256213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34" name="Picture 18" descr="blend25">
            <a:extLst>
              <a:ext uri="{FF2B5EF4-FFF2-40B4-BE49-F238E27FC236}">
                <a16:creationId xmlns:a16="http://schemas.microsoft.com/office/drawing/2014/main" id="{BA7BB091-C95D-A548-B1FE-B9FCEB066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76350"/>
            <a:ext cx="5256213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33" name="Picture 17" descr="wim2">
            <a:extLst>
              <a:ext uri="{FF2B5EF4-FFF2-40B4-BE49-F238E27FC236}">
                <a16:creationId xmlns:a16="http://schemas.microsoft.com/office/drawing/2014/main" id="{28C53948-452B-7C4D-A51A-51B4BA1A8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76350"/>
            <a:ext cx="5256212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2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D99682A-5C34-A941-9EC6-6B8F50112B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6705600" cy="762000"/>
          </a:xfrm>
        </p:spPr>
        <p:txBody>
          <a:bodyPr/>
          <a:lstStyle/>
          <a:p>
            <a:pPr eaLnBrk="1" hangingPunct="1"/>
            <a:r>
              <a:rPr lang="en-US" altLang="zh-TW" sz="3600">
                <a:ea typeface="新細明體" panose="02020500000000000000" pitchFamily="18" charset="-120"/>
              </a:rPr>
              <a:t>Image Morphing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8868AE2-7B89-3741-B18B-DAE063C83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1012825"/>
          </a:xfrm>
        </p:spPr>
        <p:txBody>
          <a:bodyPr/>
          <a:lstStyle/>
          <a:p>
            <a:pPr eaLnBrk="1" hangingPunct="1"/>
            <a:r>
              <a:rPr lang="en-US" altLang="zh-TW">
                <a:ea typeface="新細明體" panose="02020500000000000000" pitchFamily="18" charset="-120"/>
              </a:rPr>
              <a:t>     </a:t>
            </a:r>
            <a:r>
              <a:rPr lang="en-US" altLang="zh-TW" sz="3200">
                <a:ea typeface="新細明體" panose="02020500000000000000" pitchFamily="18" charset="-120"/>
              </a:rPr>
              <a:t>Morphing = warping + cross-dissolving</a:t>
            </a:r>
          </a:p>
        </p:txBody>
      </p:sp>
      <p:grpSp>
        <p:nvGrpSpPr>
          <p:cNvPr id="20484" name="Group 8">
            <a:extLst>
              <a:ext uri="{FF2B5EF4-FFF2-40B4-BE49-F238E27FC236}">
                <a16:creationId xmlns:a16="http://schemas.microsoft.com/office/drawing/2014/main" id="{E4647413-1B97-3242-94F0-F3FB32B73CCA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971800"/>
            <a:ext cx="5106988" cy="1689100"/>
            <a:chOff x="2057400" y="2133600"/>
            <a:chExt cx="5106988" cy="1689100"/>
          </a:xfrm>
        </p:grpSpPr>
        <p:sp>
          <p:nvSpPr>
            <p:cNvPr id="20485" name="Rectangle 4">
              <a:extLst>
                <a:ext uri="{FF2B5EF4-FFF2-40B4-BE49-F238E27FC236}">
                  <a16:creationId xmlns:a16="http://schemas.microsoft.com/office/drawing/2014/main" id="{D22D322E-261E-5244-A5F0-7DCA393399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2743200"/>
              <a:ext cx="250507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TW" sz="3200">
                  <a:latin typeface="Times New Roman" panose="02020603050405020304" pitchFamily="18" charset="0"/>
                  <a:ea typeface="新細明體" panose="02020500000000000000" pitchFamily="18" charset="-120"/>
                </a:rPr>
                <a:t>shape</a:t>
              </a:r>
            </a:p>
            <a:p>
              <a:pPr algn="ctr"/>
              <a:r>
                <a:rPr lang="en-US" altLang="zh-TW" sz="3200">
                  <a:latin typeface="Times New Roman" panose="02020603050405020304" pitchFamily="18" charset="0"/>
                  <a:ea typeface="新細明體" panose="02020500000000000000" pitchFamily="18" charset="-120"/>
                </a:rPr>
                <a:t>(geometric)</a:t>
              </a:r>
            </a:p>
          </p:txBody>
        </p:sp>
        <p:sp>
          <p:nvSpPr>
            <p:cNvPr id="20486" name="Rectangle 5">
              <a:extLst>
                <a:ext uri="{FF2B5EF4-FFF2-40B4-BE49-F238E27FC236}">
                  <a16:creationId xmlns:a16="http://schemas.microsoft.com/office/drawing/2014/main" id="{1649D423-A9F6-C044-9757-E76B46798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313" y="2709863"/>
              <a:ext cx="250507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TW" sz="3200">
                  <a:latin typeface="Times New Roman" panose="02020603050405020304" pitchFamily="18" charset="0"/>
                  <a:ea typeface="新細明體" panose="02020500000000000000" pitchFamily="18" charset="-120"/>
                </a:rPr>
                <a:t>color</a:t>
              </a:r>
            </a:p>
            <a:p>
              <a:pPr algn="ctr"/>
              <a:r>
                <a:rPr lang="en-US" altLang="zh-TW" sz="3200">
                  <a:latin typeface="Times New Roman" panose="02020603050405020304" pitchFamily="18" charset="0"/>
                  <a:ea typeface="新細明體" panose="02020500000000000000" pitchFamily="18" charset="-120"/>
                </a:rPr>
                <a:t>(photometric)</a:t>
              </a:r>
            </a:p>
          </p:txBody>
        </p:sp>
        <p:sp>
          <p:nvSpPr>
            <p:cNvPr id="20487" name="Line 6">
              <a:extLst>
                <a:ext uri="{FF2B5EF4-FFF2-40B4-BE49-F238E27FC236}">
                  <a16:creationId xmlns:a16="http://schemas.microsoft.com/office/drawing/2014/main" id="{16B320F7-7C39-B948-87E1-9E311C9917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1400" y="2133600"/>
              <a:ext cx="71438" cy="6477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8" name="Line 7">
              <a:extLst>
                <a:ext uri="{FF2B5EF4-FFF2-40B4-BE49-F238E27FC236}">
                  <a16:creationId xmlns:a16="http://schemas.microsoft.com/office/drawing/2014/main" id="{F447919C-9CFE-124F-80BE-CB16C842F3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51500" y="2133600"/>
              <a:ext cx="73025" cy="6477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5D68095-AC7D-C543-A554-975EB06EF6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/>
          <a:lstStyle/>
          <a:p>
            <a:r>
              <a:rPr lang="en-US" altLang="en-US"/>
              <a:t>Two-stage Morphing Procedure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BF1B976-6A64-3949-93B2-DB0FE3D853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marL="457200" indent="-457200" algn="ctr">
              <a:lnSpc>
                <a:spcPct val="90000"/>
              </a:lnSpc>
            </a:pPr>
            <a:r>
              <a:rPr lang="en-US" altLang="en-US"/>
              <a:t>Morphing procedure: </a:t>
            </a:r>
          </a:p>
          <a:p>
            <a:pPr marL="457200" indent="-457200">
              <a:lnSpc>
                <a:spcPct val="90000"/>
              </a:lnSpc>
            </a:pPr>
            <a:r>
              <a:rPr lang="en-US" altLang="en-US"/>
              <a:t> </a:t>
            </a:r>
            <a:r>
              <a:rPr lang="en-US" altLang="en-US" i="1"/>
              <a:t>for every t,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altLang="en-US"/>
              <a:t>Find the average shape (the “mean dog”</a:t>
            </a:r>
            <a:r>
              <a:rPr lang="en-US" altLang="en-US">
                <a:sym typeface="Wingdings" pitchFamily="2" charset="2"/>
              </a:rPr>
              <a:t></a:t>
            </a:r>
            <a:r>
              <a:rPr lang="en-US" altLang="en-US"/>
              <a:t>)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altLang="en-US"/>
              <a:t>warping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altLang="en-US"/>
              <a:t>Find the average color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altLang="en-US"/>
              <a:t>Cross-dissolve the warped images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EB4BABD4-B840-354C-8D74-1AAB6259C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19524" r="5429" b="14952"/>
          <a:stretch>
            <a:fillRect/>
          </a:stretch>
        </p:blipFill>
        <p:spPr bwMode="auto">
          <a:xfrm>
            <a:off x="1676400" y="990600"/>
            <a:ext cx="5867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AD17790-CDAF-B343-AF43-B484D81CB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BUT: global warp not always enough!</a:t>
            </a:r>
          </a:p>
        </p:txBody>
      </p:sp>
      <p:sp>
        <p:nvSpPr>
          <p:cNvPr id="650243" name="Rectangle 3">
            <a:extLst>
              <a:ext uri="{FF2B5EF4-FFF2-40B4-BE49-F238E27FC236}">
                <a16:creationId xmlns:a16="http://schemas.microsoft.com/office/drawing/2014/main" id="{E4EED7B1-4ED1-5B48-B7DB-11EEB4E74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3429000"/>
          </a:xfrm>
        </p:spPr>
        <p:txBody>
          <a:bodyPr/>
          <a:lstStyle/>
          <a:p>
            <a:r>
              <a:rPr lang="en-US" altLang="en-US"/>
              <a:t>What to do?</a:t>
            </a:r>
          </a:p>
          <a:p>
            <a:pPr lvl="1"/>
            <a:r>
              <a:rPr lang="en-US" altLang="en-US"/>
              <a:t>Cross-dissolve doesn’t work</a:t>
            </a:r>
          </a:p>
          <a:p>
            <a:pPr lvl="1"/>
            <a:r>
              <a:rPr lang="en-US" altLang="en-US"/>
              <a:t>Global alignment doesn’t work</a:t>
            </a:r>
          </a:p>
          <a:p>
            <a:pPr lvl="2"/>
            <a:r>
              <a:rPr lang="en-US" altLang="en-US"/>
              <a:t>Cannot be done with a global transformation (e.g. affine)</a:t>
            </a:r>
          </a:p>
          <a:p>
            <a:pPr lvl="1"/>
            <a:r>
              <a:rPr lang="en-US" altLang="en-US"/>
              <a:t>Any ideas?</a:t>
            </a:r>
          </a:p>
          <a:p>
            <a:r>
              <a:rPr lang="en-US" altLang="en-US"/>
              <a:t>Feature matching!</a:t>
            </a:r>
          </a:p>
          <a:p>
            <a:pPr lvl="1"/>
            <a:r>
              <a:rPr lang="en-US" altLang="en-US"/>
              <a:t>Nose to nose, tail to tail, etc.</a:t>
            </a:r>
          </a:p>
          <a:p>
            <a:pPr lvl="1"/>
            <a:r>
              <a:rPr lang="en-US" altLang="en-US"/>
              <a:t>But what to do with all the intermediate pixels?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0A1D594D-6A61-544B-8267-1633A7BB1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21048" r="6572" b="50000"/>
          <a:stretch>
            <a:fillRect/>
          </a:stretch>
        </p:blipFill>
        <p:spPr bwMode="auto">
          <a:xfrm>
            <a:off x="1447800" y="1066800"/>
            <a:ext cx="5791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65EBF59-CD80-6F41-8232-203A12A8B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24000"/>
            <a:ext cx="76200" cy="762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AAE701-D4FA-854B-B365-486ACE74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295400"/>
            <a:ext cx="76200" cy="762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0C4AF99-A1F5-6343-8C74-828BD0E51AEF}"/>
              </a:ext>
            </a:extLst>
          </p:cNvPr>
          <p:cNvSpPr/>
          <p:nvPr/>
        </p:nvSpPr>
        <p:spPr bwMode="auto">
          <a:xfrm>
            <a:off x="2971800" y="1371600"/>
            <a:ext cx="76200" cy="762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636578E-2D11-3A4C-AB4C-E396FAE4BEFF}"/>
              </a:ext>
            </a:extLst>
          </p:cNvPr>
          <p:cNvSpPr/>
          <p:nvPr/>
        </p:nvSpPr>
        <p:spPr bwMode="auto">
          <a:xfrm>
            <a:off x="6629400" y="1354138"/>
            <a:ext cx="76200" cy="762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highlight>
                <a:srgbClr val="FF00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43" grpId="0" build="p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FB2766D-971F-D24E-917C-74B8A6A5D6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Triangular Mesh</a:t>
            </a:r>
          </a:p>
        </p:txBody>
      </p:sp>
      <p:sp>
        <p:nvSpPr>
          <p:cNvPr id="654339" name="Rectangle 3">
            <a:extLst>
              <a:ext uri="{FF2B5EF4-FFF2-40B4-BE49-F238E27FC236}">
                <a16:creationId xmlns:a16="http://schemas.microsoft.com/office/drawing/2014/main" id="{320DCB31-2119-1541-9046-2D1CCE2F80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038600"/>
            <a:ext cx="7772400" cy="35814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/>
              <a:t>Input correspondences at key feature points</a:t>
            </a:r>
          </a:p>
          <a:p>
            <a:pPr marL="457200" indent="-457200">
              <a:buFontTx/>
              <a:buAutoNum type="arabicPeriod"/>
            </a:pPr>
            <a:r>
              <a:rPr lang="en-US" altLang="en-US"/>
              <a:t>Define a triangular mesh over the points</a:t>
            </a:r>
          </a:p>
          <a:p>
            <a:pPr marL="838200" lvl="1" indent="-381000"/>
            <a:r>
              <a:rPr lang="en-US" altLang="en-US"/>
              <a:t>Same mesh in both images!</a:t>
            </a:r>
          </a:p>
          <a:p>
            <a:pPr marL="838200" lvl="1" indent="-381000"/>
            <a:r>
              <a:rPr lang="en-US" altLang="en-US"/>
              <a:t>Now we have triangle-to-triangle correspondences</a:t>
            </a:r>
          </a:p>
          <a:p>
            <a:pPr marL="457200" indent="-457200">
              <a:buFontTx/>
              <a:buAutoNum type="arabicPeriod"/>
            </a:pPr>
            <a:r>
              <a:rPr lang="en-US" altLang="en-US"/>
              <a:t>Warp each triangle separately from source to destination</a:t>
            </a:r>
          </a:p>
          <a:p>
            <a:pPr marL="838200" lvl="1" indent="-381000"/>
            <a:r>
              <a:rPr lang="en-US" altLang="en-US"/>
              <a:t>How do we warp a triangle?</a:t>
            </a:r>
          </a:p>
        </p:txBody>
      </p:sp>
      <p:pic>
        <p:nvPicPr>
          <p:cNvPr id="24580" name="Picture 4">
            <a:extLst>
              <a:ext uri="{FF2B5EF4-FFF2-40B4-BE49-F238E27FC236}">
                <a16:creationId xmlns:a16="http://schemas.microsoft.com/office/drawing/2014/main" id="{1AB69CF0-ED81-4D4C-AB56-BEB234FEC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708660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33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B297B5D-6FDC-894F-9C30-3C927D954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Full morphing result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53C47762-6B50-874A-A4A1-C1F4C71EFB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5604" name="Picture 2" descr="http://i.giphy.com/xTiTnFzhqiULpTasfK.gif">
            <a:extLst>
              <a:ext uri="{FF2B5EF4-FFF2-40B4-BE49-F238E27FC236}">
                <a16:creationId xmlns:a16="http://schemas.microsoft.com/office/drawing/2014/main" id="{EFE2048D-46D6-2844-8F6E-BBA4A1A751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038600"/>
            <a:ext cx="1905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 descr="https://inst.eecs.berkeley.edu/~cs194-26/fa15/upload/files/proj5/cs194-bc/examples/obilma_triangles.png">
            <a:extLst>
              <a:ext uri="{FF2B5EF4-FFF2-40B4-BE49-F238E27FC236}">
                <a16:creationId xmlns:a16="http://schemas.microsoft.com/office/drawing/2014/main" id="{1BCC21FA-481C-144B-9755-25A04CD3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1066800"/>
            <a:ext cx="50228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Box 3">
            <a:extLst>
              <a:ext uri="{FF2B5EF4-FFF2-40B4-BE49-F238E27FC236}">
                <a16:creationId xmlns:a16="http://schemas.microsoft.com/office/drawing/2014/main" id="{3D6FEE8C-0021-C941-802D-51E945015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6435725"/>
            <a:ext cx="5300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en-US">
                <a:latin typeface="Times New Roman" panose="02020603050405020304" pitchFamily="18" charset="0"/>
              </a:rPr>
              <a:t>(c) Ian Albuquerque Raymundo da Silva 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1DA9761-F6AC-3D4B-B3C1-8D9B42157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Warping triangles</a:t>
            </a:r>
          </a:p>
        </p:txBody>
      </p:sp>
      <p:sp>
        <p:nvSpPr>
          <p:cNvPr id="762883" name="Rectangle 3">
            <a:extLst>
              <a:ext uri="{FF2B5EF4-FFF2-40B4-BE49-F238E27FC236}">
                <a16:creationId xmlns:a16="http://schemas.microsoft.com/office/drawing/2014/main" id="{2687C8AC-C07A-BA46-81B6-076407C5F2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352800"/>
            <a:ext cx="8153400" cy="3505200"/>
          </a:xfrm>
        </p:spPr>
        <p:txBody>
          <a:bodyPr/>
          <a:lstStyle/>
          <a:p>
            <a:r>
              <a:rPr lang="en-US" altLang="en-US"/>
              <a:t>Given two triangles: ABC and A’B’C’ in 2D (12 numbers) </a:t>
            </a:r>
          </a:p>
          <a:p>
            <a:r>
              <a:rPr lang="en-US" altLang="en-US"/>
              <a:t>Need to find transform T to transfer all pixels from one to the other.</a:t>
            </a:r>
          </a:p>
          <a:p>
            <a:r>
              <a:rPr lang="en-US" altLang="en-US"/>
              <a:t>What kind of transformation is T?</a:t>
            </a:r>
          </a:p>
          <a:p>
            <a:r>
              <a:rPr lang="en-US" altLang="en-US"/>
              <a:t>How can we compute the transformation matrix:</a:t>
            </a:r>
          </a:p>
          <a:p>
            <a:endParaRPr lang="en-US" altLang="en-US"/>
          </a:p>
        </p:txBody>
      </p:sp>
      <p:sp>
        <p:nvSpPr>
          <p:cNvPr id="26628" name="AutoShape 4" descr="Denim">
            <a:extLst>
              <a:ext uri="{FF2B5EF4-FFF2-40B4-BE49-F238E27FC236}">
                <a16:creationId xmlns:a16="http://schemas.microsoft.com/office/drawing/2014/main" id="{E4AD29C3-99F3-6046-928A-69E0CFBF2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331913"/>
            <a:ext cx="1676400" cy="1447800"/>
          </a:xfrm>
          <a:prstGeom prst="triangle">
            <a:avLst>
              <a:gd name="adj" fmla="val 5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9" name="AutoShape 5">
            <a:extLst>
              <a:ext uri="{FF2B5EF4-FFF2-40B4-BE49-F238E27FC236}">
                <a16:creationId xmlns:a16="http://schemas.microsoft.com/office/drawing/2014/main" id="{F67682B0-C153-F649-BB58-E0C2C9F87F63}"/>
              </a:ext>
            </a:extLst>
          </p:cNvPr>
          <p:cNvSpPr>
            <a:spLocks noChangeArrowheads="1"/>
          </p:cNvSpPr>
          <p:nvPr/>
        </p:nvSpPr>
        <p:spPr bwMode="auto">
          <a:xfrm rot="-831458">
            <a:off x="5556250" y="1279525"/>
            <a:ext cx="2133600" cy="12731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21B401FA-FC2E-944B-88F5-1FCD16FBB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170113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i="1">
                <a:latin typeface="Times New Roman" panose="02020603050405020304" pitchFamily="18" charset="0"/>
              </a:rPr>
              <a:t>T</a:t>
            </a:r>
            <a:r>
              <a:rPr lang="en-US" altLang="en-US" b="1">
                <a:latin typeface="Times New Roman" panose="02020603050405020304" pitchFamily="18" charset="0"/>
              </a:rPr>
              <a:t>(</a:t>
            </a:r>
            <a:r>
              <a:rPr lang="en-US" altLang="en-US" b="1" i="1">
                <a:latin typeface="Times New Roman" panose="02020603050405020304" pitchFamily="18" charset="0"/>
              </a:rPr>
              <a:t>x,y</a:t>
            </a:r>
            <a:r>
              <a:rPr lang="en-US" altLang="en-US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6631" name="AutoShape 7">
            <a:extLst>
              <a:ext uri="{FF2B5EF4-FFF2-40B4-BE49-F238E27FC236}">
                <a16:creationId xmlns:a16="http://schemas.microsoft.com/office/drawing/2014/main" id="{AE5956F6-5E9F-0047-BAE2-866F69A73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1927225"/>
            <a:ext cx="636587" cy="319088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26632" name="Text Box 8">
            <a:extLst>
              <a:ext uri="{FF2B5EF4-FFF2-40B4-BE49-F238E27FC236}">
                <a16:creationId xmlns:a16="http://schemas.microsoft.com/office/drawing/2014/main" id="{13AD1140-4494-924E-B69A-772F86ED2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4986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26633" name="Text Box 9">
            <a:extLst>
              <a:ext uri="{FF2B5EF4-FFF2-40B4-BE49-F238E27FC236}">
                <a16:creationId xmlns:a16="http://schemas.microsoft.com/office/drawing/2014/main" id="{CAB06AA4-3E51-AF4F-814E-F68462EB1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25511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</a:t>
            </a:r>
          </a:p>
        </p:txBody>
      </p:sp>
      <p:sp>
        <p:nvSpPr>
          <p:cNvPr id="26634" name="Text Box 10">
            <a:extLst>
              <a:ext uri="{FF2B5EF4-FFF2-40B4-BE49-F238E27FC236}">
                <a16:creationId xmlns:a16="http://schemas.microsoft.com/office/drawing/2014/main" id="{D8C10626-D9AA-0E42-88D8-DC0607561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850" y="9509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</a:t>
            </a:r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80F07229-8CBD-574D-9129-83DB77DF8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8" y="255111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</a:t>
            </a:r>
          </a:p>
        </p:txBody>
      </p:sp>
      <p:sp>
        <p:nvSpPr>
          <p:cNvPr id="26636" name="Text Box 12">
            <a:extLst>
              <a:ext uri="{FF2B5EF4-FFF2-40B4-BE49-F238E27FC236}">
                <a16:creationId xmlns:a16="http://schemas.microsoft.com/office/drawing/2014/main" id="{6F400103-6529-924F-8882-E4B73AEE1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2590800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A’</a:t>
            </a:r>
          </a:p>
        </p:txBody>
      </p:sp>
      <p:sp>
        <p:nvSpPr>
          <p:cNvPr id="26637" name="Text Box 13">
            <a:extLst>
              <a:ext uri="{FF2B5EF4-FFF2-40B4-BE49-F238E27FC236}">
                <a16:creationId xmlns:a16="http://schemas.microsoft.com/office/drawing/2014/main" id="{17437EB0-DF81-064A-BF82-6D756642A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246313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C’</a:t>
            </a:r>
          </a:p>
        </p:txBody>
      </p:sp>
      <p:sp>
        <p:nvSpPr>
          <p:cNvPr id="26638" name="Text Box 14">
            <a:extLst>
              <a:ext uri="{FF2B5EF4-FFF2-40B4-BE49-F238E27FC236}">
                <a16:creationId xmlns:a16="http://schemas.microsoft.com/office/drawing/2014/main" id="{DDED7395-BF99-0843-9F5A-EAB25A445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87471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B’</a:t>
            </a:r>
          </a:p>
        </p:txBody>
      </p:sp>
      <p:sp>
        <p:nvSpPr>
          <p:cNvPr id="26639" name="Text Box 15">
            <a:extLst>
              <a:ext uri="{FF2B5EF4-FFF2-40B4-BE49-F238E27FC236}">
                <a16:creationId xmlns:a16="http://schemas.microsoft.com/office/drawing/2014/main" id="{5517166D-515F-F94B-8AC5-3BC3B6EA8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2819400"/>
            <a:ext cx="98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Source</a:t>
            </a:r>
          </a:p>
        </p:txBody>
      </p:sp>
      <p:sp>
        <p:nvSpPr>
          <p:cNvPr id="26640" name="Text Box 16">
            <a:extLst>
              <a:ext uri="{FF2B5EF4-FFF2-40B4-BE49-F238E27FC236}">
                <a16:creationId xmlns:a16="http://schemas.microsoft.com/office/drawing/2014/main" id="{715E38A9-1651-2542-BE0C-F2098CEE5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819400"/>
            <a:ext cx="1455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Destination</a:t>
            </a:r>
          </a:p>
        </p:txBody>
      </p:sp>
      <p:graphicFrame>
        <p:nvGraphicFramePr>
          <p:cNvPr id="762899" name="Object 19">
            <a:extLst>
              <a:ext uri="{FF2B5EF4-FFF2-40B4-BE49-F238E27FC236}">
                <a16:creationId xmlns:a16="http://schemas.microsoft.com/office/drawing/2014/main" id="{03F5246D-DD2E-7643-B180-07D9EE3C20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5800" y="5405438"/>
          <a:ext cx="27305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013400" imgH="16090900" progId="Equation.3">
                  <p:embed/>
                </p:oleObj>
              </mc:Choice>
              <mc:Fallback>
                <p:oleObj name="Equation" r:id="rId4" imgW="31013400" imgH="160909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5405438"/>
                        <a:ext cx="2730500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8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371B645-CEA9-7C49-ABF0-0B15C5BE5D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Warping Pixels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445DCF4-84E4-6D43-87D9-2EFBC48E9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648200"/>
            <a:ext cx="7772400" cy="1371600"/>
          </a:xfrm>
        </p:spPr>
        <p:txBody>
          <a:bodyPr/>
          <a:lstStyle/>
          <a:p>
            <a:r>
              <a:rPr lang="en-US" altLang="en-US"/>
              <a:t>Given a coordinate transform </a:t>
            </a:r>
            <a:r>
              <a:rPr lang="en-US" altLang="en-US" i="1"/>
              <a:t>(x’,y’)</a:t>
            </a:r>
            <a:r>
              <a:rPr lang="en-US" altLang="en-US" b="1" i="1"/>
              <a:t> </a:t>
            </a:r>
            <a:r>
              <a:rPr lang="en-US" altLang="en-US"/>
              <a:t>=</a:t>
            </a:r>
            <a:r>
              <a:rPr lang="en-US" altLang="en-US" b="1" i="1"/>
              <a:t> </a:t>
            </a:r>
            <a:r>
              <a:rPr lang="en-US" altLang="en-US" i="1"/>
              <a:t>T</a:t>
            </a:r>
            <a:r>
              <a:rPr lang="en-US" altLang="en-US"/>
              <a:t>(</a:t>
            </a:r>
            <a:r>
              <a:rPr lang="en-US" altLang="en-US" i="1"/>
              <a:t>x,y</a:t>
            </a:r>
            <a:r>
              <a:rPr lang="en-US" altLang="en-US"/>
              <a:t>) and a source image </a:t>
            </a:r>
            <a:r>
              <a:rPr lang="en-US" altLang="en-US" i="1"/>
              <a:t>f</a:t>
            </a:r>
            <a:r>
              <a:rPr lang="en-US" altLang="en-US"/>
              <a:t>(</a:t>
            </a:r>
            <a:r>
              <a:rPr lang="en-US" altLang="en-US" i="1"/>
              <a:t>x,y</a:t>
            </a:r>
            <a:r>
              <a:rPr lang="en-US" altLang="en-US"/>
              <a:t>), how do we compute a transformed image </a:t>
            </a:r>
            <a:r>
              <a:rPr lang="en-US" altLang="en-US" i="1"/>
              <a:t>g(x’,y’)</a:t>
            </a:r>
            <a:r>
              <a:rPr lang="en-US" altLang="en-US" b="1"/>
              <a:t> </a:t>
            </a:r>
            <a:r>
              <a:rPr lang="en-US" altLang="en-US"/>
              <a:t>=</a:t>
            </a:r>
            <a:r>
              <a:rPr lang="en-US" altLang="en-US" b="1"/>
              <a:t> </a:t>
            </a:r>
            <a:r>
              <a:rPr lang="en-US" altLang="en-US" i="1"/>
              <a:t>f</a:t>
            </a:r>
            <a:r>
              <a:rPr lang="en-US" altLang="en-US"/>
              <a:t>(</a:t>
            </a:r>
            <a:r>
              <a:rPr lang="en-US" altLang="en-US" i="1"/>
              <a:t>T</a:t>
            </a:r>
            <a:r>
              <a:rPr lang="en-US" altLang="en-US"/>
              <a:t>(</a:t>
            </a:r>
            <a:r>
              <a:rPr lang="en-US" altLang="en-US" i="1"/>
              <a:t>x,y</a:t>
            </a:r>
            <a:r>
              <a:rPr lang="en-US" altLang="en-US"/>
              <a:t>))?</a:t>
            </a:r>
          </a:p>
        </p:txBody>
      </p:sp>
      <p:pic>
        <p:nvPicPr>
          <p:cNvPr id="27652" name="Picture 4" descr="HHHIMG_1166">
            <a:extLst>
              <a:ext uri="{FF2B5EF4-FFF2-40B4-BE49-F238E27FC236}">
                <a16:creationId xmlns:a16="http://schemas.microsoft.com/office/drawing/2014/main" id="{7B8BE4BA-F9E1-164D-86F1-F8E66C55D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rotated">
            <a:extLst>
              <a:ext uri="{FF2B5EF4-FFF2-40B4-BE49-F238E27FC236}">
                <a16:creationId xmlns:a16="http://schemas.microsoft.com/office/drawing/2014/main" id="{7BF4CA22-D967-3D4A-9583-26645C980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1447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4" name="Group 6">
            <a:extLst>
              <a:ext uri="{FF2B5EF4-FFF2-40B4-BE49-F238E27FC236}">
                <a16:creationId xmlns:a16="http://schemas.microsoft.com/office/drawing/2014/main" id="{8B1E62FD-41ED-8045-A566-F60E030DDE53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27668" name="Line 7">
              <a:extLst>
                <a:ext uri="{FF2B5EF4-FFF2-40B4-BE49-F238E27FC236}">
                  <a16:creationId xmlns:a16="http://schemas.microsoft.com/office/drawing/2014/main" id="{1218BFD5-1904-3748-A2DD-1857CB926C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Line 8">
              <a:extLst>
                <a:ext uri="{FF2B5EF4-FFF2-40B4-BE49-F238E27FC236}">
                  <a16:creationId xmlns:a16="http://schemas.microsoft.com/office/drawing/2014/main" id="{488CB655-348F-3E40-BCAF-FA9B5568E1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9">
            <a:extLst>
              <a:ext uri="{FF2B5EF4-FFF2-40B4-BE49-F238E27FC236}">
                <a16:creationId xmlns:a16="http://schemas.microsoft.com/office/drawing/2014/main" id="{DC138EF9-9351-4F46-AAB8-5705DE77E60F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27666" name="Line 10">
              <a:extLst>
                <a:ext uri="{FF2B5EF4-FFF2-40B4-BE49-F238E27FC236}">
                  <a16:creationId xmlns:a16="http://schemas.microsoft.com/office/drawing/2014/main" id="{52187D38-3396-5C40-8020-4F7141D17F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Line 11">
              <a:extLst>
                <a:ext uri="{FF2B5EF4-FFF2-40B4-BE49-F238E27FC236}">
                  <a16:creationId xmlns:a16="http://schemas.microsoft.com/office/drawing/2014/main" id="{14D9C842-3578-4C4A-8E9D-6CD6E6164A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2">
            <a:extLst>
              <a:ext uri="{FF2B5EF4-FFF2-40B4-BE49-F238E27FC236}">
                <a16:creationId xmlns:a16="http://schemas.microsoft.com/office/drawing/2014/main" id="{58580C26-10A1-304F-A150-324ED7AE9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7" name="Text Box 13">
            <a:extLst>
              <a:ext uri="{FF2B5EF4-FFF2-40B4-BE49-F238E27FC236}">
                <a16:creationId xmlns:a16="http://schemas.microsoft.com/office/drawing/2014/main" id="{AB54CCEE-CF09-2D43-A489-FC7FCEDC7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8" name="Rectangle 14">
            <a:extLst>
              <a:ext uri="{FF2B5EF4-FFF2-40B4-BE49-F238E27FC236}">
                <a16:creationId xmlns:a16="http://schemas.microsoft.com/office/drawing/2014/main" id="{AC11D9A3-526D-8D4C-81EA-86F324ADC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675" y="2819400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9" name="Rectangle 15">
            <a:extLst>
              <a:ext uri="{FF2B5EF4-FFF2-40B4-BE49-F238E27FC236}">
                <a16:creationId xmlns:a16="http://schemas.microsoft.com/office/drawing/2014/main" id="{7B060552-EF35-EA4B-9244-B00B9D0B5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835275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60" name="Freeform 16">
            <a:extLst>
              <a:ext uri="{FF2B5EF4-FFF2-40B4-BE49-F238E27FC236}">
                <a16:creationId xmlns:a16="http://schemas.microsoft.com/office/drawing/2014/main" id="{7F98E6D5-D7F8-494C-9E91-AEFA34FE476B}"/>
              </a:ext>
            </a:extLst>
          </p:cNvPr>
          <p:cNvSpPr>
            <a:spLocks/>
          </p:cNvSpPr>
          <p:nvPr/>
        </p:nvSpPr>
        <p:spPr bwMode="auto">
          <a:xfrm>
            <a:off x="2422525" y="2438400"/>
            <a:ext cx="3352800" cy="381000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Text Box 17">
            <a:extLst>
              <a:ext uri="{FF2B5EF4-FFF2-40B4-BE49-F238E27FC236}">
                <a16:creationId xmlns:a16="http://schemas.microsoft.com/office/drawing/2014/main" id="{2309122B-B28C-4B49-A015-7318D9511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5146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7662" name="Text Box 18">
            <a:extLst>
              <a:ext uri="{FF2B5EF4-FFF2-40B4-BE49-F238E27FC236}">
                <a16:creationId xmlns:a16="http://schemas.microsoft.com/office/drawing/2014/main" id="{9998696A-3BDB-1A4F-BE20-7F71BE7C6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7663" name="Text Box 19">
            <a:extLst>
              <a:ext uri="{FF2B5EF4-FFF2-40B4-BE49-F238E27FC236}">
                <a16:creationId xmlns:a16="http://schemas.microsoft.com/office/drawing/2014/main" id="{D9F8CD29-F4A3-EB4E-B4BB-6BCD0E4A3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9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g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x’,y’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7664" name="Text Box 20">
            <a:extLst>
              <a:ext uri="{FF2B5EF4-FFF2-40B4-BE49-F238E27FC236}">
                <a16:creationId xmlns:a16="http://schemas.microsoft.com/office/drawing/2014/main" id="{0D3C00C6-92CE-D340-B5D4-A5FD83C03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65" name="Text Box 21">
            <a:extLst>
              <a:ext uri="{FF2B5EF4-FFF2-40B4-BE49-F238E27FC236}">
                <a16:creationId xmlns:a16="http://schemas.microsoft.com/office/drawing/2014/main" id="{E80D09CC-F790-8348-8DCE-8CE3988A8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980FE6AA-18C9-9F4A-B708-D4D826245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781B9B5D-4A09-C549-8E3D-4AB2C4966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9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g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x’,y’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C31D1E63-5A79-AC40-8F66-E43A13563C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Forward warping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518864F2-9A69-914D-9970-E24B80C07C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1905000"/>
          </a:xfrm>
        </p:spPr>
        <p:txBody>
          <a:bodyPr/>
          <a:lstStyle/>
          <a:p>
            <a:r>
              <a:rPr lang="en-US" altLang="en-US" dirty="0"/>
              <a:t>Send each pixel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 err="1"/>
              <a:t>x,y</a:t>
            </a:r>
            <a:r>
              <a:rPr lang="en-US" altLang="en-US" dirty="0"/>
              <a:t>) to its corresponding location </a:t>
            </a:r>
          </a:p>
          <a:p>
            <a:r>
              <a:rPr lang="en-US" altLang="en-US" dirty="0"/>
              <a:t>           (</a:t>
            </a:r>
            <a:r>
              <a:rPr lang="en-US" altLang="en-US" i="1" dirty="0" err="1"/>
              <a:t>x’,y</a:t>
            </a:r>
            <a:r>
              <a:rPr lang="en-US" altLang="en-US" i="1" dirty="0"/>
              <a:t>’)</a:t>
            </a:r>
            <a:r>
              <a:rPr lang="en-US" altLang="en-US" b="1" dirty="0"/>
              <a:t> </a:t>
            </a:r>
            <a:r>
              <a:rPr lang="en-US" altLang="en-US" dirty="0"/>
              <a:t>=</a:t>
            </a:r>
            <a:r>
              <a:rPr lang="en-US" altLang="en-US" b="1" dirty="0"/>
              <a:t> </a:t>
            </a:r>
            <a:r>
              <a:rPr lang="en-US" altLang="en-US" i="1" dirty="0"/>
              <a:t>T</a:t>
            </a:r>
            <a:r>
              <a:rPr lang="en-US" altLang="en-US" dirty="0"/>
              <a:t>(</a:t>
            </a:r>
            <a:r>
              <a:rPr lang="en-US" altLang="en-US" i="1" dirty="0" err="1"/>
              <a:t>x,y</a:t>
            </a:r>
            <a:r>
              <a:rPr lang="en-US" altLang="en-US" dirty="0"/>
              <a:t>) in the second image</a:t>
            </a:r>
          </a:p>
        </p:txBody>
      </p:sp>
      <p:pic>
        <p:nvPicPr>
          <p:cNvPr id="28678" name="Picture 6" descr="HHHIMG_1166">
            <a:extLst>
              <a:ext uri="{FF2B5EF4-FFF2-40B4-BE49-F238E27FC236}">
                <a16:creationId xmlns:a16="http://schemas.microsoft.com/office/drawing/2014/main" id="{B983759B-5EB0-9B4B-8718-CE7E22BAF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 descr="rotated">
            <a:extLst>
              <a:ext uri="{FF2B5EF4-FFF2-40B4-BE49-F238E27FC236}">
                <a16:creationId xmlns:a16="http://schemas.microsoft.com/office/drawing/2014/main" id="{72ADEB73-BA7B-4945-A407-0ED5BB478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1447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80" name="Group 8">
            <a:extLst>
              <a:ext uri="{FF2B5EF4-FFF2-40B4-BE49-F238E27FC236}">
                <a16:creationId xmlns:a16="http://schemas.microsoft.com/office/drawing/2014/main" id="{6F2AE7FF-873C-754D-8C0C-517CB041C5EC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28693" name="Line 9">
              <a:extLst>
                <a:ext uri="{FF2B5EF4-FFF2-40B4-BE49-F238E27FC236}">
                  <a16:creationId xmlns:a16="http://schemas.microsoft.com/office/drawing/2014/main" id="{7F18E6B9-5C26-2145-81F4-98544299C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4" name="Line 10">
              <a:extLst>
                <a:ext uri="{FF2B5EF4-FFF2-40B4-BE49-F238E27FC236}">
                  <a16:creationId xmlns:a16="http://schemas.microsoft.com/office/drawing/2014/main" id="{679E7BF8-F36C-A44F-B933-B2CA6E4FA6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1" name="Group 11">
            <a:extLst>
              <a:ext uri="{FF2B5EF4-FFF2-40B4-BE49-F238E27FC236}">
                <a16:creationId xmlns:a16="http://schemas.microsoft.com/office/drawing/2014/main" id="{EE1F4CB1-E3B0-5E49-9642-B14337DD3C43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28691" name="Line 12">
              <a:extLst>
                <a:ext uri="{FF2B5EF4-FFF2-40B4-BE49-F238E27FC236}">
                  <a16:creationId xmlns:a16="http://schemas.microsoft.com/office/drawing/2014/main" id="{22413434-E524-674E-957A-BE63F3703D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Line 13">
              <a:extLst>
                <a:ext uri="{FF2B5EF4-FFF2-40B4-BE49-F238E27FC236}">
                  <a16:creationId xmlns:a16="http://schemas.microsoft.com/office/drawing/2014/main" id="{03AC540D-3D08-5D43-8681-EE84A9EC05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2" name="Text Box 14">
            <a:extLst>
              <a:ext uri="{FF2B5EF4-FFF2-40B4-BE49-F238E27FC236}">
                <a16:creationId xmlns:a16="http://schemas.microsoft.com/office/drawing/2014/main" id="{D473D824-AE8E-864B-A120-A5421CBEF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83" name="Text Box 15">
            <a:extLst>
              <a:ext uri="{FF2B5EF4-FFF2-40B4-BE49-F238E27FC236}">
                <a16:creationId xmlns:a16="http://schemas.microsoft.com/office/drawing/2014/main" id="{0C28AA88-4770-3C48-9437-1F8AD9E20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1568" name="Freeform 16">
            <a:extLst>
              <a:ext uri="{FF2B5EF4-FFF2-40B4-BE49-F238E27FC236}">
                <a16:creationId xmlns:a16="http://schemas.microsoft.com/office/drawing/2014/main" id="{0CA9C68A-2036-4644-AE03-89CCFBD9A762}"/>
              </a:ext>
            </a:extLst>
          </p:cNvPr>
          <p:cNvSpPr>
            <a:spLocks/>
          </p:cNvSpPr>
          <p:nvPr/>
        </p:nvSpPr>
        <p:spPr bwMode="auto">
          <a:xfrm>
            <a:off x="2422525" y="2438400"/>
            <a:ext cx="3352800" cy="381000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Text Box 17">
            <a:extLst>
              <a:ext uri="{FF2B5EF4-FFF2-40B4-BE49-F238E27FC236}">
                <a16:creationId xmlns:a16="http://schemas.microsoft.com/office/drawing/2014/main" id="{B4C23B45-F11F-E34F-8C06-59B24B9E6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791570" name="Rectangle 18">
            <a:extLst>
              <a:ext uri="{FF2B5EF4-FFF2-40B4-BE49-F238E27FC236}">
                <a16:creationId xmlns:a16="http://schemas.microsoft.com/office/drawing/2014/main" id="{5EDC9C53-E918-E843-A36C-939086F2C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Q:  When does this work well, when not? If something goes wrong, what is it?  Ideas to fix? </a:t>
            </a:r>
          </a:p>
        </p:txBody>
      </p:sp>
      <p:sp>
        <p:nvSpPr>
          <p:cNvPr id="28687" name="Oval 19">
            <a:extLst>
              <a:ext uri="{FF2B5EF4-FFF2-40B4-BE49-F238E27FC236}">
                <a16:creationId xmlns:a16="http://schemas.microsoft.com/office/drawing/2014/main" id="{87391645-9BF9-DA49-BC45-4FA696B35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0925" y="27813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1572" name="Oval 20">
            <a:extLst>
              <a:ext uri="{FF2B5EF4-FFF2-40B4-BE49-F238E27FC236}">
                <a16:creationId xmlns:a16="http://schemas.microsoft.com/office/drawing/2014/main" id="{4EC59EC2-38B4-6648-BCC4-0F447965F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5" y="280828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89" name="Text Box 21">
            <a:extLst>
              <a:ext uri="{FF2B5EF4-FFF2-40B4-BE49-F238E27FC236}">
                <a16:creationId xmlns:a16="http://schemas.microsoft.com/office/drawing/2014/main" id="{7BF55D73-B4CD-2A45-B45F-A17AC9FBC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90" name="Text Box 22">
            <a:extLst>
              <a:ext uri="{FF2B5EF4-FFF2-40B4-BE49-F238E27FC236}">
                <a16:creationId xmlns:a16="http://schemas.microsoft.com/office/drawing/2014/main" id="{156E82BB-202B-1645-9841-A06625A65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70" grpId="0" autoUpdateAnimBg="0"/>
      <p:bldP spid="79157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>
            <a:extLst>
              <a:ext uri="{FF2B5EF4-FFF2-40B4-BE49-F238E27FC236}">
                <a16:creationId xmlns:a16="http://schemas.microsoft.com/office/drawing/2014/main" id="{B4A863A6-EEC5-3A4B-9A90-151E2D785F9B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590800"/>
            <a:ext cx="609600" cy="609600"/>
            <a:chOff x="1248" y="3072"/>
            <a:chExt cx="384" cy="384"/>
          </a:xfrm>
        </p:grpSpPr>
        <p:sp>
          <p:nvSpPr>
            <p:cNvPr id="29724" name="Line 3">
              <a:extLst>
                <a:ext uri="{FF2B5EF4-FFF2-40B4-BE49-F238E27FC236}">
                  <a16:creationId xmlns:a16="http://schemas.microsoft.com/office/drawing/2014/main" id="{8930E1AC-6E70-3F41-A0B2-E994AE5EE4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4">
              <a:extLst>
                <a:ext uri="{FF2B5EF4-FFF2-40B4-BE49-F238E27FC236}">
                  <a16:creationId xmlns:a16="http://schemas.microsoft.com/office/drawing/2014/main" id="{C21F0DD6-5057-0F43-87CC-0A59DC34A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5">
              <a:extLst>
                <a:ext uri="{FF2B5EF4-FFF2-40B4-BE49-F238E27FC236}">
                  <a16:creationId xmlns:a16="http://schemas.microsoft.com/office/drawing/2014/main" id="{7FB13334-A84F-F342-88F1-FA90B7C8E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6">
              <a:extLst>
                <a:ext uri="{FF2B5EF4-FFF2-40B4-BE49-F238E27FC236}">
                  <a16:creationId xmlns:a16="http://schemas.microsoft.com/office/drawing/2014/main" id="{8C4D70E6-BBDE-004E-8E3A-F7931DF34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699" name="Text Box 7">
            <a:extLst>
              <a:ext uri="{FF2B5EF4-FFF2-40B4-BE49-F238E27FC236}">
                <a16:creationId xmlns:a16="http://schemas.microsoft.com/office/drawing/2014/main" id="{49FE9F35-B2E5-4847-9293-7E9766A3C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9700" name="Text Box 8">
            <a:extLst>
              <a:ext uri="{FF2B5EF4-FFF2-40B4-BE49-F238E27FC236}">
                <a16:creationId xmlns:a16="http://schemas.microsoft.com/office/drawing/2014/main" id="{358F4D93-7674-8241-98BF-40A999069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9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g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x’,y’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9701" name="Rectangle 9">
            <a:extLst>
              <a:ext uri="{FF2B5EF4-FFF2-40B4-BE49-F238E27FC236}">
                <a16:creationId xmlns:a16="http://schemas.microsoft.com/office/drawing/2014/main" id="{8B842DEF-E160-924A-9FE4-D2EC46D195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Forward warping</a:t>
            </a:r>
          </a:p>
        </p:txBody>
      </p:sp>
      <p:sp>
        <p:nvSpPr>
          <p:cNvPr id="29702" name="Rectangle 10">
            <a:extLst>
              <a:ext uri="{FF2B5EF4-FFF2-40B4-BE49-F238E27FC236}">
                <a16:creationId xmlns:a16="http://schemas.microsoft.com/office/drawing/2014/main" id="{18C78FED-7139-E64D-8744-7D876D25D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1905000"/>
          </a:xfrm>
        </p:spPr>
        <p:txBody>
          <a:bodyPr/>
          <a:lstStyle/>
          <a:p>
            <a:r>
              <a:rPr lang="en-US" altLang="en-US"/>
              <a:t>Send each pixel </a:t>
            </a:r>
            <a:r>
              <a:rPr lang="en-US" altLang="en-US" i="1"/>
              <a:t>f</a:t>
            </a:r>
            <a:r>
              <a:rPr lang="en-US" altLang="en-US"/>
              <a:t>(</a:t>
            </a:r>
            <a:r>
              <a:rPr lang="en-US" altLang="en-US" i="1"/>
              <a:t>x,y</a:t>
            </a:r>
            <a:r>
              <a:rPr lang="en-US" altLang="en-US"/>
              <a:t>) to its corresponding location </a:t>
            </a:r>
          </a:p>
          <a:p>
            <a:r>
              <a:rPr lang="en-US" altLang="en-US"/>
              <a:t>           (</a:t>
            </a:r>
            <a:r>
              <a:rPr lang="en-US" altLang="en-US" i="1"/>
              <a:t>x’,y’)</a:t>
            </a:r>
            <a:r>
              <a:rPr lang="en-US" altLang="en-US" b="1"/>
              <a:t> </a:t>
            </a:r>
            <a:r>
              <a:rPr lang="en-US" altLang="en-US"/>
              <a:t>=</a:t>
            </a:r>
            <a:r>
              <a:rPr lang="en-US" altLang="en-US" b="1"/>
              <a:t> </a:t>
            </a:r>
            <a:r>
              <a:rPr lang="en-US" altLang="en-US" i="1"/>
              <a:t>T</a:t>
            </a:r>
            <a:r>
              <a:rPr lang="en-US" altLang="en-US"/>
              <a:t>(</a:t>
            </a:r>
            <a:r>
              <a:rPr lang="en-US" altLang="en-US" i="1"/>
              <a:t>x,y</a:t>
            </a:r>
            <a:r>
              <a:rPr lang="en-US" altLang="en-US"/>
              <a:t>) in the second image</a:t>
            </a:r>
          </a:p>
        </p:txBody>
      </p:sp>
      <p:grpSp>
        <p:nvGrpSpPr>
          <p:cNvPr id="29703" name="Group 11">
            <a:extLst>
              <a:ext uri="{FF2B5EF4-FFF2-40B4-BE49-F238E27FC236}">
                <a16:creationId xmlns:a16="http://schemas.microsoft.com/office/drawing/2014/main" id="{4F5FA4E4-AD0B-A64B-A418-B8655C85F05E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29722" name="Line 12">
              <a:extLst>
                <a:ext uri="{FF2B5EF4-FFF2-40B4-BE49-F238E27FC236}">
                  <a16:creationId xmlns:a16="http://schemas.microsoft.com/office/drawing/2014/main" id="{1CE2EA3A-4DE6-A44B-85DA-99659F44FD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3" name="Line 13">
              <a:extLst>
                <a:ext uri="{FF2B5EF4-FFF2-40B4-BE49-F238E27FC236}">
                  <a16:creationId xmlns:a16="http://schemas.microsoft.com/office/drawing/2014/main" id="{B00CD35E-0629-FE48-AEFE-A5CD580814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04" name="Group 14">
            <a:extLst>
              <a:ext uri="{FF2B5EF4-FFF2-40B4-BE49-F238E27FC236}">
                <a16:creationId xmlns:a16="http://schemas.microsoft.com/office/drawing/2014/main" id="{42F724D3-2D75-3249-93C1-807306E8AEAA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29720" name="Line 15">
              <a:extLst>
                <a:ext uri="{FF2B5EF4-FFF2-40B4-BE49-F238E27FC236}">
                  <a16:creationId xmlns:a16="http://schemas.microsoft.com/office/drawing/2014/main" id="{06869237-A795-C940-A64A-DF95E8EC27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1" name="Line 16">
              <a:extLst>
                <a:ext uri="{FF2B5EF4-FFF2-40B4-BE49-F238E27FC236}">
                  <a16:creationId xmlns:a16="http://schemas.microsoft.com/office/drawing/2014/main" id="{91E49B80-63B9-3748-A923-825A8DC25C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5" name="Text Box 17">
            <a:extLst>
              <a:ext uri="{FF2B5EF4-FFF2-40B4-BE49-F238E27FC236}">
                <a16:creationId xmlns:a16="http://schemas.microsoft.com/office/drawing/2014/main" id="{99DC1EB9-01A4-7346-A4F1-04EE2A9BC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06" name="Text Box 18">
            <a:extLst>
              <a:ext uri="{FF2B5EF4-FFF2-40B4-BE49-F238E27FC236}">
                <a16:creationId xmlns:a16="http://schemas.microsoft.com/office/drawing/2014/main" id="{52ED24F4-E076-9249-AB20-4DAC18AA9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07" name="Freeform 19">
            <a:extLst>
              <a:ext uri="{FF2B5EF4-FFF2-40B4-BE49-F238E27FC236}">
                <a16:creationId xmlns:a16="http://schemas.microsoft.com/office/drawing/2014/main" id="{97C96DC0-9483-B74B-8F45-D7C45908227D}"/>
              </a:ext>
            </a:extLst>
          </p:cNvPr>
          <p:cNvSpPr>
            <a:spLocks/>
          </p:cNvSpPr>
          <p:nvPr/>
        </p:nvSpPr>
        <p:spPr bwMode="auto">
          <a:xfrm>
            <a:off x="2422525" y="2438400"/>
            <a:ext cx="3352800" cy="381000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Text Box 20">
            <a:extLst>
              <a:ext uri="{FF2B5EF4-FFF2-40B4-BE49-F238E27FC236}">
                <a16:creationId xmlns:a16="http://schemas.microsoft.com/office/drawing/2014/main" id="{58AC70E4-63F5-1041-87C8-885BF4A38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9709" name="Rectangle 21">
            <a:extLst>
              <a:ext uri="{FF2B5EF4-FFF2-40B4-BE49-F238E27FC236}">
                <a16:creationId xmlns:a16="http://schemas.microsoft.com/office/drawing/2014/main" id="{5A7F933E-3758-284A-A8BF-4E26D960C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2578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Q:  what if pixel lands “between” two pixels?</a:t>
            </a:r>
          </a:p>
        </p:txBody>
      </p:sp>
      <p:sp>
        <p:nvSpPr>
          <p:cNvPr id="29710" name="Oval 22">
            <a:extLst>
              <a:ext uri="{FF2B5EF4-FFF2-40B4-BE49-F238E27FC236}">
                <a16:creationId xmlns:a16="http://schemas.microsoft.com/office/drawing/2014/main" id="{0987B50F-B7D5-3B4C-8FA3-8030F1BD9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0925" y="27813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11" name="Oval 23">
            <a:extLst>
              <a:ext uri="{FF2B5EF4-FFF2-40B4-BE49-F238E27FC236}">
                <a16:creationId xmlns:a16="http://schemas.microsoft.com/office/drawing/2014/main" id="{ABEA646F-6038-F940-ABCB-7FD96FC93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5" y="280828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12" name="Text Box 24">
            <a:extLst>
              <a:ext uri="{FF2B5EF4-FFF2-40B4-BE49-F238E27FC236}">
                <a16:creationId xmlns:a16="http://schemas.microsoft.com/office/drawing/2014/main" id="{9041139B-8B93-FD4B-8AD7-4E1E32341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13" name="Text Box 25">
            <a:extLst>
              <a:ext uri="{FF2B5EF4-FFF2-40B4-BE49-F238E27FC236}">
                <a16:creationId xmlns:a16="http://schemas.microsoft.com/office/drawing/2014/main" id="{7F71F622-238C-A049-BD0C-50C91CF91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29714" name="Group 26">
            <a:extLst>
              <a:ext uri="{FF2B5EF4-FFF2-40B4-BE49-F238E27FC236}">
                <a16:creationId xmlns:a16="http://schemas.microsoft.com/office/drawing/2014/main" id="{A18E2912-D04A-3448-AD10-A6AF2D9635D0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2514600"/>
            <a:ext cx="609600" cy="609600"/>
            <a:chOff x="1248" y="3072"/>
            <a:chExt cx="384" cy="384"/>
          </a:xfrm>
        </p:grpSpPr>
        <p:sp>
          <p:nvSpPr>
            <p:cNvPr id="29716" name="Line 27">
              <a:extLst>
                <a:ext uri="{FF2B5EF4-FFF2-40B4-BE49-F238E27FC236}">
                  <a16:creationId xmlns:a16="http://schemas.microsoft.com/office/drawing/2014/main" id="{E1FFDE12-E77F-6E4B-B602-BB11249D5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7" name="Line 28">
              <a:extLst>
                <a:ext uri="{FF2B5EF4-FFF2-40B4-BE49-F238E27FC236}">
                  <a16:creationId xmlns:a16="http://schemas.microsoft.com/office/drawing/2014/main" id="{AAF09C7F-DE4C-7644-8CFC-AB455F526F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8" name="Line 29">
              <a:extLst>
                <a:ext uri="{FF2B5EF4-FFF2-40B4-BE49-F238E27FC236}">
                  <a16:creationId xmlns:a16="http://schemas.microsoft.com/office/drawing/2014/main" id="{A48348AC-1E58-2A4B-A6DF-7F50C95AC0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9" name="Line 30">
              <a:extLst>
                <a:ext uri="{FF2B5EF4-FFF2-40B4-BE49-F238E27FC236}">
                  <a16:creationId xmlns:a16="http://schemas.microsoft.com/office/drawing/2014/main" id="{92070BE8-3352-B448-A234-0B57E6B158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2607" name="Rectangle 31">
            <a:extLst>
              <a:ext uri="{FF2B5EF4-FFF2-40B4-BE49-F238E27FC236}">
                <a16:creationId xmlns:a16="http://schemas.microsoft.com/office/drawing/2014/main" id="{ECE94507-EA10-564B-A912-7CB01FF79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7150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A:  distribute color among neighboring pixels (</a:t>
            </a:r>
            <a:r>
              <a:rPr lang="en-US" altLang="en-US" dirty="0" err="1"/>
              <a:t>x’,y</a:t>
            </a:r>
            <a:r>
              <a:rPr lang="en-US" altLang="en-US" dirty="0"/>
              <a:t>’)</a:t>
            </a:r>
          </a:p>
          <a:p>
            <a:pPr lvl="1" eaLnBrk="1" hangingPunct="1">
              <a:buFontTx/>
              <a:buChar char="–"/>
            </a:pPr>
            <a:r>
              <a:rPr lang="en-US" altLang="en-US" dirty="0"/>
              <a:t>Known as “splatting”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60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27E01-D4F3-5020-1D66-3F563DB7F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5" descr="perspective">
            <a:extLst>
              <a:ext uri="{FF2B5EF4-FFF2-40B4-BE49-F238E27FC236}">
                <a16:creationId xmlns:a16="http://schemas.microsoft.com/office/drawing/2014/main" id="{BA7C2D6E-F18E-6AFA-26D7-60D4DB86C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085" y="1541983"/>
            <a:ext cx="4814115" cy="308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8970BF04-ACD1-4DB0-B188-53FE60AEF9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Forward warping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D5D02215-50E0-FC3F-C61D-1BD6D2092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5105400"/>
            <a:ext cx="7620000" cy="1371600"/>
          </a:xfrm>
        </p:spPr>
        <p:txBody>
          <a:bodyPr/>
          <a:lstStyle/>
          <a:p>
            <a:r>
              <a:rPr lang="en-US" altLang="en-US" dirty="0"/>
              <a:t>What would happen here? </a:t>
            </a:r>
          </a:p>
        </p:txBody>
      </p:sp>
      <p:pic>
        <p:nvPicPr>
          <p:cNvPr id="13317" name="Picture 5" descr="HHHIMG_1166">
            <a:extLst>
              <a:ext uri="{FF2B5EF4-FFF2-40B4-BE49-F238E27FC236}">
                <a16:creationId xmlns:a16="http://schemas.microsoft.com/office/drawing/2014/main" id="{6796A918-8CF8-665E-A41C-41128682D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9" y="2735511"/>
            <a:ext cx="1325562" cy="99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7" name="AutoShape 19">
            <a:extLst>
              <a:ext uri="{FF2B5EF4-FFF2-40B4-BE49-F238E27FC236}">
                <a16:creationId xmlns:a16="http://schemas.microsoft.com/office/drawing/2014/main" id="{3CF30B41-85CE-B689-55D9-CE4304EBA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019680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77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F0CE8FE8-19B4-9944-BD65-4B428797A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38776658-DB58-154A-8411-12D9F62D8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9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g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x’,y’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30724" name="Group 4">
            <a:extLst>
              <a:ext uri="{FF2B5EF4-FFF2-40B4-BE49-F238E27FC236}">
                <a16:creationId xmlns:a16="http://schemas.microsoft.com/office/drawing/2014/main" id="{2520538F-2177-6B4E-860B-72DFE313FB64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30746" name="Line 5">
              <a:extLst>
                <a:ext uri="{FF2B5EF4-FFF2-40B4-BE49-F238E27FC236}">
                  <a16:creationId xmlns:a16="http://schemas.microsoft.com/office/drawing/2014/main" id="{278DB9E6-1883-5D4C-BB2C-BCB054368C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7" name="Line 6">
              <a:extLst>
                <a:ext uri="{FF2B5EF4-FFF2-40B4-BE49-F238E27FC236}">
                  <a16:creationId xmlns:a16="http://schemas.microsoft.com/office/drawing/2014/main" id="{2FA5506E-7BBA-7246-AB5F-B35A0BF484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5" name="Text Box 7">
            <a:extLst>
              <a:ext uri="{FF2B5EF4-FFF2-40B4-BE49-F238E27FC236}">
                <a16:creationId xmlns:a16="http://schemas.microsoft.com/office/drawing/2014/main" id="{BA7722EC-BA46-824D-8882-F496218A2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6" name="Text Box 8">
            <a:extLst>
              <a:ext uri="{FF2B5EF4-FFF2-40B4-BE49-F238E27FC236}">
                <a16:creationId xmlns:a16="http://schemas.microsoft.com/office/drawing/2014/main" id="{0A66DBE4-A106-D946-9C90-7133E333B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7" name="Rectangle 9">
            <a:extLst>
              <a:ext uri="{FF2B5EF4-FFF2-40B4-BE49-F238E27FC236}">
                <a16:creationId xmlns:a16="http://schemas.microsoft.com/office/drawing/2014/main" id="{2C30BB22-F103-FB43-B99A-3815D11259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Inverse warping</a:t>
            </a:r>
          </a:p>
        </p:txBody>
      </p:sp>
      <p:sp>
        <p:nvSpPr>
          <p:cNvPr id="30728" name="Rectangle 10">
            <a:extLst>
              <a:ext uri="{FF2B5EF4-FFF2-40B4-BE49-F238E27FC236}">
                <a16:creationId xmlns:a16="http://schemas.microsoft.com/office/drawing/2014/main" id="{2F0D0F41-882F-DB4D-8C6A-A22295BE4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1981200"/>
          </a:xfrm>
        </p:spPr>
        <p:txBody>
          <a:bodyPr/>
          <a:lstStyle/>
          <a:p>
            <a:r>
              <a:rPr lang="en-US" altLang="en-US"/>
              <a:t>Get each pixel </a:t>
            </a:r>
            <a:r>
              <a:rPr lang="en-US" altLang="en-US" i="1"/>
              <a:t>g</a:t>
            </a:r>
            <a:r>
              <a:rPr lang="en-US" altLang="en-US"/>
              <a:t>(</a:t>
            </a:r>
            <a:r>
              <a:rPr lang="en-US" altLang="en-US" i="1"/>
              <a:t>x’,y’</a:t>
            </a:r>
            <a:r>
              <a:rPr lang="en-US" altLang="en-US"/>
              <a:t>) from its corresponding location </a:t>
            </a:r>
          </a:p>
          <a:p>
            <a:r>
              <a:rPr lang="en-US" altLang="en-US"/>
              <a:t>           (</a:t>
            </a:r>
            <a:r>
              <a:rPr lang="en-US" altLang="en-US" i="1"/>
              <a:t>x,y</a:t>
            </a:r>
            <a:r>
              <a:rPr lang="en-US" altLang="en-US"/>
              <a:t>)</a:t>
            </a:r>
            <a:r>
              <a:rPr lang="en-US" altLang="en-US" b="1"/>
              <a:t> </a:t>
            </a:r>
            <a:r>
              <a:rPr lang="en-US" altLang="en-US"/>
              <a:t>=</a:t>
            </a:r>
            <a:r>
              <a:rPr lang="en-US" altLang="en-US" b="1"/>
              <a:t> </a:t>
            </a:r>
            <a:r>
              <a:rPr lang="en-US" altLang="en-US" i="1"/>
              <a:t>T</a:t>
            </a:r>
            <a:r>
              <a:rPr lang="en-US" altLang="en-US" i="1" baseline="30000"/>
              <a:t>-1</a:t>
            </a:r>
            <a:r>
              <a:rPr lang="en-US" altLang="en-US"/>
              <a:t>(</a:t>
            </a:r>
            <a:r>
              <a:rPr lang="en-US" altLang="en-US" i="1"/>
              <a:t>x’,y’</a:t>
            </a:r>
            <a:r>
              <a:rPr lang="en-US" altLang="en-US"/>
              <a:t>) in the first image</a:t>
            </a:r>
          </a:p>
        </p:txBody>
      </p:sp>
      <p:pic>
        <p:nvPicPr>
          <p:cNvPr id="30729" name="Picture 11" descr="HHHIMG_1166">
            <a:extLst>
              <a:ext uri="{FF2B5EF4-FFF2-40B4-BE49-F238E27FC236}">
                <a16:creationId xmlns:a16="http://schemas.microsoft.com/office/drawing/2014/main" id="{522AA622-35FE-BD40-993E-E5187A2EC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2" descr="rotated">
            <a:extLst>
              <a:ext uri="{FF2B5EF4-FFF2-40B4-BE49-F238E27FC236}">
                <a16:creationId xmlns:a16="http://schemas.microsoft.com/office/drawing/2014/main" id="{00AAA5F9-4BA5-D649-B8D5-44FB99369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1447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31" name="Group 13">
            <a:extLst>
              <a:ext uri="{FF2B5EF4-FFF2-40B4-BE49-F238E27FC236}">
                <a16:creationId xmlns:a16="http://schemas.microsoft.com/office/drawing/2014/main" id="{839B20F3-35B3-EE43-AC18-76BDE8CE29FB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30744" name="Line 14">
              <a:extLst>
                <a:ext uri="{FF2B5EF4-FFF2-40B4-BE49-F238E27FC236}">
                  <a16:creationId xmlns:a16="http://schemas.microsoft.com/office/drawing/2014/main" id="{9ACA15B6-83FA-D849-B453-5D7D5680F6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5" name="Line 15">
              <a:extLst>
                <a:ext uri="{FF2B5EF4-FFF2-40B4-BE49-F238E27FC236}">
                  <a16:creationId xmlns:a16="http://schemas.microsoft.com/office/drawing/2014/main" id="{ADCF9F8A-6762-D040-A565-EA35FC4986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732" name="Group 16">
            <a:extLst>
              <a:ext uri="{FF2B5EF4-FFF2-40B4-BE49-F238E27FC236}">
                <a16:creationId xmlns:a16="http://schemas.microsoft.com/office/drawing/2014/main" id="{EF95F643-583B-724E-8033-698F055ED9BE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30742" name="Line 17">
              <a:extLst>
                <a:ext uri="{FF2B5EF4-FFF2-40B4-BE49-F238E27FC236}">
                  <a16:creationId xmlns:a16="http://schemas.microsoft.com/office/drawing/2014/main" id="{DC582274-775D-BB4D-8613-18DA3E2235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3" name="Line 18">
              <a:extLst>
                <a:ext uri="{FF2B5EF4-FFF2-40B4-BE49-F238E27FC236}">
                  <a16:creationId xmlns:a16="http://schemas.microsoft.com/office/drawing/2014/main" id="{C3176505-A25C-2B45-8EC3-D66D7919EF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3" name="Text Box 19">
            <a:extLst>
              <a:ext uri="{FF2B5EF4-FFF2-40B4-BE49-F238E27FC236}">
                <a16:creationId xmlns:a16="http://schemas.microsoft.com/office/drawing/2014/main" id="{A7A76E9B-5346-A742-800D-E1E8C8F96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34" name="Text Box 20">
            <a:extLst>
              <a:ext uri="{FF2B5EF4-FFF2-40B4-BE49-F238E27FC236}">
                <a16:creationId xmlns:a16="http://schemas.microsoft.com/office/drawing/2014/main" id="{D52AE67C-9192-0F42-90B1-8F757962D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3621" name="Rectangle 21">
            <a:extLst>
              <a:ext uri="{FF2B5EF4-FFF2-40B4-BE49-F238E27FC236}">
                <a16:creationId xmlns:a16="http://schemas.microsoft.com/office/drawing/2014/main" id="{91C865F6-5EE5-6D4A-A025-7822F531B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257800"/>
            <a:ext cx="8001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Q:  what if pixel comes from “between” two pixels?</a:t>
            </a:r>
          </a:p>
        </p:txBody>
      </p:sp>
      <p:sp>
        <p:nvSpPr>
          <p:cNvPr id="30736" name="Text Box 22">
            <a:extLst>
              <a:ext uri="{FF2B5EF4-FFF2-40B4-BE49-F238E27FC236}">
                <a16:creationId xmlns:a16="http://schemas.microsoft.com/office/drawing/2014/main" id="{C5700B11-4B18-F149-B21F-517B4241D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5" name="Group 23">
            <a:extLst>
              <a:ext uri="{FF2B5EF4-FFF2-40B4-BE49-F238E27FC236}">
                <a16:creationId xmlns:a16="http://schemas.microsoft.com/office/drawing/2014/main" id="{82ACBF96-9408-5948-A6F1-E8244B77B0FD}"/>
              </a:ext>
            </a:extLst>
          </p:cNvPr>
          <p:cNvGrpSpPr>
            <a:grpSpLocks/>
          </p:cNvGrpSpPr>
          <p:nvPr/>
        </p:nvGrpSpPr>
        <p:grpSpPr bwMode="auto">
          <a:xfrm>
            <a:off x="2422525" y="2482850"/>
            <a:ext cx="3352800" cy="457200"/>
            <a:chOff x="1526" y="1536"/>
            <a:chExt cx="2112" cy="288"/>
          </a:xfrm>
        </p:grpSpPr>
        <p:sp>
          <p:nvSpPr>
            <p:cNvPr id="30740" name="Text Box 24">
              <a:extLst>
                <a:ext uri="{FF2B5EF4-FFF2-40B4-BE49-F238E27FC236}">
                  <a16:creationId xmlns:a16="http://schemas.microsoft.com/office/drawing/2014/main" id="{E2CAA6EE-3784-C749-BB05-DF57992271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536"/>
              <a:ext cx="7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  <a:r>
                <a:rPr lang="en-US" altLang="en-US" i="1" baseline="30000">
                  <a:latin typeface="Times New Roman" panose="02020603050405020304" pitchFamily="18" charset="0"/>
                </a:rPr>
                <a:t>-1</a:t>
              </a:r>
              <a:r>
                <a:rPr lang="en-US" altLang="en-US">
                  <a:latin typeface="Times New Roman" panose="02020603050405020304" pitchFamily="18" charset="0"/>
                </a:rPr>
                <a:t>(</a:t>
              </a:r>
              <a:r>
                <a:rPr lang="en-US" altLang="en-US" i="1">
                  <a:latin typeface="Times New Roman" panose="02020603050405020304" pitchFamily="18" charset="0"/>
                </a:rPr>
                <a:t>x,y</a:t>
              </a:r>
              <a:r>
                <a:rPr lang="en-US" altLang="en-US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0741" name="Freeform 25">
              <a:extLst>
                <a:ext uri="{FF2B5EF4-FFF2-40B4-BE49-F238E27FC236}">
                  <a16:creationId xmlns:a16="http://schemas.microsoft.com/office/drawing/2014/main" id="{00439671-5424-144C-A6EF-ADBB4C107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1536"/>
              <a:ext cx="2112" cy="240"/>
            </a:xfrm>
            <a:custGeom>
              <a:avLst/>
              <a:gdLst>
                <a:gd name="T0" fmla="*/ 0 w 2160"/>
                <a:gd name="T1" fmla="*/ 7 h 288"/>
                <a:gd name="T2" fmla="*/ 720 w 2160"/>
                <a:gd name="T3" fmla="*/ 0 h 288"/>
                <a:gd name="T4" fmla="*/ 1347 w 2160"/>
                <a:gd name="T5" fmla="*/ 7 h 288"/>
                <a:gd name="T6" fmla="*/ 0 60000 65536"/>
                <a:gd name="T7" fmla="*/ 0 60000 65536"/>
                <a:gd name="T8" fmla="*/ 0 60000 65536"/>
                <a:gd name="T9" fmla="*/ 0 w 2160"/>
                <a:gd name="T10" fmla="*/ 0 h 288"/>
                <a:gd name="T11" fmla="*/ 2160 w 2160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" h="288">
                  <a:moveTo>
                    <a:pt x="0" y="288"/>
                  </a:moveTo>
                  <a:cubicBezTo>
                    <a:pt x="396" y="144"/>
                    <a:pt x="792" y="0"/>
                    <a:pt x="1152" y="0"/>
                  </a:cubicBezTo>
                  <a:cubicBezTo>
                    <a:pt x="1512" y="0"/>
                    <a:pt x="1836" y="144"/>
                    <a:pt x="2160" y="288"/>
                  </a:cubicBezTo>
                </a:path>
              </a:pathLst>
            </a:custGeom>
            <a:noFill/>
            <a:ln w="25400">
              <a:solidFill>
                <a:schemeClr val="accent1"/>
              </a:solidFill>
              <a:round/>
              <a:headEnd type="triangle" w="med" len="med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3626" name="Oval 26">
            <a:extLst>
              <a:ext uri="{FF2B5EF4-FFF2-40B4-BE49-F238E27FC236}">
                <a16:creationId xmlns:a16="http://schemas.microsoft.com/office/drawing/2014/main" id="{CD474160-2AB0-3143-89AD-3A68A05DA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538" y="28622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3627" name="Oval 27">
            <a:extLst>
              <a:ext uri="{FF2B5EF4-FFF2-40B4-BE49-F238E27FC236}">
                <a16:creationId xmlns:a16="http://schemas.microsoft.com/office/drawing/2014/main" id="{6B775C35-7DD0-FD40-BF92-57B289336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363" y="28479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21" grpId="0" autoUpdateAnimBg="0"/>
      <p:bldP spid="793626" grpId="0" animBg="1"/>
      <p:bldP spid="7936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>
            <a:extLst>
              <a:ext uri="{FF2B5EF4-FFF2-40B4-BE49-F238E27FC236}">
                <a16:creationId xmlns:a16="http://schemas.microsoft.com/office/drawing/2014/main" id="{5468242E-C98F-2245-9452-A7B35F6DDB78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2590800"/>
            <a:ext cx="609600" cy="609600"/>
            <a:chOff x="1248" y="3072"/>
            <a:chExt cx="384" cy="384"/>
          </a:xfrm>
        </p:grpSpPr>
        <p:sp>
          <p:nvSpPr>
            <p:cNvPr id="31777" name="Line 3">
              <a:extLst>
                <a:ext uri="{FF2B5EF4-FFF2-40B4-BE49-F238E27FC236}">
                  <a16:creationId xmlns:a16="http://schemas.microsoft.com/office/drawing/2014/main" id="{F1B9AB68-A32F-7C4B-8A98-4017E2287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8" name="Line 4">
              <a:extLst>
                <a:ext uri="{FF2B5EF4-FFF2-40B4-BE49-F238E27FC236}">
                  <a16:creationId xmlns:a16="http://schemas.microsoft.com/office/drawing/2014/main" id="{3F7676A8-8067-EF43-8042-2BF4D48883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5">
              <a:extLst>
                <a:ext uri="{FF2B5EF4-FFF2-40B4-BE49-F238E27FC236}">
                  <a16:creationId xmlns:a16="http://schemas.microsoft.com/office/drawing/2014/main" id="{769B2A31-D493-344F-BB8E-28892D2EA8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6">
              <a:extLst>
                <a:ext uri="{FF2B5EF4-FFF2-40B4-BE49-F238E27FC236}">
                  <a16:creationId xmlns:a16="http://schemas.microsoft.com/office/drawing/2014/main" id="{381D3226-3BCC-0741-B9A5-EEC7973FE6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47" name="Group 7">
            <a:extLst>
              <a:ext uri="{FF2B5EF4-FFF2-40B4-BE49-F238E27FC236}">
                <a16:creationId xmlns:a16="http://schemas.microsoft.com/office/drawing/2014/main" id="{141B91FD-AF04-C04A-8420-E86E05B5299D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2514600"/>
            <a:ext cx="609600" cy="609600"/>
            <a:chOff x="1248" y="3072"/>
            <a:chExt cx="384" cy="384"/>
          </a:xfrm>
        </p:grpSpPr>
        <p:sp>
          <p:nvSpPr>
            <p:cNvPr id="31773" name="Line 8">
              <a:extLst>
                <a:ext uri="{FF2B5EF4-FFF2-40B4-BE49-F238E27FC236}">
                  <a16:creationId xmlns:a16="http://schemas.microsoft.com/office/drawing/2014/main" id="{52F459CC-4464-1443-9FD8-D937F4E34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4" name="Line 9">
              <a:extLst>
                <a:ext uri="{FF2B5EF4-FFF2-40B4-BE49-F238E27FC236}">
                  <a16:creationId xmlns:a16="http://schemas.microsoft.com/office/drawing/2014/main" id="{6DB6D68B-2857-CF48-845E-0CFCDDB34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5" name="Line 10">
              <a:extLst>
                <a:ext uri="{FF2B5EF4-FFF2-40B4-BE49-F238E27FC236}">
                  <a16:creationId xmlns:a16="http://schemas.microsoft.com/office/drawing/2014/main" id="{735BF647-E7DF-1041-915F-95E4E0EA60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6" name="Line 11">
              <a:extLst>
                <a:ext uri="{FF2B5EF4-FFF2-40B4-BE49-F238E27FC236}">
                  <a16:creationId xmlns:a16="http://schemas.microsoft.com/office/drawing/2014/main" id="{76C4306A-16BB-5145-BF7B-4E9A10E456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8" name="Text Box 12">
            <a:extLst>
              <a:ext uri="{FF2B5EF4-FFF2-40B4-BE49-F238E27FC236}">
                <a16:creationId xmlns:a16="http://schemas.microsoft.com/office/drawing/2014/main" id="{7799F5C9-7541-9344-BD78-FEB56B62A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1749" name="Text Box 13">
            <a:extLst>
              <a:ext uri="{FF2B5EF4-FFF2-40B4-BE49-F238E27FC236}">
                <a16:creationId xmlns:a16="http://schemas.microsoft.com/office/drawing/2014/main" id="{53869A13-8352-6242-AB58-72F365644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9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g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x’,y’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grpSp>
        <p:nvGrpSpPr>
          <p:cNvPr id="31750" name="Group 14">
            <a:extLst>
              <a:ext uri="{FF2B5EF4-FFF2-40B4-BE49-F238E27FC236}">
                <a16:creationId xmlns:a16="http://schemas.microsoft.com/office/drawing/2014/main" id="{99EF13F5-E3B2-8E40-9863-16FBE472609F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31771" name="Line 15">
              <a:extLst>
                <a:ext uri="{FF2B5EF4-FFF2-40B4-BE49-F238E27FC236}">
                  <a16:creationId xmlns:a16="http://schemas.microsoft.com/office/drawing/2014/main" id="{2BDE937E-BCE1-B744-8A53-D51AB07849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2" name="Line 16">
              <a:extLst>
                <a:ext uri="{FF2B5EF4-FFF2-40B4-BE49-F238E27FC236}">
                  <a16:creationId xmlns:a16="http://schemas.microsoft.com/office/drawing/2014/main" id="{5493D12C-3850-FD4E-99C0-2FAD428FA8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1" name="Text Box 17">
            <a:extLst>
              <a:ext uri="{FF2B5EF4-FFF2-40B4-BE49-F238E27FC236}">
                <a16:creationId xmlns:a16="http://schemas.microsoft.com/office/drawing/2014/main" id="{8152915A-FAE7-7145-B785-19640EF7F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52" name="Text Box 18">
            <a:extLst>
              <a:ext uri="{FF2B5EF4-FFF2-40B4-BE49-F238E27FC236}">
                <a16:creationId xmlns:a16="http://schemas.microsoft.com/office/drawing/2014/main" id="{B03DE103-A3EE-C94F-A7E8-A4B7A73C4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53" name="Rectangle 19">
            <a:extLst>
              <a:ext uri="{FF2B5EF4-FFF2-40B4-BE49-F238E27FC236}">
                <a16:creationId xmlns:a16="http://schemas.microsoft.com/office/drawing/2014/main" id="{D72E6312-3D83-1E46-B4ED-9E02DC77F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Inverse warping</a:t>
            </a:r>
          </a:p>
        </p:txBody>
      </p:sp>
      <p:sp>
        <p:nvSpPr>
          <p:cNvPr id="31754" name="Rectangle 20">
            <a:extLst>
              <a:ext uri="{FF2B5EF4-FFF2-40B4-BE49-F238E27FC236}">
                <a16:creationId xmlns:a16="http://schemas.microsoft.com/office/drawing/2014/main" id="{4B1318F3-5F0D-2647-8C4E-34D78A62D9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1981200"/>
          </a:xfrm>
        </p:spPr>
        <p:txBody>
          <a:bodyPr/>
          <a:lstStyle/>
          <a:p>
            <a:r>
              <a:rPr lang="en-US" altLang="en-US"/>
              <a:t>Get each pixel </a:t>
            </a:r>
            <a:r>
              <a:rPr lang="en-US" altLang="en-US" i="1"/>
              <a:t>g</a:t>
            </a:r>
            <a:r>
              <a:rPr lang="en-US" altLang="en-US"/>
              <a:t>(</a:t>
            </a:r>
            <a:r>
              <a:rPr lang="en-US" altLang="en-US" i="1"/>
              <a:t>x’,y’</a:t>
            </a:r>
            <a:r>
              <a:rPr lang="en-US" altLang="en-US"/>
              <a:t>) from its corresponding location </a:t>
            </a:r>
          </a:p>
          <a:p>
            <a:r>
              <a:rPr lang="en-US" altLang="en-US"/>
              <a:t>           (</a:t>
            </a:r>
            <a:r>
              <a:rPr lang="en-US" altLang="en-US" i="1"/>
              <a:t>x,y</a:t>
            </a:r>
            <a:r>
              <a:rPr lang="en-US" altLang="en-US"/>
              <a:t>)</a:t>
            </a:r>
            <a:r>
              <a:rPr lang="en-US" altLang="en-US" b="1"/>
              <a:t> </a:t>
            </a:r>
            <a:r>
              <a:rPr lang="en-US" altLang="en-US"/>
              <a:t>=</a:t>
            </a:r>
            <a:r>
              <a:rPr lang="en-US" altLang="en-US" b="1"/>
              <a:t> </a:t>
            </a:r>
            <a:r>
              <a:rPr lang="en-US" altLang="en-US" i="1"/>
              <a:t>T</a:t>
            </a:r>
            <a:r>
              <a:rPr lang="en-US" altLang="en-US" i="1" baseline="30000"/>
              <a:t>-1</a:t>
            </a:r>
            <a:r>
              <a:rPr lang="en-US" altLang="en-US"/>
              <a:t>(</a:t>
            </a:r>
            <a:r>
              <a:rPr lang="en-US" altLang="en-US" i="1"/>
              <a:t>x’,y’</a:t>
            </a:r>
            <a:r>
              <a:rPr lang="en-US" altLang="en-US"/>
              <a:t>) in the first image</a:t>
            </a:r>
          </a:p>
        </p:txBody>
      </p:sp>
      <p:grpSp>
        <p:nvGrpSpPr>
          <p:cNvPr id="31755" name="Group 21">
            <a:extLst>
              <a:ext uri="{FF2B5EF4-FFF2-40B4-BE49-F238E27FC236}">
                <a16:creationId xmlns:a16="http://schemas.microsoft.com/office/drawing/2014/main" id="{61286B91-152B-F04F-88FC-87CDA77D2B5B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31769" name="Line 22">
              <a:extLst>
                <a:ext uri="{FF2B5EF4-FFF2-40B4-BE49-F238E27FC236}">
                  <a16:creationId xmlns:a16="http://schemas.microsoft.com/office/drawing/2014/main" id="{A9E307AB-FF95-E040-8756-58B793F435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0" name="Line 23">
              <a:extLst>
                <a:ext uri="{FF2B5EF4-FFF2-40B4-BE49-F238E27FC236}">
                  <a16:creationId xmlns:a16="http://schemas.microsoft.com/office/drawing/2014/main" id="{8980070F-2AAA-1F4C-A503-11176C1AD4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6" name="Group 24">
            <a:extLst>
              <a:ext uri="{FF2B5EF4-FFF2-40B4-BE49-F238E27FC236}">
                <a16:creationId xmlns:a16="http://schemas.microsoft.com/office/drawing/2014/main" id="{737929FA-27C6-A84D-8498-337B436307C2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31767" name="Line 25">
              <a:extLst>
                <a:ext uri="{FF2B5EF4-FFF2-40B4-BE49-F238E27FC236}">
                  <a16:creationId xmlns:a16="http://schemas.microsoft.com/office/drawing/2014/main" id="{D109BC74-6C24-B74F-A214-58958A042F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26">
              <a:extLst>
                <a:ext uri="{FF2B5EF4-FFF2-40B4-BE49-F238E27FC236}">
                  <a16:creationId xmlns:a16="http://schemas.microsoft.com/office/drawing/2014/main" id="{D1ED0182-F818-5F4E-9312-2BB8F25D2A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7" name="Text Box 27">
            <a:extLst>
              <a:ext uri="{FF2B5EF4-FFF2-40B4-BE49-F238E27FC236}">
                <a16:creationId xmlns:a16="http://schemas.microsoft.com/office/drawing/2014/main" id="{CC25C5B5-8B44-234D-91F5-BE0C1D749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58" name="Text Box 28">
            <a:extLst>
              <a:ext uri="{FF2B5EF4-FFF2-40B4-BE49-F238E27FC236}">
                <a16:creationId xmlns:a16="http://schemas.microsoft.com/office/drawing/2014/main" id="{414ED27C-6BBC-844E-B4D7-058E429B3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31759" name="Group 29">
            <a:extLst>
              <a:ext uri="{FF2B5EF4-FFF2-40B4-BE49-F238E27FC236}">
                <a16:creationId xmlns:a16="http://schemas.microsoft.com/office/drawing/2014/main" id="{7C0E8301-2345-1E4C-9B9C-5D3CD360F4F9}"/>
              </a:ext>
            </a:extLst>
          </p:cNvPr>
          <p:cNvGrpSpPr>
            <a:grpSpLocks/>
          </p:cNvGrpSpPr>
          <p:nvPr/>
        </p:nvGrpSpPr>
        <p:grpSpPr bwMode="auto">
          <a:xfrm>
            <a:off x="2422525" y="2482850"/>
            <a:ext cx="3352800" cy="457200"/>
            <a:chOff x="1526" y="1536"/>
            <a:chExt cx="2112" cy="288"/>
          </a:xfrm>
        </p:grpSpPr>
        <p:sp>
          <p:nvSpPr>
            <p:cNvPr id="31765" name="Text Box 30">
              <a:extLst>
                <a:ext uri="{FF2B5EF4-FFF2-40B4-BE49-F238E27FC236}">
                  <a16:creationId xmlns:a16="http://schemas.microsoft.com/office/drawing/2014/main" id="{11C1A699-8CFC-B143-9BCB-EACCB66B3B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536"/>
              <a:ext cx="7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  <a:r>
                <a:rPr lang="en-US" altLang="en-US" i="1" baseline="30000">
                  <a:latin typeface="Times New Roman" panose="02020603050405020304" pitchFamily="18" charset="0"/>
                </a:rPr>
                <a:t>-1</a:t>
              </a:r>
              <a:r>
                <a:rPr lang="en-US" altLang="en-US">
                  <a:latin typeface="Times New Roman" panose="02020603050405020304" pitchFamily="18" charset="0"/>
                </a:rPr>
                <a:t>(</a:t>
              </a:r>
              <a:r>
                <a:rPr lang="en-US" altLang="en-US" i="1">
                  <a:latin typeface="Times New Roman" panose="02020603050405020304" pitchFamily="18" charset="0"/>
                </a:rPr>
                <a:t>x,y</a:t>
              </a:r>
              <a:r>
                <a:rPr lang="en-US" altLang="en-US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1766" name="Freeform 31">
              <a:extLst>
                <a:ext uri="{FF2B5EF4-FFF2-40B4-BE49-F238E27FC236}">
                  <a16:creationId xmlns:a16="http://schemas.microsoft.com/office/drawing/2014/main" id="{0B0DFF6D-1650-1544-A2F3-12E3D390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1536"/>
              <a:ext cx="2112" cy="240"/>
            </a:xfrm>
            <a:custGeom>
              <a:avLst/>
              <a:gdLst>
                <a:gd name="T0" fmla="*/ 0 w 2160"/>
                <a:gd name="T1" fmla="*/ 7 h 288"/>
                <a:gd name="T2" fmla="*/ 720 w 2160"/>
                <a:gd name="T3" fmla="*/ 0 h 288"/>
                <a:gd name="T4" fmla="*/ 1347 w 2160"/>
                <a:gd name="T5" fmla="*/ 7 h 288"/>
                <a:gd name="T6" fmla="*/ 0 60000 65536"/>
                <a:gd name="T7" fmla="*/ 0 60000 65536"/>
                <a:gd name="T8" fmla="*/ 0 60000 65536"/>
                <a:gd name="T9" fmla="*/ 0 w 2160"/>
                <a:gd name="T10" fmla="*/ 0 h 288"/>
                <a:gd name="T11" fmla="*/ 2160 w 2160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" h="288">
                  <a:moveTo>
                    <a:pt x="0" y="288"/>
                  </a:moveTo>
                  <a:cubicBezTo>
                    <a:pt x="396" y="144"/>
                    <a:pt x="792" y="0"/>
                    <a:pt x="1152" y="0"/>
                  </a:cubicBezTo>
                  <a:cubicBezTo>
                    <a:pt x="1512" y="0"/>
                    <a:pt x="1836" y="144"/>
                    <a:pt x="2160" y="288"/>
                  </a:cubicBezTo>
                </a:path>
              </a:pathLst>
            </a:custGeom>
            <a:noFill/>
            <a:ln w="25400">
              <a:solidFill>
                <a:schemeClr val="accent1"/>
              </a:solidFill>
              <a:round/>
              <a:headEnd type="triangle" w="med" len="med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0" name="Rectangle 32">
            <a:extLst>
              <a:ext uri="{FF2B5EF4-FFF2-40B4-BE49-F238E27FC236}">
                <a16:creationId xmlns:a16="http://schemas.microsoft.com/office/drawing/2014/main" id="{23C18E73-B262-F94F-9B2A-0CEA47DE6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257800"/>
            <a:ext cx="8001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Q:  what if pixel comes from “between” two pixels?</a:t>
            </a:r>
          </a:p>
        </p:txBody>
      </p:sp>
      <p:sp>
        <p:nvSpPr>
          <p:cNvPr id="31761" name="Text Box 33">
            <a:extLst>
              <a:ext uri="{FF2B5EF4-FFF2-40B4-BE49-F238E27FC236}">
                <a16:creationId xmlns:a16="http://schemas.microsoft.com/office/drawing/2014/main" id="{E37A9FCC-564C-6940-8B7F-0EC470495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62" name="Oval 34">
            <a:extLst>
              <a:ext uri="{FF2B5EF4-FFF2-40B4-BE49-F238E27FC236}">
                <a16:creationId xmlns:a16="http://schemas.microsoft.com/office/drawing/2014/main" id="{D85F7905-BB08-0547-B615-B343843F2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538" y="28622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63" name="Oval 35">
            <a:extLst>
              <a:ext uri="{FF2B5EF4-FFF2-40B4-BE49-F238E27FC236}">
                <a16:creationId xmlns:a16="http://schemas.microsoft.com/office/drawing/2014/main" id="{6EC6B5C0-6ABA-A348-8ED7-452DE518B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363" y="28479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4660" name="Rectangle 36">
            <a:extLst>
              <a:ext uri="{FF2B5EF4-FFF2-40B4-BE49-F238E27FC236}">
                <a16:creationId xmlns:a16="http://schemas.microsoft.com/office/drawing/2014/main" id="{DD2C47BF-4FB7-8F42-B7B7-AE171602D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7150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A:  </a:t>
            </a:r>
            <a:r>
              <a:rPr lang="en-US" altLang="en-US" i="1" dirty="0"/>
              <a:t>Interpolate</a:t>
            </a:r>
            <a:r>
              <a:rPr lang="en-US" altLang="en-US" dirty="0"/>
              <a:t> color value from neighbors</a:t>
            </a:r>
          </a:p>
          <a:p>
            <a:pPr lvl="1" eaLnBrk="1" hangingPunct="1">
              <a:buFontTx/>
              <a:buChar char="–"/>
            </a:pPr>
            <a:r>
              <a:rPr lang="en-US" altLang="en-US" sz="1800" dirty="0"/>
              <a:t>nearest neighbor, bilinear, Gaussian, bicubic</a:t>
            </a:r>
          </a:p>
          <a:p>
            <a:pPr lvl="1" eaLnBrk="1" hangingPunct="1">
              <a:buFontTx/>
              <a:buChar char="–"/>
            </a:pPr>
            <a:r>
              <a:rPr lang="en-US" altLang="en-US" sz="1800" dirty="0"/>
              <a:t>Check out </a:t>
            </a:r>
            <a:r>
              <a:rPr lang="en-US" altLang="en-US" sz="1800" dirty="0">
                <a:latin typeface="Courier" pitchFamily="2" charset="0"/>
              </a:rPr>
              <a:t>interp2</a:t>
            </a:r>
            <a:r>
              <a:rPr lang="en-US" altLang="en-US" sz="1800" dirty="0"/>
              <a:t> in </a:t>
            </a:r>
            <a:r>
              <a:rPr lang="en-US" altLang="en-US" sz="1800" dirty="0" err="1"/>
              <a:t>Matlab</a:t>
            </a:r>
            <a:r>
              <a:rPr lang="en-US" altLang="en-US" sz="1800" dirty="0"/>
              <a:t> / </a:t>
            </a:r>
            <a:r>
              <a:rPr lang="en-US" altLang="en-US" sz="1800" dirty="0">
                <a:latin typeface="Courier" pitchFamily="2" charset="0"/>
              </a:rPr>
              <a:t>remap </a:t>
            </a:r>
            <a:r>
              <a:rPr lang="en-US" altLang="en-US" sz="1800" dirty="0"/>
              <a:t>Python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66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F967ABD0-E72A-B147-9904-814647339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Bilinear Interpolation</a:t>
            </a:r>
          </a:p>
        </p:txBody>
      </p:sp>
      <p:pic>
        <p:nvPicPr>
          <p:cNvPr id="32771" name="Picture 4" descr="http://upload.wikimedia.org/wikipedia/commons/thumb/e/e7/Bilinear_interpolation.png/220px-Bilinear_interpolation.png">
            <a:extLst>
              <a:ext uri="{FF2B5EF4-FFF2-40B4-BE49-F238E27FC236}">
                <a16:creationId xmlns:a16="http://schemas.microsoft.com/office/drawing/2014/main" id="{C807CDB9-BF50-E74F-9C25-737AA085B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5775"/>
            <a:ext cx="3505200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6">
            <a:extLst>
              <a:ext uri="{FF2B5EF4-FFF2-40B4-BE49-F238E27FC236}">
                <a16:creationId xmlns:a16="http://schemas.microsoft.com/office/drawing/2014/main" id="{D12C4FCF-8376-044C-B0AB-962B88D85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905500"/>
            <a:ext cx="6781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Times New Roman" panose="02020603050405020304" pitchFamily="18" charset="0"/>
                <a:hlinkClick r:id="rId3"/>
              </a:rPr>
              <a:t>http://en.wikipedia.org/wiki/Bilinear_interpolation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Help interp2</a:t>
            </a:r>
          </a:p>
        </p:txBody>
      </p:sp>
      <p:pic>
        <p:nvPicPr>
          <p:cNvPr id="32774" name="Picture 6">
            <a:extLst>
              <a:ext uri="{FF2B5EF4-FFF2-40B4-BE49-F238E27FC236}">
                <a16:creationId xmlns:a16="http://schemas.microsoft.com/office/drawing/2014/main" id="{5DF17EDE-4B15-E641-8DD1-DFAAFAA9C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69670"/>
            <a:ext cx="3200400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E62B566-AEE3-1344-9CA8-BEE5C9812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Forward vs. inverse warping</a:t>
            </a:r>
          </a:p>
        </p:txBody>
      </p:sp>
      <p:sp>
        <p:nvSpPr>
          <p:cNvPr id="797699" name="Rectangle 3">
            <a:extLst>
              <a:ext uri="{FF2B5EF4-FFF2-40B4-BE49-F238E27FC236}">
                <a16:creationId xmlns:a16="http://schemas.microsoft.com/office/drawing/2014/main" id="{29CC27B6-BDDE-B24C-9CE6-5888B1DCD1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53400" cy="5257800"/>
          </a:xfrm>
        </p:spPr>
        <p:txBody>
          <a:bodyPr/>
          <a:lstStyle/>
          <a:p>
            <a:r>
              <a:rPr lang="en-US" altLang="en-US" dirty="0"/>
              <a:t>Q:  which is better?</a:t>
            </a:r>
          </a:p>
          <a:p>
            <a:endParaRPr lang="en-US" altLang="en-US" dirty="0"/>
          </a:p>
          <a:p>
            <a:r>
              <a:rPr lang="en-US" altLang="en-US" dirty="0"/>
              <a:t>A:  usually inverse—eliminates holes</a:t>
            </a:r>
          </a:p>
          <a:p>
            <a:pPr lvl="1"/>
            <a:r>
              <a:rPr lang="en-US" altLang="en-US" sz="1800" dirty="0"/>
              <a:t>however, it requires an invertible warp function—not always possible...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3B8A394-92D0-774C-ADDC-7286EAFB9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Triangulations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08EB763-4817-F744-A005-FDFCACFA0C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2546350"/>
          </a:xfrm>
        </p:spPr>
        <p:txBody>
          <a:bodyPr/>
          <a:lstStyle/>
          <a:p>
            <a:r>
              <a:rPr lang="en-US" altLang="en-US"/>
              <a:t>A </a:t>
            </a:r>
            <a:r>
              <a:rPr lang="en-US" altLang="en-US" i="1"/>
              <a:t>triangulation</a:t>
            </a:r>
            <a:r>
              <a:rPr lang="en-US" altLang="en-US"/>
              <a:t> of set of points in the plane is a </a:t>
            </a:r>
            <a:r>
              <a:rPr lang="en-US" altLang="en-US" i="1"/>
              <a:t>partition</a:t>
            </a:r>
            <a:r>
              <a:rPr lang="en-US" altLang="en-US"/>
              <a:t> of the convex hull to triangles whose vertices are the points, and do not contain other points.</a:t>
            </a:r>
          </a:p>
          <a:p>
            <a:r>
              <a:rPr lang="en-US" altLang="en-US"/>
              <a:t>There are an exponential number of triangulations of a point set.</a:t>
            </a:r>
          </a:p>
        </p:txBody>
      </p:sp>
      <p:grpSp>
        <p:nvGrpSpPr>
          <p:cNvPr id="34820" name="Group 4">
            <a:extLst>
              <a:ext uri="{FF2B5EF4-FFF2-40B4-BE49-F238E27FC236}">
                <a16:creationId xmlns:a16="http://schemas.microsoft.com/office/drawing/2014/main" id="{A3643F73-D56A-AF47-B743-5FAAF4004262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4038600"/>
            <a:ext cx="6858000" cy="1295400"/>
            <a:chOff x="672" y="2784"/>
            <a:chExt cx="4320" cy="816"/>
          </a:xfrm>
        </p:grpSpPr>
        <p:sp>
          <p:nvSpPr>
            <p:cNvPr id="34821" name="Freeform 5">
              <a:extLst>
                <a:ext uri="{FF2B5EF4-FFF2-40B4-BE49-F238E27FC236}">
                  <a16:creationId xmlns:a16="http://schemas.microsoft.com/office/drawing/2014/main" id="{5DA37244-D483-C441-8464-561514B89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832"/>
              <a:ext cx="384" cy="576"/>
            </a:xfrm>
            <a:custGeom>
              <a:avLst/>
              <a:gdLst>
                <a:gd name="T0" fmla="*/ 0 w 384"/>
                <a:gd name="T1" fmla="*/ 0 h 576"/>
                <a:gd name="T2" fmla="*/ 384 w 384"/>
                <a:gd name="T3" fmla="*/ 288 h 576"/>
                <a:gd name="T4" fmla="*/ 384 w 384"/>
                <a:gd name="T5" fmla="*/ 576 h 576"/>
                <a:gd name="T6" fmla="*/ 0 w 384"/>
                <a:gd name="T7" fmla="*/ 0 h 5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576"/>
                <a:gd name="T14" fmla="*/ 384 w 384"/>
                <a:gd name="T15" fmla="*/ 576 h 5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576">
                  <a:moveTo>
                    <a:pt x="0" y="0"/>
                  </a:moveTo>
                  <a:lnTo>
                    <a:pt x="384" y="288"/>
                  </a:lnTo>
                  <a:lnTo>
                    <a:pt x="384" y="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22" name="Freeform 6">
              <a:extLst>
                <a:ext uri="{FF2B5EF4-FFF2-40B4-BE49-F238E27FC236}">
                  <a16:creationId xmlns:a16="http://schemas.microsoft.com/office/drawing/2014/main" id="{9ADB8B6A-2F09-234B-9C86-8467800FC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3312"/>
              <a:ext cx="912" cy="240"/>
            </a:xfrm>
            <a:custGeom>
              <a:avLst/>
              <a:gdLst>
                <a:gd name="T0" fmla="*/ 912 w 912"/>
                <a:gd name="T1" fmla="*/ 96 h 240"/>
                <a:gd name="T2" fmla="*/ 384 w 912"/>
                <a:gd name="T3" fmla="*/ 240 h 240"/>
                <a:gd name="T4" fmla="*/ 0 w 912"/>
                <a:gd name="T5" fmla="*/ 0 h 240"/>
                <a:gd name="T6" fmla="*/ 912 w 912"/>
                <a:gd name="T7" fmla="*/ 96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40"/>
                <a:gd name="T14" fmla="*/ 912 w 912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40">
                  <a:moveTo>
                    <a:pt x="912" y="96"/>
                  </a:moveTo>
                  <a:lnTo>
                    <a:pt x="384" y="240"/>
                  </a:lnTo>
                  <a:lnTo>
                    <a:pt x="0" y="0"/>
                  </a:lnTo>
                  <a:lnTo>
                    <a:pt x="912" y="96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23" name="Freeform 7">
              <a:extLst>
                <a:ext uri="{FF2B5EF4-FFF2-40B4-BE49-F238E27FC236}">
                  <a16:creationId xmlns:a16="http://schemas.microsoft.com/office/drawing/2014/main" id="{0816BA0E-B308-6A4B-80FE-CCF73AEA3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2976"/>
              <a:ext cx="432" cy="336"/>
            </a:xfrm>
            <a:custGeom>
              <a:avLst/>
              <a:gdLst>
                <a:gd name="T0" fmla="*/ 0 w 432"/>
                <a:gd name="T1" fmla="*/ 336 h 336"/>
                <a:gd name="T2" fmla="*/ 96 w 432"/>
                <a:gd name="T3" fmla="*/ 0 h 336"/>
                <a:gd name="T4" fmla="*/ 432 w 432"/>
                <a:gd name="T5" fmla="*/ 144 h 336"/>
                <a:gd name="T6" fmla="*/ 0 w 432"/>
                <a:gd name="T7" fmla="*/ 336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"/>
                <a:gd name="T13" fmla="*/ 0 h 336"/>
                <a:gd name="T14" fmla="*/ 432 w 432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" h="336">
                  <a:moveTo>
                    <a:pt x="0" y="336"/>
                  </a:moveTo>
                  <a:lnTo>
                    <a:pt x="96" y="0"/>
                  </a:lnTo>
                  <a:lnTo>
                    <a:pt x="432" y="144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24" name="Freeform 8">
              <a:extLst>
                <a:ext uri="{FF2B5EF4-FFF2-40B4-BE49-F238E27FC236}">
                  <a16:creationId xmlns:a16="http://schemas.microsoft.com/office/drawing/2014/main" id="{8D852C54-B77C-344F-B100-E9E2B244B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2832"/>
              <a:ext cx="432" cy="288"/>
            </a:xfrm>
            <a:custGeom>
              <a:avLst/>
              <a:gdLst>
                <a:gd name="T0" fmla="*/ 0 w 432"/>
                <a:gd name="T1" fmla="*/ 144 h 288"/>
                <a:gd name="T2" fmla="*/ 432 w 432"/>
                <a:gd name="T3" fmla="*/ 0 h 288"/>
                <a:gd name="T4" fmla="*/ 336 w 432"/>
                <a:gd name="T5" fmla="*/ 288 h 288"/>
                <a:gd name="T6" fmla="*/ 0 60000 65536"/>
                <a:gd name="T7" fmla="*/ 0 60000 65536"/>
                <a:gd name="T8" fmla="*/ 0 60000 65536"/>
                <a:gd name="T9" fmla="*/ 0 w 432"/>
                <a:gd name="T10" fmla="*/ 0 h 288"/>
                <a:gd name="T11" fmla="*/ 432 w 43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288">
                  <a:moveTo>
                    <a:pt x="0" y="144"/>
                  </a:moveTo>
                  <a:lnTo>
                    <a:pt x="432" y="0"/>
                  </a:lnTo>
                  <a:lnTo>
                    <a:pt x="336" y="288"/>
                  </a:lnTo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25" name="Freeform 9">
              <a:extLst>
                <a:ext uri="{FF2B5EF4-FFF2-40B4-BE49-F238E27FC236}">
                  <a16:creationId xmlns:a16="http://schemas.microsoft.com/office/drawing/2014/main" id="{82552512-F881-6C48-8E18-C8C0C7C52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2832"/>
              <a:ext cx="480" cy="576"/>
            </a:xfrm>
            <a:custGeom>
              <a:avLst/>
              <a:gdLst>
                <a:gd name="T0" fmla="*/ 0 w 480"/>
                <a:gd name="T1" fmla="*/ 288 h 576"/>
                <a:gd name="T2" fmla="*/ 96 w 480"/>
                <a:gd name="T3" fmla="*/ 0 h 576"/>
                <a:gd name="T4" fmla="*/ 480 w 480"/>
                <a:gd name="T5" fmla="*/ 576 h 576"/>
                <a:gd name="T6" fmla="*/ 0 w 480"/>
                <a:gd name="T7" fmla="*/ 288 h 5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576"/>
                <a:gd name="T14" fmla="*/ 480 w 480"/>
                <a:gd name="T15" fmla="*/ 576 h 5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576">
                  <a:moveTo>
                    <a:pt x="0" y="288"/>
                  </a:moveTo>
                  <a:lnTo>
                    <a:pt x="96" y="0"/>
                  </a:lnTo>
                  <a:lnTo>
                    <a:pt x="480" y="57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26" name="Freeform 10">
              <a:extLst>
                <a:ext uri="{FF2B5EF4-FFF2-40B4-BE49-F238E27FC236}">
                  <a16:creationId xmlns:a16="http://schemas.microsoft.com/office/drawing/2014/main" id="{F23BA5DE-3286-3245-B500-F7BD83C04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3120"/>
              <a:ext cx="912" cy="288"/>
            </a:xfrm>
            <a:custGeom>
              <a:avLst/>
              <a:gdLst>
                <a:gd name="T0" fmla="*/ 0 w 912"/>
                <a:gd name="T1" fmla="*/ 192 h 288"/>
                <a:gd name="T2" fmla="*/ 432 w 912"/>
                <a:gd name="T3" fmla="*/ 0 h 288"/>
                <a:gd name="T4" fmla="*/ 912 w 912"/>
                <a:gd name="T5" fmla="*/ 288 h 288"/>
                <a:gd name="T6" fmla="*/ 0 w 912"/>
                <a:gd name="T7" fmla="*/ 192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88"/>
                <a:gd name="T14" fmla="*/ 912 w 912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88">
                  <a:moveTo>
                    <a:pt x="0" y="192"/>
                  </a:moveTo>
                  <a:lnTo>
                    <a:pt x="432" y="0"/>
                  </a:lnTo>
                  <a:lnTo>
                    <a:pt x="912" y="288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4827" name="Group 11">
              <a:extLst>
                <a:ext uri="{FF2B5EF4-FFF2-40B4-BE49-F238E27FC236}">
                  <a16:creationId xmlns:a16="http://schemas.microsoft.com/office/drawing/2014/main" id="{D81BC915-D608-D64D-A6F3-07C319C37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784"/>
              <a:ext cx="1008" cy="816"/>
              <a:chOff x="1344" y="2640"/>
              <a:chExt cx="1008" cy="816"/>
            </a:xfrm>
          </p:grpSpPr>
          <p:sp>
            <p:nvSpPr>
              <p:cNvPr id="34856" name="Oval 12">
                <a:extLst>
                  <a:ext uri="{FF2B5EF4-FFF2-40B4-BE49-F238E27FC236}">
                    <a16:creationId xmlns:a16="http://schemas.microsoft.com/office/drawing/2014/main" id="{3E71F65D-CB87-D44F-8F3F-2BC8855990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264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7" name="Oval 13">
                <a:extLst>
                  <a:ext uri="{FF2B5EF4-FFF2-40B4-BE49-F238E27FC236}">
                    <a16:creationId xmlns:a16="http://schemas.microsoft.com/office/drawing/2014/main" id="{5E2B501A-4698-1947-BCB6-CB9827499A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8" name="Oval 14">
                <a:extLst>
                  <a:ext uri="{FF2B5EF4-FFF2-40B4-BE49-F238E27FC236}">
                    <a16:creationId xmlns:a16="http://schemas.microsoft.com/office/drawing/2014/main" id="{63F304A5-FF7E-7348-A96A-89C73DE41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78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9" name="Oval 15">
                <a:extLst>
                  <a:ext uri="{FF2B5EF4-FFF2-40B4-BE49-F238E27FC236}">
                    <a16:creationId xmlns:a16="http://schemas.microsoft.com/office/drawing/2014/main" id="{4B611BA6-2257-4141-8528-DE317E1B4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60" name="Oval 16">
                <a:extLst>
                  <a:ext uri="{FF2B5EF4-FFF2-40B4-BE49-F238E27FC236}">
                    <a16:creationId xmlns:a16="http://schemas.microsoft.com/office/drawing/2014/main" id="{04F10FE5-56F7-7F44-9A6C-4CC48834B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61" name="Oval 17">
                <a:extLst>
                  <a:ext uri="{FF2B5EF4-FFF2-40B4-BE49-F238E27FC236}">
                    <a16:creationId xmlns:a16="http://schemas.microsoft.com/office/drawing/2014/main" id="{94E7E6D7-95F1-BF4C-8437-25AF6900F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62" name="Oval 18">
                <a:extLst>
                  <a:ext uri="{FF2B5EF4-FFF2-40B4-BE49-F238E27FC236}">
                    <a16:creationId xmlns:a16="http://schemas.microsoft.com/office/drawing/2014/main" id="{EBFC4677-348E-A342-A8D9-3F332CA85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216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828" name="Freeform 19">
              <a:extLst>
                <a:ext uri="{FF2B5EF4-FFF2-40B4-BE49-F238E27FC236}">
                  <a16:creationId xmlns:a16="http://schemas.microsoft.com/office/drawing/2014/main" id="{FBE7598A-AE4B-764B-8433-035BEC409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2976"/>
              <a:ext cx="432" cy="336"/>
            </a:xfrm>
            <a:custGeom>
              <a:avLst/>
              <a:gdLst>
                <a:gd name="T0" fmla="*/ 96 w 432"/>
                <a:gd name="T1" fmla="*/ 0 h 336"/>
                <a:gd name="T2" fmla="*/ 432 w 432"/>
                <a:gd name="T3" fmla="*/ 144 h 336"/>
                <a:gd name="T4" fmla="*/ 0 w 432"/>
                <a:gd name="T5" fmla="*/ 336 h 336"/>
                <a:gd name="T6" fmla="*/ 96 w 432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"/>
                <a:gd name="T13" fmla="*/ 0 h 336"/>
                <a:gd name="T14" fmla="*/ 432 w 432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" h="336">
                  <a:moveTo>
                    <a:pt x="96" y="0"/>
                  </a:moveTo>
                  <a:lnTo>
                    <a:pt x="432" y="144"/>
                  </a:lnTo>
                  <a:lnTo>
                    <a:pt x="0" y="33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29" name="Freeform 20">
              <a:extLst>
                <a:ext uri="{FF2B5EF4-FFF2-40B4-BE49-F238E27FC236}">
                  <a16:creationId xmlns:a16="http://schemas.microsoft.com/office/drawing/2014/main" id="{A3261F9F-131F-5C47-9647-0B4C7C748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120"/>
              <a:ext cx="432" cy="432"/>
            </a:xfrm>
            <a:custGeom>
              <a:avLst/>
              <a:gdLst>
                <a:gd name="T0" fmla="*/ 0 w 432"/>
                <a:gd name="T1" fmla="*/ 192 h 432"/>
                <a:gd name="T2" fmla="*/ 432 w 432"/>
                <a:gd name="T3" fmla="*/ 0 h 432"/>
                <a:gd name="T4" fmla="*/ 384 w 432"/>
                <a:gd name="T5" fmla="*/ 432 h 432"/>
                <a:gd name="T6" fmla="*/ 0 w 432"/>
                <a:gd name="T7" fmla="*/ 192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"/>
                <a:gd name="T13" fmla="*/ 0 h 432"/>
                <a:gd name="T14" fmla="*/ 432 w 432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" h="432">
                  <a:moveTo>
                    <a:pt x="0" y="192"/>
                  </a:moveTo>
                  <a:lnTo>
                    <a:pt x="432" y="0"/>
                  </a:lnTo>
                  <a:lnTo>
                    <a:pt x="384" y="43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0" name="Freeform 21">
              <a:extLst>
                <a:ext uri="{FF2B5EF4-FFF2-40B4-BE49-F238E27FC236}">
                  <a16:creationId xmlns:a16="http://schemas.microsoft.com/office/drawing/2014/main" id="{5EA33241-93C8-CB4A-B739-0F45CF03E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3120"/>
              <a:ext cx="528" cy="432"/>
            </a:xfrm>
            <a:custGeom>
              <a:avLst/>
              <a:gdLst>
                <a:gd name="T0" fmla="*/ 0 w 528"/>
                <a:gd name="T1" fmla="*/ 432 h 432"/>
                <a:gd name="T2" fmla="*/ 48 w 528"/>
                <a:gd name="T3" fmla="*/ 0 h 432"/>
                <a:gd name="T4" fmla="*/ 528 w 528"/>
                <a:gd name="T5" fmla="*/ 288 h 432"/>
                <a:gd name="T6" fmla="*/ 0 w 528"/>
                <a:gd name="T7" fmla="*/ 432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32"/>
                <a:gd name="T14" fmla="*/ 528 w 528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32">
                  <a:moveTo>
                    <a:pt x="0" y="432"/>
                  </a:moveTo>
                  <a:lnTo>
                    <a:pt x="48" y="0"/>
                  </a:lnTo>
                  <a:lnTo>
                    <a:pt x="528" y="288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1" name="Freeform 22">
              <a:extLst>
                <a:ext uri="{FF2B5EF4-FFF2-40B4-BE49-F238E27FC236}">
                  <a16:creationId xmlns:a16="http://schemas.microsoft.com/office/drawing/2014/main" id="{B647C0A9-A310-D541-84AB-9D4078DC5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3120"/>
              <a:ext cx="480" cy="288"/>
            </a:xfrm>
            <a:custGeom>
              <a:avLst/>
              <a:gdLst>
                <a:gd name="T0" fmla="*/ 480 w 480"/>
                <a:gd name="T1" fmla="*/ 288 h 288"/>
                <a:gd name="T2" fmla="*/ 0 w 480"/>
                <a:gd name="T3" fmla="*/ 0 h 288"/>
                <a:gd name="T4" fmla="*/ 480 w 480"/>
                <a:gd name="T5" fmla="*/ 0 h 288"/>
                <a:gd name="T6" fmla="*/ 480 w 480"/>
                <a:gd name="T7" fmla="*/ 288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480" y="288"/>
                  </a:moveTo>
                  <a:lnTo>
                    <a:pt x="0" y="0"/>
                  </a:lnTo>
                  <a:lnTo>
                    <a:pt x="480" y="0"/>
                  </a:lnTo>
                  <a:lnTo>
                    <a:pt x="480" y="288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2" name="Freeform 23">
              <a:extLst>
                <a:ext uri="{FF2B5EF4-FFF2-40B4-BE49-F238E27FC236}">
                  <a16:creationId xmlns:a16="http://schemas.microsoft.com/office/drawing/2014/main" id="{C2FE3C51-DB7C-F048-A6E8-274B8867B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2832"/>
              <a:ext cx="480" cy="288"/>
            </a:xfrm>
            <a:custGeom>
              <a:avLst/>
              <a:gdLst>
                <a:gd name="T0" fmla="*/ 480 w 480"/>
                <a:gd name="T1" fmla="*/ 288 h 288"/>
                <a:gd name="T2" fmla="*/ 0 w 480"/>
                <a:gd name="T3" fmla="*/ 288 h 288"/>
                <a:gd name="T4" fmla="*/ 96 w 480"/>
                <a:gd name="T5" fmla="*/ 0 h 288"/>
                <a:gd name="T6" fmla="*/ 480 w 480"/>
                <a:gd name="T7" fmla="*/ 288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480" y="288"/>
                  </a:moveTo>
                  <a:lnTo>
                    <a:pt x="0" y="288"/>
                  </a:lnTo>
                  <a:lnTo>
                    <a:pt x="96" y="0"/>
                  </a:lnTo>
                  <a:lnTo>
                    <a:pt x="480" y="288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3" name="Freeform 24">
              <a:extLst>
                <a:ext uri="{FF2B5EF4-FFF2-40B4-BE49-F238E27FC236}">
                  <a16:creationId xmlns:a16="http://schemas.microsoft.com/office/drawing/2014/main" id="{33F1B051-F05F-524A-9F22-170BEFD18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" y="2832"/>
              <a:ext cx="432" cy="288"/>
            </a:xfrm>
            <a:custGeom>
              <a:avLst/>
              <a:gdLst>
                <a:gd name="T0" fmla="*/ 432 w 432"/>
                <a:gd name="T1" fmla="*/ 0 h 288"/>
                <a:gd name="T2" fmla="*/ 336 w 432"/>
                <a:gd name="T3" fmla="*/ 288 h 288"/>
                <a:gd name="T4" fmla="*/ 0 w 432"/>
                <a:gd name="T5" fmla="*/ 144 h 288"/>
                <a:gd name="T6" fmla="*/ 432 w 432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"/>
                <a:gd name="T13" fmla="*/ 0 h 288"/>
                <a:gd name="T14" fmla="*/ 432 w 432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" h="288">
                  <a:moveTo>
                    <a:pt x="432" y="0"/>
                  </a:moveTo>
                  <a:lnTo>
                    <a:pt x="336" y="288"/>
                  </a:lnTo>
                  <a:lnTo>
                    <a:pt x="0" y="144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4834" name="Group 25">
              <a:extLst>
                <a:ext uri="{FF2B5EF4-FFF2-40B4-BE49-F238E27FC236}">
                  <a16:creationId xmlns:a16="http://schemas.microsoft.com/office/drawing/2014/main" id="{AB33F713-5C3D-FA4F-8B78-14773B95BB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784"/>
              <a:ext cx="1008" cy="816"/>
              <a:chOff x="1344" y="2640"/>
              <a:chExt cx="1008" cy="816"/>
            </a:xfrm>
          </p:grpSpPr>
          <p:sp>
            <p:nvSpPr>
              <p:cNvPr id="34849" name="Oval 26">
                <a:extLst>
                  <a:ext uri="{FF2B5EF4-FFF2-40B4-BE49-F238E27FC236}">
                    <a16:creationId xmlns:a16="http://schemas.microsoft.com/office/drawing/2014/main" id="{7B57B89F-DED9-3642-94B3-A45BAF567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264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0" name="Oval 27">
                <a:extLst>
                  <a:ext uri="{FF2B5EF4-FFF2-40B4-BE49-F238E27FC236}">
                    <a16:creationId xmlns:a16="http://schemas.microsoft.com/office/drawing/2014/main" id="{7B9679DF-EECC-9B4A-8878-810AA41FD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1" name="Oval 28">
                <a:extLst>
                  <a:ext uri="{FF2B5EF4-FFF2-40B4-BE49-F238E27FC236}">
                    <a16:creationId xmlns:a16="http://schemas.microsoft.com/office/drawing/2014/main" id="{4F0733FB-9CD4-3F49-B14A-D39353C65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78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2" name="Oval 29">
                <a:extLst>
                  <a:ext uri="{FF2B5EF4-FFF2-40B4-BE49-F238E27FC236}">
                    <a16:creationId xmlns:a16="http://schemas.microsoft.com/office/drawing/2014/main" id="{DAC92EFB-E6F6-7B4F-9302-F3761A559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3" name="Oval 30">
                <a:extLst>
                  <a:ext uri="{FF2B5EF4-FFF2-40B4-BE49-F238E27FC236}">
                    <a16:creationId xmlns:a16="http://schemas.microsoft.com/office/drawing/2014/main" id="{D22EAE7C-776C-0C4A-AA51-E5A22F6AB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4" name="Oval 31">
                <a:extLst>
                  <a:ext uri="{FF2B5EF4-FFF2-40B4-BE49-F238E27FC236}">
                    <a16:creationId xmlns:a16="http://schemas.microsoft.com/office/drawing/2014/main" id="{62CF9EC1-C74E-754E-A2F5-F10272F78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5" name="Oval 32">
                <a:extLst>
                  <a:ext uri="{FF2B5EF4-FFF2-40B4-BE49-F238E27FC236}">
                    <a16:creationId xmlns:a16="http://schemas.microsoft.com/office/drawing/2014/main" id="{A5F3A540-34F3-FA42-BE06-064B52DC0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216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835" name="Freeform 33">
              <a:extLst>
                <a:ext uri="{FF2B5EF4-FFF2-40B4-BE49-F238E27FC236}">
                  <a16:creationId xmlns:a16="http://schemas.microsoft.com/office/drawing/2014/main" id="{C1F58699-5704-B84B-B586-FAB69410A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3120"/>
              <a:ext cx="912" cy="192"/>
            </a:xfrm>
            <a:custGeom>
              <a:avLst/>
              <a:gdLst>
                <a:gd name="T0" fmla="*/ 0 w 912"/>
                <a:gd name="T1" fmla="*/ 192 h 192"/>
                <a:gd name="T2" fmla="*/ 432 w 912"/>
                <a:gd name="T3" fmla="*/ 0 h 192"/>
                <a:gd name="T4" fmla="*/ 912 w 912"/>
                <a:gd name="T5" fmla="*/ 0 h 192"/>
                <a:gd name="T6" fmla="*/ 0 w 912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192"/>
                <a:gd name="T14" fmla="*/ 912 w 912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192">
                  <a:moveTo>
                    <a:pt x="0" y="192"/>
                  </a:moveTo>
                  <a:lnTo>
                    <a:pt x="432" y="0"/>
                  </a:lnTo>
                  <a:lnTo>
                    <a:pt x="912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6" name="Freeform 34">
              <a:extLst>
                <a:ext uri="{FF2B5EF4-FFF2-40B4-BE49-F238E27FC236}">
                  <a16:creationId xmlns:a16="http://schemas.microsoft.com/office/drawing/2014/main" id="{E3093690-AE33-D344-9EB3-F4CFF3536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3120"/>
              <a:ext cx="912" cy="288"/>
            </a:xfrm>
            <a:custGeom>
              <a:avLst/>
              <a:gdLst>
                <a:gd name="T0" fmla="*/ 0 w 912"/>
                <a:gd name="T1" fmla="*/ 192 h 288"/>
                <a:gd name="T2" fmla="*/ 912 w 912"/>
                <a:gd name="T3" fmla="*/ 288 h 288"/>
                <a:gd name="T4" fmla="*/ 912 w 912"/>
                <a:gd name="T5" fmla="*/ 0 h 288"/>
                <a:gd name="T6" fmla="*/ 0 w 912"/>
                <a:gd name="T7" fmla="*/ 192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88"/>
                <a:gd name="T14" fmla="*/ 912 w 912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88">
                  <a:moveTo>
                    <a:pt x="0" y="192"/>
                  </a:moveTo>
                  <a:lnTo>
                    <a:pt x="912" y="288"/>
                  </a:lnTo>
                  <a:lnTo>
                    <a:pt x="912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7" name="Freeform 35">
              <a:extLst>
                <a:ext uri="{FF2B5EF4-FFF2-40B4-BE49-F238E27FC236}">
                  <a16:creationId xmlns:a16="http://schemas.microsoft.com/office/drawing/2014/main" id="{CAE0D4AA-B035-154A-8FD6-611B90D03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3312"/>
              <a:ext cx="912" cy="240"/>
            </a:xfrm>
            <a:custGeom>
              <a:avLst/>
              <a:gdLst>
                <a:gd name="T0" fmla="*/ 0 w 912"/>
                <a:gd name="T1" fmla="*/ 0 h 240"/>
                <a:gd name="T2" fmla="*/ 912 w 912"/>
                <a:gd name="T3" fmla="*/ 96 h 240"/>
                <a:gd name="T4" fmla="*/ 384 w 912"/>
                <a:gd name="T5" fmla="*/ 240 h 240"/>
                <a:gd name="T6" fmla="*/ 0 w 912"/>
                <a:gd name="T7" fmla="*/ 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40"/>
                <a:gd name="T14" fmla="*/ 912 w 912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40">
                  <a:moveTo>
                    <a:pt x="0" y="0"/>
                  </a:moveTo>
                  <a:lnTo>
                    <a:pt x="912" y="96"/>
                  </a:lnTo>
                  <a:lnTo>
                    <a:pt x="384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8" name="Freeform 36">
              <a:extLst>
                <a:ext uri="{FF2B5EF4-FFF2-40B4-BE49-F238E27FC236}">
                  <a16:creationId xmlns:a16="http://schemas.microsoft.com/office/drawing/2014/main" id="{3821C69A-F9E0-7B49-A91E-4EB4C659D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2832"/>
              <a:ext cx="528" cy="480"/>
            </a:xfrm>
            <a:custGeom>
              <a:avLst/>
              <a:gdLst>
                <a:gd name="T0" fmla="*/ 0 w 528"/>
                <a:gd name="T1" fmla="*/ 480 h 480"/>
                <a:gd name="T2" fmla="*/ 96 w 528"/>
                <a:gd name="T3" fmla="*/ 144 h 480"/>
                <a:gd name="T4" fmla="*/ 528 w 528"/>
                <a:gd name="T5" fmla="*/ 0 h 480"/>
                <a:gd name="T6" fmla="*/ 0 w 528"/>
                <a:gd name="T7" fmla="*/ 48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96" y="144"/>
                  </a:lnTo>
                  <a:lnTo>
                    <a:pt x="528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39" name="Freeform 37">
              <a:extLst>
                <a:ext uri="{FF2B5EF4-FFF2-40B4-BE49-F238E27FC236}">
                  <a16:creationId xmlns:a16="http://schemas.microsoft.com/office/drawing/2014/main" id="{A4C12A75-791C-7A43-94D1-864500A5D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2832"/>
              <a:ext cx="528" cy="480"/>
            </a:xfrm>
            <a:custGeom>
              <a:avLst/>
              <a:gdLst>
                <a:gd name="T0" fmla="*/ 0 w 528"/>
                <a:gd name="T1" fmla="*/ 480 h 480"/>
                <a:gd name="T2" fmla="*/ 528 w 528"/>
                <a:gd name="T3" fmla="*/ 0 h 480"/>
                <a:gd name="T4" fmla="*/ 432 w 528"/>
                <a:gd name="T5" fmla="*/ 288 h 480"/>
                <a:gd name="T6" fmla="*/ 0 w 528"/>
                <a:gd name="T7" fmla="*/ 48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528" y="0"/>
                  </a:lnTo>
                  <a:lnTo>
                    <a:pt x="432" y="288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840" name="Freeform 38">
              <a:extLst>
                <a:ext uri="{FF2B5EF4-FFF2-40B4-BE49-F238E27FC236}">
                  <a16:creationId xmlns:a16="http://schemas.microsoft.com/office/drawing/2014/main" id="{C962E22F-D973-5841-89F7-B8E2C7292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2832"/>
              <a:ext cx="480" cy="288"/>
            </a:xfrm>
            <a:custGeom>
              <a:avLst/>
              <a:gdLst>
                <a:gd name="T0" fmla="*/ 96 w 480"/>
                <a:gd name="T1" fmla="*/ 0 h 288"/>
                <a:gd name="T2" fmla="*/ 0 w 480"/>
                <a:gd name="T3" fmla="*/ 288 h 288"/>
                <a:gd name="T4" fmla="*/ 480 w 480"/>
                <a:gd name="T5" fmla="*/ 288 h 288"/>
                <a:gd name="T6" fmla="*/ 96 w 480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96" y="0"/>
                  </a:moveTo>
                  <a:lnTo>
                    <a:pt x="0" y="288"/>
                  </a:lnTo>
                  <a:lnTo>
                    <a:pt x="480" y="2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4841" name="Group 39">
              <a:extLst>
                <a:ext uri="{FF2B5EF4-FFF2-40B4-BE49-F238E27FC236}">
                  <a16:creationId xmlns:a16="http://schemas.microsoft.com/office/drawing/2014/main" id="{1DC7CEEF-EF1B-3B42-ADBA-DC84C3AD2D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2784"/>
              <a:ext cx="1008" cy="816"/>
              <a:chOff x="1344" y="2640"/>
              <a:chExt cx="1008" cy="816"/>
            </a:xfrm>
          </p:grpSpPr>
          <p:sp>
            <p:nvSpPr>
              <p:cNvPr id="34842" name="Oval 40">
                <a:extLst>
                  <a:ext uri="{FF2B5EF4-FFF2-40B4-BE49-F238E27FC236}">
                    <a16:creationId xmlns:a16="http://schemas.microsoft.com/office/drawing/2014/main" id="{DC049FB5-E90D-4744-AFB9-47A35FFAD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264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3" name="Oval 41">
                <a:extLst>
                  <a:ext uri="{FF2B5EF4-FFF2-40B4-BE49-F238E27FC236}">
                    <a16:creationId xmlns:a16="http://schemas.microsoft.com/office/drawing/2014/main" id="{A7B992E4-3455-A742-B875-4CDC3EB2F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4" name="Oval 42">
                <a:extLst>
                  <a:ext uri="{FF2B5EF4-FFF2-40B4-BE49-F238E27FC236}">
                    <a16:creationId xmlns:a16="http://schemas.microsoft.com/office/drawing/2014/main" id="{03718DF2-C056-ED45-B297-E11D322BD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78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5" name="Oval 43">
                <a:extLst>
                  <a:ext uri="{FF2B5EF4-FFF2-40B4-BE49-F238E27FC236}">
                    <a16:creationId xmlns:a16="http://schemas.microsoft.com/office/drawing/2014/main" id="{2537B83B-7E5C-224F-B024-D3CC6F931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6" name="Oval 44">
                <a:extLst>
                  <a:ext uri="{FF2B5EF4-FFF2-40B4-BE49-F238E27FC236}">
                    <a16:creationId xmlns:a16="http://schemas.microsoft.com/office/drawing/2014/main" id="{3E7BF8A5-AAEC-D84F-BBF1-42604AE44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7" name="Oval 45">
                <a:extLst>
                  <a:ext uri="{FF2B5EF4-FFF2-40B4-BE49-F238E27FC236}">
                    <a16:creationId xmlns:a16="http://schemas.microsoft.com/office/drawing/2014/main" id="{70FE6C08-4E82-8340-8C77-3678BD740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48" name="Oval 46">
                <a:extLst>
                  <a:ext uri="{FF2B5EF4-FFF2-40B4-BE49-F238E27FC236}">
                    <a16:creationId xmlns:a16="http://schemas.microsoft.com/office/drawing/2014/main" id="{E3730666-C6BD-A14A-A2DB-C4B632E72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216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Line 2">
            <a:extLst>
              <a:ext uri="{FF2B5EF4-FFF2-40B4-BE49-F238E27FC236}">
                <a16:creationId xmlns:a16="http://schemas.microsoft.com/office/drawing/2014/main" id="{8DAF0247-DD91-354B-B9CD-230A67DDD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2450" y="4324350"/>
            <a:ext cx="1095375" cy="752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07" name="Line 3">
            <a:extLst>
              <a:ext uri="{FF2B5EF4-FFF2-40B4-BE49-F238E27FC236}">
                <a16:creationId xmlns:a16="http://schemas.microsoft.com/office/drawing/2014/main" id="{06ADAA02-3546-8C4E-88E9-CBE85BD4AB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1050" y="3600450"/>
            <a:ext cx="866775" cy="147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9546019-D667-B446-B829-89C4E1C56A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 O(</a:t>
            </a:r>
            <a:r>
              <a:rPr lang="en-US" altLang="en-US" i="1"/>
              <a:t>n</a:t>
            </a:r>
            <a:r>
              <a:rPr lang="en-US" altLang="en-US" baseline="30000"/>
              <a:t>3</a:t>
            </a:r>
            <a:r>
              <a:rPr lang="en-US" altLang="en-US"/>
              <a:t>) Triangulation Algorithm</a:t>
            </a:r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0DDC2C7D-2954-454D-A6B0-C30C00672E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Repeat until impossible:</a:t>
            </a:r>
          </a:p>
          <a:p>
            <a:pPr lvl="1"/>
            <a:r>
              <a:rPr lang="en-US" altLang="en-US"/>
              <a:t>Select two sites.</a:t>
            </a:r>
          </a:p>
          <a:p>
            <a:pPr lvl="1"/>
            <a:r>
              <a:rPr lang="en-US" altLang="en-US"/>
              <a:t>If the edge connecting them does not intersect previous edges, keep it.</a:t>
            </a:r>
          </a:p>
        </p:txBody>
      </p:sp>
      <p:sp>
        <p:nvSpPr>
          <p:cNvPr id="661510" name="Line 6">
            <a:extLst>
              <a:ext uri="{FF2B5EF4-FFF2-40B4-BE49-F238E27FC236}">
                <a16:creationId xmlns:a16="http://schemas.microsoft.com/office/drawing/2014/main" id="{0DB6EDF0-0DBE-F244-B8D9-BBB94B4E60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9625" y="3638550"/>
            <a:ext cx="838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1" name="Line 7">
            <a:extLst>
              <a:ext uri="{FF2B5EF4-FFF2-40B4-BE49-F238E27FC236}">
                <a16:creationId xmlns:a16="http://schemas.microsoft.com/office/drawing/2014/main" id="{9530A933-C7E3-7C4A-929F-A30D6BF8330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91025" y="4324350"/>
            <a:ext cx="106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2" name="Line 8">
            <a:extLst>
              <a:ext uri="{FF2B5EF4-FFF2-40B4-BE49-F238E27FC236}">
                <a16:creationId xmlns:a16="http://schemas.microsoft.com/office/drawing/2014/main" id="{CB609C27-EA2D-FB4D-A9D0-7D171F620D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52825" y="3638550"/>
            <a:ext cx="10668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3" name="Line 9">
            <a:extLst>
              <a:ext uri="{FF2B5EF4-FFF2-40B4-BE49-F238E27FC236}">
                <a16:creationId xmlns:a16="http://schemas.microsoft.com/office/drawing/2014/main" id="{F6BA622C-61CF-5F4F-AEE0-D8D9B7C7E0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91025" y="3609975"/>
            <a:ext cx="180975" cy="714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4" name="Line 10">
            <a:extLst>
              <a:ext uri="{FF2B5EF4-FFF2-40B4-BE49-F238E27FC236}">
                <a16:creationId xmlns:a16="http://schemas.microsoft.com/office/drawing/2014/main" id="{0DB6C76F-5922-0F4E-AAB9-A6AB1E5C09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0075" y="4333875"/>
            <a:ext cx="105727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5" name="Line 11">
            <a:extLst>
              <a:ext uri="{FF2B5EF4-FFF2-40B4-BE49-F238E27FC236}">
                <a16:creationId xmlns:a16="http://schemas.microsoft.com/office/drawing/2014/main" id="{5598A39F-8E4C-A540-A7C9-DA8F132941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7825" y="432435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6" name="Line 12">
            <a:extLst>
              <a:ext uri="{FF2B5EF4-FFF2-40B4-BE49-F238E27FC236}">
                <a16:creationId xmlns:a16="http://schemas.microsoft.com/office/drawing/2014/main" id="{35FB6C4E-0761-9F4C-B010-548F9240D38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43275" y="4867275"/>
            <a:ext cx="1057275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7" name="Line 13">
            <a:extLst>
              <a:ext uri="{FF2B5EF4-FFF2-40B4-BE49-F238E27FC236}">
                <a16:creationId xmlns:a16="http://schemas.microsoft.com/office/drawing/2014/main" id="{5F47519B-C0CD-6540-87EF-827E741BF9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4225" y="4019550"/>
            <a:ext cx="228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8" name="Line 14">
            <a:extLst>
              <a:ext uri="{FF2B5EF4-FFF2-40B4-BE49-F238E27FC236}">
                <a16:creationId xmlns:a16="http://schemas.microsoft.com/office/drawing/2014/main" id="{F890D762-DFD4-F342-9DF6-8E5F32637B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38625" y="5010150"/>
            <a:ext cx="152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19" name="Line 15">
            <a:extLst>
              <a:ext uri="{FF2B5EF4-FFF2-40B4-BE49-F238E27FC236}">
                <a16:creationId xmlns:a16="http://schemas.microsoft.com/office/drawing/2014/main" id="{C078390D-3E21-8C4B-AB3A-55F96B5B5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14700" y="4829175"/>
            <a:ext cx="923925" cy="638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20" name="Line 16">
            <a:extLst>
              <a:ext uri="{FF2B5EF4-FFF2-40B4-BE49-F238E27FC236}">
                <a16:creationId xmlns:a16="http://schemas.microsoft.com/office/drawing/2014/main" id="{6FBF3CA3-1347-9A45-A4B9-A7AD1D335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2825" y="3962400"/>
            <a:ext cx="838200" cy="361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21" name="Line 17">
            <a:extLst>
              <a:ext uri="{FF2B5EF4-FFF2-40B4-BE49-F238E27FC236}">
                <a16:creationId xmlns:a16="http://schemas.microsoft.com/office/drawing/2014/main" id="{0B7AF7B3-A409-2845-B36B-F5A5C9D359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4825" y="4324350"/>
            <a:ext cx="11430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22" name="Line 18">
            <a:extLst>
              <a:ext uri="{FF2B5EF4-FFF2-40B4-BE49-F238E27FC236}">
                <a16:creationId xmlns:a16="http://schemas.microsoft.com/office/drawing/2014/main" id="{B3B9386B-0037-CE42-B7EC-41462F0FD1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38625" y="5086350"/>
            <a:ext cx="1219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23" name="Line 19">
            <a:extLst>
              <a:ext uri="{FF2B5EF4-FFF2-40B4-BE49-F238E27FC236}">
                <a16:creationId xmlns:a16="http://schemas.microsoft.com/office/drawing/2014/main" id="{3CDD5240-B264-504F-8039-1BB9A70524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14700" y="4324350"/>
            <a:ext cx="2143125" cy="542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1524" name="Line 20">
            <a:extLst>
              <a:ext uri="{FF2B5EF4-FFF2-40B4-BE49-F238E27FC236}">
                <a16:creationId xmlns:a16="http://schemas.microsoft.com/office/drawing/2014/main" id="{4B8857CA-888B-B74B-BECE-2FA1AE5516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33750" y="4314825"/>
            <a:ext cx="10287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5861" name="Group 21">
            <a:extLst>
              <a:ext uri="{FF2B5EF4-FFF2-40B4-BE49-F238E27FC236}">
                <a16:creationId xmlns:a16="http://schemas.microsoft.com/office/drawing/2014/main" id="{356C545D-37FD-CA42-BB56-F543EF6CD139}"/>
              </a:ext>
            </a:extLst>
          </p:cNvPr>
          <p:cNvGrpSpPr>
            <a:grpSpLocks/>
          </p:cNvGrpSpPr>
          <p:nvPr/>
        </p:nvGrpSpPr>
        <p:grpSpPr bwMode="auto">
          <a:xfrm>
            <a:off x="3228975" y="3486150"/>
            <a:ext cx="2360613" cy="2076450"/>
            <a:chOff x="3636" y="2256"/>
            <a:chExt cx="1487" cy="1308"/>
          </a:xfrm>
        </p:grpSpPr>
        <p:sp>
          <p:nvSpPr>
            <p:cNvPr id="35862" name="Oval 22">
              <a:extLst>
                <a:ext uri="{FF2B5EF4-FFF2-40B4-BE49-F238E27FC236}">
                  <a16:creationId xmlns:a16="http://schemas.microsoft.com/office/drawing/2014/main" id="{9F983D80-47B8-E746-9E99-27AA09D97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1" y="2256"/>
              <a:ext cx="140" cy="15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5863" name="Oval 23">
              <a:extLst>
                <a:ext uri="{FF2B5EF4-FFF2-40B4-BE49-F238E27FC236}">
                  <a16:creationId xmlns:a16="http://schemas.microsoft.com/office/drawing/2014/main" id="{C74EFA44-708D-3640-8453-149102535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0" y="2713"/>
              <a:ext cx="141" cy="153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5864" name="Oval 24">
              <a:extLst>
                <a:ext uri="{FF2B5EF4-FFF2-40B4-BE49-F238E27FC236}">
                  <a16:creationId xmlns:a16="http://schemas.microsoft.com/office/drawing/2014/main" id="{61EC310C-D794-3440-A3C8-5DEB4EC52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0" y="2477"/>
              <a:ext cx="141" cy="15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5865" name="Oval 25">
              <a:extLst>
                <a:ext uri="{FF2B5EF4-FFF2-40B4-BE49-F238E27FC236}">
                  <a16:creationId xmlns:a16="http://schemas.microsoft.com/office/drawing/2014/main" id="{D126C139-163D-FA46-BD11-AB13DC8B2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3" y="2713"/>
              <a:ext cx="140" cy="153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5866" name="Oval 26">
              <a:extLst>
                <a:ext uri="{FF2B5EF4-FFF2-40B4-BE49-F238E27FC236}">
                  <a16:creationId xmlns:a16="http://schemas.microsoft.com/office/drawing/2014/main" id="{0D4CA3E4-EA12-8743-AE05-0DAEA05EE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6" y="3034"/>
              <a:ext cx="140" cy="153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5867" name="Oval 27">
              <a:extLst>
                <a:ext uri="{FF2B5EF4-FFF2-40B4-BE49-F238E27FC236}">
                  <a16:creationId xmlns:a16="http://schemas.microsoft.com/office/drawing/2014/main" id="{7B14A9E7-F3F3-6049-8437-58D10AE99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6" y="3412"/>
              <a:ext cx="140" cy="15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5868" name="Oval 28">
              <a:extLst>
                <a:ext uri="{FF2B5EF4-FFF2-40B4-BE49-F238E27FC236}">
                  <a16:creationId xmlns:a16="http://schemas.microsoft.com/office/drawing/2014/main" id="{D31BB069-A13C-B245-960F-1D538961D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3" y="3187"/>
              <a:ext cx="140" cy="15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5869" name="Oval 29">
              <a:extLst>
                <a:ext uri="{FF2B5EF4-FFF2-40B4-BE49-F238E27FC236}">
                  <a16:creationId xmlns:a16="http://schemas.microsoft.com/office/drawing/2014/main" id="{1AF84E2E-60A6-1E49-88D6-C53355D76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3120"/>
              <a:ext cx="141" cy="153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EB8294C-E4E2-EF4E-AF29-D0294F7E21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“Quality” Triangulations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562FC76-8413-E44F-A51D-0F6B3E090D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848600" cy="2362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Let </a:t>
            </a:r>
            <a:r>
              <a:rPr lang="en-US" altLang="en-US" dirty="0">
                <a:sym typeface="Symbol" pitchFamily="2" charset="2"/>
              </a:rPr>
              <a:t>(</a:t>
            </a:r>
            <a:r>
              <a:rPr lang="en-US" altLang="en-US" i="1" dirty="0">
                <a:sym typeface="Symbol" pitchFamily="2" charset="2"/>
              </a:rPr>
              <a:t>T</a:t>
            </a:r>
            <a:r>
              <a:rPr lang="en-US" altLang="en-US" dirty="0">
                <a:sym typeface="Symbol" pitchFamily="2" charset="2"/>
              </a:rPr>
              <a:t>) = </a:t>
            </a:r>
            <a:r>
              <a:rPr lang="en-US" altLang="en-US" dirty="0"/>
              <a:t>(</a:t>
            </a:r>
            <a:r>
              <a:rPr lang="en-US" altLang="en-US" dirty="0">
                <a:sym typeface="Symbol" pitchFamily="2" charset="2"/>
              </a:rPr>
              <a:t>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dirty="0">
                <a:sym typeface="Symbol" pitchFamily="2" charset="2"/>
              </a:rPr>
              <a:t></a:t>
            </a:r>
            <a:r>
              <a:rPr lang="en-US" altLang="en-US" baseline="-25000" dirty="0"/>
              <a:t>2</a:t>
            </a:r>
            <a:r>
              <a:rPr lang="en-US" altLang="en-US" dirty="0"/>
              <a:t> ,.., </a:t>
            </a:r>
            <a:r>
              <a:rPr lang="en-US" altLang="en-US" dirty="0">
                <a:sym typeface="Symbol" pitchFamily="2" charset="2"/>
              </a:rPr>
              <a:t></a:t>
            </a:r>
            <a:r>
              <a:rPr lang="en-US" altLang="en-US" baseline="-25000" dirty="0"/>
              <a:t>3t</a:t>
            </a:r>
            <a:r>
              <a:rPr lang="en-US" altLang="en-US" dirty="0"/>
              <a:t>) be the vector of angles in the triangulation </a:t>
            </a:r>
            <a:r>
              <a:rPr lang="en-US" altLang="en-US" i="1" dirty="0"/>
              <a:t>T </a:t>
            </a:r>
            <a:r>
              <a:rPr lang="en-US" altLang="en-US" dirty="0"/>
              <a:t>in increasing order.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 triangulation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 will be “better” than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 if </a:t>
            </a:r>
            <a:r>
              <a:rPr lang="en-US" altLang="en-US" dirty="0">
                <a:sym typeface="Symbol" pitchFamily="2" charset="2"/>
              </a:rPr>
              <a:t>(</a:t>
            </a:r>
            <a:r>
              <a:rPr lang="en-US" altLang="en-US" i="1" dirty="0">
                <a:sym typeface="Symbol" pitchFamily="2" charset="2"/>
              </a:rPr>
              <a:t>T</a:t>
            </a:r>
            <a:r>
              <a:rPr lang="en-US" altLang="en-US" baseline="-25000" dirty="0">
                <a:sym typeface="Symbol" pitchFamily="2" charset="2"/>
              </a:rPr>
              <a:t>1</a:t>
            </a:r>
            <a:r>
              <a:rPr lang="en-US" altLang="en-US" dirty="0">
                <a:sym typeface="Symbol" pitchFamily="2" charset="2"/>
              </a:rPr>
              <a:t>) &gt; (</a:t>
            </a:r>
            <a:r>
              <a:rPr lang="en-US" altLang="en-US" i="1" dirty="0">
                <a:sym typeface="Symbol" pitchFamily="2" charset="2"/>
              </a:rPr>
              <a:t>T</a:t>
            </a:r>
            <a:r>
              <a:rPr lang="en-US" altLang="en-US" baseline="-25000" dirty="0">
                <a:sym typeface="Symbol" pitchFamily="2" charset="2"/>
              </a:rPr>
              <a:t>2</a:t>
            </a:r>
            <a:r>
              <a:rPr lang="en-US" altLang="en-US" dirty="0">
                <a:sym typeface="Symbol" pitchFamily="2" charset="2"/>
              </a:rPr>
              <a:t>) lexicographically.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itchFamily="2" charset="2"/>
              </a:rPr>
              <a:t>The Delaunay triangulation is the “best” 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itchFamily="2" charset="2"/>
              </a:rPr>
              <a:t>Maximizes smallest angles</a:t>
            </a:r>
          </a:p>
        </p:txBody>
      </p:sp>
      <p:grpSp>
        <p:nvGrpSpPr>
          <p:cNvPr id="36868" name="Group 4">
            <a:extLst>
              <a:ext uri="{FF2B5EF4-FFF2-40B4-BE49-F238E27FC236}">
                <a16:creationId xmlns:a16="http://schemas.microsoft.com/office/drawing/2014/main" id="{D9C77FB3-81BA-2846-A1B1-DCBE027DE4CA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3733800"/>
            <a:ext cx="6019800" cy="2057400"/>
            <a:chOff x="2400" y="2784"/>
            <a:chExt cx="2592" cy="816"/>
          </a:xfrm>
        </p:grpSpPr>
        <p:sp>
          <p:nvSpPr>
            <p:cNvPr id="36871" name="Freeform 5">
              <a:extLst>
                <a:ext uri="{FF2B5EF4-FFF2-40B4-BE49-F238E27FC236}">
                  <a16:creationId xmlns:a16="http://schemas.microsoft.com/office/drawing/2014/main" id="{7C7BB32B-CAA8-FB42-A315-445ECD21B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2976"/>
              <a:ext cx="432" cy="336"/>
            </a:xfrm>
            <a:custGeom>
              <a:avLst/>
              <a:gdLst>
                <a:gd name="T0" fmla="*/ 96 w 432"/>
                <a:gd name="T1" fmla="*/ 0 h 336"/>
                <a:gd name="T2" fmla="*/ 432 w 432"/>
                <a:gd name="T3" fmla="*/ 144 h 336"/>
                <a:gd name="T4" fmla="*/ 0 w 432"/>
                <a:gd name="T5" fmla="*/ 336 h 336"/>
                <a:gd name="T6" fmla="*/ 96 w 432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"/>
                <a:gd name="T13" fmla="*/ 0 h 336"/>
                <a:gd name="T14" fmla="*/ 432 w 432"/>
                <a:gd name="T15" fmla="*/ 336 h 3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" h="336">
                  <a:moveTo>
                    <a:pt x="96" y="0"/>
                  </a:moveTo>
                  <a:lnTo>
                    <a:pt x="432" y="144"/>
                  </a:lnTo>
                  <a:lnTo>
                    <a:pt x="0" y="33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72" name="Freeform 6">
              <a:extLst>
                <a:ext uri="{FF2B5EF4-FFF2-40B4-BE49-F238E27FC236}">
                  <a16:creationId xmlns:a16="http://schemas.microsoft.com/office/drawing/2014/main" id="{3E945A7F-1226-6943-B841-289C19CE0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120"/>
              <a:ext cx="432" cy="432"/>
            </a:xfrm>
            <a:custGeom>
              <a:avLst/>
              <a:gdLst>
                <a:gd name="T0" fmla="*/ 0 w 432"/>
                <a:gd name="T1" fmla="*/ 192 h 432"/>
                <a:gd name="T2" fmla="*/ 432 w 432"/>
                <a:gd name="T3" fmla="*/ 0 h 432"/>
                <a:gd name="T4" fmla="*/ 384 w 432"/>
                <a:gd name="T5" fmla="*/ 432 h 432"/>
                <a:gd name="T6" fmla="*/ 0 w 432"/>
                <a:gd name="T7" fmla="*/ 192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"/>
                <a:gd name="T13" fmla="*/ 0 h 432"/>
                <a:gd name="T14" fmla="*/ 432 w 432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" h="432">
                  <a:moveTo>
                    <a:pt x="0" y="192"/>
                  </a:moveTo>
                  <a:lnTo>
                    <a:pt x="432" y="0"/>
                  </a:lnTo>
                  <a:lnTo>
                    <a:pt x="384" y="43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73" name="Freeform 7">
              <a:extLst>
                <a:ext uri="{FF2B5EF4-FFF2-40B4-BE49-F238E27FC236}">
                  <a16:creationId xmlns:a16="http://schemas.microsoft.com/office/drawing/2014/main" id="{CE177F1F-3D38-894E-8F43-D2076D2C6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3120"/>
              <a:ext cx="528" cy="432"/>
            </a:xfrm>
            <a:custGeom>
              <a:avLst/>
              <a:gdLst>
                <a:gd name="T0" fmla="*/ 0 w 528"/>
                <a:gd name="T1" fmla="*/ 432 h 432"/>
                <a:gd name="T2" fmla="*/ 48 w 528"/>
                <a:gd name="T3" fmla="*/ 0 h 432"/>
                <a:gd name="T4" fmla="*/ 528 w 528"/>
                <a:gd name="T5" fmla="*/ 288 h 432"/>
                <a:gd name="T6" fmla="*/ 0 w 528"/>
                <a:gd name="T7" fmla="*/ 432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32"/>
                <a:gd name="T14" fmla="*/ 528 w 528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32">
                  <a:moveTo>
                    <a:pt x="0" y="432"/>
                  </a:moveTo>
                  <a:lnTo>
                    <a:pt x="48" y="0"/>
                  </a:lnTo>
                  <a:lnTo>
                    <a:pt x="528" y="288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74" name="Freeform 8">
              <a:extLst>
                <a:ext uri="{FF2B5EF4-FFF2-40B4-BE49-F238E27FC236}">
                  <a16:creationId xmlns:a16="http://schemas.microsoft.com/office/drawing/2014/main" id="{638077DC-3CF2-EC47-997A-D607348C1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3120"/>
              <a:ext cx="480" cy="288"/>
            </a:xfrm>
            <a:custGeom>
              <a:avLst/>
              <a:gdLst>
                <a:gd name="T0" fmla="*/ 480 w 480"/>
                <a:gd name="T1" fmla="*/ 288 h 288"/>
                <a:gd name="T2" fmla="*/ 0 w 480"/>
                <a:gd name="T3" fmla="*/ 0 h 288"/>
                <a:gd name="T4" fmla="*/ 480 w 480"/>
                <a:gd name="T5" fmla="*/ 0 h 288"/>
                <a:gd name="T6" fmla="*/ 480 w 480"/>
                <a:gd name="T7" fmla="*/ 288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480" y="288"/>
                  </a:moveTo>
                  <a:lnTo>
                    <a:pt x="0" y="0"/>
                  </a:lnTo>
                  <a:lnTo>
                    <a:pt x="480" y="0"/>
                  </a:lnTo>
                  <a:lnTo>
                    <a:pt x="480" y="288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75" name="Freeform 9">
              <a:extLst>
                <a:ext uri="{FF2B5EF4-FFF2-40B4-BE49-F238E27FC236}">
                  <a16:creationId xmlns:a16="http://schemas.microsoft.com/office/drawing/2014/main" id="{BEA6134E-4DC3-6A47-871D-0D7A7EB9C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2832"/>
              <a:ext cx="480" cy="288"/>
            </a:xfrm>
            <a:custGeom>
              <a:avLst/>
              <a:gdLst>
                <a:gd name="T0" fmla="*/ 480 w 480"/>
                <a:gd name="T1" fmla="*/ 288 h 288"/>
                <a:gd name="T2" fmla="*/ 0 w 480"/>
                <a:gd name="T3" fmla="*/ 288 h 288"/>
                <a:gd name="T4" fmla="*/ 96 w 480"/>
                <a:gd name="T5" fmla="*/ 0 h 288"/>
                <a:gd name="T6" fmla="*/ 480 w 480"/>
                <a:gd name="T7" fmla="*/ 288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480" y="288"/>
                  </a:moveTo>
                  <a:lnTo>
                    <a:pt x="0" y="288"/>
                  </a:lnTo>
                  <a:lnTo>
                    <a:pt x="96" y="0"/>
                  </a:lnTo>
                  <a:lnTo>
                    <a:pt x="480" y="288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76" name="Freeform 10">
              <a:extLst>
                <a:ext uri="{FF2B5EF4-FFF2-40B4-BE49-F238E27FC236}">
                  <a16:creationId xmlns:a16="http://schemas.microsoft.com/office/drawing/2014/main" id="{036CA225-2E8B-1E44-8FA3-FB490FBB9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" y="2832"/>
              <a:ext cx="432" cy="288"/>
            </a:xfrm>
            <a:custGeom>
              <a:avLst/>
              <a:gdLst>
                <a:gd name="T0" fmla="*/ 432 w 432"/>
                <a:gd name="T1" fmla="*/ 0 h 288"/>
                <a:gd name="T2" fmla="*/ 336 w 432"/>
                <a:gd name="T3" fmla="*/ 288 h 288"/>
                <a:gd name="T4" fmla="*/ 0 w 432"/>
                <a:gd name="T5" fmla="*/ 144 h 288"/>
                <a:gd name="T6" fmla="*/ 432 w 432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2"/>
                <a:gd name="T13" fmla="*/ 0 h 288"/>
                <a:gd name="T14" fmla="*/ 432 w 432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2" h="288">
                  <a:moveTo>
                    <a:pt x="432" y="0"/>
                  </a:moveTo>
                  <a:lnTo>
                    <a:pt x="336" y="288"/>
                  </a:lnTo>
                  <a:lnTo>
                    <a:pt x="0" y="144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6877" name="Group 11">
              <a:extLst>
                <a:ext uri="{FF2B5EF4-FFF2-40B4-BE49-F238E27FC236}">
                  <a16:creationId xmlns:a16="http://schemas.microsoft.com/office/drawing/2014/main" id="{9CBC31DC-EF7E-FC44-B968-B895788C5F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784"/>
              <a:ext cx="1008" cy="816"/>
              <a:chOff x="1344" y="2640"/>
              <a:chExt cx="1008" cy="816"/>
            </a:xfrm>
          </p:grpSpPr>
          <p:sp>
            <p:nvSpPr>
              <p:cNvPr id="36892" name="Oval 12">
                <a:extLst>
                  <a:ext uri="{FF2B5EF4-FFF2-40B4-BE49-F238E27FC236}">
                    <a16:creationId xmlns:a16="http://schemas.microsoft.com/office/drawing/2014/main" id="{C59B9C45-D49C-8745-85A9-C1621A7C7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264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3" name="Oval 13">
                <a:extLst>
                  <a:ext uri="{FF2B5EF4-FFF2-40B4-BE49-F238E27FC236}">
                    <a16:creationId xmlns:a16="http://schemas.microsoft.com/office/drawing/2014/main" id="{D05F32BB-2A67-2E41-B94E-3549C0B83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4" name="Oval 14">
                <a:extLst>
                  <a:ext uri="{FF2B5EF4-FFF2-40B4-BE49-F238E27FC236}">
                    <a16:creationId xmlns:a16="http://schemas.microsoft.com/office/drawing/2014/main" id="{1E8912DE-484F-664F-AAD4-BB797B901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78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5" name="Oval 15">
                <a:extLst>
                  <a:ext uri="{FF2B5EF4-FFF2-40B4-BE49-F238E27FC236}">
                    <a16:creationId xmlns:a16="http://schemas.microsoft.com/office/drawing/2014/main" id="{7941E208-0CC9-A94D-B91B-334F27648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6" name="Oval 16">
                <a:extLst>
                  <a:ext uri="{FF2B5EF4-FFF2-40B4-BE49-F238E27FC236}">
                    <a16:creationId xmlns:a16="http://schemas.microsoft.com/office/drawing/2014/main" id="{493A806D-CFB9-A145-9966-81E0225214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7" name="Oval 17">
                <a:extLst>
                  <a:ext uri="{FF2B5EF4-FFF2-40B4-BE49-F238E27FC236}">
                    <a16:creationId xmlns:a16="http://schemas.microsoft.com/office/drawing/2014/main" id="{9A9B76CD-CC1D-F843-9E98-3587C917B3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8" name="Oval 18">
                <a:extLst>
                  <a:ext uri="{FF2B5EF4-FFF2-40B4-BE49-F238E27FC236}">
                    <a16:creationId xmlns:a16="http://schemas.microsoft.com/office/drawing/2014/main" id="{77D41E60-018B-1044-B105-5612D2E93B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216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6878" name="Freeform 19">
              <a:extLst>
                <a:ext uri="{FF2B5EF4-FFF2-40B4-BE49-F238E27FC236}">
                  <a16:creationId xmlns:a16="http://schemas.microsoft.com/office/drawing/2014/main" id="{93F98EAD-C33C-E348-9338-A24DDAC4E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3120"/>
              <a:ext cx="912" cy="192"/>
            </a:xfrm>
            <a:custGeom>
              <a:avLst/>
              <a:gdLst>
                <a:gd name="T0" fmla="*/ 0 w 912"/>
                <a:gd name="T1" fmla="*/ 192 h 192"/>
                <a:gd name="T2" fmla="*/ 432 w 912"/>
                <a:gd name="T3" fmla="*/ 0 h 192"/>
                <a:gd name="T4" fmla="*/ 912 w 912"/>
                <a:gd name="T5" fmla="*/ 0 h 192"/>
                <a:gd name="T6" fmla="*/ 0 w 912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192"/>
                <a:gd name="T14" fmla="*/ 912 w 912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192">
                  <a:moveTo>
                    <a:pt x="0" y="192"/>
                  </a:moveTo>
                  <a:lnTo>
                    <a:pt x="432" y="0"/>
                  </a:lnTo>
                  <a:lnTo>
                    <a:pt x="912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79" name="Freeform 20">
              <a:extLst>
                <a:ext uri="{FF2B5EF4-FFF2-40B4-BE49-F238E27FC236}">
                  <a16:creationId xmlns:a16="http://schemas.microsoft.com/office/drawing/2014/main" id="{984103D4-0710-AB43-9D45-27E1A9A6D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3120"/>
              <a:ext cx="912" cy="288"/>
            </a:xfrm>
            <a:custGeom>
              <a:avLst/>
              <a:gdLst>
                <a:gd name="T0" fmla="*/ 0 w 912"/>
                <a:gd name="T1" fmla="*/ 192 h 288"/>
                <a:gd name="T2" fmla="*/ 912 w 912"/>
                <a:gd name="T3" fmla="*/ 288 h 288"/>
                <a:gd name="T4" fmla="*/ 912 w 912"/>
                <a:gd name="T5" fmla="*/ 0 h 288"/>
                <a:gd name="T6" fmla="*/ 0 w 912"/>
                <a:gd name="T7" fmla="*/ 192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88"/>
                <a:gd name="T14" fmla="*/ 912 w 912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88">
                  <a:moveTo>
                    <a:pt x="0" y="192"/>
                  </a:moveTo>
                  <a:lnTo>
                    <a:pt x="912" y="288"/>
                  </a:lnTo>
                  <a:lnTo>
                    <a:pt x="912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80" name="Freeform 21">
              <a:extLst>
                <a:ext uri="{FF2B5EF4-FFF2-40B4-BE49-F238E27FC236}">
                  <a16:creationId xmlns:a16="http://schemas.microsoft.com/office/drawing/2014/main" id="{1D1781C0-55F7-694B-A794-A9FA3D09D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3312"/>
              <a:ext cx="912" cy="240"/>
            </a:xfrm>
            <a:custGeom>
              <a:avLst/>
              <a:gdLst>
                <a:gd name="T0" fmla="*/ 0 w 912"/>
                <a:gd name="T1" fmla="*/ 0 h 240"/>
                <a:gd name="T2" fmla="*/ 912 w 912"/>
                <a:gd name="T3" fmla="*/ 96 h 240"/>
                <a:gd name="T4" fmla="*/ 384 w 912"/>
                <a:gd name="T5" fmla="*/ 240 h 240"/>
                <a:gd name="T6" fmla="*/ 0 w 912"/>
                <a:gd name="T7" fmla="*/ 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40"/>
                <a:gd name="T14" fmla="*/ 912 w 912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40">
                  <a:moveTo>
                    <a:pt x="0" y="0"/>
                  </a:moveTo>
                  <a:lnTo>
                    <a:pt x="912" y="96"/>
                  </a:lnTo>
                  <a:lnTo>
                    <a:pt x="384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81" name="Freeform 22">
              <a:extLst>
                <a:ext uri="{FF2B5EF4-FFF2-40B4-BE49-F238E27FC236}">
                  <a16:creationId xmlns:a16="http://schemas.microsoft.com/office/drawing/2014/main" id="{617F68B5-25BE-B146-B73A-B9EB2379B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2832"/>
              <a:ext cx="528" cy="480"/>
            </a:xfrm>
            <a:custGeom>
              <a:avLst/>
              <a:gdLst>
                <a:gd name="T0" fmla="*/ 0 w 528"/>
                <a:gd name="T1" fmla="*/ 480 h 480"/>
                <a:gd name="T2" fmla="*/ 96 w 528"/>
                <a:gd name="T3" fmla="*/ 144 h 480"/>
                <a:gd name="T4" fmla="*/ 528 w 528"/>
                <a:gd name="T5" fmla="*/ 0 h 480"/>
                <a:gd name="T6" fmla="*/ 0 w 528"/>
                <a:gd name="T7" fmla="*/ 48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96" y="144"/>
                  </a:lnTo>
                  <a:lnTo>
                    <a:pt x="528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82" name="Freeform 23">
              <a:extLst>
                <a:ext uri="{FF2B5EF4-FFF2-40B4-BE49-F238E27FC236}">
                  <a16:creationId xmlns:a16="http://schemas.microsoft.com/office/drawing/2014/main" id="{1D9EF186-CBA7-E94C-9781-BD7DF3533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2832"/>
              <a:ext cx="528" cy="480"/>
            </a:xfrm>
            <a:custGeom>
              <a:avLst/>
              <a:gdLst>
                <a:gd name="T0" fmla="*/ 0 w 528"/>
                <a:gd name="T1" fmla="*/ 480 h 480"/>
                <a:gd name="T2" fmla="*/ 528 w 528"/>
                <a:gd name="T3" fmla="*/ 0 h 480"/>
                <a:gd name="T4" fmla="*/ 432 w 528"/>
                <a:gd name="T5" fmla="*/ 288 h 480"/>
                <a:gd name="T6" fmla="*/ 0 w 528"/>
                <a:gd name="T7" fmla="*/ 48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528" y="0"/>
                  </a:lnTo>
                  <a:lnTo>
                    <a:pt x="432" y="288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83" name="Freeform 24">
              <a:extLst>
                <a:ext uri="{FF2B5EF4-FFF2-40B4-BE49-F238E27FC236}">
                  <a16:creationId xmlns:a16="http://schemas.microsoft.com/office/drawing/2014/main" id="{453BEDD2-89AC-CD47-9482-B8DAA20F0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2832"/>
              <a:ext cx="480" cy="288"/>
            </a:xfrm>
            <a:custGeom>
              <a:avLst/>
              <a:gdLst>
                <a:gd name="T0" fmla="*/ 96 w 480"/>
                <a:gd name="T1" fmla="*/ 0 h 288"/>
                <a:gd name="T2" fmla="*/ 0 w 480"/>
                <a:gd name="T3" fmla="*/ 288 h 288"/>
                <a:gd name="T4" fmla="*/ 480 w 480"/>
                <a:gd name="T5" fmla="*/ 288 h 288"/>
                <a:gd name="T6" fmla="*/ 96 w 480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96" y="0"/>
                  </a:moveTo>
                  <a:lnTo>
                    <a:pt x="0" y="288"/>
                  </a:lnTo>
                  <a:lnTo>
                    <a:pt x="480" y="2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6884" name="Group 25">
              <a:extLst>
                <a:ext uri="{FF2B5EF4-FFF2-40B4-BE49-F238E27FC236}">
                  <a16:creationId xmlns:a16="http://schemas.microsoft.com/office/drawing/2014/main" id="{0CEE6417-7255-5546-96AC-8263EEBF97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2784"/>
              <a:ext cx="1008" cy="816"/>
              <a:chOff x="1344" y="2640"/>
              <a:chExt cx="1008" cy="816"/>
            </a:xfrm>
          </p:grpSpPr>
          <p:sp>
            <p:nvSpPr>
              <p:cNvPr id="36885" name="Oval 26">
                <a:extLst>
                  <a:ext uri="{FF2B5EF4-FFF2-40B4-BE49-F238E27FC236}">
                    <a16:creationId xmlns:a16="http://schemas.microsoft.com/office/drawing/2014/main" id="{5512603A-CBB1-624C-895F-C2EA5513D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264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86" name="Oval 27">
                <a:extLst>
                  <a:ext uri="{FF2B5EF4-FFF2-40B4-BE49-F238E27FC236}">
                    <a16:creationId xmlns:a16="http://schemas.microsoft.com/office/drawing/2014/main" id="{B59C3184-9049-3D40-B23B-F4C15B2FA9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87" name="Oval 28">
                <a:extLst>
                  <a:ext uri="{FF2B5EF4-FFF2-40B4-BE49-F238E27FC236}">
                    <a16:creationId xmlns:a16="http://schemas.microsoft.com/office/drawing/2014/main" id="{E036CBAD-7A86-7549-B6AA-BABB27B4D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78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88" name="Oval 29">
                <a:extLst>
                  <a:ext uri="{FF2B5EF4-FFF2-40B4-BE49-F238E27FC236}">
                    <a16:creationId xmlns:a16="http://schemas.microsoft.com/office/drawing/2014/main" id="{F2B78828-5DC7-2344-A9C6-4F4225873F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92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89" name="Oval 30">
                <a:extLst>
                  <a:ext uri="{FF2B5EF4-FFF2-40B4-BE49-F238E27FC236}">
                    <a16:creationId xmlns:a16="http://schemas.microsoft.com/office/drawing/2014/main" id="{66BD1CF8-8870-BA4C-9758-C21853625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12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0" name="Oval 31">
                <a:extLst>
                  <a:ext uri="{FF2B5EF4-FFF2-40B4-BE49-F238E27FC236}">
                    <a16:creationId xmlns:a16="http://schemas.microsoft.com/office/drawing/2014/main" id="{E2F815BD-BD18-B245-A2E7-2C768D257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891" name="Oval 32">
                <a:extLst>
                  <a:ext uri="{FF2B5EF4-FFF2-40B4-BE49-F238E27FC236}">
                    <a16:creationId xmlns:a16="http://schemas.microsoft.com/office/drawing/2014/main" id="{B665B70A-BAD0-B842-8AF5-359F1A739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216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6869" name="Text Box 33">
            <a:extLst>
              <a:ext uri="{FF2B5EF4-FFF2-40B4-BE49-F238E27FC236}">
                <a16:creationId xmlns:a16="http://schemas.microsoft.com/office/drawing/2014/main" id="{356C3007-FFA3-4A49-B296-5875E9291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943600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</a:pPr>
            <a:r>
              <a:rPr lang="en-US" altLang="en-US" sz="1800"/>
              <a:t>good</a:t>
            </a:r>
          </a:p>
        </p:txBody>
      </p:sp>
      <p:sp>
        <p:nvSpPr>
          <p:cNvPr id="36870" name="Text Box 34">
            <a:extLst>
              <a:ext uri="{FF2B5EF4-FFF2-40B4-BE49-F238E27FC236}">
                <a16:creationId xmlns:a16="http://schemas.microsoft.com/office/drawing/2014/main" id="{CE2580B5-8FBA-4E4C-8B65-F8C07A07B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943600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</a:pPr>
            <a:r>
              <a:rPr lang="en-US" altLang="en-US" sz="1800"/>
              <a:t>bad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BC3A330-314D-C34C-A627-A125B580D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Improving a Triangulation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0E12B15-2055-A541-9BB0-8DE8A461E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1397000"/>
          </a:xfrm>
        </p:spPr>
        <p:txBody>
          <a:bodyPr/>
          <a:lstStyle/>
          <a:p>
            <a:r>
              <a:rPr lang="en-US" altLang="en-US" dirty="0"/>
              <a:t>In any convex quadrangle, an </a:t>
            </a:r>
            <a:r>
              <a:rPr lang="en-US" altLang="en-US" i="1" dirty="0"/>
              <a:t>edge flip</a:t>
            </a:r>
            <a:r>
              <a:rPr lang="en-US" altLang="en-US" dirty="0"/>
              <a:t> is possible. If this flip </a:t>
            </a:r>
            <a:r>
              <a:rPr lang="en-US" altLang="en-US" i="1" dirty="0"/>
              <a:t>improves</a:t>
            </a:r>
            <a:r>
              <a:rPr lang="en-US" altLang="en-US" dirty="0"/>
              <a:t> the triangulation locally, it also improves the global triangulation.</a:t>
            </a:r>
          </a:p>
        </p:txBody>
      </p:sp>
      <p:sp>
        <p:nvSpPr>
          <p:cNvPr id="37892" name="Freeform 4">
            <a:extLst>
              <a:ext uri="{FF2B5EF4-FFF2-40B4-BE49-F238E27FC236}">
                <a16:creationId xmlns:a16="http://schemas.microsoft.com/office/drawing/2014/main" id="{2E39CC9B-9896-784F-80D7-F755C55AF51B}"/>
              </a:ext>
            </a:extLst>
          </p:cNvPr>
          <p:cNvSpPr>
            <a:spLocks/>
          </p:cNvSpPr>
          <p:nvPr/>
        </p:nvSpPr>
        <p:spPr bwMode="auto">
          <a:xfrm>
            <a:off x="2514600" y="2971800"/>
            <a:ext cx="1066800" cy="1447800"/>
          </a:xfrm>
          <a:custGeom>
            <a:avLst/>
            <a:gdLst>
              <a:gd name="T0" fmla="*/ 0 w 672"/>
              <a:gd name="T1" fmla="*/ 2147483646 h 912"/>
              <a:gd name="T2" fmla="*/ 2147483646 w 672"/>
              <a:gd name="T3" fmla="*/ 0 h 912"/>
              <a:gd name="T4" fmla="*/ 2147483646 w 672"/>
              <a:gd name="T5" fmla="*/ 2147483646 h 912"/>
              <a:gd name="T6" fmla="*/ 2147483646 w 672"/>
              <a:gd name="T7" fmla="*/ 2147483646 h 912"/>
              <a:gd name="T8" fmla="*/ 0 w 672"/>
              <a:gd name="T9" fmla="*/ 2147483646 h 9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2"/>
              <a:gd name="T16" fmla="*/ 0 h 912"/>
              <a:gd name="T17" fmla="*/ 672 w 672"/>
              <a:gd name="T18" fmla="*/ 912 h 9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2" h="912">
                <a:moveTo>
                  <a:pt x="0" y="288"/>
                </a:moveTo>
                <a:lnTo>
                  <a:pt x="624" y="0"/>
                </a:lnTo>
                <a:lnTo>
                  <a:pt x="672" y="912"/>
                </a:lnTo>
                <a:lnTo>
                  <a:pt x="144" y="768"/>
                </a:lnTo>
                <a:lnTo>
                  <a:pt x="0" y="288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3" name="Line 5">
            <a:extLst>
              <a:ext uri="{FF2B5EF4-FFF2-40B4-BE49-F238E27FC236}">
                <a16:creationId xmlns:a16="http://schemas.microsoft.com/office/drawing/2014/main" id="{E274913A-902F-6849-A0BF-4F34A8C828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429000"/>
            <a:ext cx="1066800" cy="9906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4" name="Freeform 6">
            <a:extLst>
              <a:ext uri="{FF2B5EF4-FFF2-40B4-BE49-F238E27FC236}">
                <a16:creationId xmlns:a16="http://schemas.microsoft.com/office/drawing/2014/main" id="{FC87C57F-076C-E24E-9720-E75EA34052E3}"/>
              </a:ext>
            </a:extLst>
          </p:cNvPr>
          <p:cNvSpPr>
            <a:spLocks/>
          </p:cNvSpPr>
          <p:nvPr/>
        </p:nvSpPr>
        <p:spPr bwMode="auto">
          <a:xfrm>
            <a:off x="5105400" y="2971800"/>
            <a:ext cx="1066800" cy="1447800"/>
          </a:xfrm>
          <a:custGeom>
            <a:avLst/>
            <a:gdLst>
              <a:gd name="T0" fmla="*/ 0 w 672"/>
              <a:gd name="T1" fmla="*/ 2147483646 h 912"/>
              <a:gd name="T2" fmla="*/ 2147483646 w 672"/>
              <a:gd name="T3" fmla="*/ 0 h 912"/>
              <a:gd name="T4" fmla="*/ 2147483646 w 672"/>
              <a:gd name="T5" fmla="*/ 2147483646 h 912"/>
              <a:gd name="T6" fmla="*/ 2147483646 w 672"/>
              <a:gd name="T7" fmla="*/ 2147483646 h 912"/>
              <a:gd name="T8" fmla="*/ 0 w 672"/>
              <a:gd name="T9" fmla="*/ 2147483646 h 9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2"/>
              <a:gd name="T16" fmla="*/ 0 h 912"/>
              <a:gd name="T17" fmla="*/ 672 w 672"/>
              <a:gd name="T18" fmla="*/ 912 h 9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2" h="912">
                <a:moveTo>
                  <a:pt x="0" y="288"/>
                </a:moveTo>
                <a:lnTo>
                  <a:pt x="624" y="0"/>
                </a:lnTo>
                <a:lnTo>
                  <a:pt x="672" y="912"/>
                </a:lnTo>
                <a:lnTo>
                  <a:pt x="144" y="768"/>
                </a:lnTo>
                <a:lnTo>
                  <a:pt x="0" y="288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5" name="Line 7">
            <a:extLst>
              <a:ext uri="{FF2B5EF4-FFF2-40B4-BE49-F238E27FC236}">
                <a16:creationId xmlns:a16="http://schemas.microsoft.com/office/drawing/2014/main" id="{6FA13AE8-943E-9049-B57C-F90D39A6AD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0" y="2971800"/>
            <a:ext cx="762000" cy="1219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6" name="Line 8">
            <a:extLst>
              <a:ext uri="{FF2B5EF4-FFF2-40B4-BE49-F238E27FC236}">
                <a16:creationId xmlns:a16="http://schemas.microsoft.com/office/drawing/2014/main" id="{F9AF360F-AE43-E64B-A632-BD0AFEBB9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657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7897" name="Rectangle 9">
            <a:extLst>
              <a:ext uri="{FF2B5EF4-FFF2-40B4-BE49-F238E27FC236}">
                <a16:creationId xmlns:a16="http://schemas.microsoft.com/office/drawing/2014/main" id="{7D957D11-2090-5B40-909D-A9EE847E2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724400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If an edge flip improves the triangulation, the first edge is called </a:t>
            </a:r>
            <a:r>
              <a:rPr lang="en-US" altLang="en-US" i="1"/>
              <a:t>illegal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3ABD3C8-88DD-144A-BAE7-2CD64D7056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Illegal Edges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21B0484-A84E-FA4C-84B2-049D4DE6D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6750" y="1247775"/>
            <a:ext cx="7772400" cy="1295400"/>
          </a:xfrm>
        </p:spPr>
        <p:txBody>
          <a:bodyPr/>
          <a:lstStyle/>
          <a:p>
            <a:r>
              <a:rPr lang="en-US" altLang="en-US" sz="2000" b="1"/>
              <a:t>Lemma:</a:t>
            </a:r>
            <a:r>
              <a:rPr lang="en-US" altLang="en-US" sz="2000"/>
              <a:t> An edge </a:t>
            </a:r>
            <a:r>
              <a:rPr lang="en-US" altLang="en-US" sz="2000" i="1"/>
              <a:t>pq</a:t>
            </a:r>
            <a:r>
              <a:rPr lang="en-US" altLang="en-US" sz="2000"/>
              <a:t> is illegal iff one of its opposite vertices is inside the circle defined by the other three vertices.</a:t>
            </a:r>
          </a:p>
          <a:p>
            <a:r>
              <a:rPr lang="en-US" altLang="en-US" sz="2000" b="1"/>
              <a:t>Proof:</a:t>
            </a:r>
            <a:r>
              <a:rPr lang="en-US" altLang="en-US" sz="2000"/>
              <a:t> By Thales’ theorem.</a:t>
            </a:r>
          </a:p>
          <a:p>
            <a:endParaRPr lang="en-US" altLang="en-US" sz="2000"/>
          </a:p>
        </p:txBody>
      </p:sp>
      <p:sp>
        <p:nvSpPr>
          <p:cNvPr id="38916" name="Freeform 4">
            <a:extLst>
              <a:ext uri="{FF2B5EF4-FFF2-40B4-BE49-F238E27FC236}">
                <a16:creationId xmlns:a16="http://schemas.microsoft.com/office/drawing/2014/main" id="{FD994F42-E0A2-9A47-ADAD-007C1BC62417}"/>
              </a:ext>
            </a:extLst>
          </p:cNvPr>
          <p:cNvSpPr>
            <a:spLocks/>
          </p:cNvSpPr>
          <p:nvPr/>
        </p:nvSpPr>
        <p:spPr bwMode="auto">
          <a:xfrm>
            <a:off x="2590800" y="2733675"/>
            <a:ext cx="1066800" cy="1447800"/>
          </a:xfrm>
          <a:custGeom>
            <a:avLst/>
            <a:gdLst>
              <a:gd name="T0" fmla="*/ 0 w 672"/>
              <a:gd name="T1" fmla="*/ 2147483646 h 912"/>
              <a:gd name="T2" fmla="*/ 2147483646 w 672"/>
              <a:gd name="T3" fmla="*/ 0 h 912"/>
              <a:gd name="T4" fmla="*/ 2147483646 w 672"/>
              <a:gd name="T5" fmla="*/ 2147483646 h 912"/>
              <a:gd name="T6" fmla="*/ 2147483646 w 672"/>
              <a:gd name="T7" fmla="*/ 2147483646 h 912"/>
              <a:gd name="T8" fmla="*/ 0 w 672"/>
              <a:gd name="T9" fmla="*/ 2147483646 h 9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2"/>
              <a:gd name="T16" fmla="*/ 0 h 912"/>
              <a:gd name="T17" fmla="*/ 672 w 672"/>
              <a:gd name="T18" fmla="*/ 912 h 9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2" h="912">
                <a:moveTo>
                  <a:pt x="0" y="288"/>
                </a:moveTo>
                <a:lnTo>
                  <a:pt x="624" y="0"/>
                </a:lnTo>
                <a:lnTo>
                  <a:pt x="672" y="912"/>
                </a:lnTo>
                <a:lnTo>
                  <a:pt x="144" y="768"/>
                </a:lnTo>
                <a:lnTo>
                  <a:pt x="0" y="288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17" name="Line 5">
            <a:extLst>
              <a:ext uri="{FF2B5EF4-FFF2-40B4-BE49-F238E27FC236}">
                <a16:creationId xmlns:a16="http://schemas.microsoft.com/office/drawing/2014/main" id="{395225AB-684C-4145-9F74-F43B996B7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190875"/>
            <a:ext cx="1066800" cy="9906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18" name="Freeform 6">
            <a:extLst>
              <a:ext uri="{FF2B5EF4-FFF2-40B4-BE49-F238E27FC236}">
                <a16:creationId xmlns:a16="http://schemas.microsoft.com/office/drawing/2014/main" id="{FCC8A231-6D35-7F4D-BE63-B8782C1A9AF8}"/>
              </a:ext>
            </a:extLst>
          </p:cNvPr>
          <p:cNvSpPr>
            <a:spLocks/>
          </p:cNvSpPr>
          <p:nvPr/>
        </p:nvSpPr>
        <p:spPr bwMode="auto">
          <a:xfrm>
            <a:off x="5181600" y="2733675"/>
            <a:ext cx="1066800" cy="1447800"/>
          </a:xfrm>
          <a:custGeom>
            <a:avLst/>
            <a:gdLst>
              <a:gd name="T0" fmla="*/ 0 w 672"/>
              <a:gd name="T1" fmla="*/ 2147483646 h 912"/>
              <a:gd name="T2" fmla="*/ 2147483646 w 672"/>
              <a:gd name="T3" fmla="*/ 0 h 912"/>
              <a:gd name="T4" fmla="*/ 2147483646 w 672"/>
              <a:gd name="T5" fmla="*/ 2147483646 h 912"/>
              <a:gd name="T6" fmla="*/ 2147483646 w 672"/>
              <a:gd name="T7" fmla="*/ 2147483646 h 912"/>
              <a:gd name="T8" fmla="*/ 0 w 672"/>
              <a:gd name="T9" fmla="*/ 2147483646 h 9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2"/>
              <a:gd name="T16" fmla="*/ 0 h 912"/>
              <a:gd name="T17" fmla="*/ 672 w 672"/>
              <a:gd name="T18" fmla="*/ 912 h 9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2" h="912">
                <a:moveTo>
                  <a:pt x="0" y="288"/>
                </a:moveTo>
                <a:lnTo>
                  <a:pt x="624" y="0"/>
                </a:lnTo>
                <a:lnTo>
                  <a:pt x="672" y="912"/>
                </a:lnTo>
                <a:lnTo>
                  <a:pt x="144" y="768"/>
                </a:lnTo>
                <a:lnTo>
                  <a:pt x="0" y="288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19" name="Line 7">
            <a:extLst>
              <a:ext uri="{FF2B5EF4-FFF2-40B4-BE49-F238E27FC236}">
                <a16:creationId xmlns:a16="http://schemas.microsoft.com/office/drawing/2014/main" id="{FDC7A4DB-4382-8F4E-8C55-F74D2B2A39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2733675"/>
            <a:ext cx="762000" cy="1219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A8EEF901-F155-0548-B6FD-F6106BA64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" y="4457700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/>
              <a:t>Theorem:</a:t>
            </a:r>
            <a:r>
              <a:rPr lang="en-US" altLang="en-US" sz="2000"/>
              <a:t> A Delaunay triangulation does not contain illegal edges.</a:t>
            </a:r>
          </a:p>
          <a:p>
            <a:r>
              <a:rPr lang="en-US" altLang="en-US" sz="2000" b="1"/>
              <a:t>Corollary:</a:t>
            </a:r>
            <a:r>
              <a:rPr lang="en-US" altLang="en-US" sz="2000"/>
              <a:t> A triangle is Delaunay iff the circle through its vertices is empty of other sites.</a:t>
            </a:r>
            <a:endParaRPr lang="he-IL" altLang="en-US" sz="2000"/>
          </a:p>
          <a:p>
            <a:r>
              <a:rPr lang="en-US" altLang="en-US" sz="2000" b="1"/>
              <a:t>Corollary:</a:t>
            </a:r>
            <a:r>
              <a:rPr lang="en-US" altLang="en-US" sz="2000"/>
              <a:t> The Delaunay triangulation is not unique if more than three sites are co-circular.</a:t>
            </a:r>
          </a:p>
        </p:txBody>
      </p:sp>
      <p:sp>
        <p:nvSpPr>
          <p:cNvPr id="38921" name="Oval 9">
            <a:extLst>
              <a:ext uri="{FF2B5EF4-FFF2-40B4-BE49-F238E27FC236}">
                <a16:creationId xmlns:a16="http://schemas.microsoft.com/office/drawing/2014/main" id="{F0ED404F-EAA3-3746-AE6C-8860A5676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2466975"/>
            <a:ext cx="1752600" cy="1752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22" name="Oval 10">
            <a:extLst>
              <a:ext uri="{FF2B5EF4-FFF2-40B4-BE49-F238E27FC236}">
                <a16:creationId xmlns:a16="http://schemas.microsoft.com/office/drawing/2014/main" id="{73B7149C-0617-8B46-8ABC-15322EA0F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438" y="2679700"/>
            <a:ext cx="1466850" cy="1447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23" name="Oval 11">
            <a:extLst>
              <a:ext uri="{FF2B5EF4-FFF2-40B4-BE49-F238E27FC236}">
                <a16:creationId xmlns:a16="http://schemas.microsoft.com/office/drawing/2014/main" id="{54A4E42C-131B-3642-A7B4-0191AE5EF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657475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24" name="Text Box 12">
            <a:extLst>
              <a:ext uri="{FF2B5EF4-FFF2-40B4-BE49-F238E27FC236}">
                <a16:creationId xmlns:a16="http://schemas.microsoft.com/office/drawing/2014/main" id="{95A0B6F6-C7F6-EA49-97AD-DA4143C53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886075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en-US" altLang="en-US" sz="1800" i="1"/>
              <a:t>p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3E7FBB82-F2C0-E844-B8B3-6CB203E6E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05275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en-US" altLang="en-US" sz="1800" i="1"/>
              <a:t>q</a:t>
            </a:r>
          </a:p>
        </p:txBody>
      </p:sp>
      <p:sp>
        <p:nvSpPr>
          <p:cNvPr id="38926" name="Oval 14">
            <a:extLst>
              <a:ext uri="{FF2B5EF4-FFF2-40B4-BE49-F238E27FC236}">
                <a16:creationId xmlns:a16="http://schemas.microsoft.com/office/drawing/2014/main" id="{46C16E8D-F79D-9647-8CE0-BB98EC037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105275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27" name="Oval 15">
            <a:extLst>
              <a:ext uri="{FF2B5EF4-FFF2-40B4-BE49-F238E27FC236}">
                <a16:creationId xmlns:a16="http://schemas.microsoft.com/office/drawing/2014/main" id="{831AFF82-AC4E-B64F-ADA8-CDFEAC1B0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56038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28" name="Oval 16">
            <a:extLst>
              <a:ext uri="{FF2B5EF4-FFF2-40B4-BE49-F238E27FC236}">
                <a16:creationId xmlns:a16="http://schemas.microsoft.com/office/drawing/2014/main" id="{E7A4DC52-2BB9-C14B-855D-23C0ED2A8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114675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29" name="Oval 17">
            <a:extLst>
              <a:ext uri="{FF2B5EF4-FFF2-40B4-BE49-F238E27FC236}">
                <a16:creationId xmlns:a16="http://schemas.microsoft.com/office/drawing/2014/main" id="{45D79ACE-0719-C045-AE11-5A3AF2DF2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876675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30" name="Oval 18">
            <a:extLst>
              <a:ext uri="{FF2B5EF4-FFF2-40B4-BE49-F238E27FC236}">
                <a16:creationId xmlns:a16="http://schemas.microsoft.com/office/drawing/2014/main" id="{6216970F-06DF-1B40-B183-6A12A02F1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114675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31" name="Oval 19">
            <a:extLst>
              <a:ext uri="{FF2B5EF4-FFF2-40B4-BE49-F238E27FC236}">
                <a16:creationId xmlns:a16="http://schemas.microsoft.com/office/drawing/2014/main" id="{FA1FE872-1050-3D4E-B6F9-28CCEE4B4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657475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32" name="Oval 20">
            <a:extLst>
              <a:ext uri="{FF2B5EF4-FFF2-40B4-BE49-F238E27FC236}">
                <a16:creationId xmlns:a16="http://schemas.microsoft.com/office/drawing/2014/main" id="{A24B8112-0C8D-DA4B-B6C1-33119591E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105275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C60DE5F-FADA-1F45-8971-C8D8665C8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Naïve Delaunay Algorithm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B01A5A6-9E29-AC4F-8134-DA66047C21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23975"/>
            <a:ext cx="7772400" cy="1828800"/>
          </a:xfrm>
        </p:spPr>
        <p:txBody>
          <a:bodyPr/>
          <a:lstStyle/>
          <a:p>
            <a:r>
              <a:rPr lang="en-US" altLang="en-US" sz="2000"/>
              <a:t>Start with an arbitrary triangulation. Flip any illegal edge until no more exist.</a:t>
            </a:r>
          </a:p>
          <a:p>
            <a:r>
              <a:rPr lang="en-US" altLang="en-US" sz="2000"/>
              <a:t>Could take a long time to terminate.</a:t>
            </a:r>
          </a:p>
        </p:txBody>
      </p:sp>
      <p:grpSp>
        <p:nvGrpSpPr>
          <p:cNvPr id="39940" name="Group 4">
            <a:extLst>
              <a:ext uri="{FF2B5EF4-FFF2-40B4-BE49-F238E27FC236}">
                <a16:creationId xmlns:a16="http://schemas.microsoft.com/office/drawing/2014/main" id="{D5C9276F-8B2A-CF4D-977F-2D39BC5B59E7}"/>
              </a:ext>
            </a:extLst>
          </p:cNvPr>
          <p:cNvGrpSpPr>
            <a:grpSpLocks/>
          </p:cNvGrpSpPr>
          <p:nvPr/>
        </p:nvGrpSpPr>
        <p:grpSpPr bwMode="auto">
          <a:xfrm>
            <a:off x="706438" y="3124200"/>
            <a:ext cx="2036762" cy="1600200"/>
            <a:chOff x="445" y="1968"/>
            <a:chExt cx="1475" cy="1296"/>
          </a:xfrm>
        </p:grpSpPr>
        <p:sp>
          <p:nvSpPr>
            <p:cNvPr id="39986" name="Freeform 5">
              <a:extLst>
                <a:ext uri="{FF2B5EF4-FFF2-40B4-BE49-F238E27FC236}">
                  <a16:creationId xmlns:a16="http://schemas.microsoft.com/office/drawing/2014/main" id="{BAC10829-8EFD-9745-BD9D-FA1191A9A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2502"/>
              <a:ext cx="1334" cy="305"/>
            </a:xfrm>
            <a:custGeom>
              <a:avLst/>
              <a:gdLst>
                <a:gd name="T0" fmla="*/ 0 w 912"/>
                <a:gd name="T1" fmla="*/ 5076118 h 192"/>
                <a:gd name="T2" fmla="*/ 1858157 w 912"/>
                <a:gd name="T3" fmla="*/ 0 h 192"/>
                <a:gd name="T4" fmla="*/ 3922422 w 912"/>
                <a:gd name="T5" fmla="*/ 0 h 192"/>
                <a:gd name="T6" fmla="*/ 0 w 912"/>
                <a:gd name="T7" fmla="*/ 5076118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192"/>
                <a:gd name="T14" fmla="*/ 912 w 912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192">
                  <a:moveTo>
                    <a:pt x="0" y="192"/>
                  </a:moveTo>
                  <a:lnTo>
                    <a:pt x="432" y="0"/>
                  </a:lnTo>
                  <a:lnTo>
                    <a:pt x="912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87" name="Freeform 6">
              <a:extLst>
                <a:ext uri="{FF2B5EF4-FFF2-40B4-BE49-F238E27FC236}">
                  <a16:creationId xmlns:a16="http://schemas.microsoft.com/office/drawing/2014/main" id="{ED1EC6E2-940C-1246-BC9C-674A2BCE2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2502"/>
              <a:ext cx="1334" cy="457"/>
            </a:xfrm>
            <a:custGeom>
              <a:avLst/>
              <a:gdLst>
                <a:gd name="T0" fmla="*/ 0 w 912"/>
                <a:gd name="T1" fmla="*/ 4959174 h 288"/>
                <a:gd name="T2" fmla="*/ 3922422 w 912"/>
                <a:gd name="T3" fmla="*/ 7423970 h 288"/>
                <a:gd name="T4" fmla="*/ 3922422 w 912"/>
                <a:gd name="T5" fmla="*/ 0 h 288"/>
                <a:gd name="T6" fmla="*/ 0 w 912"/>
                <a:gd name="T7" fmla="*/ 4959174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88"/>
                <a:gd name="T14" fmla="*/ 912 w 912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88">
                  <a:moveTo>
                    <a:pt x="0" y="192"/>
                  </a:moveTo>
                  <a:lnTo>
                    <a:pt x="912" y="288"/>
                  </a:lnTo>
                  <a:lnTo>
                    <a:pt x="912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88" name="Freeform 7">
              <a:extLst>
                <a:ext uri="{FF2B5EF4-FFF2-40B4-BE49-F238E27FC236}">
                  <a16:creationId xmlns:a16="http://schemas.microsoft.com/office/drawing/2014/main" id="{8A259811-32B2-B04F-A744-C59A9B79E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2807"/>
              <a:ext cx="1334" cy="381"/>
            </a:xfrm>
            <a:custGeom>
              <a:avLst/>
              <a:gdLst>
                <a:gd name="T0" fmla="*/ 0 w 912"/>
                <a:gd name="T1" fmla="*/ 0 h 240"/>
                <a:gd name="T2" fmla="*/ 3922422 w 912"/>
                <a:gd name="T3" fmla="*/ 2492758 h 240"/>
                <a:gd name="T4" fmla="*/ 1651372 w 912"/>
                <a:gd name="T5" fmla="*/ 6247624 h 240"/>
                <a:gd name="T6" fmla="*/ 0 w 912"/>
                <a:gd name="T7" fmla="*/ 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40"/>
                <a:gd name="T14" fmla="*/ 912 w 912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40">
                  <a:moveTo>
                    <a:pt x="0" y="0"/>
                  </a:moveTo>
                  <a:lnTo>
                    <a:pt x="912" y="96"/>
                  </a:lnTo>
                  <a:lnTo>
                    <a:pt x="384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89" name="Freeform 8">
              <a:extLst>
                <a:ext uri="{FF2B5EF4-FFF2-40B4-BE49-F238E27FC236}">
                  <a16:creationId xmlns:a16="http://schemas.microsoft.com/office/drawing/2014/main" id="{F51CB8A6-7546-9747-9F90-29099B436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2044"/>
              <a:ext cx="772" cy="763"/>
            </a:xfrm>
            <a:custGeom>
              <a:avLst/>
              <a:gdLst>
                <a:gd name="T0" fmla="*/ 0 w 528"/>
                <a:gd name="T1" fmla="*/ 12867949 h 480"/>
                <a:gd name="T2" fmla="*/ 409559 w 528"/>
                <a:gd name="T3" fmla="*/ 3861390 h 480"/>
                <a:gd name="T4" fmla="*/ 2251488 w 528"/>
                <a:gd name="T5" fmla="*/ 0 h 480"/>
                <a:gd name="T6" fmla="*/ 0 w 528"/>
                <a:gd name="T7" fmla="*/ 12867949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96" y="144"/>
                  </a:lnTo>
                  <a:lnTo>
                    <a:pt x="528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90" name="Freeform 9">
              <a:extLst>
                <a:ext uri="{FF2B5EF4-FFF2-40B4-BE49-F238E27FC236}">
                  <a16:creationId xmlns:a16="http://schemas.microsoft.com/office/drawing/2014/main" id="{CEBD2BA4-7F17-8A4F-84BE-DB3198ADE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2044"/>
              <a:ext cx="772" cy="763"/>
            </a:xfrm>
            <a:custGeom>
              <a:avLst/>
              <a:gdLst>
                <a:gd name="T0" fmla="*/ 0 w 528"/>
                <a:gd name="T1" fmla="*/ 12867949 h 480"/>
                <a:gd name="T2" fmla="*/ 2251488 w 528"/>
                <a:gd name="T3" fmla="*/ 0 h 480"/>
                <a:gd name="T4" fmla="*/ 1842365 w 528"/>
                <a:gd name="T5" fmla="*/ 7719687 h 480"/>
                <a:gd name="T6" fmla="*/ 0 w 528"/>
                <a:gd name="T7" fmla="*/ 12867949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528" y="0"/>
                  </a:lnTo>
                  <a:lnTo>
                    <a:pt x="432" y="288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91" name="Freeform 10">
              <a:extLst>
                <a:ext uri="{FF2B5EF4-FFF2-40B4-BE49-F238E27FC236}">
                  <a16:creationId xmlns:a16="http://schemas.microsoft.com/office/drawing/2014/main" id="{8531DA9A-43BC-FB45-AC89-31CFE7522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" y="2044"/>
              <a:ext cx="702" cy="458"/>
            </a:xfrm>
            <a:custGeom>
              <a:avLst/>
              <a:gdLst>
                <a:gd name="T0" fmla="*/ 411258 w 480"/>
                <a:gd name="T1" fmla="*/ 0 h 288"/>
                <a:gd name="T2" fmla="*/ 0 w 480"/>
                <a:gd name="T3" fmla="*/ 7794874 h 288"/>
                <a:gd name="T4" fmla="*/ 2058311 w 480"/>
                <a:gd name="T5" fmla="*/ 7794874 h 288"/>
                <a:gd name="T6" fmla="*/ 411258 w 480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96" y="0"/>
                  </a:moveTo>
                  <a:lnTo>
                    <a:pt x="0" y="288"/>
                  </a:lnTo>
                  <a:lnTo>
                    <a:pt x="480" y="2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9992" name="Group 11">
              <a:extLst>
                <a:ext uri="{FF2B5EF4-FFF2-40B4-BE49-F238E27FC236}">
                  <a16:creationId xmlns:a16="http://schemas.microsoft.com/office/drawing/2014/main" id="{2CDF89F3-D408-8D44-B7C3-0EF0377D6E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5" y="1968"/>
              <a:ext cx="1475" cy="1296"/>
              <a:chOff x="3181" y="2496"/>
              <a:chExt cx="1475" cy="1296"/>
            </a:xfrm>
          </p:grpSpPr>
          <p:sp>
            <p:nvSpPr>
              <p:cNvPr id="39993" name="Oval 12">
                <a:extLst>
                  <a:ext uri="{FF2B5EF4-FFF2-40B4-BE49-F238E27FC236}">
                    <a16:creationId xmlns:a16="http://schemas.microsoft.com/office/drawing/2014/main" id="{80944B8C-2738-A545-AD9C-154C65F2B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" y="2496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94" name="Oval 13">
                <a:extLst>
                  <a:ext uri="{FF2B5EF4-FFF2-40B4-BE49-F238E27FC236}">
                    <a16:creationId xmlns:a16="http://schemas.microsoft.com/office/drawing/2014/main" id="{2EC45955-BFF9-4540-BC28-E6E6A7714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" y="2953"/>
                <a:ext cx="141" cy="15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95" name="Oval 14">
                <a:extLst>
                  <a:ext uri="{FF2B5EF4-FFF2-40B4-BE49-F238E27FC236}">
                    <a16:creationId xmlns:a16="http://schemas.microsoft.com/office/drawing/2014/main" id="{3A834E04-FC95-6142-A47F-7046786FB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1" y="2725"/>
                <a:ext cx="141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96" name="Oval 15">
                <a:extLst>
                  <a:ext uri="{FF2B5EF4-FFF2-40B4-BE49-F238E27FC236}">
                    <a16:creationId xmlns:a16="http://schemas.microsoft.com/office/drawing/2014/main" id="{200100B6-9023-1642-A3D3-45680C85E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2953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97" name="Oval 16">
                <a:extLst>
                  <a:ext uri="{FF2B5EF4-FFF2-40B4-BE49-F238E27FC236}">
                    <a16:creationId xmlns:a16="http://schemas.microsoft.com/office/drawing/2014/main" id="{DAF2C17A-CF3F-7A47-B0F4-0CE891DD3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1" y="3258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98" name="Oval 17">
                <a:extLst>
                  <a:ext uri="{FF2B5EF4-FFF2-40B4-BE49-F238E27FC236}">
                    <a16:creationId xmlns:a16="http://schemas.microsoft.com/office/drawing/2014/main" id="{9781533A-EFA5-CA47-BAAB-5BA5F5ACC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3" y="3640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99" name="Oval 18">
                <a:extLst>
                  <a:ext uri="{FF2B5EF4-FFF2-40B4-BE49-F238E27FC236}">
                    <a16:creationId xmlns:a16="http://schemas.microsoft.com/office/drawing/2014/main" id="{C2A6D1B7-7A37-544A-B225-E591B300C5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3411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19">
            <a:extLst>
              <a:ext uri="{FF2B5EF4-FFF2-40B4-BE49-F238E27FC236}">
                <a16:creationId xmlns:a16="http://schemas.microsoft.com/office/drawing/2014/main" id="{6EEE2098-CABB-C947-B430-3584550BADEB}"/>
              </a:ext>
            </a:extLst>
          </p:cNvPr>
          <p:cNvGrpSpPr>
            <a:grpSpLocks/>
          </p:cNvGrpSpPr>
          <p:nvPr/>
        </p:nvGrpSpPr>
        <p:grpSpPr bwMode="auto">
          <a:xfrm>
            <a:off x="3754438" y="3124200"/>
            <a:ext cx="2036762" cy="1600200"/>
            <a:chOff x="2029" y="1968"/>
            <a:chExt cx="1283" cy="1008"/>
          </a:xfrm>
        </p:grpSpPr>
        <p:sp>
          <p:nvSpPr>
            <p:cNvPr id="39972" name="Freeform 20">
              <a:extLst>
                <a:ext uri="{FF2B5EF4-FFF2-40B4-BE49-F238E27FC236}">
                  <a16:creationId xmlns:a16="http://schemas.microsoft.com/office/drawing/2014/main" id="{371361EE-D329-E545-A759-0A6828B69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" y="2376"/>
              <a:ext cx="1176" cy="372"/>
            </a:xfrm>
            <a:custGeom>
              <a:avLst/>
              <a:gdLst>
                <a:gd name="T0" fmla="*/ 0 w 1176"/>
                <a:gd name="T1" fmla="*/ 246 h 372"/>
                <a:gd name="T2" fmla="*/ 558 w 1176"/>
                <a:gd name="T3" fmla="*/ 0 h 372"/>
                <a:gd name="T4" fmla="*/ 1176 w 1176"/>
                <a:gd name="T5" fmla="*/ 372 h 372"/>
                <a:gd name="T6" fmla="*/ 0 w 1176"/>
                <a:gd name="T7" fmla="*/ 246 h 3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76"/>
                <a:gd name="T13" fmla="*/ 0 h 372"/>
                <a:gd name="T14" fmla="*/ 1176 w 1176"/>
                <a:gd name="T15" fmla="*/ 372 h 3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76" h="372">
                  <a:moveTo>
                    <a:pt x="0" y="246"/>
                  </a:moveTo>
                  <a:lnTo>
                    <a:pt x="558" y="0"/>
                  </a:lnTo>
                  <a:lnTo>
                    <a:pt x="1176" y="372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rgbClr val="EF3B5D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73" name="Freeform 21">
              <a:extLst>
                <a:ext uri="{FF2B5EF4-FFF2-40B4-BE49-F238E27FC236}">
                  <a16:creationId xmlns:a16="http://schemas.microsoft.com/office/drawing/2014/main" id="{67BE4AE2-E97B-9848-BD0C-D7F7EB648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" y="2382"/>
              <a:ext cx="636" cy="354"/>
            </a:xfrm>
            <a:custGeom>
              <a:avLst/>
              <a:gdLst>
                <a:gd name="T0" fmla="*/ 0 w 636"/>
                <a:gd name="T1" fmla="*/ 0 h 354"/>
                <a:gd name="T2" fmla="*/ 636 w 636"/>
                <a:gd name="T3" fmla="*/ 0 h 354"/>
                <a:gd name="T4" fmla="*/ 636 w 636"/>
                <a:gd name="T5" fmla="*/ 354 h 354"/>
                <a:gd name="T6" fmla="*/ 0 w 636"/>
                <a:gd name="T7" fmla="*/ 0 h 3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6"/>
                <a:gd name="T13" fmla="*/ 0 h 354"/>
                <a:gd name="T14" fmla="*/ 636 w 636"/>
                <a:gd name="T15" fmla="*/ 354 h 3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6" h="354">
                  <a:moveTo>
                    <a:pt x="0" y="0"/>
                  </a:moveTo>
                  <a:lnTo>
                    <a:pt x="636" y="0"/>
                  </a:lnTo>
                  <a:lnTo>
                    <a:pt x="636" y="3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74" name="Freeform 22">
              <a:extLst>
                <a:ext uri="{FF2B5EF4-FFF2-40B4-BE49-F238E27FC236}">
                  <a16:creationId xmlns:a16="http://schemas.microsoft.com/office/drawing/2014/main" id="{1EAC6256-8991-DD49-9FF9-BD8A603B7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2621"/>
              <a:ext cx="1160" cy="296"/>
            </a:xfrm>
            <a:custGeom>
              <a:avLst/>
              <a:gdLst>
                <a:gd name="T0" fmla="*/ 0 w 912"/>
                <a:gd name="T1" fmla="*/ 0 h 240"/>
                <a:gd name="T2" fmla="*/ 181124 w 912"/>
                <a:gd name="T3" fmla="*/ 9679 h 240"/>
                <a:gd name="T4" fmla="*/ 76289 w 912"/>
                <a:gd name="T5" fmla="*/ 24224 h 240"/>
                <a:gd name="T6" fmla="*/ 0 w 912"/>
                <a:gd name="T7" fmla="*/ 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12"/>
                <a:gd name="T13" fmla="*/ 0 h 240"/>
                <a:gd name="T14" fmla="*/ 912 w 912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12" h="240">
                  <a:moveTo>
                    <a:pt x="0" y="0"/>
                  </a:moveTo>
                  <a:lnTo>
                    <a:pt x="912" y="96"/>
                  </a:lnTo>
                  <a:lnTo>
                    <a:pt x="384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75" name="Freeform 23">
              <a:extLst>
                <a:ext uri="{FF2B5EF4-FFF2-40B4-BE49-F238E27FC236}">
                  <a16:creationId xmlns:a16="http://schemas.microsoft.com/office/drawing/2014/main" id="{15A0DC0F-476B-6C4B-BBE9-B0B88B31F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2027"/>
              <a:ext cx="671" cy="594"/>
            </a:xfrm>
            <a:custGeom>
              <a:avLst/>
              <a:gdLst>
                <a:gd name="T0" fmla="*/ 0 w 528"/>
                <a:gd name="T1" fmla="*/ 52140 h 480"/>
                <a:gd name="T2" fmla="*/ 18704 w 528"/>
                <a:gd name="T3" fmla="*/ 15638 h 480"/>
                <a:gd name="T4" fmla="*/ 102993 w 528"/>
                <a:gd name="T5" fmla="*/ 0 h 480"/>
                <a:gd name="T6" fmla="*/ 0 w 528"/>
                <a:gd name="T7" fmla="*/ 5214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96" y="144"/>
                  </a:lnTo>
                  <a:lnTo>
                    <a:pt x="528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76" name="Freeform 24">
              <a:extLst>
                <a:ext uri="{FF2B5EF4-FFF2-40B4-BE49-F238E27FC236}">
                  <a16:creationId xmlns:a16="http://schemas.microsoft.com/office/drawing/2014/main" id="{EAE79C90-D16A-9C4C-AD2B-46F873015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2027"/>
              <a:ext cx="671" cy="594"/>
            </a:xfrm>
            <a:custGeom>
              <a:avLst/>
              <a:gdLst>
                <a:gd name="T0" fmla="*/ 0 w 528"/>
                <a:gd name="T1" fmla="*/ 52140 h 480"/>
                <a:gd name="T2" fmla="*/ 102993 w 528"/>
                <a:gd name="T3" fmla="*/ 0 h 480"/>
                <a:gd name="T4" fmla="*/ 84237 w 528"/>
                <a:gd name="T5" fmla="*/ 31332 h 480"/>
                <a:gd name="T6" fmla="*/ 0 w 528"/>
                <a:gd name="T7" fmla="*/ 5214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528" y="0"/>
                  </a:lnTo>
                  <a:lnTo>
                    <a:pt x="432" y="288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77" name="Freeform 25">
              <a:extLst>
                <a:ext uri="{FF2B5EF4-FFF2-40B4-BE49-F238E27FC236}">
                  <a16:creationId xmlns:a16="http://schemas.microsoft.com/office/drawing/2014/main" id="{4BA897D7-BDE2-CC45-81E1-23ABB26E2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2027"/>
              <a:ext cx="611" cy="356"/>
            </a:xfrm>
            <a:custGeom>
              <a:avLst/>
              <a:gdLst>
                <a:gd name="T0" fmla="*/ 19324 w 480"/>
                <a:gd name="T1" fmla="*/ 0 h 288"/>
                <a:gd name="T2" fmla="*/ 0 w 480"/>
                <a:gd name="T3" fmla="*/ 30511 h 288"/>
                <a:gd name="T4" fmla="*/ 96994 w 480"/>
                <a:gd name="T5" fmla="*/ 30511 h 288"/>
                <a:gd name="T6" fmla="*/ 19324 w 480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96" y="0"/>
                  </a:moveTo>
                  <a:lnTo>
                    <a:pt x="0" y="288"/>
                  </a:lnTo>
                  <a:lnTo>
                    <a:pt x="480" y="2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9978" name="Group 26">
              <a:extLst>
                <a:ext uri="{FF2B5EF4-FFF2-40B4-BE49-F238E27FC236}">
                  <a16:creationId xmlns:a16="http://schemas.microsoft.com/office/drawing/2014/main" id="{7FDB3E4D-3A86-6D47-AB20-55A659BA13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9" y="1968"/>
              <a:ext cx="1283" cy="1008"/>
              <a:chOff x="3181" y="2496"/>
              <a:chExt cx="1475" cy="1296"/>
            </a:xfrm>
          </p:grpSpPr>
          <p:sp>
            <p:nvSpPr>
              <p:cNvPr id="39979" name="Oval 27">
                <a:extLst>
                  <a:ext uri="{FF2B5EF4-FFF2-40B4-BE49-F238E27FC236}">
                    <a16:creationId xmlns:a16="http://schemas.microsoft.com/office/drawing/2014/main" id="{8FB13298-4B34-8D46-BA71-06050E75B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" y="2496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80" name="Oval 28">
                <a:extLst>
                  <a:ext uri="{FF2B5EF4-FFF2-40B4-BE49-F238E27FC236}">
                    <a16:creationId xmlns:a16="http://schemas.microsoft.com/office/drawing/2014/main" id="{62371450-A2BF-5048-9E04-02FC3DEFD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" y="2953"/>
                <a:ext cx="141" cy="15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81" name="Oval 29">
                <a:extLst>
                  <a:ext uri="{FF2B5EF4-FFF2-40B4-BE49-F238E27FC236}">
                    <a16:creationId xmlns:a16="http://schemas.microsoft.com/office/drawing/2014/main" id="{90C92A13-190B-B246-81B0-09E5366CE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1" y="2725"/>
                <a:ext cx="141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82" name="Oval 30">
                <a:extLst>
                  <a:ext uri="{FF2B5EF4-FFF2-40B4-BE49-F238E27FC236}">
                    <a16:creationId xmlns:a16="http://schemas.microsoft.com/office/drawing/2014/main" id="{3A8A73D9-9ACF-7A45-92A3-6DF023A65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2953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83" name="Oval 31">
                <a:extLst>
                  <a:ext uri="{FF2B5EF4-FFF2-40B4-BE49-F238E27FC236}">
                    <a16:creationId xmlns:a16="http://schemas.microsoft.com/office/drawing/2014/main" id="{F527B853-CFDE-2046-A727-5F6FEFB41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1" y="3258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84" name="Oval 32">
                <a:extLst>
                  <a:ext uri="{FF2B5EF4-FFF2-40B4-BE49-F238E27FC236}">
                    <a16:creationId xmlns:a16="http://schemas.microsoft.com/office/drawing/2014/main" id="{361CC6D0-DF1F-EB42-8C8F-C475B940D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3" y="3640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85" name="Oval 33">
                <a:extLst>
                  <a:ext uri="{FF2B5EF4-FFF2-40B4-BE49-F238E27FC236}">
                    <a16:creationId xmlns:a16="http://schemas.microsoft.com/office/drawing/2014/main" id="{EF2F6B6E-98E1-144E-B4EF-27DFB6433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3411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" name="Group 34">
            <a:extLst>
              <a:ext uri="{FF2B5EF4-FFF2-40B4-BE49-F238E27FC236}">
                <a16:creationId xmlns:a16="http://schemas.microsoft.com/office/drawing/2014/main" id="{73A038DF-F7C7-8347-BA6E-DC1995985D8F}"/>
              </a:ext>
            </a:extLst>
          </p:cNvPr>
          <p:cNvGrpSpPr>
            <a:grpSpLocks/>
          </p:cNvGrpSpPr>
          <p:nvPr/>
        </p:nvGrpSpPr>
        <p:grpSpPr bwMode="auto">
          <a:xfrm>
            <a:off x="2154238" y="4800600"/>
            <a:ext cx="2036762" cy="1600200"/>
            <a:chOff x="3888" y="1968"/>
            <a:chExt cx="1283" cy="1008"/>
          </a:xfrm>
        </p:grpSpPr>
        <p:sp>
          <p:nvSpPr>
            <p:cNvPr id="39958" name="Freeform 35">
              <a:extLst>
                <a:ext uri="{FF2B5EF4-FFF2-40B4-BE49-F238E27FC236}">
                  <a16:creationId xmlns:a16="http://schemas.microsoft.com/office/drawing/2014/main" id="{50E93861-D1D4-E14F-8E92-9301DC56A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2" y="2382"/>
              <a:ext cx="552" cy="534"/>
            </a:xfrm>
            <a:custGeom>
              <a:avLst/>
              <a:gdLst>
                <a:gd name="T0" fmla="*/ 0 w 552"/>
                <a:gd name="T1" fmla="*/ 240 h 534"/>
                <a:gd name="T2" fmla="*/ 552 w 552"/>
                <a:gd name="T3" fmla="*/ 0 h 534"/>
                <a:gd name="T4" fmla="*/ 498 w 552"/>
                <a:gd name="T5" fmla="*/ 534 h 534"/>
                <a:gd name="T6" fmla="*/ 0 w 552"/>
                <a:gd name="T7" fmla="*/ 240 h 5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2"/>
                <a:gd name="T13" fmla="*/ 0 h 534"/>
                <a:gd name="T14" fmla="*/ 552 w 552"/>
                <a:gd name="T15" fmla="*/ 534 h 5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2" h="534">
                  <a:moveTo>
                    <a:pt x="0" y="240"/>
                  </a:moveTo>
                  <a:lnTo>
                    <a:pt x="552" y="0"/>
                  </a:lnTo>
                  <a:lnTo>
                    <a:pt x="498" y="534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hlink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59" name="Freeform 36">
              <a:extLst>
                <a:ext uri="{FF2B5EF4-FFF2-40B4-BE49-F238E27FC236}">
                  <a16:creationId xmlns:a16="http://schemas.microsoft.com/office/drawing/2014/main" id="{9C5AC00F-7F24-304D-A4DA-DAD67D3F6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2382"/>
              <a:ext cx="678" cy="540"/>
            </a:xfrm>
            <a:custGeom>
              <a:avLst/>
              <a:gdLst>
                <a:gd name="T0" fmla="*/ 0 w 678"/>
                <a:gd name="T1" fmla="*/ 540 h 540"/>
                <a:gd name="T2" fmla="*/ 66 w 678"/>
                <a:gd name="T3" fmla="*/ 0 h 540"/>
                <a:gd name="T4" fmla="*/ 678 w 678"/>
                <a:gd name="T5" fmla="*/ 360 h 540"/>
                <a:gd name="T6" fmla="*/ 0 w 678"/>
                <a:gd name="T7" fmla="*/ 540 h 5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8"/>
                <a:gd name="T13" fmla="*/ 0 h 540"/>
                <a:gd name="T14" fmla="*/ 678 w 678"/>
                <a:gd name="T15" fmla="*/ 540 h 5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8" h="540">
                  <a:moveTo>
                    <a:pt x="0" y="540"/>
                  </a:moveTo>
                  <a:lnTo>
                    <a:pt x="66" y="0"/>
                  </a:lnTo>
                  <a:lnTo>
                    <a:pt x="678" y="360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rgbClr val="FF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60" name="Freeform 37">
              <a:extLst>
                <a:ext uri="{FF2B5EF4-FFF2-40B4-BE49-F238E27FC236}">
                  <a16:creationId xmlns:a16="http://schemas.microsoft.com/office/drawing/2014/main" id="{2C393A0B-4D61-2F41-9D54-06E64C511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7" y="2382"/>
              <a:ext cx="636" cy="354"/>
            </a:xfrm>
            <a:custGeom>
              <a:avLst/>
              <a:gdLst>
                <a:gd name="T0" fmla="*/ 0 w 636"/>
                <a:gd name="T1" fmla="*/ 0 h 354"/>
                <a:gd name="T2" fmla="*/ 636 w 636"/>
                <a:gd name="T3" fmla="*/ 0 h 354"/>
                <a:gd name="T4" fmla="*/ 636 w 636"/>
                <a:gd name="T5" fmla="*/ 354 h 354"/>
                <a:gd name="T6" fmla="*/ 0 w 636"/>
                <a:gd name="T7" fmla="*/ 0 h 3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6"/>
                <a:gd name="T13" fmla="*/ 0 h 354"/>
                <a:gd name="T14" fmla="*/ 636 w 636"/>
                <a:gd name="T15" fmla="*/ 354 h 3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6" h="354">
                  <a:moveTo>
                    <a:pt x="0" y="0"/>
                  </a:moveTo>
                  <a:lnTo>
                    <a:pt x="636" y="0"/>
                  </a:lnTo>
                  <a:lnTo>
                    <a:pt x="636" y="3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61" name="Freeform 38">
              <a:extLst>
                <a:ext uri="{FF2B5EF4-FFF2-40B4-BE49-F238E27FC236}">
                  <a16:creationId xmlns:a16="http://schemas.microsoft.com/office/drawing/2014/main" id="{5976E4DB-48B7-EF44-9B59-854B894FC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" y="2027"/>
              <a:ext cx="671" cy="594"/>
            </a:xfrm>
            <a:custGeom>
              <a:avLst/>
              <a:gdLst>
                <a:gd name="T0" fmla="*/ 0 w 528"/>
                <a:gd name="T1" fmla="*/ 52140 h 480"/>
                <a:gd name="T2" fmla="*/ 18704 w 528"/>
                <a:gd name="T3" fmla="*/ 15638 h 480"/>
                <a:gd name="T4" fmla="*/ 102993 w 528"/>
                <a:gd name="T5" fmla="*/ 0 h 480"/>
                <a:gd name="T6" fmla="*/ 0 w 528"/>
                <a:gd name="T7" fmla="*/ 5214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96" y="144"/>
                  </a:lnTo>
                  <a:lnTo>
                    <a:pt x="528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FF33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62" name="Freeform 39">
              <a:extLst>
                <a:ext uri="{FF2B5EF4-FFF2-40B4-BE49-F238E27FC236}">
                  <a16:creationId xmlns:a16="http://schemas.microsoft.com/office/drawing/2014/main" id="{36B4A3F7-D164-2843-896B-C7E5F0F19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" y="2027"/>
              <a:ext cx="671" cy="594"/>
            </a:xfrm>
            <a:custGeom>
              <a:avLst/>
              <a:gdLst>
                <a:gd name="T0" fmla="*/ 0 w 528"/>
                <a:gd name="T1" fmla="*/ 52140 h 480"/>
                <a:gd name="T2" fmla="*/ 102993 w 528"/>
                <a:gd name="T3" fmla="*/ 0 h 480"/>
                <a:gd name="T4" fmla="*/ 84237 w 528"/>
                <a:gd name="T5" fmla="*/ 31332 h 480"/>
                <a:gd name="T6" fmla="*/ 0 w 528"/>
                <a:gd name="T7" fmla="*/ 5214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80"/>
                <a:gd name="T14" fmla="*/ 528 w 528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80">
                  <a:moveTo>
                    <a:pt x="0" y="480"/>
                  </a:moveTo>
                  <a:lnTo>
                    <a:pt x="528" y="0"/>
                  </a:lnTo>
                  <a:lnTo>
                    <a:pt x="432" y="288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66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63" name="Freeform 40">
              <a:extLst>
                <a:ext uri="{FF2B5EF4-FFF2-40B4-BE49-F238E27FC236}">
                  <a16:creationId xmlns:a16="http://schemas.microsoft.com/office/drawing/2014/main" id="{13725118-5090-5441-9BAD-0DF2C316F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2027"/>
              <a:ext cx="611" cy="356"/>
            </a:xfrm>
            <a:custGeom>
              <a:avLst/>
              <a:gdLst>
                <a:gd name="T0" fmla="*/ 19324 w 480"/>
                <a:gd name="T1" fmla="*/ 0 h 288"/>
                <a:gd name="T2" fmla="*/ 0 w 480"/>
                <a:gd name="T3" fmla="*/ 30511 h 288"/>
                <a:gd name="T4" fmla="*/ 96994 w 480"/>
                <a:gd name="T5" fmla="*/ 30511 h 288"/>
                <a:gd name="T6" fmla="*/ 19324 w 480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96" y="0"/>
                  </a:moveTo>
                  <a:lnTo>
                    <a:pt x="0" y="288"/>
                  </a:lnTo>
                  <a:lnTo>
                    <a:pt x="480" y="2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9964" name="Group 41">
              <a:extLst>
                <a:ext uri="{FF2B5EF4-FFF2-40B4-BE49-F238E27FC236}">
                  <a16:creationId xmlns:a16="http://schemas.microsoft.com/office/drawing/2014/main" id="{01CED8EB-2327-B642-8729-C0466A8115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968"/>
              <a:ext cx="1283" cy="1008"/>
              <a:chOff x="3181" y="2496"/>
              <a:chExt cx="1475" cy="1296"/>
            </a:xfrm>
          </p:grpSpPr>
          <p:sp>
            <p:nvSpPr>
              <p:cNvPr id="39965" name="Oval 42">
                <a:extLst>
                  <a:ext uri="{FF2B5EF4-FFF2-40B4-BE49-F238E27FC236}">
                    <a16:creationId xmlns:a16="http://schemas.microsoft.com/office/drawing/2014/main" id="{AE8C93A1-D900-7846-A3A0-391BFA0EE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" y="2496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66" name="Oval 43">
                <a:extLst>
                  <a:ext uri="{FF2B5EF4-FFF2-40B4-BE49-F238E27FC236}">
                    <a16:creationId xmlns:a16="http://schemas.microsoft.com/office/drawing/2014/main" id="{C7F82DA8-DE5D-1A43-96B0-674CBCEB4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" y="2953"/>
                <a:ext cx="141" cy="15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67" name="Oval 44">
                <a:extLst>
                  <a:ext uri="{FF2B5EF4-FFF2-40B4-BE49-F238E27FC236}">
                    <a16:creationId xmlns:a16="http://schemas.microsoft.com/office/drawing/2014/main" id="{7664D888-BD0D-E441-B646-F0E85DEA6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1" y="2725"/>
                <a:ext cx="141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68" name="Oval 45">
                <a:extLst>
                  <a:ext uri="{FF2B5EF4-FFF2-40B4-BE49-F238E27FC236}">
                    <a16:creationId xmlns:a16="http://schemas.microsoft.com/office/drawing/2014/main" id="{11A27A29-35BC-0942-93FC-E68CC3CD9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2953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69" name="Oval 46">
                <a:extLst>
                  <a:ext uri="{FF2B5EF4-FFF2-40B4-BE49-F238E27FC236}">
                    <a16:creationId xmlns:a16="http://schemas.microsoft.com/office/drawing/2014/main" id="{882256EF-BE9E-494C-942B-53355D25C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1" y="3258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70" name="Oval 47">
                <a:extLst>
                  <a:ext uri="{FF2B5EF4-FFF2-40B4-BE49-F238E27FC236}">
                    <a16:creationId xmlns:a16="http://schemas.microsoft.com/office/drawing/2014/main" id="{92449FCA-2741-D348-AD91-B8A7CEB9F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3" y="3640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71" name="Oval 48">
                <a:extLst>
                  <a:ext uri="{FF2B5EF4-FFF2-40B4-BE49-F238E27FC236}">
                    <a16:creationId xmlns:a16="http://schemas.microsoft.com/office/drawing/2014/main" id="{7B5B7F40-8EDF-EE44-ACB4-CD9657D38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3411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" name="Group 49">
            <a:extLst>
              <a:ext uri="{FF2B5EF4-FFF2-40B4-BE49-F238E27FC236}">
                <a16:creationId xmlns:a16="http://schemas.microsoft.com/office/drawing/2014/main" id="{5E8F8489-9C4D-BE44-9EAF-741019C6AACD}"/>
              </a:ext>
            </a:extLst>
          </p:cNvPr>
          <p:cNvGrpSpPr>
            <a:grpSpLocks/>
          </p:cNvGrpSpPr>
          <p:nvPr/>
        </p:nvGrpSpPr>
        <p:grpSpPr bwMode="auto">
          <a:xfrm>
            <a:off x="5507038" y="4800600"/>
            <a:ext cx="2036762" cy="1600200"/>
            <a:chOff x="445" y="3072"/>
            <a:chExt cx="1283" cy="1008"/>
          </a:xfrm>
        </p:grpSpPr>
        <p:sp>
          <p:nvSpPr>
            <p:cNvPr id="39944" name="Freeform 50">
              <a:extLst>
                <a:ext uri="{FF2B5EF4-FFF2-40B4-BE49-F238E27FC236}">
                  <a16:creationId xmlns:a16="http://schemas.microsoft.com/office/drawing/2014/main" id="{82B39827-DE7D-5846-A997-2442E5621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" y="3312"/>
              <a:ext cx="546" cy="420"/>
            </a:xfrm>
            <a:custGeom>
              <a:avLst/>
              <a:gdLst>
                <a:gd name="T0" fmla="*/ 0 w 546"/>
                <a:gd name="T1" fmla="*/ 420 h 420"/>
                <a:gd name="T2" fmla="*/ 120 w 546"/>
                <a:gd name="T3" fmla="*/ 0 h 420"/>
                <a:gd name="T4" fmla="*/ 546 w 546"/>
                <a:gd name="T5" fmla="*/ 174 h 420"/>
                <a:gd name="T6" fmla="*/ 0 w 546"/>
                <a:gd name="T7" fmla="*/ 420 h 4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6"/>
                <a:gd name="T13" fmla="*/ 0 h 420"/>
                <a:gd name="T14" fmla="*/ 546 w 546"/>
                <a:gd name="T15" fmla="*/ 420 h 4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6" h="420">
                  <a:moveTo>
                    <a:pt x="0" y="420"/>
                  </a:moveTo>
                  <a:lnTo>
                    <a:pt x="120" y="0"/>
                  </a:lnTo>
                  <a:lnTo>
                    <a:pt x="546" y="174"/>
                  </a:lnTo>
                  <a:lnTo>
                    <a:pt x="0" y="420"/>
                  </a:lnTo>
                  <a:close/>
                </a:path>
              </a:pathLst>
            </a:custGeom>
            <a:solidFill>
              <a:srgbClr val="EF3B5D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45" name="Freeform 51">
              <a:extLst>
                <a:ext uri="{FF2B5EF4-FFF2-40B4-BE49-F238E27FC236}">
                  <a16:creationId xmlns:a16="http://schemas.microsoft.com/office/drawing/2014/main" id="{0E8E8F75-D8A9-874E-B549-FECD9DC4D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3132"/>
              <a:ext cx="546" cy="354"/>
            </a:xfrm>
            <a:custGeom>
              <a:avLst/>
              <a:gdLst>
                <a:gd name="T0" fmla="*/ 0 w 546"/>
                <a:gd name="T1" fmla="*/ 180 h 354"/>
                <a:gd name="T2" fmla="*/ 546 w 546"/>
                <a:gd name="T3" fmla="*/ 0 h 354"/>
                <a:gd name="T4" fmla="*/ 426 w 546"/>
                <a:gd name="T5" fmla="*/ 354 h 354"/>
                <a:gd name="T6" fmla="*/ 0 w 546"/>
                <a:gd name="T7" fmla="*/ 180 h 3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6"/>
                <a:gd name="T13" fmla="*/ 0 h 354"/>
                <a:gd name="T14" fmla="*/ 546 w 546"/>
                <a:gd name="T15" fmla="*/ 354 h 3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6" h="354">
                  <a:moveTo>
                    <a:pt x="0" y="180"/>
                  </a:moveTo>
                  <a:lnTo>
                    <a:pt x="546" y="0"/>
                  </a:lnTo>
                  <a:lnTo>
                    <a:pt x="426" y="354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FF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46" name="Freeform 52">
              <a:extLst>
                <a:ext uri="{FF2B5EF4-FFF2-40B4-BE49-F238E27FC236}">
                  <a16:creationId xmlns:a16="http://schemas.microsoft.com/office/drawing/2014/main" id="{D28A7AC3-018F-E04E-A9A1-6C899CEEE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" y="3486"/>
              <a:ext cx="552" cy="534"/>
            </a:xfrm>
            <a:custGeom>
              <a:avLst/>
              <a:gdLst>
                <a:gd name="T0" fmla="*/ 0 w 552"/>
                <a:gd name="T1" fmla="*/ 240 h 534"/>
                <a:gd name="T2" fmla="*/ 552 w 552"/>
                <a:gd name="T3" fmla="*/ 0 h 534"/>
                <a:gd name="T4" fmla="*/ 498 w 552"/>
                <a:gd name="T5" fmla="*/ 534 h 534"/>
                <a:gd name="T6" fmla="*/ 0 w 552"/>
                <a:gd name="T7" fmla="*/ 240 h 5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2"/>
                <a:gd name="T13" fmla="*/ 0 h 534"/>
                <a:gd name="T14" fmla="*/ 552 w 552"/>
                <a:gd name="T15" fmla="*/ 534 h 5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2" h="534">
                  <a:moveTo>
                    <a:pt x="0" y="240"/>
                  </a:moveTo>
                  <a:lnTo>
                    <a:pt x="552" y="0"/>
                  </a:lnTo>
                  <a:lnTo>
                    <a:pt x="498" y="534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hlink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47" name="Freeform 53">
              <a:extLst>
                <a:ext uri="{FF2B5EF4-FFF2-40B4-BE49-F238E27FC236}">
                  <a16:creationId xmlns:a16="http://schemas.microsoft.com/office/drawing/2014/main" id="{B91616A5-30DA-B340-9341-6A4C2A2B2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" y="3486"/>
              <a:ext cx="678" cy="540"/>
            </a:xfrm>
            <a:custGeom>
              <a:avLst/>
              <a:gdLst>
                <a:gd name="T0" fmla="*/ 0 w 678"/>
                <a:gd name="T1" fmla="*/ 540 h 540"/>
                <a:gd name="T2" fmla="*/ 66 w 678"/>
                <a:gd name="T3" fmla="*/ 0 h 540"/>
                <a:gd name="T4" fmla="*/ 678 w 678"/>
                <a:gd name="T5" fmla="*/ 360 h 540"/>
                <a:gd name="T6" fmla="*/ 0 w 678"/>
                <a:gd name="T7" fmla="*/ 540 h 5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8"/>
                <a:gd name="T13" fmla="*/ 0 h 540"/>
                <a:gd name="T14" fmla="*/ 678 w 678"/>
                <a:gd name="T15" fmla="*/ 540 h 5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8" h="540">
                  <a:moveTo>
                    <a:pt x="0" y="540"/>
                  </a:moveTo>
                  <a:lnTo>
                    <a:pt x="66" y="0"/>
                  </a:lnTo>
                  <a:lnTo>
                    <a:pt x="678" y="360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rgbClr val="FFCCFF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48" name="Freeform 54">
              <a:extLst>
                <a:ext uri="{FF2B5EF4-FFF2-40B4-BE49-F238E27FC236}">
                  <a16:creationId xmlns:a16="http://schemas.microsoft.com/office/drawing/2014/main" id="{D7A4DF68-E0AB-A340-B49C-2CAE8E363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" y="3486"/>
              <a:ext cx="636" cy="354"/>
            </a:xfrm>
            <a:custGeom>
              <a:avLst/>
              <a:gdLst>
                <a:gd name="T0" fmla="*/ 0 w 636"/>
                <a:gd name="T1" fmla="*/ 0 h 354"/>
                <a:gd name="T2" fmla="*/ 636 w 636"/>
                <a:gd name="T3" fmla="*/ 0 h 354"/>
                <a:gd name="T4" fmla="*/ 636 w 636"/>
                <a:gd name="T5" fmla="*/ 354 h 354"/>
                <a:gd name="T6" fmla="*/ 0 w 636"/>
                <a:gd name="T7" fmla="*/ 0 h 3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6"/>
                <a:gd name="T13" fmla="*/ 0 h 354"/>
                <a:gd name="T14" fmla="*/ 636 w 636"/>
                <a:gd name="T15" fmla="*/ 354 h 3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6" h="354">
                  <a:moveTo>
                    <a:pt x="0" y="0"/>
                  </a:moveTo>
                  <a:lnTo>
                    <a:pt x="636" y="0"/>
                  </a:lnTo>
                  <a:lnTo>
                    <a:pt x="636" y="3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9949" name="Freeform 55">
              <a:extLst>
                <a:ext uri="{FF2B5EF4-FFF2-40B4-BE49-F238E27FC236}">
                  <a16:creationId xmlns:a16="http://schemas.microsoft.com/office/drawing/2014/main" id="{7AC9FB78-76BF-7144-9082-D038E6E02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3131"/>
              <a:ext cx="611" cy="356"/>
            </a:xfrm>
            <a:custGeom>
              <a:avLst/>
              <a:gdLst>
                <a:gd name="T0" fmla="*/ 19324 w 480"/>
                <a:gd name="T1" fmla="*/ 0 h 288"/>
                <a:gd name="T2" fmla="*/ 0 w 480"/>
                <a:gd name="T3" fmla="*/ 30511 h 288"/>
                <a:gd name="T4" fmla="*/ 96994 w 480"/>
                <a:gd name="T5" fmla="*/ 30511 h 288"/>
                <a:gd name="T6" fmla="*/ 19324 w 480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0"/>
                <a:gd name="T13" fmla="*/ 0 h 288"/>
                <a:gd name="T14" fmla="*/ 480 w 480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0" h="288">
                  <a:moveTo>
                    <a:pt x="96" y="0"/>
                  </a:moveTo>
                  <a:lnTo>
                    <a:pt x="0" y="288"/>
                  </a:lnTo>
                  <a:lnTo>
                    <a:pt x="480" y="28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39950" name="Group 56">
              <a:extLst>
                <a:ext uri="{FF2B5EF4-FFF2-40B4-BE49-F238E27FC236}">
                  <a16:creationId xmlns:a16="http://schemas.microsoft.com/office/drawing/2014/main" id="{901E75FF-B02E-BE4A-A8A0-DBAC831BE9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5" y="3072"/>
              <a:ext cx="1283" cy="1008"/>
              <a:chOff x="3181" y="2496"/>
              <a:chExt cx="1475" cy="1296"/>
            </a:xfrm>
          </p:grpSpPr>
          <p:sp>
            <p:nvSpPr>
              <p:cNvPr id="39951" name="Oval 57">
                <a:extLst>
                  <a:ext uri="{FF2B5EF4-FFF2-40B4-BE49-F238E27FC236}">
                    <a16:creationId xmlns:a16="http://schemas.microsoft.com/office/drawing/2014/main" id="{40564919-6338-7F4A-99FF-079D08879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" y="2496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2" name="Oval 58">
                <a:extLst>
                  <a:ext uri="{FF2B5EF4-FFF2-40B4-BE49-F238E27FC236}">
                    <a16:creationId xmlns:a16="http://schemas.microsoft.com/office/drawing/2014/main" id="{2FF68C1A-AB41-A04D-9DC0-1E772BCBC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3" y="2953"/>
                <a:ext cx="141" cy="15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3" name="Oval 59">
                <a:extLst>
                  <a:ext uri="{FF2B5EF4-FFF2-40B4-BE49-F238E27FC236}">
                    <a16:creationId xmlns:a16="http://schemas.microsoft.com/office/drawing/2014/main" id="{2A416D79-C8E8-F74E-BF7E-FE50DB4CB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1" y="2725"/>
                <a:ext cx="141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4" name="Oval 60">
                <a:extLst>
                  <a:ext uri="{FF2B5EF4-FFF2-40B4-BE49-F238E27FC236}">
                    <a16:creationId xmlns:a16="http://schemas.microsoft.com/office/drawing/2014/main" id="{5CB63E5A-1C1C-6043-AF7C-0CC0C06AC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2953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5" name="Oval 61">
                <a:extLst>
                  <a:ext uri="{FF2B5EF4-FFF2-40B4-BE49-F238E27FC236}">
                    <a16:creationId xmlns:a16="http://schemas.microsoft.com/office/drawing/2014/main" id="{A64E2899-8709-2D42-8E4A-7D1E8574C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1" y="3258"/>
                <a:ext cx="140" cy="15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6" name="Oval 62">
                <a:extLst>
                  <a:ext uri="{FF2B5EF4-FFF2-40B4-BE49-F238E27FC236}">
                    <a16:creationId xmlns:a16="http://schemas.microsoft.com/office/drawing/2014/main" id="{6BB762B4-38B1-DD40-B512-15B73FA4C9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3" y="3640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957" name="Oval 63">
                <a:extLst>
                  <a:ext uri="{FF2B5EF4-FFF2-40B4-BE49-F238E27FC236}">
                    <a16:creationId xmlns:a16="http://schemas.microsoft.com/office/drawing/2014/main" id="{2E06F83A-41C4-E84B-B2CF-9468D28A31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6" y="3411"/>
                <a:ext cx="140" cy="1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747" name="Line 3">
            <a:extLst>
              <a:ext uri="{FF2B5EF4-FFF2-40B4-BE49-F238E27FC236}">
                <a16:creationId xmlns:a16="http://schemas.microsoft.com/office/drawing/2014/main" id="{CDC8ED55-618F-0344-A0CA-CED0640CB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0700" y="2819400"/>
            <a:ext cx="2540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63" name="Rectangle 4">
            <a:extLst>
              <a:ext uri="{FF2B5EF4-FFF2-40B4-BE49-F238E27FC236}">
                <a16:creationId xmlns:a16="http://schemas.microsoft.com/office/drawing/2014/main" id="{898A25F9-7134-C645-84D6-DC3C55C38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 dirty="0"/>
              <a:t>Delaunay Triangulation by Duality</a:t>
            </a:r>
          </a:p>
        </p:txBody>
      </p:sp>
      <p:sp>
        <p:nvSpPr>
          <p:cNvPr id="40964" name="Rectangle 5">
            <a:extLst>
              <a:ext uri="{FF2B5EF4-FFF2-40B4-BE49-F238E27FC236}">
                <a16:creationId xmlns:a16="http://schemas.microsoft.com/office/drawing/2014/main" id="{B39269A4-D5C5-E14F-AFBF-101D46824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4648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/>
              <a:t>General position assumption: There are no four co-circular points.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Draw the dual to the Voronoi diagram by connecting each two neighboring sites in the Voronoi diagram.</a:t>
            </a:r>
          </a:p>
          <a:p>
            <a:pPr>
              <a:lnSpc>
                <a:spcPct val="90000"/>
              </a:lnSpc>
            </a:pPr>
            <a:endParaRPr lang="en-US" altLang="en-US" sz="2000" i="1" dirty="0"/>
          </a:p>
          <a:p>
            <a:pPr>
              <a:lnSpc>
                <a:spcPct val="90000"/>
              </a:lnSpc>
            </a:pPr>
            <a:r>
              <a:rPr lang="en-US" altLang="en-US" sz="2000" b="1" dirty="0"/>
              <a:t>Corollary:</a:t>
            </a:r>
            <a:r>
              <a:rPr lang="en-US" altLang="en-US" sz="2000" dirty="0"/>
              <a:t> The DT may be constructed in O(</a:t>
            </a:r>
            <a:r>
              <a:rPr lang="en-US" altLang="en-US" sz="2000" i="1" dirty="0" err="1"/>
              <a:t>n</a:t>
            </a:r>
            <a:r>
              <a:rPr lang="en-US" altLang="en-US" sz="2000" dirty="0" err="1"/>
              <a:t>log</a:t>
            </a:r>
            <a:r>
              <a:rPr lang="en-US" altLang="en-US" sz="2000" i="1" dirty="0" err="1"/>
              <a:t>n</a:t>
            </a:r>
            <a:r>
              <a:rPr lang="en-US" altLang="en-US" sz="2000" dirty="0"/>
              <a:t>) time.</a:t>
            </a:r>
          </a:p>
          <a:p>
            <a:pPr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000" dirty="0"/>
              <a:t>This is what </a:t>
            </a:r>
            <a:r>
              <a:rPr lang="en-US" altLang="en-US" sz="2000" dirty="0" err="1"/>
              <a:t>Matlab’s</a:t>
            </a:r>
            <a:r>
              <a:rPr lang="en-US" altLang="en-US" sz="2000" dirty="0"/>
              <a:t> </a:t>
            </a:r>
            <a:r>
              <a:rPr lang="en-US" altLang="en-US" sz="2000" dirty="0" err="1">
                <a:latin typeface="Courier" pitchFamily="2" charset="0"/>
              </a:rPr>
              <a:t>delaunay</a:t>
            </a:r>
            <a:r>
              <a:rPr lang="en-US" altLang="en-US" sz="2000" dirty="0"/>
              <a:t> function uses.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69E71D42-2756-7D48-8F34-45C39AAF63F5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625600"/>
            <a:ext cx="2590800" cy="2514600"/>
            <a:chOff x="4032" y="1104"/>
            <a:chExt cx="1632" cy="1584"/>
          </a:xfrm>
        </p:grpSpPr>
        <p:sp>
          <p:nvSpPr>
            <p:cNvPr id="40989" name="Line 7">
              <a:extLst>
                <a:ext uri="{FF2B5EF4-FFF2-40B4-BE49-F238E27FC236}">
                  <a16:creationId xmlns:a16="http://schemas.microsoft.com/office/drawing/2014/main" id="{BE656E44-6554-3544-B777-8810D2E31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1" y="1460"/>
              <a:ext cx="239" cy="35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0" name="Line 8">
              <a:extLst>
                <a:ext uri="{FF2B5EF4-FFF2-40B4-BE49-F238E27FC236}">
                  <a16:creationId xmlns:a16="http://schemas.microsoft.com/office/drawing/2014/main" id="{3423C7D2-8221-7841-AE32-25869362DA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90" y="1500"/>
              <a:ext cx="398" cy="31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1" name="Line 9">
              <a:extLst>
                <a:ext uri="{FF2B5EF4-FFF2-40B4-BE49-F238E27FC236}">
                  <a16:creationId xmlns:a16="http://schemas.microsoft.com/office/drawing/2014/main" id="{7D194364-C91E-D449-B8C3-A8F213367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49" y="1183"/>
              <a:ext cx="239" cy="31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2" name="Line 10">
              <a:extLst>
                <a:ext uri="{FF2B5EF4-FFF2-40B4-BE49-F238E27FC236}">
                  <a16:creationId xmlns:a16="http://schemas.microsoft.com/office/drawing/2014/main" id="{6EBE177A-9E2F-7545-B513-C74FAF2A5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0" y="1817"/>
              <a:ext cx="0" cy="11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3" name="Line 11">
              <a:extLst>
                <a:ext uri="{FF2B5EF4-FFF2-40B4-BE49-F238E27FC236}">
                  <a16:creationId xmlns:a16="http://schemas.microsoft.com/office/drawing/2014/main" id="{13B3AAAB-8073-8347-BF6D-2DB46FA8E7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936"/>
              <a:ext cx="358" cy="27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4" name="Line 12">
              <a:extLst>
                <a:ext uri="{FF2B5EF4-FFF2-40B4-BE49-F238E27FC236}">
                  <a16:creationId xmlns:a16="http://schemas.microsoft.com/office/drawing/2014/main" id="{E9D3A0C5-CD58-C54F-84B2-767A77C2AD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0" y="1936"/>
              <a:ext cx="558" cy="27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5" name="Line 13">
              <a:extLst>
                <a:ext uri="{FF2B5EF4-FFF2-40B4-BE49-F238E27FC236}">
                  <a16:creationId xmlns:a16="http://schemas.microsoft.com/office/drawing/2014/main" id="{87946F76-D4C6-8845-BA17-253F9EF1BF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8" y="1500"/>
              <a:ext cx="199" cy="7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6" name="Line 14">
              <a:extLst>
                <a:ext uri="{FF2B5EF4-FFF2-40B4-BE49-F238E27FC236}">
                  <a16:creationId xmlns:a16="http://schemas.microsoft.com/office/drawing/2014/main" id="{17F2EB00-82BF-0E47-86BB-0D656780CE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87" y="1104"/>
              <a:ext cx="438" cy="475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7" name="Line 15">
              <a:extLst>
                <a:ext uri="{FF2B5EF4-FFF2-40B4-BE49-F238E27FC236}">
                  <a16:creationId xmlns:a16="http://schemas.microsoft.com/office/drawing/2014/main" id="{61BCC22B-C5A5-5242-8D1B-B6A03D845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7" y="1579"/>
              <a:ext cx="120" cy="35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8" name="Line 16">
              <a:extLst>
                <a:ext uri="{FF2B5EF4-FFF2-40B4-BE49-F238E27FC236}">
                  <a16:creationId xmlns:a16="http://schemas.microsoft.com/office/drawing/2014/main" id="{AB84114A-F86B-C144-A3AA-FDC05E6492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7" y="1817"/>
              <a:ext cx="557" cy="11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9" name="Line 17">
              <a:extLst>
                <a:ext uri="{FF2B5EF4-FFF2-40B4-BE49-F238E27FC236}">
                  <a16:creationId xmlns:a16="http://schemas.microsoft.com/office/drawing/2014/main" id="{A140BA40-31BA-7440-BEB5-B93FBF9D2A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48" y="1936"/>
              <a:ext cx="159" cy="27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00" name="Line 18">
              <a:extLst>
                <a:ext uri="{FF2B5EF4-FFF2-40B4-BE49-F238E27FC236}">
                  <a16:creationId xmlns:a16="http://schemas.microsoft.com/office/drawing/2014/main" id="{C8C43AB2-32DD-7F42-9306-33708CF4B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30" y="2173"/>
              <a:ext cx="438" cy="396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01" name="Line 19">
              <a:extLst>
                <a:ext uri="{FF2B5EF4-FFF2-40B4-BE49-F238E27FC236}">
                  <a16:creationId xmlns:a16="http://schemas.microsoft.com/office/drawing/2014/main" id="{108D5E54-E2FB-004E-8E1B-BD31BDD81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8" y="2213"/>
              <a:ext cx="477" cy="475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0">
            <a:extLst>
              <a:ext uri="{FF2B5EF4-FFF2-40B4-BE49-F238E27FC236}">
                <a16:creationId xmlns:a16="http://schemas.microsoft.com/office/drawing/2014/main" id="{55CA125A-CDF4-864C-85A0-5BED4A8CEFD2}"/>
              </a:ext>
            </a:extLst>
          </p:cNvPr>
          <p:cNvGrpSpPr>
            <a:grpSpLocks/>
          </p:cNvGrpSpPr>
          <p:nvPr/>
        </p:nvGrpSpPr>
        <p:grpSpPr bwMode="auto">
          <a:xfrm>
            <a:off x="5981700" y="1809750"/>
            <a:ext cx="2038350" cy="2082800"/>
            <a:chOff x="3768" y="1556"/>
            <a:chExt cx="1284" cy="1312"/>
          </a:xfrm>
        </p:grpSpPr>
        <p:sp>
          <p:nvSpPr>
            <p:cNvPr id="40976" name="Freeform 21">
              <a:extLst>
                <a:ext uri="{FF2B5EF4-FFF2-40B4-BE49-F238E27FC236}">
                  <a16:creationId xmlns:a16="http://schemas.microsoft.com/office/drawing/2014/main" id="{E311A054-EC21-B44C-B2B7-3EDB2FAA0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2" y="2156"/>
              <a:ext cx="560" cy="28"/>
            </a:xfrm>
            <a:custGeom>
              <a:avLst/>
              <a:gdLst>
                <a:gd name="T0" fmla="*/ 0 w 560"/>
                <a:gd name="T1" fmla="*/ 0 h 28"/>
                <a:gd name="T2" fmla="*/ 560 w 560"/>
                <a:gd name="T3" fmla="*/ 28 h 28"/>
                <a:gd name="T4" fmla="*/ 0 60000 65536"/>
                <a:gd name="T5" fmla="*/ 0 60000 65536"/>
                <a:gd name="T6" fmla="*/ 0 w 560"/>
                <a:gd name="T7" fmla="*/ 0 h 28"/>
                <a:gd name="T8" fmla="*/ 560 w 560"/>
                <a:gd name="T9" fmla="*/ 28 h 2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60" h="28">
                  <a:moveTo>
                    <a:pt x="0" y="0"/>
                  </a:moveTo>
                  <a:lnTo>
                    <a:pt x="560" y="28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77" name="Freeform 22">
              <a:extLst>
                <a:ext uri="{FF2B5EF4-FFF2-40B4-BE49-F238E27FC236}">
                  <a16:creationId xmlns:a16="http://schemas.microsoft.com/office/drawing/2014/main" id="{959BBD99-2715-014C-86EA-04BB739C4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" y="2184"/>
              <a:ext cx="156" cy="360"/>
            </a:xfrm>
            <a:custGeom>
              <a:avLst/>
              <a:gdLst>
                <a:gd name="T0" fmla="*/ 0 w 156"/>
                <a:gd name="T1" fmla="*/ 360 h 360"/>
                <a:gd name="T2" fmla="*/ 156 w 156"/>
                <a:gd name="T3" fmla="*/ 0 h 360"/>
                <a:gd name="T4" fmla="*/ 0 60000 65536"/>
                <a:gd name="T5" fmla="*/ 0 60000 65536"/>
                <a:gd name="T6" fmla="*/ 0 w 156"/>
                <a:gd name="T7" fmla="*/ 0 h 360"/>
                <a:gd name="T8" fmla="*/ 156 w 156"/>
                <a:gd name="T9" fmla="*/ 360 h 3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6" h="360">
                  <a:moveTo>
                    <a:pt x="0" y="360"/>
                  </a:moveTo>
                  <a:lnTo>
                    <a:pt x="156" y="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78" name="Freeform 23">
              <a:extLst>
                <a:ext uri="{FF2B5EF4-FFF2-40B4-BE49-F238E27FC236}">
                  <a16:creationId xmlns:a16="http://schemas.microsoft.com/office/drawing/2014/main" id="{21EEA658-4D19-434E-92BA-BFC686F22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" y="2544"/>
              <a:ext cx="316" cy="324"/>
            </a:xfrm>
            <a:custGeom>
              <a:avLst/>
              <a:gdLst>
                <a:gd name="T0" fmla="*/ 0 w 316"/>
                <a:gd name="T1" fmla="*/ 0 h 324"/>
                <a:gd name="T2" fmla="*/ 316 w 316"/>
                <a:gd name="T3" fmla="*/ 324 h 324"/>
                <a:gd name="T4" fmla="*/ 0 60000 65536"/>
                <a:gd name="T5" fmla="*/ 0 60000 65536"/>
                <a:gd name="T6" fmla="*/ 0 w 316"/>
                <a:gd name="T7" fmla="*/ 0 h 324"/>
                <a:gd name="T8" fmla="*/ 316 w 316"/>
                <a:gd name="T9" fmla="*/ 324 h 3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6" h="324">
                  <a:moveTo>
                    <a:pt x="0" y="0"/>
                  </a:moveTo>
                  <a:lnTo>
                    <a:pt x="316" y="324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79" name="Freeform 24">
              <a:extLst>
                <a:ext uri="{FF2B5EF4-FFF2-40B4-BE49-F238E27FC236}">
                  <a16:creationId xmlns:a16="http://schemas.microsoft.com/office/drawing/2014/main" id="{309E5A06-8298-CC49-BF73-467D8DD9F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" y="2148"/>
              <a:ext cx="408" cy="396"/>
            </a:xfrm>
            <a:custGeom>
              <a:avLst/>
              <a:gdLst>
                <a:gd name="T0" fmla="*/ 0 w 408"/>
                <a:gd name="T1" fmla="*/ 0 h 396"/>
                <a:gd name="T2" fmla="*/ 408 w 408"/>
                <a:gd name="T3" fmla="*/ 396 h 396"/>
                <a:gd name="T4" fmla="*/ 0 60000 65536"/>
                <a:gd name="T5" fmla="*/ 0 60000 65536"/>
                <a:gd name="T6" fmla="*/ 0 w 408"/>
                <a:gd name="T7" fmla="*/ 0 h 396"/>
                <a:gd name="T8" fmla="*/ 408 w 408"/>
                <a:gd name="T9" fmla="*/ 396 h 3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08" h="396">
                  <a:moveTo>
                    <a:pt x="0" y="0"/>
                  </a:moveTo>
                  <a:lnTo>
                    <a:pt x="408" y="396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0" name="Freeform 25">
              <a:extLst>
                <a:ext uri="{FF2B5EF4-FFF2-40B4-BE49-F238E27FC236}">
                  <a16:creationId xmlns:a16="http://schemas.microsoft.com/office/drawing/2014/main" id="{FB42099A-3196-054A-880F-4C4D7D13B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2" y="1836"/>
              <a:ext cx="320" cy="324"/>
            </a:xfrm>
            <a:custGeom>
              <a:avLst/>
              <a:gdLst>
                <a:gd name="T0" fmla="*/ 0 w 320"/>
                <a:gd name="T1" fmla="*/ 324 h 324"/>
                <a:gd name="T2" fmla="*/ 320 w 320"/>
                <a:gd name="T3" fmla="*/ 0 h 324"/>
                <a:gd name="T4" fmla="*/ 0 60000 65536"/>
                <a:gd name="T5" fmla="*/ 0 60000 65536"/>
                <a:gd name="T6" fmla="*/ 0 w 320"/>
                <a:gd name="T7" fmla="*/ 0 h 324"/>
                <a:gd name="T8" fmla="*/ 320 w 320"/>
                <a:gd name="T9" fmla="*/ 324 h 3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0" h="324">
                  <a:moveTo>
                    <a:pt x="0" y="324"/>
                  </a:moveTo>
                  <a:lnTo>
                    <a:pt x="320" y="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1" name="Freeform 26">
              <a:extLst>
                <a:ext uri="{FF2B5EF4-FFF2-40B4-BE49-F238E27FC236}">
                  <a16:creationId xmlns:a16="http://schemas.microsoft.com/office/drawing/2014/main" id="{03205671-ABD0-C040-BBCC-1FA18F2F8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" y="1556"/>
              <a:ext cx="472" cy="280"/>
            </a:xfrm>
            <a:custGeom>
              <a:avLst/>
              <a:gdLst>
                <a:gd name="T0" fmla="*/ 0 w 472"/>
                <a:gd name="T1" fmla="*/ 280 h 280"/>
                <a:gd name="T2" fmla="*/ 472 w 472"/>
                <a:gd name="T3" fmla="*/ 0 h 280"/>
                <a:gd name="T4" fmla="*/ 0 60000 65536"/>
                <a:gd name="T5" fmla="*/ 0 60000 65536"/>
                <a:gd name="T6" fmla="*/ 0 w 472"/>
                <a:gd name="T7" fmla="*/ 0 h 280"/>
                <a:gd name="T8" fmla="*/ 472 w 472"/>
                <a:gd name="T9" fmla="*/ 280 h 2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72" h="280">
                  <a:moveTo>
                    <a:pt x="0" y="280"/>
                  </a:moveTo>
                  <a:lnTo>
                    <a:pt x="472" y="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2" name="Freeform 27">
              <a:extLst>
                <a:ext uri="{FF2B5EF4-FFF2-40B4-BE49-F238E27FC236}">
                  <a16:creationId xmlns:a16="http://schemas.microsoft.com/office/drawing/2014/main" id="{D0233834-B6CF-A449-8569-6D9DB79C2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0" y="1824"/>
              <a:ext cx="248" cy="368"/>
            </a:xfrm>
            <a:custGeom>
              <a:avLst/>
              <a:gdLst>
                <a:gd name="T0" fmla="*/ 0 w 248"/>
                <a:gd name="T1" fmla="*/ 0 h 368"/>
                <a:gd name="T2" fmla="*/ 248 w 248"/>
                <a:gd name="T3" fmla="*/ 368 h 368"/>
                <a:gd name="T4" fmla="*/ 0 60000 65536"/>
                <a:gd name="T5" fmla="*/ 0 60000 65536"/>
                <a:gd name="T6" fmla="*/ 0 w 248"/>
                <a:gd name="T7" fmla="*/ 0 h 368"/>
                <a:gd name="T8" fmla="*/ 248 w 248"/>
                <a:gd name="T9" fmla="*/ 368 h 3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8" h="368">
                  <a:moveTo>
                    <a:pt x="0" y="0"/>
                  </a:moveTo>
                  <a:lnTo>
                    <a:pt x="248" y="368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3" name="Freeform 28">
              <a:extLst>
                <a:ext uri="{FF2B5EF4-FFF2-40B4-BE49-F238E27FC236}">
                  <a16:creationId xmlns:a16="http://schemas.microsoft.com/office/drawing/2014/main" id="{37B23B6A-5AF5-4C43-8613-40090F465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1560"/>
              <a:ext cx="236" cy="636"/>
            </a:xfrm>
            <a:custGeom>
              <a:avLst/>
              <a:gdLst>
                <a:gd name="T0" fmla="*/ 0 w 236"/>
                <a:gd name="T1" fmla="*/ 636 h 636"/>
                <a:gd name="T2" fmla="*/ 236 w 236"/>
                <a:gd name="T3" fmla="*/ 0 h 636"/>
                <a:gd name="T4" fmla="*/ 0 60000 65536"/>
                <a:gd name="T5" fmla="*/ 0 60000 65536"/>
                <a:gd name="T6" fmla="*/ 0 w 236"/>
                <a:gd name="T7" fmla="*/ 0 h 636"/>
                <a:gd name="T8" fmla="*/ 236 w 236"/>
                <a:gd name="T9" fmla="*/ 636 h 6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6" h="636">
                  <a:moveTo>
                    <a:pt x="0" y="636"/>
                  </a:moveTo>
                  <a:lnTo>
                    <a:pt x="236" y="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4" name="Freeform 29">
              <a:extLst>
                <a:ext uri="{FF2B5EF4-FFF2-40B4-BE49-F238E27FC236}">
                  <a16:creationId xmlns:a16="http://schemas.microsoft.com/office/drawing/2014/main" id="{43EB9E1F-AB65-D346-B586-E7B1A3452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6" y="1920"/>
              <a:ext cx="704" cy="272"/>
            </a:xfrm>
            <a:custGeom>
              <a:avLst/>
              <a:gdLst>
                <a:gd name="T0" fmla="*/ 0 w 704"/>
                <a:gd name="T1" fmla="*/ 272 h 272"/>
                <a:gd name="T2" fmla="*/ 704 w 704"/>
                <a:gd name="T3" fmla="*/ 0 h 272"/>
                <a:gd name="T4" fmla="*/ 0 60000 65536"/>
                <a:gd name="T5" fmla="*/ 0 60000 65536"/>
                <a:gd name="T6" fmla="*/ 0 w 704"/>
                <a:gd name="T7" fmla="*/ 0 h 272"/>
                <a:gd name="T8" fmla="*/ 704 w 704"/>
                <a:gd name="T9" fmla="*/ 272 h 2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04" h="272">
                  <a:moveTo>
                    <a:pt x="0" y="272"/>
                  </a:moveTo>
                  <a:lnTo>
                    <a:pt x="704" y="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5" name="Freeform 30">
              <a:extLst>
                <a:ext uri="{FF2B5EF4-FFF2-40B4-BE49-F238E27FC236}">
                  <a16:creationId xmlns:a16="http://schemas.microsoft.com/office/drawing/2014/main" id="{DEAB789B-A819-D947-8E7A-ACB1D879E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8" y="2192"/>
              <a:ext cx="724" cy="280"/>
            </a:xfrm>
            <a:custGeom>
              <a:avLst/>
              <a:gdLst>
                <a:gd name="T0" fmla="*/ 0 w 724"/>
                <a:gd name="T1" fmla="*/ 0 h 280"/>
                <a:gd name="T2" fmla="*/ 724 w 724"/>
                <a:gd name="T3" fmla="*/ 280 h 280"/>
                <a:gd name="T4" fmla="*/ 0 60000 65536"/>
                <a:gd name="T5" fmla="*/ 0 60000 65536"/>
                <a:gd name="T6" fmla="*/ 0 w 724"/>
                <a:gd name="T7" fmla="*/ 0 h 280"/>
                <a:gd name="T8" fmla="*/ 724 w 724"/>
                <a:gd name="T9" fmla="*/ 280 h 2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4" h="280">
                  <a:moveTo>
                    <a:pt x="0" y="0"/>
                  </a:moveTo>
                  <a:lnTo>
                    <a:pt x="724" y="28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6" name="Freeform 31">
              <a:extLst>
                <a:ext uri="{FF2B5EF4-FFF2-40B4-BE49-F238E27FC236}">
                  <a16:creationId xmlns:a16="http://schemas.microsoft.com/office/drawing/2014/main" id="{CD374F3F-6E3F-8541-B3AC-61270EDB4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" y="2472"/>
              <a:ext cx="560" cy="396"/>
            </a:xfrm>
            <a:custGeom>
              <a:avLst/>
              <a:gdLst>
                <a:gd name="T0" fmla="*/ 0 w 560"/>
                <a:gd name="T1" fmla="*/ 396 h 396"/>
                <a:gd name="T2" fmla="*/ 560 w 560"/>
                <a:gd name="T3" fmla="*/ 0 h 396"/>
                <a:gd name="T4" fmla="*/ 0 60000 65536"/>
                <a:gd name="T5" fmla="*/ 0 60000 65536"/>
                <a:gd name="T6" fmla="*/ 0 w 560"/>
                <a:gd name="T7" fmla="*/ 0 h 396"/>
                <a:gd name="T8" fmla="*/ 560 w 560"/>
                <a:gd name="T9" fmla="*/ 396 h 3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60" h="396">
                  <a:moveTo>
                    <a:pt x="0" y="396"/>
                  </a:moveTo>
                  <a:lnTo>
                    <a:pt x="560" y="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7" name="Line 32">
              <a:extLst>
                <a:ext uri="{FF2B5EF4-FFF2-40B4-BE49-F238E27FC236}">
                  <a16:creationId xmlns:a16="http://schemas.microsoft.com/office/drawing/2014/main" id="{85F83D4B-E7D5-2543-9733-2C1FB52B6F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1920"/>
              <a:ext cx="0" cy="5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88" name="Freeform 33">
              <a:extLst>
                <a:ext uri="{FF2B5EF4-FFF2-40B4-BE49-F238E27FC236}">
                  <a16:creationId xmlns:a16="http://schemas.microsoft.com/office/drawing/2014/main" id="{2FC73A76-23AA-A84A-9FE5-5A24C7F13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" y="1556"/>
              <a:ext cx="464" cy="364"/>
            </a:xfrm>
            <a:custGeom>
              <a:avLst/>
              <a:gdLst>
                <a:gd name="T0" fmla="*/ 0 w 464"/>
                <a:gd name="T1" fmla="*/ 0 h 364"/>
                <a:gd name="T2" fmla="*/ 464 w 464"/>
                <a:gd name="T3" fmla="*/ 364 h 364"/>
                <a:gd name="T4" fmla="*/ 0 60000 65536"/>
                <a:gd name="T5" fmla="*/ 0 60000 65536"/>
                <a:gd name="T6" fmla="*/ 0 w 464"/>
                <a:gd name="T7" fmla="*/ 0 h 364"/>
                <a:gd name="T8" fmla="*/ 464 w 464"/>
                <a:gd name="T9" fmla="*/ 364 h 3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64" h="364">
                  <a:moveTo>
                    <a:pt x="0" y="0"/>
                  </a:moveTo>
                  <a:lnTo>
                    <a:pt x="464" y="364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40967" name="Group 34">
            <a:extLst>
              <a:ext uri="{FF2B5EF4-FFF2-40B4-BE49-F238E27FC236}">
                <a16:creationId xmlns:a16="http://schemas.microsoft.com/office/drawing/2014/main" id="{1C1660B1-47DD-8440-8861-A35CB91B414A}"/>
              </a:ext>
            </a:extLst>
          </p:cNvPr>
          <p:cNvGrpSpPr>
            <a:grpSpLocks/>
          </p:cNvGrpSpPr>
          <p:nvPr/>
        </p:nvGrpSpPr>
        <p:grpSpPr bwMode="auto">
          <a:xfrm>
            <a:off x="5930900" y="1751013"/>
            <a:ext cx="2147888" cy="2200275"/>
            <a:chOff x="4072" y="1183"/>
            <a:chExt cx="1353" cy="1386"/>
          </a:xfrm>
        </p:grpSpPr>
        <p:sp>
          <p:nvSpPr>
            <p:cNvPr id="40968" name="Oval 35">
              <a:extLst>
                <a:ext uri="{FF2B5EF4-FFF2-40B4-BE49-F238E27FC236}">
                  <a16:creationId xmlns:a16="http://schemas.microsoft.com/office/drawing/2014/main" id="{C6C724C1-24D8-1141-9BAA-16DD8ADCD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0" y="146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0969" name="Oval 36">
              <a:extLst>
                <a:ext uri="{FF2B5EF4-FFF2-40B4-BE49-F238E27FC236}">
                  <a16:creationId xmlns:a16="http://schemas.microsoft.com/office/drawing/2014/main" id="{F22FA2CD-5C4A-AB40-8C0F-ACA455F46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9" y="1817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0970" name="Oval 37">
              <a:extLst>
                <a:ext uri="{FF2B5EF4-FFF2-40B4-BE49-F238E27FC236}">
                  <a16:creationId xmlns:a16="http://schemas.microsoft.com/office/drawing/2014/main" id="{D07F50D7-1254-534D-879F-26E77AD56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1777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0971" name="Oval 38">
              <a:extLst>
                <a:ext uri="{FF2B5EF4-FFF2-40B4-BE49-F238E27FC236}">
                  <a16:creationId xmlns:a16="http://schemas.microsoft.com/office/drawing/2014/main" id="{EA8AD93D-A270-0B4A-BA4F-AE0FC6C43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0" y="2173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0972" name="Oval 39">
              <a:extLst>
                <a:ext uri="{FF2B5EF4-FFF2-40B4-BE49-F238E27FC236}">
                  <a16:creationId xmlns:a16="http://schemas.microsoft.com/office/drawing/2014/main" id="{8AE06238-4932-4247-8C0A-352DC010A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6" y="154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0973" name="Oval 40">
              <a:extLst>
                <a:ext uri="{FF2B5EF4-FFF2-40B4-BE49-F238E27FC236}">
                  <a16:creationId xmlns:a16="http://schemas.microsoft.com/office/drawing/2014/main" id="{E509F8A1-7EA9-F040-95D7-38F134766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8" y="1183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0974" name="Oval 41">
              <a:extLst>
                <a:ext uri="{FF2B5EF4-FFF2-40B4-BE49-F238E27FC236}">
                  <a16:creationId xmlns:a16="http://schemas.microsoft.com/office/drawing/2014/main" id="{627EE5CF-AC76-E645-B32F-0905867CE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6" y="2094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0975" name="Oval 42">
              <a:extLst>
                <a:ext uri="{FF2B5EF4-FFF2-40B4-BE49-F238E27FC236}">
                  <a16:creationId xmlns:a16="http://schemas.microsoft.com/office/drawing/2014/main" id="{1276338D-AE60-B34D-B23E-C99A1E6A3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8" y="2490"/>
              <a:ext cx="80" cy="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10EBA0E-5A9D-3149-9E42-D9260E6C4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775" y="4584561"/>
            <a:ext cx="2647950" cy="19902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8DB522-6566-194B-9680-257F03B50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013" y="4573737"/>
            <a:ext cx="2647950" cy="2001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942A9FD2-D48E-5847-BD78-9B7CAF7BCE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Morphing Review</a:t>
            </a:r>
          </a:p>
        </p:txBody>
      </p:sp>
      <p:sp>
        <p:nvSpPr>
          <p:cNvPr id="625667" name="Rectangle 3">
            <a:extLst>
              <a:ext uri="{FF2B5EF4-FFF2-40B4-BE49-F238E27FC236}">
                <a16:creationId xmlns:a16="http://schemas.microsoft.com/office/drawing/2014/main" id="{DDA32E6A-0995-A74C-A09E-4564FAA4D3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altLang="en-US"/>
              <a:t>Creating a half-way intermediate morph (t=0.5):</a:t>
            </a:r>
          </a:p>
          <a:p>
            <a:pPr lvl="1"/>
            <a:r>
              <a:rPr lang="en-US" altLang="en-US"/>
              <a:t>Create an intermediate shape (by interpolation)</a:t>
            </a:r>
          </a:p>
          <a:p>
            <a:pPr lvl="1"/>
            <a:r>
              <a:rPr lang="en-US" altLang="en-US"/>
              <a:t>Warp both images towards it</a:t>
            </a:r>
          </a:p>
          <a:p>
            <a:pPr lvl="1"/>
            <a:r>
              <a:rPr lang="en-US" altLang="en-US"/>
              <a:t>Cross-dissolve the colors in the newly warped images</a:t>
            </a:r>
          </a:p>
        </p:txBody>
      </p:sp>
      <p:pic>
        <p:nvPicPr>
          <p:cNvPr id="41988" name="Picture 4">
            <a:extLst>
              <a:ext uri="{FF2B5EF4-FFF2-40B4-BE49-F238E27FC236}">
                <a16:creationId xmlns:a16="http://schemas.microsoft.com/office/drawing/2014/main" id="{E0B40E34-746E-834A-84B7-0D35BF946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19524" r="5429" b="14952"/>
          <a:stretch>
            <a:fillRect/>
          </a:stretch>
        </p:blipFill>
        <p:spPr bwMode="auto">
          <a:xfrm>
            <a:off x="1228725" y="2895600"/>
            <a:ext cx="66865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66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8462A37-8AC4-B146-8412-B2CEAA5532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1. Create Average Shape</a:t>
            </a:r>
          </a:p>
        </p:txBody>
      </p:sp>
      <p:sp>
        <p:nvSpPr>
          <p:cNvPr id="689155" name="Rectangle 3">
            <a:extLst>
              <a:ext uri="{FF2B5EF4-FFF2-40B4-BE49-F238E27FC236}">
                <a16:creationId xmlns:a16="http://schemas.microsoft.com/office/drawing/2014/main" id="{D3047CF1-4CF3-6041-BBAB-28390CB25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943600"/>
          </a:xfrm>
        </p:spPr>
        <p:txBody>
          <a:bodyPr/>
          <a:lstStyle/>
          <a:p>
            <a:r>
              <a:rPr lang="en-US" altLang="en-US" dirty="0"/>
              <a:t>How do we create an intermediate warp at time t?</a:t>
            </a:r>
          </a:p>
          <a:p>
            <a:pPr lvl="1"/>
            <a:r>
              <a:rPr lang="en-US" altLang="en-US" dirty="0"/>
              <a:t>Assume t is in [0,1]</a:t>
            </a:r>
          </a:p>
          <a:p>
            <a:pPr lvl="1"/>
            <a:r>
              <a:rPr lang="en-US" altLang="en-US" dirty="0"/>
              <a:t>Simple linear interpolation of each feature pair </a:t>
            </a:r>
          </a:p>
          <a:p>
            <a:pPr marL="914400" lvl="2" indent="0">
              <a:buNone/>
            </a:pPr>
            <a:r>
              <a:rPr lang="en-US" altLang="en-US" dirty="0"/>
              <a:t>p=(</a:t>
            </a:r>
            <a:r>
              <a:rPr lang="en-US" altLang="en-US" dirty="0" err="1"/>
              <a:t>x,y</a:t>
            </a:r>
            <a:r>
              <a:rPr lang="en-US" altLang="en-US" dirty="0"/>
              <a:t>) -&gt; p’(</a:t>
            </a:r>
            <a:r>
              <a:rPr lang="en-US" altLang="en-US" dirty="0" err="1"/>
              <a:t>x,y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(1-t)*</a:t>
            </a:r>
            <a:r>
              <a:rPr lang="en-US" altLang="en-US" dirty="0" err="1"/>
              <a:t>p+t</a:t>
            </a:r>
            <a:r>
              <a:rPr lang="en-US" altLang="en-US" dirty="0"/>
              <a:t>*p’ for corresponding features p and p’</a:t>
            </a:r>
          </a:p>
        </p:txBody>
      </p:sp>
      <p:pic>
        <p:nvPicPr>
          <p:cNvPr id="43012" name="Picture 4">
            <a:extLst>
              <a:ext uri="{FF2B5EF4-FFF2-40B4-BE49-F238E27FC236}">
                <a16:creationId xmlns:a16="http://schemas.microsoft.com/office/drawing/2014/main" id="{8722AB51-467F-1349-A358-33EC423F5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19524" r="68430" b="14952"/>
          <a:stretch>
            <a:fillRect/>
          </a:stretch>
        </p:blipFill>
        <p:spPr bwMode="auto">
          <a:xfrm>
            <a:off x="190500" y="3036888"/>
            <a:ext cx="19050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>
            <a:extLst>
              <a:ext uri="{FF2B5EF4-FFF2-40B4-BE49-F238E27FC236}">
                <a16:creationId xmlns:a16="http://schemas.microsoft.com/office/drawing/2014/main" id="{2B6EA152-FD7C-234A-AF17-8BB3FB780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72" t="19524" r="5429" b="14952"/>
          <a:stretch>
            <a:fillRect/>
          </a:stretch>
        </p:blipFill>
        <p:spPr bwMode="auto">
          <a:xfrm>
            <a:off x="6672263" y="3048000"/>
            <a:ext cx="22098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8">
            <a:extLst>
              <a:ext uri="{FF2B5EF4-FFF2-40B4-BE49-F238E27FC236}">
                <a16:creationId xmlns:a16="http://schemas.microsoft.com/office/drawing/2014/main" id="{F8A622AE-3A9F-9049-80F3-68BF778E0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3041650"/>
            <a:ext cx="3849687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915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CE0D53A-DCF0-654F-A154-7A9E51EA1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2. Create Average Color</a:t>
            </a:r>
          </a:p>
        </p:txBody>
      </p:sp>
      <p:sp>
        <p:nvSpPr>
          <p:cNvPr id="645124" name="Rectangle 4">
            <a:extLst>
              <a:ext uri="{FF2B5EF4-FFF2-40B4-BE49-F238E27FC236}">
                <a16:creationId xmlns:a16="http://schemas.microsoft.com/office/drawing/2014/main" id="{C2BFC97C-2ED3-7B40-927B-B3A5433CB9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429000"/>
            <a:ext cx="7772400" cy="2743200"/>
          </a:xfrm>
        </p:spPr>
        <p:txBody>
          <a:bodyPr/>
          <a:lstStyle/>
          <a:p>
            <a:r>
              <a:rPr lang="en-US" altLang="en-US" dirty="0"/>
              <a:t>Interpolate whole images:</a:t>
            </a:r>
          </a:p>
          <a:p>
            <a:r>
              <a:rPr lang="en-US" altLang="en-US" dirty="0"/>
              <a:t>	</a:t>
            </a:r>
            <a:r>
              <a:rPr lang="en-US" altLang="en-US" dirty="0" err="1"/>
              <a:t>Image</a:t>
            </a:r>
            <a:r>
              <a:rPr lang="en-US" altLang="en-US" baseline="-25000" dirty="0" err="1"/>
              <a:t>halfway</a:t>
            </a:r>
            <a:r>
              <a:rPr lang="en-US" altLang="en-US" dirty="0"/>
              <a:t> = (1-t)*Image + t*image’</a:t>
            </a:r>
          </a:p>
          <a:p>
            <a:endParaRPr lang="en-US" altLang="en-US" dirty="0"/>
          </a:p>
          <a:p>
            <a:r>
              <a:rPr lang="en-US" altLang="en-US" b="1" dirty="0"/>
              <a:t>cross-dissolve!</a:t>
            </a:r>
            <a:endParaRPr lang="en-US" altLang="en-US" dirty="0"/>
          </a:p>
          <a:p>
            <a:endParaRPr lang="en-US" altLang="en-US" dirty="0"/>
          </a:p>
        </p:txBody>
      </p:sp>
      <p:pic>
        <p:nvPicPr>
          <p:cNvPr id="44036" name="Picture 5" descr="ice">
            <a:extLst>
              <a:ext uri="{FF2B5EF4-FFF2-40B4-BE49-F238E27FC236}">
                <a16:creationId xmlns:a16="http://schemas.microsoft.com/office/drawing/2014/main" id="{95C83C53-ABEE-0A4E-8C33-302F473EA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6" descr="flood">
            <a:extLst>
              <a:ext uri="{FF2B5EF4-FFF2-40B4-BE49-F238E27FC236}">
                <a16:creationId xmlns:a16="http://schemas.microsoft.com/office/drawing/2014/main" id="{30F8DBC3-5D10-2344-B62F-3F97B6E6E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31" name="Picture 11" descr="flood">
            <a:extLst>
              <a:ext uri="{FF2B5EF4-FFF2-40B4-BE49-F238E27FC236}">
                <a16:creationId xmlns:a16="http://schemas.microsoft.com/office/drawing/2014/main" id="{F6DB74C1-C909-924E-BCF5-448C49A7E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30" name="Picture 10" descr="b25">
            <a:extLst>
              <a:ext uri="{FF2B5EF4-FFF2-40B4-BE49-F238E27FC236}">
                <a16:creationId xmlns:a16="http://schemas.microsoft.com/office/drawing/2014/main" id="{98C2FC92-470F-8F46-8C27-505B0FC83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130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29" name="Picture 9" descr="b50">
            <a:extLst>
              <a:ext uri="{FF2B5EF4-FFF2-40B4-BE49-F238E27FC236}">
                <a16:creationId xmlns:a16="http://schemas.microsoft.com/office/drawing/2014/main" id="{2CF47537-8D0A-B64D-8A84-AEA2E8733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130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28" name="Picture 8" descr="b75">
            <a:extLst>
              <a:ext uri="{FF2B5EF4-FFF2-40B4-BE49-F238E27FC236}">
                <a16:creationId xmlns:a16="http://schemas.microsoft.com/office/drawing/2014/main" id="{A08A4FD4-D181-C046-AC20-AF5219757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1300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32" name="Picture 12" descr="ice">
            <a:extLst>
              <a:ext uri="{FF2B5EF4-FFF2-40B4-BE49-F238E27FC236}">
                <a16:creationId xmlns:a16="http://schemas.microsoft.com/office/drawing/2014/main" id="{C56E230A-0BAF-A844-93C2-396F37E7C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914400"/>
            <a:ext cx="2422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CFB435-17A7-F14B-A6E6-B3E76AA4F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55629" r="5431" b="14952"/>
          <a:stretch>
            <a:fillRect/>
          </a:stretch>
        </p:blipFill>
        <p:spPr bwMode="auto">
          <a:xfrm>
            <a:off x="1295400" y="5181600"/>
            <a:ext cx="66865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2">
            <a:extLst>
              <a:ext uri="{FF2B5EF4-FFF2-40B4-BE49-F238E27FC236}">
                <a16:creationId xmlns:a16="http://schemas.microsoft.com/office/drawing/2014/main" id="{EC672B4D-6772-A149-B76A-505552B80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Morphing</a:t>
            </a:r>
          </a:p>
        </p:txBody>
      </p:sp>
      <p:sp>
        <p:nvSpPr>
          <p:cNvPr id="41987" name="Content Placeholder 3">
            <a:extLst>
              <a:ext uri="{FF2B5EF4-FFF2-40B4-BE49-F238E27FC236}">
                <a16:creationId xmlns:a16="http://schemas.microsoft.com/office/drawing/2014/main" id="{51D3C3CF-FC38-B549-B340-928B421506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8305800" cy="594360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altLang="en-US" sz="2800" dirty="0"/>
              <a:t>Define corresponding points</a:t>
            </a:r>
          </a:p>
          <a:p>
            <a:pPr marL="514350" indent="-514350">
              <a:buFontTx/>
              <a:buAutoNum type="arabicPeriod"/>
            </a:pPr>
            <a:r>
              <a:rPr lang="en-US" altLang="en-US" sz="2800" dirty="0"/>
              <a:t>Define triangulation on points</a:t>
            </a:r>
          </a:p>
          <a:p>
            <a:pPr marL="914400" lvl="1" indent="-514350"/>
            <a:r>
              <a:rPr lang="en-US" altLang="en-US" sz="2400" dirty="0"/>
              <a:t>Use </a:t>
            </a:r>
            <a:r>
              <a:rPr lang="en-US" altLang="en-US" sz="2400" u="sng" dirty="0"/>
              <a:t>same triangulation</a:t>
            </a:r>
            <a:r>
              <a:rPr lang="en-US" altLang="en-US" sz="2400" dirty="0"/>
              <a:t> for both images</a:t>
            </a:r>
          </a:p>
          <a:p>
            <a:pPr marL="514350" indent="-514350">
              <a:buFontTx/>
              <a:buAutoNum type="arabicPeriod"/>
            </a:pPr>
            <a:r>
              <a:rPr lang="en-US" altLang="en-US" sz="2800" dirty="0"/>
              <a:t>For each t = 0:step:1</a:t>
            </a:r>
          </a:p>
          <a:p>
            <a:pPr marL="914400" lvl="1" indent="-514350">
              <a:buFontTx/>
              <a:buAutoNum type="alphaLcPeriod"/>
            </a:pPr>
            <a:r>
              <a:rPr lang="en-US" altLang="en-US" sz="2400" dirty="0"/>
              <a:t>Compute the average </a:t>
            </a:r>
            <a:r>
              <a:rPr lang="en-US" altLang="en-US" sz="2400" u="sng" dirty="0"/>
              <a:t>shape</a:t>
            </a:r>
            <a:r>
              <a:rPr lang="en-US" altLang="en-US" sz="2400" dirty="0"/>
              <a:t> at t (weighted average of points)</a:t>
            </a:r>
          </a:p>
          <a:p>
            <a:pPr marL="914400" lvl="1" indent="-514350">
              <a:buFontTx/>
              <a:buAutoNum type="alphaLcPeriod"/>
            </a:pPr>
            <a:r>
              <a:rPr lang="en-US" altLang="en-US" sz="2400" dirty="0"/>
              <a:t>For each triangle in the average shape</a:t>
            </a:r>
          </a:p>
          <a:p>
            <a:pPr marL="1314450" lvl="2" indent="-514350"/>
            <a:r>
              <a:rPr lang="en-US" altLang="en-US" sz="2000" dirty="0"/>
              <a:t>Get the affine projection to the corresponding triangles in each image</a:t>
            </a:r>
          </a:p>
          <a:p>
            <a:pPr marL="1314450" lvl="2" indent="-514350"/>
            <a:r>
              <a:rPr lang="en-US" altLang="en-US" sz="2000" dirty="0"/>
              <a:t>For each pixel in the triangle, find the corresponding points in each image and set value to weighted average (cross-dissolve each triangle)</a:t>
            </a:r>
          </a:p>
          <a:p>
            <a:pPr marL="914400" lvl="1" indent="-514350">
              <a:buFontTx/>
              <a:buAutoNum type="alphaLcPeriod"/>
            </a:pPr>
            <a:r>
              <a:rPr lang="en-US" altLang="en-US" sz="2400" dirty="0"/>
              <a:t>Save the image as the next frame of the sequence</a:t>
            </a:r>
            <a:r>
              <a:rPr lang="en-US" altLang="en-US" sz="2400" baseline="30000" dirty="0"/>
              <a:t>   </a:t>
            </a:r>
            <a:endParaRPr lang="en-US" altLang="en-US" sz="2400" dirty="0"/>
          </a:p>
          <a:p>
            <a:pPr marL="514350" indent="-514350"/>
            <a:r>
              <a:rPr lang="en-US" altLang="en-US" sz="2000" u="sng" dirty="0"/>
              <a:t>Life-hack</a:t>
            </a:r>
            <a:r>
              <a:rPr lang="en-US" altLang="en-US" sz="2000" dirty="0"/>
              <a:t>: can be done with just two nested loops (for t, and for each triangle).  Hint: compute warps for all pixels first, then use 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interp2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JPEG Compress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Extras</a:t>
            </a:r>
            <a:endParaRPr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id="{6743CF7B-C1C0-074E-35F8-EBD905339C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align faces?</a:t>
            </a:r>
          </a:p>
        </p:txBody>
      </p:sp>
      <p:pic>
        <p:nvPicPr>
          <p:cNvPr id="19459" name="Picture 5">
            <a:extLst>
              <a:ext uri="{FF2B5EF4-FFF2-40B4-BE49-F238E27FC236}">
                <a16:creationId xmlns:a16="http://schemas.microsoft.com/office/drawing/2014/main" id="{692F4596-14BB-CBE5-8321-22D4DF5D7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88" y="1600200"/>
            <a:ext cx="5713412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6">
            <a:extLst>
              <a:ext uri="{FF2B5EF4-FFF2-40B4-BE49-F238E27FC236}">
                <a16:creationId xmlns:a16="http://schemas.microsoft.com/office/drawing/2014/main" id="{17A8F60E-3CA4-6F2C-8932-6337DC491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7638"/>
            <a:ext cx="5010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>
                <a:hlinkClick r:id="rId3"/>
              </a:rPr>
              <a:t>http://www2.imm.dtu.dk/~aam/datasets/datasets.html</a:t>
            </a:r>
            <a:endParaRPr lang="en-US" altLang="en-US" sz="16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EADB053-7749-3606-C9A6-45C5FF8F0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Shape Vector</a:t>
            </a:r>
          </a:p>
        </p:txBody>
      </p:sp>
      <p:grpSp>
        <p:nvGrpSpPr>
          <p:cNvPr id="20483" name="Group 4">
            <a:extLst>
              <a:ext uri="{FF2B5EF4-FFF2-40B4-BE49-F238E27FC236}">
                <a16:creationId xmlns:a16="http://schemas.microsoft.com/office/drawing/2014/main" id="{1D7B6294-BAE4-67A2-0C4A-FCE91184575F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562100"/>
            <a:ext cx="3470275" cy="4152900"/>
            <a:chOff x="1606" y="744"/>
            <a:chExt cx="2740" cy="3216"/>
          </a:xfrm>
        </p:grpSpPr>
        <p:pic>
          <p:nvPicPr>
            <p:cNvPr id="20488" name="Picture 5" descr="efros_alexei">
              <a:extLst>
                <a:ext uri="{FF2B5EF4-FFF2-40B4-BE49-F238E27FC236}">
                  <a16:creationId xmlns:a16="http://schemas.microsoft.com/office/drawing/2014/main" id="{A33B4D14-96BB-31EC-4260-CED0C7D907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7" b="15942"/>
            <a:stretch>
              <a:fillRect/>
            </a:stretch>
          </p:blipFill>
          <p:spPr bwMode="auto">
            <a:xfrm>
              <a:off x="1606" y="744"/>
              <a:ext cx="2740" cy="3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9" name="Rectangle 6">
              <a:extLst>
                <a:ext uri="{FF2B5EF4-FFF2-40B4-BE49-F238E27FC236}">
                  <a16:creationId xmlns:a16="http://schemas.microsoft.com/office/drawing/2014/main" id="{6A4D556A-AC1F-B889-0281-31D3185BD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00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0" name="Rectangle 7">
              <a:extLst>
                <a:ext uri="{FF2B5EF4-FFF2-40B4-BE49-F238E27FC236}">
                  <a16:creationId xmlns:a16="http://schemas.microsoft.com/office/drawing/2014/main" id="{7036C6E7-E2E7-E903-A383-47F9EEF6A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376"/>
              <a:ext cx="96" cy="96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1" name="Rectangle 8">
              <a:extLst>
                <a:ext uri="{FF2B5EF4-FFF2-40B4-BE49-F238E27FC236}">
                  <a16:creationId xmlns:a16="http://schemas.microsoft.com/office/drawing/2014/main" id="{8BE30E4D-F848-2EE7-A6CE-167EB6F14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448"/>
              <a:ext cx="96" cy="96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2" name="Rectangle 9">
              <a:extLst>
                <a:ext uri="{FF2B5EF4-FFF2-40B4-BE49-F238E27FC236}">
                  <a16:creationId xmlns:a16="http://schemas.microsoft.com/office/drawing/2014/main" id="{6D486900-2E0F-21D9-8C91-7E13760EE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" y="2896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3" name="Rectangle 10">
              <a:extLst>
                <a:ext uri="{FF2B5EF4-FFF2-40B4-BE49-F238E27FC236}">
                  <a16:creationId xmlns:a16="http://schemas.microsoft.com/office/drawing/2014/main" id="{64CCFCB6-B4B8-070D-762A-BCA36CF9E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2784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4" name="Rectangle 11">
              <a:extLst>
                <a:ext uri="{FF2B5EF4-FFF2-40B4-BE49-F238E27FC236}">
                  <a16:creationId xmlns:a16="http://schemas.microsoft.com/office/drawing/2014/main" id="{7F67FFCD-0A77-0117-6EA3-717D5AF69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832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5" name="Rectangle 12">
              <a:extLst>
                <a:ext uri="{FF2B5EF4-FFF2-40B4-BE49-F238E27FC236}">
                  <a16:creationId xmlns:a16="http://schemas.microsoft.com/office/drawing/2014/main" id="{04502470-38D7-ADE0-644E-D60739D53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3024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6" name="Rectangle 13">
              <a:extLst>
                <a:ext uri="{FF2B5EF4-FFF2-40B4-BE49-F238E27FC236}">
                  <a16:creationId xmlns:a16="http://schemas.microsoft.com/office/drawing/2014/main" id="{09A5C13D-29A9-0F55-864C-28C587DE1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072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7" name="Rectangle 14">
              <a:extLst>
                <a:ext uri="{FF2B5EF4-FFF2-40B4-BE49-F238E27FC236}">
                  <a16:creationId xmlns:a16="http://schemas.microsoft.com/office/drawing/2014/main" id="{7F028D29-858D-3856-2193-7EDD73A2D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" y="3072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8" name="Rectangle 15">
              <a:extLst>
                <a:ext uri="{FF2B5EF4-FFF2-40B4-BE49-F238E27FC236}">
                  <a16:creationId xmlns:a16="http://schemas.microsoft.com/office/drawing/2014/main" id="{675B25D3-0CDC-2530-FCF3-8E87A31F8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3192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499" name="Rectangle 16">
              <a:extLst>
                <a:ext uri="{FF2B5EF4-FFF2-40B4-BE49-F238E27FC236}">
                  <a16:creationId xmlns:a16="http://schemas.microsoft.com/office/drawing/2014/main" id="{8234C06B-325F-1089-A0BE-019EDAB12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0" y="3264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0" name="Rectangle 17">
              <a:extLst>
                <a:ext uri="{FF2B5EF4-FFF2-40B4-BE49-F238E27FC236}">
                  <a16:creationId xmlns:a16="http://schemas.microsoft.com/office/drawing/2014/main" id="{51F84E70-9E1C-0157-4A38-D6A0BB765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216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1" name="Rectangle 18">
              <a:extLst>
                <a:ext uri="{FF2B5EF4-FFF2-40B4-BE49-F238E27FC236}">
                  <a16:creationId xmlns:a16="http://schemas.microsoft.com/office/drawing/2014/main" id="{1F503A6E-E2A6-83F7-D095-2A7D83AB0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648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2" name="Rectangle 19">
              <a:extLst>
                <a:ext uri="{FF2B5EF4-FFF2-40B4-BE49-F238E27FC236}">
                  <a16:creationId xmlns:a16="http://schemas.microsoft.com/office/drawing/2014/main" id="{0DA83001-AB10-E914-65B2-A7E7231DF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552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3" name="Rectangle 20">
              <a:extLst>
                <a:ext uri="{FF2B5EF4-FFF2-40B4-BE49-F238E27FC236}">
                  <a16:creationId xmlns:a16="http://schemas.microsoft.com/office/drawing/2014/main" id="{6F294098-83C4-35D8-9462-C4CF37686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" y="3472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4" name="Rectangle 21">
              <a:extLst>
                <a:ext uri="{FF2B5EF4-FFF2-40B4-BE49-F238E27FC236}">
                  <a16:creationId xmlns:a16="http://schemas.microsoft.com/office/drawing/2014/main" id="{0465574D-CB46-1F2E-7083-71F29C1C2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26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5" name="Rectangle 22">
              <a:extLst>
                <a:ext uri="{FF2B5EF4-FFF2-40B4-BE49-F238E27FC236}">
                  <a16:creationId xmlns:a16="http://schemas.microsoft.com/office/drawing/2014/main" id="{7AF3FD4E-7CF8-C621-BCB6-D51573314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168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6" name="Rectangle 23">
              <a:extLst>
                <a:ext uri="{FF2B5EF4-FFF2-40B4-BE49-F238E27FC236}">
                  <a16:creationId xmlns:a16="http://schemas.microsoft.com/office/drawing/2014/main" id="{9DE7BA47-EFB5-185A-1031-0D2D4DAF6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928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7" name="Rectangle 24">
              <a:extLst>
                <a:ext uri="{FF2B5EF4-FFF2-40B4-BE49-F238E27FC236}">
                  <a16:creationId xmlns:a16="http://schemas.microsoft.com/office/drawing/2014/main" id="{3E656D51-5297-813E-4BC6-E2473E5BB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78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8" name="Rectangle 25">
              <a:extLst>
                <a:ext uri="{FF2B5EF4-FFF2-40B4-BE49-F238E27FC236}">
                  <a16:creationId xmlns:a16="http://schemas.microsoft.com/office/drawing/2014/main" id="{7ADA6AD6-943F-BC7F-18CB-98B9BFCA1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09" name="Rectangle 26">
              <a:extLst>
                <a:ext uri="{FF2B5EF4-FFF2-40B4-BE49-F238E27FC236}">
                  <a16:creationId xmlns:a16="http://schemas.microsoft.com/office/drawing/2014/main" id="{CB41D25C-CCA8-26FC-8AA6-17FB6DFA8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30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0" name="Rectangle 27">
              <a:extLst>
                <a:ext uri="{FF2B5EF4-FFF2-40B4-BE49-F238E27FC236}">
                  <a16:creationId xmlns:a16="http://schemas.microsoft.com/office/drawing/2014/main" id="{0D436D09-94EA-0C9C-6E70-ADE5599CE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256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1" name="Rectangle 28">
              <a:extLst>
                <a:ext uri="{FF2B5EF4-FFF2-40B4-BE49-F238E27FC236}">
                  <a16:creationId xmlns:a16="http://schemas.microsoft.com/office/drawing/2014/main" id="{B93E1FE3-EBF4-F9DF-A303-13CD10C2E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208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2" name="Rectangle 29">
              <a:extLst>
                <a:ext uri="{FF2B5EF4-FFF2-40B4-BE49-F238E27FC236}">
                  <a16:creationId xmlns:a16="http://schemas.microsoft.com/office/drawing/2014/main" id="{AEBC4E51-C886-DDCF-F2D3-D0D7502DA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56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3" name="Rectangle 30">
              <a:extLst>
                <a:ext uri="{FF2B5EF4-FFF2-40B4-BE49-F238E27FC236}">
                  <a16:creationId xmlns:a16="http://schemas.microsoft.com/office/drawing/2014/main" id="{02571FA5-CDA5-D717-2CED-5B9E0F3AA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304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4" name="Rectangle 31">
              <a:extLst>
                <a:ext uri="{FF2B5EF4-FFF2-40B4-BE49-F238E27FC236}">
                  <a16:creationId xmlns:a16="http://schemas.microsoft.com/office/drawing/2014/main" id="{A20CF9B0-9529-0689-D998-8953E24AE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2" y="2304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5" name="Rectangle 32">
              <a:extLst>
                <a:ext uri="{FF2B5EF4-FFF2-40B4-BE49-F238E27FC236}">
                  <a16:creationId xmlns:a16="http://schemas.microsoft.com/office/drawing/2014/main" id="{C851F262-6600-462C-A08A-205A3D12D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400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6" name="Rectangle 33">
              <a:extLst>
                <a:ext uri="{FF2B5EF4-FFF2-40B4-BE49-F238E27FC236}">
                  <a16:creationId xmlns:a16="http://schemas.microsoft.com/office/drawing/2014/main" id="{FF1DDBC5-767F-8336-E536-D0BA0D23B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776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7" name="Rectangle 34">
              <a:extLst>
                <a:ext uri="{FF2B5EF4-FFF2-40B4-BE49-F238E27FC236}">
                  <a16:creationId xmlns:a16="http://schemas.microsoft.com/office/drawing/2014/main" id="{4FD00B56-E1DD-1AD4-FEB2-AA4E612B5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536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8" name="Rectangle 35">
              <a:extLst>
                <a:ext uri="{FF2B5EF4-FFF2-40B4-BE49-F238E27FC236}">
                  <a16:creationId xmlns:a16="http://schemas.microsoft.com/office/drawing/2014/main" id="{DC8545FF-4A89-F946-C1FC-121E527C6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58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19" name="Rectangle 36">
              <a:extLst>
                <a:ext uri="{FF2B5EF4-FFF2-40B4-BE49-F238E27FC236}">
                  <a16:creationId xmlns:a16="http://schemas.microsoft.com/office/drawing/2014/main" id="{3149D78B-304C-BB33-8DDF-85E458190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2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0" name="Rectangle 37">
              <a:extLst>
                <a:ext uri="{FF2B5EF4-FFF2-40B4-BE49-F238E27FC236}">
                  <a16:creationId xmlns:a16="http://schemas.microsoft.com/office/drawing/2014/main" id="{FC7D83EC-EBAC-1751-3B5E-162C45E5B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784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1" name="Rectangle 38">
              <a:extLst>
                <a:ext uri="{FF2B5EF4-FFF2-40B4-BE49-F238E27FC236}">
                  <a16:creationId xmlns:a16="http://schemas.microsoft.com/office/drawing/2014/main" id="{D8D11D09-2890-52F9-1971-1333B39CF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96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2" name="Rectangle 39">
              <a:extLst>
                <a:ext uri="{FF2B5EF4-FFF2-40B4-BE49-F238E27FC236}">
                  <a16:creationId xmlns:a16="http://schemas.microsoft.com/office/drawing/2014/main" id="{31EF7DAA-BFB9-955E-0388-D68E75932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20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3" name="Rectangle 40">
              <a:extLst>
                <a:ext uri="{FF2B5EF4-FFF2-40B4-BE49-F238E27FC236}">
                  <a16:creationId xmlns:a16="http://schemas.microsoft.com/office/drawing/2014/main" id="{61BF1963-4005-558D-1F77-A6D2DB8EF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92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4" name="Rectangle 41">
              <a:extLst>
                <a:ext uri="{FF2B5EF4-FFF2-40B4-BE49-F238E27FC236}">
                  <a16:creationId xmlns:a16="http://schemas.microsoft.com/office/drawing/2014/main" id="{20CB6B1F-881C-32E6-ACBF-9D7145463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640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5" name="Rectangle 42">
              <a:extLst>
                <a:ext uri="{FF2B5EF4-FFF2-40B4-BE49-F238E27FC236}">
                  <a16:creationId xmlns:a16="http://schemas.microsoft.com/office/drawing/2014/main" id="{E9A6DE10-6944-3704-30E4-6A64199F0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304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6" name="Rectangle 43">
              <a:extLst>
                <a:ext uri="{FF2B5EF4-FFF2-40B4-BE49-F238E27FC236}">
                  <a16:creationId xmlns:a16="http://schemas.microsoft.com/office/drawing/2014/main" id="{693E6A0C-EA63-D85A-04DF-E40C5CB73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72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7" name="Rectangle 44">
              <a:extLst>
                <a:ext uri="{FF2B5EF4-FFF2-40B4-BE49-F238E27FC236}">
                  <a16:creationId xmlns:a16="http://schemas.microsoft.com/office/drawing/2014/main" id="{B4195476-2E59-A7CD-D72A-CFB04629A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24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8" name="Rectangle 45">
              <a:extLst>
                <a:ext uri="{FF2B5EF4-FFF2-40B4-BE49-F238E27FC236}">
                  <a16:creationId xmlns:a16="http://schemas.microsoft.com/office/drawing/2014/main" id="{D393AB7F-C6A5-0C8D-4005-08F9A890F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912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29" name="Rectangle 46">
              <a:extLst>
                <a:ext uri="{FF2B5EF4-FFF2-40B4-BE49-F238E27FC236}">
                  <a16:creationId xmlns:a16="http://schemas.microsoft.com/office/drawing/2014/main" id="{76FC81BB-C552-F95F-FDD6-D1D5A0847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960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30" name="Rectangle 47">
              <a:extLst>
                <a:ext uri="{FF2B5EF4-FFF2-40B4-BE49-F238E27FC236}">
                  <a16:creationId xmlns:a16="http://schemas.microsoft.com/office/drawing/2014/main" id="{EC36B435-2A3A-3E87-7160-7C468E042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344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  <p:sp>
          <p:nvSpPr>
            <p:cNvPr id="20531" name="Rectangle 48">
              <a:extLst>
                <a:ext uri="{FF2B5EF4-FFF2-40B4-BE49-F238E27FC236}">
                  <a16:creationId xmlns:a16="http://schemas.microsoft.com/office/drawing/2014/main" id="{CB5AB406-4108-357F-6680-BC2F1B570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872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/>
            </a:p>
          </p:txBody>
        </p:sp>
      </p:grpSp>
      <p:sp>
        <p:nvSpPr>
          <p:cNvPr id="20484" name="Text Box 49">
            <a:extLst>
              <a:ext uri="{FF2B5EF4-FFF2-40B4-BE49-F238E27FC236}">
                <a16:creationId xmlns:a16="http://schemas.microsoft.com/office/drawing/2014/main" id="{26792C50-8DB3-803C-601C-C7FB30F3C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2325" y="3452813"/>
            <a:ext cx="363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=</a:t>
            </a:r>
          </a:p>
        </p:txBody>
      </p:sp>
      <p:sp>
        <p:nvSpPr>
          <p:cNvPr id="20485" name="Rectangle 50">
            <a:extLst>
              <a:ext uri="{FF2B5EF4-FFF2-40B4-BE49-F238E27FC236}">
                <a16:creationId xmlns:a16="http://schemas.microsoft.com/office/drawing/2014/main" id="{C6F91A2B-0B6E-09BC-5351-F90A72D86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295400"/>
            <a:ext cx="152400" cy="518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5" tIns="45718" rIns="91435" bIns="45718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0486" name="Text Box 51">
            <a:extLst>
              <a:ext uri="{FF2B5EF4-FFF2-40B4-BE49-F238E27FC236}">
                <a16:creationId xmlns:a16="http://schemas.microsoft.com/office/drawing/2014/main" id="{4C23F20B-82F9-24FB-5ED2-A6472DE5E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172200"/>
            <a:ext cx="527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43</a:t>
            </a:r>
          </a:p>
        </p:txBody>
      </p:sp>
      <p:sp>
        <p:nvSpPr>
          <p:cNvPr id="20487" name="Text Box 52">
            <a:extLst>
              <a:ext uri="{FF2B5EF4-FFF2-40B4-BE49-F238E27FC236}">
                <a16:creationId xmlns:a16="http://schemas.microsoft.com/office/drawing/2014/main" id="{236318AC-7292-E90C-C767-C28E6444D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075" y="6135688"/>
            <a:ext cx="2890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Provides alignment!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608C9CB-B944-8838-7A5F-5082872B2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Appearance Vectors vs. Shape Vectors</a:t>
            </a:r>
          </a:p>
        </p:txBody>
      </p:sp>
      <p:sp>
        <p:nvSpPr>
          <p:cNvPr id="21507" name="Rectangle 14">
            <a:extLst>
              <a:ext uri="{FF2B5EF4-FFF2-40B4-BE49-F238E27FC236}">
                <a16:creationId xmlns:a16="http://schemas.microsoft.com/office/drawing/2014/main" id="{377F2002-4151-AC97-4520-EBBCB82F4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1143000"/>
            <a:ext cx="152400" cy="25463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1508" name="Text Box 15">
            <a:extLst>
              <a:ext uri="{FF2B5EF4-FFF2-40B4-BE49-F238E27FC236}">
                <a16:creationId xmlns:a16="http://schemas.microsoft.com/office/drawing/2014/main" id="{99BC088D-508C-FDE5-5384-8A111E076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3276600"/>
            <a:ext cx="2592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200*150 pixels </a:t>
            </a:r>
            <a:r>
              <a:rPr lang="en-US" altLang="en-US" sz="1600"/>
              <a:t>(RGB)</a:t>
            </a:r>
            <a:endParaRPr lang="en-US" altLang="en-US" sz="2000"/>
          </a:p>
        </p:txBody>
      </p:sp>
      <p:sp>
        <p:nvSpPr>
          <p:cNvPr id="21509" name="Text Box 17">
            <a:extLst>
              <a:ext uri="{FF2B5EF4-FFF2-40B4-BE49-F238E27FC236}">
                <a16:creationId xmlns:a16="http://schemas.microsoft.com/office/drawing/2014/main" id="{8BDEBF46-EAE2-50FC-080A-36905FB33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950" y="2057400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/>
              <a:t>Vector of</a:t>
            </a:r>
          </a:p>
          <a:p>
            <a:pPr algn="ctr"/>
            <a:r>
              <a:rPr lang="en-US" altLang="en-US" sz="2000"/>
              <a:t>200*150*3</a:t>
            </a:r>
          </a:p>
          <a:p>
            <a:pPr algn="ctr"/>
            <a:r>
              <a:rPr lang="en-US" altLang="en-US" sz="2000"/>
              <a:t>Dimensions</a:t>
            </a:r>
          </a:p>
        </p:txBody>
      </p:sp>
      <p:grpSp>
        <p:nvGrpSpPr>
          <p:cNvPr id="21510" name="Group 4">
            <a:extLst>
              <a:ext uri="{FF2B5EF4-FFF2-40B4-BE49-F238E27FC236}">
                <a16:creationId xmlns:a16="http://schemas.microsoft.com/office/drawing/2014/main" id="{E93D5072-B585-6C08-4F9C-A7EB9C22FC6E}"/>
              </a:ext>
            </a:extLst>
          </p:cNvPr>
          <p:cNvGrpSpPr>
            <a:grpSpLocks/>
          </p:cNvGrpSpPr>
          <p:nvPr/>
        </p:nvGrpSpPr>
        <p:grpSpPr bwMode="auto">
          <a:xfrm>
            <a:off x="2449513" y="4295775"/>
            <a:ext cx="1503362" cy="1800225"/>
            <a:chOff x="1606" y="744"/>
            <a:chExt cx="2740" cy="3216"/>
          </a:xfrm>
        </p:grpSpPr>
        <p:pic>
          <p:nvPicPr>
            <p:cNvPr id="19" name="Picture 5" descr="efros_alexei">
              <a:extLst>
                <a:ext uri="{FF2B5EF4-FFF2-40B4-BE49-F238E27FC236}">
                  <a16:creationId xmlns:a16="http://schemas.microsoft.com/office/drawing/2014/main" id="{358C3799-6F01-CEE8-BC86-BD73C72CD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t="5797" b="15942"/>
            <a:stretch>
              <a:fillRect/>
            </a:stretch>
          </p:blipFill>
          <p:spPr bwMode="auto">
            <a:xfrm>
              <a:off x="1606" y="744"/>
              <a:ext cx="2740" cy="3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5" name="Rectangle 6">
              <a:extLst>
                <a:ext uri="{FF2B5EF4-FFF2-40B4-BE49-F238E27FC236}">
                  <a16:creationId xmlns:a16="http://schemas.microsoft.com/office/drawing/2014/main" id="{885C25CB-F83A-B32E-69B2-01B87FCD2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00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26" name="Rectangle 7">
              <a:extLst>
                <a:ext uri="{FF2B5EF4-FFF2-40B4-BE49-F238E27FC236}">
                  <a16:creationId xmlns:a16="http://schemas.microsoft.com/office/drawing/2014/main" id="{C9762FA8-F23E-E3B5-A1EC-FCE023DF6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376"/>
              <a:ext cx="96" cy="96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27" name="Rectangle 8">
              <a:extLst>
                <a:ext uri="{FF2B5EF4-FFF2-40B4-BE49-F238E27FC236}">
                  <a16:creationId xmlns:a16="http://schemas.microsoft.com/office/drawing/2014/main" id="{50933D54-E949-0A20-A43E-5E79093C9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448"/>
              <a:ext cx="96" cy="96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28" name="Rectangle 9">
              <a:extLst>
                <a:ext uri="{FF2B5EF4-FFF2-40B4-BE49-F238E27FC236}">
                  <a16:creationId xmlns:a16="http://schemas.microsoft.com/office/drawing/2014/main" id="{2D156584-511C-4FFC-1709-7200B18B1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" y="2896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29" name="Rectangle 10">
              <a:extLst>
                <a:ext uri="{FF2B5EF4-FFF2-40B4-BE49-F238E27FC236}">
                  <a16:creationId xmlns:a16="http://schemas.microsoft.com/office/drawing/2014/main" id="{971CCDA7-8ECD-FF86-90BC-0EC4AAADF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2784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0" name="Rectangle 11">
              <a:extLst>
                <a:ext uri="{FF2B5EF4-FFF2-40B4-BE49-F238E27FC236}">
                  <a16:creationId xmlns:a16="http://schemas.microsoft.com/office/drawing/2014/main" id="{8ABCC536-4797-2E2F-30E9-3331492B0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832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1" name="Rectangle 12">
              <a:extLst>
                <a:ext uri="{FF2B5EF4-FFF2-40B4-BE49-F238E27FC236}">
                  <a16:creationId xmlns:a16="http://schemas.microsoft.com/office/drawing/2014/main" id="{A7A6C25A-E1A6-8D29-2F56-3C0F7EAE9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3024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2" name="Rectangle 13">
              <a:extLst>
                <a:ext uri="{FF2B5EF4-FFF2-40B4-BE49-F238E27FC236}">
                  <a16:creationId xmlns:a16="http://schemas.microsoft.com/office/drawing/2014/main" id="{A6818456-B75F-56CC-546E-1069F19DE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072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3" name="Rectangle 14">
              <a:extLst>
                <a:ext uri="{FF2B5EF4-FFF2-40B4-BE49-F238E27FC236}">
                  <a16:creationId xmlns:a16="http://schemas.microsoft.com/office/drawing/2014/main" id="{49FD4D03-996C-ABCF-9E06-942E13C47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" y="3072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4" name="Rectangle 15">
              <a:extLst>
                <a:ext uri="{FF2B5EF4-FFF2-40B4-BE49-F238E27FC236}">
                  <a16:creationId xmlns:a16="http://schemas.microsoft.com/office/drawing/2014/main" id="{B83541C0-7D97-8AEE-869A-5B120B3CA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3192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5" name="Rectangle 16">
              <a:extLst>
                <a:ext uri="{FF2B5EF4-FFF2-40B4-BE49-F238E27FC236}">
                  <a16:creationId xmlns:a16="http://schemas.microsoft.com/office/drawing/2014/main" id="{A5C0A60B-A2A7-4619-3864-FC6F79F3F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0" y="3264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6" name="Rectangle 17">
              <a:extLst>
                <a:ext uri="{FF2B5EF4-FFF2-40B4-BE49-F238E27FC236}">
                  <a16:creationId xmlns:a16="http://schemas.microsoft.com/office/drawing/2014/main" id="{E2B59CA4-0BF4-4D2B-DD08-4B5FB6F72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216"/>
              <a:ext cx="96" cy="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7" name="Rectangle 18">
              <a:extLst>
                <a:ext uri="{FF2B5EF4-FFF2-40B4-BE49-F238E27FC236}">
                  <a16:creationId xmlns:a16="http://schemas.microsoft.com/office/drawing/2014/main" id="{8C2E33C6-CE97-2E7D-01BF-0B4335DA1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648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8" name="Rectangle 19">
              <a:extLst>
                <a:ext uri="{FF2B5EF4-FFF2-40B4-BE49-F238E27FC236}">
                  <a16:creationId xmlns:a16="http://schemas.microsoft.com/office/drawing/2014/main" id="{3359689A-289B-48A0-5949-4E8874899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552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39" name="Rectangle 20">
              <a:extLst>
                <a:ext uri="{FF2B5EF4-FFF2-40B4-BE49-F238E27FC236}">
                  <a16:creationId xmlns:a16="http://schemas.microsoft.com/office/drawing/2014/main" id="{058C2463-161C-C283-240E-7AFA21B3B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" y="3472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0" name="Rectangle 21">
              <a:extLst>
                <a:ext uri="{FF2B5EF4-FFF2-40B4-BE49-F238E27FC236}">
                  <a16:creationId xmlns:a16="http://schemas.microsoft.com/office/drawing/2014/main" id="{8CFB78FF-0024-FFC8-62C1-25C88F46E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26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1" name="Rectangle 22">
              <a:extLst>
                <a:ext uri="{FF2B5EF4-FFF2-40B4-BE49-F238E27FC236}">
                  <a16:creationId xmlns:a16="http://schemas.microsoft.com/office/drawing/2014/main" id="{D28EC8EF-BD9B-E11B-6098-6D2C1BFD7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168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2" name="Rectangle 23">
              <a:extLst>
                <a:ext uri="{FF2B5EF4-FFF2-40B4-BE49-F238E27FC236}">
                  <a16:creationId xmlns:a16="http://schemas.microsoft.com/office/drawing/2014/main" id="{0360106C-B953-13F0-F2DB-E5B488DB2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928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3" name="Rectangle 24">
              <a:extLst>
                <a:ext uri="{FF2B5EF4-FFF2-40B4-BE49-F238E27FC236}">
                  <a16:creationId xmlns:a16="http://schemas.microsoft.com/office/drawing/2014/main" id="{5C4BF2C7-BE75-4F14-67BC-6E4DA26C7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78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4" name="Rectangle 25">
              <a:extLst>
                <a:ext uri="{FF2B5EF4-FFF2-40B4-BE49-F238E27FC236}">
                  <a16:creationId xmlns:a16="http://schemas.microsoft.com/office/drawing/2014/main" id="{062F2AA5-EB12-CCEC-0BBC-52C92E482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5" name="Rectangle 26">
              <a:extLst>
                <a:ext uri="{FF2B5EF4-FFF2-40B4-BE49-F238E27FC236}">
                  <a16:creationId xmlns:a16="http://schemas.microsoft.com/office/drawing/2014/main" id="{F62B72E6-F93D-240D-892A-DC86099FA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30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6" name="Rectangle 27">
              <a:extLst>
                <a:ext uri="{FF2B5EF4-FFF2-40B4-BE49-F238E27FC236}">
                  <a16:creationId xmlns:a16="http://schemas.microsoft.com/office/drawing/2014/main" id="{A57F6005-85A4-61AB-E10F-9116FD455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256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7" name="Rectangle 28">
              <a:extLst>
                <a:ext uri="{FF2B5EF4-FFF2-40B4-BE49-F238E27FC236}">
                  <a16:creationId xmlns:a16="http://schemas.microsoft.com/office/drawing/2014/main" id="{6B0BBE3B-5947-DB7C-E0C7-192F6C783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208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8" name="Rectangle 29">
              <a:extLst>
                <a:ext uri="{FF2B5EF4-FFF2-40B4-BE49-F238E27FC236}">
                  <a16:creationId xmlns:a16="http://schemas.microsoft.com/office/drawing/2014/main" id="{91326D33-10A3-C266-DAE0-5AF769A5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256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49" name="Rectangle 30">
              <a:extLst>
                <a:ext uri="{FF2B5EF4-FFF2-40B4-BE49-F238E27FC236}">
                  <a16:creationId xmlns:a16="http://schemas.microsoft.com/office/drawing/2014/main" id="{7DFA836D-B767-FD7C-E50F-4C597F147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304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0" name="Rectangle 31">
              <a:extLst>
                <a:ext uri="{FF2B5EF4-FFF2-40B4-BE49-F238E27FC236}">
                  <a16:creationId xmlns:a16="http://schemas.microsoft.com/office/drawing/2014/main" id="{BC0E4370-FD03-720D-6273-86F3D8ED7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2" y="2304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1" name="Rectangle 32">
              <a:extLst>
                <a:ext uri="{FF2B5EF4-FFF2-40B4-BE49-F238E27FC236}">
                  <a16:creationId xmlns:a16="http://schemas.microsoft.com/office/drawing/2014/main" id="{ABF5FC49-3F9F-8FAF-73AE-EB4E22ED4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400"/>
              <a:ext cx="9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2" name="Rectangle 33">
              <a:extLst>
                <a:ext uri="{FF2B5EF4-FFF2-40B4-BE49-F238E27FC236}">
                  <a16:creationId xmlns:a16="http://schemas.microsoft.com/office/drawing/2014/main" id="{5DBD09CC-6079-0939-DC10-24C816968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776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3" name="Rectangle 34">
              <a:extLst>
                <a:ext uri="{FF2B5EF4-FFF2-40B4-BE49-F238E27FC236}">
                  <a16:creationId xmlns:a16="http://schemas.microsoft.com/office/drawing/2014/main" id="{08921482-B07A-58C3-F81A-4F2A7BFDD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536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4" name="Rectangle 35">
              <a:extLst>
                <a:ext uri="{FF2B5EF4-FFF2-40B4-BE49-F238E27FC236}">
                  <a16:creationId xmlns:a16="http://schemas.microsoft.com/office/drawing/2014/main" id="{E6FF766F-469A-9DEC-552E-2DD395301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58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5" name="Rectangle 36">
              <a:extLst>
                <a:ext uri="{FF2B5EF4-FFF2-40B4-BE49-F238E27FC236}">
                  <a16:creationId xmlns:a16="http://schemas.microsoft.com/office/drawing/2014/main" id="{4C1CAF75-1D44-3833-5954-3C7A8D29E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2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6" name="Rectangle 37">
              <a:extLst>
                <a:ext uri="{FF2B5EF4-FFF2-40B4-BE49-F238E27FC236}">
                  <a16:creationId xmlns:a16="http://schemas.microsoft.com/office/drawing/2014/main" id="{130AE4FF-D548-3FD1-6A4A-00A127F8D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784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7" name="Rectangle 38">
              <a:extLst>
                <a:ext uri="{FF2B5EF4-FFF2-40B4-BE49-F238E27FC236}">
                  <a16:creationId xmlns:a16="http://schemas.microsoft.com/office/drawing/2014/main" id="{9C0BEA06-EA1B-BB1F-1199-AC7880A0C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96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8" name="Rectangle 39">
              <a:extLst>
                <a:ext uri="{FF2B5EF4-FFF2-40B4-BE49-F238E27FC236}">
                  <a16:creationId xmlns:a16="http://schemas.microsoft.com/office/drawing/2014/main" id="{DA505133-6329-3362-EB4F-D50D4A3F6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220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59" name="Rectangle 40">
              <a:extLst>
                <a:ext uri="{FF2B5EF4-FFF2-40B4-BE49-F238E27FC236}">
                  <a16:creationId xmlns:a16="http://schemas.microsoft.com/office/drawing/2014/main" id="{5414DEFD-DF81-69E1-E6AF-3E5F4D677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92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0" name="Rectangle 41">
              <a:extLst>
                <a:ext uri="{FF2B5EF4-FFF2-40B4-BE49-F238E27FC236}">
                  <a16:creationId xmlns:a16="http://schemas.microsoft.com/office/drawing/2014/main" id="{2932EF23-E219-0F89-8010-CBEBECAF1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640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1" name="Rectangle 42">
              <a:extLst>
                <a:ext uri="{FF2B5EF4-FFF2-40B4-BE49-F238E27FC236}">
                  <a16:creationId xmlns:a16="http://schemas.microsoft.com/office/drawing/2014/main" id="{2C5D6788-0326-2DF7-09F8-08826C997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304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2" name="Rectangle 43">
              <a:extLst>
                <a:ext uri="{FF2B5EF4-FFF2-40B4-BE49-F238E27FC236}">
                  <a16:creationId xmlns:a16="http://schemas.microsoft.com/office/drawing/2014/main" id="{59D179A1-5751-0587-5270-5EBA28684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72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3" name="Rectangle 44">
              <a:extLst>
                <a:ext uri="{FF2B5EF4-FFF2-40B4-BE49-F238E27FC236}">
                  <a16:creationId xmlns:a16="http://schemas.microsoft.com/office/drawing/2014/main" id="{469770C4-8330-F375-C45F-47FC6EB53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248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4" name="Rectangle 45">
              <a:extLst>
                <a:ext uri="{FF2B5EF4-FFF2-40B4-BE49-F238E27FC236}">
                  <a16:creationId xmlns:a16="http://schemas.microsoft.com/office/drawing/2014/main" id="{66E5DBB5-7168-72CD-C7AA-D3EC9309B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912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5" name="Rectangle 46">
              <a:extLst>
                <a:ext uri="{FF2B5EF4-FFF2-40B4-BE49-F238E27FC236}">
                  <a16:creationId xmlns:a16="http://schemas.microsoft.com/office/drawing/2014/main" id="{2B298183-D786-797E-BCB4-C3691CC58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960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6" name="Rectangle 47">
              <a:extLst>
                <a:ext uri="{FF2B5EF4-FFF2-40B4-BE49-F238E27FC236}">
                  <a16:creationId xmlns:a16="http://schemas.microsoft.com/office/drawing/2014/main" id="{7958AF53-7646-6907-D9EF-A21D3496F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344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1567" name="Rectangle 48">
              <a:extLst>
                <a:ext uri="{FF2B5EF4-FFF2-40B4-BE49-F238E27FC236}">
                  <a16:creationId xmlns:a16="http://schemas.microsoft.com/office/drawing/2014/main" id="{1F20F155-FF86-FA30-C85F-1063747D3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872"/>
              <a:ext cx="96" cy="9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</p:grpSp>
      <p:sp>
        <p:nvSpPr>
          <p:cNvPr id="21511" name="Rectangle 50">
            <a:extLst>
              <a:ext uri="{FF2B5EF4-FFF2-40B4-BE49-F238E27FC236}">
                <a16:creationId xmlns:a16="http://schemas.microsoft.com/office/drawing/2014/main" id="{F5C0ACF2-9A85-B4C1-F2D9-F4E6C030F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4419600"/>
            <a:ext cx="152400" cy="11826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1512" name="Text Box 52">
            <a:extLst>
              <a:ext uri="{FF2B5EF4-FFF2-40B4-BE49-F238E27FC236}">
                <a16:creationId xmlns:a16="http://schemas.microsoft.com/office/drawing/2014/main" id="{5A395E9D-04DF-3ADB-A9CB-E54BCADB8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75" y="2720975"/>
            <a:ext cx="2206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altLang="en-US"/>
              <a:t>Requires Annotation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/>
              <a:t>Provides alignment!</a:t>
            </a:r>
          </a:p>
        </p:txBody>
      </p:sp>
      <p:pic>
        <p:nvPicPr>
          <p:cNvPr id="21513" name="Picture 5" descr="efros_alexei">
            <a:extLst>
              <a:ext uri="{FF2B5EF4-FFF2-40B4-BE49-F238E27FC236}">
                <a16:creationId xmlns:a16="http://schemas.microsoft.com/office/drawing/2014/main" id="{FD36353A-8E6D-53FD-8BAC-3A6EF6E1B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7" b="15942"/>
          <a:stretch>
            <a:fillRect/>
          </a:stretch>
        </p:blipFill>
        <p:spPr bwMode="auto">
          <a:xfrm>
            <a:off x="2471738" y="1371600"/>
            <a:ext cx="15049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Text Box 52">
            <a:extLst>
              <a:ext uri="{FF2B5EF4-FFF2-40B4-BE49-F238E27FC236}">
                <a16:creationId xmlns:a16="http://schemas.microsoft.com/office/drawing/2014/main" id="{9846B0A3-DC7B-AD56-22D4-79D05BADD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" y="2019300"/>
            <a:ext cx="1857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Appearance</a:t>
            </a:r>
          </a:p>
          <a:p>
            <a:pPr algn="ctr"/>
            <a:r>
              <a:rPr lang="en-US" altLang="en-US"/>
              <a:t>Vector</a:t>
            </a:r>
          </a:p>
        </p:txBody>
      </p:sp>
      <p:cxnSp>
        <p:nvCxnSpPr>
          <p:cNvPr id="21515" name="Straight Connector 2">
            <a:extLst>
              <a:ext uri="{FF2B5EF4-FFF2-40B4-BE49-F238E27FC236}">
                <a16:creationId xmlns:a16="http://schemas.microsoft.com/office/drawing/2014/main" id="{978A91E0-8C3D-E7BD-32D6-4CC4AAC4CE1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800" y="3962400"/>
            <a:ext cx="6556375" cy="0"/>
          </a:xfrm>
          <a:prstGeom prst="line">
            <a:avLst/>
          </a:prstGeom>
          <a:noFill/>
          <a:ln w="9525" algn="ctr">
            <a:solidFill>
              <a:srgbClr val="0000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6" name="Straight Connector 160">
            <a:extLst>
              <a:ext uri="{FF2B5EF4-FFF2-40B4-BE49-F238E27FC236}">
                <a16:creationId xmlns:a16="http://schemas.microsoft.com/office/drawing/2014/main" id="{01F5BE97-FAC6-4EFC-B854-27541E058B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1200" y="1295400"/>
            <a:ext cx="0" cy="5257800"/>
          </a:xfrm>
          <a:prstGeom prst="line">
            <a:avLst/>
          </a:prstGeom>
          <a:noFill/>
          <a:ln w="9525" algn="ctr">
            <a:solidFill>
              <a:srgbClr val="0000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7" name="Text Box 15">
            <a:extLst>
              <a:ext uri="{FF2B5EF4-FFF2-40B4-BE49-F238E27FC236}">
                <a16:creationId xmlns:a16="http://schemas.microsoft.com/office/drawing/2014/main" id="{23E78E53-8CD4-B052-CE7E-DEE4FE1F3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6202363"/>
            <a:ext cx="238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43 coordinates </a:t>
            </a:r>
            <a:r>
              <a:rPr lang="en-US" altLang="en-US" sz="1800"/>
              <a:t>(x,y)</a:t>
            </a:r>
            <a:endParaRPr lang="en-US" altLang="en-US"/>
          </a:p>
        </p:txBody>
      </p:sp>
      <p:sp>
        <p:nvSpPr>
          <p:cNvPr id="21518" name="Text Box 52">
            <a:extLst>
              <a:ext uri="{FF2B5EF4-FFF2-40B4-BE49-F238E27FC236}">
                <a16:creationId xmlns:a16="http://schemas.microsoft.com/office/drawing/2014/main" id="{6152FC33-C1C0-2112-B1AF-51D7750F4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3625"/>
            <a:ext cx="1074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/>
              <a:t>Shape</a:t>
            </a:r>
          </a:p>
          <a:p>
            <a:pPr algn="ctr"/>
            <a:r>
              <a:rPr lang="en-US" altLang="en-US"/>
              <a:t>Vector</a:t>
            </a:r>
          </a:p>
        </p:txBody>
      </p:sp>
      <p:sp>
        <p:nvSpPr>
          <p:cNvPr id="21519" name="Text Box 17">
            <a:extLst>
              <a:ext uri="{FF2B5EF4-FFF2-40B4-BE49-F238E27FC236}">
                <a16:creationId xmlns:a16="http://schemas.microsoft.com/office/drawing/2014/main" id="{F3F1949D-8398-B7ED-7D1F-A67F0A78D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50" y="4822825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/>
              <a:t>Vector of</a:t>
            </a:r>
          </a:p>
          <a:p>
            <a:pPr algn="ctr"/>
            <a:r>
              <a:rPr lang="en-US" altLang="en-US" sz="2000"/>
              <a:t>43*2</a:t>
            </a:r>
          </a:p>
          <a:p>
            <a:pPr algn="ctr"/>
            <a:r>
              <a:rPr lang="en-US" altLang="en-US" sz="2000"/>
              <a:t>Dimensions</a:t>
            </a:r>
          </a:p>
        </p:txBody>
      </p:sp>
      <p:cxnSp>
        <p:nvCxnSpPr>
          <p:cNvPr id="21520" name="Straight Arrow Connector 7">
            <a:extLst>
              <a:ext uri="{FF2B5EF4-FFF2-40B4-BE49-F238E27FC236}">
                <a16:creationId xmlns:a16="http://schemas.microsoft.com/office/drawing/2014/main" id="{588F725A-5EA8-8837-32B4-659379A9E7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65600" y="2286000"/>
            <a:ext cx="644525" cy="0"/>
          </a:xfrm>
          <a:prstGeom prst="straightConnector1">
            <a:avLst/>
          </a:prstGeom>
          <a:noFill/>
          <a:ln w="38100" algn="ctr">
            <a:solidFill>
              <a:srgbClr val="33CC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21" name="Straight Arrow Connector 172">
            <a:extLst>
              <a:ext uri="{FF2B5EF4-FFF2-40B4-BE49-F238E27FC236}">
                <a16:creationId xmlns:a16="http://schemas.microsoft.com/office/drawing/2014/main" id="{895059F7-DF85-95BC-1D8F-DEE2A93154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65600" y="5276850"/>
            <a:ext cx="644525" cy="0"/>
          </a:xfrm>
          <a:prstGeom prst="straightConnector1">
            <a:avLst/>
          </a:prstGeom>
          <a:noFill/>
          <a:ln w="38100" algn="ctr">
            <a:solidFill>
              <a:srgbClr val="33CC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22" name="Straight Connector 173">
            <a:extLst>
              <a:ext uri="{FF2B5EF4-FFF2-40B4-BE49-F238E27FC236}">
                <a16:creationId xmlns:a16="http://schemas.microsoft.com/office/drawing/2014/main" id="{FF3D3E6C-5254-6AA2-99F6-A00B51A4B01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61175" y="1295400"/>
            <a:ext cx="0" cy="5257800"/>
          </a:xfrm>
          <a:prstGeom prst="line">
            <a:avLst/>
          </a:prstGeom>
          <a:noFill/>
          <a:ln w="9525" algn="ctr">
            <a:solidFill>
              <a:srgbClr val="0000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23" name="TextBox 62">
            <a:extLst>
              <a:ext uri="{FF2B5EF4-FFF2-40B4-BE49-F238E27FC236}">
                <a16:creationId xmlns:a16="http://schemas.microsoft.com/office/drawing/2014/main" id="{B2042C59-4FA4-EEB7-4B93-A2EEDF3E0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6477000"/>
            <a:ext cx="2681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Slide by Kevin Karsch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id="{35921372-3583-7762-BA64-792E573ED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Average Face</a:t>
            </a:r>
          </a:p>
        </p:txBody>
      </p:sp>
      <p:pic>
        <p:nvPicPr>
          <p:cNvPr id="868357" name="Picture 5">
            <a:extLst>
              <a:ext uri="{FF2B5EF4-FFF2-40B4-BE49-F238E27FC236}">
                <a16:creationId xmlns:a16="http://schemas.microsoft.com/office/drawing/2014/main" id="{D4956954-1696-5061-2136-2DF82779F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667000"/>
            <a:ext cx="190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>
            <a:extLst>
              <a:ext uri="{FF2B5EF4-FFF2-40B4-BE49-F238E27FC236}">
                <a16:creationId xmlns:a16="http://schemas.microsoft.com/office/drawing/2014/main" id="{AB0BBE6A-74AE-146E-276A-8B5500E52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22513"/>
            <a:ext cx="3811588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AutoShape 8">
            <a:extLst>
              <a:ext uri="{FF2B5EF4-FFF2-40B4-BE49-F238E27FC236}">
                <a16:creationId xmlns:a16="http://schemas.microsoft.com/office/drawing/2014/main" id="{F0E8DC0F-5A69-8E39-425B-264DC29DF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657600"/>
            <a:ext cx="1828800" cy="4572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5" tIns="45718" rIns="91435" bIns="45718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23558" name="Text Box 9">
            <a:extLst>
              <a:ext uri="{FF2B5EF4-FFF2-40B4-BE49-F238E27FC236}">
                <a16:creationId xmlns:a16="http://schemas.microsoft.com/office/drawing/2014/main" id="{6E7CD67A-2CE5-5010-4D29-BB498FCDB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9550" y="3008313"/>
            <a:ext cx="2574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marL="457200" indent="-4572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1. Warp to mean shape</a:t>
            </a:r>
          </a:p>
          <a:p>
            <a:pPr>
              <a:spcBef>
                <a:spcPct val="0"/>
              </a:spcBef>
            </a:pPr>
            <a:r>
              <a:rPr lang="en-US" altLang="en-US" sz="1800"/>
              <a:t>2. Average pixels</a:t>
            </a:r>
          </a:p>
        </p:txBody>
      </p:sp>
      <p:sp>
        <p:nvSpPr>
          <p:cNvPr id="23559" name="Rectangle 10">
            <a:extLst>
              <a:ext uri="{FF2B5EF4-FFF2-40B4-BE49-F238E27FC236}">
                <a16:creationId xmlns:a16="http://schemas.microsoft.com/office/drawing/2014/main" id="{4B110E1D-4154-8DCB-C050-119D34367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53188"/>
            <a:ext cx="7061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>
                <a:hlinkClick r:id="rId4"/>
              </a:rPr>
              <a:t>http://graphics.cs.cmu.edu/courses/15-463/2004_fall/www/handins/brh/final/</a:t>
            </a:r>
            <a:endParaRPr lang="en-US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CF090D7-31E9-4506-E257-0A415A0F3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Subpopulation means</a:t>
            </a:r>
          </a:p>
        </p:txBody>
      </p:sp>
      <p:sp>
        <p:nvSpPr>
          <p:cNvPr id="26627" name="Rectangle 11">
            <a:extLst>
              <a:ext uri="{FF2B5EF4-FFF2-40B4-BE49-F238E27FC236}">
                <a16:creationId xmlns:a16="http://schemas.microsoft.com/office/drawing/2014/main" id="{30D14719-0B60-F0E8-1990-F624ACE298F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3810000" cy="1828800"/>
          </a:xfrm>
        </p:spPr>
        <p:txBody>
          <a:bodyPr/>
          <a:lstStyle/>
          <a:p>
            <a:pPr marL="0" indent="0"/>
            <a:r>
              <a:rPr lang="en-US" altLang="en-US" sz="2000"/>
              <a:t>Examples:</a:t>
            </a:r>
          </a:p>
          <a:p>
            <a:pPr lvl="1"/>
            <a:r>
              <a:rPr lang="en-US" altLang="en-US" sz="1800"/>
              <a:t>Male vs. female</a:t>
            </a:r>
          </a:p>
          <a:p>
            <a:pPr lvl="1"/>
            <a:r>
              <a:rPr lang="en-US" altLang="en-US" sz="1800"/>
              <a:t>Happy vs. said</a:t>
            </a:r>
          </a:p>
          <a:p>
            <a:pPr lvl="1"/>
            <a:r>
              <a:rPr lang="en-US" altLang="en-US" sz="1800"/>
              <a:t>Angry Kids</a:t>
            </a:r>
          </a:p>
          <a:p>
            <a:pPr lvl="1"/>
            <a:r>
              <a:rPr lang="en-US" altLang="en-US" sz="1800"/>
              <a:t>People wearing glasses</a:t>
            </a:r>
          </a:p>
          <a:p>
            <a:pPr lvl="1"/>
            <a:r>
              <a:rPr lang="en-US" altLang="en-US" sz="1800"/>
              <a:t>Etc.</a:t>
            </a:r>
          </a:p>
          <a:p>
            <a:pPr lvl="1"/>
            <a:r>
              <a:rPr lang="en-US" altLang="en-US" sz="1800">
                <a:hlinkClick r:id="rId3"/>
              </a:rPr>
              <a:t>http://www.faceresearch.org</a:t>
            </a:r>
            <a:br>
              <a:rPr lang="en-US" altLang="en-US" sz="1800"/>
            </a:br>
            <a:endParaRPr lang="en-US" altLang="en-US" sz="1800"/>
          </a:p>
        </p:txBody>
      </p:sp>
      <p:pic>
        <p:nvPicPr>
          <p:cNvPr id="18436" name="Picture 6" descr="Das durchschnittliche Frauengesicht">
            <a:hlinkClick r:id="rId4"/>
            <a:extLst>
              <a:ext uri="{FF2B5EF4-FFF2-40B4-BE49-F238E27FC236}">
                <a16:creationId xmlns:a16="http://schemas.microsoft.com/office/drawing/2014/main" id="{1FECB872-B630-36D1-99CD-2AF38B58D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9034" y="990600"/>
            <a:ext cx="1839166" cy="22986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437" name="Picture 8" descr="Das durchschnittliche Männergesicht">
            <a:hlinkClick r:id="rId6"/>
            <a:extLst>
              <a:ext uri="{FF2B5EF4-FFF2-40B4-BE49-F238E27FC236}">
                <a16:creationId xmlns:a16="http://schemas.microsoft.com/office/drawing/2014/main" id="{150063D1-B24A-5A50-3DA7-13088A935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5773" y="3886200"/>
            <a:ext cx="182936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630" name="Text Box 9">
            <a:extLst>
              <a:ext uri="{FF2B5EF4-FFF2-40B4-BE49-F238E27FC236}">
                <a16:creationId xmlns:a16="http://schemas.microsoft.com/office/drawing/2014/main" id="{6A617B51-00F9-A9E7-15BA-F6FBE972E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275" y="6240463"/>
            <a:ext cx="2025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000"/>
              <a:t>Average male</a:t>
            </a:r>
          </a:p>
        </p:txBody>
      </p:sp>
      <p:sp>
        <p:nvSpPr>
          <p:cNvPr id="26631" name="Text Box 10">
            <a:extLst>
              <a:ext uri="{FF2B5EF4-FFF2-40B4-BE49-F238E27FC236}">
                <a16:creationId xmlns:a16="http://schemas.microsoft.com/office/drawing/2014/main" id="{A5AD8A77-A872-B4AB-A2B6-4C34C5D5C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8275" y="3352800"/>
            <a:ext cx="2119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000"/>
              <a:t>Average female</a:t>
            </a:r>
          </a:p>
        </p:txBody>
      </p:sp>
      <p:pic>
        <p:nvPicPr>
          <p:cNvPr id="26632" name="Picture 1" descr="average-kid.jpg">
            <a:extLst>
              <a:ext uri="{FF2B5EF4-FFF2-40B4-BE49-F238E27FC236}">
                <a16:creationId xmlns:a16="http://schemas.microsoft.com/office/drawing/2014/main" id="{24630EDE-53BB-5409-3212-B6D618F960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3638550"/>
            <a:ext cx="1952625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Text Box 9">
            <a:extLst>
              <a:ext uri="{FF2B5EF4-FFF2-40B4-BE49-F238E27FC236}">
                <a16:creationId xmlns:a16="http://schemas.microsoft.com/office/drawing/2014/main" id="{5EA28B36-BDF0-BD19-D708-18239F864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750" y="6240463"/>
            <a:ext cx="156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/>
              <a:t>Average kid</a:t>
            </a:r>
          </a:p>
        </p:txBody>
      </p:sp>
      <p:pic>
        <p:nvPicPr>
          <p:cNvPr id="26634" name="Picture 2" descr="average-happy-male.jpg">
            <a:extLst>
              <a:ext uri="{FF2B5EF4-FFF2-40B4-BE49-F238E27FC236}">
                <a16:creationId xmlns:a16="http://schemas.microsoft.com/office/drawing/2014/main" id="{7C308B54-0A5F-AF50-4B96-02D1340494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2196" r="14667" b="12257"/>
          <a:stretch>
            <a:fillRect/>
          </a:stretch>
        </p:blipFill>
        <p:spPr bwMode="auto">
          <a:xfrm>
            <a:off x="3641725" y="3752850"/>
            <a:ext cx="170815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Text Box 9">
            <a:extLst>
              <a:ext uri="{FF2B5EF4-FFF2-40B4-BE49-F238E27FC236}">
                <a16:creationId xmlns:a16="http://schemas.microsoft.com/office/drawing/2014/main" id="{731681EA-0940-44D2-BA6A-DB1D6BD44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15063"/>
            <a:ext cx="274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/>
              <a:t>Average happy male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E548E1BD-535E-4921-F28A-D4CC2027D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Average Women of the world</a:t>
            </a:r>
          </a:p>
        </p:txBody>
      </p:sp>
      <p:pic>
        <p:nvPicPr>
          <p:cNvPr id="28675" name="Picture 2" descr="average-face-females.jpg">
            <a:extLst>
              <a:ext uri="{FF2B5EF4-FFF2-40B4-BE49-F238E27FC236}">
                <a16:creationId xmlns:a16="http://schemas.microsoft.com/office/drawing/2014/main" id="{892EBEC4-CDDF-BE4A-1DC4-E7868614A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1" t="19754" b="20493"/>
          <a:stretch>
            <a:fillRect/>
          </a:stretch>
        </p:blipFill>
        <p:spPr bwMode="auto">
          <a:xfrm>
            <a:off x="1219200" y="1074738"/>
            <a:ext cx="6781800" cy="570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11FEC7F2-2FBF-C045-7552-62A171CA62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Average Men of the world</a:t>
            </a:r>
          </a:p>
        </p:txBody>
      </p:sp>
      <p:pic>
        <p:nvPicPr>
          <p:cNvPr id="30723" name="Picture 3" descr="average_faces_of_men-741954.jpg">
            <a:extLst>
              <a:ext uri="{FF2B5EF4-FFF2-40B4-BE49-F238E27FC236}">
                <a16:creationId xmlns:a16="http://schemas.microsoft.com/office/drawing/2014/main" id="{AD972F70-F9F1-C6A3-0884-781AFA76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66" b="50124"/>
          <a:stretch>
            <a:fillRect/>
          </a:stretch>
        </p:blipFill>
        <p:spPr bwMode="auto">
          <a:xfrm>
            <a:off x="804863" y="990600"/>
            <a:ext cx="7424737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F30B2C5B-594D-5F49-8998-7D3979A6E0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</a:t>
            </a:r>
          </a:p>
        </p:txBody>
      </p:sp>
      <p:pic>
        <p:nvPicPr>
          <p:cNvPr id="46083" name="Picture 7" descr="https://inst.eecs.berkeley.edu/~cs194-26/fa14/upload/files/proj5/cs194-kc/albert_rachel_proj5/images/beatles.gif">
            <a:extLst>
              <a:ext uri="{FF2B5EF4-FFF2-40B4-BE49-F238E27FC236}">
                <a16:creationId xmlns:a16="http://schemas.microsoft.com/office/drawing/2014/main" id="{DCC241A4-EF1E-884F-BB98-B254BEE2CC5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3306763" cy="40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13" descr="https://inst.eecs.berkeley.edu/~cs194-26/fa14/upload/files/proj5/cs194-kc/albert_rachel_proj5/images/polyjuice_small.gif">
            <a:extLst>
              <a:ext uri="{FF2B5EF4-FFF2-40B4-BE49-F238E27FC236}">
                <a16:creationId xmlns:a16="http://schemas.microsoft.com/office/drawing/2014/main" id="{15C59C7D-52F5-4B4B-B335-48E3793490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95400"/>
            <a:ext cx="3200400" cy="40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Box 2">
            <a:extLst>
              <a:ext uri="{FF2B5EF4-FFF2-40B4-BE49-F238E27FC236}">
                <a16:creationId xmlns:a16="http://schemas.microsoft.com/office/drawing/2014/main" id="{973F596F-1FC5-5B43-A975-99AA32E05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738" y="5257800"/>
            <a:ext cx="4132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latin typeface="Times New Roman" panose="02020603050405020304" pitchFamily="18" charset="0"/>
              </a:rPr>
              <a:t>© Rachel Albert, CS194-26, Fall 2015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DA2A0337-5182-A447-8A5B-AD5ECE4E3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Morphing &amp; matting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3567428-4084-2B4D-BFCF-BC969BD819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Extract foreground first to avoid artifacts in the background</a:t>
            </a:r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5674A356-20D1-FE4B-830B-B8DD3983C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6019800" cy="454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5">
            <a:extLst>
              <a:ext uri="{FF2B5EF4-FFF2-40B4-BE49-F238E27FC236}">
                <a16:creationId xmlns:a16="http://schemas.microsoft.com/office/drawing/2014/main" id="{22E302AD-18F2-0745-918B-4F00F1EF1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53200"/>
            <a:ext cx="2892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/>
              <a:t>Slide by Durand and Freeman</a:t>
            </a:r>
            <a:endParaRPr lang="ru-RU" altLang="en-US" sz="16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F7ECCC44-B5A2-704F-9235-94A81E560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Issues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CE420ED-DF7E-CE46-9151-C2E8C82DF1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819400"/>
            <a:ext cx="7772400" cy="3352800"/>
          </a:xfrm>
        </p:spPr>
        <p:txBody>
          <a:bodyPr/>
          <a:lstStyle/>
          <a:p>
            <a:r>
              <a:rPr lang="en-US" altLang="en-US" dirty="0"/>
              <a:t>Beware of folding</a:t>
            </a:r>
          </a:p>
          <a:p>
            <a:pPr lvl="1"/>
            <a:r>
              <a:rPr lang="en-US" altLang="en-US" dirty="0"/>
              <a:t>You are probably trying to do something 3D-ish</a:t>
            </a:r>
          </a:p>
          <a:p>
            <a:r>
              <a:rPr lang="en-US" altLang="en-US" dirty="0"/>
              <a:t>Morphing can be generalized into 3D</a:t>
            </a:r>
          </a:p>
          <a:p>
            <a:pPr lvl="1"/>
            <a:r>
              <a:rPr lang="en-US" altLang="en-US" dirty="0"/>
              <a:t>If you have 3D data, that is!</a:t>
            </a:r>
          </a:p>
          <a:p>
            <a:r>
              <a:rPr lang="en-US" altLang="en-US" dirty="0"/>
              <a:t>Extrapolation can sometimes produce interesting effects</a:t>
            </a:r>
          </a:p>
          <a:p>
            <a:pPr lvl="1"/>
            <a:r>
              <a:rPr lang="en-US" altLang="en-US" dirty="0"/>
              <a:t>Caricatures</a:t>
            </a:r>
          </a:p>
        </p:txBody>
      </p:sp>
      <p:pic>
        <p:nvPicPr>
          <p:cNvPr id="48132" name="Picture 4">
            <a:extLst>
              <a:ext uri="{FF2B5EF4-FFF2-40B4-BE49-F238E27FC236}">
                <a16:creationId xmlns:a16="http://schemas.microsoft.com/office/drawing/2014/main" id="{1D8A504B-DABD-7D45-9851-25D70D99C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22571" r="7715" b="21048"/>
          <a:stretch>
            <a:fillRect/>
          </a:stretch>
        </p:blipFill>
        <p:spPr bwMode="auto">
          <a:xfrm>
            <a:off x="2667000" y="939800"/>
            <a:ext cx="38100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>
            <a:extLst>
              <a:ext uri="{FF2B5EF4-FFF2-40B4-BE49-F238E27FC236}">
                <a16:creationId xmlns:a16="http://schemas.microsoft.com/office/drawing/2014/main" id="{F10A23EA-20F2-2C45-89E3-C17BB4286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Dynamic Scene (“Black or White”, MJ)</a:t>
            </a:r>
          </a:p>
        </p:txBody>
      </p:sp>
      <p:pic>
        <p:nvPicPr>
          <p:cNvPr id="49155" name="Picture 5">
            <a:extLst>
              <a:ext uri="{FF2B5EF4-FFF2-40B4-BE49-F238E27FC236}">
                <a16:creationId xmlns:a16="http://schemas.microsoft.com/office/drawing/2014/main" id="{2D2FFEE6-6477-6049-85B9-C50E772EC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4" t="15237" r="28000" b="13142"/>
          <a:stretch>
            <a:fillRect/>
          </a:stretch>
        </p:blipFill>
        <p:spPr bwMode="auto">
          <a:xfrm>
            <a:off x="455613" y="1136650"/>
            <a:ext cx="264795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1">
            <a:extLst>
              <a:ext uri="{FF2B5EF4-FFF2-40B4-BE49-F238E27FC236}">
                <a16:creationId xmlns:a16="http://schemas.microsoft.com/office/drawing/2014/main" id="{C2B6970A-29A8-3E48-9DB0-72D57A5AD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957513"/>
            <a:ext cx="624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Times New Roman" panose="02020603050405020304" pitchFamily="18" charset="0"/>
                <a:hlinkClick r:id="rId3"/>
              </a:rPr>
              <a:t>https://vimeo.com/456846170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orphing" id="{8EF25511-403A-DE45-BE7A-FCFF59A5695A}" vid="{8C1B4E34-0887-B04A-9896-A48ED06AE25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13544</TotalTime>
  <Words>2595</Words>
  <Application>Microsoft Macintosh PowerPoint</Application>
  <PresentationFormat>On-screen Show (4:3)</PresentationFormat>
  <Paragraphs>435</Paragraphs>
  <Slides>52</Slides>
  <Notes>24</Notes>
  <HiddenSlides>4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新細明體</vt:lpstr>
      <vt:lpstr>Arial</vt:lpstr>
      <vt:lpstr>Courier</vt:lpstr>
      <vt:lpstr>Courier New</vt:lpstr>
      <vt:lpstr>Symbol</vt:lpstr>
      <vt:lpstr>Times New Roman</vt:lpstr>
      <vt:lpstr>Wingdings</vt:lpstr>
      <vt:lpstr>Blank Presentation</vt:lpstr>
      <vt:lpstr>Equation</vt:lpstr>
      <vt:lpstr>Amuse-bouche</vt:lpstr>
      <vt:lpstr>Image Warping and Morphing</vt:lpstr>
      <vt:lpstr>2D image transformations</vt:lpstr>
      <vt:lpstr>Recovering Transformations</vt:lpstr>
      <vt:lpstr>Translation: # correspondences?</vt:lpstr>
      <vt:lpstr>Euclidian: # correspondences?</vt:lpstr>
      <vt:lpstr>Affine: # correspondences?</vt:lpstr>
      <vt:lpstr>Projective: # correspondences?</vt:lpstr>
      <vt:lpstr>Example: warping triangles</vt:lpstr>
      <vt:lpstr>warping triangles (Barycentric Coordinates)</vt:lpstr>
      <vt:lpstr>Morphing = Object Averaging</vt:lpstr>
      <vt:lpstr>Averaging Points</vt:lpstr>
      <vt:lpstr>Idea #1: Cross-Dissolve</vt:lpstr>
      <vt:lpstr>Idea #1: Cross-Dissolve</vt:lpstr>
      <vt:lpstr>Idea #2: Align, then cross-disolve</vt:lpstr>
      <vt:lpstr>Image Morphing</vt:lpstr>
      <vt:lpstr>Two-stage Morphing Procedure</vt:lpstr>
      <vt:lpstr>BUT: global warp not always enough!</vt:lpstr>
      <vt:lpstr>Triangular Mesh</vt:lpstr>
      <vt:lpstr>Full morphing result</vt:lpstr>
      <vt:lpstr>Warping triangles</vt:lpstr>
      <vt:lpstr>Warping Pixels</vt:lpstr>
      <vt:lpstr>Forward warping</vt:lpstr>
      <vt:lpstr>Forward warping</vt:lpstr>
      <vt:lpstr>Forward warping</vt:lpstr>
      <vt:lpstr>Inverse warping</vt:lpstr>
      <vt:lpstr>Inverse warping</vt:lpstr>
      <vt:lpstr>Bilinear Interpolation</vt:lpstr>
      <vt:lpstr>Forward vs. inverse warping</vt:lpstr>
      <vt:lpstr>Triangulations</vt:lpstr>
      <vt:lpstr>An O(n3) Triangulation Algorithm</vt:lpstr>
      <vt:lpstr>“Quality” Triangulations</vt:lpstr>
      <vt:lpstr>Improving a Triangulation</vt:lpstr>
      <vt:lpstr>Illegal Edges</vt:lpstr>
      <vt:lpstr>Naïve Delaunay Algorithm</vt:lpstr>
      <vt:lpstr>Delaunay Triangulation by Duality</vt:lpstr>
      <vt:lpstr>Image Morphing Review</vt:lpstr>
      <vt:lpstr>1. Create Average Shape</vt:lpstr>
      <vt:lpstr>2. Create Average Color</vt:lpstr>
      <vt:lpstr>Morphing</vt:lpstr>
      <vt:lpstr>Extras</vt:lpstr>
      <vt:lpstr>How to align faces?</vt:lpstr>
      <vt:lpstr>Shape Vector</vt:lpstr>
      <vt:lpstr>Appearance Vectors vs. Shape Vectors</vt:lpstr>
      <vt:lpstr>Average Face</vt:lpstr>
      <vt:lpstr>Subpopulation means</vt:lpstr>
      <vt:lpstr>Average Women of the world</vt:lpstr>
      <vt:lpstr>Average Men of the world</vt:lpstr>
      <vt:lpstr>Examples</vt:lpstr>
      <vt:lpstr>Morphing &amp; matting</vt:lpstr>
      <vt:lpstr>Other Issues</vt:lpstr>
      <vt:lpstr>Dynamic Scene (“Black or White”, MJ)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Amuse-bouche</dc:title>
  <dc:creator>Angjoo Kanazawa</dc:creator>
  <cp:lastModifiedBy>Ren Ng</cp:lastModifiedBy>
  <cp:revision>9</cp:revision>
  <cp:lastPrinted>2022-09-22T00:01:11Z</cp:lastPrinted>
  <dcterms:created xsi:type="dcterms:W3CDTF">2022-09-22T00:02:47Z</dcterms:created>
  <dcterms:modified xsi:type="dcterms:W3CDTF">2026-10-08T19:24:08Z</dcterms:modified>
</cp:coreProperties>
</file>